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73" r:id="rId2"/>
    <p:sldId id="277" r:id="rId3"/>
    <p:sldId id="712" r:id="rId4"/>
    <p:sldId id="295" r:id="rId5"/>
    <p:sldId id="294" r:id="rId6"/>
    <p:sldId id="266" r:id="rId7"/>
    <p:sldId id="296" r:id="rId8"/>
    <p:sldId id="297" r:id="rId9"/>
    <p:sldId id="272" r:id="rId10"/>
    <p:sldId id="717" r:id="rId11"/>
    <p:sldId id="716" r:id="rId12"/>
    <p:sldId id="300" r:id="rId13"/>
    <p:sldId id="267" r:id="rId14"/>
    <p:sldId id="264" r:id="rId15"/>
    <p:sldId id="719" r:id="rId16"/>
    <p:sldId id="744" r:id="rId17"/>
    <p:sldId id="718" r:id="rId18"/>
    <p:sldId id="261" r:id="rId19"/>
    <p:sldId id="262" r:id="rId20"/>
    <p:sldId id="721" r:id="rId21"/>
    <p:sldId id="755" r:id="rId22"/>
    <p:sldId id="756" r:id="rId23"/>
    <p:sldId id="722" r:id="rId24"/>
    <p:sldId id="757" r:id="rId25"/>
    <p:sldId id="758" r:id="rId26"/>
    <p:sldId id="759" r:id="rId27"/>
    <p:sldId id="760" r:id="rId28"/>
    <p:sldId id="745" r:id="rId29"/>
    <p:sldId id="746" r:id="rId30"/>
    <p:sldId id="747" r:id="rId31"/>
    <p:sldId id="761" r:id="rId32"/>
    <p:sldId id="762" r:id="rId33"/>
    <p:sldId id="391" r:id="rId34"/>
    <p:sldId id="630" r:id="rId35"/>
    <p:sldId id="633" r:id="rId36"/>
    <p:sldId id="752" r:id="rId37"/>
    <p:sldId id="749" r:id="rId38"/>
    <p:sldId id="763" r:id="rId39"/>
    <p:sldId id="751" r:id="rId40"/>
    <p:sldId id="748" r:id="rId41"/>
    <p:sldId id="392" r:id="rId42"/>
    <p:sldId id="268" r:id="rId43"/>
    <p:sldId id="270" r:id="rId44"/>
    <p:sldId id="269" r:id="rId45"/>
    <p:sldId id="764" r:id="rId46"/>
    <p:sldId id="635" r:id="rId47"/>
    <p:sldId id="634" r:id="rId48"/>
    <p:sldId id="754" r:id="rId49"/>
    <p:sldId id="753" r:id="rId50"/>
    <p:sldId id="765" r:id="rId51"/>
    <p:sldId id="626" r:id="rId52"/>
    <p:sldId id="766" r:id="rId53"/>
    <p:sldId id="767" r:id="rId54"/>
    <p:sldId id="27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38543" autoAdjust="0"/>
  </p:normalViewPr>
  <p:slideViewPr>
    <p:cSldViewPr snapToGrid="0">
      <p:cViewPr varScale="1">
        <p:scale>
          <a:sx n="44" d="100"/>
          <a:sy n="44" d="100"/>
        </p:scale>
        <p:origin x="3036" y="30"/>
      </p:cViewPr>
      <p:guideLst/>
    </p:cSldViewPr>
  </p:slideViewPr>
  <p:notesTextViewPr>
    <p:cViewPr>
      <p:scale>
        <a:sx n="1" d="1"/>
        <a:sy n="1" d="1"/>
      </p:scale>
      <p:origin x="0" y="0"/>
    </p:cViewPr>
  </p:notesTextViewPr>
  <p:sorterViewPr>
    <p:cViewPr>
      <p:scale>
        <a:sx n="100" d="100"/>
        <a:sy n="100" d="100"/>
      </p:scale>
      <p:origin x="0" y="-82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8EE1C-C34E-489E-BCA7-588330E5F1F1}" type="datetimeFigureOut">
              <a:rPr lang="en-GB" smtClean="0"/>
              <a:t>01/04/2024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CE6EA-99E3-4DE6-A6EE-82EB05B3F7F5}" type="slidenum">
              <a:rPr lang="en-GB" smtClean="0"/>
              <a:t>‹#›</a:t>
            </a:fld>
            <a:endParaRPr lang="en-GB"/>
          </a:p>
        </p:txBody>
      </p:sp>
    </p:spTree>
    <p:extLst>
      <p:ext uri="{BB962C8B-B14F-4D97-AF65-F5344CB8AC3E}">
        <p14:creationId xmlns:p14="http://schemas.microsoft.com/office/powerpoint/2010/main" val="1891866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e.wikipedia.org/wiki/Christine_Th%C3%BCrme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e.wikipedia.org/wiki/Christine_Th%C3%BCrme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dl.ecml.at/LanguageFun/Celebritiesspeakinglanguages/tabid/3113/language/en-GB/Default.aspx"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dl.ecml.at/LanguageFun/Celebritiesspeakinglanguages/tabid/3113/language/en-GB/Default.aspx"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dl.ecml.at/LanguageFun/Celebritiesspeakinglanguages/tabid/3113/language/en-GB/Default.aspx"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dl.ecml.at/LanguageFun/Celebritiesspeakinglanguages/tabid/3113/language/en-GB/Default.aspx"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babbel.com/en/magazine/who-are-the-most-multilingual-celebrities-in-the-world"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betranslated.com/blog/most-famous-multilingual-people-history/#:~:text=Tolkien%20was%20a%20famed%20linguist%20not%20just%20in,Jos%C3%A9%20Mourinho%20%28January%2026%2C%201963%20%E2%80%93%20Current%20Day%29" TargetMode="External"/><Relationship Id="rId4" Type="http://schemas.openxmlformats.org/officeDocument/2006/relationships/hyperlink" Target="https://edl.ecml.at/LanguageFun/Celebritiesspeakinglanguages/tabid/3113/language/en-GB/Default.aspx"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babbel.com/en/magazine/who-are-the-most-multilingual-celebrities-in-the-world"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betranslated.com/blog/most-famous-multilingual-people-history/#:~:text=Tolkien%20was%20a%20famed%20linguist%20not%20just%20in,Jos%C3%A9%20Mourinho%20%28January%2026%2C%201963%20%E2%80%93%20Current%20Day%29" TargetMode="External"/><Relationship Id="rId4" Type="http://schemas.openxmlformats.org/officeDocument/2006/relationships/hyperlink" Target="https://edl.ecml.at/LanguageFun/Celebritiesspeakinglanguages/tabid/3113/language/en-GB/Default.aspx"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Union, Heimat,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Vereinigte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lesbisch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binär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schwul</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gelten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schade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schrecklich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wissenschaftlich</a:t>
            </a:r>
            <a:r>
              <a:rPr lang="en-CA" sz="1200" b="1" i="0" u="none" strike="noStrike" kern="1200" dirty="0">
                <a:solidFill>
                  <a:schemeClr val="tx1"/>
                </a:solidFill>
                <a:effectLst/>
                <a:latin typeface="+mn-lt"/>
                <a:ea typeface="+mn-ea"/>
                <a:cs typeface="+mn-cs"/>
              </a:rPr>
              <a:t>, England,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Vereinigte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französisch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spanisch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Maschine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sterben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Wissenschaftler</a:t>
            </a:r>
            <a:br>
              <a:rPr lang="en-CA" sz="1200" b="1" i="0" u="none" strike="noStrike" kern="1200" dirty="0">
                <a:solidFill>
                  <a:schemeClr val="tx1"/>
                </a:solidFill>
                <a:effectLst/>
                <a:latin typeface="+mn-lt"/>
                <a:ea typeface="+mn-ea"/>
                <a:cs typeface="+mn-cs"/>
              </a:rPr>
            </a:b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a:t>
            </a:r>
            <a:br>
              <a:rPr lang="en-GB" sz="1200" b="1" dirty="0"/>
            </a:br>
            <a:r>
              <a:rPr lang="en-GB" sz="1800" b="0" i="0" u="none" strike="noStrike" dirty="0">
                <a:solidFill>
                  <a:srgbClr val="000000"/>
                </a:solidFill>
                <a:effectLst/>
                <a:latin typeface="Century Gothic" panose="020B0502020202020204" pitchFamily="34" charset="0"/>
              </a:rPr>
              <a:t>Introduce: Plural noun rules 7-9 (-se, (e)n, </a:t>
            </a:r>
            <a:r>
              <a:rPr lang="en-GB" sz="1800" b="0" i="0" u="none" strike="noStrike" dirty="0" err="1">
                <a:solidFill>
                  <a:srgbClr val="000000"/>
                </a:solidFill>
                <a:effectLst/>
                <a:latin typeface="Century Gothic" panose="020B0502020202020204" pitchFamily="34" charset="0"/>
              </a:rPr>
              <a:t>e+umlaut</a:t>
            </a:r>
            <a:r>
              <a:rPr lang="en-GB" sz="1800" b="0"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1" i="0" u="none" strike="noStrike" dirty="0">
                <a:solidFill>
                  <a:srgbClr val="000000"/>
                </a:solidFill>
                <a:effectLst/>
                <a:latin typeface="Century Gothic" panose="020B0502020202020204" pitchFamily="34" charset="0"/>
              </a:rPr>
              <a:t>Introduce: Irregular verb WISSEN (vs </a:t>
            </a:r>
            <a:r>
              <a:rPr lang="en-GB" sz="1800" b="1" i="0" u="none" strike="noStrike" dirty="0" err="1">
                <a:solidFill>
                  <a:srgbClr val="000000"/>
                </a:solidFill>
                <a:effectLst/>
                <a:latin typeface="Century Gothic" panose="020B0502020202020204" pitchFamily="34" charset="0"/>
              </a:rPr>
              <a:t>kennen</a:t>
            </a:r>
            <a:r>
              <a:rPr lang="en-GB" sz="1800" b="1" i="0" u="none" strike="noStrike" dirty="0">
                <a:solidFill>
                  <a:srgbClr val="000000"/>
                </a:solidFill>
                <a:effectLst/>
                <a:latin typeface="Century Gothic" panose="020B0502020202020204" pitchFamily="34" charset="0"/>
              </a:rPr>
              <a:t> vs </a:t>
            </a:r>
            <a:r>
              <a:rPr lang="en-GB" sz="1800" b="1" i="0" u="none" strike="noStrike" dirty="0" err="1">
                <a:solidFill>
                  <a:srgbClr val="000000"/>
                </a:solidFill>
                <a:effectLst/>
                <a:latin typeface="Century Gothic" panose="020B0502020202020204" pitchFamily="34" charset="0"/>
              </a:rPr>
              <a:t>können</a:t>
            </a:r>
            <a:r>
              <a:rPr lang="en-GB" sz="1800" b="1"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Introduce: Adjectives that are identical as adverbs</a:t>
            </a:r>
            <a:r>
              <a:rPr lang="en-GB" b="0" dirty="0"/>
              <a:t> </a:t>
            </a:r>
            <a:br>
              <a:rPr lang="en-GB" sz="1200" b="1" dirty="0"/>
            </a:br>
            <a:r>
              <a:rPr lang="en-GB" sz="1200" b="0" dirty="0"/>
              <a:t>Revisit: </a:t>
            </a:r>
            <a:r>
              <a:rPr lang="en-GB" sz="1800" b="0" i="0" u="none" strike="noStrike" dirty="0">
                <a:solidFill>
                  <a:srgbClr val="000000"/>
                </a:solidFill>
                <a:effectLst/>
                <a:latin typeface="Century Gothic" panose="020B0502020202020204" pitchFamily="34" charset="0"/>
              </a:rPr>
              <a:t>Present tense strong verbs: e➜ </a:t>
            </a:r>
            <a:r>
              <a:rPr lang="en-GB" sz="1800" b="0" i="0" u="none" strike="noStrike" dirty="0" err="1">
                <a:solidFill>
                  <a:srgbClr val="000000"/>
                </a:solidFill>
                <a:effectLst/>
                <a:latin typeface="Century Gothic" panose="020B0502020202020204" pitchFamily="34" charset="0"/>
              </a:rPr>
              <a:t>i</a:t>
            </a:r>
            <a:r>
              <a:rPr lang="en-GB" sz="1800" b="0" i="0" u="none" strike="noStrike" dirty="0">
                <a:solidFill>
                  <a:srgbClr val="000000"/>
                </a:solidFill>
                <a:effectLst/>
                <a:latin typeface="Century Gothic" panose="020B0502020202020204" pitchFamily="34" charset="0"/>
              </a:rPr>
              <a:t>, e➜ </a:t>
            </a:r>
            <a:r>
              <a:rPr lang="en-GB" sz="1800" b="0" i="0" u="none" strike="noStrike" dirty="0" err="1">
                <a:solidFill>
                  <a:srgbClr val="000000"/>
                </a:solidFill>
                <a:effectLst/>
                <a:latin typeface="Century Gothic" panose="020B0502020202020204" pitchFamily="34" charset="0"/>
              </a:rPr>
              <a:t>ie</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Revisit: Present tense strong verbs: a➜ ä</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Revisit: WO1 vs WO3 (</a:t>
            </a:r>
            <a:r>
              <a:rPr lang="en-GB" sz="1800" b="0" i="0" u="none" strike="noStrike" dirty="0" err="1">
                <a:solidFill>
                  <a:srgbClr val="000000"/>
                </a:solidFill>
                <a:effectLst/>
                <a:latin typeface="Century Gothic" panose="020B0502020202020204" pitchFamily="34" charset="0"/>
              </a:rPr>
              <a:t>denn</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weil</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dass</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wenn</a:t>
            </a:r>
            <a:r>
              <a:rPr lang="en-GB" sz="1800" b="0" i="0" u="none" strike="noStrike" dirty="0">
                <a:solidFill>
                  <a:srgbClr val="000000"/>
                </a:solidFill>
                <a:effectLst/>
                <a:latin typeface="Century Gothic" panose="020B0502020202020204" pitchFamily="34" charset="0"/>
              </a:rPr>
              <a:t>, </a:t>
            </a:r>
            <a:r>
              <a:rPr lang="en-GB" sz="1800" b="0" i="0" u="none" strike="noStrike" dirty="0">
                <a:solidFill>
                  <a:srgbClr val="FF6600"/>
                </a:solidFill>
                <a:effectLst/>
                <a:latin typeface="Century Gothic" panose="020B0502020202020204" pitchFamily="34" charset="0"/>
              </a:rPr>
              <a:t>falls (H), </a:t>
            </a:r>
            <a:r>
              <a:rPr lang="en-GB" sz="1800" b="0" i="0" u="none" strike="noStrike" dirty="0" err="1">
                <a:solidFill>
                  <a:srgbClr val="FF6600"/>
                </a:solidFill>
                <a:effectLst/>
                <a:latin typeface="Century Gothic" panose="020B0502020202020204" pitchFamily="34" charset="0"/>
              </a:rPr>
              <a:t>ob</a:t>
            </a:r>
            <a:r>
              <a:rPr lang="en-GB" sz="1800" b="0" i="0" u="none" strike="noStrike" dirty="0">
                <a:solidFill>
                  <a:srgbClr val="FF6600"/>
                </a:solidFill>
                <a:effectLst/>
                <a:latin typeface="Century Gothic" panose="020B0502020202020204" pitchFamily="34" charset="0"/>
              </a:rPr>
              <a:t> (H)</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Revisit: Nominalisation of infinitive verbs</a:t>
            </a:r>
            <a:r>
              <a:rPr lang="en-GB" dirty="0"/>
              <a:t> </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Phonics: </a:t>
            </a:r>
            <a:br>
              <a:rPr lang="en-GB" sz="1200" b="1" i="0" u="none" strike="noStrike" kern="1200" cap="none" dirty="0">
                <a:solidFill>
                  <a:schemeClr val="tx1"/>
                </a:solidFill>
                <a:effectLst/>
                <a:latin typeface="+mn-lt"/>
                <a:ea typeface="Calibri"/>
                <a:cs typeface="Calibri"/>
                <a:sym typeface="Calibri"/>
              </a:rPr>
            </a:br>
            <a:r>
              <a:rPr lang="nn-NO" sz="1200" b="1" i="0" u="none" strike="noStrike" kern="1200" cap="none" dirty="0">
                <a:solidFill>
                  <a:schemeClr val="tx1"/>
                </a:solidFill>
                <a:effectLst/>
                <a:latin typeface="+mn-lt"/>
                <a:ea typeface="Calibri"/>
                <a:cs typeface="Calibri"/>
                <a:sym typeface="Calibri"/>
              </a:rPr>
              <a:t>[ß] [ss] [-s] - [link to grammar: plural rule 9, present tense strong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entury Gothic" panose="020B0502020202020204" pitchFamily="34" charset="0"/>
              </a:rPr>
              <a:t>long and short [e]|short [</a:t>
            </a:r>
            <a:r>
              <a:rPr lang="en-GB" sz="1800" b="0" i="0" u="none" strike="noStrike" dirty="0" err="1">
                <a:solidFill>
                  <a:srgbClr val="000000"/>
                </a:solidFill>
                <a:effectLst/>
                <a:latin typeface="Century Gothic" panose="020B0502020202020204" pitchFamily="34" charset="0"/>
              </a:rPr>
              <a:t>i</a:t>
            </a:r>
            <a:r>
              <a:rPr lang="en-GB" sz="1800" b="0" i="0" u="none" strike="noStrike" dirty="0">
                <a:solidFill>
                  <a:srgbClr val="000000"/>
                </a:solidFill>
                <a:effectLst/>
                <a:latin typeface="Century Gothic" panose="020B0502020202020204" pitchFamily="34" charset="0"/>
              </a:rPr>
              <a:t>][</a:t>
            </a:r>
            <a:r>
              <a:rPr lang="en-GB" sz="1800" b="0" i="0" u="none" strike="noStrike" dirty="0" err="1">
                <a:solidFill>
                  <a:srgbClr val="000000"/>
                </a:solidFill>
                <a:effectLst/>
                <a:latin typeface="Century Gothic" panose="020B0502020202020204" pitchFamily="34" charset="0"/>
              </a:rPr>
              <a:t>ie</a:t>
            </a:r>
            <a:r>
              <a:rPr lang="en-GB" sz="1800" b="0" i="0" u="none" strike="noStrike" dirty="0">
                <a:solidFill>
                  <a:srgbClr val="000000"/>
                </a:solidFill>
                <a:effectLst/>
                <a:latin typeface="Century Gothic" panose="020B0502020202020204" pitchFamily="34" charset="0"/>
              </a:rPr>
              <a:t>]|[a]|[ä]|[au]|[</a:t>
            </a:r>
            <a:r>
              <a:rPr lang="en-GB" sz="1800" b="0" i="0" u="none" strike="noStrike" dirty="0" err="1">
                <a:solidFill>
                  <a:srgbClr val="000000"/>
                </a:solidFill>
                <a:effectLst/>
                <a:latin typeface="Century Gothic" panose="020B0502020202020204" pitchFamily="34" charset="0"/>
              </a:rPr>
              <a:t>äu</a:t>
            </a:r>
            <a:r>
              <a:rPr lang="en-GB" sz="1800" b="0" i="0" u="none" strike="noStrike" dirty="0">
                <a:solidFill>
                  <a:srgbClr val="000000"/>
                </a:solidFill>
                <a:effectLst/>
                <a:latin typeface="Century Gothic" panose="020B0502020202020204" pitchFamily="34" charset="0"/>
              </a:rPr>
              <a:t>] [link to grammar: present tense strong verbs, plural rule 7]</a:t>
            </a:r>
            <a:br>
              <a:rPr lang="en-GB" sz="1800" b="0" i="0" u="none" strike="noStrike" dirty="0">
                <a:solidFill>
                  <a:srgbClr val="000000"/>
                </a:solidFill>
                <a:effectLst/>
                <a:latin typeface="Century Gothic" panose="020B0502020202020204" pitchFamily="34" charset="0"/>
              </a:rPr>
            </a:br>
            <a:br>
              <a:rPr lang="en-GB" sz="1800" b="0" i="0" u="none" strike="noStrike" dirty="0">
                <a:solidFill>
                  <a:srgbClr val="000000"/>
                </a:solidFill>
                <a:effectLst/>
                <a:latin typeface="Century Gothic" panose="020B0502020202020204" pitchFamily="34" charset="0"/>
              </a:rPr>
            </a:br>
            <a:endParaRPr lang="nn-NO"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de-DE" b="1" dirty="0"/>
              <a:t>New vocabulary</a:t>
            </a:r>
            <a:r>
              <a:rPr lang="de-DE" dirty="0"/>
              <a:t>: stimmen; stimmen für + noun [490] weiß [78] weißt [78] Brille [n/a] Ergebnis [386] Ohr [1088] schade [2788] sogar [226] auffallen (H) [1160] aufgeben (H) [1371] betreffen (H) [416] gelten (H) [158] veröffentlichen (H) [1453] weiß (H) [78] weißt (H) [78] Inhalt (H) [1065] Kenntnis (H) [1536] Macht (H) [1098] Verständnis (H) [1578] schrecklich (H) [2200] wissenschaftlich (H) [909] entweder (H) [1100] falls (H) [1170]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Revisit 1</a:t>
            </a:r>
            <a:r>
              <a:rPr lang="de-DE" dirty="0"/>
              <a:t>: </a:t>
            </a:r>
            <a:r>
              <a:rPr lang="de-DE" dirty="0">
                <a:highlight>
                  <a:srgbClr val="FFFF00"/>
                </a:highlight>
              </a:rPr>
              <a:t>bedeuten [398] (der) Deutsche, (ein) Deutscher [499] (die, eine) Deutsche [499] England [1762] Engländer [3903] EU (Europäische Union) [726] Großbritannien [1640] Heimat [1305] Herr2 [154] Kunde [519] Mensch!2 Menschen1 [90] Name [255] Staaten [337] USA (Vereinigte Staaten von Amerika) [409] bi(sexuell) [n/a] englisch [662] europäisch [335] französisch [816] hetero(sexuell) [n/a] lesbisch [n/a] nicht binär [n/a] schwul [3961] spanisch [1919]  besitzen (H) [586] stammen aus + noun (H) [908] Amerikaner (H) [1741] Maschine (H) [1237] eigentlich (H) [151] österreichisch (H) [1511] Schweizer (H) [1274] </a:t>
            </a:r>
          </a:p>
          <a:p>
            <a:r>
              <a:rPr lang="de-DE" b="1" dirty="0"/>
              <a:t>Revisit 2</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Thematic revisited vocabulary</a:t>
            </a:r>
            <a:r>
              <a:rPr lang="en-GB" b="0" i="0" dirty="0"/>
              <a:t>: </a:t>
            </a:r>
            <a:r>
              <a:rPr lang="de-DE" b="0" i="0" dirty="0"/>
              <a:t>anfangen [497] helfen [338] kennen [216] lassen [83] mitnehmen [1459] schlafen [679] sehen [79] sprechen [161] sterben (an</a:t>
            </a:r>
            <a:r>
              <a:rPr lang="de-DE" b="0" i="0" baseline="30000" dirty="0"/>
              <a:t>dat. </a:t>
            </a:r>
            <a:r>
              <a:rPr lang="de-DE" b="0" i="0" dirty="0"/>
              <a:t>+ noun) [475] verbessern [1194] vergessen [584] versprechen [1056] verstehen; sich verstehen (mit) [211] (Natur)wissenschaft [4425] Angst (vor</a:t>
            </a:r>
            <a:r>
              <a:rPr lang="de-DE" b="0" i="0" baseline="30000" dirty="0"/>
              <a:t>dat. </a:t>
            </a:r>
            <a:r>
              <a:rPr lang="de-DE" b="0" i="0" dirty="0"/>
              <a:t>+ noun) [392] Auge [222] Gefahr [841] Nacht [325] Wochenende [1243] arm [1475] ungefähr [1458] aber [31] dass [20] denn [93] obwohl [390] oder [35] und [2] weil [88] enthalten (H) [562] erhalten</a:t>
            </a:r>
            <a:r>
              <a:rPr lang="de-DE" b="0" i="0" baseline="30000" dirty="0"/>
              <a:t>1</a:t>
            </a:r>
            <a:r>
              <a:rPr lang="de-DE" b="0" i="0" dirty="0"/>
              <a:t> (H) [287] Wissenschaftler (H) [1522] etwa (H) [181] ob (H) [127] </a:t>
            </a:r>
          </a:p>
          <a:p>
            <a:br>
              <a:rPr lang="de-DE" b="0" i="0" dirty="0"/>
            </a:br>
            <a:r>
              <a:rPr lang="de-DE" b="1" i="0" dirty="0"/>
              <a:t>Revisited function words</a:t>
            </a:r>
            <a:r>
              <a:rPr lang="de-DE" b="0" i="0" dirty="0"/>
              <a:t>: wissen</a:t>
            </a:r>
          </a:p>
          <a:p>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4123769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dirty="0"/>
            </a:br>
            <a:endParaRPr lang="en-GB" dirty="0"/>
          </a:p>
          <a:p>
            <a:r>
              <a:rPr lang="en-GB" b="1" dirty="0"/>
              <a:t>Timing: 3 minutes</a:t>
            </a:r>
          </a:p>
          <a:p>
            <a:br>
              <a:rPr lang="en-GB" b="1" dirty="0"/>
            </a:br>
            <a:r>
              <a:rPr lang="en-GB" b="1" dirty="0"/>
              <a:t>Aim: </a:t>
            </a:r>
            <a:r>
              <a:rPr lang="en-GB" b="0" dirty="0"/>
              <a:t>to learn about the origins and connotations of the phrase ‘Wissen </a:t>
            </a:r>
            <a:r>
              <a:rPr lang="en-GB" b="0" dirty="0" err="1"/>
              <a:t>ist</a:t>
            </a:r>
            <a:r>
              <a:rPr lang="en-GB" b="0" dirty="0"/>
              <a:t> </a:t>
            </a:r>
            <a:r>
              <a:rPr lang="en-GB" b="0" dirty="0" err="1"/>
              <a:t>Macht</a:t>
            </a:r>
            <a:r>
              <a:rPr lang="en-GB" b="0" dirty="0"/>
              <a:t>’; to awaken linguistic interest. </a:t>
            </a:r>
          </a:p>
          <a:p>
            <a:br>
              <a:rPr lang="en-GB" dirty="0"/>
            </a:br>
            <a:r>
              <a:rPr lang="en-GB" b="1" dirty="0"/>
              <a:t>Procedure:</a:t>
            </a:r>
            <a:br>
              <a:rPr lang="en-GB" dirty="0"/>
            </a:br>
            <a:r>
              <a:rPr lang="en-GB" dirty="0"/>
              <a:t>Click through the animations to learn about the two phrases. When prompted, ask students what they think the phrases could mean, before revealing the answers.</a:t>
            </a:r>
          </a:p>
          <a:p>
            <a:endParaRPr lang="en-GB" dirty="0"/>
          </a:p>
          <a:p>
            <a:r>
              <a:rPr lang="en-GB" b="1" dirty="0"/>
              <a:t>Sources</a:t>
            </a:r>
            <a:r>
              <a:rPr lang="en-GB" dirty="0"/>
              <a:t>: </a:t>
            </a:r>
          </a:p>
          <a:p>
            <a:r>
              <a:rPr lang="en-GB" dirty="0"/>
              <a:t>https://www.researchgate.net/publication/300069978_Wissen_und_Konnen_im_Kontext_inferentiellen_Denkens</a:t>
            </a:r>
          </a:p>
          <a:p>
            <a:r>
              <a:rPr lang="en-GB" dirty="0"/>
              <a:t>https://www.deinlebenrockt.de/wissen-ist-macht/#:~:text=Manchmal%20ist%20es%20sogar%20von,und%20nicht%20in%20frage%20gestellt.</a:t>
            </a:r>
          </a:p>
          <a:p>
            <a:r>
              <a:rPr lang="en-GB" dirty="0"/>
              <a:t>https://books.google.co.uk/books?id=4Yx9BwAAQBAJ&amp;pg=PA183&amp;lpg=PA183&amp;dq=what+did+the+spontis+mean+by+%22Wissen+ist+Macht,+nichts+wissen,+macht+auch+nichts%22&amp;source=bl&amp;ots=5lQKTFMJcT&amp;sig=ACfU3U1nM2uQ3If2fN-_Fii_0qhLM-M_YA&amp;hl=en&amp;sa=X&amp;ved=2ahUKEwixpcr344f6AhXoTEEAHd9vD-AQ6AF6BAgREAM#v=onepage&amp;q=what%20did%20the%20spontis%20mean%20by%20%22Wissen%20ist%20Macht%2C%20nichts%20wissen%2C%20macht%20auch%20nichts%22&amp;f=false</a:t>
            </a:r>
          </a:p>
          <a:p>
            <a:r>
              <a:rPr lang="en-GB" dirty="0"/>
              <a:t>https://en.wikipedia.org/wiki/Spontis</a:t>
            </a:r>
          </a:p>
          <a:p>
            <a:endParaRPr lang="en-GB" dirty="0"/>
          </a:p>
          <a:p>
            <a:r>
              <a:rPr lang="en-GB" b="1" dirty="0"/>
              <a:t>Image attribution</a:t>
            </a:r>
            <a:r>
              <a:rPr lang="en-GB" dirty="0"/>
              <a:t>:</a:t>
            </a:r>
            <a:br>
              <a:rPr lang="en-GB" dirty="0"/>
            </a:br>
            <a:r>
              <a:rPr lang="en-GB" dirty="0"/>
              <a:t>Francis Bacon By "Masters of Achievement", PD-US, https://en.wikipedia.org/w/index.php?curid=16027630 (in public domain)</a:t>
            </a:r>
          </a:p>
          <a:p>
            <a:r>
              <a:rPr lang="en-GB" dirty="0" err="1"/>
              <a:t>Sponti</a:t>
            </a:r>
            <a:r>
              <a:rPr lang="en-GB" dirty="0"/>
              <a:t> picture: https://www.faz.net/aktuell/rhein-main/blockupy/frankfurt-am-main-stadt-der-demonstrationen-und-proteste-13487100.html</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438275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dirty="0"/>
            </a:br>
            <a:endParaRPr lang="en-GB" dirty="0"/>
          </a:p>
          <a:p>
            <a:r>
              <a:rPr lang="en-GB" b="1" dirty="0"/>
              <a:t>Timing: 5 minutes</a:t>
            </a:r>
          </a:p>
          <a:p>
            <a:br>
              <a:rPr lang="en-GB" b="1" dirty="0"/>
            </a:br>
            <a:r>
              <a:rPr lang="en-GB" b="1" dirty="0"/>
              <a:t>Aim: </a:t>
            </a:r>
            <a:r>
              <a:rPr lang="en-GB" b="0" dirty="0"/>
              <a:t>to practise when to use </a:t>
            </a:r>
            <a:r>
              <a:rPr lang="en-GB" b="1" dirty="0" err="1"/>
              <a:t>wissen</a:t>
            </a:r>
            <a:r>
              <a:rPr lang="en-GB" b="0" dirty="0"/>
              <a:t> and </a:t>
            </a:r>
            <a:r>
              <a:rPr lang="en-GB" b="1" dirty="0" err="1"/>
              <a:t>kennen</a:t>
            </a:r>
            <a:r>
              <a:rPr lang="en-GB" b="0" dirty="0"/>
              <a:t> in a spoken context.</a:t>
            </a:r>
            <a:br>
              <a:rPr lang="en-GB" dirty="0"/>
            </a:br>
            <a:br>
              <a:rPr lang="en-GB" dirty="0"/>
            </a:br>
            <a:r>
              <a:rPr lang="en-GB" b="1" dirty="0"/>
              <a:t>Procedure:</a:t>
            </a:r>
            <a:br>
              <a:rPr lang="en-GB" dirty="0"/>
            </a:br>
            <a:r>
              <a:rPr lang="en-GB" dirty="0"/>
              <a:t>1. Explain the task. Students work in pairs. They take it in turns to ask a question about one of the prompts. They select either the ‘</a:t>
            </a:r>
            <a:r>
              <a:rPr lang="en-GB" b="1" dirty="0" err="1"/>
              <a:t>Kennst</a:t>
            </a:r>
            <a:r>
              <a:rPr lang="en-GB" b="1" dirty="0"/>
              <a:t> du</a:t>
            </a:r>
            <a:r>
              <a:rPr lang="en-GB" dirty="0"/>
              <a:t>’ or ‘</a:t>
            </a:r>
            <a:r>
              <a:rPr lang="en-GB" b="1" dirty="0" err="1"/>
              <a:t>Weißt</a:t>
            </a:r>
            <a:r>
              <a:rPr lang="en-GB" b="1" dirty="0"/>
              <a:t> du</a:t>
            </a:r>
            <a:r>
              <a:rPr lang="en-GB" dirty="0"/>
              <a:t>’ starter depending on the prompt they have chosen. </a:t>
            </a:r>
          </a:p>
          <a:p>
            <a:r>
              <a:rPr lang="en-GB" dirty="0"/>
              <a:t>2. Their partner responds using the appropriate </a:t>
            </a:r>
            <a:r>
              <a:rPr lang="en-GB" b="1" dirty="0" err="1"/>
              <a:t>wissen</a:t>
            </a:r>
            <a:r>
              <a:rPr lang="en-GB" dirty="0"/>
              <a:t> or </a:t>
            </a:r>
            <a:r>
              <a:rPr lang="en-GB" b="1" dirty="0" err="1"/>
              <a:t>kennen</a:t>
            </a:r>
            <a:r>
              <a:rPr lang="en-GB" dirty="0"/>
              <a:t> ending. They answer yes or no depending on whether they actually knew the answer or not.</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125401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are learning and revisiting this week.</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86813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Union, Heimat,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Vereinigte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lesbisch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binär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schwul</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gelten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schade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schrecklich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wissenschaftlich</a:t>
            </a:r>
            <a:r>
              <a:rPr lang="en-CA" sz="1200" b="1" i="0" u="none" strike="noStrike" kern="1200" dirty="0">
                <a:solidFill>
                  <a:schemeClr val="tx1"/>
                </a:solidFill>
                <a:effectLst/>
                <a:latin typeface="+mn-lt"/>
                <a:ea typeface="+mn-ea"/>
                <a:cs typeface="+mn-cs"/>
              </a:rPr>
              <a:t>, England,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Vereinigte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französisch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spanisch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Maschine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sterben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Wissenschaftler</a:t>
            </a:r>
            <a:br>
              <a:rPr lang="en-CA" sz="1200" b="1" i="0" u="none" strike="noStrike" kern="1200" dirty="0">
                <a:solidFill>
                  <a:schemeClr val="tx1"/>
                </a:solidFill>
                <a:effectLst/>
                <a:latin typeface="+mn-lt"/>
                <a:ea typeface="+mn-ea"/>
                <a:cs typeface="+mn-cs"/>
              </a:rPr>
            </a:b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t>Learning outcomes:</a:t>
            </a:r>
            <a:br>
              <a:rPr lang="en-GB" sz="1000" b="1" dirty="0"/>
            </a:br>
            <a:r>
              <a:rPr lang="en-GB" sz="1200" b="1" i="0" u="none" strike="noStrike" dirty="0">
                <a:solidFill>
                  <a:srgbClr val="000000"/>
                </a:solidFill>
                <a:effectLst/>
                <a:latin typeface="Century Gothic" panose="020B0502020202020204" pitchFamily="34" charset="0"/>
              </a:rPr>
              <a:t>Introduce: Plural noun rules 7-9 (-se, (e)n, </a:t>
            </a:r>
            <a:r>
              <a:rPr lang="en-GB" sz="1200" b="1" i="0" u="none" strike="noStrike" dirty="0" err="1">
                <a:solidFill>
                  <a:srgbClr val="000000"/>
                </a:solidFill>
                <a:effectLst/>
                <a:latin typeface="Century Gothic" panose="020B0502020202020204" pitchFamily="34" charset="0"/>
              </a:rPr>
              <a:t>e+umlaut</a:t>
            </a:r>
            <a:r>
              <a:rPr lang="en-GB" sz="1200" b="1" i="0" u="none" strike="noStrike" dirty="0">
                <a:solidFill>
                  <a:srgbClr val="000000"/>
                </a:solidFill>
                <a:effectLst/>
                <a:latin typeface="Century Gothic" panose="020B0502020202020204" pitchFamily="34" charset="0"/>
              </a:rPr>
              <a:t>)</a:t>
            </a:r>
            <a:br>
              <a:rPr lang="en-GB" sz="1200" b="0" i="0" u="none" strike="noStrike" dirty="0">
                <a:solidFill>
                  <a:srgbClr val="000000"/>
                </a:solidFill>
                <a:effectLst/>
                <a:latin typeface="Century Gothic" panose="020B0502020202020204" pitchFamily="34" charset="0"/>
              </a:rPr>
            </a:br>
            <a:r>
              <a:rPr lang="en-GB" sz="1200" b="0" i="0" u="none" strike="noStrike" dirty="0">
                <a:solidFill>
                  <a:srgbClr val="000000"/>
                </a:solidFill>
                <a:effectLst/>
                <a:latin typeface="Century Gothic" panose="020B0502020202020204" pitchFamily="34" charset="0"/>
              </a:rPr>
              <a:t>Introduce: Irregular verb WISSEN (vs </a:t>
            </a:r>
            <a:r>
              <a:rPr lang="en-GB" sz="1200" b="0" i="0" u="none" strike="noStrike" dirty="0" err="1">
                <a:solidFill>
                  <a:srgbClr val="000000"/>
                </a:solidFill>
                <a:effectLst/>
                <a:latin typeface="Century Gothic" panose="020B0502020202020204" pitchFamily="34" charset="0"/>
              </a:rPr>
              <a:t>kennen</a:t>
            </a:r>
            <a:r>
              <a:rPr lang="en-GB" sz="1200" b="0" i="0" u="none" strike="noStrike" dirty="0">
                <a:solidFill>
                  <a:srgbClr val="000000"/>
                </a:solidFill>
                <a:effectLst/>
                <a:latin typeface="Century Gothic" panose="020B0502020202020204" pitchFamily="34" charset="0"/>
              </a:rPr>
              <a:t> vs </a:t>
            </a:r>
            <a:r>
              <a:rPr lang="en-GB" sz="1200" b="0" i="0" u="none" strike="noStrike" dirty="0" err="1">
                <a:solidFill>
                  <a:srgbClr val="000000"/>
                </a:solidFill>
                <a:effectLst/>
                <a:latin typeface="Century Gothic" panose="020B0502020202020204" pitchFamily="34" charset="0"/>
              </a:rPr>
              <a:t>können</a:t>
            </a:r>
            <a:r>
              <a:rPr lang="en-GB" sz="1200" b="0" i="0" u="none" strike="noStrike" dirty="0">
                <a:solidFill>
                  <a:srgbClr val="000000"/>
                </a:solidFill>
                <a:effectLst/>
                <a:latin typeface="Century Gothic" panose="020B0502020202020204" pitchFamily="34" charset="0"/>
              </a:rPr>
              <a:t>)</a:t>
            </a:r>
            <a:br>
              <a:rPr lang="en-GB" sz="1200" b="0" i="0" u="none" strike="noStrike" dirty="0">
                <a:solidFill>
                  <a:srgbClr val="000000"/>
                </a:solidFill>
                <a:effectLst/>
                <a:latin typeface="Century Gothic" panose="020B0502020202020204" pitchFamily="34" charset="0"/>
              </a:rPr>
            </a:br>
            <a:r>
              <a:rPr lang="en-GB" sz="1200" b="1" i="0" u="none" strike="noStrike" dirty="0">
                <a:solidFill>
                  <a:srgbClr val="000000"/>
                </a:solidFill>
                <a:effectLst/>
                <a:latin typeface="Century Gothic" panose="020B0502020202020204" pitchFamily="34" charset="0"/>
              </a:rPr>
              <a:t>Introduce: Adjectives that are identical as adverbs</a:t>
            </a:r>
            <a:r>
              <a:rPr lang="en-GB" b="1" dirty="0"/>
              <a:t> </a:t>
            </a:r>
            <a:br>
              <a:rPr lang="en-GB" sz="1000" b="0" dirty="0"/>
            </a:br>
            <a:r>
              <a:rPr lang="en-GB" sz="1000" b="1" dirty="0"/>
              <a:t>Revisit: </a:t>
            </a:r>
            <a:r>
              <a:rPr lang="en-GB" sz="1200" b="1" i="0" u="none" strike="noStrike" dirty="0">
                <a:solidFill>
                  <a:srgbClr val="000000"/>
                </a:solidFill>
                <a:effectLst/>
                <a:latin typeface="Century Gothic" panose="020B0502020202020204" pitchFamily="34" charset="0"/>
              </a:rPr>
              <a:t>Present tense strong verbs: e➜ </a:t>
            </a:r>
            <a:r>
              <a:rPr lang="en-GB" sz="1200" b="1" i="0" u="none" strike="noStrike" dirty="0" err="1">
                <a:solidFill>
                  <a:srgbClr val="000000"/>
                </a:solidFill>
                <a:effectLst/>
                <a:latin typeface="Century Gothic" panose="020B0502020202020204" pitchFamily="34" charset="0"/>
              </a:rPr>
              <a:t>i</a:t>
            </a:r>
            <a:r>
              <a:rPr lang="en-GB" sz="1200" b="1" i="0" u="none" strike="noStrike" dirty="0">
                <a:solidFill>
                  <a:srgbClr val="000000"/>
                </a:solidFill>
                <a:effectLst/>
                <a:latin typeface="Century Gothic" panose="020B0502020202020204" pitchFamily="34" charset="0"/>
              </a:rPr>
              <a:t>, e➜ </a:t>
            </a:r>
            <a:r>
              <a:rPr lang="en-GB" sz="1200" b="1" i="0" u="none" strike="noStrike" dirty="0" err="1">
                <a:solidFill>
                  <a:srgbClr val="000000"/>
                </a:solidFill>
                <a:effectLst/>
                <a:latin typeface="Century Gothic" panose="020B0502020202020204" pitchFamily="34" charset="0"/>
              </a:rPr>
              <a:t>ie</a:t>
            </a:r>
            <a:br>
              <a:rPr lang="en-GB" sz="1200" b="1" i="0" u="none" strike="noStrike" dirty="0">
                <a:solidFill>
                  <a:srgbClr val="000000"/>
                </a:solidFill>
                <a:effectLst/>
                <a:latin typeface="Century Gothic" panose="020B0502020202020204" pitchFamily="34" charset="0"/>
              </a:rPr>
            </a:br>
            <a:r>
              <a:rPr lang="en-GB" sz="1200" b="1" i="0" u="none" strike="noStrike" dirty="0">
                <a:solidFill>
                  <a:srgbClr val="000000"/>
                </a:solidFill>
                <a:effectLst/>
                <a:latin typeface="Century Gothic" panose="020B0502020202020204" pitchFamily="34" charset="0"/>
              </a:rPr>
              <a:t>Revisit: Present tense strong verbs: a➜ ä</a:t>
            </a:r>
            <a:br>
              <a:rPr lang="en-GB" sz="1200" b="0" i="0" u="none" strike="noStrike" dirty="0">
                <a:solidFill>
                  <a:srgbClr val="000000"/>
                </a:solidFill>
                <a:effectLst/>
                <a:latin typeface="Century Gothic" panose="020B0502020202020204" pitchFamily="34" charset="0"/>
              </a:rPr>
            </a:br>
            <a:r>
              <a:rPr lang="en-GB" sz="1200" b="1" i="0" u="none" strike="noStrike" dirty="0">
                <a:solidFill>
                  <a:srgbClr val="000000"/>
                </a:solidFill>
                <a:effectLst/>
                <a:latin typeface="Century Gothic" panose="020B0502020202020204" pitchFamily="34" charset="0"/>
              </a:rPr>
              <a:t>Revisit: WO1 vs WO3 (</a:t>
            </a:r>
            <a:r>
              <a:rPr lang="en-GB" sz="1200" b="1" i="0" u="none" strike="noStrike" dirty="0" err="1">
                <a:solidFill>
                  <a:srgbClr val="000000"/>
                </a:solidFill>
                <a:effectLst/>
                <a:latin typeface="Century Gothic" panose="020B0502020202020204" pitchFamily="34" charset="0"/>
              </a:rPr>
              <a:t>denn</a:t>
            </a:r>
            <a:r>
              <a:rPr lang="en-GB" sz="1200" b="1" i="0" u="none" strike="noStrike" dirty="0">
                <a:solidFill>
                  <a:srgbClr val="000000"/>
                </a:solidFill>
                <a:effectLst/>
                <a:latin typeface="Century Gothic" panose="020B0502020202020204" pitchFamily="34" charset="0"/>
              </a:rPr>
              <a:t>, </a:t>
            </a:r>
            <a:r>
              <a:rPr lang="en-GB" sz="1200" b="1" i="0" u="none" strike="noStrike" dirty="0" err="1">
                <a:solidFill>
                  <a:srgbClr val="000000"/>
                </a:solidFill>
                <a:effectLst/>
                <a:latin typeface="Century Gothic" panose="020B0502020202020204" pitchFamily="34" charset="0"/>
              </a:rPr>
              <a:t>weil</a:t>
            </a:r>
            <a:r>
              <a:rPr lang="en-GB" sz="1200" b="1" i="0" u="none" strike="noStrike" dirty="0">
                <a:solidFill>
                  <a:srgbClr val="000000"/>
                </a:solidFill>
                <a:effectLst/>
                <a:latin typeface="Century Gothic" panose="020B0502020202020204" pitchFamily="34" charset="0"/>
              </a:rPr>
              <a:t>, </a:t>
            </a:r>
            <a:r>
              <a:rPr lang="en-GB" sz="1200" b="1" i="0" u="none" strike="noStrike" dirty="0" err="1">
                <a:solidFill>
                  <a:srgbClr val="000000"/>
                </a:solidFill>
                <a:effectLst/>
                <a:latin typeface="Century Gothic" panose="020B0502020202020204" pitchFamily="34" charset="0"/>
              </a:rPr>
              <a:t>dass</a:t>
            </a:r>
            <a:r>
              <a:rPr lang="en-GB" sz="1200" b="1" i="0" u="none" strike="noStrike" dirty="0">
                <a:solidFill>
                  <a:srgbClr val="000000"/>
                </a:solidFill>
                <a:effectLst/>
                <a:latin typeface="Century Gothic" panose="020B0502020202020204" pitchFamily="34" charset="0"/>
              </a:rPr>
              <a:t>, </a:t>
            </a:r>
            <a:r>
              <a:rPr lang="en-GB" sz="1200" b="1" i="0" u="none" strike="noStrike" dirty="0" err="1">
                <a:solidFill>
                  <a:srgbClr val="000000"/>
                </a:solidFill>
                <a:effectLst/>
                <a:latin typeface="Century Gothic" panose="020B0502020202020204" pitchFamily="34" charset="0"/>
              </a:rPr>
              <a:t>wenn</a:t>
            </a:r>
            <a:r>
              <a:rPr lang="en-GB" sz="1200" b="1" i="0" u="none" strike="noStrike" dirty="0">
                <a:solidFill>
                  <a:srgbClr val="000000"/>
                </a:solidFill>
                <a:effectLst/>
                <a:latin typeface="Century Gothic" panose="020B0502020202020204" pitchFamily="34" charset="0"/>
              </a:rPr>
              <a:t>, </a:t>
            </a:r>
            <a:r>
              <a:rPr lang="en-GB" sz="1200" b="1" i="0" u="none" strike="noStrike" dirty="0">
                <a:solidFill>
                  <a:srgbClr val="FF6600"/>
                </a:solidFill>
                <a:effectLst/>
                <a:latin typeface="Century Gothic" panose="020B0502020202020204" pitchFamily="34" charset="0"/>
              </a:rPr>
              <a:t>falls (H), </a:t>
            </a:r>
            <a:r>
              <a:rPr lang="en-GB" sz="1200" b="1" i="0" u="none" strike="noStrike" dirty="0" err="1">
                <a:solidFill>
                  <a:srgbClr val="FF6600"/>
                </a:solidFill>
                <a:effectLst/>
                <a:latin typeface="Century Gothic" panose="020B0502020202020204" pitchFamily="34" charset="0"/>
              </a:rPr>
              <a:t>ob</a:t>
            </a:r>
            <a:r>
              <a:rPr lang="en-GB" sz="1200" b="1" i="0" u="none" strike="noStrike" dirty="0">
                <a:solidFill>
                  <a:srgbClr val="FF6600"/>
                </a:solidFill>
                <a:effectLst/>
                <a:latin typeface="Century Gothic" panose="020B0502020202020204" pitchFamily="34" charset="0"/>
              </a:rPr>
              <a:t> (H)</a:t>
            </a:r>
            <a:br>
              <a:rPr lang="en-GB" sz="1200" b="0" i="0" u="none" strike="noStrike" dirty="0">
                <a:solidFill>
                  <a:srgbClr val="000000"/>
                </a:solidFill>
                <a:effectLst/>
                <a:latin typeface="Century Gothic" panose="020B0502020202020204" pitchFamily="34" charset="0"/>
              </a:rPr>
            </a:br>
            <a:r>
              <a:rPr lang="en-GB" sz="1200" b="0" i="0" u="none" strike="noStrike" dirty="0">
                <a:solidFill>
                  <a:srgbClr val="000000"/>
                </a:solidFill>
                <a:effectLst/>
                <a:latin typeface="Century Gothic" panose="020B0502020202020204" pitchFamily="34" charset="0"/>
              </a:rPr>
              <a:t>Revisit: Nominalisation of infinitive verbs</a:t>
            </a:r>
            <a:r>
              <a:rPr lang="en-GB" b="0" dirty="0"/>
              <a:t> </a:t>
            </a:r>
            <a:endParaRPr lang="en-GB" sz="10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kern="1200" cap="none" dirty="0">
                <a:solidFill>
                  <a:schemeClr val="tx1"/>
                </a:solidFill>
                <a:effectLst/>
                <a:latin typeface="+mn-lt"/>
                <a:ea typeface="Calibri"/>
                <a:cs typeface="Calibri"/>
                <a:sym typeface="Calibri"/>
              </a:rPr>
              <a:t>Phonics: </a:t>
            </a:r>
            <a:br>
              <a:rPr lang="en-GB" sz="1000" b="0" i="0" u="none" strike="noStrike" kern="1200" cap="none" dirty="0">
                <a:solidFill>
                  <a:schemeClr val="tx1"/>
                </a:solidFill>
                <a:effectLst/>
                <a:latin typeface="+mn-lt"/>
                <a:ea typeface="Calibri"/>
                <a:cs typeface="Calibri"/>
                <a:sym typeface="Calibri"/>
              </a:rPr>
            </a:br>
            <a:r>
              <a:rPr lang="nn-NO" sz="1000" b="0" i="0" u="none" strike="noStrike" kern="1200" cap="none" dirty="0">
                <a:solidFill>
                  <a:schemeClr val="tx1"/>
                </a:solidFill>
                <a:effectLst/>
                <a:latin typeface="+mn-lt"/>
                <a:ea typeface="Calibri"/>
                <a:cs typeface="Calibri"/>
                <a:sym typeface="Calibri"/>
              </a:rPr>
              <a:t>[ß] [ss] [-s] - [link to grammar: plural rule 9, present tense strong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000000"/>
                </a:solidFill>
                <a:effectLst/>
                <a:latin typeface="Century Gothic" panose="020B0502020202020204" pitchFamily="34" charset="0"/>
              </a:rPr>
              <a:t>long and short [e]|short [</a:t>
            </a:r>
            <a:r>
              <a:rPr lang="en-GB" sz="1200" b="1" i="0" u="none" strike="noStrike" dirty="0" err="1">
                <a:solidFill>
                  <a:srgbClr val="000000"/>
                </a:solidFill>
                <a:effectLst/>
                <a:latin typeface="Century Gothic" panose="020B0502020202020204" pitchFamily="34" charset="0"/>
              </a:rPr>
              <a:t>i</a:t>
            </a:r>
            <a:r>
              <a:rPr lang="en-GB" sz="1200" b="1" i="0" u="none" strike="noStrike" dirty="0">
                <a:solidFill>
                  <a:srgbClr val="000000"/>
                </a:solidFill>
                <a:effectLst/>
                <a:latin typeface="Century Gothic" panose="020B0502020202020204" pitchFamily="34" charset="0"/>
              </a:rPr>
              <a:t>][</a:t>
            </a:r>
            <a:r>
              <a:rPr lang="en-GB" sz="1200" b="1" i="0" u="none" strike="noStrike" dirty="0" err="1">
                <a:solidFill>
                  <a:srgbClr val="000000"/>
                </a:solidFill>
                <a:effectLst/>
                <a:latin typeface="Century Gothic" panose="020B0502020202020204" pitchFamily="34" charset="0"/>
              </a:rPr>
              <a:t>ie</a:t>
            </a:r>
            <a:r>
              <a:rPr lang="en-GB" sz="1200" b="1" i="0" u="none" strike="noStrike" dirty="0">
                <a:solidFill>
                  <a:srgbClr val="000000"/>
                </a:solidFill>
                <a:effectLst/>
                <a:latin typeface="Century Gothic" panose="020B0502020202020204" pitchFamily="34" charset="0"/>
              </a:rPr>
              <a:t>]|[a]|[ä]|[au]|[</a:t>
            </a:r>
            <a:r>
              <a:rPr lang="en-GB" sz="1200" b="1" i="0" u="none" strike="noStrike" dirty="0" err="1">
                <a:solidFill>
                  <a:srgbClr val="000000"/>
                </a:solidFill>
                <a:effectLst/>
                <a:latin typeface="Century Gothic" panose="020B0502020202020204" pitchFamily="34" charset="0"/>
              </a:rPr>
              <a:t>äu</a:t>
            </a:r>
            <a:r>
              <a:rPr lang="en-GB" sz="1200" b="1" i="0" u="none" strike="noStrike" dirty="0">
                <a:solidFill>
                  <a:srgbClr val="000000"/>
                </a:solidFill>
                <a:effectLst/>
                <a:latin typeface="Century Gothic" panose="020B0502020202020204" pitchFamily="34" charset="0"/>
              </a:rPr>
              <a:t>] [link to grammar: present tense strong verbs, plural rule 7]</a:t>
            </a:r>
            <a:br>
              <a:rPr lang="en-GB" sz="1200" b="0" i="0" u="none" strike="noStrike" dirty="0">
                <a:solidFill>
                  <a:srgbClr val="000000"/>
                </a:solidFill>
                <a:effectLst/>
                <a:latin typeface="Century Gothic" panose="020B0502020202020204" pitchFamily="34" charset="0"/>
              </a:rPr>
            </a:b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de-DE" b="1" dirty="0"/>
              <a:t>New vocabulary</a:t>
            </a:r>
            <a:r>
              <a:rPr lang="de-DE" dirty="0"/>
              <a:t>: stimmen; stimmen für + noun [490] weiß [78] weißt [78] Brille [n/a] Ergebnis [386] Ohr [1088] schade [2788] sogar [226] auffallen (H) [1160] aufgeben (H) [1371] betreffen (H) [416] gelten (H) [158] veröffentlichen (H) [1453] weiß (H) [78] weißt (H) [78] Inhalt (H) [1065] Kenntnis (H) [1536] Macht (H) [1098] Verständnis (H) [1578] schrecklich (H) [2200] wissenschaftlich (H) [909] entweder (H) [1100] falls (H) [1170]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Revisit 1</a:t>
            </a:r>
            <a:r>
              <a:rPr lang="de-DE" dirty="0"/>
              <a:t>: </a:t>
            </a:r>
            <a:r>
              <a:rPr lang="de-DE" dirty="0">
                <a:highlight>
                  <a:srgbClr val="FFFF00"/>
                </a:highlight>
              </a:rPr>
              <a:t>bedeuten [398] (der) Deutsche, (ein) Deutscher [499] (die, eine) Deutsche [499] England [1762] Engländer [3903] EU (Europäische Union) [726] Großbritannien [1640] Heimat [1305] Herr2 [154] Kunde [519] Mensch!2 Menschen1 [90] Name [255] Staaten [337] USA (Vereinigte Staaten von Amerika) [409] bi(sexuell) [n/a] englisch [662] europäisch [335] französisch [816] hetero(sexuell) [n/a] lesbisch [n/a] nicht binär [n/a] schwul [3961] spanisch [1919]  besitzen (H) [586] stammen aus + noun (H) [908] Amerikaner (H) [1741] Maschine (H) [1237] eigentlich (H) [151] österreichisch (H) [1511] Schweizer (H) [1274] </a:t>
            </a:r>
          </a:p>
          <a:p>
            <a:r>
              <a:rPr lang="de-DE" b="1" dirty="0"/>
              <a:t>Revisit 2</a:t>
            </a:r>
            <a:r>
              <a:rPr lang="de-DE" dirty="0"/>
              <a:t>: --</a:t>
            </a:r>
          </a:p>
          <a:p>
            <a:r>
              <a:rPr lang="en-GB" b="1" i="0" dirty="0"/>
              <a:t>Thematic revisited vocabulary</a:t>
            </a:r>
            <a:r>
              <a:rPr lang="en-GB" b="0" i="0" dirty="0"/>
              <a:t>: </a:t>
            </a:r>
            <a:r>
              <a:rPr lang="de-DE" b="0" i="0" dirty="0"/>
              <a:t>anfangen [497] helfen [338] kennen [216] lassen [83] mitnehmen [1459] schlafen [679] sehen [79] sprechen [161] sterben (an</a:t>
            </a:r>
            <a:r>
              <a:rPr lang="de-DE" b="0" i="0" baseline="30000" dirty="0"/>
              <a:t>dat. </a:t>
            </a:r>
            <a:r>
              <a:rPr lang="de-DE" b="0" i="0" dirty="0"/>
              <a:t>+ noun) [475] verbessern [1194] vergessen [584] versprechen [1056] verstehen; sich verstehen (mit) [211] (Natur)wissenschaft [4425] Angst (vor</a:t>
            </a:r>
            <a:r>
              <a:rPr lang="de-DE" b="0" i="0" baseline="30000" dirty="0"/>
              <a:t>dat. </a:t>
            </a:r>
            <a:r>
              <a:rPr lang="de-DE" b="0" i="0" dirty="0"/>
              <a:t>+ noun) [392] Auge [222] Gefahr [841] Nacht [325] Wochenende [1243] arm [1475] ungefähr [1458] aber [31] dass [20] denn [93] obwohl [390] oder [35] und [2] weil [88] enthalten (H) [562] erhalten</a:t>
            </a:r>
            <a:r>
              <a:rPr lang="de-DE" b="0" i="0" baseline="30000" dirty="0"/>
              <a:t>1</a:t>
            </a:r>
            <a:r>
              <a:rPr lang="de-DE" b="0" i="0" dirty="0"/>
              <a:t> (H) [287] Wissenschaftler (H) [1522] etwa (H) [181] ob (H) [127] </a:t>
            </a:r>
          </a:p>
          <a:p>
            <a:r>
              <a:rPr lang="de-DE" b="1" i="0" dirty="0"/>
              <a:t>Revisited function words</a:t>
            </a:r>
            <a:r>
              <a:rPr lang="de-DE" b="0" i="0" dirty="0"/>
              <a:t>: wissen</a:t>
            </a:r>
          </a:p>
          <a:p>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4128329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F+H</a:t>
            </a:r>
          </a:p>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4 minutes</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Note: </a:t>
            </a:r>
            <a:r>
              <a:rPr lang="en-US" sz="1200" b="0" i="0" u="none" strike="noStrike" kern="1200" dirty="0">
                <a:solidFill>
                  <a:schemeClr val="tx1"/>
                </a:solidFill>
                <a:effectLst/>
                <a:latin typeface="+mn-lt"/>
                <a:ea typeface="+mn-ea"/>
                <a:cs typeface="+mn-cs"/>
              </a:rPr>
              <a:t>The bottom row contains only Higher vocabulary. The teacher can direct students to do or ignore this row.</a:t>
            </a:r>
            <a:endParaRPr lang="en-US" b="1"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Students sketch a 5x4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Students count up the number of squares they have claimed. The student with the most squares wins.</a:t>
            </a:r>
            <a:endParaRPr lang="en-US" b="0" dirty="0">
              <a:effectLst/>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4060191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F+H</a:t>
            </a:r>
          </a:p>
          <a:p>
            <a:pPr rtl="0"/>
            <a:r>
              <a:rPr lang="en-US" sz="1200" b="1" i="0" u="none" strike="noStrike" kern="1200" dirty="0">
                <a:solidFill>
                  <a:schemeClr val="tx1"/>
                </a:solidFill>
                <a:effectLst/>
                <a:latin typeface="+mn-lt"/>
                <a:ea typeface="+mn-ea"/>
                <a:cs typeface="+mn-cs"/>
              </a:rPr>
              <a:t>Timing:</a:t>
            </a: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written recall of vocabulary.</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Note: </a:t>
            </a:r>
            <a:r>
              <a:rPr lang="en-US" sz="1200" b="0" i="0" u="none" strike="noStrike" kern="1200" dirty="0">
                <a:solidFill>
                  <a:schemeClr val="tx1"/>
                </a:solidFill>
                <a:effectLst/>
                <a:latin typeface="+mn-lt"/>
                <a:ea typeface="+mn-ea"/>
                <a:cs typeface="+mn-cs"/>
              </a:rPr>
              <a:t>The top five words are higher only. The teacher should direct students to translate them or not.</a:t>
            </a:r>
            <a:endParaRPr lang="en-US" b="1"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Students write 1-15 or 1-20.</a:t>
            </a:r>
            <a:endParaRPr lang="en-US" b="0" dirty="0">
              <a:effectLst/>
            </a:endParaRPr>
          </a:p>
          <a:p>
            <a:pPr rtl="0"/>
            <a:r>
              <a:rPr lang="en-US" sz="1200" b="0" i="0" u="none" strike="noStrike" kern="1200" dirty="0">
                <a:solidFill>
                  <a:schemeClr val="tx1"/>
                </a:solidFill>
                <a:effectLst/>
                <a:latin typeface="+mn-lt"/>
                <a:ea typeface="+mn-ea"/>
                <a:cs typeface="+mn-cs"/>
              </a:rPr>
              <a:t>2. They are challenged to translate all the words before they get covered by </a:t>
            </a:r>
            <a:r>
              <a:rPr lang="en-US" sz="1200" b="0" i="0" u="none" strike="noStrike" kern="1200" dirty="0" err="1">
                <a:solidFill>
                  <a:schemeClr val="tx1"/>
                </a:solidFill>
                <a:effectLst/>
                <a:latin typeface="+mn-lt"/>
                <a:ea typeface="+mn-ea"/>
                <a:cs typeface="+mn-cs"/>
              </a:rPr>
              <a:t>tetris</a:t>
            </a:r>
            <a:r>
              <a:rPr lang="en-US" sz="1200" b="0" i="0" u="none" strike="noStrike" kern="1200" dirty="0">
                <a:solidFill>
                  <a:schemeClr val="tx1"/>
                </a:solidFill>
                <a:effectLst/>
                <a:latin typeface="+mn-lt"/>
                <a:ea typeface="+mn-ea"/>
                <a:cs typeface="+mn-cs"/>
              </a:rPr>
              <a:t> blocks.</a:t>
            </a:r>
          </a:p>
          <a:p>
            <a:pPr rtl="0"/>
            <a:r>
              <a:rPr lang="en-US" sz="1200" b="0" i="0" u="none" strike="noStrike" kern="1200" dirty="0">
                <a:solidFill>
                  <a:schemeClr val="tx1"/>
                </a:solidFill>
                <a:effectLst/>
                <a:latin typeface="+mn-lt"/>
                <a:ea typeface="+mn-ea"/>
                <a:cs typeface="+mn-cs"/>
              </a:rPr>
              <a:t>3. Click to the next slide to reveal the answers.</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981377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ANSWERS</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14271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F/H</a:t>
            </a:r>
          </a:p>
          <a:p>
            <a:r>
              <a:rPr lang="en-GB" b="1" i="0" dirty="0"/>
              <a:t>Timing: 2 minutes</a:t>
            </a:r>
            <a:br>
              <a:rPr lang="en-GB" b="1" i="0" dirty="0"/>
            </a:br>
            <a:br>
              <a:rPr lang="en-GB" b="1" i="0" dirty="0"/>
            </a:br>
            <a:r>
              <a:rPr lang="en-GB" b="1" i="0" dirty="0"/>
              <a:t>Aim: </a:t>
            </a:r>
            <a:r>
              <a:rPr lang="en-GB" b="0" i="0" dirty="0"/>
              <a:t>to revisit Word Order 1 and 3 and to introduce two new Higher conjunctions </a:t>
            </a:r>
            <a:r>
              <a:rPr lang="en-GB" b="1" i="0" dirty="0" err="1"/>
              <a:t>ob</a:t>
            </a:r>
            <a:r>
              <a:rPr lang="en-GB" b="0" i="0" dirty="0"/>
              <a:t> and </a:t>
            </a:r>
            <a:r>
              <a:rPr lang="en-GB" b="1" i="0" dirty="0"/>
              <a:t>falls</a:t>
            </a:r>
            <a:r>
              <a:rPr lang="en-GB" b="0" i="0" dirty="0"/>
              <a:t>, which are on the vocabulary list for this week.</a:t>
            </a:r>
          </a:p>
          <a:p>
            <a:endParaRPr lang="en-GB" b="0" i="0" dirty="0"/>
          </a:p>
          <a:p>
            <a:r>
              <a:rPr lang="en-GB" b="1" i="0" dirty="0"/>
              <a:t>Procedure:</a:t>
            </a:r>
            <a:br>
              <a:rPr lang="en-GB" i="0" dirty="0"/>
            </a:br>
            <a:r>
              <a:rPr lang="en-GB" i="0" dirty="0"/>
              <a:t>1. Click through to present the information.</a:t>
            </a:r>
          </a:p>
          <a:p>
            <a:r>
              <a:rPr lang="en-GB" i="0" dirty="0"/>
              <a:t>2. Elicit English and/or German meanings as appropriate.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82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There are two versions of this listening activity. If students are in a mixed class and unable to access the material on their own devices, this task could run in parallel with the reading on slide 9. The teacher oversees the Foundation listening whilst Higher students complete the reading independently and then vice versa. Alternatively, and depending on the level of the class, students could all complete the Foundation version in class, with Higher students completing the higher task for homework.</a:t>
            </a:r>
            <a:br>
              <a:rPr lang="en-GB" b="1" dirty="0"/>
            </a:br>
            <a:endParaRPr b="1" dirty="0"/>
          </a:p>
          <a:p>
            <a:pPr marL="0" lvl="0" indent="0" algn="l" rtl="0">
              <a:spcBef>
                <a:spcPts val="0"/>
              </a:spcBef>
              <a:spcAft>
                <a:spcPts val="0"/>
              </a:spcAft>
              <a:buNone/>
            </a:pPr>
            <a:r>
              <a:rPr lang="en-GB" b="1" dirty="0"/>
              <a:t>Foundation</a:t>
            </a:r>
            <a:br>
              <a:rPr lang="en-GB" dirty="0"/>
            </a:br>
            <a:endParaRPr dirty="0"/>
          </a:p>
          <a:p>
            <a:pPr marL="0" lvl="0" indent="0" algn="l" rtl="0">
              <a:spcBef>
                <a:spcPts val="0"/>
              </a:spcBef>
              <a:spcAft>
                <a:spcPts val="0"/>
              </a:spcAft>
              <a:buNone/>
            </a:pPr>
            <a:r>
              <a:rPr lang="en-GB" b="1" dirty="0"/>
              <a:t>Timing: 8 minutes</a:t>
            </a:r>
            <a:endParaRPr dirty="0"/>
          </a:p>
          <a:p>
            <a:pPr marL="0" lvl="0" indent="0" algn="l" rtl="0">
              <a:spcBef>
                <a:spcPts val="0"/>
              </a:spcBef>
              <a:spcAft>
                <a:spcPts val="0"/>
              </a:spcAft>
              <a:buNone/>
            </a:pPr>
            <a:br>
              <a:rPr lang="en-GB" b="1" dirty="0"/>
            </a:br>
            <a:r>
              <a:rPr lang="en-GB" b="1" dirty="0"/>
              <a:t>Aim: </a:t>
            </a:r>
            <a:r>
              <a:rPr lang="en-GB" b="0" dirty="0"/>
              <a:t>to practise WO1 and WO3 and the different conjunctions that lead to WO3.</a:t>
            </a:r>
            <a:br>
              <a:rPr lang="en-GB" dirty="0"/>
            </a:br>
            <a:br>
              <a:rPr lang="en-GB" dirty="0"/>
            </a:br>
            <a:r>
              <a:rPr lang="en-GB" b="1" dirty="0"/>
              <a:t>Procedure:</a:t>
            </a:r>
            <a:br>
              <a:rPr lang="en-GB" dirty="0"/>
            </a:br>
            <a:r>
              <a:rPr lang="en-GB" dirty="0"/>
              <a:t>1. Explain the task. Katja and Piotr are discussing Katja learning Polish.</a:t>
            </a:r>
            <a:endParaRPr dirty="0"/>
          </a:p>
          <a:p>
            <a:pPr marL="0" lvl="0" indent="0" algn="l" rtl="0">
              <a:spcBef>
                <a:spcPts val="0"/>
              </a:spcBef>
              <a:spcAft>
                <a:spcPts val="0"/>
              </a:spcAft>
              <a:buNone/>
            </a:pPr>
            <a:r>
              <a:rPr lang="en-GB" dirty="0"/>
              <a:t>2. Click on each speech bubble to hear the audio. </a:t>
            </a:r>
            <a:endParaRPr dirty="0"/>
          </a:p>
          <a:p>
            <a:pPr marL="0" lvl="0" indent="0" algn="l" rtl="0">
              <a:spcBef>
                <a:spcPts val="0"/>
              </a:spcBef>
              <a:spcAft>
                <a:spcPts val="0"/>
              </a:spcAft>
              <a:buNone/>
            </a:pPr>
            <a:r>
              <a:rPr lang="en-GB" dirty="0"/>
              <a:t>3. The conjunction (or lack of conjunction) has been bleeped out, so students must use their knowledge of word order to decide which of the two options in the box to the right of the speech bubble would fill the gap.</a:t>
            </a:r>
            <a:endParaRPr dirty="0"/>
          </a:p>
          <a:p>
            <a:pPr marL="0" lvl="0" indent="0" algn="l" rtl="0">
              <a:spcBef>
                <a:spcPts val="0"/>
              </a:spcBef>
              <a:spcAft>
                <a:spcPts val="0"/>
              </a:spcAft>
              <a:buNone/>
            </a:pPr>
            <a:r>
              <a:rPr lang="en-GB" dirty="0"/>
              <a:t>4. Click to reveal the answers.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a:t>1. </a:t>
            </a:r>
            <a:r>
              <a:rPr lang="en-GB" sz="1200" dirty="0"/>
              <a:t>Hallo Piotr! Wie </a:t>
            </a:r>
            <a:r>
              <a:rPr lang="en-GB" sz="1200" dirty="0" err="1"/>
              <a:t>geht</a:t>
            </a:r>
            <a:r>
              <a:rPr lang="en-GB" sz="1200" dirty="0"/>
              <a:t> es </a:t>
            </a:r>
            <a:r>
              <a:rPr lang="en-GB" sz="1200" dirty="0" err="1"/>
              <a:t>dir</a:t>
            </a:r>
            <a:r>
              <a:rPr lang="en-GB" sz="1200" dirty="0"/>
              <a:t>? Ich will </a:t>
            </a:r>
            <a:r>
              <a:rPr lang="en-GB" sz="1200" dirty="0" err="1"/>
              <a:t>Polnisch</a:t>
            </a:r>
            <a:r>
              <a:rPr lang="en-GB" sz="1200" dirty="0"/>
              <a:t> </a:t>
            </a:r>
            <a:r>
              <a:rPr lang="en-GB" sz="1200" dirty="0" err="1"/>
              <a:t>mit</a:t>
            </a:r>
            <a:r>
              <a:rPr lang="en-GB" sz="1200" dirty="0"/>
              <a:t> </a:t>
            </a:r>
            <a:r>
              <a:rPr lang="en-GB" sz="1200" dirty="0" err="1"/>
              <a:t>dir</a:t>
            </a:r>
            <a:r>
              <a:rPr lang="en-GB" sz="1200" dirty="0"/>
              <a:t> </a:t>
            </a:r>
            <a:r>
              <a:rPr lang="en-GB" sz="1200" dirty="0" err="1"/>
              <a:t>sprechen</a:t>
            </a:r>
            <a:r>
              <a:rPr lang="en-GB" sz="1200" dirty="0"/>
              <a:t>, [</a:t>
            </a:r>
            <a:r>
              <a:rPr lang="en-GB" sz="1200" dirty="0" err="1"/>
              <a:t>weil</a:t>
            </a:r>
            <a:r>
              <a:rPr lang="en-GB" sz="1200" dirty="0"/>
              <a:t>] ich </a:t>
            </a:r>
            <a:r>
              <a:rPr lang="en-GB" sz="1200" dirty="0" err="1"/>
              <a:t>jetzt</a:t>
            </a:r>
            <a:r>
              <a:rPr lang="en-GB" sz="1200" dirty="0"/>
              <a:t> </a:t>
            </a:r>
            <a:r>
              <a:rPr lang="en-GB" sz="1200" dirty="0" err="1"/>
              <a:t>Polnisch</a:t>
            </a:r>
            <a:r>
              <a:rPr lang="en-GB" sz="1200" dirty="0"/>
              <a:t> </a:t>
            </a:r>
            <a:r>
              <a:rPr lang="en-GB" sz="1200" dirty="0" err="1"/>
              <a:t>lerne</a:t>
            </a:r>
            <a:r>
              <a:rPr lang="en-GB" sz="1200"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sz="1200" dirty="0"/>
              <a:t>Toll! Ich </a:t>
            </a:r>
            <a:r>
              <a:rPr lang="en-GB" sz="1200" dirty="0" err="1"/>
              <a:t>denke</a:t>
            </a:r>
            <a:r>
              <a:rPr lang="en-GB" sz="1200" dirty="0"/>
              <a:t>,[ ] </a:t>
            </a:r>
            <a:r>
              <a:rPr lang="en-GB" sz="1200" dirty="0" err="1"/>
              <a:t>Polnisch</a:t>
            </a:r>
            <a:r>
              <a:rPr lang="en-GB" sz="1200" dirty="0"/>
              <a:t> </a:t>
            </a:r>
            <a:r>
              <a:rPr lang="en-GB" sz="1200" dirty="0" err="1"/>
              <a:t>ist</a:t>
            </a:r>
            <a:r>
              <a:rPr lang="en-GB" sz="1200" dirty="0"/>
              <a:t> </a:t>
            </a:r>
            <a:r>
              <a:rPr lang="en-GB" sz="1200" dirty="0" err="1"/>
              <a:t>keine</a:t>
            </a:r>
            <a:r>
              <a:rPr lang="en-GB" sz="1200" dirty="0"/>
              <a:t> </a:t>
            </a:r>
            <a:r>
              <a:rPr lang="en-GB" sz="1200" dirty="0" err="1"/>
              <a:t>einfache</a:t>
            </a:r>
            <a:r>
              <a:rPr lang="en-GB" sz="1200" dirty="0"/>
              <a:t> </a:t>
            </a:r>
            <a:r>
              <a:rPr lang="en-GB" sz="1200" dirty="0" err="1"/>
              <a:t>Sprache</a:t>
            </a:r>
            <a:r>
              <a:rPr lang="en-GB" sz="1200" dirty="0"/>
              <a:t>.</a:t>
            </a:r>
            <a:endParaRPr dirty="0"/>
          </a:p>
          <a:p>
            <a:pPr marL="0" marR="0" lvl="0" indent="0" algn="l" rtl="0">
              <a:lnSpc>
                <a:spcPct val="100000"/>
              </a:lnSpc>
              <a:spcBef>
                <a:spcPts val="0"/>
              </a:spcBef>
              <a:spcAft>
                <a:spcPts val="0"/>
              </a:spcAft>
              <a:buClr>
                <a:schemeClr val="dk1"/>
              </a:buClr>
              <a:buSzPts val="1200"/>
              <a:buFont typeface="Calibri"/>
              <a:buNone/>
            </a:pPr>
            <a:r>
              <a:rPr lang="en-GB" sz="1200" dirty="0"/>
              <a:t>3. </a:t>
            </a:r>
            <a:r>
              <a:rPr lang="en-GB" sz="1200" dirty="0" err="1"/>
              <a:t>Ja</a:t>
            </a:r>
            <a:r>
              <a:rPr lang="en-GB" sz="1200" dirty="0"/>
              <a:t>. Aber ich </a:t>
            </a:r>
            <a:r>
              <a:rPr lang="en-GB" sz="1200" dirty="0" err="1"/>
              <a:t>werde</a:t>
            </a:r>
            <a:r>
              <a:rPr lang="en-GB" sz="1200" dirty="0"/>
              <a:t> </a:t>
            </a:r>
            <a:r>
              <a:rPr lang="en-GB" sz="1200" dirty="0" err="1"/>
              <a:t>mein</a:t>
            </a:r>
            <a:r>
              <a:rPr lang="en-GB" sz="1200" dirty="0"/>
              <a:t> </a:t>
            </a:r>
            <a:r>
              <a:rPr lang="en-GB" sz="1200" dirty="0" err="1"/>
              <a:t>Polnisch</a:t>
            </a:r>
            <a:r>
              <a:rPr lang="en-GB" sz="1200" dirty="0"/>
              <a:t> schnell </a:t>
            </a:r>
            <a:r>
              <a:rPr lang="en-GB" sz="1200" dirty="0" err="1"/>
              <a:t>verbessern</a:t>
            </a:r>
            <a:r>
              <a:rPr lang="en-GB" sz="1200" dirty="0"/>
              <a:t>, [</a:t>
            </a:r>
            <a:r>
              <a:rPr lang="en-GB" sz="1200" dirty="0" err="1"/>
              <a:t>wenn</a:t>
            </a:r>
            <a:r>
              <a:rPr lang="en-GB" sz="1200" dirty="0"/>
              <a:t>] ich hart </a:t>
            </a:r>
            <a:r>
              <a:rPr lang="en-GB" sz="1200" dirty="0" err="1"/>
              <a:t>arbeite</a:t>
            </a:r>
            <a:r>
              <a:rPr lang="en-GB" sz="1200" dirty="0"/>
              <a:t>. </a:t>
            </a:r>
            <a:endParaRPr sz="1200" dirty="0">
              <a:solidFill>
                <a:schemeClr val="dk1"/>
              </a:solidFill>
            </a:endParaRPr>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4. </a:t>
            </a:r>
            <a:r>
              <a:rPr lang="en-GB" sz="1200" dirty="0"/>
              <a:t>Und ich will </a:t>
            </a:r>
            <a:r>
              <a:rPr lang="en-GB" sz="1200" dirty="0" err="1"/>
              <a:t>dir</a:t>
            </a:r>
            <a:r>
              <a:rPr lang="en-GB" sz="1200" dirty="0"/>
              <a:t> </a:t>
            </a:r>
            <a:r>
              <a:rPr lang="en-GB" sz="1200" dirty="0" err="1"/>
              <a:t>helfen</a:t>
            </a:r>
            <a:r>
              <a:rPr lang="en-GB" sz="1200" dirty="0"/>
              <a:t>. Ich </a:t>
            </a:r>
            <a:r>
              <a:rPr lang="en-GB" sz="1200" dirty="0" err="1"/>
              <a:t>weiß</a:t>
            </a:r>
            <a:r>
              <a:rPr lang="en-GB" sz="1200" dirty="0"/>
              <a:t>, [</a:t>
            </a:r>
            <a:r>
              <a:rPr lang="en-GB" sz="1200" dirty="0" err="1"/>
              <a:t>dass</a:t>
            </a:r>
            <a:r>
              <a:rPr lang="en-GB" sz="1200" dirty="0"/>
              <a:t>] ich dieses </a:t>
            </a:r>
            <a:r>
              <a:rPr lang="en-GB" sz="1200" dirty="0" err="1"/>
              <a:t>Wochenende</a:t>
            </a:r>
            <a:r>
              <a:rPr lang="en-GB" sz="1200" dirty="0"/>
              <a:t> Zeit </a:t>
            </a:r>
            <a:r>
              <a:rPr lang="en-GB" sz="1200" dirty="0" err="1"/>
              <a:t>habe</a:t>
            </a:r>
            <a:r>
              <a:rPr lang="en-GB" sz="1200" dirty="0"/>
              <a:t>.</a:t>
            </a:r>
            <a:endParaRPr sz="1200" b="1" dirty="0">
              <a:solidFill>
                <a:schemeClr val="dk1"/>
              </a:solidFill>
            </a:endParaRPr>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5. </a:t>
            </a:r>
            <a:r>
              <a:rPr lang="en-GB" sz="1200" dirty="0"/>
              <a:t>Ich </a:t>
            </a:r>
            <a:r>
              <a:rPr lang="en-GB" sz="1200" dirty="0" err="1"/>
              <a:t>werde</a:t>
            </a:r>
            <a:r>
              <a:rPr lang="en-GB" sz="1200" dirty="0"/>
              <a:t> dieses </a:t>
            </a:r>
            <a:r>
              <a:rPr lang="en-GB" sz="1200" dirty="0" err="1"/>
              <a:t>Wochenende</a:t>
            </a:r>
            <a:r>
              <a:rPr lang="en-GB" sz="1200" dirty="0"/>
              <a:t> Zeit </a:t>
            </a:r>
            <a:r>
              <a:rPr lang="en-GB" sz="1200" dirty="0" err="1"/>
              <a:t>finden</a:t>
            </a:r>
            <a:r>
              <a:rPr lang="en-GB" sz="1200" dirty="0"/>
              <a:t>, [</a:t>
            </a:r>
            <a:r>
              <a:rPr lang="en-GB" sz="1200" dirty="0" err="1"/>
              <a:t>denn</a:t>
            </a:r>
            <a:r>
              <a:rPr lang="en-GB" sz="1200" dirty="0"/>
              <a:t>] ich will </a:t>
            </a:r>
            <a:r>
              <a:rPr lang="en-GB" sz="1200" dirty="0" err="1"/>
              <a:t>gute</a:t>
            </a:r>
            <a:r>
              <a:rPr lang="en-GB" sz="1200" dirty="0"/>
              <a:t> </a:t>
            </a:r>
            <a:r>
              <a:rPr lang="en-GB" sz="1200" dirty="0" err="1"/>
              <a:t>Ergebnisse</a:t>
            </a:r>
            <a:r>
              <a:rPr lang="en-GB" sz="1200" dirty="0"/>
              <a:t>.</a:t>
            </a:r>
            <a:endParaRPr dirty="0"/>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6. </a:t>
            </a:r>
            <a:r>
              <a:rPr lang="en-GB" sz="1200" dirty="0" err="1"/>
              <a:t>Perfekt</a:t>
            </a:r>
            <a:r>
              <a:rPr lang="en-GB" sz="1200" dirty="0"/>
              <a:t>! Ich </a:t>
            </a:r>
            <a:r>
              <a:rPr lang="en-GB" sz="1200" dirty="0" err="1"/>
              <a:t>freue</a:t>
            </a:r>
            <a:r>
              <a:rPr lang="en-GB" sz="1200" dirty="0"/>
              <a:t> </a:t>
            </a:r>
            <a:r>
              <a:rPr lang="en-GB" sz="1200" dirty="0" err="1"/>
              <a:t>mich</a:t>
            </a:r>
            <a:r>
              <a:rPr lang="en-GB" sz="1200" dirty="0"/>
              <a:t> </a:t>
            </a:r>
            <a:r>
              <a:rPr lang="en-GB" sz="1200" dirty="0" err="1"/>
              <a:t>darauf</a:t>
            </a:r>
            <a:r>
              <a:rPr lang="en-GB" sz="1200" dirty="0"/>
              <a:t>, [</a:t>
            </a:r>
            <a:r>
              <a:rPr lang="en-GB" sz="1200" dirty="0" err="1"/>
              <a:t>weil</a:t>
            </a:r>
            <a:r>
              <a:rPr lang="en-GB" sz="1200" dirty="0"/>
              <a:t>] ich </a:t>
            </a:r>
            <a:r>
              <a:rPr lang="en-GB" sz="1200" dirty="0" err="1"/>
              <a:t>gern</a:t>
            </a:r>
            <a:r>
              <a:rPr lang="en-GB" sz="1200" dirty="0"/>
              <a:t> </a:t>
            </a:r>
            <a:r>
              <a:rPr lang="en-GB" sz="1200" dirty="0" err="1"/>
              <a:t>mit</a:t>
            </a:r>
            <a:r>
              <a:rPr lang="en-GB" sz="1200" dirty="0"/>
              <a:t> </a:t>
            </a:r>
            <a:r>
              <a:rPr lang="en-GB" sz="1200" dirty="0" err="1"/>
              <a:t>dir</a:t>
            </a:r>
            <a:r>
              <a:rPr lang="en-GB" sz="1200" dirty="0"/>
              <a:t> </a:t>
            </a:r>
            <a:r>
              <a:rPr lang="en-GB" sz="1200" dirty="0" err="1"/>
              <a:t>spreche</a:t>
            </a:r>
            <a:r>
              <a:rPr lang="en-GB" sz="1200" dirty="0"/>
              <a:t>.</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rgbClr val="115076"/>
              </a:solidFill>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 (1 is the most frequent word in German): </a:t>
            </a:r>
            <a:br>
              <a:rPr lang="en-GB" dirty="0"/>
            </a:br>
            <a:r>
              <a:rPr lang="en-GB" dirty="0"/>
              <a:t>hart [728] (will be introduced in 10.1.1.5)</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endParaRPr dirty="0"/>
          </a:p>
        </p:txBody>
      </p:sp>
      <p:sp>
        <p:nvSpPr>
          <p:cNvPr id="486" name="Google Shape;48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18</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Higher</a:t>
            </a:r>
            <a:br>
              <a:rPr lang="en-GB" dirty="0"/>
            </a:br>
            <a:endParaRPr dirty="0"/>
          </a:p>
          <a:p>
            <a:pPr marL="0" lvl="0" indent="0" algn="l" rtl="0">
              <a:spcBef>
                <a:spcPts val="0"/>
              </a:spcBef>
              <a:spcAft>
                <a:spcPts val="0"/>
              </a:spcAft>
              <a:buNone/>
            </a:pPr>
            <a:r>
              <a:rPr lang="en-GB" b="1" dirty="0"/>
              <a:t>Timing: 8 minutes</a:t>
            </a:r>
            <a:endParaRPr dirty="0"/>
          </a:p>
          <a:p>
            <a:pPr marL="0" lvl="0" indent="0" algn="l" rtl="0">
              <a:spcBef>
                <a:spcPts val="0"/>
              </a:spcBef>
              <a:spcAft>
                <a:spcPts val="0"/>
              </a:spcAft>
              <a:buNone/>
            </a:pPr>
            <a:br>
              <a:rPr lang="en-GB" b="1" dirty="0"/>
            </a:br>
            <a:r>
              <a:rPr lang="en-GB" b="1" dirty="0"/>
              <a:t>Aim: </a:t>
            </a:r>
            <a:r>
              <a:rPr lang="en-GB" b="0" dirty="0"/>
              <a:t>to practise WO1 and WO3 and the different conjunctions that lead to WO3.</a:t>
            </a:r>
            <a:br>
              <a:rPr lang="en-GB" dirty="0"/>
            </a:br>
            <a:br>
              <a:rPr lang="en-GB" dirty="0"/>
            </a:br>
            <a:r>
              <a:rPr lang="en-GB" b="1" dirty="0"/>
              <a:t>Procedure:</a:t>
            </a:r>
            <a:br>
              <a:rPr lang="en-GB" dirty="0"/>
            </a:br>
            <a:r>
              <a:rPr lang="en-GB" dirty="0"/>
              <a:t>1. Explain the task. Katja and Piotr are discussing Katja learning Polish.</a:t>
            </a:r>
            <a:endParaRPr dirty="0"/>
          </a:p>
          <a:p>
            <a:pPr marL="0" lvl="0" indent="0" algn="l" rtl="0">
              <a:spcBef>
                <a:spcPts val="0"/>
              </a:spcBef>
              <a:spcAft>
                <a:spcPts val="0"/>
              </a:spcAft>
              <a:buNone/>
            </a:pPr>
            <a:r>
              <a:rPr lang="en-GB" dirty="0"/>
              <a:t>2. Click on each speech bubble to hear the audio. </a:t>
            </a:r>
            <a:endParaRPr dirty="0"/>
          </a:p>
          <a:p>
            <a:pPr marL="0" lvl="0" indent="0" algn="l" rtl="0">
              <a:spcBef>
                <a:spcPts val="0"/>
              </a:spcBef>
              <a:spcAft>
                <a:spcPts val="0"/>
              </a:spcAft>
              <a:buNone/>
            </a:pPr>
            <a:r>
              <a:rPr lang="en-GB" dirty="0"/>
              <a:t>3. The conjunction (or lack of conjunction) has been bleeped out, so students must use their knowledge of word order to decide which of the two options in the box to the right of the speech bubble would fill the gap.</a:t>
            </a:r>
            <a:endParaRPr dirty="0"/>
          </a:p>
          <a:p>
            <a:pPr marL="0" lvl="0" indent="0" algn="l" rtl="0">
              <a:spcBef>
                <a:spcPts val="0"/>
              </a:spcBef>
              <a:spcAft>
                <a:spcPts val="0"/>
              </a:spcAft>
              <a:buNone/>
            </a:pPr>
            <a:r>
              <a:rPr lang="en-GB" dirty="0"/>
              <a:t>4. Click to reveal the answers.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a:t>1. </a:t>
            </a:r>
            <a:r>
              <a:rPr lang="en-GB" sz="1200" dirty="0"/>
              <a:t>Hallo Piotr! Wie </a:t>
            </a:r>
            <a:r>
              <a:rPr lang="en-GB" sz="1200" dirty="0" err="1"/>
              <a:t>geht</a:t>
            </a:r>
            <a:r>
              <a:rPr lang="en-GB" sz="1200" dirty="0"/>
              <a:t> es </a:t>
            </a:r>
            <a:r>
              <a:rPr lang="en-GB" sz="1200" dirty="0" err="1"/>
              <a:t>dir</a:t>
            </a:r>
            <a:r>
              <a:rPr lang="en-GB" sz="1200" dirty="0"/>
              <a:t>? Ich will </a:t>
            </a:r>
            <a:r>
              <a:rPr lang="en-GB" sz="1200" dirty="0" err="1"/>
              <a:t>Polnisch</a:t>
            </a:r>
            <a:r>
              <a:rPr lang="en-GB" sz="1200" dirty="0"/>
              <a:t> </a:t>
            </a:r>
            <a:r>
              <a:rPr lang="en-GB" sz="1200" dirty="0" err="1"/>
              <a:t>mit</a:t>
            </a:r>
            <a:r>
              <a:rPr lang="en-GB" sz="1200" dirty="0"/>
              <a:t> </a:t>
            </a:r>
            <a:r>
              <a:rPr lang="en-GB" sz="1200" dirty="0" err="1"/>
              <a:t>dir</a:t>
            </a:r>
            <a:r>
              <a:rPr lang="en-GB" sz="1200" dirty="0"/>
              <a:t> </a:t>
            </a:r>
            <a:r>
              <a:rPr lang="en-GB" sz="1200" dirty="0" err="1"/>
              <a:t>sprechen</a:t>
            </a:r>
            <a:r>
              <a:rPr lang="en-GB" sz="1200" dirty="0"/>
              <a:t>, [</a:t>
            </a:r>
            <a:r>
              <a:rPr lang="en-GB" sz="1200" dirty="0" err="1"/>
              <a:t>weil</a:t>
            </a:r>
            <a:r>
              <a:rPr lang="en-GB" sz="1200" dirty="0"/>
              <a:t>] ich </a:t>
            </a:r>
            <a:r>
              <a:rPr lang="en-GB" sz="1200" dirty="0" err="1"/>
              <a:t>jetzt</a:t>
            </a:r>
            <a:r>
              <a:rPr lang="en-GB" sz="1200" dirty="0"/>
              <a:t> </a:t>
            </a:r>
            <a:r>
              <a:rPr lang="en-GB" sz="1200" dirty="0" err="1"/>
              <a:t>Polnisch</a:t>
            </a:r>
            <a:r>
              <a:rPr lang="en-GB" sz="1200" dirty="0"/>
              <a:t> </a:t>
            </a:r>
            <a:r>
              <a:rPr lang="en-GB" sz="1200" dirty="0" err="1"/>
              <a:t>lerne</a:t>
            </a:r>
            <a:r>
              <a:rPr lang="en-GB" sz="1200"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sz="1200" dirty="0"/>
              <a:t>Toll! Ich </a:t>
            </a:r>
            <a:r>
              <a:rPr lang="en-GB" sz="1200" dirty="0" err="1"/>
              <a:t>denke</a:t>
            </a:r>
            <a:r>
              <a:rPr lang="en-GB" sz="1200" dirty="0"/>
              <a:t>,[-] </a:t>
            </a:r>
            <a:r>
              <a:rPr lang="en-GB" sz="1200" dirty="0" err="1"/>
              <a:t>Polnisch</a:t>
            </a:r>
            <a:r>
              <a:rPr lang="en-GB" sz="1200" dirty="0"/>
              <a:t> </a:t>
            </a:r>
            <a:r>
              <a:rPr lang="en-GB" sz="1200" dirty="0" err="1"/>
              <a:t>ist</a:t>
            </a:r>
            <a:r>
              <a:rPr lang="en-GB" sz="1200" dirty="0"/>
              <a:t> </a:t>
            </a:r>
            <a:r>
              <a:rPr lang="en-GB" sz="1200" dirty="0" err="1"/>
              <a:t>keine</a:t>
            </a:r>
            <a:r>
              <a:rPr lang="en-GB" sz="1200" dirty="0"/>
              <a:t> </a:t>
            </a:r>
            <a:r>
              <a:rPr lang="en-GB" sz="1200" dirty="0" err="1"/>
              <a:t>einfache</a:t>
            </a:r>
            <a:r>
              <a:rPr lang="en-GB" sz="1200" dirty="0"/>
              <a:t> </a:t>
            </a:r>
            <a:r>
              <a:rPr lang="en-GB" sz="1200" dirty="0" err="1"/>
              <a:t>Sprache</a:t>
            </a:r>
            <a:r>
              <a:rPr lang="en-GB" sz="1200" dirty="0"/>
              <a:t>.</a:t>
            </a:r>
            <a:endParaRPr dirty="0"/>
          </a:p>
          <a:p>
            <a:pPr marL="0" marR="0" lvl="0" indent="0" algn="l" rtl="0">
              <a:lnSpc>
                <a:spcPct val="100000"/>
              </a:lnSpc>
              <a:spcBef>
                <a:spcPts val="0"/>
              </a:spcBef>
              <a:spcAft>
                <a:spcPts val="0"/>
              </a:spcAft>
              <a:buClr>
                <a:schemeClr val="dk1"/>
              </a:buClr>
              <a:buSzPts val="1200"/>
              <a:buFont typeface="Calibri"/>
              <a:buNone/>
            </a:pPr>
            <a:r>
              <a:rPr lang="en-GB" sz="1200" dirty="0"/>
              <a:t>3. </a:t>
            </a:r>
            <a:r>
              <a:rPr lang="en-GB" sz="1200" dirty="0" err="1"/>
              <a:t>Ja</a:t>
            </a:r>
            <a:r>
              <a:rPr lang="en-GB" sz="1200" dirty="0"/>
              <a:t>. Aber ich </a:t>
            </a:r>
            <a:r>
              <a:rPr lang="en-GB" sz="1200" dirty="0" err="1"/>
              <a:t>werde</a:t>
            </a:r>
            <a:r>
              <a:rPr lang="en-GB" sz="1200" dirty="0"/>
              <a:t> </a:t>
            </a:r>
            <a:r>
              <a:rPr lang="en-GB" sz="1200" dirty="0" err="1"/>
              <a:t>mein</a:t>
            </a:r>
            <a:r>
              <a:rPr lang="en-GB" sz="1200" dirty="0"/>
              <a:t> </a:t>
            </a:r>
            <a:r>
              <a:rPr lang="en-GB" sz="1200" dirty="0" err="1"/>
              <a:t>Polnisch</a:t>
            </a:r>
            <a:r>
              <a:rPr lang="en-GB" sz="1200" dirty="0"/>
              <a:t> schnell </a:t>
            </a:r>
            <a:r>
              <a:rPr lang="en-GB" sz="1200" dirty="0" err="1"/>
              <a:t>verbessern</a:t>
            </a:r>
            <a:r>
              <a:rPr lang="en-GB" sz="1200" dirty="0"/>
              <a:t>, [</a:t>
            </a:r>
            <a:r>
              <a:rPr lang="en-GB" sz="1200" dirty="0" err="1"/>
              <a:t>wenn</a:t>
            </a:r>
            <a:r>
              <a:rPr lang="en-GB" sz="1200" dirty="0"/>
              <a:t>] ich hart </a:t>
            </a:r>
            <a:r>
              <a:rPr lang="en-GB" sz="1200" dirty="0" err="1"/>
              <a:t>arbeite</a:t>
            </a:r>
            <a:r>
              <a:rPr lang="en-GB" sz="1200" dirty="0"/>
              <a:t>. </a:t>
            </a:r>
            <a:endParaRPr dirty="0"/>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4. </a:t>
            </a:r>
            <a:r>
              <a:rPr lang="en-GB" sz="1200" dirty="0"/>
              <a:t>Und ich will </a:t>
            </a:r>
            <a:r>
              <a:rPr lang="en-GB" sz="1200" dirty="0" err="1"/>
              <a:t>dir</a:t>
            </a:r>
            <a:r>
              <a:rPr lang="en-GB" sz="1200" dirty="0"/>
              <a:t> </a:t>
            </a:r>
            <a:r>
              <a:rPr lang="en-GB" sz="1200" dirty="0" err="1"/>
              <a:t>helfen</a:t>
            </a:r>
            <a:r>
              <a:rPr lang="en-GB" sz="1200" dirty="0"/>
              <a:t>. Ich </a:t>
            </a:r>
            <a:r>
              <a:rPr lang="en-GB" sz="1200" dirty="0" err="1"/>
              <a:t>weiß</a:t>
            </a:r>
            <a:r>
              <a:rPr lang="en-GB" sz="1200" dirty="0"/>
              <a:t> [</a:t>
            </a:r>
            <a:r>
              <a:rPr lang="en-GB" sz="1200" dirty="0" err="1"/>
              <a:t>nicht</a:t>
            </a:r>
            <a:r>
              <a:rPr lang="en-GB" sz="1200" dirty="0"/>
              <a:t>, </a:t>
            </a:r>
            <a:r>
              <a:rPr lang="en-GB" sz="1200" dirty="0" err="1"/>
              <a:t>ob</a:t>
            </a:r>
            <a:r>
              <a:rPr lang="en-GB" sz="1200" dirty="0"/>
              <a:t>] du dieses </a:t>
            </a:r>
            <a:r>
              <a:rPr lang="en-GB" sz="1200" dirty="0" err="1"/>
              <a:t>Wochenende</a:t>
            </a:r>
            <a:r>
              <a:rPr lang="en-GB" sz="1200" dirty="0"/>
              <a:t> Zeit hast.</a:t>
            </a:r>
            <a:endParaRPr sz="1200" b="1" dirty="0"/>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5. </a:t>
            </a:r>
            <a:r>
              <a:rPr lang="en-GB" sz="1200" dirty="0" err="1"/>
              <a:t>Ja</a:t>
            </a:r>
            <a:r>
              <a:rPr lang="en-GB" sz="1200" dirty="0"/>
              <a:t>, ich </a:t>
            </a:r>
            <a:r>
              <a:rPr lang="en-GB" sz="1200" dirty="0" err="1"/>
              <a:t>habe</a:t>
            </a:r>
            <a:r>
              <a:rPr lang="en-GB" sz="1200" dirty="0"/>
              <a:t> Zeit. </a:t>
            </a:r>
            <a:r>
              <a:rPr lang="en-GB" sz="1200" dirty="0" err="1"/>
              <a:t>Können</a:t>
            </a:r>
            <a:r>
              <a:rPr lang="en-GB" sz="1200" dirty="0"/>
              <a:t> </a:t>
            </a:r>
            <a:r>
              <a:rPr lang="en-GB" sz="1200" dirty="0" err="1"/>
              <a:t>wir</a:t>
            </a:r>
            <a:r>
              <a:rPr lang="en-GB" sz="1200" dirty="0"/>
              <a:t> </a:t>
            </a:r>
            <a:r>
              <a:rPr lang="en-GB" sz="1200" dirty="0" err="1"/>
              <a:t>auch</a:t>
            </a:r>
            <a:r>
              <a:rPr lang="en-GB" sz="1200" dirty="0"/>
              <a:t> </a:t>
            </a:r>
            <a:r>
              <a:rPr lang="en-GB" sz="1200" dirty="0" err="1"/>
              <a:t>nächste</a:t>
            </a:r>
            <a:r>
              <a:rPr lang="en-GB" sz="1200" dirty="0"/>
              <a:t> </a:t>
            </a:r>
            <a:r>
              <a:rPr lang="en-GB" sz="1200" dirty="0" err="1"/>
              <a:t>Woche</a:t>
            </a:r>
            <a:r>
              <a:rPr lang="en-GB" sz="1200" dirty="0"/>
              <a:t> </a:t>
            </a:r>
            <a:r>
              <a:rPr lang="en-GB" sz="1200" dirty="0" err="1"/>
              <a:t>sprechen</a:t>
            </a:r>
            <a:r>
              <a:rPr lang="en-GB" sz="1200" dirty="0"/>
              <a:t>, [falls] der </a:t>
            </a:r>
            <a:r>
              <a:rPr lang="en-GB" sz="1200" dirty="0" err="1"/>
              <a:t>Kursinhalt</a:t>
            </a:r>
            <a:r>
              <a:rPr lang="en-GB" sz="1200" dirty="0"/>
              <a:t> </a:t>
            </a:r>
            <a:r>
              <a:rPr lang="en-GB" sz="1200" dirty="0" err="1"/>
              <a:t>nächste</a:t>
            </a:r>
            <a:r>
              <a:rPr lang="en-GB" sz="1200" dirty="0"/>
              <a:t> </a:t>
            </a:r>
            <a:r>
              <a:rPr lang="en-GB" sz="1200" dirty="0" err="1"/>
              <a:t>Woche</a:t>
            </a:r>
            <a:r>
              <a:rPr lang="en-GB" sz="1200" dirty="0"/>
              <a:t> </a:t>
            </a:r>
            <a:r>
              <a:rPr lang="en-GB" sz="1200" dirty="0" err="1"/>
              <a:t>schwierig</a:t>
            </a:r>
            <a:r>
              <a:rPr lang="en-GB" sz="1200" dirty="0"/>
              <a:t> </a:t>
            </a:r>
            <a:r>
              <a:rPr lang="en-GB" sz="1200" dirty="0" err="1"/>
              <a:t>ist</a:t>
            </a:r>
            <a:r>
              <a:rPr lang="en-GB" sz="1200" dirty="0"/>
              <a:t>? </a:t>
            </a:r>
            <a:endParaRPr dirty="0"/>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6. </a:t>
            </a:r>
            <a:r>
              <a:rPr lang="en-GB" sz="1200" dirty="0" err="1"/>
              <a:t>Ja</a:t>
            </a:r>
            <a:r>
              <a:rPr lang="en-GB" sz="1200" dirty="0"/>
              <a:t>. Ich bin für dich da[. -]Der </a:t>
            </a:r>
            <a:r>
              <a:rPr lang="en-GB" sz="1200" dirty="0" err="1"/>
              <a:t>Kurs</a:t>
            </a:r>
            <a:r>
              <a:rPr lang="en-GB" sz="1200" dirty="0"/>
              <a:t> </a:t>
            </a:r>
            <a:r>
              <a:rPr lang="en-GB" sz="1200" dirty="0" err="1"/>
              <a:t>enthält</a:t>
            </a:r>
            <a:r>
              <a:rPr lang="en-GB" sz="1200" dirty="0"/>
              <a:t> </a:t>
            </a:r>
            <a:r>
              <a:rPr lang="en-GB" sz="1200" dirty="0" err="1"/>
              <a:t>schwierige</a:t>
            </a:r>
            <a:r>
              <a:rPr lang="en-GB" sz="1200" dirty="0"/>
              <a:t> </a:t>
            </a:r>
            <a:r>
              <a:rPr lang="en-GB" sz="1200" dirty="0" err="1"/>
              <a:t>Wörter</a:t>
            </a:r>
            <a:r>
              <a:rPr lang="en-GB" sz="1200" dirty="0"/>
              <a:t>.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rgbClr val="115076"/>
              </a:solidFill>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 (1 is the most frequent word in German): </a:t>
            </a:r>
            <a:br>
              <a:rPr lang="en-GB" dirty="0"/>
            </a:br>
            <a:r>
              <a:rPr lang="en-GB" dirty="0"/>
              <a:t>hart [728] </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573" name="Google Shape;57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19</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F/H – </a:t>
            </a:r>
            <a:r>
              <a:rPr lang="en-US" b="0" dirty="0"/>
              <a:t>Note that </a:t>
            </a:r>
            <a:r>
              <a:rPr lang="en-US" b="1" dirty="0" err="1"/>
              <a:t>stammen</a:t>
            </a:r>
            <a:r>
              <a:rPr lang="en-US" b="1" dirty="0"/>
              <a:t> </a:t>
            </a:r>
            <a:r>
              <a:rPr lang="en-US" b="1" dirty="0" err="1"/>
              <a:t>aus</a:t>
            </a:r>
            <a:r>
              <a:rPr lang="en-US" b="1" dirty="0"/>
              <a:t> </a:t>
            </a:r>
            <a:r>
              <a:rPr lang="en-US" b="0" dirty="0"/>
              <a:t>and </a:t>
            </a:r>
            <a:r>
              <a:rPr lang="en-US" b="1" dirty="0" err="1"/>
              <a:t>Amerikaner</a:t>
            </a:r>
            <a:r>
              <a:rPr lang="en-US" b="1" dirty="0"/>
              <a:t> </a:t>
            </a:r>
            <a:r>
              <a:rPr lang="en-US" b="0" dirty="0"/>
              <a:t>are (H) only but students are unlikely to have difficulty with them in this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Auftakt</a:t>
            </a:r>
            <a:r>
              <a:rPr lang="en-US" b="1" dirty="0"/>
              <a:t> (Upbeat) is a starter activity that students can do on arrival to the lesson, giving the teacher the opportunity to talk to individuals, as necessary. It will be useful for students to complete this activity as here we revisit vocabulary from Week 1.</a:t>
            </a:r>
            <a:endParaRPr lang="en-US" dirty="0"/>
          </a:p>
          <a:p>
            <a:endParaRPr lang="en-GB" b="1" dirty="0"/>
          </a:p>
          <a:p>
            <a:r>
              <a:rPr lang="en-GB" b="1" dirty="0"/>
              <a:t>Timing</a:t>
            </a:r>
            <a:r>
              <a:rPr lang="en-GB" dirty="0"/>
              <a:t>: </a:t>
            </a:r>
            <a:r>
              <a:rPr lang="en-GB" b="1" dirty="0"/>
              <a:t>6 minutes</a:t>
            </a:r>
            <a:br>
              <a:rPr lang="en-GB" dirty="0"/>
            </a:br>
            <a:br>
              <a:rPr lang="en-GB" dirty="0"/>
            </a:br>
            <a:r>
              <a:rPr lang="en-GB" b="1" dirty="0"/>
              <a:t>Aim</a:t>
            </a:r>
            <a:r>
              <a:rPr lang="en-GB" dirty="0"/>
              <a:t>: to revisit previously taught vocabulary.</a:t>
            </a:r>
          </a:p>
          <a:p>
            <a:endParaRPr lang="en-GB" b="1" dirty="0"/>
          </a:p>
          <a:p>
            <a:r>
              <a:rPr lang="en-GB" b="1" dirty="0"/>
              <a:t>Procedure</a:t>
            </a:r>
            <a:r>
              <a:rPr lang="en-GB" dirty="0"/>
              <a:t>:</a:t>
            </a:r>
          </a:p>
          <a:p>
            <a:pPr marL="0" indent="0">
              <a:buNone/>
            </a:pPr>
            <a:r>
              <a:rPr lang="en-GB" dirty="0"/>
              <a:t>1. Students number 1-12. They look at the words on the right and decide which gap they best fit.</a:t>
            </a:r>
          </a:p>
          <a:p>
            <a:pPr marL="0" indent="0">
              <a:buNone/>
            </a:pPr>
            <a:r>
              <a:rPr lang="en-GB" dirty="0"/>
              <a:t>2. Students suggest answers chorally. Click to reveal answers.</a:t>
            </a:r>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742257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 </a:t>
            </a:r>
          </a:p>
          <a:p>
            <a:r>
              <a:rPr lang="en-GB" b="1" dirty="0"/>
              <a:t>Timing: 2 minutes</a:t>
            </a:r>
            <a:br>
              <a:rPr lang="en-GB" dirty="0"/>
            </a:br>
            <a:br>
              <a:rPr lang="en-GB" b="1" dirty="0"/>
            </a:br>
            <a:r>
              <a:rPr lang="en-GB" b="1" dirty="0"/>
              <a:t>Aim: </a:t>
            </a:r>
            <a:r>
              <a:rPr lang="en-GB" b="0" dirty="0"/>
              <a:t>to recap the knowledge that German adjectives are often the same as adverbs, but that English has slightly or very different forms.</a:t>
            </a:r>
            <a:br>
              <a:rPr lang="en-GB" dirty="0"/>
            </a:br>
            <a:br>
              <a:rPr lang="en-GB" dirty="0"/>
            </a:br>
            <a:r>
              <a:rPr lang="en-GB" b="1" dirty="0"/>
              <a:t>Procedure:</a:t>
            </a:r>
            <a:br>
              <a:rPr lang="en-GB" dirty="0"/>
            </a:br>
            <a:r>
              <a:rPr lang="en-GB" dirty="0"/>
              <a:t>Click to present and elicit information.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897710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b="1" dirty="0"/>
            </a:br>
            <a:r>
              <a:rPr lang="en-GB" b="1" dirty="0"/>
              <a:t>Timing: 5 minutes</a:t>
            </a:r>
          </a:p>
          <a:p>
            <a:br>
              <a:rPr lang="en-GB" b="1" dirty="0"/>
            </a:br>
            <a:r>
              <a:rPr lang="en-GB" b="1" dirty="0"/>
              <a:t>Aim: </a:t>
            </a:r>
            <a:r>
              <a:rPr lang="en-GB" b="0" dirty="0"/>
              <a:t>to practise the two different English translations for German adjectives that are identical as adverbs.</a:t>
            </a:r>
          </a:p>
          <a:p>
            <a:endParaRPr lang="en-GB" b="0" dirty="0"/>
          </a:p>
          <a:p>
            <a:r>
              <a:rPr lang="en-GB" b="1" dirty="0"/>
              <a:t>Procedure:</a:t>
            </a:r>
            <a:br>
              <a:rPr lang="en-GB" dirty="0"/>
            </a:br>
            <a:r>
              <a:rPr lang="en-GB" dirty="0"/>
              <a:t>1. Explain the task. Wolfgang is asking his friend Matthias, who moved to the island of </a:t>
            </a:r>
            <a:r>
              <a:rPr lang="en-GB" dirty="0" err="1"/>
              <a:t>Föhr</a:t>
            </a:r>
            <a:r>
              <a:rPr lang="en-GB" dirty="0"/>
              <a:t> in KS3, about </a:t>
            </a:r>
            <a:r>
              <a:rPr lang="en-GB" dirty="0" err="1"/>
              <a:t>Fering</a:t>
            </a:r>
            <a:r>
              <a:rPr lang="en-GB" dirty="0"/>
              <a:t>, the language that is spoken there. </a:t>
            </a:r>
          </a:p>
          <a:p>
            <a:r>
              <a:rPr lang="en-GB" dirty="0"/>
              <a:t>2. Students read each message, paying particular attention to the words in bold. They decide which English translation on the right better fits.</a:t>
            </a:r>
          </a:p>
          <a:p>
            <a:r>
              <a:rPr lang="en-GB" dirty="0"/>
              <a:t>3. Click to reveal the answers.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737725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77948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revise </a:t>
            </a:r>
            <a:r>
              <a:rPr lang="fr-FR" sz="1200" dirty="0">
                <a:solidFill>
                  <a:schemeClr val="tx1"/>
                </a:solidFill>
              </a:rPr>
              <a:t>e ➜ i, e ➜ </a:t>
            </a:r>
            <a:r>
              <a:rPr lang="fr-FR" sz="1200" dirty="0" err="1">
                <a:solidFill>
                  <a:schemeClr val="tx1"/>
                </a:solidFill>
              </a:rPr>
              <a:t>ie</a:t>
            </a:r>
            <a:r>
              <a:rPr lang="fr-FR" sz="1200" dirty="0">
                <a:solidFill>
                  <a:schemeClr val="tx1"/>
                </a:solidFill>
              </a:rPr>
              <a:t>, a ➜ ä </a:t>
            </a:r>
            <a:r>
              <a:rPr lang="fr-FR" sz="1200" dirty="0" err="1">
                <a:solidFill>
                  <a:schemeClr val="tx1"/>
                </a:solidFill>
              </a:rPr>
              <a:t>strong</a:t>
            </a:r>
            <a:r>
              <a:rPr lang="fr-FR" sz="1200" dirty="0">
                <a:solidFill>
                  <a:schemeClr val="tx1"/>
                </a:solidFill>
              </a:rPr>
              <a:t> </a:t>
            </a:r>
            <a:r>
              <a:rPr lang="fr-FR" sz="1200" dirty="0" err="1">
                <a:solidFill>
                  <a:schemeClr val="tx1"/>
                </a:solidFill>
              </a:rPr>
              <a:t>verbs</a:t>
            </a:r>
            <a:r>
              <a:rPr lang="fr-FR" sz="1200" dirty="0">
                <a:solidFill>
                  <a:schemeClr val="tx1"/>
                </a:solidFill>
              </a:rPr>
              <a:t> in the </a:t>
            </a:r>
            <a:r>
              <a:rPr lang="fr-FR" sz="1200" dirty="0" err="1">
                <a:solidFill>
                  <a:schemeClr val="tx1"/>
                </a:solidFill>
              </a:rPr>
              <a:t>present</a:t>
            </a:r>
            <a:r>
              <a:rPr lang="fr-FR" sz="1200" dirty="0">
                <a:solidFill>
                  <a:schemeClr val="tx1"/>
                </a:solidFill>
              </a:rPr>
              <a:t> </a:t>
            </a:r>
            <a:r>
              <a:rPr lang="fr-FR" sz="1200" dirty="0" err="1">
                <a:solidFill>
                  <a:schemeClr val="tx1"/>
                </a:solidFill>
              </a:rPr>
              <a:t>tense</a:t>
            </a:r>
            <a:r>
              <a:rPr lang="fr-FR" sz="1200" dirty="0">
                <a:solidFill>
                  <a:schemeClr val="tx1"/>
                </a:solidFill>
              </a:rPr>
              <a:t>.</a:t>
            </a:r>
            <a:endParaRPr lang="en-GB" b="0" dirty="0"/>
          </a:p>
          <a:p>
            <a:endParaRPr lang="en-GB" b="0" dirty="0"/>
          </a:p>
          <a:p>
            <a:r>
              <a:rPr lang="en-GB" b="1" dirty="0"/>
              <a:t>Procedure:</a:t>
            </a:r>
            <a:br>
              <a:rPr lang="en-GB" dirty="0"/>
            </a:br>
            <a:r>
              <a:rPr lang="en-GB" dirty="0"/>
              <a:t>1. Click to reveal the strong verbs conjugated in the 2</a:t>
            </a:r>
            <a:r>
              <a:rPr lang="en-GB" baseline="30000" dirty="0"/>
              <a:t>nd</a:t>
            </a:r>
            <a:r>
              <a:rPr lang="en-GB" dirty="0"/>
              <a:t> and 3</a:t>
            </a:r>
            <a:r>
              <a:rPr lang="en-GB" baseline="30000" dirty="0"/>
              <a:t>rd</a:t>
            </a:r>
            <a:r>
              <a:rPr lang="en-GB" dirty="0"/>
              <a:t> persons singular.</a:t>
            </a:r>
          </a:p>
          <a:p>
            <a:r>
              <a:rPr lang="en-GB" dirty="0"/>
              <a:t>2. Click to reveal a quick quiz where students translate verbs that work the same way into English. </a:t>
            </a:r>
            <a:r>
              <a:rPr lang="en-GB" b="1" dirty="0"/>
              <a:t>Note: </a:t>
            </a:r>
            <a:r>
              <a:rPr lang="en-GB" b="0" dirty="0"/>
              <a:t>The quiz contains both higher and foundation verbs. Teachers should direct foundation students to translate the verbs in grey boxes and higher students to do both the grey and yellow boxes. </a:t>
            </a:r>
          </a:p>
          <a:p>
            <a:r>
              <a:rPr lang="en-GB" b="0" dirty="0"/>
              <a:t>3. Click to reveal answers to the quiz.</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571783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a:t>
            </a:r>
            <a:br>
              <a:rPr lang="en-GB" b="1" dirty="0"/>
            </a:br>
            <a:r>
              <a:rPr lang="en-GB" b="1" dirty="0"/>
              <a:t>Timing: 10 minutes</a:t>
            </a:r>
          </a:p>
          <a:p>
            <a:br>
              <a:rPr lang="en-GB" b="1" dirty="0"/>
            </a:br>
            <a:r>
              <a:rPr lang="en-GB" b="1" dirty="0"/>
              <a:t>Aim: </a:t>
            </a:r>
            <a:r>
              <a:rPr lang="en-GB" b="0" dirty="0"/>
              <a:t>to practise transcription then written comprehension of new and revisited vocabulary in the context of a text about language.</a:t>
            </a:r>
          </a:p>
          <a:p>
            <a:endParaRPr lang="en-GB" b="0" dirty="0"/>
          </a:p>
          <a:p>
            <a:r>
              <a:rPr lang="en-GB" b="1" dirty="0"/>
              <a:t>Procedure:</a:t>
            </a:r>
          </a:p>
          <a:p>
            <a:pPr marL="228600" indent="-228600">
              <a:buAutoNum type="arabicPeriod"/>
            </a:pPr>
            <a:r>
              <a:rPr lang="en-GB" b="0" dirty="0"/>
              <a:t>Click on the audio button to hear the text. Students write 1-12 and transcribe the missing words.</a:t>
            </a:r>
          </a:p>
          <a:p>
            <a:pPr marL="228600" indent="-228600">
              <a:buAutoNum type="arabicPeriod"/>
            </a:pPr>
            <a:r>
              <a:rPr lang="en-GB" b="0" dirty="0"/>
              <a:t>Click to reveal answers. Students then have 1 minute to work out what the words mean.</a:t>
            </a:r>
          </a:p>
          <a:p>
            <a:pPr marL="228600" indent="-228600">
              <a:buAutoNum type="arabicPeriod"/>
            </a:pPr>
            <a:r>
              <a:rPr lang="en-GB" b="0" dirty="0"/>
              <a:t>Click to reveal an English summary of the text with gaps. Students complete the gaps in English. Click to reveal the answers.</a:t>
            </a:r>
            <a:br>
              <a:rPr lang="en-GB" dirty="0"/>
            </a:br>
            <a:endParaRPr lang="en-GB" dirty="0"/>
          </a:p>
          <a:p>
            <a:r>
              <a:rPr lang="en-GB" b="1" dirty="0"/>
              <a:t>Source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https://learngerman.dw.com/de/wenn-zu-viel-englisch-wissen-bedroht/l-59546106/lm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717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Higher</a:t>
            </a:r>
            <a:br>
              <a:rPr lang="en-GB" b="1" dirty="0"/>
            </a:br>
            <a:r>
              <a:rPr lang="en-GB" b="1" dirty="0"/>
              <a:t>Timing: 10 minutes</a:t>
            </a:r>
          </a:p>
          <a:p>
            <a:endParaRPr lang="en-GB" dirty="0"/>
          </a:p>
          <a:p>
            <a:r>
              <a:rPr lang="en-GB" b="1" dirty="0"/>
              <a:t>Aim: </a:t>
            </a:r>
            <a:r>
              <a:rPr lang="en-GB" b="0" dirty="0"/>
              <a:t>to practise transcription then written comprehension of new and revisited vocabulary in the context of a text about language.</a:t>
            </a:r>
          </a:p>
          <a:p>
            <a:endParaRPr lang="en-GB" b="0" dirty="0"/>
          </a:p>
          <a:p>
            <a:r>
              <a:rPr lang="en-GB" b="1" dirty="0"/>
              <a:t>Procedure:</a:t>
            </a:r>
          </a:p>
          <a:p>
            <a:pPr marL="228600" indent="-228600">
              <a:buAutoNum type="arabicPeriod"/>
            </a:pPr>
            <a:r>
              <a:rPr lang="en-GB" b="0" dirty="0"/>
              <a:t>Click on the audio button to hear the text. Students write 1-12 and transcribe the missing words.</a:t>
            </a:r>
          </a:p>
          <a:p>
            <a:pPr marL="228600" indent="-228600">
              <a:buAutoNum type="arabicPeriod"/>
            </a:pPr>
            <a:r>
              <a:rPr lang="en-GB" b="0" dirty="0"/>
              <a:t>Click to reveal answers. Students then have 1 minute to work out what the words mean.</a:t>
            </a:r>
          </a:p>
          <a:p>
            <a:pPr marL="228600" indent="-228600">
              <a:buAutoNum type="arabicPeriod"/>
            </a:pPr>
            <a:r>
              <a:rPr lang="en-GB" b="0" dirty="0"/>
              <a:t>Click to reveal the next slide and an English summary of the text with gaps. Students complete the gaps in English. Click to reveal the answers.</a:t>
            </a:r>
            <a:br>
              <a:rPr lang="en-GB" dirty="0"/>
            </a:br>
            <a:endParaRPr lang="en-GB" dirty="0"/>
          </a:p>
          <a:p>
            <a:r>
              <a:rPr lang="en-GB" b="1" dirty="0"/>
              <a:t>Source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https://learngerman.dw.com/de/wenn-zu-viel-englisch-wissen-bedroht/l-59546106/lm</a:t>
            </a:r>
            <a:r>
              <a:rPr lang="en-GB"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r>
              <a:rPr lang="en-GB" sz="1800" b="0" dirty="0"/>
              <a:t>accessed 09/01/2023)</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404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341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1 minute</a:t>
            </a:r>
          </a:p>
          <a:p>
            <a:br>
              <a:rPr lang="en-GB" b="1" dirty="0"/>
            </a:br>
            <a:r>
              <a:rPr lang="en-GB" b="1" dirty="0"/>
              <a:t>Aim:</a:t>
            </a:r>
            <a:r>
              <a:rPr lang="en-GB" b="0" dirty="0"/>
              <a:t> to present plural rule 7.</a:t>
            </a:r>
            <a:br>
              <a:rPr lang="en-GB" b="0" dirty="0"/>
            </a:br>
            <a:br>
              <a:rPr lang="en-GB" dirty="0"/>
            </a:br>
            <a:r>
              <a:rPr lang="en-GB" b="1" dirty="0"/>
              <a:t>Procedure:</a:t>
            </a:r>
            <a:br>
              <a:rPr lang="en-GB" dirty="0"/>
            </a:br>
            <a:r>
              <a:rPr lang="en-GB" dirty="0"/>
              <a:t>Click through the animations.</a:t>
            </a:r>
            <a:br>
              <a:rPr lang="en-GB" dirty="0"/>
            </a:br>
            <a:br>
              <a:rPr lang="en-GB" dirty="0"/>
            </a:br>
            <a:endParaRPr lang="en-GB" sz="1200" b="1"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174005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practise distinguishing</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between the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plural and singular</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forms of rule 7 nouns (listening).</a:t>
            </a:r>
          </a:p>
          <a:p>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a:t>
            </a:r>
            <a:r>
              <a:rPr lang="en-GB" baseline="0" dirty="0">
                <a:latin typeface="Calibri" panose="020F0502020204030204" pitchFamily="34" charset="0"/>
                <a:cs typeface="Calibri" panose="020F0502020204030204" pitchFamily="34" charset="0"/>
              </a:rPr>
              <a:t>Click </a:t>
            </a:r>
            <a:r>
              <a:rPr lang="en-GB" dirty="0">
                <a:latin typeface="Calibri" panose="020F0502020204030204" pitchFamily="34" charset="0"/>
                <a:cs typeface="Calibri" panose="020F0502020204030204" pitchFamily="34" charset="0"/>
              </a:rPr>
              <a:t>on the </a:t>
            </a:r>
            <a:r>
              <a:rPr lang="en-GB" baseline="0" dirty="0">
                <a:latin typeface="Calibri" panose="020F0502020204030204" pitchFamily="34" charset="0"/>
                <a:cs typeface="Calibri" panose="020F0502020204030204" pitchFamily="34" charset="0"/>
              </a:rPr>
              <a:t>buttons</a:t>
            </a:r>
            <a:r>
              <a:rPr lang="en-GB" dirty="0">
                <a:latin typeface="Calibri" panose="020F0502020204030204" pitchFamily="34" charset="0"/>
                <a:cs typeface="Calibri" panose="020F0502020204030204" pitchFamily="34" charset="0"/>
              </a:rPr>
              <a:t> to play the nouns</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Students </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determine whether they have heard a singular or plural noun. As these are feminine nouns, they will have to listen carefully to the noun itself rather than the article which will always be </a:t>
            </a:r>
            <a:r>
              <a:rPr lang="en-GB" sz="1200" b="0" i="1" u="none" strike="noStrike" kern="1200" baseline="0" dirty="0">
                <a:solidFill>
                  <a:schemeClr val="tx1"/>
                </a:solidFill>
                <a:effectLst/>
                <a:latin typeface="Calibri" panose="020F0502020204030204" pitchFamily="34" charset="0"/>
                <a:ea typeface="+mn-ea"/>
                <a:cs typeface="Calibri" panose="020F0502020204030204" pitchFamily="34" charset="0"/>
              </a:rPr>
              <a:t>die.</a:t>
            </a:r>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3. Click to bring up the answers one by one.</a:t>
            </a:r>
          </a:p>
          <a:p>
            <a:endParaRPr lang="en-GB" dirty="0"/>
          </a:p>
          <a:p>
            <a:r>
              <a:rPr lang="en-GB" b="1" dirty="0"/>
              <a:t>Transcript</a:t>
            </a:r>
          </a:p>
          <a:p>
            <a:pPr marL="0" indent="0">
              <a:buNone/>
            </a:pPr>
            <a:r>
              <a:rPr lang="en-GB" b="0" dirty="0"/>
              <a:t>1. die </a:t>
            </a:r>
            <a:r>
              <a:rPr lang="en-GB" b="0" dirty="0" err="1"/>
              <a:t>Hände</a:t>
            </a:r>
            <a:endParaRPr lang="en-GB" b="0" dirty="0"/>
          </a:p>
          <a:p>
            <a:pPr marL="0" indent="0">
              <a:buNone/>
            </a:pPr>
            <a:r>
              <a:rPr lang="en-GB" dirty="0"/>
              <a:t>2. die </a:t>
            </a:r>
            <a:r>
              <a:rPr lang="en-GB" dirty="0" err="1"/>
              <a:t>Städte</a:t>
            </a:r>
            <a:br>
              <a:rPr lang="en-GB" dirty="0"/>
            </a:br>
            <a:r>
              <a:rPr lang="en-GB" dirty="0"/>
              <a:t>3. die Wand</a:t>
            </a:r>
          </a:p>
          <a:p>
            <a:pPr marL="0" indent="0">
              <a:buNone/>
            </a:pPr>
            <a:r>
              <a:rPr lang="en-GB" sz="1200" b="0" i="0" u="none" strike="noStrike" kern="1200" dirty="0">
                <a:solidFill>
                  <a:schemeClr val="tx1"/>
                </a:solidFill>
                <a:effectLst/>
                <a:latin typeface="+mn-lt"/>
                <a:ea typeface="+mn-ea"/>
                <a:cs typeface="+mn-cs"/>
              </a:rPr>
              <a:t>4. die </a:t>
            </a:r>
            <a:r>
              <a:rPr lang="en-GB" sz="1200" b="0" i="0" u="none" strike="noStrike" kern="1200" dirty="0" err="1">
                <a:solidFill>
                  <a:schemeClr val="tx1"/>
                </a:solidFill>
                <a:effectLst/>
                <a:latin typeface="+mn-lt"/>
                <a:ea typeface="+mn-ea"/>
                <a:cs typeface="+mn-cs"/>
              </a:rPr>
              <a:t>Luft</a:t>
            </a:r>
            <a:endParaRPr lang="en-GB" sz="1200" b="0" i="0" u="none" strike="noStrike" kern="1200" dirty="0">
              <a:solidFill>
                <a:schemeClr val="tx1"/>
              </a:solidFill>
              <a:effectLst/>
              <a:latin typeface="+mn-lt"/>
              <a:ea typeface="+mn-ea"/>
              <a:cs typeface="+mn-cs"/>
            </a:endParaRPr>
          </a:p>
          <a:p>
            <a:pPr marL="0" indent="0">
              <a:buNone/>
            </a:pPr>
            <a:r>
              <a:rPr lang="en-GB" sz="1200" b="0" i="0" u="none" strike="noStrike" kern="1200" dirty="0">
                <a:solidFill>
                  <a:schemeClr val="tx1"/>
                </a:solidFill>
                <a:effectLst/>
                <a:latin typeface="+mn-lt"/>
                <a:ea typeface="+mn-ea"/>
                <a:cs typeface="+mn-cs"/>
              </a:rPr>
              <a:t>5. die </a:t>
            </a:r>
            <a:r>
              <a:rPr lang="en-GB" sz="1200" b="0" i="0" u="none" strike="noStrike" kern="1200" dirty="0" err="1">
                <a:solidFill>
                  <a:schemeClr val="tx1"/>
                </a:solidFill>
                <a:effectLst/>
                <a:latin typeface="+mn-lt"/>
                <a:ea typeface="+mn-ea"/>
                <a:cs typeface="+mn-cs"/>
              </a:rPr>
              <a:t>Nächte</a:t>
            </a:r>
            <a:endParaRPr lang="en-GB" sz="1200" b="0" i="0" u="none" strike="noStrike" kern="1200" dirty="0">
              <a:solidFill>
                <a:schemeClr val="tx1"/>
              </a:solidFill>
              <a:effectLst/>
              <a:latin typeface="+mn-lt"/>
              <a:ea typeface="+mn-ea"/>
              <a:cs typeface="+mn-cs"/>
            </a:endParaRPr>
          </a:p>
          <a:p>
            <a:pPr marL="0" indent="0">
              <a:buNone/>
            </a:pPr>
            <a:r>
              <a:rPr lang="en-GB" sz="1200" b="0" i="0" u="none" strike="noStrike" kern="1200" dirty="0">
                <a:solidFill>
                  <a:schemeClr val="tx1"/>
                </a:solidFill>
                <a:effectLst/>
                <a:latin typeface="+mn-lt"/>
                <a:ea typeface="+mn-ea"/>
                <a:cs typeface="+mn-cs"/>
              </a:rPr>
              <a:t>6. die Kunst</a:t>
            </a:r>
          </a:p>
          <a:p>
            <a:r>
              <a:rPr lang="en-GB" b="0" dirty="0"/>
              <a:t>7. die Angst</a:t>
            </a:r>
          </a:p>
          <a:p>
            <a:r>
              <a:rPr lang="en-GB" b="0" dirty="0"/>
              <a:t>8. die </a:t>
            </a:r>
            <a:r>
              <a:rPr lang="en-GB" b="0" dirty="0" err="1"/>
              <a:t>Mächte</a:t>
            </a:r>
            <a:endParaRPr lang="en-GB" b="0" dirty="0"/>
          </a:p>
          <a:p>
            <a:endParaRPr lang="en-GB" b="0" dirty="0"/>
          </a:p>
          <a:p>
            <a:r>
              <a:rPr lang="en-GB" b="0" dirty="0"/>
              <a:t>Note: </a:t>
            </a:r>
            <a:r>
              <a:rPr lang="en-GB" b="1" i="1" dirty="0" err="1"/>
              <a:t>Macht</a:t>
            </a:r>
            <a:r>
              <a:rPr lang="en-GB" b="0" dirty="0"/>
              <a:t> is H only.</a:t>
            </a:r>
          </a:p>
        </p:txBody>
      </p:sp>
      <p:sp>
        <p:nvSpPr>
          <p:cNvPr id="4" name="Slide Number Placeholder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591882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1 minute</a:t>
            </a:r>
            <a:br>
              <a:rPr lang="en-GB" dirty="0"/>
            </a:br>
            <a:br>
              <a:rPr lang="en-GB" b="1" dirty="0"/>
            </a:br>
            <a:r>
              <a:rPr lang="en-GB" b="1" dirty="0"/>
              <a:t>Aim:</a:t>
            </a:r>
            <a:r>
              <a:rPr lang="en-GB" b="0" dirty="0"/>
              <a:t> to present plural rule 8.</a:t>
            </a:r>
            <a:br>
              <a:rPr lang="en-GB" b="0" dirty="0"/>
            </a:br>
            <a:br>
              <a:rPr lang="en-GB" dirty="0"/>
            </a:br>
            <a:r>
              <a:rPr lang="en-GB" b="1" dirty="0"/>
              <a:t>Procedure:</a:t>
            </a:r>
            <a:br>
              <a:rPr lang="en-GB" dirty="0"/>
            </a:br>
            <a:r>
              <a:rPr lang="en-GB" dirty="0"/>
              <a:t>Click through the animations.</a:t>
            </a:r>
            <a:endParaRPr lang="en-GB"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7867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b="1" dirty="0"/>
            </a:br>
            <a:r>
              <a:rPr lang="en-GB" b="1" dirty="0"/>
              <a:t>Timing: 2 minutes</a:t>
            </a:r>
            <a:br>
              <a:rPr lang="en-GB" dirty="0"/>
            </a:br>
            <a:br>
              <a:rPr lang="en-GB" b="1" dirty="0"/>
            </a:br>
            <a:r>
              <a:rPr lang="en-GB" b="1" dirty="0"/>
              <a:t>Aim: </a:t>
            </a:r>
            <a:r>
              <a:rPr lang="en-GB" b="0" dirty="0"/>
              <a:t>to revise the spelling rule for [</a:t>
            </a:r>
            <a:r>
              <a:rPr lang="en-GB" b="1" dirty="0"/>
              <a:t>-ss-</a:t>
            </a:r>
            <a:r>
              <a:rPr lang="en-GB" b="0" dirty="0"/>
              <a:t>] and [</a:t>
            </a:r>
            <a:r>
              <a:rPr lang="en-GB" b="1" dirty="0"/>
              <a:t>-ß-</a:t>
            </a:r>
            <a:r>
              <a:rPr lang="en-GB" b="0" dirty="0"/>
              <a:t>] and the SSC [</a:t>
            </a:r>
            <a:r>
              <a:rPr lang="en-GB" b="1" dirty="0"/>
              <a:t>-s</a:t>
            </a:r>
            <a:r>
              <a:rPr lang="en-GB" b="0" dirty="0"/>
              <a:t>].</a:t>
            </a:r>
            <a:br>
              <a:rPr lang="en-GB" b="0" dirty="0"/>
            </a:br>
            <a:br>
              <a:rPr lang="en-GB" dirty="0"/>
            </a:br>
            <a:r>
              <a:rPr lang="en-GB" b="1" dirty="0"/>
              <a:t>Procedure:</a:t>
            </a:r>
            <a:br>
              <a:rPr lang="en-GB" dirty="0"/>
            </a:br>
            <a:r>
              <a:rPr lang="en-GB" dirty="0"/>
              <a:t>1. Click through the animations.</a:t>
            </a:r>
          </a:p>
          <a:p>
            <a:r>
              <a:rPr lang="en-GB" dirty="0"/>
              <a:t>2. Elicit the German pronunciation and English meanings for all the examples as these are known words.</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3093904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1 minute</a:t>
            </a:r>
            <a:br>
              <a:rPr lang="en-GB" dirty="0"/>
            </a:br>
            <a:br>
              <a:rPr lang="en-GB" b="1" dirty="0"/>
            </a:br>
            <a:r>
              <a:rPr lang="en-GB" b="1" dirty="0"/>
              <a:t>Aim: </a:t>
            </a:r>
            <a:r>
              <a:rPr lang="en-GB" b="0" dirty="0"/>
              <a:t>to practise the application of plural rule 8 in oral production.</a:t>
            </a:r>
          </a:p>
          <a:p>
            <a:endParaRPr lang="en-GB" b="0" dirty="0"/>
          </a:p>
          <a:p>
            <a:r>
              <a:rPr lang="en-GB" b="1" dirty="0"/>
              <a:t>Note:</a:t>
            </a:r>
            <a:r>
              <a:rPr lang="en-GB" b="0" dirty="0"/>
              <a:t> Although most of these words do not appear on the vocab list (9 for F and 7 for H), this is a useful exercise to practise applying plural rule 8 that students have just learned. It is also good phonics practise for students to pronounce unknown words and we do not rule out a role for incidental learning. </a:t>
            </a:r>
            <a:r>
              <a:rPr lang="en-GB" b="0" i="0" dirty="0">
                <a:solidFill>
                  <a:srgbClr val="222222"/>
                </a:solidFill>
                <a:effectLst/>
                <a:latin typeface="Arial" panose="020B0604020202020204" pitchFamily="34" charset="0"/>
              </a:rPr>
              <a:t>Some students will pick up additional words useful to them along the way. </a:t>
            </a:r>
          </a:p>
          <a:p>
            <a:br>
              <a:rPr lang="en-GB" dirty="0"/>
            </a:br>
            <a:r>
              <a:rPr lang="en-GB" b="1" dirty="0"/>
              <a:t>Procedure:</a:t>
            </a:r>
            <a:br>
              <a:rPr lang="en-GB" dirty="0"/>
            </a:br>
            <a:r>
              <a:rPr lang="en-GB" dirty="0"/>
              <a:t>1. Students practise individually or in pairs, saying first the singular and then the plural form of each word, within the 20 seconds.</a:t>
            </a:r>
          </a:p>
          <a:p>
            <a:r>
              <a:rPr lang="en-GB" dirty="0"/>
              <a:t>2. Remind them to change the article to ‘die’ every time.</a:t>
            </a:r>
          </a:p>
          <a:p>
            <a:r>
              <a:rPr lang="en-GB" dirty="0"/>
              <a:t>3. After 2-3 rounds of practice, the teacher can complete the activity, with a choral round, setting the timer again and clicking to highlight the order of the words, so that all students are saying the same thing.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Verhältnis</a:t>
            </a:r>
            <a:r>
              <a:rPr lang="en-GB" baseline="0" dirty="0"/>
              <a:t> [668] </a:t>
            </a:r>
            <a:r>
              <a:rPr lang="en-GB" baseline="0" dirty="0" err="1"/>
              <a:t>Kenntnis</a:t>
            </a:r>
            <a:r>
              <a:rPr lang="en-GB" baseline="0" dirty="0"/>
              <a:t> </a:t>
            </a:r>
            <a:r>
              <a:rPr lang="en-GB" baseline="0" dirty="0">
                <a:highlight>
                  <a:srgbClr val="FFFF00"/>
                </a:highlight>
              </a:rPr>
              <a:t>[H only] </a:t>
            </a:r>
            <a:r>
              <a:rPr lang="en-GB" baseline="0" dirty="0"/>
              <a:t>[1536] </a:t>
            </a:r>
            <a:r>
              <a:rPr lang="en-GB" baseline="0" dirty="0" err="1"/>
              <a:t>Erkenntnis</a:t>
            </a:r>
            <a:r>
              <a:rPr lang="en-GB" baseline="0" dirty="0"/>
              <a:t> [1328] </a:t>
            </a:r>
            <a:r>
              <a:rPr lang="en-GB" baseline="0" dirty="0" err="1"/>
              <a:t>Verständnis</a:t>
            </a:r>
            <a:r>
              <a:rPr lang="en-GB" baseline="0" dirty="0"/>
              <a:t> [H only] [1578] </a:t>
            </a:r>
            <a:r>
              <a:rPr lang="en-GB" sz="1200" dirty="0" err="1">
                <a:solidFill>
                  <a:srgbClr val="115076"/>
                </a:solidFill>
              </a:rPr>
              <a:t>Erlaubnis</a:t>
            </a:r>
            <a:r>
              <a:rPr lang="en-GB" baseline="0" dirty="0"/>
              <a:t> [n/a] </a:t>
            </a:r>
            <a:r>
              <a:rPr lang="en-GB" baseline="0" dirty="0" err="1"/>
              <a:t>Zeugnis</a:t>
            </a:r>
            <a:r>
              <a:rPr lang="en-GB" baseline="0" dirty="0"/>
              <a:t> [4456] </a:t>
            </a:r>
            <a:r>
              <a:rPr lang="en-GB" sz="1200" dirty="0" err="1">
                <a:solidFill>
                  <a:srgbClr val="115076"/>
                </a:solidFill>
              </a:rPr>
              <a:t>Bedürfnis</a:t>
            </a:r>
            <a:r>
              <a:rPr lang="en-GB" baseline="0" dirty="0"/>
              <a:t> [1824] </a:t>
            </a:r>
            <a:r>
              <a:rPr lang="en-GB" sz="1200" dirty="0" err="1">
                <a:solidFill>
                  <a:srgbClr val="115076"/>
                </a:solidFill>
              </a:rPr>
              <a:t>Gefängnis</a:t>
            </a:r>
            <a:r>
              <a:rPr lang="en-GB" baseline="0" dirty="0"/>
              <a:t> [2523] </a:t>
            </a: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95937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are learning and revisiting this week.</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86813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Union, Heimat,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Vereinigte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lesbisch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binär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schwul</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auffallen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betreffen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gelten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veröffentlichen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schade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schrecklich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wissenschaftlich</a:t>
            </a:r>
            <a:r>
              <a:rPr lang="en-CA" sz="1200" b="1" i="0" u="none" strike="noStrike" kern="1200" dirty="0">
                <a:solidFill>
                  <a:schemeClr val="tx1"/>
                </a:solidFill>
                <a:effectLst/>
                <a:latin typeface="+mn-lt"/>
                <a:ea typeface="+mn-ea"/>
                <a:cs typeface="+mn-cs"/>
              </a:rPr>
              <a:t>, England,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Vereinigte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französisch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spanisch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Maschine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sterben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Wissenschaftler</a:t>
            </a:r>
            <a:br>
              <a:rPr lang="en-CA" sz="1200" b="1" i="0" u="none" strike="noStrike" kern="1200" dirty="0">
                <a:solidFill>
                  <a:schemeClr val="tx1"/>
                </a:solidFill>
                <a:effectLst/>
                <a:latin typeface="+mn-lt"/>
                <a:ea typeface="+mn-ea"/>
                <a:cs typeface="+mn-cs"/>
              </a:rPr>
            </a:b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entury Gothic" panose="020B0502020202020204" pitchFamily="34" charset="0"/>
              </a:rPr>
              <a:t>Introduce plural noun rules 7-</a:t>
            </a:r>
            <a:r>
              <a:rPr lang="en-GB" sz="1800" b="1" i="0" u="none" strike="noStrike" dirty="0">
                <a:solidFill>
                  <a:srgbClr val="000000"/>
                </a:solidFill>
                <a:effectLst/>
                <a:latin typeface="Century Gothic" panose="020B0502020202020204" pitchFamily="34" charset="0"/>
              </a:rPr>
              <a:t>9 </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(-se, (e)n, </a:t>
            </a:r>
            <a:r>
              <a:rPr lang="en-GB" sz="1800" b="0" i="0" u="none" strike="noStrike" dirty="0" err="1">
                <a:solidFill>
                  <a:srgbClr val="000000"/>
                </a:solidFill>
                <a:effectLst/>
                <a:latin typeface="Century Gothic" panose="020B0502020202020204" pitchFamily="34" charset="0"/>
              </a:rPr>
              <a:t>e+umlaut</a:t>
            </a:r>
            <a:r>
              <a:rPr lang="en-GB" sz="1800" b="0"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Introduce irregular verb WISSEN (vs </a:t>
            </a:r>
            <a:r>
              <a:rPr lang="en-GB" sz="1800" b="0" i="0" u="none" strike="noStrike" dirty="0" err="1">
                <a:solidFill>
                  <a:srgbClr val="000000"/>
                </a:solidFill>
                <a:effectLst/>
                <a:latin typeface="Century Gothic" panose="020B0502020202020204" pitchFamily="34" charset="0"/>
              </a:rPr>
              <a:t>kennen</a:t>
            </a:r>
            <a:r>
              <a:rPr lang="en-GB" sz="1800" b="0" i="0" u="none" strike="noStrike" dirty="0">
                <a:solidFill>
                  <a:srgbClr val="000000"/>
                </a:solidFill>
                <a:effectLst/>
                <a:latin typeface="Century Gothic" panose="020B0502020202020204" pitchFamily="34" charset="0"/>
              </a:rPr>
              <a:t> vs </a:t>
            </a:r>
            <a:r>
              <a:rPr lang="en-GB" sz="1800" b="0" i="0" u="none" strike="noStrike" dirty="0" err="1">
                <a:solidFill>
                  <a:srgbClr val="000000"/>
                </a:solidFill>
                <a:effectLst/>
                <a:latin typeface="Century Gothic" panose="020B0502020202020204" pitchFamily="34" charset="0"/>
              </a:rPr>
              <a:t>können</a:t>
            </a:r>
            <a:r>
              <a:rPr lang="en-GB" sz="1800" b="0"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Introduce adjectives that are identical as adverbs</a:t>
            </a:r>
            <a:r>
              <a:rPr lang="en-GB" b="0" dirty="0"/>
              <a:t> </a:t>
            </a:r>
            <a:br>
              <a:rPr lang="en-GB" sz="1200" b="1" dirty="0"/>
            </a:br>
            <a:r>
              <a:rPr lang="en-GB" sz="1200" b="0" dirty="0"/>
              <a:t>Revisit strong verbs in the present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Revisit nominalisation of infinitive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Phonics: </a:t>
            </a:r>
            <a:br>
              <a:rPr lang="en-GB" sz="1200" b="1" i="0" u="none" strike="noStrike" kern="1200" cap="none" dirty="0">
                <a:solidFill>
                  <a:schemeClr val="tx1"/>
                </a:solidFill>
                <a:effectLst/>
                <a:latin typeface="+mn-lt"/>
                <a:ea typeface="Calibri"/>
                <a:cs typeface="Calibri"/>
                <a:sym typeface="Calibri"/>
              </a:rPr>
            </a:br>
            <a:r>
              <a:rPr lang="nn-NO" sz="1200" b="0" i="0" u="none" strike="noStrike" kern="1200" cap="none" dirty="0">
                <a:solidFill>
                  <a:schemeClr val="tx1"/>
                </a:solidFill>
                <a:effectLst/>
                <a:latin typeface="+mn-lt"/>
                <a:ea typeface="Calibri"/>
                <a:cs typeface="Calibri"/>
                <a:sym typeface="Calibri"/>
              </a:rPr>
              <a:t>long and short [e]|short [i][ie]|[a]|[ä]|[au]|[äu] - [link to grammar: present tense strong verbs, plural rule 7]</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cap="none" dirty="0">
                <a:solidFill>
                  <a:schemeClr val="tx1"/>
                </a:solidFill>
                <a:effectLst/>
                <a:latin typeface="+mn-lt"/>
                <a:ea typeface="Calibri"/>
                <a:cs typeface="Calibri"/>
                <a:sym typeface="Calibri"/>
              </a:rPr>
              <a:t>[ß] [ss] [-s] - [link to grammar: plural rule 9, present tense strong 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de-DE" b="1" dirty="0"/>
              <a:t>New vocabulary</a:t>
            </a:r>
            <a:r>
              <a:rPr lang="de-DE" dirty="0"/>
              <a:t>: stimmen; stimmen für + noun [490] weiß [78] weißt [78] Brille [n/a] Ergebnis [386] Ohr [1088] schade [2788] sogar [226] auffallen (H) [1160] aufgeben (H) [1371] betreffen (H) [416] gelten (H) [158] veröffentlichen (H) [1453] Inhalt (H) [1065] Kenntnis (H) [1536] Macht (H) [1098] Verständnis (H) [1578] schrecklich (H) [2200] wissenschaftlich (H) [909] entweder (H) [1100] falls (H) [1170]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Revisit 1</a:t>
            </a:r>
            <a:r>
              <a:rPr lang="de-DE" dirty="0"/>
              <a:t>: </a:t>
            </a:r>
            <a:r>
              <a:rPr lang="de-DE" dirty="0">
                <a:highlight>
                  <a:srgbClr val="FFFF00"/>
                </a:highlight>
              </a:rPr>
              <a:t>bedeuten [398] (der) Deutsche, (ein) Deutscher [499] (die, eine) Deutsche [499] England [1762] Engländer [3903] EU (Europäische Union) [726] Großbritannien [1640] Heimat [1305] Herr2 [154] Kunde [519] Mensch!2 Menschen1 [90] Name [255] Staaten [337] USA (Vereinigte Staaten von Amerika) [409] bi(sexuell) [n/a] englisch [662] europäisch [335] französisch [816] hetero(sexuell) [n/a] lesbisch [n/a] nicht binär [n/a] schwul [3961] spanisch [1919]  besitzen (H) [586] stammen aus + noun (H) [908] Amerikaner (H) [1741] Maschine (H) [1237] eigentlich (H) [151] österreichisch (H) [1511] Schweizer (H) [1274] </a:t>
            </a:r>
          </a:p>
          <a:p>
            <a:r>
              <a:rPr lang="de-DE" b="1" dirty="0"/>
              <a:t>Revisit 2</a:t>
            </a:r>
            <a:r>
              <a:rPr lang="de-DE" dirty="0"/>
              <a:t>: --</a:t>
            </a:r>
          </a:p>
          <a:p>
            <a:r>
              <a:rPr lang="en-GB" b="1" i="0" dirty="0"/>
              <a:t>Thematic revisited vocabulary</a:t>
            </a:r>
            <a:r>
              <a:rPr lang="en-GB" b="0" i="0" dirty="0"/>
              <a:t>: </a:t>
            </a:r>
            <a:r>
              <a:rPr lang="de-DE" b="0" i="0" dirty="0"/>
              <a:t>anfangen [497] helfen [338] kennen [216] lassen [83] mitnehmen [1459] schlafen [679] sehen [79] sprechen [161] sterben (an</a:t>
            </a:r>
            <a:r>
              <a:rPr lang="de-DE" b="0" i="0" baseline="30000" dirty="0"/>
              <a:t>dat. </a:t>
            </a:r>
            <a:r>
              <a:rPr lang="de-DE" b="0" i="0" dirty="0"/>
              <a:t>+ noun) [475] verbessern [1194] vergessen [584] versprechen [1056] verstehen; sich verstehen (mit) [211] (Natur)wissenschaft [4425] Angst (vor</a:t>
            </a:r>
            <a:r>
              <a:rPr lang="de-DE" b="0" i="0" baseline="30000" dirty="0"/>
              <a:t>dat. </a:t>
            </a:r>
            <a:r>
              <a:rPr lang="de-DE" b="0" i="0" dirty="0"/>
              <a:t>+ noun) [392] Auge [222] Gefahr [841] Nacht [325] Wochenende [1243] arm [1475] ungefähr [1458] aber [31] dass [20] denn [93] obwohl [390] oder [35] und [2] weil [88] enthalten (H) [562] erhalten</a:t>
            </a:r>
            <a:r>
              <a:rPr lang="de-DE" b="0" i="0" baseline="30000" dirty="0"/>
              <a:t>1</a:t>
            </a:r>
            <a:r>
              <a:rPr lang="de-DE" b="0" i="0" dirty="0"/>
              <a:t> (H) [287] Wissenschaftler (H) [1522] etwa (H) [181] ob (H) [127] </a:t>
            </a:r>
          </a:p>
          <a:p>
            <a:r>
              <a:rPr lang="de-DE" b="1" i="0" dirty="0"/>
              <a:t>Revisited function words</a:t>
            </a:r>
            <a:r>
              <a:rPr lang="de-DE" b="0" i="0" dirty="0"/>
              <a:t>: wissen</a:t>
            </a:r>
          </a:p>
          <a:p>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357699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Auftakt</a:t>
            </a:r>
            <a:r>
              <a:rPr lang="en-US" b="1" dirty="0"/>
              <a:t> (Upbeat) is a starter activity that students can do on arrival to the lesson, giving the teacher the opportunity to talk to individuals, as necessary. It will be useful for students to complete this activity as here we revisit vocabulary from Week 1.</a:t>
            </a:r>
            <a:endParaRPr lang="en-US" dirty="0"/>
          </a:p>
          <a:p>
            <a:endParaRPr lang="en-GB" b="1" dirty="0"/>
          </a:p>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comprehension of new vocabulary and its correct association with the appropriate definite article (word for ‘der’).</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Students are to write down the English meanings of the words (in order as they appear from the left on the ‘tickertape’).</a:t>
            </a:r>
          </a:p>
          <a:p>
            <a:pPr marL="0" lvl="0" indent="0" algn="l" rtl="0">
              <a:spcBef>
                <a:spcPts val="0"/>
              </a:spcBef>
              <a:spcAft>
                <a:spcPts val="0"/>
              </a:spcAft>
              <a:buNone/>
            </a:pPr>
            <a:r>
              <a:rPr lang="en-GB" b="1" dirty="0"/>
              <a:t>Note: </a:t>
            </a:r>
            <a:r>
              <a:rPr lang="en-GB" b="0" dirty="0"/>
              <a:t>the tickertape is set to repeat until the next mouse click. Pupils may need to see as many as 3 – 4 repetitions to get all of the words.</a:t>
            </a:r>
          </a:p>
          <a:p>
            <a:pPr marL="0" lvl="0" indent="0" algn="l" rtl="0">
              <a:spcBef>
                <a:spcPts val="0"/>
              </a:spcBef>
              <a:spcAft>
                <a:spcPts val="0"/>
              </a:spcAft>
              <a:buNone/>
            </a:pPr>
            <a:r>
              <a:rPr lang="en-GB" b="0" dirty="0"/>
              <a:t>2.  Students also write the definite articles for the nouns.</a:t>
            </a:r>
          </a:p>
          <a:p>
            <a:pPr marL="0" lvl="0" indent="0" algn="l" rtl="0">
              <a:spcBef>
                <a:spcPts val="0"/>
              </a:spcBef>
              <a:spcAft>
                <a:spcPts val="0"/>
              </a:spcAft>
              <a:buNone/>
            </a:pPr>
            <a:r>
              <a:rPr lang="en-GB" b="0" dirty="0"/>
              <a:t>3.  Pupils can volunteer the answers orally. Written answers appear on clicks. </a:t>
            </a:r>
            <a:br>
              <a:rPr lang="en-GB" b="0"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Higher only. See following slides for an alternative activity for Foundation vocabulary, which could be done simultaneously.</a:t>
            </a:r>
            <a:br>
              <a:rPr lang="en-GB" b="1" dirty="0"/>
            </a:br>
            <a:br>
              <a:rPr lang="en-GB" b="1" dirty="0"/>
            </a:br>
            <a:r>
              <a:rPr lang="en-GB" b="1" dirty="0"/>
              <a:t>Timing: </a:t>
            </a:r>
            <a:r>
              <a:rPr lang="en-GB" b="0" dirty="0"/>
              <a:t>5 minutes (two slides)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recognition of this week’s new (and three items of revisited) vocabulary. </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In pairs, students read aloud and match the English meanings, taking it in turns to say the German and English.</a:t>
            </a:r>
          </a:p>
          <a:p>
            <a:pPr marL="228600" lvl="0" indent="-228600" algn="l" rtl="0">
              <a:spcBef>
                <a:spcPts val="0"/>
              </a:spcBef>
              <a:spcAft>
                <a:spcPts val="0"/>
              </a:spcAft>
              <a:buAutoNum type="arabicPeriod"/>
            </a:pPr>
            <a:r>
              <a:rPr lang="en-GB" b="0" dirty="0"/>
              <a:t>They can tally their points. If one student responds incorrectly and the other student knows, s/he gains an additional point. If neither student is sure, they move on. </a:t>
            </a:r>
          </a:p>
          <a:p>
            <a:pPr marL="228600" lvl="0" indent="-228600" algn="l" rtl="0">
              <a:spcBef>
                <a:spcPts val="0"/>
              </a:spcBef>
              <a:spcAft>
                <a:spcPts val="0"/>
              </a:spcAft>
              <a:buAutoNum type="arabicPeriod"/>
            </a:pPr>
            <a:r>
              <a:rPr lang="en-GB" b="0" dirty="0"/>
              <a:t>Teacher elicits answers orally from the whole class and clicks to reveal. Students note any words they were unsure of.</a:t>
            </a:r>
          </a:p>
          <a:p>
            <a:pPr marL="228600" lvl="0" indent="-228600" algn="l" rtl="0">
              <a:spcBef>
                <a:spcPts val="0"/>
              </a:spcBef>
              <a:spcAft>
                <a:spcPts val="0"/>
              </a:spcAft>
              <a:buAutoNum type="arabicPeriod"/>
            </a:pPr>
            <a:r>
              <a:rPr lang="en-GB" b="0" dirty="0"/>
              <a:t>Move to the next slide and repeat steps 1-3.</a:t>
            </a:r>
          </a:p>
          <a:p>
            <a:endParaRPr lang="en-GB" i="1" dirty="0"/>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1861668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2/2</a:t>
            </a:r>
            <a:endParaRPr lang="en-GB" b="0" dirty="0"/>
          </a:p>
          <a:p>
            <a:endParaRPr lang="en-GB" i="1" dirty="0"/>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150046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 only. See previous slides for an alternative activity for Higher vocabulary, which could be done simultaneously.</a:t>
            </a:r>
          </a:p>
          <a:p>
            <a:endParaRPr lang="en-GB" b="1" dirty="0"/>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r>
              <a:rPr lang="en-GB" b="1" i="0" dirty="0"/>
              <a:t>Note:</a:t>
            </a:r>
            <a:r>
              <a:rPr lang="en-GB" b="1" i="1" dirty="0"/>
              <a:t> </a:t>
            </a:r>
            <a:r>
              <a:rPr lang="en-GB" b="0" dirty="0"/>
              <a:t>Students in Y10 pre-learn their vocabulary on Quizlet, additionally completing several tasks to build their knowledge.  This task assists recall of the new vocabulary.</a:t>
            </a:r>
            <a:br>
              <a:rPr lang="en-GB" b="0" dirty="0"/>
            </a:br>
            <a:br>
              <a:rPr lang="en-GB" b="0" dirty="0"/>
            </a:br>
            <a:r>
              <a:rPr lang="en-GB" b="1" dirty="0"/>
              <a:t>Procedure:</a:t>
            </a:r>
            <a:br>
              <a:rPr lang="en-GB" b="1" dirty="0"/>
            </a:br>
            <a:r>
              <a:rPr lang="en-GB" b="1" dirty="0"/>
              <a:t>Round 1: </a:t>
            </a:r>
            <a:r>
              <a:rPr lang="en-GB" b="0" dirty="0"/>
              <a:t>Look at the German, recall the English meanings, saying them aloud. [1 minute]</a:t>
            </a:r>
            <a:br>
              <a:rPr lang="en-GB" b="0" dirty="0"/>
            </a:br>
            <a:r>
              <a:rPr lang="en-GB" b="1" dirty="0"/>
              <a:t>Round 2: </a:t>
            </a:r>
            <a:r>
              <a:rPr lang="en-GB" b="0" dirty="0"/>
              <a:t>Look at the English, recall the German meanings, saying them aloud. [1 minute]</a:t>
            </a:r>
            <a:br>
              <a:rPr lang="en-GB" b="0" dirty="0"/>
            </a:br>
            <a:r>
              <a:rPr lang="en-GB" b="0" dirty="0"/>
              <a:t>Repeat for two further minutes, to speed up recall.</a:t>
            </a:r>
            <a:br>
              <a:rPr lang="en-GB" b="1" dirty="0"/>
            </a:br>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888385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 only.  Optional additional vocabulary activity.</a:t>
            </a:r>
          </a:p>
          <a:p>
            <a:endParaRPr lang="en-GB" b="1" dirty="0"/>
          </a:p>
          <a:p>
            <a:r>
              <a:rPr lang="en-GB" b="1" dirty="0"/>
              <a:t>Timing: 5 minutes</a:t>
            </a:r>
          </a:p>
          <a:p>
            <a:endParaRPr lang="en-GB" b="1" dirty="0"/>
          </a:p>
          <a:p>
            <a:r>
              <a:rPr lang="en-GB" b="1" dirty="0"/>
              <a:t>Aim: </a:t>
            </a:r>
            <a:r>
              <a:rPr lang="en-GB" b="0" dirty="0"/>
              <a:t>to practise spoken production and aural recognition of the nine new words for this week.</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indent="-228600">
              <a:buAutoNum type="arabicParenR"/>
            </a:pPr>
            <a:r>
              <a:rPr lang="en-GB" b="0" dirty="0"/>
              <a:t>Person A and Person B sketch a quick 3 x 3 grid. They write the English meanings into it, without conferring with each other.</a:t>
            </a:r>
          </a:p>
          <a:p>
            <a:pPr marL="228600" indent="-228600">
              <a:buAutoNum type="arabicParenR"/>
            </a:pPr>
            <a:r>
              <a:rPr lang="en-GB" b="0" dirty="0"/>
              <a:t>Then Person A starts and says one of the words in German. Both students cross it on their grids.</a:t>
            </a:r>
          </a:p>
          <a:p>
            <a:pPr marL="228600" indent="-228600">
              <a:buAutoNum type="arabicParenR"/>
            </a:pPr>
            <a:r>
              <a:rPr lang="en-GB" b="0" dirty="0"/>
              <a:t>Person B says a 2</a:t>
            </a:r>
            <a:r>
              <a:rPr lang="en-GB" b="0" baseline="30000" dirty="0"/>
              <a:t>nd</a:t>
            </a:r>
            <a:r>
              <a:rPr lang="en-GB" b="0" dirty="0"/>
              <a:t> word. They are trying to make a line of three (as in noughts and crosses). Again, both students cross off. (The element of chance arises because the students don’t know where each other’s words are so in trying to create their own line of words, students may inadvertently help their partner to win).</a:t>
            </a:r>
          </a:p>
          <a:p>
            <a:pPr marL="228600" indent="-228600">
              <a:buAutoNum type="arabicParenR"/>
            </a:pPr>
            <a:r>
              <a:rPr lang="en-GB" b="0" dirty="0"/>
              <a:t>Students continue until one has a row of three (vertical, diagonal, horizontal). </a:t>
            </a:r>
          </a:p>
          <a:p>
            <a:pPr marL="228600" indent="-228600">
              <a:buAutoNum type="arabicParenR"/>
            </a:pPr>
            <a:r>
              <a:rPr lang="en-GB" b="0" dirty="0"/>
              <a:t>Then they play on for a 2</a:t>
            </a:r>
            <a:r>
              <a:rPr lang="en-GB" b="0" baseline="30000" dirty="0"/>
              <a:t>nd</a:t>
            </a:r>
            <a:r>
              <a:rPr lang="en-GB" b="0" dirty="0"/>
              <a:t> row, column until all the words are used.  </a:t>
            </a:r>
          </a:p>
          <a:p>
            <a:pPr marL="228600" indent="-228600">
              <a:buAutoNum type="arabicParenR"/>
            </a:pPr>
            <a:r>
              <a:rPr lang="en-GB" b="0" dirty="0"/>
              <a:t>If a student cannot say any more words, the play passes to the other student, who gets to choose the next word and has more chance of controlling the game.</a:t>
            </a:r>
          </a:p>
          <a:p>
            <a:pPr marL="228600" indent="-228600">
              <a:buAutoNum type="arabicParenR"/>
            </a:pPr>
            <a:r>
              <a:rPr lang="en-GB" b="0" dirty="0"/>
              <a:t>Students can do multiple rounds of the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74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 2 minutes</a:t>
            </a:r>
            <a:br>
              <a:rPr lang="en-GB" b="1" i="0" dirty="0"/>
            </a:br>
            <a:br>
              <a:rPr lang="en-GB" b="1" i="0" dirty="0"/>
            </a:br>
            <a:r>
              <a:rPr lang="en-GB" b="1" i="0" dirty="0"/>
              <a:t>Aim: </a:t>
            </a:r>
            <a:r>
              <a:rPr lang="en-GB" b="0" i="0" dirty="0"/>
              <a:t>to revisit the concept of nominalisation of verbs, and to present new information about the use or omission of the article </a:t>
            </a:r>
            <a:r>
              <a:rPr lang="en-GB" b="1" i="0" dirty="0"/>
              <a:t>das</a:t>
            </a:r>
            <a:r>
              <a:rPr lang="en-GB" b="0" i="0" dirty="0"/>
              <a:t>.</a:t>
            </a:r>
          </a:p>
          <a:p>
            <a:endParaRPr lang="en-GB" b="0" i="0" dirty="0"/>
          </a:p>
          <a:p>
            <a:r>
              <a:rPr lang="en-GB" b="1" i="0" dirty="0"/>
              <a:t>Procedure:</a:t>
            </a:r>
            <a:br>
              <a:rPr lang="en-GB" i="0" dirty="0"/>
            </a:br>
            <a:r>
              <a:rPr lang="en-GB" i="0" dirty="0"/>
              <a:t>1. Click through to present the information.</a:t>
            </a:r>
          </a:p>
          <a:p>
            <a:r>
              <a:rPr lang="en-GB" i="0" dirty="0"/>
              <a:t>2. Elicit English and/or German meanings as appropriate.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1666819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 5 minutes</a:t>
            </a:r>
            <a:br>
              <a:rPr lang="en-GB" b="1" i="0" dirty="0"/>
            </a:br>
            <a:br>
              <a:rPr lang="en-GB" b="1" i="0" dirty="0"/>
            </a:br>
            <a:r>
              <a:rPr lang="en-GB" b="1" i="0" dirty="0"/>
              <a:t>Aim: </a:t>
            </a:r>
            <a:r>
              <a:rPr lang="en-GB" b="0" i="0" dirty="0"/>
              <a:t>to practise the recognition of and written distinction between infinitive verbs and their noun forms, depending on their function and meaning in the sentence.</a:t>
            </a:r>
          </a:p>
          <a:p>
            <a:endParaRPr lang="en-GB" b="0" i="0" dirty="0"/>
          </a:p>
          <a:p>
            <a:r>
              <a:rPr lang="en-GB" b="1" i="0" dirty="0"/>
              <a:t>Procedure:</a:t>
            </a:r>
            <a:br>
              <a:rPr lang="en-GB" i="0" dirty="0"/>
            </a:br>
            <a:r>
              <a:rPr lang="en-GB" i="0" dirty="0"/>
              <a:t>1. Explain the task. Students will listen to full sentences and choose the infinitive verb or nominalised verb, depending on the sentence.</a:t>
            </a:r>
          </a:p>
          <a:p>
            <a:r>
              <a:rPr lang="en-GB" i="0" dirty="0"/>
              <a:t>2. Do number 1 with students as an example. Click to listen. Prompt students to consider the other words in the sentence. ‘Ich </a:t>
            </a:r>
            <a:r>
              <a:rPr lang="en-GB" i="0" dirty="0" err="1"/>
              <a:t>werde</a:t>
            </a:r>
            <a:r>
              <a:rPr lang="en-GB" i="0" dirty="0"/>
              <a:t>’ (I will/am going to) – what must follow?  What does the whole sentence mean? Click to confirm the answers and reveal the English sentence meaning.</a:t>
            </a:r>
          </a:p>
          <a:p>
            <a:r>
              <a:rPr lang="en-GB" i="0" dirty="0"/>
              <a:t>3. Continue with items 2 – 7.  We suggest giving feedback item by item with this task and have set the animations accordingly.</a:t>
            </a:r>
          </a:p>
          <a:p>
            <a:endParaRPr lang="en-GB" i="0" dirty="0"/>
          </a:p>
          <a:p>
            <a:pPr>
              <a:lnSpc>
                <a:spcPct val="107000"/>
              </a:lnSpc>
              <a:spcAft>
                <a:spcPts val="800"/>
              </a:spcAft>
            </a:pPr>
            <a:r>
              <a:rPr lang="en-GB" b="1" i="0" dirty="0"/>
              <a:t>Transcript</a:t>
            </a:r>
            <a:r>
              <a:rPr lang="en-GB" i="0" dirty="0"/>
              <a:t>:</a:t>
            </a:r>
            <a:br>
              <a:rPr lang="en-GB" i="0" dirty="0"/>
            </a:b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1. Ich werde wandern.</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2. Das ist ein Versprechen.</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3. Für mich ist Schlafen wichtig.</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4. Hausaufgaben nicht vergessen.</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5. Wir wissen viel über das Thema.</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6. Ich mag es zu Helfen.</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7. Das Kartenspielen ist nicht erlaubt.</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8. Man darf kein Essen mitnehmen.</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153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b="1" dirty="0"/>
            </a:br>
            <a:r>
              <a:rPr lang="en-GB" b="1" dirty="0"/>
              <a:t>Timing</a:t>
            </a:r>
            <a:r>
              <a:rPr lang="en-GB" dirty="0"/>
              <a:t>: </a:t>
            </a:r>
            <a:r>
              <a:rPr lang="en-GB" b="1" dirty="0"/>
              <a:t>4 minutes</a:t>
            </a:r>
          </a:p>
          <a:p>
            <a:endParaRPr lang="en-GB" b="1" dirty="0"/>
          </a:p>
          <a:p>
            <a:r>
              <a:rPr lang="en-GB" b="1" dirty="0"/>
              <a:t>Aim</a:t>
            </a:r>
            <a:r>
              <a:rPr lang="en-GB" dirty="0"/>
              <a:t>: to revisit knowledge about the spelling of words with the soft ‘s’ sound in German.</a:t>
            </a:r>
          </a:p>
          <a:p>
            <a:endParaRPr lang="en-GB" b="1" dirty="0"/>
          </a:p>
          <a:p>
            <a:r>
              <a:rPr lang="en-GB" b="1" dirty="0"/>
              <a:t>Procedure</a:t>
            </a:r>
            <a:r>
              <a:rPr lang="en-GB" dirty="0"/>
              <a:t>:</a:t>
            </a:r>
            <a:br>
              <a:rPr lang="en-GB" dirty="0"/>
            </a:br>
            <a:r>
              <a:rPr lang="en-GB" dirty="0"/>
              <a:t>1. Click on the speech bubble to play the audio.</a:t>
            </a:r>
          </a:p>
          <a:p>
            <a:r>
              <a:rPr lang="en-GB" dirty="0"/>
              <a:t>2. Students can either turn away from the board and write the whole text as a dictation exercise, or face the board and transcribe only the blanks (ß or ss)</a:t>
            </a:r>
          </a:p>
          <a:p>
            <a:r>
              <a:rPr lang="en-GB" dirty="0"/>
              <a:t>3. Click to reveal the answers. </a:t>
            </a:r>
            <a:r>
              <a:rPr lang="en-GB" b="1" dirty="0" err="1"/>
              <a:t>Außer</a:t>
            </a:r>
            <a:r>
              <a:rPr lang="en-GB" dirty="0"/>
              <a:t> and </a:t>
            </a:r>
            <a:r>
              <a:rPr lang="en-GB" b="1" dirty="0" err="1"/>
              <a:t>Kenntisse</a:t>
            </a:r>
            <a:r>
              <a:rPr lang="en-GB" b="1" dirty="0"/>
              <a:t> </a:t>
            </a:r>
            <a:r>
              <a:rPr lang="en-GB" dirty="0"/>
              <a:t>were not glossed as they were part of the activity.  Their meanings appear on click with the answers, as </a:t>
            </a:r>
            <a:r>
              <a:rPr lang="en-GB" b="1" dirty="0" err="1"/>
              <a:t>Kenntnis</a:t>
            </a:r>
            <a:r>
              <a:rPr lang="en-GB" dirty="0"/>
              <a:t> is Higher tier vocabulary only and this task has been envisaged for F and H students.</a:t>
            </a:r>
          </a:p>
          <a:p>
            <a:r>
              <a:rPr lang="en-GB" dirty="0"/>
              <a:t>4. Students read the text aloud in pairs.  </a:t>
            </a:r>
            <a:br>
              <a:rPr lang="en-GB" dirty="0"/>
            </a:br>
            <a:br>
              <a:rPr lang="en-GB" dirty="0"/>
            </a:br>
            <a:r>
              <a:rPr lang="en-GB" b="1" dirty="0"/>
              <a:t>Note:</a:t>
            </a:r>
            <a:r>
              <a:rPr lang="en-GB" dirty="0"/>
              <a:t> students can do this sentence by sentence initially.  Further rounds of practice could involve playing 3-2-1: students take turn to read aloud, deciding each time whether to say three, two, or just one word each time. The student who says the final word in the text wins. The teacher may also want to hear all students say the text once through, chorally or circulate to listen in to students’ pronunciation and give feedback.</a:t>
            </a:r>
          </a:p>
          <a:p>
            <a:endParaRPr lang="en-GB" dirty="0"/>
          </a:p>
          <a:p>
            <a:r>
              <a:rPr lang="en-GB" b="1" dirty="0"/>
              <a:t>Text length</a:t>
            </a:r>
            <a:r>
              <a:rPr lang="en-GB" dirty="0"/>
              <a:t>: 31 words. Read aloud texts for the new GCSE will be a minimum of 35 words for Foundation, 50 words for Higher.</a:t>
            </a:r>
            <a:br>
              <a:rPr lang="en-GB" dirty="0"/>
            </a:br>
            <a:endParaRPr lang="en-GB" dirty="0"/>
          </a:p>
          <a:p>
            <a:r>
              <a:rPr lang="en-GB" b="1" dirty="0"/>
              <a:t>Attribution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https://www.boeckler.de/de/magazin-mitbestimmung-2744-mein-arbeitsplatz-5526.htm</a:t>
            </a:r>
            <a:br>
              <a:rPr lang="en-GB" b="0" dirty="0"/>
            </a:br>
            <a:r>
              <a:rPr lang="en-GB" b="0" dirty="0"/>
              <a:t>https://www.universitas.org/wp-content/uploads/Universitas_411_web.pdf</a:t>
            </a:r>
            <a:br>
              <a:rPr lang="en-GB" b="0" dirty="0"/>
            </a:br>
            <a:r>
              <a:rPr lang="en-GB" b="0" dirty="0"/>
              <a:t>Picture - https://the-secretary-general.europarl.europa.eu/en/organisation/the-cabinet/head-of-cabinet</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2162046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1 minute</a:t>
            </a:r>
            <a:br>
              <a:rPr lang="en-GB" dirty="0"/>
            </a:br>
            <a:br>
              <a:rPr lang="en-GB" b="1" dirty="0"/>
            </a:br>
            <a:r>
              <a:rPr lang="en-GB" b="1" dirty="0"/>
              <a:t>Aim:</a:t>
            </a:r>
            <a:r>
              <a:rPr lang="en-GB" b="0" dirty="0"/>
              <a:t> to present plural rule 9.</a:t>
            </a:r>
            <a:br>
              <a:rPr lang="en-GB" b="0" dirty="0"/>
            </a:br>
            <a:br>
              <a:rPr lang="en-GB" dirty="0"/>
            </a:br>
            <a:r>
              <a:rPr lang="en-GB" b="1" dirty="0"/>
              <a:t>Procedure:</a:t>
            </a:r>
            <a:br>
              <a:rPr lang="en-GB" dirty="0"/>
            </a:br>
            <a:r>
              <a:rPr lang="en-GB" dirty="0"/>
              <a:t>Click through the animations.</a:t>
            </a: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3882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F/H</a:t>
            </a:r>
            <a:br>
              <a:rPr lang="en-GB" b="1" dirty="0"/>
            </a:br>
            <a:r>
              <a:rPr lang="en-GB" b="1" dirty="0"/>
              <a:t>Timing: 2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word knowledge by differentiating between nominalised verbs and Rule 9 plural forms, both of which end in (e)n.</a:t>
            </a:r>
            <a:br>
              <a:rPr lang="en-GB" b="0" dirty="0"/>
            </a:br>
            <a:r>
              <a:rPr lang="en-GB" b="1" dirty="0"/>
              <a:t>Note</a:t>
            </a:r>
            <a:r>
              <a:rPr lang="en-GB" b="0" dirty="0"/>
              <a:t>: these are all revisited words (except for Herzen, just encountered on the previous slide), though the plural noun forms are not yet known.</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p>
          <a:p>
            <a:pPr marL="228600" indent="-228600">
              <a:buAutoNum type="arabicPeriod"/>
            </a:pPr>
            <a:r>
              <a:rPr lang="en-GB" dirty="0"/>
              <a:t>Students divide their page in half and title each side: Verb nouns | Rule 9 plurals.</a:t>
            </a:r>
          </a:p>
          <a:p>
            <a:pPr marL="228600" indent="-228600">
              <a:buAutoNum type="arabicPeriod"/>
            </a:pPr>
            <a:r>
              <a:rPr lang="en-GB" dirty="0"/>
              <a:t>Click to listen.</a:t>
            </a:r>
          </a:p>
          <a:p>
            <a:pPr marL="228600" indent="-228600">
              <a:buAutoNum type="arabicPeriod"/>
            </a:pPr>
            <a:r>
              <a:rPr lang="en-GB" dirty="0"/>
              <a:t>Students transcribe the whole words into the correct ‘box’.</a:t>
            </a:r>
          </a:p>
          <a:p>
            <a:pPr marL="228600" indent="-228600">
              <a:buAutoNum type="arabicPeriod"/>
            </a:pPr>
            <a:r>
              <a:rPr lang="en-GB" dirty="0"/>
              <a:t>Elicit the answers in German and the word meanings and click to reveal the answers.</a:t>
            </a:r>
          </a:p>
          <a:p>
            <a:pPr marL="0" indent="0">
              <a:buNone/>
            </a:pPr>
            <a:endParaRPr lang="en-GB" dirty="0"/>
          </a:p>
          <a:p>
            <a:pPr marL="0" indent="0">
              <a:buNone/>
            </a:pPr>
            <a:r>
              <a:rPr lang="en-GB" b="1" dirty="0"/>
              <a:t>Transcript: </a:t>
            </a: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Ohren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Betten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Schlafen</a:t>
            </a:r>
          </a:p>
          <a:p>
            <a:pPr marL="34290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Vergessen</a:t>
            </a: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Interessen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Herzen</a:t>
            </a: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Sterben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Hemden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Sehen</a:t>
            </a: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Mitnehmen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Helfen</a:t>
            </a: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Wochenenden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Verbessern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Augen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652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 – there is a Higher version of the activity on the next slide.</a:t>
            </a:r>
            <a:br>
              <a:rPr lang="en-GB" b="1" dirty="0"/>
            </a:br>
            <a:br>
              <a:rPr lang="en-GB" b="1" dirty="0"/>
            </a:br>
            <a:r>
              <a:rPr lang="en-GB" b="1" dirty="0"/>
              <a:t>Timing: 8 minutes</a:t>
            </a:r>
          </a:p>
          <a:p>
            <a:br>
              <a:rPr lang="en-GB" b="1" dirty="0"/>
            </a:br>
            <a:r>
              <a:rPr lang="en-GB" b="1" dirty="0"/>
              <a:t>Aim: </a:t>
            </a:r>
            <a:r>
              <a:rPr lang="en-GB" b="0" dirty="0"/>
              <a:t>to practise aural comprehension of vocabulary and structures from this week’s learning.</a:t>
            </a:r>
          </a:p>
          <a:p>
            <a:endParaRPr lang="en-GB" b="0" dirty="0"/>
          </a:p>
          <a:p>
            <a:r>
              <a:rPr lang="en-GB" b="1" dirty="0"/>
              <a:t>Procedure:</a:t>
            </a:r>
            <a:br>
              <a:rPr lang="en-GB" dirty="0"/>
            </a:br>
            <a:r>
              <a:rPr lang="en-GB" dirty="0"/>
              <a:t>1. Explain the task. </a:t>
            </a:r>
          </a:p>
          <a:p>
            <a:r>
              <a:rPr lang="en-GB" dirty="0"/>
              <a:t>2. Students listen to the passage and answer the questions in English.</a:t>
            </a:r>
          </a:p>
          <a:p>
            <a:r>
              <a:rPr lang="en-GB" b="1" dirty="0"/>
              <a:t>Note</a:t>
            </a:r>
            <a:r>
              <a:rPr lang="en-GB" dirty="0"/>
              <a:t>: the audio has been inserted both as individual items and as one complete passage. Teachers can use either or both, to suit the needs of their students.</a:t>
            </a:r>
            <a:br>
              <a:rPr lang="en-GB" dirty="0"/>
            </a:br>
            <a:r>
              <a:rPr lang="en-GB" dirty="0"/>
              <a:t>3. Elicit responses and click to provide the answers.</a:t>
            </a:r>
          </a:p>
          <a:p>
            <a:endParaRPr lang="en-GB" dirty="0"/>
          </a:p>
          <a:p>
            <a:pPr>
              <a:lnSpc>
                <a:spcPct val="107000"/>
              </a:lnSpc>
              <a:spcAft>
                <a:spcPts val="800"/>
              </a:spcAft>
            </a:pPr>
            <a:r>
              <a:rPr lang="en-GB" b="1" dirty="0"/>
              <a:t>Transcript</a:t>
            </a:r>
            <a:r>
              <a:rPr lang="en-GB" dirty="0"/>
              <a:t>:</a:t>
            </a:r>
            <a:br>
              <a:rPr lang="en-GB" dirty="0"/>
            </a:br>
            <a:r>
              <a:rPr lang="en-GB" sz="1800" dirty="0" err="1">
                <a:effectLst/>
                <a:latin typeface="Calibri" panose="020F0502020204030204" pitchFamily="34" charset="0"/>
                <a:ea typeface="Calibri" panose="020F0502020204030204" pitchFamily="34" charset="0"/>
                <a:cs typeface="Times New Roman" panose="02020603050405020304" pitchFamily="18" charset="0"/>
              </a:rPr>
              <a:t>Laufen</a:t>
            </a:r>
            <a:r>
              <a:rPr lang="en-GB" sz="1800" dirty="0">
                <a:effectLst/>
                <a:latin typeface="Calibri" panose="020F0502020204030204" pitchFamily="34" charset="0"/>
                <a:ea typeface="Calibri" panose="020F0502020204030204" pitchFamily="34" charset="0"/>
                <a:cs typeface="Times New Roman" panose="02020603050405020304" pitchFamily="18" charset="0"/>
              </a:rPr>
              <a:t>, Essen, </a:t>
            </a:r>
            <a:r>
              <a:rPr lang="en-GB"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Schlafen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das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erste</a:t>
            </a:r>
            <a:r>
              <a:rPr lang="en-GB" sz="1800" dirty="0">
                <a:effectLst/>
                <a:latin typeface="Calibri" panose="020F0502020204030204" pitchFamily="34" charset="0"/>
                <a:ea typeface="Calibri" panose="020F0502020204030204" pitchFamily="34" charset="0"/>
                <a:cs typeface="Times New Roman" panose="02020603050405020304" pitchFamily="18" charset="0"/>
              </a:rPr>
              <a:t> Buch von Christine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Thürmer</a:t>
            </a:r>
            <a:r>
              <a:rPr lang="en-GB" sz="1800" dirty="0">
                <a:effectLst/>
                <a:latin typeface="Calibri" panose="020F0502020204030204" pitchFamily="34" charset="0"/>
                <a:ea typeface="Calibri" panose="020F0502020204030204" pitchFamily="34" charset="0"/>
                <a:cs typeface="Times New Roman" panose="02020603050405020304" pitchFamily="18" charset="0"/>
              </a:rPr>
              <a:t>. Sie hat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Bücher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geschrieben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Diese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Dinge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macht</a:t>
            </a:r>
            <a:r>
              <a:rPr lang="en-GB" sz="1800" dirty="0">
                <a:effectLst/>
                <a:latin typeface="Calibri" panose="020F0502020204030204" pitchFamily="34" charset="0"/>
                <a:ea typeface="Calibri" panose="020F0502020204030204" pitchFamily="34" charset="0"/>
                <a:cs typeface="Times New Roman" panose="02020603050405020304" pitchFamily="18" charset="0"/>
              </a:rPr>
              <a:t> Christine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jeden</a:t>
            </a:r>
            <a:r>
              <a:rPr lang="en-GB" sz="1800" dirty="0">
                <a:effectLst/>
                <a:latin typeface="Calibri" panose="020F0502020204030204" pitchFamily="34" charset="0"/>
                <a:ea typeface="Calibri" panose="020F0502020204030204" pitchFamily="34" charset="0"/>
                <a:cs typeface="Times New Roman" panose="02020603050405020304" pitchFamily="18" charset="0"/>
              </a:rPr>
              <a:t> Tag.</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Sie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läuft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schläft</a:t>
            </a:r>
            <a:r>
              <a:rPr lang="en-GB" sz="1800" dirty="0">
                <a:effectLst/>
                <a:latin typeface="Calibri" panose="020F0502020204030204" pitchFamily="34" charset="0"/>
                <a:ea typeface="Calibri" panose="020F0502020204030204" pitchFamily="34" charset="0"/>
                <a:cs typeface="Times New Roman" panose="02020603050405020304" pitchFamily="18" charset="0"/>
              </a:rPr>
              <a:t>. Gerne!</a:t>
            </a: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Diese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Dinge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macht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überall</a:t>
            </a:r>
            <a:r>
              <a:rPr lang="en-GB" sz="1800" dirty="0">
                <a:effectLst/>
                <a:latin typeface="Calibri" panose="020F0502020204030204" pitchFamily="34" charset="0"/>
                <a:ea typeface="Calibri" panose="020F0502020204030204" pitchFamily="34" charset="0"/>
                <a:cs typeface="Times New Roman" panose="02020603050405020304" pitchFamily="18" charset="0"/>
              </a:rPr>
              <a:t> auf der Welt.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Heute, am 25. August 2022 lese ich auf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Christines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Blogseite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60.000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zu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Fuß</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gelaufen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30.000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dem</a:t>
            </a:r>
            <a:r>
              <a:rPr lang="en-GB" sz="1800" dirty="0">
                <a:effectLst/>
                <a:latin typeface="Calibri" panose="020F0502020204030204" pitchFamily="34" charset="0"/>
                <a:ea typeface="Calibri" panose="020F0502020204030204" pitchFamily="34" charset="0"/>
                <a:cs typeface="Times New Roman" panose="02020603050405020304" pitchFamily="18" charset="0"/>
              </a:rPr>
              <a:t> Rad und 6.500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dem</a:t>
            </a:r>
            <a:r>
              <a:rPr lang="en-GB" sz="1800" dirty="0">
                <a:effectLst/>
                <a:latin typeface="Calibri" panose="020F0502020204030204" pitchFamily="34" charset="0"/>
                <a:ea typeface="Calibri" panose="020F0502020204030204" pitchFamily="34" charset="0"/>
                <a:cs typeface="Times New Roman" panose="02020603050405020304" pitchFamily="18" charset="0"/>
              </a:rPr>
              <a:t> Boot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gefahren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a:p>
            <a:r>
              <a:rPr lang="en-GB" b="1" dirty="0"/>
              <a:t>Differentiation</a:t>
            </a:r>
            <a:r>
              <a:rPr lang="en-GB" dirty="0"/>
              <a:t>: to increase the level of challenge, teachers could remove the questions and set the activity as a </a:t>
            </a:r>
            <a:r>
              <a:rPr lang="en-GB" dirty="0" err="1"/>
              <a:t>dictagloss</a:t>
            </a:r>
            <a:r>
              <a:rPr lang="en-GB" dirty="0"/>
              <a:t>. Students listen to the whole passage and write notes in English. They then have time to work in pairs or small groups to reconstruct the passage. A word-for-word reconstruction is not the aim, rather a written version that contains and successfully communicates all of the main information from the original passage.</a:t>
            </a:r>
            <a:br>
              <a:rPr lang="en-GB" dirty="0"/>
            </a:br>
            <a:endParaRPr lang="en-GB" dirty="0"/>
          </a:p>
          <a:p>
            <a:r>
              <a:rPr lang="en-GB" b="1"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https://de.wikipedia.org/wiki/Christine_Th%C3%BCrmer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b="1" dirty="0"/>
              <a:t>Image attribution</a:t>
            </a:r>
            <a:r>
              <a:rPr lang="en-GB" dirty="0"/>
              <a:t>:</a:t>
            </a:r>
            <a:br>
              <a:rPr lang="en-GB" dirty="0"/>
            </a:br>
            <a:r>
              <a:rPr lang="en-US" dirty="0"/>
              <a:t>Christine </a:t>
            </a:r>
            <a:r>
              <a:rPr lang="en-US" dirty="0" err="1"/>
              <a:t>Thürmer</a:t>
            </a:r>
            <a:r>
              <a:rPr lang="en-US" dirty="0"/>
              <a:t>, CC BY-SA 4.0 via Wikimedia Commons</a:t>
            </a:r>
            <a:br>
              <a:rPr lang="en-US" dirty="0"/>
            </a:br>
            <a:r>
              <a:rPr lang="en-US" dirty="0"/>
              <a:t>https://commons.wikimedia.org/wiki/File:Christine_Th%C3%BCrmer1.jpg</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1314878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 there is a Foundation version of the activity on the previous slide.</a:t>
            </a:r>
            <a:br>
              <a:rPr lang="en-GB" b="1" dirty="0"/>
            </a:br>
            <a:br>
              <a:rPr lang="en-GB" b="1" dirty="0"/>
            </a:br>
            <a:r>
              <a:rPr lang="en-GB" b="1" dirty="0"/>
              <a:t>Timing: 8 minutes</a:t>
            </a:r>
          </a:p>
          <a:p>
            <a:br>
              <a:rPr lang="en-GB" b="1" dirty="0"/>
            </a:br>
            <a:r>
              <a:rPr lang="en-GB" b="1" dirty="0"/>
              <a:t>Aim: </a:t>
            </a:r>
            <a:r>
              <a:rPr lang="en-GB" b="0" dirty="0"/>
              <a:t>to practise aural comprehension of vocabulary and structures from this week’s learning.</a:t>
            </a:r>
          </a:p>
          <a:p>
            <a:endParaRPr lang="en-GB" b="0" dirty="0"/>
          </a:p>
          <a:p>
            <a:r>
              <a:rPr lang="en-GB" b="1" dirty="0"/>
              <a:t>Procedure:</a:t>
            </a:r>
            <a:br>
              <a:rPr lang="en-GB" dirty="0"/>
            </a:br>
            <a:r>
              <a:rPr lang="en-GB" dirty="0"/>
              <a:t>1. Explain the task. </a:t>
            </a:r>
          </a:p>
          <a:p>
            <a:r>
              <a:rPr lang="en-GB" dirty="0"/>
              <a:t>2. Students listen to the passage and answer the questions in English.</a:t>
            </a:r>
          </a:p>
          <a:p>
            <a:r>
              <a:rPr lang="en-GB" b="1" dirty="0"/>
              <a:t>Note</a:t>
            </a:r>
            <a:r>
              <a:rPr lang="en-GB" dirty="0"/>
              <a:t>: the audio has been inserted both as individual items and as one complete passage. Teachers can use either or both, to suit the needs of their students.</a:t>
            </a:r>
            <a:br>
              <a:rPr lang="en-GB" dirty="0"/>
            </a:br>
            <a:r>
              <a:rPr lang="en-GB" dirty="0"/>
              <a:t>3. Elicit responses and click to provide the answers.</a:t>
            </a:r>
          </a:p>
          <a:p>
            <a:endParaRPr lang="en-GB" dirty="0"/>
          </a:p>
          <a:p>
            <a:pPr>
              <a:lnSpc>
                <a:spcPct val="107000"/>
              </a:lnSpc>
              <a:spcAft>
                <a:spcPts val="800"/>
              </a:spcAft>
            </a:pPr>
            <a:r>
              <a:rPr lang="en-GB" b="1" dirty="0"/>
              <a:t>Transcript</a:t>
            </a:r>
            <a:r>
              <a:rPr lang="en-GB" dirty="0"/>
              <a:t>:</a:t>
            </a:r>
            <a:br>
              <a:rPr lang="en-GB" dirty="0"/>
            </a:br>
            <a:r>
              <a:rPr lang="en-GB" sz="1800" dirty="0" err="1">
                <a:effectLst/>
                <a:latin typeface="Calibri" panose="020F0502020204030204" pitchFamily="34" charset="0"/>
                <a:ea typeface="Calibri" panose="020F0502020204030204" pitchFamily="34" charset="0"/>
                <a:cs typeface="Times New Roman" panose="02020603050405020304" pitchFamily="18" charset="0"/>
              </a:rPr>
              <a:t>Laufen</a:t>
            </a:r>
            <a:r>
              <a:rPr lang="en-GB" sz="1800" dirty="0">
                <a:effectLst/>
                <a:latin typeface="Calibri" panose="020F0502020204030204" pitchFamily="34" charset="0"/>
                <a:ea typeface="Calibri" panose="020F0502020204030204" pitchFamily="34" charset="0"/>
                <a:cs typeface="Times New Roman" panose="02020603050405020304" pitchFamily="18" charset="0"/>
              </a:rPr>
              <a:t>, Essen, </a:t>
            </a:r>
            <a:r>
              <a:rPr lang="en-GB"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Schlafen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das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erste</a:t>
            </a:r>
            <a:r>
              <a:rPr lang="en-GB" sz="1800" dirty="0">
                <a:effectLst/>
                <a:latin typeface="Calibri" panose="020F0502020204030204" pitchFamily="34" charset="0"/>
                <a:ea typeface="Calibri" panose="020F0502020204030204" pitchFamily="34" charset="0"/>
                <a:cs typeface="Times New Roman" panose="02020603050405020304" pitchFamily="18" charset="0"/>
              </a:rPr>
              <a:t> Buch von Christine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Thürmer</a:t>
            </a:r>
            <a:r>
              <a:rPr lang="en-GB" sz="1800" dirty="0">
                <a:effectLst/>
                <a:latin typeface="Calibri" panose="020F0502020204030204" pitchFamily="34" charset="0"/>
                <a:ea typeface="Calibri" panose="020F0502020204030204" pitchFamily="34" charset="0"/>
                <a:cs typeface="Times New Roman" panose="02020603050405020304" pitchFamily="18" charset="0"/>
              </a:rPr>
              <a:t>. Sie hat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geschrieben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Diese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Dinge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sind</a:t>
            </a:r>
            <a:r>
              <a:rPr lang="en-GB" sz="1800" dirty="0">
                <a:effectLst/>
                <a:latin typeface="Calibri" panose="020F0502020204030204" pitchFamily="34" charset="0"/>
                <a:ea typeface="Calibri" panose="020F0502020204030204" pitchFamily="34" charset="0"/>
                <a:cs typeface="Times New Roman" panose="02020603050405020304" pitchFamily="18" charset="0"/>
              </a:rPr>
              <a:t> das, was Christine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macht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Jeden</a:t>
            </a:r>
            <a:r>
              <a:rPr lang="en-GB" sz="1800" dirty="0">
                <a:effectLst/>
                <a:latin typeface="Calibri" panose="020F0502020204030204" pitchFamily="34" charset="0"/>
                <a:ea typeface="Calibri" panose="020F0502020204030204" pitchFamily="34" charset="0"/>
                <a:cs typeface="Times New Roman" panose="02020603050405020304" pitchFamily="18" charset="0"/>
              </a:rPr>
              <a:t> Tag.</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Sie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läuft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schläft</a:t>
            </a:r>
            <a:r>
              <a:rPr lang="en-GB" sz="1800" dirty="0">
                <a:effectLst/>
                <a:latin typeface="Calibri" panose="020F0502020204030204" pitchFamily="34" charset="0"/>
                <a:ea typeface="Calibri" panose="020F0502020204030204" pitchFamily="34" charset="0"/>
                <a:cs typeface="Times New Roman" panose="02020603050405020304" pitchFamily="18" charset="0"/>
              </a:rPr>
              <a:t>. Gerne!</a:t>
            </a: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Diese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Dinge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macht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Ecken</a:t>
            </a:r>
            <a:r>
              <a:rPr lang="en-GB" sz="1800" dirty="0">
                <a:effectLst/>
                <a:latin typeface="Calibri" panose="020F0502020204030204" pitchFamily="34" charset="0"/>
                <a:ea typeface="Calibri" panose="020F0502020204030204" pitchFamily="34" charset="0"/>
                <a:cs typeface="Times New Roman" panose="02020603050405020304" pitchFamily="18" charset="0"/>
              </a:rPr>
              <a:t> der Welt.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Christine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die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meist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gewanderte</a:t>
            </a:r>
            <a:r>
              <a:rPr lang="en-GB" sz="1800" dirty="0">
                <a:effectLst/>
                <a:latin typeface="Calibri" panose="020F0502020204030204" pitchFamily="34" charset="0"/>
                <a:ea typeface="Calibri" panose="020F0502020204030204" pitchFamily="34" charset="0"/>
                <a:cs typeface="Times New Roman" panose="02020603050405020304" pitchFamily="18" charset="0"/>
              </a:rPr>
              <a:t> Frau der Welt.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Heute, am 25. August 2022 lese ich auf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Christines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Blogseite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60.000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zu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Fuß</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gelaufen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30.000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dem</a:t>
            </a:r>
            <a:r>
              <a:rPr lang="en-GB" sz="1800" dirty="0">
                <a:effectLst/>
                <a:latin typeface="Calibri" panose="020F0502020204030204" pitchFamily="34" charset="0"/>
                <a:ea typeface="Calibri" panose="020F0502020204030204" pitchFamily="34" charset="0"/>
                <a:cs typeface="Times New Roman" panose="02020603050405020304" pitchFamily="18" charset="0"/>
              </a:rPr>
              <a:t> Rad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gefahren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6.500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dem</a:t>
            </a:r>
            <a:r>
              <a:rPr lang="en-GB" sz="1800" dirty="0">
                <a:effectLst/>
                <a:latin typeface="Calibri" panose="020F0502020204030204" pitchFamily="34" charset="0"/>
                <a:ea typeface="Calibri" panose="020F0502020204030204" pitchFamily="34" charset="0"/>
                <a:cs typeface="Times New Roman" panose="02020603050405020304" pitchFamily="18" charset="0"/>
              </a:rPr>
              <a:t> Boot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gefahren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a:p>
            <a:r>
              <a:rPr lang="en-GB" b="1" dirty="0"/>
              <a:t>Differentiation</a:t>
            </a:r>
            <a:r>
              <a:rPr lang="en-GB" dirty="0"/>
              <a:t>: to increase the level of challenge, teachers could remove the questions and set the activity as a </a:t>
            </a:r>
            <a:r>
              <a:rPr lang="en-GB" dirty="0" err="1"/>
              <a:t>dictagloss</a:t>
            </a:r>
            <a:r>
              <a:rPr lang="en-GB" dirty="0"/>
              <a:t>. Students listen to the whole passage and write notes in English. They then have time to work in pairs or small groups to reconstruct the passage.  A word-for-word reconstruction is not the aim, rather a written version that contains and successfully communicates all of the main information from the original passage.</a:t>
            </a:r>
            <a:br>
              <a:rPr lang="en-GB" dirty="0"/>
            </a:br>
            <a:endParaRPr lang="en-GB" dirty="0"/>
          </a:p>
          <a:p>
            <a:r>
              <a:rPr lang="en-GB" b="1"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https://de.wikipedia.org/wiki/Christine_Th%C3%BCrmer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b="1" dirty="0"/>
              <a:t>Image attribution</a:t>
            </a:r>
            <a:r>
              <a:rPr lang="en-GB" dirty="0"/>
              <a:t>:</a:t>
            </a:r>
            <a:br>
              <a:rPr lang="en-GB" dirty="0"/>
            </a:br>
            <a:r>
              <a:rPr lang="en-US" dirty="0"/>
              <a:t>Christine </a:t>
            </a:r>
            <a:r>
              <a:rPr lang="en-US" dirty="0" err="1"/>
              <a:t>Thürmer</a:t>
            </a:r>
            <a:r>
              <a:rPr lang="en-US" dirty="0"/>
              <a:t>, CC BY-SA 4.0 via Wikimedia Commons</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1490452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 – there is a Higher version of the activity on the next slide.</a:t>
            </a:r>
            <a:br>
              <a:rPr lang="en-GB" b="1" dirty="0"/>
            </a:br>
            <a:br>
              <a:rPr lang="en-GB" b="1" dirty="0"/>
            </a:br>
            <a:r>
              <a:rPr lang="en-GB" b="1" dirty="0"/>
              <a:t>Timing: 8 minutes</a:t>
            </a:r>
          </a:p>
          <a:p>
            <a:br>
              <a:rPr lang="en-GB" b="1" dirty="0"/>
            </a:br>
            <a:r>
              <a:rPr lang="en-GB" b="1" dirty="0"/>
              <a:t>Aim: </a:t>
            </a:r>
            <a:r>
              <a:rPr lang="en-GB" b="0" dirty="0"/>
              <a:t>to practise written comprehension of vocabulary and structures from this week’s learning.</a:t>
            </a:r>
          </a:p>
          <a:p>
            <a:endParaRPr lang="en-GB" b="0" dirty="0"/>
          </a:p>
          <a:p>
            <a:r>
              <a:rPr lang="en-GB" b="1" dirty="0"/>
              <a:t>Procedure:</a:t>
            </a:r>
            <a:br>
              <a:rPr lang="en-GB" dirty="0"/>
            </a:br>
            <a:r>
              <a:rPr lang="en-GB" dirty="0"/>
              <a:t>1. Explain the task. </a:t>
            </a:r>
          </a:p>
          <a:p>
            <a:r>
              <a:rPr lang="en-GB" dirty="0"/>
              <a:t>2. Students read the text about Christine </a:t>
            </a:r>
            <a:r>
              <a:rPr lang="en-GB" dirty="0" err="1"/>
              <a:t>Thürmer</a:t>
            </a:r>
            <a:r>
              <a:rPr lang="en-GB" dirty="0"/>
              <a:t> and answer the questions in English.</a:t>
            </a:r>
          </a:p>
          <a:p>
            <a:r>
              <a:rPr lang="en-GB" dirty="0"/>
              <a:t>3. Elicit responses and click to provide the answers.</a:t>
            </a:r>
          </a:p>
          <a:p>
            <a:endParaRPr lang="en-GB" dirty="0"/>
          </a:p>
          <a:p>
            <a:r>
              <a:rPr lang="en-GB" b="1" dirty="0"/>
              <a:t>Answers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5. Why did Christine not do sport at school?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There wasn’t any</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6. Why did she start hiking (two details) ?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She lost her job | A friend died.</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7. How does she feel about it? (two details)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She is not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not</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afraid | It makes her happy</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8. Apart from toothbrush, floss and cream, name two things Christine has with her on her travels.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Water | phone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2354103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 there is a Foundation version of the activity on the previous slide.</a:t>
            </a:r>
            <a:br>
              <a:rPr lang="en-GB" b="1" dirty="0"/>
            </a:br>
            <a:br>
              <a:rPr lang="en-GB" b="1" dirty="0"/>
            </a:br>
            <a:r>
              <a:rPr lang="en-GB" b="1" dirty="0"/>
              <a:t>Timing: 8 minutes</a:t>
            </a:r>
          </a:p>
          <a:p>
            <a:br>
              <a:rPr lang="en-GB" b="1" dirty="0"/>
            </a:br>
            <a:r>
              <a:rPr lang="en-GB" b="1" dirty="0"/>
              <a:t>Aim: </a:t>
            </a:r>
            <a:r>
              <a:rPr lang="en-GB" b="0" dirty="0"/>
              <a:t>to practise written comprehension of vocabulary and structures from this week’s learning.</a:t>
            </a:r>
          </a:p>
          <a:p>
            <a:endParaRPr lang="en-GB" b="0" dirty="0"/>
          </a:p>
          <a:p>
            <a:r>
              <a:rPr lang="en-GB" b="1" dirty="0"/>
              <a:t>Procedure:</a:t>
            </a:r>
            <a:br>
              <a:rPr lang="en-GB" dirty="0"/>
            </a:br>
            <a:r>
              <a:rPr lang="en-GB" dirty="0"/>
              <a:t>1. Explain the task. </a:t>
            </a:r>
          </a:p>
          <a:p>
            <a:r>
              <a:rPr lang="en-GB" dirty="0"/>
              <a:t>2. Students read the text about Christine </a:t>
            </a:r>
            <a:r>
              <a:rPr lang="en-GB" dirty="0" err="1"/>
              <a:t>Thürmer</a:t>
            </a:r>
            <a:r>
              <a:rPr lang="en-GB" dirty="0"/>
              <a:t> and answer the questions in English.</a:t>
            </a:r>
          </a:p>
          <a:p>
            <a:r>
              <a:rPr lang="en-GB" dirty="0"/>
              <a:t>3. Elicit responses and click to provide the answers.</a:t>
            </a:r>
          </a:p>
          <a:p>
            <a:endParaRPr lang="en-GB" dirty="0"/>
          </a:p>
          <a:p>
            <a:r>
              <a:rPr lang="en-GB" b="1" dirty="0"/>
              <a:t>Answers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5. Why did Christine not do sport at school?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There wasn’t any</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6. Why did she start hiking (two details) ?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She lost her job | A friend died.</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7. How does she feel about it? (two details)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She is not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not</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afraid | It makes her happy</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8. Apart from toothbrush, floss and cream, name two things Christine has with her on her travels.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Water | phone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1432248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this is a Foundation version of the task. The animated callouts are presented as static tip boxes on the handouts.</a:t>
            </a:r>
            <a:br>
              <a:rPr lang="en-US" b="1" dirty="0"/>
            </a:br>
            <a:br>
              <a:rPr lang="en-US" b="1" dirty="0"/>
            </a:br>
            <a:r>
              <a:rPr lang="en-US" b="1" dirty="0"/>
              <a:t>Aim: </a:t>
            </a:r>
            <a:r>
              <a:rPr lang="en-US" b="0" dirty="0"/>
              <a:t>to </a:t>
            </a:r>
            <a:r>
              <a:rPr lang="en-GB" b="0" noProof="0" dirty="0"/>
              <a:t>practise</a:t>
            </a:r>
            <a:r>
              <a:rPr lang="en-US" b="0" dirty="0"/>
              <a:t> written production of language and structures from this week and prior learning.</a:t>
            </a:r>
            <a:br>
              <a:rPr lang="en-US" sz="1200" dirty="0">
                <a:solidFill>
                  <a:schemeClr val="dk1"/>
                </a:solidFill>
                <a:latin typeface="Calibri"/>
                <a:ea typeface="Calibri"/>
                <a:cs typeface="Calibri"/>
                <a:sym typeface="Calibri"/>
              </a:rPr>
            </a:br>
            <a:br>
              <a:rPr lang="en-US" dirty="0"/>
            </a:br>
            <a:r>
              <a:rPr lang="en-US" b="1" dirty="0"/>
              <a:t>Procedure:</a:t>
            </a:r>
            <a:br>
              <a:rPr lang="en-US" dirty="0"/>
            </a:br>
            <a:r>
              <a:rPr lang="en-US" dirty="0"/>
              <a:t>1. Students translate the six sentences from English into German.</a:t>
            </a:r>
            <a:br>
              <a:rPr lang="en-US" dirty="0"/>
            </a:br>
            <a:r>
              <a:rPr lang="en-US" dirty="0"/>
              <a:t>2. Students can peer or self assess this task (at the start of next lesson, perhaps).</a:t>
            </a:r>
            <a:br>
              <a:rPr lang="en-US" dirty="0"/>
            </a:br>
            <a:br>
              <a:rPr lang="en-US" dirty="0"/>
            </a:br>
            <a:r>
              <a:rPr lang="en-US" b="1" dirty="0"/>
              <a:t>Note</a:t>
            </a:r>
            <a:r>
              <a:rPr lang="en-US" dirty="0"/>
              <a:t>: this task deliberately targets words and grammar from this week, whilst including other previously taught language, which is not credited in the mark scheme. Students should attempt full sentences, but they should also be clear which words are targeted.</a:t>
            </a:r>
            <a:br>
              <a:rPr lang="en-US" dirty="0"/>
            </a:br>
            <a:r>
              <a:rPr lang="en-US" dirty="0"/>
              <a:t>Each underlined section is worth 2 points, giving a total of 20 for the task.</a:t>
            </a:r>
            <a:br>
              <a:rPr lang="en-US" dirty="0"/>
            </a:br>
            <a:br>
              <a:rPr lang="en-US" dirty="0"/>
            </a:br>
            <a:r>
              <a:rPr lang="en-US" b="1" dirty="0"/>
              <a:t>Mark scheme</a:t>
            </a:r>
            <a:r>
              <a:rPr lang="en-US" dirty="0"/>
              <a:t>:</a:t>
            </a:r>
            <a:br>
              <a:rPr lang="en-US" dirty="0"/>
            </a:br>
            <a:r>
              <a:rPr lang="en-US" dirty="0"/>
              <a:t>2 points – message communicated accurately</a:t>
            </a:r>
            <a:br>
              <a:rPr lang="en-US" dirty="0"/>
            </a:br>
            <a:r>
              <a:rPr lang="en-US" dirty="0"/>
              <a:t>1 point – message communicated</a:t>
            </a:r>
            <a:br>
              <a:rPr lang="en-US" dirty="0"/>
            </a:br>
            <a:r>
              <a:rPr lang="en-US" dirty="0"/>
              <a:t>0 – message not communicated</a:t>
            </a:r>
            <a:br>
              <a:rPr lang="en-US" dirty="0"/>
            </a:br>
            <a:br>
              <a:rPr lang="en-US" dirty="0"/>
            </a:br>
            <a:r>
              <a:rPr lang="en-US"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https://commons.wikimedia.org/wiki/File:Multilingual_support_symbol.svg</a:t>
            </a:r>
          </a:p>
          <a:p>
            <a:pPr marL="0" lvl="0" indent="0" algn="l" rtl="0">
              <a:lnSpc>
                <a:spcPct val="100000"/>
              </a:lnSpc>
              <a:spcBef>
                <a:spcPts val="0"/>
              </a:spcBef>
              <a:spcAft>
                <a:spcPts val="0"/>
              </a:spcAft>
              <a:buSzPts val="1400"/>
              <a:buNone/>
            </a:pPr>
            <a:r>
              <a:rPr lang="en-US" b="1" dirty="0"/>
              <a:t>Source</a:t>
            </a:r>
            <a:r>
              <a:rPr lang="en-US" dirty="0"/>
              <a:t>:</a:t>
            </a:r>
            <a:br>
              <a:rPr lang="en-US" dirty="0"/>
            </a:br>
            <a:r>
              <a:rPr lang="en-US" dirty="0">
                <a:hlinkClick r:id="rId3"/>
              </a:rPr>
              <a:t>European Day of Languages &gt; Facts &gt; Celebrities speaking languages (ecml.at)</a:t>
            </a:r>
            <a:r>
              <a:rPr lang="en-US" dirty="0"/>
              <a:t> [Date accessed 16.10.22]</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1414860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this is a Higher version of the task. The animated callouts are presented as static tip boxes on the handouts.</a:t>
            </a:r>
            <a:br>
              <a:rPr lang="en-US" b="1" dirty="0"/>
            </a:br>
            <a:endParaRPr lang="en-US" b="1" dirty="0"/>
          </a:p>
          <a:p>
            <a:pPr marL="0" lvl="0" indent="0" algn="l" rtl="0">
              <a:lnSpc>
                <a:spcPct val="100000"/>
              </a:lnSpc>
              <a:spcBef>
                <a:spcPts val="0"/>
              </a:spcBef>
              <a:spcAft>
                <a:spcPts val="0"/>
              </a:spcAft>
              <a:buSzPts val="1400"/>
              <a:buNone/>
            </a:pPr>
            <a:r>
              <a:rPr lang="en-US" b="1" dirty="0"/>
              <a:t>Timing: 15 minutes</a:t>
            </a:r>
            <a:br>
              <a:rPr lang="en-US" dirty="0"/>
            </a:br>
            <a:br>
              <a:rPr lang="en-US" b="1" dirty="0"/>
            </a:br>
            <a:r>
              <a:rPr lang="en-US" b="1" dirty="0"/>
              <a:t>Aim: </a:t>
            </a:r>
            <a:r>
              <a:rPr lang="en-US" b="0" dirty="0"/>
              <a:t>to </a:t>
            </a:r>
            <a:r>
              <a:rPr lang="en-GB" b="0" noProof="0" dirty="0"/>
              <a:t>practise</a:t>
            </a:r>
            <a:r>
              <a:rPr lang="en-US" b="0" dirty="0"/>
              <a:t> written production of language and structures from this week and prior learning.</a:t>
            </a:r>
            <a:br>
              <a:rPr lang="en-US" sz="1200" dirty="0">
                <a:solidFill>
                  <a:schemeClr val="dk1"/>
                </a:solidFill>
                <a:latin typeface="Calibri"/>
                <a:ea typeface="Calibri"/>
                <a:cs typeface="Calibri"/>
                <a:sym typeface="Calibri"/>
              </a:rPr>
            </a:br>
            <a:br>
              <a:rPr lang="en-US" dirty="0"/>
            </a:br>
            <a:r>
              <a:rPr lang="en-US" b="1" dirty="0"/>
              <a:t>Procedure:</a:t>
            </a:r>
            <a:br>
              <a:rPr lang="en-US" dirty="0"/>
            </a:br>
            <a:r>
              <a:rPr lang="en-US" dirty="0"/>
              <a:t>1. Students translate the seven sentences from English into German.</a:t>
            </a:r>
            <a:br>
              <a:rPr lang="en-US" dirty="0"/>
            </a:br>
            <a:r>
              <a:rPr lang="en-US" dirty="0"/>
              <a:t>2. Students can peer mark this task (at the start of next lesson, perhaps).</a:t>
            </a:r>
            <a:br>
              <a:rPr lang="en-US" dirty="0"/>
            </a:br>
            <a:br>
              <a:rPr lang="en-US" dirty="0"/>
            </a:br>
            <a:r>
              <a:rPr lang="en-US" b="1" dirty="0"/>
              <a:t>Note</a:t>
            </a:r>
            <a:r>
              <a:rPr lang="en-US" dirty="0"/>
              <a:t>: this task deliberately targets words and grammar from this week, whilst including other previously taught language, which is not credited in the mark scheme. Students should attempt full sentences, but they should also be clear which words are targeted.</a:t>
            </a:r>
            <a:br>
              <a:rPr lang="en-US" dirty="0"/>
            </a:br>
            <a:r>
              <a:rPr lang="en-US" dirty="0"/>
              <a:t>Each underlined section is worth 2 points, giving a total of 20 for the task.</a:t>
            </a:r>
            <a:br>
              <a:rPr lang="en-US" dirty="0"/>
            </a:br>
            <a:br>
              <a:rPr lang="en-US" dirty="0"/>
            </a:br>
            <a:r>
              <a:rPr lang="en-US" b="1" dirty="0"/>
              <a:t>Mark scheme</a:t>
            </a:r>
            <a:r>
              <a:rPr lang="en-US" dirty="0"/>
              <a:t>:</a:t>
            </a:r>
            <a:br>
              <a:rPr lang="en-US" dirty="0"/>
            </a:br>
            <a:r>
              <a:rPr lang="en-US" dirty="0"/>
              <a:t>2 points – message communicated accurately</a:t>
            </a:r>
            <a:br>
              <a:rPr lang="en-US" dirty="0"/>
            </a:br>
            <a:r>
              <a:rPr lang="en-US" dirty="0"/>
              <a:t>1 point – message communicated</a:t>
            </a:r>
            <a:br>
              <a:rPr lang="en-US" dirty="0"/>
            </a:br>
            <a:r>
              <a:rPr lang="en-US" dirty="0"/>
              <a:t>0 – message not communicated</a:t>
            </a:r>
            <a:br>
              <a:rPr lang="en-US" dirty="0"/>
            </a:br>
            <a:br>
              <a:rPr lang="en-US" dirty="0"/>
            </a:br>
            <a:r>
              <a:rPr lang="en-US" dirty="0"/>
              <a:t>Note that item 4 repeats the same target structure as item 1. This is a 2</a:t>
            </a:r>
            <a:r>
              <a:rPr lang="en-US" baseline="30000" dirty="0"/>
              <a:t>nd</a:t>
            </a:r>
            <a:r>
              <a:rPr lang="en-US"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https://commons.wikimedia.org/wiki/File:Multilingual_support_symbol.svg</a:t>
            </a:r>
          </a:p>
          <a:p>
            <a:pPr marL="0" lvl="0" indent="0" algn="l" rtl="0">
              <a:lnSpc>
                <a:spcPct val="100000"/>
              </a:lnSpc>
              <a:spcBef>
                <a:spcPts val="0"/>
              </a:spcBef>
              <a:spcAft>
                <a:spcPts val="0"/>
              </a:spcAft>
              <a:buSzPts val="1400"/>
              <a:buNone/>
            </a:pPr>
            <a:r>
              <a:rPr lang="en-US" b="1" dirty="0"/>
              <a:t>Source</a:t>
            </a:r>
            <a:r>
              <a:rPr lang="en-US" dirty="0"/>
              <a:t>:</a:t>
            </a:r>
            <a:br>
              <a:rPr lang="en-US" dirty="0"/>
            </a:br>
            <a:r>
              <a:rPr lang="en-US" dirty="0">
                <a:hlinkClick r:id="rId3"/>
              </a:rPr>
              <a:t>European Day of Languages &gt; Facts &gt; Celebrities speaking languages (ecml.at)</a:t>
            </a:r>
            <a:r>
              <a:rPr lang="en-US" dirty="0"/>
              <a:t> [Date accessed 16.10.22]</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2952595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ANSWERS</a:t>
            </a:r>
          </a:p>
          <a:p>
            <a:pPr marL="0" lvl="0" indent="0" algn="l" rtl="0">
              <a:lnSpc>
                <a:spcPct val="100000"/>
              </a:lnSpc>
              <a:spcBef>
                <a:spcPts val="0"/>
              </a:spcBef>
              <a:spcAft>
                <a:spcPts val="0"/>
              </a:spcAft>
              <a:buSzPts val="1400"/>
              <a:buNone/>
            </a:pPr>
            <a:br>
              <a:rPr lang="en-US" dirty="0"/>
            </a:br>
            <a:r>
              <a:rPr lang="en-US" b="1" dirty="0"/>
              <a:t>Procedure</a:t>
            </a:r>
            <a:r>
              <a:rPr lang="en-US" dirty="0"/>
              <a:t>:</a:t>
            </a:r>
          </a:p>
          <a:p>
            <a:pPr marL="0" lvl="0" indent="0" algn="l" rtl="0">
              <a:lnSpc>
                <a:spcPct val="100000"/>
              </a:lnSpc>
              <a:spcBef>
                <a:spcPts val="0"/>
              </a:spcBef>
              <a:spcAft>
                <a:spcPts val="0"/>
              </a:spcAft>
              <a:buSzPts val="1400"/>
              <a:buNone/>
            </a:pPr>
            <a:r>
              <a:rPr lang="en-US" dirty="0"/>
              <a:t>Click to remove each tip and then elicit answers from students. Alternatively, click more quickly through all animations and ask students to peer mark or mark their own work.</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https://commons.wikimedia.org/wiki/File:Multilingual_support_symbol.svg</a:t>
            </a:r>
          </a:p>
          <a:p>
            <a:pPr marL="0" lvl="0" indent="0" algn="l" rtl="0">
              <a:lnSpc>
                <a:spcPct val="100000"/>
              </a:lnSpc>
              <a:spcBef>
                <a:spcPts val="0"/>
              </a:spcBef>
              <a:spcAft>
                <a:spcPts val="0"/>
              </a:spcAft>
              <a:buSzPts val="1400"/>
              <a:buNone/>
            </a:pPr>
            <a:r>
              <a:rPr lang="en-US" b="1" dirty="0"/>
              <a:t>Source</a:t>
            </a:r>
            <a:r>
              <a:rPr lang="en-US" dirty="0"/>
              <a:t>:</a:t>
            </a:r>
            <a:br>
              <a:rPr lang="en-US" dirty="0"/>
            </a:br>
            <a:r>
              <a:rPr lang="en-US" dirty="0">
                <a:hlinkClick r:id="rId3"/>
              </a:rPr>
              <a:t>European Day of Languages &gt; Facts &gt; Celebrities speaking languages (ecml.at)</a:t>
            </a:r>
            <a:r>
              <a:rPr lang="en-US" dirty="0"/>
              <a:t> [Date accessed 16.10.22]</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3648131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ANSWERS</a:t>
            </a:r>
          </a:p>
          <a:p>
            <a:pPr marL="0" lvl="0" indent="0" algn="l" rtl="0">
              <a:lnSpc>
                <a:spcPct val="100000"/>
              </a:lnSpc>
              <a:spcBef>
                <a:spcPts val="0"/>
              </a:spcBef>
              <a:spcAft>
                <a:spcPts val="0"/>
              </a:spcAft>
              <a:buSzPts val="1400"/>
              <a:buNone/>
            </a:pPr>
            <a:br>
              <a:rPr lang="en-US" dirty="0"/>
            </a:br>
            <a:r>
              <a:rPr lang="en-US" b="1" dirty="0"/>
              <a:t>Procedure</a:t>
            </a:r>
            <a:r>
              <a:rPr lang="en-US" dirty="0"/>
              <a:t>:</a:t>
            </a:r>
          </a:p>
          <a:p>
            <a:pPr marL="0" lvl="0" indent="0" algn="l" rtl="0">
              <a:lnSpc>
                <a:spcPct val="100000"/>
              </a:lnSpc>
              <a:spcBef>
                <a:spcPts val="0"/>
              </a:spcBef>
              <a:spcAft>
                <a:spcPts val="0"/>
              </a:spcAft>
              <a:buSzPts val="1400"/>
              <a:buNone/>
            </a:pPr>
            <a:r>
              <a:rPr lang="en-US" dirty="0"/>
              <a:t>Click to remove each tip and then elicit answers from students. Alternatively, click more quickly through all animations and ask students to peer mark or mark their own work.</a:t>
            </a:r>
            <a:br>
              <a:rPr lang="en-US" dirty="0"/>
            </a:b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https://commons.wikimedia.org/wiki/File:Multilingual_support_symbol.svg</a:t>
            </a:r>
          </a:p>
          <a:p>
            <a:pPr marL="0" lvl="0" indent="0" algn="l" rtl="0">
              <a:lnSpc>
                <a:spcPct val="100000"/>
              </a:lnSpc>
              <a:spcBef>
                <a:spcPts val="0"/>
              </a:spcBef>
              <a:spcAft>
                <a:spcPts val="0"/>
              </a:spcAft>
              <a:buSzPts val="1400"/>
              <a:buNone/>
            </a:pPr>
            <a:r>
              <a:rPr lang="en-US" b="1" dirty="0"/>
              <a:t>Source</a:t>
            </a:r>
            <a:r>
              <a:rPr lang="en-US" dirty="0"/>
              <a:t>:</a:t>
            </a:r>
            <a:br>
              <a:rPr lang="en-US" dirty="0"/>
            </a:br>
            <a:r>
              <a:rPr lang="en-US" dirty="0">
                <a:hlinkClick r:id="rId3"/>
              </a:rPr>
              <a:t>European Day of Languages &gt; Facts &gt; Celebrities speaking languages (ecml.at)</a:t>
            </a:r>
            <a:r>
              <a:rPr lang="en-US" dirty="0"/>
              <a:t> [Date accessed 16.10.22]</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690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F/H</a:t>
            </a:r>
          </a:p>
          <a:p>
            <a:r>
              <a:rPr lang="en-GB" b="1" i="0" dirty="0"/>
              <a:t>Timing</a:t>
            </a:r>
            <a:r>
              <a:rPr lang="en-GB" i="0" dirty="0"/>
              <a:t>: </a:t>
            </a:r>
            <a:r>
              <a:rPr lang="en-GB" b="1" i="0" dirty="0"/>
              <a:t>3 minutes</a:t>
            </a:r>
          </a:p>
          <a:p>
            <a:endParaRPr lang="en-GB" b="1" i="0" dirty="0"/>
          </a:p>
          <a:p>
            <a:r>
              <a:rPr lang="en-GB" b="1" i="0" dirty="0"/>
              <a:t>Aim</a:t>
            </a:r>
            <a:r>
              <a:rPr lang="en-GB" i="0" dirty="0"/>
              <a:t>: to present the present tense of the irregular verb </a:t>
            </a:r>
            <a:r>
              <a:rPr lang="en-GB" b="1" i="0" dirty="0" err="1"/>
              <a:t>wissen</a:t>
            </a:r>
            <a:r>
              <a:rPr lang="en-GB" b="1" i="0" dirty="0"/>
              <a:t> </a:t>
            </a:r>
            <a:r>
              <a:rPr lang="en-GB" i="0" dirty="0"/>
              <a:t>(students know ‘ich </a:t>
            </a:r>
            <a:r>
              <a:rPr lang="en-GB" i="0" dirty="0" err="1"/>
              <a:t>weiß</a:t>
            </a:r>
            <a:r>
              <a:rPr lang="en-GB" i="0" dirty="0"/>
              <a:t>’ and ‘</a:t>
            </a:r>
            <a:r>
              <a:rPr lang="en-GB" i="0" dirty="0" err="1"/>
              <a:t>wissen</a:t>
            </a:r>
            <a:r>
              <a:rPr lang="en-GB" i="0" dirty="0"/>
              <a:t>’ from KS3) and recap the pattern of endings for weak verbs in the present tense, with </a:t>
            </a:r>
            <a:r>
              <a:rPr lang="en-GB" b="1" i="0" dirty="0" err="1"/>
              <a:t>kennen</a:t>
            </a:r>
            <a:r>
              <a:rPr lang="en-GB" i="0" dirty="0"/>
              <a:t>.</a:t>
            </a:r>
          </a:p>
          <a:p>
            <a:endParaRPr lang="en-GB" b="1" i="0" dirty="0"/>
          </a:p>
          <a:p>
            <a:r>
              <a:rPr lang="en-GB" b="1" i="0" dirty="0"/>
              <a:t>Procedure</a:t>
            </a:r>
            <a:r>
              <a:rPr lang="en-GB" i="0" dirty="0"/>
              <a:t>:</a:t>
            </a:r>
            <a:br>
              <a:rPr lang="en-GB" i="0" dirty="0"/>
            </a:br>
            <a:r>
              <a:rPr lang="en-GB" i="0" dirty="0"/>
              <a:t>1. Click to present the information step by step.</a:t>
            </a:r>
          </a:p>
          <a:p>
            <a:r>
              <a:rPr lang="en-GB" i="0" dirty="0"/>
              <a:t>2. Elicit the English forms of </a:t>
            </a:r>
            <a:r>
              <a:rPr lang="en-GB" b="1" i="0" dirty="0" err="1"/>
              <a:t>wissen</a:t>
            </a:r>
            <a:r>
              <a:rPr lang="en-GB" b="1" i="0" dirty="0"/>
              <a:t> </a:t>
            </a:r>
            <a:r>
              <a:rPr lang="en-GB" i="0" dirty="0"/>
              <a:t>and German forms of </a:t>
            </a:r>
            <a:r>
              <a:rPr lang="en-GB" b="1" i="0" dirty="0" err="1"/>
              <a:t>kennen</a:t>
            </a:r>
            <a:r>
              <a:rPr lang="en-GB" i="0" dirty="0"/>
              <a:t> from students. As </a:t>
            </a:r>
            <a:r>
              <a:rPr lang="en-GB" b="1" i="0" dirty="0" err="1"/>
              <a:t>wissen</a:t>
            </a:r>
            <a:r>
              <a:rPr lang="en-GB" b="1" i="0" dirty="0"/>
              <a:t> </a:t>
            </a:r>
            <a:r>
              <a:rPr lang="en-GB" i="0" dirty="0"/>
              <a:t>is mostly new, teachers will reveal the German and elicit the English at this stage.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257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will be learning and revisiting for next week.</a:t>
            </a:r>
          </a:p>
          <a:p>
            <a:pPr marL="0" lvl="0" indent="0" algn="l" rtl="0">
              <a:lnSpc>
                <a:spcPct val="100000"/>
              </a:lnSpc>
              <a:spcBef>
                <a:spcPts val="0"/>
              </a:spcBef>
              <a:spcAft>
                <a:spcPts val="0"/>
              </a:spcAft>
              <a:buSzPts val="1400"/>
              <a:buNone/>
            </a:pP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130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a:t>
            </a:r>
            <a:br>
              <a:rPr lang="en-US" b="1" dirty="0"/>
            </a:br>
            <a:r>
              <a:rPr lang="en-US" b="1" dirty="0"/>
              <a:t>Foundation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45 minutes</a:t>
            </a:r>
          </a:p>
          <a:p>
            <a:endParaRPr lang="en-US" b="1" dirty="0"/>
          </a:p>
          <a:p>
            <a:r>
              <a:rPr lang="en-US" b="1" dirty="0"/>
              <a:t>Aim: </a:t>
            </a:r>
            <a:r>
              <a:rPr lang="en-US" b="0" dirty="0"/>
              <a:t>to </a:t>
            </a:r>
            <a:r>
              <a:rPr lang="en-US" b="0" u="sng" dirty="0"/>
              <a:t>plan</a:t>
            </a:r>
            <a:r>
              <a:rPr lang="en-US" b="0" dirty="0"/>
              <a:t> a short piece of semi-structured writing</a:t>
            </a:r>
            <a:r>
              <a:rPr lang="en-US" b="0" baseline="0" dirty="0"/>
              <a:t> </a:t>
            </a:r>
            <a:r>
              <a:rPr lang="en-US" b="0" dirty="0"/>
              <a:t>about a plurilingual person you find interesting to write in class next week. This could be someone you know or a celebrity. There are some suggested sources of information below. </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Students complete the template provided (separate word document).</a:t>
            </a:r>
            <a:br>
              <a:rPr lang="en-US" b="0" dirty="0"/>
            </a:br>
            <a:r>
              <a:rPr lang="en-US" b="0" dirty="0"/>
              <a:t>They complete some fact-finding, note main ideas against each bullet and write down key words/language they want to include in their answer, which they will write in class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template is designed to help preparation so that students can focus on language in the task, but also to support cognition and comprehension by making writing a two-stage process of planning and implementing that planning. </a:t>
            </a:r>
          </a:p>
          <a:p>
            <a:r>
              <a:rPr lang="en-US" b="0" dirty="0"/>
              <a:t> </a:t>
            </a:r>
          </a:p>
          <a:p>
            <a:r>
              <a:rPr lang="en-US" b="1" dirty="0"/>
              <a:t>Sources of information:</a:t>
            </a:r>
            <a:br>
              <a:rPr lang="en-US" b="1" dirty="0"/>
            </a:br>
            <a:r>
              <a:rPr lang="en-US" dirty="0">
                <a:hlinkClick r:id="rId3"/>
              </a:rPr>
              <a:t>Who Are The Most Multilingual Celebrities In The World? (babbel.com)</a:t>
            </a:r>
            <a:endParaRPr lang="en-US" dirty="0"/>
          </a:p>
          <a:p>
            <a:r>
              <a:rPr lang="en-US" dirty="0">
                <a:hlinkClick r:id="rId4"/>
              </a:rPr>
              <a:t>European Day of Languages &gt; Facts &gt; Celebrities speaking languages (ecml.at)</a:t>
            </a:r>
            <a:endParaRPr lang="en-US" dirty="0"/>
          </a:p>
          <a:p>
            <a:r>
              <a:rPr lang="en-US" dirty="0">
                <a:hlinkClick r:id="rId5"/>
              </a:rPr>
              <a:t>The Most Famous Multilingual People in History – </a:t>
            </a:r>
            <a:r>
              <a:rPr lang="en-US" dirty="0" err="1">
                <a:hlinkClick r:id="rId5"/>
              </a:rPr>
              <a:t>BeTranslated</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3670632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a:t>
            </a:r>
            <a:br>
              <a:rPr lang="en-US" b="1" dirty="0"/>
            </a:br>
            <a:r>
              <a:rPr lang="en-US" b="1" dirty="0"/>
              <a:t>Foundation version – Sample answer</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Notes:</a:t>
            </a:r>
            <a:br>
              <a:rPr lang="en-US" b="1" dirty="0"/>
            </a:br>
            <a:r>
              <a:rPr lang="en-US" b="0" dirty="0"/>
              <a:t>This sample answer could be used in a variety of ways:</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an audio version of the text in class as a </a:t>
            </a:r>
            <a:r>
              <a:rPr lang="en-US" b="0" dirty="0" err="1"/>
              <a:t>dictagloss</a:t>
            </a:r>
            <a:r>
              <a:rPr lang="en-US" b="0" dirty="0"/>
              <a:t> task </a:t>
            </a:r>
            <a:r>
              <a:rPr lang="en-US" b="1" i="1" dirty="0"/>
              <a:t>before</a:t>
            </a:r>
            <a:r>
              <a:rPr lang="en-US" b="0" dirty="0"/>
              <a:t> students write their own answer, whereby students listen, make notes in English, then work in pairs or small groups to try to produce a written version of the text containing all of the key information.  After this, this slide could be displayed, with the callouts to focus in on key language features from this week.</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as for i) but do this </a:t>
            </a:r>
            <a:r>
              <a:rPr lang="en-US" b="1" i="1" dirty="0"/>
              <a:t>after</a:t>
            </a:r>
            <a:r>
              <a:rPr lang="en-US" b="0" dirty="0"/>
              <a:t> students have written their own versions, but before submission, giving them the opportunity to check and/or edit their own work (but without leaving the written model in view).</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this written version with callouts </a:t>
            </a:r>
            <a:r>
              <a:rPr lang="en-US" b="1" i="1" dirty="0"/>
              <a:t>before</a:t>
            </a:r>
            <a:r>
              <a:rPr lang="en-US" b="0" dirty="0"/>
              <a:t> students prepare to write to draw attention to key features that they may want to include, but ensure that students don’t have access to this written version for their preparation homework as they may be too tempted to stick too closely to its content/language.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this written version with callouts </a:t>
            </a:r>
            <a:r>
              <a:rPr lang="en-US" b="1" i="1" dirty="0"/>
              <a:t>after</a:t>
            </a:r>
            <a:r>
              <a:rPr lang="en-US" b="0" dirty="0"/>
              <a:t> students have had their own work marked to draw attention to key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Written feedback</a:t>
            </a:r>
            <a:r>
              <a:rPr lang="en-US" b="0" dirty="0"/>
              <a:t>:</a:t>
            </a:r>
            <a:br>
              <a:rPr lang="en-US" b="0" dirty="0"/>
            </a:br>
            <a:r>
              <a:rPr lang="en-US" b="0" dirty="0"/>
              <a:t>Some useful principles to guide teacher practice in written feedback are: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give immediate feedback when possible; if students write their answers in class the teacher can circulate to prompt attention to errors, highlight successful examples etc.</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target specific (previously highlighted) features for error correction, rather than correcting every mistake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give </a:t>
            </a:r>
            <a:r>
              <a:rPr lang="en-US" b="0" i="0" dirty="0">
                <a:solidFill>
                  <a:srgbClr val="000000"/>
                </a:solidFill>
                <a:effectLst/>
                <a:latin typeface="Arial" panose="020B0604020202020204" pitchFamily="34" charset="0"/>
              </a:rPr>
              <a:t>direct feedback (i.e., rather than codes) though some learners may benefit from a prompt style feedback (i.e., underlining errors for them to correct)</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solidFill>
                  <a:srgbClr val="000000"/>
                </a:solidFill>
                <a:effectLst/>
                <a:latin typeface="Arial" panose="020B0604020202020204" pitchFamily="34" charset="0"/>
              </a:rPr>
              <a:t>use a model writing answer to go through whole class as a stimulus to students improving their answers (this could be post teacher correction, or prior to handing in)</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Image:</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https://commons.wikimedia.org/wiki/File:Dan_Stevens_at_Premiere_of_Beauty_and_the_Beast_(cropped).jpg</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https://www.flickr.com/photos/minglemediatv/, CC BY-SA 2.0 &lt;https://creativecommons.org/licenses/by-sa/2.0&gt;, via Wikimedia Commons</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3654040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78190250c7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178190250c7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Higher version</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Timing: 45 minutes</a:t>
            </a:r>
            <a:endParaRPr dirty="0"/>
          </a:p>
          <a:p>
            <a:pPr marL="0" lvl="0" indent="0" algn="l" rtl="0">
              <a:spcBef>
                <a:spcPts val="0"/>
              </a:spcBef>
              <a:spcAft>
                <a:spcPts val="0"/>
              </a:spcAft>
              <a:buClr>
                <a:schemeClr val="dk1"/>
              </a:buClr>
              <a:buFont typeface="Arial"/>
              <a:buNone/>
            </a:pPr>
            <a:endParaRPr b="1" dirty="0"/>
          </a:p>
          <a:p>
            <a:pPr marL="0" lvl="0" indent="0" algn="l" rtl="0">
              <a:spcBef>
                <a:spcPts val="0"/>
              </a:spcBef>
              <a:spcAft>
                <a:spcPts val="0"/>
              </a:spcAft>
              <a:buClr>
                <a:schemeClr val="dk1"/>
              </a:buClr>
              <a:buFont typeface="Arial"/>
              <a:buNone/>
            </a:pPr>
            <a:r>
              <a:rPr lang="en-GB" b="1" dirty="0"/>
              <a:t>Aim: </a:t>
            </a:r>
            <a:r>
              <a:rPr lang="en-GB" dirty="0"/>
              <a:t>to </a:t>
            </a:r>
            <a:r>
              <a:rPr lang="en-GB" u="sng" dirty="0"/>
              <a:t>plan</a:t>
            </a:r>
            <a:r>
              <a:rPr lang="en-GB" dirty="0"/>
              <a:t> a short piece of semi-structured writing about a plurilingual person you find interesting to write in class next week. This could be someone you know or a celebrity. There are some suggested sources of information below. </a:t>
            </a:r>
            <a:endParaRPr dirty="0"/>
          </a:p>
          <a:p>
            <a:pPr marL="0" lvl="0" indent="0" algn="l" rtl="0">
              <a:spcBef>
                <a:spcPts val="0"/>
              </a:spcBef>
              <a:spcAft>
                <a:spcPts val="0"/>
              </a:spcAft>
              <a:buClr>
                <a:schemeClr val="dk1"/>
              </a:buClr>
              <a:buFont typeface="Arial"/>
              <a:buNone/>
            </a:pPr>
            <a:endParaRPr b="1" dirty="0"/>
          </a:p>
          <a:p>
            <a:pPr marL="0" lvl="0" indent="0" algn="l" rtl="0">
              <a:spcBef>
                <a:spcPts val="0"/>
              </a:spcBef>
              <a:spcAft>
                <a:spcPts val="0"/>
              </a:spcAft>
              <a:buClr>
                <a:schemeClr val="dk1"/>
              </a:buClr>
              <a:buFont typeface="Arial"/>
              <a:buNone/>
            </a:pPr>
            <a:r>
              <a:rPr lang="en-GB" b="1" dirty="0"/>
              <a:t>Procedure:</a:t>
            </a:r>
            <a:endParaRPr dirty="0"/>
          </a:p>
          <a:p>
            <a:pPr marL="0" lvl="0" indent="0" algn="l" rtl="0">
              <a:spcBef>
                <a:spcPts val="0"/>
              </a:spcBef>
              <a:spcAft>
                <a:spcPts val="0"/>
              </a:spcAft>
              <a:buClr>
                <a:schemeClr val="dk1"/>
              </a:buClr>
              <a:buSzPts val="1200"/>
              <a:buFont typeface="Calibri"/>
              <a:buNone/>
            </a:pPr>
            <a:r>
              <a:rPr lang="en-GB" dirty="0"/>
              <a:t>Students complete the template provided (separate word document).</a:t>
            </a:r>
            <a:br>
              <a:rPr lang="en-GB" dirty="0"/>
            </a:br>
            <a:r>
              <a:rPr lang="en-GB" dirty="0"/>
              <a:t>They complete some fact-finding, note main ideas against each bullet and write down key words/language they want to include in their answer, which they will write in class time. </a:t>
            </a:r>
            <a:endParaRPr dirty="0"/>
          </a:p>
          <a:p>
            <a:pPr marL="0" lvl="0" indent="0" algn="l" rtl="0">
              <a:spcBef>
                <a:spcPts val="0"/>
              </a:spcBef>
              <a:spcAft>
                <a:spcPts val="0"/>
              </a:spcAft>
              <a:buClr>
                <a:schemeClr val="dk1"/>
              </a:buClr>
              <a:buSzPts val="1200"/>
              <a:buFont typeface="Calibri"/>
              <a:buNone/>
            </a:pPr>
            <a:r>
              <a:rPr lang="en-GB" dirty="0"/>
              <a:t>The template is designed to help preparation so that students can focus on language in the task, but also to support cognition and comprehension by making writing a two-stage process of planning and implementing that planning. </a:t>
            </a:r>
            <a:endParaRPr dirty="0"/>
          </a:p>
          <a:p>
            <a:pPr marL="0" lvl="0" indent="0" algn="l" rtl="0">
              <a:spcBef>
                <a:spcPts val="0"/>
              </a:spcBef>
              <a:spcAft>
                <a:spcPts val="0"/>
              </a:spcAft>
              <a:buClr>
                <a:schemeClr val="dk1"/>
              </a:buClr>
              <a:buFont typeface="Arial"/>
              <a:buNone/>
            </a:pPr>
            <a:r>
              <a:rPr lang="en-GB" dirty="0"/>
              <a:t> </a:t>
            </a:r>
            <a:endParaRPr dirty="0"/>
          </a:p>
          <a:p>
            <a:pPr marL="0" lvl="0" indent="0" algn="l" rtl="0">
              <a:spcBef>
                <a:spcPts val="0"/>
              </a:spcBef>
              <a:spcAft>
                <a:spcPts val="0"/>
              </a:spcAft>
              <a:buClr>
                <a:schemeClr val="dk1"/>
              </a:buClr>
              <a:buFont typeface="Arial"/>
              <a:buNone/>
            </a:pPr>
            <a:r>
              <a:rPr lang="en-GB" b="1" dirty="0"/>
              <a:t>Sources of information:</a:t>
            </a:r>
            <a:br>
              <a:rPr lang="en-GB" b="1" dirty="0"/>
            </a:br>
            <a:r>
              <a:rPr lang="en-GB" u="sng" dirty="0">
                <a:solidFill>
                  <a:schemeClr val="hlink"/>
                </a:solidFill>
                <a:hlinkClick r:id="rId3"/>
              </a:rPr>
              <a:t>Who Are The Most Multilingual Celebrities In The World? (babbel.com)</a:t>
            </a:r>
            <a:endParaRPr dirty="0"/>
          </a:p>
          <a:p>
            <a:pPr marL="0" lvl="0" indent="0" algn="l" rtl="0">
              <a:spcBef>
                <a:spcPts val="0"/>
              </a:spcBef>
              <a:spcAft>
                <a:spcPts val="0"/>
              </a:spcAft>
              <a:buClr>
                <a:schemeClr val="dk1"/>
              </a:buClr>
              <a:buFont typeface="Arial"/>
              <a:buNone/>
            </a:pPr>
            <a:r>
              <a:rPr lang="en-GB" u="sng" dirty="0">
                <a:solidFill>
                  <a:schemeClr val="hlink"/>
                </a:solidFill>
                <a:hlinkClick r:id="rId4"/>
              </a:rPr>
              <a:t>European Day of Languages &gt; Facts &gt; Celebrities speaking languages (ecml.at)</a:t>
            </a:r>
            <a:endParaRPr dirty="0"/>
          </a:p>
          <a:p>
            <a:pPr marL="0" lvl="0" indent="0" algn="l" rtl="0">
              <a:spcBef>
                <a:spcPts val="0"/>
              </a:spcBef>
              <a:spcAft>
                <a:spcPts val="0"/>
              </a:spcAft>
              <a:buClr>
                <a:schemeClr val="dk1"/>
              </a:buClr>
              <a:buFont typeface="Arial"/>
              <a:buNone/>
            </a:pPr>
            <a:r>
              <a:rPr lang="en-GB" u="sng" dirty="0">
                <a:solidFill>
                  <a:schemeClr val="hlink"/>
                </a:solidFill>
                <a:hlinkClick r:id="rId5"/>
              </a:rPr>
              <a:t>The Most Famous Multilingual People in History – </a:t>
            </a:r>
            <a:r>
              <a:rPr lang="en-GB" u="sng" dirty="0" err="1">
                <a:solidFill>
                  <a:schemeClr val="hlink"/>
                </a:solidFill>
                <a:hlinkClick r:id="rId5"/>
              </a:rPr>
              <a:t>BeTranslated</a:t>
            </a:r>
            <a:endParaRPr b="1" dirty="0"/>
          </a:p>
          <a:p>
            <a:pPr marL="0" lvl="0" indent="0" algn="l" rtl="0">
              <a:spcBef>
                <a:spcPts val="0"/>
              </a:spcBef>
              <a:spcAft>
                <a:spcPts val="0"/>
              </a:spcAft>
              <a:buNone/>
            </a:pPr>
            <a:endParaRPr dirty="0"/>
          </a:p>
        </p:txBody>
      </p:sp>
      <p:sp>
        <p:nvSpPr>
          <p:cNvPr id="699" name="Google Shape;699;g178190250c7_2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HOMEWORK</a:t>
            </a:r>
            <a:br>
              <a:rPr lang="en-GB" b="1" dirty="0"/>
            </a:br>
            <a:r>
              <a:rPr lang="en-GB" b="1" dirty="0"/>
              <a:t>Foundation version – Sample answer</a:t>
            </a:r>
            <a:endParaRPr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1" dirty="0"/>
              <a:t>Notes:</a:t>
            </a:r>
            <a:br>
              <a:rPr lang="en-GB" b="1" dirty="0"/>
            </a:br>
            <a:r>
              <a:rPr lang="en-GB" b="0" dirty="0"/>
              <a:t>This sample answer could be used in a variety of ways:</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use an audio version of the text in class as a </a:t>
            </a:r>
            <a:r>
              <a:rPr lang="en-GB" b="0" dirty="0" err="1"/>
              <a:t>dictagloss</a:t>
            </a:r>
            <a:r>
              <a:rPr lang="en-GB" b="0" dirty="0"/>
              <a:t> task </a:t>
            </a:r>
            <a:r>
              <a:rPr lang="en-GB" b="1" i="1" dirty="0"/>
              <a:t>before</a:t>
            </a:r>
            <a:r>
              <a:rPr lang="en-GB" b="0" dirty="0"/>
              <a:t> students write their own answer, whereby students listen, make notes in English, then work in pairs or small groups to try to produce a written version of the text containing all of the key information.  After this, this slide could be displayed, with the callouts to focus in on key language features from this week.</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as for </a:t>
            </a:r>
            <a:r>
              <a:rPr lang="en-GB" b="0" dirty="0" err="1"/>
              <a:t>i</a:t>
            </a:r>
            <a:r>
              <a:rPr lang="en-GB" b="0" dirty="0"/>
              <a:t>) but do this </a:t>
            </a:r>
            <a:r>
              <a:rPr lang="en-GB" b="1" i="1" dirty="0"/>
              <a:t>after</a:t>
            </a:r>
            <a:r>
              <a:rPr lang="en-GB" b="0" dirty="0"/>
              <a:t> students have written their own versions, but before submission, giving them the opportunity to check and/or edit their own work (but without leaving the written model in view).</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use this written version with callouts </a:t>
            </a:r>
            <a:r>
              <a:rPr lang="en-GB" b="1" i="1" dirty="0"/>
              <a:t>before</a:t>
            </a:r>
            <a:r>
              <a:rPr lang="en-GB" b="0" dirty="0"/>
              <a:t> students prepare to write to draw attention to key features that they may want to include, but ensure that students don’t have access to this written version for their preparation homework as they may be too tempted to stick too closely to its content/language.</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use this written version with callouts </a:t>
            </a:r>
            <a:r>
              <a:rPr lang="en-GB" b="1" i="1" dirty="0"/>
              <a:t>after</a:t>
            </a:r>
            <a:r>
              <a:rPr lang="en-GB" b="0" dirty="0"/>
              <a:t> students have had their own work marked to draw attention to key features.</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Written feedback</a:t>
            </a:r>
            <a:r>
              <a:rPr lang="en-GB" b="0" dirty="0"/>
              <a:t>:</a:t>
            </a:r>
            <a:br>
              <a:rPr lang="en-GB" b="0" dirty="0"/>
            </a:br>
            <a:r>
              <a:rPr lang="en-GB" b="0" dirty="0"/>
              <a:t>Some useful principles to guide teacher practice in written feedback are:</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give immediate feedback when possible; if students write their answers in class the teacher can circulate to prompt attention to errors, highlight successful examples etc.</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target specific (previously highlighted) features for error correction, rather than correcting every mistake</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give </a:t>
            </a:r>
            <a:r>
              <a:rPr lang="en-GB" b="0" i="0" dirty="0">
                <a:solidFill>
                  <a:srgbClr val="000000"/>
                </a:solidFill>
                <a:latin typeface="Arial"/>
                <a:ea typeface="Arial"/>
                <a:cs typeface="Arial"/>
                <a:sym typeface="Arial"/>
              </a:rPr>
              <a:t>direct feedback (i.e., rather than codes) though some learners may benefit from a prompt style feedback (i.e., underlining errors for them to correct)</a:t>
            </a:r>
            <a:endParaRPr dirty="0"/>
          </a:p>
          <a:p>
            <a:pPr marL="285750" marR="0" lvl="0" indent="-285750" algn="l" rtl="0">
              <a:lnSpc>
                <a:spcPct val="100000"/>
              </a:lnSpc>
              <a:spcBef>
                <a:spcPts val="0"/>
              </a:spcBef>
              <a:spcAft>
                <a:spcPts val="0"/>
              </a:spcAft>
              <a:buClr>
                <a:srgbClr val="000000"/>
              </a:buClr>
              <a:buSzPts val="1200"/>
              <a:buFont typeface="Arial"/>
              <a:buAutoNum type="romanLcParenR"/>
            </a:pPr>
            <a:r>
              <a:rPr lang="en-GB" b="0" i="0" dirty="0">
                <a:solidFill>
                  <a:srgbClr val="000000"/>
                </a:solidFill>
                <a:latin typeface="Arial"/>
                <a:ea typeface="Arial"/>
                <a:cs typeface="Arial"/>
                <a:sym typeface="Arial"/>
              </a:rPr>
              <a:t>use a model writing answer to go through whole class as a stimulus to students improving their answers (this could be post teacher correction, or prior to handing in)</a:t>
            </a:r>
            <a:endParaRPr dirty="0"/>
          </a:p>
          <a:p>
            <a:pPr marL="0" marR="0" lvl="0" indent="0" algn="l" rtl="0">
              <a:lnSpc>
                <a:spcPct val="100000"/>
              </a:lnSpc>
              <a:spcBef>
                <a:spcPts val="0"/>
              </a:spcBef>
              <a:spcAft>
                <a:spcPts val="0"/>
              </a:spcAft>
              <a:buClr>
                <a:schemeClr val="dk1"/>
              </a:buClr>
              <a:buSzPts val="1200"/>
              <a:buFont typeface="Calibri"/>
              <a:buNone/>
            </a:pPr>
            <a:endParaRPr b="0" i="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b="1" i="0" dirty="0">
                <a:solidFill>
                  <a:srgbClr val="000000"/>
                </a:solidFill>
                <a:latin typeface="Arial"/>
                <a:ea typeface="Arial"/>
                <a:cs typeface="Arial"/>
                <a:sym typeface="Arial"/>
              </a:rPr>
              <a:t>Image attribution</a:t>
            </a:r>
            <a:r>
              <a:rPr lang="en-GB" b="0" i="0" dirty="0">
                <a:solidFill>
                  <a:srgbClr val="000000"/>
                </a:solidFill>
                <a:latin typeface="Arial"/>
                <a:ea typeface="Arial"/>
                <a:cs typeface="Arial"/>
                <a:sym typeface="Arial"/>
              </a:rPr>
              <a:t>:</a:t>
            </a:r>
            <a:br>
              <a:rPr lang="en-GB" b="0" i="0" dirty="0">
                <a:solidFill>
                  <a:srgbClr val="000000"/>
                </a:solidFill>
                <a:latin typeface="Arial"/>
                <a:ea typeface="Arial"/>
                <a:cs typeface="Arial"/>
                <a:sym typeface="Arial"/>
              </a:rPr>
            </a:br>
            <a:r>
              <a:rPr lang="en-GB" b="0" i="0" dirty="0">
                <a:solidFill>
                  <a:srgbClr val="000000"/>
                </a:solidFill>
                <a:latin typeface="Arial"/>
                <a:ea typeface="Arial"/>
                <a:cs typeface="Arial"/>
                <a:sym typeface="Arial"/>
              </a:rPr>
              <a:t>https://www.flickr.com/photos/minglemediatv/, CC BY-SA 2.0 via Wikimedia Commons</a:t>
            </a:r>
            <a:endParaRPr b="0" dirty="0"/>
          </a:p>
        </p:txBody>
      </p:sp>
      <p:sp>
        <p:nvSpPr>
          <p:cNvPr id="714" name="Google Shape;71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F/H</a:t>
            </a:r>
          </a:p>
          <a:p>
            <a:r>
              <a:rPr lang="en-GB" b="1" i="0" dirty="0"/>
              <a:t>Timing: 3 minutes</a:t>
            </a:r>
            <a:br>
              <a:rPr lang="en-GB" b="1" i="0" dirty="0"/>
            </a:br>
            <a:br>
              <a:rPr lang="en-GB" b="1" i="0" dirty="0"/>
            </a:br>
            <a:r>
              <a:rPr lang="en-GB" b="1" i="0" dirty="0"/>
              <a:t>Aim: </a:t>
            </a:r>
            <a:r>
              <a:rPr lang="en-GB" b="0" i="0" dirty="0"/>
              <a:t>to learn the differences between </a:t>
            </a:r>
            <a:r>
              <a:rPr lang="en-GB" b="1" i="0" dirty="0" err="1"/>
              <a:t>wissen</a:t>
            </a:r>
            <a:r>
              <a:rPr lang="en-GB" b="0" i="0" dirty="0"/>
              <a:t>, </a:t>
            </a:r>
            <a:r>
              <a:rPr lang="en-GB" b="1" i="0" dirty="0" err="1"/>
              <a:t>kennen</a:t>
            </a:r>
            <a:r>
              <a:rPr lang="en-GB" b="0" i="0" dirty="0"/>
              <a:t>, </a:t>
            </a:r>
            <a:r>
              <a:rPr lang="en-GB" b="1" i="0" dirty="0" err="1"/>
              <a:t>können</a:t>
            </a:r>
            <a:r>
              <a:rPr lang="en-GB" b="0" i="0" dirty="0"/>
              <a:t>.</a:t>
            </a:r>
          </a:p>
          <a:p>
            <a:endParaRPr lang="en-GB" b="0" i="0" dirty="0"/>
          </a:p>
          <a:p>
            <a:r>
              <a:rPr lang="en-GB" b="1" i="0" dirty="0"/>
              <a:t>Procedure:</a:t>
            </a:r>
            <a:br>
              <a:rPr lang="en-GB" i="0" dirty="0"/>
            </a:br>
            <a:r>
              <a:rPr lang="en-GB" i="0" dirty="0"/>
              <a:t>Click through the explanation of how to use these three verbs.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66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F/H</a:t>
            </a:r>
          </a:p>
          <a:p>
            <a:br>
              <a:rPr lang="en-GB" b="1" i="0" dirty="0"/>
            </a:br>
            <a:r>
              <a:rPr lang="en-GB" b="1" i="0" dirty="0"/>
              <a:t>Timing: 6 minutes</a:t>
            </a:r>
            <a:br>
              <a:rPr lang="en-GB" b="1" i="0" dirty="0"/>
            </a:br>
            <a:br>
              <a:rPr lang="en-GB" b="1" i="0" dirty="0"/>
            </a:br>
            <a:r>
              <a:rPr lang="en-GB" b="1" i="0" dirty="0"/>
              <a:t>Aim: </a:t>
            </a:r>
            <a:r>
              <a:rPr lang="en-GB" b="0" i="0" dirty="0"/>
              <a:t>to practise written differentiation between </a:t>
            </a:r>
            <a:r>
              <a:rPr lang="en-GB" b="1" i="0" dirty="0" err="1"/>
              <a:t>wissen</a:t>
            </a:r>
            <a:r>
              <a:rPr lang="en-GB" b="0" i="0" dirty="0"/>
              <a:t> and </a:t>
            </a:r>
            <a:r>
              <a:rPr lang="en-GB" b="1" i="0" dirty="0" err="1"/>
              <a:t>kennen</a:t>
            </a:r>
            <a:r>
              <a:rPr lang="en-GB" b="0" i="0" dirty="0"/>
              <a:t>; to practise correct identification of the sentence subject and written production of the appropriate verb form. Note that the activity includes only the </a:t>
            </a:r>
            <a:r>
              <a:rPr lang="en-GB" b="1" i="0" dirty="0"/>
              <a:t>ich</a:t>
            </a:r>
            <a:r>
              <a:rPr lang="en-GB" b="0" i="0" dirty="0"/>
              <a:t> and </a:t>
            </a:r>
            <a:r>
              <a:rPr lang="en-GB" b="1" i="0" dirty="0"/>
              <a:t>du </a:t>
            </a:r>
            <a:r>
              <a:rPr lang="en-GB" b="0" i="0" dirty="0"/>
              <a:t>forms of each verb.</a:t>
            </a:r>
            <a:br>
              <a:rPr lang="en-GB" i="0" dirty="0"/>
            </a:br>
            <a:br>
              <a:rPr lang="en-GB" i="0" dirty="0"/>
            </a:br>
            <a:r>
              <a:rPr lang="en-GB" b="1" i="0" dirty="0"/>
              <a:t>Procedure:</a:t>
            </a:r>
            <a:br>
              <a:rPr lang="en-GB" i="0" dirty="0"/>
            </a:br>
            <a:r>
              <a:rPr lang="en-GB" i="0" dirty="0"/>
              <a:t>1. Explain the task. Katja’s cousin Piotr has written to her to invite her to Poland. </a:t>
            </a:r>
          </a:p>
          <a:p>
            <a:r>
              <a:rPr lang="en-GB" i="0" dirty="0"/>
              <a:t>2. Using their knowledge of </a:t>
            </a:r>
            <a:r>
              <a:rPr lang="en-GB" b="1" i="0" dirty="0" err="1"/>
              <a:t>wissen</a:t>
            </a:r>
            <a:r>
              <a:rPr lang="en-GB" i="0" dirty="0"/>
              <a:t> and </a:t>
            </a:r>
            <a:r>
              <a:rPr lang="en-GB" b="1" i="0" dirty="0" err="1"/>
              <a:t>kennen</a:t>
            </a:r>
            <a:r>
              <a:rPr lang="en-GB" i="0" dirty="0"/>
              <a:t>, students fill the blanks.</a:t>
            </a:r>
          </a:p>
          <a:p>
            <a:r>
              <a:rPr lang="en-GB" i="0"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German): </a:t>
            </a:r>
            <a:br>
              <a:rPr lang="en-GB" baseline="0" dirty="0"/>
            </a:br>
            <a:r>
              <a:rPr lang="en-GB" baseline="0" dirty="0" err="1"/>
              <a:t>ändern</a:t>
            </a:r>
            <a:r>
              <a:rPr lang="en-GB" baseline="0" dirty="0"/>
              <a:t> [448] Cousin [4837] </a:t>
            </a:r>
            <a:r>
              <a:rPr lang="en-GB" baseline="0" dirty="0" err="1"/>
              <a:t>kennenlernen</a:t>
            </a:r>
            <a:r>
              <a:rPr lang="en-GB" baseline="0" dirty="0"/>
              <a:t> [n/a] </a:t>
            </a:r>
            <a:r>
              <a:rPr lang="en-GB" baseline="0" dirty="0" err="1"/>
              <a:t>polnisch</a:t>
            </a:r>
            <a:r>
              <a:rPr lang="en-GB" baseline="0" dirty="0"/>
              <a:t> [3237]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97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dirty="0"/>
            </a:br>
            <a:endParaRPr lang="en-GB" i="0" dirty="0"/>
          </a:p>
          <a:p>
            <a:r>
              <a:rPr lang="en-GB" b="1" i="0" dirty="0"/>
              <a:t>Timing: 8 minutes</a:t>
            </a:r>
          </a:p>
          <a:p>
            <a:br>
              <a:rPr lang="en-GB" b="1" i="0" dirty="0"/>
            </a:br>
            <a:r>
              <a:rPr lang="en-GB" b="1" i="0" dirty="0"/>
              <a:t>Aim: </a:t>
            </a:r>
            <a:r>
              <a:rPr lang="en-GB" b="0" i="0" dirty="0"/>
              <a:t>to practise the distinction between </a:t>
            </a:r>
            <a:r>
              <a:rPr lang="en-GB" b="1" i="0" dirty="0" err="1"/>
              <a:t>wissen</a:t>
            </a:r>
            <a:r>
              <a:rPr lang="en-GB" b="1" i="0" dirty="0"/>
              <a:t>, </a:t>
            </a:r>
            <a:r>
              <a:rPr lang="en-GB" b="1" i="0" dirty="0" err="1"/>
              <a:t>kennen</a:t>
            </a:r>
            <a:r>
              <a:rPr lang="en-GB" b="0" i="0" dirty="0"/>
              <a:t> and </a:t>
            </a:r>
            <a:r>
              <a:rPr lang="en-GB" b="1" i="0" dirty="0" err="1"/>
              <a:t>können</a:t>
            </a:r>
            <a:r>
              <a:rPr lang="en-GB" b="0" i="0" dirty="0"/>
              <a:t>, based on the meaning of other words in the sentence.</a:t>
            </a:r>
            <a:br>
              <a:rPr lang="en-GB" i="0" dirty="0"/>
            </a:br>
            <a:br>
              <a:rPr lang="en-GB" i="0" dirty="0"/>
            </a:br>
            <a:r>
              <a:rPr lang="en-GB" b="1" i="0" dirty="0"/>
              <a:t>Procedure:</a:t>
            </a:r>
            <a:br>
              <a:rPr lang="en-GB" i="0" dirty="0"/>
            </a:br>
            <a:r>
              <a:rPr lang="en-GB" i="0" dirty="0"/>
              <a:t>1. Explain the task. Katja is learning Polish in an evening course. It is the start of class and everyone is talking. Students decide whether the gap should be </a:t>
            </a:r>
            <a:r>
              <a:rPr lang="en-GB" b="1" i="0" dirty="0" err="1"/>
              <a:t>wissen</a:t>
            </a:r>
            <a:r>
              <a:rPr lang="en-GB" i="0" dirty="0"/>
              <a:t>, </a:t>
            </a:r>
            <a:r>
              <a:rPr lang="en-GB" b="1" i="0" dirty="0" err="1"/>
              <a:t>kennen</a:t>
            </a:r>
            <a:r>
              <a:rPr lang="en-GB" i="0" dirty="0"/>
              <a:t> or </a:t>
            </a:r>
            <a:r>
              <a:rPr lang="en-GB" b="1" i="0" dirty="0" err="1"/>
              <a:t>können</a:t>
            </a:r>
            <a:r>
              <a:rPr lang="en-GB" i="0" dirty="0"/>
              <a:t>, based on what they have learned.</a:t>
            </a:r>
          </a:p>
          <a:p>
            <a:r>
              <a:rPr lang="en-GB" i="0" dirty="0"/>
              <a:t>2. Click on each audio button to hear a sentence. </a:t>
            </a:r>
          </a:p>
          <a:p>
            <a:r>
              <a:rPr lang="en-GB" i="0" dirty="0"/>
              <a:t>3. Students decide whether the gap should be </a:t>
            </a:r>
            <a:r>
              <a:rPr lang="en-GB" b="1" i="0" dirty="0" err="1"/>
              <a:t>wissen</a:t>
            </a:r>
            <a:r>
              <a:rPr lang="en-GB" i="0" dirty="0"/>
              <a:t>, </a:t>
            </a:r>
            <a:r>
              <a:rPr lang="en-GB" b="1" i="0" dirty="0" err="1"/>
              <a:t>kennen</a:t>
            </a:r>
            <a:r>
              <a:rPr lang="en-GB" i="0" dirty="0"/>
              <a:t> or </a:t>
            </a:r>
            <a:r>
              <a:rPr lang="en-GB" b="1" i="0" dirty="0" err="1"/>
              <a:t>können</a:t>
            </a:r>
            <a:r>
              <a:rPr lang="en-GB" b="1" i="0" dirty="0"/>
              <a:t>, </a:t>
            </a:r>
            <a:r>
              <a:rPr lang="en-GB" b="0" i="0" dirty="0"/>
              <a:t>based on their understanding of the other words in the sentence.</a:t>
            </a:r>
          </a:p>
          <a:p>
            <a:r>
              <a:rPr lang="en-GB" i="0" dirty="0"/>
              <a:t>4. Click to reveal answers and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sz="1200" dirty="0" err="1">
                <a:solidFill>
                  <a:srgbClr val="115076"/>
                </a:solidFill>
              </a:rPr>
              <a:t>Ihr</a:t>
            </a:r>
            <a:r>
              <a:rPr lang="en-GB" sz="1200" dirty="0">
                <a:solidFill>
                  <a:srgbClr val="115076"/>
                </a:solidFill>
              </a:rPr>
              <a:t> </a:t>
            </a:r>
            <a:r>
              <a:rPr lang="en-GB" sz="1200" dirty="0" err="1">
                <a:solidFill>
                  <a:srgbClr val="115076"/>
                </a:solidFill>
              </a:rPr>
              <a:t>sollt</a:t>
            </a:r>
            <a:r>
              <a:rPr lang="en-GB" sz="1200" dirty="0">
                <a:solidFill>
                  <a:srgbClr val="115076"/>
                </a:solidFill>
              </a:rPr>
              <a:t> [</a:t>
            </a:r>
            <a:r>
              <a:rPr lang="en-GB" sz="1200" dirty="0" err="1">
                <a:solidFill>
                  <a:srgbClr val="115076"/>
                </a:solidFill>
              </a:rPr>
              <a:t>wissen</a:t>
            </a:r>
            <a:r>
              <a:rPr lang="en-GB" sz="1200" dirty="0">
                <a:solidFill>
                  <a:srgbClr val="115076"/>
                </a:solidFill>
              </a:rPr>
              <a:t>], </a:t>
            </a:r>
            <a:r>
              <a:rPr lang="en-GB" sz="1200" dirty="0" err="1">
                <a:solidFill>
                  <a:srgbClr val="115076"/>
                </a:solidFill>
              </a:rPr>
              <a:t>dass</a:t>
            </a:r>
            <a:r>
              <a:rPr lang="en-GB" sz="1200" dirty="0">
                <a:solidFill>
                  <a:srgbClr val="115076"/>
                </a:solidFill>
              </a:rPr>
              <a:t> </a:t>
            </a:r>
            <a:r>
              <a:rPr lang="en-GB" sz="1200" dirty="0" err="1">
                <a:solidFill>
                  <a:srgbClr val="115076"/>
                </a:solidFill>
              </a:rPr>
              <a:t>dieser</a:t>
            </a:r>
            <a:r>
              <a:rPr lang="en-GB" sz="1200" dirty="0">
                <a:solidFill>
                  <a:srgbClr val="115076"/>
                </a:solidFill>
              </a:rPr>
              <a:t> </a:t>
            </a:r>
            <a:r>
              <a:rPr lang="en-GB" sz="1200" dirty="0" err="1">
                <a:solidFill>
                  <a:srgbClr val="115076"/>
                </a:solidFill>
              </a:rPr>
              <a:t>Kurs</a:t>
            </a:r>
            <a:r>
              <a:rPr lang="en-GB" sz="1200" dirty="0">
                <a:solidFill>
                  <a:srgbClr val="115076"/>
                </a:solidFill>
              </a:rPr>
              <a:t> </a:t>
            </a:r>
            <a:r>
              <a:rPr lang="en-GB" sz="1200" dirty="0" err="1">
                <a:solidFill>
                  <a:srgbClr val="115076"/>
                </a:solidFill>
              </a:rPr>
              <a:t>nicht</a:t>
            </a:r>
            <a:r>
              <a:rPr lang="en-GB" sz="1200" dirty="0">
                <a:solidFill>
                  <a:srgbClr val="115076"/>
                </a:solidFill>
              </a:rPr>
              <a:t> </a:t>
            </a:r>
            <a:r>
              <a:rPr lang="en-GB" sz="1200" dirty="0" err="1">
                <a:solidFill>
                  <a:srgbClr val="115076"/>
                </a:solidFill>
              </a:rPr>
              <a:t>einfach</a:t>
            </a:r>
            <a:r>
              <a:rPr lang="en-GB" sz="1200" dirty="0">
                <a:solidFill>
                  <a:srgbClr val="115076"/>
                </a:solidFill>
              </a:rPr>
              <a:t> </a:t>
            </a:r>
            <a:r>
              <a:rPr lang="en-GB" sz="1200" dirty="0" err="1">
                <a:solidFill>
                  <a:srgbClr val="115076"/>
                </a:solidFill>
              </a:rPr>
              <a:t>ist</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2. Hallo! Ich bin Stefan, und [</a:t>
            </a:r>
            <a:r>
              <a:rPr lang="en-GB" sz="1200" dirty="0" err="1">
                <a:solidFill>
                  <a:srgbClr val="115076"/>
                </a:solidFill>
              </a:rPr>
              <a:t>kennst</a:t>
            </a:r>
            <a:r>
              <a:rPr lang="en-GB" sz="1200" dirty="0">
                <a:solidFill>
                  <a:srgbClr val="115076"/>
                </a:solidFill>
              </a:rPr>
              <a:t>] du Tobias?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3. Ich [</a:t>
            </a:r>
            <a:r>
              <a:rPr lang="en-GB" sz="1200" dirty="0" err="1">
                <a:solidFill>
                  <a:srgbClr val="115076"/>
                </a:solidFill>
              </a:rPr>
              <a:t>kann</a:t>
            </a:r>
            <a:r>
              <a:rPr lang="en-GB" sz="1200" dirty="0">
                <a:solidFill>
                  <a:srgbClr val="115076"/>
                </a:solidFill>
              </a:rPr>
              <a:t>] </a:t>
            </a:r>
            <a:r>
              <a:rPr lang="en-GB" sz="1200" dirty="0" err="1">
                <a:solidFill>
                  <a:srgbClr val="115076"/>
                </a:solidFill>
              </a:rPr>
              <a:t>diese</a:t>
            </a:r>
            <a:r>
              <a:rPr lang="en-GB" sz="1200" dirty="0">
                <a:solidFill>
                  <a:srgbClr val="115076"/>
                </a:solidFill>
              </a:rPr>
              <a:t> </a:t>
            </a:r>
            <a:r>
              <a:rPr lang="en-GB" sz="1200" dirty="0" err="1">
                <a:solidFill>
                  <a:srgbClr val="115076"/>
                </a:solidFill>
              </a:rPr>
              <a:t>Wörter</a:t>
            </a:r>
            <a:r>
              <a:rPr lang="en-GB" sz="1200" dirty="0">
                <a:solidFill>
                  <a:srgbClr val="115076"/>
                </a:solidFill>
              </a:rPr>
              <a:t> gar </a:t>
            </a:r>
            <a:r>
              <a:rPr lang="en-GB" sz="1200" dirty="0" err="1">
                <a:solidFill>
                  <a:srgbClr val="115076"/>
                </a:solidFill>
              </a:rPr>
              <a:t>nicht</a:t>
            </a:r>
            <a:r>
              <a:rPr lang="en-GB" sz="1200" dirty="0">
                <a:solidFill>
                  <a:srgbClr val="115076"/>
                </a:solidFill>
              </a:rPr>
              <a:t> </a:t>
            </a:r>
            <a:r>
              <a:rPr lang="en-GB" sz="1200" dirty="0" err="1">
                <a:solidFill>
                  <a:srgbClr val="115076"/>
                </a:solidFill>
              </a:rPr>
              <a:t>sagen</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4. [</a:t>
            </a:r>
            <a:r>
              <a:rPr lang="en-GB" sz="1200" dirty="0" err="1">
                <a:solidFill>
                  <a:srgbClr val="115076"/>
                </a:solidFill>
              </a:rPr>
              <a:t>Kannst</a:t>
            </a:r>
            <a:r>
              <a:rPr lang="en-GB" sz="1200" dirty="0">
                <a:solidFill>
                  <a:srgbClr val="115076"/>
                </a:solidFill>
              </a:rPr>
              <a:t>] du dieses Buch </a:t>
            </a:r>
            <a:r>
              <a:rPr lang="en-GB" sz="1200" dirty="0" err="1">
                <a:solidFill>
                  <a:srgbClr val="115076"/>
                </a:solidFill>
              </a:rPr>
              <a:t>lesen</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5. Ich [</a:t>
            </a:r>
            <a:r>
              <a:rPr lang="en-GB" sz="1200" dirty="0" err="1">
                <a:solidFill>
                  <a:srgbClr val="115076"/>
                </a:solidFill>
              </a:rPr>
              <a:t>weiß</a:t>
            </a:r>
            <a:r>
              <a:rPr lang="en-GB" sz="1200" dirty="0">
                <a:solidFill>
                  <a:srgbClr val="115076"/>
                </a:solidFill>
              </a:rPr>
              <a:t>], </a:t>
            </a:r>
            <a:r>
              <a:rPr lang="en-GB" sz="1200" dirty="0" err="1">
                <a:solidFill>
                  <a:srgbClr val="115076"/>
                </a:solidFill>
              </a:rPr>
              <a:t>dass</a:t>
            </a:r>
            <a:r>
              <a:rPr lang="en-GB" sz="1200" dirty="0">
                <a:solidFill>
                  <a:srgbClr val="115076"/>
                </a:solidFill>
              </a:rPr>
              <a:t> ich </a:t>
            </a:r>
            <a:r>
              <a:rPr lang="en-GB" sz="1200" dirty="0" err="1">
                <a:solidFill>
                  <a:srgbClr val="115076"/>
                </a:solidFill>
              </a:rPr>
              <a:t>sehr</a:t>
            </a:r>
            <a:r>
              <a:rPr lang="en-GB" sz="1200" dirty="0">
                <a:solidFill>
                  <a:srgbClr val="115076"/>
                </a:solidFill>
              </a:rPr>
              <a:t> hart </a:t>
            </a:r>
            <a:r>
              <a:rPr lang="en-GB" sz="1200" dirty="0" err="1">
                <a:solidFill>
                  <a:srgbClr val="115076"/>
                </a:solidFill>
              </a:rPr>
              <a:t>arbeite</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6. Ich [</a:t>
            </a:r>
            <a:r>
              <a:rPr lang="en-GB" sz="1200" dirty="0" err="1">
                <a:solidFill>
                  <a:srgbClr val="115076"/>
                </a:solidFill>
              </a:rPr>
              <a:t>kenne</a:t>
            </a:r>
            <a:r>
              <a:rPr lang="en-GB" sz="1200" dirty="0">
                <a:solidFill>
                  <a:srgbClr val="115076"/>
                </a:solidFill>
              </a:rPr>
              <a:t>] </a:t>
            </a:r>
            <a:r>
              <a:rPr lang="en-GB" sz="1200" dirty="0" err="1">
                <a:solidFill>
                  <a:srgbClr val="115076"/>
                </a:solidFill>
              </a:rPr>
              <a:t>viele</a:t>
            </a:r>
            <a:r>
              <a:rPr lang="en-GB" sz="1200" dirty="0">
                <a:solidFill>
                  <a:srgbClr val="115076"/>
                </a:solidFill>
              </a:rPr>
              <a:t> </a:t>
            </a:r>
            <a:r>
              <a:rPr lang="en-GB" sz="1200" dirty="0" err="1">
                <a:solidFill>
                  <a:srgbClr val="115076"/>
                </a:solidFill>
              </a:rPr>
              <a:t>polnische</a:t>
            </a:r>
            <a:r>
              <a:rPr lang="en-GB" sz="1200" dirty="0">
                <a:solidFill>
                  <a:srgbClr val="115076"/>
                </a:solidFill>
              </a:rPr>
              <a:t> </a:t>
            </a:r>
            <a:r>
              <a:rPr lang="en-GB" sz="1200" dirty="0" err="1">
                <a:solidFill>
                  <a:srgbClr val="115076"/>
                </a:solidFill>
              </a:rPr>
              <a:t>Sätze</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7. [</a:t>
            </a:r>
            <a:r>
              <a:rPr lang="en-GB" sz="1200" dirty="0" err="1">
                <a:solidFill>
                  <a:srgbClr val="115076"/>
                </a:solidFill>
              </a:rPr>
              <a:t>Kennst</a:t>
            </a:r>
            <a:r>
              <a:rPr lang="en-GB" sz="1200" dirty="0">
                <a:solidFill>
                  <a:srgbClr val="115076"/>
                </a:solidFill>
              </a:rPr>
              <a:t>] du </a:t>
            </a:r>
            <a:r>
              <a:rPr lang="en-GB" sz="1200" dirty="0" err="1">
                <a:solidFill>
                  <a:srgbClr val="115076"/>
                </a:solidFill>
              </a:rPr>
              <a:t>deine</a:t>
            </a:r>
            <a:r>
              <a:rPr lang="en-GB" sz="1200" dirty="0">
                <a:solidFill>
                  <a:srgbClr val="115076"/>
                </a:solidFill>
              </a:rPr>
              <a:t> </a:t>
            </a:r>
            <a:r>
              <a:rPr lang="en-GB" sz="1200" dirty="0" err="1">
                <a:solidFill>
                  <a:srgbClr val="115076"/>
                </a:solidFill>
              </a:rPr>
              <a:t>polnische</a:t>
            </a:r>
            <a:r>
              <a:rPr lang="en-GB" sz="1200" dirty="0">
                <a:solidFill>
                  <a:srgbClr val="115076"/>
                </a:solidFill>
              </a:rPr>
              <a:t> </a:t>
            </a:r>
            <a:r>
              <a:rPr lang="en-GB" sz="1200" dirty="0" err="1">
                <a:solidFill>
                  <a:srgbClr val="115076"/>
                </a:solidFill>
              </a:rPr>
              <a:t>Familie</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8. [</a:t>
            </a:r>
            <a:r>
              <a:rPr lang="en-GB" sz="1200" dirty="0" err="1">
                <a:solidFill>
                  <a:srgbClr val="115076"/>
                </a:solidFill>
              </a:rPr>
              <a:t>Weißt</a:t>
            </a:r>
            <a:r>
              <a:rPr lang="en-GB" sz="1200" dirty="0">
                <a:solidFill>
                  <a:srgbClr val="115076"/>
                </a:solidFill>
              </a:rPr>
              <a:t>] du, </a:t>
            </a:r>
            <a:r>
              <a:rPr lang="en-GB" sz="1200" dirty="0" err="1">
                <a:solidFill>
                  <a:srgbClr val="115076"/>
                </a:solidFill>
              </a:rPr>
              <a:t>wie</a:t>
            </a:r>
            <a:r>
              <a:rPr lang="en-GB" sz="1200" dirty="0">
                <a:solidFill>
                  <a:srgbClr val="115076"/>
                </a:solidFill>
              </a:rPr>
              <a:t> ich </a:t>
            </a:r>
            <a:r>
              <a:rPr lang="en-GB" sz="1200" dirty="0" err="1">
                <a:solidFill>
                  <a:srgbClr val="115076"/>
                </a:solidFill>
              </a:rPr>
              <a:t>mein</a:t>
            </a:r>
            <a:r>
              <a:rPr lang="en-GB" sz="1200" dirty="0">
                <a:solidFill>
                  <a:srgbClr val="115076"/>
                </a:solidFill>
              </a:rPr>
              <a:t> </a:t>
            </a:r>
            <a:r>
              <a:rPr lang="en-GB" sz="1200" dirty="0" err="1">
                <a:solidFill>
                  <a:srgbClr val="115076"/>
                </a:solidFill>
              </a:rPr>
              <a:t>Polnisch</a:t>
            </a:r>
            <a:r>
              <a:rPr lang="en-GB" sz="1200" dirty="0">
                <a:solidFill>
                  <a:srgbClr val="115076"/>
                </a:solidFill>
              </a:rPr>
              <a:t> schnell </a:t>
            </a:r>
            <a:r>
              <a:rPr lang="en-GB" sz="1200" dirty="0" err="1">
                <a:solidFill>
                  <a:srgbClr val="115076"/>
                </a:solidFill>
              </a:rPr>
              <a:t>verbessere</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German): </a:t>
            </a:r>
            <a:br>
              <a:rPr lang="en-GB" baseline="0" dirty="0"/>
            </a:br>
            <a:r>
              <a:rPr lang="en-GB" baseline="0" dirty="0"/>
              <a:t>hart [728]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3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endParaRPr lang="en-GB" b="1" dirty="0"/>
          </a:p>
          <a:p>
            <a:r>
              <a:rPr lang="en-GB" b="1" dirty="0"/>
              <a:t>Timing: 8 minutes</a:t>
            </a:r>
          </a:p>
          <a:p>
            <a:br>
              <a:rPr lang="en-GB" b="1" dirty="0"/>
            </a:br>
            <a:r>
              <a:rPr lang="en-GB" b="1" dirty="0"/>
              <a:t>Aim: </a:t>
            </a:r>
            <a:r>
              <a:rPr lang="en-GB" b="0" dirty="0"/>
              <a:t>to practise the difference between </a:t>
            </a:r>
            <a:r>
              <a:rPr lang="en-GB" b="1" dirty="0" err="1"/>
              <a:t>wissen</a:t>
            </a:r>
            <a:r>
              <a:rPr lang="en-GB" b="0" dirty="0"/>
              <a:t>, </a:t>
            </a:r>
            <a:r>
              <a:rPr lang="en-GB" b="1" dirty="0" err="1"/>
              <a:t>kennen</a:t>
            </a:r>
            <a:r>
              <a:rPr lang="en-GB" b="0" dirty="0"/>
              <a:t>, </a:t>
            </a:r>
            <a:r>
              <a:rPr lang="en-GB" b="1" dirty="0" err="1"/>
              <a:t>können</a:t>
            </a:r>
            <a:r>
              <a:rPr lang="en-GB" b="0" dirty="0"/>
              <a:t>.</a:t>
            </a:r>
            <a:br>
              <a:rPr lang="en-GB" dirty="0"/>
            </a:br>
            <a:br>
              <a:rPr lang="en-GB" dirty="0"/>
            </a:br>
            <a:r>
              <a:rPr lang="en-GB" b="1" dirty="0"/>
              <a:t>Procedure:</a:t>
            </a:r>
            <a:br>
              <a:rPr lang="en-GB" dirty="0"/>
            </a:br>
            <a:r>
              <a:rPr lang="en-GB" dirty="0"/>
              <a:t>1. Explain the task. Katja is writing to Mia to tell her about her plans for next summer. </a:t>
            </a:r>
          </a:p>
          <a:p>
            <a:r>
              <a:rPr lang="en-GB" dirty="0"/>
              <a:t>2. Students help her out by deciding whether each sentence should start with </a:t>
            </a:r>
            <a:r>
              <a:rPr lang="en-GB" b="1" dirty="0"/>
              <a:t>ich </a:t>
            </a:r>
            <a:r>
              <a:rPr lang="en-GB" b="1" dirty="0" err="1"/>
              <a:t>kenne</a:t>
            </a:r>
            <a:r>
              <a:rPr lang="en-GB" dirty="0"/>
              <a:t>, </a:t>
            </a:r>
            <a:r>
              <a:rPr lang="en-GB" b="1" dirty="0"/>
              <a:t>ich </a:t>
            </a:r>
            <a:r>
              <a:rPr lang="en-GB" b="1" dirty="0" err="1"/>
              <a:t>weiß</a:t>
            </a:r>
            <a:r>
              <a:rPr lang="en-GB" b="1" dirty="0"/>
              <a:t> </a:t>
            </a:r>
            <a:r>
              <a:rPr lang="en-GB" dirty="0"/>
              <a:t>or ich </a:t>
            </a:r>
            <a:r>
              <a:rPr lang="en-GB" b="1" dirty="0" err="1"/>
              <a:t>kann</a:t>
            </a:r>
            <a:r>
              <a:rPr lang="en-GB" dirty="0"/>
              <a:t>.</a:t>
            </a:r>
          </a:p>
          <a:p>
            <a:r>
              <a:rPr lang="en-GB" dirty="0"/>
              <a:t>3. Remember that some sentence beginnings may change the word order of the sentence endings!</a:t>
            </a:r>
          </a:p>
          <a:p>
            <a:r>
              <a:rPr lang="en-GB" dirty="0"/>
              <a:t>4. Click to reveal answers. Word order changes appear in italics.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German): </a:t>
            </a:r>
            <a:br>
              <a:rPr lang="en-GB" baseline="0" dirty="0"/>
            </a:br>
            <a:r>
              <a:rPr lang="en-GB" baseline="0" dirty="0"/>
              <a:t>Meister [1749]</a:t>
            </a:r>
            <a:br>
              <a:rPr lang="en-GB" baseline="0" dirty="0"/>
            </a:br>
            <a:r>
              <a:rPr lang="en-GB" baseline="0" dirty="0"/>
              <a:t>Note that </a:t>
            </a:r>
            <a:r>
              <a:rPr lang="en-GB" baseline="0" dirty="0" err="1"/>
              <a:t>Übung</a:t>
            </a:r>
            <a:r>
              <a:rPr lang="en-GB" baseline="0" dirty="0"/>
              <a:t> [1434] was introduced in Week 3 but is higher only. However, </a:t>
            </a:r>
            <a:r>
              <a:rPr lang="en-GB" baseline="0" dirty="0" err="1"/>
              <a:t>üben</a:t>
            </a:r>
            <a:r>
              <a:rPr lang="en-GB" baseline="0" dirty="0"/>
              <a:t> (F/H) is known from Y9 and </a:t>
            </a:r>
            <a:r>
              <a:rPr lang="en-GB" baseline="0" dirty="0" err="1"/>
              <a:t>Übung</a:t>
            </a:r>
            <a:r>
              <a:rPr lang="en-GB" baseline="0" dirty="0"/>
              <a:t> fits Word Pattern 5: </a:t>
            </a:r>
            <a:r>
              <a:rPr lang="en-US" baseline="0" dirty="0"/>
              <a:t>Add suffix -</a:t>
            </a:r>
            <a:r>
              <a:rPr lang="en-US" baseline="0" dirty="0" err="1"/>
              <a:t>ung</a:t>
            </a:r>
            <a:r>
              <a:rPr lang="en-US" baseline="0" dirty="0"/>
              <a:t> to a verb stem to change into nouns with equivalent and transparent meaning (e.g., </a:t>
            </a:r>
            <a:r>
              <a:rPr lang="en-US" baseline="0" dirty="0" err="1"/>
              <a:t>lösen</a:t>
            </a:r>
            <a:r>
              <a:rPr lang="en-US" baseline="0" dirty="0"/>
              <a:t> --&gt; die </a:t>
            </a:r>
            <a:r>
              <a:rPr lang="en-US" baseline="0" dirty="0" err="1"/>
              <a:t>Lösung</a:t>
            </a:r>
            <a:r>
              <a:rPr lang="en-US" baseline="0" dirty="0"/>
              <a:t>)</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531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85257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7725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46141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303582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39784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53642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2489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0447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6644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29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0841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26346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2243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477321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0382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16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9123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89139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2.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30.wav"/><Relationship Id="rId3" Type="http://schemas.openxmlformats.org/officeDocument/2006/relationships/image" Target="../media/image5.png"/><Relationship Id="rId7" Type="http://schemas.openxmlformats.org/officeDocument/2006/relationships/audio" Target="../media/audio26.wav"/><Relationship Id="rId12" Type="http://schemas.openxmlformats.org/officeDocument/2006/relationships/audio" Target="../media/audio29.wav"/><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1.gif"/><Relationship Id="rId11" Type="http://schemas.openxmlformats.org/officeDocument/2006/relationships/audio" Target="../media/audio28.wav"/><Relationship Id="rId5" Type="http://schemas.openxmlformats.org/officeDocument/2006/relationships/audio" Target="../media/audio25.wav"/><Relationship Id="rId15" Type="http://schemas.openxmlformats.org/officeDocument/2006/relationships/image" Target="../media/image33.png"/><Relationship Id="rId10" Type="http://schemas.openxmlformats.org/officeDocument/2006/relationships/audio" Target="../media/audio27.wav"/><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audio" Target="../media/audio31.wav"/></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36.wav"/><Relationship Id="rId3" Type="http://schemas.openxmlformats.org/officeDocument/2006/relationships/image" Target="../media/image5.png"/><Relationship Id="rId7" Type="http://schemas.openxmlformats.org/officeDocument/2006/relationships/image" Target="../media/image11.gif"/><Relationship Id="rId12"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audio" Target="../media/audio33.wav"/><Relationship Id="rId11" Type="http://schemas.openxmlformats.org/officeDocument/2006/relationships/audio" Target="../media/audio35.wav"/><Relationship Id="rId5" Type="http://schemas.openxmlformats.org/officeDocument/2006/relationships/audio" Target="../media/audio32.wav"/><Relationship Id="rId10" Type="http://schemas.openxmlformats.org/officeDocument/2006/relationships/audio" Target="../media/audio34.wav"/><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audio" Target="../media/audio37.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7.gif"/><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6.gif"/><Relationship Id="rId4" Type="http://schemas.openxmlformats.org/officeDocument/2006/relationships/image" Target="../media/image37.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audio" Target="../media/audio39.wav"/><Relationship Id="rId18" Type="http://schemas.openxmlformats.org/officeDocument/2006/relationships/audio" Target="../media/audio44.wav"/><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audio" Target="../media/audio38.wav"/><Relationship Id="rId17" Type="http://schemas.openxmlformats.org/officeDocument/2006/relationships/audio" Target="../media/audio43.wav"/><Relationship Id="rId2" Type="http://schemas.openxmlformats.org/officeDocument/2006/relationships/notesSlide" Target="../notesSlides/notesSlide28.xml"/><Relationship Id="rId16" Type="http://schemas.openxmlformats.org/officeDocument/2006/relationships/audio" Target="../media/audio42.wav"/><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jpeg"/><Relationship Id="rId15" Type="http://schemas.openxmlformats.org/officeDocument/2006/relationships/audio" Target="../media/audio41.wav"/><Relationship Id="rId10" Type="http://schemas.openxmlformats.org/officeDocument/2006/relationships/image" Target="../media/image49.png"/><Relationship Id="rId19" Type="http://schemas.openxmlformats.org/officeDocument/2006/relationships/audio" Target="../media/audio45.wav"/><Relationship Id="rId4" Type="http://schemas.openxmlformats.org/officeDocument/2006/relationships/image" Target="../media/image44.png"/><Relationship Id="rId9" Type="http://schemas.openxmlformats.org/officeDocument/2006/relationships/image" Target="../media/image39.png"/><Relationship Id="rId14" Type="http://schemas.openxmlformats.org/officeDocument/2006/relationships/audio" Target="../media/audio40.wav"/></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3.xml"/><Relationship Id="rId16" Type="http://schemas.openxmlformats.org/officeDocument/2006/relationships/audio" Target="../media/audio14.wav"/><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12.png"/><Relationship Id="rId7" Type="http://schemas.openxmlformats.org/officeDocument/2006/relationships/audio" Target="../media/audio49.wav"/><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s>
</file>

<file path=ppt/slides/_rels/slide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3" Type="http://schemas.openxmlformats.org/officeDocument/2006/relationships/audio" Target="../media/audio54.wav"/><Relationship Id="rId7" Type="http://schemas.openxmlformats.org/officeDocument/2006/relationships/audio" Target="../media/audio58.wav"/><Relationship Id="rId12" Type="http://schemas.openxmlformats.org/officeDocument/2006/relationships/audio" Target="../media/audio63.wav"/><Relationship Id="rId2" Type="http://schemas.openxmlformats.org/officeDocument/2006/relationships/notesSlide" Target="../notesSlides/notesSlide41.xml"/><Relationship Id="rId16" Type="http://schemas.openxmlformats.org/officeDocument/2006/relationships/audio" Target="../media/audio67.wav"/><Relationship Id="rId1" Type="http://schemas.openxmlformats.org/officeDocument/2006/relationships/slideLayout" Target="../slideLayouts/slideLayout3.xml"/><Relationship Id="rId6" Type="http://schemas.openxmlformats.org/officeDocument/2006/relationships/audio" Target="../media/audio57.wav"/><Relationship Id="rId11" Type="http://schemas.openxmlformats.org/officeDocument/2006/relationships/audio" Target="../media/audio62.wav"/><Relationship Id="rId5" Type="http://schemas.openxmlformats.org/officeDocument/2006/relationships/audio" Target="../media/audio56.wav"/><Relationship Id="rId15" Type="http://schemas.openxmlformats.org/officeDocument/2006/relationships/audio" Target="../media/audio66.wav"/><Relationship Id="rId10" Type="http://schemas.openxmlformats.org/officeDocument/2006/relationships/audio" Target="../media/audio61.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5.wav"/></Relationships>
</file>

<file path=ppt/slides/_rels/slide42.xml.rels><?xml version="1.0" encoding="UTF-8" standalone="yes"?>
<Relationships xmlns="http://schemas.openxmlformats.org/package/2006/relationships"><Relationship Id="rId8" Type="http://schemas.openxmlformats.org/officeDocument/2006/relationships/audio" Target="../media/audio70.wav"/><Relationship Id="rId3" Type="http://schemas.openxmlformats.org/officeDocument/2006/relationships/slideLayout" Target="../slideLayouts/slideLayout5.xml"/><Relationship Id="rId7" Type="http://schemas.openxmlformats.org/officeDocument/2006/relationships/audio" Target="../media/audio69.wav"/><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68.wav"/><Relationship Id="rId5" Type="http://schemas.openxmlformats.org/officeDocument/2006/relationships/image" Target="../media/image58.png"/><Relationship Id="rId4" Type="http://schemas.openxmlformats.org/officeDocument/2006/relationships/notesSlide" Target="../notesSlides/notesSlide42.xml"/><Relationship Id="rId9"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openxmlformats.org/officeDocument/2006/relationships/audio" Target="../media/audio73.wav"/><Relationship Id="rId3" Type="http://schemas.openxmlformats.org/officeDocument/2006/relationships/slideLayout" Target="../slideLayouts/slideLayout5.xml"/><Relationship Id="rId7" Type="http://schemas.openxmlformats.org/officeDocument/2006/relationships/audio" Target="../media/audio72.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71.wav"/><Relationship Id="rId5" Type="http://schemas.openxmlformats.org/officeDocument/2006/relationships/image" Target="../media/image58.png"/><Relationship Id="rId4" Type="http://schemas.openxmlformats.org/officeDocument/2006/relationships/notesSlide" Target="../notesSlides/notesSlide43.xml"/><Relationship Id="rId9"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65.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gif"/><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12.png"/><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image" Target="../media/image13.gif"/><Relationship Id="rId9" Type="http://schemas.openxmlformats.org/officeDocument/2006/relationships/audio" Target="../media/audio21.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802A7C-4F36-0D8A-28F0-31FE07FE60E1}"/>
              </a:ext>
            </a:extLst>
          </p:cNvPr>
          <p:cNvSpPr>
            <a:spLocks noGrp="1"/>
          </p:cNvSpPr>
          <p:nvPr>
            <p:ph type="body" sz="quarter" idx="12"/>
          </p:nvPr>
        </p:nvSpPr>
        <p:spPr>
          <a:xfrm>
            <a:off x="28436" y="5923269"/>
            <a:ext cx="5534749"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srgbClr val="525050"/>
                </a:solidFill>
                <a:latin typeface="Century Gothic" panose="020B0502020202020204" pitchFamily="34" charset="0"/>
              </a:rPr>
              <a:t>Date updated: 31/03/24</a:t>
            </a:r>
            <a:endPar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3" name="Text Placeholder 2">
            <a:extLst>
              <a:ext uri="{FF2B5EF4-FFF2-40B4-BE49-F238E27FC236}">
                <a16:creationId xmlns:a16="http://schemas.microsoft.com/office/drawing/2014/main" id="{3B11B4C1-5405-4EC4-F240-394737B28662}"/>
              </a:ext>
            </a:extLst>
          </p:cNvPr>
          <p:cNvSpPr>
            <a:spLocks noGrp="1"/>
          </p:cNvSpPr>
          <p:nvPr>
            <p:ph type="body" sz="quarter" idx="13"/>
          </p:nvPr>
        </p:nvSpPr>
        <p:spPr>
          <a:xfrm>
            <a:off x="363538" y="3097803"/>
            <a:ext cx="4864546" cy="479394"/>
          </a:xfrm>
        </p:spPr>
        <p:txBody>
          <a:bodyPr/>
          <a:lstStyle/>
          <a:p>
            <a:r>
              <a:rPr lang="en-GB" dirty="0"/>
              <a:t>Y10 Term 1.1 Week 4 Lesson 1</a:t>
            </a:r>
          </a:p>
        </p:txBody>
      </p:sp>
      <p:sp>
        <p:nvSpPr>
          <p:cNvPr id="4" name="Text Placeholder 3">
            <a:extLst>
              <a:ext uri="{FF2B5EF4-FFF2-40B4-BE49-F238E27FC236}">
                <a16:creationId xmlns:a16="http://schemas.microsoft.com/office/drawing/2014/main" id="{937B75CA-A4F9-72E1-1ADD-8F8F6CAFA9D3}"/>
              </a:ext>
            </a:extLst>
          </p:cNvPr>
          <p:cNvSpPr>
            <a:spLocks noGrp="1"/>
          </p:cNvSpPr>
          <p:nvPr>
            <p:ph type="body" sz="quarter" idx="14"/>
          </p:nvPr>
        </p:nvSpPr>
        <p:spPr>
          <a:xfrm>
            <a:off x="363538" y="1670244"/>
            <a:ext cx="7938655" cy="1453428"/>
          </a:xfrm>
        </p:spPr>
        <p:txBody>
          <a:bodyPr>
            <a:normAutofit/>
          </a:bodyPr>
          <a:lstStyle/>
          <a:p>
            <a:r>
              <a:rPr lang="en-GB" dirty="0" err="1"/>
              <a:t>Identität</a:t>
            </a:r>
            <a:r>
              <a:rPr lang="en-GB" dirty="0"/>
              <a:t>: </a:t>
            </a:r>
            <a:r>
              <a:rPr lang="en-GB" dirty="0" err="1"/>
              <a:t>Sprachen</a:t>
            </a:r>
            <a:br>
              <a:rPr lang="en-GB" dirty="0"/>
            </a:br>
            <a:r>
              <a:rPr lang="en-GB" sz="3900" b="0" dirty="0"/>
              <a:t>Wissen </a:t>
            </a:r>
            <a:r>
              <a:rPr lang="en-GB" sz="3900" b="0" dirty="0" err="1"/>
              <a:t>ist</a:t>
            </a:r>
            <a:r>
              <a:rPr lang="en-GB" sz="3900" b="0" dirty="0"/>
              <a:t> </a:t>
            </a:r>
            <a:r>
              <a:rPr lang="en-GB" sz="3900" b="0" dirty="0" err="1"/>
              <a:t>Macht</a:t>
            </a:r>
            <a:r>
              <a:rPr lang="en-GB" sz="3900" b="0" dirty="0"/>
              <a:t>!</a:t>
            </a:r>
          </a:p>
        </p:txBody>
      </p:sp>
      <p:sp>
        <p:nvSpPr>
          <p:cNvPr id="7" name="TextBox 6">
            <a:extLst>
              <a:ext uri="{FF2B5EF4-FFF2-40B4-BE49-F238E27FC236}">
                <a16:creationId xmlns:a16="http://schemas.microsoft.com/office/drawing/2014/main" id="{59747878-FB11-406A-9E0E-9836380E0268}"/>
              </a:ext>
            </a:extLst>
          </p:cNvPr>
          <p:cNvSpPr txBox="1"/>
          <p:nvPr/>
        </p:nvSpPr>
        <p:spPr>
          <a:xfrm>
            <a:off x="6096000" y="5361552"/>
            <a:ext cx="5534749" cy="1138773"/>
          </a:xfrm>
          <a:prstGeom prst="rect">
            <a:avLst/>
          </a:prstGeom>
          <a:noFill/>
        </p:spPr>
        <p:txBody>
          <a:bodyPr wrap="square" rtlCol="0">
            <a:spAutoFit/>
          </a:bodyPr>
          <a:lstStyle/>
          <a:p>
            <a:r>
              <a:rPr lang="en-GB" sz="2400" dirty="0"/>
              <a:t>“</a:t>
            </a:r>
            <a:r>
              <a:rPr lang="en-GB" sz="2400" dirty="0" err="1"/>
              <a:t>Wer</a:t>
            </a:r>
            <a:r>
              <a:rPr lang="en-GB" sz="2400" dirty="0"/>
              <a:t> </a:t>
            </a:r>
            <a:r>
              <a:rPr lang="en-GB" sz="2400" dirty="0" err="1"/>
              <a:t>fremde</a:t>
            </a:r>
            <a:r>
              <a:rPr lang="en-GB" sz="2400" dirty="0"/>
              <a:t> </a:t>
            </a:r>
            <a:r>
              <a:rPr lang="en-GB" sz="2400" dirty="0" err="1"/>
              <a:t>Sprache</a:t>
            </a:r>
            <a:r>
              <a:rPr lang="en-GB" sz="2400" dirty="0"/>
              <a:t> </a:t>
            </a:r>
            <a:r>
              <a:rPr lang="en-GB" sz="2400" dirty="0" err="1"/>
              <a:t>nicht</a:t>
            </a:r>
            <a:r>
              <a:rPr lang="en-GB" sz="2400" dirty="0"/>
              <a:t> </a:t>
            </a:r>
            <a:r>
              <a:rPr lang="en-GB" sz="2400" dirty="0" err="1"/>
              <a:t>kennt</a:t>
            </a:r>
            <a:r>
              <a:rPr lang="en-GB" sz="2400" dirty="0"/>
              <a:t>, </a:t>
            </a:r>
            <a:r>
              <a:rPr lang="en-GB" sz="2400" dirty="0" err="1"/>
              <a:t>weiß</a:t>
            </a:r>
            <a:r>
              <a:rPr lang="en-GB" sz="2400" dirty="0"/>
              <a:t> </a:t>
            </a:r>
            <a:r>
              <a:rPr lang="en-GB" sz="2400" dirty="0" err="1"/>
              <a:t>nichts</a:t>
            </a:r>
            <a:r>
              <a:rPr lang="en-GB" sz="2400" dirty="0"/>
              <a:t> von seiner </a:t>
            </a:r>
            <a:r>
              <a:rPr lang="en-GB" sz="2400" dirty="0" err="1"/>
              <a:t>eigenen</a:t>
            </a:r>
            <a:r>
              <a:rPr lang="en-GB" sz="2400" dirty="0"/>
              <a:t>”. </a:t>
            </a:r>
            <a:br>
              <a:rPr lang="en-GB" sz="2400" dirty="0"/>
            </a:br>
            <a:r>
              <a:rPr lang="en-GB" dirty="0"/>
              <a:t>Johann Wolfgang von Goethe</a:t>
            </a:r>
            <a:endParaRPr lang="en-GB" sz="2400" dirty="0"/>
          </a:p>
        </p:txBody>
      </p:sp>
    </p:spTree>
    <p:extLst>
      <p:ext uri="{BB962C8B-B14F-4D97-AF65-F5344CB8AC3E}">
        <p14:creationId xmlns:p14="http://schemas.microsoft.com/office/powerpoint/2010/main" val="1981240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6F918-4292-F8D1-AF39-B2482E6DEE0C}"/>
              </a:ext>
            </a:extLst>
          </p:cNvPr>
          <p:cNvSpPr>
            <a:spLocks noGrp="1"/>
          </p:cNvSpPr>
          <p:nvPr>
            <p:ph type="title"/>
          </p:nvPr>
        </p:nvSpPr>
        <p:spPr/>
        <p:txBody>
          <a:bodyPr/>
          <a:lstStyle/>
          <a:p>
            <a:r>
              <a:rPr lang="en-GB" dirty="0"/>
              <a:t>Wissen </a:t>
            </a:r>
            <a:r>
              <a:rPr lang="en-GB" dirty="0" err="1"/>
              <a:t>ist</a:t>
            </a:r>
            <a:r>
              <a:rPr lang="en-GB" dirty="0"/>
              <a:t> </a:t>
            </a:r>
            <a:r>
              <a:rPr lang="en-GB" dirty="0" err="1"/>
              <a:t>Macht</a:t>
            </a:r>
            <a:r>
              <a:rPr lang="en-GB" dirty="0"/>
              <a:t>!</a:t>
            </a:r>
          </a:p>
        </p:txBody>
      </p:sp>
      <p:sp>
        <p:nvSpPr>
          <p:cNvPr id="4" name="Flowchart: Alternate Process 3">
            <a:extLst>
              <a:ext uri="{FF2B5EF4-FFF2-40B4-BE49-F238E27FC236}">
                <a16:creationId xmlns:a16="http://schemas.microsoft.com/office/drawing/2014/main" id="{4B813C1C-15DD-A6AB-2BF7-91CCE1810290}"/>
              </a:ext>
            </a:extLst>
          </p:cNvPr>
          <p:cNvSpPr/>
          <p:nvPr/>
        </p:nvSpPr>
        <p:spPr>
          <a:xfrm>
            <a:off x="324719" y="905030"/>
            <a:ext cx="2820318" cy="627962"/>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Wissen </a:t>
            </a:r>
            <a:r>
              <a:rPr lang="en-GB" sz="2400" dirty="0" err="1"/>
              <a:t>ist</a:t>
            </a:r>
            <a:r>
              <a:rPr lang="en-GB" sz="2400" dirty="0"/>
              <a:t> </a:t>
            </a:r>
            <a:r>
              <a:rPr lang="en-GB" sz="2400" dirty="0" err="1"/>
              <a:t>Macht</a:t>
            </a:r>
            <a:r>
              <a:rPr lang="en-GB" sz="2400" dirty="0"/>
              <a:t>!</a:t>
            </a:r>
          </a:p>
        </p:txBody>
      </p:sp>
      <p:sp>
        <p:nvSpPr>
          <p:cNvPr id="5" name="Speech Bubble: Rectangle with Corners Rounded 4">
            <a:extLst>
              <a:ext uri="{FF2B5EF4-FFF2-40B4-BE49-F238E27FC236}">
                <a16:creationId xmlns:a16="http://schemas.microsoft.com/office/drawing/2014/main" id="{450B275D-4892-A1B2-2EDD-9F6C102039CA}"/>
              </a:ext>
            </a:extLst>
          </p:cNvPr>
          <p:cNvSpPr/>
          <p:nvPr/>
        </p:nvSpPr>
        <p:spPr>
          <a:xfrm>
            <a:off x="4745352" y="306915"/>
            <a:ext cx="2701295" cy="647577"/>
          </a:xfrm>
          <a:prstGeom prst="wedgeRoundRectCallout">
            <a:avLst>
              <a:gd name="adj1" fmla="val -79369"/>
              <a:gd name="adj2" fmla="val 5456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do you think this means?</a:t>
            </a:r>
          </a:p>
        </p:txBody>
      </p:sp>
      <p:sp>
        <p:nvSpPr>
          <p:cNvPr id="10" name="Flowchart: Alternate Process 9">
            <a:extLst>
              <a:ext uri="{FF2B5EF4-FFF2-40B4-BE49-F238E27FC236}">
                <a16:creationId xmlns:a16="http://schemas.microsoft.com/office/drawing/2014/main" id="{3FFF4128-77E2-7655-2988-F0DF6CD754CF}"/>
              </a:ext>
            </a:extLst>
          </p:cNvPr>
          <p:cNvSpPr/>
          <p:nvPr/>
        </p:nvSpPr>
        <p:spPr>
          <a:xfrm>
            <a:off x="274984" y="3057326"/>
            <a:ext cx="7271133" cy="627962"/>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Wissen ist Macht, ich weiß nichts, macht nichts. </a:t>
            </a:r>
            <a:endParaRPr lang="en-GB" sz="2400" dirty="0"/>
          </a:p>
        </p:txBody>
      </p:sp>
      <p:sp>
        <p:nvSpPr>
          <p:cNvPr id="11" name="Rectangle: Rounded Corners 10">
            <a:extLst>
              <a:ext uri="{FF2B5EF4-FFF2-40B4-BE49-F238E27FC236}">
                <a16:creationId xmlns:a16="http://schemas.microsoft.com/office/drawing/2014/main" id="{AE9CD628-0E00-EA74-B8B5-D91DE5DEDBB4}"/>
              </a:ext>
            </a:extLst>
          </p:cNvPr>
          <p:cNvSpPr/>
          <p:nvPr/>
        </p:nvSpPr>
        <p:spPr>
          <a:xfrm>
            <a:off x="10906700" y="168752"/>
            <a:ext cx="1112703" cy="3372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Kultur</a:t>
            </a:r>
          </a:p>
        </p:txBody>
      </p:sp>
      <p:sp>
        <p:nvSpPr>
          <p:cNvPr id="12" name="Speech Bubble: Rectangle with Corners Rounded 11">
            <a:extLst>
              <a:ext uri="{FF2B5EF4-FFF2-40B4-BE49-F238E27FC236}">
                <a16:creationId xmlns:a16="http://schemas.microsoft.com/office/drawing/2014/main" id="{71A4800D-0017-59AE-A7D6-E3EA337E3C6B}"/>
              </a:ext>
            </a:extLst>
          </p:cNvPr>
          <p:cNvSpPr/>
          <p:nvPr/>
        </p:nvSpPr>
        <p:spPr>
          <a:xfrm>
            <a:off x="8967537" y="3114584"/>
            <a:ext cx="3051866" cy="945131"/>
          </a:xfrm>
          <a:prstGeom prst="wedgeRoundRectCallout">
            <a:avLst>
              <a:gd name="adj1" fmla="val -81000"/>
              <a:gd name="adj2" fmla="val -4935"/>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Can you guess what this could mean?</a:t>
            </a:r>
          </a:p>
        </p:txBody>
      </p:sp>
      <p:sp>
        <p:nvSpPr>
          <p:cNvPr id="13" name="Speech Bubble: Rectangle with Corners Rounded 12">
            <a:extLst>
              <a:ext uri="{FF2B5EF4-FFF2-40B4-BE49-F238E27FC236}">
                <a16:creationId xmlns:a16="http://schemas.microsoft.com/office/drawing/2014/main" id="{0BC6405E-19C0-7A60-6B70-72B6B1D98866}"/>
              </a:ext>
            </a:extLst>
          </p:cNvPr>
          <p:cNvSpPr/>
          <p:nvPr/>
        </p:nvSpPr>
        <p:spPr>
          <a:xfrm>
            <a:off x="8967537" y="4424723"/>
            <a:ext cx="3051866" cy="1497775"/>
          </a:xfrm>
          <a:prstGeom prst="wedgeRoundRectCallout">
            <a:avLst>
              <a:gd name="adj1" fmla="val -40180"/>
              <a:gd name="adj2" fmla="val -66465"/>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It roughly translates to “knowledge is power, I know nothing, doesn’t matter”.</a:t>
            </a:r>
          </a:p>
        </p:txBody>
      </p:sp>
      <p:sp>
        <p:nvSpPr>
          <p:cNvPr id="14" name="Speech Bubble: Rectangle with Corners Rounded 13">
            <a:extLst>
              <a:ext uri="{FF2B5EF4-FFF2-40B4-BE49-F238E27FC236}">
                <a16:creationId xmlns:a16="http://schemas.microsoft.com/office/drawing/2014/main" id="{97455293-704D-3497-3DA6-2F0AE8DEA944}"/>
              </a:ext>
            </a:extLst>
          </p:cNvPr>
          <p:cNvSpPr/>
          <p:nvPr/>
        </p:nvSpPr>
        <p:spPr>
          <a:xfrm>
            <a:off x="274984" y="3900046"/>
            <a:ext cx="8439951" cy="754293"/>
          </a:xfrm>
          <a:prstGeom prst="wedgeRoundRectCallout">
            <a:avLst>
              <a:gd name="adj1" fmla="val -11752"/>
              <a:gd name="adj2" fmla="val -73173"/>
              <a:gd name="adj3" fmla="val 16667"/>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For example, this play on the original phrase was used by the left-wing </a:t>
            </a:r>
            <a:r>
              <a:rPr lang="en-GB" sz="2000" dirty="0" err="1"/>
              <a:t>Sponti</a:t>
            </a:r>
            <a:r>
              <a:rPr lang="en-GB" sz="2000" dirty="0"/>
              <a:t> movement in West Germany in the 1970s and 1980s.  </a:t>
            </a:r>
          </a:p>
        </p:txBody>
      </p:sp>
      <p:sp>
        <p:nvSpPr>
          <p:cNvPr id="15" name="Speech Bubble: Rectangle with Corners Rounded 14">
            <a:extLst>
              <a:ext uri="{FF2B5EF4-FFF2-40B4-BE49-F238E27FC236}">
                <a16:creationId xmlns:a16="http://schemas.microsoft.com/office/drawing/2014/main" id="{3C226F0E-9D1C-75BA-D84F-7A356B2E3EA6}"/>
              </a:ext>
            </a:extLst>
          </p:cNvPr>
          <p:cNvSpPr/>
          <p:nvPr/>
        </p:nvSpPr>
        <p:spPr>
          <a:xfrm>
            <a:off x="274984" y="4931451"/>
            <a:ext cx="8489685" cy="1318061"/>
          </a:xfrm>
          <a:prstGeom prst="wedgeRoundRectCallout">
            <a:avLst>
              <a:gd name="adj1" fmla="val -11563"/>
              <a:gd name="adj2" fmla="val -59754"/>
              <a:gd name="adj3" fmla="val 16667"/>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For the </a:t>
            </a:r>
            <a:r>
              <a:rPr lang="en-GB" sz="2000" dirty="0" err="1"/>
              <a:t>Spontis</a:t>
            </a:r>
            <a:r>
              <a:rPr lang="en-GB" sz="2000" dirty="0"/>
              <a:t>, it was actually better not to know everything. When you know everything, you are more likely to stick with convention and not think outside the box. Their phrase was a rallying call to question the status quo.</a:t>
            </a:r>
          </a:p>
        </p:txBody>
      </p:sp>
      <p:pic>
        <p:nvPicPr>
          <p:cNvPr id="2050" name="Picture 2">
            <a:extLst>
              <a:ext uri="{FF2B5EF4-FFF2-40B4-BE49-F238E27FC236}">
                <a16:creationId xmlns:a16="http://schemas.microsoft.com/office/drawing/2014/main" id="{04AF9D33-E8E5-9B95-3285-1D609B26C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6752" y="3038384"/>
            <a:ext cx="2960264" cy="1665315"/>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00962C55-A582-4420-B578-C34652034106}"/>
              </a:ext>
            </a:extLst>
          </p:cNvPr>
          <p:cNvSpPr/>
          <p:nvPr/>
        </p:nvSpPr>
        <p:spPr>
          <a:xfrm>
            <a:off x="324719" y="1614429"/>
            <a:ext cx="4420633" cy="467111"/>
          </a:xfrm>
          <a:prstGeom prst="wedgeRoundRectCallout">
            <a:avLst>
              <a:gd name="adj1" fmla="val -44390"/>
              <a:gd name="adj2" fmla="val 38089"/>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Knowing / Knowledge is power!</a:t>
            </a:r>
          </a:p>
        </p:txBody>
      </p:sp>
      <p:pic>
        <p:nvPicPr>
          <p:cNvPr id="18" name="Picture 17" descr="A person wearing a hat&#10;&#10;Description automatically generated with medium confidence">
            <a:extLst>
              <a:ext uri="{FF2B5EF4-FFF2-40B4-BE49-F238E27FC236}">
                <a16:creationId xmlns:a16="http://schemas.microsoft.com/office/drawing/2014/main" id="{56E3FBC6-037B-5B45-D73E-AE1F7B8579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567" y="538636"/>
            <a:ext cx="1468068" cy="2411311"/>
          </a:xfrm>
          <a:prstGeom prst="rect">
            <a:avLst/>
          </a:prstGeom>
        </p:spPr>
      </p:pic>
      <p:sp>
        <p:nvSpPr>
          <p:cNvPr id="7" name="Speech Bubble: Rectangle with Corners Rounded 6">
            <a:extLst>
              <a:ext uri="{FF2B5EF4-FFF2-40B4-BE49-F238E27FC236}">
                <a16:creationId xmlns:a16="http://schemas.microsoft.com/office/drawing/2014/main" id="{8364CB6C-0084-D785-C7E4-72973C71D2A7}"/>
              </a:ext>
            </a:extLst>
          </p:cNvPr>
          <p:cNvSpPr/>
          <p:nvPr/>
        </p:nvSpPr>
        <p:spPr>
          <a:xfrm>
            <a:off x="324719" y="2296298"/>
            <a:ext cx="5578890" cy="713407"/>
          </a:xfrm>
          <a:prstGeom prst="wedgeRoundRectCallout">
            <a:avLst>
              <a:gd name="adj1" fmla="val -21301"/>
              <a:gd name="adj2" fmla="val 67099"/>
              <a:gd name="adj3" fmla="val 16667"/>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Language is dynamic. People constantly change it to express new ideas.</a:t>
            </a:r>
          </a:p>
        </p:txBody>
      </p:sp>
      <p:sp>
        <p:nvSpPr>
          <p:cNvPr id="6" name="Speech Bubble: Rectangle with Corners Rounded 5">
            <a:extLst>
              <a:ext uri="{FF2B5EF4-FFF2-40B4-BE49-F238E27FC236}">
                <a16:creationId xmlns:a16="http://schemas.microsoft.com/office/drawing/2014/main" id="{29E590BA-613F-4462-1D1D-DB661BEFA4A5}"/>
              </a:ext>
            </a:extLst>
          </p:cNvPr>
          <p:cNvSpPr/>
          <p:nvPr/>
        </p:nvSpPr>
        <p:spPr>
          <a:xfrm>
            <a:off x="6762521" y="1062448"/>
            <a:ext cx="5409282" cy="1878278"/>
          </a:xfrm>
          <a:prstGeom prst="wedgeRoundRectCallout">
            <a:avLst>
              <a:gd name="adj1" fmla="val -54574"/>
              <a:gd name="adj2" fmla="val -18610"/>
              <a:gd name="adj3" fmla="val 16667"/>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 German, as in English, people use this phrase to highlight the importance of knowledge. However, when the term was first coined by Francis Bacon in 1597, he actually wanted to draw attention to the limitations of knowledge!</a:t>
            </a:r>
          </a:p>
        </p:txBody>
      </p:sp>
    </p:spTree>
    <p:extLst>
      <p:ext uri="{BB962C8B-B14F-4D97-AF65-F5344CB8AC3E}">
        <p14:creationId xmlns:p14="http://schemas.microsoft.com/office/powerpoint/2010/main" val="156409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10" grpId="0" animBg="1"/>
      <p:bldP spid="12" grpId="0" animBg="1"/>
      <p:bldP spid="13" grpId="0" animBg="1"/>
      <p:bldP spid="14" grpId="0" animBg="1"/>
      <p:bldP spid="15" grpId="0" animBg="1"/>
      <p:bldP spid="16" grpId="0" animBg="1"/>
      <p:bldP spid="7"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3A98-A888-42EA-A212-93F7235A1C4E}"/>
              </a:ext>
            </a:extLst>
          </p:cNvPr>
          <p:cNvSpPr>
            <a:spLocks noGrp="1"/>
          </p:cNvSpPr>
          <p:nvPr>
            <p:ph type="title"/>
          </p:nvPr>
        </p:nvSpPr>
        <p:spPr>
          <a:xfrm>
            <a:off x="-1" y="213557"/>
            <a:ext cx="7697973" cy="647577"/>
          </a:xfrm>
        </p:spPr>
        <p:txBody>
          <a:bodyPr/>
          <a:lstStyle/>
          <a:p>
            <a:r>
              <a:rPr lang="en-GB" dirty="0" err="1"/>
              <a:t>Weißt</a:t>
            </a:r>
            <a:r>
              <a:rPr lang="en-GB" dirty="0"/>
              <a:t> du das? </a:t>
            </a:r>
            <a:r>
              <a:rPr lang="en-GB" dirty="0" err="1"/>
              <a:t>Kennst</a:t>
            </a:r>
            <a:r>
              <a:rPr lang="en-GB" dirty="0"/>
              <a:t> du </a:t>
            </a:r>
            <a:r>
              <a:rPr lang="en-GB" dirty="0" err="1"/>
              <a:t>ihn</a:t>
            </a:r>
            <a:r>
              <a:rPr lang="en-GB" dirty="0"/>
              <a:t>/</a:t>
            </a:r>
            <a:r>
              <a:rPr lang="en-GB" dirty="0" err="1"/>
              <a:t>sie</a:t>
            </a:r>
            <a:r>
              <a:rPr lang="en-GB" dirty="0"/>
              <a:t>?</a:t>
            </a:r>
          </a:p>
        </p:txBody>
      </p:sp>
      <p:pic>
        <p:nvPicPr>
          <p:cNvPr id="1026" name="Picture 2" descr="Free vector graphics of Germany">
            <a:extLst>
              <a:ext uri="{FF2B5EF4-FFF2-40B4-BE49-F238E27FC236}">
                <a16:creationId xmlns:a16="http://schemas.microsoft.com/office/drawing/2014/main" id="{4511B0C3-6512-3801-37DB-8AAA0D8277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7675" y="2084627"/>
            <a:ext cx="907515" cy="14204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Girl">
            <a:extLst>
              <a:ext uri="{FF2B5EF4-FFF2-40B4-BE49-F238E27FC236}">
                <a16:creationId xmlns:a16="http://schemas.microsoft.com/office/drawing/2014/main" id="{AD22F6E4-7AD0-549A-F7B5-9DDD39574C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2730" y="1940839"/>
            <a:ext cx="485672" cy="9713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FCCAA2-5AF3-7BC3-70BF-64029ECD45BA}"/>
              </a:ext>
            </a:extLst>
          </p:cNvPr>
          <p:cNvSpPr txBox="1"/>
          <p:nvPr/>
        </p:nvSpPr>
        <p:spPr>
          <a:xfrm>
            <a:off x="9556224" y="3505086"/>
            <a:ext cx="2569069" cy="400110"/>
          </a:xfrm>
          <a:prstGeom prst="rect">
            <a:avLst/>
          </a:prstGeom>
          <a:noFill/>
        </p:spPr>
        <p:txBody>
          <a:bodyPr wrap="square" rtlCol="0">
            <a:spAutoFit/>
          </a:bodyPr>
          <a:lstStyle/>
          <a:p>
            <a:pPr algn="ctr"/>
            <a:r>
              <a:rPr lang="en-GB" sz="2000" dirty="0" err="1"/>
              <a:t>eine</a:t>
            </a:r>
            <a:r>
              <a:rPr lang="en-GB" sz="2000" dirty="0"/>
              <a:t> Deutsche?</a:t>
            </a:r>
          </a:p>
        </p:txBody>
      </p:sp>
      <p:pic>
        <p:nvPicPr>
          <p:cNvPr id="1030" name="Picture 6" descr="Free vector graphics of America">
            <a:extLst>
              <a:ext uri="{FF2B5EF4-FFF2-40B4-BE49-F238E27FC236}">
                <a16:creationId xmlns:a16="http://schemas.microsoft.com/office/drawing/2014/main" id="{E58EC026-C71C-DEF9-8EA2-6CA2C5A95A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5077" y="4193423"/>
            <a:ext cx="2095549" cy="12900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DE50700-F2E0-A66D-8480-8F281FDD4252}"/>
              </a:ext>
            </a:extLst>
          </p:cNvPr>
          <p:cNvSpPr txBox="1"/>
          <p:nvPr/>
        </p:nvSpPr>
        <p:spPr>
          <a:xfrm>
            <a:off x="3963737" y="5684810"/>
            <a:ext cx="1921392" cy="400110"/>
          </a:xfrm>
          <a:prstGeom prst="rect">
            <a:avLst/>
          </a:prstGeom>
          <a:noFill/>
        </p:spPr>
        <p:txBody>
          <a:bodyPr wrap="square" rtlCol="0">
            <a:spAutoFit/>
          </a:bodyPr>
          <a:lstStyle/>
          <a:p>
            <a:r>
              <a:rPr lang="en-GB" sz="2000" dirty="0"/>
              <a:t>die USA?</a:t>
            </a:r>
          </a:p>
        </p:txBody>
      </p:sp>
      <p:pic>
        <p:nvPicPr>
          <p:cNvPr id="1032" name="Picture 8" descr="Free vector graphics of Eyes">
            <a:extLst>
              <a:ext uri="{FF2B5EF4-FFF2-40B4-BE49-F238E27FC236}">
                <a16:creationId xmlns:a16="http://schemas.microsoft.com/office/drawing/2014/main" id="{440A2A10-E990-512A-EFBA-440F4F427C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325" y="2027834"/>
            <a:ext cx="1885850" cy="9429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67F6473-AE35-0F20-DAF8-995F22161415}"/>
              </a:ext>
            </a:extLst>
          </p:cNvPr>
          <p:cNvSpPr txBox="1"/>
          <p:nvPr/>
        </p:nvSpPr>
        <p:spPr>
          <a:xfrm>
            <a:off x="392558" y="3067959"/>
            <a:ext cx="2351517" cy="707886"/>
          </a:xfrm>
          <a:prstGeom prst="rect">
            <a:avLst/>
          </a:prstGeom>
          <a:noFill/>
        </p:spPr>
        <p:txBody>
          <a:bodyPr wrap="square" rtlCol="0">
            <a:spAutoFit/>
          </a:bodyPr>
          <a:lstStyle/>
          <a:p>
            <a:pPr algn="ctr"/>
            <a:r>
              <a:rPr lang="en-GB" sz="2000" dirty="0" err="1"/>
              <a:t>eine</a:t>
            </a:r>
            <a:r>
              <a:rPr lang="en-GB" sz="2000" dirty="0"/>
              <a:t> Person, die </a:t>
            </a:r>
            <a:r>
              <a:rPr lang="en-GB" sz="2000" dirty="0" err="1"/>
              <a:t>eine</a:t>
            </a:r>
            <a:r>
              <a:rPr lang="en-GB" sz="2000" dirty="0"/>
              <a:t> Brille </a:t>
            </a:r>
            <a:r>
              <a:rPr lang="en-GB" sz="2000" dirty="0" err="1"/>
              <a:t>trägt</a:t>
            </a:r>
            <a:r>
              <a:rPr lang="en-GB" sz="2000" dirty="0"/>
              <a:t>?</a:t>
            </a:r>
          </a:p>
        </p:txBody>
      </p:sp>
      <p:pic>
        <p:nvPicPr>
          <p:cNvPr id="1034" name="Picture 10" descr="Free vector graphics of Borders">
            <a:extLst>
              <a:ext uri="{FF2B5EF4-FFF2-40B4-BE49-F238E27FC236}">
                <a16:creationId xmlns:a16="http://schemas.microsoft.com/office/drawing/2014/main" id="{422C5BEC-B0E0-D5E6-8113-F0B96EB985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6372" y="2055680"/>
            <a:ext cx="907515" cy="13200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746376A-2E35-E3C2-D36B-78571ED09334}"/>
              </a:ext>
            </a:extLst>
          </p:cNvPr>
          <p:cNvSpPr txBox="1"/>
          <p:nvPr/>
        </p:nvSpPr>
        <p:spPr>
          <a:xfrm>
            <a:off x="3400724" y="3351198"/>
            <a:ext cx="2759098" cy="707886"/>
          </a:xfrm>
          <a:prstGeom prst="rect">
            <a:avLst/>
          </a:prstGeom>
          <a:noFill/>
        </p:spPr>
        <p:txBody>
          <a:bodyPr wrap="square" rtlCol="0">
            <a:spAutoFit/>
          </a:bodyPr>
          <a:lstStyle/>
          <a:p>
            <a:pPr algn="ctr"/>
            <a:r>
              <a:rPr lang="en-GB" sz="2000" dirty="0" err="1"/>
              <a:t>dass</a:t>
            </a:r>
            <a:r>
              <a:rPr lang="en-GB" sz="2000" dirty="0"/>
              <a:t> man in Peru </a:t>
            </a:r>
            <a:r>
              <a:rPr lang="en-GB" sz="2000" dirty="0" err="1"/>
              <a:t>Spanisch</a:t>
            </a:r>
            <a:r>
              <a:rPr lang="en-GB" sz="2000" dirty="0"/>
              <a:t> </a:t>
            </a:r>
            <a:r>
              <a:rPr lang="en-GB" sz="2000" dirty="0" err="1"/>
              <a:t>spricht</a:t>
            </a:r>
            <a:r>
              <a:rPr lang="en-GB" sz="2000" dirty="0"/>
              <a:t>?</a:t>
            </a:r>
          </a:p>
        </p:txBody>
      </p:sp>
      <p:pic>
        <p:nvPicPr>
          <p:cNvPr id="1036" name="Picture 12" descr="Free vector graphics of Sleep">
            <a:extLst>
              <a:ext uri="{FF2B5EF4-FFF2-40B4-BE49-F238E27FC236}">
                <a16:creationId xmlns:a16="http://schemas.microsoft.com/office/drawing/2014/main" id="{66BFB59E-32B9-B028-1A60-C9A05EA3CC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0404" y="4075898"/>
            <a:ext cx="1612750" cy="9760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8607CB3-D722-F1FE-DCE5-1C9A1370C78B}"/>
              </a:ext>
            </a:extLst>
          </p:cNvPr>
          <p:cNvSpPr txBox="1"/>
          <p:nvPr/>
        </p:nvSpPr>
        <p:spPr>
          <a:xfrm>
            <a:off x="279508" y="5191818"/>
            <a:ext cx="2759098" cy="1015663"/>
          </a:xfrm>
          <a:prstGeom prst="rect">
            <a:avLst/>
          </a:prstGeom>
          <a:noFill/>
        </p:spPr>
        <p:txBody>
          <a:bodyPr wrap="square" rtlCol="0">
            <a:spAutoFit/>
          </a:bodyPr>
          <a:lstStyle/>
          <a:p>
            <a:pPr algn="ctr"/>
            <a:r>
              <a:rPr lang="en-GB" sz="2000" dirty="0"/>
              <a:t>Teenager </a:t>
            </a:r>
            <a:r>
              <a:rPr lang="en-GB" sz="2000" dirty="0" err="1"/>
              <a:t>sollen</a:t>
            </a:r>
            <a:r>
              <a:rPr lang="en-GB" sz="2000" dirty="0"/>
              <a:t> 8 bis 10 </a:t>
            </a:r>
            <a:r>
              <a:rPr lang="en-GB" sz="2000" dirty="0" err="1"/>
              <a:t>Stunden</a:t>
            </a:r>
            <a:r>
              <a:rPr lang="en-GB" sz="2000" dirty="0"/>
              <a:t> </a:t>
            </a:r>
            <a:r>
              <a:rPr lang="en-GB" sz="2000" dirty="0" err="1"/>
              <a:t>schlafen</a:t>
            </a:r>
            <a:r>
              <a:rPr lang="en-GB" sz="2000" dirty="0"/>
              <a:t>?</a:t>
            </a:r>
          </a:p>
        </p:txBody>
      </p:sp>
      <p:pic>
        <p:nvPicPr>
          <p:cNvPr id="1038" name="Picture 14" descr="Free vector graphics of Usa">
            <a:extLst>
              <a:ext uri="{FF2B5EF4-FFF2-40B4-BE49-F238E27FC236}">
                <a16:creationId xmlns:a16="http://schemas.microsoft.com/office/drawing/2014/main" id="{254039BE-F8E1-B36F-B037-20F43974D3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57414" y="4071701"/>
            <a:ext cx="2501929" cy="13943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2B5739A-64D9-3AD5-753E-2A89376F5489}"/>
              </a:ext>
            </a:extLst>
          </p:cNvPr>
          <p:cNvSpPr txBox="1"/>
          <p:nvPr/>
        </p:nvSpPr>
        <p:spPr>
          <a:xfrm>
            <a:off x="9121127" y="5483496"/>
            <a:ext cx="3044314" cy="707886"/>
          </a:xfrm>
          <a:prstGeom prst="rect">
            <a:avLst/>
          </a:prstGeom>
          <a:noFill/>
        </p:spPr>
        <p:txBody>
          <a:bodyPr wrap="square" rtlCol="0">
            <a:spAutoFit/>
          </a:bodyPr>
          <a:lstStyle/>
          <a:p>
            <a:pPr algn="ctr"/>
            <a:r>
              <a:rPr lang="en-GB" sz="2000" dirty="0"/>
              <a:t>die USA </a:t>
            </a:r>
            <a:r>
              <a:rPr lang="en-GB" sz="2000" dirty="0" err="1"/>
              <a:t>haben</a:t>
            </a:r>
            <a:r>
              <a:rPr lang="en-GB" sz="2000" dirty="0"/>
              <a:t> 50 </a:t>
            </a:r>
            <a:r>
              <a:rPr lang="en-GB" sz="2000" dirty="0" err="1"/>
              <a:t>Staaten</a:t>
            </a:r>
            <a:r>
              <a:rPr lang="en-GB" sz="2000" dirty="0"/>
              <a:t>?</a:t>
            </a:r>
          </a:p>
        </p:txBody>
      </p:sp>
      <p:sp>
        <p:nvSpPr>
          <p:cNvPr id="10" name="Rectangle: Rounded Corners 9">
            <a:extLst>
              <a:ext uri="{FF2B5EF4-FFF2-40B4-BE49-F238E27FC236}">
                <a16:creationId xmlns:a16="http://schemas.microsoft.com/office/drawing/2014/main" id="{245CBABD-717C-A958-389C-3ED5EA6B7000}"/>
              </a:ext>
            </a:extLst>
          </p:cNvPr>
          <p:cNvSpPr/>
          <p:nvPr/>
        </p:nvSpPr>
        <p:spPr>
          <a:xfrm>
            <a:off x="1794114" y="1043933"/>
            <a:ext cx="1314082" cy="7635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Weißt</a:t>
            </a:r>
            <a:r>
              <a:rPr lang="en-GB" sz="2400" dirty="0"/>
              <a:t> du…</a:t>
            </a:r>
          </a:p>
        </p:txBody>
      </p:sp>
      <p:sp>
        <p:nvSpPr>
          <p:cNvPr id="23" name="Rectangle: Rounded Corners 22">
            <a:extLst>
              <a:ext uri="{FF2B5EF4-FFF2-40B4-BE49-F238E27FC236}">
                <a16:creationId xmlns:a16="http://schemas.microsoft.com/office/drawing/2014/main" id="{65DA793D-51D2-EC08-85EF-ED6263AA469B}"/>
              </a:ext>
            </a:extLst>
          </p:cNvPr>
          <p:cNvSpPr/>
          <p:nvPr/>
        </p:nvSpPr>
        <p:spPr>
          <a:xfrm>
            <a:off x="254235" y="1043934"/>
            <a:ext cx="1314082" cy="7635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Kennst</a:t>
            </a:r>
            <a:r>
              <a:rPr lang="en-GB" sz="2400" dirty="0"/>
              <a:t> du…</a:t>
            </a:r>
          </a:p>
        </p:txBody>
      </p:sp>
      <p:sp>
        <p:nvSpPr>
          <p:cNvPr id="11" name="Rectangle: Rounded Corners 10">
            <a:extLst>
              <a:ext uri="{FF2B5EF4-FFF2-40B4-BE49-F238E27FC236}">
                <a16:creationId xmlns:a16="http://schemas.microsoft.com/office/drawing/2014/main" id="{1BE32261-CF42-BDF8-00FA-B0BC984AD02D}"/>
              </a:ext>
            </a:extLst>
          </p:cNvPr>
          <p:cNvSpPr/>
          <p:nvPr/>
        </p:nvSpPr>
        <p:spPr>
          <a:xfrm>
            <a:off x="10430191" y="213557"/>
            <a:ext cx="1329418" cy="4070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sprechen</a:t>
            </a:r>
            <a:endParaRPr lang="en-GB" dirty="0"/>
          </a:p>
        </p:txBody>
      </p:sp>
      <p:pic>
        <p:nvPicPr>
          <p:cNvPr id="1040" name="Picture 16" descr="Free photos of Olaf scholz">
            <a:extLst>
              <a:ext uri="{FF2B5EF4-FFF2-40B4-BE49-F238E27FC236}">
                <a16:creationId xmlns:a16="http://schemas.microsoft.com/office/drawing/2014/main" id="{FCFEBBFF-3DDA-6307-46AA-0503B5576AC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9375" l="10000" r="90000">
                        <a14:foregroundMark x1="28438" y1="75313" x2="22500" y2="85156"/>
                        <a14:foregroundMark x1="22500" y1="85156" x2="21563" y2="85625"/>
                        <a14:foregroundMark x1="28646" y1="82813" x2="34271" y2="87813"/>
                        <a14:foregroundMark x1="34271" y1="87813" x2="45417" y2="90781"/>
                        <a14:foregroundMark x1="45417" y1="90781" x2="49583" y2="88750"/>
                        <a14:foregroundMark x1="56042" y1="79375" x2="69375" y2="84688"/>
                        <a14:foregroundMark x1="69375" y1="84688" x2="70313" y2="86875"/>
                        <a14:foregroundMark x1="19167" y1="97188" x2="29375" y2="99375"/>
                        <a14:foregroundMark x1="29375" y1="99375" x2="41771" y2="96094"/>
                        <a14:backgroundMark x1="64896" y1="63750" x2="63125" y2="37188"/>
                        <a14:backgroundMark x1="63125" y1="37188" x2="64896" y2="12188"/>
                        <a14:backgroundMark x1="64375" y1="70156" x2="64375" y2="70156"/>
                        <a14:backgroundMark x1="64063" y1="69063" x2="64063" y2="69063"/>
                      </a14:backgroundRemoval>
                    </a14:imgEffect>
                  </a14:imgLayer>
                </a14:imgProps>
              </a:ext>
              <a:ext uri="{28A0092B-C50C-407E-A947-70E740481C1C}">
                <a14:useLocalDpi xmlns:a14="http://schemas.microsoft.com/office/drawing/2010/main" val="0"/>
              </a:ext>
            </a:extLst>
          </a:blip>
          <a:srcRect r="19242"/>
          <a:stretch/>
        </p:blipFill>
        <p:spPr bwMode="auto">
          <a:xfrm>
            <a:off x="6920084" y="1896677"/>
            <a:ext cx="1502376" cy="1240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AE92328-B7AC-7431-51A6-B9ADF0492CCD}"/>
              </a:ext>
            </a:extLst>
          </p:cNvPr>
          <p:cNvSpPr txBox="1"/>
          <p:nvPr/>
        </p:nvSpPr>
        <p:spPr>
          <a:xfrm>
            <a:off x="6661180" y="3269619"/>
            <a:ext cx="2112778" cy="400110"/>
          </a:xfrm>
          <a:prstGeom prst="rect">
            <a:avLst/>
          </a:prstGeom>
          <a:noFill/>
        </p:spPr>
        <p:txBody>
          <a:bodyPr wrap="square" rtlCol="0">
            <a:spAutoFit/>
          </a:bodyPr>
          <a:lstStyle/>
          <a:p>
            <a:pPr algn="ctr"/>
            <a:r>
              <a:rPr lang="en-GB" sz="2000" dirty="0"/>
              <a:t>Olaf Scholz?</a:t>
            </a:r>
          </a:p>
        </p:txBody>
      </p:sp>
      <p:pic>
        <p:nvPicPr>
          <p:cNvPr id="1044" name="Picture 20" descr="Free illustrations of United kingdom">
            <a:extLst>
              <a:ext uri="{FF2B5EF4-FFF2-40B4-BE49-F238E27FC236}">
                <a16:creationId xmlns:a16="http://schemas.microsoft.com/office/drawing/2014/main" id="{6627DF78-0A01-2849-923C-DD882106497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58472" y="3859013"/>
            <a:ext cx="922405" cy="143441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AA6C0C81-7163-3316-66BC-A28C0E0A0F35}"/>
              </a:ext>
            </a:extLst>
          </p:cNvPr>
          <p:cNvSpPr/>
          <p:nvPr/>
        </p:nvSpPr>
        <p:spPr>
          <a:xfrm>
            <a:off x="7090241" y="4363428"/>
            <a:ext cx="336693" cy="335609"/>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06F58E9-41B7-2A8C-01C9-916719098C69}"/>
              </a:ext>
            </a:extLst>
          </p:cNvPr>
          <p:cNvSpPr txBox="1"/>
          <p:nvPr/>
        </p:nvSpPr>
        <p:spPr>
          <a:xfrm>
            <a:off x="6149115" y="5391518"/>
            <a:ext cx="3044313" cy="707886"/>
          </a:xfrm>
          <a:prstGeom prst="rect">
            <a:avLst/>
          </a:prstGeom>
          <a:noFill/>
        </p:spPr>
        <p:txBody>
          <a:bodyPr wrap="square" rtlCol="0">
            <a:spAutoFit/>
          </a:bodyPr>
          <a:lstStyle/>
          <a:p>
            <a:pPr algn="ctr"/>
            <a:r>
              <a:rPr lang="en-GB" sz="2000" dirty="0" err="1"/>
              <a:t>dass</a:t>
            </a:r>
            <a:r>
              <a:rPr lang="en-GB" sz="2000" dirty="0"/>
              <a:t> </a:t>
            </a:r>
            <a:r>
              <a:rPr lang="en-GB" sz="2000" dirty="0" err="1"/>
              <a:t>Großbritannien</a:t>
            </a:r>
            <a:r>
              <a:rPr lang="en-GB" sz="2000" dirty="0"/>
              <a:t> </a:t>
            </a:r>
            <a:r>
              <a:rPr lang="en-GB" sz="2000" dirty="0" err="1"/>
              <a:t>größer</a:t>
            </a:r>
            <a:r>
              <a:rPr lang="en-GB" sz="2000" dirty="0"/>
              <a:t> </a:t>
            </a:r>
            <a:r>
              <a:rPr lang="en-GB" sz="2000" dirty="0" err="1"/>
              <a:t>als</a:t>
            </a:r>
            <a:r>
              <a:rPr lang="en-GB" sz="2000" dirty="0"/>
              <a:t> England </a:t>
            </a:r>
            <a:r>
              <a:rPr lang="en-GB" sz="2000" dirty="0" err="1"/>
              <a:t>ist</a:t>
            </a:r>
            <a:r>
              <a:rPr lang="en-GB" sz="2000" dirty="0"/>
              <a:t>?</a:t>
            </a:r>
          </a:p>
        </p:txBody>
      </p:sp>
      <p:sp>
        <p:nvSpPr>
          <p:cNvPr id="14" name="Rectangle: Rounded Corners 13">
            <a:extLst>
              <a:ext uri="{FF2B5EF4-FFF2-40B4-BE49-F238E27FC236}">
                <a16:creationId xmlns:a16="http://schemas.microsoft.com/office/drawing/2014/main" id="{017C2663-AD91-8F74-4254-E606906376A8}"/>
              </a:ext>
            </a:extLst>
          </p:cNvPr>
          <p:cNvSpPr/>
          <p:nvPr/>
        </p:nvSpPr>
        <p:spPr>
          <a:xfrm>
            <a:off x="3720154" y="1052572"/>
            <a:ext cx="3308514" cy="7716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Das </a:t>
            </a:r>
            <a:r>
              <a:rPr lang="en-GB" sz="2400" dirty="0" err="1"/>
              <a:t>weiß</a:t>
            </a:r>
            <a:r>
              <a:rPr lang="en-GB" sz="2400" dirty="0"/>
              <a:t> ich </a:t>
            </a:r>
            <a:r>
              <a:rPr lang="en-GB" sz="2400" dirty="0" err="1"/>
              <a:t>schon</a:t>
            </a:r>
            <a:r>
              <a:rPr lang="en-GB" sz="2400" dirty="0"/>
              <a:t>/ </a:t>
            </a:r>
            <a:r>
              <a:rPr lang="en-GB" sz="2400" dirty="0" err="1"/>
              <a:t>ja</a:t>
            </a:r>
            <a:r>
              <a:rPr lang="en-GB" sz="2400" dirty="0"/>
              <a:t>/ </a:t>
            </a:r>
            <a:r>
              <a:rPr lang="en-GB" sz="2400" dirty="0" err="1"/>
              <a:t>nicht</a:t>
            </a:r>
            <a:endParaRPr lang="en-GB" sz="2400" dirty="0"/>
          </a:p>
        </p:txBody>
      </p:sp>
      <p:sp>
        <p:nvSpPr>
          <p:cNvPr id="32" name="Rectangle: Rounded Corners 31">
            <a:extLst>
              <a:ext uri="{FF2B5EF4-FFF2-40B4-BE49-F238E27FC236}">
                <a16:creationId xmlns:a16="http://schemas.microsoft.com/office/drawing/2014/main" id="{0A9FE426-6DBA-F486-946C-9ECBF21A564D}"/>
              </a:ext>
            </a:extLst>
          </p:cNvPr>
          <p:cNvSpPr/>
          <p:nvPr/>
        </p:nvSpPr>
        <p:spPr>
          <a:xfrm>
            <a:off x="7363576" y="1058640"/>
            <a:ext cx="3308514" cy="7716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Ja</a:t>
            </a:r>
            <a:r>
              <a:rPr lang="en-GB" sz="2400" dirty="0"/>
              <a:t> / </a:t>
            </a:r>
            <a:r>
              <a:rPr lang="en-GB" sz="2400" dirty="0" err="1"/>
              <a:t>nein</a:t>
            </a:r>
            <a:r>
              <a:rPr lang="en-GB" sz="2400" dirty="0"/>
              <a:t>. Ich </a:t>
            </a:r>
            <a:r>
              <a:rPr lang="en-GB" sz="2400" dirty="0" err="1"/>
              <a:t>kenne</a:t>
            </a:r>
            <a:r>
              <a:rPr lang="en-GB" sz="2400" dirty="0"/>
              <a:t> </a:t>
            </a:r>
            <a:r>
              <a:rPr lang="en-GB" sz="2400" dirty="0" err="1"/>
              <a:t>ihn</a:t>
            </a:r>
            <a:r>
              <a:rPr lang="en-GB" sz="2400" dirty="0"/>
              <a:t> / </a:t>
            </a:r>
            <a:r>
              <a:rPr lang="en-GB" sz="2400" dirty="0" err="1"/>
              <a:t>sie</a:t>
            </a:r>
            <a:r>
              <a:rPr lang="en-GB" sz="2400" dirty="0"/>
              <a:t> / </a:t>
            </a:r>
            <a:r>
              <a:rPr lang="en-GB" sz="2400" dirty="0" err="1"/>
              <a:t>nicht</a:t>
            </a:r>
            <a:r>
              <a:rPr lang="en-GB" sz="2400" dirty="0"/>
              <a:t>.</a:t>
            </a:r>
          </a:p>
        </p:txBody>
      </p:sp>
    </p:spTree>
    <p:extLst>
      <p:ext uri="{BB962C8B-B14F-4D97-AF65-F5344CB8AC3E}">
        <p14:creationId xmlns:p14="http://schemas.microsoft.com/office/powerpoint/2010/main" val="141778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A7D2-79BA-4C11-9190-325E5DDEAE00}"/>
              </a:ext>
            </a:extLst>
          </p:cNvPr>
          <p:cNvSpPr>
            <a:spLocks noGrp="1"/>
          </p:cNvSpPr>
          <p:nvPr>
            <p:ph type="title"/>
          </p:nvPr>
        </p:nvSpPr>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D868E5A9-BF6D-4262-B455-97183FC4D360}"/>
              </a:ext>
            </a:extLst>
          </p:cNvPr>
          <p:cNvSpPr>
            <a:spLocks noGrp="1"/>
          </p:cNvSpPr>
          <p:nvPr>
            <p:ph type="body" sz="quarter" idx="10"/>
          </p:nvPr>
        </p:nvSpPr>
        <p:spPr/>
        <p:txBody>
          <a:bodyPr/>
          <a:lstStyle/>
          <a:p>
            <a:r>
              <a:rPr lang="en-GB" dirty="0"/>
              <a:t>10.1.1.4 new vocabulary</a:t>
            </a:r>
          </a:p>
          <a:p>
            <a:endParaRPr lang="en-GB" dirty="0"/>
          </a:p>
          <a:p>
            <a:endParaRPr lang="en-GB" dirty="0"/>
          </a:p>
          <a:p>
            <a:endParaRPr lang="en-GB" dirty="0"/>
          </a:p>
          <a:p>
            <a:endParaRPr lang="en-GB" dirty="0"/>
          </a:p>
          <a:p>
            <a:endParaRPr lang="en-GB" dirty="0"/>
          </a:p>
          <a:p>
            <a:r>
              <a:rPr lang="en-GB" dirty="0"/>
              <a:t>10.1.1.4 revisited vocabulary</a:t>
            </a:r>
          </a:p>
        </p:txBody>
      </p:sp>
      <p:pic>
        <p:nvPicPr>
          <p:cNvPr id="5" name="Picture 4" descr="Qr code&#10;&#10;Description automatically generated">
            <a:extLst>
              <a:ext uri="{FF2B5EF4-FFF2-40B4-BE49-F238E27FC236}">
                <a16:creationId xmlns:a16="http://schemas.microsoft.com/office/drawing/2014/main" id="{4D9FEA79-9F7A-4D9E-B51F-65A588724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416" y="861134"/>
            <a:ext cx="1745742" cy="1745742"/>
          </a:xfrm>
          <a:prstGeom prst="rect">
            <a:avLst/>
          </a:prstGeom>
        </p:spPr>
      </p:pic>
      <p:sp>
        <p:nvSpPr>
          <p:cNvPr id="7" name="TextBox 6">
            <a:extLst>
              <a:ext uri="{FF2B5EF4-FFF2-40B4-BE49-F238E27FC236}">
                <a16:creationId xmlns:a16="http://schemas.microsoft.com/office/drawing/2014/main" id="{FBC0F77A-F074-47FF-B61F-126562C94A9A}"/>
              </a:ext>
            </a:extLst>
          </p:cNvPr>
          <p:cNvSpPr txBox="1"/>
          <p:nvPr/>
        </p:nvSpPr>
        <p:spPr>
          <a:xfrm>
            <a:off x="4623435"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pic>
        <p:nvPicPr>
          <p:cNvPr id="10" name="Picture 9" descr="Qr code&#10;&#10;Description automatically generated">
            <a:extLst>
              <a:ext uri="{FF2B5EF4-FFF2-40B4-BE49-F238E27FC236}">
                <a16:creationId xmlns:a16="http://schemas.microsoft.com/office/drawing/2014/main" id="{B1487CF0-2CC0-40A0-8D3E-BDB61306B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880" y="839843"/>
            <a:ext cx="1688046" cy="1688046"/>
          </a:xfrm>
          <a:prstGeom prst="rect">
            <a:avLst/>
          </a:prstGeom>
        </p:spPr>
      </p:pic>
      <p:sp>
        <p:nvSpPr>
          <p:cNvPr id="11" name="TextBox 10">
            <a:extLst>
              <a:ext uri="{FF2B5EF4-FFF2-40B4-BE49-F238E27FC236}">
                <a16:creationId xmlns:a16="http://schemas.microsoft.com/office/drawing/2014/main" id="{E3F9CCE3-EE70-4AE6-9F15-83F762138AA6}"/>
              </a:ext>
            </a:extLst>
          </p:cNvPr>
          <p:cNvSpPr txBox="1"/>
          <p:nvPr/>
        </p:nvSpPr>
        <p:spPr>
          <a:xfrm>
            <a:off x="7164051"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sp>
        <p:nvSpPr>
          <p:cNvPr id="9" name="TextBox 8">
            <a:extLst>
              <a:ext uri="{FF2B5EF4-FFF2-40B4-BE49-F238E27FC236}">
                <a16:creationId xmlns:a16="http://schemas.microsoft.com/office/drawing/2014/main" id="{1A89C9CC-63BF-4BB4-AE19-B405A9805751}"/>
              </a:ext>
            </a:extLst>
          </p:cNvPr>
          <p:cNvSpPr txBox="1"/>
          <p:nvPr/>
        </p:nvSpPr>
        <p:spPr>
          <a:xfrm>
            <a:off x="4623435" y="568291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2" name="TextBox 11">
            <a:extLst>
              <a:ext uri="{FF2B5EF4-FFF2-40B4-BE49-F238E27FC236}">
                <a16:creationId xmlns:a16="http://schemas.microsoft.com/office/drawing/2014/main" id="{5F1BC060-CAE7-419E-9AB3-01C84A083F39}"/>
              </a:ext>
            </a:extLst>
          </p:cNvPr>
          <p:cNvSpPr txBox="1"/>
          <p:nvPr/>
        </p:nvSpPr>
        <p:spPr>
          <a:xfrm>
            <a:off x="7267955" y="5642638"/>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 </a:t>
            </a:r>
          </a:p>
        </p:txBody>
      </p:sp>
      <p:pic>
        <p:nvPicPr>
          <p:cNvPr id="6" name="Picture 5" descr="Qr code&#10;&#10;Description automatically generated">
            <a:extLst>
              <a:ext uri="{FF2B5EF4-FFF2-40B4-BE49-F238E27FC236}">
                <a16:creationId xmlns:a16="http://schemas.microsoft.com/office/drawing/2014/main" id="{ED64BE64-47BF-45F8-B090-971D5B87D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487" y="4012543"/>
            <a:ext cx="1438316" cy="1438316"/>
          </a:xfrm>
          <a:prstGeom prst="rect">
            <a:avLst/>
          </a:prstGeom>
        </p:spPr>
      </p:pic>
      <p:pic>
        <p:nvPicPr>
          <p:cNvPr id="14" name="Picture 13">
            <a:extLst>
              <a:ext uri="{FF2B5EF4-FFF2-40B4-BE49-F238E27FC236}">
                <a16:creationId xmlns:a16="http://schemas.microsoft.com/office/drawing/2014/main" id="{C5E60042-6D19-441D-852C-98334D597D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50649" y="4012542"/>
            <a:ext cx="1438317" cy="1438317"/>
          </a:xfrm>
          <a:prstGeom prst="rect">
            <a:avLst/>
          </a:prstGeom>
        </p:spPr>
      </p:pic>
    </p:spTree>
    <p:extLst>
      <p:ext uri="{BB962C8B-B14F-4D97-AF65-F5344CB8AC3E}">
        <p14:creationId xmlns:p14="http://schemas.microsoft.com/office/powerpoint/2010/main" val="4064421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99B5D0-6437-4672-B69E-67C82DA7BDCB}"/>
              </a:ext>
            </a:extLst>
          </p:cNvPr>
          <p:cNvSpPr>
            <a:spLocks noGrp="1"/>
          </p:cNvSpPr>
          <p:nvPr>
            <p:ph type="body" sz="quarter" idx="12"/>
          </p:nvPr>
        </p:nvSpPr>
        <p:spPr>
          <a:xfrm>
            <a:off x="257521" y="5475259"/>
            <a:ext cx="4672288" cy="1154112"/>
          </a:xfrm>
        </p:spPr>
        <p:txBody>
          <a:bodyPr>
            <a:normAutofit lnSpcReduction="10000"/>
          </a:bodyPr>
          <a:lstStyle/>
          <a:p>
            <a:r>
              <a:rPr lang="en-GB" sz="2000" dirty="0"/>
              <a:t>Janine Turner / Charlotte Moss / Rachel Hawkes</a:t>
            </a:r>
            <a:br>
              <a:rPr lang="en-GB" sz="2000" dirty="0"/>
            </a:br>
            <a:br>
              <a:rPr lang="en-GB" sz="2000" dirty="0"/>
            </a:br>
            <a:r>
              <a:rPr lang="en-GB" sz="2000" dirty="0"/>
              <a:t>Date updated</a:t>
            </a:r>
            <a:r>
              <a:rPr lang="en-GB" sz="2000"/>
              <a:t>: 10/1/23</a:t>
            </a:r>
            <a:endParaRPr lang="en-GB" sz="2000" dirty="0"/>
          </a:p>
        </p:txBody>
      </p:sp>
      <p:sp>
        <p:nvSpPr>
          <p:cNvPr id="3" name="Text Placeholder 2">
            <a:extLst>
              <a:ext uri="{FF2B5EF4-FFF2-40B4-BE49-F238E27FC236}">
                <a16:creationId xmlns:a16="http://schemas.microsoft.com/office/drawing/2014/main" id="{54D1CC89-B592-472A-8E8F-DBB4A0680AC7}"/>
              </a:ext>
            </a:extLst>
          </p:cNvPr>
          <p:cNvSpPr>
            <a:spLocks noGrp="1"/>
          </p:cNvSpPr>
          <p:nvPr>
            <p:ph type="body" sz="quarter" idx="13"/>
          </p:nvPr>
        </p:nvSpPr>
        <p:spPr>
          <a:xfrm>
            <a:off x="363538" y="3189303"/>
            <a:ext cx="4864546" cy="479394"/>
          </a:xfrm>
        </p:spPr>
        <p:txBody>
          <a:bodyPr/>
          <a:lstStyle/>
          <a:p>
            <a:r>
              <a:rPr lang="en-GB" dirty="0"/>
              <a:t>Y10 Term 1.1 Week 4 Lesson 2</a:t>
            </a:r>
          </a:p>
        </p:txBody>
      </p:sp>
      <p:sp>
        <p:nvSpPr>
          <p:cNvPr id="4" name="Text Placeholder 3">
            <a:extLst>
              <a:ext uri="{FF2B5EF4-FFF2-40B4-BE49-F238E27FC236}">
                <a16:creationId xmlns:a16="http://schemas.microsoft.com/office/drawing/2014/main" id="{3B1FFBD8-F244-426C-99CC-070BCE550322}"/>
              </a:ext>
            </a:extLst>
          </p:cNvPr>
          <p:cNvSpPr>
            <a:spLocks noGrp="1"/>
          </p:cNvSpPr>
          <p:nvPr>
            <p:ph type="body" sz="quarter" idx="14"/>
          </p:nvPr>
        </p:nvSpPr>
        <p:spPr/>
        <p:txBody>
          <a:bodyPr/>
          <a:lstStyle/>
          <a:p>
            <a:r>
              <a:rPr lang="en-GB" dirty="0" err="1"/>
              <a:t>Identität</a:t>
            </a:r>
            <a:r>
              <a:rPr lang="en-GB" dirty="0"/>
              <a:t>: </a:t>
            </a:r>
            <a:r>
              <a:rPr lang="en-GB" dirty="0" err="1"/>
              <a:t>Sprachen</a:t>
            </a:r>
            <a:endParaRPr lang="en-GB" dirty="0"/>
          </a:p>
        </p:txBody>
      </p:sp>
    </p:spTree>
    <p:extLst>
      <p:ext uri="{BB962C8B-B14F-4D97-AF65-F5344CB8AC3E}">
        <p14:creationId xmlns:p14="http://schemas.microsoft.com/office/powerpoint/2010/main" val="3338476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EA24F197-2125-45F8-A76D-7060A3DA88F2}"/>
              </a:ext>
            </a:extLst>
          </p:cNvPr>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9416" y="0"/>
            <a:ext cx="12192001" cy="8128001"/>
          </a:xfrm>
          <a:prstGeom prst="rect">
            <a:avLst/>
          </a:prstGeom>
        </p:spPr>
      </p:pic>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0" name="Bitmap Image" r:id="rId6" imgW="0" imgH="0" progId="Paint.Picture">
                  <p:embed/>
                </p:oleObj>
              </mc:Choice>
              <mc:Fallback>
                <p:oleObj name="Bitmap Image" r:id="rId6"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321305-E1BD-4C42-9219-4CE05C41BCA6}"/>
              </a:ext>
            </a:extLst>
          </p:cNvPr>
          <p:cNvSpPr>
            <a:spLocks noGrp="1"/>
          </p:cNvSpPr>
          <p:nvPr>
            <p:ph type="title"/>
          </p:nvPr>
        </p:nvSpPr>
        <p:spPr>
          <a:xfrm>
            <a:off x="0" y="244598"/>
            <a:ext cx="6541478" cy="647577"/>
          </a:xfrm>
        </p:spPr>
        <p:txBody>
          <a:bodyPr>
            <a:normAutofit/>
          </a:bodyPr>
          <a:lstStyle/>
          <a:p>
            <a:r>
              <a:rPr lang="en-GB" sz="2800" dirty="0"/>
              <a:t>Wie </a:t>
            </a:r>
            <a:r>
              <a:rPr lang="en-GB" sz="2800" dirty="0" err="1"/>
              <a:t>sagt</a:t>
            </a:r>
            <a:r>
              <a:rPr lang="en-GB" sz="2800" dirty="0"/>
              <a:t> man das auf </a:t>
            </a:r>
            <a:r>
              <a:rPr lang="en-GB" sz="2800" dirty="0" err="1"/>
              <a:t>Englisch</a:t>
            </a:r>
            <a:r>
              <a:rPr lang="en-GB" sz="2800" dirty="0"/>
              <a:t>?</a:t>
            </a:r>
          </a:p>
        </p:txBody>
      </p:sp>
      <p:sp>
        <p:nvSpPr>
          <p:cNvPr id="7" name="Rectangle: Rounded Corners 6">
            <a:extLst>
              <a:ext uri="{FF2B5EF4-FFF2-40B4-BE49-F238E27FC236}">
                <a16:creationId xmlns:a16="http://schemas.microsoft.com/office/drawing/2014/main" id="{991E89F6-7DA2-4F98-85D2-B4EFDB6B40D0}"/>
              </a:ext>
            </a:extLst>
          </p:cNvPr>
          <p:cNvSpPr/>
          <p:nvPr/>
        </p:nvSpPr>
        <p:spPr>
          <a:xfrm>
            <a:off x="10478942" y="103046"/>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Vokabeln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Google Shape;1242;p22">
            <a:extLst>
              <a:ext uri="{FF2B5EF4-FFF2-40B4-BE49-F238E27FC236}">
                <a16:creationId xmlns:a16="http://schemas.microsoft.com/office/drawing/2014/main" id="{DBEF06D6-28EC-493B-A1EE-E6FC9C1320F7}"/>
              </a:ext>
            </a:extLst>
          </p:cNvPr>
          <p:cNvSpPr/>
          <p:nvPr/>
        </p:nvSpPr>
        <p:spPr>
          <a:xfrm>
            <a:off x="210465" y="15657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Spanish</a:t>
            </a:r>
          </a:p>
        </p:txBody>
      </p:sp>
      <p:sp>
        <p:nvSpPr>
          <p:cNvPr id="11" name="Google Shape;1243;p22">
            <a:extLst>
              <a:ext uri="{FF2B5EF4-FFF2-40B4-BE49-F238E27FC236}">
                <a16:creationId xmlns:a16="http://schemas.microsoft.com/office/drawing/2014/main" id="{75900C3A-3098-4FDE-84E6-781A13D8FB32}"/>
              </a:ext>
            </a:extLst>
          </p:cNvPr>
          <p:cNvSpPr/>
          <p:nvPr/>
        </p:nvSpPr>
        <p:spPr>
          <a:xfrm>
            <a:off x="2611639" y="15657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bisexual</a:t>
            </a:r>
          </a:p>
        </p:txBody>
      </p:sp>
      <p:sp>
        <p:nvSpPr>
          <p:cNvPr id="12" name="Google Shape;1244;p22">
            <a:extLst>
              <a:ext uri="{FF2B5EF4-FFF2-40B4-BE49-F238E27FC236}">
                <a16:creationId xmlns:a16="http://schemas.microsoft.com/office/drawing/2014/main" id="{3DC20F39-9E5C-4359-A546-1C94385B21D2}"/>
              </a:ext>
            </a:extLst>
          </p:cNvPr>
          <p:cNvSpPr/>
          <p:nvPr/>
        </p:nvSpPr>
        <p:spPr>
          <a:xfrm>
            <a:off x="5013188" y="15566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gay</a:t>
            </a:r>
          </a:p>
        </p:txBody>
      </p:sp>
      <p:sp>
        <p:nvSpPr>
          <p:cNvPr id="13" name="Google Shape;1245;p22">
            <a:extLst>
              <a:ext uri="{FF2B5EF4-FFF2-40B4-BE49-F238E27FC236}">
                <a16:creationId xmlns:a16="http://schemas.microsoft.com/office/drawing/2014/main" id="{EF69FE7A-6775-4909-9C39-C179A5B422FF}"/>
              </a:ext>
            </a:extLst>
          </p:cNvPr>
          <p:cNvSpPr/>
          <p:nvPr/>
        </p:nvSpPr>
        <p:spPr>
          <a:xfrm>
            <a:off x="7443032" y="15929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to mean, meaning</a:t>
            </a:r>
          </a:p>
        </p:txBody>
      </p:sp>
      <p:sp>
        <p:nvSpPr>
          <p:cNvPr id="14" name="Google Shape;1246;p22">
            <a:extLst>
              <a:ext uri="{FF2B5EF4-FFF2-40B4-BE49-F238E27FC236}">
                <a16:creationId xmlns:a16="http://schemas.microsoft.com/office/drawing/2014/main" id="{35C2A965-B58B-48D0-AA92-786341E140FC}"/>
              </a:ext>
            </a:extLst>
          </p:cNvPr>
          <p:cNvSpPr/>
          <p:nvPr/>
        </p:nvSpPr>
        <p:spPr>
          <a:xfrm>
            <a:off x="210465" y="27825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English person</a:t>
            </a:r>
          </a:p>
        </p:txBody>
      </p:sp>
      <p:sp>
        <p:nvSpPr>
          <p:cNvPr id="15" name="Google Shape;1247;p22">
            <a:extLst>
              <a:ext uri="{FF2B5EF4-FFF2-40B4-BE49-F238E27FC236}">
                <a16:creationId xmlns:a16="http://schemas.microsoft.com/office/drawing/2014/main" id="{C1DF7B19-C548-4762-8C5C-D06E9C66C2A4}"/>
              </a:ext>
            </a:extLst>
          </p:cNvPr>
          <p:cNvSpPr/>
          <p:nvPr/>
        </p:nvSpPr>
        <p:spPr>
          <a:xfrm>
            <a:off x="2611639" y="27825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Century Gothic"/>
              </a:rPr>
              <a:t>gentleman</a:t>
            </a:r>
          </a:p>
        </p:txBody>
      </p:sp>
      <p:sp>
        <p:nvSpPr>
          <p:cNvPr id="16" name="Google Shape;1248;p22">
            <a:extLst>
              <a:ext uri="{FF2B5EF4-FFF2-40B4-BE49-F238E27FC236}">
                <a16:creationId xmlns:a16="http://schemas.microsoft.com/office/drawing/2014/main" id="{C5E91347-DD4B-4DB6-91D7-BA132A5F80D0}"/>
              </a:ext>
            </a:extLst>
          </p:cNvPr>
          <p:cNvSpPr/>
          <p:nvPr/>
        </p:nvSpPr>
        <p:spPr>
          <a:xfrm>
            <a:off x="5013188" y="27734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Wow!</a:t>
            </a:r>
          </a:p>
        </p:txBody>
      </p:sp>
      <p:sp>
        <p:nvSpPr>
          <p:cNvPr id="17" name="Google Shape;1249;p22">
            <a:extLst>
              <a:ext uri="{FF2B5EF4-FFF2-40B4-BE49-F238E27FC236}">
                <a16:creationId xmlns:a16="http://schemas.microsoft.com/office/drawing/2014/main" id="{58FE48B3-7BB9-43D6-98DC-9F11D69F554C}"/>
              </a:ext>
            </a:extLst>
          </p:cNvPr>
          <p:cNvSpPr/>
          <p:nvPr/>
        </p:nvSpPr>
        <p:spPr>
          <a:xfrm>
            <a:off x="7443032" y="28097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French</a:t>
            </a:r>
          </a:p>
        </p:txBody>
      </p:sp>
      <p:sp>
        <p:nvSpPr>
          <p:cNvPr id="18" name="Google Shape;1250;p22">
            <a:extLst>
              <a:ext uri="{FF2B5EF4-FFF2-40B4-BE49-F238E27FC236}">
                <a16:creationId xmlns:a16="http://schemas.microsoft.com/office/drawing/2014/main" id="{E26F13CB-16A1-4772-852B-119C2F64B86C}"/>
              </a:ext>
            </a:extLst>
          </p:cNvPr>
          <p:cNvSpPr/>
          <p:nvPr/>
        </p:nvSpPr>
        <p:spPr>
          <a:xfrm>
            <a:off x="210465" y="39993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lesbian</a:t>
            </a:r>
          </a:p>
        </p:txBody>
      </p:sp>
      <p:sp>
        <p:nvSpPr>
          <p:cNvPr id="19" name="Google Shape;1251;p22">
            <a:extLst>
              <a:ext uri="{FF2B5EF4-FFF2-40B4-BE49-F238E27FC236}">
                <a16:creationId xmlns:a16="http://schemas.microsoft.com/office/drawing/2014/main" id="{F9B169D4-BF90-48B9-910C-8EFAA57AB5AC}"/>
              </a:ext>
            </a:extLst>
          </p:cNvPr>
          <p:cNvSpPr/>
          <p:nvPr/>
        </p:nvSpPr>
        <p:spPr>
          <a:xfrm>
            <a:off x="2611639" y="39993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states</a:t>
            </a:r>
          </a:p>
        </p:txBody>
      </p:sp>
      <p:sp>
        <p:nvSpPr>
          <p:cNvPr id="20" name="Google Shape;1252;p22">
            <a:extLst>
              <a:ext uri="{FF2B5EF4-FFF2-40B4-BE49-F238E27FC236}">
                <a16:creationId xmlns:a16="http://schemas.microsoft.com/office/drawing/2014/main" id="{4CC5A95E-A549-4316-9A69-48DD07AC5C0D}"/>
              </a:ext>
            </a:extLst>
          </p:cNvPr>
          <p:cNvSpPr/>
          <p:nvPr/>
        </p:nvSpPr>
        <p:spPr>
          <a:xfrm>
            <a:off x="5013188" y="39902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000" kern="0" dirty="0">
                <a:solidFill>
                  <a:srgbClr val="3A3838"/>
                </a:solidFill>
                <a:ea typeface="Century Gothic"/>
                <a:cs typeface="Century Gothic"/>
                <a:sym typeface="Century Gothic"/>
              </a:rPr>
              <a:t>heterosexual</a:t>
            </a:r>
          </a:p>
        </p:txBody>
      </p:sp>
      <p:sp>
        <p:nvSpPr>
          <p:cNvPr id="21" name="Google Shape;1253;p22">
            <a:extLst>
              <a:ext uri="{FF2B5EF4-FFF2-40B4-BE49-F238E27FC236}">
                <a16:creationId xmlns:a16="http://schemas.microsoft.com/office/drawing/2014/main" id="{9222A812-8377-4A4F-ADB5-4946A11A2110}"/>
              </a:ext>
            </a:extLst>
          </p:cNvPr>
          <p:cNvSpPr/>
          <p:nvPr/>
        </p:nvSpPr>
        <p:spPr>
          <a:xfrm>
            <a:off x="7443032" y="40265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Mr</a:t>
            </a:r>
          </a:p>
        </p:txBody>
      </p:sp>
      <p:sp>
        <p:nvSpPr>
          <p:cNvPr id="22" name="Google Shape;1254;p22">
            <a:extLst>
              <a:ext uri="{FF2B5EF4-FFF2-40B4-BE49-F238E27FC236}">
                <a16:creationId xmlns:a16="http://schemas.microsoft.com/office/drawing/2014/main" id="{61E91343-F837-48EA-AFB3-11ADFBE87A81}"/>
              </a:ext>
            </a:extLst>
          </p:cNvPr>
          <p:cNvSpPr/>
          <p:nvPr/>
        </p:nvSpPr>
        <p:spPr>
          <a:xfrm>
            <a:off x="210465" y="52161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Swiss</a:t>
            </a:r>
            <a:endParaRPr lang="en-GB" sz="2000" kern="0" dirty="0">
              <a:solidFill>
                <a:srgbClr val="3A3838"/>
              </a:solidFill>
              <a:ea typeface="Century Gothic"/>
              <a:cs typeface="Century Gothic"/>
              <a:sym typeface="Century Gothic"/>
            </a:endParaRPr>
          </a:p>
        </p:txBody>
      </p:sp>
      <p:sp>
        <p:nvSpPr>
          <p:cNvPr id="23" name="Google Shape;1255;p22">
            <a:extLst>
              <a:ext uri="{FF2B5EF4-FFF2-40B4-BE49-F238E27FC236}">
                <a16:creationId xmlns:a16="http://schemas.microsoft.com/office/drawing/2014/main" id="{6C069104-B77C-42E7-ABED-C0094D72EE98}"/>
              </a:ext>
            </a:extLst>
          </p:cNvPr>
          <p:cNvSpPr/>
          <p:nvPr/>
        </p:nvSpPr>
        <p:spPr>
          <a:xfrm>
            <a:off x="2611639" y="52161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2060"/>
              </a:buClr>
              <a:buSzPts val="2800"/>
              <a:buFont typeface="Century Gothic"/>
              <a:buNone/>
              <a:tabLst/>
              <a:defRPr/>
            </a:pPr>
            <a:r>
              <a:rPr lang="en-GB" sz="2000" kern="0" dirty="0">
                <a:solidFill>
                  <a:srgbClr val="3A3838"/>
                </a:solidFill>
                <a:ea typeface="Century Gothic"/>
                <a:cs typeface="Century Gothic"/>
                <a:sym typeface="Century Gothic"/>
              </a:rPr>
              <a:t>a</a:t>
            </a:r>
            <a:r>
              <a:rPr kumimoji="0" lang="en-GB" sz="2000" b="0" i="0" u="none" strike="noStrike" kern="0" cap="none" spc="0" normalizeH="0" baseline="0" noProof="0" dirty="0" err="1">
                <a:ln>
                  <a:noFill/>
                </a:ln>
                <a:solidFill>
                  <a:srgbClr val="3A3838"/>
                </a:solidFill>
                <a:effectLst/>
                <a:uLnTx/>
                <a:uFillTx/>
                <a:ea typeface="Century Gothic"/>
                <a:cs typeface="Century Gothic"/>
                <a:sym typeface="Century Gothic"/>
              </a:rPr>
              <a:t>ctual</a:t>
            </a:r>
            <a:r>
              <a:rPr kumimoji="0" lang="en-GB" sz="2000" b="0" i="0" u="none" strike="noStrike" kern="0" cap="none" spc="0" normalizeH="0" baseline="0" noProof="0" dirty="0">
                <a:ln>
                  <a:noFill/>
                </a:ln>
                <a:solidFill>
                  <a:srgbClr val="3A3838"/>
                </a:solidFill>
                <a:effectLst/>
                <a:uLnTx/>
                <a:uFillTx/>
                <a:ea typeface="Century Gothic"/>
                <a:cs typeface="Century Gothic"/>
                <a:sym typeface="Century Gothic"/>
              </a:rPr>
              <a:t>, real, actually, really</a:t>
            </a:r>
            <a:endParaRPr kumimoji="0" lang="en-GB" sz="2000" b="0" i="0" u="none" strike="noStrike" kern="0" cap="none" spc="0" normalizeH="0" baseline="0" noProof="0" dirty="0">
              <a:ln>
                <a:noFill/>
              </a:ln>
              <a:solidFill>
                <a:srgbClr val="3A3838"/>
              </a:solidFill>
              <a:effectLst/>
              <a:uLnTx/>
              <a:uFillTx/>
              <a:sym typeface="Arial"/>
            </a:endParaRPr>
          </a:p>
        </p:txBody>
      </p:sp>
      <p:sp>
        <p:nvSpPr>
          <p:cNvPr id="24" name="Google Shape;1256;p22">
            <a:extLst>
              <a:ext uri="{FF2B5EF4-FFF2-40B4-BE49-F238E27FC236}">
                <a16:creationId xmlns:a16="http://schemas.microsoft.com/office/drawing/2014/main" id="{DFD552DF-0FE0-4766-A867-4D7B7869BA7C}"/>
              </a:ext>
            </a:extLst>
          </p:cNvPr>
          <p:cNvSpPr/>
          <p:nvPr/>
        </p:nvSpPr>
        <p:spPr>
          <a:xfrm>
            <a:off x="5013188" y="52070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600"/>
              <a:buFont typeface="Century Gothic"/>
              <a:buNone/>
              <a:defRPr/>
            </a:pPr>
            <a:r>
              <a:rPr lang="en-GB" sz="2400" dirty="0">
                <a:solidFill>
                  <a:srgbClr val="3A3838"/>
                </a:solidFill>
                <a:ea typeface="Century Gothic"/>
                <a:cs typeface="Century Gothic"/>
                <a:sym typeface="Century Gothic"/>
              </a:rPr>
              <a:t>machine</a:t>
            </a:r>
            <a:endParaRPr lang="en-GB" sz="2400" kern="0" dirty="0">
              <a:solidFill>
                <a:srgbClr val="3A3838"/>
              </a:solidFill>
              <a:ea typeface="Century Gothic"/>
              <a:cs typeface="Century Gothic"/>
              <a:sym typeface="Century Gothic"/>
            </a:endParaRPr>
          </a:p>
        </p:txBody>
      </p:sp>
      <p:sp>
        <p:nvSpPr>
          <p:cNvPr id="25" name="Google Shape;1257;p22">
            <a:extLst>
              <a:ext uri="{FF2B5EF4-FFF2-40B4-BE49-F238E27FC236}">
                <a16:creationId xmlns:a16="http://schemas.microsoft.com/office/drawing/2014/main" id="{398C7B48-0958-4126-AF1B-8C02697B8A00}"/>
              </a:ext>
            </a:extLst>
          </p:cNvPr>
          <p:cNvSpPr/>
          <p:nvPr/>
        </p:nvSpPr>
        <p:spPr>
          <a:xfrm>
            <a:off x="7443032" y="52433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000" kern="0" dirty="0">
                <a:solidFill>
                  <a:srgbClr val="3A3838"/>
                </a:solidFill>
                <a:ea typeface="Century Gothic"/>
                <a:cs typeface="Century Gothic"/>
                <a:sym typeface="Century Gothic"/>
              </a:rPr>
              <a:t>to own, have, having, owning</a:t>
            </a:r>
          </a:p>
        </p:txBody>
      </p:sp>
      <p:sp>
        <p:nvSpPr>
          <p:cNvPr id="27" name="Google Shape;1259;p22">
            <a:extLst>
              <a:ext uri="{FF2B5EF4-FFF2-40B4-BE49-F238E27FC236}">
                <a16:creationId xmlns:a16="http://schemas.microsoft.com/office/drawing/2014/main" id="{24396E20-9407-4AA3-A4EA-46ADBE75AAA7}"/>
              </a:ext>
            </a:extLst>
          </p:cNvPr>
          <p:cNvSpPr/>
          <p:nvPr/>
        </p:nvSpPr>
        <p:spPr>
          <a:xfrm>
            <a:off x="217410" y="1569648"/>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rPr>
              <a:t>spanisch</a:t>
            </a:r>
            <a:endParaRPr kumimoji="0" lang="es-GB" sz="2400" b="1" i="0" u="none" strike="noStrike" kern="0" cap="none" spc="0" normalizeH="0" baseline="0" noProof="0" dirty="0">
              <a:ln>
                <a:noFill/>
              </a:ln>
              <a:solidFill>
                <a:schemeClr val="bg1"/>
              </a:solidFill>
              <a:effectLst/>
              <a:uLnTx/>
              <a:uFillTx/>
            </a:endParaRPr>
          </a:p>
        </p:txBody>
      </p:sp>
      <p:sp>
        <p:nvSpPr>
          <p:cNvPr id="42" name="Google Shape;1242;p22">
            <a:extLst>
              <a:ext uri="{FF2B5EF4-FFF2-40B4-BE49-F238E27FC236}">
                <a16:creationId xmlns:a16="http://schemas.microsoft.com/office/drawing/2014/main" id="{010165BD-83C2-4C3D-ACAD-23E9731BF08C}"/>
              </a:ext>
            </a:extLst>
          </p:cNvPr>
          <p:cNvSpPr/>
          <p:nvPr/>
        </p:nvSpPr>
        <p:spPr>
          <a:xfrm>
            <a:off x="9815161" y="15929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customer</a:t>
            </a:r>
          </a:p>
        </p:txBody>
      </p:sp>
      <p:sp>
        <p:nvSpPr>
          <p:cNvPr id="43" name="Google Shape;1246;p22">
            <a:extLst>
              <a:ext uri="{FF2B5EF4-FFF2-40B4-BE49-F238E27FC236}">
                <a16:creationId xmlns:a16="http://schemas.microsoft.com/office/drawing/2014/main" id="{A7477CB2-875A-49F6-9A3F-9010063C54A0}"/>
              </a:ext>
            </a:extLst>
          </p:cNvPr>
          <p:cNvSpPr/>
          <p:nvPr/>
        </p:nvSpPr>
        <p:spPr>
          <a:xfrm>
            <a:off x="9815161" y="28097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000" kern="0" dirty="0">
                <a:solidFill>
                  <a:srgbClr val="3A3838"/>
                </a:solidFill>
                <a:sym typeface="Arial"/>
              </a:rPr>
              <a:t>human beings, people</a:t>
            </a:r>
          </a:p>
        </p:txBody>
      </p:sp>
      <p:sp>
        <p:nvSpPr>
          <p:cNvPr id="44" name="Google Shape;1250;p22">
            <a:extLst>
              <a:ext uri="{FF2B5EF4-FFF2-40B4-BE49-F238E27FC236}">
                <a16:creationId xmlns:a16="http://schemas.microsoft.com/office/drawing/2014/main" id="{F34E0FFC-BFF9-4BF9-8374-A3282C815FDE}"/>
              </a:ext>
            </a:extLst>
          </p:cNvPr>
          <p:cNvSpPr/>
          <p:nvPr/>
        </p:nvSpPr>
        <p:spPr>
          <a:xfrm>
            <a:off x="9815161" y="40265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non-binary</a:t>
            </a:r>
          </a:p>
        </p:txBody>
      </p:sp>
      <p:sp>
        <p:nvSpPr>
          <p:cNvPr id="45" name="Google Shape;1254;p22">
            <a:extLst>
              <a:ext uri="{FF2B5EF4-FFF2-40B4-BE49-F238E27FC236}">
                <a16:creationId xmlns:a16="http://schemas.microsoft.com/office/drawing/2014/main" id="{83E98B9F-BA98-4915-BABF-11366BDA89D1}"/>
              </a:ext>
            </a:extLst>
          </p:cNvPr>
          <p:cNvSpPr/>
          <p:nvPr/>
        </p:nvSpPr>
        <p:spPr>
          <a:xfrm>
            <a:off x="9815161" y="52433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Austrian</a:t>
            </a:r>
          </a:p>
        </p:txBody>
      </p:sp>
      <p:sp>
        <p:nvSpPr>
          <p:cNvPr id="4" name="Google Shape;1259;p22">
            <a:extLst>
              <a:ext uri="{FF2B5EF4-FFF2-40B4-BE49-F238E27FC236}">
                <a16:creationId xmlns:a16="http://schemas.microsoft.com/office/drawing/2014/main" id="{733B6E9F-CF8F-3441-D94D-0950FECB0E9D}"/>
              </a:ext>
            </a:extLst>
          </p:cNvPr>
          <p:cNvSpPr/>
          <p:nvPr/>
        </p:nvSpPr>
        <p:spPr>
          <a:xfrm>
            <a:off x="2621073" y="1551427"/>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b</a:t>
            </a:r>
            <a:r>
              <a:rPr kumimoji="0" lang="en-GB" sz="2400" b="1" i="0" u="none" strike="noStrike" kern="0" cap="none" spc="0" normalizeH="0" baseline="0" noProof="0" dirty="0" err="1">
                <a:ln>
                  <a:noFill/>
                </a:ln>
                <a:solidFill>
                  <a:schemeClr val="bg1"/>
                </a:solidFill>
                <a:effectLst/>
                <a:uLnTx/>
                <a:uFillTx/>
              </a:rPr>
              <a:t>i</a:t>
            </a:r>
            <a:r>
              <a:rPr kumimoji="0" lang="en-GB" sz="2400" b="1" i="0" u="none" strike="noStrike" kern="0" cap="none" spc="0" normalizeH="0" baseline="0" noProof="0" dirty="0">
                <a:ln>
                  <a:noFill/>
                </a:ln>
                <a:solidFill>
                  <a:schemeClr val="bg1"/>
                </a:solidFill>
                <a:effectLst/>
                <a:uLnTx/>
                <a:uFillTx/>
              </a:rPr>
              <a:t>(</a:t>
            </a:r>
            <a:r>
              <a:rPr kumimoji="0" lang="en-GB" sz="2400" b="1" i="0" u="none" strike="noStrike" kern="0" cap="none" spc="0" normalizeH="0" baseline="0" noProof="0" dirty="0" err="1">
                <a:ln>
                  <a:noFill/>
                </a:ln>
                <a:solidFill>
                  <a:schemeClr val="bg1"/>
                </a:solidFill>
                <a:effectLst/>
                <a:uLnTx/>
                <a:uFillTx/>
              </a:rPr>
              <a:t>sexuell</a:t>
            </a:r>
            <a:r>
              <a:rPr kumimoji="0" lang="en-GB" sz="2400" b="1" i="0" u="none" strike="noStrike" kern="0" cap="none" spc="0" normalizeH="0" baseline="0" noProof="0" dirty="0">
                <a:ln>
                  <a:noFill/>
                </a:ln>
                <a:solidFill>
                  <a:schemeClr val="bg1"/>
                </a:solidFill>
                <a:effectLst/>
                <a:uLnTx/>
                <a:uFillTx/>
              </a:rPr>
              <a:t>)</a:t>
            </a:r>
            <a:endParaRPr kumimoji="0" lang="es-GB" sz="2400" b="1" i="0" u="none" strike="noStrike" kern="0" cap="none" spc="0" normalizeH="0" baseline="0" noProof="0" dirty="0">
              <a:ln>
                <a:noFill/>
              </a:ln>
              <a:solidFill>
                <a:schemeClr val="bg1"/>
              </a:solidFill>
              <a:effectLst/>
              <a:uLnTx/>
              <a:uFillTx/>
            </a:endParaRPr>
          </a:p>
        </p:txBody>
      </p:sp>
      <p:sp>
        <p:nvSpPr>
          <p:cNvPr id="5" name="Google Shape;1259;p22">
            <a:extLst>
              <a:ext uri="{FF2B5EF4-FFF2-40B4-BE49-F238E27FC236}">
                <a16:creationId xmlns:a16="http://schemas.microsoft.com/office/drawing/2014/main" id="{4A548FD6-DBE1-51A8-BA88-B4C37C4C1F76}"/>
              </a:ext>
            </a:extLst>
          </p:cNvPr>
          <p:cNvSpPr/>
          <p:nvPr/>
        </p:nvSpPr>
        <p:spPr>
          <a:xfrm>
            <a:off x="5042834" y="1552531"/>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schwul</a:t>
            </a:r>
            <a:endParaRPr kumimoji="0" lang="es-GB" sz="2400" b="1" i="0" u="none" strike="noStrike" kern="0" cap="none" spc="0" normalizeH="0" baseline="0" noProof="0" dirty="0">
              <a:ln>
                <a:noFill/>
              </a:ln>
              <a:solidFill>
                <a:schemeClr val="bg1"/>
              </a:solidFill>
              <a:effectLst/>
              <a:uLnTx/>
              <a:uFillTx/>
            </a:endParaRPr>
          </a:p>
        </p:txBody>
      </p:sp>
      <p:sp>
        <p:nvSpPr>
          <p:cNvPr id="8" name="Google Shape;1259;p22">
            <a:extLst>
              <a:ext uri="{FF2B5EF4-FFF2-40B4-BE49-F238E27FC236}">
                <a16:creationId xmlns:a16="http://schemas.microsoft.com/office/drawing/2014/main" id="{5C5ED1C4-8E6A-F376-34A4-306B046622BF}"/>
              </a:ext>
            </a:extLst>
          </p:cNvPr>
          <p:cNvSpPr/>
          <p:nvPr/>
        </p:nvSpPr>
        <p:spPr>
          <a:xfrm>
            <a:off x="7449977" y="1588520"/>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bedeuten</a:t>
            </a:r>
            <a:endParaRPr kumimoji="0" lang="es-GB" sz="2400" b="1" i="0" u="none" strike="noStrike" kern="0" cap="none" spc="0" normalizeH="0" baseline="0" noProof="0" dirty="0">
              <a:ln>
                <a:noFill/>
              </a:ln>
              <a:solidFill>
                <a:schemeClr val="bg1"/>
              </a:solidFill>
              <a:effectLst/>
              <a:uLnTx/>
              <a:uFillTx/>
            </a:endParaRPr>
          </a:p>
        </p:txBody>
      </p:sp>
      <p:sp>
        <p:nvSpPr>
          <p:cNvPr id="9" name="Google Shape;1259;p22">
            <a:extLst>
              <a:ext uri="{FF2B5EF4-FFF2-40B4-BE49-F238E27FC236}">
                <a16:creationId xmlns:a16="http://schemas.microsoft.com/office/drawing/2014/main" id="{A17575D8-E12E-0768-6CDC-0E6FDAA8053D}"/>
              </a:ext>
            </a:extLst>
          </p:cNvPr>
          <p:cNvSpPr/>
          <p:nvPr/>
        </p:nvSpPr>
        <p:spPr>
          <a:xfrm>
            <a:off x="9822106" y="1585717"/>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der Kunde</a:t>
            </a:r>
            <a:endParaRPr kumimoji="0" lang="es-GB" sz="2400" b="1" i="0" u="none" strike="noStrike" kern="0" cap="none" spc="0" normalizeH="0" baseline="0" noProof="0" dirty="0">
              <a:ln>
                <a:noFill/>
              </a:ln>
              <a:solidFill>
                <a:schemeClr val="bg1"/>
              </a:solidFill>
              <a:effectLst/>
              <a:uLnTx/>
              <a:uFillTx/>
            </a:endParaRPr>
          </a:p>
        </p:txBody>
      </p:sp>
      <p:sp>
        <p:nvSpPr>
          <p:cNvPr id="51" name="Google Shape;1259;p22">
            <a:extLst>
              <a:ext uri="{FF2B5EF4-FFF2-40B4-BE49-F238E27FC236}">
                <a16:creationId xmlns:a16="http://schemas.microsoft.com/office/drawing/2014/main" id="{BDB9EB5F-0E8B-5014-E6EC-018830AF11B7}"/>
              </a:ext>
            </a:extLst>
          </p:cNvPr>
          <p:cNvSpPr/>
          <p:nvPr/>
        </p:nvSpPr>
        <p:spPr>
          <a:xfrm>
            <a:off x="217409" y="2778124"/>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Engländer</a:t>
            </a:r>
            <a:endParaRPr kumimoji="0" lang="es-GB" sz="2400" b="1" i="0" u="none" strike="noStrike" kern="0" cap="none" spc="0" normalizeH="0" baseline="0" noProof="0" dirty="0">
              <a:ln>
                <a:noFill/>
              </a:ln>
              <a:solidFill>
                <a:schemeClr val="bg1"/>
              </a:solidFill>
              <a:effectLst/>
              <a:uLnTx/>
              <a:uFillTx/>
            </a:endParaRPr>
          </a:p>
        </p:txBody>
      </p:sp>
      <p:sp>
        <p:nvSpPr>
          <p:cNvPr id="53" name="Google Shape;1259;p22">
            <a:extLst>
              <a:ext uri="{FF2B5EF4-FFF2-40B4-BE49-F238E27FC236}">
                <a16:creationId xmlns:a16="http://schemas.microsoft.com/office/drawing/2014/main" id="{5B86B231-B0B3-D185-208E-D8564E9AAF48}"/>
              </a:ext>
            </a:extLst>
          </p:cNvPr>
          <p:cNvSpPr/>
          <p:nvPr/>
        </p:nvSpPr>
        <p:spPr>
          <a:xfrm>
            <a:off x="2620594" y="2774551"/>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d</a:t>
            </a:r>
            <a:r>
              <a:rPr lang="en-GB" sz="2400" b="1" kern="0" noProof="0" dirty="0">
                <a:solidFill>
                  <a:schemeClr val="bg1"/>
                </a:solidFill>
              </a:rPr>
              <a:t>er Herr</a:t>
            </a:r>
            <a:endParaRPr kumimoji="0" lang="es-GB" sz="2400" b="1" i="0" u="none" strike="noStrike" kern="0" cap="none" spc="0" normalizeH="0" baseline="0" noProof="0" dirty="0">
              <a:ln>
                <a:noFill/>
              </a:ln>
              <a:solidFill>
                <a:schemeClr val="bg1"/>
              </a:solidFill>
              <a:effectLst/>
              <a:uLnTx/>
              <a:uFillTx/>
            </a:endParaRPr>
          </a:p>
        </p:txBody>
      </p:sp>
      <p:sp>
        <p:nvSpPr>
          <p:cNvPr id="54" name="Google Shape;1259;p22">
            <a:extLst>
              <a:ext uri="{FF2B5EF4-FFF2-40B4-BE49-F238E27FC236}">
                <a16:creationId xmlns:a16="http://schemas.microsoft.com/office/drawing/2014/main" id="{B185A19C-0F50-3991-9355-25B4D034D3E0}"/>
              </a:ext>
            </a:extLst>
          </p:cNvPr>
          <p:cNvSpPr/>
          <p:nvPr/>
        </p:nvSpPr>
        <p:spPr>
          <a:xfrm>
            <a:off x="5027578" y="2770550"/>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noProof="0" dirty="0">
                <a:solidFill>
                  <a:schemeClr val="bg1"/>
                </a:solidFill>
              </a:rPr>
              <a:t>Mensch!</a:t>
            </a:r>
            <a:endParaRPr kumimoji="0" lang="es-GB" sz="2400" b="1" i="0" u="none" strike="noStrike" kern="0" cap="none" spc="0" normalizeH="0" baseline="0" noProof="0" dirty="0">
              <a:ln>
                <a:noFill/>
              </a:ln>
              <a:solidFill>
                <a:schemeClr val="bg1"/>
              </a:solidFill>
              <a:effectLst/>
              <a:uLnTx/>
              <a:uFillTx/>
            </a:endParaRPr>
          </a:p>
        </p:txBody>
      </p:sp>
      <p:sp>
        <p:nvSpPr>
          <p:cNvPr id="55" name="Google Shape;1259;p22">
            <a:extLst>
              <a:ext uri="{FF2B5EF4-FFF2-40B4-BE49-F238E27FC236}">
                <a16:creationId xmlns:a16="http://schemas.microsoft.com/office/drawing/2014/main" id="{5DF42056-C628-376D-2CFA-B55BB6B7333B}"/>
              </a:ext>
            </a:extLst>
          </p:cNvPr>
          <p:cNvSpPr/>
          <p:nvPr/>
        </p:nvSpPr>
        <p:spPr>
          <a:xfrm>
            <a:off x="7460363" y="2823050"/>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französisch</a:t>
            </a:r>
            <a:endParaRPr kumimoji="0" lang="es-GB" sz="2400" b="1" i="0" u="none" strike="noStrike" kern="0" cap="none" spc="0" normalizeH="0" baseline="0" noProof="0" dirty="0">
              <a:ln>
                <a:noFill/>
              </a:ln>
              <a:solidFill>
                <a:schemeClr val="bg1"/>
              </a:solidFill>
              <a:effectLst/>
              <a:uLnTx/>
              <a:uFillTx/>
            </a:endParaRPr>
          </a:p>
        </p:txBody>
      </p:sp>
      <p:sp>
        <p:nvSpPr>
          <p:cNvPr id="56" name="Google Shape;1259;p22">
            <a:extLst>
              <a:ext uri="{FF2B5EF4-FFF2-40B4-BE49-F238E27FC236}">
                <a16:creationId xmlns:a16="http://schemas.microsoft.com/office/drawing/2014/main" id="{ACAB0854-1D86-CD26-6C41-5EFEACB02F8D}"/>
              </a:ext>
            </a:extLst>
          </p:cNvPr>
          <p:cNvSpPr/>
          <p:nvPr/>
        </p:nvSpPr>
        <p:spPr>
          <a:xfrm>
            <a:off x="9816868" y="2814427"/>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noProof="0" dirty="0">
                <a:solidFill>
                  <a:schemeClr val="bg1"/>
                </a:solidFill>
              </a:rPr>
              <a:t>die Menschen</a:t>
            </a:r>
            <a:endParaRPr kumimoji="0" lang="es-GB" sz="2400" b="1" i="0" u="none" strike="noStrike" kern="0" cap="none" spc="0" normalizeH="0" baseline="0" noProof="0" dirty="0">
              <a:ln>
                <a:noFill/>
              </a:ln>
              <a:solidFill>
                <a:schemeClr val="bg1"/>
              </a:solidFill>
              <a:effectLst/>
              <a:uLnTx/>
              <a:uFillTx/>
            </a:endParaRPr>
          </a:p>
        </p:txBody>
      </p:sp>
      <p:sp>
        <p:nvSpPr>
          <p:cNvPr id="57" name="Google Shape;1259;p22">
            <a:extLst>
              <a:ext uri="{FF2B5EF4-FFF2-40B4-BE49-F238E27FC236}">
                <a16:creationId xmlns:a16="http://schemas.microsoft.com/office/drawing/2014/main" id="{CBE2D78A-C6B2-7AB6-1FFD-06839359E1EA}"/>
              </a:ext>
            </a:extLst>
          </p:cNvPr>
          <p:cNvSpPr/>
          <p:nvPr/>
        </p:nvSpPr>
        <p:spPr>
          <a:xfrm>
            <a:off x="223596" y="4006616"/>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noProof="0" dirty="0" err="1">
                <a:solidFill>
                  <a:schemeClr val="bg1"/>
                </a:solidFill>
              </a:rPr>
              <a:t>lesbisch</a:t>
            </a:r>
            <a:endParaRPr kumimoji="0" lang="es-GB" sz="2400" b="1" i="0" u="none" strike="noStrike" kern="0" cap="none" spc="0" normalizeH="0" baseline="0" noProof="0" dirty="0">
              <a:ln>
                <a:noFill/>
              </a:ln>
              <a:solidFill>
                <a:schemeClr val="bg1"/>
              </a:solidFill>
              <a:effectLst/>
              <a:uLnTx/>
              <a:uFillTx/>
            </a:endParaRPr>
          </a:p>
        </p:txBody>
      </p:sp>
      <p:sp>
        <p:nvSpPr>
          <p:cNvPr id="58" name="Google Shape;1259;p22">
            <a:extLst>
              <a:ext uri="{FF2B5EF4-FFF2-40B4-BE49-F238E27FC236}">
                <a16:creationId xmlns:a16="http://schemas.microsoft.com/office/drawing/2014/main" id="{7EA41887-4BEE-0B77-E22C-4A432E5ACB42}"/>
              </a:ext>
            </a:extLst>
          </p:cNvPr>
          <p:cNvSpPr/>
          <p:nvPr/>
        </p:nvSpPr>
        <p:spPr>
          <a:xfrm>
            <a:off x="2626508" y="4017806"/>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d</a:t>
            </a:r>
            <a:r>
              <a:rPr lang="en-GB" sz="2400" b="1" kern="0" noProof="0" dirty="0" err="1">
                <a:solidFill>
                  <a:schemeClr val="bg1"/>
                </a:solidFill>
              </a:rPr>
              <a:t>ie</a:t>
            </a:r>
            <a:r>
              <a:rPr lang="en-GB" sz="2400" b="1" kern="0" noProof="0" dirty="0">
                <a:solidFill>
                  <a:schemeClr val="bg1"/>
                </a:solidFill>
              </a:rPr>
              <a:t> </a:t>
            </a:r>
            <a:r>
              <a:rPr lang="en-GB" sz="2400" b="1" kern="0" noProof="0" dirty="0" err="1">
                <a:solidFill>
                  <a:schemeClr val="bg1"/>
                </a:solidFill>
              </a:rPr>
              <a:t>Staaten</a:t>
            </a:r>
            <a:endParaRPr kumimoji="0" lang="es-GB" sz="2400" b="1" i="0" u="none" strike="noStrike" kern="0" cap="none" spc="0" normalizeH="0" baseline="0" noProof="0" dirty="0">
              <a:ln>
                <a:noFill/>
              </a:ln>
              <a:solidFill>
                <a:schemeClr val="bg1"/>
              </a:solidFill>
              <a:effectLst/>
              <a:uLnTx/>
              <a:uFillTx/>
            </a:endParaRPr>
          </a:p>
        </p:txBody>
      </p:sp>
      <p:sp>
        <p:nvSpPr>
          <p:cNvPr id="59" name="Google Shape;1259;p22">
            <a:extLst>
              <a:ext uri="{FF2B5EF4-FFF2-40B4-BE49-F238E27FC236}">
                <a16:creationId xmlns:a16="http://schemas.microsoft.com/office/drawing/2014/main" id="{463E7A9C-E4D7-0A4A-ADC3-9AC6A59B492C}"/>
              </a:ext>
            </a:extLst>
          </p:cNvPr>
          <p:cNvSpPr/>
          <p:nvPr/>
        </p:nvSpPr>
        <p:spPr>
          <a:xfrm>
            <a:off x="5031403" y="3985027"/>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h</a:t>
            </a:r>
            <a:r>
              <a:rPr lang="en-GB" sz="2400" b="1" kern="0" noProof="0" dirty="0" err="1">
                <a:solidFill>
                  <a:schemeClr val="bg1"/>
                </a:solidFill>
              </a:rPr>
              <a:t>etero</a:t>
            </a:r>
            <a:r>
              <a:rPr lang="en-GB" sz="2400" b="1" kern="0" noProof="0" dirty="0">
                <a:solidFill>
                  <a:schemeClr val="bg1"/>
                </a:solidFill>
              </a:rPr>
              <a:t> (</a:t>
            </a:r>
            <a:r>
              <a:rPr lang="en-GB" sz="2400" b="1" kern="0" noProof="0" dirty="0" err="1">
                <a:solidFill>
                  <a:schemeClr val="bg1"/>
                </a:solidFill>
              </a:rPr>
              <a:t>sexuell</a:t>
            </a:r>
            <a:r>
              <a:rPr lang="en-GB" sz="2400" b="1" kern="0" noProof="0" dirty="0">
                <a:solidFill>
                  <a:schemeClr val="bg1"/>
                </a:solidFill>
              </a:rPr>
              <a:t>)</a:t>
            </a:r>
            <a:endParaRPr kumimoji="0" lang="es-GB" sz="2400" b="1" i="0" u="none" strike="noStrike" kern="0" cap="none" spc="0" normalizeH="0" baseline="0" noProof="0" dirty="0">
              <a:ln>
                <a:noFill/>
              </a:ln>
              <a:solidFill>
                <a:schemeClr val="bg1"/>
              </a:solidFill>
              <a:effectLst/>
              <a:uLnTx/>
              <a:uFillTx/>
            </a:endParaRPr>
          </a:p>
        </p:txBody>
      </p:sp>
      <p:sp>
        <p:nvSpPr>
          <p:cNvPr id="60" name="Google Shape;1259;p22">
            <a:extLst>
              <a:ext uri="{FF2B5EF4-FFF2-40B4-BE49-F238E27FC236}">
                <a16:creationId xmlns:a16="http://schemas.microsoft.com/office/drawing/2014/main" id="{76899CAB-163A-C8C6-146F-39E58D6C37BC}"/>
              </a:ext>
            </a:extLst>
          </p:cNvPr>
          <p:cNvSpPr/>
          <p:nvPr/>
        </p:nvSpPr>
        <p:spPr>
          <a:xfrm>
            <a:off x="7449976" y="4037043"/>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Herr</a:t>
            </a:r>
            <a:endParaRPr kumimoji="0" lang="es-GB" sz="2400" b="1" i="0" u="none" strike="noStrike" kern="0" cap="none" spc="0" normalizeH="0" baseline="0" noProof="0" dirty="0">
              <a:ln>
                <a:noFill/>
              </a:ln>
              <a:solidFill>
                <a:schemeClr val="bg1"/>
              </a:solidFill>
              <a:effectLst/>
              <a:uLnTx/>
              <a:uFillTx/>
            </a:endParaRPr>
          </a:p>
        </p:txBody>
      </p:sp>
      <p:sp>
        <p:nvSpPr>
          <p:cNvPr id="61" name="Google Shape;1259;p22">
            <a:extLst>
              <a:ext uri="{FF2B5EF4-FFF2-40B4-BE49-F238E27FC236}">
                <a16:creationId xmlns:a16="http://schemas.microsoft.com/office/drawing/2014/main" id="{9D24133F-7687-FD7A-7218-BE15B6BE6C8A}"/>
              </a:ext>
            </a:extLst>
          </p:cNvPr>
          <p:cNvSpPr/>
          <p:nvPr/>
        </p:nvSpPr>
        <p:spPr>
          <a:xfrm>
            <a:off x="9824050" y="4042657"/>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nicht</a:t>
            </a:r>
            <a:r>
              <a:rPr lang="en-GB" sz="2400" b="1" kern="0" dirty="0">
                <a:solidFill>
                  <a:schemeClr val="bg1"/>
                </a:solidFill>
              </a:rPr>
              <a:t> </a:t>
            </a:r>
            <a:r>
              <a:rPr lang="en-GB" sz="2400" b="1" kern="0" dirty="0" err="1">
                <a:solidFill>
                  <a:schemeClr val="bg1"/>
                </a:solidFill>
              </a:rPr>
              <a:t>binär</a:t>
            </a:r>
            <a:endParaRPr kumimoji="0" lang="es-GB" sz="2400" b="1" i="0" u="none" strike="noStrike" kern="0" cap="none" spc="0" normalizeH="0" baseline="0" noProof="0" dirty="0">
              <a:ln>
                <a:noFill/>
              </a:ln>
              <a:solidFill>
                <a:schemeClr val="bg1"/>
              </a:solidFill>
              <a:effectLst/>
              <a:uLnTx/>
              <a:uFillTx/>
            </a:endParaRPr>
          </a:p>
        </p:txBody>
      </p:sp>
      <p:sp>
        <p:nvSpPr>
          <p:cNvPr id="62" name="Google Shape;1259;p22">
            <a:extLst>
              <a:ext uri="{FF2B5EF4-FFF2-40B4-BE49-F238E27FC236}">
                <a16:creationId xmlns:a16="http://schemas.microsoft.com/office/drawing/2014/main" id="{C5523FD5-E566-CA56-BB5F-63FC24785A7F}"/>
              </a:ext>
            </a:extLst>
          </p:cNvPr>
          <p:cNvSpPr/>
          <p:nvPr/>
        </p:nvSpPr>
        <p:spPr>
          <a:xfrm>
            <a:off x="213813" y="5207056"/>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Schweizer</a:t>
            </a:r>
            <a:endParaRPr kumimoji="0" lang="es-GB" sz="2400" b="1" i="0" u="none" strike="noStrike" kern="0" cap="none" spc="0" normalizeH="0" baseline="0" noProof="0" dirty="0">
              <a:ln>
                <a:noFill/>
              </a:ln>
              <a:solidFill>
                <a:schemeClr val="bg1"/>
              </a:solidFill>
              <a:effectLst/>
              <a:uLnTx/>
              <a:uFillTx/>
            </a:endParaRPr>
          </a:p>
        </p:txBody>
      </p:sp>
      <p:sp>
        <p:nvSpPr>
          <p:cNvPr id="63" name="Google Shape;1259;p22">
            <a:extLst>
              <a:ext uri="{FF2B5EF4-FFF2-40B4-BE49-F238E27FC236}">
                <a16:creationId xmlns:a16="http://schemas.microsoft.com/office/drawing/2014/main" id="{16F01865-BFB0-5ABB-C42F-E15D8A8B3308}"/>
              </a:ext>
            </a:extLst>
          </p:cNvPr>
          <p:cNvSpPr/>
          <p:nvPr/>
        </p:nvSpPr>
        <p:spPr>
          <a:xfrm>
            <a:off x="2609164" y="5207056"/>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eigentlich</a:t>
            </a:r>
            <a:endParaRPr kumimoji="0" lang="es-GB" sz="2400" b="1" i="0" u="none" strike="noStrike" kern="0" cap="none" spc="0" normalizeH="0" baseline="0" noProof="0" dirty="0">
              <a:ln>
                <a:noFill/>
              </a:ln>
              <a:solidFill>
                <a:schemeClr val="bg1"/>
              </a:solidFill>
              <a:effectLst/>
              <a:uLnTx/>
              <a:uFillTx/>
            </a:endParaRPr>
          </a:p>
        </p:txBody>
      </p:sp>
      <p:sp>
        <p:nvSpPr>
          <p:cNvPr id="64" name="Google Shape;1259;p22">
            <a:extLst>
              <a:ext uri="{FF2B5EF4-FFF2-40B4-BE49-F238E27FC236}">
                <a16:creationId xmlns:a16="http://schemas.microsoft.com/office/drawing/2014/main" id="{22120225-8997-BCB5-1C8F-67907128E47D}"/>
              </a:ext>
            </a:extLst>
          </p:cNvPr>
          <p:cNvSpPr/>
          <p:nvPr/>
        </p:nvSpPr>
        <p:spPr>
          <a:xfrm>
            <a:off x="5020656" y="5232261"/>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die </a:t>
            </a:r>
            <a:r>
              <a:rPr lang="en-GB" sz="2400" b="1" kern="0" dirty="0" err="1">
                <a:solidFill>
                  <a:schemeClr val="bg1"/>
                </a:solidFill>
              </a:rPr>
              <a:t>Maschine</a:t>
            </a:r>
            <a:endParaRPr kumimoji="0" lang="es-GB" sz="2400" b="1" i="0" u="none" strike="noStrike" kern="0" cap="none" spc="0" normalizeH="0" baseline="0" noProof="0" dirty="0">
              <a:ln>
                <a:noFill/>
              </a:ln>
              <a:solidFill>
                <a:schemeClr val="bg1"/>
              </a:solidFill>
              <a:effectLst/>
              <a:uLnTx/>
              <a:uFillTx/>
            </a:endParaRPr>
          </a:p>
        </p:txBody>
      </p:sp>
      <p:sp>
        <p:nvSpPr>
          <p:cNvPr id="65" name="Google Shape;1259;p22">
            <a:extLst>
              <a:ext uri="{FF2B5EF4-FFF2-40B4-BE49-F238E27FC236}">
                <a16:creationId xmlns:a16="http://schemas.microsoft.com/office/drawing/2014/main" id="{84FEA3BC-06F3-853F-603C-7C969BEB44C9}"/>
              </a:ext>
            </a:extLst>
          </p:cNvPr>
          <p:cNvSpPr/>
          <p:nvPr/>
        </p:nvSpPr>
        <p:spPr>
          <a:xfrm>
            <a:off x="7449456" y="5258279"/>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besitzen</a:t>
            </a:r>
            <a:endParaRPr kumimoji="0" lang="es-GB" sz="2400" b="1" i="0" u="none" strike="noStrike" kern="0" cap="none" spc="0" normalizeH="0" baseline="0" noProof="0" dirty="0">
              <a:ln>
                <a:noFill/>
              </a:ln>
              <a:solidFill>
                <a:schemeClr val="bg1"/>
              </a:solidFill>
              <a:effectLst/>
              <a:uLnTx/>
              <a:uFillTx/>
            </a:endParaRPr>
          </a:p>
        </p:txBody>
      </p:sp>
      <p:sp>
        <p:nvSpPr>
          <p:cNvPr id="66" name="Google Shape;1259;p22">
            <a:extLst>
              <a:ext uri="{FF2B5EF4-FFF2-40B4-BE49-F238E27FC236}">
                <a16:creationId xmlns:a16="http://schemas.microsoft.com/office/drawing/2014/main" id="{38330217-EE1D-9F54-F895-4608B9192943}"/>
              </a:ext>
            </a:extLst>
          </p:cNvPr>
          <p:cNvSpPr/>
          <p:nvPr/>
        </p:nvSpPr>
        <p:spPr>
          <a:xfrm>
            <a:off x="9844807" y="5259943"/>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schemeClr val="bg1"/>
                </a:solidFill>
              </a:rPr>
              <a:t>österreichisch</a:t>
            </a:r>
            <a:endParaRPr kumimoji="0" lang="es-GB"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P spid="5" grpId="0" animBg="1"/>
      <p:bldP spid="8" grpId="0" animBg="1"/>
      <p:bldP spid="9" grpId="0" animBg="1"/>
      <p:bldP spid="51"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ontent Placeholder 2">
            <a:extLst>
              <a:ext uri="{FF2B5EF4-FFF2-40B4-BE49-F238E27FC236}">
                <a16:creationId xmlns:a16="http://schemas.microsoft.com/office/drawing/2014/main" id="{B9A80066-0E76-0450-E3F1-8E0C282DE944}"/>
              </a:ext>
            </a:extLst>
          </p:cNvPr>
          <p:cNvSpPr txBox="1">
            <a:spLocks/>
          </p:cNvSpPr>
          <p:nvPr/>
        </p:nvSpPr>
        <p:spPr>
          <a:xfrm>
            <a:off x="2031497" y="1007272"/>
            <a:ext cx="9158462" cy="588392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Arial"/>
                <a:ea typeface="+mn-ea"/>
                <a:cs typeface="+mn-cs"/>
                <a:sym typeface="Arial"/>
              </a:rPr>
              <a:t>19) machine 		20) to own, have</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lang="en-GB" sz="1600" b="1" i="1" dirty="0">
              <a:solidFill>
                <a:schemeClr val="tx1"/>
              </a:solidFill>
              <a:latin typeface="Arial"/>
              <a:sym typeface="Arial"/>
            </a:endParaRP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Arial"/>
                <a:ea typeface="+mn-ea"/>
                <a:cs typeface="+mn-cs"/>
                <a:sym typeface="Arial"/>
              </a:rPr>
              <a:t>16) Swiss	17) actual, real 	18) Austrian</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lang="en-GB" sz="2400" b="1" i="1" dirty="0">
              <a:solidFill>
                <a:schemeClr val="tx1"/>
              </a:solidFill>
              <a:latin typeface="Arial"/>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12) Mr     </a:t>
            </a:r>
            <a:r>
              <a:rPr kumimoji="0" lang="en-GB" sz="2400" b="1" i="1" u="none" strike="noStrike" kern="1200" cap="none" spc="0" normalizeH="0" baseline="0" noProof="0" dirty="0">
                <a:ln>
                  <a:noFill/>
                </a:ln>
                <a:solidFill>
                  <a:schemeClr val="tx1"/>
                </a:solidFill>
                <a:effectLst/>
                <a:uLnTx/>
                <a:uFillTx/>
                <a:latin typeface="Arial"/>
                <a:ea typeface="+mn-ea"/>
                <a:cs typeface="+mn-cs"/>
                <a:sym typeface="Arial"/>
              </a:rPr>
              <a:t>13) non-binary    14) bisexual</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r>
              <a:rPr lang="en-GB" sz="2400" b="1" i="1" dirty="0">
                <a:solidFill>
                  <a:schemeClr val="tx1"/>
                </a:solidFill>
                <a:latin typeface="Century Gothic" panose="020B0502020202020204" pitchFamily="34" charset="0"/>
                <a:sym typeface="Arial"/>
              </a:rPr>
              <a:t>15</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French</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endParaRPr lang="en-GB" sz="2400" b="1" i="1" dirty="0">
              <a:solidFill>
                <a:schemeClr val="tx1"/>
              </a:solidFill>
              <a:latin typeface="Century Gothic" panose="020B0502020202020204" pitchFamily="34" charset="0"/>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lang="en-GB" sz="2400" b="1" i="1" dirty="0">
                <a:solidFill>
                  <a:schemeClr val="tx1"/>
                </a:solidFill>
                <a:latin typeface="Century Gothic" panose="020B0502020202020204" pitchFamily="34" charset="0"/>
                <a:sym typeface="Arial"/>
              </a:rPr>
              <a:t>9</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states   10) human beings, people	   11) to mean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18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6) customer	 	7) Wow! 	</a:t>
            </a:r>
            <a:r>
              <a:rPr lang="en-GB" sz="2400" b="1" i="1" dirty="0">
                <a:solidFill>
                  <a:schemeClr val="tx1"/>
                </a:solidFill>
                <a:latin typeface="Century Gothic" panose="020B0502020202020204" pitchFamily="34" charset="0"/>
                <a:sym typeface="Arial"/>
              </a:rPr>
              <a:t>8</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r>
              <a:rPr lang="en-GB" sz="2400" b="1" i="1" dirty="0">
                <a:solidFill>
                  <a:schemeClr val="tx1"/>
                </a:solidFill>
                <a:latin typeface="Century Gothic" panose="020B0502020202020204" pitchFamily="34" charset="0"/>
                <a:sym typeface="Arial"/>
              </a:rPr>
              <a:t>heterosexual</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18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3) lesbian 		4) gay	</a:t>
            </a:r>
            <a:r>
              <a:rPr kumimoji="0" lang="en-GB" sz="2400" b="1" i="1" u="none" strike="noStrike" kern="1200" cap="none" spc="0" normalizeH="0" baseline="0" noProof="0" dirty="0">
                <a:ln>
                  <a:noFill/>
                </a:ln>
                <a:solidFill>
                  <a:schemeClr val="tx1"/>
                </a:solidFill>
                <a:effectLst/>
                <a:uLnTx/>
                <a:uFillTx/>
                <a:latin typeface="Arial"/>
                <a:ea typeface="+mn-ea"/>
                <a:cs typeface="+mn-cs"/>
                <a:sym typeface="Arial"/>
              </a:rPr>
              <a:t>5) Spanish	</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lang="en-GB" sz="1800" b="1" i="1" dirty="0">
              <a:solidFill>
                <a:schemeClr val="tx1"/>
              </a:solidFill>
              <a:latin typeface="Century Gothic" panose="020B0502020202020204" pitchFamily="34" charset="0"/>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i="1" u="none" strike="noStrike" kern="1200" cap="none" spc="0" normalizeH="0" baseline="0" noProof="0" dirty="0">
                <a:ln>
                  <a:noFill/>
                </a:ln>
                <a:solidFill>
                  <a:schemeClr val="tx1"/>
                </a:solidFill>
                <a:effectLst/>
                <a:uLnTx/>
                <a:uFillTx/>
                <a:latin typeface="Century Gothic" panose="020B0502020202020204" pitchFamily="34" charset="0"/>
                <a:ea typeface="Calibri"/>
                <a:cs typeface="Calibri"/>
                <a:sym typeface="Calibri"/>
              </a:rPr>
              <a:t>1) English </a:t>
            </a:r>
            <a:r>
              <a:rPr kumimoji="0" lang="fr-FR" sz="2400" b="1" i="1" u="none" strike="noStrike" kern="1200" cap="none" spc="0" normalizeH="0" baseline="0" noProof="0" dirty="0" err="1">
                <a:ln>
                  <a:noFill/>
                </a:ln>
                <a:solidFill>
                  <a:schemeClr val="tx1"/>
                </a:solidFill>
                <a:effectLst/>
                <a:uLnTx/>
                <a:uFillTx/>
                <a:latin typeface="Century Gothic" panose="020B0502020202020204" pitchFamily="34" charset="0"/>
                <a:ea typeface="Calibri"/>
                <a:cs typeface="Calibri"/>
                <a:sym typeface="Calibri"/>
              </a:rPr>
              <a:t>person</a:t>
            </a:r>
            <a:r>
              <a:rPr kumimoji="0" lang="fr-FR" sz="2400" b="1" i="1" u="none" strike="noStrike" kern="1200" cap="none" spc="0" normalizeH="0" baseline="0" noProof="0" dirty="0">
                <a:ln>
                  <a:noFill/>
                </a:ln>
                <a:solidFill>
                  <a:schemeClr val="tx1"/>
                </a:solidFill>
                <a:effectLst/>
                <a:uLnTx/>
                <a:uFillTx/>
                <a:latin typeface="Century Gothic" panose="020B0502020202020204" pitchFamily="34" charset="0"/>
                <a:ea typeface="Calibri"/>
                <a:cs typeface="Calibri"/>
                <a:sym typeface="Calibri"/>
              </a:rPr>
              <a:t>	</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2) gentleman 		</a:t>
            </a:r>
            <a:endParaRPr kumimoji="0" lang="en-GB" sz="2400" b="1" i="1" u="none" strike="noStrike" kern="1200" cap="none" spc="0" normalizeH="0" baseline="0" noProof="0" dirty="0">
              <a:ln>
                <a:noFill/>
              </a:ln>
              <a:solidFill>
                <a:srgbClr val="000000"/>
              </a:solidFill>
              <a:effectLst/>
              <a:uLnTx/>
              <a:uFillTx/>
              <a:latin typeface="Arial"/>
              <a:ea typeface="+mn-ea"/>
              <a:cs typeface="+mn-cs"/>
              <a:sym typeface="Arial"/>
            </a:endParaRPr>
          </a:p>
        </p:txBody>
      </p:sp>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73368" y="712448"/>
          <a:ext cx="8128000" cy="5418137"/>
        </p:xfrm>
        <a:graphic>
          <a:graphicData uri="http://schemas.openxmlformats.org/presentationml/2006/ole">
            <mc:AlternateContent xmlns:mc="http://schemas.openxmlformats.org/markup-compatibility/2006">
              <mc:Choice xmlns:v="urn:schemas-microsoft-com:vml" Requires="v">
                <p:oleObj spid="_x0000_s205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73368" y="71244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321305-E1BD-4C42-9219-4CE05C41BCA6}"/>
              </a:ext>
            </a:extLst>
          </p:cNvPr>
          <p:cNvSpPr>
            <a:spLocks noGrp="1"/>
          </p:cNvSpPr>
          <p:nvPr>
            <p:ph type="title"/>
          </p:nvPr>
        </p:nvSpPr>
        <p:spPr>
          <a:xfrm>
            <a:off x="-1" y="244598"/>
            <a:ext cx="7090791" cy="647577"/>
          </a:xfrm>
        </p:spPr>
        <p:txBody>
          <a:bodyPr>
            <a:normAutofit/>
          </a:bodyPr>
          <a:lstStyle/>
          <a:p>
            <a:r>
              <a:rPr lang="en-GB" sz="2800" dirty="0"/>
              <a:t>Wie </a:t>
            </a:r>
            <a:r>
              <a:rPr lang="en-GB" sz="2800" dirty="0" err="1"/>
              <a:t>schreibt</a:t>
            </a:r>
            <a:r>
              <a:rPr lang="en-GB" sz="2800" dirty="0"/>
              <a:t> man das auf Deutsch?</a:t>
            </a:r>
          </a:p>
        </p:txBody>
      </p:sp>
      <p:sp>
        <p:nvSpPr>
          <p:cNvPr id="7" name="Rectangle: Rounded Corners 6">
            <a:extLst>
              <a:ext uri="{FF2B5EF4-FFF2-40B4-BE49-F238E27FC236}">
                <a16:creationId xmlns:a16="http://schemas.microsoft.com/office/drawing/2014/main" id="{991E89F6-7DA2-4F98-85D2-B4EFDB6B40D0}"/>
              </a:ext>
            </a:extLst>
          </p:cNvPr>
          <p:cNvSpPr/>
          <p:nvPr/>
        </p:nvSpPr>
        <p:spPr>
          <a:xfrm>
            <a:off x="10478942" y="103046"/>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Vokabeln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grpSp>
        <p:nvGrpSpPr>
          <p:cNvPr id="5" name="Group 4">
            <a:extLst>
              <a:ext uri="{FF2B5EF4-FFF2-40B4-BE49-F238E27FC236}">
                <a16:creationId xmlns:a16="http://schemas.microsoft.com/office/drawing/2014/main" id="{D9D703FE-BC3C-19C9-E207-07EF6E50851E}"/>
              </a:ext>
            </a:extLst>
          </p:cNvPr>
          <p:cNvGrpSpPr/>
          <p:nvPr/>
        </p:nvGrpSpPr>
        <p:grpSpPr>
          <a:xfrm rot="16200000">
            <a:off x="2378927" y="239636"/>
            <a:ext cx="1140560" cy="1710840"/>
            <a:chOff x="7992800" y="214662"/>
            <a:chExt cx="1140560" cy="1710840"/>
          </a:xfrm>
        </p:grpSpPr>
        <p:sp>
          <p:nvSpPr>
            <p:cNvPr id="8" name="Bevel 246">
              <a:extLst>
                <a:ext uri="{FF2B5EF4-FFF2-40B4-BE49-F238E27FC236}">
                  <a16:creationId xmlns:a16="http://schemas.microsoft.com/office/drawing/2014/main" id="{121A08ED-2673-5D54-0C52-6654C83A8893}"/>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Bevel 247">
              <a:extLst>
                <a:ext uri="{FF2B5EF4-FFF2-40B4-BE49-F238E27FC236}">
                  <a16:creationId xmlns:a16="http://schemas.microsoft.com/office/drawing/2014/main" id="{54BEFFC6-62B2-59C5-214C-712659354F58}"/>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Bevel 248">
              <a:extLst>
                <a:ext uri="{FF2B5EF4-FFF2-40B4-BE49-F238E27FC236}">
                  <a16:creationId xmlns:a16="http://schemas.microsoft.com/office/drawing/2014/main" id="{B4D498B6-79DF-53A6-F125-4A29FAE265AF}"/>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Bevel 249">
              <a:extLst>
                <a:ext uri="{FF2B5EF4-FFF2-40B4-BE49-F238E27FC236}">
                  <a16:creationId xmlns:a16="http://schemas.microsoft.com/office/drawing/2014/main" id="{C4F4C40A-1C34-5118-1075-41D036F357C7}"/>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8" name="Group 27">
            <a:extLst>
              <a:ext uri="{FF2B5EF4-FFF2-40B4-BE49-F238E27FC236}">
                <a16:creationId xmlns:a16="http://schemas.microsoft.com/office/drawing/2014/main" id="{24121294-224D-ACDC-FE01-534624FE1E2A}"/>
              </a:ext>
            </a:extLst>
          </p:cNvPr>
          <p:cNvGrpSpPr/>
          <p:nvPr/>
        </p:nvGrpSpPr>
        <p:grpSpPr>
          <a:xfrm>
            <a:off x="10042349" y="5698827"/>
            <a:ext cx="1140560" cy="1146310"/>
            <a:chOff x="8003440" y="5711690"/>
            <a:chExt cx="1140560" cy="1146310"/>
          </a:xfrm>
        </p:grpSpPr>
        <p:sp>
          <p:nvSpPr>
            <p:cNvPr id="29" name="Bevel 251">
              <a:extLst>
                <a:ext uri="{FF2B5EF4-FFF2-40B4-BE49-F238E27FC236}">
                  <a16:creationId xmlns:a16="http://schemas.microsoft.com/office/drawing/2014/main" id="{E0698BD3-FFE1-7F03-BC44-8B54310F9A00}"/>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Bevel 252">
              <a:extLst>
                <a:ext uri="{FF2B5EF4-FFF2-40B4-BE49-F238E27FC236}">
                  <a16:creationId xmlns:a16="http://schemas.microsoft.com/office/drawing/2014/main" id="{95090613-4328-A635-BC69-10535C263CE3}"/>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Bevel 253">
              <a:extLst>
                <a:ext uri="{FF2B5EF4-FFF2-40B4-BE49-F238E27FC236}">
                  <a16:creationId xmlns:a16="http://schemas.microsoft.com/office/drawing/2014/main" id="{C87413F3-7084-62EA-8755-C688951B935E}"/>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Bevel 494">
              <a:extLst>
                <a:ext uri="{FF2B5EF4-FFF2-40B4-BE49-F238E27FC236}">
                  <a16:creationId xmlns:a16="http://schemas.microsoft.com/office/drawing/2014/main" id="{8C4A5A45-19B2-9ACC-134D-86186C672070}"/>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3" name="Group 32">
            <a:extLst>
              <a:ext uri="{FF2B5EF4-FFF2-40B4-BE49-F238E27FC236}">
                <a16:creationId xmlns:a16="http://schemas.microsoft.com/office/drawing/2014/main" id="{B21D039F-248F-9B77-CB05-DB2AD5A7D38F}"/>
              </a:ext>
            </a:extLst>
          </p:cNvPr>
          <p:cNvGrpSpPr/>
          <p:nvPr/>
        </p:nvGrpSpPr>
        <p:grpSpPr>
          <a:xfrm rot="10800000">
            <a:off x="10042349" y="2805823"/>
            <a:ext cx="1140560" cy="1722408"/>
            <a:chOff x="2324328" y="-1131166"/>
            <a:chExt cx="1140560" cy="1722408"/>
          </a:xfrm>
        </p:grpSpPr>
        <p:sp>
          <p:nvSpPr>
            <p:cNvPr id="34" name="Bevel 496">
              <a:extLst>
                <a:ext uri="{FF2B5EF4-FFF2-40B4-BE49-F238E27FC236}">
                  <a16:creationId xmlns:a16="http://schemas.microsoft.com/office/drawing/2014/main" id="{D6EDE40F-89A7-8C56-8DFE-2B1C954F7B2F}"/>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Bevel 497">
              <a:extLst>
                <a:ext uri="{FF2B5EF4-FFF2-40B4-BE49-F238E27FC236}">
                  <a16:creationId xmlns:a16="http://schemas.microsoft.com/office/drawing/2014/main" id="{4ADCAB0B-3531-6F76-85D6-9CE7458F624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Bevel 498">
              <a:extLst>
                <a:ext uri="{FF2B5EF4-FFF2-40B4-BE49-F238E27FC236}">
                  <a16:creationId xmlns:a16="http://schemas.microsoft.com/office/drawing/2014/main" id="{15F3A70D-D7D2-030B-6196-4C6E237FFF12}"/>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Bevel 499">
              <a:extLst>
                <a:ext uri="{FF2B5EF4-FFF2-40B4-BE49-F238E27FC236}">
                  <a16:creationId xmlns:a16="http://schemas.microsoft.com/office/drawing/2014/main" id="{DCA42FBD-2F8C-734E-B0DB-83EE14DC329F}"/>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8" name="Group 37">
            <a:extLst>
              <a:ext uri="{FF2B5EF4-FFF2-40B4-BE49-F238E27FC236}">
                <a16:creationId xmlns:a16="http://schemas.microsoft.com/office/drawing/2014/main" id="{216DF43C-C5BB-33C1-2C21-94B879700C0D}"/>
              </a:ext>
            </a:extLst>
          </p:cNvPr>
          <p:cNvGrpSpPr/>
          <p:nvPr/>
        </p:nvGrpSpPr>
        <p:grpSpPr>
          <a:xfrm>
            <a:off x="9544758" y="2842500"/>
            <a:ext cx="570280" cy="2286870"/>
            <a:chOff x="323528" y="1640368"/>
            <a:chExt cx="570280" cy="2286870"/>
          </a:xfrm>
        </p:grpSpPr>
        <p:sp>
          <p:nvSpPr>
            <p:cNvPr id="39" name="Bevel 501">
              <a:extLst>
                <a:ext uri="{FF2B5EF4-FFF2-40B4-BE49-F238E27FC236}">
                  <a16:creationId xmlns:a16="http://schemas.microsoft.com/office/drawing/2014/main" id="{66933D1F-78E1-3115-4CD5-8F31C3F11BB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Bevel 502">
              <a:extLst>
                <a:ext uri="{FF2B5EF4-FFF2-40B4-BE49-F238E27FC236}">
                  <a16:creationId xmlns:a16="http://schemas.microsoft.com/office/drawing/2014/main" id="{4089E291-1241-E502-EF89-E32BBB94F4A4}"/>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Bevel 503">
              <a:extLst>
                <a:ext uri="{FF2B5EF4-FFF2-40B4-BE49-F238E27FC236}">
                  <a16:creationId xmlns:a16="http://schemas.microsoft.com/office/drawing/2014/main" id="{6F07472A-A5F2-9D96-861B-9D9097274BA7}"/>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Bevel 504">
              <a:extLst>
                <a:ext uri="{FF2B5EF4-FFF2-40B4-BE49-F238E27FC236}">
                  <a16:creationId xmlns:a16="http://schemas.microsoft.com/office/drawing/2014/main" id="{5A51C996-7594-FCF5-B700-C4DA9C88529B}"/>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 name="Group 46">
            <a:extLst>
              <a:ext uri="{FF2B5EF4-FFF2-40B4-BE49-F238E27FC236}">
                <a16:creationId xmlns:a16="http://schemas.microsoft.com/office/drawing/2014/main" id="{042B8E62-7F7F-E0BC-E75D-68CE87E4BA99}"/>
              </a:ext>
            </a:extLst>
          </p:cNvPr>
          <p:cNvGrpSpPr/>
          <p:nvPr/>
        </p:nvGrpSpPr>
        <p:grpSpPr>
          <a:xfrm>
            <a:off x="10042349" y="3976487"/>
            <a:ext cx="1140560" cy="1716590"/>
            <a:chOff x="7656408" y="2363048"/>
            <a:chExt cx="1140560" cy="1716590"/>
          </a:xfrm>
        </p:grpSpPr>
        <p:sp>
          <p:nvSpPr>
            <p:cNvPr id="48" name="Bevel 506">
              <a:extLst>
                <a:ext uri="{FF2B5EF4-FFF2-40B4-BE49-F238E27FC236}">
                  <a16:creationId xmlns:a16="http://schemas.microsoft.com/office/drawing/2014/main" id="{F4FEDB9C-3A3E-4850-8BFC-496044204CE7}"/>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Bevel 507">
              <a:extLst>
                <a:ext uri="{FF2B5EF4-FFF2-40B4-BE49-F238E27FC236}">
                  <a16:creationId xmlns:a16="http://schemas.microsoft.com/office/drawing/2014/main" id="{AD5EA42D-5427-D27F-CF35-EAA8F7EC242B}"/>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Bevel 508">
              <a:extLst>
                <a:ext uri="{FF2B5EF4-FFF2-40B4-BE49-F238E27FC236}">
                  <a16:creationId xmlns:a16="http://schemas.microsoft.com/office/drawing/2014/main" id="{C0A7F1A7-7ED1-FA7C-4D50-436E1E54F39F}"/>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Bevel 509">
              <a:extLst>
                <a:ext uri="{FF2B5EF4-FFF2-40B4-BE49-F238E27FC236}">
                  <a16:creationId xmlns:a16="http://schemas.microsoft.com/office/drawing/2014/main" id="{F6F97767-52D0-4069-942B-81EE6758DA5C}"/>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 name="Group 51">
            <a:extLst>
              <a:ext uri="{FF2B5EF4-FFF2-40B4-BE49-F238E27FC236}">
                <a16:creationId xmlns:a16="http://schemas.microsoft.com/office/drawing/2014/main" id="{3690BD4F-24F8-8006-B794-DDEC1233A98C}"/>
              </a:ext>
            </a:extLst>
          </p:cNvPr>
          <p:cNvGrpSpPr/>
          <p:nvPr/>
        </p:nvGrpSpPr>
        <p:grpSpPr>
          <a:xfrm>
            <a:off x="6086400" y="4564840"/>
            <a:ext cx="1140560" cy="1710840"/>
            <a:chOff x="3342080" y="4313306"/>
            <a:chExt cx="1140560" cy="1710840"/>
          </a:xfrm>
        </p:grpSpPr>
        <p:sp>
          <p:nvSpPr>
            <p:cNvPr id="53" name="Bevel 511">
              <a:extLst>
                <a:ext uri="{FF2B5EF4-FFF2-40B4-BE49-F238E27FC236}">
                  <a16:creationId xmlns:a16="http://schemas.microsoft.com/office/drawing/2014/main" id="{F4DAAA03-DD5B-DDA9-CE28-695F22197072}"/>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Bevel 512">
              <a:extLst>
                <a:ext uri="{FF2B5EF4-FFF2-40B4-BE49-F238E27FC236}">
                  <a16:creationId xmlns:a16="http://schemas.microsoft.com/office/drawing/2014/main" id="{53044151-E6F2-316B-7722-14B525DC8D34}"/>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Bevel 513">
              <a:extLst>
                <a:ext uri="{FF2B5EF4-FFF2-40B4-BE49-F238E27FC236}">
                  <a16:creationId xmlns:a16="http://schemas.microsoft.com/office/drawing/2014/main" id="{7938FE2C-40E7-28ED-5863-B165A7384906}"/>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Bevel 514">
              <a:extLst>
                <a:ext uri="{FF2B5EF4-FFF2-40B4-BE49-F238E27FC236}">
                  <a16:creationId xmlns:a16="http://schemas.microsoft.com/office/drawing/2014/main" id="{F46CF0D1-E6E5-9D0B-0EFE-AA69A960BCB6}"/>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7" name="Group 56">
            <a:extLst>
              <a:ext uri="{FF2B5EF4-FFF2-40B4-BE49-F238E27FC236}">
                <a16:creationId xmlns:a16="http://schemas.microsoft.com/office/drawing/2014/main" id="{F98EB548-896C-36E0-3A7D-92BB9820E2B9}"/>
              </a:ext>
            </a:extLst>
          </p:cNvPr>
          <p:cNvGrpSpPr/>
          <p:nvPr/>
        </p:nvGrpSpPr>
        <p:grpSpPr>
          <a:xfrm>
            <a:off x="9461429" y="5128547"/>
            <a:ext cx="1140560" cy="1710840"/>
            <a:chOff x="1259632" y="4643510"/>
            <a:chExt cx="1140560" cy="1710840"/>
          </a:xfrm>
        </p:grpSpPr>
        <p:sp>
          <p:nvSpPr>
            <p:cNvPr id="58" name="Bevel 516">
              <a:extLst>
                <a:ext uri="{FF2B5EF4-FFF2-40B4-BE49-F238E27FC236}">
                  <a16:creationId xmlns:a16="http://schemas.microsoft.com/office/drawing/2014/main" id="{08C6C4AA-5C57-05B0-74D3-5A2A6A6DF60E}"/>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Bevel 517">
              <a:extLst>
                <a:ext uri="{FF2B5EF4-FFF2-40B4-BE49-F238E27FC236}">
                  <a16:creationId xmlns:a16="http://schemas.microsoft.com/office/drawing/2014/main" id="{5C07763A-A52E-291D-5C3A-3E48C868F2D0}"/>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Bevel 518">
              <a:extLst>
                <a:ext uri="{FF2B5EF4-FFF2-40B4-BE49-F238E27FC236}">
                  <a16:creationId xmlns:a16="http://schemas.microsoft.com/office/drawing/2014/main" id="{E1AD9C4C-0DC3-0B21-CC37-B443E05B7B1D}"/>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Bevel 519">
              <a:extLst>
                <a:ext uri="{FF2B5EF4-FFF2-40B4-BE49-F238E27FC236}">
                  <a16:creationId xmlns:a16="http://schemas.microsoft.com/office/drawing/2014/main" id="{ED6D3838-03D3-48F2-5607-D4E17405726C}"/>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2" name="Group 61">
            <a:extLst>
              <a:ext uri="{FF2B5EF4-FFF2-40B4-BE49-F238E27FC236}">
                <a16:creationId xmlns:a16="http://schemas.microsoft.com/office/drawing/2014/main" id="{2FB5D431-CB46-1A2A-E620-BBDAAED14F03}"/>
              </a:ext>
            </a:extLst>
          </p:cNvPr>
          <p:cNvGrpSpPr/>
          <p:nvPr/>
        </p:nvGrpSpPr>
        <p:grpSpPr>
          <a:xfrm rot="5400000">
            <a:off x="8124842" y="5420260"/>
            <a:ext cx="1140560" cy="1710840"/>
            <a:chOff x="7992800" y="214662"/>
            <a:chExt cx="1140560" cy="1710840"/>
          </a:xfrm>
        </p:grpSpPr>
        <p:sp>
          <p:nvSpPr>
            <p:cNvPr id="63" name="Bevel 521">
              <a:extLst>
                <a:ext uri="{FF2B5EF4-FFF2-40B4-BE49-F238E27FC236}">
                  <a16:creationId xmlns:a16="http://schemas.microsoft.com/office/drawing/2014/main" id="{9C4EAD56-2EE8-063F-4972-48265C9FA2A0}"/>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Bevel 522">
              <a:extLst>
                <a:ext uri="{FF2B5EF4-FFF2-40B4-BE49-F238E27FC236}">
                  <a16:creationId xmlns:a16="http://schemas.microsoft.com/office/drawing/2014/main" id="{7CFD66DA-1A78-24CF-7C41-903DB2008C6A}"/>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Bevel 523">
              <a:extLst>
                <a:ext uri="{FF2B5EF4-FFF2-40B4-BE49-F238E27FC236}">
                  <a16:creationId xmlns:a16="http://schemas.microsoft.com/office/drawing/2014/main" id="{C1758629-3439-6312-C26C-0C62D44BD557}"/>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 name="Bevel 524">
              <a:extLst>
                <a:ext uri="{FF2B5EF4-FFF2-40B4-BE49-F238E27FC236}">
                  <a16:creationId xmlns:a16="http://schemas.microsoft.com/office/drawing/2014/main" id="{2DD27F99-7BB8-F64B-D398-11B27B4B8164}"/>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7" name="Group 66">
            <a:extLst>
              <a:ext uri="{FF2B5EF4-FFF2-40B4-BE49-F238E27FC236}">
                <a16:creationId xmlns:a16="http://schemas.microsoft.com/office/drawing/2014/main" id="{08E0E4CB-3557-08FE-0060-5967C539476F}"/>
              </a:ext>
            </a:extLst>
          </p:cNvPr>
          <p:cNvGrpSpPr/>
          <p:nvPr/>
        </p:nvGrpSpPr>
        <p:grpSpPr>
          <a:xfrm rot="16200000">
            <a:off x="2943423" y="4838446"/>
            <a:ext cx="1140560" cy="1722408"/>
            <a:chOff x="2324328" y="-1131166"/>
            <a:chExt cx="1140560" cy="1722408"/>
          </a:xfrm>
        </p:grpSpPr>
        <p:sp>
          <p:nvSpPr>
            <p:cNvPr id="68" name="Bevel 526">
              <a:extLst>
                <a:ext uri="{FF2B5EF4-FFF2-40B4-BE49-F238E27FC236}">
                  <a16:creationId xmlns:a16="http://schemas.microsoft.com/office/drawing/2014/main" id="{DFC9A545-C9B3-1BDE-4BB6-13BA52170031}"/>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Bevel 527">
              <a:extLst>
                <a:ext uri="{FF2B5EF4-FFF2-40B4-BE49-F238E27FC236}">
                  <a16:creationId xmlns:a16="http://schemas.microsoft.com/office/drawing/2014/main" id="{C066198E-253B-245D-FC65-B1CF1B433A9A}"/>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Bevel 528">
              <a:extLst>
                <a:ext uri="{FF2B5EF4-FFF2-40B4-BE49-F238E27FC236}">
                  <a16:creationId xmlns:a16="http://schemas.microsoft.com/office/drawing/2014/main" id="{57C840E3-4A96-F129-8455-7924D54BB68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Bevel 529">
              <a:extLst>
                <a:ext uri="{FF2B5EF4-FFF2-40B4-BE49-F238E27FC236}">
                  <a16:creationId xmlns:a16="http://schemas.microsoft.com/office/drawing/2014/main" id="{D680126B-3BCD-5339-86A4-418DD93DBF11}"/>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2" name="Group 71">
            <a:extLst>
              <a:ext uri="{FF2B5EF4-FFF2-40B4-BE49-F238E27FC236}">
                <a16:creationId xmlns:a16="http://schemas.microsoft.com/office/drawing/2014/main" id="{0CFD023C-4CCF-767A-FD05-5B1444CD4EEA}"/>
              </a:ext>
            </a:extLst>
          </p:cNvPr>
          <p:cNvGrpSpPr/>
          <p:nvPr/>
        </p:nvGrpSpPr>
        <p:grpSpPr>
          <a:xfrm rot="10800000">
            <a:off x="4961191" y="4576880"/>
            <a:ext cx="1140560" cy="1710840"/>
            <a:chOff x="1259632" y="4643510"/>
            <a:chExt cx="1140560" cy="1710840"/>
          </a:xfrm>
        </p:grpSpPr>
        <p:sp>
          <p:nvSpPr>
            <p:cNvPr id="73" name="Bevel 531">
              <a:extLst>
                <a:ext uri="{FF2B5EF4-FFF2-40B4-BE49-F238E27FC236}">
                  <a16:creationId xmlns:a16="http://schemas.microsoft.com/office/drawing/2014/main" id="{2F145AEE-A433-2630-A596-542B4D548720}"/>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Bevel 532">
              <a:extLst>
                <a:ext uri="{FF2B5EF4-FFF2-40B4-BE49-F238E27FC236}">
                  <a16:creationId xmlns:a16="http://schemas.microsoft.com/office/drawing/2014/main" id="{A98ADA28-337D-85CA-2C1B-D1D8839434CA}"/>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Bevel 533">
              <a:extLst>
                <a:ext uri="{FF2B5EF4-FFF2-40B4-BE49-F238E27FC236}">
                  <a16:creationId xmlns:a16="http://schemas.microsoft.com/office/drawing/2014/main" id="{1B7860CF-C777-0063-D3E4-D4F97DDCB7F2}"/>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Bevel 534">
              <a:extLst>
                <a:ext uri="{FF2B5EF4-FFF2-40B4-BE49-F238E27FC236}">
                  <a16:creationId xmlns:a16="http://schemas.microsoft.com/office/drawing/2014/main" id="{E58BD380-5CFA-ACFD-22A9-37A8C7991721}"/>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7" name="Group 76">
            <a:extLst>
              <a:ext uri="{FF2B5EF4-FFF2-40B4-BE49-F238E27FC236}">
                <a16:creationId xmlns:a16="http://schemas.microsoft.com/office/drawing/2014/main" id="{3F129A73-1034-7A8A-B4A0-E1AA3112A00C}"/>
              </a:ext>
            </a:extLst>
          </p:cNvPr>
          <p:cNvGrpSpPr/>
          <p:nvPr/>
        </p:nvGrpSpPr>
        <p:grpSpPr>
          <a:xfrm>
            <a:off x="7839702" y="5140870"/>
            <a:ext cx="1140560" cy="1146310"/>
            <a:chOff x="8003440" y="5711690"/>
            <a:chExt cx="1140560" cy="1146310"/>
          </a:xfrm>
        </p:grpSpPr>
        <p:sp>
          <p:nvSpPr>
            <p:cNvPr id="78" name="Bevel 536">
              <a:extLst>
                <a:ext uri="{FF2B5EF4-FFF2-40B4-BE49-F238E27FC236}">
                  <a16:creationId xmlns:a16="http://schemas.microsoft.com/office/drawing/2014/main" id="{F28F602F-D75C-B502-C74E-90D067DFFBA1}"/>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Bevel 537">
              <a:extLst>
                <a:ext uri="{FF2B5EF4-FFF2-40B4-BE49-F238E27FC236}">
                  <a16:creationId xmlns:a16="http://schemas.microsoft.com/office/drawing/2014/main" id="{02624697-21F7-390B-C878-F7F123011742}"/>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Bevel 538">
              <a:extLst>
                <a:ext uri="{FF2B5EF4-FFF2-40B4-BE49-F238E27FC236}">
                  <a16:creationId xmlns:a16="http://schemas.microsoft.com/office/drawing/2014/main" id="{B262D8AB-05CA-4163-E852-EA81E6125EDC}"/>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Bevel 539">
              <a:extLst>
                <a:ext uri="{FF2B5EF4-FFF2-40B4-BE49-F238E27FC236}">
                  <a16:creationId xmlns:a16="http://schemas.microsoft.com/office/drawing/2014/main" id="{A72383CD-D758-CA30-56EA-86D0B0A29ED2}"/>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2" name="Group 81">
            <a:extLst>
              <a:ext uri="{FF2B5EF4-FFF2-40B4-BE49-F238E27FC236}">
                <a16:creationId xmlns:a16="http://schemas.microsoft.com/office/drawing/2014/main" id="{6E2299B9-6CA0-E1A9-6127-A7AA3377D1F7}"/>
              </a:ext>
            </a:extLst>
          </p:cNvPr>
          <p:cNvGrpSpPr/>
          <p:nvPr/>
        </p:nvGrpSpPr>
        <p:grpSpPr>
          <a:xfrm>
            <a:off x="8963838" y="3418530"/>
            <a:ext cx="570280" cy="2286870"/>
            <a:chOff x="323528" y="1640368"/>
            <a:chExt cx="570280" cy="2286870"/>
          </a:xfrm>
        </p:grpSpPr>
        <p:sp>
          <p:nvSpPr>
            <p:cNvPr id="83" name="Bevel 541">
              <a:extLst>
                <a:ext uri="{FF2B5EF4-FFF2-40B4-BE49-F238E27FC236}">
                  <a16:creationId xmlns:a16="http://schemas.microsoft.com/office/drawing/2014/main" id="{B9DCB888-8763-34BF-ADF6-1F355E7962A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Bevel 542">
              <a:extLst>
                <a:ext uri="{FF2B5EF4-FFF2-40B4-BE49-F238E27FC236}">
                  <a16:creationId xmlns:a16="http://schemas.microsoft.com/office/drawing/2014/main" id="{CEF6B491-61D3-44DB-61FD-F9C687A26457}"/>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Bevel 543">
              <a:extLst>
                <a:ext uri="{FF2B5EF4-FFF2-40B4-BE49-F238E27FC236}">
                  <a16:creationId xmlns:a16="http://schemas.microsoft.com/office/drawing/2014/main" id="{F25C842F-3DC2-5703-20A9-958EC8B42026}"/>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6" name="Bevel 544">
              <a:extLst>
                <a:ext uri="{FF2B5EF4-FFF2-40B4-BE49-F238E27FC236}">
                  <a16:creationId xmlns:a16="http://schemas.microsoft.com/office/drawing/2014/main" id="{E991A890-81DE-60A9-D7D3-4F135C85EDA9}"/>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7" name="Group 86">
            <a:extLst>
              <a:ext uri="{FF2B5EF4-FFF2-40B4-BE49-F238E27FC236}">
                <a16:creationId xmlns:a16="http://schemas.microsoft.com/office/drawing/2014/main" id="{AD6A865C-0E3A-E619-1A59-8082677FF3AD}"/>
              </a:ext>
            </a:extLst>
          </p:cNvPr>
          <p:cNvGrpSpPr/>
          <p:nvPr/>
        </p:nvGrpSpPr>
        <p:grpSpPr>
          <a:xfrm rot="16200000">
            <a:off x="6392674" y="5426516"/>
            <a:ext cx="1140560" cy="1722408"/>
            <a:chOff x="2324328" y="-1131166"/>
            <a:chExt cx="1140560" cy="1722408"/>
          </a:xfrm>
        </p:grpSpPr>
        <p:sp>
          <p:nvSpPr>
            <p:cNvPr id="88" name="Bevel 546">
              <a:extLst>
                <a:ext uri="{FF2B5EF4-FFF2-40B4-BE49-F238E27FC236}">
                  <a16:creationId xmlns:a16="http://schemas.microsoft.com/office/drawing/2014/main" id="{E015B081-57DE-DABA-2691-9C5085DE5F7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Bevel 547">
              <a:extLst>
                <a:ext uri="{FF2B5EF4-FFF2-40B4-BE49-F238E27FC236}">
                  <a16:creationId xmlns:a16="http://schemas.microsoft.com/office/drawing/2014/main" id="{BF621111-866F-C9BF-BCD3-90A76D1EEC6E}"/>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Bevel 548">
              <a:extLst>
                <a:ext uri="{FF2B5EF4-FFF2-40B4-BE49-F238E27FC236}">
                  <a16:creationId xmlns:a16="http://schemas.microsoft.com/office/drawing/2014/main" id="{BD0821A9-1F4E-CE5F-0785-E7F96FB7DFF8}"/>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Bevel 549">
              <a:extLst>
                <a:ext uri="{FF2B5EF4-FFF2-40B4-BE49-F238E27FC236}">
                  <a16:creationId xmlns:a16="http://schemas.microsoft.com/office/drawing/2014/main" id="{7888B30B-6D33-7131-371E-7C4B589B547E}"/>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2" name="Group 91">
            <a:extLst>
              <a:ext uri="{FF2B5EF4-FFF2-40B4-BE49-F238E27FC236}">
                <a16:creationId xmlns:a16="http://schemas.microsoft.com/office/drawing/2014/main" id="{9D3889E8-2376-4A36-4CC1-681F0B2F6B61}"/>
              </a:ext>
            </a:extLst>
          </p:cNvPr>
          <p:cNvGrpSpPr/>
          <p:nvPr/>
        </p:nvGrpSpPr>
        <p:grpSpPr>
          <a:xfrm rot="16200000">
            <a:off x="4670300" y="5432300"/>
            <a:ext cx="1140560" cy="1710840"/>
            <a:chOff x="1259632" y="4643510"/>
            <a:chExt cx="1140560" cy="1710840"/>
          </a:xfrm>
        </p:grpSpPr>
        <p:sp>
          <p:nvSpPr>
            <p:cNvPr id="93" name="Bevel 551">
              <a:extLst>
                <a:ext uri="{FF2B5EF4-FFF2-40B4-BE49-F238E27FC236}">
                  <a16:creationId xmlns:a16="http://schemas.microsoft.com/office/drawing/2014/main" id="{73ABD7A8-C48E-A1DF-971D-93A67F4EC90A}"/>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Bevel 552">
              <a:extLst>
                <a:ext uri="{FF2B5EF4-FFF2-40B4-BE49-F238E27FC236}">
                  <a16:creationId xmlns:a16="http://schemas.microsoft.com/office/drawing/2014/main" id="{9CB1B7AF-4408-C232-7670-E6F654A419F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5" name="Bevel 553">
              <a:extLst>
                <a:ext uri="{FF2B5EF4-FFF2-40B4-BE49-F238E27FC236}">
                  <a16:creationId xmlns:a16="http://schemas.microsoft.com/office/drawing/2014/main" id="{7DE6CA23-A2F5-0B5A-82BE-E837A69751FF}"/>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Bevel 554">
              <a:extLst>
                <a:ext uri="{FF2B5EF4-FFF2-40B4-BE49-F238E27FC236}">
                  <a16:creationId xmlns:a16="http://schemas.microsoft.com/office/drawing/2014/main" id="{32E7959B-3D5B-C745-ED0F-740E2815A22D}"/>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7" name="Group 96">
            <a:extLst>
              <a:ext uri="{FF2B5EF4-FFF2-40B4-BE49-F238E27FC236}">
                <a16:creationId xmlns:a16="http://schemas.microsoft.com/office/drawing/2014/main" id="{1E7900B0-C9D4-0D2E-ED7A-D84BE3B6877A}"/>
              </a:ext>
            </a:extLst>
          </p:cNvPr>
          <p:cNvGrpSpPr/>
          <p:nvPr/>
        </p:nvGrpSpPr>
        <p:grpSpPr>
          <a:xfrm rot="16200000">
            <a:off x="2946332" y="5428885"/>
            <a:ext cx="570280" cy="2286870"/>
            <a:chOff x="323528" y="1640368"/>
            <a:chExt cx="570280" cy="2286870"/>
          </a:xfrm>
        </p:grpSpPr>
        <p:sp>
          <p:nvSpPr>
            <p:cNvPr id="98" name="Bevel 556">
              <a:extLst>
                <a:ext uri="{FF2B5EF4-FFF2-40B4-BE49-F238E27FC236}">
                  <a16:creationId xmlns:a16="http://schemas.microsoft.com/office/drawing/2014/main" id="{935ED594-9F52-75BA-E2E6-B68459D2F92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Bevel 557">
              <a:extLst>
                <a:ext uri="{FF2B5EF4-FFF2-40B4-BE49-F238E27FC236}">
                  <a16:creationId xmlns:a16="http://schemas.microsoft.com/office/drawing/2014/main" id="{ACEB2ABD-4D9F-1948-0694-4226DBD159A9}"/>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Bevel 558">
              <a:extLst>
                <a:ext uri="{FF2B5EF4-FFF2-40B4-BE49-F238E27FC236}">
                  <a16:creationId xmlns:a16="http://schemas.microsoft.com/office/drawing/2014/main" id="{35BCFF49-0F3D-E54E-4D70-CC6D259A541C}"/>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1" name="Bevel 559">
              <a:extLst>
                <a:ext uri="{FF2B5EF4-FFF2-40B4-BE49-F238E27FC236}">
                  <a16:creationId xmlns:a16="http://schemas.microsoft.com/office/drawing/2014/main" id="{E6228B6D-283A-ABD5-A584-D4C13588AC9C}"/>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2" name="Group 101">
            <a:extLst>
              <a:ext uri="{FF2B5EF4-FFF2-40B4-BE49-F238E27FC236}">
                <a16:creationId xmlns:a16="http://schemas.microsoft.com/office/drawing/2014/main" id="{74FF257D-04A6-3405-8368-5718160B04A7}"/>
              </a:ext>
            </a:extLst>
          </p:cNvPr>
          <p:cNvGrpSpPr/>
          <p:nvPr/>
        </p:nvGrpSpPr>
        <p:grpSpPr>
          <a:xfrm>
            <a:off x="7242712" y="4559090"/>
            <a:ext cx="1140560" cy="1710840"/>
            <a:chOff x="1259632" y="4643510"/>
            <a:chExt cx="1140560" cy="1710840"/>
          </a:xfrm>
        </p:grpSpPr>
        <p:sp>
          <p:nvSpPr>
            <p:cNvPr id="103" name="Bevel 561">
              <a:extLst>
                <a:ext uri="{FF2B5EF4-FFF2-40B4-BE49-F238E27FC236}">
                  <a16:creationId xmlns:a16="http://schemas.microsoft.com/office/drawing/2014/main" id="{0BA8772E-EDAC-DED5-1088-F750A2B77D74}"/>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Bevel 562">
              <a:extLst>
                <a:ext uri="{FF2B5EF4-FFF2-40B4-BE49-F238E27FC236}">
                  <a16:creationId xmlns:a16="http://schemas.microsoft.com/office/drawing/2014/main" id="{04507ED6-EA3B-76DF-C8FD-1322774526E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5" name="Bevel 563">
              <a:extLst>
                <a:ext uri="{FF2B5EF4-FFF2-40B4-BE49-F238E27FC236}">
                  <a16:creationId xmlns:a16="http://schemas.microsoft.com/office/drawing/2014/main" id="{F48DF202-980A-346C-A14F-72DDE1C52922}"/>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Bevel 564">
              <a:extLst>
                <a:ext uri="{FF2B5EF4-FFF2-40B4-BE49-F238E27FC236}">
                  <a16:creationId xmlns:a16="http://schemas.microsoft.com/office/drawing/2014/main" id="{A4055555-C76A-EFF3-F7C4-10E34752B272}"/>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7" name="Group 106">
            <a:extLst>
              <a:ext uri="{FF2B5EF4-FFF2-40B4-BE49-F238E27FC236}">
                <a16:creationId xmlns:a16="http://schemas.microsoft.com/office/drawing/2014/main" id="{CA227E1F-2947-E3EC-1E6E-1243D5CC1E49}"/>
              </a:ext>
            </a:extLst>
          </p:cNvPr>
          <p:cNvGrpSpPr/>
          <p:nvPr/>
        </p:nvGrpSpPr>
        <p:grpSpPr>
          <a:xfrm>
            <a:off x="7823278" y="3387556"/>
            <a:ext cx="1140560" cy="1716590"/>
            <a:chOff x="7656408" y="2363048"/>
            <a:chExt cx="1140560" cy="1716590"/>
          </a:xfrm>
        </p:grpSpPr>
        <p:sp>
          <p:nvSpPr>
            <p:cNvPr id="108" name="Bevel 566">
              <a:extLst>
                <a:ext uri="{FF2B5EF4-FFF2-40B4-BE49-F238E27FC236}">
                  <a16:creationId xmlns:a16="http://schemas.microsoft.com/office/drawing/2014/main" id="{213FC5F7-60F1-EB14-1604-B32E1871EE06}"/>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Bevel 567">
              <a:extLst>
                <a:ext uri="{FF2B5EF4-FFF2-40B4-BE49-F238E27FC236}">
                  <a16:creationId xmlns:a16="http://schemas.microsoft.com/office/drawing/2014/main" id="{7F707B8B-CD03-EDFC-D867-E5BA9C154DA7}"/>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Bevel 568">
              <a:extLst>
                <a:ext uri="{FF2B5EF4-FFF2-40B4-BE49-F238E27FC236}">
                  <a16:creationId xmlns:a16="http://schemas.microsoft.com/office/drawing/2014/main" id="{1A1495B1-C425-1F5A-DE84-F23DD8AEBFBD}"/>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1" name="Bevel 569">
              <a:extLst>
                <a:ext uri="{FF2B5EF4-FFF2-40B4-BE49-F238E27FC236}">
                  <a16:creationId xmlns:a16="http://schemas.microsoft.com/office/drawing/2014/main" id="{C9BB51CA-E3FF-2324-62F0-38FE3D5A187E}"/>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2" name="Group 111">
            <a:extLst>
              <a:ext uri="{FF2B5EF4-FFF2-40B4-BE49-F238E27FC236}">
                <a16:creationId xmlns:a16="http://schemas.microsoft.com/office/drawing/2014/main" id="{8AB86BFA-7A5F-FBC1-9FF0-235472A1CE3A}"/>
              </a:ext>
            </a:extLst>
          </p:cNvPr>
          <p:cNvGrpSpPr/>
          <p:nvPr/>
        </p:nvGrpSpPr>
        <p:grpSpPr>
          <a:xfrm>
            <a:off x="2088036" y="4550464"/>
            <a:ext cx="1140560" cy="1710840"/>
            <a:chOff x="3342080" y="4313306"/>
            <a:chExt cx="1140560" cy="1710840"/>
          </a:xfrm>
        </p:grpSpPr>
        <p:sp>
          <p:nvSpPr>
            <p:cNvPr id="113" name="Bevel 571">
              <a:extLst>
                <a:ext uri="{FF2B5EF4-FFF2-40B4-BE49-F238E27FC236}">
                  <a16:creationId xmlns:a16="http://schemas.microsoft.com/office/drawing/2014/main" id="{7ADC85B5-1674-71B8-463E-DA4BF5098FCC}"/>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Bevel 572">
              <a:extLst>
                <a:ext uri="{FF2B5EF4-FFF2-40B4-BE49-F238E27FC236}">
                  <a16:creationId xmlns:a16="http://schemas.microsoft.com/office/drawing/2014/main" id="{A19D594B-C0DD-8776-AB62-34635887F6D6}"/>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Bevel 573">
              <a:extLst>
                <a:ext uri="{FF2B5EF4-FFF2-40B4-BE49-F238E27FC236}">
                  <a16:creationId xmlns:a16="http://schemas.microsoft.com/office/drawing/2014/main" id="{D772A0FA-81F9-70C2-7F34-F2D3FC9968A4}"/>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6" name="Bevel 574">
              <a:extLst>
                <a:ext uri="{FF2B5EF4-FFF2-40B4-BE49-F238E27FC236}">
                  <a16:creationId xmlns:a16="http://schemas.microsoft.com/office/drawing/2014/main" id="{38076FE7-D5C7-9B29-5F61-A78E4B62EE48}"/>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7" name="Group 116">
            <a:extLst>
              <a:ext uri="{FF2B5EF4-FFF2-40B4-BE49-F238E27FC236}">
                <a16:creationId xmlns:a16="http://schemas.microsoft.com/office/drawing/2014/main" id="{FFF7768B-1482-6C25-89A3-D33184B76C27}"/>
              </a:ext>
            </a:extLst>
          </p:cNvPr>
          <p:cNvGrpSpPr/>
          <p:nvPr/>
        </p:nvGrpSpPr>
        <p:grpSpPr>
          <a:xfrm>
            <a:off x="4390911" y="4580588"/>
            <a:ext cx="1140560" cy="1146310"/>
            <a:chOff x="8003440" y="5711690"/>
            <a:chExt cx="1140560" cy="1146310"/>
          </a:xfrm>
        </p:grpSpPr>
        <p:sp>
          <p:nvSpPr>
            <p:cNvPr id="118" name="Bevel 576">
              <a:extLst>
                <a:ext uri="{FF2B5EF4-FFF2-40B4-BE49-F238E27FC236}">
                  <a16:creationId xmlns:a16="http://schemas.microsoft.com/office/drawing/2014/main" id="{1F8C4028-7416-1180-1D1A-8E77A2962070}"/>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Bevel 577">
              <a:extLst>
                <a:ext uri="{FF2B5EF4-FFF2-40B4-BE49-F238E27FC236}">
                  <a16:creationId xmlns:a16="http://schemas.microsoft.com/office/drawing/2014/main" id="{AF1B0DEA-DC25-A36B-8EBA-3EF021B25264}"/>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Bevel 578">
              <a:extLst>
                <a:ext uri="{FF2B5EF4-FFF2-40B4-BE49-F238E27FC236}">
                  <a16:creationId xmlns:a16="http://schemas.microsoft.com/office/drawing/2014/main" id="{A23A20F8-AC1E-CF16-03EE-E60080D0CF14}"/>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Bevel 579">
              <a:extLst>
                <a:ext uri="{FF2B5EF4-FFF2-40B4-BE49-F238E27FC236}">
                  <a16:creationId xmlns:a16="http://schemas.microsoft.com/office/drawing/2014/main" id="{6864F7E8-05D4-9484-A5FB-6DA00540310B}"/>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2" name="Group 121">
            <a:extLst>
              <a:ext uri="{FF2B5EF4-FFF2-40B4-BE49-F238E27FC236}">
                <a16:creationId xmlns:a16="http://schemas.microsoft.com/office/drawing/2014/main" id="{BBE25E38-2847-7B61-A21D-A8C3D929B886}"/>
              </a:ext>
            </a:extLst>
          </p:cNvPr>
          <p:cNvGrpSpPr/>
          <p:nvPr/>
        </p:nvGrpSpPr>
        <p:grpSpPr>
          <a:xfrm>
            <a:off x="3228597" y="3948294"/>
            <a:ext cx="1140560" cy="1716590"/>
            <a:chOff x="7656408" y="2363048"/>
            <a:chExt cx="1140560" cy="1716590"/>
          </a:xfrm>
        </p:grpSpPr>
        <p:sp>
          <p:nvSpPr>
            <p:cNvPr id="123" name="Bevel 581">
              <a:extLst>
                <a:ext uri="{FF2B5EF4-FFF2-40B4-BE49-F238E27FC236}">
                  <a16:creationId xmlns:a16="http://schemas.microsoft.com/office/drawing/2014/main" id="{6D7AD7D2-25C7-83D1-2919-FF9A7BE1B3CC}"/>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Bevel 582">
              <a:extLst>
                <a:ext uri="{FF2B5EF4-FFF2-40B4-BE49-F238E27FC236}">
                  <a16:creationId xmlns:a16="http://schemas.microsoft.com/office/drawing/2014/main" id="{64DF5519-CF4D-DD89-95D2-C235FC538FD0}"/>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Bevel 583">
              <a:extLst>
                <a:ext uri="{FF2B5EF4-FFF2-40B4-BE49-F238E27FC236}">
                  <a16:creationId xmlns:a16="http://schemas.microsoft.com/office/drawing/2014/main" id="{969E5DAA-6130-A036-DA13-4A005F0BE285}"/>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6" name="Bevel 584">
              <a:extLst>
                <a:ext uri="{FF2B5EF4-FFF2-40B4-BE49-F238E27FC236}">
                  <a16:creationId xmlns:a16="http://schemas.microsoft.com/office/drawing/2014/main" id="{E5899970-560C-07C7-1577-716FC37A2357}"/>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7" name="Group 126">
            <a:extLst>
              <a:ext uri="{FF2B5EF4-FFF2-40B4-BE49-F238E27FC236}">
                <a16:creationId xmlns:a16="http://schemas.microsoft.com/office/drawing/2014/main" id="{52E63A3C-3DF0-C1BD-8BE3-288052FE91E5}"/>
              </a:ext>
            </a:extLst>
          </p:cNvPr>
          <p:cNvGrpSpPr/>
          <p:nvPr/>
        </p:nvGrpSpPr>
        <p:grpSpPr>
          <a:xfrm>
            <a:off x="2088037" y="2860291"/>
            <a:ext cx="570280" cy="2286870"/>
            <a:chOff x="323528" y="1640368"/>
            <a:chExt cx="570280" cy="2286870"/>
          </a:xfrm>
        </p:grpSpPr>
        <p:sp>
          <p:nvSpPr>
            <p:cNvPr id="128" name="Bevel 586">
              <a:extLst>
                <a:ext uri="{FF2B5EF4-FFF2-40B4-BE49-F238E27FC236}">
                  <a16:creationId xmlns:a16="http://schemas.microsoft.com/office/drawing/2014/main" id="{4C11F7EE-28DC-E2DF-C388-BC77CB439372}"/>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Bevel 587">
              <a:extLst>
                <a:ext uri="{FF2B5EF4-FFF2-40B4-BE49-F238E27FC236}">
                  <a16:creationId xmlns:a16="http://schemas.microsoft.com/office/drawing/2014/main" id="{4B0AC261-0B7D-A6CF-5EBE-A6E24594FAC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Bevel 588">
              <a:extLst>
                <a:ext uri="{FF2B5EF4-FFF2-40B4-BE49-F238E27FC236}">
                  <a16:creationId xmlns:a16="http://schemas.microsoft.com/office/drawing/2014/main" id="{A8A63D77-05E9-F8D3-D471-B3252177A7D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Bevel 589">
              <a:extLst>
                <a:ext uri="{FF2B5EF4-FFF2-40B4-BE49-F238E27FC236}">
                  <a16:creationId xmlns:a16="http://schemas.microsoft.com/office/drawing/2014/main" id="{05F6DBE4-92F3-A8AC-B5FE-539BF9F60C0E}"/>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2" name="Group 131">
            <a:extLst>
              <a:ext uri="{FF2B5EF4-FFF2-40B4-BE49-F238E27FC236}">
                <a16:creationId xmlns:a16="http://schemas.microsoft.com/office/drawing/2014/main" id="{8A49F82B-7FE3-B66D-39E3-DA8EB84615B1}"/>
              </a:ext>
            </a:extLst>
          </p:cNvPr>
          <p:cNvGrpSpPr/>
          <p:nvPr/>
        </p:nvGrpSpPr>
        <p:grpSpPr>
          <a:xfrm rot="5400000">
            <a:off x="5795476" y="3680700"/>
            <a:ext cx="1140560" cy="1722408"/>
            <a:chOff x="2324328" y="-1131166"/>
            <a:chExt cx="1140560" cy="1722408"/>
          </a:xfrm>
        </p:grpSpPr>
        <p:sp>
          <p:nvSpPr>
            <p:cNvPr id="133" name="Bevel 591">
              <a:extLst>
                <a:ext uri="{FF2B5EF4-FFF2-40B4-BE49-F238E27FC236}">
                  <a16:creationId xmlns:a16="http://schemas.microsoft.com/office/drawing/2014/main" id="{6DEB61D9-03B1-1330-54A8-68B39DA01CB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Bevel 592">
              <a:extLst>
                <a:ext uri="{FF2B5EF4-FFF2-40B4-BE49-F238E27FC236}">
                  <a16:creationId xmlns:a16="http://schemas.microsoft.com/office/drawing/2014/main" id="{51F05AEE-2A46-73EF-6001-D3087CA6D925}"/>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Bevel 593">
              <a:extLst>
                <a:ext uri="{FF2B5EF4-FFF2-40B4-BE49-F238E27FC236}">
                  <a16:creationId xmlns:a16="http://schemas.microsoft.com/office/drawing/2014/main" id="{445A3AB0-8DC3-87C5-9DD0-DD9B2C4FBF94}"/>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6" name="Bevel 594">
              <a:extLst>
                <a:ext uri="{FF2B5EF4-FFF2-40B4-BE49-F238E27FC236}">
                  <a16:creationId xmlns:a16="http://schemas.microsoft.com/office/drawing/2014/main" id="{4AF46D67-1868-4CD6-92E3-AE35577EA60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7" name="Group 136">
            <a:extLst>
              <a:ext uri="{FF2B5EF4-FFF2-40B4-BE49-F238E27FC236}">
                <a16:creationId xmlns:a16="http://schemas.microsoft.com/office/drawing/2014/main" id="{B5A14F53-52D1-1FE9-AD88-42275C68E120}"/>
              </a:ext>
            </a:extLst>
          </p:cNvPr>
          <p:cNvGrpSpPr/>
          <p:nvPr/>
        </p:nvGrpSpPr>
        <p:grpSpPr>
          <a:xfrm rot="5400000">
            <a:off x="4068845" y="3092874"/>
            <a:ext cx="1140560" cy="1710840"/>
            <a:chOff x="7992800" y="214662"/>
            <a:chExt cx="1140560" cy="1710840"/>
          </a:xfrm>
        </p:grpSpPr>
        <p:sp>
          <p:nvSpPr>
            <p:cNvPr id="138" name="Bevel 596">
              <a:extLst>
                <a:ext uri="{FF2B5EF4-FFF2-40B4-BE49-F238E27FC236}">
                  <a16:creationId xmlns:a16="http://schemas.microsoft.com/office/drawing/2014/main" id="{8AE581DA-7C4E-6484-01D5-34B663E6DA2A}"/>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Bevel 597">
              <a:extLst>
                <a:ext uri="{FF2B5EF4-FFF2-40B4-BE49-F238E27FC236}">
                  <a16:creationId xmlns:a16="http://schemas.microsoft.com/office/drawing/2014/main" id="{B4FC5D58-998F-282E-B426-F9637608FF7C}"/>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Bevel 598">
              <a:extLst>
                <a:ext uri="{FF2B5EF4-FFF2-40B4-BE49-F238E27FC236}">
                  <a16:creationId xmlns:a16="http://schemas.microsoft.com/office/drawing/2014/main" id="{04B3E849-6E5D-D6C3-9872-8D69B7ED23F6}"/>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 name="Bevel 599">
              <a:extLst>
                <a:ext uri="{FF2B5EF4-FFF2-40B4-BE49-F238E27FC236}">
                  <a16:creationId xmlns:a16="http://schemas.microsoft.com/office/drawing/2014/main" id="{04849BC6-7445-384F-B6D7-EAEE44E4426D}"/>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2" name="Group 141">
            <a:extLst>
              <a:ext uri="{FF2B5EF4-FFF2-40B4-BE49-F238E27FC236}">
                <a16:creationId xmlns:a16="http://schemas.microsoft.com/office/drawing/2014/main" id="{FAEE33B5-AD6F-8DBB-844B-26E36DB13046}"/>
              </a:ext>
            </a:extLst>
          </p:cNvPr>
          <p:cNvGrpSpPr/>
          <p:nvPr/>
        </p:nvGrpSpPr>
        <p:grpSpPr>
          <a:xfrm>
            <a:off x="6650862" y="2831098"/>
            <a:ext cx="1140560" cy="1716590"/>
            <a:chOff x="7656408" y="2363048"/>
            <a:chExt cx="1140560" cy="1716590"/>
          </a:xfrm>
        </p:grpSpPr>
        <p:sp>
          <p:nvSpPr>
            <p:cNvPr id="143" name="Bevel 601">
              <a:extLst>
                <a:ext uri="{FF2B5EF4-FFF2-40B4-BE49-F238E27FC236}">
                  <a16:creationId xmlns:a16="http://schemas.microsoft.com/office/drawing/2014/main" id="{65EB51F0-7FED-7060-5049-B5D610A8EC76}"/>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Bevel 602">
              <a:extLst>
                <a:ext uri="{FF2B5EF4-FFF2-40B4-BE49-F238E27FC236}">
                  <a16:creationId xmlns:a16="http://schemas.microsoft.com/office/drawing/2014/main" id="{639BD105-FAF4-EF0D-357D-78FEF0BE631C}"/>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5" name="Bevel 603">
              <a:extLst>
                <a:ext uri="{FF2B5EF4-FFF2-40B4-BE49-F238E27FC236}">
                  <a16:creationId xmlns:a16="http://schemas.microsoft.com/office/drawing/2014/main" id="{D2F7CFA8-65D0-D773-E7A7-69A004BDAC48}"/>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 name="Bevel 604">
              <a:extLst>
                <a:ext uri="{FF2B5EF4-FFF2-40B4-BE49-F238E27FC236}">
                  <a16:creationId xmlns:a16="http://schemas.microsoft.com/office/drawing/2014/main" id="{575DF13C-6867-7373-E688-D666D5CAB6BF}"/>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7" name="Group 146">
            <a:extLst>
              <a:ext uri="{FF2B5EF4-FFF2-40B4-BE49-F238E27FC236}">
                <a16:creationId xmlns:a16="http://schemas.microsoft.com/office/drawing/2014/main" id="{723EF1EA-105B-F79F-C493-0C8319046831}"/>
              </a:ext>
            </a:extLst>
          </p:cNvPr>
          <p:cNvGrpSpPr/>
          <p:nvPr/>
        </p:nvGrpSpPr>
        <p:grpSpPr>
          <a:xfrm>
            <a:off x="2652499" y="2231704"/>
            <a:ext cx="570280" cy="2286870"/>
            <a:chOff x="323528" y="1640368"/>
            <a:chExt cx="570280" cy="2286870"/>
          </a:xfrm>
        </p:grpSpPr>
        <p:sp>
          <p:nvSpPr>
            <p:cNvPr id="148" name="Bevel 606">
              <a:extLst>
                <a:ext uri="{FF2B5EF4-FFF2-40B4-BE49-F238E27FC236}">
                  <a16:creationId xmlns:a16="http://schemas.microsoft.com/office/drawing/2014/main" id="{13B41C25-95D9-D74B-F741-C47EDB79BA91}"/>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 name="Bevel 607">
              <a:extLst>
                <a:ext uri="{FF2B5EF4-FFF2-40B4-BE49-F238E27FC236}">
                  <a16:creationId xmlns:a16="http://schemas.microsoft.com/office/drawing/2014/main" id="{15266363-F757-A62B-7128-CF31505607A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0" name="Bevel 608">
              <a:extLst>
                <a:ext uri="{FF2B5EF4-FFF2-40B4-BE49-F238E27FC236}">
                  <a16:creationId xmlns:a16="http://schemas.microsoft.com/office/drawing/2014/main" id="{905C5DB2-57B2-B2CA-6BE1-917F1EB9C5E0}"/>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1" name="Bevel 609">
              <a:extLst>
                <a:ext uri="{FF2B5EF4-FFF2-40B4-BE49-F238E27FC236}">
                  <a16:creationId xmlns:a16="http://schemas.microsoft.com/office/drawing/2014/main" id="{40C90A95-FE66-DF4B-1F5E-171ADF4396CE}"/>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2" name="Group 151">
            <a:extLst>
              <a:ext uri="{FF2B5EF4-FFF2-40B4-BE49-F238E27FC236}">
                <a16:creationId xmlns:a16="http://schemas.microsoft.com/office/drawing/2014/main" id="{BCD1668B-1B67-8757-23F4-B06BB93FFBFA}"/>
              </a:ext>
            </a:extLst>
          </p:cNvPr>
          <p:cNvGrpSpPr/>
          <p:nvPr/>
        </p:nvGrpSpPr>
        <p:grpSpPr>
          <a:xfrm rot="16200000">
            <a:off x="3498565" y="2498944"/>
            <a:ext cx="1140560" cy="1710840"/>
            <a:chOff x="1259632" y="4643510"/>
            <a:chExt cx="1140560" cy="1710840"/>
          </a:xfrm>
        </p:grpSpPr>
        <p:sp>
          <p:nvSpPr>
            <p:cNvPr id="153" name="Bevel 611">
              <a:extLst>
                <a:ext uri="{FF2B5EF4-FFF2-40B4-BE49-F238E27FC236}">
                  <a16:creationId xmlns:a16="http://schemas.microsoft.com/office/drawing/2014/main" id="{EDF74E66-4470-CD62-6A2A-795247322714}"/>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 name="Bevel 612">
              <a:extLst>
                <a:ext uri="{FF2B5EF4-FFF2-40B4-BE49-F238E27FC236}">
                  <a16:creationId xmlns:a16="http://schemas.microsoft.com/office/drawing/2014/main" id="{1BDF0A5B-C1D0-21A9-E456-E00F65821D28}"/>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 name="Bevel 613">
              <a:extLst>
                <a:ext uri="{FF2B5EF4-FFF2-40B4-BE49-F238E27FC236}">
                  <a16:creationId xmlns:a16="http://schemas.microsoft.com/office/drawing/2014/main" id="{C34021A1-3B58-C522-E0F0-3A56DA1B8111}"/>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6" name="Bevel 614">
              <a:extLst>
                <a:ext uri="{FF2B5EF4-FFF2-40B4-BE49-F238E27FC236}">
                  <a16:creationId xmlns:a16="http://schemas.microsoft.com/office/drawing/2014/main" id="{1C2F1AAE-5927-EE5A-2936-B814709FB43A}"/>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7" name="Group 156">
            <a:extLst>
              <a:ext uri="{FF2B5EF4-FFF2-40B4-BE49-F238E27FC236}">
                <a16:creationId xmlns:a16="http://schemas.microsoft.com/office/drawing/2014/main" id="{8D6908FA-1FCC-F9F5-A549-36F51860AEB3}"/>
              </a:ext>
            </a:extLst>
          </p:cNvPr>
          <p:cNvGrpSpPr/>
          <p:nvPr/>
        </p:nvGrpSpPr>
        <p:grpSpPr>
          <a:xfrm rot="5400000">
            <a:off x="5237743" y="2516844"/>
            <a:ext cx="1140560" cy="1710840"/>
            <a:chOff x="3342080" y="4313306"/>
            <a:chExt cx="1140560" cy="1710840"/>
          </a:xfrm>
        </p:grpSpPr>
        <p:sp>
          <p:nvSpPr>
            <p:cNvPr id="158" name="Bevel 616">
              <a:extLst>
                <a:ext uri="{FF2B5EF4-FFF2-40B4-BE49-F238E27FC236}">
                  <a16:creationId xmlns:a16="http://schemas.microsoft.com/office/drawing/2014/main" id="{A2785387-96BA-C3B9-5E8D-02DE6FB35760}"/>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9" name="Bevel 617">
              <a:extLst>
                <a:ext uri="{FF2B5EF4-FFF2-40B4-BE49-F238E27FC236}">
                  <a16:creationId xmlns:a16="http://schemas.microsoft.com/office/drawing/2014/main" id="{DA91F3A5-FBD0-6076-4428-78CA34560207}"/>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0" name="Bevel 618">
              <a:extLst>
                <a:ext uri="{FF2B5EF4-FFF2-40B4-BE49-F238E27FC236}">
                  <a16:creationId xmlns:a16="http://schemas.microsoft.com/office/drawing/2014/main" id="{215BEEAC-09F6-59B0-EF69-FF5C2102D2DD}"/>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1" name="Bevel 619">
              <a:extLst>
                <a:ext uri="{FF2B5EF4-FFF2-40B4-BE49-F238E27FC236}">
                  <a16:creationId xmlns:a16="http://schemas.microsoft.com/office/drawing/2014/main" id="{98C81BD3-2CA9-B64E-9216-A336F4A447EA}"/>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2" name="Group 161">
            <a:extLst>
              <a:ext uri="{FF2B5EF4-FFF2-40B4-BE49-F238E27FC236}">
                <a16:creationId xmlns:a16="http://schemas.microsoft.com/office/drawing/2014/main" id="{52DED4BD-EEE2-0849-54A9-4D3B622F1D56}"/>
              </a:ext>
            </a:extLst>
          </p:cNvPr>
          <p:cNvGrpSpPr/>
          <p:nvPr/>
        </p:nvGrpSpPr>
        <p:grpSpPr>
          <a:xfrm rot="5400000">
            <a:off x="8119058" y="2540174"/>
            <a:ext cx="1140560" cy="1722408"/>
            <a:chOff x="2324328" y="-1131166"/>
            <a:chExt cx="1140560" cy="1722408"/>
          </a:xfrm>
        </p:grpSpPr>
        <p:sp>
          <p:nvSpPr>
            <p:cNvPr id="163" name="Bevel 621">
              <a:extLst>
                <a:ext uri="{FF2B5EF4-FFF2-40B4-BE49-F238E27FC236}">
                  <a16:creationId xmlns:a16="http://schemas.microsoft.com/office/drawing/2014/main" id="{5718D6F1-64E6-F06A-73B0-A545DF8048A9}"/>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4" name="Bevel 622">
              <a:extLst>
                <a:ext uri="{FF2B5EF4-FFF2-40B4-BE49-F238E27FC236}">
                  <a16:creationId xmlns:a16="http://schemas.microsoft.com/office/drawing/2014/main" id="{888EDCB6-39F2-1BC4-DA56-3902792A5D8F}"/>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5" name="Bevel 623">
              <a:extLst>
                <a:ext uri="{FF2B5EF4-FFF2-40B4-BE49-F238E27FC236}">
                  <a16:creationId xmlns:a16="http://schemas.microsoft.com/office/drawing/2014/main" id="{33D8C01B-0E6A-7BA4-5BBE-78047B82EA29}"/>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6" name="Bevel 624">
              <a:extLst>
                <a:ext uri="{FF2B5EF4-FFF2-40B4-BE49-F238E27FC236}">
                  <a16:creationId xmlns:a16="http://schemas.microsoft.com/office/drawing/2014/main" id="{2B78D11C-C323-5200-E681-B9D0690A1E5B}"/>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7" name="Group 166">
            <a:extLst>
              <a:ext uri="{FF2B5EF4-FFF2-40B4-BE49-F238E27FC236}">
                <a16:creationId xmlns:a16="http://schemas.microsoft.com/office/drawing/2014/main" id="{9977EE8E-237B-AC9E-A68B-F367354AAD8D}"/>
              </a:ext>
            </a:extLst>
          </p:cNvPr>
          <p:cNvGrpSpPr/>
          <p:nvPr/>
        </p:nvGrpSpPr>
        <p:grpSpPr>
          <a:xfrm rot="5400000">
            <a:off x="3477761" y="1928663"/>
            <a:ext cx="1140560" cy="1710840"/>
            <a:chOff x="3342080" y="4313306"/>
            <a:chExt cx="1140560" cy="1710840"/>
          </a:xfrm>
        </p:grpSpPr>
        <p:sp>
          <p:nvSpPr>
            <p:cNvPr id="168" name="Bevel 626">
              <a:extLst>
                <a:ext uri="{FF2B5EF4-FFF2-40B4-BE49-F238E27FC236}">
                  <a16:creationId xmlns:a16="http://schemas.microsoft.com/office/drawing/2014/main" id="{85465A70-8C84-FF39-87CE-3A900EA8958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Bevel 627">
              <a:extLst>
                <a:ext uri="{FF2B5EF4-FFF2-40B4-BE49-F238E27FC236}">
                  <a16:creationId xmlns:a16="http://schemas.microsoft.com/office/drawing/2014/main" id="{BE668C58-B265-316D-812D-EDE2D356AB60}"/>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0" name="Bevel 628">
              <a:extLst>
                <a:ext uri="{FF2B5EF4-FFF2-40B4-BE49-F238E27FC236}">
                  <a16:creationId xmlns:a16="http://schemas.microsoft.com/office/drawing/2014/main" id="{D7780C05-AFED-176E-662A-FA62918396B2}"/>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 name="Bevel 629">
              <a:extLst>
                <a:ext uri="{FF2B5EF4-FFF2-40B4-BE49-F238E27FC236}">
                  <a16:creationId xmlns:a16="http://schemas.microsoft.com/office/drawing/2014/main" id="{A3F288CD-CBFE-CF85-AFE9-0C62B3102823}"/>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2" name="Group 171">
            <a:extLst>
              <a:ext uri="{FF2B5EF4-FFF2-40B4-BE49-F238E27FC236}">
                <a16:creationId xmlns:a16="http://schemas.microsoft.com/office/drawing/2014/main" id="{00BA7048-9BDC-E4D1-4AAC-6154F36954F8}"/>
              </a:ext>
            </a:extLst>
          </p:cNvPr>
          <p:cNvGrpSpPr/>
          <p:nvPr/>
        </p:nvGrpSpPr>
        <p:grpSpPr>
          <a:xfrm>
            <a:off x="4369157" y="1628260"/>
            <a:ext cx="1140560" cy="1146310"/>
            <a:chOff x="8003440" y="5711690"/>
            <a:chExt cx="1140560" cy="1146310"/>
          </a:xfrm>
        </p:grpSpPr>
        <p:sp>
          <p:nvSpPr>
            <p:cNvPr id="173" name="Bevel 631">
              <a:extLst>
                <a:ext uri="{FF2B5EF4-FFF2-40B4-BE49-F238E27FC236}">
                  <a16:creationId xmlns:a16="http://schemas.microsoft.com/office/drawing/2014/main" id="{A1F3FC9F-CF15-D357-D655-215751CDF3F7}"/>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Bevel 632">
              <a:extLst>
                <a:ext uri="{FF2B5EF4-FFF2-40B4-BE49-F238E27FC236}">
                  <a16:creationId xmlns:a16="http://schemas.microsoft.com/office/drawing/2014/main" id="{FC67B4C7-297F-B533-82DD-669D263E9293}"/>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5" name="Bevel 633">
              <a:extLst>
                <a:ext uri="{FF2B5EF4-FFF2-40B4-BE49-F238E27FC236}">
                  <a16:creationId xmlns:a16="http://schemas.microsoft.com/office/drawing/2014/main" id="{D452928D-8C8A-C50F-6E59-E028282BF41E}"/>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6" name="Bevel 634">
              <a:extLst>
                <a:ext uri="{FF2B5EF4-FFF2-40B4-BE49-F238E27FC236}">
                  <a16:creationId xmlns:a16="http://schemas.microsoft.com/office/drawing/2014/main" id="{2EDC5B8E-78C2-FC43-529B-A1F1CBC63242}"/>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7" name="Group 176">
            <a:extLst>
              <a:ext uri="{FF2B5EF4-FFF2-40B4-BE49-F238E27FC236}">
                <a16:creationId xmlns:a16="http://schemas.microsoft.com/office/drawing/2014/main" id="{BB3BA545-06A2-176A-2DAE-12BAC83C1C3C}"/>
              </a:ext>
            </a:extLst>
          </p:cNvPr>
          <p:cNvGrpSpPr/>
          <p:nvPr/>
        </p:nvGrpSpPr>
        <p:grpSpPr>
          <a:xfrm rot="16200000">
            <a:off x="8646842" y="1407995"/>
            <a:ext cx="570280" cy="2286870"/>
            <a:chOff x="323528" y="1640368"/>
            <a:chExt cx="570280" cy="2286870"/>
          </a:xfrm>
        </p:grpSpPr>
        <p:sp>
          <p:nvSpPr>
            <p:cNvPr id="178" name="Bevel 636">
              <a:extLst>
                <a:ext uri="{FF2B5EF4-FFF2-40B4-BE49-F238E27FC236}">
                  <a16:creationId xmlns:a16="http://schemas.microsoft.com/office/drawing/2014/main" id="{D1BD5788-15F6-4EF6-CE7D-75AD83A3CD5D}"/>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9" name="Bevel 637">
              <a:extLst>
                <a:ext uri="{FF2B5EF4-FFF2-40B4-BE49-F238E27FC236}">
                  <a16:creationId xmlns:a16="http://schemas.microsoft.com/office/drawing/2014/main" id="{884BF50C-2FC0-B464-8C69-CE6E2A76457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 name="Bevel 638">
              <a:extLst>
                <a:ext uri="{FF2B5EF4-FFF2-40B4-BE49-F238E27FC236}">
                  <a16:creationId xmlns:a16="http://schemas.microsoft.com/office/drawing/2014/main" id="{BE894F40-212A-0749-CDDF-CCBF186526D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 name="Bevel 639">
              <a:extLst>
                <a:ext uri="{FF2B5EF4-FFF2-40B4-BE49-F238E27FC236}">
                  <a16:creationId xmlns:a16="http://schemas.microsoft.com/office/drawing/2014/main" id="{678EE01B-5D9D-A949-BA68-EDA33175894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2" name="Group 181">
            <a:extLst>
              <a:ext uri="{FF2B5EF4-FFF2-40B4-BE49-F238E27FC236}">
                <a16:creationId xmlns:a16="http://schemas.microsoft.com/office/drawing/2014/main" id="{76B23518-A3E1-CAE0-98AB-329E9F832E57}"/>
              </a:ext>
            </a:extLst>
          </p:cNvPr>
          <p:cNvGrpSpPr/>
          <p:nvPr/>
        </p:nvGrpSpPr>
        <p:grpSpPr>
          <a:xfrm>
            <a:off x="10031709" y="1631665"/>
            <a:ext cx="1140560" cy="1710840"/>
            <a:chOff x="3342080" y="4313306"/>
            <a:chExt cx="1140560" cy="1710840"/>
          </a:xfrm>
        </p:grpSpPr>
        <p:sp>
          <p:nvSpPr>
            <p:cNvPr id="183" name="Bevel 641">
              <a:extLst>
                <a:ext uri="{FF2B5EF4-FFF2-40B4-BE49-F238E27FC236}">
                  <a16:creationId xmlns:a16="http://schemas.microsoft.com/office/drawing/2014/main" id="{47BD452D-2F84-0BE7-6107-2FE191FB2B4A}"/>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Bevel 642">
              <a:extLst>
                <a:ext uri="{FF2B5EF4-FFF2-40B4-BE49-F238E27FC236}">
                  <a16:creationId xmlns:a16="http://schemas.microsoft.com/office/drawing/2014/main" id="{884E57C2-B3F4-7491-B720-334A151EE346}"/>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5" name="Bevel 643">
              <a:extLst>
                <a:ext uri="{FF2B5EF4-FFF2-40B4-BE49-F238E27FC236}">
                  <a16:creationId xmlns:a16="http://schemas.microsoft.com/office/drawing/2014/main" id="{1C58BFB8-056C-4070-7386-ECEB517DC8DE}"/>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6" name="Bevel 644">
              <a:extLst>
                <a:ext uri="{FF2B5EF4-FFF2-40B4-BE49-F238E27FC236}">
                  <a16:creationId xmlns:a16="http://schemas.microsoft.com/office/drawing/2014/main" id="{B13486D6-B8C6-35C0-1D41-172437D163D6}"/>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7" name="Group 186">
            <a:extLst>
              <a:ext uri="{FF2B5EF4-FFF2-40B4-BE49-F238E27FC236}">
                <a16:creationId xmlns:a16="http://schemas.microsoft.com/office/drawing/2014/main" id="{96556C1B-D8E5-6F5A-09E2-41C463947B8D}"/>
              </a:ext>
            </a:extLst>
          </p:cNvPr>
          <p:cNvGrpSpPr/>
          <p:nvPr/>
        </p:nvGrpSpPr>
        <p:grpSpPr>
          <a:xfrm>
            <a:off x="7218267" y="1143701"/>
            <a:ext cx="570280" cy="2286870"/>
            <a:chOff x="323528" y="1640368"/>
            <a:chExt cx="570280" cy="2286870"/>
          </a:xfrm>
        </p:grpSpPr>
        <p:sp>
          <p:nvSpPr>
            <p:cNvPr id="188" name="Bevel 646">
              <a:extLst>
                <a:ext uri="{FF2B5EF4-FFF2-40B4-BE49-F238E27FC236}">
                  <a16:creationId xmlns:a16="http://schemas.microsoft.com/office/drawing/2014/main" id="{E6CD4483-5716-6D06-59A2-937DAB96EE5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9" name="Bevel 647">
              <a:extLst>
                <a:ext uri="{FF2B5EF4-FFF2-40B4-BE49-F238E27FC236}">
                  <a16:creationId xmlns:a16="http://schemas.microsoft.com/office/drawing/2014/main" id="{E8B48500-A923-E9DF-BF28-0552D6FB710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0" name="Bevel 648">
              <a:extLst>
                <a:ext uri="{FF2B5EF4-FFF2-40B4-BE49-F238E27FC236}">
                  <a16:creationId xmlns:a16="http://schemas.microsoft.com/office/drawing/2014/main" id="{0014E2E5-6CD1-5865-9866-201DC39CD90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1" name="Bevel 649">
              <a:extLst>
                <a:ext uri="{FF2B5EF4-FFF2-40B4-BE49-F238E27FC236}">
                  <a16:creationId xmlns:a16="http://schemas.microsoft.com/office/drawing/2014/main" id="{2C2EDFEA-74C6-F91A-1DE3-F692FAF4B56F}"/>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2" name="Group 191">
            <a:extLst>
              <a:ext uri="{FF2B5EF4-FFF2-40B4-BE49-F238E27FC236}">
                <a16:creationId xmlns:a16="http://schemas.microsoft.com/office/drawing/2014/main" id="{A940E64C-86EB-DD71-049A-4A4FE80B40E2}"/>
              </a:ext>
            </a:extLst>
          </p:cNvPr>
          <p:cNvGrpSpPr/>
          <p:nvPr/>
        </p:nvGrpSpPr>
        <p:grpSpPr>
          <a:xfrm rot="5400000">
            <a:off x="5822395" y="1938908"/>
            <a:ext cx="1140560" cy="1722408"/>
            <a:chOff x="2324328" y="-1131166"/>
            <a:chExt cx="1140560" cy="1722408"/>
          </a:xfrm>
        </p:grpSpPr>
        <p:sp>
          <p:nvSpPr>
            <p:cNvPr id="193" name="Bevel 651">
              <a:extLst>
                <a:ext uri="{FF2B5EF4-FFF2-40B4-BE49-F238E27FC236}">
                  <a16:creationId xmlns:a16="http://schemas.microsoft.com/office/drawing/2014/main" id="{5CDA4628-6F1C-45CE-D2C4-E71C72CF2B5A}"/>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Bevel 652">
              <a:extLst>
                <a:ext uri="{FF2B5EF4-FFF2-40B4-BE49-F238E27FC236}">
                  <a16:creationId xmlns:a16="http://schemas.microsoft.com/office/drawing/2014/main" id="{2E122120-ACC2-4AD3-06A9-F6CD558BC2FE}"/>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5" name="Bevel 653">
              <a:extLst>
                <a:ext uri="{FF2B5EF4-FFF2-40B4-BE49-F238E27FC236}">
                  <a16:creationId xmlns:a16="http://schemas.microsoft.com/office/drawing/2014/main" id="{93EA09CF-5E88-F883-C5E6-824408B803E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6" name="Bevel 654">
              <a:extLst>
                <a:ext uri="{FF2B5EF4-FFF2-40B4-BE49-F238E27FC236}">
                  <a16:creationId xmlns:a16="http://schemas.microsoft.com/office/drawing/2014/main" id="{A7D07162-E0A5-235B-5DAA-8FB57CBD2C32}"/>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7" name="Group 196">
            <a:extLst>
              <a:ext uri="{FF2B5EF4-FFF2-40B4-BE49-F238E27FC236}">
                <a16:creationId xmlns:a16="http://schemas.microsoft.com/office/drawing/2014/main" id="{DD187F54-2A82-434A-4FDA-05642AEC75D9}"/>
              </a:ext>
            </a:extLst>
          </p:cNvPr>
          <p:cNvGrpSpPr/>
          <p:nvPr/>
        </p:nvGrpSpPr>
        <p:grpSpPr>
          <a:xfrm>
            <a:off x="3238782" y="1052196"/>
            <a:ext cx="1140560" cy="1146310"/>
            <a:chOff x="8003440" y="5711690"/>
            <a:chExt cx="1140560" cy="1146310"/>
          </a:xfrm>
        </p:grpSpPr>
        <p:sp>
          <p:nvSpPr>
            <p:cNvPr id="198" name="Bevel 656">
              <a:extLst>
                <a:ext uri="{FF2B5EF4-FFF2-40B4-BE49-F238E27FC236}">
                  <a16:creationId xmlns:a16="http://schemas.microsoft.com/office/drawing/2014/main" id="{FB61C9CC-4911-E6B0-673C-17C67712207E}"/>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Bevel 657">
              <a:extLst>
                <a:ext uri="{FF2B5EF4-FFF2-40B4-BE49-F238E27FC236}">
                  <a16:creationId xmlns:a16="http://schemas.microsoft.com/office/drawing/2014/main" id="{D3A56E54-2701-8E08-A3F2-D4F1C8BECF16}"/>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0" name="Bevel 658">
              <a:extLst>
                <a:ext uri="{FF2B5EF4-FFF2-40B4-BE49-F238E27FC236}">
                  <a16:creationId xmlns:a16="http://schemas.microsoft.com/office/drawing/2014/main" id="{80F71637-31A8-009D-F892-14906EA1F53E}"/>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1" name="Bevel 659">
              <a:extLst>
                <a:ext uri="{FF2B5EF4-FFF2-40B4-BE49-F238E27FC236}">
                  <a16:creationId xmlns:a16="http://schemas.microsoft.com/office/drawing/2014/main" id="{C90072B2-7309-0088-0B01-8D7755FBFFEF}"/>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2" name="Group 201">
            <a:extLst>
              <a:ext uri="{FF2B5EF4-FFF2-40B4-BE49-F238E27FC236}">
                <a16:creationId xmlns:a16="http://schemas.microsoft.com/office/drawing/2014/main" id="{95CEC25B-69BC-96E7-E540-53276694E441}"/>
              </a:ext>
            </a:extLst>
          </p:cNvPr>
          <p:cNvGrpSpPr/>
          <p:nvPr/>
        </p:nvGrpSpPr>
        <p:grpSpPr>
          <a:xfrm rot="5400000">
            <a:off x="4681801" y="809916"/>
            <a:ext cx="1140560" cy="1710840"/>
            <a:chOff x="1259632" y="4643510"/>
            <a:chExt cx="1140560" cy="1710840"/>
          </a:xfrm>
        </p:grpSpPr>
        <p:sp>
          <p:nvSpPr>
            <p:cNvPr id="203" name="Bevel 661">
              <a:extLst>
                <a:ext uri="{FF2B5EF4-FFF2-40B4-BE49-F238E27FC236}">
                  <a16:creationId xmlns:a16="http://schemas.microsoft.com/office/drawing/2014/main" id="{71B5DBE7-1B01-867A-A71D-D874882DE1AC}"/>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4" name="Bevel 662">
              <a:extLst>
                <a:ext uri="{FF2B5EF4-FFF2-40B4-BE49-F238E27FC236}">
                  <a16:creationId xmlns:a16="http://schemas.microsoft.com/office/drawing/2014/main" id="{AC8DA373-5FCB-A9C1-A497-BDAF961DD8B5}"/>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5" name="Bevel 663">
              <a:extLst>
                <a:ext uri="{FF2B5EF4-FFF2-40B4-BE49-F238E27FC236}">
                  <a16:creationId xmlns:a16="http://schemas.microsoft.com/office/drawing/2014/main" id="{616BBF2B-E67F-63AF-C946-8AB08E96106C}"/>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6" name="Bevel 664">
              <a:extLst>
                <a:ext uri="{FF2B5EF4-FFF2-40B4-BE49-F238E27FC236}">
                  <a16:creationId xmlns:a16="http://schemas.microsoft.com/office/drawing/2014/main" id="{85A88BEC-7CC5-BCD0-0C09-CE0D2A457393}"/>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7" name="Group 206">
            <a:extLst>
              <a:ext uri="{FF2B5EF4-FFF2-40B4-BE49-F238E27FC236}">
                <a16:creationId xmlns:a16="http://schemas.microsoft.com/office/drawing/2014/main" id="{5621834C-D8BD-EE59-F8F6-3A75E19872A4}"/>
              </a:ext>
            </a:extLst>
          </p:cNvPr>
          <p:cNvGrpSpPr/>
          <p:nvPr/>
        </p:nvGrpSpPr>
        <p:grpSpPr>
          <a:xfrm>
            <a:off x="6087727" y="1085756"/>
            <a:ext cx="1140560" cy="1146310"/>
            <a:chOff x="8003440" y="5711690"/>
            <a:chExt cx="1140560" cy="1146310"/>
          </a:xfrm>
        </p:grpSpPr>
        <p:sp>
          <p:nvSpPr>
            <p:cNvPr id="208" name="Bevel 666">
              <a:extLst>
                <a:ext uri="{FF2B5EF4-FFF2-40B4-BE49-F238E27FC236}">
                  <a16:creationId xmlns:a16="http://schemas.microsoft.com/office/drawing/2014/main" id="{975D32BF-690D-0BF0-94E4-B5B8FB444F12}"/>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Bevel 667">
              <a:extLst>
                <a:ext uri="{FF2B5EF4-FFF2-40B4-BE49-F238E27FC236}">
                  <a16:creationId xmlns:a16="http://schemas.microsoft.com/office/drawing/2014/main" id="{87047F5F-6DFB-1AFD-E37C-94C714073ACC}"/>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0" name="Bevel 668">
              <a:extLst>
                <a:ext uri="{FF2B5EF4-FFF2-40B4-BE49-F238E27FC236}">
                  <a16:creationId xmlns:a16="http://schemas.microsoft.com/office/drawing/2014/main" id="{92749182-298B-E310-847B-29CF51D4E29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1" name="Bevel 669">
              <a:extLst>
                <a:ext uri="{FF2B5EF4-FFF2-40B4-BE49-F238E27FC236}">
                  <a16:creationId xmlns:a16="http://schemas.microsoft.com/office/drawing/2014/main" id="{B9C5CAA1-9972-8344-4D80-959E336E3A6C}"/>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2" name="Group 211">
            <a:extLst>
              <a:ext uri="{FF2B5EF4-FFF2-40B4-BE49-F238E27FC236}">
                <a16:creationId xmlns:a16="http://schemas.microsoft.com/office/drawing/2014/main" id="{6D41940F-5B4E-F186-5037-FF07207171D5}"/>
              </a:ext>
            </a:extLst>
          </p:cNvPr>
          <p:cNvGrpSpPr/>
          <p:nvPr/>
        </p:nvGrpSpPr>
        <p:grpSpPr>
          <a:xfrm rot="16200000">
            <a:off x="8076792" y="825862"/>
            <a:ext cx="1140560" cy="1722408"/>
            <a:chOff x="2324328" y="-1131166"/>
            <a:chExt cx="1140560" cy="1722408"/>
          </a:xfrm>
        </p:grpSpPr>
        <p:sp>
          <p:nvSpPr>
            <p:cNvPr id="213" name="Bevel 671">
              <a:extLst>
                <a:ext uri="{FF2B5EF4-FFF2-40B4-BE49-F238E27FC236}">
                  <a16:creationId xmlns:a16="http://schemas.microsoft.com/office/drawing/2014/main" id="{31C68F83-E075-68D8-490F-55A29D77DC91}"/>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Bevel 672">
              <a:extLst>
                <a:ext uri="{FF2B5EF4-FFF2-40B4-BE49-F238E27FC236}">
                  <a16:creationId xmlns:a16="http://schemas.microsoft.com/office/drawing/2014/main" id="{D8D0331F-2BAE-B769-B693-741A726E751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5" name="Bevel 673">
              <a:extLst>
                <a:ext uri="{FF2B5EF4-FFF2-40B4-BE49-F238E27FC236}">
                  <a16:creationId xmlns:a16="http://schemas.microsoft.com/office/drawing/2014/main" id="{C37EF872-E05B-0A64-5465-40D150186C9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6" name="Bevel 674">
              <a:extLst>
                <a:ext uri="{FF2B5EF4-FFF2-40B4-BE49-F238E27FC236}">
                  <a16:creationId xmlns:a16="http://schemas.microsoft.com/office/drawing/2014/main" id="{051EFD6D-43A7-68EC-C4FF-348ED9D8CB43}"/>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7" name="Group 216">
            <a:extLst>
              <a:ext uri="{FF2B5EF4-FFF2-40B4-BE49-F238E27FC236}">
                <a16:creationId xmlns:a16="http://schemas.microsoft.com/office/drawing/2014/main" id="{DB0C6B68-8A1A-6FFA-FDC8-F4291E712C6F}"/>
              </a:ext>
            </a:extLst>
          </p:cNvPr>
          <p:cNvGrpSpPr/>
          <p:nvPr/>
        </p:nvGrpSpPr>
        <p:grpSpPr>
          <a:xfrm rot="10800000">
            <a:off x="9477853" y="485355"/>
            <a:ext cx="1140560" cy="1710840"/>
            <a:chOff x="7992800" y="214662"/>
            <a:chExt cx="1140560" cy="1710840"/>
          </a:xfrm>
        </p:grpSpPr>
        <p:sp>
          <p:nvSpPr>
            <p:cNvPr id="218" name="Bevel 676">
              <a:extLst>
                <a:ext uri="{FF2B5EF4-FFF2-40B4-BE49-F238E27FC236}">
                  <a16:creationId xmlns:a16="http://schemas.microsoft.com/office/drawing/2014/main" id="{248DD38E-8116-D8E8-8BEB-914BC479B412}"/>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9" name="Bevel 677">
              <a:extLst>
                <a:ext uri="{FF2B5EF4-FFF2-40B4-BE49-F238E27FC236}">
                  <a16:creationId xmlns:a16="http://schemas.microsoft.com/office/drawing/2014/main" id="{9FFD5D1C-5758-BF3E-D9FA-BD75E03F882E}"/>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0" name="Bevel 678">
              <a:extLst>
                <a:ext uri="{FF2B5EF4-FFF2-40B4-BE49-F238E27FC236}">
                  <a16:creationId xmlns:a16="http://schemas.microsoft.com/office/drawing/2014/main" id="{9A352B02-7429-AE23-96DC-3F6CB18FE323}"/>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1" name="Bevel 679">
              <a:extLst>
                <a:ext uri="{FF2B5EF4-FFF2-40B4-BE49-F238E27FC236}">
                  <a16:creationId xmlns:a16="http://schemas.microsoft.com/office/drawing/2014/main" id="{45280809-B96D-9F8A-4C69-36C758E85DA7}"/>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2" name="Group 221">
            <a:extLst>
              <a:ext uri="{FF2B5EF4-FFF2-40B4-BE49-F238E27FC236}">
                <a16:creationId xmlns:a16="http://schemas.microsoft.com/office/drawing/2014/main" id="{8B2569D3-1512-B760-2154-C5B29ED3F7BD}"/>
              </a:ext>
            </a:extLst>
          </p:cNvPr>
          <p:cNvGrpSpPr/>
          <p:nvPr/>
        </p:nvGrpSpPr>
        <p:grpSpPr>
          <a:xfrm rot="16200000">
            <a:off x="4116034" y="-363526"/>
            <a:ext cx="1140560" cy="1722408"/>
            <a:chOff x="2324328" y="-1131166"/>
            <a:chExt cx="1140560" cy="1722408"/>
          </a:xfrm>
        </p:grpSpPr>
        <p:sp>
          <p:nvSpPr>
            <p:cNvPr id="223" name="Bevel 681">
              <a:extLst>
                <a:ext uri="{FF2B5EF4-FFF2-40B4-BE49-F238E27FC236}">
                  <a16:creationId xmlns:a16="http://schemas.microsoft.com/office/drawing/2014/main" id="{09075491-1469-8ABC-6514-73BC31C5D9E9}"/>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4" name="Bevel 682">
              <a:extLst>
                <a:ext uri="{FF2B5EF4-FFF2-40B4-BE49-F238E27FC236}">
                  <a16:creationId xmlns:a16="http://schemas.microsoft.com/office/drawing/2014/main" id="{EA4819D3-E35D-9A7B-C3F5-7304FA49556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5" name="Bevel 683">
              <a:extLst>
                <a:ext uri="{FF2B5EF4-FFF2-40B4-BE49-F238E27FC236}">
                  <a16:creationId xmlns:a16="http://schemas.microsoft.com/office/drawing/2014/main" id="{A0D86502-E6DB-236B-D8A0-67E8154E3FC7}"/>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6" name="Bevel 684">
              <a:extLst>
                <a:ext uri="{FF2B5EF4-FFF2-40B4-BE49-F238E27FC236}">
                  <a16:creationId xmlns:a16="http://schemas.microsoft.com/office/drawing/2014/main" id="{675D4894-C5F5-B8A3-1D7D-4A32B1270098}"/>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7" name="Group 226">
            <a:extLst>
              <a:ext uri="{FF2B5EF4-FFF2-40B4-BE49-F238E27FC236}">
                <a16:creationId xmlns:a16="http://schemas.microsoft.com/office/drawing/2014/main" id="{B67D5C1B-0725-1398-D2BE-EFD20E77E4AD}"/>
              </a:ext>
            </a:extLst>
          </p:cNvPr>
          <p:cNvGrpSpPr/>
          <p:nvPr/>
        </p:nvGrpSpPr>
        <p:grpSpPr>
          <a:xfrm rot="5400000">
            <a:off x="5275661" y="-367166"/>
            <a:ext cx="1140560" cy="1710840"/>
            <a:chOff x="3342080" y="4313306"/>
            <a:chExt cx="1140560" cy="1710840"/>
          </a:xfrm>
        </p:grpSpPr>
        <p:sp>
          <p:nvSpPr>
            <p:cNvPr id="228" name="Bevel 686">
              <a:extLst>
                <a:ext uri="{FF2B5EF4-FFF2-40B4-BE49-F238E27FC236}">
                  <a16:creationId xmlns:a16="http://schemas.microsoft.com/office/drawing/2014/main" id="{C27027ED-1BD1-E8D6-B9F2-5C45B8534D90}"/>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9" name="Bevel 687">
              <a:extLst>
                <a:ext uri="{FF2B5EF4-FFF2-40B4-BE49-F238E27FC236}">
                  <a16:creationId xmlns:a16="http://schemas.microsoft.com/office/drawing/2014/main" id="{0327952C-FD26-011F-F784-81DAA695EC93}"/>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0" name="Bevel 688">
              <a:extLst>
                <a:ext uri="{FF2B5EF4-FFF2-40B4-BE49-F238E27FC236}">
                  <a16:creationId xmlns:a16="http://schemas.microsoft.com/office/drawing/2014/main" id="{6E375545-2355-7942-129B-BF168998EBF3}"/>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1" name="Bevel 689">
              <a:extLst>
                <a:ext uri="{FF2B5EF4-FFF2-40B4-BE49-F238E27FC236}">
                  <a16:creationId xmlns:a16="http://schemas.microsoft.com/office/drawing/2014/main" id="{42CAA119-F749-D11D-A58A-E0C7D620C7F1}"/>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2" name="Group 231">
            <a:extLst>
              <a:ext uri="{FF2B5EF4-FFF2-40B4-BE49-F238E27FC236}">
                <a16:creationId xmlns:a16="http://schemas.microsoft.com/office/drawing/2014/main" id="{E8A41BCD-A6B0-BC20-7EE1-79F7A5C01ED0}"/>
              </a:ext>
            </a:extLst>
          </p:cNvPr>
          <p:cNvGrpSpPr/>
          <p:nvPr/>
        </p:nvGrpSpPr>
        <p:grpSpPr>
          <a:xfrm rot="5400000">
            <a:off x="6936266" y="230336"/>
            <a:ext cx="1140560" cy="1710840"/>
            <a:chOff x="1259632" y="4643510"/>
            <a:chExt cx="1140560" cy="1710840"/>
          </a:xfrm>
        </p:grpSpPr>
        <p:sp>
          <p:nvSpPr>
            <p:cNvPr id="233" name="Bevel 691">
              <a:extLst>
                <a:ext uri="{FF2B5EF4-FFF2-40B4-BE49-F238E27FC236}">
                  <a16:creationId xmlns:a16="http://schemas.microsoft.com/office/drawing/2014/main" id="{248E5F2B-C6FD-36CF-0DA6-1C66D8225D26}"/>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Bevel 692">
              <a:extLst>
                <a:ext uri="{FF2B5EF4-FFF2-40B4-BE49-F238E27FC236}">
                  <a16:creationId xmlns:a16="http://schemas.microsoft.com/office/drawing/2014/main" id="{4B4D2E17-520E-885D-0DDC-745685311894}"/>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5" name="Bevel 693">
              <a:extLst>
                <a:ext uri="{FF2B5EF4-FFF2-40B4-BE49-F238E27FC236}">
                  <a16:creationId xmlns:a16="http://schemas.microsoft.com/office/drawing/2014/main" id="{1A7B9E85-639F-A47C-EFE5-DA6FE79AABFC}"/>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6" name="Bevel 694">
              <a:extLst>
                <a:ext uri="{FF2B5EF4-FFF2-40B4-BE49-F238E27FC236}">
                  <a16:creationId xmlns:a16="http://schemas.microsoft.com/office/drawing/2014/main" id="{D92C217C-6C40-BE4F-90FE-256AC348C5A4}"/>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7" name="Group 236">
            <a:extLst>
              <a:ext uri="{FF2B5EF4-FFF2-40B4-BE49-F238E27FC236}">
                <a16:creationId xmlns:a16="http://schemas.microsoft.com/office/drawing/2014/main" id="{7EEFB458-02E0-7A41-1E8D-7A010EA942D0}"/>
              </a:ext>
            </a:extLst>
          </p:cNvPr>
          <p:cNvGrpSpPr/>
          <p:nvPr/>
        </p:nvGrpSpPr>
        <p:grpSpPr>
          <a:xfrm>
            <a:off x="10061888" y="479571"/>
            <a:ext cx="1140560" cy="1146310"/>
            <a:chOff x="8003440" y="5711690"/>
            <a:chExt cx="1140560" cy="1146310"/>
          </a:xfrm>
        </p:grpSpPr>
        <p:sp>
          <p:nvSpPr>
            <p:cNvPr id="238" name="Bevel 696">
              <a:extLst>
                <a:ext uri="{FF2B5EF4-FFF2-40B4-BE49-F238E27FC236}">
                  <a16:creationId xmlns:a16="http://schemas.microsoft.com/office/drawing/2014/main" id="{A72CFF39-161C-0FD1-029F-C4BDEDDE83D8}"/>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9" name="Bevel 697">
              <a:extLst>
                <a:ext uri="{FF2B5EF4-FFF2-40B4-BE49-F238E27FC236}">
                  <a16:creationId xmlns:a16="http://schemas.microsoft.com/office/drawing/2014/main" id="{AB24534A-1968-80EB-C693-96E85FF042BE}"/>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0" name="Bevel 698">
              <a:extLst>
                <a:ext uri="{FF2B5EF4-FFF2-40B4-BE49-F238E27FC236}">
                  <a16:creationId xmlns:a16="http://schemas.microsoft.com/office/drawing/2014/main" id="{AD39E84F-903C-DA83-B3C3-9DCDE17AD92F}"/>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1" name="Bevel 699">
              <a:extLst>
                <a:ext uri="{FF2B5EF4-FFF2-40B4-BE49-F238E27FC236}">
                  <a16:creationId xmlns:a16="http://schemas.microsoft.com/office/drawing/2014/main" id="{A65E0A30-25C9-14A9-E5E4-622B41036221}"/>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2" name="Group 241">
            <a:extLst>
              <a:ext uri="{FF2B5EF4-FFF2-40B4-BE49-F238E27FC236}">
                <a16:creationId xmlns:a16="http://schemas.microsoft.com/office/drawing/2014/main" id="{944FC496-2544-A4A1-57B3-4DDDB341CF77}"/>
              </a:ext>
            </a:extLst>
          </p:cNvPr>
          <p:cNvGrpSpPr/>
          <p:nvPr/>
        </p:nvGrpSpPr>
        <p:grpSpPr>
          <a:xfrm rot="16200000">
            <a:off x="2940514" y="-930897"/>
            <a:ext cx="570280" cy="2286870"/>
            <a:chOff x="323528" y="1640368"/>
            <a:chExt cx="570280" cy="2286870"/>
          </a:xfrm>
        </p:grpSpPr>
        <p:sp>
          <p:nvSpPr>
            <p:cNvPr id="243" name="Bevel 701">
              <a:extLst>
                <a:ext uri="{FF2B5EF4-FFF2-40B4-BE49-F238E27FC236}">
                  <a16:creationId xmlns:a16="http://schemas.microsoft.com/office/drawing/2014/main" id="{EA7769A4-F6CC-B406-70B6-5E11C8FEC22C}"/>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Bevel 702">
              <a:extLst>
                <a:ext uri="{FF2B5EF4-FFF2-40B4-BE49-F238E27FC236}">
                  <a16:creationId xmlns:a16="http://schemas.microsoft.com/office/drawing/2014/main" id="{74A6BB37-220D-DC73-579E-8FA49B88380F}"/>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5" name="Bevel 703">
              <a:extLst>
                <a:ext uri="{FF2B5EF4-FFF2-40B4-BE49-F238E27FC236}">
                  <a16:creationId xmlns:a16="http://schemas.microsoft.com/office/drawing/2014/main" id="{44160F9E-D3D4-AACA-7797-77BEA789F4BB}"/>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6" name="Bevel 704">
              <a:extLst>
                <a:ext uri="{FF2B5EF4-FFF2-40B4-BE49-F238E27FC236}">
                  <a16:creationId xmlns:a16="http://schemas.microsoft.com/office/drawing/2014/main" id="{BF133496-11EF-CDBF-2A2F-4F4FD01910E4}"/>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7" name="Group 246">
            <a:extLst>
              <a:ext uri="{FF2B5EF4-FFF2-40B4-BE49-F238E27FC236}">
                <a16:creationId xmlns:a16="http://schemas.microsoft.com/office/drawing/2014/main" id="{6DD91015-8E10-04B7-3823-1C7D5DAE48FD}"/>
              </a:ext>
            </a:extLst>
          </p:cNvPr>
          <p:cNvGrpSpPr/>
          <p:nvPr/>
        </p:nvGrpSpPr>
        <p:grpSpPr>
          <a:xfrm rot="16200000">
            <a:off x="6933127" y="-920077"/>
            <a:ext cx="570280" cy="2286870"/>
            <a:chOff x="323528" y="1640368"/>
            <a:chExt cx="570280" cy="2286870"/>
          </a:xfrm>
        </p:grpSpPr>
        <p:sp>
          <p:nvSpPr>
            <p:cNvPr id="248" name="Bevel 706">
              <a:extLst>
                <a:ext uri="{FF2B5EF4-FFF2-40B4-BE49-F238E27FC236}">
                  <a16:creationId xmlns:a16="http://schemas.microsoft.com/office/drawing/2014/main" id="{B654F1BE-B02B-07D1-548C-09C192FAE1E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9" name="Bevel 707">
              <a:extLst>
                <a:ext uri="{FF2B5EF4-FFF2-40B4-BE49-F238E27FC236}">
                  <a16:creationId xmlns:a16="http://schemas.microsoft.com/office/drawing/2014/main" id="{1E368052-601A-9C86-BEB2-6292BA2C3D85}"/>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0" name="Bevel 708">
              <a:extLst>
                <a:ext uri="{FF2B5EF4-FFF2-40B4-BE49-F238E27FC236}">
                  <a16:creationId xmlns:a16="http://schemas.microsoft.com/office/drawing/2014/main" id="{D5F8F1E5-F3C1-7473-C6C3-F2ACE28F0F06}"/>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1" name="Bevel 709">
              <a:extLst>
                <a:ext uri="{FF2B5EF4-FFF2-40B4-BE49-F238E27FC236}">
                  <a16:creationId xmlns:a16="http://schemas.microsoft.com/office/drawing/2014/main" id="{973C4ED3-0243-E8F2-E41C-7921CC7EF08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52" name="Group 251">
            <a:extLst>
              <a:ext uri="{FF2B5EF4-FFF2-40B4-BE49-F238E27FC236}">
                <a16:creationId xmlns:a16="http://schemas.microsoft.com/office/drawing/2014/main" id="{6372C64A-A3C9-7C4A-6158-304DD7F689F9}"/>
              </a:ext>
            </a:extLst>
          </p:cNvPr>
          <p:cNvGrpSpPr/>
          <p:nvPr/>
        </p:nvGrpSpPr>
        <p:grpSpPr>
          <a:xfrm>
            <a:off x="8364577" y="-35308"/>
            <a:ext cx="1140560" cy="1716590"/>
            <a:chOff x="7656408" y="2363048"/>
            <a:chExt cx="1140560" cy="1716590"/>
          </a:xfrm>
        </p:grpSpPr>
        <p:sp>
          <p:nvSpPr>
            <p:cNvPr id="253" name="Bevel 711">
              <a:extLst>
                <a:ext uri="{FF2B5EF4-FFF2-40B4-BE49-F238E27FC236}">
                  <a16:creationId xmlns:a16="http://schemas.microsoft.com/office/drawing/2014/main" id="{EDFA1B24-30BB-3B0C-FB0D-3E53DA6B0736}"/>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4" name="Bevel 712">
              <a:extLst>
                <a:ext uri="{FF2B5EF4-FFF2-40B4-BE49-F238E27FC236}">
                  <a16:creationId xmlns:a16="http://schemas.microsoft.com/office/drawing/2014/main" id="{B240CC3D-BC06-08E9-D0A9-18F77C9B61EF}"/>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5" name="Bevel 713">
              <a:extLst>
                <a:ext uri="{FF2B5EF4-FFF2-40B4-BE49-F238E27FC236}">
                  <a16:creationId xmlns:a16="http://schemas.microsoft.com/office/drawing/2014/main" id="{D58C0462-7AA1-81EE-910E-933FA0783764}"/>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6" name="Bevel 714">
              <a:extLst>
                <a:ext uri="{FF2B5EF4-FFF2-40B4-BE49-F238E27FC236}">
                  <a16:creationId xmlns:a16="http://schemas.microsoft.com/office/drawing/2014/main" id="{60E6D755-C4DE-6131-2F19-A534DE93D917}"/>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57" name="Group 256">
            <a:extLst>
              <a:ext uri="{FF2B5EF4-FFF2-40B4-BE49-F238E27FC236}">
                <a16:creationId xmlns:a16="http://schemas.microsoft.com/office/drawing/2014/main" id="{3029EA06-88FF-710F-5032-9F738F04BF5E}"/>
              </a:ext>
            </a:extLst>
          </p:cNvPr>
          <p:cNvGrpSpPr/>
          <p:nvPr/>
        </p:nvGrpSpPr>
        <p:grpSpPr>
          <a:xfrm rot="16200000">
            <a:off x="9802752" y="-906320"/>
            <a:ext cx="570280" cy="2286870"/>
            <a:chOff x="323528" y="1640368"/>
            <a:chExt cx="570280" cy="2286870"/>
          </a:xfrm>
        </p:grpSpPr>
        <p:sp>
          <p:nvSpPr>
            <p:cNvPr id="258" name="Bevel 716">
              <a:extLst>
                <a:ext uri="{FF2B5EF4-FFF2-40B4-BE49-F238E27FC236}">
                  <a16:creationId xmlns:a16="http://schemas.microsoft.com/office/drawing/2014/main" id="{7CDD79CD-B3EF-0F3C-10EB-D11BAC1D165D}"/>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9" name="Bevel 717">
              <a:extLst>
                <a:ext uri="{FF2B5EF4-FFF2-40B4-BE49-F238E27FC236}">
                  <a16:creationId xmlns:a16="http://schemas.microsoft.com/office/drawing/2014/main" id="{0C4F452A-AADF-8EC0-E200-B743F303442C}"/>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0" name="Bevel 718">
              <a:extLst>
                <a:ext uri="{FF2B5EF4-FFF2-40B4-BE49-F238E27FC236}">
                  <a16:creationId xmlns:a16="http://schemas.microsoft.com/office/drawing/2014/main" id="{6AF8472B-46C0-7130-C52C-002774F2D4C2}"/>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1" name="Bevel 719">
              <a:extLst>
                <a:ext uri="{FF2B5EF4-FFF2-40B4-BE49-F238E27FC236}">
                  <a16:creationId xmlns:a16="http://schemas.microsoft.com/office/drawing/2014/main" id="{DF8A100B-C2D7-D8EC-AA5A-9A6B2962B5D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62" name="Group 261">
            <a:extLst>
              <a:ext uri="{FF2B5EF4-FFF2-40B4-BE49-F238E27FC236}">
                <a16:creationId xmlns:a16="http://schemas.microsoft.com/office/drawing/2014/main" id="{0D7322E7-BE6C-A747-BD1D-C9FF4BBAAACB}"/>
              </a:ext>
            </a:extLst>
          </p:cNvPr>
          <p:cNvGrpSpPr/>
          <p:nvPr/>
        </p:nvGrpSpPr>
        <p:grpSpPr>
          <a:xfrm>
            <a:off x="2072865" y="1122536"/>
            <a:ext cx="1140560" cy="1710840"/>
            <a:chOff x="3342080" y="4313306"/>
            <a:chExt cx="1140560" cy="1710840"/>
          </a:xfrm>
        </p:grpSpPr>
        <p:sp>
          <p:nvSpPr>
            <p:cNvPr id="263" name="Bevel 721">
              <a:extLst>
                <a:ext uri="{FF2B5EF4-FFF2-40B4-BE49-F238E27FC236}">
                  <a16:creationId xmlns:a16="http://schemas.microsoft.com/office/drawing/2014/main" id="{798DE8C7-F0E9-30F6-D886-6B330C94FC01}"/>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4" name="Bevel 722">
              <a:extLst>
                <a:ext uri="{FF2B5EF4-FFF2-40B4-BE49-F238E27FC236}">
                  <a16:creationId xmlns:a16="http://schemas.microsoft.com/office/drawing/2014/main" id="{11A4CA50-ABAD-6539-2029-0EE2D8BC60E7}"/>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5" name="Bevel 723">
              <a:extLst>
                <a:ext uri="{FF2B5EF4-FFF2-40B4-BE49-F238E27FC236}">
                  <a16:creationId xmlns:a16="http://schemas.microsoft.com/office/drawing/2014/main" id="{C69B2A45-9BB7-F973-F9B0-D5C0E5024A99}"/>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6" name="Bevel 724">
              <a:extLst>
                <a:ext uri="{FF2B5EF4-FFF2-40B4-BE49-F238E27FC236}">
                  <a16:creationId xmlns:a16="http://schemas.microsoft.com/office/drawing/2014/main" id="{63B6CD7F-9F99-DDBA-B35D-6A22E783C0A9}"/>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28004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3000" fill="hold"/>
                                        <p:tgtEl>
                                          <p:spTgt spid="97"/>
                                        </p:tgtEl>
                                        <p:attrNameLst>
                                          <p:attrName>ppt_x</p:attrName>
                                        </p:attrNameLst>
                                      </p:cBhvr>
                                      <p:tavLst>
                                        <p:tav tm="0">
                                          <p:val>
                                            <p:strVal val="#ppt_x"/>
                                          </p:val>
                                        </p:tav>
                                        <p:tav tm="100000">
                                          <p:val>
                                            <p:strVal val="#ppt_x"/>
                                          </p:val>
                                        </p:tav>
                                      </p:tavLst>
                                    </p:anim>
                                    <p:anim calcmode="lin" valueType="num">
                                      <p:cBhvr additive="base">
                                        <p:cTn id="8" dur="30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 presetClass="entr" presetSubtype="1" fill="hold" nodeType="afterEffect">
                                  <p:stCondLst>
                                    <p:cond delay="0"/>
                                  </p:stCondLst>
                                  <p:childTnLst>
                                    <p:set>
                                      <p:cBhvr>
                                        <p:cTn id="11" dur="1" fill="hold">
                                          <p:stCondLst>
                                            <p:cond delay="0"/>
                                          </p:stCondLst>
                                        </p:cTn>
                                        <p:tgtEl>
                                          <p:spTgt spid="92"/>
                                        </p:tgtEl>
                                        <p:attrNameLst>
                                          <p:attrName>style.visibility</p:attrName>
                                        </p:attrNameLst>
                                      </p:cBhvr>
                                      <p:to>
                                        <p:strVal val="visible"/>
                                      </p:to>
                                    </p:set>
                                    <p:anim calcmode="lin" valueType="num">
                                      <p:cBhvr additive="base">
                                        <p:cTn id="12" dur="3000" fill="hold"/>
                                        <p:tgtEl>
                                          <p:spTgt spid="92"/>
                                        </p:tgtEl>
                                        <p:attrNameLst>
                                          <p:attrName>ppt_x</p:attrName>
                                        </p:attrNameLst>
                                      </p:cBhvr>
                                      <p:tavLst>
                                        <p:tav tm="0">
                                          <p:val>
                                            <p:strVal val="#ppt_x"/>
                                          </p:val>
                                        </p:tav>
                                        <p:tav tm="100000">
                                          <p:val>
                                            <p:strVal val="#ppt_x"/>
                                          </p:val>
                                        </p:tav>
                                      </p:tavLst>
                                    </p:anim>
                                    <p:anim calcmode="lin" valueType="num">
                                      <p:cBhvr additive="base">
                                        <p:cTn id="13" dur="3000" fill="hold"/>
                                        <p:tgtEl>
                                          <p:spTgt spid="92"/>
                                        </p:tgtEl>
                                        <p:attrNameLst>
                                          <p:attrName>ppt_y</p:attrName>
                                        </p:attrNameLst>
                                      </p:cBhvr>
                                      <p:tavLst>
                                        <p:tav tm="0">
                                          <p:val>
                                            <p:strVal val="0-#ppt_h/2"/>
                                          </p:val>
                                        </p:tav>
                                        <p:tav tm="100000">
                                          <p:val>
                                            <p:strVal val="#ppt_y"/>
                                          </p:val>
                                        </p:tav>
                                      </p:tavLst>
                                    </p:anim>
                                  </p:childTnLst>
                                </p:cTn>
                              </p:par>
                            </p:childTnLst>
                          </p:cTn>
                        </p:par>
                        <p:par>
                          <p:cTn id="14" fill="hold">
                            <p:stCondLst>
                              <p:cond delay="6000"/>
                            </p:stCondLst>
                            <p:childTnLst>
                              <p:par>
                                <p:cTn id="15" presetID="2" presetClass="entr" presetSubtype="1" fill="hold" nodeType="afterEffect">
                                  <p:stCondLst>
                                    <p:cond delay="0"/>
                                  </p:stCondLst>
                                  <p:childTnLst>
                                    <p:set>
                                      <p:cBhvr>
                                        <p:cTn id="16" dur="1" fill="hold">
                                          <p:stCondLst>
                                            <p:cond delay="0"/>
                                          </p:stCondLst>
                                        </p:cTn>
                                        <p:tgtEl>
                                          <p:spTgt spid="87"/>
                                        </p:tgtEl>
                                        <p:attrNameLst>
                                          <p:attrName>style.visibility</p:attrName>
                                        </p:attrNameLst>
                                      </p:cBhvr>
                                      <p:to>
                                        <p:strVal val="visible"/>
                                      </p:to>
                                    </p:set>
                                    <p:anim calcmode="lin" valueType="num">
                                      <p:cBhvr additive="base">
                                        <p:cTn id="17" dur="3000" fill="hold"/>
                                        <p:tgtEl>
                                          <p:spTgt spid="87"/>
                                        </p:tgtEl>
                                        <p:attrNameLst>
                                          <p:attrName>ppt_x</p:attrName>
                                        </p:attrNameLst>
                                      </p:cBhvr>
                                      <p:tavLst>
                                        <p:tav tm="0">
                                          <p:val>
                                            <p:strVal val="#ppt_x"/>
                                          </p:val>
                                        </p:tav>
                                        <p:tav tm="100000">
                                          <p:val>
                                            <p:strVal val="#ppt_x"/>
                                          </p:val>
                                        </p:tav>
                                      </p:tavLst>
                                    </p:anim>
                                    <p:anim calcmode="lin" valueType="num">
                                      <p:cBhvr additive="base">
                                        <p:cTn id="18" dur="3000" fill="hold"/>
                                        <p:tgtEl>
                                          <p:spTgt spid="87"/>
                                        </p:tgtEl>
                                        <p:attrNameLst>
                                          <p:attrName>ppt_y</p:attrName>
                                        </p:attrNameLst>
                                      </p:cBhvr>
                                      <p:tavLst>
                                        <p:tav tm="0">
                                          <p:val>
                                            <p:strVal val="0-#ppt_h/2"/>
                                          </p:val>
                                        </p:tav>
                                        <p:tav tm="100000">
                                          <p:val>
                                            <p:strVal val="#ppt_y"/>
                                          </p:val>
                                        </p:tav>
                                      </p:tavLst>
                                    </p:anim>
                                  </p:childTnLst>
                                </p:cTn>
                              </p:par>
                            </p:childTnLst>
                          </p:cTn>
                        </p:par>
                        <p:par>
                          <p:cTn id="19" fill="hold">
                            <p:stCondLst>
                              <p:cond delay="9000"/>
                            </p:stCondLst>
                            <p:childTnLst>
                              <p:par>
                                <p:cTn id="20" presetID="2" presetClass="entr" presetSubtype="1" fill="hold" nodeType="after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additive="base">
                                        <p:cTn id="22" dur="3000" fill="hold"/>
                                        <p:tgtEl>
                                          <p:spTgt spid="62"/>
                                        </p:tgtEl>
                                        <p:attrNameLst>
                                          <p:attrName>ppt_x</p:attrName>
                                        </p:attrNameLst>
                                      </p:cBhvr>
                                      <p:tavLst>
                                        <p:tav tm="0">
                                          <p:val>
                                            <p:strVal val="#ppt_x"/>
                                          </p:val>
                                        </p:tav>
                                        <p:tav tm="100000">
                                          <p:val>
                                            <p:strVal val="#ppt_x"/>
                                          </p:val>
                                        </p:tav>
                                      </p:tavLst>
                                    </p:anim>
                                    <p:anim calcmode="lin" valueType="num">
                                      <p:cBhvr additive="base">
                                        <p:cTn id="23" dur="3000" fill="hold"/>
                                        <p:tgtEl>
                                          <p:spTgt spid="62"/>
                                        </p:tgtEl>
                                        <p:attrNameLst>
                                          <p:attrName>ppt_y</p:attrName>
                                        </p:attrNameLst>
                                      </p:cBhvr>
                                      <p:tavLst>
                                        <p:tav tm="0">
                                          <p:val>
                                            <p:strVal val="0-#ppt_h/2"/>
                                          </p:val>
                                        </p:tav>
                                        <p:tav tm="100000">
                                          <p:val>
                                            <p:strVal val="#ppt_y"/>
                                          </p:val>
                                        </p:tav>
                                      </p:tavLst>
                                    </p:anim>
                                  </p:childTnLst>
                                </p:cTn>
                              </p:par>
                            </p:childTnLst>
                          </p:cTn>
                        </p:par>
                        <p:par>
                          <p:cTn id="24" fill="hold">
                            <p:stCondLst>
                              <p:cond delay="12000"/>
                            </p:stCondLst>
                            <p:childTnLst>
                              <p:par>
                                <p:cTn id="25" presetID="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3000" fill="hold"/>
                                        <p:tgtEl>
                                          <p:spTgt spid="28"/>
                                        </p:tgtEl>
                                        <p:attrNameLst>
                                          <p:attrName>ppt_x</p:attrName>
                                        </p:attrNameLst>
                                      </p:cBhvr>
                                      <p:tavLst>
                                        <p:tav tm="0">
                                          <p:val>
                                            <p:strVal val="#ppt_x"/>
                                          </p:val>
                                        </p:tav>
                                        <p:tav tm="100000">
                                          <p:val>
                                            <p:strVal val="#ppt_x"/>
                                          </p:val>
                                        </p:tav>
                                      </p:tavLst>
                                    </p:anim>
                                    <p:anim calcmode="lin" valueType="num">
                                      <p:cBhvr additive="base">
                                        <p:cTn id="28" dur="3000" fill="hold"/>
                                        <p:tgtEl>
                                          <p:spTgt spid="28"/>
                                        </p:tgtEl>
                                        <p:attrNameLst>
                                          <p:attrName>ppt_y</p:attrName>
                                        </p:attrNameLst>
                                      </p:cBhvr>
                                      <p:tavLst>
                                        <p:tav tm="0">
                                          <p:val>
                                            <p:strVal val="0-#ppt_h/2"/>
                                          </p:val>
                                        </p:tav>
                                        <p:tav tm="100000">
                                          <p:val>
                                            <p:strVal val="#ppt_y"/>
                                          </p:val>
                                        </p:tav>
                                      </p:tavLst>
                                    </p:anim>
                                  </p:childTnLst>
                                </p:cTn>
                              </p:par>
                            </p:childTnLst>
                          </p:cTn>
                        </p:par>
                        <p:par>
                          <p:cTn id="29" fill="hold">
                            <p:stCondLst>
                              <p:cond delay="15000"/>
                            </p:stCondLst>
                            <p:childTnLst>
                              <p:par>
                                <p:cTn id="30" presetID="2" presetClass="entr" presetSubtype="1"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3000" fill="hold"/>
                                        <p:tgtEl>
                                          <p:spTgt spid="57"/>
                                        </p:tgtEl>
                                        <p:attrNameLst>
                                          <p:attrName>ppt_x</p:attrName>
                                        </p:attrNameLst>
                                      </p:cBhvr>
                                      <p:tavLst>
                                        <p:tav tm="0">
                                          <p:val>
                                            <p:strVal val="#ppt_x"/>
                                          </p:val>
                                        </p:tav>
                                        <p:tav tm="100000">
                                          <p:val>
                                            <p:strVal val="#ppt_x"/>
                                          </p:val>
                                        </p:tav>
                                      </p:tavLst>
                                    </p:anim>
                                    <p:anim calcmode="lin" valueType="num">
                                      <p:cBhvr additive="base">
                                        <p:cTn id="33" dur="3000" fill="hold"/>
                                        <p:tgtEl>
                                          <p:spTgt spid="57"/>
                                        </p:tgtEl>
                                        <p:attrNameLst>
                                          <p:attrName>ppt_y</p:attrName>
                                        </p:attrNameLst>
                                      </p:cBhvr>
                                      <p:tavLst>
                                        <p:tav tm="0">
                                          <p:val>
                                            <p:strVal val="0-#ppt_h/2"/>
                                          </p:val>
                                        </p:tav>
                                        <p:tav tm="100000">
                                          <p:val>
                                            <p:strVal val="#ppt_y"/>
                                          </p:val>
                                        </p:tav>
                                      </p:tavLst>
                                    </p:anim>
                                  </p:childTnLst>
                                </p:cTn>
                              </p:par>
                            </p:childTnLst>
                          </p:cTn>
                        </p:par>
                        <p:par>
                          <p:cTn id="34" fill="hold">
                            <p:stCondLst>
                              <p:cond delay="18000"/>
                            </p:stCondLst>
                            <p:childTnLst>
                              <p:par>
                                <p:cTn id="35" presetID="2" presetClass="entr" presetSubtype="1"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3000" fill="hold"/>
                                        <p:tgtEl>
                                          <p:spTgt spid="77"/>
                                        </p:tgtEl>
                                        <p:attrNameLst>
                                          <p:attrName>ppt_x</p:attrName>
                                        </p:attrNameLst>
                                      </p:cBhvr>
                                      <p:tavLst>
                                        <p:tav tm="0">
                                          <p:val>
                                            <p:strVal val="#ppt_x"/>
                                          </p:val>
                                        </p:tav>
                                        <p:tav tm="100000">
                                          <p:val>
                                            <p:strVal val="#ppt_x"/>
                                          </p:val>
                                        </p:tav>
                                      </p:tavLst>
                                    </p:anim>
                                    <p:anim calcmode="lin" valueType="num">
                                      <p:cBhvr additive="base">
                                        <p:cTn id="38" dur="3000" fill="hold"/>
                                        <p:tgtEl>
                                          <p:spTgt spid="77"/>
                                        </p:tgtEl>
                                        <p:attrNameLst>
                                          <p:attrName>ppt_y</p:attrName>
                                        </p:attrNameLst>
                                      </p:cBhvr>
                                      <p:tavLst>
                                        <p:tav tm="0">
                                          <p:val>
                                            <p:strVal val="0-#ppt_h/2"/>
                                          </p:val>
                                        </p:tav>
                                        <p:tav tm="100000">
                                          <p:val>
                                            <p:strVal val="#ppt_y"/>
                                          </p:val>
                                        </p:tav>
                                      </p:tavLst>
                                    </p:anim>
                                  </p:childTnLst>
                                </p:cTn>
                              </p:par>
                            </p:childTnLst>
                          </p:cTn>
                        </p:par>
                        <p:par>
                          <p:cTn id="39" fill="hold">
                            <p:stCondLst>
                              <p:cond delay="21000"/>
                            </p:stCondLst>
                            <p:childTnLst>
                              <p:par>
                                <p:cTn id="40" presetID="2" presetClass="entr" presetSubtype="1"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3000" fill="hold"/>
                                        <p:tgtEl>
                                          <p:spTgt spid="47"/>
                                        </p:tgtEl>
                                        <p:attrNameLst>
                                          <p:attrName>ppt_x</p:attrName>
                                        </p:attrNameLst>
                                      </p:cBhvr>
                                      <p:tavLst>
                                        <p:tav tm="0">
                                          <p:val>
                                            <p:strVal val="#ppt_x"/>
                                          </p:val>
                                        </p:tav>
                                        <p:tav tm="100000">
                                          <p:val>
                                            <p:strVal val="#ppt_x"/>
                                          </p:val>
                                        </p:tav>
                                      </p:tavLst>
                                    </p:anim>
                                    <p:anim calcmode="lin" valueType="num">
                                      <p:cBhvr additive="base">
                                        <p:cTn id="43" dur="3000" fill="hold"/>
                                        <p:tgtEl>
                                          <p:spTgt spid="47"/>
                                        </p:tgtEl>
                                        <p:attrNameLst>
                                          <p:attrName>ppt_y</p:attrName>
                                        </p:attrNameLst>
                                      </p:cBhvr>
                                      <p:tavLst>
                                        <p:tav tm="0">
                                          <p:val>
                                            <p:strVal val="0-#ppt_h/2"/>
                                          </p:val>
                                        </p:tav>
                                        <p:tav tm="100000">
                                          <p:val>
                                            <p:strVal val="#ppt_y"/>
                                          </p:val>
                                        </p:tav>
                                      </p:tavLst>
                                    </p:anim>
                                  </p:childTnLst>
                                </p:cTn>
                              </p:par>
                            </p:childTnLst>
                          </p:cTn>
                        </p:par>
                        <p:par>
                          <p:cTn id="44" fill="hold">
                            <p:stCondLst>
                              <p:cond delay="24000"/>
                            </p:stCondLst>
                            <p:childTnLst>
                              <p:par>
                                <p:cTn id="45" presetID="2" presetClass="entr" presetSubtype="1"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3000" fill="hold"/>
                                        <p:tgtEl>
                                          <p:spTgt spid="33"/>
                                        </p:tgtEl>
                                        <p:attrNameLst>
                                          <p:attrName>ppt_x</p:attrName>
                                        </p:attrNameLst>
                                      </p:cBhvr>
                                      <p:tavLst>
                                        <p:tav tm="0">
                                          <p:val>
                                            <p:strVal val="#ppt_x"/>
                                          </p:val>
                                        </p:tav>
                                        <p:tav tm="100000">
                                          <p:val>
                                            <p:strVal val="#ppt_x"/>
                                          </p:val>
                                        </p:tav>
                                      </p:tavLst>
                                    </p:anim>
                                    <p:anim calcmode="lin" valueType="num">
                                      <p:cBhvr additive="base">
                                        <p:cTn id="48" dur="3000" fill="hold"/>
                                        <p:tgtEl>
                                          <p:spTgt spid="33"/>
                                        </p:tgtEl>
                                        <p:attrNameLst>
                                          <p:attrName>ppt_y</p:attrName>
                                        </p:attrNameLst>
                                      </p:cBhvr>
                                      <p:tavLst>
                                        <p:tav tm="0">
                                          <p:val>
                                            <p:strVal val="0-#ppt_h/2"/>
                                          </p:val>
                                        </p:tav>
                                        <p:tav tm="100000">
                                          <p:val>
                                            <p:strVal val="#ppt_y"/>
                                          </p:val>
                                        </p:tav>
                                      </p:tavLst>
                                    </p:anim>
                                  </p:childTnLst>
                                </p:cTn>
                              </p:par>
                            </p:childTnLst>
                          </p:cTn>
                        </p:par>
                        <p:par>
                          <p:cTn id="49" fill="hold">
                            <p:stCondLst>
                              <p:cond delay="27000"/>
                            </p:stCondLst>
                            <p:childTnLst>
                              <p:par>
                                <p:cTn id="50" presetID="2" presetClass="entr" presetSubtype="1"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3000" fill="hold"/>
                                        <p:tgtEl>
                                          <p:spTgt spid="38"/>
                                        </p:tgtEl>
                                        <p:attrNameLst>
                                          <p:attrName>ppt_x</p:attrName>
                                        </p:attrNameLst>
                                      </p:cBhvr>
                                      <p:tavLst>
                                        <p:tav tm="0">
                                          <p:val>
                                            <p:strVal val="#ppt_x"/>
                                          </p:val>
                                        </p:tav>
                                        <p:tav tm="100000">
                                          <p:val>
                                            <p:strVal val="#ppt_x"/>
                                          </p:val>
                                        </p:tav>
                                      </p:tavLst>
                                    </p:anim>
                                    <p:anim calcmode="lin" valueType="num">
                                      <p:cBhvr additive="base">
                                        <p:cTn id="53" dur="3000" fill="hold"/>
                                        <p:tgtEl>
                                          <p:spTgt spid="38"/>
                                        </p:tgtEl>
                                        <p:attrNameLst>
                                          <p:attrName>ppt_y</p:attrName>
                                        </p:attrNameLst>
                                      </p:cBhvr>
                                      <p:tavLst>
                                        <p:tav tm="0">
                                          <p:val>
                                            <p:strVal val="0-#ppt_h/2"/>
                                          </p:val>
                                        </p:tav>
                                        <p:tav tm="100000">
                                          <p:val>
                                            <p:strVal val="#ppt_y"/>
                                          </p:val>
                                        </p:tav>
                                      </p:tavLst>
                                    </p:anim>
                                  </p:childTnLst>
                                </p:cTn>
                              </p:par>
                            </p:childTnLst>
                          </p:cTn>
                        </p:par>
                        <p:par>
                          <p:cTn id="54" fill="hold">
                            <p:stCondLst>
                              <p:cond delay="30000"/>
                            </p:stCondLst>
                            <p:childTnLst>
                              <p:par>
                                <p:cTn id="55" presetID="2" presetClass="entr" presetSubtype="1" fill="hold" nodeType="after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3000" fill="hold"/>
                                        <p:tgtEl>
                                          <p:spTgt spid="52"/>
                                        </p:tgtEl>
                                        <p:attrNameLst>
                                          <p:attrName>ppt_x</p:attrName>
                                        </p:attrNameLst>
                                      </p:cBhvr>
                                      <p:tavLst>
                                        <p:tav tm="0">
                                          <p:val>
                                            <p:strVal val="#ppt_x"/>
                                          </p:val>
                                        </p:tav>
                                        <p:tav tm="100000">
                                          <p:val>
                                            <p:strVal val="#ppt_x"/>
                                          </p:val>
                                        </p:tav>
                                      </p:tavLst>
                                    </p:anim>
                                    <p:anim calcmode="lin" valueType="num">
                                      <p:cBhvr additive="base">
                                        <p:cTn id="58" dur="3000" fill="hold"/>
                                        <p:tgtEl>
                                          <p:spTgt spid="52"/>
                                        </p:tgtEl>
                                        <p:attrNameLst>
                                          <p:attrName>ppt_y</p:attrName>
                                        </p:attrNameLst>
                                      </p:cBhvr>
                                      <p:tavLst>
                                        <p:tav tm="0">
                                          <p:val>
                                            <p:strVal val="0-#ppt_h/2"/>
                                          </p:val>
                                        </p:tav>
                                        <p:tav tm="100000">
                                          <p:val>
                                            <p:strVal val="#ppt_y"/>
                                          </p:val>
                                        </p:tav>
                                      </p:tavLst>
                                    </p:anim>
                                  </p:childTnLst>
                                </p:cTn>
                              </p:par>
                            </p:childTnLst>
                          </p:cTn>
                        </p:par>
                        <p:par>
                          <p:cTn id="59" fill="hold">
                            <p:stCondLst>
                              <p:cond delay="33000"/>
                            </p:stCondLst>
                            <p:childTnLst>
                              <p:par>
                                <p:cTn id="60" presetID="2" presetClass="entr" presetSubtype="1" fill="hold" nodeType="afterEffect">
                                  <p:stCondLst>
                                    <p:cond delay="0"/>
                                  </p:stCondLst>
                                  <p:childTnLst>
                                    <p:set>
                                      <p:cBhvr>
                                        <p:cTn id="61" dur="1" fill="hold">
                                          <p:stCondLst>
                                            <p:cond delay="0"/>
                                          </p:stCondLst>
                                        </p:cTn>
                                        <p:tgtEl>
                                          <p:spTgt spid="67"/>
                                        </p:tgtEl>
                                        <p:attrNameLst>
                                          <p:attrName>style.visibility</p:attrName>
                                        </p:attrNameLst>
                                      </p:cBhvr>
                                      <p:to>
                                        <p:strVal val="visible"/>
                                      </p:to>
                                    </p:set>
                                    <p:anim calcmode="lin" valueType="num">
                                      <p:cBhvr additive="base">
                                        <p:cTn id="62" dur="3000" fill="hold"/>
                                        <p:tgtEl>
                                          <p:spTgt spid="67"/>
                                        </p:tgtEl>
                                        <p:attrNameLst>
                                          <p:attrName>ppt_x</p:attrName>
                                        </p:attrNameLst>
                                      </p:cBhvr>
                                      <p:tavLst>
                                        <p:tav tm="0">
                                          <p:val>
                                            <p:strVal val="#ppt_x"/>
                                          </p:val>
                                        </p:tav>
                                        <p:tav tm="100000">
                                          <p:val>
                                            <p:strVal val="#ppt_x"/>
                                          </p:val>
                                        </p:tav>
                                      </p:tavLst>
                                    </p:anim>
                                    <p:anim calcmode="lin" valueType="num">
                                      <p:cBhvr additive="base">
                                        <p:cTn id="63" dur="3000" fill="hold"/>
                                        <p:tgtEl>
                                          <p:spTgt spid="67"/>
                                        </p:tgtEl>
                                        <p:attrNameLst>
                                          <p:attrName>ppt_y</p:attrName>
                                        </p:attrNameLst>
                                      </p:cBhvr>
                                      <p:tavLst>
                                        <p:tav tm="0">
                                          <p:val>
                                            <p:strVal val="0-#ppt_h/2"/>
                                          </p:val>
                                        </p:tav>
                                        <p:tav tm="100000">
                                          <p:val>
                                            <p:strVal val="#ppt_y"/>
                                          </p:val>
                                        </p:tav>
                                      </p:tavLst>
                                    </p:anim>
                                  </p:childTnLst>
                                </p:cTn>
                              </p:par>
                            </p:childTnLst>
                          </p:cTn>
                        </p:par>
                        <p:par>
                          <p:cTn id="64" fill="hold">
                            <p:stCondLst>
                              <p:cond delay="36000"/>
                            </p:stCondLst>
                            <p:childTnLst>
                              <p:par>
                                <p:cTn id="65" presetID="2" presetClass="entr" presetSubtype="1" fill="hold" nodeType="afterEffect">
                                  <p:stCondLst>
                                    <p:cond delay="0"/>
                                  </p:stCondLst>
                                  <p:childTnLst>
                                    <p:set>
                                      <p:cBhvr>
                                        <p:cTn id="66" dur="1" fill="hold">
                                          <p:stCondLst>
                                            <p:cond delay="0"/>
                                          </p:stCondLst>
                                        </p:cTn>
                                        <p:tgtEl>
                                          <p:spTgt spid="72"/>
                                        </p:tgtEl>
                                        <p:attrNameLst>
                                          <p:attrName>style.visibility</p:attrName>
                                        </p:attrNameLst>
                                      </p:cBhvr>
                                      <p:to>
                                        <p:strVal val="visible"/>
                                      </p:to>
                                    </p:set>
                                    <p:anim calcmode="lin" valueType="num">
                                      <p:cBhvr additive="base">
                                        <p:cTn id="67" dur="3000" fill="hold"/>
                                        <p:tgtEl>
                                          <p:spTgt spid="72"/>
                                        </p:tgtEl>
                                        <p:attrNameLst>
                                          <p:attrName>ppt_x</p:attrName>
                                        </p:attrNameLst>
                                      </p:cBhvr>
                                      <p:tavLst>
                                        <p:tav tm="0">
                                          <p:val>
                                            <p:strVal val="#ppt_x"/>
                                          </p:val>
                                        </p:tav>
                                        <p:tav tm="100000">
                                          <p:val>
                                            <p:strVal val="#ppt_x"/>
                                          </p:val>
                                        </p:tav>
                                      </p:tavLst>
                                    </p:anim>
                                    <p:anim calcmode="lin" valueType="num">
                                      <p:cBhvr additive="base">
                                        <p:cTn id="68" dur="3000" fill="hold"/>
                                        <p:tgtEl>
                                          <p:spTgt spid="72"/>
                                        </p:tgtEl>
                                        <p:attrNameLst>
                                          <p:attrName>ppt_y</p:attrName>
                                        </p:attrNameLst>
                                      </p:cBhvr>
                                      <p:tavLst>
                                        <p:tav tm="0">
                                          <p:val>
                                            <p:strVal val="0-#ppt_h/2"/>
                                          </p:val>
                                        </p:tav>
                                        <p:tav tm="100000">
                                          <p:val>
                                            <p:strVal val="#ppt_y"/>
                                          </p:val>
                                        </p:tav>
                                      </p:tavLst>
                                    </p:anim>
                                  </p:childTnLst>
                                </p:cTn>
                              </p:par>
                            </p:childTnLst>
                          </p:cTn>
                        </p:par>
                        <p:par>
                          <p:cTn id="69" fill="hold">
                            <p:stCondLst>
                              <p:cond delay="39000"/>
                            </p:stCondLst>
                            <p:childTnLst>
                              <p:par>
                                <p:cTn id="70" presetID="2" presetClass="entr" presetSubtype="1" fill="hold" nodeType="afterEffect">
                                  <p:stCondLst>
                                    <p:cond delay="0"/>
                                  </p:stCondLst>
                                  <p:childTnLst>
                                    <p:set>
                                      <p:cBhvr>
                                        <p:cTn id="71" dur="1" fill="hold">
                                          <p:stCondLst>
                                            <p:cond delay="0"/>
                                          </p:stCondLst>
                                        </p:cTn>
                                        <p:tgtEl>
                                          <p:spTgt spid="82"/>
                                        </p:tgtEl>
                                        <p:attrNameLst>
                                          <p:attrName>style.visibility</p:attrName>
                                        </p:attrNameLst>
                                      </p:cBhvr>
                                      <p:to>
                                        <p:strVal val="visible"/>
                                      </p:to>
                                    </p:set>
                                    <p:anim calcmode="lin" valueType="num">
                                      <p:cBhvr additive="base">
                                        <p:cTn id="72" dur="3000" fill="hold"/>
                                        <p:tgtEl>
                                          <p:spTgt spid="82"/>
                                        </p:tgtEl>
                                        <p:attrNameLst>
                                          <p:attrName>ppt_x</p:attrName>
                                        </p:attrNameLst>
                                      </p:cBhvr>
                                      <p:tavLst>
                                        <p:tav tm="0">
                                          <p:val>
                                            <p:strVal val="#ppt_x"/>
                                          </p:val>
                                        </p:tav>
                                        <p:tav tm="100000">
                                          <p:val>
                                            <p:strVal val="#ppt_x"/>
                                          </p:val>
                                        </p:tav>
                                      </p:tavLst>
                                    </p:anim>
                                    <p:anim calcmode="lin" valueType="num">
                                      <p:cBhvr additive="base">
                                        <p:cTn id="73" dur="3000" fill="hold"/>
                                        <p:tgtEl>
                                          <p:spTgt spid="82"/>
                                        </p:tgtEl>
                                        <p:attrNameLst>
                                          <p:attrName>ppt_y</p:attrName>
                                        </p:attrNameLst>
                                      </p:cBhvr>
                                      <p:tavLst>
                                        <p:tav tm="0">
                                          <p:val>
                                            <p:strVal val="0-#ppt_h/2"/>
                                          </p:val>
                                        </p:tav>
                                        <p:tav tm="100000">
                                          <p:val>
                                            <p:strVal val="#ppt_y"/>
                                          </p:val>
                                        </p:tav>
                                      </p:tavLst>
                                    </p:anim>
                                  </p:childTnLst>
                                </p:cTn>
                              </p:par>
                            </p:childTnLst>
                          </p:cTn>
                        </p:par>
                        <p:par>
                          <p:cTn id="74" fill="hold">
                            <p:stCondLst>
                              <p:cond delay="42000"/>
                            </p:stCondLst>
                            <p:childTnLst>
                              <p:par>
                                <p:cTn id="75" presetID="2" presetClass="entr" presetSubtype="1" fill="hold" nodeType="afterEffect">
                                  <p:stCondLst>
                                    <p:cond delay="0"/>
                                  </p:stCondLst>
                                  <p:childTnLst>
                                    <p:set>
                                      <p:cBhvr>
                                        <p:cTn id="76" dur="1" fill="hold">
                                          <p:stCondLst>
                                            <p:cond delay="0"/>
                                          </p:stCondLst>
                                        </p:cTn>
                                        <p:tgtEl>
                                          <p:spTgt spid="102"/>
                                        </p:tgtEl>
                                        <p:attrNameLst>
                                          <p:attrName>style.visibility</p:attrName>
                                        </p:attrNameLst>
                                      </p:cBhvr>
                                      <p:to>
                                        <p:strVal val="visible"/>
                                      </p:to>
                                    </p:set>
                                    <p:anim calcmode="lin" valueType="num">
                                      <p:cBhvr additive="base">
                                        <p:cTn id="77" dur="3000" fill="hold"/>
                                        <p:tgtEl>
                                          <p:spTgt spid="102"/>
                                        </p:tgtEl>
                                        <p:attrNameLst>
                                          <p:attrName>ppt_x</p:attrName>
                                        </p:attrNameLst>
                                      </p:cBhvr>
                                      <p:tavLst>
                                        <p:tav tm="0">
                                          <p:val>
                                            <p:strVal val="#ppt_x"/>
                                          </p:val>
                                        </p:tav>
                                        <p:tav tm="100000">
                                          <p:val>
                                            <p:strVal val="#ppt_x"/>
                                          </p:val>
                                        </p:tav>
                                      </p:tavLst>
                                    </p:anim>
                                    <p:anim calcmode="lin" valueType="num">
                                      <p:cBhvr additive="base">
                                        <p:cTn id="78" dur="3000" fill="hold"/>
                                        <p:tgtEl>
                                          <p:spTgt spid="102"/>
                                        </p:tgtEl>
                                        <p:attrNameLst>
                                          <p:attrName>ppt_y</p:attrName>
                                        </p:attrNameLst>
                                      </p:cBhvr>
                                      <p:tavLst>
                                        <p:tav tm="0">
                                          <p:val>
                                            <p:strVal val="0-#ppt_h/2"/>
                                          </p:val>
                                        </p:tav>
                                        <p:tav tm="100000">
                                          <p:val>
                                            <p:strVal val="#ppt_y"/>
                                          </p:val>
                                        </p:tav>
                                      </p:tavLst>
                                    </p:anim>
                                  </p:childTnLst>
                                </p:cTn>
                              </p:par>
                            </p:childTnLst>
                          </p:cTn>
                        </p:par>
                        <p:par>
                          <p:cTn id="79" fill="hold">
                            <p:stCondLst>
                              <p:cond delay="45000"/>
                            </p:stCondLst>
                            <p:childTnLst>
                              <p:par>
                                <p:cTn id="80" presetID="2" presetClass="entr" presetSubtype="1" fill="hold" nodeType="afterEffect">
                                  <p:stCondLst>
                                    <p:cond delay="0"/>
                                  </p:stCondLst>
                                  <p:childTnLst>
                                    <p:set>
                                      <p:cBhvr>
                                        <p:cTn id="81" dur="1" fill="hold">
                                          <p:stCondLst>
                                            <p:cond delay="0"/>
                                          </p:stCondLst>
                                        </p:cTn>
                                        <p:tgtEl>
                                          <p:spTgt spid="107"/>
                                        </p:tgtEl>
                                        <p:attrNameLst>
                                          <p:attrName>style.visibility</p:attrName>
                                        </p:attrNameLst>
                                      </p:cBhvr>
                                      <p:to>
                                        <p:strVal val="visible"/>
                                      </p:to>
                                    </p:set>
                                    <p:anim calcmode="lin" valueType="num">
                                      <p:cBhvr additive="base">
                                        <p:cTn id="82" dur="3000" fill="hold"/>
                                        <p:tgtEl>
                                          <p:spTgt spid="107"/>
                                        </p:tgtEl>
                                        <p:attrNameLst>
                                          <p:attrName>ppt_x</p:attrName>
                                        </p:attrNameLst>
                                      </p:cBhvr>
                                      <p:tavLst>
                                        <p:tav tm="0">
                                          <p:val>
                                            <p:strVal val="#ppt_x"/>
                                          </p:val>
                                        </p:tav>
                                        <p:tav tm="100000">
                                          <p:val>
                                            <p:strVal val="#ppt_x"/>
                                          </p:val>
                                        </p:tav>
                                      </p:tavLst>
                                    </p:anim>
                                    <p:anim calcmode="lin" valueType="num">
                                      <p:cBhvr additive="base">
                                        <p:cTn id="83" dur="3000" fill="hold"/>
                                        <p:tgtEl>
                                          <p:spTgt spid="107"/>
                                        </p:tgtEl>
                                        <p:attrNameLst>
                                          <p:attrName>ppt_y</p:attrName>
                                        </p:attrNameLst>
                                      </p:cBhvr>
                                      <p:tavLst>
                                        <p:tav tm="0">
                                          <p:val>
                                            <p:strVal val="0-#ppt_h/2"/>
                                          </p:val>
                                        </p:tav>
                                        <p:tav tm="100000">
                                          <p:val>
                                            <p:strVal val="#ppt_y"/>
                                          </p:val>
                                        </p:tav>
                                      </p:tavLst>
                                    </p:anim>
                                  </p:childTnLst>
                                </p:cTn>
                              </p:par>
                            </p:childTnLst>
                          </p:cTn>
                        </p:par>
                        <p:par>
                          <p:cTn id="84" fill="hold">
                            <p:stCondLst>
                              <p:cond delay="48000"/>
                            </p:stCondLst>
                            <p:childTnLst>
                              <p:par>
                                <p:cTn id="85" presetID="2" presetClass="entr" presetSubtype="1" fill="hold" nodeType="afterEffect">
                                  <p:stCondLst>
                                    <p:cond delay="0"/>
                                  </p:stCondLst>
                                  <p:childTnLst>
                                    <p:set>
                                      <p:cBhvr>
                                        <p:cTn id="86" dur="1" fill="hold">
                                          <p:stCondLst>
                                            <p:cond delay="0"/>
                                          </p:stCondLst>
                                        </p:cTn>
                                        <p:tgtEl>
                                          <p:spTgt spid="112"/>
                                        </p:tgtEl>
                                        <p:attrNameLst>
                                          <p:attrName>style.visibility</p:attrName>
                                        </p:attrNameLst>
                                      </p:cBhvr>
                                      <p:to>
                                        <p:strVal val="visible"/>
                                      </p:to>
                                    </p:set>
                                    <p:anim calcmode="lin" valueType="num">
                                      <p:cBhvr additive="base">
                                        <p:cTn id="87" dur="3000" fill="hold"/>
                                        <p:tgtEl>
                                          <p:spTgt spid="112"/>
                                        </p:tgtEl>
                                        <p:attrNameLst>
                                          <p:attrName>ppt_x</p:attrName>
                                        </p:attrNameLst>
                                      </p:cBhvr>
                                      <p:tavLst>
                                        <p:tav tm="0">
                                          <p:val>
                                            <p:strVal val="#ppt_x"/>
                                          </p:val>
                                        </p:tav>
                                        <p:tav tm="100000">
                                          <p:val>
                                            <p:strVal val="#ppt_x"/>
                                          </p:val>
                                        </p:tav>
                                      </p:tavLst>
                                    </p:anim>
                                    <p:anim calcmode="lin" valueType="num">
                                      <p:cBhvr additive="base">
                                        <p:cTn id="88" dur="3000" fill="hold"/>
                                        <p:tgtEl>
                                          <p:spTgt spid="112"/>
                                        </p:tgtEl>
                                        <p:attrNameLst>
                                          <p:attrName>ppt_y</p:attrName>
                                        </p:attrNameLst>
                                      </p:cBhvr>
                                      <p:tavLst>
                                        <p:tav tm="0">
                                          <p:val>
                                            <p:strVal val="0-#ppt_h/2"/>
                                          </p:val>
                                        </p:tav>
                                        <p:tav tm="100000">
                                          <p:val>
                                            <p:strVal val="#ppt_y"/>
                                          </p:val>
                                        </p:tav>
                                      </p:tavLst>
                                    </p:anim>
                                  </p:childTnLst>
                                </p:cTn>
                              </p:par>
                            </p:childTnLst>
                          </p:cTn>
                        </p:par>
                        <p:par>
                          <p:cTn id="89" fill="hold">
                            <p:stCondLst>
                              <p:cond delay="51000"/>
                            </p:stCondLst>
                            <p:childTnLst>
                              <p:par>
                                <p:cTn id="90" presetID="2" presetClass="entr" presetSubtype="1" fill="hold" nodeType="afterEffect">
                                  <p:stCondLst>
                                    <p:cond delay="0"/>
                                  </p:stCondLst>
                                  <p:childTnLst>
                                    <p:set>
                                      <p:cBhvr>
                                        <p:cTn id="91" dur="1" fill="hold">
                                          <p:stCondLst>
                                            <p:cond delay="0"/>
                                          </p:stCondLst>
                                        </p:cTn>
                                        <p:tgtEl>
                                          <p:spTgt spid="117"/>
                                        </p:tgtEl>
                                        <p:attrNameLst>
                                          <p:attrName>style.visibility</p:attrName>
                                        </p:attrNameLst>
                                      </p:cBhvr>
                                      <p:to>
                                        <p:strVal val="visible"/>
                                      </p:to>
                                    </p:set>
                                    <p:anim calcmode="lin" valueType="num">
                                      <p:cBhvr additive="base">
                                        <p:cTn id="92" dur="3000" fill="hold"/>
                                        <p:tgtEl>
                                          <p:spTgt spid="117"/>
                                        </p:tgtEl>
                                        <p:attrNameLst>
                                          <p:attrName>ppt_x</p:attrName>
                                        </p:attrNameLst>
                                      </p:cBhvr>
                                      <p:tavLst>
                                        <p:tav tm="0">
                                          <p:val>
                                            <p:strVal val="#ppt_x"/>
                                          </p:val>
                                        </p:tav>
                                        <p:tav tm="100000">
                                          <p:val>
                                            <p:strVal val="#ppt_x"/>
                                          </p:val>
                                        </p:tav>
                                      </p:tavLst>
                                    </p:anim>
                                    <p:anim calcmode="lin" valueType="num">
                                      <p:cBhvr additive="base">
                                        <p:cTn id="93" dur="3000" fill="hold"/>
                                        <p:tgtEl>
                                          <p:spTgt spid="117"/>
                                        </p:tgtEl>
                                        <p:attrNameLst>
                                          <p:attrName>ppt_y</p:attrName>
                                        </p:attrNameLst>
                                      </p:cBhvr>
                                      <p:tavLst>
                                        <p:tav tm="0">
                                          <p:val>
                                            <p:strVal val="0-#ppt_h/2"/>
                                          </p:val>
                                        </p:tav>
                                        <p:tav tm="100000">
                                          <p:val>
                                            <p:strVal val="#ppt_y"/>
                                          </p:val>
                                        </p:tav>
                                      </p:tavLst>
                                    </p:anim>
                                  </p:childTnLst>
                                </p:cTn>
                              </p:par>
                            </p:childTnLst>
                          </p:cTn>
                        </p:par>
                        <p:par>
                          <p:cTn id="94" fill="hold">
                            <p:stCondLst>
                              <p:cond delay="54000"/>
                            </p:stCondLst>
                            <p:childTnLst>
                              <p:par>
                                <p:cTn id="95" presetID="2" presetClass="entr" presetSubtype="1" fill="hold" nodeType="afterEffect">
                                  <p:stCondLst>
                                    <p:cond delay="0"/>
                                  </p:stCondLst>
                                  <p:childTnLst>
                                    <p:set>
                                      <p:cBhvr>
                                        <p:cTn id="96" dur="1" fill="hold">
                                          <p:stCondLst>
                                            <p:cond delay="0"/>
                                          </p:stCondLst>
                                        </p:cTn>
                                        <p:tgtEl>
                                          <p:spTgt spid="122"/>
                                        </p:tgtEl>
                                        <p:attrNameLst>
                                          <p:attrName>style.visibility</p:attrName>
                                        </p:attrNameLst>
                                      </p:cBhvr>
                                      <p:to>
                                        <p:strVal val="visible"/>
                                      </p:to>
                                    </p:set>
                                    <p:anim calcmode="lin" valueType="num">
                                      <p:cBhvr additive="base">
                                        <p:cTn id="97" dur="3000" fill="hold"/>
                                        <p:tgtEl>
                                          <p:spTgt spid="122"/>
                                        </p:tgtEl>
                                        <p:attrNameLst>
                                          <p:attrName>ppt_x</p:attrName>
                                        </p:attrNameLst>
                                      </p:cBhvr>
                                      <p:tavLst>
                                        <p:tav tm="0">
                                          <p:val>
                                            <p:strVal val="#ppt_x"/>
                                          </p:val>
                                        </p:tav>
                                        <p:tav tm="100000">
                                          <p:val>
                                            <p:strVal val="#ppt_x"/>
                                          </p:val>
                                        </p:tav>
                                      </p:tavLst>
                                    </p:anim>
                                    <p:anim calcmode="lin" valueType="num">
                                      <p:cBhvr additive="base">
                                        <p:cTn id="98" dur="3000" fill="hold"/>
                                        <p:tgtEl>
                                          <p:spTgt spid="122"/>
                                        </p:tgtEl>
                                        <p:attrNameLst>
                                          <p:attrName>ppt_y</p:attrName>
                                        </p:attrNameLst>
                                      </p:cBhvr>
                                      <p:tavLst>
                                        <p:tav tm="0">
                                          <p:val>
                                            <p:strVal val="0-#ppt_h/2"/>
                                          </p:val>
                                        </p:tav>
                                        <p:tav tm="100000">
                                          <p:val>
                                            <p:strVal val="#ppt_y"/>
                                          </p:val>
                                        </p:tav>
                                      </p:tavLst>
                                    </p:anim>
                                  </p:childTnLst>
                                </p:cTn>
                              </p:par>
                            </p:childTnLst>
                          </p:cTn>
                        </p:par>
                        <p:par>
                          <p:cTn id="99" fill="hold">
                            <p:stCondLst>
                              <p:cond delay="57000"/>
                            </p:stCondLst>
                            <p:childTnLst>
                              <p:par>
                                <p:cTn id="100" presetID="2" presetClass="entr" presetSubtype="1" fill="hold" nodeType="afterEffect">
                                  <p:stCondLst>
                                    <p:cond delay="0"/>
                                  </p:stCondLst>
                                  <p:childTnLst>
                                    <p:set>
                                      <p:cBhvr>
                                        <p:cTn id="101" dur="1" fill="hold">
                                          <p:stCondLst>
                                            <p:cond delay="0"/>
                                          </p:stCondLst>
                                        </p:cTn>
                                        <p:tgtEl>
                                          <p:spTgt spid="127"/>
                                        </p:tgtEl>
                                        <p:attrNameLst>
                                          <p:attrName>style.visibility</p:attrName>
                                        </p:attrNameLst>
                                      </p:cBhvr>
                                      <p:to>
                                        <p:strVal val="visible"/>
                                      </p:to>
                                    </p:set>
                                    <p:anim calcmode="lin" valueType="num">
                                      <p:cBhvr additive="base">
                                        <p:cTn id="102" dur="3000" fill="hold"/>
                                        <p:tgtEl>
                                          <p:spTgt spid="127"/>
                                        </p:tgtEl>
                                        <p:attrNameLst>
                                          <p:attrName>ppt_x</p:attrName>
                                        </p:attrNameLst>
                                      </p:cBhvr>
                                      <p:tavLst>
                                        <p:tav tm="0">
                                          <p:val>
                                            <p:strVal val="#ppt_x"/>
                                          </p:val>
                                        </p:tav>
                                        <p:tav tm="100000">
                                          <p:val>
                                            <p:strVal val="#ppt_x"/>
                                          </p:val>
                                        </p:tav>
                                      </p:tavLst>
                                    </p:anim>
                                    <p:anim calcmode="lin" valueType="num">
                                      <p:cBhvr additive="base">
                                        <p:cTn id="103" dur="3000" fill="hold"/>
                                        <p:tgtEl>
                                          <p:spTgt spid="127"/>
                                        </p:tgtEl>
                                        <p:attrNameLst>
                                          <p:attrName>ppt_y</p:attrName>
                                        </p:attrNameLst>
                                      </p:cBhvr>
                                      <p:tavLst>
                                        <p:tav tm="0">
                                          <p:val>
                                            <p:strVal val="0-#ppt_h/2"/>
                                          </p:val>
                                        </p:tav>
                                        <p:tav tm="100000">
                                          <p:val>
                                            <p:strVal val="#ppt_y"/>
                                          </p:val>
                                        </p:tav>
                                      </p:tavLst>
                                    </p:anim>
                                  </p:childTnLst>
                                </p:cTn>
                              </p:par>
                            </p:childTnLst>
                          </p:cTn>
                        </p:par>
                        <p:par>
                          <p:cTn id="104" fill="hold">
                            <p:stCondLst>
                              <p:cond delay="60000"/>
                            </p:stCondLst>
                            <p:childTnLst>
                              <p:par>
                                <p:cTn id="105" presetID="2" presetClass="entr" presetSubtype="1" fill="hold" nodeType="afterEffect">
                                  <p:stCondLst>
                                    <p:cond delay="0"/>
                                  </p:stCondLst>
                                  <p:childTnLst>
                                    <p:set>
                                      <p:cBhvr>
                                        <p:cTn id="106" dur="1" fill="hold">
                                          <p:stCondLst>
                                            <p:cond delay="0"/>
                                          </p:stCondLst>
                                        </p:cTn>
                                        <p:tgtEl>
                                          <p:spTgt spid="132"/>
                                        </p:tgtEl>
                                        <p:attrNameLst>
                                          <p:attrName>style.visibility</p:attrName>
                                        </p:attrNameLst>
                                      </p:cBhvr>
                                      <p:to>
                                        <p:strVal val="visible"/>
                                      </p:to>
                                    </p:set>
                                    <p:anim calcmode="lin" valueType="num">
                                      <p:cBhvr additive="base">
                                        <p:cTn id="107" dur="3000" fill="hold"/>
                                        <p:tgtEl>
                                          <p:spTgt spid="132"/>
                                        </p:tgtEl>
                                        <p:attrNameLst>
                                          <p:attrName>ppt_x</p:attrName>
                                        </p:attrNameLst>
                                      </p:cBhvr>
                                      <p:tavLst>
                                        <p:tav tm="0">
                                          <p:val>
                                            <p:strVal val="#ppt_x"/>
                                          </p:val>
                                        </p:tav>
                                        <p:tav tm="100000">
                                          <p:val>
                                            <p:strVal val="#ppt_x"/>
                                          </p:val>
                                        </p:tav>
                                      </p:tavLst>
                                    </p:anim>
                                    <p:anim calcmode="lin" valueType="num">
                                      <p:cBhvr additive="base">
                                        <p:cTn id="108" dur="3000" fill="hold"/>
                                        <p:tgtEl>
                                          <p:spTgt spid="132"/>
                                        </p:tgtEl>
                                        <p:attrNameLst>
                                          <p:attrName>ppt_y</p:attrName>
                                        </p:attrNameLst>
                                      </p:cBhvr>
                                      <p:tavLst>
                                        <p:tav tm="0">
                                          <p:val>
                                            <p:strVal val="0-#ppt_h/2"/>
                                          </p:val>
                                        </p:tav>
                                        <p:tav tm="100000">
                                          <p:val>
                                            <p:strVal val="#ppt_y"/>
                                          </p:val>
                                        </p:tav>
                                      </p:tavLst>
                                    </p:anim>
                                  </p:childTnLst>
                                </p:cTn>
                              </p:par>
                            </p:childTnLst>
                          </p:cTn>
                        </p:par>
                        <p:par>
                          <p:cTn id="109" fill="hold">
                            <p:stCondLst>
                              <p:cond delay="63000"/>
                            </p:stCondLst>
                            <p:childTnLst>
                              <p:par>
                                <p:cTn id="110" presetID="2" presetClass="entr" presetSubtype="1" fill="hold" nodeType="afterEffect">
                                  <p:stCondLst>
                                    <p:cond delay="0"/>
                                  </p:stCondLst>
                                  <p:childTnLst>
                                    <p:set>
                                      <p:cBhvr>
                                        <p:cTn id="111" dur="1" fill="hold">
                                          <p:stCondLst>
                                            <p:cond delay="0"/>
                                          </p:stCondLst>
                                        </p:cTn>
                                        <p:tgtEl>
                                          <p:spTgt spid="137"/>
                                        </p:tgtEl>
                                        <p:attrNameLst>
                                          <p:attrName>style.visibility</p:attrName>
                                        </p:attrNameLst>
                                      </p:cBhvr>
                                      <p:to>
                                        <p:strVal val="visible"/>
                                      </p:to>
                                    </p:set>
                                    <p:anim calcmode="lin" valueType="num">
                                      <p:cBhvr additive="base">
                                        <p:cTn id="112" dur="3000" fill="hold"/>
                                        <p:tgtEl>
                                          <p:spTgt spid="137"/>
                                        </p:tgtEl>
                                        <p:attrNameLst>
                                          <p:attrName>ppt_x</p:attrName>
                                        </p:attrNameLst>
                                      </p:cBhvr>
                                      <p:tavLst>
                                        <p:tav tm="0">
                                          <p:val>
                                            <p:strVal val="#ppt_x"/>
                                          </p:val>
                                        </p:tav>
                                        <p:tav tm="100000">
                                          <p:val>
                                            <p:strVal val="#ppt_x"/>
                                          </p:val>
                                        </p:tav>
                                      </p:tavLst>
                                    </p:anim>
                                    <p:anim calcmode="lin" valueType="num">
                                      <p:cBhvr additive="base">
                                        <p:cTn id="113" dur="3000" fill="hold"/>
                                        <p:tgtEl>
                                          <p:spTgt spid="137"/>
                                        </p:tgtEl>
                                        <p:attrNameLst>
                                          <p:attrName>ppt_y</p:attrName>
                                        </p:attrNameLst>
                                      </p:cBhvr>
                                      <p:tavLst>
                                        <p:tav tm="0">
                                          <p:val>
                                            <p:strVal val="0-#ppt_h/2"/>
                                          </p:val>
                                        </p:tav>
                                        <p:tav tm="100000">
                                          <p:val>
                                            <p:strVal val="#ppt_y"/>
                                          </p:val>
                                        </p:tav>
                                      </p:tavLst>
                                    </p:anim>
                                  </p:childTnLst>
                                </p:cTn>
                              </p:par>
                            </p:childTnLst>
                          </p:cTn>
                        </p:par>
                        <p:par>
                          <p:cTn id="114" fill="hold">
                            <p:stCondLst>
                              <p:cond delay="66000"/>
                            </p:stCondLst>
                            <p:childTnLst>
                              <p:par>
                                <p:cTn id="115" presetID="2" presetClass="entr" presetSubtype="1" fill="hold" nodeType="afterEffect">
                                  <p:stCondLst>
                                    <p:cond delay="0"/>
                                  </p:stCondLst>
                                  <p:childTnLst>
                                    <p:set>
                                      <p:cBhvr>
                                        <p:cTn id="116" dur="1" fill="hold">
                                          <p:stCondLst>
                                            <p:cond delay="0"/>
                                          </p:stCondLst>
                                        </p:cTn>
                                        <p:tgtEl>
                                          <p:spTgt spid="142"/>
                                        </p:tgtEl>
                                        <p:attrNameLst>
                                          <p:attrName>style.visibility</p:attrName>
                                        </p:attrNameLst>
                                      </p:cBhvr>
                                      <p:to>
                                        <p:strVal val="visible"/>
                                      </p:to>
                                    </p:set>
                                    <p:anim calcmode="lin" valueType="num">
                                      <p:cBhvr additive="base">
                                        <p:cTn id="117" dur="3000" fill="hold"/>
                                        <p:tgtEl>
                                          <p:spTgt spid="142"/>
                                        </p:tgtEl>
                                        <p:attrNameLst>
                                          <p:attrName>ppt_x</p:attrName>
                                        </p:attrNameLst>
                                      </p:cBhvr>
                                      <p:tavLst>
                                        <p:tav tm="0">
                                          <p:val>
                                            <p:strVal val="#ppt_x"/>
                                          </p:val>
                                        </p:tav>
                                        <p:tav tm="100000">
                                          <p:val>
                                            <p:strVal val="#ppt_x"/>
                                          </p:val>
                                        </p:tav>
                                      </p:tavLst>
                                    </p:anim>
                                    <p:anim calcmode="lin" valueType="num">
                                      <p:cBhvr additive="base">
                                        <p:cTn id="118" dur="3000" fill="hold"/>
                                        <p:tgtEl>
                                          <p:spTgt spid="142"/>
                                        </p:tgtEl>
                                        <p:attrNameLst>
                                          <p:attrName>ppt_y</p:attrName>
                                        </p:attrNameLst>
                                      </p:cBhvr>
                                      <p:tavLst>
                                        <p:tav tm="0">
                                          <p:val>
                                            <p:strVal val="0-#ppt_h/2"/>
                                          </p:val>
                                        </p:tav>
                                        <p:tav tm="100000">
                                          <p:val>
                                            <p:strVal val="#ppt_y"/>
                                          </p:val>
                                        </p:tav>
                                      </p:tavLst>
                                    </p:anim>
                                  </p:childTnLst>
                                </p:cTn>
                              </p:par>
                            </p:childTnLst>
                          </p:cTn>
                        </p:par>
                        <p:par>
                          <p:cTn id="119" fill="hold">
                            <p:stCondLst>
                              <p:cond delay="69000"/>
                            </p:stCondLst>
                            <p:childTnLst>
                              <p:par>
                                <p:cTn id="120" presetID="2" presetClass="entr" presetSubtype="1" fill="hold" nodeType="afterEffect">
                                  <p:stCondLst>
                                    <p:cond delay="0"/>
                                  </p:stCondLst>
                                  <p:childTnLst>
                                    <p:set>
                                      <p:cBhvr>
                                        <p:cTn id="121" dur="1" fill="hold">
                                          <p:stCondLst>
                                            <p:cond delay="0"/>
                                          </p:stCondLst>
                                        </p:cTn>
                                        <p:tgtEl>
                                          <p:spTgt spid="147"/>
                                        </p:tgtEl>
                                        <p:attrNameLst>
                                          <p:attrName>style.visibility</p:attrName>
                                        </p:attrNameLst>
                                      </p:cBhvr>
                                      <p:to>
                                        <p:strVal val="visible"/>
                                      </p:to>
                                    </p:set>
                                    <p:anim calcmode="lin" valueType="num">
                                      <p:cBhvr additive="base">
                                        <p:cTn id="122" dur="3000" fill="hold"/>
                                        <p:tgtEl>
                                          <p:spTgt spid="147"/>
                                        </p:tgtEl>
                                        <p:attrNameLst>
                                          <p:attrName>ppt_x</p:attrName>
                                        </p:attrNameLst>
                                      </p:cBhvr>
                                      <p:tavLst>
                                        <p:tav tm="0">
                                          <p:val>
                                            <p:strVal val="#ppt_x"/>
                                          </p:val>
                                        </p:tav>
                                        <p:tav tm="100000">
                                          <p:val>
                                            <p:strVal val="#ppt_x"/>
                                          </p:val>
                                        </p:tav>
                                      </p:tavLst>
                                    </p:anim>
                                    <p:anim calcmode="lin" valueType="num">
                                      <p:cBhvr additive="base">
                                        <p:cTn id="123" dur="3000" fill="hold"/>
                                        <p:tgtEl>
                                          <p:spTgt spid="147"/>
                                        </p:tgtEl>
                                        <p:attrNameLst>
                                          <p:attrName>ppt_y</p:attrName>
                                        </p:attrNameLst>
                                      </p:cBhvr>
                                      <p:tavLst>
                                        <p:tav tm="0">
                                          <p:val>
                                            <p:strVal val="0-#ppt_h/2"/>
                                          </p:val>
                                        </p:tav>
                                        <p:tav tm="100000">
                                          <p:val>
                                            <p:strVal val="#ppt_y"/>
                                          </p:val>
                                        </p:tav>
                                      </p:tavLst>
                                    </p:anim>
                                  </p:childTnLst>
                                </p:cTn>
                              </p:par>
                            </p:childTnLst>
                          </p:cTn>
                        </p:par>
                        <p:par>
                          <p:cTn id="124" fill="hold">
                            <p:stCondLst>
                              <p:cond delay="72000"/>
                            </p:stCondLst>
                            <p:childTnLst>
                              <p:par>
                                <p:cTn id="125" presetID="2" presetClass="entr" presetSubtype="1" fill="hold" nodeType="afterEffect">
                                  <p:stCondLst>
                                    <p:cond delay="0"/>
                                  </p:stCondLst>
                                  <p:childTnLst>
                                    <p:set>
                                      <p:cBhvr>
                                        <p:cTn id="126" dur="1" fill="hold">
                                          <p:stCondLst>
                                            <p:cond delay="0"/>
                                          </p:stCondLst>
                                        </p:cTn>
                                        <p:tgtEl>
                                          <p:spTgt spid="152"/>
                                        </p:tgtEl>
                                        <p:attrNameLst>
                                          <p:attrName>style.visibility</p:attrName>
                                        </p:attrNameLst>
                                      </p:cBhvr>
                                      <p:to>
                                        <p:strVal val="visible"/>
                                      </p:to>
                                    </p:set>
                                    <p:anim calcmode="lin" valueType="num">
                                      <p:cBhvr additive="base">
                                        <p:cTn id="127" dur="3000" fill="hold"/>
                                        <p:tgtEl>
                                          <p:spTgt spid="152"/>
                                        </p:tgtEl>
                                        <p:attrNameLst>
                                          <p:attrName>ppt_x</p:attrName>
                                        </p:attrNameLst>
                                      </p:cBhvr>
                                      <p:tavLst>
                                        <p:tav tm="0">
                                          <p:val>
                                            <p:strVal val="#ppt_x"/>
                                          </p:val>
                                        </p:tav>
                                        <p:tav tm="100000">
                                          <p:val>
                                            <p:strVal val="#ppt_x"/>
                                          </p:val>
                                        </p:tav>
                                      </p:tavLst>
                                    </p:anim>
                                    <p:anim calcmode="lin" valueType="num">
                                      <p:cBhvr additive="base">
                                        <p:cTn id="128" dur="3000" fill="hold"/>
                                        <p:tgtEl>
                                          <p:spTgt spid="152"/>
                                        </p:tgtEl>
                                        <p:attrNameLst>
                                          <p:attrName>ppt_y</p:attrName>
                                        </p:attrNameLst>
                                      </p:cBhvr>
                                      <p:tavLst>
                                        <p:tav tm="0">
                                          <p:val>
                                            <p:strVal val="0-#ppt_h/2"/>
                                          </p:val>
                                        </p:tav>
                                        <p:tav tm="100000">
                                          <p:val>
                                            <p:strVal val="#ppt_y"/>
                                          </p:val>
                                        </p:tav>
                                      </p:tavLst>
                                    </p:anim>
                                  </p:childTnLst>
                                </p:cTn>
                              </p:par>
                            </p:childTnLst>
                          </p:cTn>
                        </p:par>
                        <p:par>
                          <p:cTn id="129" fill="hold">
                            <p:stCondLst>
                              <p:cond delay="75000"/>
                            </p:stCondLst>
                            <p:childTnLst>
                              <p:par>
                                <p:cTn id="130" presetID="2" presetClass="entr" presetSubtype="1" fill="hold" nodeType="afterEffect">
                                  <p:stCondLst>
                                    <p:cond delay="0"/>
                                  </p:stCondLst>
                                  <p:childTnLst>
                                    <p:set>
                                      <p:cBhvr>
                                        <p:cTn id="131" dur="1" fill="hold">
                                          <p:stCondLst>
                                            <p:cond delay="0"/>
                                          </p:stCondLst>
                                        </p:cTn>
                                        <p:tgtEl>
                                          <p:spTgt spid="157"/>
                                        </p:tgtEl>
                                        <p:attrNameLst>
                                          <p:attrName>style.visibility</p:attrName>
                                        </p:attrNameLst>
                                      </p:cBhvr>
                                      <p:to>
                                        <p:strVal val="visible"/>
                                      </p:to>
                                    </p:set>
                                    <p:anim calcmode="lin" valueType="num">
                                      <p:cBhvr additive="base">
                                        <p:cTn id="132" dur="3000" fill="hold"/>
                                        <p:tgtEl>
                                          <p:spTgt spid="157"/>
                                        </p:tgtEl>
                                        <p:attrNameLst>
                                          <p:attrName>ppt_x</p:attrName>
                                        </p:attrNameLst>
                                      </p:cBhvr>
                                      <p:tavLst>
                                        <p:tav tm="0">
                                          <p:val>
                                            <p:strVal val="#ppt_x"/>
                                          </p:val>
                                        </p:tav>
                                        <p:tav tm="100000">
                                          <p:val>
                                            <p:strVal val="#ppt_x"/>
                                          </p:val>
                                        </p:tav>
                                      </p:tavLst>
                                    </p:anim>
                                    <p:anim calcmode="lin" valueType="num">
                                      <p:cBhvr additive="base">
                                        <p:cTn id="133" dur="3000" fill="hold"/>
                                        <p:tgtEl>
                                          <p:spTgt spid="157"/>
                                        </p:tgtEl>
                                        <p:attrNameLst>
                                          <p:attrName>ppt_y</p:attrName>
                                        </p:attrNameLst>
                                      </p:cBhvr>
                                      <p:tavLst>
                                        <p:tav tm="0">
                                          <p:val>
                                            <p:strVal val="0-#ppt_h/2"/>
                                          </p:val>
                                        </p:tav>
                                        <p:tav tm="100000">
                                          <p:val>
                                            <p:strVal val="#ppt_y"/>
                                          </p:val>
                                        </p:tav>
                                      </p:tavLst>
                                    </p:anim>
                                  </p:childTnLst>
                                </p:cTn>
                              </p:par>
                            </p:childTnLst>
                          </p:cTn>
                        </p:par>
                        <p:par>
                          <p:cTn id="134" fill="hold">
                            <p:stCondLst>
                              <p:cond delay="78000"/>
                            </p:stCondLst>
                            <p:childTnLst>
                              <p:par>
                                <p:cTn id="135" presetID="2" presetClass="entr" presetSubtype="1" fill="hold" nodeType="afterEffect">
                                  <p:stCondLst>
                                    <p:cond delay="0"/>
                                  </p:stCondLst>
                                  <p:childTnLst>
                                    <p:set>
                                      <p:cBhvr>
                                        <p:cTn id="136" dur="1" fill="hold">
                                          <p:stCondLst>
                                            <p:cond delay="0"/>
                                          </p:stCondLst>
                                        </p:cTn>
                                        <p:tgtEl>
                                          <p:spTgt spid="162"/>
                                        </p:tgtEl>
                                        <p:attrNameLst>
                                          <p:attrName>style.visibility</p:attrName>
                                        </p:attrNameLst>
                                      </p:cBhvr>
                                      <p:to>
                                        <p:strVal val="visible"/>
                                      </p:to>
                                    </p:set>
                                    <p:anim calcmode="lin" valueType="num">
                                      <p:cBhvr additive="base">
                                        <p:cTn id="137" dur="3000" fill="hold"/>
                                        <p:tgtEl>
                                          <p:spTgt spid="162"/>
                                        </p:tgtEl>
                                        <p:attrNameLst>
                                          <p:attrName>ppt_x</p:attrName>
                                        </p:attrNameLst>
                                      </p:cBhvr>
                                      <p:tavLst>
                                        <p:tav tm="0">
                                          <p:val>
                                            <p:strVal val="#ppt_x"/>
                                          </p:val>
                                        </p:tav>
                                        <p:tav tm="100000">
                                          <p:val>
                                            <p:strVal val="#ppt_x"/>
                                          </p:val>
                                        </p:tav>
                                      </p:tavLst>
                                    </p:anim>
                                    <p:anim calcmode="lin" valueType="num">
                                      <p:cBhvr additive="base">
                                        <p:cTn id="138" dur="3000" fill="hold"/>
                                        <p:tgtEl>
                                          <p:spTgt spid="162"/>
                                        </p:tgtEl>
                                        <p:attrNameLst>
                                          <p:attrName>ppt_y</p:attrName>
                                        </p:attrNameLst>
                                      </p:cBhvr>
                                      <p:tavLst>
                                        <p:tav tm="0">
                                          <p:val>
                                            <p:strVal val="0-#ppt_h/2"/>
                                          </p:val>
                                        </p:tav>
                                        <p:tav tm="100000">
                                          <p:val>
                                            <p:strVal val="#ppt_y"/>
                                          </p:val>
                                        </p:tav>
                                      </p:tavLst>
                                    </p:anim>
                                  </p:childTnLst>
                                </p:cTn>
                              </p:par>
                            </p:childTnLst>
                          </p:cTn>
                        </p:par>
                        <p:par>
                          <p:cTn id="139" fill="hold">
                            <p:stCondLst>
                              <p:cond delay="81000"/>
                            </p:stCondLst>
                            <p:childTnLst>
                              <p:par>
                                <p:cTn id="140" presetID="2" presetClass="entr" presetSubtype="1" fill="hold" nodeType="afterEffect">
                                  <p:stCondLst>
                                    <p:cond delay="0"/>
                                  </p:stCondLst>
                                  <p:childTnLst>
                                    <p:set>
                                      <p:cBhvr>
                                        <p:cTn id="141" dur="1" fill="hold">
                                          <p:stCondLst>
                                            <p:cond delay="0"/>
                                          </p:stCondLst>
                                        </p:cTn>
                                        <p:tgtEl>
                                          <p:spTgt spid="167"/>
                                        </p:tgtEl>
                                        <p:attrNameLst>
                                          <p:attrName>style.visibility</p:attrName>
                                        </p:attrNameLst>
                                      </p:cBhvr>
                                      <p:to>
                                        <p:strVal val="visible"/>
                                      </p:to>
                                    </p:set>
                                    <p:anim calcmode="lin" valueType="num">
                                      <p:cBhvr additive="base">
                                        <p:cTn id="142" dur="3000" fill="hold"/>
                                        <p:tgtEl>
                                          <p:spTgt spid="167"/>
                                        </p:tgtEl>
                                        <p:attrNameLst>
                                          <p:attrName>ppt_x</p:attrName>
                                        </p:attrNameLst>
                                      </p:cBhvr>
                                      <p:tavLst>
                                        <p:tav tm="0">
                                          <p:val>
                                            <p:strVal val="#ppt_x"/>
                                          </p:val>
                                        </p:tav>
                                        <p:tav tm="100000">
                                          <p:val>
                                            <p:strVal val="#ppt_x"/>
                                          </p:val>
                                        </p:tav>
                                      </p:tavLst>
                                    </p:anim>
                                    <p:anim calcmode="lin" valueType="num">
                                      <p:cBhvr additive="base">
                                        <p:cTn id="143" dur="3000" fill="hold"/>
                                        <p:tgtEl>
                                          <p:spTgt spid="167"/>
                                        </p:tgtEl>
                                        <p:attrNameLst>
                                          <p:attrName>ppt_y</p:attrName>
                                        </p:attrNameLst>
                                      </p:cBhvr>
                                      <p:tavLst>
                                        <p:tav tm="0">
                                          <p:val>
                                            <p:strVal val="0-#ppt_h/2"/>
                                          </p:val>
                                        </p:tav>
                                        <p:tav tm="100000">
                                          <p:val>
                                            <p:strVal val="#ppt_y"/>
                                          </p:val>
                                        </p:tav>
                                      </p:tavLst>
                                    </p:anim>
                                  </p:childTnLst>
                                </p:cTn>
                              </p:par>
                            </p:childTnLst>
                          </p:cTn>
                        </p:par>
                        <p:par>
                          <p:cTn id="144" fill="hold">
                            <p:stCondLst>
                              <p:cond delay="84000"/>
                            </p:stCondLst>
                            <p:childTnLst>
                              <p:par>
                                <p:cTn id="145" presetID="2" presetClass="entr" presetSubtype="1" fill="hold" nodeType="afterEffect">
                                  <p:stCondLst>
                                    <p:cond delay="0"/>
                                  </p:stCondLst>
                                  <p:childTnLst>
                                    <p:set>
                                      <p:cBhvr>
                                        <p:cTn id="146" dur="1" fill="hold">
                                          <p:stCondLst>
                                            <p:cond delay="0"/>
                                          </p:stCondLst>
                                        </p:cTn>
                                        <p:tgtEl>
                                          <p:spTgt spid="172"/>
                                        </p:tgtEl>
                                        <p:attrNameLst>
                                          <p:attrName>style.visibility</p:attrName>
                                        </p:attrNameLst>
                                      </p:cBhvr>
                                      <p:to>
                                        <p:strVal val="visible"/>
                                      </p:to>
                                    </p:set>
                                    <p:anim calcmode="lin" valueType="num">
                                      <p:cBhvr additive="base">
                                        <p:cTn id="147" dur="3000" fill="hold"/>
                                        <p:tgtEl>
                                          <p:spTgt spid="172"/>
                                        </p:tgtEl>
                                        <p:attrNameLst>
                                          <p:attrName>ppt_x</p:attrName>
                                        </p:attrNameLst>
                                      </p:cBhvr>
                                      <p:tavLst>
                                        <p:tav tm="0">
                                          <p:val>
                                            <p:strVal val="#ppt_x"/>
                                          </p:val>
                                        </p:tav>
                                        <p:tav tm="100000">
                                          <p:val>
                                            <p:strVal val="#ppt_x"/>
                                          </p:val>
                                        </p:tav>
                                      </p:tavLst>
                                    </p:anim>
                                    <p:anim calcmode="lin" valueType="num">
                                      <p:cBhvr additive="base">
                                        <p:cTn id="148" dur="3000" fill="hold"/>
                                        <p:tgtEl>
                                          <p:spTgt spid="172"/>
                                        </p:tgtEl>
                                        <p:attrNameLst>
                                          <p:attrName>ppt_y</p:attrName>
                                        </p:attrNameLst>
                                      </p:cBhvr>
                                      <p:tavLst>
                                        <p:tav tm="0">
                                          <p:val>
                                            <p:strVal val="0-#ppt_h/2"/>
                                          </p:val>
                                        </p:tav>
                                        <p:tav tm="100000">
                                          <p:val>
                                            <p:strVal val="#ppt_y"/>
                                          </p:val>
                                        </p:tav>
                                      </p:tavLst>
                                    </p:anim>
                                  </p:childTnLst>
                                </p:cTn>
                              </p:par>
                            </p:childTnLst>
                          </p:cTn>
                        </p:par>
                        <p:par>
                          <p:cTn id="149" fill="hold">
                            <p:stCondLst>
                              <p:cond delay="87000"/>
                            </p:stCondLst>
                            <p:childTnLst>
                              <p:par>
                                <p:cTn id="150" presetID="2" presetClass="entr" presetSubtype="1" fill="hold" nodeType="afterEffect">
                                  <p:stCondLst>
                                    <p:cond delay="0"/>
                                  </p:stCondLst>
                                  <p:childTnLst>
                                    <p:set>
                                      <p:cBhvr>
                                        <p:cTn id="151" dur="1" fill="hold">
                                          <p:stCondLst>
                                            <p:cond delay="0"/>
                                          </p:stCondLst>
                                        </p:cTn>
                                        <p:tgtEl>
                                          <p:spTgt spid="177"/>
                                        </p:tgtEl>
                                        <p:attrNameLst>
                                          <p:attrName>style.visibility</p:attrName>
                                        </p:attrNameLst>
                                      </p:cBhvr>
                                      <p:to>
                                        <p:strVal val="visible"/>
                                      </p:to>
                                    </p:set>
                                    <p:anim calcmode="lin" valueType="num">
                                      <p:cBhvr additive="base">
                                        <p:cTn id="152" dur="3000" fill="hold"/>
                                        <p:tgtEl>
                                          <p:spTgt spid="177"/>
                                        </p:tgtEl>
                                        <p:attrNameLst>
                                          <p:attrName>ppt_x</p:attrName>
                                        </p:attrNameLst>
                                      </p:cBhvr>
                                      <p:tavLst>
                                        <p:tav tm="0">
                                          <p:val>
                                            <p:strVal val="#ppt_x"/>
                                          </p:val>
                                        </p:tav>
                                        <p:tav tm="100000">
                                          <p:val>
                                            <p:strVal val="#ppt_x"/>
                                          </p:val>
                                        </p:tav>
                                      </p:tavLst>
                                    </p:anim>
                                    <p:anim calcmode="lin" valueType="num">
                                      <p:cBhvr additive="base">
                                        <p:cTn id="153" dur="3000" fill="hold"/>
                                        <p:tgtEl>
                                          <p:spTgt spid="177"/>
                                        </p:tgtEl>
                                        <p:attrNameLst>
                                          <p:attrName>ppt_y</p:attrName>
                                        </p:attrNameLst>
                                      </p:cBhvr>
                                      <p:tavLst>
                                        <p:tav tm="0">
                                          <p:val>
                                            <p:strVal val="0-#ppt_h/2"/>
                                          </p:val>
                                        </p:tav>
                                        <p:tav tm="100000">
                                          <p:val>
                                            <p:strVal val="#ppt_y"/>
                                          </p:val>
                                        </p:tav>
                                      </p:tavLst>
                                    </p:anim>
                                  </p:childTnLst>
                                </p:cTn>
                              </p:par>
                            </p:childTnLst>
                          </p:cTn>
                        </p:par>
                        <p:par>
                          <p:cTn id="154" fill="hold">
                            <p:stCondLst>
                              <p:cond delay="90000"/>
                            </p:stCondLst>
                            <p:childTnLst>
                              <p:par>
                                <p:cTn id="155" presetID="2" presetClass="entr" presetSubtype="1" fill="hold" nodeType="afterEffect">
                                  <p:stCondLst>
                                    <p:cond delay="0"/>
                                  </p:stCondLst>
                                  <p:childTnLst>
                                    <p:set>
                                      <p:cBhvr>
                                        <p:cTn id="156" dur="1" fill="hold">
                                          <p:stCondLst>
                                            <p:cond delay="0"/>
                                          </p:stCondLst>
                                        </p:cTn>
                                        <p:tgtEl>
                                          <p:spTgt spid="182"/>
                                        </p:tgtEl>
                                        <p:attrNameLst>
                                          <p:attrName>style.visibility</p:attrName>
                                        </p:attrNameLst>
                                      </p:cBhvr>
                                      <p:to>
                                        <p:strVal val="visible"/>
                                      </p:to>
                                    </p:set>
                                    <p:anim calcmode="lin" valueType="num">
                                      <p:cBhvr additive="base">
                                        <p:cTn id="157" dur="3000" fill="hold"/>
                                        <p:tgtEl>
                                          <p:spTgt spid="182"/>
                                        </p:tgtEl>
                                        <p:attrNameLst>
                                          <p:attrName>ppt_x</p:attrName>
                                        </p:attrNameLst>
                                      </p:cBhvr>
                                      <p:tavLst>
                                        <p:tav tm="0">
                                          <p:val>
                                            <p:strVal val="#ppt_x"/>
                                          </p:val>
                                        </p:tav>
                                        <p:tav tm="100000">
                                          <p:val>
                                            <p:strVal val="#ppt_x"/>
                                          </p:val>
                                        </p:tav>
                                      </p:tavLst>
                                    </p:anim>
                                    <p:anim calcmode="lin" valueType="num">
                                      <p:cBhvr additive="base">
                                        <p:cTn id="158" dur="3000" fill="hold"/>
                                        <p:tgtEl>
                                          <p:spTgt spid="182"/>
                                        </p:tgtEl>
                                        <p:attrNameLst>
                                          <p:attrName>ppt_y</p:attrName>
                                        </p:attrNameLst>
                                      </p:cBhvr>
                                      <p:tavLst>
                                        <p:tav tm="0">
                                          <p:val>
                                            <p:strVal val="0-#ppt_h/2"/>
                                          </p:val>
                                        </p:tav>
                                        <p:tav tm="100000">
                                          <p:val>
                                            <p:strVal val="#ppt_y"/>
                                          </p:val>
                                        </p:tav>
                                      </p:tavLst>
                                    </p:anim>
                                  </p:childTnLst>
                                </p:cTn>
                              </p:par>
                            </p:childTnLst>
                          </p:cTn>
                        </p:par>
                        <p:par>
                          <p:cTn id="159" fill="hold">
                            <p:stCondLst>
                              <p:cond delay="93000"/>
                            </p:stCondLst>
                            <p:childTnLst>
                              <p:par>
                                <p:cTn id="160" presetID="2" presetClass="entr" presetSubtype="1" fill="hold" nodeType="afterEffect">
                                  <p:stCondLst>
                                    <p:cond delay="0"/>
                                  </p:stCondLst>
                                  <p:childTnLst>
                                    <p:set>
                                      <p:cBhvr>
                                        <p:cTn id="161" dur="1" fill="hold">
                                          <p:stCondLst>
                                            <p:cond delay="0"/>
                                          </p:stCondLst>
                                        </p:cTn>
                                        <p:tgtEl>
                                          <p:spTgt spid="187"/>
                                        </p:tgtEl>
                                        <p:attrNameLst>
                                          <p:attrName>style.visibility</p:attrName>
                                        </p:attrNameLst>
                                      </p:cBhvr>
                                      <p:to>
                                        <p:strVal val="visible"/>
                                      </p:to>
                                    </p:set>
                                    <p:anim calcmode="lin" valueType="num">
                                      <p:cBhvr additive="base">
                                        <p:cTn id="162" dur="3000" fill="hold"/>
                                        <p:tgtEl>
                                          <p:spTgt spid="187"/>
                                        </p:tgtEl>
                                        <p:attrNameLst>
                                          <p:attrName>ppt_x</p:attrName>
                                        </p:attrNameLst>
                                      </p:cBhvr>
                                      <p:tavLst>
                                        <p:tav tm="0">
                                          <p:val>
                                            <p:strVal val="#ppt_x"/>
                                          </p:val>
                                        </p:tav>
                                        <p:tav tm="100000">
                                          <p:val>
                                            <p:strVal val="#ppt_x"/>
                                          </p:val>
                                        </p:tav>
                                      </p:tavLst>
                                    </p:anim>
                                    <p:anim calcmode="lin" valueType="num">
                                      <p:cBhvr additive="base">
                                        <p:cTn id="163" dur="3000" fill="hold"/>
                                        <p:tgtEl>
                                          <p:spTgt spid="187"/>
                                        </p:tgtEl>
                                        <p:attrNameLst>
                                          <p:attrName>ppt_y</p:attrName>
                                        </p:attrNameLst>
                                      </p:cBhvr>
                                      <p:tavLst>
                                        <p:tav tm="0">
                                          <p:val>
                                            <p:strVal val="0-#ppt_h/2"/>
                                          </p:val>
                                        </p:tav>
                                        <p:tav tm="100000">
                                          <p:val>
                                            <p:strVal val="#ppt_y"/>
                                          </p:val>
                                        </p:tav>
                                      </p:tavLst>
                                    </p:anim>
                                  </p:childTnLst>
                                </p:cTn>
                              </p:par>
                            </p:childTnLst>
                          </p:cTn>
                        </p:par>
                        <p:par>
                          <p:cTn id="164" fill="hold">
                            <p:stCondLst>
                              <p:cond delay="96000"/>
                            </p:stCondLst>
                            <p:childTnLst>
                              <p:par>
                                <p:cTn id="165" presetID="2" presetClass="entr" presetSubtype="1" fill="hold" nodeType="afterEffect">
                                  <p:stCondLst>
                                    <p:cond delay="0"/>
                                  </p:stCondLst>
                                  <p:childTnLst>
                                    <p:set>
                                      <p:cBhvr>
                                        <p:cTn id="166" dur="1" fill="hold">
                                          <p:stCondLst>
                                            <p:cond delay="0"/>
                                          </p:stCondLst>
                                        </p:cTn>
                                        <p:tgtEl>
                                          <p:spTgt spid="192"/>
                                        </p:tgtEl>
                                        <p:attrNameLst>
                                          <p:attrName>style.visibility</p:attrName>
                                        </p:attrNameLst>
                                      </p:cBhvr>
                                      <p:to>
                                        <p:strVal val="visible"/>
                                      </p:to>
                                    </p:set>
                                    <p:anim calcmode="lin" valueType="num">
                                      <p:cBhvr additive="base">
                                        <p:cTn id="167" dur="3000" fill="hold"/>
                                        <p:tgtEl>
                                          <p:spTgt spid="192"/>
                                        </p:tgtEl>
                                        <p:attrNameLst>
                                          <p:attrName>ppt_x</p:attrName>
                                        </p:attrNameLst>
                                      </p:cBhvr>
                                      <p:tavLst>
                                        <p:tav tm="0">
                                          <p:val>
                                            <p:strVal val="#ppt_x"/>
                                          </p:val>
                                        </p:tav>
                                        <p:tav tm="100000">
                                          <p:val>
                                            <p:strVal val="#ppt_x"/>
                                          </p:val>
                                        </p:tav>
                                      </p:tavLst>
                                    </p:anim>
                                    <p:anim calcmode="lin" valueType="num">
                                      <p:cBhvr additive="base">
                                        <p:cTn id="168" dur="3000" fill="hold"/>
                                        <p:tgtEl>
                                          <p:spTgt spid="192"/>
                                        </p:tgtEl>
                                        <p:attrNameLst>
                                          <p:attrName>ppt_y</p:attrName>
                                        </p:attrNameLst>
                                      </p:cBhvr>
                                      <p:tavLst>
                                        <p:tav tm="0">
                                          <p:val>
                                            <p:strVal val="0-#ppt_h/2"/>
                                          </p:val>
                                        </p:tav>
                                        <p:tav tm="100000">
                                          <p:val>
                                            <p:strVal val="#ppt_y"/>
                                          </p:val>
                                        </p:tav>
                                      </p:tavLst>
                                    </p:anim>
                                  </p:childTnLst>
                                </p:cTn>
                              </p:par>
                            </p:childTnLst>
                          </p:cTn>
                        </p:par>
                        <p:par>
                          <p:cTn id="169" fill="hold">
                            <p:stCondLst>
                              <p:cond delay="99000"/>
                            </p:stCondLst>
                            <p:childTnLst>
                              <p:par>
                                <p:cTn id="170" presetID="2" presetClass="entr" presetSubtype="1" fill="hold" nodeType="afterEffect">
                                  <p:stCondLst>
                                    <p:cond delay="0"/>
                                  </p:stCondLst>
                                  <p:childTnLst>
                                    <p:set>
                                      <p:cBhvr>
                                        <p:cTn id="171" dur="1" fill="hold">
                                          <p:stCondLst>
                                            <p:cond delay="0"/>
                                          </p:stCondLst>
                                        </p:cTn>
                                        <p:tgtEl>
                                          <p:spTgt spid="197"/>
                                        </p:tgtEl>
                                        <p:attrNameLst>
                                          <p:attrName>style.visibility</p:attrName>
                                        </p:attrNameLst>
                                      </p:cBhvr>
                                      <p:to>
                                        <p:strVal val="visible"/>
                                      </p:to>
                                    </p:set>
                                    <p:anim calcmode="lin" valueType="num">
                                      <p:cBhvr additive="base">
                                        <p:cTn id="172" dur="3000" fill="hold"/>
                                        <p:tgtEl>
                                          <p:spTgt spid="197"/>
                                        </p:tgtEl>
                                        <p:attrNameLst>
                                          <p:attrName>ppt_x</p:attrName>
                                        </p:attrNameLst>
                                      </p:cBhvr>
                                      <p:tavLst>
                                        <p:tav tm="0">
                                          <p:val>
                                            <p:strVal val="#ppt_x"/>
                                          </p:val>
                                        </p:tav>
                                        <p:tav tm="100000">
                                          <p:val>
                                            <p:strVal val="#ppt_x"/>
                                          </p:val>
                                        </p:tav>
                                      </p:tavLst>
                                    </p:anim>
                                    <p:anim calcmode="lin" valueType="num">
                                      <p:cBhvr additive="base">
                                        <p:cTn id="173" dur="3000" fill="hold"/>
                                        <p:tgtEl>
                                          <p:spTgt spid="197"/>
                                        </p:tgtEl>
                                        <p:attrNameLst>
                                          <p:attrName>ppt_y</p:attrName>
                                        </p:attrNameLst>
                                      </p:cBhvr>
                                      <p:tavLst>
                                        <p:tav tm="0">
                                          <p:val>
                                            <p:strVal val="0-#ppt_h/2"/>
                                          </p:val>
                                        </p:tav>
                                        <p:tav tm="100000">
                                          <p:val>
                                            <p:strVal val="#ppt_y"/>
                                          </p:val>
                                        </p:tav>
                                      </p:tavLst>
                                    </p:anim>
                                  </p:childTnLst>
                                </p:cTn>
                              </p:par>
                            </p:childTnLst>
                          </p:cTn>
                        </p:par>
                        <p:par>
                          <p:cTn id="174" fill="hold">
                            <p:stCondLst>
                              <p:cond delay="102000"/>
                            </p:stCondLst>
                            <p:childTnLst>
                              <p:par>
                                <p:cTn id="175" presetID="2" presetClass="entr" presetSubtype="1" fill="hold" nodeType="afterEffect">
                                  <p:stCondLst>
                                    <p:cond delay="0"/>
                                  </p:stCondLst>
                                  <p:childTnLst>
                                    <p:set>
                                      <p:cBhvr>
                                        <p:cTn id="176" dur="1" fill="hold">
                                          <p:stCondLst>
                                            <p:cond delay="0"/>
                                          </p:stCondLst>
                                        </p:cTn>
                                        <p:tgtEl>
                                          <p:spTgt spid="262"/>
                                        </p:tgtEl>
                                        <p:attrNameLst>
                                          <p:attrName>style.visibility</p:attrName>
                                        </p:attrNameLst>
                                      </p:cBhvr>
                                      <p:to>
                                        <p:strVal val="visible"/>
                                      </p:to>
                                    </p:set>
                                    <p:anim calcmode="lin" valueType="num">
                                      <p:cBhvr additive="base">
                                        <p:cTn id="177" dur="3000" fill="hold"/>
                                        <p:tgtEl>
                                          <p:spTgt spid="262"/>
                                        </p:tgtEl>
                                        <p:attrNameLst>
                                          <p:attrName>ppt_x</p:attrName>
                                        </p:attrNameLst>
                                      </p:cBhvr>
                                      <p:tavLst>
                                        <p:tav tm="0">
                                          <p:val>
                                            <p:strVal val="#ppt_x"/>
                                          </p:val>
                                        </p:tav>
                                        <p:tav tm="100000">
                                          <p:val>
                                            <p:strVal val="#ppt_x"/>
                                          </p:val>
                                        </p:tav>
                                      </p:tavLst>
                                    </p:anim>
                                    <p:anim calcmode="lin" valueType="num">
                                      <p:cBhvr additive="base">
                                        <p:cTn id="178" dur="3000" fill="hold"/>
                                        <p:tgtEl>
                                          <p:spTgt spid="262"/>
                                        </p:tgtEl>
                                        <p:attrNameLst>
                                          <p:attrName>ppt_y</p:attrName>
                                        </p:attrNameLst>
                                      </p:cBhvr>
                                      <p:tavLst>
                                        <p:tav tm="0">
                                          <p:val>
                                            <p:strVal val="0-#ppt_h/2"/>
                                          </p:val>
                                        </p:tav>
                                        <p:tav tm="100000">
                                          <p:val>
                                            <p:strVal val="#ppt_y"/>
                                          </p:val>
                                        </p:tav>
                                      </p:tavLst>
                                    </p:anim>
                                  </p:childTnLst>
                                </p:cTn>
                              </p:par>
                            </p:childTnLst>
                          </p:cTn>
                        </p:par>
                        <p:par>
                          <p:cTn id="179" fill="hold">
                            <p:stCondLst>
                              <p:cond delay="105000"/>
                            </p:stCondLst>
                            <p:childTnLst>
                              <p:par>
                                <p:cTn id="180" presetID="2" presetClass="entr" presetSubtype="1" fill="hold" nodeType="afterEffect">
                                  <p:stCondLst>
                                    <p:cond delay="0"/>
                                  </p:stCondLst>
                                  <p:childTnLst>
                                    <p:set>
                                      <p:cBhvr>
                                        <p:cTn id="181" dur="1" fill="hold">
                                          <p:stCondLst>
                                            <p:cond delay="0"/>
                                          </p:stCondLst>
                                        </p:cTn>
                                        <p:tgtEl>
                                          <p:spTgt spid="202"/>
                                        </p:tgtEl>
                                        <p:attrNameLst>
                                          <p:attrName>style.visibility</p:attrName>
                                        </p:attrNameLst>
                                      </p:cBhvr>
                                      <p:to>
                                        <p:strVal val="visible"/>
                                      </p:to>
                                    </p:set>
                                    <p:anim calcmode="lin" valueType="num">
                                      <p:cBhvr additive="base">
                                        <p:cTn id="182" dur="3000" fill="hold"/>
                                        <p:tgtEl>
                                          <p:spTgt spid="202"/>
                                        </p:tgtEl>
                                        <p:attrNameLst>
                                          <p:attrName>ppt_x</p:attrName>
                                        </p:attrNameLst>
                                      </p:cBhvr>
                                      <p:tavLst>
                                        <p:tav tm="0">
                                          <p:val>
                                            <p:strVal val="#ppt_x"/>
                                          </p:val>
                                        </p:tav>
                                        <p:tav tm="100000">
                                          <p:val>
                                            <p:strVal val="#ppt_x"/>
                                          </p:val>
                                        </p:tav>
                                      </p:tavLst>
                                    </p:anim>
                                    <p:anim calcmode="lin" valueType="num">
                                      <p:cBhvr additive="base">
                                        <p:cTn id="183" dur="3000" fill="hold"/>
                                        <p:tgtEl>
                                          <p:spTgt spid="202"/>
                                        </p:tgtEl>
                                        <p:attrNameLst>
                                          <p:attrName>ppt_y</p:attrName>
                                        </p:attrNameLst>
                                      </p:cBhvr>
                                      <p:tavLst>
                                        <p:tav tm="0">
                                          <p:val>
                                            <p:strVal val="0-#ppt_h/2"/>
                                          </p:val>
                                        </p:tav>
                                        <p:tav tm="100000">
                                          <p:val>
                                            <p:strVal val="#ppt_y"/>
                                          </p:val>
                                        </p:tav>
                                      </p:tavLst>
                                    </p:anim>
                                  </p:childTnLst>
                                </p:cTn>
                              </p:par>
                            </p:childTnLst>
                          </p:cTn>
                        </p:par>
                        <p:par>
                          <p:cTn id="184" fill="hold">
                            <p:stCondLst>
                              <p:cond delay="108000"/>
                            </p:stCondLst>
                            <p:childTnLst>
                              <p:par>
                                <p:cTn id="185" presetID="2" presetClass="entr" presetSubtype="1" fill="hold" nodeType="afterEffect">
                                  <p:stCondLst>
                                    <p:cond delay="0"/>
                                  </p:stCondLst>
                                  <p:childTnLst>
                                    <p:set>
                                      <p:cBhvr>
                                        <p:cTn id="186" dur="1" fill="hold">
                                          <p:stCondLst>
                                            <p:cond delay="0"/>
                                          </p:stCondLst>
                                        </p:cTn>
                                        <p:tgtEl>
                                          <p:spTgt spid="207"/>
                                        </p:tgtEl>
                                        <p:attrNameLst>
                                          <p:attrName>style.visibility</p:attrName>
                                        </p:attrNameLst>
                                      </p:cBhvr>
                                      <p:to>
                                        <p:strVal val="visible"/>
                                      </p:to>
                                    </p:set>
                                    <p:anim calcmode="lin" valueType="num">
                                      <p:cBhvr additive="base">
                                        <p:cTn id="187" dur="3000" fill="hold"/>
                                        <p:tgtEl>
                                          <p:spTgt spid="207"/>
                                        </p:tgtEl>
                                        <p:attrNameLst>
                                          <p:attrName>ppt_x</p:attrName>
                                        </p:attrNameLst>
                                      </p:cBhvr>
                                      <p:tavLst>
                                        <p:tav tm="0">
                                          <p:val>
                                            <p:strVal val="#ppt_x"/>
                                          </p:val>
                                        </p:tav>
                                        <p:tav tm="100000">
                                          <p:val>
                                            <p:strVal val="#ppt_x"/>
                                          </p:val>
                                        </p:tav>
                                      </p:tavLst>
                                    </p:anim>
                                    <p:anim calcmode="lin" valueType="num">
                                      <p:cBhvr additive="base">
                                        <p:cTn id="188" dur="3000" fill="hold"/>
                                        <p:tgtEl>
                                          <p:spTgt spid="207"/>
                                        </p:tgtEl>
                                        <p:attrNameLst>
                                          <p:attrName>ppt_y</p:attrName>
                                        </p:attrNameLst>
                                      </p:cBhvr>
                                      <p:tavLst>
                                        <p:tav tm="0">
                                          <p:val>
                                            <p:strVal val="0-#ppt_h/2"/>
                                          </p:val>
                                        </p:tav>
                                        <p:tav tm="100000">
                                          <p:val>
                                            <p:strVal val="#ppt_y"/>
                                          </p:val>
                                        </p:tav>
                                      </p:tavLst>
                                    </p:anim>
                                  </p:childTnLst>
                                </p:cTn>
                              </p:par>
                            </p:childTnLst>
                          </p:cTn>
                        </p:par>
                        <p:par>
                          <p:cTn id="189" fill="hold">
                            <p:stCondLst>
                              <p:cond delay="111000"/>
                            </p:stCondLst>
                            <p:childTnLst>
                              <p:par>
                                <p:cTn id="190" presetID="2" presetClass="entr" presetSubtype="1" fill="hold" nodeType="afterEffect">
                                  <p:stCondLst>
                                    <p:cond delay="0"/>
                                  </p:stCondLst>
                                  <p:childTnLst>
                                    <p:set>
                                      <p:cBhvr>
                                        <p:cTn id="191" dur="1" fill="hold">
                                          <p:stCondLst>
                                            <p:cond delay="0"/>
                                          </p:stCondLst>
                                        </p:cTn>
                                        <p:tgtEl>
                                          <p:spTgt spid="212"/>
                                        </p:tgtEl>
                                        <p:attrNameLst>
                                          <p:attrName>style.visibility</p:attrName>
                                        </p:attrNameLst>
                                      </p:cBhvr>
                                      <p:to>
                                        <p:strVal val="visible"/>
                                      </p:to>
                                    </p:set>
                                    <p:anim calcmode="lin" valueType="num">
                                      <p:cBhvr additive="base">
                                        <p:cTn id="192" dur="3000" fill="hold"/>
                                        <p:tgtEl>
                                          <p:spTgt spid="212"/>
                                        </p:tgtEl>
                                        <p:attrNameLst>
                                          <p:attrName>ppt_x</p:attrName>
                                        </p:attrNameLst>
                                      </p:cBhvr>
                                      <p:tavLst>
                                        <p:tav tm="0">
                                          <p:val>
                                            <p:strVal val="#ppt_x"/>
                                          </p:val>
                                        </p:tav>
                                        <p:tav tm="100000">
                                          <p:val>
                                            <p:strVal val="#ppt_x"/>
                                          </p:val>
                                        </p:tav>
                                      </p:tavLst>
                                    </p:anim>
                                    <p:anim calcmode="lin" valueType="num">
                                      <p:cBhvr additive="base">
                                        <p:cTn id="193" dur="3000" fill="hold"/>
                                        <p:tgtEl>
                                          <p:spTgt spid="212"/>
                                        </p:tgtEl>
                                        <p:attrNameLst>
                                          <p:attrName>ppt_y</p:attrName>
                                        </p:attrNameLst>
                                      </p:cBhvr>
                                      <p:tavLst>
                                        <p:tav tm="0">
                                          <p:val>
                                            <p:strVal val="0-#ppt_h/2"/>
                                          </p:val>
                                        </p:tav>
                                        <p:tav tm="100000">
                                          <p:val>
                                            <p:strVal val="#ppt_y"/>
                                          </p:val>
                                        </p:tav>
                                      </p:tavLst>
                                    </p:anim>
                                  </p:childTnLst>
                                </p:cTn>
                              </p:par>
                            </p:childTnLst>
                          </p:cTn>
                        </p:par>
                        <p:par>
                          <p:cTn id="194" fill="hold">
                            <p:stCondLst>
                              <p:cond delay="114000"/>
                            </p:stCondLst>
                            <p:childTnLst>
                              <p:par>
                                <p:cTn id="195" presetID="2" presetClass="entr" presetSubtype="1" fill="hold" nodeType="afterEffect">
                                  <p:stCondLst>
                                    <p:cond delay="0"/>
                                  </p:stCondLst>
                                  <p:childTnLst>
                                    <p:set>
                                      <p:cBhvr>
                                        <p:cTn id="196" dur="1" fill="hold">
                                          <p:stCondLst>
                                            <p:cond delay="0"/>
                                          </p:stCondLst>
                                        </p:cTn>
                                        <p:tgtEl>
                                          <p:spTgt spid="217"/>
                                        </p:tgtEl>
                                        <p:attrNameLst>
                                          <p:attrName>style.visibility</p:attrName>
                                        </p:attrNameLst>
                                      </p:cBhvr>
                                      <p:to>
                                        <p:strVal val="visible"/>
                                      </p:to>
                                    </p:set>
                                    <p:anim calcmode="lin" valueType="num">
                                      <p:cBhvr additive="base">
                                        <p:cTn id="197" dur="3000" fill="hold"/>
                                        <p:tgtEl>
                                          <p:spTgt spid="217"/>
                                        </p:tgtEl>
                                        <p:attrNameLst>
                                          <p:attrName>ppt_x</p:attrName>
                                        </p:attrNameLst>
                                      </p:cBhvr>
                                      <p:tavLst>
                                        <p:tav tm="0">
                                          <p:val>
                                            <p:strVal val="#ppt_x"/>
                                          </p:val>
                                        </p:tav>
                                        <p:tav tm="100000">
                                          <p:val>
                                            <p:strVal val="#ppt_x"/>
                                          </p:val>
                                        </p:tav>
                                      </p:tavLst>
                                    </p:anim>
                                    <p:anim calcmode="lin" valueType="num">
                                      <p:cBhvr additive="base">
                                        <p:cTn id="198" dur="3000" fill="hold"/>
                                        <p:tgtEl>
                                          <p:spTgt spid="217"/>
                                        </p:tgtEl>
                                        <p:attrNameLst>
                                          <p:attrName>ppt_y</p:attrName>
                                        </p:attrNameLst>
                                      </p:cBhvr>
                                      <p:tavLst>
                                        <p:tav tm="0">
                                          <p:val>
                                            <p:strVal val="0-#ppt_h/2"/>
                                          </p:val>
                                        </p:tav>
                                        <p:tav tm="100000">
                                          <p:val>
                                            <p:strVal val="#ppt_y"/>
                                          </p:val>
                                        </p:tav>
                                      </p:tavLst>
                                    </p:anim>
                                  </p:childTnLst>
                                </p:cTn>
                              </p:par>
                            </p:childTnLst>
                          </p:cTn>
                        </p:par>
                        <p:par>
                          <p:cTn id="199" fill="hold">
                            <p:stCondLst>
                              <p:cond delay="117000"/>
                            </p:stCondLst>
                            <p:childTnLst>
                              <p:par>
                                <p:cTn id="200" presetID="2" presetClass="entr" presetSubtype="1" fill="hold" nodeType="afterEffect">
                                  <p:stCondLst>
                                    <p:cond delay="0"/>
                                  </p:stCondLst>
                                  <p:childTnLst>
                                    <p:set>
                                      <p:cBhvr>
                                        <p:cTn id="201" dur="1" fill="hold">
                                          <p:stCondLst>
                                            <p:cond delay="0"/>
                                          </p:stCondLst>
                                        </p:cTn>
                                        <p:tgtEl>
                                          <p:spTgt spid="5"/>
                                        </p:tgtEl>
                                        <p:attrNameLst>
                                          <p:attrName>style.visibility</p:attrName>
                                        </p:attrNameLst>
                                      </p:cBhvr>
                                      <p:to>
                                        <p:strVal val="visible"/>
                                      </p:to>
                                    </p:set>
                                    <p:anim calcmode="lin" valueType="num">
                                      <p:cBhvr additive="base">
                                        <p:cTn id="202" dur="3000" fill="hold"/>
                                        <p:tgtEl>
                                          <p:spTgt spid="5"/>
                                        </p:tgtEl>
                                        <p:attrNameLst>
                                          <p:attrName>ppt_x</p:attrName>
                                        </p:attrNameLst>
                                      </p:cBhvr>
                                      <p:tavLst>
                                        <p:tav tm="0">
                                          <p:val>
                                            <p:strVal val="#ppt_x"/>
                                          </p:val>
                                        </p:tav>
                                        <p:tav tm="100000">
                                          <p:val>
                                            <p:strVal val="#ppt_x"/>
                                          </p:val>
                                        </p:tav>
                                      </p:tavLst>
                                    </p:anim>
                                    <p:anim calcmode="lin" valueType="num">
                                      <p:cBhvr additive="base">
                                        <p:cTn id="203" dur="3000" fill="hold"/>
                                        <p:tgtEl>
                                          <p:spTgt spid="5"/>
                                        </p:tgtEl>
                                        <p:attrNameLst>
                                          <p:attrName>ppt_y</p:attrName>
                                        </p:attrNameLst>
                                      </p:cBhvr>
                                      <p:tavLst>
                                        <p:tav tm="0">
                                          <p:val>
                                            <p:strVal val="0-#ppt_h/2"/>
                                          </p:val>
                                        </p:tav>
                                        <p:tav tm="100000">
                                          <p:val>
                                            <p:strVal val="#ppt_y"/>
                                          </p:val>
                                        </p:tav>
                                      </p:tavLst>
                                    </p:anim>
                                  </p:childTnLst>
                                </p:cTn>
                              </p:par>
                            </p:childTnLst>
                          </p:cTn>
                        </p:par>
                        <p:par>
                          <p:cTn id="204" fill="hold">
                            <p:stCondLst>
                              <p:cond delay="120000"/>
                            </p:stCondLst>
                            <p:childTnLst>
                              <p:par>
                                <p:cTn id="205" presetID="2" presetClass="entr" presetSubtype="1" fill="hold" nodeType="afterEffect">
                                  <p:stCondLst>
                                    <p:cond delay="0"/>
                                  </p:stCondLst>
                                  <p:childTnLst>
                                    <p:set>
                                      <p:cBhvr>
                                        <p:cTn id="206" dur="1" fill="hold">
                                          <p:stCondLst>
                                            <p:cond delay="0"/>
                                          </p:stCondLst>
                                        </p:cTn>
                                        <p:tgtEl>
                                          <p:spTgt spid="222"/>
                                        </p:tgtEl>
                                        <p:attrNameLst>
                                          <p:attrName>style.visibility</p:attrName>
                                        </p:attrNameLst>
                                      </p:cBhvr>
                                      <p:to>
                                        <p:strVal val="visible"/>
                                      </p:to>
                                    </p:set>
                                    <p:anim calcmode="lin" valueType="num">
                                      <p:cBhvr additive="base">
                                        <p:cTn id="207" dur="3000" fill="hold"/>
                                        <p:tgtEl>
                                          <p:spTgt spid="222"/>
                                        </p:tgtEl>
                                        <p:attrNameLst>
                                          <p:attrName>ppt_x</p:attrName>
                                        </p:attrNameLst>
                                      </p:cBhvr>
                                      <p:tavLst>
                                        <p:tav tm="0">
                                          <p:val>
                                            <p:strVal val="#ppt_x"/>
                                          </p:val>
                                        </p:tav>
                                        <p:tav tm="100000">
                                          <p:val>
                                            <p:strVal val="#ppt_x"/>
                                          </p:val>
                                        </p:tav>
                                      </p:tavLst>
                                    </p:anim>
                                    <p:anim calcmode="lin" valueType="num">
                                      <p:cBhvr additive="base">
                                        <p:cTn id="208" dur="3000" fill="hold"/>
                                        <p:tgtEl>
                                          <p:spTgt spid="222"/>
                                        </p:tgtEl>
                                        <p:attrNameLst>
                                          <p:attrName>ppt_y</p:attrName>
                                        </p:attrNameLst>
                                      </p:cBhvr>
                                      <p:tavLst>
                                        <p:tav tm="0">
                                          <p:val>
                                            <p:strVal val="0-#ppt_h/2"/>
                                          </p:val>
                                        </p:tav>
                                        <p:tav tm="100000">
                                          <p:val>
                                            <p:strVal val="#ppt_y"/>
                                          </p:val>
                                        </p:tav>
                                      </p:tavLst>
                                    </p:anim>
                                  </p:childTnLst>
                                </p:cTn>
                              </p:par>
                            </p:childTnLst>
                          </p:cTn>
                        </p:par>
                        <p:par>
                          <p:cTn id="209" fill="hold">
                            <p:stCondLst>
                              <p:cond delay="123000"/>
                            </p:stCondLst>
                            <p:childTnLst>
                              <p:par>
                                <p:cTn id="210" presetID="2" presetClass="entr" presetSubtype="1" fill="hold" nodeType="afterEffect">
                                  <p:stCondLst>
                                    <p:cond delay="0"/>
                                  </p:stCondLst>
                                  <p:childTnLst>
                                    <p:set>
                                      <p:cBhvr>
                                        <p:cTn id="211" dur="1" fill="hold">
                                          <p:stCondLst>
                                            <p:cond delay="0"/>
                                          </p:stCondLst>
                                        </p:cTn>
                                        <p:tgtEl>
                                          <p:spTgt spid="227"/>
                                        </p:tgtEl>
                                        <p:attrNameLst>
                                          <p:attrName>style.visibility</p:attrName>
                                        </p:attrNameLst>
                                      </p:cBhvr>
                                      <p:to>
                                        <p:strVal val="visible"/>
                                      </p:to>
                                    </p:set>
                                    <p:anim calcmode="lin" valueType="num">
                                      <p:cBhvr additive="base">
                                        <p:cTn id="212" dur="3000" fill="hold"/>
                                        <p:tgtEl>
                                          <p:spTgt spid="227"/>
                                        </p:tgtEl>
                                        <p:attrNameLst>
                                          <p:attrName>ppt_x</p:attrName>
                                        </p:attrNameLst>
                                      </p:cBhvr>
                                      <p:tavLst>
                                        <p:tav tm="0">
                                          <p:val>
                                            <p:strVal val="#ppt_x"/>
                                          </p:val>
                                        </p:tav>
                                        <p:tav tm="100000">
                                          <p:val>
                                            <p:strVal val="#ppt_x"/>
                                          </p:val>
                                        </p:tav>
                                      </p:tavLst>
                                    </p:anim>
                                    <p:anim calcmode="lin" valueType="num">
                                      <p:cBhvr additive="base">
                                        <p:cTn id="213" dur="3000" fill="hold"/>
                                        <p:tgtEl>
                                          <p:spTgt spid="227"/>
                                        </p:tgtEl>
                                        <p:attrNameLst>
                                          <p:attrName>ppt_y</p:attrName>
                                        </p:attrNameLst>
                                      </p:cBhvr>
                                      <p:tavLst>
                                        <p:tav tm="0">
                                          <p:val>
                                            <p:strVal val="0-#ppt_h/2"/>
                                          </p:val>
                                        </p:tav>
                                        <p:tav tm="100000">
                                          <p:val>
                                            <p:strVal val="#ppt_y"/>
                                          </p:val>
                                        </p:tav>
                                      </p:tavLst>
                                    </p:anim>
                                  </p:childTnLst>
                                </p:cTn>
                              </p:par>
                            </p:childTnLst>
                          </p:cTn>
                        </p:par>
                        <p:par>
                          <p:cTn id="214" fill="hold">
                            <p:stCondLst>
                              <p:cond delay="126000"/>
                            </p:stCondLst>
                            <p:childTnLst>
                              <p:par>
                                <p:cTn id="215" presetID="2" presetClass="entr" presetSubtype="1" fill="hold" nodeType="afterEffect">
                                  <p:stCondLst>
                                    <p:cond delay="0"/>
                                  </p:stCondLst>
                                  <p:childTnLst>
                                    <p:set>
                                      <p:cBhvr>
                                        <p:cTn id="216" dur="1" fill="hold">
                                          <p:stCondLst>
                                            <p:cond delay="0"/>
                                          </p:stCondLst>
                                        </p:cTn>
                                        <p:tgtEl>
                                          <p:spTgt spid="232"/>
                                        </p:tgtEl>
                                        <p:attrNameLst>
                                          <p:attrName>style.visibility</p:attrName>
                                        </p:attrNameLst>
                                      </p:cBhvr>
                                      <p:to>
                                        <p:strVal val="visible"/>
                                      </p:to>
                                    </p:set>
                                    <p:anim calcmode="lin" valueType="num">
                                      <p:cBhvr additive="base">
                                        <p:cTn id="217" dur="3000" fill="hold"/>
                                        <p:tgtEl>
                                          <p:spTgt spid="232"/>
                                        </p:tgtEl>
                                        <p:attrNameLst>
                                          <p:attrName>ppt_x</p:attrName>
                                        </p:attrNameLst>
                                      </p:cBhvr>
                                      <p:tavLst>
                                        <p:tav tm="0">
                                          <p:val>
                                            <p:strVal val="#ppt_x"/>
                                          </p:val>
                                        </p:tav>
                                        <p:tav tm="100000">
                                          <p:val>
                                            <p:strVal val="#ppt_x"/>
                                          </p:val>
                                        </p:tav>
                                      </p:tavLst>
                                    </p:anim>
                                    <p:anim calcmode="lin" valueType="num">
                                      <p:cBhvr additive="base">
                                        <p:cTn id="218" dur="3000" fill="hold"/>
                                        <p:tgtEl>
                                          <p:spTgt spid="232"/>
                                        </p:tgtEl>
                                        <p:attrNameLst>
                                          <p:attrName>ppt_y</p:attrName>
                                        </p:attrNameLst>
                                      </p:cBhvr>
                                      <p:tavLst>
                                        <p:tav tm="0">
                                          <p:val>
                                            <p:strVal val="0-#ppt_h/2"/>
                                          </p:val>
                                        </p:tav>
                                        <p:tav tm="100000">
                                          <p:val>
                                            <p:strVal val="#ppt_y"/>
                                          </p:val>
                                        </p:tav>
                                      </p:tavLst>
                                    </p:anim>
                                  </p:childTnLst>
                                </p:cTn>
                              </p:par>
                            </p:childTnLst>
                          </p:cTn>
                        </p:par>
                        <p:par>
                          <p:cTn id="219" fill="hold">
                            <p:stCondLst>
                              <p:cond delay="129000"/>
                            </p:stCondLst>
                            <p:childTnLst>
                              <p:par>
                                <p:cTn id="220" presetID="2" presetClass="entr" presetSubtype="1" fill="hold" nodeType="afterEffect">
                                  <p:stCondLst>
                                    <p:cond delay="0"/>
                                  </p:stCondLst>
                                  <p:childTnLst>
                                    <p:set>
                                      <p:cBhvr>
                                        <p:cTn id="221" dur="1" fill="hold">
                                          <p:stCondLst>
                                            <p:cond delay="0"/>
                                          </p:stCondLst>
                                        </p:cTn>
                                        <p:tgtEl>
                                          <p:spTgt spid="237"/>
                                        </p:tgtEl>
                                        <p:attrNameLst>
                                          <p:attrName>style.visibility</p:attrName>
                                        </p:attrNameLst>
                                      </p:cBhvr>
                                      <p:to>
                                        <p:strVal val="visible"/>
                                      </p:to>
                                    </p:set>
                                    <p:anim calcmode="lin" valueType="num">
                                      <p:cBhvr additive="base">
                                        <p:cTn id="222" dur="3000" fill="hold"/>
                                        <p:tgtEl>
                                          <p:spTgt spid="237"/>
                                        </p:tgtEl>
                                        <p:attrNameLst>
                                          <p:attrName>ppt_x</p:attrName>
                                        </p:attrNameLst>
                                      </p:cBhvr>
                                      <p:tavLst>
                                        <p:tav tm="0">
                                          <p:val>
                                            <p:strVal val="#ppt_x"/>
                                          </p:val>
                                        </p:tav>
                                        <p:tav tm="100000">
                                          <p:val>
                                            <p:strVal val="#ppt_x"/>
                                          </p:val>
                                        </p:tav>
                                      </p:tavLst>
                                    </p:anim>
                                    <p:anim calcmode="lin" valueType="num">
                                      <p:cBhvr additive="base">
                                        <p:cTn id="223" dur="3000" fill="hold"/>
                                        <p:tgtEl>
                                          <p:spTgt spid="237"/>
                                        </p:tgtEl>
                                        <p:attrNameLst>
                                          <p:attrName>ppt_y</p:attrName>
                                        </p:attrNameLst>
                                      </p:cBhvr>
                                      <p:tavLst>
                                        <p:tav tm="0">
                                          <p:val>
                                            <p:strVal val="0-#ppt_h/2"/>
                                          </p:val>
                                        </p:tav>
                                        <p:tav tm="100000">
                                          <p:val>
                                            <p:strVal val="#ppt_y"/>
                                          </p:val>
                                        </p:tav>
                                      </p:tavLst>
                                    </p:anim>
                                  </p:childTnLst>
                                </p:cTn>
                              </p:par>
                            </p:childTnLst>
                          </p:cTn>
                        </p:par>
                        <p:par>
                          <p:cTn id="224" fill="hold">
                            <p:stCondLst>
                              <p:cond delay="132000"/>
                            </p:stCondLst>
                            <p:childTnLst>
                              <p:par>
                                <p:cTn id="225" presetID="2" presetClass="entr" presetSubtype="1" fill="hold" nodeType="afterEffect">
                                  <p:stCondLst>
                                    <p:cond delay="0"/>
                                  </p:stCondLst>
                                  <p:childTnLst>
                                    <p:set>
                                      <p:cBhvr>
                                        <p:cTn id="226" dur="1" fill="hold">
                                          <p:stCondLst>
                                            <p:cond delay="0"/>
                                          </p:stCondLst>
                                        </p:cTn>
                                        <p:tgtEl>
                                          <p:spTgt spid="242"/>
                                        </p:tgtEl>
                                        <p:attrNameLst>
                                          <p:attrName>style.visibility</p:attrName>
                                        </p:attrNameLst>
                                      </p:cBhvr>
                                      <p:to>
                                        <p:strVal val="visible"/>
                                      </p:to>
                                    </p:set>
                                    <p:anim calcmode="lin" valueType="num">
                                      <p:cBhvr additive="base">
                                        <p:cTn id="227" dur="3000" fill="hold"/>
                                        <p:tgtEl>
                                          <p:spTgt spid="242"/>
                                        </p:tgtEl>
                                        <p:attrNameLst>
                                          <p:attrName>ppt_x</p:attrName>
                                        </p:attrNameLst>
                                      </p:cBhvr>
                                      <p:tavLst>
                                        <p:tav tm="0">
                                          <p:val>
                                            <p:strVal val="#ppt_x"/>
                                          </p:val>
                                        </p:tav>
                                        <p:tav tm="100000">
                                          <p:val>
                                            <p:strVal val="#ppt_x"/>
                                          </p:val>
                                        </p:tav>
                                      </p:tavLst>
                                    </p:anim>
                                    <p:anim calcmode="lin" valueType="num">
                                      <p:cBhvr additive="base">
                                        <p:cTn id="228" dur="3000" fill="hold"/>
                                        <p:tgtEl>
                                          <p:spTgt spid="242"/>
                                        </p:tgtEl>
                                        <p:attrNameLst>
                                          <p:attrName>ppt_y</p:attrName>
                                        </p:attrNameLst>
                                      </p:cBhvr>
                                      <p:tavLst>
                                        <p:tav tm="0">
                                          <p:val>
                                            <p:strVal val="0-#ppt_h/2"/>
                                          </p:val>
                                        </p:tav>
                                        <p:tav tm="100000">
                                          <p:val>
                                            <p:strVal val="#ppt_y"/>
                                          </p:val>
                                        </p:tav>
                                      </p:tavLst>
                                    </p:anim>
                                  </p:childTnLst>
                                </p:cTn>
                              </p:par>
                            </p:childTnLst>
                          </p:cTn>
                        </p:par>
                        <p:par>
                          <p:cTn id="229" fill="hold">
                            <p:stCondLst>
                              <p:cond delay="135000"/>
                            </p:stCondLst>
                            <p:childTnLst>
                              <p:par>
                                <p:cTn id="230" presetID="2" presetClass="entr" presetSubtype="1" fill="hold" nodeType="afterEffect">
                                  <p:stCondLst>
                                    <p:cond delay="0"/>
                                  </p:stCondLst>
                                  <p:childTnLst>
                                    <p:set>
                                      <p:cBhvr>
                                        <p:cTn id="231" dur="1" fill="hold">
                                          <p:stCondLst>
                                            <p:cond delay="0"/>
                                          </p:stCondLst>
                                        </p:cTn>
                                        <p:tgtEl>
                                          <p:spTgt spid="247"/>
                                        </p:tgtEl>
                                        <p:attrNameLst>
                                          <p:attrName>style.visibility</p:attrName>
                                        </p:attrNameLst>
                                      </p:cBhvr>
                                      <p:to>
                                        <p:strVal val="visible"/>
                                      </p:to>
                                    </p:set>
                                    <p:anim calcmode="lin" valueType="num">
                                      <p:cBhvr additive="base">
                                        <p:cTn id="232" dur="3000" fill="hold"/>
                                        <p:tgtEl>
                                          <p:spTgt spid="247"/>
                                        </p:tgtEl>
                                        <p:attrNameLst>
                                          <p:attrName>ppt_x</p:attrName>
                                        </p:attrNameLst>
                                      </p:cBhvr>
                                      <p:tavLst>
                                        <p:tav tm="0">
                                          <p:val>
                                            <p:strVal val="#ppt_x"/>
                                          </p:val>
                                        </p:tav>
                                        <p:tav tm="100000">
                                          <p:val>
                                            <p:strVal val="#ppt_x"/>
                                          </p:val>
                                        </p:tav>
                                      </p:tavLst>
                                    </p:anim>
                                    <p:anim calcmode="lin" valueType="num">
                                      <p:cBhvr additive="base">
                                        <p:cTn id="233" dur="3000" fill="hold"/>
                                        <p:tgtEl>
                                          <p:spTgt spid="247"/>
                                        </p:tgtEl>
                                        <p:attrNameLst>
                                          <p:attrName>ppt_y</p:attrName>
                                        </p:attrNameLst>
                                      </p:cBhvr>
                                      <p:tavLst>
                                        <p:tav tm="0">
                                          <p:val>
                                            <p:strVal val="0-#ppt_h/2"/>
                                          </p:val>
                                        </p:tav>
                                        <p:tav tm="100000">
                                          <p:val>
                                            <p:strVal val="#ppt_y"/>
                                          </p:val>
                                        </p:tav>
                                      </p:tavLst>
                                    </p:anim>
                                  </p:childTnLst>
                                </p:cTn>
                              </p:par>
                            </p:childTnLst>
                          </p:cTn>
                        </p:par>
                        <p:par>
                          <p:cTn id="234" fill="hold">
                            <p:stCondLst>
                              <p:cond delay="138000"/>
                            </p:stCondLst>
                            <p:childTnLst>
                              <p:par>
                                <p:cTn id="235" presetID="2" presetClass="entr" presetSubtype="1" fill="hold" nodeType="afterEffect">
                                  <p:stCondLst>
                                    <p:cond delay="0"/>
                                  </p:stCondLst>
                                  <p:childTnLst>
                                    <p:set>
                                      <p:cBhvr>
                                        <p:cTn id="236" dur="1" fill="hold">
                                          <p:stCondLst>
                                            <p:cond delay="0"/>
                                          </p:stCondLst>
                                        </p:cTn>
                                        <p:tgtEl>
                                          <p:spTgt spid="252"/>
                                        </p:tgtEl>
                                        <p:attrNameLst>
                                          <p:attrName>style.visibility</p:attrName>
                                        </p:attrNameLst>
                                      </p:cBhvr>
                                      <p:to>
                                        <p:strVal val="visible"/>
                                      </p:to>
                                    </p:set>
                                    <p:anim calcmode="lin" valueType="num">
                                      <p:cBhvr additive="base">
                                        <p:cTn id="237" dur="3000" fill="hold"/>
                                        <p:tgtEl>
                                          <p:spTgt spid="252"/>
                                        </p:tgtEl>
                                        <p:attrNameLst>
                                          <p:attrName>ppt_x</p:attrName>
                                        </p:attrNameLst>
                                      </p:cBhvr>
                                      <p:tavLst>
                                        <p:tav tm="0">
                                          <p:val>
                                            <p:strVal val="#ppt_x"/>
                                          </p:val>
                                        </p:tav>
                                        <p:tav tm="100000">
                                          <p:val>
                                            <p:strVal val="#ppt_x"/>
                                          </p:val>
                                        </p:tav>
                                      </p:tavLst>
                                    </p:anim>
                                    <p:anim calcmode="lin" valueType="num">
                                      <p:cBhvr additive="base">
                                        <p:cTn id="238" dur="3000" fill="hold"/>
                                        <p:tgtEl>
                                          <p:spTgt spid="252"/>
                                        </p:tgtEl>
                                        <p:attrNameLst>
                                          <p:attrName>ppt_y</p:attrName>
                                        </p:attrNameLst>
                                      </p:cBhvr>
                                      <p:tavLst>
                                        <p:tav tm="0">
                                          <p:val>
                                            <p:strVal val="0-#ppt_h/2"/>
                                          </p:val>
                                        </p:tav>
                                        <p:tav tm="100000">
                                          <p:val>
                                            <p:strVal val="#ppt_y"/>
                                          </p:val>
                                        </p:tav>
                                      </p:tavLst>
                                    </p:anim>
                                  </p:childTnLst>
                                </p:cTn>
                              </p:par>
                            </p:childTnLst>
                          </p:cTn>
                        </p:par>
                        <p:par>
                          <p:cTn id="239" fill="hold">
                            <p:stCondLst>
                              <p:cond delay="141000"/>
                            </p:stCondLst>
                            <p:childTnLst>
                              <p:par>
                                <p:cTn id="240" presetID="2" presetClass="entr" presetSubtype="1" fill="hold" nodeType="afterEffect">
                                  <p:stCondLst>
                                    <p:cond delay="0"/>
                                  </p:stCondLst>
                                  <p:childTnLst>
                                    <p:set>
                                      <p:cBhvr>
                                        <p:cTn id="241" dur="1" fill="hold">
                                          <p:stCondLst>
                                            <p:cond delay="0"/>
                                          </p:stCondLst>
                                        </p:cTn>
                                        <p:tgtEl>
                                          <p:spTgt spid="257"/>
                                        </p:tgtEl>
                                        <p:attrNameLst>
                                          <p:attrName>style.visibility</p:attrName>
                                        </p:attrNameLst>
                                      </p:cBhvr>
                                      <p:to>
                                        <p:strVal val="visible"/>
                                      </p:to>
                                    </p:set>
                                    <p:anim calcmode="lin" valueType="num">
                                      <p:cBhvr additive="base">
                                        <p:cTn id="242" dur="3000" fill="hold"/>
                                        <p:tgtEl>
                                          <p:spTgt spid="257"/>
                                        </p:tgtEl>
                                        <p:attrNameLst>
                                          <p:attrName>ppt_x</p:attrName>
                                        </p:attrNameLst>
                                      </p:cBhvr>
                                      <p:tavLst>
                                        <p:tav tm="0">
                                          <p:val>
                                            <p:strVal val="#ppt_x"/>
                                          </p:val>
                                        </p:tav>
                                        <p:tav tm="100000">
                                          <p:val>
                                            <p:strVal val="#ppt_x"/>
                                          </p:val>
                                        </p:tav>
                                      </p:tavLst>
                                    </p:anim>
                                    <p:anim calcmode="lin" valueType="num">
                                      <p:cBhvr additive="base">
                                        <p:cTn id="243" dur="3000" fill="hold"/>
                                        <p:tgtEl>
                                          <p:spTgt spid="2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21305-E1BD-4C42-9219-4CE05C41BCA6}"/>
              </a:ext>
            </a:extLst>
          </p:cNvPr>
          <p:cNvSpPr>
            <a:spLocks noGrp="1"/>
          </p:cNvSpPr>
          <p:nvPr>
            <p:ph type="title"/>
          </p:nvPr>
        </p:nvSpPr>
        <p:spPr>
          <a:xfrm>
            <a:off x="-1" y="244598"/>
            <a:ext cx="7090791" cy="647577"/>
          </a:xfrm>
        </p:spPr>
        <p:txBody>
          <a:bodyPr>
            <a:normAutofit/>
          </a:bodyPr>
          <a:lstStyle/>
          <a:p>
            <a:r>
              <a:rPr lang="en-GB" sz="2800" dirty="0"/>
              <a:t>Wie </a:t>
            </a:r>
            <a:r>
              <a:rPr lang="en-GB" sz="2800" dirty="0" err="1"/>
              <a:t>schreibt</a:t>
            </a:r>
            <a:r>
              <a:rPr lang="en-GB" sz="2800" dirty="0"/>
              <a:t> man das auf Deutsch?</a:t>
            </a:r>
          </a:p>
        </p:txBody>
      </p:sp>
      <p:sp>
        <p:nvSpPr>
          <p:cNvPr id="7" name="Rectangle: Rounded Corners 6">
            <a:extLst>
              <a:ext uri="{FF2B5EF4-FFF2-40B4-BE49-F238E27FC236}">
                <a16:creationId xmlns:a16="http://schemas.microsoft.com/office/drawing/2014/main" id="{991E89F6-7DA2-4F98-85D2-B4EFDB6B40D0}"/>
              </a:ext>
            </a:extLst>
          </p:cNvPr>
          <p:cNvSpPr/>
          <p:nvPr/>
        </p:nvSpPr>
        <p:spPr>
          <a:xfrm>
            <a:off x="10478942" y="103046"/>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Vokabeln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 name="Content Placeholder 2">
            <a:extLst>
              <a:ext uri="{FF2B5EF4-FFF2-40B4-BE49-F238E27FC236}">
                <a16:creationId xmlns:a16="http://schemas.microsoft.com/office/drawing/2014/main" id="{D83C4301-D2C8-1139-D06F-7501E8ECD71F}"/>
              </a:ext>
            </a:extLst>
          </p:cNvPr>
          <p:cNvSpPr txBox="1">
            <a:spLocks/>
          </p:cNvSpPr>
          <p:nvPr/>
        </p:nvSpPr>
        <p:spPr>
          <a:xfrm>
            <a:off x="1460499" y="1262879"/>
            <a:ext cx="3671263" cy="452832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R="0" lvl="0" algn="ctr" defTabSz="914400" rtl="0" eaLnBrk="1" fontAlgn="auto" latinLnBrk="0" hangingPunct="1">
              <a:lnSpc>
                <a:spcPct val="100000"/>
              </a:lnSpc>
              <a:spcBef>
                <a:spcPct val="20000"/>
              </a:spcBef>
              <a:spcAft>
                <a:spcPts val="0"/>
              </a:spcAft>
              <a:buClr>
                <a:srgbClr val="000000"/>
              </a:buClr>
              <a:buSzTx/>
              <a:tabLst/>
              <a:defRPr/>
            </a:pP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1) </a:t>
            </a:r>
            <a:r>
              <a:rPr kumimoji="0" lang="en-GB" sz="2400" b="1" u="none" strike="noStrike" kern="1200" cap="none" spc="0" normalizeH="0" baseline="0" noProof="0" dirty="0" err="1">
                <a:ln>
                  <a:noFill/>
                </a:ln>
                <a:solidFill>
                  <a:schemeClr val="tx1"/>
                </a:solidFill>
                <a:effectLst/>
                <a:uLnTx/>
                <a:uFillTx/>
                <a:latin typeface="+mj-lt"/>
                <a:ea typeface="+mn-ea"/>
                <a:cs typeface="+mn-cs"/>
                <a:sym typeface="Arial"/>
              </a:rPr>
              <a:t>Engländer</a:t>
            </a:r>
            <a:endParaRPr kumimoji="0" lang="en-GB" sz="2400" b="1" u="none" strike="noStrike" kern="1200" cap="none" spc="0" normalizeH="0" baseline="0" noProof="0" dirty="0">
              <a:ln>
                <a:noFill/>
              </a:ln>
              <a:solidFill>
                <a:schemeClr val="tx1"/>
              </a:solidFill>
              <a:effectLst/>
              <a:uLnTx/>
              <a:uFillTx/>
              <a:latin typeface="+mj-lt"/>
              <a:ea typeface="+mn-ea"/>
              <a:cs typeface="+mn-cs"/>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2) der Herr</a:t>
            </a:r>
          </a:p>
          <a:p>
            <a:pPr marR="0" lvl="0" algn="ctr" defTabSz="914400" rtl="0" eaLnBrk="1" fontAlgn="auto" latinLnBrk="0" hangingPunct="1">
              <a:lnSpc>
                <a:spcPct val="100000"/>
              </a:lnSpc>
              <a:spcBef>
                <a:spcPct val="20000"/>
              </a:spcBef>
              <a:spcAft>
                <a:spcPts val="0"/>
              </a:spcAft>
              <a:buClr>
                <a:srgbClr val="000000"/>
              </a:buClr>
              <a:buSzTx/>
              <a:tabLst/>
              <a:defRPr/>
            </a:pP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3) </a:t>
            </a:r>
            <a:r>
              <a:rPr lang="en-GB" sz="2400" b="1" dirty="0">
                <a:solidFill>
                  <a:schemeClr val="tx1"/>
                </a:solidFill>
                <a:latin typeface="+mj-lt"/>
                <a:sym typeface="Arial"/>
              </a:rPr>
              <a:t>l</a:t>
            </a:r>
            <a:r>
              <a:rPr kumimoji="0" lang="en-GB" sz="2400" b="1" u="none" strike="noStrike" kern="1200" cap="none" spc="0" normalizeH="0" baseline="0" noProof="0" dirty="0" err="1">
                <a:ln>
                  <a:noFill/>
                </a:ln>
                <a:solidFill>
                  <a:schemeClr val="tx1"/>
                </a:solidFill>
                <a:effectLst/>
                <a:uLnTx/>
                <a:uFillTx/>
                <a:latin typeface="+mj-lt"/>
                <a:ea typeface="+mn-ea"/>
                <a:cs typeface="+mn-cs"/>
                <a:sym typeface="Arial"/>
              </a:rPr>
              <a:t>esbisch</a:t>
            </a:r>
            <a:endParaRPr kumimoji="0" lang="en-GB" sz="2400" b="1" u="none" strike="noStrike" kern="1200" cap="none" spc="0" normalizeH="0" baseline="0" noProof="0" dirty="0">
              <a:ln>
                <a:noFill/>
              </a:ln>
              <a:solidFill>
                <a:schemeClr val="tx1"/>
              </a:solidFill>
              <a:effectLst/>
              <a:uLnTx/>
              <a:uFillTx/>
              <a:latin typeface="+mj-lt"/>
              <a:ea typeface="+mn-ea"/>
              <a:cs typeface="+mn-cs"/>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4) </a:t>
            </a:r>
            <a:r>
              <a:rPr lang="en-GB" sz="2400" b="1" dirty="0" err="1">
                <a:solidFill>
                  <a:schemeClr val="tx1"/>
                </a:solidFill>
                <a:latin typeface="+mj-lt"/>
                <a:sym typeface="Arial"/>
              </a:rPr>
              <a:t>schwul</a:t>
            </a:r>
            <a:endParaRPr lang="en-GB" sz="2400" b="1" dirty="0">
              <a:solidFill>
                <a:schemeClr val="tx1"/>
              </a:solidFill>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5) </a:t>
            </a:r>
            <a:r>
              <a:rPr lang="en-GB" sz="2400" b="1" dirty="0" err="1">
                <a:solidFill>
                  <a:schemeClr val="tx1"/>
                </a:solidFill>
                <a:latin typeface="+mj-lt"/>
                <a:sym typeface="Arial"/>
              </a:rPr>
              <a:t>spanisch</a:t>
            </a:r>
            <a:endParaRPr lang="en-GB" sz="2400" b="1" dirty="0">
              <a:solidFill>
                <a:schemeClr val="tx1"/>
              </a:solidFill>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6) der Kunde</a:t>
            </a: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7) Mensch!</a:t>
            </a:r>
          </a:p>
          <a:p>
            <a:pPr marR="0" lvl="0" algn="ctr" defTabSz="914400" rtl="0" eaLnBrk="1" fontAlgn="auto" latinLnBrk="0" hangingPunct="1">
              <a:lnSpc>
                <a:spcPct val="100000"/>
              </a:lnSpc>
              <a:spcBef>
                <a:spcPct val="20000"/>
              </a:spcBef>
              <a:spcAft>
                <a:spcPts val="0"/>
              </a:spcAft>
              <a:buClr>
                <a:srgbClr val="000000"/>
              </a:buClr>
              <a:buSzTx/>
              <a:tabLst/>
              <a:defRPr/>
            </a:pP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8) hetero(</a:t>
            </a:r>
            <a:r>
              <a:rPr kumimoji="0" lang="en-GB" sz="2400" b="1" u="none" strike="noStrike" kern="1200" cap="none" spc="0" normalizeH="0" baseline="0" noProof="0" dirty="0" err="1">
                <a:ln>
                  <a:noFill/>
                </a:ln>
                <a:solidFill>
                  <a:schemeClr val="tx1"/>
                </a:solidFill>
                <a:effectLst/>
                <a:uLnTx/>
                <a:uFillTx/>
                <a:latin typeface="+mj-lt"/>
                <a:ea typeface="+mn-ea"/>
                <a:cs typeface="+mn-cs"/>
                <a:sym typeface="Arial"/>
              </a:rPr>
              <a:t>sexuell</a:t>
            </a: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a:t>
            </a: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9</a:t>
            </a: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 die </a:t>
            </a:r>
            <a:r>
              <a:rPr kumimoji="0" lang="en-GB" sz="2400" b="1" u="none" strike="noStrike" kern="1200" cap="none" spc="0" normalizeH="0" baseline="0" noProof="0" dirty="0" err="1">
                <a:ln>
                  <a:noFill/>
                </a:ln>
                <a:solidFill>
                  <a:schemeClr val="tx1"/>
                </a:solidFill>
                <a:effectLst/>
                <a:uLnTx/>
                <a:uFillTx/>
                <a:latin typeface="+mj-lt"/>
                <a:ea typeface="+mn-ea"/>
                <a:cs typeface="+mn-cs"/>
                <a:sym typeface="Arial"/>
              </a:rPr>
              <a:t>Staaten</a:t>
            </a:r>
            <a:endParaRPr kumimoji="0" lang="en-GB" sz="2400" b="1" u="none" strike="noStrike" kern="1200" cap="none" spc="0" normalizeH="0" baseline="0" noProof="0" dirty="0">
              <a:ln>
                <a:noFill/>
              </a:ln>
              <a:solidFill>
                <a:schemeClr val="tx1"/>
              </a:solidFill>
              <a:effectLst/>
              <a:uLnTx/>
              <a:uFillTx/>
              <a:latin typeface="+mj-lt"/>
              <a:ea typeface="+mn-ea"/>
              <a:cs typeface="+mn-cs"/>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 10) die Menschen</a:t>
            </a:r>
          </a:p>
          <a:p>
            <a:pPr marL="457200" marR="0" lvl="0" indent="-457200" algn="ctr" defTabSz="914400" rtl="0" eaLnBrk="1" fontAlgn="auto" latinLnBrk="0" hangingPunct="1">
              <a:lnSpc>
                <a:spcPct val="100000"/>
              </a:lnSpc>
              <a:spcBef>
                <a:spcPct val="20000"/>
              </a:spcBef>
              <a:spcAft>
                <a:spcPts val="0"/>
              </a:spcAft>
              <a:buClr>
                <a:srgbClr val="000000"/>
              </a:buClr>
              <a:buSzTx/>
              <a:buFont typeface="Arial" pitchFamily="34" charset="0"/>
              <a:buAutoNum type="arabicParenR"/>
              <a:tabLst/>
              <a:defRPr/>
            </a:pPr>
            <a:endParaRPr kumimoji="0" lang="en-GB" sz="2400" b="1" u="none" strike="noStrike" kern="1200" cap="none" spc="0" normalizeH="0" baseline="0" noProof="0" dirty="0">
              <a:ln>
                <a:noFill/>
              </a:ln>
              <a:solidFill>
                <a:srgbClr val="000000"/>
              </a:solidFill>
              <a:effectLst/>
              <a:uLnTx/>
              <a:uFillTx/>
              <a:latin typeface="+mj-lt"/>
              <a:ea typeface="+mn-ea"/>
              <a:cs typeface="+mn-cs"/>
              <a:sym typeface="Arial"/>
            </a:endParaRPr>
          </a:p>
        </p:txBody>
      </p:sp>
      <p:sp>
        <p:nvSpPr>
          <p:cNvPr id="6" name="TextBox 5">
            <a:extLst>
              <a:ext uri="{FF2B5EF4-FFF2-40B4-BE49-F238E27FC236}">
                <a16:creationId xmlns:a16="http://schemas.microsoft.com/office/drawing/2014/main" id="{E3358CCC-0CDA-AC82-EE82-AE41BDE6DC46}"/>
              </a:ext>
            </a:extLst>
          </p:cNvPr>
          <p:cNvSpPr txBox="1"/>
          <p:nvPr/>
        </p:nvSpPr>
        <p:spPr>
          <a:xfrm>
            <a:off x="5880101" y="1127252"/>
            <a:ext cx="4851400" cy="4727448"/>
          </a:xfrm>
          <a:prstGeom prst="rect">
            <a:avLst/>
          </a:prstGeom>
          <a:noFill/>
        </p:spPr>
        <p:txBody>
          <a:bodyPr wrap="square" rtlCol="0">
            <a:spAutoFit/>
          </a:bodyPr>
          <a:lstStyle/>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11) </a:t>
            </a:r>
            <a:r>
              <a:rPr lang="en-GB" sz="2400" b="1" dirty="0" err="1">
                <a:latin typeface="+mj-lt"/>
                <a:sym typeface="Arial"/>
              </a:rPr>
              <a:t>bedeuten</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12) Herr</a:t>
            </a: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13) </a:t>
            </a:r>
            <a:r>
              <a:rPr lang="en-GB" sz="2400" b="1" dirty="0" err="1">
                <a:latin typeface="+mj-lt"/>
                <a:sym typeface="Arial"/>
              </a:rPr>
              <a:t>nicht</a:t>
            </a:r>
            <a:r>
              <a:rPr lang="en-GB" sz="2400" b="1" dirty="0">
                <a:latin typeface="+mj-lt"/>
                <a:sym typeface="Arial"/>
              </a:rPr>
              <a:t> </a:t>
            </a:r>
            <a:r>
              <a:rPr lang="en-GB" sz="2400" b="1" dirty="0" err="1">
                <a:latin typeface="+mj-lt"/>
                <a:sym typeface="Arial"/>
              </a:rPr>
              <a:t>binär</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14) bi(</a:t>
            </a:r>
            <a:r>
              <a:rPr lang="en-GB" sz="2400" b="1" dirty="0" err="1">
                <a:latin typeface="+mj-lt"/>
                <a:sym typeface="Arial"/>
              </a:rPr>
              <a:t>sexuell</a:t>
            </a:r>
            <a:r>
              <a:rPr lang="en-GB" sz="2400" b="1" dirty="0">
                <a:latin typeface="+mj-lt"/>
                <a:sym typeface="Arial"/>
              </a:rPr>
              <a:t>)</a:t>
            </a: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15) </a:t>
            </a:r>
            <a:r>
              <a:rPr lang="en-GB" sz="2400" b="1" dirty="0" err="1">
                <a:latin typeface="+mj-lt"/>
                <a:sym typeface="Arial"/>
              </a:rPr>
              <a:t>französisch</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16) Schweizer</a:t>
            </a: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17) </a:t>
            </a:r>
            <a:r>
              <a:rPr lang="en-GB" sz="2400" b="1" dirty="0" err="1">
                <a:latin typeface="+mj-lt"/>
                <a:sym typeface="Arial"/>
              </a:rPr>
              <a:t>eigentlich</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18) </a:t>
            </a:r>
            <a:r>
              <a:rPr lang="en-GB" sz="2400" b="1" dirty="0" err="1">
                <a:latin typeface="+mj-lt"/>
                <a:sym typeface="Arial"/>
              </a:rPr>
              <a:t>österreichisch</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19) die </a:t>
            </a:r>
            <a:r>
              <a:rPr lang="en-GB" sz="2400" b="1" dirty="0" err="1">
                <a:latin typeface="+mj-lt"/>
                <a:sym typeface="Arial"/>
              </a:rPr>
              <a:t>Maschine</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20) </a:t>
            </a:r>
            <a:r>
              <a:rPr lang="en-GB" sz="2400" b="1" dirty="0" err="1">
                <a:latin typeface="+mj-lt"/>
                <a:sym typeface="Arial"/>
              </a:rPr>
              <a:t>besitzen</a:t>
            </a:r>
            <a:endParaRPr lang="en-GB" sz="2400" b="1" dirty="0">
              <a:latin typeface="+mj-lt"/>
              <a:sym typeface="Arial"/>
            </a:endParaRPr>
          </a:p>
          <a:p>
            <a:endParaRPr lang="en-GB" dirty="0"/>
          </a:p>
        </p:txBody>
      </p:sp>
    </p:spTree>
    <p:extLst>
      <p:ext uri="{BB962C8B-B14F-4D97-AF65-F5344CB8AC3E}">
        <p14:creationId xmlns:p14="http://schemas.microsoft.com/office/powerpoint/2010/main" val="3147229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2BF7EE8A-9C67-4F9A-997E-EE952759CD20}"/>
              </a:ext>
            </a:extLst>
          </p:cNvPr>
          <p:cNvGrpSpPr/>
          <p:nvPr/>
        </p:nvGrpSpPr>
        <p:grpSpPr>
          <a:xfrm>
            <a:off x="8125835" y="2887447"/>
            <a:ext cx="3859520" cy="1476353"/>
            <a:chOff x="8125835" y="2887447"/>
            <a:chExt cx="3859520" cy="1476353"/>
          </a:xfrm>
        </p:grpSpPr>
        <p:sp>
          <p:nvSpPr>
            <p:cNvPr id="3" name="Rectangle: Rounded Corners 2">
              <a:extLst>
                <a:ext uri="{FF2B5EF4-FFF2-40B4-BE49-F238E27FC236}">
                  <a16:creationId xmlns:a16="http://schemas.microsoft.com/office/drawing/2014/main" id="{8B42393E-A384-45E0-83E6-0CCB5836A76B}"/>
                </a:ext>
              </a:extLst>
            </p:cNvPr>
            <p:cNvSpPr/>
            <p:nvPr/>
          </p:nvSpPr>
          <p:spPr>
            <a:xfrm>
              <a:off x="8125835" y="2887447"/>
              <a:ext cx="3859520" cy="1476353"/>
            </a:xfrm>
            <a:prstGeom prst="roundRect">
              <a:avLst/>
            </a:prstGeom>
            <a:solidFill>
              <a:srgbClr val="3D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grpSp>
          <p:nvGrpSpPr>
            <p:cNvPr id="57" name="Group 56">
              <a:extLst>
                <a:ext uri="{FF2B5EF4-FFF2-40B4-BE49-F238E27FC236}">
                  <a16:creationId xmlns:a16="http://schemas.microsoft.com/office/drawing/2014/main" id="{566878C1-FB2D-4A14-8C9B-53C0CE3BB2FF}"/>
                </a:ext>
              </a:extLst>
            </p:cNvPr>
            <p:cNvGrpSpPr/>
            <p:nvPr/>
          </p:nvGrpSpPr>
          <p:grpSpPr>
            <a:xfrm>
              <a:off x="10735271" y="2893330"/>
              <a:ext cx="1051157" cy="380615"/>
              <a:chOff x="12545568" y="2981453"/>
              <a:chExt cx="1051157" cy="380615"/>
            </a:xfrm>
          </p:grpSpPr>
          <p:sp>
            <p:nvSpPr>
              <p:cNvPr id="4" name="Rectangle 3">
                <a:extLst>
                  <a:ext uri="{FF2B5EF4-FFF2-40B4-BE49-F238E27FC236}">
                    <a16:creationId xmlns:a16="http://schemas.microsoft.com/office/drawing/2014/main" id="{B172409C-EAC9-461B-B35B-29BC26A8CDC0}"/>
                  </a:ext>
                </a:extLst>
              </p:cNvPr>
              <p:cNvSpPr/>
              <p:nvPr/>
            </p:nvSpPr>
            <p:spPr>
              <a:xfrm>
                <a:off x="12545568" y="2981453"/>
                <a:ext cx="1051157" cy="3806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89232164-01F2-4B53-92CD-0169B6DC7FE3}"/>
                  </a:ext>
                </a:extLst>
              </p:cNvPr>
              <p:cNvSpPr txBox="1"/>
              <p:nvPr/>
            </p:nvSpPr>
            <p:spPr>
              <a:xfrm>
                <a:off x="12578961" y="2981693"/>
                <a:ext cx="993381" cy="344128"/>
              </a:xfrm>
              <a:prstGeom prst="rect">
                <a:avLst/>
              </a:prstGeom>
              <a:solidFill>
                <a:srgbClr val="FABD00"/>
              </a:solidFill>
            </p:spPr>
            <p:txBody>
              <a:bodyPr wrap="square" tIns="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0" cap="none" spc="0" normalizeH="0" baseline="0" noProof="0" dirty="0">
                  <a:ln>
                    <a:noFill/>
                  </a:ln>
                  <a:solidFill>
                    <a:srgbClr val="3A3838"/>
                  </a:solidFill>
                  <a:effectLst/>
                  <a:uLnTx/>
                  <a:uFillTx/>
                  <a:latin typeface="Century Gothic"/>
                  <a:ea typeface="+mn-ea"/>
                  <a:cs typeface="+mn-cs"/>
                </a:endParaRPr>
              </a:p>
            </p:txBody>
          </p:sp>
        </p:grpSp>
      </p:grpSp>
      <p:sp>
        <p:nvSpPr>
          <p:cNvPr id="2" name="Title 1">
            <a:extLst>
              <a:ext uri="{FF2B5EF4-FFF2-40B4-BE49-F238E27FC236}">
                <a16:creationId xmlns:a16="http://schemas.microsoft.com/office/drawing/2014/main" id="{E2E0ECE7-3A38-1F0D-DE8B-569A52E892BD}"/>
              </a:ext>
            </a:extLst>
          </p:cNvPr>
          <p:cNvSpPr>
            <a:spLocks noGrp="1"/>
          </p:cNvSpPr>
          <p:nvPr>
            <p:ph type="title"/>
          </p:nvPr>
        </p:nvSpPr>
        <p:spPr>
          <a:xfrm>
            <a:off x="-1" y="213557"/>
            <a:ext cx="5895976" cy="647577"/>
          </a:xfrm>
        </p:spPr>
        <p:txBody>
          <a:bodyPr>
            <a:normAutofit/>
          </a:bodyPr>
          <a:lstStyle/>
          <a:p>
            <a:r>
              <a:rPr lang="en-GB" dirty="0"/>
              <a:t>Word order 1 and 3</a:t>
            </a:r>
          </a:p>
        </p:txBody>
      </p:sp>
      <p:sp>
        <p:nvSpPr>
          <p:cNvPr id="5" name="Rectangle: Rounded Corners 4">
            <a:extLst>
              <a:ext uri="{FF2B5EF4-FFF2-40B4-BE49-F238E27FC236}">
                <a16:creationId xmlns:a16="http://schemas.microsoft.com/office/drawing/2014/main" id="{EDCABDFA-A1B8-9123-06AD-4AD0644CD733}"/>
              </a:ext>
            </a:extLst>
          </p:cNvPr>
          <p:cNvSpPr/>
          <p:nvPr/>
        </p:nvSpPr>
        <p:spPr>
          <a:xfrm>
            <a:off x="1854348" y="3450039"/>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obwohl</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256952EE-0588-BAAD-9B1A-5C5E446F9F2C}"/>
              </a:ext>
            </a:extLst>
          </p:cNvPr>
          <p:cNvSpPr/>
          <p:nvPr/>
        </p:nvSpPr>
        <p:spPr>
          <a:xfrm>
            <a:off x="253740" y="1737799"/>
            <a:ext cx="8651633"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lerne</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Polnisch</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weil</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meine</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Familie</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aus</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Polen</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525050"/>
                </a:solidFill>
                <a:effectLst/>
                <a:uLnTx/>
                <a:uFillTx/>
                <a:latin typeface="Century Gothic" panose="020F0302020204030204"/>
                <a:ea typeface="+mn-ea"/>
                <a:cs typeface="+mn-cs"/>
              </a:rPr>
              <a:t>kommt</a:t>
            </a:r>
            <a:r>
              <a:rPr kumimoji="0" lang="en-GB" sz="2400" b="0" i="1"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
        <p:nvSpPr>
          <p:cNvPr id="7" name="TextBox 6">
            <a:extLst>
              <a:ext uri="{FF2B5EF4-FFF2-40B4-BE49-F238E27FC236}">
                <a16:creationId xmlns:a16="http://schemas.microsoft.com/office/drawing/2014/main" id="{F36D86EA-BB1D-38F6-FB85-764AE39658CE}"/>
              </a:ext>
            </a:extLst>
          </p:cNvPr>
          <p:cNvSpPr txBox="1"/>
          <p:nvPr/>
        </p:nvSpPr>
        <p:spPr>
          <a:xfrm>
            <a:off x="163182" y="941352"/>
            <a:ext cx="120288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Remember that after the conjunction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weil</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the verb goes to the end of the clause:</a:t>
            </a:r>
          </a:p>
        </p:txBody>
      </p:sp>
      <p:sp>
        <p:nvSpPr>
          <p:cNvPr id="8" name="TextBox 7">
            <a:extLst>
              <a:ext uri="{FF2B5EF4-FFF2-40B4-BE49-F238E27FC236}">
                <a16:creationId xmlns:a16="http://schemas.microsoft.com/office/drawing/2014/main" id="{1D393C23-7738-DC37-C38C-295246E98DFF}"/>
              </a:ext>
            </a:extLst>
          </p:cNvPr>
          <p:cNvSpPr txBox="1"/>
          <p:nvPr/>
        </p:nvSpPr>
        <p:spPr>
          <a:xfrm>
            <a:off x="253740" y="2285442"/>
            <a:ext cx="9570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I learn Polish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because</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my family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comes</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from Poland.</a:t>
            </a:r>
          </a:p>
        </p:txBody>
      </p:sp>
      <p:sp>
        <p:nvSpPr>
          <p:cNvPr id="10" name="TextBox 9">
            <a:extLst>
              <a:ext uri="{FF2B5EF4-FFF2-40B4-BE49-F238E27FC236}">
                <a16:creationId xmlns:a16="http://schemas.microsoft.com/office/drawing/2014/main" id="{3647D968-6DF1-F5CE-277E-584672DC0B07}"/>
              </a:ext>
            </a:extLst>
          </p:cNvPr>
          <p:cNvSpPr txBox="1"/>
          <p:nvPr/>
        </p:nvSpPr>
        <p:spPr>
          <a:xfrm>
            <a:off x="206646" y="2887447"/>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Here are several WO3 conjunctions you may know:</a:t>
            </a:r>
          </a:p>
        </p:txBody>
      </p:sp>
      <p:sp>
        <p:nvSpPr>
          <p:cNvPr id="12" name="Speech Bubble: Rectangle with Corners Rounded 11">
            <a:extLst>
              <a:ext uri="{FF2B5EF4-FFF2-40B4-BE49-F238E27FC236}">
                <a16:creationId xmlns:a16="http://schemas.microsoft.com/office/drawing/2014/main" id="{864346C4-C689-2EF3-6A71-6BA7FB7056E9}"/>
              </a:ext>
            </a:extLst>
          </p:cNvPr>
          <p:cNvSpPr/>
          <p:nvPr/>
        </p:nvSpPr>
        <p:spPr>
          <a:xfrm>
            <a:off x="9113683" y="1356850"/>
            <a:ext cx="2102870" cy="768556"/>
          </a:xfrm>
          <a:prstGeom prst="wedgeRoundRectCallout">
            <a:avLst>
              <a:gd name="adj1" fmla="val -66558"/>
              <a:gd name="adj2" fmla="val -6591"/>
              <a:gd name="adj3" fmla="val 1666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This is called Word Order 3.</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8" name="Oval 17">
            <a:extLst>
              <a:ext uri="{FF2B5EF4-FFF2-40B4-BE49-F238E27FC236}">
                <a16:creationId xmlns:a16="http://schemas.microsoft.com/office/drawing/2014/main" id="{D07110F6-8BFB-659A-A107-E65F525C7C09}"/>
              </a:ext>
            </a:extLst>
          </p:cNvPr>
          <p:cNvSpPr/>
          <p:nvPr/>
        </p:nvSpPr>
        <p:spPr>
          <a:xfrm>
            <a:off x="3027857" y="1687884"/>
            <a:ext cx="703806" cy="52609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19" name="Oval 18">
            <a:extLst>
              <a:ext uri="{FF2B5EF4-FFF2-40B4-BE49-F238E27FC236}">
                <a16:creationId xmlns:a16="http://schemas.microsoft.com/office/drawing/2014/main" id="{A7469541-E943-4822-7F19-F8F2AAA75D6F}"/>
              </a:ext>
            </a:extLst>
          </p:cNvPr>
          <p:cNvSpPr/>
          <p:nvPr/>
        </p:nvSpPr>
        <p:spPr>
          <a:xfrm>
            <a:off x="7284763" y="1715442"/>
            <a:ext cx="1279481" cy="526096"/>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052B7BA4-42DC-7CC4-BE1E-70DE0EF04571}"/>
              </a:ext>
            </a:extLst>
          </p:cNvPr>
          <p:cNvSpPr/>
          <p:nvPr/>
        </p:nvSpPr>
        <p:spPr>
          <a:xfrm>
            <a:off x="10478942" y="103046"/>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27" name="Rectangle: Rounded Corners 26">
            <a:extLst>
              <a:ext uri="{FF2B5EF4-FFF2-40B4-BE49-F238E27FC236}">
                <a16:creationId xmlns:a16="http://schemas.microsoft.com/office/drawing/2014/main" id="{394CA5F4-306E-4C3E-B6C2-2AE3DB3B08DB}"/>
              </a:ext>
            </a:extLst>
          </p:cNvPr>
          <p:cNvSpPr/>
          <p:nvPr/>
        </p:nvSpPr>
        <p:spPr>
          <a:xfrm>
            <a:off x="348636" y="3450039"/>
            <a:ext cx="111697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dass</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D5F96D8C-F642-4CCD-9A8F-870865606C22}"/>
              </a:ext>
            </a:extLst>
          </p:cNvPr>
          <p:cNvSpPr/>
          <p:nvPr/>
        </p:nvSpPr>
        <p:spPr>
          <a:xfrm>
            <a:off x="3675131" y="3450039"/>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wenn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9C96310B-2C8D-472F-9D2B-28055DB6697B}"/>
              </a:ext>
            </a:extLst>
          </p:cNvPr>
          <p:cNvSpPr txBox="1"/>
          <p:nvPr/>
        </p:nvSpPr>
        <p:spPr>
          <a:xfrm>
            <a:off x="405167" y="3908323"/>
            <a:ext cx="11169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that</a:t>
            </a:r>
          </a:p>
        </p:txBody>
      </p:sp>
      <p:sp>
        <p:nvSpPr>
          <p:cNvPr id="30" name="TextBox 29">
            <a:extLst>
              <a:ext uri="{FF2B5EF4-FFF2-40B4-BE49-F238E27FC236}">
                <a16:creationId xmlns:a16="http://schemas.microsoft.com/office/drawing/2014/main" id="{C3C7CC44-D714-4CDD-B245-C19521ACB5C7}"/>
              </a:ext>
            </a:extLst>
          </p:cNvPr>
          <p:cNvSpPr txBox="1"/>
          <p:nvPr/>
        </p:nvSpPr>
        <p:spPr>
          <a:xfrm>
            <a:off x="1844285" y="3903911"/>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although</a:t>
            </a:r>
          </a:p>
        </p:txBody>
      </p:sp>
      <p:sp>
        <p:nvSpPr>
          <p:cNvPr id="31" name="TextBox 30">
            <a:extLst>
              <a:ext uri="{FF2B5EF4-FFF2-40B4-BE49-F238E27FC236}">
                <a16:creationId xmlns:a16="http://schemas.microsoft.com/office/drawing/2014/main" id="{772AB415-7587-4CAE-9BAC-44E8D308E486}"/>
              </a:ext>
            </a:extLst>
          </p:cNvPr>
          <p:cNvSpPr txBox="1"/>
          <p:nvPr/>
        </p:nvSpPr>
        <p:spPr>
          <a:xfrm>
            <a:off x="3674194" y="3903910"/>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if, when</a:t>
            </a:r>
          </a:p>
        </p:txBody>
      </p:sp>
      <p:sp>
        <p:nvSpPr>
          <p:cNvPr id="32" name="Rectangle: Rounded Corners 31">
            <a:extLst>
              <a:ext uri="{FF2B5EF4-FFF2-40B4-BE49-F238E27FC236}">
                <a16:creationId xmlns:a16="http://schemas.microsoft.com/office/drawing/2014/main" id="{685F3125-FDD1-4926-9A0B-9EEF3796E7B3}"/>
              </a:ext>
            </a:extLst>
          </p:cNvPr>
          <p:cNvSpPr/>
          <p:nvPr/>
        </p:nvSpPr>
        <p:spPr>
          <a:xfrm>
            <a:off x="8396791" y="3362068"/>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ob</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Rectangle: Rounded Corners 32">
            <a:extLst>
              <a:ext uri="{FF2B5EF4-FFF2-40B4-BE49-F238E27FC236}">
                <a16:creationId xmlns:a16="http://schemas.microsoft.com/office/drawing/2014/main" id="{F703D839-E2E5-42E8-AACD-9860E2183854}"/>
              </a:ext>
            </a:extLst>
          </p:cNvPr>
          <p:cNvSpPr/>
          <p:nvPr/>
        </p:nvSpPr>
        <p:spPr>
          <a:xfrm>
            <a:off x="10217574" y="3362068"/>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falls</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23B06BB7-4DBF-4550-A99E-67EC2CB4517D}"/>
              </a:ext>
            </a:extLst>
          </p:cNvPr>
          <p:cNvSpPr txBox="1"/>
          <p:nvPr/>
        </p:nvSpPr>
        <p:spPr>
          <a:xfrm>
            <a:off x="8317498" y="3854773"/>
            <a:ext cx="17794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6D4"/>
                </a:solidFill>
                <a:effectLst/>
                <a:uLnTx/>
                <a:uFillTx/>
                <a:latin typeface="Century Gothic" panose="020F0302020204030204"/>
                <a:ea typeface="+mn-ea"/>
                <a:cs typeface="+mn-cs"/>
              </a:rPr>
              <a:t>whether, if</a:t>
            </a:r>
          </a:p>
        </p:txBody>
      </p:sp>
      <p:sp>
        <p:nvSpPr>
          <p:cNvPr id="35" name="TextBox 34">
            <a:extLst>
              <a:ext uri="{FF2B5EF4-FFF2-40B4-BE49-F238E27FC236}">
                <a16:creationId xmlns:a16="http://schemas.microsoft.com/office/drawing/2014/main" id="{70853733-A4B5-4113-9E88-D42845DF4E4E}"/>
              </a:ext>
            </a:extLst>
          </p:cNvPr>
          <p:cNvSpPr txBox="1"/>
          <p:nvPr/>
        </p:nvSpPr>
        <p:spPr>
          <a:xfrm>
            <a:off x="10206720" y="3854773"/>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6D4"/>
                </a:solidFill>
                <a:effectLst/>
                <a:uLnTx/>
                <a:uFillTx/>
                <a:latin typeface="Century Gothic" panose="020F0302020204030204"/>
                <a:ea typeface="+mn-ea"/>
                <a:cs typeface="+mn-cs"/>
              </a:rPr>
              <a:t>in case, if</a:t>
            </a:r>
          </a:p>
        </p:txBody>
      </p:sp>
      <p:sp>
        <p:nvSpPr>
          <p:cNvPr id="41" name="TextBox 40">
            <a:extLst>
              <a:ext uri="{FF2B5EF4-FFF2-40B4-BE49-F238E27FC236}">
                <a16:creationId xmlns:a16="http://schemas.microsoft.com/office/drawing/2014/main" id="{74C52D8B-17D2-41CF-8BB0-C1FEAE55AB3E}"/>
              </a:ext>
            </a:extLst>
          </p:cNvPr>
          <p:cNvSpPr txBox="1"/>
          <p:nvPr/>
        </p:nvSpPr>
        <p:spPr>
          <a:xfrm>
            <a:off x="212389" y="4422856"/>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Word Order 1 conjunctions do not change the word order:</a:t>
            </a:r>
          </a:p>
        </p:txBody>
      </p:sp>
      <p:sp>
        <p:nvSpPr>
          <p:cNvPr id="48" name="Rectangle: Rounded Corners 47">
            <a:extLst>
              <a:ext uri="{FF2B5EF4-FFF2-40B4-BE49-F238E27FC236}">
                <a16:creationId xmlns:a16="http://schemas.microsoft.com/office/drawing/2014/main" id="{425E9A62-F26A-4FA6-96A9-97DC1AEBBB50}"/>
              </a:ext>
            </a:extLst>
          </p:cNvPr>
          <p:cNvSpPr/>
          <p:nvPr/>
        </p:nvSpPr>
        <p:spPr>
          <a:xfrm>
            <a:off x="1854348" y="4960522"/>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aber</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9" name="Rectangle: Rounded Corners 48">
            <a:extLst>
              <a:ext uri="{FF2B5EF4-FFF2-40B4-BE49-F238E27FC236}">
                <a16:creationId xmlns:a16="http://schemas.microsoft.com/office/drawing/2014/main" id="{D1BE84C8-7EF7-4574-844E-091CDA90F398}"/>
              </a:ext>
            </a:extLst>
          </p:cNvPr>
          <p:cNvSpPr/>
          <p:nvPr/>
        </p:nvSpPr>
        <p:spPr>
          <a:xfrm>
            <a:off x="348636" y="4960522"/>
            <a:ext cx="111697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und</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0" name="Rectangle: Rounded Corners 49">
            <a:extLst>
              <a:ext uri="{FF2B5EF4-FFF2-40B4-BE49-F238E27FC236}">
                <a16:creationId xmlns:a16="http://schemas.microsoft.com/office/drawing/2014/main" id="{867A1287-4DF8-4B58-AB8D-0BF438E6E910}"/>
              </a:ext>
            </a:extLst>
          </p:cNvPr>
          <p:cNvSpPr/>
          <p:nvPr/>
        </p:nvSpPr>
        <p:spPr>
          <a:xfrm>
            <a:off x="3675131" y="4960522"/>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oder</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BDD8D9BF-C6CE-4617-AF65-AE867523480C}"/>
              </a:ext>
            </a:extLst>
          </p:cNvPr>
          <p:cNvSpPr txBox="1"/>
          <p:nvPr/>
        </p:nvSpPr>
        <p:spPr>
          <a:xfrm>
            <a:off x="418806" y="5415426"/>
            <a:ext cx="11169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and</a:t>
            </a:r>
          </a:p>
        </p:txBody>
      </p:sp>
      <p:sp>
        <p:nvSpPr>
          <p:cNvPr id="52" name="TextBox 51">
            <a:extLst>
              <a:ext uri="{FF2B5EF4-FFF2-40B4-BE49-F238E27FC236}">
                <a16:creationId xmlns:a16="http://schemas.microsoft.com/office/drawing/2014/main" id="{F93B55CF-E947-4B60-9DC3-9BD6330B1451}"/>
              </a:ext>
            </a:extLst>
          </p:cNvPr>
          <p:cNvSpPr txBox="1"/>
          <p:nvPr/>
        </p:nvSpPr>
        <p:spPr>
          <a:xfrm>
            <a:off x="1848185" y="5415426"/>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but</a:t>
            </a:r>
          </a:p>
        </p:txBody>
      </p:sp>
      <p:sp>
        <p:nvSpPr>
          <p:cNvPr id="53" name="TextBox 52">
            <a:extLst>
              <a:ext uri="{FF2B5EF4-FFF2-40B4-BE49-F238E27FC236}">
                <a16:creationId xmlns:a16="http://schemas.microsoft.com/office/drawing/2014/main" id="{A570F224-CBB5-4939-9702-EFACBFC2C761}"/>
              </a:ext>
            </a:extLst>
          </p:cNvPr>
          <p:cNvSpPr txBox="1"/>
          <p:nvPr/>
        </p:nvSpPr>
        <p:spPr>
          <a:xfrm>
            <a:off x="3679938" y="5406409"/>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or</a:t>
            </a:r>
          </a:p>
        </p:txBody>
      </p:sp>
      <p:sp>
        <p:nvSpPr>
          <p:cNvPr id="54" name="Rectangle: Rounded Corners 53">
            <a:extLst>
              <a:ext uri="{FF2B5EF4-FFF2-40B4-BE49-F238E27FC236}">
                <a16:creationId xmlns:a16="http://schemas.microsoft.com/office/drawing/2014/main" id="{43546E87-D5BB-46B5-B50D-7F439DB97DDF}"/>
              </a:ext>
            </a:extLst>
          </p:cNvPr>
          <p:cNvSpPr/>
          <p:nvPr/>
        </p:nvSpPr>
        <p:spPr>
          <a:xfrm>
            <a:off x="5370006" y="4957141"/>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denn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50FD11EE-718F-45A8-897F-C4A6EAF0096F}"/>
              </a:ext>
            </a:extLst>
          </p:cNvPr>
          <p:cNvSpPr txBox="1"/>
          <p:nvPr/>
        </p:nvSpPr>
        <p:spPr>
          <a:xfrm>
            <a:off x="5370006" y="5415425"/>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because</a:t>
            </a:r>
          </a:p>
        </p:txBody>
      </p:sp>
      <p:pic>
        <p:nvPicPr>
          <p:cNvPr id="59" name="Picture 58" descr="A picture containing text, accessory, underwear, underpants&#10;&#10;Description automatically generated">
            <a:extLst>
              <a:ext uri="{FF2B5EF4-FFF2-40B4-BE49-F238E27FC236}">
                <a16:creationId xmlns:a16="http://schemas.microsoft.com/office/drawing/2014/main" id="{FF93E7EA-94EE-4486-8F28-69C32B8FE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373" y="126823"/>
            <a:ext cx="1428497" cy="922943"/>
          </a:xfrm>
          <a:prstGeom prst="rect">
            <a:avLst/>
          </a:prstGeom>
        </p:spPr>
      </p:pic>
      <p:grpSp>
        <p:nvGrpSpPr>
          <p:cNvPr id="36" name="Group 35">
            <a:extLst>
              <a:ext uri="{FF2B5EF4-FFF2-40B4-BE49-F238E27FC236}">
                <a16:creationId xmlns:a16="http://schemas.microsoft.com/office/drawing/2014/main" id="{4E9B0664-4FC8-4868-9800-16A0DCEBD25D}"/>
              </a:ext>
            </a:extLst>
          </p:cNvPr>
          <p:cNvGrpSpPr/>
          <p:nvPr/>
        </p:nvGrpSpPr>
        <p:grpSpPr>
          <a:xfrm>
            <a:off x="8145355" y="4869461"/>
            <a:ext cx="3859520" cy="1476353"/>
            <a:chOff x="8125835" y="2887447"/>
            <a:chExt cx="3859520" cy="1476353"/>
          </a:xfrm>
        </p:grpSpPr>
        <p:sp>
          <p:nvSpPr>
            <p:cNvPr id="38" name="Rectangle: Rounded Corners 37">
              <a:extLst>
                <a:ext uri="{FF2B5EF4-FFF2-40B4-BE49-F238E27FC236}">
                  <a16:creationId xmlns:a16="http://schemas.microsoft.com/office/drawing/2014/main" id="{C09BBE44-5963-4EBB-BB68-62A886C05184}"/>
                </a:ext>
              </a:extLst>
            </p:cNvPr>
            <p:cNvSpPr/>
            <p:nvPr/>
          </p:nvSpPr>
          <p:spPr>
            <a:xfrm>
              <a:off x="8125835" y="2887447"/>
              <a:ext cx="3859520" cy="1476353"/>
            </a:xfrm>
            <a:prstGeom prst="roundRect">
              <a:avLst/>
            </a:prstGeom>
            <a:solidFill>
              <a:srgbClr val="3D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grpSp>
          <p:nvGrpSpPr>
            <p:cNvPr id="39" name="Group 38">
              <a:extLst>
                <a:ext uri="{FF2B5EF4-FFF2-40B4-BE49-F238E27FC236}">
                  <a16:creationId xmlns:a16="http://schemas.microsoft.com/office/drawing/2014/main" id="{9EAF7269-17C3-493C-96D1-C9C38B27C7F6}"/>
                </a:ext>
              </a:extLst>
            </p:cNvPr>
            <p:cNvGrpSpPr/>
            <p:nvPr/>
          </p:nvGrpSpPr>
          <p:grpSpPr>
            <a:xfrm>
              <a:off x="10735271" y="2893330"/>
              <a:ext cx="1051157" cy="380615"/>
              <a:chOff x="12545568" y="2981453"/>
              <a:chExt cx="1051157" cy="380615"/>
            </a:xfrm>
          </p:grpSpPr>
          <p:sp>
            <p:nvSpPr>
              <p:cNvPr id="40" name="Rectangle 39">
                <a:extLst>
                  <a:ext uri="{FF2B5EF4-FFF2-40B4-BE49-F238E27FC236}">
                    <a16:creationId xmlns:a16="http://schemas.microsoft.com/office/drawing/2014/main" id="{5D2A0350-D6F3-4D76-8446-F773274FB7F9}"/>
                  </a:ext>
                </a:extLst>
              </p:cNvPr>
              <p:cNvSpPr/>
              <p:nvPr/>
            </p:nvSpPr>
            <p:spPr>
              <a:xfrm>
                <a:off x="12545568" y="2981453"/>
                <a:ext cx="1051157" cy="3806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2" name="TextBox 41">
                <a:extLst>
                  <a:ext uri="{FF2B5EF4-FFF2-40B4-BE49-F238E27FC236}">
                    <a16:creationId xmlns:a16="http://schemas.microsoft.com/office/drawing/2014/main" id="{53373F16-6025-4622-99D1-86E80C766E75}"/>
                  </a:ext>
                </a:extLst>
              </p:cNvPr>
              <p:cNvSpPr txBox="1"/>
              <p:nvPr/>
            </p:nvSpPr>
            <p:spPr>
              <a:xfrm>
                <a:off x="12578961" y="2981693"/>
                <a:ext cx="993381" cy="344128"/>
              </a:xfrm>
              <a:prstGeom prst="rect">
                <a:avLst/>
              </a:prstGeom>
              <a:solidFill>
                <a:srgbClr val="FABD00"/>
              </a:solidFill>
            </p:spPr>
            <p:txBody>
              <a:bodyPr wrap="square" tIns="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0" cap="none" spc="0" normalizeH="0" baseline="0" noProof="0" dirty="0">
                  <a:ln>
                    <a:noFill/>
                  </a:ln>
                  <a:solidFill>
                    <a:srgbClr val="3A3838"/>
                  </a:solidFill>
                  <a:effectLst/>
                  <a:uLnTx/>
                  <a:uFillTx/>
                  <a:latin typeface="Century Gothic"/>
                  <a:ea typeface="+mn-ea"/>
                  <a:cs typeface="+mn-cs"/>
                </a:endParaRPr>
              </a:p>
            </p:txBody>
          </p:sp>
        </p:grpSp>
      </p:grpSp>
      <p:sp>
        <p:nvSpPr>
          <p:cNvPr id="43" name="Rectangle: Rounded Corners 42">
            <a:extLst>
              <a:ext uri="{FF2B5EF4-FFF2-40B4-BE49-F238E27FC236}">
                <a16:creationId xmlns:a16="http://schemas.microsoft.com/office/drawing/2014/main" id="{B1A94CDD-898B-4C18-99EB-ABF3F9DFBC4D}"/>
              </a:ext>
            </a:extLst>
          </p:cNvPr>
          <p:cNvSpPr/>
          <p:nvPr/>
        </p:nvSpPr>
        <p:spPr>
          <a:xfrm>
            <a:off x="8416310" y="5344082"/>
            <a:ext cx="170014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entweder</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1BECED45-3EDB-43BF-934C-5BD4F8079D73}"/>
              </a:ext>
            </a:extLst>
          </p:cNvPr>
          <p:cNvSpPr/>
          <p:nvPr/>
        </p:nvSpPr>
        <p:spPr>
          <a:xfrm>
            <a:off x="10237094" y="5344082"/>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oder</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D9857298-D6A8-4120-B4AB-5388A67E3A75}"/>
              </a:ext>
            </a:extLst>
          </p:cNvPr>
          <p:cNvSpPr txBox="1"/>
          <p:nvPr/>
        </p:nvSpPr>
        <p:spPr>
          <a:xfrm>
            <a:off x="8337018" y="5836787"/>
            <a:ext cx="17794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6D4"/>
                </a:solidFill>
                <a:effectLst/>
                <a:uLnTx/>
                <a:uFillTx/>
                <a:latin typeface="Century Gothic" panose="020F0302020204030204"/>
                <a:ea typeface="+mn-ea"/>
                <a:cs typeface="+mn-cs"/>
              </a:rPr>
              <a:t>either</a:t>
            </a:r>
          </a:p>
        </p:txBody>
      </p:sp>
      <p:sp>
        <p:nvSpPr>
          <p:cNvPr id="46" name="TextBox 45">
            <a:extLst>
              <a:ext uri="{FF2B5EF4-FFF2-40B4-BE49-F238E27FC236}">
                <a16:creationId xmlns:a16="http://schemas.microsoft.com/office/drawing/2014/main" id="{63E3711D-54D6-4C07-B972-C240ECF428D0}"/>
              </a:ext>
            </a:extLst>
          </p:cNvPr>
          <p:cNvSpPr txBox="1"/>
          <p:nvPr/>
        </p:nvSpPr>
        <p:spPr>
          <a:xfrm>
            <a:off x="10149135" y="5787306"/>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6D4"/>
                </a:solidFill>
                <a:effectLst/>
                <a:uLnTx/>
                <a:uFillTx/>
                <a:latin typeface="Century Gothic" panose="020F0302020204030204"/>
                <a:ea typeface="+mn-ea"/>
                <a:cs typeface="+mn-cs"/>
              </a:rPr>
              <a:t>… or</a:t>
            </a:r>
          </a:p>
        </p:txBody>
      </p:sp>
      <p:sp>
        <p:nvSpPr>
          <p:cNvPr id="47" name="Rectangle: Rounded Corners 46">
            <a:extLst>
              <a:ext uri="{FF2B5EF4-FFF2-40B4-BE49-F238E27FC236}">
                <a16:creationId xmlns:a16="http://schemas.microsoft.com/office/drawing/2014/main" id="{502B9728-BAD1-4A70-B321-B3CBB971C98F}"/>
              </a:ext>
            </a:extLst>
          </p:cNvPr>
          <p:cNvSpPr/>
          <p:nvPr/>
        </p:nvSpPr>
        <p:spPr>
          <a:xfrm>
            <a:off x="253740" y="5831574"/>
            <a:ext cx="673255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Er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entweder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Amerikaner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oder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Engländer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0" i="1"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0647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0" grpId="0"/>
      <p:bldP spid="12" grpId="0" animBg="1"/>
      <p:bldP spid="18" grpId="0" animBg="1"/>
      <p:bldP spid="19" grpId="0" animBg="1"/>
      <p:bldP spid="27" grpId="0" animBg="1"/>
      <p:bldP spid="28" grpId="0" animBg="1"/>
      <p:bldP spid="29" grpId="0"/>
      <p:bldP spid="30" grpId="0"/>
      <p:bldP spid="31" grpId="0"/>
      <p:bldP spid="32" grpId="0" animBg="1"/>
      <p:bldP spid="33" grpId="0" animBg="1"/>
      <p:bldP spid="34" grpId="0"/>
      <p:bldP spid="35" grpId="0"/>
      <p:bldP spid="41" grpId="0"/>
      <p:bldP spid="48" grpId="0" animBg="1"/>
      <p:bldP spid="49" grpId="0" animBg="1"/>
      <p:bldP spid="50" grpId="0" animBg="1"/>
      <p:bldP spid="51" grpId="0"/>
      <p:bldP spid="52" grpId="0"/>
      <p:bldP spid="53" grpId="0"/>
      <p:bldP spid="54" grpId="0" animBg="1"/>
      <p:bldP spid="56" grpId="0"/>
      <p:bldP spid="43" grpId="0" animBg="1"/>
      <p:bldP spid="44" grpId="0" animBg="1"/>
      <p:bldP spid="45" grpId="0"/>
      <p:bldP spid="46" grpId="0"/>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
          <p:cNvSpPr txBox="1">
            <a:spLocks noGrp="1"/>
          </p:cNvSpPr>
          <p:nvPr>
            <p:ph type="title"/>
          </p:nvPr>
        </p:nvSpPr>
        <p:spPr>
          <a:xfrm>
            <a:off x="0" y="162757"/>
            <a:ext cx="496725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Katja spricht mit Piotr</a:t>
            </a:r>
            <a:endParaRPr/>
          </a:p>
        </p:txBody>
      </p:sp>
      <p:sp>
        <p:nvSpPr>
          <p:cNvPr id="489" name="Google Shape;489;p6"/>
          <p:cNvSpPr txBox="1">
            <a:spLocks noGrp="1"/>
          </p:cNvSpPr>
          <p:nvPr>
            <p:ph type="body" idx="1"/>
          </p:nvPr>
        </p:nvSpPr>
        <p:spPr>
          <a:xfrm>
            <a:off x="4886388" y="151370"/>
            <a:ext cx="6040129" cy="5976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25050"/>
              </a:buClr>
              <a:buSzPts val="2400"/>
              <a:buNone/>
            </a:pPr>
            <a:r>
              <a:rPr lang="en-GB" dirty="0"/>
              <a:t>Katja und Piotr </a:t>
            </a:r>
            <a:r>
              <a:rPr lang="en-GB" dirty="0" err="1"/>
              <a:t>sprechen</a:t>
            </a:r>
            <a:r>
              <a:rPr lang="en-GB" dirty="0"/>
              <a:t> </a:t>
            </a:r>
            <a:r>
              <a:rPr lang="en-GB" dirty="0" err="1"/>
              <a:t>zusammen</a:t>
            </a:r>
            <a:r>
              <a:rPr lang="en-GB" dirty="0"/>
              <a:t>. </a:t>
            </a:r>
            <a:r>
              <a:rPr lang="en-GB" b="1" dirty="0" err="1"/>
              <a:t>Hör</a:t>
            </a:r>
            <a:r>
              <a:rPr lang="en-GB" b="1" dirty="0"/>
              <a:t> </a:t>
            </a:r>
            <a:r>
              <a:rPr lang="en-GB" b="1" dirty="0" err="1"/>
              <a:t>zu</a:t>
            </a:r>
            <a:r>
              <a:rPr lang="en-GB" b="1" dirty="0"/>
              <a:t>, </a:t>
            </a:r>
            <a:r>
              <a:rPr lang="en-GB" b="1" dirty="0" err="1"/>
              <a:t>ist</a:t>
            </a:r>
            <a:r>
              <a:rPr lang="en-GB" b="1" dirty="0"/>
              <a:t> das WO1 </a:t>
            </a:r>
            <a:r>
              <a:rPr lang="en-GB" b="1" dirty="0" err="1"/>
              <a:t>oder</a:t>
            </a:r>
            <a:r>
              <a:rPr lang="en-GB" b="1" dirty="0"/>
              <a:t> WO3?</a:t>
            </a:r>
            <a:endParaRPr dirty="0"/>
          </a:p>
        </p:txBody>
      </p:sp>
      <p:pic>
        <p:nvPicPr>
          <p:cNvPr id="490" name="Google Shape;490;p6" descr="Iphone, Android, Stencil, Smartphone, Cell"/>
          <p:cNvPicPr preferRelativeResize="0"/>
          <p:nvPr/>
        </p:nvPicPr>
        <p:blipFill rotWithShape="1">
          <a:blip r:embed="rId4">
            <a:alphaModFix/>
          </a:blip>
          <a:srcRect l="48889" t="3346" r="25555"/>
          <a:stretch/>
        </p:blipFill>
        <p:spPr>
          <a:xfrm rot="-5400000">
            <a:off x="3363841" y="-2930729"/>
            <a:ext cx="5937281" cy="13043338"/>
          </a:xfrm>
          <a:prstGeom prst="rect">
            <a:avLst/>
          </a:prstGeom>
          <a:noFill/>
          <a:ln>
            <a:noFill/>
          </a:ln>
        </p:spPr>
      </p:pic>
      <p:sp>
        <p:nvSpPr>
          <p:cNvPr id="491" name="Google Shape;491;p6"/>
          <p:cNvSpPr/>
          <p:nvPr/>
        </p:nvSpPr>
        <p:spPr>
          <a:xfrm>
            <a:off x="2009402" y="1233232"/>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Hallo Piotr! Wie geht es dir? Ich will Polnisch mit dir sprechen, weil ich jetzt Polnisch lerne.</a:t>
            </a:r>
            <a:endParaRPr/>
          </a:p>
        </p:txBody>
      </p:sp>
      <p:sp>
        <p:nvSpPr>
          <p:cNvPr id="492" name="Google Shape;492;p6"/>
          <p:cNvSpPr/>
          <p:nvPr/>
        </p:nvSpPr>
        <p:spPr>
          <a:xfrm>
            <a:off x="1179312" y="2051500"/>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 Toll! Ich denke, Polnisch ist keine einfache Sprache.</a:t>
            </a:r>
            <a:endParaRPr/>
          </a:p>
        </p:txBody>
      </p:sp>
      <p:sp>
        <p:nvSpPr>
          <p:cNvPr id="493" name="Google Shape;493;p6"/>
          <p:cNvSpPr/>
          <p:nvPr/>
        </p:nvSpPr>
        <p:spPr>
          <a:xfrm>
            <a:off x="1179312" y="3688036"/>
            <a:ext cx="8547651" cy="720000"/>
          </a:xfrm>
          <a:prstGeom prst="wedgeRoundRectCallout">
            <a:avLst>
              <a:gd name="adj1" fmla="val 52595"/>
              <a:gd name="adj2" fmla="val -17360"/>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Und ich will dir helfen. Ich weiß, dass ich dieses Wochendende Zeit habe.</a:t>
            </a:r>
            <a:endParaRPr sz="2000" b="1" i="0" u="none" strike="noStrike" cap="none">
              <a:solidFill>
                <a:srgbClr val="3D3C3C"/>
              </a:solidFill>
              <a:latin typeface="Century Gothic"/>
              <a:ea typeface="Century Gothic"/>
              <a:cs typeface="Century Gothic"/>
              <a:sym typeface="Century Gothic"/>
            </a:endParaRPr>
          </a:p>
        </p:txBody>
      </p:sp>
      <p:sp>
        <p:nvSpPr>
          <p:cNvPr id="494" name="Google Shape;494;p6"/>
          <p:cNvSpPr/>
          <p:nvPr/>
        </p:nvSpPr>
        <p:spPr>
          <a:xfrm>
            <a:off x="1974029" y="2869768"/>
            <a:ext cx="8547651" cy="720000"/>
          </a:xfrm>
          <a:prstGeom prst="wedgeRoundRectCallout">
            <a:avLst>
              <a:gd name="adj1" fmla="val -52415"/>
              <a:gd name="adj2" fmla="val -1578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Ja. Aber ich werde mein Polnisch schnell verbessern, wenn ich hart arbeite. </a:t>
            </a:r>
            <a:endParaRPr/>
          </a:p>
        </p:txBody>
      </p:sp>
      <p:sp>
        <p:nvSpPr>
          <p:cNvPr id="495" name="Google Shape;495;p6"/>
          <p:cNvSpPr/>
          <p:nvPr/>
        </p:nvSpPr>
        <p:spPr>
          <a:xfrm>
            <a:off x="10024361" y="2303690"/>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496" name="Google Shape;496;p6"/>
          <p:cNvSpPr/>
          <p:nvPr/>
        </p:nvSpPr>
        <p:spPr>
          <a:xfrm>
            <a:off x="1204712" y="1335425"/>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497" name="Google Shape;497;p6"/>
          <p:cNvSpPr/>
          <p:nvPr/>
        </p:nvSpPr>
        <p:spPr>
          <a:xfrm>
            <a:off x="10657126" y="1228473"/>
            <a:ext cx="1336460"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weil</a:t>
            </a:r>
            <a:endParaRPr sz="1800" b="1" i="0" u="none" strike="noStrike" cap="none">
              <a:solidFill>
                <a:srgbClr val="3D3C3C"/>
              </a:solidFill>
              <a:latin typeface="Century Gothic"/>
              <a:ea typeface="Century Gothic"/>
              <a:cs typeface="Century Gothic"/>
              <a:sym typeface="Century Gothic"/>
            </a:endParaRPr>
          </a:p>
        </p:txBody>
      </p:sp>
      <p:sp>
        <p:nvSpPr>
          <p:cNvPr id="498" name="Google Shape;498;p6"/>
          <p:cNvSpPr/>
          <p:nvPr/>
        </p:nvSpPr>
        <p:spPr>
          <a:xfrm>
            <a:off x="10630109" y="2830093"/>
            <a:ext cx="1371655"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wenn</a:t>
            </a:r>
            <a:endParaRPr sz="1800" b="1" i="0" u="none" strike="noStrike" cap="none">
              <a:solidFill>
                <a:srgbClr val="3D3C3C"/>
              </a:solidFill>
              <a:latin typeface="Century Gothic"/>
              <a:ea typeface="Century Gothic"/>
              <a:cs typeface="Century Gothic"/>
              <a:sym typeface="Century Gothic"/>
            </a:endParaRPr>
          </a:p>
        </p:txBody>
      </p:sp>
      <p:sp>
        <p:nvSpPr>
          <p:cNvPr id="499" name="Google Shape;499;p6"/>
          <p:cNvSpPr/>
          <p:nvPr/>
        </p:nvSpPr>
        <p:spPr>
          <a:xfrm>
            <a:off x="10619599" y="2052507"/>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dass</a:t>
            </a:r>
            <a:endParaRPr sz="1800" b="1" i="0" u="none" strike="noStrike" cap="none">
              <a:solidFill>
                <a:srgbClr val="3D3C3C"/>
              </a:solidFill>
              <a:latin typeface="Century Gothic"/>
              <a:ea typeface="Century Gothic"/>
              <a:cs typeface="Century Gothic"/>
              <a:sym typeface="Century Gothic"/>
            </a:endParaRPr>
          </a:p>
        </p:txBody>
      </p:sp>
      <p:sp>
        <p:nvSpPr>
          <p:cNvPr id="500" name="Google Shape;500;p6"/>
          <p:cNvSpPr/>
          <p:nvPr/>
        </p:nvSpPr>
        <p:spPr>
          <a:xfrm>
            <a:off x="10619599" y="3700575"/>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dass</a:t>
            </a:r>
            <a:endParaRPr sz="1800" b="1" i="0" u="none" strike="noStrike" cap="none">
              <a:solidFill>
                <a:srgbClr val="3D3C3C"/>
              </a:solidFill>
              <a:latin typeface="Century Gothic"/>
              <a:ea typeface="Century Gothic"/>
              <a:cs typeface="Century Gothic"/>
              <a:sym typeface="Century Gothic"/>
            </a:endParaRPr>
          </a:p>
        </p:txBody>
      </p:sp>
      <p:sp>
        <p:nvSpPr>
          <p:cNvPr id="501" name="Google Shape;501;p6"/>
          <p:cNvSpPr/>
          <p:nvPr/>
        </p:nvSpPr>
        <p:spPr>
          <a:xfrm>
            <a:off x="10888944" y="1316947"/>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02" name="Google Shape;502;p6"/>
          <p:cNvSpPr/>
          <p:nvPr/>
        </p:nvSpPr>
        <p:spPr>
          <a:xfrm>
            <a:off x="10853581" y="2445350"/>
            <a:ext cx="824814" cy="26398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03" name="Google Shape;503;p6"/>
          <p:cNvSpPr/>
          <p:nvPr/>
        </p:nvSpPr>
        <p:spPr>
          <a:xfrm>
            <a:off x="10909226" y="2912812"/>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04" name="Google Shape;504;p6"/>
          <p:cNvSpPr/>
          <p:nvPr/>
        </p:nvSpPr>
        <p:spPr>
          <a:xfrm>
            <a:off x="10886622" y="3770487"/>
            <a:ext cx="1011886" cy="23810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05" name="Google Shape;505;p6" descr="A cartoon of a child&#10;&#10;Description automatically generated with low confidence">
            <a:hlinkClick r:id="" action="ppaction://noaction">
              <a:snd r:embed="rId5" name="10.1.1.4 L2 slide 6 1 new.wav"/>
            </a:hlinkClick>
          </p:cNvPr>
          <p:cNvPicPr preferRelativeResize="0"/>
          <p:nvPr/>
        </p:nvPicPr>
        <p:blipFill rotWithShape="1">
          <a:blip r:embed="rId6">
            <a:alphaModFix/>
          </a:blip>
          <a:srcRect/>
          <a:stretch/>
        </p:blipFill>
        <p:spPr>
          <a:xfrm>
            <a:off x="1272945" y="1338019"/>
            <a:ext cx="257367" cy="358178"/>
          </a:xfrm>
          <a:prstGeom prst="rect">
            <a:avLst/>
          </a:prstGeom>
          <a:noFill/>
          <a:ln>
            <a:noFill/>
          </a:ln>
        </p:spPr>
      </p:pic>
      <p:sp>
        <p:nvSpPr>
          <p:cNvPr id="506" name="Google Shape;506;p6"/>
          <p:cNvSpPr/>
          <p:nvPr/>
        </p:nvSpPr>
        <p:spPr>
          <a:xfrm>
            <a:off x="1974029" y="4506304"/>
            <a:ext cx="8547651" cy="720000"/>
          </a:xfrm>
          <a:prstGeom prst="wedgeRoundRectCallout">
            <a:avLst>
              <a:gd name="adj1" fmla="val -52415"/>
              <a:gd name="adj2" fmla="val -1578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Ich </a:t>
            </a:r>
            <a:r>
              <a:rPr lang="en-GB" sz="2000" b="0" i="0" u="none" strike="noStrike" cap="none" dirty="0" err="1">
                <a:solidFill>
                  <a:srgbClr val="3D3C3C"/>
                </a:solidFill>
                <a:latin typeface="Century Gothic"/>
                <a:ea typeface="Century Gothic"/>
                <a:cs typeface="Century Gothic"/>
                <a:sym typeface="Century Gothic"/>
              </a:rPr>
              <a:t>werde</a:t>
            </a:r>
            <a:r>
              <a:rPr lang="en-GB" sz="2000" b="0" i="0" u="none" strike="noStrike" cap="none" dirty="0">
                <a:solidFill>
                  <a:srgbClr val="3D3C3C"/>
                </a:solidFill>
                <a:latin typeface="Century Gothic"/>
                <a:ea typeface="Century Gothic"/>
                <a:cs typeface="Century Gothic"/>
                <a:sym typeface="Century Gothic"/>
              </a:rPr>
              <a:t> dieses </a:t>
            </a:r>
            <a:r>
              <a:rPr lang="en-GB" sz="2000" b="0" i="0" u="none" strike="noStrike" cap="none" dirty="0" err="1">
                <a:solidFill>
                  <a:srgbClr val="3D3C3C"/>
                </a:solidFill>
                <a:latin typeface="Century Gothic"/>
                <a:ea typeface="Century Gothic"/>
                <a:cs typeface="Century Gothic"/>
                <a:sym typeface="Century Gothic"/>
              </a:rPr>
              <a:t>Wochenende</a:t>
            </a:r>
            <a:r>
              <a:rPr lang="en-GB" sz="2000" b="0" i="0" u="none" strike="noStrike" cap="none" dirty="0">
                <a:solidFill>
                  <a:srgbClr val="3D3C3C"/>
                </a:solidFill>
                <a:latin typeface="Century Gothic"/>
                <a:ea typeface="Century Gothic"/>
                <a:cs typeface="Century Gothic"/>
                <a:sym typeface="Century Gothic"/>
              </a:rPr>
              <a:t> Zeit </a:t>
            </a:r>
            <a:r>
              <a:rPr lang="en-GB" sz="2000" b="0" i="0" u="none" strike="noStrike" cap="none" dirty="0" err="1">
                <a:solidFill>
                  <a:srgbClr val="3D3C3C"/>
                </a:solidFill>
                <a:latin typeface="Century Gothic"/>
                <a:ea typeface="Century Gothic"/>
                <a:cs typeface="Century Gothic"/>
                <a:sym typeface="Century Gothic"/>
              </a:rPr>
              <a:t>finden</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denn</a:t>
            </a:r>
            <a:r>
              <a:rPr lang="en-GB" sz="2000" b="0" i="0" u="none" strike="noStrike" cap="none" dirty="0">
                <a:solidFill>
                  <a:srgbClr val="3D3C3C"/>
                </a:solidFill>
                <a:latin typeface="Century Gothic"/>
                <a:ea typeface="Century Gothic"/>
                <a:cs typeface="Century Gothic"/>
                <a:sym typeface="Century Gothic"/>
              </a:rPr>
              <a:t> ich will </a:t>
            </a:r>
            <a:r>
              <a:rPr lang="en-GB" sz="2000" b="0" i="0" u="none" strike="noStrike" cap="none" dirty="0" err="1">
                <a:solidFill>
                  <a:srgbClr val="3D3C3C"/>
                </a:solidFill>
                <a:latin typeface="Century Gothic"/>
                <a:ea typeface="Century Gothic"/>
                <a:cs typeface="Century Gothic"/>
                <a:sym typeface="Century Gothic"/>
              </a:rPr>
              <a:t>gute</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Ergebnisse</a:t>
            </a:r>
            <a:r>
              <a:rPr lang="en-GB" sz="2000" b="0" i="0" u="none" strike="noStrike" cap="none" dirty="0">
                <a:solidFill>
                  <a:srgbClr val="3D3C3C"/>
                </a:solidFill>
                <a:latin typeface="Century Gothic"/>
                <a:ea typeface="Century Gothic"/>
                <a:cs typeface="Century Gothic"/>
                <a:sym typeface="Century Gothic"/>
              </a:rPr>
              <a:t>.</a:t>
            </a:r>
            <a:endParaRPr dirty="0"/>
          </a:p>
        </p:txBody>
      </p:sp>
      <p:sp>
        <p:nvSpPr>
          <p:cNvPr id="507" name="Google Shape;507;p6"/>
          <p:cNvSpPr/>
          <p:nvPr/>
        </p:nvSpPr>
        <p:spPr>
          <a:xfrm>
            <a:off x="1179312" y="5324570"/>
            <a:ext cx="8547651" cy="720000"/>
          </a:xfrm>
          <a:prstGeom prst="wedgeRoundRectCallout">
            <a:avLst>
              <a:gd name="adj1" fmla="val 52595"/>
              <a:gd name="adj2" fmla="val -17360"/>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Perfekt! Ich freue mich darauf, weil ich gern mit dir spreche.</a:t>
            </a:r>
            <a:endParaRPr/>
          </a:p>
        </p:txBody>
      </p:sp>
      <p:sp>
        <p:nvSpPr>
          <p:cNvPr id="508" name="Google Shape;508;p6"/>
          <p:cNvSpPr/>
          <p:nvPr/>
        </p:nvSpPr>
        <p:spPr>
          <a:xfrm>
            <a:off x="10630109" y="4518368"/>
            <a:ext cx="1371655"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wenn</a:t>
            </a:r>
            <a:endParaRPr sz="1800" b="1" i="0" u="none" strike="noStrike" cap="none">
              <a:solidFill>
                <a:srgbClr val="3D3C3C"/>
              </a:solidFill>
              <a:latin typeface="Century Gothic"/>
              <a:ea typeface="Century Gothic"/>
              <a:cs typeface="Century Gothic"/>
              <a:sym typeface="Century Gothic"/>
            </a:endParaRPr>
          </a:p>
        </p:txBody>
      </p:sp>
      <p:sp>
        <p:nvSpPr>
          <p:cNvPr id="509" name="Google Shape;509;p6"/>
          <p:cNvSpPr/>
          <p:nvPr/>
        </p:nvSpPr>
        <p:spPr>
          <a:xfrm>
            <a:off x="10853581" y="4883104"/>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0" name="Google Shape;510;p6"/>
          <p:cNvSpPr/>
          <p:nvPr/>
        </p:nvSpPr>
        <p:spPr>
          <a:xfrm>
            <a:off x="10619599" y="5307865"/>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weil</a:t>
            </a:r>
            <a:endParaRPr sz="1800" b="1" i="0" u="none" strike="noStrike" cap="none">
              <a:solidFill>
                <a:srgbClr val="3D3C3C"/>
              </a:solidFill>
              <a:latin typeface="Century Gothic"/>
              <a:ea typeface="Century Gothic"/>
              <a:cs typeface="Century Gothic"/>
              <a:sym typeface="Century Gothic"/>
            </a:endParaRPr>
          </a:p>
        </p:txBody>
      </p:sp>
      <p:sp>
        <p:nvSpPr>
          <p:cNvPr id="511" name="Google Shape;511;p6"/>
          <p:cNvSpPr/>
          <p:nvPr/>
        </p:nvSpPr>
        <p:spPr>
          <a:xfrm>
            <a:off x="10802590" y="5424643"/>
            <a:ext cx="1011886" cy="23810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grpSp>
        <p:nvGrpSpPr>
          <p:cNvPr id="512" name="Google Shape;512;p6"/>
          <p:cNvGrpSpPr/>
          <p:nvPr/>
        </p:nvGrpSpPr>
        <p:grpSpPr>
          <a:xfrm>
            <a:off x="1974029" y="1237108"/>
            <a:ext cx="8512278" cy="793797"/>
            <a:chOff x="2021615" y="1207917"/>
            <a:chExt cx="8512278" cy="793797"/>
          </a:xfrm>
        </p:grpSpPr>
        <p:sp>
          <p:nvSpPr>
            <p:cNvPr id="513" name="Google Shape;513;p6">
              <a:hlinkClick r:id="" action="ppaction://noaction">
                <a:snd r:embed="rId7" name="10.1.1.4 L2 slide 6 1.wav"/>
              </a:hlinkClick>
            </p:cNvPr>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514" name="Google Shape;514;p6"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515" name="Google Shape;515;p6"/>
            <p:cNvGrpSpPr/>
            <p:nvPr/>
          </p:nvGrpSpPr>
          <p:grpSpPr>
            <a:xfrm>
              <a:off x="2824349" y="1207917"/>
              <a:ext cx="7558796" cy="793797"/>
              <a:chOff x="2471432" y="1833003"/>
              <a:chExt cx="7558796" cy="793797"/>
            </a:xfrm>
          </p:grpSpPr>
          <p:pic>
            <p:nvPicPr>
              <p:cNvPr id="516" name="Google Shape;516;p6" descr="Free vector graphics of Frequency">
                <a:hlinkClick r:id="" action="ppaction://noaction">
                  <a:snd r:embed="rId5" name="10.1.1.4 L2 slide 6 1 new.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17" name="Google Shape;517;p6" descr="Free vector graphics of Frequency">
                <a:hlinkClick r:id="" action="ppaction://noaction">
                  <a:snd r:embed="rId5" name="10.1.1.4 L2 slide 6 1 new.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18" name="Google Shape;518;p6" descr="Free vector graphics of Frequency">
                <a:hlinkClick r:id="" action="ppaction://noaction">
                  <a:snd r:embed="rId5" name="10.1.1.4 L2 slide 6 1 new.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19" name="Google Shape;519;p6" descr="Free vector graphics of Frequency">
                <a:hlinkClick r:id="" action="ppaction://noaction">
                  <a:snd r:embed="rId5" name="10.1.1.4 L2 slide 6 1 new.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520" name="Google Shape;520;p6"/>
          <p:cNvGrpSpPr/>
          <p:nvPr/>
        </p:nvGrpSpPr>
        <p:grpSpPr>
          <a:xfrm>
            <a:off x="1991715" y="2860348"/>
            <a:ext cx="8512278" cy="793797"/>
            <a:chOff x="2021615" y="1207917"/>
            <a:chExt cx="8512278" cy="793797"/>
          </a:xfrm>
        </p:grpSpPr>
        <p:sp>
          <p:nvSpPr>
            <p:cNvPr id="521" name="Google Shape;521;p6">
              <a:hlinkClick r:id="" action="ppaction://noaction">
                <a:snd r:embed="rId10" name="10.1.1.4 L2 slide 6 3.wav"/>
              </a:hlinkClick>
            </p:cNvPr>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522" name="Google Shape;522;p6"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523" name="Google Shape;523;p6"/>
            <p:cNvGrpSpPr/>
            <p:nvPr/>
          </p:nvGrpSpPr>
          <p:grpSpPr>
            <a:xfrm>
              <a:off x="2824349" y="1207917"/>
              <a:ext cx="7558796" cy="793797"/>
              <a:chOff x="2471432" y="1833003"/>
              <a:chExt cx="7558796" cy="793797"/>
            </a:xfrm>
          </p:grpSpPr>
          <p:pic>
            <p:nvPicPr>
              <p:cNvPr id="524" name="Google Shape;524;p6" descr="Free vector graphics of Frequency">
                <a:hlinkClick r:id="" action="ppaction://noaction">
                  <a:snd r:embed="rId10" name="10.1.1.4 L2 slide 6 3.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25" name="Google Shape;525;p6" descr="Free vector graphics of Frequency">
                <a:hlinkClick r:id="" action="ppaction://noaction">
                  <a:snd r:embed="rId10" name="10.1.1.4 L2 slide 6 3.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26" name="Google Shape;526;p6" descr="Free vector graphics of Frequency">
                <a:hlinkClick r:id="" action="ppaction://noaction">
                  <a:snd r:embed="rId10" name="10.1.1.4 L2 slide 6 3.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27" name="Google Shape;527;p6" descr="Free vector graphics of Frequency">
                <a:hlinkClick r:id="" action="ppaction://noaction">
                  <a:snd r:embed="rId10" name="10.1.1.4 L2 slide 6 3.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528" name="Google Shape;528;p6"/>
          <p:cNvGrpSpPr/>
          <p:nvPr/>
        </p:nvGrpSpPr>
        <p:grpSpPr>
          <a:xfrm>
            <a:off x="2006605" y="4517981"/>
            <a:ext cx="8512278" cy="793797"/>
            <a:chOff x="2021615" y="1207917"/>
            <a:chExt cx="8512278" cy="793797"/>
          </a:xfrm>
        </p:grpSpPr>
        <p:sp>
          <p:nvSpPr>
            <p:cNvPr id="529" name="Google Shape;529;p6">
              <a:hlinkClick r:id="" action="ppaction://noaction">
                <a:snd r:embed="rId11" name="10.1.1.4 L2 slide 6 5.wav"/>
              </a:hlinkClick>
            </p:cNvPr>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530" name="Google Shape;530;p6"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531" name="Google Shape;531;p6"/>
            <p:cNvGrpSpPr/>
            <p:nvPr/>
          </p:nvGrpSpPr>
          <p:grpSpPr>
            <a:xfrm>
              <a:off x="2824349" y="1207917"/>
              <a:ext cx="7558796" cy="793797"/>
              <a:chOff x="2471432" y="1833003"/>
              <a:chExt cx="7558796" cy="793797"/>
            </a:xfrm>
          </p:grpSpPr>
          <p:pic>
            <p:nvPicPr>
              <p:cNvPr id="532" name="Google Shape;532;p6" descr="Free vector graphics of Frequency">
                <a:hlinkClick r:id="" action="ppaction://noaction">
                  <a:snd r:embed="rId11" name="10.1.1.4 L2 slide 6 5.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33" name="Google Shape;533;p6" descr="Free vector graphics of Frequency">
                <a:hlinkClick r:id="" action="ppaction://noaction">
                  <a:snd r:embed="rId11" name="10.1.1.4 L2 slide 6 5.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34" name="Google Shape;534;p6" descr="Free vector graphics of Frequency">
                <a:hlinkClick r:id="" action="ppaction://noaction">
                  <a:snd r:embed="rId11" name="10.1.1.4 L2 slide 6 5.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35" name="Google Shape;535;p6" descr="Free vector graphics of Frequency">
                <a:hlinkClick r:id="" action="ppaction://noaction">
                  <a:snd r:embed="rId11" name="10.1.1.4 L2 slide 6 5.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536" name="Google Shape;536;p6"/>
          <p:cNvGrpSpPr/>
          <p:nvPr/>
        </p:nvGrpSpPr>
        <p:grpSpPr>
          <a:xfrm>
            <a:off x="1204712" y="2048452"/>
            <a:ext cx="8547652" cy="793797"/>
            <a:chOff x="1204712" y="2048452"/>
            <a:chExt cx="8547652" cy="793797"/>
          </a:xfrm>
        </p:grpSpPr>
        <p:sp>
          <p:nvSpPr>
            <p:cNvPr id="537" name="Google Shape;537;p6"/>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538" name="Google Shape;538;p6"/>
            <p:cNvGrpSpPr/>
            <p:nvPr/>
          </p:nvGrpSpPr>
          <p:grpSpPr>
            <a:xfrm>
              <a:off x="1408120" y="2048452"/>
              <a:ext cx="7558796" cy="793797"/>
              <a:chOff x="2471432" y="1833003"/>
              <a:chExt cx="7558796" cy="793797"/>
            </a:xfrm>
          </p:grpSpPr>
          <p:pic>
            <p:nvPicPr>
              <p:cNvPr id="539" name="Google Shape;539;p6" descr="Free vector graphics of Frequency">
                <a:hlinkClick r:id="" action="ppaction://noaction">
                  <a:snd r:embed="rId12" name="10.1.1.4 L2 slide 6 2.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40" name="Google Shape;540;p6" descr="Free vector graphics of Frequency">
                <a:hlinkClick r:id="" action="ppaction://noaction">
                  <a:snd r:embed="rId12" name="10.1.1.4 L2 slide 6 2.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41" name="Google Shape;541;p6" descr="Free vector graphics of Frequency">
                <a:hlinkClick r:id="" action="ppaction://noaction">
                  <a:snd r:embed="rId12" name="10.1.1.4 L2 slide 6 2.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42" name="Google Shape;542;p6" descr="Free vector graphics of Frequency">
                <a:hlinkClick r:id="" action="ppaction://noaction">
                  <a:snd r:embed="rId12" name="10.1.1.4 L2 slide 6 2.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543" name="Google Shape;543;p6"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grpSp>
        <p:nvGrpSpPr>
          <p:cNvPr id="544" name="Google Shape;544;p6"/>
          <p:cNvGrpSpPr/>
          <p:nvPr/>
        </p:nvGrpSpPr>
        <p:grpSpPr>
          <a:xfrm>
            <a:off x="1182746" y="3662280"/>
            <a:ext cx="8547652" cy="793797"/>
            <a:chOff x="1204712" y="2048452"/>
            <a:chExt cx="8547652" cy="793797"/>
          </a:xfrm>
        </p:grpSpPr>
        <p:sp>
          <p:nvSpPr>
            <p:cNvPr id="545" name="Google Shape;545;p6"/>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546" name="Google Shape;546;p6"/>
            <p:cNvGrpSpPr/>
            <p:nvPr/>
          </p:nvGrpSpPr>
          <p:grpSpPr>
            <a:xfrm>
              <a:off x="1408120" y="2048452"/>
              <a:ext cx="7558796" cy="793797"/>
              <a:chOff x="2471432" y="1833003"/>
              <a:chExt cx="7558796" cy="793797"/>
            </a:xfrm>
          </p:grpSpPr>
          <p:pic>
            <p:nvPicPr>
              <p:cNvPr id="547" name="Google Shape;547;p6"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48" name="Google Shape;548;p6"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49" name="Google Shape;549;p6"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50" name="Google Shape;550;p6" descr="Free vector graphics of Frequency">
                <a:hlinkClick r:id="" action="ppaction://noaction">
                  <a:snd r:embed="rId13" name="10.1.1.4 L2 slide 7 4.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551" name="Google Shape;551;p6"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grpSp>
        <p:nvGrpSpPr>
          <p:cNvPr id="552" name="Google Shape;552;p6"/>
          <p:cNvGrpSpPr/>
          <p:nvPr/>
        </p:nvGrpSpPr>
        <p:grpSpPr>
          <a:xfrm>
            <a:off x="1146047" y="5304338"/>
            <a:ext cx="8547652" cy="793797"/>
            <a:chOff x="1204712" y="2048452"/>
            <a:chExt cx="8547652" cy="793797"/>
          </a:xfrm>
        </p:grpSpPr>
        <p:sp>
          <p:nvSpPr>
            <p:cNvPr id="553" name="Google Shape;553;p6"/>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554" name="Google Shape;554;p6"/>
            <p:cNvGrpSpPr/>
            <p:nvPr/>
          </p:nvGrpSpPr>
          <p:grpSpPr>
            <a:xfrm>
              <a:off x="1408120" y="2048452"/>
              <a:ext cx="7558796" cy="793797"/>
              <a:chOff x="2471432" y="1833003"/>
              <a:chExt cx="7558796" cy="793797"/>
            </a:xfrm>
          </p:grpSpPr>
          <p:pic>
            <p:nvPicPr>
              <p:cNvPr id="555" name="Google Shape;555;p6" descr="Free vector graphics of Frequency">
                <a:hlinkClick r:id="" action="ppaction://noaction">
                  <a:snd r:embed="rId14" name="10.1.1.4 L2 slide 6 6.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56" name="Google Shape;556;p6" descr="Free vector graphics of Frequency">
                <a:hlinkClick r:id="" action="ppaction://noaction">
                  <a:snd r:embed="rId14" name="10.1.1.4 L2 slide 6 6.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57" name="Google Shape;557;p6" descr="Free vector graphics of Frequency">
                <a:hlinkClick r:id="" action="ppaction://noaction">
                  <a:snd r:embed="rId14" name="10.1.1.4 L2 slide 6 6.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58" name="Google Shape;558;p6" descr="Free vector graphics of Frequency">
                <a:hlinkClick r:id="" action="ppaction://noaction">
                  <a:snd r:embed="rId14" name="10.1.1.4 L2 slide 6 6.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559" name="Google Shape;559;p6"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sp>
        <p:nvSpPr>
          <p:cNvPr id="560" name="Google Shape;560;p6"/>
          <p:cNvSpPr/>
          <p:nvPr/>
        </p:nvSpPr>
        <p:spPr>
          <a:xfrm>
            <a:off x="10876644" y="219331"/>
            <a:ext cx="1092847" cy="40309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hören</a:t>
            </a:r>
            <a:endParaRPr sz="2000" b="0" i="0" u="none" strike="noStrike" cap="none">
              <a:solidFill>
                <a:srgbClr val="3D3C3C"/>
              </a:solidFill>
              <a:latin typeface="Century Gothic"/>
              <a:ea typeface="Century Gothic"/>
              <a:cs typeface="Century Gothic"/>
              <a:sym typeface="Century Gothic"/>
            </a:endParaRPr>
          </a:p>
        </p:txBody>
      </p:sp>
      <p:sp>
        <p:nvSpPr>
          <p:cNvPr id="561" name="Google Shape;561;p6"/>
          <p:cNvSpPr/>
          <p:nvPr/>
        </p:nvSpPr>
        <p:spPr>
          <a:xfrm>
            <a:off x="1182746" y="4665482"/>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62" name="Google Shape;562;p6" descr="A cartoon of a child&#10;&#10;Description automatically generated with low confidence">
            <a:hlinkClick r:id="" action="ppaction://noaction">
              <a:snd r:embed="rId11" name="10.1.1.4 L2 slide 6 5.wav"/>
            </a:hlinkClick>
          </p:cNvPr>
          <p:cNvPicPr preferRelativeResize="0"/>
          <p:nvPr/>
        </p:nvPicPr>
        <p:blipFill rotWithShape="1">
          <a:blip r:embed="rId6">
            <a:alphaModFix/>
          </a:blip>
          <a:srcRect/>
          <a:stretch/>
        </p:blipFill>
        <p:spPr>
          <a:xfrm>
            <a:off x="1250979" y="4668076"/>
            <a:ext cx="257367" cy="358178"/>
          </a:xfrm>
          <a:prstGeom prst="rect">
            <a:avLst/>
          </a:prstGeom>
          <a:noFill/>
          <a:ln>
            <a:noFill/>
          </a:ln>
        </p:spPr>
      </p:pic>
      <p:sp>
        <p:nvSpPr>
          <p:cNvPr id="563" name="Google Shape;563;p6"/>
          <p:cNvSpPr/>
          <p:nvPr/>
        </p:nvSpPr>
        <p:spPr>
          <a:xfrm>
            <a:off x="1202528" y="3007212"/>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64" name="Google Shape;564;p6" descr="A cartoon of a child&#10;&#10;Description automatically generated with low confidence">
            <a:hlinkClick r:id="" action="ppaction://noaction">
              <a:snd r:embed="rId10" name="10.1.1.4 L2 slide 6 3.wav"/>
            </a:hlinkClick>
          </p:cNvPr>
          <p:cNvPicPr preferRelativeResize="0"/>
          <p:nvPr/>
        </p:nvPicPr>
        <p:blipFill rotWithShape="1">
          <a:blip r:embed="rId6">
            <a:alphaModFix/>
          </a:blip>
          <a:srcRect/>
          <a:stretch/>
        </p:blipFill>
        <p:spPr>
          <a:xfrm>
            <a:off x="1270761" y="3009806"/>
            <a:ext cx="257367" cy="358178"/>
          </a:xfrm>
          <a:prstGeom prst="rect">
            <a:avLst/>
          </a:prstGeom>
          <a:noFill/>
          <a:ln>
            <a:noFill/>
          </a:ln>
        </p:spPr>
      </p:pic>
      <p:pic>
        <p:nvPicPr>
          <p:cNvPr id="565" name="Google Shape;565;p6" descr="Free vector graphics of Boy">
            <a:hlinkClick r:id="" action="ppaction://noaction">
              <a:snd r:embed="rId12" name="10.1.1.4 L2 slide 6 2.wav"/>
            </a:hlinkClick>
          </p:cNvPr>
          <p:cNvPicPr preferRelativeResize="0"/>
          <p:nvPr/>
        </p:nvPicPr>
        <p:blipFill rotWithShape="1">
          <a:blip r:embed="rId15">
            <a:alphaModFix/>
          </a:blip>
          <a:srcRect l="27087" r="24509" b="77640"/>
          <a:stretch/>
        </p:blipFill>
        <p:spPr>
          <a:xfrm>
            <a:off x="10095388" y="2342164"/>
            <a:ext cx="319537" cy="295231"/>
          </a:xfrm>
          <a:prstGeom prst="rect">
            <a:avLst/>
          </a:prstGeom>
          <a:noFill/>
          <a:ln>
            <a:noFill/>
          </a:ln>
        </p:spPr>
      </p:pic>
      <p:sp>
        <p:nvSpPr>
          <p:cNvPr id="566" name="Google Shape;566;p6"/>
          <p:cNvSpPr/>
          <p:nvPr/>
        </p:nvSpPr>
        <p:spPr>
          <a:xfrm>
            <a:off x="10024361" y="3874607"/>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67" name="Google Shape;567;p6" descr="Free vector graphics of Boy">
            <a:hlinkClick r:id="" action="ppaction://noaction">
              <a:snd r:embed="rId13" name="10.1.1.4 L2 slide 7 4.wav"/>
            </a:hlinkClick>
          </p:cNvPr>
          <p:cNvPicPr preferRelativeResize="0"/>
          <p:nvPr/>
        </p:nvPicPr>
        <p:blipFill rotWithShape="1">
          <a:blip r:embed="rId15">
            <a:alphaModFix/>
          </a:blip>
          <a:srcRect l="27087" r="24509" b="77640"/>
          <a:stretch/>
        </p:blipFill>
        <p:spPr>
          <a:xfrm>
            <a:off x="10095388" y="3913081"/>
            <a:ext cx="319537" cy="295231"/>
          </a:xfrm>
          <a:prstGeom prst="rect">
            <a:avLst/>
          </a:prstGeom>
          <a:noFill/>
          <a:ln>
            <a:noFill/>
          </a:ln>
        </p:spPr>
      </p:pic>
      <p:sp>
        <p:nvSpPr>
          <p:cNvPr id="568" name="Google Shape;568;p6"/>
          <p:cNvSpPr/>
          <p:nvPr/>
        </p:nvSpPr>
        <p:spPr>
          <a:xfrm>
            <a:off x="10024361" y="5499241"/>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69" name="Google Shape;569;p6" descr="Free vector graphics of Boy">
            <a:hlinkClick r:id="" action="ppaction://noaction">
              <a:snd r:embed="rId14" name="10.1.1.4 L2 slide 6 6.wav"/>
            </a:hlinkClick>
          </p:cNvPr>
          <p:cNvPicPr preferRelativeResize="0"/>
          <p:nvPr/>
        </p:nvPicPr>
        <p:blipFill rotWithShape="1">
          <a:blip r:embed="rId15">
            <a:alphaModFix/>
          </a:blip>
          <a:srcRect l="27087" r="24509" b="77640"/>
          <a:stretch/>
        </p:blipFill>
        <p:spPr>
          <a:xfrm>
            <a:off x="10095388" y="5537715"/>
            <a:ext cx="319537" cy="2952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5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5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5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5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
          <p:cNvSpPr txBox="1">
            <a:spLocks noGrp="1"/>
          </p:cNvSpPr>
          <p:nvPr>
            <p:ph type="title"/>
          </p:nvPr>
        </p:nvSpPr>
        <p:spPr>
          <a:xfrm>
            <a:off x="0" y="162757"/>
            <a:ext cx="496725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Katja spricht mit Piotr</a:t>
            </a:r>
            <a:endParaRPr/>
          </a:p>
        </p:txBody>
      </p:sp>
      <p:sp>
        <p:nvSpPr>
          <p:cNvPr id="576" name="Google Shape;576;p7"/>
          <p:cNvSpPr txBox="1">
            <a:spLocks noGrp="1"/>
          </p:cNvSpPr>
          <p:nvPr>
            <p:ph type="body" idx="1"/>
          </p:nvPr>
        </p:nvSpPr>
        <p:spPr>
          <a:xfrm>
            <a:off x="4886388" y="151370"/>
            <a:ext cx="6040129" cy="5976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25050"/>
              </a:buClr>
              <a:buSzPts val="2400"/>
              <a:buNone/>
            </a:pPr>
            <a:r>
              <a:rPr lang="en-GB"/>
              <a:t>Katja und Piotr sprechen zusammen. </a:t>
            </a:r>
            <a:r>
              <a:rPr lang="en-GB" b="1"/>
              <a:t>Hör zu, ist das WO1 oder WO3?</a:t>
            </a:r>
            <a:endParaRPr/>
          </a:p>
        </p:txBody>
      </p:sp>
      <p:pic>
        <p:nvPicPr>
          <p:cNvPr id="577" name="Google Shape;577;p7" descr="Iphone, Android, Stencil, Smartphone, Cell"/>
          <p:cNvPicPr preferRelativeResize="0"/>
          <p:nvPr/>
        </p:nvPicPr>
        <p:blipFill rotWithShape="1">
          <a:blip r:embed="rId4">
            <a:alphaModFix/>
          </a:blip>
          <a:srcRect l="48889" t="3346" r="25555"/>
          <a:stretch/>
        </p:blipFill>
        <p:spPr>
          <a:xfrm rot="-5400000">
            <a:off x="3363842" y="-2930729"/>
            <a:ext cx="5937281" cy="13043338"/>
          </a:xfrm>
          <a:prstGeom prst="rect">
            <a:avLst/>
          </a:prstGeom>
          <a:noFill/>
          <a:ln>
            <a:noFill/>
          </a:ln>
        </p:spPr>
      </p:pic>
      <p:sp>
        <p:nvSpPr>
          <p:cNvPr id="578" name="Google Shape;578;p7"/>
          <p:cNvSpPr/>
          <p:nvPr/>
        </p:nvSpPr>
        <p:spPr>
          <a:xfrm>
            <a:off x="2009402" y="1233232"/>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Hallo Piotr! Wie geht es dir? Ich will Polnisch mit dir sprechen, weil ich jetzt Polnisch lerne.</a:t>
            </a:r>
            <a:endParaRPr/>
          </a:p>
        </p:txBody>
      </p:sp>
      <p:sp>
        <p:nvSpPr>
          <p:cNvPr id="579" name="Google Shape;579;p7"/>
          <p:cNvSpPr/>
          <p:nvPr/>
        </p:nvSpPr>
        <p:spPr>
          <a:xfrm>
            <a:off x="1179312" y="2051500"/>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 Toll! Ich denke, Polnisch ist keine einfache Sprache.</a:t>
            </a:r>
            <a:endParaRPr/>
          </a:p>
        </p:txBody>
      </p:sp>
      <p:sp>
        <p:nvSpPr>
          <p:cNvPr id="580" name="Google Shape;580;p7"/>
          <p:cNvSpPr/>
          <p:nvPr/>
        </p:nvSpPr>
        <p:spPr>
          <a:xfrm>
            <a:off x="1179312" y="3688036"/>
            <a:ext cx="8547651" cy="720000"/>
          </a:xfrm>
          <a:prstGeom prst="wedgeRoundRectCallout">
            <a:avLst>
              <a:gd name="adj1" fmla="val 52595"/>
              <a:gd name="adj2" fmla="val -17360"/>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Und ich will </a:t>
            </a:r>
            <a:r>
              <a:rPr lang="en-GB" sz="2000" b="0" i="0" u="none" strike="noStrike" cap="none" dirty="0" err="1">
                <a:solidFill>
                  <a:srgbClr val="3D3C3C"/>
                </a:solidFill>
                <a:latin typeface="Century Gothic"/>
                <a:ea typeface="Century Gothic"/>
                <a:cs typeface="Century Gothic"/>
                <a:sym typeface="Century Gothic"/>
              </a:rPr>
              <a:t>dir</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helfen</a:t>
            </a:r>
            <a:r>
              <a:rPr lang="en-GB" sz="2000" b="0" i="0" u="none" strike="noStrike" cap="none" dirty="0">
                <a:solidFill>
                  <a:srgbClr val="3D3C3C"/>
                </a:solidFill>
                <a:latin typeface="Century Gothic"/>
                <a:ea typeface="Century Gothic"/>
                <a:cs typeface="Century Gothic"/>
                <a:sym typeface="Century Gothic"/>
              </a:rPr>
              <a:t>. Ich </a:t>
            </a:r>
            <a:r>
              <a:rPr lang="en-GB" sz="2000" b="0" i="0" u="none" strike="noStrike" cap="none" dirty="0" err="1">
                <a:solidFill>
                  <a:srgbClr val="3D3C3C"/>
                </a:solidFill>
                <a:latin typeface="Century Gothic"/>
                <a:ea typeface="Century Gothic"/>
                <a:cs typeface="Century Gothic"/>
                <a:sym typeface="Century Gothic"/>
              </a:rPr>
              <a:t>weiß</a:t>
            </a:r>
            <a:r>
              <a:rPr lang="en-GB" sz="2000" b="0" i="0" u="none" strike="noStrike" cap="none" dirty="0">
                <a:solidFill>
                  <a:srgbClr val="3D3C3C"/>
                </a:solidFill>
                <a:latin typeface="Century Gothic"/>
                <a:ea typeface="Century Gothic"/>
                <a:cs typeface="Century Gothic"/>
                <a:sym typeface="Century Gothic"/>
              </a:rPr>
              <a:t> nicht, </a:t>
            </a:r>
            <a:r>
              <a:rPr lang="en-GB" sz="2000" b="0" i="0" u="none" strike="noStrike" cap="none" dirty="0" err="1">
                <a:solidFill>
                  <a:srgbClr val="3D3C3C"/>
                </a:solidFill>
                <a:latin typeface="Century Gothic"/>
                <a:ea typeface="Century Gothic"/>
                <a:cs typeface="Century Gothic"/>
                <a:sym typeface="Century Gothic"/>
              </a:rPr>
              <a:t>ob</a:t>
            </a:r>
            <a:r>
              <a:rPr lang="en-GB" sz="2000" b="0" i="0" u="none" strike="noStrike" cap="none" dirty="0">
                <a:solidFill>
                  <a:srgbClr val="3D3C3C"/>
                </a:solidFill>
                <a:latin typeface="Century Gothic"/>
                <a:ea typeface="Century Gothic"/>
                <a:cs typeface="Century Gothic"/>
                <a:sym typeface="Century Gothic"/>
              </a:rPr>
              <a:t> du dieses </a:t>
            </a:r>
            <a:r>
              <a:rPr lang="en-GB" sz="2000" b="0" i="0" u="none" strike="noStrike" cap="none" dirty="0" err="1">
                <a:solidFill>
                  <a:srgbClr val="3D3C3C"/>
                </a:solidFill>
                <a:latin typeface="Century Gothic"/>
                <a:ea typeface="Century Gothic"/>
                <a:cs typeface="Century Gothic"/>
                <a:sym typeface="Century Gothic"/>
              </a:rPr>
              <a:t>Wochenende</a:t>
            </a:r>
            <a:r>
              <a:rPr lang="en-GB" sz="2000" b="0" i="0" u="none" strike="noStrike" cap="none" dirty="0">
                <a:solidFill>
                  <a:srgbClr val="3D3C3C"/>
                </a:solidFill>
                <a:latin typeface="Century Gothic"/>
                <a:ea typeface="Century Gothic"/>
                <a:cs typeface="Century Gothic"/>
                <a:sym typeface="Century Gothic"/>
              </a:rPr>
              <a:t> Zeit hast.</a:t>
            </a:r>
            <a:endParaRPr sz="2000" b="1" i="0" u="none" strike="noStrike" cap="none" dirty="0">
              <a:solidFill>
                <a:srgbClr val="3D3C3C"/>
              </a:solidFill>
              <a:latin typeface="Century Gothic"/>
              <a:ea typeface="Century Gothic"/>
              <a:cs typeface="Century Gothic"/>
              <a:sym typeface="Century Gothic"/>
            </a:endParaRPr>
          </a:p>
        </p:txBody>
      </p:sp>
      <p:sp>
        <p:nvSpPr>
          <p:cNvPr id="581" name="Google Shape;581;p7">
            <a:hlinkClick r:id="" action="ppaction://noaction">
              <a:snd r:embed="rId5" name="10.1.1.4 L2 slide 7 3.wav"/>
            </a:hlinkClick>
          </p:cNvPr>
          <p:cNvSpPr/>
          <p:nvPr/>
        </p:nvSpPr>
        <p:spPr>
          <a:xfrm>
            <a:off x="1974029" y="2869768"/>
            <a:ext cx="8547651" cy="720000"/>
          </a:xfrm>
          <a:prstGeom prst="wedgeRoundRectCallout">
            <a:avLst>
              <a:gd name="adj1" fmla="val -52415"/>
              <a:gd name="adj2" fmla="val -1578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Ja. Aber ich werde mein Polnisch schnell verbessern, wenn ich hart arbeite. </a:t>
            </a:r>
            <a:endParaRPr/>
          </a:p>
        </p:txBody>
      </p:sp>
      <p:sp>
        <p:nvSpPr>
          <p:cNvPr id="582" name="Google Shape;582;p7"/>
          <p:cNvSpPr/>
          <p:nvPr/>
        </p:nvSpPr>
        <p:spPr>
          <a:xfrm>
            <a:off x="10024361" y="2303690"/>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83" name="Google Shape;583;p7"/>
          <p:cNvSpPr/>
          <p:nvPr/>
        </p:nvSpPr>
        <p:spPr>
          <a:xfrm>
            <a:off x="1204712" y="1335425"/>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84" name="Google Shape;584;p7"/>
          <p:cNvSpPr/>
          <p:nvPr/>
        </p:nvSpPr>
        <p:spPr>
          <a:xfrm>
            <a:off x="10647706" y="1242222"/>
            <a:ext cx="1336460"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weil</a:t>
            </a:r>
            <a:endParaRPr sz="1800" b="1" i="0" u="none" strike="noStrike" cap="none">
              <a:solidFill>
                <a:srgbClr val="3D3C3C"/>
              </a:solidFill>
              <a:latin typeface="Century Gothic"/>
              <a:ea typeface="Century Gothic"/>
              <a:cs typeface="Century Gothic"/>
              <a:sym typeface="Century Gothic"/>
            </a:endParaRPr>
          </a:p>
        </p:txBody>
      </p:sp>
      <p:sp>
        <p:nvSpPr>
          <p:cNvPr id="585" name="Google Shape;585;p7"/>
          <p:cNvSpPr/>
          <p:nvPr/>
        </p:nvSpPr>
        <p:spPr>
          <a:xfrm>
            <a:off x="10630109" y="2830093"/>
            <a:ext cx="1371655"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wenn</a:t>
            </a:r>
            <a:endParaRPr sz="1800" b="1" i="0" u="none" strike="noStrike" cap="none">
              <a:solidFill>
                <a:srgbClr val="3D3C3C"/>
              </a:solidFill>
              <a:latin typeface="Century Gothic"/>
              <a:ea typeface="Century Gothic"/>
              <a:cs typeface="Century Gothic"/>
              <a:sym typeface="Century Gothic"/>
            </a:endParaRPr>
          </a:p>
        </p:txBody>
      </p:sp>
      <p:sp>
        <p:nvSpPr>
          <p:cNvPr id="586" name="Google Shape;586;p7"/>
          <p:cNvSpPr/>
          <p:nvPr/>
        </p:nvSpPr>
        <p:spPr>
          <a:xfrm>
            <a:off x="10619599" y="2052507"/>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dass</a:t>
            </a:r>
            <a:endParaRPr sz="1800" b="1" i="0" u="none" strike="noStrike" cap="none">
              <a:solidFill>
                <a:srgbClr val="3D3C3C"/>
              </a:solidFill>
              <a:latin typeface="Century Gothic"/>
              <a:ea typeface="Century Gothic"/>
              <a:cs typeface="Century Gothic"/>
              <a:sym typeface="Century Gothic"/>
            </a:endParaRPr>
          </a:p>
        </p:txBody>
      </p:sp>
      <p:sp>
        <p:nvSpPr>
          <p:cNvPr id="587" name="Google Shape;587;p7"/>
          <p:cNvSpPr/>
          <p:nvPr/>
        </p:nvSpPr>
        <p:spPr>
          <a:xfrm>
            <a:off x="10619599" y="3700575"/>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nicht, ob</a:t>
            </a:r>
            <a:endParaRPr sz="1800" b="1" i="0" u="none" strike="noStrike" cap="none">
              <a:solidFill>
                <a:srgbClr val="3D3C3C"/>
              </a:solidFill>
              <a:latin typeface="Century Gothic"/>
              <a:ea typeface="Century Gothic"/>
              <a:cs typeface="Century Gothic"/>
              <a:sym typeface="Century Gothic"/>
            </a:endParaRPr>
          </a:p>
        </p:txBody>
      </p:sp>
      <p:sp>
        <p:nvSpPr>
          <p:cNvPr id="588" name="Google Shape;588;p7"/>
          <p:cNvSpPr/>
          <p:nvPr/>
        </p:nvSpPr>
        <p:spPr>
          <a:xfrm>
            <a:off x="10919224" y="1333248"/>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89" name="Google Shape;589;p7"/>
          <p:cNvSpPr/>
          <p:nvPr/>
        </p:nvSpPr>
        <p:spPr>
          <a:xfrm>
            <a:off x="10977829" y="2451765"/>
            <a:ext cx="824814" cy="26398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90" name="Google Shape;590;p7"/>
          <p:cNvSpPr/>
          <p:nvPr/>
        </p:nvSpPr>
        <p:spPr>
          <a:xfrm>
            <a:off x="10944067" y="2944248"/>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91" name="Google Shape;591;p7"/>
          <p:cNvSpPr/>
          <p:nvPr/>
        </p:nvSpPr>
        <p:spPr>
          <a:xfrm>
            <a:off x="10836669" y="3809929"/>
            <a:ext cx="1011886" cy="23810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92" name="Google Shape;592;p7" descr="A cartoon of a child&#10;&#10;Description automatically generated with low confidence">
            <a:hlinkClick r:id="" action="ppaction://noaction">
              <a:snd r:embed="rId6" name="10.1.1.4 L2 slide 7 1.wav"/>
            </a:hlinkClick>
          </p:cNvPr>
          <p:cNvPicPr preferRelativeResize="0"/>
          <p:nvPr/>
        </p:nvPicPr>
        <p:blipFill rotWithShape="1">
          <a:blip r:embed="rId7">
            <a:alphaModFix/>
          </a:blip>
          <a:srcRect/>
          <a:stretch/>
        </p:blipFill>
        <p:spPr>
          <a:xfrm>
            <a:off x="1272945" y="1338019"/>
            <a:ext cx="257367" cy="358178"/>
          </a:xfrm>
          <a:prstGeom prst="rect">
            <a:avLst/>
          </a:prstGeom>
          <a:noFill/>
          <a:ln>
            <a:noFill/>
          </a:ln>
        </p:spPr>
      </p:pic>
      <p:sp>
        <p:nvSpPr>
          <p:cNvPr id="593" name="Google Shape;593;p7"/>
          <p:cNvSpPr/>
          <p:nvPr/>
        </p:nvSpPr>
        <p:spPr>
          <a:xfrm>
            <a:off x="1974029" y="4506304"/>
            <a:ext cx="8547651" cy="720000"/>
          </a:xfrm>
          <a:prstGeom prst="wedgeRoundRectCallout">
            <a:avLst>
              <a:gd name="adj1" fmla="val -52415"/>
              <a:gd name="adj2" fmla="val -1578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Ja, ich habe Zeit. Können wir auch nächste Woche sprechen, falls der Kursinhalt nächste Woche schwierig ist? </a:t>
            </a:r>
            <a:endParaRPr/>
          </a:p>
        </p:txBody>
      </p:sp>
      <p:sp>
        <p:nvSpPr>
          <p:cNvPr id="594" name="Google Shape;594;p7"/>
          <p:cNvSpPr/>
          <p:nvPr/>
        </p:nvSpPr>
        <p:spPr>
          <a:xfrm>
            <a:off x="1179312" y="5324570"/>
            <a:ext cx="8547651" cy="720000"/>
          </a:xfrm>
          <a:prstGeom prst="wedgeRoundRectCallout">
            <a:avLst>
              <a:gd name="adj1" fmla="val 52595"/>
              <a:gd name="adj2" fmla="val -17360"/>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err="1">
                <a:solidFill>
                  <a:srgbClr val="3D3C3C"/>
                </a:solidFill>
                <a:latin typeface="Century Gothic"/>
                <a:ea typeface="Century Gothic"/>
                <a:cs typeface="Century Gothic"/>
                <a:sym typeface="Century Gothic"/>
              </a:rPr>
              <a:t>Ja</a:t>
            </a:r>
            <a:r>
              <a:rPr lang="en-GB" sz="2000" b="0" i="0" u="none" strike="noStrike" cap="none" dirty="0">
                <a:solidFill>
                  <a:srgbClr val="3D3C3C"/>
                </a:solidFill>
                <a:latin typeface="Century Gothic"/>
                <a:ea typeface="Century Gothic"/>
                <a:cs typeface="Century Gothic"/>
                <a:sym typeface="Century Gothic"/>
              </a:rPr>
              <a:t>. Ich bin für dich da. Der </a:t>
            </a:r>
            <a:r>
              <a:rPr lang="en-GB" sz="2000" b="0" i="0" u="none" strike="noStrike" cap="none" dirty="0" err="1">
                <a:solidFill>
                  <a:srgbClr val="3D3C3C"/>
                </a:solidFill>
                <a:latin typeface="Century Gothic"/>
                <a:ea typeface="Century Gothic"/>
                <a:cs typeface="Century Gothic"/>
                <a:sym typeface="Century Gothic"/>
              </a:rPr>
              <a:t>Kurs</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enthält</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schwierige</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Wörter</a:t>
            </a:r>
            <a:r>
              <a:rPr lang="en-GB" sz="2000" b="0" i="0" u="none" strike="noStrike" cap="none" dirty="0">
                <a:solidFill>
                  <a:srgbClr val="3D3C3C"/>
                </a:solidFill>
                <a:latin typeface="Century Gothic"/>
                <a:ea typeface="Century Gothic"/>
                <a:cs typeface="Century Gothic"/>
                <a:sym typeface="Century Gothic"/>
              </a:rPr>
              <a:t>. </a:t>
            </a:r>
            <a:endParaRPr dirty="0"/>
          </a:p>
        </p:txBody>
      </p:sp>
      <p:sp>
        <p:nvSpPr>
          <p:cNvPr id="595" name="Google Shape;595;p7"/>
          <p:cNvSpPr/>
          <p:nvPr/>
        </p:nvSpPr>
        <p:spPr>
          <a:xfrm>
            <a:off x="10630109" y="4518368"/>
            <a:ext cx="1371655"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falls</a:t>
            </a:r>
            <a:endParaRPr/>
          </a:p>
        </p:txBody>
      </p:sp>
      <p:sp>
        <p:nvSpPr>
          <p:cNvPr id="596" name="Google Shape;596;p7"/>
          <p:cNvSpPr/>
          <p:nvPr/>
        </p:nvSpPr>
        <p:spPr>
          <a:xfrm>
            <a:off x="10994592" y="4710805"/>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97" name="Google Shape;597;p7"/>
          <p:cNvSpPr/>
          <p:nvPr/>
        </p:nvSpPr>
        <p:spPr>
          <a:xfrm>
            <a:off x="10619599" y="5307865"/>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falls</a:t>
            </a:r>
            <a:endParaRPr/>
          </a:p>
        </p:txBody>
      </p:sp>
      <p:sp>
        <p:nvSpPr>
          <p:cNvPr id="598" name="Google Shape;598;p7"/>
          <p:cNvSpPr/>
          <p:nvPr/>
        </p:nvSpPr>
        <p:spPr>
          <a:xfrm>
            <a:off x="10851785" y="5682722"/>
            <a:ext cx="1011886" cy="23810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grpSp>
        <p:nvGrpSpPr>
          <p:cNvPr id="599" name="Google Shape;599;p7"/>
          <p:cNvGrpSpPr/>
          <p:nvPr/>
        </p:nvGrpSpPr>
        <p:grpSpPr>
          <a:xfrm>
            <a:off x="2060977" y="1227126"/>
            <a:ext cx="8512278" cy="793797"/>
            <a:chOff x="2021615" y="1207917"/>
            <a:chExt cx="8512278" cy="793797"/>
          </a:xfrm>
        </p:grpSpPr>
        <p:sp>
          <p:nvSpPr>
            <p:cNvPr id="600" name="Google Shape;600;p7">
              <a:hlinkClick r:id="" action="ppaction://noaction">
                <a:snd r:embed="rId6" name="10.1.1.4 L2 slide 7 1.wav"/>
              </a:hlinkClick>
            </p:cNvPr>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601" name="Google Shape;601;p7"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602" name="Google Shape;602;p7"/>
            <p:cNvGrpSpPr/>
            <p:nvPr/>
          </p:nvGrpSpPr>
          <p:grpSpPr>
            <a:xfrm>
              <a:off x="2824349" y="1207917"/>
              <a:ext cx="7558796" cy="793797"/>
              <a:chOff x="2471432" y="1833003"/>
              <a:chExt cx="7558796" cy="793797"/>
            </a:xfrm>
          </p:grpSpPr>
          <p:pic>
            <p:nvPicPr>
              <p:cNvPr id="603" name="Google Shape;603;p7" descr="Free vector graphics of Frequency">
                <a:hlinkClick r:id="" action="ppaction://noaction">
                  <a:snd r:embed="rId6" name="10.1.1.4 L2 slide 7 1.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04" name="Google Shape;604;p7" descr="Free vector graphics of Frequency">
                <a:hlinkClick r:id="" action="ppaction://noaction">
                  <a:snd r:embed="rId6" name="10.1.1.4 L2 slide 7 1.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05" name="Google Shape;605;p7" descr="Free vector graphics of Frequency">
                <a:hlinkClick r:id="" action="ppaction://noaction">
                  <a:snd r:embed="rId6" name="10.1.1.4 L2 slide 7 1.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06" name="Google Shape;606;p7" descr="Free vector graphics of Frequency">
                <a:hlinkClick r:id="" action="ppaction://noaction">
                  <a:snd r:embed="rId6" name="10.1.1.4 L2 slide 7 1.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607" name="Google Shape;607;p7"/>
          <p:cNvGrpSpPr/>
          <p:nvPr/>
        </p:nvGrpSpPr>
        <p:grpSpPr>
          <a:xfrm>
            <a:off x="1991715" y="2860348"/>
            <a:ext cx="8512278" cy="793797"/>
            <a:chOff x="2021615" y="1207917"/>
            <a:chExt cx="8512278" cy="793797"/>
          </a:xfrm>
        </p:grpSpPr>
        <p:sp>
          <p:nvSpPr>
            <p:cNvPr id="608" name="Google Shape;608;p7"/>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609" name="Google Shape;609;p7"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610" name="Google Shape;610;p7"/>
            <p:cNvGrpSpPr/>
            <p:nvPr/>
          </p:nvGrpSpPr>
          <p:grpSpPr>
            <a:xfrm>
              <a:off x="2824349" y="1207917"/>
              <a:ext cx="7558796" cy="793797"/>
              <a:chOff x="2471432" y="1833003"/>
              <a:chExt cx="7558796" cy="793797"/>
            </a:xfrm>
          </p:grpSpPr>
          <p:pic>
            <p:nvPicPr>
              <p:cNvPr id="611" name="Google Shape;611;p7" descr="Free vector graphics of Frequency">
                <a:hlinkClick r:id="" action="ppaction://noaction">
                  <a:snd r:embed="rId5" name="10.1.1.4 L2 slide 7 3.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12" name="Google Shape;612;p7" descr="Free vector graphics of Frequency">
                <a:hlinkClick r:id="" action="ppaction://noaction">
                  <a:snd r:embed="rId5" name="10.1.1.4 L2 slide 7 3.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13" name="Google Shape;613;p7" descr="Free vector graphics of Frequency">
                <a:hlinkClick r:id="" action="ppaction://noaction">
                  <a:snd r:embed="rId5" name="10.1.1.4 L2 slide 7 3.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14" name="Google Shape;614;p7" descr="Free vector graphics of Frequency">
                <a:hlinkClick r:id="" action="ppaction://noaction">
                  <a:snd r:embed="rId5" name="10.1.1.4 L2 slide 7 3.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615" name="Google Shape;615;p7"/>
          <p:cNvGrpSpPr/>
          <p:nvPr/>
        </p:nvGrpSpPr>
        <p:grpSpPr>
          <a:xfrm>
            <a:off x="2033736" y="4509665"/>
            <a:ext cx="8512278" cy="793797"/>
            <a:chOff x="2021615" y="1207917"/>
            <a:chExt cx="8512278" cy="793797"/>
          </a:xfrm>
        </p:grpSpPr>
        <p:sp>
          <p:nvSpPr>
            <p:cNvPr id="616" name="Google Shape;616;p7">
              <a:hlinkClick r:id="" action="ppaction://noaction">
                <a:snd r:embed="rId10" name="10.1.1.4 L2 slide 7 5.wav"/>
              </a:hlinkClick>
            </p:cNvPr>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617" name="Google Shape;617;p7"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618" name="Google Shape;618;p7"/>
            <p:cNvGrpSpPr/>
            <p:nvPr/>
          </p:nvGrpSpPr>
          <p:grpSpPr>
            <a:xfrm>
              <a:off x="2824349" y="1207917"/>
              <a:ext cx="7558796" cy="793797"/>
              <a:chOff x="2471432" y="1833003"/>
              <a:chExt cx="7558796" cy="793797"/>
            </a:xfrm>
          </p:grpSpPr>
          <p:pic>
            <p:nvPicPr>
              <p:cNvPr id="619" name="Google Shape;619;p7" descr="Free vector graphics of Frequency">
                <a:hlinkClick r:id="" action="ppaction://noaction">
                  <a:snd r:embed="rId10" name="10.1.1.4 L2 slide 7 5.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20" name="Google Shape;620;p7" descr="Free vector graphics of Frequency">
                <a:hlinkClick r:id="" action="ppaction://noaction">
                  <a:snd r:embed="rId10" name="10.1.1.4 L2 slide 7 5.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21" name="Google Shape;621;p7" descr="Free vector graphics of Frequency">
                <a:hlinkClick r:id="" action="ppaction://noaction">
                  <a:snd r:embed="rId10" name="10.1.1.4 L2 slide 7 5.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22" name="Google Shape;622;p7" descr="Free vector graphics of Frequency">
                <a:hlinkClick r:id="" action="ppaction://noaction">
                  <a:snd r:embed="rId10" name="10.1.1.4 L2 slide 7 5.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623" name="Google Shape;623;p7"/>
          <p:cNvGrpSpPr/>
          <p:nvPr/>
        </p:nvGrpSpPr>
        <p:grpSpPr>
          <a:xfrm>
            <a:off x="1202528" y="2039073"/>
            <a:ext cx="8547652" cy="793797"/>
            <a:chOff x="1204712" y="2048452"/>
            <a:chExt cx="8547652" cy="793797"/>
          </a:xfrm>
        </p:grpSpPr>
        <p:sp>
          <p:nvSpPr>
            <p:cNvPr id="624" name="Google Shape;624;p7"/>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625" name="Google Shape;625;p7"/>
            <p:cNvGrpSpPr/>
            <p:nvPr/>
          </p:nvGrpSpPr>
          <p:grpSpPr>
            <a:xfrm>
              <a:off x="1408120" y="2048452"/>
              <a:ext cx="7558796" cy="793797"/>
              <a:chOff x="2471432" y="1833003"/>
              <a:chExt cx="7558796" cy="793797"/>
            </a:xfrm>
          </p:grpSpPr>
          <p:pic>
            <p:nvPicPr>
              <p:cNvPr id="626" name="Google Shape;626;p7" descr="Free vector graphics of Frequency">
                <a:hlinkClick r:id="" action="ppaction://noaction">
                  <a:snd r:embed="rId11" name="10.1.1.4 L2 slide 7 2.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27" name="Google Shape;627;p7" descr="Free vector graphics of Frequency">
                <a:hlinkClick r:id="" action="ppaction://noaction">
                  <a:snd r:embed="rId11" name="10.1.1.4 L2 slide 7 2.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28" name="Google Shape;628;p7" descr="Free vector graphics of Frequency">
                <a:hlinkClick r:id="" action="ppaction://noaction">
                  <a:snd r:embed="rId11" name="10.1.1.4 L2 slide 7 2.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29" name="Google Shape;629;p7" descr="Free vector graphics of Frequency">
                <a:hlinkClick r:id="" action="ppaction://noaction">
                  <a:snd r:embed="rId11" name="10.1.1.4 L2 slide 7 2.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630" name="Google Shape;630;p7"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sp>
        <p:nvSpPr>
          <p:cNvPr id="631" name="Google Shape;631;p7"/>
          <p:cNvSpPr/>
          <p:nvPr/>
        </p:nvSpPr>
        <p:spPr>
          <a:xfrm>
            <a:off x="10876644" y="219331"/>
            <a:ext cx="1092847" cy="40309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0" i="0" u="none" strike="noStrike" cap="none">
                <a:solidFill>
                  <a:srgbClr val="3D3C3C"/>
                </a:solidFill>
                <a:latin typeface="Century Gothic"/>
                <a:ea typeface="Century Gothic"/>
                <a:cs typeface="Century Gothic"/>
                <a:sym typeface="Century Gothic"/>
              </a:rPr>
              <a:t>hören</a:t>
            </a:r>
            <a:endParaRPr sz="1800" b="0" i="0" u="none" strike="noStrike" cap="none">
              <a:solidFill>
                <a:srgbClr val="3D3C3C"/>
              </a:solidFill>
              <a:latin typeface="Century Gothic"/>
              <a:ea typeface="Century Gothic"/>
              <a:cs typeface="Century Gothic"/>
              <a:sym typeface="Century Gothic"/>
            </a:endParaRPr>
          </a:p>
        </p:txBody>
      </p:sp>
      <p:sp>
        <p:nvSpPr>
          <p:cNvPr id="632" name="Google Shape;632;p7"/>
          <p:cNvSpPr/>
          <p:nvPr/>
        </p:nvSpPr>
        <p:spPr>
          <a:xfrm>
            <a:off x="1182746" y="4665482"/>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633" name="Google Shape;633;p7" descr="A cartoon of a child&#10;&#10;Description automatically generated with low confidence">
            <a:hlinkClick r:id="" action="ppaction://noaction">
              <a:snd r:embed="rId10" name="10.1.1.4 L2 slide 7 5.wav"/>
            </a:hlinkClick>
          </p:cNvPr>
          <p:cNvPicPr preferRelativeResize="0"/>
          <p:nvPr/>
        </p:nvPicPr>
        <p:blipFill rotWithShape="1">
          <a:blip r:embed="rId7">
            <a:alphaModFix/>
          </a:blip>
          <a:srcRect/>
          <a:stretch/>
        </p:blipFill>
        <p:spPr>
          <a:xfrm>
            <a:off x="1250979" y="4668076"/>
            <a:ext cx="257367" cy="358178"/>
          </a:xfrm>
          <a:prstGeom prst="rect">
            <a:avLst/>
          </a:prstGeom>
          <a:noFill/>
          <a:ln>
            <a:noFill/>
          </a:ln>
        </p:spPr>
      </p:pic>
      <p:sp>
        <p:nvSpPr>
          <p:cNvPr id="634" name="Google Shape;634;p7"/>
          <p:cNvSpPr/>
          <p:nvPr/>
        </p:nvSpPr>
        <p:spPr>
          <a:xfrm>
            <a:off x="1202528" y="3007212"/>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635" name="Google Shape;635;p7" descr="A cartoon of a child&#10;&#10;Description automatically generated with low confidence">
            <a:hlinkClick r:id="" action="ppaction://noaction">
              <a:snd r:embed="rId5" name="10.1.1.4 L2 slide 7 3.wav"/>
            </a:hlinkClick>
          </p:cNvPr>
          <p:cNvPicPr preferRelativeResize="0"/>
          <p:nvPr/>
        </p:nvPicPr>
        <p:blipFill rotWithShape="1">
          <a:blip r:embed="rId7">
            <a:alphaModFix/>
          </a:blip>
          <a:srcRect/>
          <a:stretch/>
        </p:blipFill>
        <p:spPr>
          <a:xfrm>
            <a:off x="1270761" y="3009806"/>
            <a:ext cx="257367" cy="358178"/>
          </a:xfrm>
          <a:prstGeom prst="rect">
            <a:avLst/>
          </a:prstGeom>
          <a:noFill/>
          <a:ln>
            <a:noFill/>
          </a:ln>
        </p:spPr>
      </p:pic>
      <p:pic>
        <p:nvPicPr>
          <p:cNvPr id="636" name="Google Shape;636;p7" descr="Free vector graphics of Boy">
            <a:hlinkClick r:id="" action="ppaction://noaction">
              <a:snd r:embed="rId11" name="10.1.1.4 L2 slide 7 2.wav"/>
            </a:hlinkClick>
          </p:cNvPr>
          <p:cNvPicPr preferRelativeResize="0"/>
          <p:nvPr/>
        </p:nvPicPr>
        <p:blipFill rotWithShape="1">
          <a:blip r:embed="rId12">
            <a:alphaModFix/>
          </a:blip>
          <a:srcRect l="27087" r="24509" b="77640"/>
          <a:stretch/>
        </p:blipFill>
        <p:spPr>
          <a:xfrm>
            <a:off x="10095388" y="2342164"/>
            <a:ext cx="319537" cy="295231"/>
          </a:xfrm>
          <a:prstGeom prst="rect">
            <a:avLst/>
          </a:prstGeom>
          <a:noFill/>
          <a:ln>
            <a:noFill/>
          </a:ln>
        </p:spPr>
      </p:pic>
      <p:sp>
        <p:nvSpPr>
          <p:cNvPr id="637" name="Google Shape;637;p7"/>
          <p:cNvSpPr/>
          <p:nvPr/>
        </p:nvSpPr>
        <p:spPr>
          <a:xfrm>
            <a:off x="10024361" y="3874607"/>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638" name="Google Shape;638;p7" descr="Free vector graphics of Boy">
            <a:hlinkClick r:id="" action="ppaction://noaction">
              <a:snd r:embed="rId13" name="10.1.1.4 L2 slide 7 4.wav"/>
            </a:hlinkClick>
          </p:cNvPr>
          <p:cNvPicPr preferRelativeResize="0"/>
          <p:nvPr/>
        </p:nvPicPr>
        <p:blipFill rotWithShape="1">
          <a:blip r:embed="rId12">
            <a:alphaModFix/>
          </a:blip>
          <a:srcRect l="27087" r="24509" b="77640"/>
          <a:stretch/>
        </p:blipFill>
        <p:spPr>
          <a:xfrm>
            <a:off x="10095388" y="3913081"/>
            <a:ext cx="319537" cy="295231"/>
          </a:xfrm>
          <a:prstGeom prst="rect">
            <a:avLst/>
          </a:prstGeom>
          <a:noFill/>
          <a:ln>
            <a:noFill/>
          </a:ln>
        </p:spPr>
      </p:pic>
      <p:sp>
        <p:nvSpPr>
          <p:cNvPr id="639" name="Google Shape;639;p7"/>
          <p:cNvSpPr/>
          <p:nvPr/>
        </p:nvSpPr>
        <p:spPr>
          <a:xfrm>
            <a:off x="10024361" y="5499241"/>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640" name="Google Shape;640;p7" descr="Free vector graphics of Boy">
            <a:hlinkClick r:id="" action="ppaction://noaction">
              <a:snd r:embed="rId14" name="10.1.1.4 L2 slide 7 6.wav"/>
            </a:hlinkClick>
          </p:cNvPr>
          <p:cNvPicPr preferRelativeResize="0"/>
          <p:nvPr/>
        </p:nvPicPr>
        <p:blipFill rotWithShape="1">
          <a:blip r:embed="rId12">
            <a:alphaModFix/>
          </a:blip>
          <a:srcRect l="27087" r="24509" b="77640"/>
          <a:stretch/>
        </p:blipFill>
        <p:spPr>
          <a:xfrm>
            <a:off x="10095388" y="5537715"/>
            <a:ext cx="319537" cy="295231"/>
          </a:xfrm>
          <a:prstGeom prst="rect">
            <a:avLst/>
          </a:prstGeom>
          <a:noFill/>
          <a:ln>
            <a:noFill/>
          </a:ln>
        </p:spPr>
      </p:pic>
      <p:grpSp>
        <p:nvGrpSpPr>
          <p:cNvPr id="641" name="Google Shape;641;p7"/>
          <p:cNvGrpSpPr/>
          <p:nvPr/>
        </p:nvGrpSpPr>
        <p:grpSpPr>
          <a:xfrm>
            <a:off x="1230069" y="3691954"/>
            <a:ext cx="8547652" cy="793797"/>
            <a:chOff x="1204712" y="2048452"/>
            <a:chExt cx="8547652" cy="793797"/>
          </a:xfrm>
        </p:grpSpPr>
        <p:sp>
          <p:nvSpPr>
            <p:cNvPr id="642" name="Google Shape;642;p7"/>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643" name="Google Shape;643;p7"/>
            <p:cNvGrpSpPr/>
            <p:nvPr/>
          </p:nvGrpSpPr>
          <p:grpSpPr>
            <a:xfrm>
              <a:off x="1408120" y="2048452"/>
              <a:ext cx="7558796" cy="793797"/>
              <a:chOff x="2471432" y="1833003"/>
              <a:chExt cx="7558796" cy="793797"/>
            </a:xfrm>
          </p:grpSpPr>
          <p:pic>
            <p:nvPicPr>
              <p:cNvPr id="644" name="Google Shape;644;p7"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45" name="Google Shape;645;p7"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46" name="Google Shape;646;p7"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47" name="Google Shape;647;p7" descr="Free vector graphics of Frequency">
                <a:hlinkClick r:id="" action="ppaction://noaction">
                  <a:snd r:embed="rId13" name="10.1.1.4 L2 slide 7 4.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648" name="Google Shape;648;p7"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grpSp>
        <p:nvGrpSpPr>
          <p:cNvPr id="649" name="Google Shape;649;p7"/>
          <p:cNvGrpSpPr/>
          <p:nvPr/>
        </p:nvGrpSpPr>
        <p:grpSpPr>
          <a:xfrm>
            <a:off x="1141405" y="5316163"/>
            <a:ext cx="8547652" cy="793797"/>
            <a:chOff x="1204712" y="2048452"/>
            <a:chExt cx="8547652" cy="793797"/>
          </a:xfrm>
        </p:grpSpPr>
        <p:sp>
          <p:nvSpPr>
            <p:cNvPr id="650" name="Google Shape;650;p7"/>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651" name="Google Shape;651;p7"/>
            <p:cNvGrpSpPr/>
            <p:nvPr/>
          </p:nvGrpSpPr>
          <p:grpSpPr>
            <a:xfrm>
              <a:off x="1408120" y="2048452"/>
              <a:ext cx="7558796" cy="793797"/>
              <a:chOff x="2471432" y="1833003"/>
              <a:chExt cx="7558796" cy="793797"/>
            </a:xfrm>
          </p:grpSpPr>
          <p:pic>
            <p:nvPicPr>
              <p:cNvPr id="652" name="Google Shape;652;p7" descr="Free vector graphics of Frequency">
                <a:hlinkClick r:id="" action="ppaction://noaction">
                  <a:snd r:embed="rId14" name="10.1.1.4 L2 slide 7 6.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53" name="Google Shape;653;p7" descr="Free vector graphics of Frequency">
                <a:hlinkClick r:id="" action="ppaction://noaction">
                  <a:snd r:embed="rId14" name="10.1.1.4 L2 slide 7 6.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54" name="Google Shape;654;p7" descr="Free vector graphics of Frequency">
                <a:hlinkClick r:id="" action="ppaction://noaction">
                  <a:snd r:embed="rId14" name="10.1.1.4 L2 slide 7 6.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55" name="Google Shape;655;p7" descr="Free vector graphics of Frequency">
                <a:hlinkClick r:id="" action="ppaction://noaction">
                  <a:snd r:embed="rId14" name="10.1.1.4 L2 slide 7 6.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656" name="Google Shape;656;p7"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6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60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6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6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6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8B82593-122E-48E5-99E9-C9852196DB7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962" y="-4988"/>
            <a:ext cx="12192000" cy="6361611"/>
          </a:xfrm>
          <a:prstGeom prst="rect">
            <a:avLst/>
          </a:prstGeom>
        </p:spPr>
      </p:pic>
      <p:sp>
        <p:nvSpPr>
          <p:cNvPr id="5" name="Rectangle: Rounded Corners 4">
            <a:extLst>
              <a:ext uri="{FF2B5EF4-FFF2-40B4-BE49-F238E27FC236}">
                <a16:creationId xmlns:a16="http://schemas.microsoft.com/office/drawing/2014/main" id="{3B3B7527-7EC3-4F0F-8061-C53F898D16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Auftakt</a:t>
            </a:r>
            <a:endParaRPr lang="en-GB" sz="2000" b="1" dirty="0"/>
          </a:p>
        </p:txBody>
      </p:sp>
      <p:sp>
        <p:nvSpPr>
          <p:cNvPr id="6" name="Title 5">
            <a:extLst>
              <a:ext uri="{FF2B5EF4-FFF2-40B4-BE49-F238E27FC236}">
                <a16:creationId xmlns:a16="http://schemas.microsoft.com/office/drawing/2014/main" id="{C31234B3-843E-4E85-9A33-8AF5D485F97D}"/>
              </a:ext>
            </a:extLst>
          </p:cNvPr>
          <p:cNvSpPr>
            <a:spLocks noGrp="1"/>
          </p:cNvSpPr>
          <p:nvPr>
            <p:ph type="title"/>
          </p:nvPr>
        </p:nvSpPr>
        <p:spPr>
          <a:xfrm>
            <a:off x="0" y="213557"/>
            <a:ext cx="3537858" cy="647577"/>
          </a:xfrm>
        </p:spPr>
        <p:txBody>
          <a:bodyPr/>
          <a:lstStyle/>
          <a:p>
            <a:r>
              <a:rPr lang="en-GB" dirty="0" err="1">
                <a:solidFill>
                  <a:srgbClr val="525050"/>
                </a:solidFill>
              </a:rPr>
              <a:t>Weißt</a:t>
            </a:r>
            <a:r>
              <a:rPr lang="en-GB" dirty="0">
                <a:solidFill>
                  <a:srgbClr val="525050"/>
                </a:solidFill>
              </a:rPr>
              <a:t> du das?</a:t>
            </a:r>
          </a:p>
        </p:txBody>
      </p:sp>
      <p:sp>
        <p:nvSpPr>
          <p:cNvPr id="8" name="Speech Bubble: Rectangle with Corners Rounded 7">
            <a:extLst>
              <a:ext uri="{FF2B5EF4-FFF2-40B4-BE49-F238E27FC236}">
                <a16:creationId xmlns:a16="http://schemas.microsoft.com/office/drawing/2014/main" id="{FFE15F98-CC6C-FC21-9703-C9C6DBB32239}"/>
              </a:ext>
            </a:extLst>
          </p:cNvPr>
          <p:cNvSpPr/>
          <p:nvPr/>
        </p:nvSpPr>
        <p:spPr>
          <a:xfrm>
            <a:off x="3537858" y="2865960"/>
            <a:ext cx="2558142" cy="2013340"/>
          </a:xfrm>
          <a:prstGeom prst="wedgeRoundRectCallout">
            <a:avLst>
              <a:gd name="adj1" fmla="val -19840"/>
              <a:gd name="adj2" fmla="val -661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Und </a:t>
            </a:r>
            <a:r>
              <a:rPr lang="en-GB" sz="2000" dirty="0" err="1"/>
              <a:t>weißt</a:t>
            </a:r>
            <a:r>
              <a:rPr lang="en-GB" sz="2000" dirty="0"/>
              <a:t> du, </a:t>
            </a:r>
            <a:r>
              <a:rPr lang="en-GB" sz="2000" dirty="0" err="1"/>
              <a:t>dass</a:t>
            </a:r>
            <a:r>
              <a:rPr lang="en-GB" sz="2000" dirty="0"/>
              <a:t> es </a:t>
            </a:r>
            <a:r>
              <a:rPr lang="en-GB" sz="2000" dirty="0" err="1"/>
              <a:t>eigentlich</a:t>
            </a:r>
            <a:r>
              <a:rPr lang="en-GB" sz="2000" dirty="0"/>
              <a:t> </a:t>
            </a:r>
            <a:r>
              <a:rPr lang="en-GB" sz="2000" dirty="0" err="1"/>
              <a:t>über</a:t>
            </a:r>
            <a:r>
              <a:rPr lang="en-GB" sz="2000" dirty="0"/>
              <a:t> 200 </a:t>
            </a:r>
            <a:r>
              <a:rPr lang="en-GB" sz="2000" dirty="0" err="1"/>
              <a:t>verschiedene</a:t>
            </a:r>
            <a:r>
              <a:rPr lang="en-GB" sz="2000" dirty="0"/>
              <a:t> </a:t>
            </a:r>
            <a:r>
              <a:rPr lang="en-GB" sz="2000" dirty="0" err="1"/>
              <a:t>europäische</a:t>
            </a:r>
            <a:r>
              <a:rPr lang="en-GB" sz="2000" dirty="0"/>
              <a:t> </a:t>
            </a:r>
            <a:r>
              <a:rPr lang="en-GB" sz="2000" dirty="0" err="1"/>
              <a:t>Sprachen</a:t>
            </a:r>
            <a:r>
              <a:rPr lang="en-GB" sz="2000" dirty="0"/>
              <a:t> </a:t>
            </a:r>
            <a:r>
              <a:rPr lang="en-GB" sz="2000" dirty="0" err="1"/>
              <a:t>gibt</a:t>
            </a:r>
            <a:r>
              <a:rPr lang="en-GB" sz="2000" dirty="0"/>
              <a:t>?</a:t>
            </a:r>
          </a:p>
        </p:txBody>
      </p:sp>
      <p:sp>
        <p:nvSpPr>
          <p:cNvPr id="9" name="Speech Bubble: Rectangle with Corners Rounded 8">
            <a:extLst>
              <a:ext uri="{FF2B5EF4-FFF2-40B4-BE49-F238E27FC236}">
                <a16:creationId xmlns:a16="http://schemas.microsoft.com/office/drawing/2014/main" id="{0D7120C8-FC64-31AF-298E-7265C7E1FF1A}"/>
              </a:ext>
            </a:extLst>
          </p:cNvPr>
          <p:cNvSpPr/>
          <p:nvPr/>
        </p:nvSpPr>
        <p:spPr>
          <a:xfrm>
            <a:off x="3563820" y="247604"/>
            <a:ext cx="2558142" cy="2400465"/>
          </a:xfrm>
          <a:prstGeom prst="wedgeRoundRectCallout">
            <a:avLst>
              <a:gd name="adj1" fmla="val 21366"/>
              <a:gd name="adj2" fmla="val 637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a:t>
            </a:r>
            <a:r>
              <a:rPr lang="en-GB" sz="2000" dirty="0" err="1"/>
              <a:t>arbeite</a:t>
            </a:r>
            <a:r>
              <a:rPr lang="en-GB" sz="2000" dirty="0"/>
              <a:t> für die </a:t>
            </a:r>
            <a:r>
              <a:rPr lang="en-GB" sz="2000" dirty="0" err="1"/>
              <a:t>Europäische</a:t>
            </a:r>
            <a:r>
              <a:rPr lang="en-GB" sz="2000" dirty="0"/>
              <a:t> Union. Wie </a:t>
            </a:r>
            <a:r>
              <a:rPr lang="en-GB" sz="2000" dirty="0" err="1"/>
              <a:t>viele</a:t>
            </a:r>
            <a:r>
              <a:rPr lang="en-GB" sz="2000" dirty="0"/>
              <a:t> von den 24 </a:t>
            </a:r>
            <a:r>
              <a:rPr lang="en-GB" sz="2000" dirty="0" err="1"/>
              <a:t>offiziellen</a:t>
            </a:r>
            <a:r>
              <a:rPr lang="en-GB" sz="2000" dirty="0"/>
              <a:t> </a:t>
            </a:r>
            <a:r>
              <a:rPr lang="en-GB" sz="2000" dirty="0" err="1"/>
              <a:t>Sprachen</a:t>
            </a:r>
            <a:r>
              <a:rPr lang="en-GB" sz="2000" dirty="0"/>
              <a:t> von der EU </a:t>
            </a:r>
            <a:r>
              <a:rPr lang="en-GB" sz="2000" dirty="0" err="1"/>
              <a:t>kannst</a:t>
            </a:r>
            <a:r>
              <a:rPr lang="en-GB" sz="2000" dirty="0"/>
              <a:t> du </a:t>
            </a:r>
            <a:r>
              <a:rPr lang="en-GB" sz="2000" dirty="0" err="1"/>
              <a:t>sprechen</a:t>
            </a:r>
            <a:r>
              <a:rPr lang="en-GB" sz="2000" dirty="0"/>
              <a:t>?</a:t>
            </a:r>
          </a:p>
        </p:txBody>
      </p:sp>
      <p:sp>
        <p:nvSpPr>
          <p:cNvPr id="10" name="Speech Bubble: Rectangle with Corners Rounded 9">
            <a:extLst>
              <a:ext uri="{FF2B5EF4-FFF2-40B4-BE49-F238E27FC236}">
                <a16:creationId xmlns:a16="http://schemas.microsoft.com/office/drawing/2014/main" id="{8A052EF0-7DD0-C5C6-E348-9EBD57DAC02F}"/>
              </a:ext>
            </a:extLst>
          </p:cNvPr>
          <p:cNvSpPr/>
          <p:nvPr/>
        </p:nvSpPr>
        <p:spPr>
          <a:xfrm>
            <a:off x="6349800" y="250601"/>
            <a:ext cx="2688271" cy="1832199"/>
          </a:xfrm>
          <a:prstGeom prst="wedgeRoundRectCallout">
            <a:avLst>
              <a:gd name="adj1" fmla="val 68455"/>
              <a:gd name="adj2" fmla="val -3114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bin Deutsche. </a:t>
            </a:r>
            <a:r>
              <a:rPr lang="en-GB" sz="2000" dirty="0" err="1"/>
              <a:t>Rund</a:t>
            </a:r>
            <a:r>
              <a:rPr lang="en-GB" sz="2000" dirty="0"/>
              <a:t> 130 </a:t>
            </a:r>
            <a:r>
              <a:rPr lang="en-GB" sz="2000" dirty="0" err="1"/>
              <a:t>Millionen</a:t>
            </a:r>
            <a:r>
              <a:rPr lang="en-GB" sz="2000" dirty="0"/>
              <a:t> Menschen </a:t>
            </a:r>
            <a:r>
              <a:rPr lang="en-GB" sz="2000" dirty="0" err="1"/>
              <a:t>sprechen</a:t>
            </a:r>
            <a:r>
              <a:rPr lang="en-GB" sz="2000" dirty="0"/>
              <a:t> Deutsch </a:t>
            </a:r>
            <a:r>
              <a:rPr lang="en-GB" sz="2000" dirty="0" err="1"/>
              <a:t>als</a:t>
            </a:r>
            <a:r>
              <a:rPr lang="en-GB" sz="2000" dirty="0"/>
              <a:t> </a:t>
            </a:r>
            <a:r>
              <a:rPr lang="en-GB" sz="2000" dirty="0" err="1"/>
              <a:t>Muttersprache</a:t>
            </a:r>
            <a:r>
              <a:rPr lang="en-GB" sz="2000" dirty="0"/>
              <a:t>.</a:t>
            </a:r>
          </a:p>
        </p:txBody>
      </p:sp>
      <p:sp>
        <p:nvSpPr>
          <p:cNvPr id="11" name="Speech Bubble: Rectangle with Corners Rounded 10">
            <a:extLst>
              <a:ext uri="{FF2B5EF4-FFF2-40B4-BE49-F238E27FC236}">
                <a16:creationId xmlns:a16="http://schemas.microsoft.com/office/drawing/2014/main" id="{4BD9DA0A-96FC-6DCD-0148-A6C3B4A6470F}"/>
              </a:ext>
            </a:extLst>
          </p:cNvPr>
          <p:cNvSpPr/>
          <p:nvPr/>
        </p:nvSpPr>
        <p:spPr>
          <a:xfrm>
            <a:off x="249921" y="3568700"/>
            <a:ext cx="2934608" cy="2626993"/>
          </a:xfrm>
          <a:prstGeom prst="wedgeRoundRectCallout">
            <a:avLst>
              <a:gd name="adj1" fmla="val 20713"/>
              <a:gd name="adj2" fmla="val -600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Und </a:t>
            </a:r>
            <a:r>
              <a:rPr lang="en-GB" sz="2000" dirty="0" err="1"/>
              <a:t>Englisch</a:t>
            </a:r>
            <a:r>
              <a:rPr lang="en-GB" sz="2000" dirty="0"/>
              <a:t> </a:t>
            </a:r>
            <a:r>
              <a:rPr lang="en-GB" sz="2000" dirty="0" err="1"/>
              <a:t>ist</a:t>
            </a:r>
            <a:r>
              <a:rPr lang="en-GB" sz="2000" dirty="0"/>
              <a:t> </a:t>
            </a:r>
            <a:r>
              <a:rPr lang="en-GB" sz="2000" dirty="0" err="1"/>
              <a:t>eine</a:t>
            </a:r>
            <a:r>
              <a:rPr lang="en-GB" sz="2000" dirty="0"/>
              <a:t> </a:t>
            </a:r>
            <a:r>
              <a:rPr lang="en-GB" sz="2000" dirty="0" err="1"/>
              <a:t>offizielle</a:t>
            </a:r>
            <a:r>
              <a:rPr lang="en-GB" sz="2000" dirty="0"/>
              <a:t> </a:t>
            </a:r>
            <a:r>
              <a:rPr lang="en-GB" sz="2000" dirty="0" err="1"/>
              <a:t>Sprache</a:t>
            </a:r>
            <a:r>
              <a:rPr lang="en-GB" sz="2000" dirty="0"/>
              <a:t> in 67 </a:t>
            </a:r>
            <a:r>
              <a:rPr lang="en-GB" sz="2000" dirty="0" err="1"/>
              <a:t>Ländern</a:t>
            </a:r>
            <a:r>
              <a:rPr lang="en-GB" sz="2000" dirty="0"/>
              <a:t>, </a:t>
            </a:r>
            <a:r>
              <a:rPr lang="en-GB" sz="2000" dirty="0" err="1"/>
              <a:t>wie</a:t>
            </a:r>
            <a:r>
              <a:rPr lang="en-GB" sz="2000" dirty="0"/>
              <a:t> in den </a:t>
            </a:r>
            <a:r>
              <a:rPr lang="en-GB" sz="2000" dirty="0" err="1"/>
              <a:t>Vereinigten</a:t>
            </a:r>
            <a:r>
              <a:rPr lang="en-GB" sz="2000" dirty="0"/>
              <a:t> </a:t>
            </a:r>
            <a:r>
              <a:rPr lang="en-GB" sz="2000" dirty="0" err="1"/>
              <a:t>Staaten</a:t>
            </a:r>
            <a:r>
              <a:rPr lang="en-GB" sz="2000" dirty="0"/>
              <a:t> von Amerika. Ich </a:t>
            </a:r>
            <a:r>
              <a:rPr lang="en-GB" sz="2000" dirty="0" err="1"/>
              <a:t>wohne</a:t>
            </a:r>
            <a:r>
              <a:rPr lang="en-GB" sz="2000" dirty="0"/>
              <a:t> in den USA und ich bin </a:t>
            </a:r>
            <a:r>
              <a:rPr lang="en-GB" sz="2000" dirty="0" err="1"/>
              <a:t>Amerikaner</a:t>
            </a:r>
            <a:r>
              <a:rPr lang="en-GB" sz="2000" dirty="0"/>
              <a:t>. </a:t>
            </a:r>
          </a:p>
        </p:txBody>
      </p:sp>
      <p:sp>
        <p:nvSpPr>
          <p:cNvPr id="12" name="Speech Bubble: Rectangle with Corners Rounded 11">
            <a:extLst>
              <a:ext uri="{FF2B5EF4-FFF2-40B4-BE49-F238E27FC236}">
                <a16:creationId xmlns:a16="http://schemas.microsoft.com/office/drawing/2014/main" id="{A6D16BAC-0E69-A5C7-ABDE-4E1D2F83FC1E}"/>
              </a:ext>
            </a:extLst>
          </p:cNvPr>
          <p:cNvSpPr/>
          <p:nvPr/>
        </p:nvSpPr>
        <p:spPr>
          <a:xfrm>
            <a:off x="6278420" y="2438400"/>
            <a:ext cx="2934608" cy="2517100"/>
          </a:xfrm>
          <a:prstGeom prst="wedgeRoundRectCallout">
            <a:avLst>
              <a:gd name="adj1" fmla="val 21145"/>
              <a:gd name="adj2" fmla="val -62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a:t>
            </a:r>
            <a:r>
              <a:rPr lang="en-GB" sz="2000" dirty="0" err="1"/>
              <a:t>stamme</a:t>
            </a:r>
            <a:r>
              <a:rPr lang="en-GB" sz="2000" dirty="0"/>
              <a:t> </a:t>
            </a:r>
            <a:r>
              <a:rPr lang="en-GB" sz="2000" dirty="0" err="1"/>
              <a:t>aus</a:t>
            </a:r>
            <a:r>
              <a:rPr lang="en-GB" sz="2000" dirty="0"/>
              <a:t> </a:t>
            </a:r>
            <a:r>
              <a:rPr lang="en-GB" sz="2000" dirty="0" err="1"/>
              <a:t>Spanien</a:t>
            </a:r>
            <a:r>
              <a:rPr lang="en-GB" sz="2000" dirty="0"/>
              <a:t>, </a:t>
            </a:r>
            <a:r>
              <a:rPr lang="en-GB" sz="2000" dirty="0" err="1"/>
              <a:t>aber</a:t>
            </a:r>
            <a:r>
              <a:rPr lang="en-GB" sz="2000" dirty="0"/>
              <a:t> </a:t>
            </a:r>
            <a:r>
              <a:rPr lang="en-GB" sz="2000" dirty="0" err="1"/>
              <a:t>kennst</a:t>
            </a:r>
            <a:r>
              <a:rPr lang="en-GB" sz="2000" dirty="0"/>
              <a:t> du Peru? Das </a:t>
            </a:r>
            <a:r>
              <a:rPr lang="en-GB" sz="2000" dirty="0" err="1"/>
              <a:t>ist</a:t>
            </a:r>
            <a:r>
              <a:rPr lang="en-GB" sz="2000" dirty="0"/>
              <a:t> </a:t>
            </a:r>
            <a:r>
              <a:rPr lang="en-GB" sz="2000" dirty="0" err="1"/>
              <a:t>meine</a:t>
            </a:r>
            <a:r>
              <a:rPr lang="en-GB" sz="2000" dirty="0"/>
              <a:t> Heimat. </a:t>
            </a:r>
            <a:r>
              <a:rPr lang="en-GB" sz="2000" dirty="0" err="1"/>
              <a:t>Weißt</a:t>
            </a:r>
            <a:r>
              <a:rPr lang="en-GB" sz="2000" dirty="0"/>
              <a:t> du, </a:t>
            </a:r>
            <a:r>
              <a:rPr lang="en-GB" sz="2000" dirty="0" err="1"/>
              <a:t>dass</a:t>
            </a:r>
            <a:r>
              <a:rPr lang="en-GB" sz="2000" dirty="0"/>
              <a:t> </a:t>
            </a:r>
            <a:r>
              <a:rPr lang="en-GB" sz="2000" dirty="0" err="1"/>
              <a:t>über</a:t>
            </a:r>
            <a:r>
              <a:rPr lang="en-GB" sz="2000" dirty="0"/>
              <a:t> 500 </a:t>
            </a:r>
            <a:r>
              <a:rPr lang="en-GB" sz="2000" dirty="0" err="1"/>
              <a:t>Millionen</a:t>
            </a:r>
            <a:r>
              <a:rPr lang="en-GB" sz="2000" dirty="0"/>
              <a:t> Menschen </a:t>
            </a:r>
            <a:r>
              <a:rPr lang="en-GB" sz="2000" dirty="0" err="1"/>
              <a:t>Spanisch</a:t>
            </a:r>
            <a:r>
              <a:rPr lang="en-GB" sz="2000" dirty="0"/>
              <a:t> </a:t>
            </a:r>
            <a:r>
              <a:rPr lang="en-GB" sz="2000" dirty="0" err="1"/>
              <a:t>sprechen</a:t>
            </a:r>
            <a:r>
              <a:rPr lang="en-GB" sz="2000" dirty="0"/>
              <a:t>?</a:t>
            </a:r>
          </a:p>
        </p:txBody>
      </p:sp>
      <p:sp>
        <p:nvSpPr>
          <p:cNvPr id="13" name="Speech Bubble: Rectangle with Corners Rounded 12">
            <a:extLst>
              <a:ext uri="{FF2B5EF4-FFF2-40B4-BE49-F238E27FC236}">
                <a16:creationId xmlns:a16="http://schemas.microsoft.com/office/drawing/2014/main" id="{C11404CF-E360-D170-FCB6-33F7BAAE710C}"/>
              </a:ext>
            </a:extLst>
          </p:cNvPr>
          <p:cNvSpPr/>
          <p:nvPr/>
        </p:nvSpPr>
        <p:spPr>
          <a:xfrm>
            <a:off x="213902" y="1166033"/>
            <a:ext cx="2934608" cy="2142578"/>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a:t>
            </a:r>
            <a:r>
              <a:rPr lang="en-GB" sz="2000" dirty="0" err="1"/>
              <a:t>wohne</a:t>
            </a:r>
            <a:r>
              <a:rPr lang="en-GB" sz="2000" dirty="0"/>
              <a:t> in </a:t>
            </a:r>
            <a:r>
              <a:rPr lang="en-GB" sz="2000" dirty="0" err="1"/>
              <a:t>Großbritannien</a:t>
            </a:r>
            <a:r>
              <a:rPr lang="en-GB" sz="2000" dirty="0"/>
              <a:t>. Ich bin </a:t>
            </a:r>
            <a:r>
              <a:rPr lang="en-GB" sz="2000" dirty="0" err="1"/>
              <a:t>Engländer</a:t>
            </a:r>
            <a:r>
              <a:rPr lang="en-GB" sz="2000" dirty="0"/>
              <a:t>. 1,5 </a:t>
            </a:r>
            <a:r>
              <a:rPr lang="en-GB" sz="2000" dirty="0" err="1"/>
              <a:t>Billionen</a:t>
            </a:r>
            <a:r>
              <a:rPr lang="en-GB" sz="2000" dirty="0"/>
              <a:t> Menschen </a:t>
            </a:r>
            <a:r>
              <a:rPr lang="en-GB" sz="2000" dirty="0" err="1"/>
              <a:t>können</a:t>
            </a:r>
            <a:r>
              <a:rPr lang="en-GB" sz="2000" dirty="0"/>
              <a:t> </a:t>
            </a:r>
            <a:r>
              <a:rPr lang="en-GB" sz="2000" dirty="0" err="1"/>
              <a:t>Englisch</a:t>
            </a:r>
            <a:r>
              <a:rPr lang="en-GB" sz="2000" dirty="0"/>
              <a:t> </a:t>
            </a:r>
            <a:r>
              <a:rPr lang="en-GB" sz="2000" dirty="0" err="1"/>
              <a:t>sprechen</a:t>
            </a:r>
            <a:r>
              <a:rPr lang="en-GB" sz="2000" dirty="0"/>
              <a:t>!</a:t>
            </a:r>
          </a:p>
        </p:txBody>
      </p:sp>
      <p:sp>
        <p:nvSpPr>
          <p:cNvPr id="14" name="Speech Bubble: Rectangle with Corners Rounded 13">
            <a:extLst>
              <a:ext uri="{FF2B5EF4-FFF2-40B4-BE49-F238E27FC236}">
                <a16:creationId xmlns:a16="http://schemas.microsoft.com/office/drawing/2014/main" id="{99CC79A9-75BC-747C-2A7C-C87D23647283}"/>
              </a:ext>
            </a:extLst>
          </p:cNvPr>
          <p:cNvSpPr/>
          <p:nvPr/>
        </p:nvSpPr>
        <p:spPr>
          <a:xfrm>
            <a:off x="3541244" y="5070486"/>
            <a:ext cx="5617112" cy="1201539"/>
          </a:xfrm>
          <a:prstGeom prst="wedgeRoundRectCallout">
            <a:avLst>
              <a:gd name="adj1" fmla="val -52599"/>
              <a:gd name="adj2" fmla="val -2454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Mein Name </a:t>
            </a:r>
            <a:r>
              <a:rPr lang="en-GB" sz="2000" dirty="0" err="1"/>
              <a:t>ist</a:t>
            </a:r>
            <a:r>
              <a:rPr lang="en-GB" sz="2000" dirty="0"/>
              <a:t> Knut. Ich bin </a:t>
            </a:r>
            <a:r>
              <a:rPr lang="en-GB" sz="2000" dirty="0" err="1"/>
              <a:t>Deutscher</a:t>
            </a:r>
            <a:r>
              <a:rPr lang="en-GB" sz="2000" dirty="0"/>
              <a:t>, </a:t>
            </a:r>
            <a:r>
              <a:rPr lang="en-GB" sz="2000" dirty="0" err="1"/>
              <a:t>aber</a:t>
            </a:r>
            <a:r>
              <a:rPr lang="en-GB" sz="2000" dirty="0"/>
              <a:t> ich </a:t>
            </a:r>
            <a:r>
              <a:rPr lang="en-GB" sz="2000" dirty="0" err="1"/>
              <a:t>wohne</a:t>
            </a:r>
            <a:r>
              <a:rPr lang="en-GB" sz="2000" dirty="0"/>
              <a:t> in </a:t>
            </a:r>
            <a:r>
              <a:rPr lang="en-GB" sz="2000" dirty="0" err="1"/>
              <a:t>Frankreich</a:t>
            </a:r>
            <a:r>
              <a:rPr lang="en-GB" sz="2000" dirty="0"/>
              <a:t>. </a:t>
            </a:r>
            <a:r>
              <a:rPr lang="en-GB" sz="2000" dirty="0" err="1"/>
              <a:t>Französisch</a:t>
            </a:r>
            <a:r>
              <a:rPr lang="en-GB" sz="2000" dirty="0"/>
              <a:t> </a:t>
            </a:r>
            <a:r>
              <a:rPr lang="en-GB" sz="2000" dirty="0" err="1"/>
              <a:t>ist</a:t>
            </a:r>
            <a:r>
              <a:rPr lang="en-GB" sz="2000" dirty="0"/>
              <a:t> </a:t>
            </a:r>
            <a:r>
              <a:rPr lang="en-GB" sz="2000" dirty="0" err="1"/>
              <a:t>eine</a:t>
            </a:r>
            <a:r>
              <a:rPr lang="en-GB" sz="2000" dirty="0"/>
              <a:t> </a:t>
            </a:r>
            <a:r>
              <a:rPr lang="en-GB" sz="2000" dirty="0" err="1"/>
              <a:t>offizielle</a:t>
            </a:r>
            <a:r>
              <a:rPr lang="en-GB" sz="2000" dirty="0"/>
              <a:t> </a:t>
            </a:r>
            <a:r>
              <a:rPr lang="en-GB" sz="2000" dirty="0" err="1"/>
              <a:t>Sprache</a:t>
            </a:r>
            <a:r>
              <a:rPr lang="en-GB" sz="2000" dirty="0"/>
              <a:t> in 29 </a:t>
            </a:r>
            <a:r>
              <a:rPr lang="en-GB" sz="2000" dirty="0" err="1"/>
              <a:t>Ländern</a:t>
            </a:r>
            <a:r>
              <a:rPr lang="en-GB" sz="2000" dirty="0"/>
              <a:t>!</a:t>
            </a:r>
          </a:p>
        </p:txBody>
      </p:sp>
      <p:sp>
        <p:nvSpPr>
          <p:cNvPr id="15" name="Rectangle: Rounded Corners 14">
            <a:extLst>
              <a:ext uri="{FF2B5EF4-FFF2-40B4-BE49-F238E27FC236}">
                <a16:creationId xmlns:a16="http://schemas.microsoft.com/office/drawing/2014/main" id="{7F2B9E37-FBB3-935E-AD70-103576DACBBD}"/>
              </a:ext>
            </a:extLst>
          </p:cNvPr>
          <p:cNvSpPr/>
          <p:nvPr/>
        </p:nvSpPr>
        <p:spPr>
          <a:xfrm>
            <a:off x="392054" y="1650872"/>
            <a:ext cx="2044700" cy="2921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_______1______</a:t>
            </a:r>
          </a:p>
        </p:txBody>
      </p:sp>
      <p:sp>
        <p:nvSpPr>
          <p:cNvPr id="18" name="Rectangle: Rounded Corners 17">
            <a:extLst>
              <a:ext uri="{FF2B5EF4-FFF2-40B4-BE49-F238E27FC236}">
                <a16:creationId xmlns:a16="http://schemas.microsoft.com/office/drawing/2014/main" id="{FD3059BA-FA7B-B414-0B76-7D9B1906DE48}"/>
              </a:ext>
            </a:extLst>
          </p:cNvPr>
          <p:cNvSpPr/>
          <p:nvPr/>
        </p:nvSpPr>
        <p:spPr>
          <a:xfrm>
            <a:off x="9905010" y="604413"/>
            <a:ext cx="2214085" cy="38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Großbritannien</a:t>
            </a:r>
            <a:endParaRPr lang="en-GB" sz="2000" dirty="0"/>
          </a:p>
        </p:txBody>
      </p:sp>
      <p:sp>
        <p:nvSpPr>
          <p:cNvPr id="19" name="Rectangle: Rounded Corners 18">
            <a:extLst>
              <a:ext uri="{FF2B5EF4-FFF2-40B4-BE49-F238E27FC236}">
                <a16:creationId xmlns:a16="http://schemas.microsoft.com/office/drawing/2014/main" id="{2F074C07-6C32-716B-6FB2-B7766E85FB9A}"/>
              </a:ext>
            </a:extLst>
          </p:cNvPr>
          <p:cNvSpPr/>
          <p:nvPr/>
        </p:nvSpPr>
        <p:spPr>
          <a:xfrm>
            <a:off x="1029219" y="1975475"/>
            <a:ext cx="1382135" cy="2578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____2____</a:t>
            </a:r>
          </a:p>
        </p:txBody>
      </p:sp>
      <p:sp>
        <p:nvSpPr>
          <p:cNvPr id="20" name="Rectangle: Rounded Corners 19">
            <a:extLst>
              <a:ext uri="{FF2B5EF4-FFF2-40B4-BE49-F238E27FC236}">
                <a16:creationId xmlns:a16="http://schemas.microsoft.com/office/drawing/2014/main" id="{87CB8A2D-5EF6-7BE1-FBD5-1F73D2DC002F}"/>
              </a:ext>
            </a:extLst>
          </p:cNvPr>
          <p:cNvSpPr/>
          <p:nvPr/>
        </p:nvSpPr>
        <p:spPr>
          <a:xfrm>
            <a:off x="10638917" y="2679083"/>
            <a:ext cx="1480178" cy="36806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Engländer</a:t>
            </a:r>
            <a:endParaRPr lang="en-GB" sz="2000" dirty="0"/>
          </a:p>
        </p:txBody>
      </p:sp>
      <p:sp>
        <p:nvSpPr>
          <p:cNvPr id="21" name="Rectangle: Rounded Corners 20">
            <a:extLst>
              <a:ext uri="{FF2B5EF4-FFF2-40B4-BE49-F238E27FC236}">
                <a16:creationId xmlns:a16="http://schemas.microsoft.com/office/drawing/2014/main" id="{7CB8A3BB-95C4-E3B9-D4A9-78F368F4A97A}"/>
              </a:ext>
            </a:extLst>
          </p:cNvPr>
          <p:cNvSpPr/>
          <p:nvPr/>
        </p:nvSpPr>
        <p:spPr>
          <a:xfrm>
            <a:off x="927100" y="4897271"/>
            <a:ext cx="1706602"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______3_____</a:t>
            </a:r>
          </a:p>
        </p:txBody>
      </p:sp>
      <p:sp>
        <p:nvSpPr>
          <p:cNvPr id="22" name="Rectangle: Rounded Corners 21">
            <a:extLst>
              <a:ext uri="{FF2B5EF4-FFF2-40B4-BE49-F238E27FC236}">
                <a16:creationId xmlns:a16="http://schemas.microsoft.com/office/drawing/2014/main" id="{50564A03-E81C-2C18-ECAF-C08CC7CD1A91}"/>
              </a:ext>
            </a:extLst>
          </p:cNvPr>
          <p:cNvSpPr/>
          <p:nvPr/>
        </p:nvSpPr>
        <p:spPr>
          <a:xfrm>
            <a:off x="1272370" y="4600242"/>
            <a:ext cx="1706602"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____________</a:t>
            </a:r>
          </a:p>
        </p:txBody>
      </p:sp>
      <p:sp>
        <p:nvSpPr>
          <p:cNvPr id="23" name="Rectangle: Rounded Corners 22">
            <a:extLst>
              <a:ext uri="{FF2B5EF4-FFF2-40B4-BE49-F238E27FC236}">
                <a16:creationId xmlns:a16="http://schemas.microsoft.com/office/drawing/2014/main" id="{2EC28AB0-7662-7EC7-AF36-86A89D03A66A}"/>
              </a:ext>
            </a:extLst>
          </p:cNvPr>
          <p:cNvSpPr/>
          <p:nvPr/>
        </p:nvSpPr>
        <p:spPr>
          <a:xfrm>
            <a:off x="349213" y="5208614"/>
            <a:ext cx="1225587" cy="25860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________</a:t>
            </a:r>
          </a:p>
        </p:txBody>
      </p:sp>
      <p:sp>
        <p:nvSpPr>
          <p:cNvPr id="24" name="Rectangle: Rounded Corners 23">
            <a:extLst>
              <a:ext uri="{FF2B5EF4-FFF2-40B4-BE49-F238E27FC236}">
                <a16:creationId xmlns:a16="http://schemas.microsoft.com/office/drawing/2014/main" id="{6490500F-BDF5-DCE6-6D6D-F29D69C02811}"/>
              </a:ext>
            </a:extLst>
          </p:cNvPr>
          <p:cNvSpPr/>
          <p:nvPr/>
        </p:nvSpPr>
        <p:spPr>
          <a:xfrm>
            <a:off x="1130300" y="5826695"/>
            <a:ext cx="1706602"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_____4_____</a:t>
            </a:r>
          </a:p>
        </p:txBody>
      </p:sp>
      <p:sp>
        <p:nvSpPr>
          <p:cNvPr id="25" name="Rectangle: Rounded Corners 24">
            <a:extLst>
              <a:ext uri="{FF2B5EF4-FFF2-40B4-BE49-F238E27FC236}">
                <a16:creationId xmlns:a16="http://schemas.microsoft.com/office/drawing/2014/main" id="{FF479873-CE9E-18CD-FACC-BC17FAF5AE54}"/>
              </a:ext>
            </a:extLst>
          </p:cNvPr>
          <p:cNvSpPr/>
          <p:nvPr/>
        </p:nvSpPr>
        <p:spPr>
          <a:xfrm>
            <a:off x="10228865" y="4861789"/>
            <a:ext cx="1890230" cy="8919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Vereinigten</a:t>
            </a:r>
            <a:r>
              <a:rPr lang="en-GB" sz="2000" dirty="0"/>
              <a:t> </a:t>
            </a:r>
            <a:r>
              <a:rPr lang="en-GB" sz="2000" dirty="0" err="1"/>
              <a:t>Staaten</a:t>
            </a:r>
            <a:r>
              <a:rPr lang="en-GB" sz="2000" dirty="0"/>
              <a:t> von Amerika</a:t>
            </a:r>
          </a:p>
        </p:txBody>
      </p:sp>
      <p:sp>
        <p:nvSpPr>
          <p:cNvPr id="26" name="Rectangle: Rounded Corners 25">
            <a:extLst>
              <a:ext uri="{FF2B5EF4-FFF2-40B4-BE49-F238E27FC236}">
                <a16:creationId xmlns:a16="http://schemas.microsoft.com/office/drawing/2014/main" id="{BA245184-E1D2-5316-3F65-7A4E58C7AC32}"/>
              </a:ext>
            </a:extLst>
          </p:cNvPr>
          <p:cNvSpPr/>
          <p:nvPr/>
        </p:nvSpPr>
        <p:spPr>
          <a:xfrm>
            <a:off x="10447375" y="3672553"/>
            <a:ext cx="1671720" cy="396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Amerikaner</a:t>
            </a:r>
            <a:endParaRPr lang="en-GB" sz="2000" dirty="0"/>
          </a:p>
        </p:txBody>
      </p:sp>
      <p:sp>
        <p:nvSpPr>
          <p:cNvPr id="27" name="Rectangle: Rounded Corners 26">
            <a:extLst>
              <a:ext uri="{FF2B5EF4-FFF2-40B4-BE49-F238E27FC236}">
                <a16:creationId xmlns:a16="http://schemas.microsoft.com/office/drawing/2014/main" id="{6D0353F5-4C09-4F41-73BC-3FF92711F46F}"/>
              </a:ext>
            </a:extLst>
          </p:cNvPr>
          <p:cNvSpPr/>
          <p:nvPr/>
        </p:nvSpPr>
        <p:spPr>
          <a:xfrm>
            <a:off x="4294629" y="563712"/>
            <a:ext cx="1706602"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_____5_____</a:t>
            </a:r>
          </a:p>
        </p:txBody>
      </p:sp>
      <p:sp>
        <p:nvSpPr>
          <p:cNvPr id="28" name="Rectangle: Rounded Corners 27">
            <a:extLst>
              <a:ext uri="{FF2B5EF4-FFF2-40B4-BE49-F238E27FC236}">
                <a16:creationId xmlns:a16="http://schemas.microsoft.com/office/drawing/2014/main" id="{377BD093-3330-63DD-9003-51F0A281210E}"/>
              </a:ext>
            </a:extLst>
          </p:cNvPr>
          <p:cNvSpPr/>
          <p:nvPr/>
        </p:nvSpPr>
        <p:spPr>
          <a:xfrm>
            <a:off x="3778395" y="854646"/>
            <a:ext cx="844405"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9" name="Rectangle: Rounded Corners 28">
            <a:extLst>
              <a:ext uri="{FF2B5EF4-FFF2-40B4-BE49-F238E27FC236}">
                <a16:creationId xmlns:a16="http://schemas.microsoft.com/office/drawing/2014/main" id="{30EDCA84-423A-B3F3-E683-226220D7209A}"/>
              </a:ext>
            </a:extLst>
          </p:cNvPr>
          <p:cNvSpPr/>
          <p:nvPr/>
        </p:nvSpPr>
        <p:spPr>
          <a:xfrm>
            <a:off x="10247942" y="4197257"/>
            <a:ext cx="1871153" cy="53586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Europäische</a:t>
            </a:r>
            <a:r>
              <a:rPr lang="en-GB" sz="2000" dirty="0"/>
              <a:t> Union</a:t>
            </a:r>
          </a:p>
        </p:txBody>
      </p:sp>
      <p:sp>
        <p:nvSpPr>
          <p:cNvPr id="30" name="Rectangle: Rounded Corners 29">
            <a:extLst>
              <a:ext uri="{FF2B5EF4-FFF2-40B4-BE49-F238E27FC236}">
                <a16:creationId xmlns:a16="http://schemas.microsoft.com/office/drawing/2014/main" id="{B8DA8C93-763C-AF00-2FC4-EDD0403248C7}"/>
              </a:ext>
            </a:extLst>
          </p:cNvPr>
          <p:cNvSpPr/>
          <p:nvPr/>
        </p:nvSpPr>
        <p:spPr>
          <a:xfrm>
            <a:off x="3947261" y="4172287"/>
            <a:ext cx="1706602"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_____6_____</a:t>
            </a:r>
          </a:p>
        </p:txBody>
      </p:sp>
      <p:sp>
        <p:nvSpPr>
          <p:cNvPr id="31" name="Rectangle: Rounded Corners 30">
            <a:extLst>
              <a:ext uri="{FF2B5EF4-FFF2-40B4-BE49-F238E27FC236}">
                <a16:creationId xmlns:a16="http://schemas.microsoft.com/office/drawing/2014/main" id="{3A7ECECE-265F-FF77-460B-19A8109B3F4E}"/>
              </a:ext>
            </a:extLst>
          </p:cNvPr>
          <p:cNvSpPr/>
          <p:nvPr/>
        </p:nvSpPr>
        <p:spPr>
          <a:xfrm>
            <a:off x="10305335" y="3175818"/>
            <a:ext cx="1813760" cy="36806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europäische</a:t>
            </a:r>
            <a:endParaRPr lang="en-GB" sz="2000" dirty="0"/>
          </a:p>
        </p:txBody>
      </p:sp>
      <p:sp>
        <p:nvSpPr>
          <p:cNvPr id="32" name="Rectangle: Rounded Corners 31">
            <a:extLst>
              <a:ext uri="{FF2B5EF4-FFF2-40B4-BE49-F238E27FC236}">
                <a16:creationId xmlns:a16="http://schemas.microsoft.com/office/drawing/2014/main" id="{308B53FF-99B7-4A5C-F051-258C9E8D0442}"/>
              </a:ext>
            </a:extLst>
          </p:cNvPr>
          <p:cNvSpPr/>
          <p:nvPr/>
        </p:nvSpPr>
        <p:spPr>
          <a:xfrm>
            <a:off x="7474753" y="408783"/>
            <a:ext cx="1300947" cy="3405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___7___</a:t>
            </a:r>
          </a:p>
        </p:txBody>
      </p:sp>
      <p:sp>
        <p:nvSpPr>
          <p:cNvPr id="33" name="Rectangle: Rounded Corners 32">
            <a:extLst>
              <a:ext uri="{FF2B5EF4-FFF2-40B4-BE49-F238E27FC236}">
                <a16:creationId xmlns:a16="http://schemas.microsoft.com/office/drawing/2014/main" id="{F4BA37D6-CB27-940E-FF2A-FA4EEF2CE1AF}"/>
              </a:ext>
            </a:extLst>
          </p:cNvPr>
          <p:cNvSpPr/>
          <p:nvPr/>
        </p:nvSpPr>
        <p:spPr>
          <a:xfrm>
            <a:off x="9564252" y="1109528"/>
            <a:ext cx="1447800" cy="38333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Deutsche</a:t>
            </a:r>
          </a:p>
        </p:txBody>
      </p:sp>
      <p:sp>
        <p:nvSpPr>
          <p:cNvPr id="34" name="Rectangle: Rounded Corners 33">
            <a:extLst>
              <a:ext uri="{FF2B5EF4-FFF2-40B4-BE49-F238E27FC236}">
                <a16:creationId xmlns:a16="http://schemas.microsoft.com/office/drawing/2014/main" id="{308ACC01-782E-997D-CF9F-E936004CE1F2}"/>
              </a:ext>
            </a:extLst>
          </p:cNvPr>
          <p:cNvSpPr/>
          <p:nvPr/>
        </p:nvSpPr>
        <p:spPr>
          <a:xfrm>
            <a:off x="7857410" y="3398441"/>
            <a:ext cx="1311154" cy="3405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____8____</a:t>
            </a:r>
          </a:p>
        </p:txBody>
      </p:sp>
      <p:sp>
        <p:nvSpPr>
          <p:cNvPr id="35" name="Rectangle: Rounded Corners 34">
            <a:extLst>
              <a:ext uri="{FF2B5EF4-FFF2-40B4-BE49-F238E27FC236}">
                <a16:creationId xmlns:a16="http://schemas.microsoft.com/office/drawing/2014/main" id="{EC259DA7-4817-25FF-4B1C-F540E0CBF6A8}"/>
              </a:ext>
            </a:extLst>
          </p:cNvPr>
          <p:cNvSpPr/>
          <p:nvPr/>
        </p:nvSpPr>
        <p:spPr>
          <a:xfrm>
            <a:off x="10848722" y="1629678"/>
            <a:ext cx="1270373" cy="3960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Heimat</a:t>
            </a:r>
          </a:p>
        </p:txBody>
      </p:sp>
      <p:sp>
        <p:nvSpPr>
          <p:cNvPr id="36" name="Rectangle: Rounded Corners 35">
            <a:extLst>
              <a:ext uri="{FF2B5EF4-FFF2-40B4-BE49-F238E27FC236}">
                <a16:creationId xmlns:a16="http://schemas.microsoft.com/office/drawing/2014/main" id="{843B2239-712B-9042-7951-713C60E96EC6}"/>
              </a:ext>
            </a:extLst>
          </p:cNvPr>
          <p:cNvSpPr/>
          <p:nvPr/>
        </p:nvSpPr>
        <p:spPr>
          <a:xfrm>
            <a:off x="7857409" y="4294931"/>
            <a:ext cx="1300947" cy="3405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____9____</a:t>
            </a:r>
          </a:p>
        </p:txBody>
      </p:sp>
      <p:sp>
        <p:nvSpPr>
          <p:cNvPr id="37" name="Rectangle: Rounded Corners 36">
            <a:extLst>
              <a:ext uri="{FF2B5EF4-FFF2-40B4-BE49-F238E27FC236}">
                <a16:creationId xmlns:a16="http://schemas.microsoft.com/office/drawing/2014/main" id="{2DF3F0E9-6A14-66BE-52EE-CFA5421584FD}"/>
              </a:ext>
            </a:extLst>
          </p:cNvPr>
          <p:cNvSpPr/>
          <p:nvPr/>
        </p:nvSpPr>
        <p:spPr>
          <a:xfrm>
            <a:off x="9397511" y="1629552"/>
            <a:ext cx="1367754" cy="39603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Spanisch</a:t>
            </a:r>
            <a:endParaRPr lang="en-GB" sz="2000" dirty="0"/>
          </a:p>
        </p:txBody>
      </p:sp>
      <p:sp>
        <p:nvSpPr>
          <p:cNvPr id="38" name="Rectangle: Rounded Corners 37">
            <a:extLst>
              <a:ext uri="{FF2B5EF4-FFF2-40B4-BE49-F238E27FC236}">
                <a16:creationId xmlns:a16="http://schemas.microsoft.com/office/drawing/2014/main" id="{F7F1D185-9906-408C-2545-9C10AB984254}"/>
              </a:ext>
            </a:extLst>
          </p:cNvPr>
          <p:cNvSpPr/>
          <p:nvPr/>
        </p:nvSpPr>
        <p:spPr>
          <a:xfrm>
            <a:off x="4622800" y="5207128"/>
            <a:ext cx="903536" cy="3069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_10_</a:t>
            </a:r>
          </a:p>
        </p:txBody>
      </p:sp>
      <p:sp>
        <p:nvSpPr>
          <p:cNvPr id="39" name="Rectangle: Rounded Corners 38">
            <a:extLst>
              <a:ext uri="{FF2B5EF4-FFF2-40B4-BE49-F238E27FC236}">
                <a16:creationId xmlns:a16="http://schemas.microsoft.com/office/drawing/2014/main" id="{680CB889-9B88-0849-7BF0-EE2DD8389A69}"/>
              </a:ext>
            </a:extLst>
          </p:cNvPr>
          <p:cNvSpPr/>
          <p:nvPr/>
        </p:nvSpPr>
        <p:spPr>
          <a:xfrm>
            <a:off x="11124705" y="1117678"/>
            <a:ext cx="994390" cy="3833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Name</a:t>
            </a:r>
          </a:p>
        </p:txBody>
      </p:sp>
      <p:sp>
        <p:nvSpPr>
          <p:cNvPr id="40" name="Rectangle: Rounded Corners 39">
            <a:extLst>
              <a:ext uri="{FF2B5EF4-FFF2-40B4-BE49-F238E27FC236}">
                <a16:creationId xmlns:a16="http://schemas.microsoft.com/office/drawing/2014/main" id="{E3B7675B-FDC0-F3BA-BA9D-CC30ADC7164E}"/>
              </a:ext>
            </a:extLst>
          </p:cNvPr>
          <p:cNvSpPr/>
          <p:nvPr/>
        </p:nvSpPr>
        <p:spPr>
          <a:xfrm>
            <a:off x="7319631" y="5215961"/>
            <a:ext cx="1393816" cy="2787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____11____</a:t>
            </a:r>
          </a:p>
        </p:txBody>
      </p:sp>
      <p:sp>
        <p:nvSpPr>
          <p:cNvPr id="41" name="Rectangle: Rounded Corners 40">
            <a:extLst>
              <a:ext uri="{FF2B5EF4-FFF2-40B4-BE49-F238E27FC236}">
                <a16:creationId xmlns:a16="http://schemas.microsoft.com/office/drawing/2014/main" id="{52EE28AF-16EB-D6E4-E212-D1FCA6A013D7}"/>
              </a:ext>
            </a:extLst>
          </p:cNvPr>
          <p:cNvSpPr/>
          <p:nvPr/>
        </p:nvSpPr>
        <p:spPr>
          <a:xfrm>
            <a:off x="10559335" y="5882436"/>
            <a:ext cx="1559760" cy="43063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Deutscher</a:t>
            </a:r>
            <a:endParaRPr lang="en-GB" sz="2000" dirty="0"/>
          </a:p>
        </p:txBody>
      </p:sp>
      <p:sp>
        <p:nvSpPr>
          <p:cNvPr id="42" name="Rectangle: Rounded Corners 41">
            <a:extLst>
              <a:ext uri="{FF2B5EF4-FFF2-40B4-BE49-F238E27FC236}">
                <a16:creationId xmlns:a16="http://schemas.microsoft.com/office/drawing/2014/main" id="{0268BA0E-6B10-0DAF-776E-C936194606DD}"/>
              </a:ext>
            </a:extLst>
          </p:cNvPr>
          <p:cNvSpPr/>
          <p:nvPr/>
        </p:nvSpPr>
        <p:spPr>
          <a:xfrm>
            <a:off x="7515973" y="5552181"/>
            <a:ext cx="1522097" cy="2787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____12____</a:t>
            </a:r>
          </a:p>
        </p:txBody>
      </p:sp>
      <p:sp>
        <p:nvSpPr>
          <p:cNvPr id="44" name="Rectangle: Rounded Corners 43">
            <a:extLst>
              <a:ext uri="{FF2B5EF4-FFF2-40B4-BE49-F238E27FC236}">
                <a16:creationId xmlns:a16="http://schemas.microsoft.com/office/drawing/2014/main" id="{BF395D00-A7FE-3F25-A866-EB7B0D0048E9}"/>
              </a:ext>
            </a:extLst>
          </p:cNvPr>
          <p:cNvSpPr/>
          <p:nvPr/>
        </p:nvSpPr>
        <p:spPr>
          <a:xfrm>
            <a:off x="10447375" y="2154379"/>
            <a:ext cx="1671720" cy="396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Französisch</a:t>
            </a:r>
            <a:endParaRPr lang="en-GB" sz="2000" dirty="0"/>
          </a:p>
        </p:txBody>
      </p:sp>
    </p:spTree>
    <p:extLst>
      <p:ext uri="{BB962C8B-B14F-4D97-AF65-F5344CB8AC3E}">
        <p14:creationId xmlns:p14="http://schemas.microsoft.com/office/powerpoint/2010/main" val="17180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22" grpId="0" animBg="1"/>
      <p:bldP spid="23" grpId="0" animBg="1"/>
      <p:bldP spid="24" grpId="0" animBg="1"/>
      <p:bldP spid="27" grpId="0" animBg="1"/>
      <p:bldP spid="28" grpId="0" animBg="1"/>
      <p:bldP spid="30" grpId="0" animBg="1"/>
      <p:bldP spid="32" grpId="0" animBg="1"/>
      <p:bldP spid="34" grpId="0" animBg="1"/>
      <p:bldP spid="36" grpId="0" animBg="1"/>
      <p:bldP spid="38" grpId="0" animBg="1"/>
      <p:bldP spid="40" grpId="0" animBg="1"/>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8E8A-618A-480C-9598-945A2C6C0FEB}"/>
              </a:ext>
            </a:extLst>
          </p:cNvPr>
          <p:cNvSpPr>
            <a:spLocks noGrp="1"/>
          </p:cNvSpPr>
          <p:nvPr>
            <p:ph type="title"/>
          </p:nvPr>
        </p:nvSpPr>
        <p:spPr>
          <a:xfrm>
            <a:off x="-1" y="213557"/>
            <a:ext cx="9131301" cy="647577"/>
          </a:xfrm>
        </p:spPr>
        <p:txBody>
          <a:bodyPr>
            <a:normAutofit/>
          </a:bodyPr>
          <a:lstStyle/>
          <a:p>
            <a:r>
              <a:rPr lang="en-GB" dirty="0"/>
              <a:t>Adjectives that are identical as adverbs</a:t>
            </a:r>
          </a:p>
        </p:txBody>
      </p:sp>
      <p:sp>
        <p:nvSpPr>
          <p:cNvPr id="5" name="Rectangle: Rounded Corners 4">
            <a:extLst>
              <a:ext uri="{FF2B5EF4-FFF2-40B4-BE49-F238E27FC236}">
                <a16:creationId xmlns:a16="http://schemas.microsoft.com/office/drawing/2014/main" id="{DBC7264D-90F3-AFDB-2763-5E61FE5ADB59}"/>
              </a:ext>
            </a:extLst>
          </p:cNvPr>
          <p:cNvSpPr/>
          <p:nvPr/>
        </p:nvSpPr>
        <p:spPr>
          <a:xfrm>
            <a:off x="10490200" y="219331"/>
            <a:ext cx="1479291" cy="377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6" name="TextBox 5">
            <a:extLst>
              <a:ext uri="{FF2B5EF4-FFF2-40B4-BE49-F238E27FC236}">
                <a16:creationId xmlns:a16="http://schemas.microsoft.com/office/drawing/2014/main" id="{6C6DE21F-F4AF-1AFC-84A2-7FAB91490B55}"/>
              </a:ext>
            </a:extLst>
          </p:cNvPr>
          <p:cNvSpPr txBox="1"/>
          <p:nvPr/>
        </p:nvSpPr>
        <p:spPr>
          <a:xfrm>
            <a:off x="90000" y="1028871"/>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As you know, most German adjectives can be used as adverbs, too:</a:t>
            </a:r>
          </a:p>
        </p:txBody>
      </p:sp>
      <p:sp>
        <p:nvSpPr>
          <p:cNvPr id="7" name="Rectangle 6">
            <a:extLst>
              <a:ext uri="{FF2B5EF4-FFF2-40B4-BE49-F238E27FC236}">
                <a16:creationId xmlns:a16="http://schemas.microsoft.com/office/drawing/2014/main" id="{484D3980-A1CF-8737-B1EE-9B356FA2B57E}"/>
              </a:ext>
            </a:extLst>
          </p:cNvPr>
          <p:cNvSpPr/>
          <p:nvPr/>
        </p:nvSpPr>
        <p:spPr>
          <a:xfrm>
            <a:off x="408601" y="2195651"/>
            <a:ext cx="4239599" cy="38088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9C836AD-9CBC-6681-2FC0-FB9E8C79CF5F}"/>
              </a:ext>
            </a:extLst>
          </p:cNvPr>
          <p:cNvSpPr txBox="1"/>
          <p:nvPr/>
        </p:nvSpPr>
        <p:spPr>
          <a:xfrm>
            <a:off x="455492" y="2187409"/>
            <a:ext cx="3532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Der </a:t>
            </a:r>
            <a:r>
              <a:rPr kumimoji="0" lang="en-GB" sz="2000" b="0" i="0" u="none" strike="noStrike" kern="1200" cap="none" spc="0" normalizeH="0" baseline="0" noProof="0" dirty="0" err="1">
                <a:ln>
                  <a:noFill/>
                </a:ln>
                <a:effectLst/>
                <a:uLnTx/>
                <a:uFillTx/>
                <a:latin typeface="Century Gothic" panose="020F0302020204030204"/>
                <a:ea typeface="+mn-ea"/>
                <a:cs typeface="+mn-cs"/>
              </a:rPr>
              <a:t>Kurs</a:t>
            </a:r>
            <a:r>
              <a:rPr kumimoji="0" lang="en-GB" sz="2000" b="0" i="0" u="none" strike="noStrike" kern="1200" cap="none" spc="0" normalizeH="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praktisch</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9" name="Rectangle 8">
            <a:extLst>
              <a:ext uri="{FF2B5EF4-FFF2-40B4-BE49-F238E27FC236}">
                <a16:creationId xmlns:a16="http://schemas.microsoft.com/office/drawing/2014/main" id="{F212AC3D-C105-729B-1E8C-64835716DCA5}"/>
              </a:ext>
            </a:extLst>
          </p:cNvPr>
          <p:cNvSpPr/>
          <p:nvPr/>
        </p:nvSpPr>
        <p:spPr>
          <a:xfrm>
            <a:off x="408600" y="2843211"/>
            <a:ext cx="4239600" cy="391802"/>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F24ACD3-21FD-0B75-9D5D-1236F4898B3E}"/>
              </a:ext>
            </a:extLst>
          </p:cNvPr>
          <p:cNvSpPr txBox="1"/>
          <p:nvPr/>
        </p:nvSpPr>
        <p:spPr>
          <a:xfrm>
            <a:off x="437525" y="2839485"/>
            <a:ext cx="4540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Im</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Kurs</a:t>
            </a:r>
            <a:r>
              <a:rPr kumimoji="0" lang="en-GB" sz="2000" b="0" i="0" u="none" strike="noStrike" kern="1200" cap="none" spc="0" normalizeH="0" noProof="0" dirty="0">
                <a:ln>
                  <a:noFill/>
                </a:ln>
                <a:effectLst/>
                <a:uLnTx/>
                <a:uFillTx/>
                <a:latin typeface="Century Gothic" panose="020F0302020204030204"/>
                <a:ea typeface="+mn-ea"/>
                <a:cs typeface="+mn-cs"/>
              </a:rPr>
              <a:t> </a:t>
            </a:r>
            <a:r>
              <a:rPr kumimoji="0" lang="en-GB" sz="2000" b="0" i="0" u="none" strike="noStrike" kern="1200" cap="none" spc="0" normalizeH="0" noProof="0" dirty="0" err="1">
                <a:ln>
                  <a:noFill/>
                </a:ln>
                <a:effectLst/>
                <a:uLnTx/>
                <a:uFillTx/>
                <a:latin typeface="Century Gothic" panose="020F0302020204030204"/>
                <a:ea typeface="+mn-ea"/>
                <a:cs typeface="+mn-cs"/>
              </a:rPr>
              <a:t>lernt</a:t>
            </a:r>
            <a:r>
              <a:rPr kumimoji="0" lang="en-GB" sz="2000" b="0" i="0" u="none" strike="noStrike" kern="1200" cap="none" spc="0" normalizeH="0" noProof="0" dirty="0">
                <a:ln>
                  <a:noFill/>
                </a:ln>
                <a:effectLst/>
                <a:uLnTx/>
                <a:uFillTx/>
                <a:latin typeface="Century Gothic" panose="020F0302020204030204"/>
                <a:ea typeface="+mn-ea"/>
                <a:cs typeface="+mn-cs"/>
              </a:rPr>
              <a:t> man </a:t>
            </a:r>
            <a:r>
              <a:rPr kumimoji="0" lang="en-GB" sz="2000" b="1" i="0" u="none" strike="noStrike" kern="1200" cap="none" spc="0" normalizeH="0" baseline="0" noProof="0" dirty="0" err="1">
                <a:ln>
                  <a:noFill/>
                </a:ln>
                <a:effectLst/>
                <a:uLnTx/>
                <a:uFillTx/>
                <a:latin typeface="Century Gothic" panose="020F0302020204030204"/>
                <a:ea typeface="+mn-ea"/>
                <a:cs typeface="+mn-cs"/>
              </a:rPr>
              <a:t>praktisch</a:t>
            </a:r>
            <a:r>
              <a:rPr kumimoji="0" lang="en-GB" sz="2000" b="1" i="0" u="none" strike="noStrike" kern="1200" cap="none" spc="0" normalizeH="0" noProof="0" dirty="0">
                <a:ln>
                  <a:noFill/>
                </a:ln>
                <a:effectLst/>
                <a:uLnTx/>
                <a:uFillTx/>
                <a:latin typeface="Century Gothic" panose="020F0302020204030204"/>
                <a:ea typeface="+mn-ea"/>
                <a:cs typeface="+mn-cs"/>
              </a:rPr>
              <a:t> </a:t>
            </a:r>
            <a:r>
              <a:rPr kumimoji="0" lang="en-GB" sz="2000" i="0" u="none" strike="noStrike" kern="1200" cap="none" spc="0" normalizeH="0" noProof="0" dirty="0" err="1">
                <a:ln>
                  <a:noFill/>
                </a:ln>
                <a:effectLst/>
                <a:uLnTx/>
                <a:uFillTx/>
                <a:latin typeface="Century Gothic" panose="020F0302020204030204"/>
                <a:ea typeface="+mn-ea"/>
                <a:cs typeface="+mn-cs"/>
              </a:rPr>
              <a:t>alles</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A1146347-2C1D-E30C-B533-27324E820EDF}"/>
              </a:ext>
            </a:extLst>
          </p:cNvPr>
          <p:cNvSpPr txBox="1"/>
          <p:nvPr/>
        </p:nvSpPr>
        <p:spPr>
          <a:xfrm>
            <a:off x="4790712" y="2175284"/>
            <a:ext cx="45691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The course is </a:t>
            </a:r>
            <a:r>
              <a:rPr kumimoji="0" lang="en-GB" sz="2000" b="1" i="1" u="none" strike="noStrike" kern="1200" cap="none" spc="0" normalizeH="0" baseline="0" noProof="0" dirty="0">
                <a:ln>
                  <a:noFill/>
                </a:ln>
                <a:effectLst/>
                <a:uLnTx/>
                <a:uFillTx/>
                <a:latin typeface="Century Gothic" panose="020F0302020204030204"/>
                <a:ea typeface="+mn-ea"/>
                <a:cs typeface="+mn-cs"/>
              </a:rPr>
              <a:t>practical</a:t>
            </a:r>
            <a:r>
              <a:rPr kumimoji="0" lang="en-GB" sz="2000" b="0" i="1" u="none" strike="noStrike" kern="1200" cap="none" spc="0" normalizeH="0" baseline="0" noProof="0" dirty="0">
                <a:ln>
                  <a:noFill/>
                </a:ln>
                <a:effectLst/>
                <a:uLnTx/>
                <a:uFillTx/>
                <a:latin typeface="Century Gothic" panose="020F0302020204030204"/>
                <a:ea typeface="+mn-ea"/>
                <a:cs typeface="+mn-cs"/>
              </a:rPr>
              <a:t>. </a:t>
            </a:r>
          </a:p>
        </p:txBody>
      </p:sp>
      <p:sp>
        <p:nvSpPr>
          <p:cNvPr id="14" name="TextBox 13">
            <a:extLst>
              <a:ext uri="{FF2B5EF4-FFF2-40B4-BE49-F238E27FC236}">
                <a16:creationId xmlns:a16="http://schemas.microsoft.com/office/drawing/2014/main" id="{B77ED30A-7C12-ACB1-827D-9A06858E9260}"/>
              </a:ext>
            </a:extLst>
          </p:cNvPr>
          <p:cNvSpPr txBox="1"/>
          <p:nvPr/>
        </p:nvSpPr>
        <p:spPr>
          <a:xfrm>
            <a:off x="4794249" y="2810186"/>
            <a:ext cx="4032251" cy="7165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One</a:t>
            </a:r>
            <a:r>
              <a:rPr kumimoji="0" lang="en-GB" sz="2000" b="0" i="1" u="none" strike="noStrike" kern="1200" cap="none" spc="0" normalizeH="0" noProof="0" dirty="0">
                <a:ln>
                  <a:noFill/>
                </a:ln>
                <a:effectLst/>
                <a:uLnTx/>
                <a:uFillTx/>
                <a:latin typeface="Century Gothic" panose="020F0302020204030204"/>
                <a:ea typeface="+mn-ea"/>
                <a:cs typeface="+mn-cs"/>
              </a:rPr>
              <a:t> learns </a:t>
            </a:r>
            <a:r>
              <a:rPr kumimoji="0" lang="en-GB" sz="2000" b="1" i="1" u="none" strike="noStrike" kern="1200" cap="none" spc="0" normalizeH="0" noProof="0" dirty="0">
                <a:ln>
                  <a:noFill/>
                </a:ln>
                <a:effectLst/>
                <a:uLnTx/>
                <a:uFillTx/>
                <a:latin typeface="Century Gothic" panose="020F0302020204030204"/>
                <a:ea typeface="+mn-ea"/>
                <a:cs typeface="+mn-cs"/>
              </a:rPr>
              <a:t>practically</a:t>
            </a:r>
            <a:r>
              <a:rPr kumimoji="0" lang="en-GB" sz="2000" b="0" i="1" u="none" strike="noStrike" kern="1200" cap="none" spc="0" normalizeH="0" noProof="0" dirty="0">
                <a:ln>
                  <a:noFill/>
                </a:ln>
                <a:effectLst/>
                <a:uLnTx/>
                <a:uFillTx/>
                <a:latin typeface="Century Gothic" panose="020F0302020204030204"/>
                <a:ea typeface="+mn-ea"/>
                <a:cs typeface="+mn-cs"/>
              </a:rPr>
              <a:t> everything in the course.</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9AD4709-A743-2280-4ED4-C6E1139C10FA}"/>
              </a:ext>
            </a:extLst>
          </p:cNvPr>
          <p:cNvSpPr txBox="1"/>
          <p:nvPr/>
        </p:nvSpPr>
        <p:spPr>
          <a:xfrm>
            <a:off x="103223" y="3743372"/>
            <a:ext cx="11985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Sometimes the English translation is quite</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a:ln>
                  <a:noFill/>
                </a:ln>
                <a:effectLst/>
                <a:uLnTx/>
                <a:uFillTx/>
                <a:latin typeface="Century Gothic" panose="020F0302020204030204"/>
                <a:ea typeface="+mn-ea"/>
                <a:cs typeface="+mn-cs"/>
              </a:rPr>
              <a:t>different:</a:t>
            </a:r>
          </a:p>
        </p:txBody>
      </p:sp>
      <p:sp>
        <p:nvSpPr>
          <p:cNvPr id="16" name="Rectangle 15">
            <a:extLst>
              <a:ext uri="{FF2B5EF4-FFF2-40B4-BE49-F238E27FC236}">
                <a16:creationId xmlns:a16="http://schemas.microsoft.com/office/drawing/2014/main" id="{DB7BC86C-0E8C-478F-F603-1AA2DC44D977}"/>
              </a:ext>
            </a:extLst>
          </p:cNvPr>
          <p:cNvSpPr/>
          <p:nvPr/>
        </p:nvSpPr>
        <p:spPr>
          <a:xfrm>
            <a:off x="428736" y="4510336"/>
            <a:ext cx="4244864" cy="38646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86B36497-2A8F-AE45-7595-D84844DE7366}"/>
              </a:ext>
            </a:extLst>
          </p:cNvPr>
          <p:cNvSpPr txBox="1"/>
          <p:nvPr/>
        </p:nvSpPr>
        <p:spPr>
          <a:xfrm>
            <a:off x="475627" y="4502094"/>
            <a:ext cx="36518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Der Mann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gut</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18" name="Rectangle 17">
            <a:extLst>
              <a:ext uri="{FF2B5EF4-FFF2-40B4-BE49-F238E27FC236}">
                <a16:creationId xmlns:a16="http://schemas.microsoft.com/office/drawing/2014/main" id="{E495D2A7-9436-2AE8-CF59-26E372FC23C2}"/>
              </a:ext>
            </a:extLst>
          </p:cNvPr>
          <p:cNvSpPr/>
          <p:nvPr/>
        </p:nvSpPr>
        <p:spPr>
          <a:xfrm>
            <a:off x="428734" y="5157897"/>
            <a:ext cx="4244865" cy="40196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490E2C3-A758-A43B-EB06-E4AC545FF11E}"/>
              </a:ext>
            </a:extLst>
          </p:cNvPr>
          <p:cNvSpPr txBox="1"/>
          <p:nvPr/>
        </p:nvSpPr>
        <p:spPr>
          <a:xfrm>
            <a:off x="475627" y="5149940"/>
            <a:ext cx="4244864" cy="409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Der </a:t>
            </a:r>
            <a:r>
              <a:rPr kumimoji="0" lang="en-GB" sz="2000" b="0" i="0" u="none" strike="noStrike" kern="1200" cap="none" spc="0" normalizeH="0" baseline="0" noProof="0" dirty="0" err="1">
                <a:ln>
                  <a:noFill/>
                </a:ln>
                <a:effectLst/>
                <a:uLnTx/>
                <a:uFillTx/>
                <a:latin typeface="Century Gothic" panose="020F0302020204030204"/>
                <a:ea typeface="+mn-ea"/>
                <a:cs typeface="+mn-cs"/>
              </a:rPr>
              <a:t>gute</a:t>
            </a:r>
            <a:r>
              <a:rPr kumimoji="0" lang="en-GB" sz="2000" b="0" i="0" u="none" strike="noStrike" kern="1200" cap="none" spc="0" normalizeH="0" baseline="0" noProof="0" dirty="0">
                <a:ln>
                  <a:noFill/>
                </a:ln>
                <a:effectLst/>
                <a:uLnTx/>
                <a:uFillTx/>
                <a:latin typeface="Century Gothic" panose="020F0302020204030204"/>
                <a:ea typeface="+mn-ea"/>
                <a:cs typeface="+mn-cs"/>
              </a:rPr>
              <a:t> Mann </a:t>
            </a:r>
            <a:r>
              <a:rPr kumimoji="0" lang="en-GB" sz="2000" b="0" i="0" u="none" strike="noStrike" kern="1200" cap="none" spc="0" normalizeH="0" baseline="0" noProof="0" dirty="0" err="1">
                <a:ln>
                  <a:noFill/>
                </a:ln>
                <a:effectLst/>
                <a:uLnTx/>
                <a:uFillTx/>
                <a:latin typeface="Century Gothic" panose="020F0302020204030204"/>
                <a:ea typeface="+mn-ea"/>
                <a:cs typeface="+mn-cs"/>
              </a:rPr>
              <a:t>spricht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gut</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6ADFE1BE-36E3-930A-4E48-EE9B4F687339}"/>
              </a:ext>
            </a:extLst>
          </p:cNvPr>
          <p:cNvSpPr txBox="1"/>
          <p:nvPr/>
        </p:nvSpPr>
        <p:spPr>
          <a:xfrm>
            <a:off x="4816112" y="4550749"/>
            <a:ext cx="4978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The man is </a:t>
            </a:r>
            <a:r>
              <a:rPr kumimoji="0" lang="en-GB" sz="2000" b="1" i="1" u="none" strike="noStrike" kern="1200" cap="none" spc="0" normalizeH="0" baseline="0" noProof="0" dirty="0">
                <a:ln>
                  <a:noFill/>
                </a:ln>
                <a:effectLst/>
                <a:uLnTx/>
                <a:uFillTx/>
                <a:latin typeface="Century Gothic" panose="020F0302020204030204"/>
                <a:ea typeface="+mn-ea"/>
                <a:cs typeface="+mn-cs"/>
              </a:rPr>
              <a:t>good</a:t>
            </a:r>
            <a:r>
              <a:rPr kumimoji="0" lang="en-GB" sz="2000" b="0" i="1" u="none" strike="noStrike" kern="1200" cap="none" spc="0" normalizeH="0" baseline="0" noProof="0" dirty="0">
                <a:ln>
                  <a:noFill/>
                </a:ln>
                <a:effectLst/>
                <a:uLnTx/>
                <a:uFillTx/>
                <a:latin typeface="Century Gothic" panose="020F0302020204030204"/>
                <a:ea typeface="+mn-ea"/>
                <a:cs typeface="+mn-cs"/>
              </a:rPr>
              <a:t>. </a:t>
            </a:r>
          </a:p>
        </p:txBody>
      </p:sp>
      <p:sp>
        <p:nvSpPr>
          <p:cNvPr id="23" name="TextBox 22">
            <a:extLst>
              <a:ext uri="{FF2B5EF4-FFF2-40B4-BE49-F238E27FC236}">
                <a16:creationId xmlns:a16="http://schemas.microsoft.com/office/drawing/2014/main" id="{EF299F9E-DCCF-AA83-6DC3-7A3E0F9EAFF2}"/>
              </a:ext>
            </a:extLst>
          </p:cNvPr>
          <p:cNvSpPr txBox="1"/>
          <p:nvPr/>
        </p:nvSpPr>
        <p:spPr>
          <a:xfrm>
            <a:off x="4816112" y="5167545"/>
            <a:ext cx="49312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The good man speaks </a:t>
            </a:r>
            <a:r>
              <a:rPr kumimoji="0" lang="en-GB" sz="2000" b="1" i="1" u="none" strike="noStrike" kern="1200" cap="none" spc="0" normalizeH="0" baseline="0" noProof="0" dirty="0">
                <a:ln>
                  <a:noFill/>
                </a:ln>
                <a:effectLst/>
                <a:uLnTx/>
                <a:uFillTx/>
                <a:latin typeface="Century Gothic" panose="020F0302020204030204"/>
                <a:ea typeface="+mn-ea"/>
                <a:cs typeface="+mn-cs"/>
              </a:rPr>
              <a:t>well</a:t>
            </a:r>
            <a:r>
              <a:rPr kumimoji="0" lang="en-GB" sz="2000" b="0" i="1" u="none" strike="noStrike" kern="1200" cap="none" spc="0" normalizeH="0" baseline="0" noProof="0" dirty="0">
                <a:ln>
                  <a:noFill/>
                </a:ln>
                <a:effectLst/>
                <a:uLnTx/>
                <a:uFillTx/>
                <a:latin typeface="Century Gothic" panose="020F0302020204030204"/>
                <a:ea typeface="+mn-ea"/>
                <a:cs typeface="+mn-cs"/>
              </a:rPr>
              <a:t>. </a:t>
            </a:r>
          </a:p>
        </p:txBody>
      </p:sp>
      <p:pic>
        <p:nvPicPr>
          <p:cNvPr id="1026" name="Picture 2" descr="Free illustrations of Tiktok">
            <a:extLst>
              <a:ext uri="{FF2B5EF4-FFF2-40B4-BE49-F238E27FC236}">
                <a16:creationId xmlns:a16="http://schemas.microsoft.com/office/drawing/2014/main" id="{12DDA465-0369-8298-7D26-54FEED0C86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3812" y="1897188"/>
            <a:ext cx="2285379" cy="17036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illustrations of African">
            <a:extLst>
              <a:ext uri="{FF2B5EF4-FFF2-40B4-BE49-F238E27FC236}">
                <a16:creationId xmlns:a16="http://schemas.microsoft.com/office/drawing/2014/main" id="{8B8E07F3-93AC-C328-5BC7-B83E1DEC60A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855" b="96931" l="10000" r="93333">
                        <a14:foregroundMark x1="65521" y1="88691" x2="71354" y2="82876"/>
                        <a14:foregroundMark x1="71354" y1="82876" x2="78438" y2="84006"/>
                        <a14:foregroundMark x1="78438" y1="84006" x2="82500" y2="88045"/>
                        <a14:foregroundMark x1="73750" y1="73183" x2="69792" y2="47334"/>
                        <a14:foregroundMark x1="69792" y1="47334" x2="71875" y2="37803"/>
                        <a14:foregroundMark x1="71875" y1="37803" x2="73646" y2="36995"/>
                        <a14:foregroundMark x1="78438" y1="51535" x2="75000" y2="52342"/>
                        <a14:foregroundMark x1="68229" y1="79321" x2="74479" y2="78837"/>
                        <a14:foregroundMark x1="74479" y1="78837" x2="79583" y2="78837"/>
                        <a14:foregroundMark x1="65729" y1="96931" x2="65729" y2="96931"/>
                        <a14:foregroundMark x1="93333" y1="94184" x2="93333" y2="94184"/>
                        <a14:backgroundMark x1="24063" y1="59289" x2="37500" y2="36672"/>
                        <a14:backgroundMark x1="20104" y1="27787" x2="52396" y2="54443"/>
                      </a14:backgroundRemoval>
                    </a14:imgEffect>
                  </a14:imgLayer>
                </a14:imgProps>
              </a:ext>
              <a:ext uri="{28A0092B-C50C-407E-A947-70E740481C1C}">
                <a14:useLocalDpi xmlns:a14="http://schemas.microsoft.com/office/drawing/2010/main" val="0"/>
              </a:ext>
            </a:extLst>
          </a:blip>
          <a:srcRect l="47499" t="14843"/>
          <a:stretch/>
        </p:blipFill>
        <p:spPr bwMode="auto">
          <a:xfrm>
            <a:off x="9708654" y="3899474"/>
            <a:ext cx="1816286" cy="189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5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p:bldP spid="12" grpId="0"/>
      <p:bldP spid="14" grpId="0"/>
      <p:bldP spid="15" grpId="0"/>
      <p:bldP spid="16" grpId="0" animBg="1"/>
      <p:bldP spid="17" grpId="0"/>
      <p:bldP spid="18" grpId="0" animBg="1"/>
      <p:bldP spid="19"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8FEC-B698-1B19-63D9-2250CD0011BD}"/>
              </a:ext>
            </a:extLst>
          </p:cNvPr>
          <p:cNvSpPr>
            <a:spLocks noGrp="1"/>
          </p:cNvSpPr>
          <p:nvPr>
            <p:ph type="title"/>
          </p:nvPr>
        </p:nvSpPr>
        <p:spPr>
          <a:xfrm>
            <a:off x="-1" y="213557"/>
            <a:ext cx="9382126" cy="647577"/>
          </a:xfrm>
        </p:spPr>
        <p:txBody>
          <a:bodyPr>
            <a:normAutofit/>
          </a:bodyPr>
          <a:lstStyle/>
          <a:p>
            <a:r>
              <a:rPr lang="en-GB" sz="2800" dirty="0"/>
              <a:t>Matthias und Wolf </a:t>
            </a:r>
            <a:r>
              <a:rPr lang="en-GB" sz="2800" dirty="0" err="1"/>
              <a:t>sprechen</a:t>
            </a:r>
            <a:r>
              <a:rPr lang="en-GB" sz="2800" dirty="0"/>
              <a:t> </a:t>
            </a:r>
            <a:r>
              <a:rPr lang="en-GB" sz="2800" dirty="0" err="1"/>
              <a:t>über</a:t>
            </a:r>
            <a:r>
              <a:rPr lang="en-GB" sz="2800" dirty="0"/>
              <a:t> </a:t>
            </a:r>
            <a:r>
              <a:rPr lang="en-GB" sz="2800" dirty="0" err="1"/>
              <a:t>Fering</a:t>
            </a:r>
            <a:r>
              <a:rPr lang="en-GB" sz="2800" dirty="0"/>
              <a:t> [1/2]</a:t>
            </a:r>
          </a:p>
        </p:txBody>
      </p:sp>
      <p:pic>
        <p:nvPicPr>
          <p:cNvPr id="7" name="Picture 2" descr="Iphone, Android, Stencil, Smartphone, Cell">
            <a:extLst>
              <a:ext uri="{FF2B5EF4-FFF2-40B4-BE49-F238E27FC236}">
                <a16:creationId xmlns:a16="http://schemas.microsoft.com/office/drawing/2014/main" id="{154C18E6-06BB-6D66-7797-86CF419AF5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89" t="3346" r="25555"/>
          <a:stretch/>
        </p:blipFill>
        <p:spPr bwMode="auto">
          <a:xfrm rot="16200000">
            <a:off x="3701087" y="-2678693"/>
            <a:ext cx="5262792" cy="1304333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033EF0D4-9F24-9B09-DB87-28B13E4D2FA5}"/>
              </a:ext>
            </a:extLst>
          </p:cNvPr>
          <p:cNvSpPr/>
          <p:nvPr/>
        </p:nvSpPr>
        <p:spPr>
          <a:xfrm>
            <a:off x="1856305" y="1843707"/>
            <a:ext cx="8547652" cy="710566"/>
          </a:xfrm>
          <a:prstGeom prst="wedgeRoundRectCallout">
            <a:avLst>
              <a:gd name="adj1" fmla="val -53153"/>
              <a:gd name="adj2" fmla="val -1522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Hallo Matthias! </a:t>
            </a:r>
            <a:r>
              <a:rPr lang="en-GB" sz="2000" dirty="0" err="1"/>
              <a:t>Wir</a:t>
            </a:r>
            <a:r>
              <a:rPr lang="en-GB" sz="2000" dirty="0"/>
              <a:t> </a:t>
            </a:r>
            <a:r>
              <a:rPr lang="en-GB" sz="2000" dirty="0" err="1"/>
              <a:t>lernen</a:t>
            </a:r>
            <a:r>
              <a:rPr lang="en-GB" sz="2000" dirty="0"/>
              <a:t> </a:t>
            </a:r>
            <a:r>
              <a:rPr lang="en-GB" sz="2000" dirty="0" err="1"/>
              <a:t>über</a:t>
            </a:r>
            <a:r>
              <a:rPr lang="en-GB" sz="2000" dirty="0"/>
              <a:t> </a:t>
            </a:r>
            <a:r>
              <a:rPr lang="en-GB" sz="2000" dirty="0" err="1"/>
              <a:t>kleine</a:t>
            </a:r>
            <a:r>
              <a:rPr lang="en-GB" sz="2000" dirty="0"/>
              <a:t> </a:t>
            </a:r>
            <a:r>
              <a:rPr lang="en-GB" sz="2000" dirty="0" err="1"/>
              <a:t>Sprachen</a:t>
            </a:r>
            <a:r>
              <a:rPr lang="en-GB" sz="2000" dirty="0"/>
              <a:t> in der Schule. Ich </a:t>
            </a:r>
            <a:r>
              <a:rPr lang="en-GB" sz="2000" dirty="0" err="1"/>
              <a:t>wollte</a:t>
            </a:r>
            <a:r>
              <a:rPr lang="en-GB" sz="2000" dirty="0"/>
              <a:t> dich </a:t>
            </a:r>
            <a:r>
              <a:rPr lang="en-GB" sz="2000" b="1" dirty="0" err="1"/>
              <a:t>natürlich</a:t>
            </a:r>
            <a:r>
              <a:rPr lang="en-GB" sz="2000" dirty="0"/>
              <a:t> </a:t>
            </a:r>
            <a:r>
              <a:rPr lang="en-GB" sz="2000" dirty="0" err="1"/>
              <a:t>fragen</a:t>
            </a:r>
            <a:r>
              <a:rPr lang="en-GB" sz="2000" dirty="0"/>
              <a:t>. Wie </a:t>
            </a:r>
            <a:r>
              <a:rPr lang="en-GB" sz="2000" dirty="0" err="1"/>
              <a:t>geht</a:t>
            </a:r>
            <a:r>
              <a:rPr lang="en-GB" sz="2000" dirty="0"/>
              <a:t> es </a:t>
            </a:r>
            <a:r>
              <a:rPr lang="en-GB" sz="2000" dirty="0" err="1"/>
              <a:t>mit</a:t>
            </a:r>
            <a:r>
              <a:rPr lang="en-GB" sz="2000" dirty="0"/>
              <a:t> </a:t>
            </a:r>
            <a:r>
              <a:rPr lang="en-GB" sz="2000" dirty="0" err="1"/>
              <a:t>Fering</a:t>
            </a:r>
            <a:r>
              <a:rPr lang="en-GB" sz="2000" dirty="0"/>
              <a:t>?</a:t>
            </a:r>
          </a:p>
        </p:txBody>
      </p:sp>
      <p:sp>
        <p:nvSpPr>
          <p:cNvPr id="9" name="Speech Bubble: Rectangle with Corners Rounded 8">
            <a:extLst>
              <a:ext uri="{FF2B5EF4-FFF2-40B4-BE49-F238E27FC236}">
                <a16:creationId xmlns:a16="http://schemas.microsoft.com/office/drawing/2014/main" id="{DDA1E6DF-9046-B44D-B76D-D6445C4D713E}"/>
              </a:ext>
            </a:extLst>
          </p:cNvPr>
          <p:cNvSpPr/>
          <p:nvPr/>
        </p:nvSpPr>
        <p:spPr>
          <a:xfrm>
            <a:off x="1269769" y="2956225"/>
            <a:ext cx="8547652" cy="710566"/>
          </a:xfrm>
          <a:prstGeom prst="wedgeRoundRectCallout">
            <a:avLst>
              <a:gd name="adj1" fmla="val 53047"/>
              <a:gd name="adj2" fmla="val -17012"/>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Fering</a:t>
            </a:r>
            <a:r>
              <a:rPr lang="en-GB" sz="2000" dirty="0"/>
              <a:t> </a:t>
            </a:r>
            <a:r>
              <a:rPr lang="en-GB" sz="2000" dirty="0" err="1"/>
              <a:t>ist</a:t>
            </a:r>
            <a:r>
              <a:rPr lang="en-GB" sz="2000" dirty="0"/>
              <a:t> </a:t>
            </a:r>
            <a:r>
              <a:rPr lang="en-GB" sz="2000" b="1" dirty="0" err="1"/>
              <a:t>relativ</a:t>
            </a:r>
            <a:r>
              <a:rPr lang="en-GB" sz="2000" dirty="0"/>
              <a:t> </a:t>
            </a:r>
            <a:r>
              <a:rPr lang="en-GB" sz="2000" dirty="0" err="1"/>
              <a:t>einfach</a:t>
            </a:r>
            <a:r>
              <a:rPr lang="en-GB" sz="2000" dirty="0"/>
              <a:t>. Es </a:t>
            </a:r>
            <a:r>
              <a:rPr lang="en-GB" sz="2000" dirty="0" err="1"/>
              <a:t>ist</a:t>
            </a:r>
            <a:r>
              <a:rPr lang="en-GB" sz="2000" dirty="0"/>
              <a:t> </a:t>
            </a:r>
            <a:r>
              <a:rPr lang="en-GB" sz="2000" dirty="0" err="1"/>
              <a:t>ähnlich</a:t>
            </a:r>
            <a:r>
              <a:rPr lang="en-GB" sz="2000" dirty="0"/>
              <a:t> </a:t>
            </a:r>
            <a:r>
              <a:rPr lang="en-GB" sz="2000" dirty="0" err="1"/>
              <a:t>wie</a:t>
            </a:r>
            <a:r>
              <a:rPr lang="en-GB" sz="2000" dirty="0"/>
              <a:t> Deutsch </a:t>
            </a:r>
            <a:r>
              <a:rPr lang="en-GB" sz="2000" dirty="0" err="1"/>
              <a:t>oder</a:t>
            </a:r>
            <a:r>
              <a:rPr lang="en-GB" sz="2000" dirty="0"/>
              <a:t> </a:t>
            </a:r>
            <a:r>
              <a:rPr lang="en-GB" sz="2000" dirty="0" err="1"/>
              <a:t>Englisch</a:t>
            </a:r>
            <a:r>
              <a:rPr lang="en-GB" sz="2000" dirty="0"/>
              <a:t>. </a:t>
            </a:r>
          </a:p>
        </p:txBody>
      </p:sp>
      <p:sp>
        <p:nvSpPr>
          <p:cNvPr id="11" name="Speech Bubble: Rectangle with Corners Rounded 10">
            <a:extLst>
              <a:ext uri="{FF2B5EF4-FFF2-40B4-BE49-F238E27FC236}">
                <a16:creationId xmlns:a16="http://schemas.microsoft.com/office/drawing/2014/main" id="{662D9C6A-5173-DB9F-645F-5EF21F877DB8}"/>
              </a:ext>
            </a:extLst>
          </p:cNvPr>
          <p:cNvSpPr/>
          <p:nvPr/>
        </p:nvSpPr>
        <p:spPr>
          <a:xfrm>
            <a:off x="1269769" y="4905431"/>
            <a:ext cx="8547651" cy="685908"/>
          </a:xfrm>
          <a:prstGeom prst="wedgeRoundRectCallout">
            <a:avLst>
              <a:gd name="adj1" fmla="val 52595"/>
              <a:gd name="adj2" fmla="val -17360"/>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Stimmt</a:t>
            </a:r>
            <a:r>
              <a:rPr lang="en-GB" sz="2000" dirty="0"/>
              <a:t>! Und ich </a:t>
            </a:r>
            <a:r>
              <a:rPr lang="en-GB" sz="2000" dirty="0" err="1"/>
              <a:t>kann</a:t>
            </a:r>
            <a:r>
              <a:rPr lang="en-GB" sz="2000" dirty="0"/>
              <a:t> </a:t>
            </a:r>
            <a:r>
              <a:rPr lang="en-GB" sz="2000" dirty="0" err="1"/>
              <a:t>mein</a:t>
            </a:r>
            <a:r>
              <a:rPr lang="en-GB" sz="2000" dirty="0"/>
              <a:t> </a:t>
            </a:r>
            <a:r>
              <a:rPr lang="en-GB" sz="2000" dirty="0" err="1"/>
              <a:t>Fering</a:t>
            </a:r>
            <a:r>
              <a:rPr lang="en-GB" sz="2000" dirty="0"/>
              <a:t> </a:t>
            </a:r>
            <a:r>
              <a:rPr lang="en-GB" sz="2000" b="1" dirty="0"/>
              <a:t>schnell</a:t>
            </a:r>
            <a:r>
              <a:rPr lang="en-GB" sz="2000" dirty="0"/>
              <a:t> </a:t>
            </a:r>
            <a:r>
              <a:rPr lang="en-GB" sz="2000" dirty="0" err="1"/>
              <a:t>verbessern</a:t>
            </a:r>
            <a:r>
              <a:rPr lang="en-GB" sz="2000" dirty="0"/>
              <a:t>, </a:t>
            </a:r>
            <a:r>
              <a:rPr lang="en-GB" sz="2000" dirty="0" err="1"/>
              <a:t>weil</a:t>
            </a:r>
            <a:r>
              <a:rPr lang="en-GB" sz="2000" dirty="0"/>
              <a:t> man </a:t>
            </a:r>
            <a:r>
              <a:rPr lang="en-GB" sz="2000" dirty="0" err="1"/>
              <a:t>im</a:t>
            </a:r>
            <a:r>
              <a:rPr lang="en-GB" sz="2000" dirty="0"/>
              <a:t> Radio </a:t>
            </a:r>
            <a:r>
              <a:rPr lang="en-GB" sz="2000" b="1" dirty="0" err="1"/>
              <a:t>häufig</a:t>
            </a:r>
            <a:r>
              <a:rPr lang="en-GB" sz="2000" dirty="0"/>
              <a:t> </a:t>
            </a:r>
            <a:r>
              <a:rPr lang="en-GB" sz="2000" dirty="0" err="1"/>
              <a:t>Fering</a:t>
            </a:r>
            <a:r>
              <a:rPr lang="en-GB" sz="2000" dirty="0"/>
              <a:t> </a:t>
            </a:r>
            <a:r>
              <a:rPr lang="en-GB" sz="2000" dirty="0" err="1"/>
              <a:t>spricht</a:t>
            </a:r>
            <a:r>
              <a:rPr lang="en-GB" sz="2000" dirty="0"/>
              <a:t>.</a:t>
            </a:r>
            <a:endParaRPr lang="en-GB" sz="2000" b="1" dirty="0"/>
          </a:p>
        </p:txBody>
      </p:sp>
      <p:sp>
        <p:nvSpPr>
          <p:cNvPr id="12" name="Speech Bubble: Rectangle with Corners Rounded 11">
            <a:extLst>
              <a:ext uri="{FF2B5EF4-FFF2-40B4-BE49-F238E27FC236}">
                <a16:creationId xmlns:a16="http://schemas.microsoft.com/office/drawing/2014/main" id="{C080C1A1-8C06-8D5D-8977-DE2377AEEC70}"/>
              </a:ext>
            </a:extLst>
          </p:cNvPr>
          <p:cNvSpPr/>
          <p:nvPr/>
        </p:nvSpPr>
        <p:spPr>
          <a:xfrm>
            <a:off x="1856305" y="4068743"/>
            <a:ext cx="8547651" cy="434735"/>
          </a:xfrm>
          <a:prstGeom prst="wedgeRoundRectCallout">
            <a:avLst>
              <a:gd name="adj1" fmla="val -52415"/>
              <a:gd name="adj2" fmla="val -157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ist</a:t>
            </a:r>
            <a:r>
              <a:rPr lang="en-GB" sz="2000" dirty="0"/>
              <a:t> </a:t>
            </a:r>
            <a:r>
              <a:rPr lang="en-GB" sz="2000" dirty="0" err="1"/>
              <a:t>nicht</a:t>
            </a:r>
            <a:r>
              <a:rPr lang="en-GB" sz="2000" dirty="0"/>
              <a:t> so </a:t>
            </a:r>
            <a:r>
              <a:rPr lang="en-GB" sz="2000" b="1" dirty="0" err="1"/>
              <a:t>schlecht</a:t>
            </a:r>
            <a:r>
              <a:rPr lang="en-GB" sz="2000" dirty="0"/>
              <a:t>.</a:t>
            </a:r>
          </a:p>
        </p:txBody>
      </p:sp>
      <p:sp>
        <p:nvSpPr>
          <p:cNvPr id="19" name="Oval 18">
            <a:extLst>
              <a:ext uri="{FF2B5EF4-FFF2-40B4-BE49-F238E27FC236}">
                <a16:creationId xmlns:a16="http://schemas.microsoft.com/office/drawing/2014/main" id="{C37C1CF4-DA74-C45C-49A6-10B2F1EF3FBB}"/>
              </a:ext>
            </a:extLst>
          </p:cNvPr>
          <p:cNvSpPr/>
          <p:nvPr/>
        </p:nvSpPr>
        <p:spPr>
          <a:xfrm>
            <a:off x="10030228" y="3155619"/>
            <a:ext cx="425615" cy="3993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8" name="Picture 17" descr="A person wearing glasses&#10;&#10;Description automatically generated with low confidence">
            <a:extLst>
              <a:ext uri="{FF2B5EF4-FFF2-40B4-BE49-F238E27FC236}">
                <a16:creationId xmlns:a16="http://schemas.microsoft.com/office/drawing/2014/main" id="{AF21FE5B-AAA8-D8DC-CA25-EDE361059D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25" t="-1" r="23462" b="25638"/>
          <a:stretch/>
        </p:blipFill>
        <p:spPr>
          <a:xfrm>
            <a:off x="10117486" y="3186401"/>
            <a:ext cx="251097" cy="324732"/>
          </a:xfrm>
          <a:prstGeom prst="rect">
            <a:avLst/>
          </a:prstGeom>
        </p:spPr>
      </p:pic>
      <p:sp>
        <p:nvSpPr>
          <p:cNvPr id="20" name="Oval 19">
            <a:extLst>
              <a:ext uri="{FF2B5EF4-FFF2-40B4-BE49-F238E27FC236}">
                <a16:creationId xmlns:a16="http://schemas.microsoft.com/office/drawing/2014/main" id="{455AC3A7-69EF-59EE-3AAA-220AC6D23F1C}"/>
              </a:ext>
            </a:extLst>
          </p:cNvPr>
          <p:cNvSpPr/>
          <p:nvPr/>
        </p:nvSpPr>
        <p:spPr>
          <a:xfrm>
            <a:off x="10030228" y="5143538"/>
            <a:ext cx="425615" cy="3993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21" name="Picture 20" descr="A person wearing glasses&#10;&#10;Description automatically generated with low confidence">
            <a:extLst>
              <a:ext uri="{FF2B5EF4-FFF2-40B4-BE49-F238E27FC236}">
                <a16:creationId xmlns:a16="http://schemas.microsoft.com/office/drawing/2014/main" id="{0288E90D-8776-6AF6-CC69-C30401EEF7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25" t="-1" r="23462" b="25638"/>
          <a:stretch/>
        </p:blipFill>
        <p:spPr>
          <a:xfrm>
            <a:off x="10117486" y="5174320"/>
            <a:ext cx="251097" cy="324732"/>
          </a:xfrm>
          <a:prstGeom prst="rect">
            <a:avLst/>
          </a:prstGeom>
        </p:spPr>
      </p:pic>
      <p:sp>
        <p:nvSpPr>
          <p:cNvPr id="22" name="Oval 21">
            <a:extLst>
              <a:ext uri="{FF2B5EF4-FFF2-40B4-BE49-F238E27FC236}">
                <a16:creationId xmlns:a16="http://schemas.microsoft.com/office/drawing/2014/main" id="{9FE192BD-0D05-013E-1057-5393BB249AB9}"/>
              </a:ext>
            </a:extLst>
          </p:cNvPr>
          <p:cNvSpPr/>
          <p:nvPr/>
        </p:nvSpPr>
        <p:spPr>
          <a:xfrm>
            <a:off x="1172931" y="1999293"/>
            <a:ext cx="425615" cy="399393"/>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24" name="Picture 23" descr="A person in a blue shirt&#10;&#10;Description automatically generated with low confidence">
            <a:extLst>
              <a:ext uri="{FF2B5EF4-FFF2-40B4-BE49-F238E27FC236}">
                <a16:creationId xmlns:a16="http://schemas.microsoft.com/office/drawing/2014/main" id="{67517EE8-5557-1592-699F-7CF53E8C10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300" t="1867" r="23932" b="63496"/>
          <a:stretch/>
        </p:blipFill>
        <p:spPr>
          <a:xfrm>
            <a:off x="1241164" y="2017274"/>
            <a:ext cx="289148" cy="319631"/>
          </a:xfrm>
          <a:prstGeom prst="rect">
            <a:avLst/>
          </a:prstGeom>
        </p:spPr>
      </p:pic>
      <p:sp>
        <p:nvSpPr>
          <p:cNvPr id="25" name="Oval 24">
            <a:extLst>
              <a:ext uri="{FF2B5EF4-FFF2-40B4-BE49-F238E27FC236}">
                <a16:creationId xmlns:a16="http://schemas.microsoft.com/office/drawing/2014/main" id="{C512D210-6442-0A6B-2E11-7C5583975EC6}"/>
              </a:ext>
            </a:extLst>
          </p:cNvPr>
          <p:cNvSpPr/>
          <p:nvPr/>
        </p:nvSpPr>
        <p:spPr>
          <a:xfrm>
            <a:off x="1172931" y="4070222"/>
            <a:ext cx="425615" cy="399393"/>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26" name="Picture 25" descr="A person in a blue shirt&#10;&#10;Description automatically generated with low confidence">
            <a:extLst>
              <a:ext uri="{FF2B5EF4-FFF2-40B4-BE49-F238E27FC236}">
                <a16:creationId xmlns:a16="http://schemas.microsoft.com/office/drawing/2014/main" id="{7A4676F0-F273-948E-6DDD-54707C755D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300" t="1867" r="23932" b="63496"/>
          <a:stretch/>
        </p:blipFill>
        <p:spPr>
          <a:xfrm>
            <a:off x="1241164" y="4088203"/>
            <a:ext cx="289148" cy="319631"/>
          </a:xfrm>
          <a:prstGeom prst="rect">
            <a:avLst/>
          </a:prstGeom>
        </p:spPr>
      </p:pic>
      <p:sp>
        <p:nvSpPr>
          <p:cNvPr id="27" name="Rectangle: Rounded Corners 26">
            <a:extLst>
              <a:ext uri="{FF2B5EF4-FFF2-40B4-BE49-F238E27FC236}">
                <a16:creationId xmlns:a16="http://schemas.microsoft.com/office/drawing/2014/main" id="{675CE37D-1D95-0003-E530-23B2942C2E73}"/>
              </a:ext>
            </a:extLst>
          </p:cNvPr>
          <p:cNvSpPr/>
          <p:nvPr/>
        </p:nvSpPr>
        <p:spPr>
          <a:xfrm>
            <a:off x="10619112" y="1830324"/>
            <a:ext cx="1471728" cy="7105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natural</a:t>
            </a:r>
            <a:br>
              <a:rPr lang="en-GB" sz="2000" b="1" dirty="0"/>
            </a:br>
            <a:r>
              <a:rPr lang="en-GB" sz="2000" b="1" dirty="0"/>
              <a:t>naturally</a:t>
            </a:r>
          </a:p>
        </p:txBody>
      </p:sp>
      <p:sp>
        <p:nvSpPr>
          <p:cNvPr id="28" name="Rectangle: Rounded Corners 27">
            <a:extLst>
              <a:ext uri="{FF2B5EF4-FFF2-40B4-BE49-F238E27FC236}">
                <a16:creationId xmlns:a16="http://schemas.microsoft.com/office/drawing/2014/main" id="{96878ABE-3D97-F430-8100-97620746446F}"/>
              </a:ext>
            </a:extLst>
          </p:cNvPr>
          <p:cNvSpPr/>
          <p:nvPr/>
        </p:nvSpPr>
        <p:spPr>
          <a:xfrm>
            <a:off x="10583917" y="3932626"/>
            <a:ext cx="1506923" cy="7105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bad</a:t>
            </a:r>
            <a:br>
              <a:rPr lang="en-GB" sz="2000" b="1" dirty="0"/>
            </a:br>
            <a:r>
              <a:rPr lang="en-GB" sz="2000" b="1" dirty="0"/>
              <a:t>badly</a:t>
            </a:r>
          </a:p>
        </p:txBody>
      </p:sp>
      <p:sp>
        <p:nvSpPr>
          <p:cNvPr id="29" name="Rectangle: Rounded Corners 28">
            <a:extLst>
              <a:ext uri="{FF2B5EF4-FFF2-40B4-BE49-F238E27FC236}">
                <a16:creationId xmlns:a16="http://schemas.microsoft.com/office/drawing/2014/main" id="{C0633E55-2B1B-28B3-1D15-E4F0057B2471}"/>
              </a:ext>
            </a:extLst>
          </p:cNvPr>
          <p:cNvSpPr/>
          <p:nvPr/>
        </p:nvSpPr>
        <p:spPr>
          <a:xfrm>
            <a:off x="10583917" y="2956225"/>
            <a:ext cx="1506923" cy="7105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relative</a:t>
            </a:r>
            <a:br>
              <a:rPr lang="en-GB" sz="2000" b="1" dirty="0"/>
            </a:br>
            <a:r>
              <a:rPr lang="en-GB" sz="2000" b="1" dirty="0"/>
              <a:t>relatively</a:t>
            </a:r>
          </a:p>
        </p:txBody>
      </p:sp>
      <p:sp>
        <p:nvSpPr>
          <p:cNvPr id="30" name="Rectangle: Rounded Corners 29">
            <a:extLst>
              <a:ext uri="{FF2B5EF4-FFF2-40B4-BE49-F238E27FC236}">
                <a16:creationId xmlns:a16="http://schemas.microsoft.com/office/drawing/2014/main" id="{A9063CA7-AA07-5A6C-3388-5DF56162021C}"/>
              </a:ext>
            </a:extLst>
          </p:cNvPr>
          <p:cNvSpPr/>
          <p:nvPr/>
        </p:nvSpPr>
        <p:spPr>
          <a:xfrm>
            <a:off x="10583917" y="4763297"/>
            <a:ext cx="1506923" cy="7105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quick</a:t>
            </a:r>
            <a:br>
              <a:rPr lang="en-GB" sz="2000" b="1" dirty="0"/>
            </a:br>
            <a:r>
              <a:rPr lang="en-GB" sz="2000" b="1" dirty="0"/>
              <a:t>quickly</a:t>
            </a:r>
          </a:p>
        </p:txBody>
      </p:sp>
      <p:sp>
        <p:nvSpPr>
          <p:cNvPr id="31" name="Rectangle: Rounded Corners 30">
            <a:extLst>
              <a:ext uri="{FF2B5EF4-FFF2-40B4-BE49-F238E27FC236}">
                <a16:creationId xmlns:a16="http://schemas.microsoft.com/office/drawing/2014/main" id="{15F6F239-C067-5B9D-62C1-88727D12B0CD}"/>
              </a:ext>
            </a:extLst>
          </p:cNvPr>
          <p:cNvSpPr/>
          <p:nvPr/>
        </p:nvSpPr>
        <p:spPr>
          <a:xfrm>
            <a:off x="10583917" y="5512195"/>
            <a:ext cx="1506923" cy="7105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frequent</a:t>
            </a:r>
            <a:br>
              <a:rPr lang="en-GB" sz="2000" b="1" dirty="0"/>
            </a:br>
            <a:r>
              <a:rPr lang="en-GB" sz="2000" b="1" dirty="0"/>
              <a:t>frequently</a:t>
            </a:r>
          </a:p>
        </p:txBody>
      </p:sp>
      <p:sp>
        <p:nvSpPr>
          <p:cNvPr id="32" name="Rectangle 31">
            <a:extLst>
              <a:ext uri="{FF2B5EF4-FFF2-40B4-BE49-F238E27FC236}">
                <a16:creationId xmlns:a16="http://schemas.microsoft.com/office/drawing/2014/main" id="{319FB7DA-7760-F45B-3EA8-BBDEEBD63A4E}"/>
              </a:ext>
            </a:extLst>
          </p:cNvPr>
          <p:cNvSpPr/>
          <p:nvPr/>
        </p:nvSpPr>
        <p:spPr>
          <a:xfrm>
            <a:off x="10846958" y="1923393"/>
            <a:ext cx="990865" cy="3140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3" name="Rectangle 32">
            <a:extLst>
              <a:ext uri="{FF2B5EF4-FFF2-40B4-BE49-F238E27FC236}">
                <a16:creationId xmlns:a16="http://schemas.microsoft.com/office/drawing/2014/main" id="{BC4192B8-F7B6-98B5-A621-F28C90347DB7}"/>
              </a:ext>
            </a:extLst>
          </p:cNvPr>
          <p:cNvSpPr/>
          <p:nvPr/>
        </p:nvSpPr>
        <p:spPr>
          <a:xfrm>
            <a:off x="10776842" y="3001224"/>
            <a:ext cx="1060981" cy="3104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4" name="Rectangle 33">
            <a:extLst>
              <a:ext uri="{FF2B5EF4-FFF2-40B4-BE49-F238E27FC236}">
                <a16:creationId xmlns:a16="http://schemas.microsoft.com/office/drawing/2014/main" id="{0D955CD8-24E6-8B2B-22B9-D6037EDC81AB}"/>
              </a:ext>
            </a:extLst>
          </p:cNvPr>
          <p:cNvSpPr/>
          <p:nvPr/>
        </p:nvSpPr>
        <p:spPr>
          <a:xfrm>
            <a:off x="10950836" y="4288073"/>
            <a:ext cx="810379" cy="3348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5" name="Rectangle 34">
            <a:extLst>
              <a:ext uri="{FF2B5EF4-FFF2-40B4-BE49-F238E27FC236}">
                <a16:creationId xmlns:a16="http://schemas.microsoft.com/office/drawing/2014/main" id="{C9DD88FF-953C-7ED6-C8D2-61A7CFFCCA97}"/>
              </a:ext>
            </a:extLst>
          </p:cNvPr>
          <p:cNvSpPr/>
          <p:nvPr/>
        </p:nvSpPr>
        <p:spPr>
          <a:xfrm>
            <a:off x="10710930" y="4874583"/>
            <a:ext cx="1011886" cy="2381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36" name="Rectangle 35">
            <a:extLst>
              <a:ext uri="{FF2B5EF4-FFF2-40B4-BE49-F238E27FC236}">
                <a16:creationId xmlns:a16="http://schemas.microsoft.com/office/drawing/2014/main" id="{F50375E4-DCBB-7194-A85E-B1968D7FFF0A}"/>
              </a:ext>
            </a:extLst>
          </p:cNvPr>
          <p:cNvSpPr/>
          <p:nvPr/>
        </p:nvSpPr>
        <p:spPr>
          <a:xfrm>
            <a:off x="10776842" y="5542207"/>
            <a:ext cx="1103245" cy="3252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1" name="Rectangle: Rounded Corners 40">
            <a:extLst>
              <a:ext uri="{FF2B5EF4-FFF2-40B4-BE49-F238E27FC236}">
                <a16:creationId xmlns:a16="http://schemas.microsoft.com/office/drawing/2014/main" id="{437AFAC7-D0EB-3198-A9B0-1A330A24EEC0}"/>
              </a:ext>
            </a:extLst>
          </p:cNvPr>
          <p:cNvSpPr/>
          <p:nvPr/>
        </p:nvSpPr>
        <p:spPr>
          <a:xfrm>
            <a:off x="11083450" y="173725"/>
            <a:ext cx="1007390" cy="4029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lesen</a:t>
            </a:r>
            <a:endParaRPr lang="en-GB" dirty="0"/>
          </a:p>
        </p:txBody>
      </p:sp>
      <p:pic>
        <p:nvPicPr>
          <p:cNvPr id="6" name="Picture 5" descr="A person in a blue shirt&#10;&#10;Description automatically generated with low confidence">
            <a:extLst>
              <a:ext uri="{FF2B5EF4-FFF2-40B4-BE49-F238E27FC236}">
                <a16:creationId xmlns:a16="http://schemas.microsoft.com/office/drawing/2014/main" id="{D1FA768F-CEFD-7742-34E0-19C39A053D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222"/>
          <a:stretch/>
        </p:blipFill>
        <p:spPr>
          <a:xfrm>
            <a:off x="8900577" y="101964"/>
            <a:ext cx="1336460" cy="1209533"/>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F7B6655C-2B04-B4A5-2C82-7FC04A206E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8876" y="37967"/>
            <a:ext cx="1206850" cy="1257487"/>
          </a:xfrm>
          <a:prstGeom prst="rect">
            <a:avLst/>
          </a:prstGeom>
        </p:spPr>
      </p:pic>
    </p:spTree>
    <p:extLst>
      <p:ext uri="{BB962C8B-B14F-4D97-AF65-F5344CB8AC3E}">
        <p14:creationId xmlns:p14="http://schemas.microsoft.com/office/powerpoint/2010/main" val="69644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8FEC-B698-1B19-63D9-2250CD0011BD}"/>
              </a:ext>
            </a:extLst>
          </p:cNvPr>
          <p:cNvSpPr>
            <a:spLocks noGrp="1"/>
          </p:cNvSpPr>
          <p:nvPr>
            <p:ph type="title"/>
          </p:nvPr>
        </p:nvSpPr>
        <p:spPr>
          <a:xfrm>
            <a:off x="-1" y="213557"/>
            <a:ext cx="9347201" cy="647577"/>
          </a:xfrm>
        </p:spPr>
        <p:txBody>
          <a:bodyPr>
            <a:normAutofit/>
          </a:bodyPr>
          <a:lstStyle/>
          <a:p>
            <a:r>
              <a:rPr lang="en-GB" sz="2800" dirty="0"/>
              <a:t>Matthias und Wolf </a:t>
            </a:r>
            <a:r>
              <a:rPr lang="en-GB" sz="2800" dirty="0" err="1"/>
              <a:t>sprechen</a:t>
            </a:r>
            <a:r>
              <a:rPr lang="en-GB" sz="2800" dirty="0"/>
              <a:t> </a:t>
            </a:r>
            <a:r>
              <a:rPr lang="en-GB" sz="2800" dirty="0" err="1"/>
              <a:t>über</a:t>
            </a:r>
            <a:r>
              <a:rPr lang="en-GB" sz="2800" dirty="0"/>
              <a:t> </a:t>
            </a:r>
            <a:r>
              <a:rPr lang="en-GB" sz="2800" dirty="0" err="1"/>
              <a:t>Fering</a:t>
            </a:r>
            <a:r>
              <a:rPr lang="en-GB" sz="2800" dirty="0"/>
              <a:t> [2/2]</a:t>
            </a:r>
          </a:p>
        </p:txBody>
      </p:sp>
      <p:pic>
        <p:nvPicPr>
          <p:cNvPr id="7" name="Picture 2" descr="Iphone, Android, Stencil, Smartphone, Cell">
            <a:extLst>
              <a:ext uri="{FF2B5EF4-FFF2-40B4-BE49-F238E27FC236}">
                <a16:creationId xmlns:a16="http://schemas.microsoft.com/office/drawing/2014/main" id="{154C18E6-06BB-6D66-7797-86CF419AF5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89" t="3346" r="25555"/>
          <a:stretch/>
        </p:blipFill>
        <p:spPr bwMode="auto">
          <a:xfrm rot="16200000">
            <a:off x="3703670" y="-2621105"/>
            <a:ext cx="5266353" cy="1301002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662D9C6A-5173-DB9F-645F-5EF21F877DB8}"/>
              </a:ext>
            </a:extLst>
          </p:cNvPr>
          <p:cNvSpPr/>
          <p:nvPr/>
        </p:nvSpPr>
        <p:spPr>
          <a:xfrm>
            <a:off x="1204294" y="3042161"/>
            <a:ext cx="8547652" cy="710718"/>
          </a:xfrm>
          <a:prstGeom prst="wedgeRoundRectCallout">
            <a:avLst>
              <a:gd name="adj1" fmla="val 52801"/>
              <a:gd name="adj2" fmla="val -12549"/>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Ja</a:t>
            </a:r>
            <a:r>
              <a:rPr lang="en-GB" sz="2000" dirty="0"/>
              <a:t>, </a:t>
            </a:r>
            <a:r>
              <a:rPr lang="en-GB" sz="2000" dirty="0" err="1"/>
              <a:t>aber</a:t>
            </a:r>
            <a:r>
              <a:rPr lang="en-GB" sz="2000" dirty="0"/>
              <a:t> das will man </a:t>
            </a:r>
            <a:r>
              <a:rPr lang="en-GB" sz="2000" dirty="0" err="1"/>
              <a:t>ändern</a:t>
            </a:r>
            <a:r>
              <a:rPr lang="en-GB" sz="2000" dirty="0"/>
              <a:t>*. </a:t>
            </a:r>
            <a:r>
              <a:rPr lang="en-GB" sz="2000" dirty="0" err="1"/>
              <a:t>Jetzt</a:t>
            </a:r>
            <a:r>
              <a:rPr lang="en-GB" sz="2000" dirty="0"/>
              <a:t> </a:t>
            </a:r>
            <a:r>
              <a:rPr lang="en-GB" sz="2000" dirty="0" err="1"/>
              <a:t>lernen</a:t>
            </a:r>
            <a:r>
              <a:rPr lang="en-GB" sz="2000" dirty="0"/>
              <a:t> </a:t>
            </a:r>
            <a:r>
              <a:rPr lang="en-GB" sz="2000" dirty="0" err="1"/>
              <a:t>wir</a:t>
            </a:r>
            <a:r>
              <a:rPr lang="en-GB" sz="2000" dirty="0"/>
              <a:t> </a:t>
            </a:r>
            <a:r>
              <a:rPr lang="en-GB" sz="2000" dirty="0" err="1"/>
              <a:t>Fering</a:t>
            </a:r>
            <a:r>
              <a:rPr lang="en-GB" sz="2000" dirty="0"/>
              <a:t> in der Schule. Das </a:t>
            </a:r>
            <a:r>
              <a:rPr lang="en-GB" sz="2000" dirty="0" err="1"/>
              <a:t>finde</a:t>
            </a:r>
            <a:r>
              <a:rPr lang="en-GB" sz="2000" dirty="0"/>
              <a:t> ich </a:t>
            </a:r>
            <a:r>
              <a:rPr lang="en-GB" sz="2000" b="1" dirty="0"/>
              <a:t>gut</a:t>
            </a:r>
            <a:r>
              <a:rPr lang="en-GB" sz="2000" dirty="0"/>
              <a:t>.</a:t>
            </a:r>
            <a:endParaRPr lang="en-GB" sz="2000" b="1" dirty="0"/>
          </a:p>
        </p:txBody>
      </p:sp>
      <p:sp>
        <p:nvSpPr>
          <p:cNvPr id="12" name="Speech Bubble: Rectangle with Corners Rounded 11">
            <a:extLst>
              <a:ext uri="{FF2B5EF4-FFF2-40B4-BE49-F238E27FC236}">
                <a16:creationId xmlns:a16="http://schemas.microsoft.com/office/drawing/2014/main" id="{C080C1A1-8C06-8D5D-8977-DE2377AEEC70}"/>
              </a:ext>
            </a:extLst>
          </p:cNvPr>
          <p:cNvSpPr/>
          <p:nvPr/>
        </p:nvSpPr>
        <p:spPr>
          <a:xfrm>
            <a:off x="1877018" y="1983061"/>
            <a:ext cx="8547652" cy="710718"/>
          </a:xfrm>
          <a:prstGeom prst="wedgeRoundRectCallout">
            <a:avLst>
              <a:gd name="adj1" fmla="val -51555"/>
              <a:gd name="adj2" fmla="val -1224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Es </a:t>
            </a:r>
            <a:r>
              <a:rPr lang="en-GB" sz="2000" dirty="0" err="1"/>
              <a:t>gibt</a:t>
            </a:r>
            <a:r>
              <a:rPr lang="en-GB" sz="2000" dirty="0"/>
              <a:t> </a:t>
            </a:r>
            <a:r>
              <a:rPr lang="en-GB" sz="2000" dirty="0" err="1"/>
              <a:t>nur</a:t>
            </a:r>
            <a:r>
              <a:rPr lang="en-GB" sz="2000" dirty="0"/>
              <a:t> </a:t>
            </a:r>
            <a:r>
              <a:rPr lang="en-GB" sz="2000" dirty="0" err="1"/>
              <a:t>ungefähr</a:t>
            </a:r>
            <a:r>
              <a:rPr lang="en-GB" sz="2000" dirty="0"/>
              <a:t> 3000 </a:t>
            </a:r>
            <a:r>
              <a:rPr lang="en-GB" sz="2000" dirty="0" err="1"/>
              <a:t>Personen</a:t>
            </a:r>
            <a:r>
              <a:rPr lang="en-GB" sz="2000" dirty="0"/>
              <a:t>, die </a:t>
            </a:r>
            <a:r>
              <a:rPr lang="en-GB" sz="2000" dirty="0" err="1"/>
              <a:t>Fering</a:t>
            </a:r>
            <a:r>
              <a:rPr lang="en-GB" sz="2000" dirty="0"/>
              <a:t> </a:t>
            </a:r>
            <a:r>
              <a:rPr lang="en-GB" sz="2000" dirty="0" err="1"/>
              <a:t>sprechen</a:t>
            </a:r>
            <a:r>
              <a:rPr lang="en-GB" sz="2000" dirty="0"/>
              <a:t>. </a:t>
            </a:r>
            <a:r>
              <a:rPr lang="en-GB" sz="2000" dirty="0" err="1"/>
              <a:t>Ist</a:t>
            </a:r>
            <a:r>
              <a:rPr lang="en-GB" sz="2000" dirty="0"/>
              <a:t> das </a:t>
            </a:r>
            <a:r>
              <a:rPr lang="en-GB" sz="2000" b="1" dirty="0" err="1"/>
              <a:t>richtig</a:t>
            </a:r>
            <a:r>
              <a:rPr lang="en-GB" sz="2000" dirty="0"/>
              <a:t>?</a:t>
            </a:r>
          </a:p>
        </p:txBody>
      </p:sp>
      <p:sp>
        <p:nvSpPr>
          <p:cNvPr id="17" name="Speech Bubble: Rectangle with Corners Rounded 16">
            <a:extLst>
              <a:ext uri="{FF2B5EF4-FFF2-40B4-BE49-F238E27FC236}">
                <a16:creationId xmlns:a16="http://schemas.microsoft.com/office/drawing/2014/main" id="{A5DF7276-AB43-B63C-5BF1-161674FC1927}"/>
              </a:ext>
            </a:extLst>
          </p:cNvPr>
          <p:cNvSpPr/>
          <p:nvPr/>
        </p:nvSpPr>
        <p:spPr>
          <a:xfrm>
            <a:off x="1175055" y="4101261"/>
            <a:ext cx="8547652" cy="710718"/>
          </a:xfrm>
          <a:prstGeom prst="wedgeRoundRectCallout">
            <a:avLst>
              <a:gd name="adj1" fmla="val 52432"/>
              <a:gd name="adj2" fmla="val -11070"/>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Und es </a:t>
            </a:r>
            <a:r>
              <a:rPr lang="en-GB" sz="2000" dirty="0" err="1"/>
              <a:t>gibt</a:t>
            </a:r>
            <a:r>
              <a:rPr lang="en-GB" sz="2000" dirty="0"/>
              <a:t> </a:t>
            </a:r>
            <a:r>
              <a:rPr lang="en-GB" sz="2000" dirty="0" err="1"/>
              <a:t>sogar</a:t>
            </a:r>
            <a:r>
              <a:rPr lang="en-GB" sz="2000" dirty="0"/>
              <a:t> Musiker* </a:t>
            </a:r>
            <a:r>
              <a:rPr lang="en-GB" sz="2000" dirty="0" err="1"/>
              <a:t>aus</a:t>
            </a:r>
            <a:r>
              <a:rPr lang="en-GB" sz="2000" dirty="0"/>
              <a:t> </a:t>
            </a:r>
            <a:r>
              <a:rPr lang="en-GB" sz="2000" dirty="0" err="1"/>
              <a:t>Föhr</a:t>
            </a:r>
            <a:r>
              <a:rPr lang="en-GB" sz="2000" dirty="0"/>
              <a:t>! Mattis </a:t>
            </a:r>
            <a:r>
              <a:rPr lang="en-GB" sz="2000" dirty="0" err="1"/>
              <a:t>Brodersen</a:t>
            </a:r>
            <a:r>
              <a:rPr lang="en-GB" sz="2000" dirty="0"/>
              <a:t> hat Ed </a:t>
            </a:r>
            <a:r>
              <a:rPr lang="en-GB" sz="2000" dirty="0" err="1"/>
              <a:t>Sheerans</a:t>
            </a:r>
            <a:r>
              <a:rPr lang="en-GB" sz="2000" dirty="0"/>
              <a:t> „Shape of You“ ins </a:t>
            </a:r>
            <a:r>
              <a:rPr lang="en-GB" sz="2000" dirty="0" err="1"/>
              <a:t>Feringe</a:t>
            </a:r>
            <a:r>
              <a:rPr lang="en-GB" sz="2000" dirty="0"/>
              <a:t> </a:t>
            </a:r>
            <a:r>
              <a:rPr lang="en-GB" sz="2000" b="1" dirty="0" err="1"/>
              <a:t>schön</a:t>
            </a:r>
            <a:r>
              <a:rPr lang="en-GB" sz="2000" dirty="0"/>
              <a:t> </a:t>
            </a:r>
            <a:r>
              <a:rPr lang="en-GB" sz="2000" dirty="0" err="1"/>
              <a:t>übersetzt</a:t>
            </a:r>
            <a:r>
              <a:rPr lang="en-GB" sz="2000" dirty="0"/>
              <a:t>!</a:t>
            </a:r>
            <a:endParaRPr lang="en-GB" sz="2000" b="1" dirty="0"/>
          </a:p>
        </p:txBody>
      </p:sp>
      <p:sp>
        <p:nvSpPr>
          <p:cNvPr id="18" name="Speech Bubble: Rectangle with Corners Rounded 17">
            <a:extLst>
              <a:ext uri="{FF2B5EF4-FFF2-40B4-BE49-F238E27FC236}">
                <a16:creationId xmlns:a16="http://schemas.microsoft.com/office/drawing/2014/main" id="{9A019AAB-72D1-9D5B-54AE-3660D3C9DC16}"/>
              </a:ext>
            </a:extLst>
          </p:cNvPr>
          <p:cNvSpPr/>
          <p:nvPr/>
        </p:nvSpPr>
        <p:spPr>
          <a:xfrm>
            <a:off x="1877018" y="5160361"/>
            <a:ext cx="8547652" cy="710718"/>
          </a:xfrm>
          <a:prstGeom prst="wedgeRoundRectCallout">
            <a:avLst>
              <a:gd name="adj1" fmla="val -52170"/>
              <a:gd name="adj2" fmla="val -166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Toll! </a:t>
            </a:r>
            <a:r>
              <a:rPr lang="en-GB" sz="2000" dirty="0" err="1"/>
              <a:t>Kannst</a:t>
            </a:r>
            <a:r>
              <a:rPr lang="en-GB" sz="2000" dirty="0"/>
              <a:t> du mir </a:t>
            </a:r>
            <a:r>
              <a:rPr lang="en-GB" sz="2000" dirty="0" err="1"/>
              <a:t>einen</a:t>
            </a:r>
            <a:r>
              <a:rPr lang="en-GB" sz="2000" dirty="0"/>
              <a:t> Link </a:t>
            </a:r>
            <a:r>
              <a:rPr lang="en-GB" sz="2000" dirty="0" err="1"/>
              <a:t>zeigen</a:t>
            </a:r>
            <a:r>
              <a:rPr lang="en-GB" sz="2000" dirty="0"/>
              <a:t>? Ich will das Lied </a:t>
            </a:r>
            <a:r>
              <a:rPr lang="en-GB" sz="2000" b="1" dirty="0" err="1"/>
              <a:t>wirklich</a:t>
            </a:r>
            <a:r>
              <a:rPr lang="en-GB" sz="2000" dirty="0"/>
              <a:t> </a:t>
            </a:r>
            <a:r>
              <a:rPr lang="en-GB" sz="2000" dirty="0" err="1"/>
              <a:t>hören</a:t>
            </a:r>
            <a:r>
              <a:rPr lang="en-GB" sz="2000" dirty="0"/>
              <a:t>.</a:t>
            </a:r>
          </a:p>
        </p:txBody>
      </p:sp>
      <p:sp>
        <p:nvSpPr>
          <p:cNvPr id="19" name="Oval 18">
            <a:extLst>
              <a:ext uri="{FF2B5EF4-FFF2-40B4-BE49-F238E27FC236}">
                <a16:creationId xmlns:a16="http://schemas.microsoft.com/office/drawing/2014/main" id="{34D426DC-6BA7-9BE5-692D-F9E943AFA2E5}"/>
              </a:ext>
            </a:extLst>
          </p:cNvPr>
          <p:cNvSpPr/>
          <p:nvPr/>
        </p:nvSpPr>
        <p:spPr>
          <a:xfrm>
            <a:off x="1243850" y="2054857"/>
            <a:ext cx="425615" cy="399393"/>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erson in a blue shirt&#10;&#10;Description automatically generated with low confidence">
            <a:extLst>
              <a:ext uri="{FF2B5EF4-FFF2-40B4-BE49-F238E27FC236}">
                <a16:creationId xmlns:a16="http://schemas.microsoft.com/office/drawing/2014/main" id="{4CC20420-8B50-1238-726F-E679E5D12E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00" t="1867" r="23932" b="63496"/>
          <a:stretch/>
        </p:blipFill>
        <p:spPr>
          <a:xfrm>
            <a:off x="1312083" y="2072838"/>
            <a:ext cx="289148" cy="319631"/>
          </a:xfrm>
          <a:prstGeom prst="rect">
            <a:avLst/>
          </a:prstGeom>
        </p:spPr>
      </p:pic>
      <p:sp>
        <p:nvSpPr>
          <p:cNvPr id="21" name="Oval 20">
            <a:extLst>
              <a:ext uri="{FF2B5EF4-FFF2-40B4-BE49-F238E27FC236}">
                <a16:creationId xmlns:a16="http://schemas.microsoft.com/office/drawing/2014/main" id="{49278B3D-2BEF-0436-E786-3082BC9181C2}"/>
              </a:ext>
            </a:extLst>
          </p:cNvPr>
          <p:cNvSpPr/>
          <p:nvPr/>
        </p:nvSpPr>
        <p:spPr>
          <a:xfrm>
            <a:off x="1243850" y="5422877"/>
            <a:ext cx="425615" cy="399393"/>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person in a blue shirt&#10;&#10;Description automatically generated with low confidence">
            <a:extLst>
              <a:ext uri="{FF2B5EF4-FFF2-40B4-BE49-F238E27FC236}">
                <a16:creationId xmlns:a16="http://schemas.microsoft.com/office/drawing/2014/main" id="{124977D0-8D35-25EF-A550-CEBAA7AA9F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00" t="1867" r="23932" b="63496"/>
          <a:stretch/>
        </p:blipFill>
        <p:spPr>
          <a:xfrm>
            <a:off x="1312083" y="5440858"/>
            <a:ext cx="289148" cy="319631"/>
          </a:xfrm>
          <a:prstGeom prst="rect">
            <a:avLst/>
          </a:prstGeom>
        </p:spPr>
      </p:pic>
      <p:sp>
        <p:nvSpPr>
          <p:cNvPr id="23" name="Oval 22">
            <a:extLst>
              <a:ext uri="{FF2B5EF4-FFF2-40B4-BE49-F238E27FC236}">
                <a16:creationId xmlns:a16="http://schemas.microsoft.com/office/drawing/2014/main" id="{E1DF557B-B8DC-D401-F9AA-D9AC5F389BDA}"/>
              </a:ext>
            </a:extLst>
          </p:cNvPr>
          <p:cNvSpPr/>
          <p:nvPr/>
        </p:nvSpPr>
        <p:spPr>
          <a:xfrm>
            <a:off x="9966208" y="4360903"/>
            <a:ext cx="425615" cy="3993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person wearing glasses&#10;&#10;Description automatically generated with low confidence">
            <a:extLst>
              <a:ext uri="{FF2B5EF4-FFF2-40B4-BE49-F238E27FC236}">
                <a16:creationId xmlns:a16="http://schemas.microsoft.com/office/drawing/2014/main" id="{5712C647-118F-F874-8B54-9E09832F85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25" t="-1" r="23462" b="25638"/>
          <a:stretch/>
        </p:blipFill>
        <p:spPr>
          <a:xfrm>
            <a:off x="10053466" y="4391685"/>
            <a:ext cx="251097" cy="324732"/>
          </a:xfrm>
          <a:prstGeom prst="rect">
            <a:avLst/>
          </a:prstGeom>
        </p:spPr>
      </p:pic>
      <p:sp>
        <p:nvSpPr>
          <p:cNvPr id="25" name="Oval 24">
            <a:extLst>
              <a:ext uri="{FF2B5EF4-FFF2-40B4-BE49-F238E27FC236}">
                <a16:creationId xmlns:a16="http://schemas.microsoft.com/office/drawing/2014/main" id="{5CB8CF57-A265-E69E-CC04-15E71F87B313}"/>
              </a:ext>
            </a:extLst>
          </p:cNvPr>
          <p:cNvSpPr/>
          <p:nvPr/>
        </p:nvSpPr>
        <p:spPr>
          <a:xfrm>
            <a:off x="9966208" y="3282762"/>
            <a:ext cx="425615" cy="3993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A person wearing glasses&#10;&#10;Description automatically generated with low confidence">
            <a:extLst>
              <a:ext uri="{FF2B5EF4-FFF2-40B4-BE49-F238E27FC236}">
                <a16:creationId xmlns:a16="http://schemas.microsoft.com/office/drawing/2014/main" id="{58712C81-ECF2-B82E-ACD3-1098E00083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25" t="-1" r="23462" b="25638"/>
          <a:stretch/>
        </p:blipFill>
        <p:spPr>
          <a:xfrm>
            <a:off x="10053466" y="3313544"/>
            <a:ext cx="251097" cy="324732"/>
          </a:xfrm>
          <a:prstGeom prst="rect">
            <a:avLst/>
          </a:prstGeom>
        </p:spPr>
      </p:pic>
      <p:sp>
        <p:nvSpPr>
          <p:cNvPr id="27" name="Rectangle: Rounded Corners 26">
            <a:extLst>
              <a:ext uri="{FF2B5EF4-FFF2-40B4-BE49-F238E27FC236}">
                <a16:creationId xmlns:a16="http://schemas.microsoft.com/office/drawing/2014/main" id="{16CAC0A2-AE4F-B118-3C58-1FEE5A86072B}"/>
              </a:ext>
            </a:extLst>
          </p:cNvPr>
          <p:cNvSpPr/>
          <p:nvPr/>
        </p:nvSpPr>
        <p:spPr>
          <a:xfrm>
            <a:off x="10632223" y="1983213"/>
            <a:ext cx="1400795" cy="7105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correct</a:t>
            </a:r>
            <a:br>
              <a:rPr lang="en-GB" b="1" dirty="0"/>
            </a:br>
            <a:r>
              <a:rPr lang="en-GB" b="1" dirty="0"/>
              <a:t>correctly</a:t>
            </a:r>
          </a:p>
        </p:txBody>
      </p:sp>
      <p:sp>
        <p:nvSpPr>
          <p:cNvPr id="28" name="Rectangle 27">
            <a:extLst>
              <a:ext uri="{FF2B5EF4-FFF2-40B4-BE49-F238E27FC236}">
                <a16:creationId xmlns:a16="http://schemas.microsoft.com/office/drawing/2014/main" id="{E13471B1-99A0-C2B4-FB2D-E6C95FC9B7E8}"/>
              </a:ext>
            </a:extLst>
          </p:cNvPr>
          <p:cNvSpPr/>
          <p:nvPr/>
        </p:nvSpPr>
        <p:spPr>
          <a:xfrm>
            <a:off x="10759675" y="2372901"/>
            <a:ext cx="1169566" cy="320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01CB93A6-5459-823B-5DBB-BF2711E4F474}"/>
              </a:ext>
            </a:extLst>
          </p:cNvPr>
          <p:cNvSpPr/>
          <p:nvPr/>
        </p:nvSpPr>
        <p:spPr>
          <a:xfrm>
            <a:off x="10635325" y="3057010"/>
            <a:ext cx="1432685" cy="7105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good</a:t>
            </a:r>
            <a:br>
              <a:rPr lang="en-GB" b="1" dirty="0"/>
            </a:br>
            <a:r>
              <a:rPr lang="en-GB" b="1" dirty="0"/>
              <a:t>well</a:t>
            </a:r>
          </a:p>
        </p:txBody>
      </p:sp>
      <p:sp>
        <p:nvSpPr>
          <p:cNvPr id="30" name="Rectangle 29">
            <a:extLst>
              <a:ext uri="{FF2B5EF4-FFF2-40B4-BE49-F238E27FC236}">
                <a16:creationId xmlns:a16="http://schemas.microsoft.com/office/drawing/2014/main" id="{6B637744-0D5D-607A-E968-B97963344D70}"/>
              </a:ext>
            </a:extLst>
          </p:cNvPr>
          <p:cNvSpPr/>
          <p:nvPr/>
        </p:nvSpPr>
        <p:spPr>
          <a:xfrm>
            <a:off x="10786031" y="3464223"/>
            <a:ext cx="990865" cy="1803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A2B3A2BD-CE0C-627A-E269-F627BB43CAD2}"/>
              </a:ext>
            </a:extLst>
          </p:cNvPr>
          <p:cNvSpPr/>
          <p:nvPr/>
        </p:nvSpPr>
        <p:spPr>
          <a:xfrm>
            <a:off x="10635325" y="4082089"/>
            <a:ext cx="1432686" cy="7105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beautiful</a:t>
            </a:r>
            <a:br>
              <a:rPr lang="en-GB" b="1" dirty="0"/>
            </a:br>
            <a:r>
              <a:rPr lang="en-GB" b="1" dirty="0"/>
              <a:t>beautifully</a:t>
            </a:r>
          </a:p>
        </p:txBody>
      </p:sp>
      <p:sp>
        <p:nvSpPr>
          <p:cNvPr id="32" name="Rectangle 31">
            <a:extLst>
              <a:ext uri="{FF2B5EF4-FFF2-40B4-BE49-F238E27FC236}">
                <a16:creationId xmlns:a16="http://schemas.microsoft.com/office/drawing/2014/main" id="{14FF8C84-87FB-728A-191B-63723F3B4EAF}"/>
              </a:ext>
            </a:extLst>
          </p:cNvPr>
          <p:cNvSpPr/>
          <p:nvPr/>
        </p:nvSpPr>
        <p:spPr>
          <a:xfrm>
            <a:off x="10829867" y="4174789"/>
            <a:ext cx="1099374" cy="2168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ECC4E949-579C-5D6C-B8F9-EEE5D430075A}"/>
              </a:ext>
            </a:extLst>
          </p:cNvPr>
          <p:cNvSpPr/>
          <p:nvPr/>
        </p:nvSpPr>
        <p:spPr>
          <a:xfrm>
            <a:off x="10597830" y="5130688"/>
            <a:ext cx="1400795" cy="7105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real</a:t>
            </a:r>
            <a:br>
              <a:rPr lang="en-GB" b="1" dirty="0"/>
            </a:br>
            <a:r>
              <a:rPr lang="en-GB" b="1" dirty="0"/>
              <a:t>really</a:t>
            </a:r>
          </a:p>
        </p:txBody>
      </p:sp>
      <p:sp>
        <p:nvSpPr>
          <p:cNvPr id="34" name="Rectangle 33">
            <a:extLst>
              <a:ext uri="{FF2B5EF4-FFF2-40B4-BE49-F238E27FC236}">
                <a16:creationId xmlns:a16="http://schemas.microsoft.com/office/drawing/2014/main" id="{12E648A0-C15E-929B-F697-107AA9A2D8F3}"/>
              </a:ext>
            </a:extLst>
          </p:cNvPr>
          <p:cNvSpPr/>
          <p:nvPr/>
        </p:nvSpPr>
        <p:spPr>
          <a:xfrm>
            <a:off x="10846255" y="5252979"/>
            <a:ext cx="937702" cy="272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F12CB37C-1891-BDB0-98CB-38433FA523E7}"/>
              </a:ext>
            </a:extLst>
          </p:cNvPr>
          <p:cNvSpPr/>
          <p:nvPr/>
        </p:nvSpPr>
        <p:spPr>
          <a:xfrm>
            <a:off x="11083450" y="173725"/>
            <a:ext cx="1007390" cy="4029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lesen</a:t>
            </a:r>
            <a:endParaRPr lang="en-GB" dirty="0"/>
          </a:p>
        </p:txBody>
      </p:sp>
      <p:sp>
        <p:nvSpPr>
          <p:cNvPr id="4" name="Rectangle: Rounded Corners 3">
            <a:extLst>
              <a:ext uri="{FF2B5EF4-FFF2-40B4-BE49-F238E27FC236}">
                <a16:creationId xmlns:a16="http://schemas.microsoft.com/office/drawing/2014/main" id="{1DE2352B-6188-065B-ED03-D37B2CDA8D22}"/>
              </a:ext>
            </a:extLst>
          </p:cNvPr>
          <p:cNvSpPr/>
          <p:nvPr/>
        </p:nvSpPr>
        <p:spPr>
          <a:xfrm>
            <a:off x="101000" y="864545"/>
            <a:ext cx="3000462" cy="5904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FFF6D4"/>
                </a:solidFill>
              </a:rPr>
              <a:t>ändern</a:t>
            </a:r>
            <a:r>
              <a:rPr lang="en-GB" sz="2000" dirty="0">
                <a:solidFill>
                  <a:srgbClr val="FFF6D4"/>
                </a:solidFill>
              </a:rPr>
              <a:t> – to change</a:t>
            </a:r>
          </a:p>
          <a:p>
            <a:pPr algn="ctr"/>
            <a:r>
              <a:rPr lang="en-GB" sz="2000" dirty="0">
                <a:solidFill>
                  <a:srgbClr val="FFF6D4"/>
                </a:solidFill>
              </a:rPr>
              <a:t>Musiker – musicians</a:t>
            </a:r>
          </a:p>
        </p:txBody>
      </p:sp>
      <p:pic>
        <p:nvPicPr>
          <p:cNvPr id="35" name="Picture 34" descr="A person in a blue shirt&#10;&#10;Description automatically generated with low confidence">
            <a:extLst>
              <a:ext uri="{FF2B5EF4-FFF2-40B4-BE49-F238E27FC236}">
                <a16:creationId xmlns:a16="http://schemas.microsoft.com/office/drawing/2014/main" id="{05E167A1-6FC8-4B3E-802C-DEEFD0AFF2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5222"/>
          <a:stretch/>
        </p:blipFill>
        <p:spPr>
          <a:xfrm>
            <a:off x="8900577" y="101964"/>
            <a:ext cx="1336460" cy="1209533"/>
          </a:xfrm>
          <a:prstGeom prst="rect">
            <a:avLst/>
          </a:prstGeom>
        </p:spPr>
      </p:pic>
      <p:pic>
        <p:nvPicPr>
          <p:cNvPr id="36" name="Picture 35" descr="A person wearing glasses&#10;&#10;Description automatically generated with low confidence">
            <a:extLst>
              <a:ext uri="{FF2B5EF4-FFF2-40B4-BE49-F238E27FC236}">
                <a16:creationId xmlns:a16="http://schemas.microsoft.com/office/drawing/2014/main" id="{9764E487-98FD-45F1-A9B7-1C1C388701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8876" y="37967"/>
            <a:ext cx="1206850" cy="1257487"/>
          </a:xfrm>
          <a:prstGeom prst="rect">
            <a:avLst/>
          </a:prstGeom>
        </p:spPr>
      </p:pic>
    </p:spTree>
    <p:extLst>
      <p:ext uri="{BB962C8B-B14F-4D97-AF65-F5344CB8AC3E}">
        <p14:creationId xmlns:p14="http://schemas.microsoft.com/office/powerpoint/2010/main" val="236278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8E8A-618A-480C-9598-945A2C6C0FEB}"/>
              </a:ext>
            </a:extLst>
          </p:cNvPr>
          <p:cNvSpPr>
            <a:spLocks noGrp="1"/>
          </p:cNvSpPr>
          <p:nvPr>
            <p:ph type="title"/>
          </p:nvPr>
        </p:nvSpPr>
        <p:spPr>
          <a:xfrm>
            <a:off x="0" y="213557"/>
            <a:ext cx="7535334" cy="647577"/>
          </a:xfrm>
        </p:spPr>
        <p:txBody>
          <a:bodyPr>
            <a:normAutofit/>
          </a:bodyPr>
          <a:lstStyle/>
          <a:p>
            <a:r>
              <a:rPr lang="en-GB" dirty="0"/>
              <a:t>Strong verbs in the present tense</a:t>
            </a:r>
          </a:p>
        </p:txBody>
      </p:sp>
      <p:sp>
        <p:nvSpPr>
          <p:cNvPr id="5" name="TextBox 4">
            <a:extLst>
              <a:ext uri="{FF2B5EF4-FFF2-40B4-BE49-F238E27FC236}">
                <a16:creationId xmlns:a16="http://schemas.microsoft.com/office/drawing/2014/main" id="{3FCCB72C-850F-3410-BDEA-02B87F7D7ABA}"/>
              </a:ext>
            </a:extLst>
          </p:cNvPr>
          <p:cNvSpPr txBox="1"/>
          <p:nvPr/>
        </p:nvSpPr>
        <p:spPr>
          <a:xfrm>
            <a:off x="123987" y="892129"/>
            <a:ext cx="7702657" cy="830997"/>
          </a:xfrm>
          <a:prstGeom prst="rect">
            <a:avLst/>
          </a:prstGeom>
          <a:noFill/>
        </p:spPr>
        <p:txBody>
          <a:bodyPr wrap="square" rtlCol="0">
            <a:spAutoFit/>
          </a:bodyPr>
          <a:lstStyle/>
          <a:p>
            <a:r>
              <a:rPr lang="en-GB" sz="2400" dirty="0"/>
              <a:t>As you know, some verbs change their stems in the </a:t>
            </a:r>
            <a:r>
              <a:rPr lang="en-GB" sz="2400" i="1" dirty="0"/>
              <a:t>du </a:t>
            </a:r>
            <a:r>
              <a:rPr lang="en-GB" sz="2400" dirty="0"/>
              <a:t>and </a:t>
            </a:r>
            <a:r>
              <a:rPr lang="en-GB" sz="2400" i="1" dirty="0"/>
              <a:t>er/</a:t>
            </a:r>
            <a:r>
              <a:rPr lang="en-GB" sz="2400" i="1" dirty="0" err="1"/>
              <a:t>sie</a:t>
            </a:r>
            <a:r>
              <a:rPr lang="en-GB" sz="2400" i="1" dirty="0"/>
              <a:t>/es </a:t>
            </a:r>
            <a:r>
              <a:rPr lang="en-GB" sz="2400" dirty="0"/>
              <a:t>forms in the present tense:</a:t>
            </a:r>
          </a:p>
        </p:txBody>
      </p:sp>
      <p:sp>
        <p:nvSpPr>
          <p:cNvPr id="6" name="Rectangle: Rounded Corners 5">
            <a:extLst>
              <a:ext uri="{FF2B5EF4-FFF2-40B4-BE49-F238E27FC236}">
                <a16:creationId xmlns:a16="http://schemas.microsoft.com/office/drawing/2014/main" id="{7AE61762-A945-11EE-A965-A14FC66B75F8}"/>
              </a:ext>
            </a:extLst>
          </p:cNvPr>
          <p:cNvSpPr/>
          <p:nvPr/>
        </p:nvSpPr>
        <p:spPr>
          <a:xfrm>
            <a:off x="10414862" y="213557"/>
            <a:ext cx="1534332" cy="4838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Grammatik</a:t>
            </a:r>
          </a:p>
        </p:txBody>
      </p:sp>
      <p:sp>
        <p:nvSpPr>
          <p:cNvPr id="7" name="Callout: Right Arrow 6">
            <a:extLst>
              <a:ext uri="{FF2B5EF4-FFF2-40B4-BE49-F238E27FC236}">
                <a16:creationId xmlns:a16="http://schemas.microsoft.com/office/drawing/2014/main" id="{0B1C0A3F-AB41-A5DD-CAF1-944A32ACC11E}"/>
              </a:ext>
            </a:extLst>
          </p:cNvPr>
          <p:cNvSpPr/>
          <p:nvPr/>
        </p:nvSpPr>
        <p:spPr>
          <a:xfrm>
            <a:off x="526441" y="2387820"/>
            <a:ext cx="1823798"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chemeClr val="tx1"/>
                </a:solidFill>
                <a:effectLst/>
                <a:uLnTx/>
                <a:uFillTx/>
                <a:latin typeface="Century Gothic"/>
                <a:ea typeface="+mn-ea"/>
                <a:cs typeface="+mn-cs"/>
              </a:rPr>
              <a:t>helfen</a:t>
            </a:r>
            <a:endParaRPr kumimoji="0" lang="fr-FR" sz="2400" b="1"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8" name="Callout: Right Arrow 7">
            <a:extLst>
              <a:ext uri="{FF2B5EF4-FFF2-40B4-BE49-F238E27FC236}">
                <a16:creationId xmlns:a16="http://schemas.microsoft.com/office/drawing/2014/main" id="{E80EAA6F-F4AE-D148-BBBF-8DD9741EB770}"/>
              </a:ext>
            </a:extLst>
          </p:cNvPr>
          <p:cNvSpPr/>
          <p:nvPr/>
        </p:nvSpPr>
        <p:spPr>
          <a:xfrm>
            <a:off x="2667379" y="2387820"/>
            <a:ext cx="2230085"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e ➜ i</a:t>
            </a:r>
          </a:p>
        </p:txBody>
      </p:sp>
      <p:sp>
        <p:nvSpPr>
          <p:cNvPr id="10" name="Rectangle 9">
            <a:extLst>
              <a:ext uri="{FF2B5EF4-FFF2-40B4-BE49-F238E27FC236}">
                <a16:creationId xmlns:a16="http://schemas.microsoft.com/office/drawing/2014/main" id="{4C9082D7-6767-C54A-5530-1D80A47F85ED}"/>
              </a:ext>
            </a:extLst>
          </p:cNvPr>
          <p:cNvSpPr/>
          <p:nvPr/>
        </p:nvSpPr>
        <p:spPr>
          <a:xfrm>
            <a:off x="5334927" y="2387820"/>
            <a:ext cx="2491717" cy="117679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du: </a:t>
            </a:r>
            <a:r>
              <a:rPr lang="fr-FR" sz="2400" dirty="0" err="1">
                <a:solidFill>
                  <a:schemeClr val="tx1"/>
                </a:solidFill>
              </a:rPr>
              <a:t>h</a:t>
            </a:r>
            <a:r>
              <a:rPr lang="fr-FR" sz="2400" b="1" dirty="0" err="1">
                <a:solidFill>
                  <a:schemeClr val="accent2"/>
                </a:solidFill>
              </a:rPr>
              <a:t>i</a:t>
            </a:r>
            <a:r>
              <a:rPr lang="fr-FR" sz="2400" dirty="0" err="1">
                <a:solidFill>
                  <a:schemeClr val="tx1"/>
                </a:solidFill>
              </a:rPr>
              <a:t>lfst</a:t>
            </a:r>
            <a:endParaRPr lang="fr-FR" sz="2400" dirty="0">
              <a:solidFill>
                <a:schemeClr val="tx1"/>
              </a:solidFill>
            </a:endParaRPr>
          </a:p>
          <a:p>
            <a:pPr lvl="0" algn="ctr">
              <a:defRPr/>
            </a:pPr>
            <a:r>
              <a:rPr lang="fr-FR" sz="2400" dirty="0">
                <a:solidFill>
                  <a:schemeClr val="tx1"/>
                </a:solidFill>
              </a:rPr>
              <a:t>er/</a:t>
            </a:r>
            <a:r>
              <a:rPr lang="fr-FR" sz="2400" dirty="0" err="1">
                <a:solidFill>
                  <a:schemeClr val="tx1"/>
                </a:solidFill>
              </a:rPr>
              <a:t>sie</a:t>
            </a:r>
            <a:r>
              <a:rPr lang="fr-FR" sz="2400" dirty="0">
                <a:solidFill>
                  <a:schemeClr val="tx1"/>
                </a:solidFill>
              </a:rPr>
              <a:t>/es: </a:t>
            </a:r>
            <a:r>
              <a:rPr lang="fr-FR" sz="2400" dirty="0" err="1">
                <a:solidFill>
                  <a:schemeClr val="tx1"/>
                </a:solidFill>
              </a:rPr>
              <a:t>h</a:t>
            </a:r>
            <a:r>
              <a:rPr lang="fr-FR" sz="2400" b="1" dirty="0" err="1">
                <a:solidFill>
                  <a:schemeClr val="accent2"/>
                </a:solidFill>
              </a:rPr>
              <a:t>i</a:t>
            </a:r>
            <a:r>
              <a:rPr lang="fr-FR" sz="2400" dirty="0" err="1">
                <a:solidFill>
                  <a:schemeClr val="tx1"/>
                </a:solidFill>
              </a:rPr>
              <a:t>lft</a:t>
            </a:r>
            <a:r>
              <a:rPr lang="fr-FR" sz="2400" dirty="0">
                <a:solidFill>
                  <a:schemeClr val="tx1"/>
                </a:solidFill>
              </a:rPr>
              <a:t> </a:t>
            </a:r>
            <a:endParaRPr kumimoji="0" lang="fr-FR" sz="2400" i="0" u="none" strike="noStrike" kern="1200" cap="none" spc="0" normalizeH="0" baseline="0" noProof="0" dirty="0">
              <a:ln>
                <a:noFill/>
              </a:ln>
              <a:solidFill>
                <a:schemeClr val="tx1"/>
              </a:solidFill>
              <a:effectLst/>
              <a:uLnTx/>
              <a:uFillTx/>
              <a:latin typeface="Century Gothic"/>
            </a:endParaRPr>
          </a:p>
        </p:txBody>
      </p:sp>
      <p:sp>
        <p:nvSpPr>
          <p:cNvPr id="11" name="TextBox 10">
            <a:extLst>
              <a:ext uri="{FF2B5EF4-FFF2-40B4-BE49-F238E27FC236}">
                <a16:creationId xmlns:a16="http://schemas.microsoft.com/office/drawing/2014/main" id="{4CE6BB3C-531C-2B45-8C59-32B68391D434}"/>
              </a:ext>
            </a:extLst>
          </p:cNvPr>
          <p:cNvSpPr txBox="1"/>
          <p:nvPr/>
        </p:nvSpPr>
        <p:spPr>
          <a:xfrm>
            <a:off x="448951" y="1809142"/>
            <a:ext cx="1823798" cy="461665"/>
          </a:xfrm>
          <a:prstGeom prst="rect">
            <a:avLst/>
          </a:prstGeom>
          <a:noFill/>
        </p:spPr>
        <p:txBody>
          <a:bodyPr wrap="square" rtlCol="0">
            <a:spAutoFit/>
          </a:bodyPr>
          <a:lstStyle/>
          <a:p>
            <a:r>
              <a:rPr lang="en-GB" sz="2400" dirty="0"/>
              <a:t>Infinitive</a:t>
            </a:r>
          </a:p>
        </p:txBody>
      </p:sp>
      <p:sp>
        <p:nvSpPr>
          <p:cNvPr id="12" name="TextBox 11">
            <a:extLst>
              <a:ext uri="{FF2B5EF4-FFF2-40B4-BE49-F238E27FC236}">
                <a16:creationId xmlns:a16="http://schemas.microsoft.com/office/drawing/2014/main" id="{E04B008C-B7A3-B43C-0BA2-97015D881546}"/>
              </a:ext>
            </a:extLst>
          </p:cNvPr>
          <p:cNvSpPr txBox="1"/>
          <p:nvPr/>
        </p:nvSpPr>
        <p:spPr>
          <a:xfrm>
            <a:off x="2667379" y="1793644"/>
            <a:ext cx="2497230" cy="461665"/>
          </a:xfrm>
          <a:prstGeom prst="rect">
            <a:avLst/>
          </a:prstGeom>
          <a:noFill/>
        </p:spPr>
        <p:txBody>
          <a:bodyPr wrap="square" rtlCol="0">
            <a:spAutoFit/>
          </a:bodyPr>
          <a:lstStyle/>
          <a:p>
            <a:r>
              <a:rPr lang="en-GB" sz="2400" dirty="0"/>
              <a:t>Stem change</a:t>
            </a:r>
          </a:p>
        </p:txBody>
      </p:sp>
      <p:sp>
        <p:nvSpPr>
          <p:cNvPr id="13" name="TextBox 12">
            <a:extLst>
              <a:ext uri="{FF2B5EF4-FFF2-40B4-BE49-F238E27FC236}">
                <a16:creationId xmlns:a16="http://schemas.microsoft.com/office/drawing/2014/main" id="{B1202090-5DD6-1E39-7605-9C2401748363}"/>
              </a:ext>
            </a:extLst>
          </p:cNvPr>
          <p:cNvSpPr txBox="1"/>
          <p:nvPr/>
        </p:nvSpPr>
        <p:spPr>
          <a:xfrm>
            <a:off x="5334927" y="1793643"/>
            <a:ext cx="2230085" cy="477164"/>
          </a:xfrm>
          <a:prstGeom prst="rect">
            <a:avLst/>
          </a:prstGeom>
          <a:noFill/>
        </p:spPr>
        <p:txBody>
          <a:bodyPr wrap="square" rtlCol="0">
            <a:spAutoFit/>
          </a:bodyPr>
          <a:lstStyle/>
          <a:p>
            <a:r>
              <a:rPr lang="en-GB" sz="2400" dirty="0"/>
              <a:t>du; er/</a:t>
            </a:r>
            <a:r>
              <a:rPr lang="en-GB" sz="2400" dirty="0" err="1"/>
              <a:t>sie</a:t>
            </a:r>
            <a:r>
              <a:rPr lang="en-GB" sz="2400" dirty="0"/>
              <a:t>/ es</a:t>
            </a:r>
          </a:p>
        </p:txBody>
      </p:sp>
      <p:sp>
        <p:nvSpPr>
          <p:cNvPr id="14" name="Callout: Right Arrow 13">
            <a:extLst>
              <a:ext uri="{FF2B5EF4-FFF2-40B4-BE49-F238E27FC236}">
                <a16:creationId xmlns:a16="http://schemas.microsoft.com/office/drawing/2014/main" id="{FAC63D9F-13A2-A0EF-BFC3-B7D0D7A9B29D}"/>
              </a:ext>
            </a:extLst>
          </p:cNvPr>
          <p:cNvSpPr/>
          <p:nvPr/>
        </p:nvSpPr>
        <p:spPr>
          <a:xfrm>
            <a:off x="526441" y="3697121"/>
            <a:ext cx="1823798"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chemeClr val="tx1"/>
                </a:solidFill>
                <a:effectLst/>
                <a:uLnTx/>
                <a:uFillTx/>
                <a:latin typeface="Century Gothic"/>
                <a:ea typeface="+mn-ea"/>
                <a:cs typeface="+mn-cs"/>
              </a:rPr>
              <a:t>sehen</a:t>
            </a:r>
            <a:endParaRPr kumimoji="0" lang="fr-FR" sz="2400" b="1"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15" name="Callout: Right Arrow 14">
            <a:extLst>
              <a:ext uri="{FF2B5EF4-FFF2-40B4-BE49-F238E27FC236}">
                <a16:creationId xmlns:a16="http://schemas.microsoft.com/office/drawing/2014/main" id="{5BAC5866-7547-3475-FD7A-BF2E754C752C}"/>
              </a:ext>
            </a:extLst>
          </p:cNvPr>
          <p:cNvSpPr/>
          <p:nvPr/>
        </p:nvSpPr>
        <p:spPr>
          <a:xfrm>
            <a:off x="2667379" y="3697121"/>
            <a:ext cx="2230085"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e ➜ </a:t>
            </a:r>
            <a:r>
              <a:rPr lang="fr-FR" sz="2400" dirty="0" err="1">
                <a:solidFill>
                  <a:schemeClr val="tx1"/>
                </a:solidFill>
              </a:rPr>
              <a:t>ie</a:t>
            </a:r>
            <a:endParaRPr lang="fr-FR" sz="2400" dirty="0">
              <a:solidFill>
                <a:schemeClr val="tx1"/>
              </a:solidFill>
            </a:endParaRPr>
          </a:p>
        </p:txBody>
      </p:sp>
      <p:sp>
        <p:nvSpPr>
          <p:cNvPr id="16" name="Rectangle 15">
            <a:extLst>
              <a:ext uri="{FF2B5EF4-FFF2-40B4-BE49-F238E27FC236}">
                <a16:creationId xmlns:a16="http://schemas.microsoft.com/office/drawing/2014/main" id="{BA9A41A2-E4E3-B4E0-38D4-CEC94A9965B4}"/>
              </a:ext>
            </a:extLst>
          </p:cNvPr>
          <p:cNvSpPr/>
          <p:nvPr/>
        </p:nvSpPr>
        <p:spPr>
          <a:xfrm>
            <a:off x="5334927" y="3697121"/>
            <a:ext cx="2491717" cy="117679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du: </a:t>
            </a:r>
            <a:r>
              <a:rPr lang="fr-FR" sz="2400" dirty="0" err="1">
                <a:solidFill>
                  <a:schemeClr val="tx1"/>
                </a:solidFill>
              </a:rPr>
              <a:t>s</a:t>
            </a:r>
            <a:r>
              <a:rPr lang="fr-FR" sz="2400" b="1" dirty="0" err="1">
                <a:solidFill>
                  <a:schemeClr val="accent2"/>
                </a:solidFill>
              </a:rPr>
              <a:t>ie</a:t>
            </a:r>
            <a:r>
              <a:rPr lang="fr-FR" sz="2400" dirty="0" err="1">
                <a:solidFill>
                  <a:schemeClr val="tx1"/>
                </a:solidFill>
              </a:rPr>
              <a:t>hst</a:t>
            </a:r>
            <a:endParaRPr lang="fr-FR" sz="2400" dirty="0">
              <a:solidFill>
                <a:schemeClr val="tx1"/>
              </a:solidFill>
            </a:endParaRPr>
          </a:p>
          <a:p>
            <a:pPr lvl="0" algn="ctr">
              <a:defRPr/>
            </a:pPr>
            <a:r>
              <a:rPr lang="fr-FR" sz="2400" dirty="0">
                <a:solidFill>
                  <a:schemeClr val="tx1"/>
                </a:solidFill>
              </a:rPr>
              <a:t>er/</a:t>
            </a:r>
            <a:r>
              <a:rPr lang="fr-FR" sz="2400" dirty="0" err="1">
                <a:solidFill>
                  <a:schemeClr val="tx1"/>
                </a:solidFill>
              </a:rPr>
              <a:t>sie</a:t>
            </a:r>
            <a:r>
              <a:rPr lang="fr-FR" sz="2400" dirty="0">
                <a:solidFill>
                  <a:schemeClr val="tx1"/>
                </a:solidFill>
              </a:rPr>
              <a:t>/es: </a:t>
            </a:r>
            <a:r>
              <a:rPr lang="fr-FR" sz="2400" dirty="0" err="1">
                <a:solidFill>
                  <a:schemeClr val="tx1"/>
                </a:solidFill>
              </a:rPr>
              <a:t>s</a:t>
            </a:r>
            <a:r>
              <a:rPr lang="fr-FR" sz="2400" b="1" dirty="0" err="1">
                <a:solidFill>
                  <a:schemeClr val="accent2"/>
                </a:solidFill>
              </a:rPr>
              <a:t>ie</a:t>
            </a:r>
            <a:r>
              <a:rPr lang="fr-FR" sz="2400" dirty="0" err="1">
                <a:solidFill>
                  <a:schemeClr val="tx1"/>
                </a:solidFill>
              </a:rPr>
              <a:t>ht</a:t>
            </a:r>
            <a:r>
              <a:rPr lang="fr-FR" sz="2400" dirty="0">
                <a:solidFill>
                  <a:schemeClr val="tx1"/>
                </a:solidFill>
              </a:rPr>
              <a:t> </a:t>
            </a:r>
            <a:endParaRPr kumimoji="0" lang="fr-FR" sz="2400" i="0" u="none" strike="noStrike" kern="1200" cap="none" spc="0" normalizeH="0" baseline="0" noProof="0" dirty="0">
              <a:ln>
                <a:noFill/>
              </a:ln>
              <a:solidFill>
                <a:schemeClr val="tx1"/>
              </a:solidFill>
              <a:effectLst/>
              <a:uLnTx/>
              <a:uFillTx/>
              <a:latin typeface="Century Gothic"/>
            </a:endParaRPr>
          </a:p>
        </p:txBody>
      </p:sp>
      <p:sp>
        <p:nvSpPr>
          <p:cNvPr id="17" name="Callout: Right Arrow 16">
            <a:extLst>
              <a:ext uri="{FF2B5EF4-FFF2-40B4-BE49-F238E27FC236}">
                <a16:creationId xmlns:a16="http://schemas.microsoft.com/office/drawing/2014/main" id="{AC4C0417-4690-BF8E-09B7-6B917CCAC4FD}"/>
              </a:ext>
            </a:extLst>
          </p:cNvPr>
          <p:cNvSpPr/>
          <p:nvPr/>
        </p:nvSpPr>
        <p:spPr>
          <a:xfrm>
            <a:off x="526441" y="4998367"/>
            <a:ext cx="1823798"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chemeClr val="tx1"/>
                </a:solidFill>
                <a:effectLst/>
                <a:uLnTx/>
                <a:uFillTx/>
                <a:latin typeface="Century Gothic"/>
                <a:ea typeface="+mn-ea"/>
                <a:cs typeface="+mn-cs"/>
              </a:rPr>
              <a:t>lassen</a:t>
            </a:r>
            <a:endParaRPr kumimoji="0" lang="fr-FR" sz="2400" b="1"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18" name="Callout: Right Arrow 17">
            <a:extLst>
              <a:ext uri="{FF2B5EF4-FFF2-40B4-BE49-F238E27FC236}">
                <a16:creationId xmlns:a16="http://schemas.microsoft.com/office/drawing/2014/main" id="{94FEB580-0A22-9112-66C0-F1A958254653}"/>
              </a:ext>
            </a:extLst>
          </p:cNvPr>
          <p:cNvSpPr/>
          <p:nvPr/>
        </p:nvSpPr>
        <p:spPr>
          <a:xfrm>
            <a:off x="2667379" y="4998367"/>
            <a:ext cx="2230085"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a ➜ ä</a:t>
            </a:r>
          </a:p>
        </p:txBody>
      </p:sp>
      <p:sp>
        <p:nvSpPr>
          <p:cNvPr id="19" name="Rectangle 18">
            <a:extLst>
              <a:ext uri="{FF2B5EF4-FFF2-40B4-BE49-F238E27FC236}">
                <a16:creationId xmlns:a16="http://schemas.microsoft.com/office/drawing/2014/main" id="{D3C2EB55-6674-D1EC-5F02-60C360DEE025}"/>
              </a:ext>
            </a:extLst>
          </p:cNvPr>
          <p:cNvSpPr/>
          <p:nvPr/>
        </p:nvSpPr>
        <p:spPr>
          <a:xfrm>
            <a:off x="5334927" y="4998367"/>
            <a:ext cx="2491717" cy="117679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du: </a:t>
            </a:r>
            <a:r>
              <a:rPr lang="fr-FR" sz="2400" dirty="0" err="1">
                <a:solidFill>
                  <a:schemeClr val="tx1"/>
                </a:solidFill>
              </a:rPr>
              <a:t>l</a:t>
            </a:r>
            <a:r>
              <a:rPr lang="fr-FR" sz="2400" b="1" dirty="0" err="1">
                <a:solidFill>
                  <a:schemeClr val="accent2"/>
                </a:solidFill>
              </a:rPr>
              <a:t>ä</a:t>
            </a:r>
            <a:r>
              <a:rPr lang="fr-FR" sz="2400" dirty="0" err="1">
                <a:solidFill>
                  <a:schemeClr val="tx1"/>
                </a:solidFill>
              </a:rPr>
              <a:t>sst</a:t>
            </a:r>
            <a:endParaRPr lang="fr-FR" sz="2400" dirty="0">
              <a:solidFill>
                <a:schemeClr val="tx1"/>
              </a:solidFill>
            </a:endParaRPr>
          </a:p>
          <a:p>
            <a:pPr algn="ctr">
              <a:defRPr/>
            </a:pPr>
            <a:r>
              <a:rPr lang="fr-FR" sz="2400" dirty="0">
                <a:solidFill>
                  <a:schemeClr val="tx1"/>
                </a:solidFill>
              </a:rPr>
              <a:t>er/</a:t>
            </a:r>
            <a:r>
              <a:rPr lang="fr-FR" sz="2400" dirty="0" err="1">
                <a:solidFill>
                  <a:schemeClr val="tx1"/>
                </a:solidFill>
              </a:rPr>
              <a:t>sie</a:t>
            </a:r>
            <a:r>
              <a:rPr lang="fr-FR" sz="2400" dirty="0">
                <a:solidFill>
                  <a:schemeClr val="tx1"/>
                </a:solidFill>
              </a:rPr>
              <a:t>/es: </a:t>
            </a:r>
            <a:r>
              <a:rPr lang="fr-FR" sz="2400" dirty="0" err="1">
                <a:solidFill>
                  <a:schemeClr val="tx1"/>
                </a:solidFill>
              </a:rPr>
              <a:t>l</a:t>
            </a:r>
            <a:r>
              <a:rPr lang="fr-FR" sz="2400" b="1" dirty="0" err="1">
                <a:solidFill>
                  <a:schemeClr val="accent2"/>
                </a:solidFill>
              </a:rPr>
              <a:t>ä</a:t>
            </a:r>
            <a:r>
              <a:rPr lang="fr-FR" sz="2400" dirty="0" err="1">
                <a:solidFill>
                  <a:schemeClr val="tx1"/>
                </a:solidFill>
              </a:rPr>
              <a:t>sst</a:t>
            </a:r>
            <a:r>
              <a:rPr lang="fr-FR" sz="2400" dirty="0">
                <a:solidFill>
                  <a:schemeClr val="tx1"/>
                </a:solidFill>
              </a:rPr>
              <a:t> </a:t>
            </a:r>
            <a:endParaRPr kumimoji="0" lang="fr-FR" sz="2400" i="0" u="none" strike="noStrike" kern="1200" cap="none" spc="0" normalizeH="0" baseline="0" noProof="0" dirty="0">
              <a:ln>
                <a:noFill/>
              </a:ln>
              <a:solidFill>
                <a:schemeClr val="tx1"/>
              </a:solidFill>
              <a:effectLst/>
              <a:uLnTx/>
              <a:uFillTx/>
              <a:latin typeface="Century Gothic"/>
            </a:endParaRPr>
          </a:p>
        </p:txBody>
      </p:sp>
      <p:sp>
        <p:nvSpPr>
          <p:cNvPr id="20" name="Rectangle: Rounded Corners 19">
            <a:extLst>
              <a:ext uri="{FF2B5EF4-FFF2-40B4-BE49-F238E27FC236}">
                <a16:creationId xmlns:a16="http://schemas.microsoft.com/office/drawing/2014/main" id="{F58C5BAD-7CB6-98D3-F1B4-1B8F23130FEB}"/>
              </a:ext>
            </a:extLst>
          </p:cNvPr>
          <p:cNvSpPr/>
          <p:nvPr/>
        </p:nvSpPr>
        <p:spPr>
          <a:xfrm>
            <a:off x="8049562" y="1010343"/>
            <a:ext cx="3928534" cy="114399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2"/>
                </a:solidFill>
              </a:rPr>
              <a:t>Quiz! Here are other verbs that work the same way. Translate them into English.</a:t>
            </a:r>
          </a:p>
        </p:txBody>
      </p:sp>
      <p:sp>
        <p:nvSpPr>
          <p:cNvPr id="21" name="Rectangle: Rounded Corners 20">
            <a:extLst>
              <a:ext uri="{FF2B5EF4-FFF2-40B4-BE49-F238E27FC236}">
                <a16:creationId xmlns:a16="http://schemas.microsoft.com/office/drawing/2014/main" id="{4BE3CFFB-E744-79A1-13E5-5AFF8B5B3103}"/>
              </a:ext>
            </a:extLst>
          </p:cNvPr>
          <p:cNvSpPr/>
          <p:nvPr/>
        </p:nvSpPr>
        <p:spPr>
          <a:xfrm>
            <a:off x="8049562" y="2387820"/>
            <a:ext cx="1831955"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solidFill>
              </a:rPr>
              <a:t>to speak</a:t>
            </a:r>
          </a:p>
          <a:p>
            <a:pPr algn="ctr"/>
            <a:r>
              <a:rPr lang="en-GB" sz="2400" dirty="0">
                <a:solidFill>
                  <a:schemeClr val="bg2"/>
                </a:solidFill>
              </a:rPr>
              <a:t>to die</a:t>
            </a:r>
          </a:p>
        </p:txBody>
      </p:sp>
      <p:sp>
        <p:nvSpPr>
          <p:cNvPr id="22" name="Rectangle: Rounded Corners 21">
            <a:extLst>
              <a:ext uri="{FF2B5EF4-FFF2-40B4-BE49-F238E27FC236}">
                <a16:creationId xmlns:a16="http://schemas.microsoft.com/office/drawing/2014/main" id="{9B105E48-D6A5-BDAE-66AB-807E316AA6C6}"/>
              </a:ext>
            </a:extLst>
          </p:cNvPr>
          <p:cNvSpPr/>
          <p:nvPr/>
        </p:nvSpPr>
        <p:spPr>
          <a:xfrm>
            <a:off x="10048368" y="2387820"/>
            <a:ext cx="1900826" cy="11767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give up</a:t>
            </a:r>
          </a:p>
          <a:p>
            <a:pPr algn="ctr"/>
            <a:r>
              <a:rPr lang="en-GB" sz="2400" dirty="0">
                <a:solidFill>
                  <a:schemeClr val="tx1"/>
                </a:solidFill>
              </a:rPr>
              <a:t>to affect</a:t>
            </a:r>
          </a:p>
        </p:txBody>
      </p:sp>
      <p:sp>
        <p:nvSpPr>
          <p:cNvPr id="23" name="Rectangle: Rounded Corners 22">
            <a:extLst>
              <a:ext uri="{FF2B5EF4-FFF2-40B4-BE49-F238E27FC236}">
                <a16:creationId xmlns:a16="http://schemas.microsoft.com/office/drawing/2014/main" id="{11CEFED4-A3B5-7A0A-65AD-EF01F61B3301}"/>
              </a:ext>
            </a:extLst>
          </p:cNvPr>
          <p:cNvSpPr/>
          <p:nvPr/>
        </p:nvSpPr>
        <p:spPr>
          <a:xfrm>
            <a:off x="8049561" y="3728117"/>
            <a:ext cx="1831956"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solidFill>
              </a:rPr>
              <a:t>to read</a:t>
            </a:r>
          </a:p>
        </p:txBody>
      </p:sp>
      <p:sp>
        <p:nvSpPr>
          <p:cNvPr id="24" name="Rectangle: Rounded Corners 23">
            <a:extLst>
              <a:ext uri="{FF2B5EF4-FFF2-40B4-BE49-F238E27FC236}">
                <a16:creationId xmlns:a16="http://schemas.microsoft.com/office/drawing/2014/main" id="{91F9EB41-ED4D-D23A-2029-0D0995B78454}"/>
              </a:ext>
            </a:extLst>
          </p:cNvPr>
          <p:cNvSpPr/>
          <p:nvPr/>
        </p:nvSpPr>
        <p:spPr>
          <a:xfrm>
            <a:off x="8057719" y="5005810"/>
            <a:ext cx="1823798"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solidFill>
              </a:rPr>
              <a:t>to sleep</a:t>
            </a:r>
          </a:p>
          <a:p>
            <a:pPr algn="ctr"/>
            <a:r>
              <a:rPr lang="en-GB" sz="2400" dirty="0">
                <a:solidFill>
                  <a:schemeClr val="bg2"/>
                </a:solidFill>
              </a:rPr>
              <a:t>to start</a:t>
            </a:r>
          </a:p>
        </p:txBody>
      </p:sp>
      <p:sp>
        <p:nvSpPr>
          <p:cNvPr id="25" name="Rectangle: Rounded Corners 24">
            <a:extLst>
              <a:ext uri="{FF2B5EF4-FFF2-40B4-BE49-F238E27FC236}">
                <a16:creationId xmlns:a16="http://schemas.microsoft.com/office/drawing/2014/main" id="{CE539B93-EDD3-DB14-1822-14DA8547E4A3}"/>
              </a:ext>
            </a:extLst>
          </p:cNvPr>
          <p:cNvSpPr/>
          <p:nvPr/>
        </p:nvSpPr>
        <p:spPr>
          <a:xfrm>
            <a:off x="10048368" y="5005810"/>
            <a:ext cx="1900826" cy="11767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stand out</a:t>
            </a:r>
          </a:p>
          <a:p>
            <a:pPr algn="ctr"/>
            <a:r>
              <a:rPr lang="en-GB" sz="2400" dirty="0">
                <a:solidFill>
                  <a:schemeClr val="tx1"/>
                </a:solidFill>
              </a:rPr>
              <a:t>to receive</a:t>
            </a:r>
          </a:p>
        </p:txBody>
      </p:sp>
      <p:sp>
        <p:nvSpPr>
          <p:cNvPr id="26" name="Rectangle: Rounded Corners 25">
            <a:extLst>
              <a:ext uri="{FF2B5EF4-FFF2-40B4-BE49-F238E27FC236}">
                <a16:creationId xmlns:a16="http://schemas.microsoft.com/office/drawing/2014/main" id="{9022E23A-530A-2396-2D46-E40176AA7667}"/>
              </a:ext>
            </a:extLst>
          </p:cNvPr>
          <p:cNvSpPr/>
          <p:nvPr/>
        </p:nvSpPr>
        <p:spPr>
          <a:xfrm>
            <a:off x="8037680" y="2387820"/>
            <a:ext cx="1831955"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2"/>
                </a:solidFill>
              </a:rPr>
              <a:t>sprechen</a:t>
            </a:r>
            <a:endParaRPr lang="en-GB" sz="2400" dirty="0">
              <a:solidFill>
                <a:schemeClr val="bg2"/>
              </a:solidFill>
            </a:endParaRPr>
          </a:p>
          <a:p>
            <a:pPr algn="ctr"/>
            <a:r>
              <a:rPr lang="en-GB" sz="2400" dirty="0" err="1">
                <a:solidFill>
                  <a:schemeClr val="bg2"/>
                </a:solidFill>
              </a:rPr>
              <a:t>sterben</a:t>
            </a:r>
            <a:endParaRPr lang="en-GB" sz="2400" dirty="0">
              <a:solidFill>
                <a:schemeClr val="bg2"/>
              </a:solidFill>
            </a:endParaRPr>
          </a:p>
        </p:txBody>
      </p:sp>
      <p:sp>
        <p:nvSpPr>
          <p:cNvPr id="27" name="Rectangle: Rounded Corners 26">
            <a:extLst>
              <a:ext uri="{FF2B5EF4-FFF2-40B4-BE49-F238E27FC236}">
                <a16:creationId xmlns:a16="http://schemas.microsoft.com/office/drawing/2014/main" id="{87BDCE58-7033-C1EC-727F-331680D4A2B1}"/>
              </a:ext>
            </a:extLst>
          </p:cNvPr>
          <p:cNvSpPr/>
          <p:nvPr/>
        </p:nvSpPr>
        <p:spPr>
          <a:xfrm>
            <a:off x="10036486" y="2387820"/>
            <a:ext cx="1900826" cy="11767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aufgeben</a:t>
            </a:r>
            <a:endParaRPr lang="en-GB" sz="2400" dirty="0">
              <a:solidFill>
                <a:schemeClr val="tx1"/>
              </a:solidFill>
            </a:endParaRPr>
          </a:p>
          <a:p>
            <a:pPr algn="ctr"/>
            <a:r>
              <a:rPr lang="en-GB" sz="2400" dirty="0" err="1">
                <a:solidFill>
                  <a:schemeClr val="tx1"/>
                </a:solidFill>
              </a:rPr>
              <a:t>betreffen</a:t>
            </a:r>
            <a:endParaRPr lang="en-GB" sz="2400" dirty="0">
              <a:solidFill>
                <a:schemeClr val="tx1"/>
              </a:solidFill>
            </a:endParaRPr>
          </a:p>
        </p:txBody>
      </p:sp>
      <p:sp>
        <p:nvSpPr>
          <p:cNvPr id="28" name="Rectangle: Rounded Corners 27">
            <a:extLst>
              <a:ext uri="{FF2B5EF4-FFF2-40B4-BE49-F238E27FC236}">
                <a16:creationId xmlns:a16="http://schemas.microsoft.com/office/drawing/2014/main" id="{51D3665C-25B4-6A9C-5ADB-F9FBCD949B3F}"/>
              </a:ext>
            </a:extLst>
          </p:cNvPr>
          <p:cNvSpPr/>
          <p:nvPr/>
        </p:nvSpPr>
        <p:spPr>
          <a:xfrm>
            <a:off x="8037679" y="3728117"/>
            <a:ext cx="1831956"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2"/>
                </a:solidFill>
              </a:rPr>
              <a:t>lesen</a:t>
            </a:r>
            <a:endParaRPr lang="en-GB" sz="2400" dirty="0">
              <a:solidFill>
                <a:schemeClr val="bg2"/>
              </a:solidFill>
            </a:endParaRPr>
          </a:p>
        </p:txBody>
      </p:sp>
      <p:sp>
        <p:nvSpPr>
          <p:cNvPr id="29" name="Rectangle: Rounded Corners 28">
            <a:extLst>
              <a:ext uri="{FF2B5EF4-FFF2-40B4-BE49-F238E27FC236}">
                <a16:creationId xmlns:a16="http://schemas.microsoft.com/office/drawing/2014/main" id="{3FB454F9-CFA7-78B9-3387-24DF5D268537}"/>
              </a:ext>
            </a:extLst>
          </p:cNvPr>
          <p:cNvSpPr/>
          <p:nvPr/>
        </p:nvSpPr>
        <p:spPr>
          <a:xfrm>
            <a:off x="8045837" y="5005810"/>
            <a:ext cx="1823798"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2"/>
                </a:solidFill>
              </a:rPr>
              <a:t>schlafen</a:t>
            </a:r>
            <a:endParaRPr lang="en-GB" sz="2400" dirty="0">
              <a:solidFill>
                <a:schemeClr val="bg2"/>
              </a:solidFill>
            </a:endParaRPr>
          </a:p>
          <a:p>
            <a:pPr algn="ctr"/>
            <a:r>
              <a:rPr lang="en-GB" sz="2400" dirty="0" err="1">
                <a:solidFill>
                  <a:schemeClr val="bg2"/>
                </a:solidFill>
              </a:rPr>
              <a:t>anfangen</a:t>
            </a:r>
            <a:endParaRPr lang="en-GB" sz="2400" dirty="0">
              <a:solidFill>
                <a:schemeClr val="bg2"/>
              </a:solidFill>
            </a:endParaRPr>
          </a:p>
        </p:txBody>
      </p:sp>
      <p:sp>
        <p:nvSpPr>
          <p:cNvPr id="30" name="Rectangle: Rounded Corners 29">
            <a:extLst>
              <a:ext uri="{FF2B5EF4-FFF2-40B4-BE49-F238E27FC236}">
                <a16:creationId xmlns:a16="http://schemas.microsoft.com/office/drawing/2014/main" id="{D9627BCD-202D-BE08-5B09-27F8C628C4B0}"/>
              </a:ext>
            </a:extLst>
          </p:cNvPr>
          <p:cNvSpPr/>
          <p:nvPr/>
        </p:nvSpPr>
        <p:spPr>
          <a:xfrm>
            <a:off x="10036486" y="5005810"/>
            <a:ext cx="1900826" cy="11767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auffallen</a:t>
            </a:r>
            <a:endParaRPr lang="en-GB" sz="2400" dirty="0">
              <a:solidFill>
                <a:schemeClr val="tx1"/>
              </a:solidFill>
            </a:endParaRPr>
          </a:p>
          <a:p>
            <a:pPr algn="ctr"/>
            <a:r>
              <a:rPr lang="en-GB" sz="2400" dirty="0" err="1">
                <a:solidFill>
                  <a:schemeClr val="tx1"/>
                </a:solidFill>
              </a:rPr>
              <a:t>erhalten</a:t>
            </a:r>
            <a:endParaRPr lang="en-GB" sz="2400" dirty="0">
              <a:solidFill>
                <a:schemeClr val="tx1"/>
              </a:solidFill>
            </a:endParaRPr>
          </a:p>
        </p:txBody>
      </p:sp>
    </p:spTree>
    <p:extLst>
      <p:ext uri="{BB962C8B-B14F-4D97-AF65-F5344CB8AC3E}">
        <p14:creationId xmlns:p14="http://schemas.microsoft.com/office/powerpoint/2010/main" val="241571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p:bldP spid="12" grpId="0"/>
      <p:bldP spid="13"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5B66E-4AFA-407E-9BDA-477005652D70}"/>
              </a:ext>
            </a:extLst>
          </p:cNvPr>
          <p:cNvSpPr>
            <a:spLocks noGrp="1"/>
          </p:cNvSpPr>
          <p:nvPr>
            <p:ph type="title"/>
          </p:nvPr>
        </p:nvSpPr>
        <p:spPr>
          <a:xfrm>
            <a:off x="0" y="213557"/>
            <a:ext cx="5181600" cy="647577"/>
          </a:xfrm>
        </p:spPr>
        <p:txBody>
          <a:bodyPr>
            <a:normAutofit/>
          </a:bodyPr>
          <a:lstStyle/>
          <a:p>
            <a:r>
              <a:rPr lang="en-GB" sz="2800" dirty="0" err="1"/>
              <a:t>Gibt</a:t>
            </a:r>
            <a:r>
              <a:rPr lang="en-GB" sz="2800" dirty="0"/>
              <a:t> es </a:t>
            </a:r>
            <a:r>
              <a:rPr lang="en-GB" sz="2800" dirty="0" err="1"/>
              <a:t>zu</a:t>
            </a:r>
            <a:r>
              <a:rPr lang="en-GB" sz="2800" dirty="0"/>
              <a:t> </a:t>
            </a:r>
            <a:r>
              <a:rPr lang="en-GB" sz="2800" dirty="0" err="1"/>
              <a:t>viel</a:t>
            </a:r>
            <a:r>
              <a:rPr lang="en-GB" sz="2800" dirty="0"/>
              <a:t> </a:t>
            </a:r>
            <a:r>
              <a:rPr lang="en-GB" sz="2800" dirty="0" err="1"/>
              <a:t>Englisch</a:t>
            </a:r>
            <a:r>
              <a:rPr lang="en-GB" sz="2800" dirty="0"/>
              <a:t>?</a:t>
            </a:r>
          </a:p>
        </p:txBody>
      </p:sp>
      <p:sp>
        <p:nvSpPr>
          <p:cNvPr id="5" name="TextBox 4">
            <a:extLst>
              <a:ext uri="{FF2B5EF4-FFF2-40B4-BE49-F238E27FC236}">
                <a16:creationId xmlns:a16="http://schemas.microsoft.com/office/drawing/2014/main" id="{E45EC5F7-A78A-4419-AF4E-53B693E36356}"/>
              </a:ext>
            </a:extLst>
          </p:cNvPr>
          <p:cNvSpPr txBox="1"/>
          <p:nvPr/>
        </p:nvSpPr>
        <p:spPr>
          <a:xfrm>
            <a:off x="84667" y="1219108"/>
            <a:ext cx="6849533" cy="478079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Gibt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zu</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viel</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Englisch</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in der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Wissenschaft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Wichtiges</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Wissen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wird</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oft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nicht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bekannt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nicht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auf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Englisch</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Das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der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Grund</a:t>
            </a:r>
            <a:r>
              <a:rPr kumimoji="0" lang="en-GB"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warum</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wissenschaftliche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Artikel</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sehr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oft auf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Englisch</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schreibt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Aber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eine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kleine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stirbt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gibt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weniger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Wissen auf der Welt! Das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kann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ein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Problem sein.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Es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gut,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Diversität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hat, und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Artikel</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in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anderen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als</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Englisch</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können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helfen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Das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stimmt</a:t>
            </a:r>
            <a:r>
              <a:rPr kumimoji="0" lang="en-GB"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für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die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selbst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aber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auch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für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das Wissen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im</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Artikel</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schade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und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kann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sogar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auch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schlecht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sein,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das Wissen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nicht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liest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42% von den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ungefähr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7000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auf der Welt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sind</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in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Gefahr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Oft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vergisst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die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von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armen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Nationen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Das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darf</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nicht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so sein,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denn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alle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Personen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und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sind</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gleich</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wichtig</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Welche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kleinen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kennst</a:t>
            </a:r>
            <a:r>
              <a:rPr kumimoji="0" lang="en-GB"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du</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Wo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spricht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918AD938-2E66-47B6-8374-EB9A448DFB98}"/>
              </a:ext>
            </a:extLst>
          </p:cNvPr>
          <p:cNvSpPr/>
          <p:nvPr/>
        </p:nvSpPr>
        <p:spPr>
          <a:xfrm>
            <a:off x="10227733" y="173725"/>
            <a:ext cx="1863107" cy="4697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2FE5AC72-B371-4A6F-B772-7F2A5DCC3E94}"/>
              </a:ext>
            </a:extLst>
          </p:cNvPr>
          <p:cNvSpPr/>
          <p:nvPr/>
        </p:nvSpPr>
        <p:spPr>
          <a:xfrm>
            <a:off x="3742267" y="1219108"/>
            <a:ext cx="1761066"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a:t>
            </a:r>
          </a:p>
        </p:txBody>
      </p:sp>
      <p:sp>
        <p:nvSpPr>
          <p:cNvPr id="3" name="Rectangle: Rounded Corners 2">
            <a:extLst>
              <a:ext uri="{FF2B5EF4-FFF2-40B4-BE49-F238E27FC236}">
                <a16:creationId xmlns:a16="http://schemas.microsoft.com/office/drawing/2014/main" id="{1C8BFFFC-26AB-675C-2697-92640A25E7EE}"/>
              </a:ext>
            </a:extLst>
          </p:cNvPr>
          <p:cNvSpPr/>
          <p:nvPr/>
        </p:nvSpPr>
        <p:spPr>
          <a:xfrm>
            <a:off x="105331" y="1524000"/>
            <a:ext cx="890092"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2.___</a:t>
            </a:r>
          </a:p>
        </p:txBody>
      </p:sp>
      <p:sp>
        <p:nvSpPr>
          <p:cNvPr id="4" name="Rectangle: Rounded Corners 3">
            <a:extLst>
              <a:ext uri="{FF2B5EF4-FFF2-40B4-BE49-F238E27FC236}">
                <a16:creationId xmlns:a16="http://schemas.microsoft.com/office/drawing/2014/main" id="{4B438632-FA50-6FC6-E6DE-FF074C9C7438}"/>
              </a:ext>
            </a:extLst>
          </p:cNvPr>
          <p:cNvSpPr/>
          <p:nvPr/>
        </p:nvSpPr>
        <p:spPr>
          <a:xfrm>
            <a:off x="2410621" y="1817317"/>
            <a:ext cx="1331645"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3._______</a:t>
            </a:r>
          </a:p>
        </p:txBody>
      </p:sp>
      <p:sp>
        <p:nvSpPr>
          <p:cNvPr id="6" name="Rectangle: Rounded Corners 5">
            <a:extLst>
              <a:ext uri="{FF2B5EF4-FFF2-40B4-BE49-F238E27FC236}">
                <a16:creationId xmlns:a16="http://schemas.microsoft.com/office/drawing/2014/main" id="{B55696C8-0A0F-4668-0897-4F21EFEAE49E}"/>
              </a:ext>
            </a:extLst>
          </p:cNvPr>
          <p:cNvSpPr/>
          <p:nvPr/>
        </p:nvSpPr>
        <p:spPr>
          <a:xfrm>
            <a:off x="4087085" y="2346080"/>
            <a:ext cx="681685"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4.__</a:t>
            </a:r>
          </a:p>
        </p:txBody>
      </p:sp>
      <p:sp>
        <p:nvSpPr>
          <p:cNvPr id="7" name="Rectangle: Rounded Corners 6">
            <a:extLst>
              <a:ext uri="{FF2B5EF4-FFF2-40B4-BE49-F238E27FC236}">
                <a16:creationId xmlns:a16="http://schemas.microsoft.com/office/drawing/2014/main" id="{83F12140-35AF-9776-AEF7-B8F3F5ADEA6A}"/>
              </a:ext>
            </a:extLst>
          </p:cNvPr>
          <p:cNvSpPr/>
          <p:nvPr/>
        </p:nvSpPr>
        <p:spPr>
          <a:xfrm>
            <a:off x="105331" y="3586356"/>
            <a:ext cx="1283631"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5.______</a:t>
            </a:r>
          </a:p>
        </p:txBody>
      </p:sp>
      <p:sp>
        <p:nvSpPr>
          <p:cNvPr id="11" name="Rectangle: Rounded Corners 10">
            <a:extLst>
              <a:ext uri="{FF2B5EF4-FFF2-40B4-BE49-F238E27FC236}">
                <a16:creationId xmlns:a16="http://schemas.microsoft.com/office/drawing/2014/main" id="{B64E287D-FC5B-BB56-3EB4-17416262F23F}"/>
              </a:ext>
            </a:extLst>
          </p:cNvPr>
          <p:cNvSpPr/>
          <p:nvPr/>
        </p:nvSpPr>
        <p:spPr>
          <a:xfrm>
            <a:off x="2877949" y="3849034"/>
            <a:ext cx="1045869"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6.____</a:t>
            </a:r>
          </a:p>
        </p:txBody>
      </p:sp>
      <p:sp>
        <p:nvSpPr>
          <p:cNvPr id="12" name="Rectangle: Rounded Corners 11">
            <a:extLst>
              <a:ext uri="{FF2B5EF4-FFF2-40B4-BE49-F238E27FC236}">
                <a16:creationId xmlns:a16="http://schemas.microsoft.com/office/drawing/2014/main" id="{9722CE8C-1307-4BF9-CC75-2CAB08572831}"/>
              </a:ext>
            </a:extLst>
          </p:cNvPr>
          <p:cNvSpPr/>
          <p:nvPr/>
        </p:nvSpPr>
        <p:spPr>
          <a:xfrm>
            <a:off x="5108007" y="3838002"/>
            <a:ext cx="818232" cy="315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7.___</a:t>
            </a:r>
          </a:p>
        </p:txBody>
      </p:sp>
      <p:sp>
        <p:nvSpPr>
          <p:cNvPr id="13" name="Rectangle: Rounded Corners 12">
            <a:extLst>
              <a:ext uri="{FF2B5EF4-FFF2-40B4-BE49-F238E27FC236}">
                <a16:creationId xmlns:a16="http://schemas.microsoft.com/office/drawing/2014/main" id="{49D02CE2-0A27-3E22-6DFB-6D98AB73597D}"/>
              </a:ext>
            </a:extLst>
          </p:cNvPr>
          <p:cNvSpPr/>
          <p:nvPr/>
        </p:nvSpPr>
        <p:spPr>
          <a:xfrm>
            <a:off x="1774205" y="4511900"/>
            <a:ext cx="1200487"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8._____</a:t>
            </a:r>
          </a:p>
        </p:txBody>
      </p:sp>
      <p:sp>
        <p:nvSpPr>
          <p:cNvPr id="14" name="Rectangle: Rounded Corners 13">
            <a:extLst>
              <a:ext uri="{FF2B5EF4-FFF2-40B4-BE49-F238E27FC236}">
                <a16:creationId xmlns:a16="http://schemas.microsoft.com/office/drawing/2014/main" id="{4388D535-0DB0-7D23-0A8A-D66899288217}"/>
              </a:ext>
            </a:extLst>
          </p:cNvPr>
          <p:cNvSpPr/>
          <p:nvPr/>
        </p:nvSpPr>
        <p:spPr>
          <a:xfrm>
            <a:off x="972274" y="4816792"/>
            <a:ext cx="937550"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9.____</a:t>
            </a:r>
          </a:p>
        </p:txBody>
      </p:sp>
      <p:sp>
        <p:nvSpPr>
          <p:cNvPr id="15" name="Rectangle: Rounded Corners 14">
            <a:extLst>
              <a:ext uri="{FF2B5EF4-FFF2-40B4-BE49-F238E27FC236}">
                <a16:creationId xmlns:a16="http://schemas.microsoft.com/office/drawing/2014/main" id="{1FC61094-0D10-309F-39C3-95A19D147D4E}"/>
              </a:ext>
            </a:extLst>
          </p:cNvPr>
          <p:cNvSpPr/>
          <p:nvPr/>
        </p:nvSpPr>
        <p:spPr>
          <a:xfrm>
            <a:off x="2395609" y="4786603"/>
            <a:ext cx="1045869" cy="3235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10.___</a:t>
            </a:r>
          </a:p>
        </p:txBody>
      </p:sp>
      <p:sp>
        <p:nvSpPr>
          <p:cNvPr id="16" name="Rectangle: Rounded Corners 15">
            <a:extLst>
              <a:ext uri="{FF2B5EF4-FFF2-40B4-BE49-F238E27FC236}">
                <a16:creationId xmlns:a16="http://schemas.microsoft.com/office/drawing/2014/main" id="{B295B95A-B32C-2D5C-C97A-F8123A13F462}"/>
              </a:ext>
            </a:extLst>
          </p:cNvPr>
          <p:cNvSpPr/>
          <p:nvPr/>
        </p:nvSpPr>
        <p:spPr>
          <a:xfrm>
            <a:off x="84667" y="5041693"/>
            <a:ext cx="977069"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11.___</a:t>
            </a:r>
          </a:p>
        </p:txBody>
      </p:sp>
      <p:sp>
        <p:nvSpPr>
          <p:cNvPr id="17" name="Rectangle: Rounded Corners 16">
            <a:extLst>
              <a:ext uri="{FF2B5EF4-FFF2-40B4-BE49-F238E27FC236}">
                <a16:creationId xmlns:a16="http://schemas.microsoft.com/office/drawing/2014/main" id="{6C66B701-77B5-D4E5-682A-4DD30FC635D2}"/>
              </a:ext>
            </a:extLst>
          </p:cNvPr>
          <p:cNvSpPr/>
          <p:nvPr/>
        </p:nvSpPr>
        <p:spPr>
          <a:xfrm>
            <a:off x="2433792" y="5638892"/>
            <a:ext cx="1285324" cy="3235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12._____</a:t>
            </a:r>
          </a:p>
        </p:txBody>
      </p:sp>
      <p:sp>
        <p:nvSpPr>
          <p:cNvPr id="18" name="Rectangle: Rounded Corners 17">
            <a:extLst>
              <a:ext uri="{FF2B5EF4-FFF2-40B4-BE49-F238E27FC236}">
                <a16:creationId xmlns:a16="http://schemas.microsoft.com/office/drawing/2014/main" id="{1E0647E7-2E27-FB16-0421-56A678183407}"/>
              </a:ext>
            </a:extLst>
          </p:cNvPr>
          <p:cNvSpPr/>
          <p:nvPr/>
        </p:nvSpPr>
        <p:spPr>
          <a:xfrm>
            <a:off x="7244554" y="1087395"/>
            <a:ext cx="4621428" cy="5036718"/>
          </a:xfrm>
          <a:prstGeom prst="roundRect">
            <a:avLst>
              <a:gd name="adj" fmla="val 46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To get their findings known, people often write about………. in English.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But it can be a problem when……. because………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Articles written in different languages are positive for both the……. and the……..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42%..........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Languages from poor nations often……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This shouldn’t happen because……</a:t>
            </a:r>
          </a:p>
        </p:txBody>
      </p:sp>
      <p:sp>
        <p:nvSpPr>
          <p:cNvPr id="19" name="Rectangle: Rounded Corners 18">
            <a:extLst>
              <a:ext uri="{FF2B5EF4-FFF2-40B4-BE49-F238E27FC236}">
                <a16:creationId xmlns:a16="http://schemas.microsoft.com/office/drawing/2014/main" id="{83BE3C4F-9CEC-1717-03DC-6015746A0539}"/>
              </a:ext>
            </a:extLst>
          </p:cNvPr>
          <p:cNvSpPr/>
          <p:nvPr/>
        </p:nvSpPr>
        <p:spPr>
          <a:xfrm>
            <a:off x="7522278" y="1224895"/>
            <a:ext cx="4065980"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To get their findings known, people often write about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science</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in English.</a:t>
            </a:r>
          </a:p>
        </p:txBody>
      </p:sp>
      <p:sp>
        <p:nvSpPr>
          <p:cNvPr id="20" name="Rectangle: Rounded Corners 19">
            <a:extLst>
              <a:ext uri="{FF2B5EF4-FFF2-40B4-BE49-F238E27FC236}">
                <a16:creationId xmlns:a16="http://schemas.microsoft.com/office/drawing/2014/main" id="{C77FC3CE-A0C2-88CF-E6DF-254DF2802AFE}"/>
              </a:ext>
            </a:extLst>
          </p:cNvPr>
          <p:cNvSpPr/>
          <p:nvPr/>
        </p:nvSpPr>
        <p:spPr>
          <a:xfrm>
            <a:off x="7260218" y="2085138"/>
            <a:ext cx="4605764"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But it can be a problem when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a small language dies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because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then there is less knowledge in the world. </a:t>
            </a:r>
          </a:p>
        </p:txBody>
      </p:sp>
      <p:sp>
        <p:nvSpPr>
          <p:cNvPr id="21" name="Rectangle: Rounded Corners 20">
            <a:extLst>
              <a:ext uri="{FF2B5EF4-FFF2-40B4-BE49-F238E27FC236}">
                <a16:creationId xmlns:a16="http://schemas.microsoft.com/office/drawing/2014/main" id="{2EBC0827-B4A9-F4FF-27E9-4601E04FB267}"/>
              </a:ext>
            </a:extLst>
          </p:cNvPr>
          <p:cNvSpPr/>
          <p:nvPr/>
        </p:nvSpPr>
        <p:spPr>
          <a:xfrm>
            <a:off x="7252386" y="2984665"/>
            <a:ext cx="4605764" cy="1008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Articles written in different languages are positive for both the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languages</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and the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knowledge in the article.</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F19A3FE8-7610-43AA-5538-6B799906045E}"/>
              </a:ext>
            </a:extLst>
          </p:cNvPr>
          <p:cNvSpPr/>
          <p:nvPr/>
        </p:nvSpPr>
        <p:spPr>
          <a:xfrm>
            <a:off x="7256556" y="3970484"/>
            <a:ext cx="4605764" cy="7529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42%</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of around 7000 languages in the world are in danger. </a:t>
            </a:r>
          </a:p>
        </p:txBody>
      </p:sp>
      <p:sp>
        <p:nvSpPr>
          <p:cNvPr id="23" name="Rectangle: Rounded Corners 22">
            <a:extLst>
              <a:ext uri="{FF2B5EF4-FFF2-40B4-BE49-F238E27FC236}">
                <a16:creationId xmlns:a16="http://schemas.microsoft.com/office/drawing/2014/main" id="{7C309C55-8F20-DE59-820A-2F6BB2C67588}"/>
              </a:ext>
            </a:extLst>
          </p:cNvPr>
          <p:cNvSpPr/>
          <p:nvPr/>
        </p:nvSpPr>
        <p:spPr>
          <a:xfrm>
            <a:off x="7260218" y="4733025"/>
            <a:ext cx="4605764" cy="5910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Languages from poor nations often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are forgotten.</a:t>
            </a:r>
          </a:p>
        </p:txBody>
      </p:sp>
      <p:sp>
        <p:nvSpPr>
          <p:cNvPr id="24" name="Rectangle: Rounded Corners 23">
            <a:extLst>
              <a:ext uri="{FF2B5EF4-FFF2-40B4-BE49-F238E27FC236}">
                <a16:creationId xmlns:a16="http://schemas.microsoft.com/office/drawing/2014/main" id="{2CA437DD-7566-9137-3945-ABE39101A4E2}"/>
              </a:ext>
            </a:extLst>
          </p:cNvPr>
          <p:cNvSpPr/>
          <p:nvPr/>
        </p:nvSpPr>
        <p:spPr>
          <a:xfrm>
            <a:off x="7241248" y="5371162"/>
            <a:ext cx="4621428"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This shouldn’t happen because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all people and languages are equally important.</a:t>
            </a:r>
          </a:p>
        </p:txBody>
      </p:sp>
      <p:pic>
        <p:nvPicPr>
          <p:cNvPr id="9" name="10.1.1.4 L2 slide 12.mp3">
            <a:hlinkClick r:id="" action="ppaction://media"/>
            <a:extLst>
              <a:ext uri="{FF2B5EF4-FFF2-40B4-BE49-F238E27FC236}">
                <a16:creationId xmlns:a16="http://schemas.microsoft.com/office/drawing/2014/main" id="{5B29F8F3-E214-8C42-C8A4-40DDFE04B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3200" y="173725"/>
            <a:ext cx="812800" cy="812800"/>
          </a:xfrm>
          <a:prstGeom prst="rect">
            <a:avLst/>
          </a:prstGeom>
        </p:spPr>
      </p:pic>
    </p:spTree>
    <p:extLst>
      <p:ext uri="{BB962C8B-B14F-4D97-AF65-F5344CB8AC3E}">
        <p14:creationId xmlns:p14="http://schemas.microsoft.com/office/powerpoint/2010/main" val="97428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9"/>
                </p:tgtEl>
              </p:cMediaNode>
            </p:audio>
          </p:childTnLst>
        </p:cTn>
      </p:par>
    </p:tnLst>
    <p:bldLst>
      <p:bldP spid="10" grpId="0" animBg="1"/>
      <p:bldP spid="3" grpId="0" animBg="1"/>
      <p:bldP spid="4" grpId="0" animBg="1"/>
      <p:bldP spid="6" grpId="0" animBg="1"/>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A06E0-EBDB-4C9D-8039-5EE6A701A32B}"/>
              </a:ext>
            </a:extLst>
          </p:cNvPr>
          <p:cNvSpPr>
            <a:spLocks noGrp="1"/>
          </p:cNvSpPr>
          <p:nvPr>
            <p:ph type="title"/>
          </p:nvPr>
        </p:nvSpPr>
        <p:spPr>
          <a:xfrm>
            <a:off x="-1" y="213557"/>
            <a:ext cx="6923315" cy="647577"/>
          </a:xfrm>
        </p:spPr>
        <p:txBody>
          <a:bodyPr/>
          <a:lstStyle/>
          <a:p>
            <a:r>
              <a:rPr lang="en-GB" dirty="0" err="1"/>
              <a:t>Gibt</a:t>
            </a:r>
            <a:r>
              <a:rPr lang="en-GB" dirty="0"/>
              <a:t> es </a:t>
            </a:r>
            <a:r>
              <a:rPr lang="en-GB" dirty="0" err="1"/>
              <a:t>zu</a:t>
            </a:r>
            <a:r>
              <a:rPr lang="en-GB" dirty="0"/>
              <a:t> </a:t>
            </a:r>
            <a:r>
              <a:rPr lang="en-GB" dirty="0" err="1"/>
              <a:t>viel</a:t>
            </a:r>
            <a:r>
              <a:rPr lang="en-GB" dirty="0"/>
              <a:t> </a:t>
            </a:r>
            <a:r>
              <a:rPr lang="en-GB" dirty="0" err="1"/>
              <a:t>Englisch</a:t>
            </a:r>
            <a:r>
              <a:rPr lang="en-GB" dirty="0"/>
              <a:t>? [1/2]</a:t>
            </a:r>
          </a:p>
        </p:txBody>
      </p:sp>
      <p:sp>
        <p:nvSpPr>
          <p:cNvPr id="5" name="TextBox 4">
            <a:extLst>
              <a:ext uri="{FF2B5EF4-FFF2-40B4-BE49-F238E27FC236}">
                <a16:creationId xmlns:a16="http://schemas.microsoft.com/office/drawing/2014/main" id="{E8E67AB8-89D0-49A7-AC65-BAAED5D214DE}"/>
              </a:ext>
            </a:extLst>
          </p:cNvPr>
          <p:cNvSpPr txBox="1"/>
          <p:nvPr/>
        </p:nvSpPr>
        <p:spPr>
          <a:xfrm>
            <a:off x="232229" y="1081796"/>
            <a:ext cx="11640457" cy="498514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Gibt es zu viel Englisch in der Wissenschaft? Wichtiges Wissen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fällt</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kaum auf, wenn es nicht auf Englisch ist. Man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veröffentlicht</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weniger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wissenschaftliche</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Arbeiten, wenn sie nicht auf Englisch ist. Und das ist der Grund, warum so viel wissenschaflicher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Inhalt</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auf Englisch ist.  Eine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schreckliche</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Wahrheit, kann man sagen!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Entweder</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benutzt man die kleinen Sprachen, oder sie sterben aus. Und dann stirbt die wissenschaftliche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Kenntnis</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dieser kleinen Sprachen aus. Dann gibt es weniger Wissen auf der Welt!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Es ist gut, wenn man Diversität hat, und Artikel in anderen Sprachen als Englisch können helfen. Das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gilt </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für die Sprachen selbst, aber auch für das Wissen im Artikel: es ist so schade, wenn man das Lesen eines Artikels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aufgibt</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nur weil er nicht auf Englisch ist.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42% von den ungefähr 7000 Sprachen auf der Welt sind in Gefahr. Das darf nicht so sein, denn alle Personen und Sprachen sind gleich wichtig. Diese Situation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betrifft</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uns alle. Welche 'kleinen' Sprachen kennst du? Wo spricht man sie? Deine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Verständnis</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der Welt verbessert sich sicher,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falls</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du solche Sprachen lernst. </a:t>
            </a:r>
          </a:p>
        </p:txBody>
      </p:sp>
      <p:sp>
        <p:nvSpPr>
          <p:cNvPr id="3" name="Rectangle: Rounded Corners 2">
            <a:extLst>
              <a:ext uri="{FF2B5EF4-FFF2-40B4-BE49-F238E27FC236}">
                <a16:creationId xmlns:a16="http://schemas.microsoft.com/office/drawing/2014/main" id="{9A593629-DEB5-4B99-49B1-26D7CB287D76}"/>
              </a:ext>
            </a:extLst>
          </p:cNvPr>
          <p:cNvSpPr/>
          <p:nvPr/>
        </p:nvSpPr>
        <p:spPr>
          <a:xfrm>
            <a:off x="7748210" y="1067282"/>
            <a:ext cx="742648" cy="4162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a:t>
            </a:r>
          </a:p>
        </p:txBody>
      </p:sp>
      <p:sp>
        <p:nvSpPr>
          <p:cNvPr id="4" name="Rectangle: Rounded Corners 3">
            <a:extLst>
              <a:ext uri="{FF2B5EF4-FFF2-40B4-BE49-F238E27FC236}">
                <a16:creationId xmlns:a16="http://schemas.microsoft.com/office/drawing/2014/main" id="{871AD231-00B8-BEBB-BDA0-71329FE9188E}"/>
              </a:ext>
            </a:extLst>
          </p:cNvPr>
          <p:cNvSpPr/>
          <p:nvPr/>
        </p:nvSpPr>
        <p:spPr>
          <a:xfrm>
            <a:off x="2854703" y="1468975"/>
            <a:ext cx="1589088" cy="3363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2._________</a:t>
            </a:r>
          </a:p>
        </p:txBody>
      </p:sp>
      <p:sp>
        <p:nvSpPr>
          <p:cNvPr id="7" name="Rectangle: Rounded Corners 6">
            <a:extLst>
              <a:ext uri="{FF2B5EF4-FFF2-40B4-BE49-F238E27FC236}">
                <a16:creationId xmlns:a16="http://schemas.microsoft.com/office/drawing/2014/main" id="{BD476BC0-075D-16C9-B4FB-C2E1FE790F7F}"/>
              </a:ext>
            </a:extLst>
          </p:cNvPr>
          <p:cNvSpPr/>
          <p:nvPr/>
        </p:nvSpPr>
        <p:spPr>
          <a:xfrm>
            <a:off x="5564021" y="1468975"/>
            <a:ext cx="2184189" cy="3363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3._____________</a:t>
            </a:r>
          </a:p>
        </p:txBody>
      </p:sp>
      <p:sp>
        <p:nvSpPr>
          <p:cNvPr id="8" name="Rectangle: Rounded Corners 7">
            <a:extLst>
              <a:ext uri="{FF2B5EF4-FFF2-40B4-BE49-F238E27FC236}">
                <a16:creationId xmlns:a16="http://schemas.microsoft.com/office/drawing/2014/main" id="{3CF6587B-7441-5C6F-C951-2630C6B7E646}"/>
              </a:ext>
            </a:extLst>
          </p:cNvPr>
          <p:cNvSpPr/>
          <p:nvPr/>
        </p:nvSpPr>
        <p:spPr>
          <a:xfrm>
            <a:off x="8432802" y="1805330"/>
            <a:ext cx="742648" cy="336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4.__</a:t>
            </a:r>
          </a:p>
        </p:txBody>
      </p:sp>
      <p:sp>
        <p:nvSpPr>
          <p:cNvPr id="9" name="Rectangle: Rounded Corners 8">
            <a:extLst>
              <a:ext uri="{FF2B5EF4-FFF2-40B4-BE49-F238E27FC236}">
                <a16:creationId xmlns:a16="http://schemas.microsoft.com/office/drawing/2014/main" id="{7EB94F5C-0E55-6D57-AD62-6D6065DD37D6}"/>
              </a:ext>
            </a:extLst>
          </p:cNvPr>
          <p:cNvSpPr/>
          <p:nvPr/>
        </p:nvSpPr>
        <p:spPr>
          <a:xfrm>
            <a:off x="319314" y="2141684"/>
            <a:ext cx="1611086" cy="336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5.________</a:t>
            </a:r>
          </a:p>
        </p:txBody>
      </p:sp>
      <p:sp>
        <p:nvSpPr>
          <p:cNvPr id="10" name="Rectangle: Rounded Corners 9">
            <a:extLst>
              <a:ext uri="{FF2B5EF4-FFF2-40B4-BE49-F238E27FC236}">
                <a16:creationId xmlns:a16="http://schemas.microsoft.com/office/drawing/2014/main" id="{72BA503D-426D-6749-31F6-D99C2E8BFE94}"/>
              </a:ext>
            </a:extLst>
          </p:cNvPr>
          <p:cNvSpPr/>
          <p:nvPr/>
        </p:nvSpPr>
        <p:spPr>
          <a:xfrm>
            <a:off x="319314" y="2546255"/>
            <a:ext cx="1233715" cy="3363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6.______</a:t>
            </a:r>
          </a:p>
        </p:txBody>
      </p:sp>
      <p:sp>
        <p:nvSpPr>
          <p:cNvPr id="11" name="Rectangle: Rounded Corners 10">
            <a:extLst>
              <a:ext uri="{FF2B5EF4-FFF2-40B4-BE49-F238E27FC236}">
                <a16:creationId xmlns:a16="http://schemas.microsoft.com/office/drawing/2014/main" id="{B309A3C3-8D06-3458-E628-4D4A979B1CE2}"/>
              </a:ext>
            </a:extLst>
          </p:cNvPr>
          <p:cNvSpPr/>
          <p:nvPr/>
        </p:nvSpPr>
        <p:spPr>
          <a:xfrm>
            <a:off x="2445586" y="2833978"/>
            <a:ext cx="1233715" cy="3363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7.______</a:t>
            </a:r>
          </a:p>
        </p:txBody>
      </p:sp>
      <p:sp>
        <p:nvSpPr>
          <p:cNvPr id="12" name="Rectangle: Rounded Corners 11">
            <a:extLst>
              <a:ext uri="{FF2B5EF4-FFF2-40B4-BE49-F238E27FC236}">
                <a16:creationId xmlns:a16="http://schemas.microsoft.com/office/drawing/2014/main" id="{B1028FBC-FB14-C4D3-3950-1E733B87B2F4}"/>
              </a:ext>
            </a:extLst>
          </p:cNvPr>
          <p:cNvSpPr/>
          <p:nvPr/>
        </p:nvSpPr>
        <p:spPr>
          <a:xfrm>
            <a:off x="1706284" y="3937845"/>
            <a:ext cx="724788" cy="349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8.__</a:t>
            </a:r>
          </a:p>
        </p:txBody>
      </p:sp>
      <p:sp>
        <p:nvSpPr>
          <p:cNvPr id="13" name="Rectangle: Rounded Corners 12">
            <a:extLst>
              <a:ext uri="{FF2B5EF4-FFF2-40B4-BE49-F238E27FC236}">
                <a16:creationId xmlns:a16="http://schemas.microsoft.com/office/drawing/2014/main" id="{8DBAB83D-9458-2961-6790-1627A345254B}"/>
              </a:ext>
            </a:extLst>
          </p:cNvPr>
          <p:cNvSpPr/>
          <p:nvPr/>
        </p:nvSpPr>
        <p:spPr>
          <a:xfrm>
            <a:off x="4568357" y="4283529"/>
            <a:ext cx="937550"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9.____</a:t>
            </a:r>
          </a:p>
        </p:txBody>
      </p:sp>
      <p:sp>
        <p:nvSpPr>
          <p:cNvPr id="14" name="Rectangle: Rounded Corners 13">
            <a:extLst>
              <a:ext uri="{FF2B5EF4-FFF2-40B4-BE49-F238E27FC236}">
                <a16:creationId xmlns:a16="http://schemas.microsoft.com/office/drawing/2014/main" id="{209E493B-7472-EF72-E866-8C4C1F113264}"/>
              </a:ext>
            </a:extLst>
          </p:cNvPr>
          <p:cNvSpPr/>
          <p:nvPr/>
        </p:nvSpPr>
        <p:spPr>
          <a:xfrm>
            <a:off x="8804126" y="5029707"/>
            <a:ext cx="883371" cy="336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10.__</a:t>
            </a:r>
          </a:p>
        </p:txBody>
      </p:sp>
      <p:sp>
        <p:nvSpPr>
          <p:cNvPr id="15" name="Rectangle: Rounded Corners 14">
            <a:extLst>
              <a:ext uri="{FF2B5EF4-FFF2-40B4-BE49-F238E27FC236}">
                <a16:creationId xmlns:a16="http://schemas.microsoft.com/office/drawing/2014/main" id="{13683EC9-CCAD-1059-B4B0-B859A7C0E0E7}"/>
              </a:ext>
            </a:extLst>
          </p:cNvPr>
          <p:cNvSpPr/>
          <p:nvPr/>
        </p:nvSpPr>
        <p:spPr>
          <a:xfrm>
            <a:off x="7370841" y="5331429"/>
            <a:ext cx="1433285" cy="3363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11.______</a:t>
            </a:r>
          </a:p>
        </p:txBody>
      </p:sp>
      <p:sp>
        <p:nvSpPr>
          <p:cNvPr id="16" name="Rectangle: Rounded Corners 15">
            <a:extLst>
              <a:ext uri="{FF2B5EF4-FFF2-40B4-BE49-F238E27FC236}">
                <a16:creationId xmlns:a16="http://schemas.microsoft.com/office/drawing/2014/main" id="{1C151C64-733F-ADA1-D6AE-077BCE1B66C6}"/>
              </a:ext>
            </a:extLst>
          </p:cNvPr>
          <p:cNvSpPr/>
          <p:nvPr/>
        </p:nvSpPr>
        <p:spPr>
          <a:xfrm>
            <a:off x="1031726" y="5666083"/>
            <a:ext cx="898674" cy="3363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12.__</a:t>
            </a:r>
          </a:p>
        </p:txBody>
      </p:sp>
      <p:pic>
        <p:nvPicPr>
          <p:cNvPr id="6" name="10.1.1.4 L2 slide 13.mp3">
            <a:hlinkClick r:id="" action="ppaction://media"/>
            <a:extLst>
              <a:ext uri="{FF2B5EF4-FFF2-40B4-BE49-F238E27FC236}">
                <a16:creationId xmlns:a16="http://schemas.microsoft.com/office/drawing/2014/main" id="{9E0D34D3-80AE-F407-2574-BA6CFB4C75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23314" y="158665"/>
            <a:ext cx="812800" cy="812800"/>
          </a:xfrm>
          <a:prstGeom prst="rect">
            <a:avLst/>
          </a:prstGeom>
        </p:spPr>
      </p:pic>
    </p:spTree>
    <p:extLst>
      <p:ext uri="{BB962C8B-B14F-4D97-AF65-F5344CB8AC3E}">
        <p14:creationId xmlns:p14="http://schemas.microsoft.com/office/powerpoint/2010/main" val="344879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A06E0-EBDB-4C9D-8039-5EE6A701A32B}"/>
              </a:ext>
            </a:extLst>
          </p:cNvPr>
          <p:cNvSpPr>
            <a:spLocks noGrp="1"/>
          </p:cNvSpPr>
          <p:nvPr>
            <p:ph type="title"/>
          </p:nvPr>
        </p:nvSpPr>
        <p:spPr>
          <a:xfrm>
            <a:off x="0" y="213557"/>
            <a:ext cx="6836230" cy="647577"/>
          </a:xfrm>
        </p:spPr>
        <p:txBody>
          <a:bodyPr/>
          <a:lstStyle/>
          <a:p>
            <a:r>
              <a:rPr lang="en-GB" dirty="0" err="1"/>
              <a:t>Gibt</a:t>
            </a:r>
            <a:r>
              <a:rPr lang="en-GB" dirty="0"/>
              <a:t> es </a:t>
            </a:r>
            <a:r>
              <a:rPr lang="en-GB" dirty="0" err="1"/>
              <a:t>zu</a:t>
            </a:r>
            <a:r>
              <a:rPr lang="en-GB" dirty="0"/>
              <a:t> </a:t>
            </a:r>
            <a:r>
              <a:rPr lang="en-GB" dirty="0" err="1"/>
              <a:t>viel</a:t>
            </a:r>
            <a:r>
              <a:rPr lang="en-GB" dirty="0"/>
              <a:t> </a:t>
            </a:r>
            <a:r>
              <a:rPr lang="en-GB" dirty="0" err="1"/>
              <a:t>Englisch</a:t>
            </a:r>
            <a:r>
              <a:rPr lang="en-GB" dirty="0"/>
              <a:t>? [2/2]</a:t>
            </a:r>
          </a:p>
        </p:txBody>
      </p:sp>
      <p:sp>
        <p:nvSpPr>
          <p:cNvPr id="17" name="Rectangle: Rounded Corners 16">
            <a:extLst>
              <a:ext uri="{FF2B5EF4-FFF2-40B4-BE49-F238E27FC236}">
                <a16:creationId xmlns:a16="http://schemas.microsoft.com/office/drawing/2014/main" id="{BA47A0B8-E2B6-C9D0-FD84-06DDF765A8B6}"/>
              </a:ext>
            </a:extLst>
          </p:cNvPr>
          <p:cNvSpPr/>
          <p:nvPr/>
        </p:nvSpPr>
        <p:spPr>
          <a:xfrm>
            <a:off x="735025" y="997726"/>
            <a:ext cx="10689927" cy="5036718"/>
          </a:xfrm>
          <a:prstGeom prst="roundRect">
            <a:avLst>
              <a:gd name="adj" fmla="val 46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Important ………. knowledge doesn’t get noticed unless it’s in English.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But it can be a problem for……. because………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Articles written in different languages are positive for both the……. and the……..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42%..........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This shouldn’t happen because……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Your understanding of the world will improve if……</a:t>
            </a:r>
          </a:p>
        </p:txBody>
      </p:sp>
      <p:sp>
        <p:nvSpPr>
          <p:cNvPr id="18" name="Rectangle: Rounded Corners 17">
            <a:extLst>
              <a:ext uri="{FF2B5EF4-FFF2-40B4-BE49-F238E27FC236}">
                <a16:creationId xmlns:a16="http://schemas.microsoft.com/office/drawing/2014/main" id="{8D998EAD-925F-8488-5BFD-372B3AD38949}"/>
              </a:ext>
            </a:extLst>
          </p:cNvPr>
          <p:cNvSpPr/>
          <p:nvPr/>
        </p:nvSpPr>
        <p:spPr>
          <a:xfrm>
            <a:off x="735024" y="997726"/>
            <a:ext cx="10689927"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Important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scientific </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knowledge doesn’t get noticed unless it’s in English.</a:t>
            </a:r>
          </a:p>
        </p:txBody>
      </p:sp>
      <p:sp>
        <p:nvSpPr>
          <p:cNvPr id="19" name="Rectangle: Rounded Corners 18">
            <a:extLst>
              <a:ext uri="{FF2B5EF4-FFF2-40B4-BE49-F238E27FC236}">
                <a16:creationId xmlns:a16="http://schemas.microsoft.com/office/drawing/2014/main" id="{73662521-EC08-3EE7-E62C-1F7D754C868B}"/>
              </a:ext>
            </a:extLst>
          </p:cNvPr>
          <p:cNvSpPr/>
          <p:nvPr/>
        </p:nvSpPr>
        <p:spPr>
          <a:xfrm>
            <a:off x="892629" y="1839868"/>
            <a:ext cx="10406742"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But it can be a problem for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smaller languages </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because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then they die out. </a:t>
            </a:r>
          </a:p>
        </p:txBody>
      </p:sp>
      <p:sp>
        <p:nvSpPr>
          <p:cNvPr id="20" name="Rectangle: Rounded Corners 19">
            <a:extLst>
              <a:ext uri="{FF2B5EF4-FFF2-40B4-BE49-F238E27FC236}">
                <a16:creationId xmlns:a16="http://schemas.microsoft.com/office/drawing/2014/main" id="{C6527283-392E-45FE-8CD0-0F075B938AD8}"/>
              </a:ext>
            </a:extLst>
          </p:cNvPr>
          <p:cNvSpPr/>
          <p:nvPr/>
        </p:nvSpPr>
        <p:spPr>
          <a:xfrm>
            <a:off x="735023" y="2690185"/>
            <a:ext cx="10689927" cy="1008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Articles written in different languages are positive for both the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languages</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and the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knowledge in the article.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30B64AF8-EE73-526C-71A9-9E5AA70A5D2C}"/>
              </a:ext>
            </a:extLst>
          </p:cNvPr>
          <p:cNvSpPr/>
          <p:nvPr/>
        </p:nvSpPr>
        <p:spPr>
          <a:xfrm>
            <a:off x="892629" y="3739536"/>
            <a:ext cx="10271523" cy="4561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42%</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of around 7000 languages in the world are in danger. </a:t>
            </a:r>
          </a:p>
        </p:txBody>
      </p:sp>
      <p:sp>
        <p:nvSpPr>
          <p:cNvPr id="23" name="Rectangle: Rounded Corners 22">
            <a:extLst>
              <a:ext uri="{FF2B5EF4-FFF2-40B4-BE49-F238E27FC236}">
                <a16:creationId xmlns:a16="http://schemas.microsoft.com/office/drawing/2014/main" id="{CE4A2FB3-5AA6-946B-3911-994B7B1AB93E}"/>
              </a:ext>
            </a:extLst>
          </p:cNvPr>
          <p:cNvSpPr/>
          <p:nvPr/>
        </p:nvSpPr>
        <p:spPr>
          <a:xfrm>
            <a:off x="735022" y="4270044"/>
            <a:ext cx="10689927"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This shouldn’t happen because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all people and languages are equally important.</a:t>
            </a:r>
          </a:p>
        </p:txBody>
      </p:sp>
      <p:sp>
        <p:nvSpPr>
          <p:cNvPr id="6" name="Rectangle: Rounded Corners 5">
            <a:extLst>
              <a:ext uri="{FF2B5EF4-FFF2-40B4-BE49-F238E27FC236}">
                <a16:creationId xmlns:a16="http://schemas.microsoft.com/office/drawing/2014/main" id="{B2D953B0-78E8-EFFE-0DE1-5A91F35B62AF}"/>
              </a:ext>
            </a:extLst>
          </p:cNvPr>
          <p:cNvSpPr/>
          <p:nvPr/>
        </p:nvSpPr>
        <p:spPr>
          <a:xfrm>
            <a:off x="892629" y="5133708"/>
            <a:ext cx="10073643"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Your understanding of the world will improve if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you learn smaller languages.</a:t>
            </a:r>
          </a:p>
        </p:txBody>
      </p:sp>
    </p:spTree>
    <p:extLst>
      <p:ext uri="{BB962C8B-B14F-4D97-AF65-F5344CB8AC3E}">
        <p14:creationId xmlns:p14="http://schemas.microsoft.com/office/powerpoint/2010/main" val="115192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7797-727F-DFF1-34EA-10DC6B9A9905}"/>
              </a:ext>
            </a:extLst>
          </p:cNvPr>
          <p:cNvSpPr>
            <a:spLocks noGrp="1"/>
          </p:cNvSpPr>
          <p:nvPr>
            <p:ph type="title"/>
          </p:nvPr>
        </p:nvSpPr>
        <p:spPr>
          <a:xfrm>
            <a:off x="-1" y="213557"/>
            <a:ext cx="4772025" cy="647577"/>
          </a:xfrm>
        </p:spPr>
        <p:txBody>
          <a:bodyPr/>
          <a:lstStyle/>
          <a:p>
            <a:r>
              <a:rPr lang="en-GB" dirty="0"/>
              <a:t>More than 1 – rule 7</a:t>
            </a:r>
          </a:p>
        </p:txBody>
      </p:sp>
      <p:sp>
        <p:nvSpPr>
          <p:cNvPr id="3" name="Text Placeholder 2">
            <a:extLst>
              <a:ext uri="{FF2B5EF4-FFF2-40B4-BE49-F238E27FC236}">
                <a16:creationId xmlns:a16="http://schemas.microsoft.com/office/drawing/2014/main" id="{AA7BBE11-7F1F-791F-DC39-743EDB136F2C}"/>
              </a:ext>
            </a:extLst>
          </p:cNvPr>
          <p:cNvSpPr>
            <a:spLocks noGrp="1"/>
          </p:cNvSpPr>
          <p:nvPr>
            <p:ph type="body" sz="quarter" idx="10"/>
          </p:nvPr>
        </p:nvSpPr>
        <p:spPr>
          <a:xfrm>
            <a:off x="373063" y="1065213"/>
            <a:ext cx="10847387" cy="458787"/>
          </a:xfrm>
        </p:spPr>
        <p:txBody>
          <a:bodyPr/>
          <a:lstStyle/>
          <a:p>
            <a:r>
              <a:rPr lang="en-GB" dirty="0"/>
              <a:t>Add </a:t>
            </a:r>
            <a:r>
              <a:rPr lang="en-GB" b="1" dirty="0"/>
              <a:t>–e and an umlaut where possible </a:t>
            </a:r>
            <a:r>
              <a:rPr lang="en-GB" dirty="0"/>
              <a:t>to single syllable feminine nouns.</a:t>
            </a:r>
          </a:p>
          <a:p>
            <a:endParaRPr lang="en-GB" dirty="0"/>
          </a:p>
        </p:txBody>
      </p:sp>
      <p:sp>
        <p:nvSpPr>
          <p:cNvPr id="4" name="Rectangle: Rounded Corners 3">
            <a:extLst>
              <a:ext uri="{FF2B5EF4-FFF2-40B4-BE49-F238E27FC236}">
                <a16:creationId xmlns:a16="http://schemas.microsoft.com/office/drawing/2014/main" id="{B51A2CAE-59B6-1931-E224-25BB4BB7EF13}"/>
              </a:ext>
            </a:extLst>
          </p:cNvPr>
          <p:cNvSpPr/>
          <p:nvPr/>
        </p:nvSpPr>
        <p:spPr>
          <a:xfrm>
            <a:off x="10201275" y="295274"/>
            <a:ext cx="1581150" cy="399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Grammatik</a:t>
            </a:r>
          </a:p>
        </p:txBody>
      </p:sp>
      <p:sp>
        <p:nvSpPr>
          <p:cNvPr id="5" name="TextBox 4">
            <a:extLst>
              <a:ext uri="{FF2B5EF4-FFF2-40B4-BE49-F238E27FC236}">
                <a16:creationId xmlns:a16="http://schemas.microsoft.com/office/drawing/2014/main" id="{6447B71A-8F80-6741-AB87-B7E74C973501}"/>
              </a:ext>
            </a:extLst>
          </p:cNvPr>
          <p:cNvSpPr txBox="1"/>
          <p:nvPr/>
        </p:nvSpPr>
        <p:spPr>
          <a:xfrm>
            <a:off x="542922" y="4201180"/>
            <a:ext cx="1950466" cy="46166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Stadt </a:t>
            </a:r>
            <a:r>
              <a:rPr lang="en-GB" dirty="0">
                <a:sym typeface="Wingdings" panose="05000000000000000000" pitchFamily="2" charset="2"/>
              </a:rPr>
              <a:t></a:t>
            </a:r>
            <a:endParaRPr lang="en-GB" dirty="0"/>
          </a:p>
        </p:txBody>
      </p:sp>
      <p:sp>
        <p:nvSpPr>
          <p:cNvPr id="6" name="TextBox 5">
            <a:extLst>
              <a:ext uri="{FF2B5EF4-FFF2-40B4-BE49-F238E27FC236}">
                <a16:creationId xmlns:a16="http://schemas.microsoft.com/office/drawing/2014/main" id="{820C66F7-A288-1FFE-8312-9371D25CBB7E}"/>
              </a:ext>
            </a:extLst>
          </p:cNvPr>
          <p:cNvSpPr txBox="1"/>
          <p:nvPr/>
        </p:nvSpPr>
        <p:spPr>
          <a:xfrm>
            <a:off x="4192724" y="4199378"/>
            <a:ext cx="2762789" cy="46166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a:t>
            </a:r>
            <a:r>
              <a:rPr lang="en-GB" dirty="0" err="1"/>
              <a:t>Städte</a:t>
            </a:r>
            <a:endParaRPr lang="en-GB" dirty="0"/>
          </a:p>
        </p:txBody>
      </p:sp>
      <p:sp>
        <p:nvSpPr>
          <p:cNvPr id="7" name="TextBox 6">
            <a:extLst>
              <a:ext uri="{FF2B5EF4-FFF2-40B4-BE49-F238E27FC236}">
                <a16:creationId xmlns:a16="http://schemas.microsoft.com/office/drawing/2014/main" id="{B82F0E72-93D2-87C9-5F85-2A21079761D5}"/>
              </a:ext>
            </a:extLst>
          </p:cNvPr>
          <p:cNvSpPr txBox="1"/>
          <p:nvPr/>
        </p:nvSpPr>
        <p:spPr>
          <a:xfrm>
            <a:off x="542922" y="1894583"/>
            <a:ext cx="3332911" cy="461665"/>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Angst </a:t>
            </a:r>
            <a:r>
              <a:rPr lang="en-GB" dirty="0">
                <a:sym typeface="Wingdings" panose="05000000000000000000" pitchFamily="2" charset="2"/>
              </a:rPr>
              <a:t></a:t>
            </a:r>
            <a:endParaRPr lang="en-GB" dirty="0"/>
          </a:p>
        </p:txBody>
      </p:sp>
      <p:sp>
        <p:nvSpPr>
          <p:cNvPr id="8" name="TextBox 7">
            <a:extLst>
              <a:ext uri="{FF2B5EF4-FFF2-40B4-BE49-F238E27FC236}">
                <a16:creationId xmlns:a16="http://schemas.microsoft.com/office/drawing/2014/main" id="{4F47FDFE-DC74-BA4F-0890-CC07A319DB2C}"/>
              </a:ext>
            </a:extLst>
          </p:cNvPr>
          <p:cNvSpPr txBox="1"/>
          <p:nvPr/>
        </p:nvSpPr>
        <p:spPr>
          <a:xfrm>
            <a:off x="4151522" y="1844517"/>
            <a:ext cx="3769115" cy="46166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a:t>
            </a:r>
            <a:r>
              <a:rPr lang="en-GB" dirty="0" err="1"/>
              <a:t>Ängste</a:t>
            </a:r>
            <a:endParaRPr lang="en-GB" dirty="0"/>
          </a:p>
        </p:txBody>
      </p:sp>
      <p:pic>
        <p:nvPicPr>
          <p:cNvPr id="9" name="Picture 4" descr="Free vector graphics of Ghost">
            <a:extLst>
              <a:ext uri="{FF2B5EF4-FFF2-40B4-BE49-F238E27FC236}">
                <a16:creationId xmlns:a16="http://schemas.microsoft.com/office/drawing/2014/main" id="{7369EDB1-CEA9-177C-9175-0A44D14069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198" y="2350161"/>
            <a:ext cx="1212036" cy="13142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ree vector graphics of Monster">
            <a:extLst>
              <a:ext uri="{FF2B5EF4-FFF2-40B4-BE49-F238E27FC236}">
                <a16:creationId xmlns:a16="http://schemas.microsoft.com/office/drawing/2014/main" id="{92EC4F85-7E01-328E-1AA9-0AAECA618D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3298" y="2265776"/>
            <a:ext cx="1104900" cy="13529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vector graphics of Monster">
            <a:extLst>
              <a:ext uri="{FF2B5EF4-FFF2-40B4-BE49-F238E27FC236}">
                <a16:creationId xmlns:a16="http://schemas.microsoft.com/office/drawing/2014/main" id="{51CD7272-FE4B-3853-2F32-1A3E794B4F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318" y="2311478"/>
            <a:ext cx="1104900" cy="13529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Free vector graphics of Amsterdam">
            <a:extLst>
              <a:ext uri="{FF2B5EF4-FFF2-40B4-BE49-F238E27FC236}">
                <a16:creationId xmlns:a16="http://schemas.microsoft.com/office/drawing/2014/main" id="{64D42954-EFBB-5078-6B17-D7A0F28790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255" y="4687477"/>
            <a:ext cx="2261583" cy="1293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Free vector graphics of Skyscraper">
            <a:extLst>
              <a:ext uri="{FF2B5EF4-FFF2-40B4-BE49-F238E27FC236}">
                <a16:creationId xmlns:a16="http://schemas.microsoft.com/office/drawing/2014/main" id="{1C57D515-B2B4-1D49-8220-092D23B797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2955" y="4683873"/>
            <a:ext cx="2378987" cy="11894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ree vector graphics of Amsterdam">
            <a:extLst>
              <a:ext uri="{FF2B5EF4-FFF2-40B4-BE49-F238E27FC236}">
                <a16:creationId xmlns:a16="http://schemas.microsoft.com/office/drawing/2014/main" id="{27EB5500-45B0-AF3A-28A4-E9B2F3C627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7555" y="4599488"/>
            <a:ext cx="2261583" cy="129334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65618CE3-064C-965B-7931-9CDDEB82571B}"/>
              </a:ext>
            </a:extLst>
          </p:cNvPr>
          <p:cNvSpPr/>
          <p:nvPr/>
        </p:nvSpPr>
        <p:spPr>
          <a:xfrm>
            <a:off x="8258178" y="2350161"/>
            <a:ext cx="3400425" cy="2171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t>Remember: the word for </a:t>
            </a:r>
            <a:r>
              <a:rPr lang="en-GB" sz="2400" dirty="0"/>
              <a:t>‘</a:t>
            </a:r>
            <a:r>
              <a:rPr lang="en-GB" sz="2400" b="1" dirty="0"/>
              <a:t>the</a:t>
            </a:r>
            <a:r>
              <a:rPr lang="en-GB" sz="2400" dirty="0"/>
              <a:t>’ is ‘</a:t>
            </a:r>
            <a:r>
              <a:rPr lang="en-GB" sz="2400" b="1" dirty="0"/>
              <a:t>die</a:t>
            </a:r>
            <a:r>
              <a:rPr lang="en-GB" sz="2400" dirty="0"/>
              <a:t>’ for </a:t>
            </a:r>
            <a:r>
              <a:rPr lang="en-GB" sz="2400" b="1" i="1" u="sng" dirty="0"/>
              <a:t>all</a:t>
            </a:r>
            <a:r>
              <a:rPr lang="en-GB" sz="2400" dirty="0"/>
              <a:t> plural nouns.</a:t>
            </a:r>
            <a:endParaRPr lang="en-US" sz="2400" dirty="0"/>
          </a:p>
        </p:txBody>
      </p:sp>
    </p:spTree>
    <p:extLst>
      <p:ext uri="{BB962C8B-B14F-4D97-AF65-F5344CB8AC3E}">
        <p14:creationId xmlns:p14="http://schemas.microsoft.com/office/powerpoint/2010/main" val="171493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DA8E46F-8419-6A5E-5AEA-75BD7006AE55}"/>
              </a:ext>
            </a:extLst>
          </p:cNvPr>
          <p:cNvSpPr>
            <a:spLocks noGrp="1"/>
          </p:cNvSpPr>
          <p:nvPr>
            <p:ph type="title"/>
          </p:nvPr>
        </p:nvSpPr>
        <p:spPr>
          <a:xfrm>
            <a:off x="-1" y="213557"/>
            <a:ext cx="4861367" cy="647577"/>
          </a:xfrm>
        </p:spPr>
        <p:txBody>
          <a:bodyPr/>
          <a:lstStyle/>
          <a:p>
            <a:r>
              <a:rPr lang="en-GB" dirty="0"/>
              <a:t>More than 1 – rule 7</a:t>
            </a:r>
          </a:p>
        </p:txBody>
      </p:sp>
      <p:sp>
        <p:nvSpPr>
          <p:cNvPr id="11" name="Text Placeholder 2">
            <a:extLst>
              <a:ext uri="{FF2B5EF4-FFF2-40B4-BE49-F238E27FC236}">
                <a16:creationId xmlns:a16="http://schemas.microsoft.com/office/drawing/2014/main" id="{31C2D91E-54B6-14BF-E3E6-DEF0B41ED868}"/>
              </a:ext>
            </a:extLst>
          </p:cNvPr>
          <p:cNvSpPr txBox="1">
            <a:spLocks/>
          </p:cNvSpPr>
          <p:nvPr/>
        </p:nvSpPr>
        <p:spPr>
          <a:xfrm>
            <a:off x="158909" y="1008242"/>
            <a:ext cx="10847387" cy="4587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Hör zu. Wie viele? Schreib eins oder zwei</a:t>
            </a:r>
          </a:p>
          <a:p>
            <a:endParaRPr lang="en-GB" dirty="0"/>
          </a:p>
        </p:txBody>
      </p:sp>
      <p:pic>
        <p:nvPicPr>
          <p:cNvPr id="12" name="Picture 2" descr="Free vector graphics of Hand">
            <a:extLst>
              <a:ext uri="{FF2B5EF4-FFF2-40B4-BE49-F238E27FC236}">
                <a16:creationId xmlns:a16="http://schemas.microsoft.com/office/drawing/2014/main" id="{D764DDA1-B592-C156-B2DA-333EF545D7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2379" y="1739147"/>
            <a:ext cx="812436" cy="8602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vector graphics of Hand">
            <a:extLst>
              <a:ext uri="{FF2B5EF4-FFF2-40B4-BE49-F238E27FC236}">
                <a16:creationId xmlns:a16="http://schemas.microsoft.com/office/drawing/2014/main" id="{B25ACFB5-0700-3388-90A1-78CD203C17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82543" y="1739147"/>
            <a:ext cx="804741" cy="8602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graphics of Hand">
            <a:extLst>
              <a:ext uri="{FF2B5EF4-FFF2-40B4-BE49-F238E27FC236}">
                <a16:creationId xmlns:a16="http://schemas.microsoft.com/office/drawing/2014/main" id="{63D86B75-A9D7-0B72-4D5C-A80631B6D7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7333" y="1739147"/>
            <a:ext cx="812436" cy="8602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photos of Room">
            <a:extLst>
              <a:ext uri="{FF2B5EF4-FFF2-40B4-BE49-F238E27FC236}">
                <a16:creationId xmlns:a16="http://schemas.microsoft.com/office/drawing/2014/main" id="{B072F62B-4081-1209-8A41-911C8686EF9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32913" b="24823"/>
          <a:stretch/>
        </p:blipFill>
        <p:spPr bwMode="auto">
          <a:xfrm>
            <a:off x="1199842" y="3877663"/>
            <a:ext cx="989421" cy="11243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ree photos of Room">
            <a:extLst>
              <a:ext uri="{FF2B5EF4-FFF2-40B4-BE49-F238E27FC236}">
                <a16:creationId xmlns:a16="http://schemas.microsoft.com/office/drawing/2014/main" id="{0EAB4F71-5AD1-E59C-0BA8-A931AAD716D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32913" b="24823"/>
          <a:stretch/>
        </p:blipFill>
        <p:spPr bwMode="auto">
          <a:xfrm>
            <a:off x="3482749" y="3877663"/>
            <a:ext cx="989421" cy="11243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ree photos of Room">
            <a:extLst>
              <a:ext uri="{FF2B5EF4-FFF2-40B4-BE49-F238E27FC236}">
                <a16:creationId xmlns:a16="http://schemas.microsoft.com/office/drawing/2014/main" id="{AAFCE8B3-1539-C059-C1C7-BE43F0F357E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32913" b="24823"/>
          <a:stretch/>
        </p:blipFill>
        <p:spPr bwMode="auto">
          <a:xfrm>
            <a:off x="4609138" y="3877663"/>
            <a:ext cx="989421" cy="1124355"/>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19F5312C-4E6E-C9D0-CC81-BB0ACDF0C978}"/>
              </a:ext>
            </a:extLst>
          </p:cNvPr>
          <p:cNvSpPr/>
          <p:nvPr/>
        </p:nvSpPr>
        <p:spPr>
          <a:xfrm>
            <a:off x="3257700" y="1610265"/>
            <a:ext cx="2324903" cy="112749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9E1664-1B4E-8D30-A481-784F59289D51}"/>
              </a:ext>
            </a:extLst>
          </p:cNvPr>
          <p:cNvSpPr/>
          <p:nvPr/>
        </p:nvSpPr>
        <p:spPr>
          <a:xfrm>
            <a:off x="3320796" y="2687726"/>
            <a:ext cx="2324903" cy="112749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B96A414-7846-5749-B0D5-001734EE9554}"/>
              </a:ext>
            </a:extLst>
          </p:cNvPr>
          <p:cNvSpPr/>
          <p:nvPr/>
        </p:nvSpPr>
        <p:spPr>
          <a:xfrm>
            <a:off x="769000" y="3735668"/>
            <a:ext cx="1907677" cy="1425234"/>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2E26A3-53CC-11DA-984E-97ACD36310B1}"/>
              </a:ext>
            </a:extLst>
          </p:cNvPr>
          <p:cNvSpPr/>
          <p:nvPr/>
        </p:nvSpPr>
        <p:spPr>
          <a:xfrm>
            <a:off x="907489" y="5240457"/>
            <a:ext cx="1709279" cy="112435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7DAA85D5-2FD7-1283-2D01-6DF776E9314C}"/>
              </a:ext>
            </a:extLst>
          </p:cNvPr>
          <p:cNvPicPr>
            <a:picLocks noChangeAspect="1"/>
          </p:cNvPicPr>
          <p:nvPr/>
        </p:nvPicPr>
        <p:blipFill>
          <a:blip r:embed="rId6"/>
          <a:stretch>
            <a:fillRect/>
          </a:stretch>
        </p:blipFill>
        <p:spPr>
          <a:xfrm>
            <a:off x="1075592" y="5377507"/>
            <a:ext cx="1219306" cy="786452"/>
          </a:xfrm>
          <a:prstGeom prst="rect">
            <a:avLst/>
          </a:prstGeom>
        </p:spPr>
      </p:pic>
      <p:pic>
        <p:nvPicPr>
          <p:cNvPr id="28" name="Picture 27">
            <a:extLst>
              <a:ext uri="{FF2B5EF4-FFF2-40B4-BE49-F238E27FC236}">
                <a16:creationId xmlns:a16="http://schemas.microsoft.com/office/drawing/2014/main" id="{288538CA-9064-DE83-9ADE-625191C45555}"/>
              </a:ext>
            </a:extLst>
          </p:cNvPr>
          <p:cNvPicPr>
            <a:picLocks noChangeAspect="1"/>
          </p:cNvPicPr>
          <p:nvPr/>
        </p:nvPicPr>
        <p:blipFill>
          <a:blip r:embed="rId6"/>
          <a:stretch>
            <a:fillRect/>
          </a:stretch>
        </p:blipFill>
        <p:spPr>
          <a:xfrm>
            <a:off x="3320796" y="5311776"/>
            <a:ext cx="1219306" cy="786452"/>
          </a:xfrm>
          <a:prstGeom prst="rect">
            <a:avLst/>
          </a:prstGeom>
        </p:spPr>
      </p:pic>
      <p:pic>
        <p:nvPicPr>
          <p:cNvPr id="29" name="Picture 28">
            <a:extLst>
              <a:ext uri="{FF2B5EF4-FFF2-40B4-BE49-F238E27FC236}">
                <a16:creationId xmlns:a16="http://schemas.microsoft.com/office/drawing/2014/main" id="{548D1D39-BF02-AE66-49B0-56430404E118}"/>
              </a:ext>
            </a:extLst>
          </p:cNvPr>
          <p:cNvPicPr>
            <a:picLocks noChangeAspect="1"/>
          </p:cNvPicPr>
          <p:nvPr/>
        </p:nvPicPr>
        <p:blipFill>
          <a:blip r:embed="rId6"/>
          <a:stretch>
            <a:fillRect/>
          </a:stretch>
        </p:blipFill>
        <p:spPr>
          <a:xfrm>
            <a:off x="4431840" y="5347047"/>
            <a:ext cx="1219306" cy="786452"/>
          </a:xfrm>
          <a:prstGeom prst="rect">
            <a:avLst/>
          </a:prstGeom>
        </p:spPr>
      </p:pic>
      <p:pic>
        <p:nvPicPr>
          <p:cNvPr id="30" name="Picture 8" descr="Free vector graphics of Moon">
            <a:extLst>
              <a:ext uri="{FF2B5EF4-FFF2-40B4-BE49-F238E27FC236}">
                <a16:creationId xmlns:a16="http://schemas.microsoft.com/office/drawing/2014/main" id="{B8B79A63-5D16-0E20-6B00-E022CE6B42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5955" y="1493315"/>
            <a:ext cx="1382067" cy="1027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Free vector graphics of Moon">
            <a:extLst>
              <a:ext uri="{FF2B5EF4-FFF2-40B4-BE49-F238E27FC236}">
                <a16:creationId xmlns:a16="http://schemas.microsoft.com/office/drawing/2014/main" id="{C17E5C4C-AF0A-CB18-353D-61A054C3CD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7773" y="1493315"/>
            <a:ext cx="1382067" cy="10279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Free vector graphics of Moon">
            <a:extLst>
              <a:ext uri="{FF2B5EF4-FFF2-40B4-BE49-F238E27FC236}">
                <a16:creationId xmlns:a16="http://schemas.microsoft.com/office/drawing/2014/main" id="{F4C0B8CA-8FDC-2A8E-E326-033612A9AB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2181" y="1489391"/>
            <a:ext cx="1382067" cy="102791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Free illustrations of Paint brush">
            <a:extLst>
              <a:ext uri="{FF2B5EF4-FFF2-40B4-BE49-F238E27FC236}">
                <a16:creationId xmlns:a16="http://schemas.microsoft.com/office/drawing/2014/main" id="{05AF7253-6048-F50D-50E2-D5D731CC5A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8206" y="2507820"/>
            <a:ext cx="2212473" cy="1474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Free illustrations of Paint brush">
            <a:extLst>
              <a:ext uri="{FF2B5EF4-FFF2-40B4-BE49-F238E27FC236}">
                <a16:creationId xmlns:a16="http://schemas.microsoft.com/office/drawing/2014/main" id="{389FB383-33CF-2A94-A3F5-F5ADF797E4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5065" y="2501523"/>
            <a:ext cx="2212473" cy="14749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ree vector graphics of Ghost">
            <a:extLst>
              <a:ext uri="{FF2B5EF4-FFF2-40B4-BE49-F238E27FC236}">
                <a16:creationId xmlns:a16="http://schemas.microsoft.com/office/drawing/2014/main" id="{EC92856E-0676-B4F8-5E50-44FF4B14380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6723" y="4021227"/>
            <a:ext cx="1212036" cy="13142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Free vector graphics of Ghost">
            <a:extLst>
              <a:ext uri="{FF2B5EF4-FFF2-40B4-BE49-F238E27FC236}">
                <a16:creationId xmlns:a16="http://schemas.microsoft.com/office/drawing/2014/main" id="{DBCB8616-12A0-BBCF-A590-314E62D595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17067" y="4056880"/>
            <a:ext cx="1212036" cy="131425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ree vector graphics of Ghost">
            <a:extLst>
              <a:ext uri="{FF2B5EF4-FFF2-40B4-BE49-F238E27FC236}">
                <a16:creationId xmlns:a16="http://schemas.microsoft.com/office/drawing/2014/main" id="{050D0693-6550-D651-CCF9-7EA4A442DC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6512" y="4056880"/>
            <a:ext cx="1212036" cy="131425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9BF56772-88CB-DB40-A019-F8E6AE0FEB4E}"/>
              </a:ext>
            </a:extLst>
          </p:cNvPr>
          <p:cNvSpPr/>
          <p:nvPr/>
        </p:nvSpPr>
        <p:spPr>
          <a:xfrm>
            <a:off x="6684033" y="5449746"/>
            <a:ext cx="4676280" cy="461665"/>
          </a:xfrm>
          <a:prstGeom prst="rect">
            <a:avLst/>
          </a:prstGeom>
        </p:spPr>
        <p:txBody>
          <a:bodyPr/>
          <a:lstStyle/>
          <a:p>
            <a:pPr>
              <a:lnSpc>
                <a:spcPct val="90000"/>
              </a:lnSpc>
              <a:spcBef>
                <a:spcPts val="1000"/>
              </a:spcBef>
            </a:pPr>
            <a:r>
              <a:rPr lang="de-DE" sz="2400" dirty="0">
                <a:solidFill>
                  <a:srgbClr val="525050"/>
                </a:solidFill>
                <a:latin typeface="Century Gothic" panose="020B0502020202020204" pitchFamily="34" charset="0"/>
              </a:rPr>
              <a:t>[power]		     [powers]</a:t>
            </a:r>
            <a:endParaRPr lang="en-GB" sz="2400" dirty="0">
              <a:solidFill>
                <a:srgbClr val="525050"/>
              </a:solidFill>
              <a:latin typeface="Century Gothic" panose="020B0502020202020204" pitchFamily="34" charset="0"/>
            </a:endParaRPr>
          </a:p>
        </p:txBody>
      </p:sp>
      <p:sp>
        <p:nvSpPr>
          <p:cNvPr id="39" name="Oval 38">
            <a:extLst>
              <a:ext uri="{FF2B5EF4-FFF2-40B4-BE49-F238E27FC236}">
                <a16:creationId xmlns:a16="http://schemas.microsoft.com/office/drawing/2014/main" id="{49FAF896-D57E-2553-D262-7304C8830A81}"/>
              </a:ext>
            </a:extLst>
          </p:cNvPr>
          <p:cNvSpPr/>
          <p:nvPr/>
        </p:nvSpPr>
        <p:spPr>
          <a:xfrm>
            <a:off x="8780063" y="1320036"/>
            <a:ext cx="3177264" cy="14749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BA98FD7-12CE-E68E-8D7D-ABFDDDFDF01E}"/>
              </a:ext>
            </a:extLst>
          </p:cNvPr>
          <p:cNvSpPr/>
          <p:nvPr/>
        </p:nvSpPr>
        <p:spPr>
          <a:xfrm>
            <a:off x="6579377" y="2591661"/>
            <a:ext cx="1624433" cy="13543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5712ABA-91D8-4BFC-5001-281776C0D71C}"/>
              </a:ext>
            </a:extLst>
          </p:cNvPr>
          <p:cNvSpPr/>
          <p:nvPr/>
        </p:nvSpPr>
        <p:spPr>
          <a:xfrm>
            <a:off x="6533294" y="3946043"/>
            <a:ext cx="1711180" cy="14749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94158D3-DF31-84CE-7116-C90C8718A87F}"/>
              </a:ext>
            </a:extLst>
          </p:cNvPr>
          <p:cNvSpPr/>
          <p:nvPr/>
        </p:nvSpPr>
        <p:spPr>
          <a:xfrm>
            <a:off x="9367806" y="5303086"/>
            <a:ext cx="2329006" cy="90109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0" descr="Free illustrations of Paint brush">
            <a:extLst>
              <a:ext uri="{FF2B5EF4-FFF2-40B4-BE49-F238E27FC236}">
                <a16:creationId xmlns:a16="http://schemas.microsoft.com/office/drawing/2014/main" id="{A6D962F0-D66E-6E07-66AD-7EDD380883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7061" y="2572990"/>
            <a:ext cx="2212473" cy="1474982"/>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Rounded Corners 43">
            <a:extLst>
              <a:ext uri="{FF2B5EF4-FFF2-40B4-BE49-F238E27FC236}">
                <a16:creationId xmlns:a16="http://schemas.microsoft.com/office/drawing/2014/main" id="{1359EB66-CB19-754C-B005-B26EB4197B1B}"/>
              </a:ext>
            </a:extLst>
          </p:cNvPr>
          <p:cNvSpPr/>
          <p:nvPr/>
        </p:nvSpPr>
        <p:spPr>
          <a:xfrm>
            <a:off x="10502181" y="273803"/>
            <a:ext cx="1159038" cy="358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hören</a:t>
            </a:r>
            <a:endParaRPr lang="en-GB" dirty="0"/>
          </a:p>
        </p:txBody>
      </p:sp>
      <p:pic>
        <p:nvPicPr>
          <p:cNvPr id="19" name="Picture 8" descr="Free vector graphics of Amsterdam">
            <a:extLst>
              <a:ext uri="{FF2B5EF4-FFF2-40B4-BE49-F238E27FC236}">
                <a16:creationId xmlns:a16="http://schemas.microsoft.com/office/drawing/2014/main" id="{9EF8D0F8-BB80-3B2A-BA71-221A1D70AB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2441" y="2736423"/>
            <a:ext cx="1504222" cy="8602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Free vector graphics of Amsterdam">
            <a:extLst>
              <a:ext uri="{FF2B5EF4-FFF2-40B4-BE49-F238E27FC236}">
                <a16:creationId xmlns:a16="http://schemas.microsoft.com/office/drawing/2014/main" id="{C3F5024F-20A6-3EC1-82F8-8C6561601B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15234" y="2849452"/>
            <a:ext cx="1240736" cy="7095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Free vector graphics of Amsterdam">
            <a:extLst>
              <a:ext uri="{FF2B5EF4-FFF2-40B4-BE49-F238E27FC236}">
                <a16:creationId xmlns:a16="http://schemas.microsoft.com/office/drawing/2014/main" id="{2AC36909-58DF-F1D0-D2BA-73066EB72DD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79011" y="2839223"/>
            <a:ext cx="1240738" cy="709547"/>
          </a:xfrm>
          <a:prstGeom prst="rect">
            <a:avLst/>
          </a:prstGeom>
          <a:noFill/>
          <a:extLst>
            <a:ext uri="{909E8E84-426E-40DD-AFC4-6F175D3DCCD1}">
              <a14:hiddenFill xmlns:a14="http://schemas.microsoft.com/office/drawing/2010/main">
                <a:solidFill>
                  <a:srgbClr val="FFFFFF"/>
                </a:solidFill>
              </a14:hiddenFill>
            </a:ext>
          </a:extLst>
        </p:spPr>
      </p:pic>
      <p:sp>
        <p:nvSpPr>
          <p:cNvPr id="59" name="Action Button: Custom 16">
            <a:hlinkClick r:id="" action="ppaction://noaction" highlightClick="1">
              <a:snd r:embed="rId12" name="10.1.1.4 L2 slide 15 1.wav"/>
            </a:hlinkClick>
            <a:extLst>
              <a:ext uri="{FF2B5EF4-FFF2-40B4-BE49-F238E27FC236}">
                <a16:creationId xmlns:a16="http://schemas.microsoft.com/office/drawing/2014/main" id="{F0EE34E8-ECD6-B9BB-39C4-CF46686D8D9E}"/>
              </a:ext>
            </a:extLst>
          </p:cNvPr>
          <p:cNvSpPr/>
          <p:nvPr/>
        </p:nvSpPr>
        <p:spPr>
          <a:xfrm>
            <a:off x="155300" y="1872333"/>
            <a:ext cx="495398" cy="458786"/>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60" name="Action Button: Custom 16">
            <a:hlinkClick r:id="" action="ppaction://noaction" highlightClick="1">
              <a:snd r:embed="rId13" name="10.1.1.4 L2 slide 15 2.wav"/>
            </a:hlinkClick>
            <a:extLst>
              <a:ext uri="{FF2B5EF4-FFF2-40B4-BE49-F238E27FC236}">
                <a16:creationId xmlns:a16="http://schemas.microsoft.com/office/drawing/2014/main" id="{EC63D78A-7E79-D1F1-A860-F3A29546719C}"/>
              </a:ext>
            </a:extLst>
          </p:cNvPr>
          <p:cNvSpPr/>
          <p:nvPr/>
        </p:nvSpPr>
        <p:spPr>
          <a:xfrm>
            <a:off x="160444" y="2951329"/>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61" name="Action Button: Custom 16">
            <a:hlinkClick r:id="" action="ppaction://noaction" highlightClick="1">
              <a:snd r:embed="rId14" name="10.1.1.4 L2 slide 15 3.wav"/>
            </a:hlinkClick>
            <a:extLst>
              <a:ext uri="{FF2B5EF4-FFF2-40B4-BE49-F238E27FC236}">
                <a16:creationId xmlns:a16="http://schemas.microsoft.com/office/drawing/2014/main" id="{5A111183-36FD-95BB-62DB-7D263F2DA45C}"/>
              </a:ext>
            </a:extLst>
          </p:cNvPr>
          <p:cNvSpPr/>
          <p:nvPr/>
        </p:nvSpPr>
        <p:spPr>
          <a:xfrm>
            <a:off x="160444" y="4206438"/>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62" name="Action Button: Custom 16">
            <a:hlinkClick r:id="" action="ppaction://noaction" highlightClick="1">
              <a:snd r:embed="rId15" name="10.1.1.4 L2 slide 15 4.wav"/>
            </a:hlinkClick>
            <a:extLst>
              <a:ext uri="{FF2B5EF4-FFF2-40B4-BE49-F238E27FC236}">
                <a16:creationId xmlns:a16="http://schemas.microsoft.com/office/drawing/2014/main" id="{6C86421D-7DC3-F54B-27FC-D4298D085229}"/>
              </a:ext>
            </a:extLst>
          </p:cNvPr>
          <p:cNvSpPr/>
          <p:nvPr/>
        </p:nvSpPr>
        <p:spPr>
          <a:xfrm>
            <a:off x="160444" y="5451217"/>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63" name="Action Button: Custom 16">
            <a:hlinkClick r:id="" action="ppaction://noaction" highlightClick="1">
              <a:snd r:embed="rId16" name="10.1.1.4 L2 slide 15 5.wav"/>
            </a:hlinkClick>
            <a:extLst>
              <a:ext uri="{FF2B5EF4-FFF2-40B4-BE49-F238E27FC236}">
                <a16:creationId xmlns:a16="http://schemas.microsoft.com/office/drawing/2014/main" id="{8A4CDCFE-7E22-690C-A1B7-A3D2B99A1D08}"/>
              </a:ext>
            </a:extLst>
          </p:cNvPr>
          <p:cNvSpPr/>
          <p:nvPr/>
        </p:nvSpPr>
        <p:spPr>
          <a:xfrm>
            <a:off x="5846994" y="1826885"/>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64" name="Action Button: Custom 16">
            <a:hlinkClick r:id="" action="ppaction://noaction" highlightClick="1">
              <a:snd r:embed="rId17" name="10.1.1.4 L2 slide 15 6.wav"/>
            </a:hlinkClick>
            <a:extLst>
              <a:ext uri="{FF2B5EF4-FFF2-40B4-BE49-F238E27FC236}">
                <a16:creationId xmlns:a16="http://schemas.microsoft.com/office/drawing/2014/main" id="{41D4615E-66C3-4303-EAF0-FE9D23F4AB5A}"/>
              </a:ext>
            </a:extLst>
          </p:cNvPr>
          <p:cNvSpPr/>
          <p:nvPr/>
        </p:nvSpPr>
        <p:spPr>
          <a:xfrm>
            <a:off x="5866985" y="3056696"/>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65" name="Action Button: Custom 16">
            <a:hlinkClick r:id="" action="ppaction://noaction" highlightClick="1">
              <a:snd r:embed="rId18" name="10.1.1.4 L2 slide 15 7.wav"/>
            </a:hlinkClick>
            <a:extLst>
              <a:ext uri="{FF2B5EF4-FFF2-40B4-BE49-F238E27FC236}">
                <a16:creationId xmlns:a16="http://schemas.microsoft.com/office/drawing/2014/main" id="{F27D8D7E-BD2E-C131-002D-A50D86AE6AA8}"/>
              </a:ext>
            </a:extLst>
          </p:cNvPr>
          <p:cNvSpPr/>
          <p:nvPr/>
        </p:nvSpPr>
        <p:spPr>
          <a:xfrm>
            <a:off x="5879303" y="4184157"/>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7</a:t>
            </a:r>
          </a:p>
        </p:txBody>
      </p:sp>
      <p:sp>
        <p:nvSpPr>
          <p:cNvPr id="66" name="Action Button: Custom 16">
            <a:hlinkClick r:id="" action="ppaction://noaction" highlightClick="1">
              <a:snd r:embed="rId19" name="10.1.1.4 L2 slide 15 8.wav"/>
            </a:hlinkClick>
            <a:extLst>
              <a:ext uri="{FF2B5EF4-FFF2-40B4-BE49-F238E27FC236}">
                <a16:creationId xmlns:a16="http://schemas.microsoft.com/office/drawing/2014/main" id="{DB0A3C72-49A4-E295-0920-3B6F2E97DE33}"/>
              </a:ext>
            </a:extLst>
          </p:cNvPr>
          <p:cNvSpPr/>
          <p:nvPr/>
        </p:nvSpPr>
        <p:spPr>
          <a:xfrm>
            <a:off x="5879304" y="5486488"/>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34038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9" grpId="0" animBg="1"/>
      <p:bldP spid="40" grpId="0" animBg="1"/>
      <p:bldP spid="41" grpId="0" animBg="1"/>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7797-727F-DFF1-34EA-10DC6B9A9905}"/>
              </a:ext>
            </a:extLst>
          </p:cNvPr>
          <p:cNvSpPr>
            <a:spLocks noGrp="1"/>
          </p:cNvSpPr>
          <p:nvPr>
            <p:ph type="title"/>
          </p:nvPr>
        </p:nvSpPr>
        <p:spPr>
          <a:xfrm>
            <a:off x="-1" y="213557"/>
            <a:ext cx="4772025" cy="647577"/>
          </a:xfrm>
        </p:spPr>
        <p:txBody>
          <a:bodyPr/>
          <a:lstStyle/>
          <a:p>
            <a:r>
              <a:rPr lang="en-GB" dirty="0"/>
              <a:t>More than 1 – rule 8</a:t>
            </a:r>
          </a:p>
        </p:txBody>
      </p:sp>
      <p:sp>
        <p:nvSpPr>
          <p:cNvPr id="3" name="Text Placeholder 2">
            <a:extLst>
              <a:ext uri="{FF2B5EF4-FFF2-40B4-BE49-F238E27FC236}">
                <a16:creationId xmlns:a16="http://schemas.microsoft.com/office/drawing/2014/main" id="{AA7BBE11-7F1F-791F-DC39-743EDB136F2C}"/>
              </a:ext>
            </a:extLst>
          </p:cNvPr>
          <p:cNvSpPr>
            <a:spLocks noGrp="1"/>
          </p:cNvSpPr>
          <p:nvPr>
            <p:ph type="body" sz="quarter" idx="10"/>
          </p:nvPr>
        </p:nvSpPr>
        <p:spPr>
          <a:xfrm>
            <a:off x="373063" y="1065213"/>
            <a:ext cx="10847387" cy="458787"/>
          </a:xfrm>
        </p:spPr>
        <p:txBody>
          <a:bodyPr/>
          <a:lstStyle/>
          <a:p>
            <a:r>
              <a:rPr lang="en-GB" dirty="0"/>
              <a:t>Nouns ending in  </a:t>
            </a:r>
            <a:r>
              <a:rPr lang="en-GB" b="1" dirty="0"/>
              <a:t>–nis </a:t>
            </a:r>
            <a:r>
              <a:rPr lang="en-GB" dirty="0"/>
              <a:t>add </a:t>
            </a:r>
            <a:r>
              <a:rPr lang="en-GB" b="1" dirty="0"/>
              <a:t>–se</a:t>
            </a:r>
            <a:r>
              <a:rPr lang="en-GB" dirty="0"/>
              <a:t>.</a:t>
            </a:r>
          </a:p>
          <a:p>
            <a:endParaRPr lang="en-GB" dirty="0"/>
          </a:p>
        </p:txBody>
      </p:sp>
      <p:sp>
        <p:nvSpPr>
          <p:cNvPr id="4" name="Rectangle: Rounded Corners 3">
            <a:extLst>
              <a:ext uri="{FF2B5EF4-FFF2-40B4-BE49-F238E27FC236}">
                <a16:creationId xmlns:a16="http://schemas.microsoft.com/office/drawing/2014/main" id="{B51A2CAE-59B6-1931-E224-25BB4BB7EF13}"/>
              </a:ext>
            </a:extLst>
          </p:cNvPr>
          <p:cNvSpPr/>
          <p:nvPr/>
        </p:nvSpPr>
        <p:spPr>
          <a:xfrm>
            <a:off x="10201275" y="295274"/>
            <a:ext cx="1581150" cy="399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Grammatik</a:t>
            </a:r>
          </a:p>
        </p:txBody>
      </p:sp>
      <p:sp>
        <p:nvSpPr>
          <p:cNvPr id="5" name="TextBox 4">
            <a:extLst>
              <a:ext uri="{FF2B5EF4-FFF2-40B4-BE49-F238E27FC236}">
                <a16:creationId xmlns:a16="http://schemas.microsoft.com/office/drawing/2014/main" id="{6447B71A-8F80-6741-AB87-B7E74C973501}"/>
              </a:ext>
            </a:extLst>
          </p:cNvPr>
          <p:cNvSpPr txBox="1"/>
          <p:nvPr/>
        </p:nvSpPr>
        <p:spPr>
          <a:xfrm>
            <a:off x="542922" y="4201179"/>
            <a:ext cx="2520816" cy="482693"/>
          </a:xfrm>
          <a:prstGeom prst="rect">
            <a:avLst/>
          </a:prstGeom>
        </p:spPr>
        <p:txBody>
          <a:bodyPr vert="horz" lIns="91440" tIns="45720" rIns="91440" bIns="45720" rtlCol="0">
            <a:no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das </a:t>
            </a:r>
            <a:r>
              <a:rPr lang="en-GB" dirty="0" err="1"/>
              <a:t>Ergebnis</a:t>
            </a:r>
            <a:r>
              <a:rPr lang="en-GB" dirty="0"/>
              <a:t> </a:t>
            </a:r>
            <a:r>
              <a:rPr lang="en-GB" dirty="0">
                <a:sym typeface="Wingdings" panose="05000000000000000000" pitchFamily="2" charset="2"/>
              </a:rPr>
              <a:t></a:t>
            </a:r>
            <a:endParaRPr lang="en-GB" dirty="0"/>
          </a:p>
        </p:txBody>
      </p:sp>
      <p:sp>
        <p:nvSpPr>
          <p:cNvPr id="6" name="TextBox 5">
            <a:extLst>
              <a:ext uri="{FF2B5EF4-FFF2-40B4-BE49-F238E27FC236}">
                <a16:creationId xmlns:a16="http://schemas.microsoft.com/office/drawing/2014/main" id="{820C66F7-A288-1FFE-8312-9371D25CBB7E}"/>
              </a:ext>
            </a:extLst>
          </p:cNvPr>
          <p:cNvSpPr txBox="1"/>
          <p:nvPr/>
        </p:nvSpPr>
        <p:spPr>
          <a:xfrm>
            <a:off x="4192724" y="4199378"/>
            <a:ext cx="2762789" cy="46166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a:t>
            </a:r>
            <a:r>
              <a:rPr lang="en-GB" dirty="0" err="1"/>
              <a:t>Ergebnisse</a:t>
            </a:r>
            <a:endParaRPr lang="en-GB" dirty="0"/>
          </a:p>
        </p:txBody>
      </p:sp>
      <p:sp>
        <p:nvSpPr>
          <p:cNvPr id="7" name="TextBox 6">
            <a:extLst>
              <a:ext uri="{FF2B5EF4-FFF2-40B4-BE49-F238E27FC236}">
                <a16:creationId xmlns:a16="http://schemas.microsoft.com/office/drawing/2014/main" id="{B82F0E72-93D2-87C9-5F85-2A21079761D5}"/>
              </a:ext>
            </a:extLst>
          </p:cNvPr>
          <p:cNvSpPr txBox="1"/>
          <p:nvPr/>
        </p:nvSpPr>
        <p:spPr>
          <a:xfrm>
            <a:off x="542922" y="1894583"/>
            <a:ext cx="3332911" cy="461665"/>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a:t>das </a:t>
            </a:r>
            <a:r>
              <a:rPr lang="en-GB" dirty="0" err="1"/>
              <a:t>Ereignis</a:t>
            </a:r>
            <a:r>
              <a:rPr lang="en-GB" dirty="0"/>
              <a:t>* </a:t>
            </a:r>
            <a:r>
              <a:rPr lang="en-GB" dirty="0">
                <a:sym typeface="Wingdings" panose="05000000000000000000" pitchFamily="2" charset="2"/>
              </a:rPr>
              <a:t></a:t>
            </a:r>
            <a:endParaRPr lang="en-GB" dirty="0"/>
          </a:p>
        </p:txBody>
      </p:sp>
      <p:sp>
        <p:nvSpPr>
          <p:cNvPr id="8" name="TextBox 7">
            <a:extLst>
              <a:ext uri="{FF2B5EF4-FFF2-40B4-BE49-F238E27FC236}">
                <a16:creationId xmlns:a16="http://schemas.microsoft.com/office/drawing/2014/main" id="{4F47FDFE-DC74-BA4F-0890-CC07A319DB2C}"/>
              </a:ext>
            </a:extLst>
          </p:cNvPr>
          <p:cNvSpPr txBox="1"/>
          <p:nvPr/>
        </p:nvSpPr>
        <p:spPr>
          <a:xfrm>
            <a:off x="4151522" y="1844517"/>
            <a:ext cx="3769115" cy="46166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a:t>
            </a:r>
            <a:r>
              <a:rPr lang="en-GB" dirty="0" err="1"/>
              <a:t>Ereignisse</a:t>
            </a:r>
            <a:endParaRPr lang="en-GB" dirty="0"/>
          </a:p>
        </p:txBody>
      </p:sp>
      <p:sp>
        <p:nvSpPr>
          <p:cNvPr id="15" name="Rectangle: Rounded Corners 14">
            <a:extLst>
              <a:ext uri="{FF2B5EF4-FFF2-40B4-BE49-F238E27FC236}">
                <a16:creationId xmlns:a16="http://schemas.microsoft.com/office/drawing/2014/main" id="{65618CE3-064C-965B-7931-9CDDEB82571B}"/>
              </a:ext>
            </a:extLst>
          </p:cNvPr>
          <p:cNvSpPr/>
          <p:nvPr/>
        </p:nvSpPr>
        <p:spPr>
          <a:xfrm>
            <a:off x="8258178" y="2350161"/>
            <a:ext cx="3400425" cy="2171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t>Remember: the word for </a:t>
            </a:r>
            <a:r>
              <a:rPr lang="en-GB" sz="2400" dirty="0"/>
              <a:t>‘</a:t>
            </a:r>
            <a:r>
              <a:rPr lang="en-GB" sz="2400" b="1" dirty="0"/>
              <a:t>the</a:t>
            </a:r>
            <a:r>
              <a:rPr lang="en-GB" sz="2400" dirty="0"/>
              <a:t>’ is ‘</a:t>
            </a:r>
            <a:r>
              <a:rPr lang="en-GB" sz="2400" b="1" dirty="0"/>
              <a:t>die</a:t>
            </a:r>
            <a:r>
              <a:rPr lang="en-GB" sz="2400" dirty="0"/>
              <a:t>’ for </a:t>
            </a:r>
            <a:r>
              <a:rPr lang="en-GB" sz="2400" b="1" i="1" u="sng" dirty="0"/>
              <a:t>all</a:t>
            </a:r>
            <a:r>
              <a:rPr lang="en-GB" sz="2400" dirty="0"/>
              <a:t> plural nouns.</a:t>
            </a:r>
            <a:endParaRPr lang="en-US" sz="2400" dirty="0"/>
          </a:p>
        </p:txBody>
      </p:sp>
      <p:pic>
        <p:nvPicPr>
          <p:cNvPr id="16" name="Picture 2" descr="Free vector graphics of Graph">
            <a:extLst>
              <a:ext uri="{FF2B5EF4-FFF2-40B4-BE49-F238E27FC236}">
                <a16:creationId xmlns:a16="http://schemas.microsoft.com/office/drawing/2014/main" id="{AD123876-522D-19A5-B3D7-323F407D47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86" t="13075" r="26979" b="10556"/>
          <a:stretch/>
        </p:blipFill>
        <p:spPr bwMode="auto">
          <a:xfrm>
            <a:off x="839298" y="4612447"/>
            <a:ext cx="1537521" cy="1456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vector graphics of Graph">
            <a:extLst>
              <a:ext uri="{FF2B5EF4-FFF2-40B4-BE49-F238E27FC236}">
                <a16:creationId xmlns:a16="http://schemas.microsoft.com/office/drawing/2014/main" id="{CBB87273-A820-D5B9-0731-AA59C68F96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86" t="13075" r="26979" b="10556"/>
          <a:stretch/>
        </p:blipFill>
        <p:spPr bwMode="auto">
          <a:xfrm>
            <a:off x="3648320" y="4612447"/>
            <a:ext cx="1537521" cy="14569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ree vector graphics of Arrow">
            <a:extLst>
              <a:ext uri="{FF2B5EF4-FFF2-40B4-BE49-F238E27FC236}">
                <a16:creationId xmlns:a16="http://schemas.microsoft.com/office/drawing/2014/main" id="{0188E054-42DC-C564-54F6-A01D70422E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51" t="13075" r="28372" b="10185"/>
          <a:stretch/>
        </p:blipFill>
        <p:spPr bwMode="auto">
          <a:xfrm>
            <a:off x="5521014" y="4598809"/>
            <a:ext cx="1537521" cy="14723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ee illustrations of Tent">
            <a:extLst>
              <a:ext uri="{FF2B5EF4-FFF2-40B4-BE49-F238E27FC236}">
                <a16:creationId xmlns:a16="http://schemas.microsoft.com/office/drawing/2014/main" id="{F7D4F7C0-3BE4-75A5-94D8-938EE07B444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037"/>
          <a:stretch/>
        </p:blipFill>
        <p:spPr bwMode="auto">
          <a:xfrm>
            <a:off x="729429" y="2356182"/>
            <a:ext cx="1647390" cy="13048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ree illustrations of Tent">
            <a:extLst>
              <a:ext uri="{FF2B5EF4-FFF2-40B4-BE49-F238E27FC236}">
                <a16:creationId xmlns:a16="http://schemas.microsoft.com/office/drawing/2014/main" id="{E5358380-B949-D64C-3B1C-BB5B343753E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2299"/>
          <a:stretch/>
        </p:blipFill>
        <p:spPr bwMode="auto">
          <a:xfrm>
            <a:off x="3475525" y="2363595"/>
            <a:ext cx="1710316" cy="13472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ee illustrations of Tent">
            <a:extLst>
              <a:ext uri="{FF2B5EF4-FFF2-40B4-BE49-F238E27FC236}">
                <a16:creationId xmlns:a16="http://schemas.microsoft.com/office/drawing/2014/main" id="{BEE6887B-7264-C904-6838-2F5353E1229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037"/>
          <a:stretch/>
        </p:blipFill>
        <p:spPr bwMode="auto">
          <a:xfrm>
            <a:off x="5411144" y="2364787"/>
            <a:ext cx="1710315" cy="1354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1E024BB6-430E-6E38-E518-7A0704C86094}"/>
              </a:ext>
            </a:extLst>
          </p:cNvPr>
          <p:cNvSpPr/>
          <p:nvPr/>
        </p:nvSpPr>
        <p:spPr>
          <a:xfrm>
            <a:off x="8189151" y="295274"/>
            <a:ext cx="1581150" cy="6475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solidFill>
              </a:rPr>
              <a:t>*</a:t>
            </a:r>
            <a:r>
              <a:rPr lang="en-GB" dirty="0" err="1">
                <a:solidFill>
                  <a:schemeClr val="accent6"/>
                </a:solidFill>
              </a:rPr>
              <a:t>Ereignis</a:t>
            </a:r>
            <a:r>
              <a:rPr lang="en-GB" dirty="0">
                <a:solidFill>
                  <a:schemeClr val="accent6"/>
                </a:solidFill>
              </a:rPr>
              <a:t> – event</a:t>
            </a:r>
          </a:p>
        </p:txBody>
      </p:sp>
    </p:spTree>
    <p:extLst>
      <p:ext uri="{BB962C8B-B14F-4D97-AF65-F5344CB8AC3E}">
        <p14:creationId xmlns:p14="http://schemas.microsoft.com/office/powerpoint/2010/main" val="39299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FDB4-33C3-A17A-0CC7-D27F0A3DED24}"/>
              </a:ext>
            </a:extLst>
          </p:cNvPr>
          <p:cNvSpPr>
            <a:spLocks noGrp="1"/>
          </p:cNvSpPr>
          <p:nvPr>
            <p:ph type="title"/>
          </p:nvPr>
        </p:nvSpPr>
        <p:spPr>
          <a:xfrm>
            <a:off x="0" y="213557"/>
            <a:ext cx="2565400" cy="647577"/>
          </a:xfrm>
        </p:spPr>
        <p:txBody>
          <a:bodyPr/>
          <a:lstStyle/>
          <a:p>
            <a:r>
              <a:rPr lang="en-GB" dirty="0"/>
              <a:t>ß | ss |-s </a:t>
            </a:r>
          </a:p>
        </p:txBody>
      </p:sp>
      <p:sp>
        <p:nvSpPr>
          <p:cNvPr id="4" name="Rectangle: Rounded Corners 3">
            <a:extLst>
              <a:ext uri="{FF2B5EF4-FFF2-40B4-BE49-F238E27FC236}">
                <a16:creationId xmlns:a16="http://schemas.microsoft.com/office/drawing/2014/main" id="{D6F5156B-A2B3-6006-73FE-811098CE273E}"/>
              </a:ext>
            </a:extLst>
          </p:cNvPr>
          <p:cNvSpPr/>
          <p:nvPr/>
        </p:nvSpPr>
        <p:spPr>
          <a:xfrm>
            <a:off x="10813142" y="90502"/>
            <a:ext cx="127725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Phonetik</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AF6C77BE-223E-EB58-140E-4E75273B5BD7}"/>
              </a:ext>
            </a:extLst>
          </p:cNvPr>
          <p:cNvSpPr txBox="1"/>
          <p:nvPr/>
        </p:nvSpPr>
        <p:spPr>
          <a:xfrm>
            <a:off x="180000" y="1296000"/>
            <a:ext cx="80606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As you know, the SSC [-</a:t>
            </a:r>
            <a:r>
              <a:rPr kumimoji="0" lang="en-US" sz="2400" b="1" i="0" u="none" strike="noStrike" kern="1200" cap="none" spc="0" normalizeH="0" baseline="0" noProof="0" dirty="0">
                <a:ln>
                  <a:noFill/>
                </a:ln>
                <a:effectLst/>
                <a:uLnTx/>
                <a:uFillTx/>
                <a:latin typeface="Century Gothic" panose="020F0302020204030204"/>
                <a:ea typeface="+mn-ea"/>
                <a:cs typeface="+mn-cs"/>
              </a:rPr>
              <a:t>ss</a:t>
            </a:r>
            <a:r>
              <a:rPr kumimoji="0" lang="en-US" sz="2400" b="0" i="0" u="none" strike="noStrike" kern="1200" cap="none" spc="0" normalizeH="0" baseline="0" noProof="0" dirty="0">
                <a:ln>
                  <a:noFill/>
                </a:ln>
                <a:effectLst/>
                <a:uLnTx/>
                <a:uFillTx/>
                <a:latin typeface="Century Gothic" panose="020F0302020204030204"/>
                <a:ea typeface="+mn-ea"/>
                <a:cs typeface="+mn-cs"/>
              </a:rPr>
              <a:t>-] and [-</a:t>
            </a:r>
            <a:r>
              <a:rPr kumimoji="0" lang="en-US" sz="2400" b="1" i="0" u="none" strike="noStrike" kern="1200" cap="none" spc="0" normalizeH="0" baseline="0" noProof="0" dirty="0">
                <a:ln>
                  <a:noFill/>
                </a:ln>
                <a:effectLst/>
                <a:uLnTx/>
                <a:uFillTx/>
                <a:latin typeface="Century Gothic" panose="020F0302020204030204"/>
                <a:ea typeface="+mn-ea"/>
                <a:cs typeface="+mn-cs"/>
              </a:rPr>
              <a:t>ß</a:t>
            </a:r>
            <a:r>
              <a:rPr kumimoji="0" lang="en-US" sz="2400" b="0" i="0" u="none" strike="noStrike" kern="1200" cap="none" spc="0" normalizeH="0" baseline="0" noProof="0" dirty="0">
                <a:ln>
                  <a:noFill/>
                </a:ln>
                <a:effectLst/>
                <a:uLnTx/>
                <a:uFillTx/>
                <a:latin typeface="Century Gothic" panose="020F0302020204030204"/>
                <a:ea typeface="+mn-ea"/>
                <a:cs typeface="+mn-cs"/>
              </a:rPr>
              <a:t>-] sound the same.</a:t>
            </a:r>
          </a:p>
        </p:txBody>
      </p:sp>
      <p:sp>
        <p:nvSpPr>
          <p:cNvPr id="6" name="Rectangle 5">
            <a:extLst>
              <a:ext uri="{FF2B5EF4-FFF2-40B4-BE49-F238E27FC236}">
                <a16:creationId xmlns:a16="http://schemas.microsoft.com/office/drawing/2014/main" id="{45A9ADBB-D2E3-A587-F138-C5481E31AA1A}"/>
              </a:ext>
            </a:extLst>
          </p:cNvPr>
          <p:cNvSpPr/>
          <p:nvPr/>
        </p:nvSpPr>
        <p:spPr>
          <a:xfrm>
            <a:off x="219574" y="4259132"/>
            <a:ext cx="10194275" cy="646331"/>
          </a:xfrm>
          <a:prstGeom prst="rect">
            <a:avLst/>
          </a:prstGeom>
        </p:spPr>
        <p:txBody>
          <a:bodyPr wrap="square">
            <a:spAutoFit/>
          </a:bodyPr>
          <a:lstStyle/>
          <a:p>
            <a:endParaRPr lang="en-GB" dirty="0"/>
          </a:p>
          <a:p>
            <a:endParaRPr lang="en-GB" dirty="0"/>
          </a:p>
        </p:txBody>
      </p:sp>
      <p:sp>
        <p:nvSpPr>
          <p:cNvPr id="7" name="TextBox 6">
            <a:extLst>
              <a:ext uri="{FF2B5EF4-FFF2-40B4-BE49-F238E27FC236}">
                <a16:creationId xmlns:a16="http://schemas.microsoft.com/office/drawing/2014/main" id="{91D4F758-8C4F-B66E-8D66-34183694C657}"/>
              </a:ext>
            </a:extLst>
          </p:cNvPr>
          <p:cNvSpPr txBox="1"/>
          <p:nvPr/>
        </p:nvSpPr>
        <p:spPr>
          <a:xfrm>
            <a:off x="180000" y="1764845"/>
            <a:ext cx="80606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Use [-</a:t>
            </a:r>
            <a:r>
              <a:rPr kumimoji="0" lang="en-US" sz="2400" b="1" i="0" u="none" strike="noStrike" kern="1200" cap="none" spc="0" normalizeH="0" baseline="0" noProof="0" dirty="0">
                <a:ln>
                  <a:noFill/>
                </a:ln>
                <a:effectLst/>
                <a:uLnTx/>
                <a:uFillTx/>
                <a:latin typeface="Century Gothic" panose="020F0302020204030204"/>
                <a:ea typeface="+mn-ea"/>
                <a:cs typeface="+mn-cs"/>
              </a:rPr>
              <a:t>ss</a:t>
            </a:r>
            <a:r>
              <a:rPr kumimoji="0" lang="en-US" sz="2400" b="0" i="0" u="none" strike="noStrike" kern="1200" cap="none" spc="0" normalizeH="0" baseline="0" noProof="0" dirty="0">
                <a:ln>
                  <a:noFill/>
                </a:ln>
                <a:effectLst/>
                <a:uLnTx/>
                <a:uFillTx/>
                <a:latin typeface="Century Gothic" panose="020F0302020204030204"/>
                <a:ea typeface="+mn-ea"/>
                <a:cs typeface="+mn-cs"/>
              </a:rPr>
              <a:t>-] if the vowel before it is </a:t>
            </a:r>
            <a:r>
              <a:rPr kumimoji="0" lang="en-US" sz="2400" b="1" i="0" u="none" strike="noStrike" kern="1200" cap="none" spc="0" normalizeH="0" baseline="0" noProof="0" dirty="0">
                <a:ln>
                  <a:noFill/>
                </a:ln>
                <a:effectLst/>
                <a:uLnTx/>
                <a:uFillTx/>
                <a:latin typeface="Century Gothic" panose="020F0302020204030204"/>
                <a:ea typeface="+mn-ea"/>
                <a:cs typeface="+mn-cs"/>
              </a:rPr>
              <a:t>short</a:t>
            </a:r>
            <a:r>
              <a:rPr kumimoji="0" lang="en-US" sz="2400" b="0" i="0" u="none" strike="noStrike" kern="1200" cap="none" spc="0" normalizeH="0" baseline="0" noProof="0" dirty="0">
                <a:ln>
                  <a:noFill/>
                </a:ln>
                <a:effectLst/>
                <a:uLnTx/>
                <a:uFillTx/>
                <a:latin typeface="Century Gothic" panose="020F0302020204030204"/>
                <a:ea typeface="+mn-ea"/>
                <a:cs typeface="+mn-cs"/>
              </a:rPr>
              <a:t>:  </a:t>
            </a:r>
          </a:p>
        </p:txBody>
      </p:sp>
      <p:sp>
        <p:nvSpPr>
          <p:cNvPr id="8" name="Rectangle 7">
            <a:extLst>
              <a:ext uri="{FF2B5EF4-FFF2-40B4-BE49-F238E27FC236}">
                <a16:creationId xmlns:a16="http://schemas.microsoft.com/office/drawing/2014/main" id="{26C2F389-A9DC-AE88-C1AF-54A3619A185E}"/>
              </a:ext>
            </a:extLst>
          </p:cNvPr>
          <p:cNvSpPr/>
          <p:nvPr/>
        </p:nvSpPr>
        <p:spPr>
          <a:xfrm>
            <a:off x="190196" y="3008478"/>
            <a:ext cx="6280887" cy="461665"/>
          </a:xfrm>
          <a:prstGeom prst="rect">
            <a:avLst/>
          </a:prstGeom>
        </p:spPr>
        <p:txBody>
          <a:bodyPr wrap="none">
            <a:spAutoFit/>
          </a:bodyPr>
          <a:lstStyle/>
          <a:p>
            <a:r>
              <a:rPr lang="en-US" sz="2400" dirty="0"/>
              <a:t>Use [-</a:t>
            </a:r>
            <a:r>
              <a:rPr lang="en-US" sz="2400" b="1" dirty="0"/>
              <a:t>ß</a:t>
            </a:r>
            <a:r>
              <a:rPr lang="en-US" sz="2400" dirty="0"/>
              <a:t>-] when the vowel before it is </a:t>
            </a:r>
            <a:r>
              <a:rPr lang="en-US" sz="2400" b="1" dirty="0"/>
              <a:t>long</a:t>
            </a:r>
            <a:r>
              <a:rPr lang="en-US" sz="2400" dirty="0"/>
              <a:t>:</a:t>
            </a:r>
            <a:endParaRPr lang="en-GB" dirty="0"/>
          </a:p>
        </p:txBody>
      </p:sp>
      <p:sp>
        <p:nvSpPr>
          <p:cNvPr id="9" name="Rectangle: Rounded Corners 8">
            <a:hlinkClick r:id="" action="ppaction://noaction">
              <a:snd r:embed="rId3" name="10.1.1.4 L1 slide 2 1.wav"/>
            </a:hlinkClick>
            <a:extLst>
              <a:ext uri="{FF2B5EF4-FFF2-40B4-BE49-F238E27FC236}">
                <a16:creationId xmlns:a16="http://schemas.microsoft.com/office/drawing/2014/main" id="{7E1E4764-9E0C-5AC1-9480-845E8D349910}"/>
              </a:ext>
            </a:extLst>
          </p:cNvPr>
          <p:cNvSpPr/>
          <p:nvPr/>
        </p:nvSpPr>
        <p:spPr>
          <a:xfrm>
            <a:off x="275011" y="2328017"/>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wi</a:t>
            </a:r>
            <a:r>
              <a:rPr lang="en-GB" sz="2400" b="1" dirty="0" err="1">
                <a:solidFill>
                  <a:schemeClr val="tx1"/>
                </a:solidFill>
              </a:rPr>
              <a:t>ss</a:t>
            </a:r>
            <a:r>
              <a:rPr lang="en-GB" sz="2400" dirty="0" err="1">
                <a:solidFill>
                  <a:schemeClr val="tx1"/>
                </a:solidFill>
              </a:rPr>
              <a:t>en</a:t>
            </a:r>
            <a:endParaRPr lang="en-GB" sz="2400" dirty="0">
              <a:solidFill>
                <a:schemeClr val="tx1"/>
              </a:solidFill>
            </a:endParaRPr>
          </a:p>
        </p:txBody>
      </p:sp>
      <p:sp>
        <p:nvSpPr>
          <p:cNvPr id="10" name="Rectangle: Rounded Corners 9">
            <a:hlinkClick r:id="" action="ppaction://noaction">
              <a:snd r:embed="rId4" name="10.1.1.4 L1 slide 2 2.wav"/>
            </a:hlinkClick>
            <a:extLst>
              <a:ext uri="{FF2B5EF4-FFF2-40B4-BE49-F238E27FC236}">
                <a16:creationId xmlns:a16="http://schemas.microsoft.com/office/drawing/2014/main" id="{D27DB8C2-323B-18BA-E284-52054EFAE964}"/>
              </a:ext>
            </a:extLst>
          </p:cNvPr>
          <p:cNvSpPr/>
          <p:nvPr/>
        </p:nvSpPr>
        <p:spPr>
          <a:xfrm>
            <a:off x="1966042" y="2315948"/>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la</a:t>
            </a:r>
            <a:r>
              <a:rPr lang="en-GB" sz="2400" b="1" dirty="0" err="1">
                <a:solidFill>
                  <a:schemeClr val="tx1"/>
                </a:solidFill>
              </a:rPr>
              <a:t>ss</a:t>
            </a:r>
            <a:r>
              <a:rPr lang="en-GB" sz="2400" dirty="0" err="1">
                <a:solidFill>
                  <a:schemeClr val="tx1"/>
                </a:solidFill>
              </a:rPr>
              <a:t>en</a:t>
            </a:r>
            <a:endParaRPr lang="en-GB" sz="2400" dirty="0">
              <a:solidFill>
                <a:schemeClr val="tx1"/>
              </a:solidFill>
            </a:endParaRPr>
          </a:p>
        </p:txBody>
      </p:sp>
      <p:sp>
        <p:nvSpPr>
          <p:cNvPr id="11" name="Rectangle: Rounded Corners 10">
            <a:hlinkClick r:id="" action="ppaction://noaction">
              <a:snd r:embed="rId5" name="10.1.1.4 L1 slide 2 3.wav"/>
            </a:hlinkClick>
            <a:extLst>
              <a:ext uri="{FF2B5EF4-FFF2-40B4-BE49-F238E27FC236}">
                <a16:creationId xmlns:a16="http://schemas.microsoft.com/office/drawing/2014/main" id="{F26B64B5-0D4D-2DD4-6EB0-1414E5ED002A}"/>
              </a:ext>
            </a:extLst>
          </p:cNvPr>
          <p:cNvSpPr/>
          <p:nvPr/>
        </p:nvSpPr>
        <p:spPr>
          <a:xfrm>
            <a:off x="3657073" y="2315947"/>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da</a:t>
            </a:r>
            <a:r>
              <a:rPr lang="en-GB" sz="2400" b="1" dirty="0" err="1">
                <a:solidFill>
                  <a:schemeClr val="tx1"/>
                </a:solidFill>
              </a:rPr>
              <a:t>ss</a:t>
            </a:r>
            <a:endParaRPr lang="en-GB" sz="2400" b="1" dirty="0">
              <a:solidFill>
                <a:schemeClr val="tx1"/>
              </a:solidFill>
            </a:endParaRPr>
          </a:p>
        </p:txBody>
      </p:sp>
      <p:sp>
        <p:nvSpPr>
          <p:cNvPr id="12" name="Rectangle: Rounded Corners 11">
            <a:hlinkClick r:id="" action="ppaction://noaction">
              <a:snd r:embed="rId6" name="10.1.1.4 L1 slide 2 4.wav"/>
            </a:hlinkClick>
            <a:extLst>
              <a:ext uri="{FF2B5EF4-FFF2-40B4-BE49-F238E27FC236}">
                <a16:creationId xmlns:a16="http://schemas.microsoft.com/office/drawing/2014/main" id="{6D1E8E65-3F81-ADAD-74D4-43B85DFD2EE3}"/>
              </a:ext>
            </a:extLst>
          </p:cNvPr>
          <p:cNvSpPr/>
          <p:nvPr/>
        </p:nvSpPr>
        <p:spPr>
          <a:xfrm>
            <a:off x="5483015" y="2315946"/>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E</a:t>
            </a:r>
            <a:r>
              <a:rPr lang="en-GB" sz="2400" b="1" dirty="0">
                <a:solidFill>
                  <a:schemeClr val="tx1"/>
                </a:solidFill>
              </a:rPr>
              <a:t>ss</a:t>
            </a:r>
            <a:r>
              <a:rPr lang="en-GB" sz="2400" dirty="0">
                <a:solidFill>
                  <a:schemeClr val="tx1"/>
                </a:solidFill>
              </a:rPr>
              <a:t>en</a:t>
            </a:r>
          </a:p>
        </p:txBody>
      </p:sp>
      <p:sp>
        <p:nvSpPr>
          <p:cNvPr id="13" name="Rectangle: Rounded Corners 12">
            <a:hlinkClick r:id="" action="ppaction://noaction">
              <a:snd r:embed="rId7" name="10.1.1.4 L1 slide 2 5.wav"/>
            </a:hlinkClick>
            <a:extLst>
              <a:ext uri="{FF2B5EF4-FFF2-40B4-BE49-F238E27FC236}">
                <a16:creationId xmlns:a16="http://schemas.microsoft.com/office/drawing/2014/main" id="{9D5D1B47-1021-3ED2-B225-154C6B9B05A5}"/>
              </a:ext>
            </a:extLst>
          </p:cNvPr>
          <p:cNvSpPr/>
          <p:nvPr/>
        </p:nvSpPr>
        <p:spPr>
          <a:xfrm>
            <a:off x="7281343" y="2315945"/>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Kla</a:t>
            </a:r>
            <a:r>
              <a:rPr lang="en-GB" sz="2400" b="1" dirty="0" err="1">
                <a:solidFill>
                  <a:schemeClr val="tx1"/>
                </a:solidFill>
              </a:rPr>
              <a:t>ss</a:t>
            </a:r>
            <a:r>
              <a:rPr lang="en-GB" sz="2400" dirty="0" err="1">
                <a:solidFill>
                  <a:schemeClr val="tx1"/>
                </a:solidFill>
              </a:rPr>
              <a:t>e</a:t>
            </a:r>
            <a:endParaRPr lang="en-GB" sz="2400" dirty="0">
              <a:solidFill>
                <a:schemeClr val="tx1"/>
              </a:solidFill>
            </a:endParaRPr>
          </a:p>
        </p:txBody>
      </p:sp>
      <p:sp>
        <p:nvSpPr>
          <p:cNvPr id="14" name="Rectangle: Rounded Corners 13">
            <a:hlinkClick r:id="" action="ppaction://noaction">
              <a:snd r:embed="rId8" name="10.1.1.4 L1 slide 2 6.wav"/>
            </a:hlinkClick>
            <a:extLst>
              <a:ext uri="{FF2B5EF4-FFF2-40B4-BE49-F238E27FC236}">
                <a16:creationId xmlns:a16="http://schemas.microsoft.com/office/drawing/2014/main" id="{51F013D9-5232-D021-0291-0E02E3055F8B}"/>
              </a:ext>
            </a:extLst>
          </p:cNvPr>
          <p:cNvSpPr/>
          <p:nvPr/>
        </p:nvSpPr>
        <p:spPr>
          <a:xfrm>
            <a:off x="259911" y="3592534"/>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gro</a:t>
            </a:r>
            <a:r>
              <a:rPr lang="en-GB" sz="2400" b="1" dirty="0" err="1">
                <a:solidFill>
                  <a:schemeClr val="tx1"/>
                </a:solidFill>
              </a:rPr>
              <a:t>ß</a:t>
            </a:r>
            <a:endParaRPr lang="en-GB" sz="2400" dirty="0">
              <a:solidFill>
                <a:schemeClr val="tx1"/>
              </a:solidFill>
            </a:endParaRPr>
          </a:p>
        </p:txBody>
      </p:sp>
      <p:sp>
        <p:nvSpPr>
          <p:cNvPr id="15" name="Rectangle: Rounded Corners 14">
            <a:hlinkClick r:id="" action="ppaction://noaction">
              <a:snd r:embed="rId9" name="10.1.1.4 L1 slide 2 7.wav"/>
            </a:hlinkClick>
            <a:extLst>
              <a:ext uri="{FF2B5EF4-FFF2-40B4-BE49-F238E27FC236}">
                <a16:creationId xmlns:a16="http://schemas.microsoft.com/office/drawing/2014/main" id="{21FE646E-86D8-7234-4624-4FE1A1234D09}"/>
              </a:ext>
            </a:extLst>
          </p:cNvPr>
          <p:cNvSpPr/>
          <p:nvPr/>
        </p:nvSpPr>
        <p:spPr>
          <a:xfrm>
            <a:off x="1840934" y="3580465"/>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Stra</a:t>
            </a:r>
            <a:r>
              <a:rPr lang="en-GB" sz="2400" b="1" dirty="0" err="1">
                <a:solidFill>
                  <a:schemeClr val="tx1"/>
                </a:solidFill>
              </a:rPr>
              <a:t>ß</a:t>
            </a:r>
            <a:r>
              <a:rPr lang="en-GB" sz="2400" dirty="0" err="1">
                <a:solidFill>
                  <a:schemeClr val="tx1"/>
                </a:solidFill>
              </a:rPr>
              <a:t>e</a:t>
            </a:r>
            <a:endParaRPr lang="en-GB" sz="2400" dirty="0">
              <a:solidFill>
                <a:schemeClr val="tx1"/>
              </a:solidFill>
            </a:endParaRPr>
          </a:p>
        </p:txBody>
      </p:sp>
      <p:sp>
        <p:nvSpPr>
          <p:cNvPr id="16" name="Rectangle: Rounded Corners 15">
            <a:hlinkClick r:id="" action="ppaction://noaction">
              <a:snd r:embed="rId10" name="10.1.1.4 L1 slide 2 8.wav"/>
            </a:hlinkClick>
            <a:extLst>
              <a:ext uri="{FF2B5EF4-FFF2-40B4-BE49-F238E27FC236}">
                <a16:creationId xmlns:a16="http://schemas.microsoft.com/office/drawing/2014/main" id="{EB9DB47C-9D48-4428-4D30-C45C879DC69B}"/>
              </a:ext>
            </a:extLst>
          </p:cNvPr>
          <p:cNvSpPr/>
          <p:nvPr/>
        </p:nvSpPr>
        <p:spPr>
          <a:xfrm>
            <a:off x="3421957" y="3580464"/>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Fu</a:t>
            </a:r>
            <a:r>
              <a:rPr lang="en-GB" sz="2400" b="1" dirty="0" err="1">
                <a:solidFill>
                  <a:schemeClr val="tx1"/>
                </a:solidFill>
              </a:rPr>
              <a:t>ß</a:t>
            </a:r>
            <a:r>
              <a:rPr lang="en-GB" sz="2400" dirty="0" err="1">
                <a:solidFill>
                  <a:schemeClr val="tx1"/>
                </a:solidFill>
              </a:rPr>
              <a:t>ball</a:t>
            </a:r>
            <a:endParaRPr lang="en-GB" sz="2400" b="1" dirty="0">
              <a:solidFill>
                <a:schemeClr val="tx1"/>
              </a:solidFill>
            </a:endParaRPr>
          </a:p>
        </p:txBody>
      </p:sp>
      <p:sp>
        <p:nvSpPr>
          <p:cNvPr id="17" name="Rectangle: Rounded Corners 16">
            <a:hlinkClick r:id="" action="ppaction://noaction">
              <a:snd r:embed="rId11" name="10.1.1.4 L1 slide 2 9.wav"/>
            </a:hlinkClick>
            <a:extLst>
              <a:ext uri="{FF2B5EF4-FFF2-40B4-BE49-F238E27FC236}">
                <a16:creationId xmlns:a16="http://schemas.microsoft.com/office/drawing/2014/main" id="{B71136B3-FFA0-BB4F-AA20-DAB80142FB40}"/>
              </a:ext>
            </a:extLst>
          </p:cNvPr>
          <p:cNvSpPr/>
          <p:nvPr/>
        </p:nvSpPr>
        <p:spPr>
          <a:xfrm>
            <a:off x="5002980" y="3580462"/>
            <a:ext cx="208138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beschlie</a:t>
            </a:r>
            <a:r>
              <a:rPr lang="en-GB" sz="2400" b="1" dirty="0" err="1">
                <a:solidFill>
                  <a:schemeClr val="tx1"/>
                </a:solidFill>
              </a:rPr>
              <a:t>ß</a:t>
            </a:r>
            <a:r>
              <a:rPr lang="en-GB" sz="2400" dirty="0" err="1">
                <a:solidFill>
                  <a:schemeClr val="tx1"/>
                </a:solidFill>
              </a:rPr>
              <a:t>en</a:t>
            </a:r>
            <a:endParaRPr lang="en-GB" sz="2400" dirty="0">
              <a:solidFill>
                <a:schemeClr val="tx1"/>
              </a:solidFill>
            </a:endParaRPr>
          </a:p>
        </p:txBody>
      </p:sp>
      <p:sp>
        <p:nvSpPr>
          <p:cNvPr id="18" name="Rectangle: Rounded Corners 17">
            <a:hlinkClick r:id="" action="ppaction://noaction">
              <a:snd r:embed="rId12" name="10.1.1.4 L1 slide 2 10.wav"/>
            </a:hlinkClick>
            <a:extLst>
              <a:ext uri="{FF2B5EF4-FFF2-40B4-BE49-F238E27FC236}">
                <a16:creationId xmlns:a16="http://schemas.microsoft.com/office/drawing/2014/main" id="{33950F14-750B-022B-0ED0-1533DC44353A}"/>
              </a:ext>
            </a:extLst>
          </p:cNvPr>
          <p:cNvSpPr/>
          <p:nvPr/>
        </p:nvSpPr>
        <p:spPr>
          <a:xfrm>
            <a:off x="7266243" y="3580462"/>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wei</a:t>
            </a:r>
            <a:r>
              <a:rPr lang="en-GB" sz="2400" b="1" dirty="0" err="1">
                <a:solidFill>
                  <a:schemeClr val="tx1"/>
                </a:solidFill>
              </a:rPr>
              <a:t>ß</a:t>
            </a:r>
            <a:endParaRPr lang="en-GB" sz="2400" dirty="0">
              <a:solidFill>
                <a:schemeClr val="tx1"/>
              </a:solidFill>
            </a:endParaRPr>
          </a:p>
        </p:txBody>
      </p:sp>
      <p:sp>
        <p:nvSpPr>
          <p:cNvPr id="19" name="Rectangle 18">
            <a:extLst>
              <a:ext uri="{FF2B5EF4-FFF2-40B4-BE49-F238E27FC236}">
                <a16:creationId xmlns:a16="http://schemas.microsoft.com/office/drawing/2014/main" id="{7621531D-C010-7927-CC66-42C7B8753B76}"/>
              </a:ext>
            </a:extLst>
          </p:cNvPr>
          <p:cNvSpPr/>
          <p:nvPr/>
        </p:nvSpPr>
        <p:spPr>
          <a:xfrm>
            <a:off x="164900" y="4271201"/>
            <a:ext cx="10134506" cy="461665"/>
          </a:xfrm>
          <a:prstGeom prst="rect">
            <a:avLst/>
          </a:prstGeom>
        </p:spPr>
        <p:txBody>
          <a:bodyPr wrap="none">
            <a:spAutoFit/>
          </a:bodyPr>
          <a:lstStyle/>
          <a:p>
            <a:r>
              <a:rPr lang="en-US" sz="2400" dirty="0"/>
              <a:t>Remember! At the end of words [-</a:t>
            </a:r>
            <a:r>
              <a:rPr lang="en-US" sz="2400" b="1" dirty="0"/>
              <a:t>s</a:t>
            </a:r>
            <a:r>
              <a:rPr lang="en-US" sz="2400" dirty="0"/>
              <a:t>] also sounds like [-</a:t>
            </a:r>
            <a:r>
              <a:rPr lang="en-US" sz="2400" b="1" dirty="0"/>
              <a:t>ss</a:t>
            </a:r>
            <a:r>
              <a:rPr lang="en-US" sz="2400" dirty="0"/>
              <a:t>-] and [-</a:t>
            </a:r>
            <a:r>
              <a:rPr lang="en-US" sz="2400" b="1" dirty="0"/>
              <a:t>ß</a:t>
            </a:r>
            <a:r>
              <a:rPr lang="en-US" sz="2400" dirty="0"/>
              <a:t>-]. </a:t>
            </a:r>
            <a:endParaRPr lang="en-GB" dirty="0"/>
          </a:p>
        </p:txBody>
      </p:sp>
      <p:sp>
        <p:nvSpPr>
          <p:cNvPr id="20" name="Rectangle: Rounded Corners 19">
            <a:hlinkClick r:id="" action="ppaction://noaction">
              <a:snd r:embed="rId13" name="10.1.1.4 L1 slide 2 11.wav"/>
            </a:hlinkClick>
            <a:extLst>
              <a:ext uri="{FF2B5EF4-FFF2-40B4-BE49-F238E27FC236}">
                <a16:creationId xmlns:a16="http://schemas.microsoft.com/office/drawing/2014/main" id="{B3E47217-FD94-2BEA-6D94-EB0D098FBFD9}"/>
              </a:ext>
            </a:extLst>
          </p:cNvPr>
          <p:cNvSpPr/>
          <p:nvPr/>
        </p:nvSpPr>
        <p:spPr>
          <a:xfrm>
            <a:off x="241892" y="5241523"/>
            <a:ext cx="1523408" cy="38193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Rei</a:t>
            </a:r>
            <a:r>
              <a:rPr lang="en-GB" sz="2400" b="1" dirty="0">
                <a:solidFill>
                  <a:schemeClr val="tx1"/>
                </a:solidFill>
              </a:rPr>
              <a:t>s</a:t>
            </a:r>
          </a:p>
        </p:txBody>
      </p:sp>
      <p:sp>
        <p:nvSpPr>
          <p:cNvPr id="21" name="Rectangle: Rounded Corners 20">
            <a:hlinkClick r:id="" action="ppaction://noaction">
              <a:snd r:embed="rId14" name="10.1.1.4 L1 slide 2 12.wav"/>
            </a:hlinkClick>
            <a:extLst>
              <a:ext uri="{FF2B5EF4-FFF2-40B4-BE49-F238E27FC236}">
                <a16:creationId xmlns:a16="http://schemas.microsoft.com/office/drawing/2014/main" id="{86B8FF89-9534-65F7-C68F-1F17DD16E352}"/>
              </a:ext>
            </a:extLst>
          </p:cNvPr>
          <p:cNvSpPr/>
          <p:nvPr/>
        </p:nvSpPr>
        <p:spPr>
          <a:xfrm>
            <a:off x="2069250" y="5241524"/>
            <a:ext cx="1523407" cy="381938"/>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Gla</a:t>
            </a:r>
            <a:r>
              <a:rPr lang="en-GB" sz="2400" b="1" dirty="0" err="1">
                <a:solidFill>
                  <a:schemeClr val="tx1"/>
                </a:solidFill>
              </a:rPr>
              <a:t>s</a:t>
            </a:r>
            <a:endParaRPr lang="en-GB" sz="2400" b="1" dirty="0">
              <a:solidFill>
                <a:schemeClr val="tx1"/>
              </a:solidFill>
            </a:endParaRPr>
          </a:p>
        </p:txBody>
      </p:sp>
      <p:sp>
        <p:nvSpPr>
          <p:cNvPr id="22" name="Rectangle 21">
            <a:extLst>
              <a:ext uri="{FF2B5EF4-FFF2-40B4-BE49-F238E27FC236}">
                <a16:creationId xmlns:a16="http://schemas.microsoft.com/office/drawing/2014/main" id="{72557465-AD81-5226-40A8-03939491EFC1}"/>
              </a:ext>
            </a:extLst>
          </p:cNvPr>
          <p:cNvSpPr/>
          <p:nvPr/>
        </p:nvSpPr>
        <p:spPr>
          <a:xfrm>
            <a:off x="121069" y="4694394"/>
            <a:ext cx="12171774" cy="446276"/>
          </a:xfrm>
          <a:prstGeom prst="rect">
            <a:avLst/>
          </a:prstGeom>
        </p:spPr>
        <p:txBody>
          <a:bodyPr wrap="square">
            <a:spAutoFit/>
          </a:bodyPr>
          <a:lstStyle/>
          <a:p>
            <a:r>
              <a:rPr lang="en-US" sz="2300" dirty="0"/>
              <a:t>The preceding vowel is usually long. You just have to learn whether to use [-</a:t>
            </a:r>
            <a:r>
              <a:rPr lang="en-US" sz="2300" b="1" dirty="0"/>
              <a:t>s</a:t>
            </a:r>
            <a:r>
              <a:rPr lang="en-US" sz="2300" dirty="0"/>
              <a:t>] or [-</a:t>
            </a:r>
            <a:r>
              <a:rPr lang="en-US" sz="2300" b="1" dirty="0"/>
              <a:t>ß</a:t>
            </a:r>
            <a:r>
              <a:rPr lang="en-US" sz="2300" dirty="0"/>
              <a:t>-]:</a:t>
            </a:r>
            <a:endParaRPr lang="en-GB" sz="2300" dirty="0"/>
          </a:p>
        </p:txBody>
      </p:sp>
      <p:sp>
        <p:nvSpPr>
          <p:cNvPr id="23" name="Rectangle: Rounded Corners 22">
            <a:hlinkClick r:id="" action="ppaction://noaction">
              <a:snd r:embed="rId15" name="10.1.1.4 L1 slide 2 14.wav"/>
            </a:hlinkClick>
            <a:extLst>
              <a:ext uri="{FF2B5EF4-FFF2-40B4-BE49-F238E27FC236}">
                <a16:creationId xmlns:a16="http://schemas.microsoft.com/office/drawing/2014/main" id="{6002AF7F-14F5-558D-47B7-1D57A6168AD3}"/>
              </a:ext>
            </a:extLst>
          </p:cNvPr>
          <p:cNvSpPr/>
          <p:nvPr/>
        </p:nvSpPr>
        <p:spPr>
          <a:xfrm>
            <a:off x="5599699" y="5226321"/>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Hau</a:t>
            </a:r>
            <a:r>
              <a:rPr lang="en-GB" sz="2400" b="1" dirty="0">
                <a:solidFill>
                  <a:schemeClr val="tx1"/>
                </a:solidFill>
              </a:rPr>
              <a:t>s</a:t>
            </a:r>
          </a:p>
        </p:txBody>
      </p:sp>
      <p:sp>
        <p:nvSpPr>
          <p:cNvPr id="24" name="Rectangle: Rounded Corners 23">
            <a:hlinkClick r:id="" action="ppaction://noaction">
              <a:snd r:embed="rId16" name="10.1.1.4 L1 slide 2 15.wav"/>
            </a:hlinkClick>
            <a:extLst>
              <a:ext uri="{FF2B5EF4-FFF2-40B4-BE49-F238E27FC236}">
                <a16:creationId xmlns:a16="http://schemas.microsoft.com/office/drawing/2014/main" id="{5D79E1C2-C41C-E093-7487-086F00D7A3AF}"/>
              </a:ext>
            </a:extLst>
          </p:cNvPr>
          <p:cNvSpPr/>
          <p:nvPr/>
        </p:nvSpPr>
        <p:spPr>
          <a:xfrm>
            <a:off x="7302791" y="5226321"/>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harmlo</a:t>
            </a:r>
            <a:r>
              <a:rPr lang="en-GB" sz="2400" b="1" dirty="0" err="1">
                <a:solidFill>
                  <a:schemeClr val="tx1"/>
                </a:solidFill>
              </a:rPr>
              <a:t>s</a:t>
            </a:r>
            <a:endParaRPr lang="en-GB" sz="2400" b="1" dirty="0">
              <a:solidFill>
                <a:schemeClr val="tx1"/>
              </a:solidFill>
            </a:endParaRPr>
          </a:p>
        </p:txBody>
      </p:sp>
      <p:sp>
        <p:nvSpPr>
          <p:cNvPr id="25" name="Rectangle: Rounded Corners 24">
            <a:hlinkClick r:id="" action="ppaction://noaction">
              <a:snd r:embed="rId17" name="10.1.1.4 L1 slide 2 13.wav"/>
            </a:hlinkClick>
            <a:extLst>
              <a:ext uri="{FF2B5EF4-FFF2-40B4-BE49-F238E27FC236}">
                <a16:creationId xmlns:a16="http://schemas.microsoft.com/office/drawing/2014/main" id="{FC479342-91D5-6E77-EC47-E3BF09AAA11B}"/>
              </a:ext>
            </a:extLst>
          </p:cNvPr>
          <p:cNvSpPr/>
          <p:nvPr/>
        </p:nvSpPr>
        <p:spPr>
          <a:xfrm>
            <a:off x="3896607" y="5226321"/>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Spa</a:t>
            </a:r>
            <a:r>
              <a:rPr lang="en-GB" sz="2400" b="1" dirty="0" err="1">
                <a:solidFill>
                  <a:schemeClr val="tx1"/>
                </a:solidFill>
              </a:rPr>
              <a:t>ß</a:t>
            </a:r>
            <a:endParaRPr lang="en-GB" sz="2400" b="1" dirty="0">
              <a:solidFill>
                <a:schemeClr val="tx1"/>
              </a:solidFill>
            </a:endParaRPr>
          </a:p>
        </p:txBody>
      </p:sp>
      <p:sp>
        <p:nvSpPr>
          <p:cNvPr id="26" name="Speech Bubble: Rectangle with Corners Rounded 25">
            <a:extLst>
              <a:ext uri="{FF2B5EF4-FFF2-40B4-BE49-F238E27FC236}">
                <a16:creationId xmlns:a16="http://schemas.microsoft.com/office/drawing/2014/main" id="{12BA0E52-37E8-92EB-0AF3-034C01DFDC45}"/>
              </a:ext>
            </a:extLst>
          </p:cNvPr>
          <p:cNvSpPr/>
          <p:nvPr/>
        </p:nvSpPr>
        <p:spPr>
          <a:xfrm>
            <a:off x="9074990" y="2493768"/>
            <a:ext cx="2926814" cy="1580972"/>
          </a:xfrm>
          <a:prstGeom prst="wedgeRoundRectCallout">
            <a:avLst>
              <a:gd name="adj1" fmla="val -13611"/>
              <a:gd name="adj2" fmla="val 7423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Ergebnis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and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Kenntnis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rPr>
              <a:t>are exceptions. The vowel is short but the words end</a:t>
            </a:r>
            <a:r>
              <a:rPr kumimoji="0" lang="en-GB" sz="200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rPr>
              <a:t>in [-s].</a:t>
            </a:r>
          </a:p>
        </p:txBody>
      </p:sp>
    </p:spTree>
    <p:extLst>
      <p:ext uri="{BB962C8B-B14F-4D97-AF65-F5344CB8AC3E}">
        <p14:creationId xmlns:p14="http://schemas.microsoft.com/office/powerpoint/2010/main" val="129876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p:bldP spid="23" grpId="0" animBg="1"/>
      <p:bldP spid="24"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8EFB2-BB1B-68CD-B665-83BA980BE1C7}"/>
              </a:ext>
            </a:extLst>
          </p:cNvPr>
          <p:cNvSpPr>
            <a:spLocks noGrp="1"/>
          </p:cNvSpPr>
          <p:nvPr>
            <p:ph type="title"/>
          </p:nvPr>
        </p:nvSpPr>
        <p:spPr>
          <a:xfrm>
            <a:off x="-1" y="213557"/>
            <a:ext cx="4722471" cy="647577"/>
          </a:xfrm>
        </p:spPr>
        <p:txBody>
          <a:bodyPr/>
          <a:lstStyle/>
          <a:p>
            <a:r>
              <a:rPr lang="en-GB" dirty="0"/>
              <a:t>More than 1 – rule 8</a:t>
            </a:r>
          </a:p>
        </p:txBody>
      </p:sp>
      <p:sp>
        <p:nvSpPr>
          <p:cNvPr id="3" name="Text Placeholder 2">
            <a:extLst>
              <a:ext uri="{FF2B5EF4-FFF2-40B4-BE49-F238E27FC236}">
                <a16:creationId xmlns:a16="http://schemas.microsoft.com/office/drawing/2014/main" id="{E41A08FD-508B-B202-3C2F-AB9EE00E8E57}"/>
              </a:ext>
            </a:extLst>
          </p:cNvPr>
          <p:cNvSpPr>
            <a:spLocks noGrp="1"/>
          </p:cNvSpPr>
          <p:nvPr>
            <p:ph type="body" sz="quarter" idx="10"/>
          </p:nvPr>
        </p:nvSpPr>
        <p:spPr>
          <a:xfrm>
            <a:off x="373064" y="1065213"/>
            <a:ext cx="6409702" cy="520519"/>
          </a:xfrm>
        </p:spPr>
        <p:txBody>
          <a:bodyPr/>
          <a:lstStyle/>
          <a:p>
            <a:r>
              <a:rPr lang="de-DE" dirty="0"/>
              <a:t>Sag die Singular- und Pluralformen.</a:t>
            </a:r>
          </a:p>
          <a:p>
            <a:endParaRPr lang="en-GB" dirty="0"/>
          </a:p>
        </p:txBody>
      </p:sp>
      <p:sp>
        <p:nvSpPr>
          <p:cNvPr id="4" name="Rectangle 3" descr="rectangle for timer">
            <a:extLst>
              <a:ext uri="{FF2B5EF4-FFF2-40B4-BE49-F238E27FC236}">
                <a16:creationId xmlns:a16="http://schemas.microsoft.com/office/drawing/2014/main" id="{D26EF3F2-5C06-A588-EF6B-C51C58BB4447}"/>
              </a:ext>
            </a:extLst>
          </p:cNvPr>
          <p:cNvSpPr>
            <a:spLocks noChangeArrowheads="1"/>
          </p:cNvSpPr>
          <p:nvPr/>
        </p:nvSpPr>
        <p:spPr bwMode="auto">
          <a:xfrm>
            <a:off x="10329158" y="1037141"/>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5" name="Rectangle 4" descr="box to hide timer as it goes off the page">
            <a:extLst>
              <a:ext uri="{FF2B5EF4-FFF2-40B4-BE49-F238E27FC236}">
                <a16:creationId xmlns:a16="http://schemas.microsoft.com/office/drawing/2014/main" id="{F7DCEDDD-E1B0-4BE4-4361-044D58F7741D}"/>
              </a:ext>
            </a:extLst>
          </p:cNvPr>
          <p:cNvSpPr/>
          <p:nvPr/>
        </p:nvSpPr>
        <p:spPr>
          <a:xfrm>
            <a:off x="10197384" y="5205135"/>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2" descr="rectangle that moves down the slide to show the 60 second timer">
            <a:extLst>
              <a:ext uri="{FF2B5EF4-FFF2-40B4-BE49-F238E27FC236}">
                <a16:creationId xmlns:a16="http://schemas.microsoft.com/office/drawing/2014/main" id="{D670B559-F748-CBB5-B105-C32C6FC446A0}"/>
              </a:ext>
            </a:extLst>
          </p:cNvPr>
          <p:cNvSpPr>
            <a:spLocks noChangeArrowheads="1"/>
          </p:cNvSpPr>
          <p:nvPr/>
        </p:nvSpPr>
        <p:spPr bwMode="auto">
          <a:xfrm>
            <a:off x="10321796" y="1037338"/>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Line 7" descr="top line for timer, 60 seconds">
            <a:extLst>
              <a:ext uri="{FF2B5EF4-FFF2-40B4-BE49-F238E27FC236}">
                <a16:creationId xmlns:a16="http://schemas.microsoft.com/office/drawing/2014/main" id="{931573CC-5690-3213-E66D-32DFA320029B}"/>
              </a:ext>
            </a:extLst>
          </p:cNvPr>
          <p:cNvSpPr>
            <a:spLocks noChangeShapeType="1"/>
          </p:cNvSpPr>
          <p:nvPr/>
        </p:nvSpPr>
        <p:spPr bwMode="auto">
          <a:xfrm>
            <a:off x="11010402" y="1025910"/>
            <a:ext cx="21679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8" name="Line 4" descr="line to show the length of 60 seconds">
            <a:extLst>
              <a:ext uri="{FF2B5EF4-FFF2-40B4-BE49-F238E27FC236}">
                <a16:creationId xmlns:a16="http://schemas.microsoft.com/office/drawing/2014/main" id="{FBAEDF22-4877-D4B9-16E8-35C7A019B9B1}"/>
              </a:ext>
            </a:extLst>
          </p:cNvPr>
          <p:cNvSpPr>
            <a:spLocks noChangeShapeType="1"/>
          </p:cNvSpPr>
          <p:nvPr/>
        </p:nvSpPr>
        <p:spPr bwMode="auto">
          <a:xfrm>
            <a:off x="11005169" y="1025910"/>
            <a:ext cx="0" cy="415625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9" name="Line 9" descr="bottom line for timer, 0 seconds">
            <a:extLst>
              <a:ext uri="{FF2B5EF4-FFF2-40B4-BE49-F238E27FC236}">
                <a16:creationId xmlns:a16="http://schemas.microsoft.com/office/drawing/2014/main" id="{FF1029FE-1874-D2C2-906F-2CDF584DE7E0}"/>
              </a:ext>
            </a:extLst>
          </p:cNvPr>
          <p:cNvSpPr>
            <a:spLocks noChangeShapeType="1"/>
          </p:cNvSpPr>
          <p:nvPr/>
        </p:nvSpPr>
        <p:spPr bwMode="auto">
          <a:xfrm>
            <a:off x="11005169" y="5182169"/>
            <a:ext cx="21679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0" name="AutoShape 11">
            <a:hlinkClick r:id="" action="ppaction://noaction" highlightClick="1"/>
            <a:extLst>
              <a:ext uri="{FF2B5EF4-FFF2-40B4-BE49-F238E27FC236}">
                <a16:creationId xmlns:a16="http://schemas.microsoft.com/office/drawing/2014/main" id="{32558097-2BBD-7025-B2ED-A8035676D837}"/>
              </a:ext>
            </a:extLst>
          </p:cNvPr>
          <p:cNvSpPr>
            <a:spLocks noChangeArrowheads="1"/>
          </p:cNvSpPr>
          <p:nvPr/>
        </p:nvSpPr>
        <p:spPr bwMode="auto">
          <a:xfrm>
            <a:off x="10083410" y="5412589"/>
            <a:ext cx="943583"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400" b="1" dirty="0">
                <a:solidFill>
                  <a:schemeClr val="bg1"/>
                </a:solidFill>
                <a:latin typeface="+mj-lt"/>
              </a:rPr>
              <a:t>Los!</a:t>
            </a:r>
          </a:p>
        </p:txBody>
      </p:sp>
      <p:sp>
        <p:nvSpPr>
          <p:cNvPr id="11" name="Text Placeholder 2">
            <a:extLst>
              <a:ext uri="{FF2B5EF4-FFF2-40B4-BE49-F238E27FC236}">
                <a16:creationId xmlns:a16="http://schemas.microsoft.com/office/drawing/2014/main" id="{EB90CDAA-0AE6-E98F-0D77-8DFE5C575431}"/>
              </a:ext>
            </a:extLst>
          </p:cNvPr>
          <p:cNvSpPr txBox="1">
            <a:spLocks/>
          </p:cNvSpPr>
          <p:nvPr/>
        </p:nvSpPr>
        <p:spPr>
          <a:xfrm>
            <a:off x="11318926" y="841845"/>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20</a:t>
            </a:r>
            <a:endParaRPr lang="en-GB" dirty="0"/>
          </a:p>
        </p:txBody>
      </p:sp>
      <p:sp>
        <p:nvSpPr>
          <p:cNvPr id="12" name="Text Placeholder 2">
            <a:extLst>
              <a:ext uri="{FF2B5EF4-FFF2-40B4-BE49-F238E27FC236}">
                <a16:creationId xmlns:a16="http://schemas.microsoft.com/office/drawing/2014/main" id="{399DCF53-8619-FF81-D2FC-A3F19ABAA691}"/>
              </a:ext>
            </a:extLst>
          </p:cNvPr>
          <p:cNvSpPr txBox="1">
            <a:spLocks/>
          </p:cNvSpPr>
          <p:nvPr/>
        </p:nvSpPr>
        <p:spPr>
          <a:xfrm>
            <a:off x="11305956" y="4982586"/>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13" name="TextBox 12">
            <a:extLst>
              <a:ext uri="{FF2B5EF4-FFF2-40B4-BE49-F238E27FC236}">
                <a16:creationId xmlns:a16="http://schemas.microsoft.com/office/drawing/2014/main" id="{5D9E9FDB-440D-4A47-1AB0-160B63BF1440}"/>
              </a:ext>
            </a:extLst>
          </p:cNvPr>
          <p:cNvSpPr txBox="1"/>
          <p:nvPr/>
        </p:nvSpPr>
        <p:spPr>
          <a:xfrm rot="21007165">
            <a:off x="774399" y="2187424"/>
            <a:ext cx="2349803"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Verhältnis</a:t>
            </a:r>
            <a:endParaRPr lang="en-GB" sz="2400" dirty="0">
              <a:solidFill>
                <a:srgbClr val="525050"/>
              </a:solidFill>
            </a:endParaRPr>
          </a:p>
        </p:txBody>
      </p:sp>
      <p:sp>
        <p:nvSpPr>
          <p:cNvPr id="14" name="TextBox 13">
            <a:extLst>
              <a:ext uri="{FF2B5EF4-FFF2-40B4-BE49-F238E27FC236}">
                <a16:creationId xmlns:a16="http://schemas.microsoft.com/office/drawing/2014/main" id="{B5BD06A5-7CFB-1082-7FD4-7FDFE82B1075}"/>
              </a:ext>
            </a:extLst>
          </p:cNvPr>
          <p:cNvSpPr txBox="1"/>
          <p:nvPr/>
        </p:nvSpPr>
        <p:spPr>
          <a:xfrm rot="768856">
            <a:off x="4113536" y="2123680"/>
            <a:ext cx="2019028"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die </a:t>
            </a:r>
            <a:r>
              <a:rPr lang="en-GB" sz="2400" dirty="0" err="1">
                <a:solidFill>
                  <a:srgbClr val="525050"/>
                </a:solidFill>
              </a:rPr>
              <a:t>Kenntnis</a:t>
            </a:r>
            <a:endParaRPr lang="en-GB" sz="2400" dirty="0">
              <a:solidFill>
                <a:srgbClr val="525050"/>
              </a:solidFill>
            </a:endParaRPr>
          </a:p>
        </p:txBody>
      </p:sp>
      <p:sp>
        <p:nvSpPr>
          <p:cNvPr id="15" name="TextBox 14">
            <a:extLst>
              <a:ext uri="{FF2B5EF4-FFF2-40B4-BE49-F238E27FC236}">
                <a16:creationId xmlns:a16="http://schemas.microsoft.com/office/drawing/2014/main" id="{9EC59E6E-414D-ABAD-D4E6-EAF00FF98F4A}"/>
              </a:ext>
            </a:extLst>
          </p:cNvPr>
          <p:cNvSpPr txBox="1"/>
          <p:nvPr/>
        </p:nvSpPr>
        <p:spPr>
          <a:xfrm rot="21007165">
            <a:off x="6757129" y="1915233"/>
            <a:ext cx="2332822"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die </a:t>
            </a:r>
            <a:r>
              <a:rPr lang="en-GB" sz="2400" dirty="0" err="1">
                <a:solidFill>
                  <a:srgbClr val="525050"/>
                </a:solidFill>
              </a:rPr>
              <a:t>Erkenntnis</a:t>
            </a:r>
            <a:endParaRPr lang="en-GB" sz="2400" dirty="0">
              <a:solidFill>
                <a:srgbClr val="525050"/>
              </a:solidFill>
            </a:endParaRPr>
          </a:p>
        </p:txBody>
      </p:sp>
      <p:sp>
        <p:nvSpPr>
          <p:cNvPr id="16" name="TextBox 15">
            <a:extLst>
              <a:ext uri="{FF2B5EF4-FFF2-40B4-BE49-F238E27FC236}">
                <a16:creationId xmlns:a16="http://schemas.microsoft.com/office/drawing/2014/main" id="{EC9D1E21-F7C4-E63E-F11F-48F11165D831}"/>
              </a:ext>
            </a:extLst>
          </p:cNvPr>
          <p:cNvSpPr txBox="1"/>
          <p:nvPr/>
        </p:nvSpPr>
        <p:spPr>
          <a:xfrm rot="768856">
            <a:off x="357473" y="3559958"/>
            <a:ext cx="2678819"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Verständnis</a:t>
            </a:r>
            <a:endParaRPr lang="en-GB" sz="2400" dirty="0">
              <a:solidFill>
                <a:srgbClr val="525050"/>
              </a:solidFill>
            </a:endParaRPr>
          </a:p>
        </p:txBody>
      </p:sp>
      <p:sp>
        <p:nvSpPr>
          <p:cNvPr id="17" name="TextBox 16">
            <a:extLst>
              <a:ext uri="{FF2B5EF4-FFF2-40B4-BE49-F238E27FC236}">
                <a16:creationId xmlns:a16="http://schemas.microsoft.com/office/drawing/2014/main" id="{6040433B-31DF-88FD-4667-CDCC18553A2A}"/>
              </a:ext>
            </a:extLst>
          </p:cNvPr>
          <p:cNvSpPr txBox="1"/>
          <p:nvPr/>
        </p:nvSpPr>
        <p:spPr>
          <a:xfrm rot="21007165">
            <a:off x="3897897" y="3523265"/>
            <a:ext cx="2114214"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die </a:t>
            </a:r>
            <a:r>
              <a:rPr lang="en-GB" sz="2400" dirty="0" err="1">
                <a:solidFill>
                  <a:srgbClr val="525050"/>
                </a:solidFill>
              </a:rPr>
              <a:t>Erlaubnis</a:t>
            </a:r>
            <a:endParaRPr lang="en-GB" sz="2400" dirty="0">
              <a:solidFill>
                <a:srgbClr val="525050"/>
              </a:solidFill>
            </a:endParaRPr>
          </a:p>
        </p:txBody>
      </p:sp>
      <p:sp>
        <p:nvSpPr>
          <p:cNvPr id="18" name="TextBox 17">
            <a:extLst>
              <a:ext uri="{FF2B5EF4-FFF2-40B4-BE49-F238E27FC236}">
                <a16:creationId xmlns:a16="http://schemas.microsoft.com/office/drawing/2014/main" id="{EB59CFFE-5C17-5A2E-8D0E-AFEF89AE5365}"/>
              </a:ext>
            </a:extLst>
          </p:cNvPr>
          <p:cNvSpPr txBox="1"/>
          <p:nvPr/>
        </p:nvSpPr>
        <p:spPr>
          <a:xfrm rot="768856">
            <a:off x="6911129" y="3479261"/>
            <a:ext cx="1951138"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Zeugnis</a:t>
            </a:r>
            <a:endParaRPr lang="en-GB" sz="2400" dirty="0">
              <a:solidFill>
                <a:srgbClr val="525050"/>
              </a:solidFill>
            </a:endParaRPr>
          </a:p>
        </p:txBody>
      </p:sp>
      <p:sp>
        <p:nvSpPr>
          <p:cNvPr id="19" name="TextBox 18">
            <a:extLst>
              <a:ext uri="{FF2B5EF4-FFF2-40B4-BE49-F238E27FC236}">
                <a16:creationId xmlns:a16="http://schemas.microsoft.com/office/drawing/2014/main" id="{A904FC57-EBD3-5962-E2C9-F15C572B60CA}"/>
              </a:ext>
            </a:extLst>
          </p:cNvPr>
          <p:cNvSpPr txBox="1"/>
          <p:nvPr/>
        </p:nvSpPr>
        <p:spPr>
          <a:xfrm rot="21007165">
            <a:off x="513100" y="5100341"/>
            <a:ext cx="2254552"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Bedürfnis</a:t>
            </a:r>
            <a:endParaRPr lang="en-GB" sz="2400" dirty="0">
              <a:solidFill>
                <a:srgbClr val="525050"/>
              </a:solidFill>
            </a:endParaRPr>
          </a:p>
        </p:txBody>
      </p:sp>
      <p:sp>
        <p:nvSpPr>
          <p:cNvPr id="20" name="TextBox 19">
            <a:extLst>
              <a:ext uri="{FF2B5EF4-FFF2-40B4-BE49-F238E27FC236}">
                <a16:creationId xmlns:a16="http://schemas.microsoft.com/office/drawing/2014/main" id="{B5C876FB-C82B-CF64-2189-DB96D9858E9F}"/>
              </a:ext>
            </a:extLst>
          </p:cNvPr>
          <p:cNvSpPr txBox="1"/>
          <p:nvPr/>
        </p:nvSpPr>
        <p:spPr>
          <a:xfrm rot="768856">
            <a:off x="3985198" y="5066708"/>
            <a:ext cx="2359152"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Gefängnis</a:t>
            </a:r>
            <a:endParaRPr lang="en-GB" sz="2400" dirty="0">
              <a:solidFill>
                <a:srgbClr val="525050"/>
              </a:solidFill>
            </a:endParaRPr>
          </a:p>
        </p:txBody>
      </p:sp>
      <p:sp>
        <p:nvSpPr>
          <p:cNvPr id="21" name="TextBox 20">
            <a:extLst>
              <a:ext uri="{FF2B5EF4-FFF2-40B4-BE49-F238E27FC236}">
                <a16:creationId xmlns:a16="http://schemas.microsoft.com/office/drawing/2014/main" id="{1983B8FC-7A72-92E7-F3FD-3C182426F0A8}"/>
              </a:ext>
            </a:extLst>
          </p:cNvPr>
          <p:cNvSpPr txBox="1"/>
          <p:nvPr/>
        </p:nvSpPr>
        <p:spPr>
          <a:xfrm rot="21005625">
            <a:off x="6982690" y="5139103"/>
            <a:ext cx="2359152"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Ergebnis</a:t>
            </a:r>
            <a:endParaRPr lang="en-GB" sz="2400" dirty="0">
              <a:solidFill>
                <a:srgbClr val="525050"/>
              </a:solidFill>
            </a:endParaRPr>
          </a:p>
        </p:txBody>
      </p:sp>
      <p:sp>
        <p:nvSpPr>
          <p:cNvPr id="22" name="Rectangle: Rounded Corners 21">
            <a:extLst>
              <a:ext uri="{FF2B5EF4-FFF2-40B4-BE49-F238E27FC236}">
                <a16:creationId xmlns:a16="http://schemas.microsoft.com/office/drawing/2014/main" id="{74C7064B-4A79-649B-FA2E-F68F365859ED}"/>
              </a:ext>
            </a:extLst>
          </p:cNvPr>
          <p:cNvSpPr/>
          <p:nvPr/>
        </p:nvSpPr>
        <p:spPr>
          <a:xfrm>
            <a:off x="10201275" y="295274"/>
            <a:ext cx="1581150" cy="399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sprechen</a:t>
            </a:r>
            <a:endParaRPr lang="en-GB" dirty="0"/>
          </a:p>
        </p:txBody>
      </p:sp>
      <p:sp>
        <p:nvSpPr>
          <p:cNvPr id="23" name="TextBox 22">
            <a:extLst>
              <a:ext uri="{FF2B5EF4-FFF2-40B4-BE49-F238E27FC236}">
                <a16:creationId xmlns:a16="http://schemas.microsoft.com/office/drawing/2014/main" id="{70FD654F-70AF-C3B1-B6A8-A5691FA5788B}"/>
              </a:ext>
            </a:extLst>
          </p:cNvPr>
          <p:cNvSpPr txBox="1"/>
          <p:nvPr/>
        </p:nvSpPr>
        <p:spPr>
          <a:xfrm rot="679028">
            <a:off x="3936520" y="2572665"/>
            <a:ext cx="2284652" cy="461665"/>
          </a:xfrm>
          <a:prstGeom prst="rect">
            <a:avLst/>
          </a:prstGeom>
          <a:noFill/>
        </p:spPr>
        <p:txBody>
          <a:bodyPr wrap="square" rtlCol="0">
            <a:spAutoFit/>
          </a:bodyPr>
          <a:lstStyle/>
          <a:p>
            <a:r>
              <a:rPr lang="en-GB" sz="2400" dirty="0">
                <a:solidFill>
                  <a:srgbClr val="525050"/>
                </a:solidFill>
              </a:rPr>
              <a:t>(knowledge)</a:t>
            </a:r>
            <a:endParaRPr lang="en-GB" dirty="0"/>
          </a:p>
        </p:txBody>
      </p:sp>
      <p:sp>
        <p:nvSpPr>
          <p:cNvPr id="24" name="TextBox 23">
            <a:extLst>
              <a:ext uri="{FF2B5EF4-FFF2-40B4-BE49-F238E27FC236}">
                <a16:creationId xmlns:a16="http://schemas.microsoft.com/office/drawing/2014/main" id="{CA378E03-EDFF-033A-E1B0-731728F25C1E}"/>
              </a:ext>
            </a:extLst>
          </p:cNvPr>
          <p:cNvSpPr txBox="1"/>
          <p:nvPr/>
        </p:nvSpPr>
        <p:spPr>
          <a:xfrm rot="679028">
            <a:off x="293962" y="4012912"/>
            <a:ext cx="2692830" cy="461665"/>
          </a:xfrm>
          <a:prstGeom prst="rect">
            <a:avLst/>
          </a:prstGeom>
          <a:noFill/>
        </p:spPr>
        <p:txBody>
          <a:bodyPr wrap="square" rtlCol="0">
            <a:spAutoFit/>
          </a:bodyPr>
          <a:lstStyle/>
          <a:p>
            <a:r>
              <a:rPr lang="en-GB" sz="2400" dirty="0">
                <a:solidFill>
                  <a:srgbClr val="525050"/>
                </a:solidFill>
              </a:rPr>
              <a:t>(understanding)</a:t>
            </a:r>
            <a:endParaRPr lang="en-GB" dirty="0"/>
          </a:p>
        </p:txBody>
      </p:sp>
      <p:sp>
        <p:nvSpPr>
          <p:cNvPr id="25" name="TextBox 24">
            <a:extLst>
              <a:ext uri="{FF2B5EF4-FFF2-40B4-BE49-F238E27FC236}">
                <a16:creationId xmlns:a16="http://schemas.microsoft.com/office/drawing/2014/main" id="{BCB27C34-5FEB-8577-3132-75DFB903321E}"/>
              </a:ext>
            </a:extLst>
          </p:cNvPr>
          <p:cNvSpPr txBox="1"/>
          <p:nvPr/>
        </p:nvSpPr>
        <p:spPr>
          <a:xfrm rot="20980365">
            <a:off x="1008106" y="2590506"/>
            <a:ext cx="2692830" cy="461665"/>
          </a:xfrm>
          <a:prstGeom prst="rect">
            <a:avLst/>
          </a:prstGeom>
          <a:noFill/>
        </p:spPr>
        <p:txBody>
          <a:bodyPr wrap="square" rtlCol="0">
            <a:spAutoFit/>
          </a:bodyPr>
          <a:lstStyle/>
          <a:p>
            <a:r>
              <a:rPr lang="en-GB" sz="2400" dirty="0">
                <a:solidFill>
                  <a:srgbClr val="525050"/>
                </a:solidFill>
              </a:rPr>
              <a:t>(relationship)</a:t>
            </a:r>
            <a:endParaRPr lang="en-GB" dirty="0"/>
          </a:p>
        </p:txBody>
      </p:sp>
      <p:sp>
        <p:nvSpPr>
          <p:cNvPr id="26" name="TextBox 25">
            <a:extLst>
              <a:ext uri="{FF2B5EF4-FFF2-40B4-BE49-F238E27FC236}">
                <a16:creationId xmlns:a16="http://schemas.microsoft.com/office/drawing/2014/main" id="{0E943585-6C90-6D71-461A-768182E1544B}"/>
              </a:ext>
            </a:extLst>
          </p:cNvPr>
          <p:cNvSpPr txBox="1"/>
          <p:nvPr/>
        </p:nvSpPr>
        <p:spPr>
          <a:xfrm rot="21007571">
            <a:off x="7395381" y="2258829"/>
            <a:ext cx="2284652" cy="461665"/>
          </a:xfrm>
          <a:prstGeom prst="rect">
            <a:avLst/>
          </a:prstGeom>
          <a:noFill/>
        </p:spPr>
        <p:txBody>
          <a:bodyPr wrap="square" rtlCol="0">
            <a:spAutoFit/>
          </a:bodyPr>
          <a:lstStyle/>
          <a:p>
            <a:r>
              <a:rPr lang="en-GB" sz="2400" dirty="0">
                <a:solidFill>
                  <a:srgbClr val="525050"/>
                </a:solidFill>
              </a:rPr>
              <a:t>(insight)</a:t>
            </a:r>
            <a:endParaRPr lang="en-GB" dirty="0"/>
          </a:p>
        </p:txBody>
      </p:sp>
      <p:sp>
        <p:nvSpPr>
          <p:cNvPr id="27" name="TextBox 26">
            <a:extLst>
              <a:ext uri="{FF2B5EF4-FFF2-40B4-BE49-F238E27FC236}">
                <a16:creationId xmlns:a16="http://schemas.microsoft.com/office/drawing/2014/main" id="{86E94FE8-A75C-7BCE-A157-55A767EE16B2}"/>
              </a:ext>
            </a:extLst>
          </p:cNvPr>
          <p:cNvSpPr txBox="1"/>
          <p:nvPr/>
        </p:nvSpPr>
        <p:spPr>
          <a:xfrm rot="21007571">
            <a:off x="4069833" y="3880458"/>
            <a:ext cx="2284652" cy="461665"/>
          </a:xfrm>
          <a:prstGeom prst="rect">
            <a:avLst/>
          </a:prstGeom>
          <a:noFill/>
        </p:spPr>
        <p:txBody>
          <a:bodyPr wrap="square" rtlCol="0">
            <a:spAutoFit/>
          </a:bodyPr>
          <a:lstStyle/>
          <a:p>
            <a:r>
              <a:rPr lang="en-GB" sz="2400" dirty="0">
                <a:solidFill>
                  <a:srgbClr val="525050"/>
                </a:solidFill>
              </a:rPr>
              <a:t>(permission)</a:t>
            </a:r>
            <a:endParaRPr lang="en-GB" dirty="0"/>
          </a:p>
        </p:txBody>
      </p:sp>
      <p:sp>
        <p:nvSpPr>
          <p:cNvPr id="28" name="TextBox 27">
            <a:extLst>
              <a:ext uri="{FF2B5EF4-FFF2-40B4-BE49-F238E27FC236}">
                <a16:creationId xmlns:a16="http://schemas.microsoft.com/office/drawing/2014/main" id="{AD592210-B2C1-D86D-FCF9-D7B32117668D}"/>
              </a:ext>
            </a:extLst>
          </p:cNvPr>
          <p:cNvSpPr txBox="1"/>
          <p:nvPr/>
        </p:nvSpPr>
        <p:spPr>
          <a:xfrm rot="766910">
            <a:off x="6817941" y="3949156"/>
            <a:ext cx="2284652" cy="461665"/>
          </a:xfrm>
          <a:prstGeom prst="rect">
            <a:avLst/>
          </a:prstGeom>
          <a:noFill/>
        </p:spPr>
        <p:txBody>
          <a:bodyPr wrap="square" rtlCol="0">
            <a:spAutoFit/>
          </a:bodyPr>
          <a:lstStyle/>
          <a:p>
            <a:r>
              <a:rPr lang="en-GB" sz="2400" dirty="0">
                <a:solidFill>
                  <a:srgbClr val="525050"/>
                </a:solidFill>
              </a:rPr>
              <a:t>(certificate)</a:t>
            </a:r>
            <a:endParaRPr lang="en-GB" dirty="0"/>
          </a:p>
        </p:txBody>
      </p:sp>
      <p:sp>
        <p:nvSpPr>
          <p:cNvPr id="29" name="TextBox 28">
            <a:extLst>
              <a:ext uri="{FF2B5EF4-FFF2-40B4-BE49-F238E27FC236}">
                <a16:creationId xmlns:a16="http://schemas.microsoft.com/office/drawing/2014/main" id="{6240E664-F7AD-E308-9154-A99A43406A2D}"/>
              </a:ext>
            </a:extLst>
          </p:cNvPr>
          <p:cNvSpPr txBox="1"/>
          <p:nvPr/>
        </p:nvSpPr>
        <p:spPr>
          <a:xfrm rot="21000890">
            <a:off x="1163136" y="5462537"/>
            <a:ext cx="2284652" cy="461665"/>
          </a:xfrm>
          <a:prstGeom prst="rect">
            <a:avLst/>
          </a:prstGeom>
          <a:noFill/>
        </p:spPr>
        <p:txBody>
          <a:bodyPr wrap="square" rtlCol="0">
            <a:spAutoFit/>
          </a:bodyPr>
          <a:lstStyle/>
          <a:p>
            <a:r>
              <a:rPr lang="en-GB" sz="2400" dirty="0">
                <a:solidFill>
                  <a:srgbClr val="525050"/>
                </a:solidFill>
              </a:rPr>
              <a:t>(need)</a:t>
            </a:r>
            <a:endParaRPr lang="en-GB" dirty="0"/>
          </a:p>
        </p:txBody>
      </p:sp>
      <p:sp>
        <p:nvSpPr>
          <p:cNvPr id="30" name="TextBox 29">
            <a:extLst>
              <a:ext uri="{FF2B5EF4-FFF2-40B4-BE49-F238E27FC236}">
                <a16:creationId xmlns:a16="http://schemas.microsoft.com/office/drawing/2014/main" id="{50511CA1-1E18-B1EF-8C04-4A6FA5FA85F3}"/>
              </a:ext>
            </a:extLst>
          </p:cNvPr>
          <p:cNvSpPr txBox="1"/>
          <p:nvPr/>
        </p:nvSpPr>
        <p:spPr>
          <a:xfrm rot="711514">
            <a:off x="4213008" y="5553411"/>
            <a:ext cx="2284652" cy="461665"/>
          </a:xfrm>
          <a:prstGeom prst="rect">
            <a:avLst/>
          </a:prstGeom>
          <a:noFill/>
        </p:spPr>
        <p:txBody>
          <a:bodyPr wrap="square" rtlCol="0">
            <a:spAutoFit/>
          </a:bodyPr>
          <a:lstStyle/>
          <a:p>
            <a:r>
              <a:rPr lang="en-GB" sz="2400" dirty="0">
                <a:solidFill>
                  <a:srgbClr val="525050"/>
                </a:solidFill>
              </a:rPr>
              <a:t>(prison)</a:t>
            </a:r>
            <a:endParaRPr lang="en-GB" dirty="0"/>
          </a:p>
        </p:txBody>
      </p:sp>
    </p:spTree>
    <p:extLst>
      <p:ext uri="{BB962C8B-B14F-4D97-AF65-F5344CB8AC3E}">
        <p14:creationId xmlns:p14="http://schemas.microsoft.com/office/powerpoint/2010/main" val="40663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chemeClr val="accent2"/>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4"/>
                                        </p:tgtEl>
                                        <p:attrNameLst>
                                          <p:attrName>fillcolor</p:attrName>
                                        </p:attrNameLst>
                                      </p:cBhvr>
                                      <p:to>
                                        <a:schemeClr val="accent2"/>
                                      </p:to>
                                    </p:animClr>
                                    <p:set>
                                      <p:cBhvr>
                                        <p:cTn id="13" dur="2000" fill="hold"/>
                                        <p:tgtEl>
                                          <p:spTgt spid="14"/>
                                        </p:tgtEl>
                                        <p:attrNameLst>
                                          <p:attrName>fill.type</p:attrName>
                                        </p:attrNameLst>
                                      </p:cBhvr>
                                      <p:to>
                                        <p:strVal val="solid"/>
                                      </p:to>
                                    </p:set>
                                    <p:set>
                                      <p:cBhvr>
                                        <p:cTn id="14" dur="2000" fill="hold"/>
                                        <p:tgtEl>
                                          <p:spTgt spid="1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5"/>
                                        </p:tgtEl>
                                        <p:attrNameLst>
                                          <p:attrName>fillcolor</p:attrName>
                                        </p:attrNameLst>
                                      </p:cBhvr>
                                      <p:to>
                                        <a:schemeClr val="accent2"/>
                                      </p:to>
                                    </p:animClr>
                                    <p:set>
                                      <p:cBhvr>
                                        <p:cTn id="19" dur="2000" fill="hold"/>
                                        <p:tgtEl>
                                          <p:spTgt spid="15"/>
                                        </p:tgtEl>
                                        <p:attrNameLst>
                                          <p:attrName>fill.type</p:attrName>
                                        </p:attrNameLst>
                                      </p:cBhvr>
                                      <p:to>
                                        <p:strVal val="solid"/>
                                      </p:to>
                                    </p:set>
                                    <p:set>
                                      <p:cBhvr>
                                        <p:cTn id="20" dur="2000" fill="hold"/>
                                        <p:tgtEl>
                                          <p:spTgt spid="15"/>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6"/>
                                        </p:tgtEl>
                                        <p:attrNameLst>
                                          <p:attrName>fillcolor</p:attrName>
                                        </p:attrNameLst>
                                      </p:cBhvr>
                                      <p:to>
                                        <a:schemeClr val="accent2"/>
                                      </p:to>
                                    </p:animClr>
                                    <p:set>
                                      <p:cBhvr>
                                        <p:cTn id="25" dur="2000" fill="hold"/>
                                        <p:tgtEl>
                                          <p:spTgt spid="16"/>
                                        </p:tgtEl>
                                        <p:attrNameLst>
                                          <p:attrName>fill.type</p:attrName>
                                        </p:attrNameLst>
                                      </p:cBhvr>
                                      <p:to>
                                        <p:strVal val="solid"/>
                                      </p:to>
                                    </p:set>
                                    <p:set>
                                      <p:cBhvr>
                                        <p:cTn id="26" dur="2000" fill="hold"/>
                                        <p:tgtEl>
                                          <p:spTgt spid="16"/>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7"/>
                                        </p:tgtEl>
                                        <p:attrNameLst>
                                          <p:attrName>fillcolor</p:attrName>
                                        </p:attrNameLst>
                                      </p:cBhvr>
                                      <p:to>
                                        <a:schemeClr val="accent2"/>
                                      </p:to>
                                    </p:animClr>
                                    <p:set>
                                      <p:cBhvr>
                                        <p:cTn id="31" dur="2000" fill="hold"/>
                                        <p:tgtEl>
                                          <p:spTgt spid="17"/>
                                        </p:tgtEl>
                                        <p:attrNameLst>
                                          <p:attrName>fill.type</p:attrName>
                                        </p:attrNameLst>
                                      </p:cBhvr>
                                      <p:to>
                                        <p:strVal val="solid"/>
                                      </p:to>
                                    </p:set>
                                    <p:set>
                                      <p:cBhvr>
                                        <p:cTn id="32" dur="2000" fill="hold"/>
                                        <p:tgtEl>
                                          <p:spTgt spid="1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8"/>
                                        </p:tgtEl>
                                        <p:attrNameLst>
                                          <p:attrName>fillcolor</p:attrName>
                                        </p:attrNameLst>
                                      </p:cBhvr>
                                      <p:to>
                                        <a:schemeClr val="accent2"/>
                                      </p:to>
                                    </p:animClr>
                                    <p:set>
                                      <p:cBhvr>
                                        <p:cTn id="37" dur="2000" fill="hold"/>
                                        <p:tgtEl>
                                          <p:spTgt spid="18"/>
                                        </p:tgtEl>
                                        <p:attrNameLst>
                                          <p:attrName>fill.type</p:attrName>
                                        </p:attrNameLst>
                                      </p:cBhvr>
                                      <p:to>
                                        <p:strVal val="solid"/>
                                      </p:to>
                                    </p:set>
                                    <p:set>
                                      <p:cBhvr>
                                        <p:cTn id="38" dur="2000" fill="hold"/>
                                        <p:tgtEl>
                                          <p:spTgt spid="18"/>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9"/>
                                        </p:tgtEl>
                                        <p:attrNameLst>
                                          <p:attrName>fillcolor</p:attrName>
                                        </p:attrNameLst>
                                      </p:cBhvr>
                                      <p:to>
                                        <a:schemeClr val="accent2"/>
                                      </p:to>
                                    </p:animClr>
                                    <p:set>
                                      <p:cBhvr>
                                        <p:cTn id="43" dur="2000" fill="hold"/>
                                        <p:tgtEl>
                                          <p:spTgt spid="19"/>
                                        </p:tgtEl>
                                        <p:attrNameLst>
                                          <p:attrName>fill.type</p:attrName>
                                        </p:attrNameLst>
                                      </p:cBhvr>
                                      <p:to>
                                        <p:strVal val="solid"/>
                                      </p:to>
                                    </p:set>
                                    <p:set>
                                      <p:cBhvr>
                                        <p:cTn id="44" dur="2000" fill="hold"/>
                                        <p:tgtEl>
                                          <p:spTgt spid="19"/>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0"/>
                                        </p:tgtEl>
                                        <p:attrNameLst>
                                          <p:attrName>fillcolor</p:attrName>
                                        </p:attrNameLst>
                                      </p:cBhvr>
                                      <p:to>
                                        <a:schemeClr val="accent2"/>
                                      </p:to>
                                    </p:animClr>
                                    <p:set>
                                      <p:cBhvr>
                                        <p:cTn id="49" dur="2000" fill="hold"/>
                                        <p:tgtEl>
                                          <p:spTgt spid="20"/>
                                        </p:tgtEl>
                                        <p:attrNameLst>
                                          <p:attrName>fill.type</p:attrName>
                                        </p:attrNameLst>
                                      </p:cBhvr>
                                      <p:to>
                                        <p:strVal val="solid"/>
                                      </p:to>
                                    </p:set>
                                    <p:set>
                                      <p:cBhvr>
                                        <p:cTn id="50" dur="2000" fill="hold"/>
                                        <p:tgtEl>
                                          <p:spTgt spid="20"/>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1"/>
                                        </p:tgtEl>
                                        <p:attrNameLst>
                                          <p:attrName>fillcolor</p:attrName>
                                        </p:attrNameLst>
                                      </p:cBhvr>
                                      <p:to>
                                        <a:schemeClr val="accent2"/>
                                      </p:to>
                                    </p:animClr>
                                    <p:set>
                                      <p:cBhvr>
                                        <p:cTn id="55" dur="2000" fill="hold"/>
                                        <p:tgtEl>
                                          <p:spTgt spid="21"/>
                                        </p:tgtEl>
                                        <p:attrNameLst>
                                          <p:attrName>fill.type</p:attrName>
                                        </p:attrNameLst>
                                      </p:cBhvr>
                                      <p:to>
                                        <p:strVal val="solid"/>
                                      </p:to>
                                    </p:set>
                                    <p:set>
                                      <p:cBhvr>
                                        <p:cTn id="56"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12" presetClass="exit" presetSubtype="4" fill="hold" nodeType="afterEffect">
                                  <p:stCondLst>
                                    <p:cond delay="0"/>
                                  </p:stCondLst>
                                  <p:childTnLst>
                                    <p:animEffect transition="out" filter="slide(fromBottom)">
                                      <p:cBhvr>
                                        <p:cTn id="61" dur="20000"/>
                                        <p:tgtEl>
                                          <p:spTgt spid="4"/>
                                        </p:tgtEl>
                                      </p:cBhvr>
                                    </p:animEffect>
                                    <p:set>
                                      <p:cBhvr>
                                        <p:cTn id="62" dur="1" fill="hold">
                                          <p:stCondLst>
                                            <p:cond delay="19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A7D2-79BA-4C11-9190-325E5DDEAE00}"/>
              </a:ext>
            </a:extLst>
          </p:cNvPr>
          <p:cNvSpPr>
            <a:spLocks noGrp="1"/>
          </p:cNvSpPr>
          <p:nvPr>
            <p:ph type="title"/>
          </p:nvPr>
        </p:nvSpPr>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D868E5A9-BF6D-4262-B455-97183FC4D360}"/>
              </a:ext>
            </a:extLst>
          </p:cNvPr>
          <p:cNvSpPr>
            <a:spLocks noGrp="1"/>
          </p:cNvSpPr>
          <p:nvPr>
            <p:ph type="body" sz="quarter" idx="10"/>
          </p:nvPr>
        </p:nvSpPr>
        <p:spPr/>
        <p:txBody>
          <a:bodyPr/>
          <a:lstStyle/>
          <a:p>
            <a:r>
              <a:rPr lang="en-GB" dirty="0"/>
              <a:t>10.1.1.4 new vocabulary</a:t>
            </a:r>
          </a:p>
          <a:p>
            <a:endParaRPr lang="en-GB" dirty="0"/>
          </a:p>
          <a:p>
            <a:endParaRPr lang="en-GB" dirty="0"/>
          </a:p>
          <a:p>
            <a:endParaRPr lang="en-GB" dirty="0"/>
          </a:p>
          <a:p>
            <a:endParaRPr lang="en-GB" dirty="0"/>
          </a:p>
          <a:p>
            <a:endParaRPr lang="en-GB" dirty="0"/>
          </a:p>
          <a:p>
            <a:r>
              <a:rPr lang="en-GB" dirty="0"/>
              <a:t>10.1.1.4 revisited vocabulary</a:t>
            </a:r>
          </a:p>
        </p:txBody>
      </p:sp>
      <p:pic>
        <p:nvPicPr>
          <p:cNvPr id="5" name="Picture 4" descr="Qr code&#10;&#10;Description automatically generated">
            <a:extLst>
              <a:ext uri="{FF2B5EF4-FFF2-40B4-BE49-F238E27FC236}">
                <a16:creationId xmlns:a16="http://schemas.microsoft.com/office/drawing/2014/main" id="{4D9FEA79-9F7A-4D9E-B51F-65A588724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416" y="861134"/>
            <a:ext cx="1745742" cy="1745742"/>
          </a:xfrm>
          <a:prstGeom prst="rect">
            <a:avLst/>
          </a:prstGeom>
        </p:spPr>
      </p:pic>
      <p:sp>
        <p:nvSpPr>
          <p:cNvPr id="7" name="TextBox 6">
            <a:extLst>
              <a:ext uri="{FF2B5EF4-FFF2-40B4-BE49-F238E27FC236}">
                <a16:creationId xmlns:a16="http://schemas.microsoft.com/office/drawing/2014/main" id="{FBC0F77A-F074-47FF-B61F-126562C94A9A}"/>
              </a:ext>
            </a:extLst>
          </p:cNvPr>
          <p:cNvSpPr txBox="1"/>
          <p:nvPr/>
        </p:nvSpPr>
        <p:spPr>
          <a:xfrm>
            <a:off x="4623435"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pic>
        <p:nvPicPr>
          <p:cNvPr id="10" name="Picture 9" descr="Qr code&#10;&#10;Description automatically generated">
            <a:extLst>
              <a:ext uri="{FF2B5EF4-FFF2-40B4-BE49-F238E27FC236}">
                <a16:creationId xmlns:a16="http://schemas.microsoft.com/office/drawing/2014/main" id="{B1487CF0-2CC0-40A0-8D3E-BDB61306B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880" y="839843"/>
            <a:ext cx="1688046" cy="1688046"/>
          </a:xfrm>
          <a:prstGeom prst="rect">
            <a:avLst/>
          </a:prstGeom>
        </p:spPr>
      </p:pic>
      <p:sp>
        <p:nvSpPr>
          <p:cNvPr id="11" name="TextBox 10">
            <a:extLst>
              <a:ext uri="{FF2B5EF4-FFF2-40B4-BE49-F238E27FC236}">
                <a16:creationId xmlns:a16="http://schemas.microsoft.com/office/drawing/2014/main" id="{E3F9CCE3-EE70-4AE6-9F15-83F762138AA6}"/>
              </a:ext>
            </a:extLst>
          </p:cNvPr>
          <p:cNvSpPr txBox="1"/>
          <p:nvPr/>
        </p:nvSpPr>
        <p:spPr>
          <a:xfrm>
            <a:off x="7164051"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sp>
        <p:nvSpPr>
          <p:cNvPr id="9" name="TextBox 8">
            <a:extLst>
              <a:ext uri="{FF2B5EF4-FFF2-40B4-BE49-F238E27FC236}">
                <a16:creationId xmlns:a16="http://schemas.microsoft.com/office/drawing/2014/main" id="{1A89C9CC-63BF-4BB4-AE19-B405A9805751}"/>
              </a:ext>
            </a:extLst>
          </p:cNvPr>
          <p:cNvSpPr txBox="1"/>
          <p:nvPr/>
        </p:nvSpPr>
        <p:spPr>
          <a:xfrm>
            <a:off x="4623435" y="568291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2" name="TextBox 11">
            <a:extLst>
              <a:ext uri="{FF2B5EF4-FFF2-40B4-BE49-F238E27FC236}">
                <a16:creationId xmlns:a16="http://schemas.microsoft.com/office/drawing/2014/main" id="{5F1BC060-CAE7-419E-9AB3-01C84A083F39}"/>
              </a:ext>
            </a:extLst>
          </p:cNvPr>
          <p:cNvSpPr txBox="1"/>
          <p:nvPr/>
        </p:nvSpPr>
        <p:spPr>
          <a:xfrm>
            <a:off x="7267955" y="5642638"/>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 </a:t>
            </a:r>
          </a:p>
        </p:txBody>
      </p:sp>
      <p:pic>
        <p:nvPicPr>
          <p:cNvPr id="6" name="Picture 5" descr="Qr code&#10;&#10;Description automatically generated">
            <a:extLst>
              <a:ext uri="{FF2B5EF4-FFF2-40B4-BE49-F238E27FC236}">
                <a16:creationId xmlns:a16="http://schemas.microsoft.com/office/drawing/2014/main" id="{ED64BE64-47BF-45F8-B090-971D5B87D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487" y="4012543"/>
            <a:ext cx="1438316" cy="1438316"/>
          </a:xfrm>
          <a:prstGeom prst="rect">
            <a:avLst/>
          </a:prstGeom>
        </p:spPr>
      </p:pic>
      <p:pic>
        <p:nvPicPr>
          <p:cNvPr id="14" name="Picture 13">
            <a:extLst>
              <a:ext uri="{FF2B5EF4-FFF2-40B4-BE49-F238E27FC236}">
                <a16:creationId xmlns:a16="http://schemas.microsoft.com/office/drawing/2014/main" id="{C5E60042-6D19-441D-852C-98334D597D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50649" y="4012542"/>
            <a:ext cx="1438317" cy="1438317"/>
          </a:xfrm>
          <a:prstGeom prst="rect">
            <a:avLst/>
          </a:prstGeom>
        </p:spPr>
      </p:pic>
    </p:spTree>
    <p:extLst>
      <p:ext uri="{BB962C8B-B14F-4D97-AF65-F5344CB8AC3E}">
        <p14:creationId xmlns:p14="http://schemas.microsoft.com/office/powerpoint/2010/main" val="2400308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078"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E3D6A0AB-8E92-4553-A700-D09735D94027}"/>
              </a:ext>
            </a:extLst>
          </p:cNvPr>
          <p:cNvSpPr>
            <a:spLocks noGrp="1"/>
          </p:cNvSpPr>
          <p:nvPr>
            <p:ph type="body" sz="quarter" idx="12"/>
          </p:nvPr>
        </p:nvSpPr>
        <p:spPr>
          <a:xfrm>
            <a:off x="40584" y="5703888"/>
            <a:ext cx="3982831" cy="1154112"/>
          </a:xfrm>
        </p:spPr>
        <p:txBody>
          <a:bodyPr>
            <a:normAutofit lnSpcReduction="10000"/>
          </a:bodyPr>
          <a:lstStyle/>
          <a:p>
            <a:r>
              <a:rPr lang="en-GB" sz="1600" dirty="0"/>
              <a:t>Janine Turner / Hilary Potter / </a:t>
            </a:r>
            <a:br>
              <a:rPr lang="en-GB" sz="1600" dirty="0"/>
            </a:br>
            <a:r>
              <a:rPr lang="en-GB" sz="1600" dirty="0"/>
              <a:t>Rachel Hawkes</a:t>
            </a:r>
          </a:p>
          <a:p>
            <a:endParaRPr lang="en-GB" sz="1600" dirty="0"/>
          </a:p>
          <a:p>
            <a:r>
              <a:rPr lang="en-GB" sz="1600" dirty="0"/>
              <a:t>Date updated: 31/03/24</a:t>
            </a:r>
          </a:p>
        </p:txBody>
      </p:sp>
      <p:sp>
        <p:nvSpPr>
          <p:cNvPr id="4" name="Text Placeholder 3">
            <a:extLst>
              <a:ext uri="{FF2B5EF4-FFF2-40B4-BE49-F238E27FC236}">
                <a16:creationId xmlns:a16="http://schemas.microsoft.com/office/drawing/2014/main" id="{D199E197-FDB0-42FD-B955-2AA12E53DCEB}"/>
              </a:ext>
            </a:extLst>
          </p:cNvPr>
          <p:cNvSpPr>
            <a:spLocks noGrp="1"/>
          </p:cNvSpPr>
          <p:nvPr>
            <p:ph type="body" sz="quarter" idx="13"/>
          </p:nvPr>
        </p:nvSpPr>
        <p:spPr/>
        <p:txBody>
          <a:bodyPr/>
          <a:lstStyle/>
          <a:p>
            <a:r>
              <a:rPr lang="en-GB" dirty="0"/>
              <a:t>Y10 Term 1.1 Week 4 Lesson 3</a:t>
            </a:r>
          </a:p>
        </p:txBody>
      </p:sp>
      <p:sp>
        <p:nvSpPr>
          <p:cNvPr id="5" name="Text Placeholder 4">
            <a:extLst>
              <a:ext uri="{FF2B5EF4-FFF2-40B4-BE49-F238E27FC236}">
                <a16:creationId xmlns:a16="http://schemas.microsoft.com/office/drawing/2014/main" id="{02088640-C0A8-48DB-98A9-50C369FFE91B}"/>
              </a:ext>
            </a:extLst>
          </p:cNvPr>
          <p:cNvSpPr>
            <a:spLocks noGrp="1"/>
          </p:cNvSpPr>
          <p:nvPr>
            <p:ph type="body" sz="quarter" idx="14"/>
          </p:nvPr>
        </p:nvSpPr>
        <p:spPr>
          <a:xfrm>
            <a:off x="363538" y="1952625"/>
            <a:ext cx="7794810" cy="844550"/>
          </a:xfrm>
        </p:spPr>
        <p:txBody>
          <a:bodyPr>
            <a:normAutofit fontScale="85000" lnSpcReduction="10000"/>
          </a:bodyPr>
          <a:lstStyle/>
          <a:p>
            <a:r>
              <a:rPr lang="en-GB" dirty="0" err="1"/>
              <a:t>Identität</a:t>
            </a:r>
            <a:r>
              <a:rPr lang="en-GB" dirty="0"/>
              <a:t>: Christine </a:t>
            </a:r>
            <a:r>
              <a:rPr lang="en-GB" dirty="0" err="1"/>
              <a:t>Thürmer</a:t>
            </a:r>
            <a:endParaRPr lang="en-GB" dirty="0"/>
          </a:p>
        </p:txBody>
      </p:sp>
    </p:spTree>
    <p:extLst>
      <p:ext uri="{BB962C8B-B14F-4D97-AF65-F5344CB8AC3E}">
        <p14:creationId xmlns:p14="http://schemas.microsoft.com/office/powerpoint/2010/main" val="3495985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0" y="213557"/>
            <a:ext cx="2533338" cy="647577"/>
          </a:xfrm>
        </p:spPr>
        <p:txBody>
          <a:bodyPr>
            <a:normAutofit/>
          </a:bodyPr>
          <a:lstStyle/>
          <a:p>
            <a:r>
              <a:rPr lang="en-GB" dirty="0" err="1">
                <a:solidFill>
                  <a:schemeClr val="tx1"/>
                </a:solidFill>
                <a:latin typeface="Century Gothic"/>
                <a:sym typeface="Century Gothic"/>
              </a:rPr>
              <a:t>Vokabeln</a:t>
            </a:r>
            <a:endParaRPr lang="en-GB" sz="3200" dirty="0">
              <a:solidFill>
                <a:schemeClr val="tx1"/>
              </a:solidFill>
            </a:endParaRPr>
          </a:p>
        </p:txBody>
      </p:sp>
      <p:sp>
        <p:nvSpPr>
          <p:cNvPr id="26" name="Title 1">
            <a:extLst>
              <a:ext uri="{FF2B5EF4-FFF2-40B4-BE49-F238E27FC236}">
                <a16:creationId xmlns:a16="http://schemas.microsoft.com/office/drawing/2014/main" id="{8695AE42-5C6C-4342-BF51-BFB6A85B1D6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extBox 26">
            <a:extLst>
              <a:ext uri="{FF2B5EF4-FFF2-40B4-BE49-F238E27FC236}">
                <a16:creationId xmlns:a16="http://schemas.microsoft.com/office/drawing/2014/main" id="{F7AD4758-32EB-4BBD-9B46-9C667E084541}"/>
              </a:ext>
            </a:extLst>
          </p:cNvPr>
          <p:cNvSpPr txBox="1"/>
          <p:nvPr/>
        </p:nvSpPr>
        <p:spPr>
          <a:xfrm>
            <a:off x="2568303" y="163348"/>
            <a:ext cx="8267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1-16 und die </a:t>
            </a:r>
            <a:r>
              <a:rPr kumimoji="0" lang="en-GB" sz="32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auf </a:t>
            </a:r>
            <a:r>
              <a:rPr kumimoji="0" lang="en-GB" sz="32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graphicFrame>
        <p:nvGraphicFramePr>
          <p:cNvPr id="9" name="Table 9">
            <a:extLst>
              <a:ext uri="{FF2B5EF4-FFF2-40B4-BE49-F238E27FC236}">
                <a16:creationId xmlns:a16="http://schemas.microsoft.com/office/drawing/2014/main" id="{2DDA697E-897B-4600-B870-EA61ACABA166}"/>
              </a:ext>
            </a:extLst>
          </p:cNvPr>
          <p:cNvGraphicFramePr>
            <a:graphicFrameLocks noGrp="1"/>
          </p:cNvGraphicFramePr>
          <p:nvPr/>
        </p:nvGraphicFramePr>
        <p:xfrm>
          <a:off x="281531" y="2451811"/>
          <a:ext cx="5563261" cy="3657600"/>
        </p:xfrm>
        <a:graphic>
          <a:graphicData uri="http://schemas.openxmlformats.org/drawingml/2006/table">
            <a:tbl>
              <a:tblPr firstRow="1" bandRow="1">
                <a:tableStyleId>{5940675A-B579-460E-94D1-54222C63F5DA}</a:tableStyleId>
              </a:tblPr>
              <a:tblGrid>
                <a:gridCol w="477003">
                  <a:extLst>
                    <a:ext uri="{9D8B030D-6E8A-4147-A177-3AD203B41FA5}">
                      <a16:colId xmlns:a16="http://schemas.microsoft.com/office/drawing/2014/main" val="2894444976"/>
                    </a:ext>
                  </a:extLst>
                </a:gridCol>
                <a:gridCol w="3416997">
                  <a:extLst>
                    <a:ext uri="{9D8B030D-6E8A-4147-A177-3AD203B41FA5}">
                      <a16:colId xmlns:a16="http://schemas.microsoft.com/office/drawing/2014/main" val="3753812202"/>
                    </a:ext>
                  </a:extLst>
                </a:gridCol>
                <a:gridCol w="1669261">
                  <a:extLst>
                    <a:ext uri="{9D8B030D-6E8A-4147-A177-3AD203B41FA5}">
                      <a16:colId xmlns:a16="http://schemas.microsoft.com/office/drawing/2014/main" val="4293386852"/>
                    </a:ext>
                  </a:extLst>
                </a:gridCol>
              </a:tblGrid>
              <a:tr h="149731">
                <a:tc>
                  <a:txBody>
                    <a:bodyPr/>
                    <a:lstStyle/>
                    <a:p>
                      <a:pPr algn="ctr"/>
                      <a:r>
                        <a:rPr lang="en-GB" sz="2400" dirty="0">
                          <a:solidFill>
                            <a:schemeClr val="tx1"/>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467923"/>
                  </a:ext>
                </a:extLst>
              </a:tr>
              <a:tr h="118208">
                <a:tc>
                  <a:txBody>
                    <a:bodyPr/>
                    <a:lstStyle/>
                    <a:p>
                      <a:pPr algn="ctr"/>
                      <a:r>
                        <a:rPr lang="en-US" sz="2400" dirty="0">
                          <a:solidFill>
                            <a:schemeClr val="tx1"/>
                          </a:solidFill>
                          <a:latin typeface="Century Gothic" panose="020B0502020202020204" pitchFamily="34" charset="0"/>
                        </a:rPr>
                        <a:t>2</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476507"/>
                  </a:ext>
                </a:extLst>
              </a:tr>
              <a:tr h="118208">
                <a:tc>
                  <a:txBody>
                    <a:bodyPr/>
                    <a:lstStyle/>
                    <a:p>
                      <a:pPr algn="ctr"/>
                      <a:r>
                        <a:rPr lang="en-US" sz="2400" dirty="0">
                          <a:solidFill>
                            <a:schemeClr val="tx1"/>
                          </a:solidFill>
                          <a:latin typeface="Century Gothic" panose="020B0502020202020204" pitchFamily="34" charset="0"/>
                        </a:rPr>
                        <a:t>3</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782389"/>
                  </a:ext>
                </a:extLst>
              </a:tr>
              <a:tr h="118208">
                <a:tc>
                  <a:txBody>
                    <a:bodyPr/>
                    <a:lstStyle/>
                    <a:p>
                      <a:pPr algn="ctr"/>
                      <a:r>
                        <a:rPr lang="en-US" sz="2400" dirty="0">
                          <a:solidFill>
                            <a:schemeClr val="tx1"/>
                          </a:solidFill>
                          <a:latin typeface="Century Gothic" panose="020B0502020202020204" pitchFamily="34" charset="0"/>
                        </a:rPr>
                        <a:t>4</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5477597"/>
                  </a:ext>
                </a:extLst>
              </a:tr>
              <a:tr h="118208">
                <a:tc>
                  <a:txBody>
                    <a:bodyPr/>
                    <a:lstStyle/>
                    <a:p>
                      <a:pPr algn="ctr"/>
                      <a:r>
                        <a:rPr lang="en-US" sz="2400" dirty="0">
                          <a:solidFill>
                            <a:schemeClr val="tx1"/>
                          </a:solidFill>
                          <a:latin typeface="Century Gothic" panose="020B0502020202020204" pitchFamily="34" charset="0"/>
                        </a:rPr>
                        <a:t>5</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486698"/>
                  </a:ext>
                </a:extLst>
              </a:tr>
              <a:tr h="118208">
                <a:tc>
                  <a:txBody>
                    <a:bodyPr/>
                    <a:lstStyle/>
                    <a:p>
                      <a:pPr algn="ctr"/>
                      <a:r>
                        <a:rPr lang="en-US" sz="2400" dirty="0">
                          <a:solidFill>
                            <a:schemeClr val="tx1"/>
                          </a:solidFill>
                          <a:latin typeface="Century Gothic" panose="020B0502020202020204" pitchFamily="34" charset="0"/>
                        </a:rPr>
                        <a:t>6</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7613"/>
                  </a:ext>
                </a:extLst>
              </a:tr>
              <a:tr h="118208">
                <a:tc>
                  <a:txBody>
                    <a:bodyPr/>
                    <a:lstStyle/>
                    <a:p>
                      <a:pPr algn="ctr"/>
                      <a:r>
                        <a:rPr lang="en-US" sz="2400" dirty="0">
                          <a:solidFill>
                            <a:schemeClr val="tx1"/>
                          </a:solidFill>
                          <a:latin typeface="Century Gothic" panose="020B0502020202020204" pitchFamily="34" charset="0"/>
                        </a:rPr>
                        <a:t>7</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3913"/>
                  </a:ext>
                </a:extLst>
              </a:tr>
              <a:tr h="118208">
                <a:tc>
                  <a:txBody>
                    <a:bodyPr/>
                    <a:lstStyle/>
                    <a:p>
                      <a:pPr algn="ctr"/>
                      <a:r>
                        <a:rPr lang="en-US" sz="2400" dirty="0">
                          <a:solidFill>
                            <a:schemeClr val="tx1"/>
                          </a:solidFill>
                          <a:latin typeface="Century Gothic" panose="020B0502020202020204" pitchFamily="34" charset="0"/>
                        </a:rPr>
                        <a:t>8</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665873"/>
                  </a:ext>
                </a:extLst>
              </a:tr>
            </a:tbl>
          </a:graphicData>
        </a:graphic>
      </p:graphicFrame>
      <p:graphicFrame>
        <p:nvGraphicFramePr>
          <p:cNvPr id="74" name="Table 9">
            <a:extLst>
              <a:ext uri="{FF2B5EF4-FFF2-40B4-BE49-F238E27FC236}">
                <a16:creationId xmlns:a16="http://schemas.microsoft.com/office/drawing/2014/main" id="{DE64B1D2-F9C5-448A-8DFC-D58644405426}"/>
              </a:ext>
            </a:extLst>
          </p:cNvPr>
          <p:cNvGraphicFramePr>
            <a:graphicFrameLocks noGrp="1"/>
          </p:cNvGraphicFramePr>
          <p:nvPr/>
        </p:nvGraphicFramePr>
        <p:xfrm>
          <a:off x="6033168" y="2443364"/>
          <a:ext cx="5065001" cy="3657600"/>
        </p:xfrm>
        <a:graphic>
          <a:graphicData uri="http://schemas.openxmlformats.org/drawingml/2006/table">
            <a:tbl>
              <a:tblPr firstRow="1" bandRow="1">
                <a:tableStyleId>{5940675A-B579-460E-94D1-54222C63F5DA}</a:tableStyleId>
              </a:tblPr>
              <a:tblGrid>
                <a:gridCol w="564284">
                  <a:extLst>
                    <a:ext uri="{9D8B030D-6E8A-4147-A177-3AD203B41FA5}">
                      <a16:colId xmlns:a16="http://schemas.microsoft.com/office/drawing/2014/main" val="2894444976"/>
                    </a:ext>
                  </a:extLst>
                </a:gridCol>
                <a:gridCol w="3121253">
                  <a:extLst>
                    <a:ext uri="{9D8B030D-6E8A-4147-A177-3AD203B41FA5}">
                      <a16:colId xmlns:a16="http://schemas.microsoft.com/office/drawing/2014/main" val="3753812202"/>
                    </a:ext>
                  </a:extLst>
                </a:gridCol>
                <a:gridCol w="1379464">
                  <a:extLst>
                    <a:ext uri="{9D8B030D-6E8A-4147-A177-3AD203B41FA5}">
                      <a16:colId xmlns:a16="http://schemas.microsoft.com/office/drawing/2014/main" val="4293386852"/>
                    </a:ext>
                  </a:extLst>
                </a:gridCol>
              </a:tblGrid>
              <a:tr h="437673">
                <a:tc>
                  <a:txBody>
                    <a:bodyPr/>
                    <a:lstStyle/>
                    <a:p>
                      <a:pPr algn="ctr"/>
                      <a:r>
                        <a:rPr lang="en-GB" sz="2400" dirty="0">
                          <a:solidFill>
                            <a:schemeClr val="tx1"/>
                          </a:solidFill>
                          <a:latin typeface="Century Gothic" panose="020B0502020202020204" pitchFamily="34" charset="0"/>
                        </a:rPr>
                        <a:t>9</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467923"/>
                  </a:ext>
                </a:extLst>
              </a:tr>
              <a:tr h="437673">
                <a:tc>
                  <a:txBody>
                    <a:bodyPr/>
                    <a:lstStyle/>
                    <a:p>
                      <a:pPr algn="ctr"/>
                      <a:r>
                        <a:rPr lang="en-GB" sz="2400" dirty="0">
                          <a:solidFill>
                            <a:schemeClr val="tx1"/>
                          </a:solidFill>
                          <a:latin typeface="Century Gothic" panose="020B0502020202020204" pitchFamily="34" charset="0"/>
                        </a:rPr>
                        <a:t>10</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486698"/>
                  </a:ext>
                </a:extLst>
              </a:tr>
              <a:tr h="437673">
                <a:tc>
                  <a:txBody>
                    <a:bodyPr/>
                    <a:lstStyle/>
                    <a:p>
                      <a:pPr algn="ctr"/>
                      <a:r>
                        <a:rPr lang="en-GB" sz="2400" dirty="0">
                          <a:solidFill>
                            <a:schemeClr val="tx1"/>
                          </a:solidFill>
                          <a:latin typeface="Century Gothic" panose="020B0502020202020204" pitchFamily="34" charset="0"/>
                        </a:rPr>
                        <a:t>11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7613"/>
                  </a:ext>
                </a:extLst>
              </a:tr>
              <a:tr h="437673">
                <a:tc>
                  <a:txBody>
                    <a:bodyPr/>
                    <a:lstStyle/>
                    <a:p>
                      <a:pPr algn="ctr"/>
                      <a:r>
                        <a:rPr lang="en-GB" sz="2400" dirty="0">
                          <a:solidFill>
                            <a:schemeClr val="tx1"/>
                          </a:solidFill>
                          <a:latin typeface="Century Gothic" panose="020B0502020202020204" pitchFamily="34" charset="0"/>
                        </a:rPr>
                        <a:t>12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3913"/>
                  </a:ext>
                </a:extLst>
              </a:tr>
              <a:tr h="437673">
                <a:tc>
                  <a:txBody>
                    <a:bodyPr/>
                    <a:lstStyle/>
                    <a:p>
                      <a:pPr algn="ctr"/>
                      <a:r>
                        <a:rPr lang="en-US" sz="2400" dirty="0">
                          <a:solidFill>
                            <a:schemeClr val="tx1"/>
                          </a:solidFill>
                          <a:latin typeface="Century Gothic" panose="020B0502020202020204" pitchFamily="34" charset="0"/>
                        </a:rPr>
                        <a:t>13</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4670499"/>
                  </a:ext>
                </a:extLst>
              </a:tr>
              <a:tr h="437673">
                <a:tc>
                  <a:txBody>
                    <a:bodyPr/>
                    <a:lstStyle/>
                    <a:p>
                      <a:pPr algn="ctr"/>
                      <a:r>
                        <a:rPr lang="en-GB" sz="2400" dirty="0">
                          <a:solidFill>
                            <a:schemeClr val="tx1"/>
                          </a:solidFill>
                          <a:latin typeface="Century Gothic" panose="020B0502020202020204" pitchFamily="34" charset="0"/>
                        </a:rPr>
                        <a:t>14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665873"/>
                  </a:ext>
                </a:extLst>
              </a:tr>
              <a:tr h="437673">
                <a:tc>
                  <a:txBody>
                    <a:bodyPr/>
                    <a:lstStyle/>
                    <a:p>
                      <a:pPr algn="ctr"/>
                      <a:r>
                        <a:rPr lang="en-US" sz="2400" dirty="0">
                          <a:solidFill>
                            <a:schemeClr val="tx1"/>
                          </a:solidFill>
                          <a:latin typeface="Century Gothic" panose="020B0502020202020204" pitchFamily="34" charset="0"/>
                        </a:rPr>
                        <a:t>15</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2393459"/>
                  </a:ext>
                </a:extLst>
              </a:tr>
              <a:tr h="437673">
                <a:tc>
                  <a:txBody>
                    <a:bodyPr/>
                    <a:lstStyle/>
                    <a:p>
                      <a:pPr algn="ctr"/>
                      <a:r>
                        <a:rPr lang="en-US" sz="2400" dirty="0">
                          <a:solidFill>
                            <a:schemeClr val="tx1"/>
                          </a:solidFill>
                          <a:latin typeface="Century Gothic" panose="020B0502020202020204" pitchFamily="34" charset="0"/>
                        </a:rPr>
                        <a:t>16</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1420900"/>
                  </a:ext>
                </a:extLst>
              </a:tr>
            </a:tbl>
          </a:graphicData>
        </a:graphic>
      </p:graphicFrame>
      <p:sp>
        <p:nvSpPr>
          <p:cNvPr id="11" name="Rectangle 10">
            <a:extLst>
              <a:ext uri="{FF2B5EF4-FFF2-40B4-BE49-F238E27FC236}">
                <a16:creationId xmlns:a16="http://schemas.microsoft.com/office/drawing/2014/main" id="{DC17C50C-1078-4CD2-8A36-33CF09D4EBCD}"/>
              </a:ext>
            </a:extLst>
          </p:cNvPr>
          <p:cNvSpPr/>
          <p:nvPr/>
        </p:nvSpPr>
        <p:spPr>
          <a:xfrm>
            <a:off x="1421665" y="2016445"/>
            <a:ext cx="19511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auf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81648CB-41DF-4D61-92BE-C716CC0F4338}"/>
              </a:ext>
            </a:extLst>
          </p:cNvPr>
          <p:cNvSpPr/>
          <p:nvPr/>
        </p:nvSpPr>
        <p:spPr>
          <a:xfrm>
            <a:off x="7255132" y="2016445"/>
            <a:ext cx="195758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auf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EC65AD7F-485B-485B-B56B-0AB5D2AA4D4A}"/>
              </a:ext>
            </a:extLst>
          </p:cNvPr>
          <p:cNvSpPr/>
          <p:nvPr/>
        </p:nvSpPr>
        <p:spPr>
          <a:xfrm>
            <a:off x="3724043" y="2016445"/>
            <a:ext cx="267629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Artikel</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‘the’</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1A6E6406-3367-4357-B847-98B962D6FD5D}"/>
              </a:ext>
            </a:extLst>
          </p:cNvPr>
          <p:cNvSpPr/>
          <p:nvPr/>
        </p:nvSpPr>
        <p:spPr>
          <a:xfrm>
            <a:off x="9435690" y="2016445"/>
            <a:ext cx="19553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Artikel</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‘the’</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59F770BB-9061-40B6-8C3D-22FB3CC45176}"/>
              </a:ext>
            </a:extLst>
          </p:cNvPr>
          <p:cNvSpPr/>
          <p:nvPr/>
        </p:nvSpPr>
        <p:spPr>
          <a:xfrm>
            <a:off x="998762" y="2463969"/>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be correct</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56102B9-D878-F560-99C7-DA6DDB72AC41}"/>
              </a:ext>
            </a:extLst>
          </p:cNvPr>
          <p:cNvSpPr txBox="1"/>
          <p:nvPr/>
        </p:nvSpPr>
        <p:spPr>
          <a:xfrm>
            <a:off x="-798286" y="946248"/>
            <a:ext cx="13788572" cy="707886"/>
          </a:xfrm>
          <a:prstGeom prst="rect">
            <a:avLst/>
          </a:prstGeom>
          <a:solidFill>
            <a:srgbClr val="3D3C3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1AC774FA-D671-30B8-A3DB-45DED8F010F1}"/>
              </a:ext>
            </a:extLst>
          </p:cNvPr>
          <p:cNvSpPr txBox="1"/>
          <p:nvPr/>
        </p:nvSpPr>
        <p:spPr>
          <a:xfrm>
            <a:off x="12990285" y="991593"/>
            <a:ext cx="378031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1.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stimmen</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2.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stimmen</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für + noun | 3.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wei</a:t>
            </a:r>
            <a:r>
              <a:rPr kumimoji="0" lang="el-GR"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β</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4.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wei</a:t>
            </a:r>
            <a:r>
              <a:rPr kumimoji="0" lang="el-GR"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β</a:t>
            </a:r>
            <a:r>
              <a:rPr kumimoji="0" lang="en-US"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t</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5. Brille | 6.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Ergebnis</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7.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Ohr</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8.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schade</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9.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sogar</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10.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Naturwissenschaft</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11.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Gefahr</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12. arm | 13.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ungefähr</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14.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anfangen</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15.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lassen</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16.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versprechen</a:t>
            </a:r>
            <a:endPar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EB12FFA9-3EB4-4A7E-ADED-2CBC60171AF3}"/>
              </a:ext>
            </a:extLst>
          </p:cNvPr>
          <p:cNvSpPr/>
          <p:nvPr/>
        </p:nvSpPr>
        <p:spPr>
          <a:xfrm>
            <a:off x="10870275" y="134248"/>
            <a:ext cx="1228698"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Auftakt</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C0B0191E-E5D0-1C1E-E944-840C3AF2B77B}"/>
              </a:ext>
            </a:extLst>
          </p:cNvPr>
          <p:cNvSpPr/>
          <p:nvPr/>
        </p:nvSpPr>
        <p:spPr>
          <a:xfrm>
            <a:off x="945839" y="2924685"/>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vote for</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63AFC65-BC83-A777-54A0-841BD5F7EEAD}"/>
              </a:ext>
            </a:extLst>
          </p:cNvPr>
          <p:cNvSpPr/>
          <p:nvPr/>
        </p:nvSpPr>
        <p:spPr>
          <a:xfrm>
            <a:off x="772187" y="3385401"/>
            <a:ext cx="34757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 know, s/</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he,it</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knows</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56AE1D1-DFE7-9245-CC61-349C1428A3CE}"/>
              </a:ext>
            </a:extLst>
          </p:cNvPr>
          <p:cNvSpPr/>
          <p:nvPr/>
        </p:nvSpPr>
        <p:spPr>
          <a:xfrm>
            <a:off x="998762" y="3846117"/>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you know</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15B514D-FC0A-5950-48F4-60CB1E578958}"/>
              </a:ext>
            </a:extLst>
          </p:cNvPr>
          <p:cNvSpPr/>
          <p:nvPr/>
        </p:nvSpPr>
        <p:spPr>
          <a:xfrm>
            <a:off x="973602" y="4306833"/>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glasses</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CC2A57-D342-2363-3C1B-4762B776EC0E}"/>
              </a:ext>
            </a:extLst>
          </p:cNvPr>
          <p:cNvSpPr/>
          <p:nvPr/>
        </p:nvSpPr>
        <p:spPr>
          <a:xfrm>
            <a:off x="998762" y="4767549"/>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result</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75BB32-2BD8-8B9A-15BC-3942C52FBAC4}"/>
              </a:ext>
            </a:extLst>
          </p:cNvPr>
          <p:cNvSpPr/>
          <p:nvPr/>
        </p:nvSpPr>
        <p:spPr>
          <a:xfrm>
            <a:off x="940263" y="5228265"/>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ear</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C159622-C696-C8B3-DB5C-3CA2DFBC4B43}"/>
              </a:ext>
            </a:extLst>
          </p:cNvPr>
          <p:cNvSpPr/>
          <p:nvPr/>
        </p:nvSpPr>
        <p:spPr>
          <a:xfrm>
            <a:off x="965534" y="5688979"/>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pity</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9C0BBC8-0B8C-CD93-D3E3-9D36E4FB80F1}"/>
              </a:ext>
            </a:extLst>
          </p:cNvPr>
          <p:cNvSpPr/>
          <p:nvPr/>
        </p:nvSpPr>
        <p:spPr>
          <a:xfrm>
            <a:off x="6842845" y="2465920"/>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even, in fact</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351B7BD-9E6A-7C6E-326F-AD6922DA7115}"/>
              </a:ext>
            </a:extLst>
          </p:cNvPr>
          <p:cNvSpPr/>
          <p:nvPr/>
        </p:nvSpPr>
        <p:spPr>
          <a:xfrm>
            <a:off x="6842845" y="2926357"/>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natural science</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CC6245B-7617-5443-4EF7-108A03F88DF2}"/>
              </a:ext>
            </a:extLst>
          </p:cNvPr>
          <p:cNvSpPr/>
          <p:nvPr/>
        </p:nvSpPr>
        <p:spPr>
          <a:xfrm>
            <a:off x="6842845" y="3386794"/>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danger, risk</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3905C86-8B40-798F-0B3B-F2A2C7CDA066}"/>
              </a:ext>
            </a:extLst>
          </p:cNvPr>
          <p:cNvSpPr/>
          <p:nvPr/>
        </p:nvSpPr>
        <p:spPr>
          <a:xfrm>
            <a:off x="6842845" y="3847231"/>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poor</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13406B7-657A-E625-C4FE-88AFF7538BAE}"/>
              </a:ext>
            </a:extLst>
          </p:cNvPr>
          <p:cNvSpPr/>
          <p:nvPr/>
        </p:nvSpPr>
        <p:spPr>
          <a:xfrm>
            <a:off x="6762511" y="4307668"/>
            <a:ext cx="307911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approximately</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57E550D-9871-8798-EFC0-708B5979A2F6}"/>
              </a:ext>
            </a:extLst>
          </p:cNvPr>
          <p:cNvSpPr/>
          <p:nvPr/>
        </p:nvSpPr>
        <p:spPr>
          <a:xfrm>
            <a:off x="6842845" y="4768105"/>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start</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593BD00-E3B0-4B59-91C4-80A73D8102F6}"/>
              </a:ext>
            </a:extLst>
          </p:cNvPr>
          <p:cNvSpPr/>
          <p:nvPr/>
        </p:nvSpPr>
        <p:spPr>
          <a:xfrm>
            <a:off x="6830086" y="5228542"/>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let, allow</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B0897-F28B-D575-D355-89C9902E3C3C}"/>
              </a:ext>
            </a:extLst>
          </p:cNvPr>
          <p:cNvSpPr/>
          <p:nvPr/>
        </p:nvSpPr>
        <p:spPr>
          <a:xfrm>
            <a:off x="6817327" y="5688978"/>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promise</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58A2651-509D-7027-D77B-702DD60EA9EC}"/>
              </a:ext>
            </a:extLst>
          </p:cNvPr>
          <p:cNvSpPr/>
          <p:nvPr/>
        </p:nvSpPr>
        <p:spPr>
          <a:xfrm>
            <a:off x="4363633" y="2389969"/>
            <a:ext cx="122359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46E1147D-CD94-9F40-E1AB-6036787D8E6B}"/>
              </a:ext>
            </a:extLst>
          </p:cNvPr>
          <p:cNvSpPr/>
          <p:nvPr/>
        </p:nvSpPr>
        <p:spPr>
          <a:xfrm>
            <a:off x="4261609" y="2885975"/>
            <a:ext cx="14464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3AE49971-D60B-F4A0-F354-DC23AEDB0DA0}"/>
              </a:ext>
            </a:extLst>
          </p:cNvPr>
          <p:cNvSpPr/>
          <p:nvPr/>
        </p:nvSpPr>
        <p:spPr>
          <a:xfrm>
            <a:off x="3530931" y="3391479"/>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306CA4B-8C4F-93F2-79EE-94A835215648}"/>
              </a:ext>
            </a:extLst>
          </p:cNvPr>
          <p:cNvSpPr/>
          <p:nvPr/>
        </p:nvSpPr>
        <p:spPr>
          <a:xfrm>
            <a:off x="3530931" y="3853714"/>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DD89F2E0-D9F0-C1B5-30C7-11F8E8F43707}"/>
              </a:ext>
            </a:extLst>
          </p:cNvPr>
          <p:cNvSpPr/>
          <p:nvPr/>
        </p:nvSpPr>
        <p:spPr>
          <a:xfrm>
            <a:off x="3518172" y="4247694"/>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9D1C702F-D198-AE9B-CA31-121C4EDD92A0}"/>
              </a:ext>
            </a:extLst>
          </p:cNvPr>
          <p:cNvSpPr/>
          <p:nvPr/>
        </p:nvSpPr>
        <p:spPr>
          <a:xfrm>
            <a:off x="3514588" y="4806855"/>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das</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FEDAEA-6104-2FD6-FD19-9D3DAAB7AF6C}"/>
              </a:ext>
            </a:extLst>
          </p:cNvPr>
          <p:cNvSpPr/>
          <p:nvPr/>
        </p:nvSpPr>
        <p:spPr>
          <a:xfrm>
            <a:off x="3518172" y="5203054"/>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das</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61C701D8-4D3A-5A99-9B68-9D687D36E92B}"/>
              </a:ext>
            </a:extLst>
          </p:cNvPr>
          <p:cNvSpPr/>
          <p:nvPr/>
        </p:nvSpPr>
        <p:spPr>
          <a:xfrm>
            <a:off x="4228023" y="5641337"/>
            <a:ext cx="151358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61ADF157-9470-89C0-CD9A-6C1CC5BD0C2B}"/>
              </a:ext>
            </a:extLst>
          </p:cNvPr>
          <p:cNvSpPr/>
          <p:nvPr/>
        </p:nvSpPr>
        <p:spPr>
          <a:xfrm>
            <a:off x="8979738" y="2474010"/>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52B2B86-36EE-91A2-A80B-DA99A66FB1CA}"/>
              </a:ext>
            </a:extLst>
          </p:cNvPr>
          <p:cNvSpPr/>
          <p:nvPr/>
        </p:nvSpPr>
        <p:spPr>
          <a:xfrm>
            <a:off x="9994483" y="2961508"/>
            <a:ext cx="85622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die</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FE720ABA-2361-79F8-7F25-BA051AF6CAEB}"/>
              </a:ext>
            </a:extLst>
          </p:cNvPr>
          <p:cNvSpPr/>
          <p:nvPr/>
        </p:nvSpPr>
        <p:spPr>
          <a:xfrm>
            <a:off x="9925700" y="3386212"/>
            <a:ext cx="99378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die</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C989448B-7045-4708-DBE1-9A8434B775BA}"/>
              </a:ext>
            </a:extLst>
          </p:cNvPr>
          <p:cNvSpPr/>
          <p:nvPr/>
        </p:nvSpPr>
        <p:spPr>
          <a:xfrm>
            <a:off x="8979738" y="3690284"/>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C8AD88A4-0481-FD35-E1E3-3B715AB8A5F6}"/>
              </a:ext>
            </a:extLst>
          </p:cNvPr>
          <p:cNvSpPr/>
          <p:nvPr/>
        </p:nvSpPr>
        <p:spPr>
          <a:xfrm>
            <a:off x="8979738" y="4177782"/>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9AEB5028-D857-934E-368B-C2DD206AC68D}"/>
              </a:ext>
            </a:extLst>
          </p:cNvPr>
          <p:cNvSpPr/>
          <p:nvPr/>
        </p:nvSpPr>
        <p:spPr>
          <a:xfrm>
            <a:off x="8979738" y="4665280"/>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6CC661C0-4C49-2603-4C90-D91BD2DCD798}"/>
              </a:ext>
            </a:extLst>
          </p:cNvPr>
          <p:cNvSpPr/>
          <p:nvPr/>
        </p:nvSpPr>
        <p:spPr>
          <a:xfrm>
            <a:off x="8979738" y="5152778"/>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EC1DDE48-1699-6A79-0A88-56800AB42F2F}"/>
              </a:ext>
            </a:extLst>
          </p:cNvPr>
          <p:cNvSpPr/>
          <p:nvPr/>
        </p:nvSpPr>
        <p:spPr>
          <a:xfrm>
            <a:off x="8979738" y="5640278"/>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childTnLst>
                                    <p:animMotion origin="layout" path="M 4.79167E-6 1.11111E-6 L -4.12995 0.0088 " pathEditMode="relative" rAng="0" ptsTypes="AA">
                                      <p:cBhvr>
                                        <p:cTn id="6" dur="34500" fill="hold"/>
                                        <p:tgtEl>
                                          <p:spTgt spid="38"/>
                                        </p:tgtEl>
                                        <p:attrNameLst>
                                          <p:attrName>ppt_x</p:attrName>
                                          <p:attrName>ppt_y</p:attrName>
                                        </p:attrNameLst>
                                      </p:cBhvr>
                                      <p:rCtr x="-206497" y="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38" grpId="0"/>
      <p:bldP spid="4" grpId="0"/>
      <p:bldP spid="5" grpId="0"/>
      <p:bldP spid="7" grpId="0"/>
      <p:bldP spid="8" grpId="0"/>
      <p:bldP spid="10" grpId="0"/>
      <p:bldP spid="12" grpId="0"/>
      <p:bldP spid="13" grpId="0"/>
      <p:bldP spid="14" grpId="0"/>
      <p:bldP spid="15" grpId="0"/>
      <p:bldP spid="16" grpId="0"/>
      <p:bldP spid="30" grpId="0"/>
      <p:bldP spid="31" grpId="0"/>
      <p:bldP spid="32" grpId="0"/>
      <p:bldP spid="33" grpId="0"/>
      <p:bldP spid="34"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0A15-29EF-44BE-A6DF-850ABCD3BB72}"/>
              </a:ext>
            </a:extLst>
          </p:cNvPr>
          <p:cNvSpPr>
            <a:spLocks noGrp="1"/>
          </p:cNvSpPr>
          <p:nvPr>
            <p:ph type="title"/>
          </p:nvPr>
        </p:nvSpPr>
        <p:spPr>
          <a:xfrm>
            <a:off x="0" y="213557"/>
            <a:ext cx="2459421" cy="647577"/>
          </a:xfrm>
        </p:spPr>
        <p:txBody>
          <a:bodyPr/>
          <a:lstStyle/>
          <a:p>
            <a:r>
              <a:rPr lang="en-US" dirty="0" err="1"/>
              <a:t>Vokabeln</a:t>
            </a:r>
            <a:endParaRPr lang="en-GB" dirty="0"/>
          </a:p>
        </p:txBody>
      </p:sp>
      <p:sp>
        <p:nvSpPr>
          <p:cNvPr id="7" name="TextBox 6">
            <a:extLst>
              <a:ext uri="{FF2B5EF4-FFF2-40B4-BE49-F238E27FC236}">
                <a16:creationId xmlns:a16="http://schemas.microsoft.com/office/drawing/2014/main" id="{0AE2F48E-3D68-9F6B-246F-158EE40B8ADE}"/>
              </a:ext>
            </a:extLst>
          </p:cNvPr>
          <p:cNvSpPr txBox="1"/>
          <p:nvPr/>
        </p:nvSpPr>
        <p:spPr>
          <a:xfrm>
            <a:off x="2445678" y="203839"/>
            <a:ext cx="87642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Was </a:t>
            </a:r>
            <a:r>
              <a:rPr kumimoji="0" lang="en-GB" sz="3200" b="1" i="0" u="none" strike="noStrike" kern="1200" cap="none" spc="0" normalizeH="0" baseline="0" noProof="0" dirty="0" err="1">
                <a:ln>
                  <a:noFill/>
                </a:ln>
                <a:effectLst/>
                <a:uLnTx/>
                <a:uFillTx/>
                <a:latin typeface="Century Gothic" panose="020B0502020202020204" pitchFamily="34" charset="0"/>
                <a:ea typeface="+mn-ea"/>
                <a:cs typeface="+mn-cs"/>
              </a:rPr>
              <a:t>passt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effectLst/>
                <a:uLnTx/>
                <a:uFillTx/>
                <a:latin typeface="Century Gothic" panose="020B0502020202020204" pitchFamily="34" charset="0"/>
                <a:ea typeface="+mn-ea"/>
                <a:cs typeface="+mn-cs"/>
              </a:rPr>
              <a:t>zusammen</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 [1/2] </a:t>
            </a:r>
          </a:p>
        </p:txBody>
      </p:sp>
      <p:sp>
        <p:nvSpPr>
          <p:cNvPr id="11" name="TextBox 10">
            <a:extLst>
              <a:ext uri="{FF2B5EF4-FFF2-40B4-BE49-F238E27FC236}">
                <a16:creationId xmlns:a16="http://schemas.microsoft.com/office/drawing/2014/main" id="{201EDC05-6479-41B9-01BD-E80B70C3B385}"/>
              </a:ext>
            </a:extLst>
          </p:cNvPr>
          <p:cNvSpPr txBox="1"/>
          <p:nvPr/>
        </p:nvSpPr>
        <p:spPr>
          <a:xfrm>
            <a:off x="310242" y="1620780"/>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rPr>
              <a:t>gelten</a:t>
            </a:r>
            <a:endParaRPr lang="en-GB" sz="2800" b="1" dirty="0">
              <a:effectLst/>
              <a:latin typeface="+mn-lt"/>
            </a:endParaRPr>
          </a:p>
        </p:txBody>
      </p:sp>
      <p:sp>
        <p:nvSpPr>
          <p:cNvPr id="12" name="TextBox 11">
            <a:extLst>
              <a:ext uri="{FF2B5EF4-FFF2-40B4-BE49-F238E27FC236}">
                <a16:creationId xmlns:a16="http://schemas.microsoft.com/office/drawing/2014/main" id="{E73EE07E-6861-6B0B-3BD7-F6DD797C138F}"/>
              </a:ext>
            </a:extLst>
          </p:cNvPr>
          <p:cNvSpPr txBox="1"/>
          <p:nvPr/>
        </p:nvSpPr>
        <p:spPr>
          <a:xfrm>
            <a:off x="310242" y="3493357"/>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ea typeface="Calibri" panose="020F0502020204030204" pitchFamily="34" charset="0"/>
                <a:cs typeface="Times New Roman" panose="02020603050405020304" pitchFamily="18" charset="0"/>
              </a:rPr>
              <a:t>Verständnis (das)</a:t>
            </a:r>
            <a:endParaRPr lang="en-US" sz="2800" b="1" dirty="0">
              <a:effectLst/>
              <a:latin typeface="+mn-lt"/>
            </a:endParaRPr>
          </a:p>
        </p:txBody>
      </p:sp>
      <p:sp>
        <p:nvSpPr>
          <p:cNvPr id="13" name="TextBox 12">
            <a:extLst>
              <a:ext uri="{FF2B5EF4-FFF2-40B4-BE49-F238E27FC236}">
                <a16:creationId xmlns:a16="http://schemas.microsoft.com/office/drawing/2014/main" id="{2BE67617-260B-35A6-F180-CD51C3853BDE}"/>
              </a:ext>
            </a:extLst>
          </p:cNvPr>
          <p:cNvSpPr txBox="1"/>
          <p:nvPr/>
        </p:nvSpPr>
        <p:spPr>
          <a:xfrm>
            <a:off x="310242" y="2859803"/>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ea typeface="Calibri" panose="020F0502020204030204" pitchFamily="34" charset="0"/>
                <a:cs typeface="Times New Roman" panose="02020603050405020304" pitchFamily="18" charset="0"/>
              </a:rPr>
              <a:t>Inhalt (der) </a:t>
            </a:r>
            <a:endParaRPr lang="en-GB" sz="2800" b="1" dirty="0">
              <a:effectLst/>
              <a:latin typeface="+mn-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C71A89A-ADFB-36D5-FC16-85FC1F15C1F0}"/>
              </a:ext>
            </a:extLst>
          </p:cNvPr>
          <p:cNvSpPr txBox="1"/>
          <p:nvPr/>
        </p:nvSpPr>
        <p:spPr>
          <a:xfrm>
            <a:off x="310242" y="2226954"/>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rPr>
              <a:t>betreffen </a:t>
            </a:r>
            <a:endParaRPr lang="en-GB" sz="2800" b="1" dirty="0">
              <a:effectLst/>
              <a:latin typeface="+mn-lt"/>
            </a:endParaRPr>
          </a:p>
        </p:txBody>
      </p:sp>
      <p:sp>
        <p:nvSpPr>
          <p:cNvPr id="17" name="TextBox 16">
            <a:extLst>
              <a:ext uri="{FF2B5EF4-FFF2-40B4-BE49-F238E27FC236}">
                <a16:creationId xmlns:a16="http://schemas.microsoft.com/office/drawing/2014/main" id="{59FBA793-8546-056E-89A6-91B4F7497C85}"/>
              </a:ext>
            </a:extLst>
          </p:cNvPr>
          <p:cNvSpPr txBox="1"/>
          <p:nvPr/>
        </p:nvSpPr>
        <p:spPr>
          <a:xfrm>
            <a:off x="323985" y="999320"/>
            <a:ext cx="4270872" cy="51636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a:ln>
                  <a:noFill/>
                </a:ln>
                <a:solidFill>
                  <a:srgbClr val="3D3C3C"/>
                </a:solidFill>
                <a:effectLst/>
                <a:uLnTx/>
                <a:uFillTx/>
                <a:latin typeface="Century Gothic"/>
                <a:ea typeface="+mn-ea"/>
                <a:cs typeface="+mn-cs"/>
              </a:rPr>
              <a:t>etwa</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84C2A137-AFCE-DFE9-75AC-9871C911951E}"/>
              </a:ext>
            </a:extLst>
          </p:cNvPr>
          <p:cNvSpPr txBox="1"/>
          <p:nvPr/>
        </p:nvSpPr>
        <p:spPr>
          <a:xfrm>
            <a:off x="7610885" y="967140"/>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content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plot</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30CF2B0B-11D2-ECB0-BFBE-961EFD769423}"/>
              </a:ext>
            </a:extLst>
          </p:cNvPr>
          <p:cNvSpPr txBox="1"/>
          <p:nvPr/>
        </p:nvSpPr>
        <p:spPr>
          <a:xfrm>
            <a:off x="7610885" y="2213377"/>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understanding</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11B4EE27-02F0-FFF7-3661-EFDAD496C308}"/>
              </a:ext>
            </a:extLst>
          </p:cNvPr>
          <p:cNvSpPr txBox="1"/>
          <p:nvPr/>
        </p:nvSpPr>
        <p:spPr>
          <a:xfrm>
            <a:off x="7610885" y="1600214"/>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a:ln>
                  <a:noFill/>
                </a:ln>
                <a:solidFill>
                  <a:srgbClr val="3D3C3C"/>
                </a:solidFill>
                <a:effectLst/>
                <a:uLnTx/>
                <a:uFillTx/>
                <a:latin typeface="Century Gothic"/>
                <a:ea typeface="+mn-ea"/>
                <a:cs typeface="+mn-cs"/>
              </a:rPr>
              <a:t>power,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strength</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B299D41F-C3D7-F5D5-2EDE-4012897874DB}"/>
              </a:ext>
            </a:extLst>
          </p:cNvPr>
          <p:cNvSpPr txBox="1"/>
          <p:nvPr/>
        </p:nvSpPr>
        <p:spPr>
          <a:xfrm>
            <a:off x="7610885" y="2855560"/>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scholar</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scientist</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F3B680B4-50ED-4B08-C19B-BAC79D4B7CAF}"/>
              </a:ext>
            </a:extLst>
          </p:cNvPr>
          <p:cNvSpPr txBox="1"/>
          <p:nvPr/>
        </p:nvSpPr>
        <p:spPr>
          <a:xfrm>
            <a:off x="7610885" y="3494062"/>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to</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affect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concern</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9C404766-B2F1-85C6-258E-087D15F8DBE5}"/>
              </a:ext>
            </a:extLst>
          </p:cNvPr>
          <p:cNvSpPr txBox="1"/>
          <p:nvPr/>
        </p:nvSpPr>
        <p:spPr>
          <a:xfrm>
            <a:off x="7610885" y="5379928"/>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about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approximately</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C87986EA-2E83-B6AD-51D7-E54529F7E2A8}"/>
              </a:ext>
            </a:extLst>
          </p:cNvPr>
          <p:cNvSpPr txBox="1"/>
          <p:nvPr/>
        </p:nvSpPr>
        <p:spPr>
          <a:xfrm>
            <a:off x="7610885" y="4741426"/>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to</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be</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valid,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true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69868BD4-0607-EDF5-8EFE-E537D613C02A}"/>
              </a:ext>
            </a:extLst>
          </p:cNvPr>
          <p:cNvSpPr txBox="1"/>
          <p:nvPr/>
        </p:nvSpPr>
        <p:spPr>
          <a:xfrm>
            <a:off x="7610885" y="4108352"/>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knowledge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F5D76C5A-0969-A77E-26FC-BE79A6597FF2}"/>
              </a:ext>
            </a:extLst>
          </p:cNvPr>
          <p:cNvSpPr txBox="1"/>
          <p:nvPr/>
        </p:nvSpPr>
        <p:spPr>
          <a:xfrm>
            <a:off x="310242" y="4108352"/>
            <a:ext cx="4270872" cy="516360"/>
          </a:xfrm>
          <a:prstGeom prst="rect">
            <a:avLst/>
          </a:prstGeom>
          <a:solidFill>
            <a:schemeClr val="accent1">
              <a:lumMod val="20000"/>
              <a:lumOff val="80000"/>
            </a:schemeClr>
          </a:solidFill>
        </p:spPr>
        <p:txBody>
          <a:bodyPr wrap="square" rtlCol="0">
            <a:spAutoFit/>
          </a:bodyPr>
          <a:lstStyle/>
          <a:p>
            <a:pPr>
              <a:lnSpc>
                <a:spcPct val="107000"/>
              </a:lnSpc>
              <a:spcAft>
                <a:spcPts val="800"/>
              </a:spcAft>
              <a:defRPr/>
            </a:pPr>
            <a:r>
              <a:rPr lang="de-DE" sz="2800" b="1" dirty="0">
                <a:effectLst/>
                <a:latin typeface="+mn-lt"/>
                <a:ea typeface="Calibri" panose="020F0502020204030204" pitchFamily="34" charset="0"/>
                <a:cs typeface="Times New Roman" panose="02020603050405020304" pitchFamily="18" charset="0"/>
              </a:rPr>
              <a:t>Wissenschaftler (der)</a:t>
            </a:r>
            <a:endParaRPr lang="de-DE" sz="2800" b="1" dirty="0">
              <a:effectLst/>
              <a:latin typeface="+mn-lt"/>
            </a:endParaRPr>
          </a:p>
        </p:txBody>
      </p:sp>
      <p:sp>
        <p:nvSpPr>
          <p:cNvPr id="30" name="TextBox 29">
            <a:extLst>
              <a:ext uri="{FF2B5EF4-FFF2-40B4-BE49-F238E27FC236}">
                <a16:creationId xmlns:a16="http://schemas.microsoft.com/office/drawing/2014/main" id="{DF084C7F-D638-EBA1-8187-A5F25072BCB8}"/>
              </a:ext>
            </a:extLst>
          </p:cNvPr>
          <p:cNvSpPr txBox="1"/>
          <p:nvPr/>
        </p:nvSpPr>
        <p:spPr>
          <a:xfrm>
            <a:off x="310242" y="4754962"/>
            <a:ext cx="4270872" cy="51636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a:ln>
                  <a:noFill/>
                </a:ln>
                <a:solidFill>
                  <a:srgbClr val="3D3C3C"/>
                </a:solidFill>
                <a:effectLst/>
                <a:uLnTx/>
                <a:uFillTx/>
                <a:latin typeface="Century Gothic"/>
                <a:ea typeface="+mn-ea"/>
                <a:cs typeface="+mn-cs"/>
              </a:rPr>
              <a:t>Kenntnis (die)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CBE3F060-07B6-2581-34FF-BF093F2B7938}"/>
              </a:ext>
            </a:extLst>
          </p:cNvPr>
          <p:cNvSpPr txBox="1"/>
          <p:nvPr/>
        </p:nvSpPr>
        <p:spPr>
          <a:xfrm>
            <a:off x="323985" y="5384360"/>
            <a:ext cx="4270872" cy="51636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a:ln>
                  <a:noFill/>
                </a:ln>
                <a:solidFill>
                  <a:srgbClr val="3D3C3C"/>
                </a:solidFill>
                <a:effectLst/>
                <a:uLnTx/>
                <a:uFillTx/>
                <a:latin typeface="Century Gothic"/>
                <a:ea typeface="+mn-ea"/>
                <a:cs typeface="+mn-cs"/>
              </a:rPr>
              <a:t>Macht (die)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93A9A041-4090-B31D-0B58-C783AA7F4BFF}"/>
              </a:ext>
            </a:extLst>
          </p:cNvPr>
          <p:cNvSpPr txBox="1"/>
          <p:nvPr/>
        </p:nvSpPr>
        <p:spPr>
          <a:xfrm>
            <a:off x="2705626" y="984718"/>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about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approximately</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3" name="TextBox 52">
            <a:extLst>
              <a:ext uri="{FF2B5EF4-FFF2-40B4-BE49-F238E27FC236}">
                <a16:creationId xmlns:a16="http://schemas.microsoft.com/office/drawing/2014/main" id="{2DD2058D-B7E0-80CF-F389-5B6E64550C58}"/>
              </a:ext>
            </a:extLst>
          </p:cNvPr>
          <p:cNvSpPr txBox="1"/>
          <p:nvPr/>
        </p:nvSpPr>
        <p:spPr>
          <a:xfrm>
            <a:off x="2705626" y="1619142"/>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to</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be</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valid,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true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4" name="TextBox 53">
            <a:extLst>
              <a:ext uri="{FF2B5EF4-FFF2-40B4-BE49-F238E27FC236}">
                <a16:creationId xmlns:a16="http://schemas.microsoft.com/office/drawing/2014/main" id="{4BA88888-6048-483F-8CE4-898D27530E5A}"/>
              </a:ext>
            </a:extLst>
          </p:cNvPr>
          <p:cNvSpPr txBox="1"/>
          <p:nvPr/>
        </p:nvSpPr>
        <p:spPr>
          <a:xfrm>
            <a:off x="2709527" y="2227488"/>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to</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affect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concern</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5" name="TextBox 54">
            <a:extLst>
              <a:ext uri="{FF2B5EF4-FFF2-40B4-BE49-F238E27FC236}">
                <a16:creationId xmlns:a16="http://schemas.microsoft.com/office/drawing/2014/main" id="{57A79628-73AB-335C-5616-9E1365392736}"/>
              </a:ext>
            </a:extLst>
          </p:cNvPr>
          <p:cNvSpPr txBox="1"/>
          <p:nvPr/>
        </p:nvSpPr>
        <p:spPr>
          <a:xfrm>
            <a:off x="2705626" y="2862791"/>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content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plot</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AE66CE1A-4F83-DCDE-A125-A5325001BA1B}"/>
              </a:ext>
            </a:extLst>
          </p:cNvPr>
          <p:cNvSpPr txBox="1"/>
          <p:nvPr/>
        </p:nvSpPr>
        <p:spPr>
          <a:xfrm>
            <a:off x="3960562" y="4105564"/>
            <a:ext cx="3540616"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scholar</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scientist</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4E560BAC-3BE2-6921-02F5-9171DF4D9B98}"/>
              </a:ext>
            </a:extLst>
          </p:cNvPr>
          <p:cNvSpPr txBox="1"/>
          <p:nvPr/>
        </p:nvSpPr>
        <p:spPr>
          <a:xfrm>
            <a:off x="3960563" y="4765350"/>
            <a:ext cx="3540616"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knowledge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8" name="TextBox 57">
            <a:extLst>
              <a:ext uri="{FF2B5EF4-FFF2-40B4-BE49-F238E27FC236}">
                <a16:creationId xmlns:a16="http://schemas.microsoft.com/office/drawing/2014/main" id="{56D84B02-6E8E-78A0-7898-84BD1CD66819}"/>
              </a:ext>
            </a:extLst>
          </p:cNvPr>
          <p:cNvSpPr txBox="1"/>
          <p:nvPr/>
        </p:nvSpPr>
        <p:spPr>
          <a:xfrm>
            <a:off x="3960562" y="3497218"/>
            <a:ext cx="3540617"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understanding</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9" name="TextBox 58">
            <a:extLst>
              <a:ext uri="{FF2B5EF4-FFF2-40B4-BE49-F238E27FC236}">
                <a16:creationId xmlns:a16="http://schemas.microsoft.com/office/drawing/2014/main" id="{C4E46C4A-3056-163E-BFFB-3806F338354E}"/>
              </a:ext>
            </a:extLst>
          </p:cNvPr>
          <p:cNvSpPr txBox="1"/>
          <p:nvPr/>
        </p:nvSpPr>
        <p:spPr>
          <a:xfrm>
            <a:off x="3960563" y="5379928"/>
            <a:ext cx="3540616"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a:ln>
                  <a:noFill/>
                </a:ln>
                <a:solidFill>
                  <a:srgbClr val="3D3C3C"/>
                </a:solidFill>
                <a:effectLst/>
                <a:uLnTx/>
                <a:uFillTx/>
                <a:latin typeface="Century Gothic"/>
                <a:ea typeface="+mn-ea"/>
                <a:cs typeface="+mn-cs"/>
              </a:rPr>
              <a:t>power,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strength</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5EE14DA2-B247-440B-88FF-27EF4BC4BCE8}"/>
              </a:ext>
            </a:extLst>
          </p:cNvPr>
          <p:cNvSpPr/>
          <p:nvPr/>
        </p:nvSpPr>
        <p:spPr>
          <a:xfrm>
            <a:off x="10870275" y="134248"/>
            <a:ext cx="1228698"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1158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randombar(horizontal)">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randombar(horizontal)">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randombar(horizontal)">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randombar(horizontal)">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randombar(horizontal)">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4" grpId="0" animBg="1"/>
      <p:bldP spid="55" grpId="0" animBg="1"/>
      <p:bldP spid="56" grpId="0" animBg="1"/>
      <p:bldP spid="57" grpId="0" animBg="1"/>
      <p:bldP spid="58"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0A15-29EF-44BE-A6DF-850ABCD3BB72}"/>
              </a:ext>
            </a:extLst>
          </p:cNvPr>
          <p:cNvSpPr>
            <a:spLocks noGrp="1"/>
          </p:cNvSpPr>
          <p:nvPr>
            <p:ph type="title"/>
          </p:nvPr>
        </p:nvSpPr>
        <p:spPr>
          <a:xfrm>
            <a:off x="0" y="213557"/>
            <a:ext cx="2596055" cy="647577"/>
          </a:xfrm>
        </p:spPr>
        <p:txBody>
          <a:bodyPr/>
          <a:lstStyle/>
          <a:p>
            <a:r>
              <a:rPr lang="en-US" dirty="0" err="1"/>
              <a:t>Vokabeln</a:t>
            </a:r>
            <a:endParaRPr lang="en-GB" dirty="0"/>
          </a:p>
        </p:txBody>
      </p:sp>
      <p:sp>
        <p:nvSpPr>
          <p:cNvPr id="7" name="TextBox 6">
            <a:extLst>
              <a:ext uri="{FF2B5EF4-FFF2-40B4-BE49-F238E27FC236}">
                <a16:creationId xmlns:a16="http://schemas.microsoft.com/office/drawing/2014/main" id="{0AE2F48E-3D68-9F6B-246F-158EE40B8ADE}"/>
              </a:ext>
            </a:extLst>
          </p:cNvPr>
          <p:cNvSpPr txBox="1"/>
          <p:nvPr/>
        </p:nvSpPr>
        <p:spPr>
          <a:xfrm>
            <a:off x="2519877" y="234072"/>
            <a:ext cx="87642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Was </a:t>
            </a:r>
            <a:r>
              <a:rPr kumimoji="0" lang="en-GB" sz="3200" b="1" i="0" u="none" strike="noStrike" kern="1200" cap="none" spc="0" normalizeH="0" baseline="0" noProof="0" dirty="0" err="1">
                <a:ln>
                  <a:noFill/>
                </a:ln>
                <a:effectLst/>
                <a:uLnTx/>
                <a:uFillTx/>
                <a:latin typeface="Century Gothic" panose="020B0502020202020204" pitchFamily="34" charset="0"/>
                <a:ea typeface="+mn-ea"/>
                <a:cs typeface="+mn-cs"/>
              </a:rPr>
              <a:t>passt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effectLst/>
                <a:uLnTx/>
                <a:uFillTx/>
                <a:latin typeface="Century Gothic" panose="020B0502020202020204" pitchFamily="34" charset="0"/>
                <a:ea typeface="+mn-ea"/>
                <a:cs typeface="+mn-cs"/>
              </a:rPr>
              <a:t>zusammen</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 [2/2]</a:t>
            </a:r>
          </a:p>
        </p:txBody>
      </p:sp>
      <p:sp>
        <p:nvSpPr>
          <p:cNvPr id="11" name="TextBox 10">
            <a:extLst>
              <a:ext uri="{FF2B5EF4-FFF2-40B4-BE49-F238E27FC236}">
                <a16:creationId xmlns:a16="http://schemas.microsoft.com/office/drawing/2014/main" id="{201EDC05-6479-41B9-01BD-E80B70C3B385}"/>
              </a:ext>
            </a:extLst>
          </p:cNvPr>
          <p:cNvSpPr txBox="1"/>
          <p:nvPr/>
        </p:nvSpPr>
        <p:spPr>
          <a:xfrm>
            <a:off x="310242" y="1617922"/>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a:effectLst/>
                <a:latin typeface="+mn-lt"/>
              </a:rPr>
              <a:t>schrecklich</a:t>
            </a:r>
            <a:endParaRPr lang="en-GB" sz="2800" b="1" dirty="0">
              <a:effectLst/>
              <a:latin typeface="+mn-lt"/>
            </a:endParaRPr>
          </a:p>
        </p:txBody>
      </p:sp>
      <p:sp>
        <p:nvSpPr>
          <p:cNvPr id="12" name="TextBox 11">
            <a:extLst>
              <a:ext uri="{FF2B5EF4-FFF2-40B4-BE49-F238E27FC236}">
                <a16:creationId xmlns:a16="http://schemas.microsoft.com/office/drawing/2014/main" id="{E73EE07E-6861-6B0B-3BD7-F6DD797C138F}"/>
              </a:ext>
            </a:extLst>
          </p:cNvPr>
          <p:cNvSpPr txBox="1"/>
          <p:nvPr/>
        </p:nvSpPr>
        <p:spPr>
          <a:xfrm>
            <a:off x="310242" y="3493357"/>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a:effectLst/>
                <a:latin typeface="+mn-lt"/>
              </a:rPr>
              <a:t>auffallen</a:t>
            </a:r>
            <a:endParaRPr lang="de-DE" sz="2800" b="1" dirty="0">
              <a:effectLst/>
              <a:latin typeface="+mn-lt"/>
            </a:endParaRPr>
          </a:p>
        </p:txBody>
      </p:sp>
      <p:sp>
        <p:nvSpPr>
          <p:cNvPr id="13" name="TextBox 12">
            <a:extLst>
              <a:ext uri="{FF2B5EF4-FFF2-40B4-BE49-F238E27FC236}">
                <a16:creationId xmlns:a16="http://schemas.microsoft.com/office/drawing/2014/main" id="{2BE67617-260B-35A6-F180-CD51C3853BDE}"/>
              </a:ext>
            </a:extLst>
          </p:cNvPr>
          <p:cNvSpPr txBox="1"/>
          <p:nvPr/>
        </p:nvSpPr>
        <p:spPr>
          <a:xfrm>
            <a:off x="310242" y="2859803"/>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a:effectLst/>
                <a:latin typeface="+mn-lt"/>
              </a:rPr>
              <a:t>entweder</a:t>
            </a:r>
            <a:endParaRPr lang="en-GB" sz="2800" b="1" dirty="0">
              <a:effectLst/>
              <a:latin typeface="+mn-lt"/>
            </a:endParaRPr>
          </a:p>
        </p:txBody>
      </p:sp>
      <p:sp>
        <p:nvSpPr>
          <p:cNvPr id="14" name="TextBox 13">
            <a:extLst>
              <a:ext uri="{FF2B5EF4-FFF2-40B4-BE49-F238E27FC236}">
                <a16:creationId xmlns:a16="http://schemas.microsoft.com/office/drawing/2014/main" id="{8C71A89A-ADFB-36D5-FC16-85FC1F15C1F0}"/>
              </a:ext>
            </a:extLst>
          </p:cNvPr>
          <p:cNvSpPr txBox="1"/>
          <p:nvPr/>
        </p:nvSpPr>
        <p:spPr>
          <a:xfrm>
            <a:off x="310242" y="2226954"/>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en-US" sz="2800" b="1">
                <a:effectLst/>
                <a:latin typeface="+mn-lt"/>
              </a:rPr>
              <a:t>erhalten</a:t>
            </a:r>
            <a:endParaRPr lang="en-GB" sz="2800" b="1" dirty="0">
              <a:effectLst/>
              <a:latin typeface="+mn-lt"/>
            </a:endParaRPr>
          </a:p>
        </p:txBody>
      </p:sp>
      <p:sp>
        <p:nvSpPr>
          <p:cNvPr id="17" name="TextBox 16">
            <a:extLst>
              <a:ext uri="{FF2B5EF4-FFF2-40B4-BE49-F238E27FC236}">
                <a16:creationId xmlns:a16="http://schemas.microsoft.com/office/drawing/2014/main" id="{59FBA793-8546-056E-89A6-91B4F7497C85}"/>
              </a:ext>
            </a:extLst>
          </p:cNvPr>
          <p:cNvSpPr txBox="1"/>
          <p:nvPr/>
        </p:nvSpPr>
        <p:spPr>
          <a:xfrm>
            <a:off x="310242" y="1008297"/>
            <a:ext cx="4270872" cy="51636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rPr>
              <a:t>falls</a:t>
            </a:r>
            <a:r>
              <a:rPr lang="de-DE" sz="2800" dirty="0">
                <a:effectLst/>
                <a:latin typeface="+mn-lt"/>
              </a:rPr>
              <a:t> </a:t>
            </a:r>
          </a:p>
        </p:txBody>
      </p:sp>
      <p:sp>
        <p:nvSpPr>
          <p:cNvPr id="19" name="TextBox 18">
            <a:extLst>
              <a:ext uri="{FF2B5EF4-FFF2-40B4-BE49-F238E27FC236}">
                <a16:creationId xmlns:a16="http://schemas.microsoft.com/office/drawing/2014/main" id="{84C2A137-AFCE-DFE9-75AC-9871C911951E}"/>
              </a:ext>
            </a:extLst>
          </p:cNvPr>
          <p:cNvSpPr txBox="1"/>
          <p:nvPr/>
        </p:nvSpPr>
        <p:spPr>
          <a:xfrm>
            <a:off x="7610885" y="1001453"/>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dirty="0" err="1">
                <a:effectLst/>
                <a:latin typeface="+mn-lt"/>
              </a:rPr>
              <a:t>either</a:t>
            </a:r>
            <a:endParaRPr lang="en-GB" sz="2800" b="1" dirty="0">
              <a:effectLst/>
              <a:latin typeface="+mn-lt"/>
            </a:endParaRPr>
          </a:p>
        </p:txBody>
      </p:sp>
      <p:sp>
        <p:nvSpPr>
          <p:cNvPr id="20" name="TextBox 19">
            <a:extLst>
              <a:ext uri="{FF2B5EF4-FFF2-40B4-BE49-F238E27FC236}">
                <a16:creationId xmlns:a16="http://schemas.microsoft.com/office/drawing/2014/main" id="{30CF2B0B-11D2-ECB0-BFBE-961EFD769423}"/>
              </a:ext>
            </a:extLst>
          </p:cNvPr>
          <p:cNvSpPr txBox="1"/>
          <p:nvPr/>
        </p:nvSpPr>
        <p:spPr>
          <a:xfrm>
            <a:off x="7610885" y="2227488"/>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effectLst/>
                <a:latin typeface="+mn-lt"/>
              </a:rPr>
              <a:t>to give up</a:t>
            </a:r>
            <a:endParaRPr lang="en-GB" sz="2800" b="1" dirty="0">
              <a:effectLst/>
              <a:latin typeface="+mn-lt"/>
            </a:endParaRPr>
          </a:p>
        </p:txBody>
      </p:sp>
      <p:sp>
        <p:nvSpPr>
          <p:cNvPr id="21" name="TextBox 20">
            <a:extLst>
              <a:ext uri="{FF2B5EF4-FFF2-40B4-BE49-F238E27FC236}">
                <a16:creationId xmlns:a16="http://schemas.microsoft.com/office/drawing/2014/main" id="{11B4EE27-02F0-FFF7-3661-EFDAD496C308}"/>
              </a:ext>
            </a:extLst>
          </p:cNvPr>
          <p:cNvSpPr txBox="1"/>
          <p:nvPr/>
        </p:nvSpPr>
        <p:spPr>
          <a:xfrm>
            <a:off x="7610885" y="1624045"/>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dirty="0">
                <a:effectLst/>
                <a:latin typeface="+mn-lt"/>
              </a:rPr>
              <a:t>in </a:t>
            </a:r>
            <a:r>
              <a:rPr lang="de-DE" sz="2800" b="1" dirty="0" err="1">
                <a:effectLst/>
                <a:latin typeface="+mn-lt"/>
              </a:rPr>
              <a:t>case</a:t>
            </a:r>
            <a:r>
              <a:rPr lang="de-DE" sz="2800" b="1" dirty="0">
                <a:effectLst/>
                <a:latin typeface="+mn-lt"/>
              </a:rPr>
              <a:t>, </a:t>
            </a:r>
            <a:r>
              <a:rPr lang="de-DE" sz="2800" b="1" dirty="0" err="1">
                <a:effectLst/>
                <a:latin typeface="+mn-lt"/>
              </a:rPr>
              <a:t>if</a:t>
            </a:r>
            <a:r>
              <a:rPr lang="de-DE" sz="2800" b="1" dirty="0">
                <a:effectLst/>
                <a:latin typeface="+mn-lt"/>
              </a:rPr>
              <a:t> </a:t>
            </a:r>
          </a:p>
        </p:txBody>
      </p:sp>
      <p:sp>
        <p:nvSpPr>
          <p:cNvPr id="22" name="TextBox 21">
            <a:extLst>
              <a:ext uri="{FF2B5EF4-FFF2-40B4-BE49-F238E27FC236}">
                <a16:creationId xmlns:a16="http://schemas.microsoft.com/office/drawing/2014/main" id="{B299D41F-C3D7-F5D5-2EDE-4012897874DB}"/>
              </a:ext>
            </a:extLst>
          </p:cNvPr>
          <p:cNvSpPr txBox="1"/>
          <p:nvPr/>
        </p:nvSpPr>
        <p:spPr>
          <a:xfrm>
            <a:off x="7610885" y="2860508"/>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effectLst/>
                <a:latin typeface="+mn-lt"/>
              </a:rPr>
              <a:t>to stand out, notice</a:t>
            </a:r>
            <a:endParaRPr lang="de-DE" sz="2800" b="1" dirty="0">
              <a:effectLst/>
              <a:latin typeface="+mn-lt"/>
            </a:endParaRPr>
          </a:p>
        </p:txBody>
      </p:sp>
      <p:sp>
        <p:nvSpPr>
          <p:cNvPr id="23" name="TextBox 22">
            <a:extLst>
              <a:ext uri="{FF2B5EF4-FFF2-40B4-BE49-F238E27FC236}">
                <a16:creationId xmlns:a16="http://schemas.microsoft.com/office/drawing/2014/main" id="{F3B680B4-50ED-4B08-C19B-BAC79D4B7CAF}"/>
              </a:ext>
            </a:extLst>
          </p:cNvPr>
          <p:cNvSpPr txBox="1"/>
          <p:nvPr/>
        </p:nvSpPr>
        <p:spPr>
          <a:xfrm>
            <a:off x="7610885" y="3494062"/>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effectLst/>
                <a:latin typeface="+mn-lt"/>
              </a:rPr>
              <a:t>terrible, terribly</a:t>
            </a:r>
            <a:endParaRPr lang="en-GB" sz="2800" b="1" dirty="0">
              <a:effectLst/>
              <a:latin typeface="+mn-lt"/>
            </a:endParaRPr>
          </a:p>
        </p:txBody>
      </p:sp>
      <p:sp>
        <p:nvSpPr>
          <p:cNvPr id="24" name="TextBox 23">
            <a:extLst>
              <a:ext uri="{FF2B5EF4-FFF2-40B4-BE49-F238E27FC236}">
                <a16:creationId xmlns:a16="http://schemas.microsoft.com/office/drawing/2014/main" id="{9C404766-B2F1-85C6-258E-087D15F8DBE5}"/>
              </a:ext>
            </a:extLst>
          </p:cNvPr>
          <p:cNvSpPr txBox="1"/>
          <p:nvPr/>
        </p:nvSpPr>
        <p:spPr>
          <a:xfrm>
            <a:off x="7610885" y="5364661"/>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dirty="0" err="1">
                <a:effectLst/>
                <a:latin typeface="+mn-lt"/>
              </a:rPr>
              <a:t>scientific</a:t>
            </a:r>
            <a:r>
              <a:rPr lang="de-DE" sz="2800" b="1" dirty="0">
                <a:effectLst/>
                <a:latin typeface="+mn-lt"/>
              </a:rPr>
              <a:t>, </a:t>
            </a:r>
            <a:r>
              <a:rPr lang="de-DE" sz="2800" b="1" dirty="0" err="1">
                <a:effectLst/>
                <a:latin typeface="+mn-lt"/>
              </a:rPr>
              <a:t>scholarly</a:t>
            </a:r>
            <a:r>
              <a:rPr lang="de-DE" sz="2800" b="1" dirty="0">
                <a:effectLst/>
                <a:latin typeface="+mn-lt"/>
              </a:rPr>
              <a:t> </a:t>
            </a:r>
            <a:endParaRPr lang="en-GB" sz="2800" b="1" dirty="0">
              <a:effectLst/>
              <a:latin typeface="+mn-lt"/>
            </a:endParaRPr>
          </a:p>
        </p:txBody>
      </p:sp>
      <p:sp>
        <p:nvSpPr>
          <p:cNvPr id="25" name="TextBox 24">
            <a:extLst>
              <a:ext uri="{FF2B5EF4-FFF2-40B4-BE49-F238E27FC236}">
                <a16:creationId xmlns:a16="http://schemas.microsoft.com/office/drawing/2014/main" id="{C87986EA-2E83-B6AD-51D7-E54529F7E2A8}"/>
              </a:ext>
            </a:extLst>
          </p:cNvPr>
          <p:cNvSpPr txBox="1"/>
          <p:nvPr/>
        </p:nvSpPr>
        <p:spPr>
          <a:xfrm>
            <a:off x="7610885" y="4734615"/>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dirty="0">
                <a:effectLst/>
                <a:latin typeface="+mn-lt"/>
              </a:rPr>
              <a:t>to receive</a:t>
            </a:r>
            <a:endParaRPr lang="en-GB" sz="2800" b="1" dirty="0">
              <a:effectLst/>
              <a:latin typeface="+mn-lt"/>
            </a:endParaRPr>
          </a:p>
        </p:txBody>
      </p:sp>
      <p:sp>
        <p:nvSpPr>
          <p:cNvPr id="26" name="TextBox 25">
            <a:extLst>
              <a:ext uri="{FF2B5EF4-FFF2-40B4-BE49-F238E27FC236}">
                <a16:creationId xmlns:a16="http://schemas.microsoft.com/office/drawing/2014/main" id="{69868BD4-0607-EDF5-8EFE-E537D613C02A}"/>
              </a:ext>
            </a:extLst>
          </p:cNvPr>
          <p:cNvSpPr txBox="1"/>
          <p:nvPr/>
        </p:nvSpPr>
        <p:spPr>
          <a:xfrm>
            <a:off x="7610885" y="4113071"/>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effectLst/>
                <a:latin typeface="+mn-lt"/>
              </a:rPr>
              <a:t>to publish</a:t>
            </a:r>
            <a:endParaRPr lang="en-GB" sz="2800" b="1" dirty="0">
              <a:effectLst/>
              <a:latin typeface="+mn-lt"/>
            </a:endParaRPr>
          </a:p>
        </p:txBody>
      </p:sp>
      <p:sp>
        <p:nvSpPr>
          <p:cNvPr id="27" name="TextBox 26">
            <a:extLst>
              <a:ext uri="{FF2B5EF4-FFF2-40B4-BE49-F238E27FC236}">
                <a16:creationId xmlns:a16="http://schemas.microsoft.com/office/drawing/2014/main" id="{F5D76C5A-0969-A77E-26FC-BE79A6597FF2}"/>
              </a:ext>
            </a:extLst>
          </p:cNvPr>
          <p:cNvSpPr txBox="1"/>
          <p:nvPr/>
        </p:nvSpPr>
        <p:spPr>
          <a:xfrm>
            <a:off x="310242" y="4108352"/>
            <a:ext cx="4270872" cy="51636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a:effectLst/>
                <a:latin typeface="+mn-lt"/>
              </a:rPr>
              <a:t>aufgeben</a:t>
            </a:r>
            <a:endParaRPr lang="en-GB" sz="2800" b="1" dirty="0">
              <a:effectLst/>
              <a:latin typeface="+mn-lt"/>
            </a:endParaRPr>
          </a:p>
        </p:txBody>
      </p:sp>
      <p:sp>
        <p:nvSpPr>
          <p:cNvPr id="30" name="TextBox 29">
            <a:extLst>
              <a:ext uri="{FF2B5EF4-FFF2-40B4-BE49-F238E27FC236}">
                <a16:creationId xmlns:a16="http://schemas.microsoft.com/office/drawing/2014/main" id="{DF084C7F-D638-EBA1-8187-A5F25072BCB8}"/>
              </a:ext>
            </a:extLst>
          </p:cNvPr>
          <p:cNvSpPr txBox="1"/>
          <p:nvPr/>
        </p:nvSpPr>
        <p:spPr>
          <a:xfrm>
            <a:off x="310242" y="4734615"/>
            <a:ext cx="4270872" cy="51636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rPr>
              <a:t>wissenschaftlich</a:t>
            </a:r>
            <a:endParaRPr lang="en-GB" sz="2800" b="1" dirty="0">
              <a:effectLst/>
              <a:latin typeface="+mn-lt"/>
            </a:endParaRPr>
          </a:p>
        </p:txBody>
      </p:sp>
      <p:sp>
        <p:nvSpPr>
          <p:cNvPr id="31" name="TextBox 30">
            <a:extLst>
              <a:ext uri="{FF2B5EF4-FFF2-40B4-BE49-F238E27FC236}">
                <a16:creationId xmlns:a16="http://schemas.microsoft.com/office/drawing/2014/main" id="{CBE3F060-07B6-2581-34FF-BF093F2B7938}"/>
              </a:ext>
            </a:extLst>
          </p:cNvPr>
          <p:cNvSpPr txBox="1"/>
          <p:nvPr/>
        </p:nvSpPr>
        <p:spPr>
          <a:xfrm>
            <a:off x="310242" y="5364661"/>
            <a:ext cx="4270872" cy="523220"/>
          </a:xfrm>
          <a:prstGeom prst="rect">
            <a:avLst/>
          </a:prstGeom>
          <a:solidFill>
            <a:schemeClr val="accent1">
              <a:lumMod val="20000"/>
              <a:lumOff val="80000"/>
            </a:schemeClr>
          </a:solidFill>
        </p:spPr>
        <p:txBody>
          <a:bodyPr wrap="square" rtlCol="0">
            <a:spAutoFit/>
          </a:bodyPr>
          <a:lstStyle/>
          <a:p>
            <a:r>
              <a:rPr lang="de-DE" sz="2800" b="1" kern="1200">
                <a:solidFill>
                  <a:schemeClr val="dk1"/>
                </a:solidFill>
                <a:effectLst/>
                <a:latin typeface="+mn-lt"/>
                <a:ea typeface="+mn-ea"/>
                <a:cs typeface="+mn-cs"/>
              </a:rPr>
              <a:t>veröffentlichen</a:t>
            </a:r>
            <a:endParaRPr lang="en-GB" sz="2800" b="1" kern="1200" dirty="0">
              <a:solidFill>
                <a:schemeClr val="dk1"/>
              </a:solidFill>
              <a:effectLst/>
              <a:latin typeface="+mn-lt"/>
              <a:ea typeface="+mn-ea"/>
              <a:cs typeface="+mn-cs"/>
            </a:endParaRPr>
          </a:p>
        </p:txBody>
      </p:sp>
      <p:sp>
        <p:nvSpPr>
          <p:cNvPr id="51" name="TextBox 50">
            <a:extLst>
              <a:ext uri="{FF2B5EF4-FFF2-40B4-BE49-F238E27FC236}">
                <a16:creationId xmlns:a16="http://schemas.microsoft.com/office/drawing/2014/main" id="{93A9A041-4090-B31D-0B58-C783AA7F4BFF}"/>
              </a:ext>
            </a:extLst>
          </p:cNvPr>
          <p:cNvSpPr txBox="1"/>
          <p:nvPr/>
        </p:nvSpPr>
        <p:spPr>
          <a:xfrm>
            <a:off x="2709919" y="1003806"/>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in case, if </a:t>
            </a:r>
            <a:endParaRPr lang="de-DE" sz="2800" b="1" dirty="0"/>
          </a:p>
        </p:txBody>
      </p:sp>
      <p:sp>
        <p:nvSpPr>
          <p:cNvPr id="53" name="TextBox 52">
            <a:extLst>
              <a:ext uri="{FF2B5EF4-FFF2-40B4-BE49-F238E27FC236}">
                <a16:creationId xmlns:a16="http://schemas.microsoft.com/office/drawing/2014/main" id="{2DD2058D-B7E0-80CF-F389-5B6E64550C58}"/>
              </a:ext>
            </a:extLst>
          </p:cNvPr>
          <p:cNvSpPr txBox="1"/>
          <p:nvPr/>
        </p:nvSpPr>
        <p:spPr>
          <a:xfrm>
            <a:off x="2709527" y="1619119"/>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terrible, terribly</a:t>
            </a:r>
            <a:endParaRPr lang="en-GB" sz="2800" b="1" dirty="0"/>
          </a:p>
        </p:txBody>
      </p:sp>
      <p:sp>
        <p:nvSpPr>
          <p:cNvPr id="54" name="TextBox 53">
            <a:extLst>
              <a:ext uri="{FF2B5EF4-FFF2-40B4-BE49-F238E27FC236}">
                <a16:creationId xmlns:a16="http://schemas.microsoft.com/office/drawing/2014/main" id="{4BA88888-6048-483F-8CE4-898D27530E5A}"/>
              </a:ext>
            </a:extLst>
          </p:cNvPr>
          <p:cNvSpPr txBox="1"/>
          <p:nvPr/>
        </p:nvSpPr>
        <p:spPr>
          <a:xfrm>
            <a:off x="2709527" y="2227488"/>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dirty="0"/>
              <a:t>to receive</a:t>
            </a:r>
            <a:endParaRPr lang="en-GB" sz="2800" b="1" dirty="0"/>
          </a:p>
        </p:txBody>
      </p:sp>
      <p:sp>
        <p:nvSpPr>
          <p:cNvPr id="55" name="TextBox 54">
            <a:extLst>
              <a:ext uri="{FF2B5EF4-FFF2-40B4-BE49-F238E27FC236}">
                <a16:creationId xmlns:a16="http://schemas.microsoft.com/office/drawing/2014/main" id="{57A79628-73AB-335C-5616-9E1365392736}"/>
              </a:ext>
            </a:extLst>
          </p:cNvPr>
          <p:cNvSpPr txBox="1"/>
          <p:nvPr/>
        </p:nvSpPr>
        <p:spPr>
          <a:xfrm>
            <a:off x="2709527" y="2861213"/>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either</a:t>
            </a:r>
            <a:endParaRPr lang="en-GB" sz="2800" b="1" dirty="0"/>
          </a:p>
        </p:txBody>
      </p:sp>
      <p:sp>
        <p:nvSpPr>
          <p:cNvPr id="56" name="TextBox 55">
            <a:extLst>
              <a:ext uri="{FF2B5EF4-FFF2-40B4-BE49-F238E27FC236}">
                <a16:creationId xmlns:a16="http://schemas.microsoft.com/office/drawing/2014/main" id="{AE66CE1A-4F83-DCDE-A125-A5325001BA1B}"/>
              </a:ext>
            </a:extLst>
          </p:cNvPr>
          <p:cNvSpPr txBox="1"/>
          <p:nvPr/>
        </p:nvSpPr>
        <p:spPr>
          <a:xfrm>
            <a:off x="3960563" y="4113071"/>
            <a:ext cx="3540616"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to give up</a:t>
            </a:r>
            <a:endParaRPr lang="en-GB" sz="2800" b="1" dirty="0"/>
          </a:p>
        </p:txBody>
      </p:sp>
      <p:sp>
        <p:nvSpPr>
          <p:cNvPr id="57" name="TextBox 56">
            <a:extLst>
              <a:ext uri="{FF2B5EF4-FFF2-40B4-BE49-F238E27FC236}">
                <a16:creationId xmlns:a16="http://schemas.microsoft.com/office/drawing/2014/main" id="{4E560BAC-3BE2-6921-02F5-9171DF4D9B98}"/>
              </a:ext>
            </a:extLst>
          </p:cNvPr>
          <p:cNvSpPr txBox="1"/>
          <p:nvPr/>
        </p:nvSpPr>
        <p:spPr>
          <a:xfrm>
            <a:off x="3960563" y="4723718"/>
            <a:ext cx="3540616"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scientific, scholarly </a:t>
            </a:r>
            <a:endParaRPr lang="en-GB" sz="2800" b="1" dirty="0"/>
          </a:p>
        </p:txBody>
      </p:sp>
      <p:sp>
        <p:nvSpPr>
          <p:cNvPr id="58" name="TextBox 57">
            <a:extLst>
              <a:ext uri="{FF2B5EF4-FFF2-40B4-BE49-F238E27FC236}">
                <a16:creationId xmlns:a16="http://schemas.microsoft.com/office/drawing/2014/main" id="{56D84B02-6E8E-78A0-7898-84BD1CD66819}"/>
              </a:ext>
            </a:extLst>
          </p:cNvPr>
          <p:cNvSpPr txBox="1"/>
          <p:nvPr/>
        </p:nvSpPr>
        <p:spPr>
          <a:xfrm>
            <a:off x="3960562" y="3498006"/>
            <a:ext cx="3540617"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to stand out, notice</a:t>
            </a:r>
            <a:endParaRPr lang="de-DE" sz="2800" b="1" dirty="0"/>
          </a:p>
        </p:txBody>
      </p:sp>
      <p:sp>
        <p:nvSpPr>
          <p:cNvPr id="59" name="TextBox 58">
            <a:extLst>
              <a:ext uri="{FF2B5EF4-FFF2-40B4-BE49-F238E27FC236}">
                <a16:creationId xmlns:a16="http://schemas.microsoft.com/office/drawing/2014/main" id="{C4E46C4A-3056-163E-BFFB-3806F338354E}"/>
              </a:ext>
            </a:extLst>
          </p:cNvPr>
          <p:cNvSpPr txBox="1"/>
          <p:nvPr/>
        </p:nvSpPr>
        <p:spPr>
          <a:xfrm>
            <a:off x="3960563" y="5366302"/>
            <a:ext cx="3540616"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to publish</a:t>
            </a:r>
            <a:endParaRPr lang="en-GB" sz="2800" b="1" dirty="0"/>
          </a:p>
        </p:txBody>
      </p:sp>
      <p:sp>
        <p:nvSpPr>
          <p:cNvPr id="32" name="Rectangle: Rounded Corners 31">
            <a:extLst>
              <a:ext uri="{FF2B5EF4-FFF2-40B4-BE49-F238E27FC236}">
                <a16:creationId xmlns:a16="http://schemas.microsoft.com/office/drawing/2014/main" id="{B80F864E-EC10-4A03-A17A-E8BBCB0D1AB6}"/>
              </a:ext>
            </a:extLst>
          </p:cNvPr>
          <p:cNvSpPr/>
          <p:nvPr/>
        </p:nvSpPr>
        <p:spPr>
          <a:xfrm>
            <a:off x="10870275" y="134248"/>
            <a:ext cx="1228698"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320383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randombar(horizontal)">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randombar(horizontal)">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randombar(horizontal)">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randombar(horizontal)">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randombar(horizontal)">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4" grpId="0" animBg="1"/>
      <p:bldP spid="55" grpId="0" animBg="1"/>
      <p:bldP spid="56" grpId="0" animBg="1"/>
      <p:bldP spid="57" grpId="0" animBg="1"/>
      <p:bldP spid="58"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1EB5-BC40-450D-8160-0E305A105551}"/>
              </a:ext>
            </a:extLst>
          </p:cNvPr>
          <p:cNvSpPr>
            <a:spLocks noGrp="1"/>
          </p:cNvSpPr>
          <p:nvPr>
            <p:ph type="title"/>
          </p:nvPr>
        </p:nvSpPr>
        <p:spPr>
          <a:xfrm>
            <a:off x="0" y="213557"/>
            <a:ext cx="2479431" cy="647577"/>
          </a:xfrm>
        </p:spPr>
        <p:txBody>
          <a:bodyPr/>
          <a:lstStyle/>
          <a:p>
            <a:r>
              <a:rPr lang="en-GB" dirty="0" err="1"/>
              <a:t>Vokabeln</a:t>
            </a:r>
            <a:endParaRPr lang="en-GB" dirty="0"/>
          </a:p>
        </p:txBody>
      </p:sp>
      <p:graphicFrame>
        <p:nvGraphicFramePr>
          <p:cNvPr id="4" name="Google Shape;187;p2">
            <a:extLst>
              <a:ext uri="{FF2B5EF4-FFF2-40B4-BE49-F238E27FC236}">
                <a16:creationId xmlns:a16="http://schemas.microsoft.com/office/drawing/2014/main" id="{07941866-60EE-47C8-817E-A56537F536FA}"/>
              </a:ext>
            </a:extLst>
          </p:cNvPr>
          <p:cNvGraphicFramePr/>
          <p:nvPr/>
        </p:nvGraphicFramePr>
        <p:xfrm>
          <a:off x="1092522" y="1449537"/>
          <a:ext cx="8888073" cy="4644814"/>
        </p:xfrm>
        <a:graphic>
          <a:graphicData uri="http://schemas.openxmlformats.org/drawingml/2006/table">
            <a:tbl>
              <a:tblPr firstRow="1" firstCol="1" bandRow="1">
                <a:noFill/>
              </a:tblPr>
              <a:tblGrid>
                <a:gridCol w="761904">
                  <a:extLst>
                    <a:ext uri="{9D8B030D-6E8A-4147-A177-3AD203B41FA5}">
                      <a16:colId xmlns:a16="http://schemas.microsoft.com/office/drawing/2014/main" val="20000"/>
                    </a:ext>
                  </a:extLst>
                </a:gridCol>
                <a:gridCol w="3665762">
                  <a:extLst>
                    <a:ext uri="{9D8B030D-6E8A-4147-A177-3AD203B41FA5}">
                      <a16:colId xmlns:a16="http://schemas.microsoft.com/office/drawing/2014/main" val="20001"/>
                    </a:ext>
                  </a:extLst>
                </a:gridCol>
                <a:gridCol w="4460407">
                  <a:extLst>
                    <a:ext uri="{9D8B030D-6E8A-4147-A177-3AD203B41FA5}">
                      <a16:colId xmlns:a16="http://schemas.microsoft.com/office/drawing/2014/main" val="20002"/>
                    </a:ext>
                  </a:extLst>
                </a:gridCol>
              </a:tblGrid>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7000"/>
                        </a:lnSpc>
                        <a:spcBef>
                          <a:spcPts val="0"/>
                        </a:spcBef>
                        <a:spcAft>
                          <a:spcPts val="0"/>
                        </a:spcAft>
                        <a:buNone/>
                      </a:pPr>
                      <a:r>
                        <a:rPr lang="en-GB" sz="2400" b="1" u="none" strike="noStrike" cap="none" dirty="0">
                          <a:solidFill>
                            <a:srgbClr val="02456F"/>
                          </a:solidFill>
                          <a:latin typeface="Century Gothic"/>
                          <a:ea typeface="Century Gothic"/>
                          <a:cs typeface="Century Gothic"/>
                          <a:sym typeface="Century Gothic"/>
                        </a:rPr>
                        <a:t> </a:t>
                      </a:r>
                      <a:endParaRPr sz="2400" b="1" u="none" strike="noStrike" cap="none" dirty="0">
                        <a:solidFill>
                          <a:srgbClr val="02456F"/>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Word</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English meaning</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1</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err="1">
                          <a:solidFill>
                            <a:schemeClr val="bg1"/>
                          </a:solidFill>
                          <a:latin typeface="Century Gothic"/>
                          <a:ea typeface="Century Gothic"/>
                          <a:cs typeface="Century Gothic"/>
                          <a:sym typeface="Century Gothic"/>
                        </a:rPr>
                        <a:t>stimmen</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to be correct</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2</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err="1">
                          <a:solidFill>
                            <a:schemeClr val="bg1"/>
                          </a:solidFill>
                          <a:latin typeface="Century Gothic"/>
                          <a:ea typeface="Century Gothic"/>
                          <a:cs typeface="Century Gothic"/>
                          <a:sym typeface="Century Gothic"/>
                        </a:rPr>
                        <a:t>stimmen</a:t>
                      </a:r>
                      <a:r>
                        <a:rPr lang="en-GB" sz="2400" b="1" u="none" strike="noStrike" cap="none" dirty="0">
                          <a:solidFill>
                            <a:schemeClr val="bg1"/>
                          </a:solidFill>
                          <a:latin typeface="Century Gothic"/>
                          <a:ea typeface="Century Gothic"/>
                          <a:cs typeface="Century Gothic"/>
                          <a:sym typeface="Century Gothic"/>
                        </a:rPr>
                        <a:t> (</a:t>
                      </a:r>
                      <a:r>
                        <a:rPr lang="en-GB" sz="2400" b="1" u="none" strike="noStrike" cap="none" dirty="0" err="1">
                          <a:solidFill>
                            <a:schemeClr val="bg1"/>
                          </a:solidFill>
                          <a:latin typeface="Century Gothic"/>
                          <a:ea typeface="Century Gothic"/>
                          <a:cs typeface="Century Gothic"/>
                          <a:sym typeface="Century Gothic"/>
                        </a:rPr>
                        <a:t>für</a:t>
                      </a:r>
                      <a:r>
                        <a:rPr lang="en-GB" sz="2400" b="1" u="none" strike="noStrike" cap="none" dirty="0">
                          <a:solidFill>
                            <a:schemeClr val="bg1"/>
                          </a:solidFill>
                          <a:latin typeface="Century Gothic"/>
                          <a:ea typeface="Century Gothic"/>
                          <a:cs typeface="Century Gothic"/>
                          <a:sym typeface="Century Gothic"/>
                        </a:rPr>
                        <a:t>)</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to vote (for)</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3</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(ich, er, </a:t>
                      </a:r>
                      <a:r>
                        <a:rPr lang="en-GB" sz="2400" u="none" strike="noStrike" cap="none" dirty="0" err="1">
                          <a:solidFill>
                            <a:schemeClr val="bg1"/>
                          </a:solidFill>
                          <a:latin typeface="Century Gothic"/>
                          <a:ea typeface="Century Gothic"/>
                          <a:cs typeface="Century Gothic"/>
                          <a:sym typeface="Century Gothic"/>
                        </a:rPr>
                        <a:t>sie</a:t>
                      </a:r>
                      <a:r>
                        <a:rPr lang="en-GB" sz="2400" u="none" strike="noStrike" cap="none" dirty="0">
                          <a:solidFill>
                            <a:schemeClr val="bg1"/>
                          </a:solidFill>
                          <a:latin typeface="Century Gothic"/>
                          <a:ea typeface="Century Gothic"/>
                          <a:cs typeface="Century Gothic"/>
                          <a:sym typeface="Century Gothic"/>
                        </a:rPr>
                        <a:t>, es, man) </a:t>
                      </a:r>
                      <a:r>
                        <a:rPr lang="en-GB" sz="2400" b="1" u="none" strike="noStrike" cap="none" dirty="0" err="1">
                          <a:solidFill>
                            <a:schemeClr val="bg1"/>
                          </a:solidFill>
                          <a:latin typeface="Century Gothic"/>
                          <a:ea typeface="Century Gothic"/>
                          <a:cs typeface="Century Gothic"/>
                          <a:sym typeface="Century Gothic"/>
                        </a:rPr>
                        <a:t>weiß</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(I, he, she, it, one)</a:t>
                      </a:r>
                      <a:br>
                        <a:rPr lang="en-GB" sz="2400" u="none" strike="noStrike" cap="none" dirty="0">
                          <a:solidFill>
                            <a:schemeClr val="bg1"/>
                          </a:solidFill>
                          <a:latin typeface="Century Gothic"/>
                          <a:ea typeface="Century Gothic"/>
                          <a:cs typeface="Century Gothic"/>
                          <a:sym typeface="Century Gothic"/>
                        </a:rPr>
                      </a:br>
                      <a:r>
                        <a:rPr lang="en-GB" sz="2400" u="none" strike="noStrike" cap="none" dirty="0">
                          <a:solidFill>
                            <a:schemeClr val="bg1"/>
                          </a:solidFill>
                          <a:latin typeface="Century Gothic"/>
                          <a:ea typeface="Century Gothic"/>
                          <a:cs typeface="Century Gothic"/>
                          <a:sym typeface="Century Gothic"/>
                        </a:rPr>
                        <a:t>know(s)</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4</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(du) </a:t>
                      </a:r>
                      <a:r>
                        <a:rPr lang="en-GB" sz="2400" b="1" u="none" strike="noStrike" cap="none" dirty="0" err="1">
                          <a:solidFill>
                            <a:schemeClr val="bg1"/>
                          </a:solidFill>
                          <a:latin typeface="Century Gothic"/>
                          <a:ea typeface="Century Gothic"/>
                          <a:cs typeface="Century Gothic"/>
                          <a:sym typeface="Century Gothic"/>
                        </a:rPr>
                        <a:t>weißt</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(you) know</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5</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die Brille</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glasses</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6</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das </a:t>
                      </a:r>
                      <a:r>
                        <a:rPr lang="en-GB" sz="2400" b="1" u="none" strike="noStrike" cap="none" dirty="0" err="1">
                          <a:solidFill>
                            <a:schemeClr val="bg1"/>
                          </a:solidFill>
                          <a:latin typeface="Century Gothic"/>
                          <a:ea typeface="Century Gothic"/>
                          <a:cs typeface="Century Gothic"/>
                          <a:sym typeface="Century Gothic"/>
                        </a:rPr>
                        <a:t>Ergebnis</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result</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7</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das </a:t>
                      </a:r>
                      <a:r>
                        <a:rPr lang="en-GB" sz="2400" b="1" u="none" strike="noStrike" cap="none" dirty="0" err="1">
                          <a:solidFill>
                            <a:schemeClr val="bg1"/>
                          </a:solidFill>
                          <a:latin typeface="Century Gothic"/>
                          <a:ea typeface="Century Gothic"/>
                          <a:cs typeface="Century Gothic"/>
                          <a:sym typeface="Century Gothic"/>
                        </a:rPr>
                        <a:t>Ohr</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ear</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8</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err="1">
                          <a:solidFill>
                            <a:schemeClr val="bg1"/>
                          </a:solidFill>
                          <a:latin typeface="Century Gothic"/>
                          <a:ea typeface="Century Gothic"/>
                          <a:cs typeface="Century Gothic"/>
                          <a:sym typeface="Century Gothic"/>
                        </a:rPr>
                        <a:t>schade</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(it’s/that’s a) pity</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9</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err="1">
                          <a:solidFill>
                            <a:schemeClr val="bg1"/>
                          </a:solidFill>
                          <a:latin typeface="Century Gothic"/>
                          <a:ea typeface="Century Gothic"/>
                          <a:cs typeface="Century Gothic"/>
                          <a:sym typeface="Century Gothic"/>
                        </a:rPr>
                        <a:t>sogar</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even, in fact</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pSp>
        <p:nvGrpSpPr>
          <p:cNvPr id="5" name="Google Shape;188;p2">
            <a:extLst>
              <a:ext uri="{FF2B5EF4-FFF2-40B4-BE49-F238E27FC236}">
                <a16:creationId xmlns:a16="http://schemas.microsoft.com/office/drawing/2014/main" id="{148EB618-C818-4D53-8E33-FFEBFFB92122}"/>
              </a:ext>
            </a:extLst>
          </p:cNvPr>
          <p:cNvGrpSpPr/>
          <p:nvPr/>
        </p:nvGrpSpPr>
        <p:grpSpPr>
          <a:xfrm>
            <a:off x="1947290" y="1910282"/>
            <a:ext cx="3482596" cy="4136515"/>
            <a:chOff x="2634335" y="1822313"/>
            <a:chExt cx="2006648" cy="3618428"/>
          </a:xfrm>
        </p:grpSpPr>
        <p:sp>
          <p:nvSpPr>
            <p:cNvPr id="6" name="Google Shape;189;p2">
              <a:extLst>
                <a:ext uri="{FF2B5EF4-FFF2-40B4-BE49-F238E27FC236}">
                  <a16:creationId xmlns:a16="http://schemas.microsoft.com/office/drawing/2014/main" id="{356A4612-93F3-49E3-B509-87FC029F98E3}"/>
                </a:ext>
              </a:extLst>
            </p:cNvPr>
            <p:cNvSpPr/>
            <p:nvPr/>
          </p:nvSpPr>
          <p:spPr>
            <a:xfrm>
              <a:off x="2634335" y="1822313"/>
              <a:ext cx="2006647" cy="3373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7" name="Google Shape;190;p2">
              <a:extLst>
                <a:ext uri="{FF2B5EF4-FFF2-40B4-BE49-F238E27FC236}">
                  <a16:creationId xmlns:a16="http://schemas.microsoft.com/office/drawing/2014/main" id="{E17681C9-F886-41ED-86FC-7DC57800AEEE}"/>
                </a:ext>
              </a:extLst>
            </p:cNvPr>
            <p:cNvSpPr/>
            <p:nvPr/>
          </p:nvSpPr>
          <p:spPr>
            <a:xfrm>
              <a:off x="2634336" y="2197505"/>
              <a:ext cx="2006647" cy="34916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8" name="Google Shape;191;p2">
              <a:extLst>
                <a:ext uri="{FF2B5EF4-FFF2-40B4-BE49-F238E27FC236}">
                  <a16:creationId xmlns:a16="http://schemas.microsoft.com/office/drawing/2014/main" id="{66645061-0DCC-4D21-8C11-B5A643402B0A}"/>
                </a:ext>
              </a:extLst>
            </p:cNvPr>
            <p:cNvSpPr/>
            <p:nvPr/>
          </p:nvSpPr>
          <p:spPr>
            <a:xfrm>
              <a:off x="2634336" y="2602227"/>
              <a:ext cx="2006647" cy="57435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9" name="Google Shape;192;p2">
              <a:extLst>
                <a:ext uri="{FF2B5EF4-FFF2-40B4-BE49-F238E27FC236}">
                  <a16:creationId xmlns:a16="http://schemas.microsoft.com/office/drawing/2014/main" id="{E5374231-AC98-4E34-B8D1-01913B3CFF8C}"/>
                </a:ext>
              </a:extLst>
            </p:cNvPr>
            <p:cNvSpPr/>
            <p:nvPr/>
          </p:nvSpPr>
          <p:spPr>
            <a:xfrm>
              <a:off x="2634336" y="3253293"/>
              <a:ext cx="2006647" cy="307767"/>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0" name="Google Shape;193;p2">
              <a:extLst>
                <a:ext uri="{FF2B5EF4-FFF2-40B4-BE49-F238E27FC236}">
                  <a16:creationId xmlns:a16="http://schemas.microsoft.com/office/drawing/2014/main" id="{8EAE0361-748B-4D64-9863-4720EBC98253}"/>
                </a:ext>
              </a:extLst>
            </p:cNvPr>
            <p:cNvSpPr/>
            <p:nvPr/>
          </p:nvSpPr>
          <p:spPr>
            <a:xfrm>
              <a:off x="2634336" y="3615541"/>
              <a:ext cx="2006647" cy="33909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1" name="Google Shape;194;p2">
              <a:extLst>
                <a:ext uri="{FF2B5EF4-FFF2-40B4-BE49-F238E27FC236}">
                  <a16:creationId xmlns:a16="http://schemas.microsoft.com/office/drawing/2014/main" id="{A9DD35AB-D933-49DA-8D05-21EFD67F1265}"/>
                </a:ext>
              </a:extLst>
            </p:cNvPr>
            <p:cNvSpPr/>
            <p:nvPr/>
          </p:nvSpPr>
          <p:spPr>
            <a:xfrm>
              <a:off x="2634336" y="4024497"/>
              <a:ext cx="2006647" cy="30069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2" name="Google Shape;195;p2">
              <a:extLst>
                <a:ext uri="{FF2B5EF4-FFF2-40B4-BE49-F238E27FC236}">
                  <a16:creationId xmlns:a16="http://schemas.microsoft.com/office/drawing/2014/main" id="{D7A7DB93-DC20-41C8-9B43-B09F4CDE0309}"/>
                </a:ext>
              </a:extLst>
            </p:cNvPr>
            <p:cNvSpPr/>
            <p:nvPr/>
          </p:nvSpPr>
          <p:spPr>
            <a:xfrm>
              <a:off x="2634335" y="4366477"/>
              <a:ext cx="2006647" cy="35728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3" name="Google Shape;196;p2">
              <a:extLst>
                <a:ext uri="{FF2B5EF4-FFF2-40B4-BE49-F238E27FC236}">
                  <a16:creationId xmlns:a16="http://schemas.microsoft.com/office/drawing/2014/main" id="{77E50956-796C-4799-82BF-E291028539FC}"/>
                </a:ext>
              </a:extLst>
            </p:cNvPr>
            <p:cNvSpPr/>
            <p:nvPr/>
          </p:nvSpPr>
          <p:spPr>
            <a:xfrm>
              <a:off x="2634335" y="4777705"/>
              <a:ext cx="2006647" cy="27862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4" name="Google Shape;197;p2">
              <a:extLst>
                <a:ext uri="{FF2B5EF4-FFF2-40B4-BE49-F238E27FC236}">
                  <a16:creationId xmlns:a16="http://schemas.microsoft.com/office/drawing/2014/main" id="{33E8F23C-DD80-4EE9-BB77-473BCA048B8C}"/>
                </a:ext>
              </a:extLst>
            </p:cNvPr>
            <p:cNvSpPr/>
            <p:nvPr/>
          </p:nvSpPr>
          <p:spPr>
            <a:xfrm>
              <a:off x="2634335" y="5196258"/>
              <a:ext cx="2006647" cy="24448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grpSp>
      <p:grpSp>
        <p:nvGrpSpPr>
          <p:cNvPr id="16" name="Google Shape;199;p2">
            <a:extLst>
              <a:ext uri="{FF2B5EF4-FFF2-40B4-BE49-F238E27FC236}">
                <a16:creationId xmlns:a16="http://schemas.microsoft.com/office/drawing/2014/main" id="{3B2DA2EF-7241-49C5-B44F-3AFDA59D7D06}"/>
              </a:ext>
            </a:extLst>
          </p:cNvPr>
          <p:cNvGrpSpPr/>
          <p:nvPr/>
        </p:nvGrpSpPr>
        <p:grpSpPr>
          <a:xfrm>
            <a:off x="6096000" y="1928145"/>
            <a:ext cx="3276323" cy="4140237"/>
            <a:chOff x="2634335" y="1856320"/>
            <a:chExt cx="2042711" cy="3742973"/>
          </a:xfrm>
        </p:grpSpPr>
        <p:sp>
          <p:nvSpPr>
            <p:cNvPr id="17" name="Google Shape;200;p2">
              <a:extLst>
                <a:ext uri="{FF2B5EF4-FFF2-40B4-BE49-F238E27FC236}">
                  <a16:creationId xmlns:a16="http://schemas.microsoft.com/office/drawing/2014/main" id="{52152FE6-94D1-4512-BF46-A45CB78A33DC}"/>
                </a:ext>
              </a:extLst>
            </p:cNvPr>
            <p:cNvSpPr/>
            <p:nvPr/>
          </p:nvSpPr>
          <p:spPr>
            <a:xfrm>
              <a:off x="2634335" y="1856320"/>
              <a:ext cx="2006647" cy="3373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8" name="Google Shape;201;p2">
              <a:extLst>
                <a:ext uri="{FF2B5EF4-FFF2-40B4-BE49-F238E27FC236}">
                  <a16:creationId xmlns:a16="http://schemas.microsoft.com/office/drawing/2014/main" id="{37ADEEFB-67AE-4014-A903-4234DC058CCD}"/>
                </a:ext>
              </a:extLst>
            </p:cNvPr>
            <p:cNvSpPr/>
            <p:nvPr/>
          </p:nvSpPr>
          <p:spPr>
            <a:xfrm>
              <a:off x="2634336" y="2234927"/>
              <a:ext cx="2006647" cy="34916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9" name="Google Shape;202;p2">
              <a:extLst>
                <a:ext uri="{FF2B5EF4-FFF2-40B4-BE49-F238E27FC236}">
                  <a16:creationId xmlns:a16="http://schemas.microsoft.com/office/drawing/2014/main" id="{B9CD5A6D-1FBC-4C1D-A508-1D88F8AF21DF}"/>
                </a:ext>
              </a:extLst>
            </p:cNvPr>
            <p:cNvSpPr/>
            <p:nvPr/>
          </p:nvSpPr>
          <p:spPr>
            <a:xfrm>
              <a:off x="2634335" y="2647641"/>
              <a:ext cx="2006647" cy="60420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0" name="Google Shape;203;p2">
              <a:extLst>
                <a:ext uri="{FF2B5EF4-FFF2-40B4-BE49-F238E27FC236}">
                  <a16:creationId xmlns:a16="http://schemas.microsoft.com/office/drawing/2014/main" id="{E853DECF-21FE-42DE-A9C0-8D232327697C}"/>
                </a:ext>
              </a:extLst>
            </p:cNvPr>
            <p:cNvSpPr/>
            <p:nvPr/>
          </p:nvSpPr>
          <p:spPr>
            <a:xfrm>
              <a:off x="2634335" y="3322768"/>
              <a:ext cx="2006647" cy="307767"/>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1" name="Google Shape;204;p2">
              <a:extLst>
                <a:ext uri="{FF2B5EF4-FFF2-40B4-BE49-F238E27FC236}">
                  <a16:creationId xmlns:a16="http://schemas.microsoft.com/office/drawing/2014/main" id="{09DF55A7-93B4-43A2-BF41-300E6F1A0D79}"/>
                </a:ext>
              </a:extLst>
            </p:cNvPr>
            <p:cNvSpPr/>
            <p:nvPr/>
          </p:nvSpPr>
          <p:spPr>
            <a:xfrm>
              <a:off x="2634335" y="3680819"/>
              <a:ext cx="2006647" cy="33909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2" name="Google Shape;205;p2">
              <a:extLst>
                <a:ext uri="{FF2B5EF4-FFF2-40B4-BE49-F238E27FC236}">
                  <a16:creationId xmlns:a16="http://schemas.microsoft.com/office/drawing/2014/main" id="{840AE43E-DB59-449A-AE1E-C2F7C76782B1}"/>
                </a:ext>
              </a:extLst>
            </p:cNvPr>
            <p:cNvSpPr/>
            <p:nvPr/>
          </p:nvSpPr>
          <p:spPr>
            <a:xfrm>
              <a:off x="2634335" y="4067802"/>
              <a:ext cx="2006647" cy="35566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3" name="Google Shape;206;p2">
              <a:extLst>
                <a:ext uri="{FF2B5EF4-FFF2-40B4-BE49-F238E27FC236}">
                  <a16:creationId xmlns:a16="http://schemas.microsoft.com/office/drawing/2014/main" id="{A34599D5-6DAE-40B2-A152-6F3267E6FA3F}"/>
                </a:ext>
              </a:extLst>
            </p:cNvPr>
            <p:cNvSpPr/>
            <p:nvPr/>
          </p:nvSpPr>
          <p:spPr>
            <a:xfrm>
              <a:off x="2670399" y="4461958"/>
              <a:ext cx="2006647" cy="35728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4" name="Google Shape;207;p2">
              <a:extLst>
                <a:ext uri="{FF2B5EF4-FFF2-40B4-BE49-F238E27FC236}">
                  <a16:creationId xmlns:a16="http://schemas.microsoft.com/office/drawing/2014/main" id="{137AC2EA-76E0-43B7-A876-612FF7C7CBEB}"/>
                </a:ext>
              </a:extLst>
            </p:cNvPr>
            <p:cNvSpPr/>
            <p:nvPr/>
          </p:nvSpPr>
          <p:spPr>
            <a:xfrm>
              <a:off x="2634335" y="4839588"/>
              <a:ext cx="2006647" cy="3624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5" name="Google Shape;208;p2">
              <a:extLst>
                <a:ext uri="{FF2B5EF4-FFF2-40B4-BE49-F238E27FC236}">
                  <a16:creationId xmlns:a16="http://schemas.microsoft.com/office/drawing/2014/main" id="{6B384523-6AD2-469B-9F9E-13EFAD91BD23}"/>
                </a:ext>
              </a:extLst>
            </p:cNvPr>
            <p:cNvSpPr/>
            <p:nvPr/>
          </p:nvSpPr>
          <p:spPr>
            <a:xfrm>
              <a:off x="2634336" y="5243144"/>
              <a:ext cx="2006647" cy="35614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grpSp>
      <p:sp>
        <p:nvSpPr>
          <p:cNvPr id="27" name="Rectangle 26" descr="rectangle for timer">
            <a:extLst>
              <a:ext uri="{FF2B5EF4-FFF2-40B4-BE49-F238E27FC236}">
                <a16:creationId xmlns:a16="http://schemas.microsoft.com/office/drawing/2014/main" id="{BBFCA9C7-AD7E-4B62-8571-A5B51C0D1500}"/>
              </a:ext>
            </a:extLst>
          </p:cNvPr>
          <p:cNvSpPr>
            <a:spLocks noChangeArrowheads="1"/>
          </p:cNvSpPr>
          <p:nvPr/>
        </p:nvSpPr>
        <p:spPr bwMode="auto">
          <a:xfrm>
            <a:off x="10401643" y="1471569"/>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29" name="Rectangle 2" descr="rectangle that moves down the slide to show the 60 second timer">
            <a:extLst>
              <a:ext uri="{FF2B5EF4-FFF2-40B4-BE49-F238E27FC236}">
                <a16:creationId xmlns:a16="http://schemas.microsoft.com/office/drawing/2014/main" id="{33C23387-3837-4000-932C-C2DE4E6191AD}"/>
              </a:ext>
            </a:extLst>
          </p:cNvPr>
          <p:cNvSpPr>
            <a:spLocks noChangeArrowheads="1"/>
          </p:cNvSpPr>
          <p:nvPr/>
        </p:nvSpPr>
        <p:spPr bwMode="auto">
          <a:xfrm>
            <a:off x="10394281" y="1471766"/>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0" name="Line 7" descr="top line for timer, 60 seconds">
            <a:extLst>
              <a:ext uri="{FF2B5EF4-FFF2-40B4-BE49-F238E27FC236}">
                <a16:creationId xmlns:a16="http://schemas.microsoft.com/office/drawing/2014/main" id="{F3699F11-C73E-40DF-9525-65247CE58889}"/>
              </a:ext>
            </a:extLst>
          </p:cNvPr>
          <p:cNvSpPr>
            <a:spLocks noChangeShapeType="1"/>
          </p:cNvSpPr>
          <p:nvPr/>
        </p:nvSpPr>
        <p:spPr bwMode="auto">
          <a:xfrm>
            <a:off x="11082887" y="1460338"/>
            <a:ext cx="21679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1" name="Line 4" descr="line to show the length of 60 seconds">
            <a:extLst>
              <a:ext uri="{FF2B5EF4-FFF2-40B4-BE49-F238E27FC236}">
                <a16:creationId xmlns:a16="http://schemas.microsoft.com/office/drawing/2014/main" id="{A75955DD-3E3C-4382-8FD4-FF8C31AEFCE8}"/>
              </a:ext>
            </a:extLst>
          </p:cNvPr>
          <p:cNvSpPr>
            <a:spLocks noChangeShapeType="1"/>
          </p:cNvSpPr>
          <p:nvPr/>
        </p:nvSpPr>
        <p:spPr bwMode="auto">
          <a:xfrm>
            <a:off x="11077654" y="1460338"/>
            <a:ext cx="0" cy="415625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2" name="Line 9" descr="bottom line for timer, 0 seconds">
            <a:extLst>
              <a:ext uri="{FF2B5EF4-FFF2-40B4-BE49-F238E27FC236}">
                <a16:creationId xmlns:a16="http://schemas.microsoft.com/office/drawing/2014/main" id="{B1716A0C-AF38-4886-90B3-0CF004E6B2E3}"/>
              </a:ext>
            </a:extLst>
          </p:cNvPr>
          <p:cNvSpPr>
            <a:spLocks noChangeShapeType="1"/>
          </p:cNvSpPr>
          <p:nvPr/>
        </p:nvSpPr>
        <p:spPr bwMode="auto">
          <a:xfrm>
            <a:off x="11077654" y="5616597"/>
            <a:ext cx="21679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4" name="Text Placeholder 2">
            <a:extLst>
              <a:ext uri="{FF2B5EF4-FFF2-40B4-BE49-F238E27FC236}">
                <a16:creationId xmlns:a16="http://schemas.microsoft.com/office/drawing/2014/main" id="{D70C1F20-FCBF-4279-865C-9C6998DC7ADC}"/>
              </a:ext>
            </a:extLst>
          </p:cNvPr>
          <p:cNvSpPr txBox="1">
            <a:spLocks/>
          </p:cNvSpPr>
          <p:nvPr/>
        </p:nvSpPr>
        <p:spPr>
          <a:xfrm>
            <a:off x="11391411" y="1276273"/>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60</a:t>
            </a:r>
          </a:p>
        </p:txBody>
      </p:sp>
      <p:sp>
        <p:nvSpPr>
          <p:cNvPr id="35" name="Text Placeholder 2">
            <a:extLst>
              <a:ext uri="{FF2B5EF4-FFF2-40B4-BE49-F238E27FC236}">
                <a16:creationId xmlns:a16="http://schemas.microsoft.com/office/drawing/2014/main" id="{34407F0E-4F49-4654-91F7-D9C799786FAE}"/>
              </a:ext>
            </a:extLst>
          </p:cNvPr>
          <p:cNvSpPr txBox="1">
            <a:spLocks/>
          </p:cNvSpPr>
          <p:nvPr/>
        </p:nvSpPr>
        <p:spPr>
          <a:xfrm>
            <a:off x="11378441" y="5417014"/>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pic>
        <p:nvPicPr>
          <p:cNvPr id="36" name="Picture 35" descr="A close up of a logo&#10;&#10;Description automatically generated">
            <a:extLst>
              <a:ext uri="{FF2B5EF4-FFF2-40B4-BE49-F238E27FC236}">
                <a16:creationId xmlns:a16="http://schemas.microsoft.com/office/drawing/2014/main" id="{457265B7-0BBA-4340-81B2-16ED94F01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655" y="32591"/>
            <a:ext cx="1455806" cy="1296577"/>
          </a:xfrm>
          <a:prstGeom prst="rect">
            <a:avLst/>
          </a:prstGeom>
        </p:spPr>
      </p:pic>
      <p:sp>
        <p:nvSpPr>
          <p:cNvPr id="3" name="Rectangle 2">
            <a:extLst>
              <a:ext uri="{FF2B5EF4-FFF2-40B4-BE49-F238E27FC236}">
                <a16:creationId xmlns:a16="http://schemas.microsoft.com/office/drawing/2014/main" id="{73F9E6C5-0E80-AAA9-A773-84BC68DB60E8}"/>
              </a:ext>
            </a:extLst>
          </p:cNvPr>
          <p:cNvSpPr/>
          <p:nvPr/>
        </p:nvSpPr>
        <p:spPr>
          <a:xfrm>
            <a:off x="10064591" y="5636176"/>
            <a:ext cx="1360018" cy="71965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utoShape 11">
            <a:hlinkClick r:id="" action="ppaction://noaction" highlightClick="1"/>
            <a:extLst>
              <a:ext uri="{FF2B5EF4-FFF2-40B4-BE49-F238E27FC236}">
                <a16:creationId xmlns:a16="http://schemas.microsoft.com/office/drawing/2014/main" id="{5570B705-152A-48A4-BDCC-98199D795F43}"/>
              </a:ext>
            </a:extLst>
          </p:cNvPr>
          <p:cNvSpPr>
            <a:spLocks noChangeArrowheads="1"/>
          </p:cNvSpPr>
          <p:nvPr/>
        </p:nvSpPr>
        <p:spPr bwMode="auto">
          <a:xfrm>
            <a:off x="10181140" y="5767309"/>
            <a:ext cx="943583"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400" b="1" dirty="0">
                <a:solidFill>
                  <a:schemeClr val="bg1"/>
                </a:solidFill>
                <a:latin typeface="+mj-lt"/>
              </a:rPr>
              <a:t>Los!</a:t>
            </a:r>
          </a:p>
        </p:txBody>
      </p:sp>
    </p:spTree>
    <p:extLst>
      <p:ext uri="{BB962C8B-B14F-4D97-AF65-F5344CB8AC3E}">
        <p14:creationId xmlns:p14="http://schemas.microsoft.com/office/powerpoint/2010/main" val="367618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500"/>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50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nodeType="afterEffect">
                                  <p:stCondLst>
                                    <p:cond delay="0"/>
                                  </p:stCondLst>
                                  <p:childTnLst>
                                    <p:animEffect transition="out" filter="slide(fromBottom)">
                                      <p:cBhvr>
                                        <p:cTn id="27" dur="59000"/>
                                        <p:tgtEl>
                                          <p:spTgt spid="27"/>
                                        </p:tgtEl>
                                      </p:cBhvr>
                                    </p:animEffect>
                                    <p:set>
                                      <p:cBhvr>
                                        <p:cTn id="28" dur="1" fill="hold">
                                          <p:stCondLst>
                                            <p:cond delay="58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B518-BA3E-017E-E5DD-401277B4815A}"/>
              </a:ext>
            </a:extLst>
          </p:cNvPr>
          <p:cNvSpPr>
            <a:spLocks noGrp="1"/>
          </p:cNvSpPr>
          <p:nvPr>
            <p:ph type="title"/>
          </p:nvPr>
        </p:nvSpPr>
        <p:spPr>
          <a:xfrm>
            <a:off x="0" y="213557"/>
            <a:ext cx="2638097" cy="647577"/>
          </a:xfrm>
        </p:spPr>
        <p:txBody>
          <a:bodyPr/>
          <a:lstStyle/>
          <a:p>
            <a:r>
              <a:rPr lang="en-GB" dirty="0" err="1"/>
              <a:t>Vokabeln</a:t>
            </a:r>
            <a:endParaRPr lang="en-GB" dirty="0"/>
          </a:p>
        </p:txBody>
      </p:sp>
      <p:sp>
        <p:nvSpPr>
          <p:cNvPr id="4" name="Rectangle: Rounded Corners 3">
            <a:extLst>
              <a:ext uri="{FF2B5EF4-FFF2-40B4-BE49-F238E27FC236}">
                <a16:creationId xmlns:a16="http://schemas.microsoft.com/office/drawing/2014/main" id="{0BB5FCF9-A754-6C9B-6DB1-F8D3544292EE}"/>
              </a:ext>
            </a:extLst>
          </p:cNvPr>
          <p:cNvSpPr/>
          <p:nvPr/>
        </p:nvSpPr>
        <p:spPr>
          <a:xfrm>
            <a:off x="9688494" y="87583"/>
            <a:ext cx="2426850"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graphicFrame>
        <p:nvGraphicFramePr>
          <p:cNvPr id="5" name="Table 5">
            <a:extLst>
              <a:ext uri="{FF2B5EF4-FFF2-40B4-BE49-F238E27FC236}">
                <a16:creationId xmlns:a16="http://schemas.microsoft.com/office/drawing/2014/main" id="{B3BC18EE-4622-4880-8B0F-4DCE4B1E5948}"/>
              </a:ext>
            </a:extLst>
          </p:cNvPr>
          <p:cNvGraphicFramePr>
            <a:graphicFrameLocks noGrp="1"/>
          </p:cNvGraphicFramePr>
          <p:nvPr/>
        </p:nvGraphicFramePr>
        <p:xfrm>
          <a:off x="156144" y="1727641"/>
          <a:ext cx="5662029" cy="4089423"/>
        </p:xfrm>
        <a:graphic>
          <a:graphicData uri="http://schemas.openxmlformats.org/drawingml/2006/table">
            <a:tbl>
              <a:tblPr firstRow="1" bandRow="1">
                <a:tableStyleId>{5940675A-B579-460E-94D1-54222C63F5DA}</a:tableStyleId>
              </a:tblPr>
              <a:tblGrid>
                <a:gridCol w="1887343">
                  <a:extLst>
                    <a:ext uri="{9D8B030D-6E8A-4147-A177-3AD203B41FA5}">
                      <a16:colId xmlns:a16="http://schemas.microsoft.com/office/drawing/2014/main" val="1864090032"/>
                    </a:ext>
                  </a:extLst>
                </a:gridCol>
                <a:gridCol w="1887343">
                  <a:extLst>
                    <a:ext uri="{9D8B030D-6E8A-4147-A177-3AD203B41FA5}">
                      <a16:colId xmlns:a16="http://schemas.microsoft.com/office/drawing/2014/main" val="3859477677"/>
                    </a:ext>
                  </a:extLst>
                </a:gridCol>
                <a:gridCol w="1887343">
                  <a:extLst>
                    <a:ext uri="{9D8B030D-6E8A-4147-A177-3AD203B41FA5}">
                      <a16:colId xmlns:a16="http://schemas.microsoft.com/office/drawing/2014/main" val="697243900"/>
                    </a:ext>
                  </a:extLst>
                </a:gridCol>
              </a:tblGrid>
              <a:tr h="1363141">
                <a:tc>
                  <a:txBody>
                    <a:bodyPr/>
                    <a:lstStyle/>
                    <a:p>
                      <a:endParaRPr lang="en-GB" sz="2400" i="1" dirty="0">
                        <a:latin typeface="+mn-lt"/>
                      </a:endParaRPr>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extLst>
                  <a:ext uri="{0D108BD9-81ED-4DB2-BD59-A6C34878D82A}">
                    <a16:rowId xmlns:a16="http://schemas.microsoft.com/office/drawing/2014/main" val="1635137188"/>
                  </a:ext>
                </a:extLst>
              </a:tr>
              <a:tr h="1363141">
                <a:tc>
                  <a:txBody>
                    <a:bodyPr/>
                    <a:lstStyle/>
                    <a:p>
                      <a:endParaRPr lang="en-GB"/>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extLst>
                  <a:ext uri="{0D108BD9-81ED-4DB2-BD59-A6C34878D82A}">
                    <a16:rowId xmlns:a16="http://schemas.microsoft.com/office/drawing/2014/main" val="3622946847"/>
                  </a:ext>
                </a:extLst>
              </a:tr>
              <a:tr h="1363141">
                <a:tc>
                  <a:txBody>
                    <a:bodyPr/>
                    <a:lstStyle/>
                    <a:p>
                      <a:endParaRPr lang="en-GB" dirty="0"/>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1655141829"/>
                  </a:ext>
                </a:extLst>
              </a:tr>
            </a:tbl>
          </a:graphicData>
        </a:graphic>
      </p:graphicFrame>
      <p:sp>
        <p:nvSpPr>
          <p:cNvPr id="6" name="TextBox 5">
            <a:extLst>
              <a:ext uri="{FF2B5EF4-FFF2-40B4-BE49-F238E27FC236}">
                <a16:creationId xmlns:a16="http://schemas.microsoft.com/office/drawing/2014/main" id="{938618F6-AAAF-4322-98BB-76FF19B15EB6}"/>
              </a:ext>
            </a:extLst>
          </p:cNvPr>
          <p:cNvSpPr txBox="1"/>
          <p:nvPr/>
        </p:nvSpPr>
        <p:spPr>
          <a:xfrm>
            <a:off x="291313" y="2168665"/>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result</a:t>
            </a:r>
          </a:p>
        </p:txBody>
      </p:sp>
      <p:sp>
        <p:nvSpPr>
          <p:cNvPr id="9" name="TextBox 8">
            <a:extLst>
              <a:ext uri="{FF2B5EF4-FFF2-40B4-BE49-F238E27FC236}">
                <a16:creationId xmlns:a16="http://schemas.microsoft.com/office/drawing/2014/main" id="{5DCC6B54-DDFE-48E3-93A3-04C76C406A4E}"/>
              </a:ext>
            </a:extLst>
          </p:cNvPr>
          <p:cNvSpPr txBox="1"/>
          <p:nvPr/>
        </p:nvSpPr>
        <p:spPr>
          <a:xfrm>
            <a:off x="2153678" y="2062538"/>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(I, s/he, it) knows</a:t>
            </a:r>
          </a:p>
        </p:txBody>
      </p:sp>
      <p:sp>
        <p:nvSpPr>
          <p:cNvPr id="10" name="TextBox 9">
            <a:extLst>
              <a:ext uri="{FF2B5EF4-FFF2-40B4-BE49-F238E27FC236}">
                <a16:creationId xmlns:a16="http://schemas.microsoft.com/office/drawing/2014/main" id="{916B88A4-053A-4F83-8551-05F53670FB71}"/>
              </a:ext>
            </a:extLst>
          </p:cNvPr>
          <p:cNvSpPr txBox="1"/>
          <p:nvPr/>
        </p:nvSpPr>
        <p:spPr>
          <a:xfrm>
            <a:off x="3985925" y="2168664"/>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ear</a:t>
            </a:r>
          </a:p>
        </p:txBody>
      </p:sp>
      <p:sp>
        <p:nvSpPr>
          <p:cNvPr id="11" name="TextBox 10">
            <a:extLst>
              <a:ext uri="{FF2B5EF4-FFF2-40B4-BE49-F238E27FC236}">
                <a16:creationId xmlns:a16="http://schemas.microsoft.com/office/drawing/2014/main" id="{7DC1EDF6-AD41-4A67-BFCC-04DC57386526}"/>
              </a:ext>
            </a:extLst>
          </p:cNvPr>
          <p:cNvSpPr txBox="1"/>
          <p:nvPr/>
        </p:nvSpPr>
        <p:spPr>
          <a:xfrm>
            <a:off x="224406" y="3496837"/>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it’s/that’s a pity</a:t>
            </a:r>
          </a:p>
        </p:txBody>
      </p:sp>
      <p:sp>
        <p:nvSpPr>
          <p:cNvPr id="12" name="TextBox 11">
            <a:extLst>
              <a:ext uri="{FF2B5EF4-FFF2-40B4-BE49-F238E27FC236}">
                <a16:creationId xmlns:a16="http://schemas.microsoft.com/office/drawing/2014/main" id="{3ACDCFF8-4331-4F04-BC09-AC7599DD53AE}"/>
              </a:ext>
            </a:extLst>
          </p:cNvPr>
          <p:cNvSpPr txBox="1"/>
          <p:nvPr/>
        </p:nvSpPr>
        <p:spPr>
          <a:xfrm>
            <a:off x="2187809" y="4773322"/>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to be correct</a:t>
            </a:r>
          </a:p>
        </p:txBody>
      </p:sp>
      <p:sp>
        <p:nvSpPr>
          <p:cNvPr id="13" name="TextBox 12">
            <a:extLst>
              <a:ext uri="{FF2B5EF4-FFF2-40B4-BE49-F238E27FC236}">
                <a16:creationId xmlns:a16="http://schemas.microsoft.com/office/drawing/2014/main" id="{57A79AD1-8BE8-4AE1-B7F1-5CFADAFA93F0}"/>
              </a:ext>
            </a:extLst>
          </p:cNvPr>
          <p:cNvSpPr txBox="1"/>
          <p:nvPr/>
        </p:nvSpPr>
        <p:spPr>
          <a:xfrm>
            <a:off x="4018071" y="3541519"/>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glasses</a:t>
            </a:r>
          </a:p>
        </p:txBody>
      </p:sp>
      <p:sp>
        <p:nvSpPr>
          <p:cNvPr id="14" name="TextBox 13">
            <a:extLst>
              <a:ext uri="{FF2B5EF4-FFF2-40B4-BE49-F238E27FC236}">
                <a16:creationId xmlns:a16="http://schemas.microsoft.com/office/drawing/2014/main" id="{EC141948-9DBB-4D3D-8515-02F55AEF41DE}"/>
              </a:ext>
            </a:extLst>
          </p:cNvPr>
          <p:cNvSpPr txBox="1"/>
          <p:nvPr/>
        </p:nvSpPr>
        <p:spPr>
          <a:xfrm>
            <a:off x="224406" y="4831426"/>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(you) know</a:t>
            </a:r>
          </a:p>
        </p:txBody>
      </p:sp>
      <p:sp>
        <p:nvSpPr>
          <p:cNvPr id="15" name="TextBox 14">
            <a:extLst>
              <a:ext uri="{FF2B5EF4-FFF2-40B4-BE49-F238E27FC236}">
                <a16:creationId xmlns:a16="http://schemas.microsoft.com/office/drawing/2014/main" id="{F100B2EF-D5D7-4558-9A85-FFE03DB82CAA}"/>
              </a:ext>
            </a:extLst>
          </p:cNvPr>
          <p:cNvSpPr txBox="1"/>
          <p:nvPr/>
        </p:nvSpPr>
        <p:spPr>
          <a:xfrm>
            <a:off x="2217969" y="3356852"/>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even, in fact</a:t>
            </a:r>
          </a:p>
        </p:txBody>
      </p:sp>
      <p:sp>
        <p:nvSpPr>
          <p:cNvPr id="16" name="TextBox 15">
            <a:extLst>
              <a:ext uri="{FF2B5EF4-FFF2-40B4-BE49-F238E27FC236}">
                <a16:creationId xmlns:a16="http://schemas.microsoft.com/office/drawing/2014/main" id="{8B6519D7-328B-4E70-AF6F-F025557357F2}"/>
              </a:ext>
            </a:extLst>
          </p:cNvPr>
          <p:cNvSpPr txBox="1"/>
          <p:nvPr/>
        </p:nvSpPr>
        <p:spPr>
          <a:xfrm>
            <a:off x="3985925" y="4749675"/>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to vote for</a:t>
            </a:r>
          </a:p>
        </p:txBody>
      </p:sp>
      <p:sp>
        <p:nvSpPr>
          <p:cNvPr id="19" name="TextBox 18">
            <a:extLst>
              <a:ext uri="{FF2B5EF4-FFF2-40B4-BE49-F238E27FC236}">
                <a16:creationId xmlns:a16="http://schemas.microsoft.com/office/drawing/2014/main" id="{D3877B65-E2DC-484B-8B77-0C56359DF1C7}"/>
              </a:ext>
            </a:extLst>
          </p:cNvPr>
          <p:cNvSpPr txBox="1"/>
          <p:nvPr/>
        </p:nvSpPr>
        <p:spPr>
          <a:xfrm>
            <a:off x="86842" y="1247046"/>
            <a:ext cx="2797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Person A</a:t>
            </a:r>
          </a:p>
        </p:txBody>
      </p:sp>
      <p:graphicFrame>
        <p:nvGraphicFramePr>
          <p:cNvPr id="30" name="Table 5">
            <a:extLst>
              <a:ext uri="{FF2B5EF4-FFF2-40B4-BE49-F238E27FC236}">
                <a16:creationId xmlns:a16="http://schemas.microsoft.com/office/drawing/2014/main" id="{8351E72B-E6A1-4263-B73C-4F93040ABA43}"/>
              </a:ext>
            </a:extLst>
          </p:cNvPr>
          <p:cNvGraphicFramePr>
            <a:graphicFrameLocks noGrp="1"/>
          </p:cNvGraphicFramePr>
          <p:nvPr/>
        </p:nvGraphicFramePr>
        <p:xfrm>
          <a:off x="6238658" y="1727641"/>
          <a:ext cx="5662029" cy="4089423"/>
        </p:xfrm>
        <a:graphic>
          <a:graphicData uri="http://schemas.openxmlformats.org/drawingml/2006/table">
            <a:tbl>
              <a:tblPr firstRow="1" bandRow="1">
                <a:tableStyleId>{5940675A-B579-460E-94D1-54222C63F5DA}</a:tableStyleId>
              </a:tblPr>
              <a:tblGrid>
                <a:gridCol w="1887343">
                  <a:extLst>
                    <a:ext uri="{9D8B030D-6E8A-4147-A177-3AD203B41FA5}">
                      <a16:colId xmlns:a16="http://schemas.microsoft.com/office/drawing/2014/main" val="1864090032"/>
                    </a:ext>
                  </a:extLst>
                </a:gridCol>
                <a:gridCol w="1887343">
                  <a:extLst>
                    <a:ext uri="{9D8B030D-6E8A-4147-A177-3AD203B41FA5}">
                      <a16:colId xmlns:a16="http://schemas.microsoft.com/office/drawing/2014/main" val="3859477677"/>
                    </a:ext>
                  </a:extLst>
                </a:gridCol>
                <a:gridCol w="1887343">
                  <a:extLst>
                    <a:ext uri="{9D8B030D-6E8A-4147-A177-3AD203B41FA5}">
                      <a16:colId xmlns:a16="http://schemas.microsoft.com/office/drawing/2014/main" val="697243900"/>
                    </a:ext>
                  </a:extLst>
                </a:gridCol>
              </a:tblGrid>
              <a:tr h="1363141">
                <a:tc>
                  <a:txBody>
                    <a:bodyPr/>
                    <a:lstStyle/>
                    <a:p>
                      <a:endParaRPr lang="en-GB" sz="2400" i="1" dirty="0">
                        <a:latin typeface="+mn-lt"/>
                      </a:endParaRPr>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extLst>
                  <a:ext uri="{0D108BD9-81ED-4DB2-BD59-A6C34878D82A}">
                    <a16:rowId xmlns:a16="http://schemas.microsoft.com/office/drawing/2014/main" val="1635137188"/>
                  </a:ext>
                </a:extLst>
              </a:tr>
              <a:tr h="1363141">
                <a:tc>
                  <a:txBody>
                    <a:bodyPr/>
                    <a:lstStyle/>
                    <a:p>
                      <a:endParaRPr lang="en-GB"/>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extLst>
                  <a:ext uri="{0D108BD9-81ED-4DB2-BD59-A6C34878D82A}">
                    <a16:rowId xmlns:a16="http://schemas.microsoft.com/office/drawing/2014/main" val="3622946847"/>
                  </a:ext>
                </a:extLst>
              </a:tr>
              <a:tr h="1363141">
                <a:tc>
                  <a:txBody>
                    <a:bodyPr/>
                    <a:lstStyle/>
                    <a:p>
                      <a:endParaRPr lang="en-GB" dirty="0"/>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1655141829"/>
                  </a:ext>
                </a:extLst>
              </a:tr>
            </a:tbl>
          </a:graphicData>
        </a:graphic>
      </p:graphicFrame>
      <p:sp>
        <p:nvSpPr>
          <p:cNvPr id="31" name="TextBox 30">
            <a:extLst>
              <a:ext uri="{FF2B5EF4-FFF2-40B4-BE49-F238E27FC236}">
                <a16:creationId xmlns:a16="http://schemas.microsoft.com/office/drawing/2014/main" id="{17D9C860-5484-48D3-8D33-2BA784BBA2E2}"/>
              </a:ext>
            </a:extLst>
          </p:cNvPr>
          <p:cNvSpPr txBox="1"/>
          <p:nvPr/>
        </p:nvSpPr>
        <p:spPr>
          <a:xfrm>
            <a:off x="10068439" y="3534294"/>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result</a:t>
            </a:r>
          </a:p>
        </p:txBody>
      </p:sp>
      <p:sp>
        <p:nvSpPr>
          <p:cNvPr id="32" name="TextBox 31">
            <a:extLst>
              <a:ext uri="{FF2B5EF4-FFF2-40B4-BE49-F238E27FC236}">
                <a16:creationId xmlns:a16="http://schemas.microsoft.com/office/drawing/2014/main" id="{D80F3820-E91D-4E7D-A0EC-8A25004C6F63}"/>
              </a:ext>
            </a:extLst>
          </p:cNvPr>
          <p:cNvSpPr txBox="1"/>
          <p:nvPr/>
        </p:nvSpPr>
        <p:spPr>
          <a:xfrm>
            <a:off x="8270323" y="4817353"/>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(I, s/he, it) knows</a:t>
            </a:r>
          </a:p>
        </p:txBody>
      </p:sp>
      <p:sp>
        <p:nvSpPr>
          <p:cNvPr id="33" name="TextBox 32">
            <a:extLst>
              <a:ext uri="{FF2B5EF4-FFF2-40B4-BE49-F238E27FC236}">
                <a16:creationId xmlns:a16="http://schemas.microsoft.com/office/drawing/2014/main" id="{C0DB20AC-39FD-42C1-AA1C-5FE2530EEB2E}"/>
              </a:ext>
            </a:extLst>
          </p:cNvPr>
          <p:cNvSpPr txBox="1"/>
          <p:nvPr/>
        </p:nvSpPr>
        <p:spPr>
          <a:xfrm>
            <a:off x="6280201" y="2170779"/>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ear</a:t>
            </a:r>
          </a:p>
        </p:txBody>
      </p:sp>
      <p:sp>
        <p:nvSpPr>
          <p:cNvPr id="34" name="TextBox 33">
            <a:extLst>
              <a:ext uri="{FF2B5EF4-FFF2-40B4-BE49-F238E27FC236}">
                <a16:creationId xmlns:a16="http://schemas.microsoft.com/office/drawing/2014/main" id="{9503326A-651D-4B14-8CCE-6C735976A45B}"/>
              </a:ext>
            </a:extLst>
          </p:cNvPr>
          <p:cNvSpPr txBox="1"/>
          <p:nvPr/>
        </p:nvSpPr>
        <p:spPr>
          <a:xfrm>
            <a:off x="10233726" y="2115374"/>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it’s/that’s a pity</a:t>
            </a:r>
          </a:p>
        </p:txBody>
      </p:sp>
      <p:sp>
        <p:nvSpPr>
          <p:cNvPr id="35" name="TextBox 34">
            <a:extLst>
              <a:ext uri="{FF2B5EF4-FFF2-40B4-BE49-F238E27FC236}">
                <a16:creationId xmlns:a16="http://schemas.microsoft.com/office/drawing/2014/main" id="{562B01FE-C0F2-42BC-B096-9D38FACA3CF6}"/>
              </a:ext>
            </a:extLst>
          </p:cNvPr>
          <p:cNvSpPr txBox="1"/>
          <p:nvPr/>
        </p:nvSpPr>
        <p:spPr>
          <a:xfrm>
            <a:off x="10233726" y="4777981"/>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to be correct</a:t>
            </a:r>
          </a:p>
        </p:txBody>
      </p:sp>
      <p:sp>
        <p:nvSpPr>
          <p:cNvPr id="36" name="TextBox 35">
            <a:extLst>
              <a:ext uri="{FF2B5EF4-FFF2-40B4-BE49-F238E27FC236}">
                <a16:creationId xmlns:a16="http://schemas.microsoft.com/office/drawing/2014/main" id="{28323CD9-1D1B-4D08-8BAB-74A1386FDB9B}"/>
              </a:ext>
            </a:extLst>
          </p:cNvPr>
          <p:cNvSpPr txBox="1"/>
          <p:nvPr/>
        </p:nvSpPr>
        <p:spPr>
          <a:xfrm>
            <a:off x="6358990" y="3496837"/>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glasses</a:t>
            </a:r>
          </a:p>
        </p:txBody>
      </p:sp>
      <p:sp>
        <p:nvSpPr>
          <p:cNvPr id="37" name="TextBox 36">
            <a:extLst>
              <a:ext uri="{FF2B5EF4-FFF2-40B4-BE49-F238E27FC236}">
                <a16:creationId xmlns:a16="http://schemas.microsoft.com/office/drawing/2014/main" id="{AB7388AA-33E5-4B1C-AEF7-8F48E784D3BA}"/>
              </a:ext>
            </a:extLst>
          </p:cNvPr>
          <p:cNvSpPr txBox="1"/>
          <p:nvPr/>
        </p:nvSpPr>
        <p:spPr>
          <a:xfrm>
            <a:off x="8236192" y="3349629"/>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(you) know</a:t>
            </a:r>
          </a:p>
        </p:txBody>
      </p:sp>
      <p:sp>
        <p:nvSpPr>
          <p:cNvPr id="38" name="TextBox 37">
            <a:extLst>
              <a:ext uri="{FF2B5EF4-FFF2-40B4-BE49-F238E27FC236}">
                <a16:creationId xmlns:a16="http://schemas.microsoft.com/office/drawing/2014/main" id="{296FAF2D-9C9B-4C69-A8BE-445D0A10E7F0}"/>
              </a:ext>
            </a:extLst>
          </p:cNvPr>
          <p:cNvSpPr txBox="1"/>
          <p:nvPr/>
        </p:nvSpPr>
        <p:spPr>
          <a:xfrm>
            <a:off x="8236192" y="2024525"/>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even, in fact</a:t>
            </a:r>
          </a:p>
        </p:txBody>
      </p:sp>
      <p:sp>
        <p:nvSpPr>
          <p:cNvPr id="39" name="TextBox 38">
            <a:extLst>
              <a:ext uri="{FF2B5EF4-FFF2-40B4-BE49-F238E27FC236}">
                <a16:creationId xmlns:a16="http://schemas.microsoft.com/office/drawing/2014/main" id="{3E8B4107-B675-4453-98CE-86F20D9E89AA}"/>
              </a:ext>
            </a:extLst>
          </p:cNvPr>
          <p:cNvSpPr txBox="1"/>
          <p:nvPr/>
        </p:nvSpPr>
        <p:spPr>
          <a:xfrm>
            <a:off x="6306919" y="4655081"/>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to vote for</a:t>
            </a:r>
          </a:p>
        </p:txBody>
      </p:sp>
      <p:sp>
        <p:nvSpPr>
          <p:cNvPr id="40" name="TextBox 39">
            <a:extLst>
              <a:ext uri="{FF2B5EF4-FFF2-40B4-BE49-F238E27FC236}">
                <a16:creationId xmlns:a16="http://schemas.microsoft.com/office/drawing/2014/main" id="{3F8E44B4-5D21-46B2-A834-EC9819D31022}"/>
              </a:ext>
            </a:extLst>
          </p:cNvPr>
          <p:cNvSpPr txBox="1"/>
          <p:nvPr/>
        </p:nvSpPr>
        <p:spPr>
          <a:xfrm>
            <a:off x="6162612" y="1278836"/>
            <a:ext cx="2797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Person B</a:t>
            </a:r>
          </a:p>
        </p:txBody>
      </p:sp>
      <p:pic>
        <p:nvPicPr>
          <p:cNvPr id="42" name="Picture 41" descr="Icon&#10;&#10;Description automatically generated">
            <a:extLst>
              <a:ext uri="{FF2B5EF4-FFF2-40B4-BE49-F238E27FC236}">
                <a16:creationId xmlns:a16="http://schemas.microsoft.com/office/drawing/2014/main" id="{215A55BF-4C7F-4BBE-A07D-EF862FC43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158" y="98426"/>
            <a:ext cx="1191124" cy="1269474"/>
          </a:xfrm>
          <a:prstGeom prst="rect">
            <a:avLst/>
          </a:prstGeom>
        </p:spPr>
      </p:pic>
    </p:spTree>
    <p:extLst>
      <p:ext uri="{BB962C8B-B14F-4D97-AF65-F5344CB8AC3E}">
        <p14:creationId xmlns:p14="http://schemas.microsoft.com/office/powerpoint/2010/main" val="375383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500"/>
                                        <p:tgtEl>
                                          <p:spTgt spid="3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left)">
                                      <p:cBhvr>
                                        <p:cTn id="64" dur="500"/>
                                        <p:tgtEl>
                                          <p:spTgt spid="3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left)">
                                      <p:cBhvr>
                                        <p:cTn id="67" dur="500"/>
                                        <p:tgtEl>
                                          <p:spTgt spid="36"/>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left)">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4" grpId="0"/>
      <p:bldP spid="15" grpId="0"/>
      <p:bldP spid="16" grpId="0"/>
      <p:bldP spid="31" grpId="0"/>
      <p:bldP spid="32" grpId="0"/>
      <p:bldP spid="33" grpId="0"/>
      <p:bldP spid="34" grpId="0"/>
      <p:bldP spid="35" grpId="0"/>
      <p:bldP spid="36" grpId="0"/>
      <p:bldP spid="37" grpId="0"/>
      <p:bldP spid="38" grpId="0"/>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6949C6-2491-4FFE-96B6-B8A32C1B1579}"/>
              </a:ext>
            </a:extLst>
          </p:cNvPr>
          <p:cNvSpPr/>
          <p:nvPr/>
        </p:nvSpPr>
        <p:spPr>
          <a:xfrm>
            <a:off x="10418165" y="134248"/>
            <a:ext cx="1680808"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4" name="Title 3">
            <a:extLst>
              <a:ext uri="{FF2B5EF4-FFF2-40B4-BE49-F238E27FC236}">
                <a16:creationId xmlns:a16="http://schemas.microsoft.com/office/drawing/2014/main" id="{E8FD65DE-ED38-49DF-9B46-74002E1C8B11}"/>
              </a:ext>
            </a:extLst>
          </p:cNvPr>
          <p:cNvSpPr>
            <a:spLocks noGrp="1"/>
          </p:cNvSpPr>
          <p:nvPr>
            <p:ph type="title"/>
          </p:nvPr>
        </p:nvSpPr>
        <p:spPr/>
        <p:txBody>
          <a:bodyPr/>
          <a:lstStyle/>
          <a:p>
            <a:r>
              <a:rPr lang="en-GB" dirty="0"/>
              <a:t>Verbs into nouns</a:t>
            </a:r>
          </a:p>
        </p:txBody>
      </p:sp>
      <p:sp>
        <p:nvSpPr>
          <p:cNvPr id="6" name="TextBox 5">
            <a:extLst>
              <a:ext uri="{FF2B5EF4-FFF2-40B4-BE49-F238E27FC236}">
                <a16:creationId xmlns:a16="http://schemas.microsoft.com/office/drawing/2014/main" id="{0AD35950-F370-486E-A98F-0B4920306F9E}"/>
              </a:ext>
            </a:extLst>
          </p:cNvPr>
          <p:cNvSpPr txBox="1"/>
          <p:nvPr/>
        </p:nvSpPr>
        <p:spPr>
          <a:xfrm>
            <a:off x="199867" y="865839"/>
            <a:ext cx="11662347" cy="461665"/>
          </a:xfrm>
          <a:prstGeom prst="rect">
            <a:avLst/>
          </a:prstGeom>
          <a:noFill/>
        </p:spPr>
        <p:txBody>
          <a:bodyPr wrap="square" rtlCol="0">
            <a:spAutoFit/>
          </a:bodyPr>
          <a:lstStyle/>
          <a:p>
            <a:r>
              <a:rPr lang="en-GB" sz="2400" dirty="0"/>
              <a:t>Use any German infinitive as a noun by capitalising it:</a:t>
            </a:r>
          </a:p>
        </p:txBody>
      </p:sp>
      <p:sp>
        <p:nvSpPr>
          <p:cNvPr id="7" name="TextBox 6">
            <a:extLst>
              <a:ext uri="{FF2B5EF4-FFF2-40B4-BE49-F238E27FC236}">
                <a16:creationId xmlns:a16="http://schemas.microsoft.com/office/drawing/2014/main" id="{7DD48E65-2DDE-4D7D-A3D0-FE5CEE42FA92}"/>
              </a:ext>
            </a:extLst>
          </p:cNvPr>
          <p:cNvSpPr txBox="1"/>
          <p:nvPr/>
        </p:nvSpPr>
        <p:spPr>
          <a:xfrm>
            <a:off x="2431174" y="1436827"/>
            <a:ext cx="3882452" cy="400110"/>
          </a:xfrm>
          <a:prstGeom prst="rect">
            <a:avLst/>
          </a:prstGeom>
          <a:noFill/>
        </p:spPr>
        <p:txBody>
          <a:bodyPr wrap="square" rtlCol="0">
            <a:spAutoFit/>
          </a:bodyPr>
          <a:lstStyle/>
          <a:p>
            <a:r>
              <a:rPr lang="en-GB" sz="2000" dirty="0"/>
              <a:t>to hike, (go on a) walk</a:t>
            </a:r>
          </a:p>
        </p:txBody>
      </p:sp>
      <p:sp>
        <p:nvSpPr>
          <p:cNvPr id="8" name="Rectangle: Rounded Corners 7">
            <a:extLst>
              <a:ext uri="{FF2B5EF4-FFF2-40B4-BE49-F238E27FC236}">
                <a16:creationId xmlns:a16="http://schemas.microsoft.com/office/drawing/2014/main" id="{390B0813-1427-48F5-82EB-29F1F425B297}"/>
              </a:ext>
            </a:extLst>
          </p:cNvPr>
          <p:cNvSpPr/>
          <p:nvPr/>
        </p:nvSpPr>
        <p:spPr>
          <a:xfrm>
            <a:off x="325731" y="1403181"/>
            <a:ext cx="190331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wandern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350E85FD-B067-440B-BCB0-9954B3A5CAEF}"/>
              </a:ext>
            </a:extLst>
          </p:cNvPr>
          <p:cNvSpPr/>
          <p:nvPr/>
        </p:nvSpPr>
        <p:spPr>
          <a:xfrm>
            <a:off x="6675404" y="1403181"/>
            <a:ext cx="2366405"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Wandern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61516EA5-8E47-4979-8A0B-CBD8681B532D}"/>
              </a:ext>
            </a:extLst>
          </p:cNvPr>
          <p:cNvSpPr txBox="1"/>
          <p:nvPr/>
        </p:nvSpPr>
        <p:spPr>
          <a:xfrm>
            <a:off x="9243935" y="1432268"/>
            <a:ext cx="2948065" cy="400110"/>
          </a:xfrm>
          <a:prstGeom prst="rect">
            <a:avLst/>
          </a:prstGeom>
          <a:noFill/>
        </p:spPr>
        <p:txBody>
          <a:bodyPr wrap="square" rtlCol="0">
            <a:spAutoFit/>
          </a:bodyPr>
          <a:lstStyle/>
          <a:p>
            <a:r>
              <a:rPr lang="en-GB" sz="2000" dirty="0"/>
              <a:t>hiking, going walking</a:t>
            </a:r>
          </a:p>
        </p:txBody>
      </p:sp>
      <p:sp>
        <p:nvSpPr>
          <p:cNvPr id="11" name="TextBox 10">
            <a:extLst>
              <a:ext uri="{FF2B5EF4-FFF2-40B4-BE49-F238E27FC236}">
                <a16:creationId xmlns:a16="http://schemas.microsoft.com/office/drawing/2014/main" id="{E4F04FBF-6CDB-40C5-BA42-CF0D16BF93FE}"/>
              </a:ext>
            </a:extLst>
          </p:cNvPr>
          <p:cNvSpPr txBox="1"/>
          <p:nvPr/>
        </p:nvSpPr>
        <p:spPr>
          <a:xfrm>
            <a:off x="264826" y="2052456"/>
            <a:ext cx="11662347" cy="461665"/>
          </a:xfrm>
          <a:prstGeom prst="rect">
            <a:avLst/>
          </a:prstGeom>
          <a:noFill/>
        </p:spPr>
        <p:txBody>
          <a:bodyPr wrap="square" rtlCol="0">
            <a:spAutoFit/>
          </a:bodyPr>
          <a:lstStyle/>
          <a:p>
            <a:r>
              <a:rPr lang="en-GB" sz="2400" dirty="0"/>
              <a:t>All such nouns are neuter, so take the article </a:t>
            </a:r>
            <a:r>
              <a:rPr lang="en-GB" sz="2400" b="1" dirty="0"/>
              <a:t>das</a:t>
            </a:r>
            <a:r>
              <a:rPr lang="en-GB" sz="2400" i="1" dirty="0"/>
              <a:t>.</a:t>
            </a:r>
            <a:endParaRPr lang="en-GB" sz="2400" dirty="0"/>
          </a:p>
        </p:txBody>
      </p:sp>
      <p:sp>
        <p:nvSpPr>
          <p:cNvPr id="13" name="TextBox 12">
            <a:extLst>
              <a:ext uri="{FF2B5EF4-FFF2-40B4-BE49-F238E27FC236}">
                <a16:creationId xmlns:a16="http://schemas.microsoft.com/office/drawing/2014/main" id="{3C2A59B4-047E-4BE0-8E2D-D1BE99273FD3}"/>
              </a:ext>
            </a:extLst>
          </p:cNvPr>
          <p:cNvSpPr txBox="1"/>
          <p:nvPr/>
        </p:nvSpPr>
        <p:spPr>
          <a:xfrm>
            <a:off x="6688352" y="1403181"/>
            <a:ext cx="824459"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525050"/>
                </a:solidFill>
                <a:effectLst/>
                <a:uLnTx/>
                <a:uFillTx/>
                <a:latin typeface="Century Gothic"/>
                <a:ea typeface="+mn-ea"/>
                <a:cs typeface="+mn-cs"/>
              </a:rPr>
              <a:t>das</a:t>
            </a:r>
            <a:endParaRPr lang="en-GB" dirty="0"/>
          </a:p>
        </p:txBody>
      </p:sp>
      <p:sp>
        <p:nvSpPr>
          <p:cNvPr id="14" name="Google Shape;522;p8">
            <a:extLst>
              <a:ext uri="{FF2B5EF4-FFF2-40B4-BE49-F238E27FC236}">
                <a16:creationId xmlns:a16="http://schemas.microsoft.com/office/drawing/2014/main" id="{3715140F-EDC3-4628-8612-2305FEB1D4BC}"/>
              </a:ext>
            </a:extLst>
          </p:cNvPr>
          <p:cNvSpPr txBox="1"/>
          <p:nvPr/>
        </p:nvSpPr>
        <p:spPr>
          <a:xfrm>
            <a:off x="5761485" y="1459896"/>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15" name="TextBox 14">
            <a:extLst>
              <a:ext uri="{FF2B5EF4-FFF2-40B4-BE49-F238E27FC236}">
                <a16:creationId xmlns:a16="http://schemas.microsoft.com/office/drawing/2014/main" id="{3FFA4185-36A1-471C-BB9E-526102735649}"/>
              </a:ext>
            </a:extLst>
          </p:cNvPr>
          <p:cNvSpPr txBox="1"/>
          <p:nvPr/>
        </p:nvSpPr>
        <p:spPr>
          <a:xfrm>
            <a:off x="199867" y="2652573"/>
            <a:ext cx="11662347" cy="461665"/>
          </a:xfrm>
          <a:prstGeom prst="rect">
            <a:avLst/>
          </a:prstGeom>
          <a:noFill/>
        </p:spPr>
        <p:txBody>
          <a:bodyPr wrap="square" rtlCol="0">
            <a:spAutoFit/>
          </a:bodyPr>
          <a:lstStyle/>
          <a:p>
            <a:r>
              <a:rPr lang="en-GB" sz="2400" dirty="0"/>
              <a:t>You can use these nouns with or without </a:t>
            </a:r>
            <a:r>
              <a:rPr lang="en-GB" sz="2400" b="1" dirty="0"/>
              <a:t>das</a:t>
            </a:r>
            <a:r>
              <a:rPr lang="en-GB" sz="2400" dirty="0"/>
              <a:t>:</a:t>
            </a:r>
          </a:p>
        </p:txBody>
      </p:sp>
      <p:sp>
        <p:nvSpPr>
          <p:cNvPr id="16" name="Rectangle: Rounded Corners 15">
            <a:extLst>
              <a:ext uri="{FF2B5EF4-FFF2-40B4-BE49-F238E27FC236}">
                <a16:creationId xmlns:a16="http://schemas.microsoft.com/office/drawing/2014/main" id="{87264256-A6A0-4785-B80E-2319B87BDD1D}"/>
              </a:ext>
            </a:extLst>
          </p:cNvPr>
          <p:cNvSpPr/>
          <p:nvPr/>
        </p:nvSpPr>
        <p:spPr>
          <a:xfrm>
            <a:off x="380911" y="3348002"/>
            <a:ext cx="3636453"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Ich mag</a:t>
            </a:r>
            <a:r>
              <a:rPr kumimoji="0" lang="en-US" sz="2400" b="1" i="0" u="none" strike="noStrike" kern="1200" cap="none" spc="0" normalizeH="0" noProof="0" dirty="0">
                <a:ln>
                  <a:noFill/>
                </a:ln>
                <a:solidFill>
                  <a:srgbClr val="525050"/>
                </a:solidFill>
                <a:effectLst/>
                <a:uLnTx/>
                <a:uFillTx/>
                <a:latin typeface="Century Gothic"/>
                <a:ea typeface="+mn-ea"/>
                <a:cs typeface="+mn-cs"/>
              </a:rPr>
              <a:t> das </a:t>
            </a:r>
            <a:r>
              <a:rPr kumimoji="0" lang="en-US" sz="2400" b="1" i="0" u="none" strike="noStrike" kern="1200" cap="none" spc="0" normalizeH="0" noProof="0" dirty="0" err="1">
                <a:ln>
                  <a:noFill/>
                </a:ln>
                <a:solidFill>
                  <a:srgbClr val="525050"/>
                </a:solidFill>
                <a:effectLst/>
                <a:uLnTx/>
                <a:uFillTx/>
                <a:latin typeface="Century Gothic"/>
                <a:ea typeface="+mn-ea"/>
                <a:cs typeface="+mn-cs"/>
              </a:rPr>
              <a:t>Wandern</a:t>
            </a:r>
            <a:r>
              <a:rPr kumimoji="0" lang="en-US" sz="2400" b="1" i="0" u="none" strike="noStrike" kern="1200" cap="none" spc="0" normalizeH="0" noProof="0" dirty="0">
                <a:ln>
                  <a:noFill/>
                </a:ln>
                <a:solidFill>
                  <a:srgbClr val="525050"/>
                </a:solidFill>
                <a:effectLst/>
                <a:uLnTx/>
                <a:uFillTx/>
                <a:latin typeface="Century Gothic"/>
                <a:ea typeface="+mn-ea"/>
                <a:cs typeface="+mn-cs"/>
              </a:rPr>
              <a:t>.</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9C1EDEAA-3662-4F72-8A61-B1C22D93E4E1}"/>
              </a:ext>
            </a:extLst>
          </p:cNvPr>
          <p:cNvSpPr/>
          <p:nvPr/>
        </p:nvSpPr>
        <p:spPr>
          <a:xfrm>
            <a:off x="4278698" y="3322801"/>
            <a:ext cx="3079443"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Ich mag</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Wandern</a:t>
            </a:r>
            <a:r>
              <a:rPr kumimoji="0" lang="en-US" sz="2400" b="1" i="0" u="none" strike="noStrike" kern="1200" cap="none" spc="0" normalizeH="0" noProof="0" dirty="0">
                <a:ln>
                  <a:noFill/>
                </a:ln>
                <a:solidFill>
                  <a:srgbClr val="525050"/>
                </a:solidFill>
                <a:effectLst/>
                <a:uLnTx/>
                <a:uFillTx/>
                <a:latin typeface="Century Gothic"/>
                <a:ea typeface="+mn-ea"/>
                <a:cs typeface="+mn-cs"/>
              </a:rPr>
              <a:t>.</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Google Shape;522;p8">
            <a:extLst>
              <a:ext uri="{FF2B5EF4-FFF2-40B4-BE49-F238E27FC236}">
                <a16:creationId xmlns:a16="http://schemas.microsoft.com/office/drawing/2014/main" id="{6F254DCD-0631-4D5D-A911-32885DB1EF5C}"/>
              </a:ext>
            </a:extLst>
          </p:cNvPr>
          <p:cNvSpPr txBox="1"/>
          <p:nvPr/>
        </p:nvSpPr>
        <p:spPr>
          <a:xfrm>
            <a:off x="7619475" y="3362193"/>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19" name="TextBox 18">
            <a:extLst>
              <a:ext uri="{FF2B5EF4-FFF2-40B4-BE49-F238E27FC236}">
                <a16:creationId xmlns:a16="http://schemas.microsoft.com/office/drawing/2014/main" id="{F5BE433B-E5A5-4F51-A76B-72EB0A25FC8C}"/>
              </a:ext>
            </a:extLst>
          </p:cNvPr>
          <p:cNvSpPr txBox="1"/>
          <p:nvPr/>
        </p:nvSpPr>
        <p:spPr>
          <a:xfrm>
            <a:off x="8221578" y="3362193"/>
            <a:ext cx="3882452" cy="400110"/>
          </a:xfrm>
          <a:prstGeom prst="rect">
            <a:avLst/>
          </a:prstGeom>
          <a:noFill/>
        </p:spPr>
        <p:txBody>
          <a:bodyPr wrap="square" rtlCol="0">
            <a:spAutoFit/>
          </a:bodyPr>
          <a:lstStyle/>
          <a:p>
            <a:r>
              <a:rPr lang="en-GB" sz="2000" dirty="0"/>
              <a:t>I like hiking, going walking.</a:t>
            </a:r>
          </a:p>
        </p:txBody>
      </p:sp>
      <p:sp>
        <p:nvSpPr>
          <p:cNvPr id="20" name="TextBox 19">
            <a:extLst>
              <a:ext uri="{FF2B5EF4-FFF2-40B4-BE49-F238E27FC236}">
                <a16:creationId xmlns:a16="http://schemas.microsoft.com/office/drawing/2014/main" id="{C84B392B-E1DF-49C1-9ED0-E71A82719F75}"/>
              </a:ext>
            </a:extLst>
          </p:cNvPr>
          <p:cNvSpPr txBox="1"/>
          <p:nvPr/>
        </p:nvSpPr>
        <p:spPr>
          <a:xfrm>
            <a:off x="264827" y="4071813"/>
            <a:ext cx="11662347" cy="461665"/>
          </a:xfrm>
          <a:prstGeom prst="rect">
            <a:avLst/>
          </a:prstGeom>
          <a:noFill/>
        </p:spPr>
        <p:txBody>
          <a:bodyPr wrap="square" rtlCol="0">
            <a:spAutoFit/>
          </a:bodyPr>
          <a:lstStyle/>
          <a:p>
            <a:r>
              <a:rPr lang="en-GB" sz="2400" dirty="0"/>
              <a:t>You may choose to add </a:t>
            </a:r>
            <a:r>
              <a:rPr lang="en-GB" sz="2400" b="1" dirty="0"/>
              <a:t>das</a:t>
            </a:r>
            <a:r>
              <a:rPr lang="en-GB" sz="2400" dirty="0"/>
              <a:t> for emphasis or with specific examples:</a:t>
            </a:r>
          </a:p>
        </p:txBody>
      </p:sp>
      <p:sp>
        <p:nvSpPr>
          <p:cNvPr id="21" name="Rectangle: Rounded Corners 20">
            <a:extLst>
              <a:ext uri="{FF2B5EF4-FFF2-40B4-BE49-F238E27FC236}">
                <a16:creationId xmlns:a16="http://schemas.microsoft.com/office/drawing/2014/main" id="{EC29B3A2-1E07-4FF3-898F-1BBEDFA9F798}"/>
              </a:ext>
            </a:extLst>
          </p:cNvPr>
          <p:cNvSpPr/>
          <p:nvPr/>
        </p:nvSpPr>
        <p:spPr>
          <a:xfrm>
            <a:off x="428867" y="4656559"/>
            <a:ext cx="4732749"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srgbClr val="525050"/>
                </a:solidFill>
                <a:latin typeface="Century Gothic"/>
              </a:rPr>
              <a:t>D</a:t>
            </a:r>
            <a:r>
              <a:rPr kumimoji="0" lang="en-US" sz="2400" b="1" i="0" u="none" strike="noStrike" kern="1200" cap="none" spc="0" normalizeH="0" noProof="0" dirty="0">
                <a:ln>
                  <a:noFill/>
                </a:ln>
                <a:solidFill>
                  <a:srgbClr val="525050"/>
                </a:solidFill>
                <a:effectLst/>
                <a:uLnTx/>
                <a:uFillTx/>
                <a:latin typeface="Century Gothic"/>
                <a:ea typeface="+mn-ea"/>
                <a:cs typeface="+mn-cs"/>
              </a:rPr>
              <a:t>as </a:t>
            </a:r>
            <a:r>
              <a:rPr kumimoji="0" lang="en-US" sz="2400" b="1" i="0" u="none" strike="noStrike" kern="1200" cap="none" spc="0" normalizeH="0" noProof="0" dirty="0" err="1">
                <a:ln>
                  <a:noFill/>
                </a:ln>
                <a:solidFill>
                  <a:srgbClr val="525050"/>
                </a:solidFill>
                <a:effectLst/>
                <a:uLnTx/>
                <a:uFillTx/>
                <a:latin typeface="Century Gothic"/>
                <a:ea typeface="+mn-ea"/>
                <a:cs typeface="+mn-cs"/>
              </a:rPr>
              <a:t>Wandern</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hier</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ist</a:t>
            </a:r>
            <a:r>
              <a:rPr kumimoji="0" lang="en-US" sz="2400" b="1" i="0" u="none" strike="noStrike" kern="1200" cap="none" spc="0" normalizeH="0" noProof="0" dirty="0">
                <a:ln>
                  <a:noFill/>
                </a:ln>
                <a:solidFill>
                  <a:srgbClr val="525050"/>
                </a:solidFill>
                <a:effectLst/>
                <a:uLnTx/>
                <a:uFillTx/>
                <a:latin typeface="Century Gothic"/>
                <a:ea typeface="+mn-ea"/>
                <a:cs typeface="+mn-cs"/>
              </a:rPr>
              <a:t> so </a:t>
            </a:r>
            <a:r>
              <a:rPr kumimoji="0" lang="en-US" sz="2400" b="1" i="0" u="none" strike="noStrike" kern="1200" cap="none" spc="0" normalizeH="0" noProof="0" dirty="0" err="1">
                <a:ln>
                  <a:noFill/>
                </a:ln>
                <a:solidFill>
                  <a:srgbClr val="525050"/>
                </a:solidFill>
                <a:effectLst/>
                <a:uLnTx/>
                <a:uFillTx/>
                <a:latin typeface="Century Gothic"/>
                <a:ea typeface="+mn-ea"/>
                <a:cs typeface="+mn-cs"/>
              </a:rPr>
              <a:t>schön</a:t>
            </a:r>
            <a:r>
              <a:rPr kumimoji="0" lang="en-US" sz="2400" b="1" i="0" u="none" strike="noStrike" kern="1200" cap="none" spc="0" normalizeH="0" noProof="0" dirty="0">
                <a:ln>
                  <a:noFill/>
                </a:ln>
                <a:solidFill>
                  <a:srgbClr val="525050"/>
                </a:solidFill>
                <a:effectLst/>
                <a:uLnTx/>
                <a:uFillTx/>
                <a:latin typeface="Century Gothic"/>
                <a:ea typeface="+mn-ea"/>
                <a:cs typeface="+mn-cs"/>
              </a:rPr>
              <a:t>.</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Google Shape;522;p8">
            <a:extLst>
              <a:ext uri="{FF2B5EF4-FFF2-40B4-BE49-F238E27FC236}">
                <a16:creationId xmlns:a16="http://schemas.microsoft.com/office/drawing/2014/main" id="{5FCD4ACB-EC44-4F5F-A136-924437BB4186}"/>
              </a:ext>
            </a:extLst>
          </p:cNvPr>
          <p:cNvSpPr txBox="1"/>
          <p:nvPr/>
        </p:nvSpPr>
        <p:spPr>
          <a:xfrm>
            <a:off x="5577263" y="4666200"/>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23" name="TextBox 22">
            <a:extLst>
              <a:ext uri="{FF2B5EF4-FFF2-40B4-BE49-F238E27FC236}">
                <a16:creationId xmlns:a16="http://schemas.microsoft.com/office/drawing/2014/main" id="{7C658824-E1B0-4A30-ADDA-FE2CB9C30036}"/>
              </a:ext>
            </a:extLst>
          </p:cNvPr>
          <p:cNvSpPr txBox="1"/>
          <p:nvPr/>
        </p:nvSpPr>
        <p:spPr>
          <a:xfrm>
            <a:off x="6096000" y="4685646"/>
            <a:ext cx="3882452" cy="400110"/>
          </a:xfrm>
          <a:prstGeom prst="rect">
            <a:avLst/>
          </a:prstGeom>
          <a:noFill/>
        </p:spPr>
        <p:txBody>
          <a:bodyPr wrap="square" rtlCol="0">
            <a:spAutoFit/>
          </a:bodyPr>
          <a:lstStyle/>
          <a:p>
            <a:r>
              <a:rPr lang="en-GB" sz="2000" dirty="0"/>
              <a:t>The hiking here is so nice.</a:t>
            </a:r>
          </a:p>
        </p:txBody>
      </p:sp>
      <p:sp>
        <p:nvSpPr>
          <p:cNvPr id="24" name="TextBox 23">
            <a:extLst>
              <a:ext uri="{FF2B5EF4-FFF2-40B4-BE49-F238E27FC236}">
                <a16:creationId xmlns:a16="http://schemas.microsoft.com/office/drawing/2014/main" id="{FD4A04F7-3750-40C2-8F4D-1C81CB29E36C}"/>
              </a:ext>
            </a:extLst>
          </p:cNvPr>
          <p:cNvSpPr txBox="1"/>
          <p:nvPr/>
        </p:nvSpPr>
        <p:spPr>
          <a:xfrm>
            <a:off x="264826" y="5280033"/>
            <a:ext cx="11662347" cy="461665"/>
          </a:xfrm>
          <a:prstGeom prst="rect">
            <a:avLst/>
          </a:prstGeom>
          <a:noFill/>
        </p:spPr>
        <p:txBody>
          <a:bodyPr wrap="square" rtlCol="0">
            <a:spAutoFit/>
          </a:bodyPr>
          <a:lstStyle/>
          <a:p>
            <a:r>
              <a:rPr lang="en-GB" sz="2400" dirty="0"/>
              <a:t>Noun-verb phrases become compound nouns:</a:t>
            </a:r>
          </a:p>
        </p:txBody>
      </p:sp>
      <p:sp>
        <p:nvSpPr>
          <p:cNvPr id="25" name="Rectangle: Rounded Corners 24">
            <a:extLst>
              <a:ext uri="{FF2B5EF4-FFF2-40B4-BE49-F238E27FC236}">
                <a16:creationId xmlns:a16="http://schemas.microsoft.com/office/drawing/2014/main" id="{5C5C78D0-2DA0-41D2-A6E6-620D33F8AAD6}"/>
              </a:ext>
            </a:extLst>
          </p:cNvPr>
          <p:cNvSpPr/>
          <p:nvPr/>
        </p:nvSpPr>
        <p:spPr>
          <a:xfrm>
            <a:off x="428868" y="5742939"/>
            <a:ext cx="2419264"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Karten</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spielen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BECCFDF3-5700-4610-9318-A2E782A0A028}"/>
              </a:ext>
            </a:extLst>
          </p:cNvPr>
          <p:cNvSpPr txBox="1"/>
          <p:nvPr/>
        </p:nvSpPr>
        <p:spPr>
          <a:xfrm>
            <a:off x="2848132" y="5792106"/>
            <a:ext cx="3882452" cy="400110"/>
          </a:xfrm>
          <a:prstGeom prst="rect">
            <a:avLst/>
          </a:prstGeom>
          <a:noFill/>
        </p:spPr>
        <p:txBody>
          <a:bodyPr wrap="square" rtlCol="0">
            <a:spAutoFit/>
          </a:bodyPr>
          <a:lstStyle/>
          <a:p>
            <a:r>
              <a:rPr lang="en-GB" sz="2000" dirty="0"/>
              <a:t>to play cards</a:t>
            </a:r>
          </a:p>
        </p:txBody>
      </p:sp>
      <p:sp>
        <p:nvSpPr>
          <p:cNvPr id="27" name="Google Shape;522;p8">
            <a:extLst>
              <a:ext uri="{FF2B5EF4-FFF2-40B4-BE49-F238E27FC236}">
                <a16:creationId xmlns:a16="http://schemas.microsoft.com/office/drawing/2014/main" id="{9991AC67-5BD5-4D68-A14B-A35DB47209E0}"/>
              </a:ext>
            </a:extLst>
          </p:cNvPr>
          <p:cNvSpPr txBox="1"/>
          <p:nvPr/>
        </p:nvSpPr>
        <p:spPr>
          <a:xfrm>
            <a:off x="4655162" y="5761328"/>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28" name="Rectangle: Rounded Corners 27">
            <a:extLst>
              <a:ext uri="{FF2B5EF4-FFF2-40B4-BE49-F238E27FC236}">
                <a16:creationId xmlns:a16="http://schemas.microsoft.com/office/drawing/2014/main" id="{65458D71-C301-465A-A775-BCFBE731808B}"/>
              </a:ext>
            </a:extLst>
          </p:cNvPr>
          <p:cNvSpPr/>
          <p:nvPr/>
        </p:nvSpPr>
        <p:spPr>
          <a:xfrm>
            <a:off x="5337637" y="5760511"/>
            <a:ext cx="3199978"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(das)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Kartenspielen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3A25430E-E92C-4657-A8B0-182CC2F370B2}"/>
              </a:ext>
            </a:extLst>
          </p:cNvPr>
          <p:cNvSpPr txBox="1"/>
          <p:nvPr/>
        </p:nvSpPr>
        <p:spPr>
          <a:xfrm>
            <a:off x="8607856" y="5789598"/>
            <a:ext cx="3882452" cy="400110"/>
          </a:xfrm>
          <a:prstGeom prst="rect">
            <a:avLst/>
          </a:prstGeom>
          <a:noFill/>
        </p:spPr>
        <p:txBody>
          <a:bodyPr wrap="square" rtlCol="0">
            <a:spAutoFit/>
          </a:bodyPr>
          <a:lstStyle/>
          <a:p>
            <a:r>
              <a:rPr lang="en-GB" sz="2000" dirty="0"/>
              <a:t>playing cards, card playing</a:t>
            </a:r>
          </a:p>
        </p:txBody>
      </p:sp>
    </p:spTree>
    <p:extLst>
      <p:ext uri="{BB962C8B-B14F-4D97-AF65-F5344CB8AC3E}">
        <p14:creationId xmlns:p14="http://schemas.microsoft.com/office/powerpoint/2010/main" val="380723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5" grpId="0"/>
      <p:bldP spid="16" grpId="0" animBg="1"/>
      <p:bldP spid="17" grpId="0" animBg="1"/>
      <p:bldP spid="19" grpId="0"/>
      <p:bldP spid="20" grpId="0"/>
      <p:bldP spid="21" grpId="0" animBg="1"/>
      <p:bldP spid="23" grpId="0"/>
      <p:bldP spid="24" grpId="0"/>
      <p:bldP spid="25" grpId="0" animBg="1"/>
      <p:bldP spid="26" grpId="0"/>
      <p:bldP spid="28" grpId="0" animBg="1"/>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4C73-2748-35C9-2873-160AE52A8FEF}"/>
              </a:ext>
            </a:extLst>
          </p:cNvPr>
          <p:cNvSpPr>
            <a:spLocks noGrp="1"/>
          </p:cNvSpPr>
          <p:nvPr>
            <p:ph type="title"/>
          </p:nvPr>
        </p:nvSpPr>
        <p:spPr>
          <a:xfrm>
            <a:off x="-1" y="213557"/>
            <a:ext cx="5276193" cy="647577"/>
          </a:xfrm>
        </p:spPr>
        <p:txBody>
          <a:bodyPr>
            <a:normAutofit/>
          </a:bodyPr>
          <a:lstStyle/>
          <a:p>
            <a:r>
              <a:rPr lang="en-GB" sz="3000" dirty="0" err="1"/>
              <a:t>Welche</a:t>
            </a:r>
            <a:r>
              <a:rPr lang="en-GB" sz="3000" dirty="0"/>
              <a:t> Form </a:t>
            </a:r>
            <a:r>
              <a:rPr lang="en-GB" sz="3000" dirty="0" err="1"/>
              <a:t>ist</a:t>
            </a:r>
            <a:r>
              <a:rPr lang="en-GB" sz="3000" dirty="0"/>
              <a:t> </a:t>
            </a:r>
            <a:r>
              <a:rPr lang="en-GB" sz="3000" dirty="0" err="1"/>
              <a:t>richtig</a:t>
            </a:r>
            <a:r>
              <a:rPr lang="en-GB" sz="3000" dirty="0"/>
              <a:t>?</a:t>
            </a:r>
          </a:p>
        </p:txBody>
      </p:sp>
      <p:graphicFrame>
        <p:nvGraphicFramePr>
          <p:cNvPr id="4" name="Table 6">
            <a:extLst>
              <a:ext uri="{FF2B5EF4-FFF2-40B4-BE49-F238E27FC236}">
                <a16:creationId xmlns:a16="http://schemas.microsoft.com/office/drawing/2014/main" id="{A5E84B08-6EFF-C27F-B2DF-C7A863F1A2FA}"/>
              </a:ext>
            </a:extLst>
          </p:cNvPr>
          <p:cNvGraphicFramePr>
            <a:graphicFrameLocks noGrp="1"/>
          </p:cNvGraphicFramePr>
          <p:nvPr/>
        </p:nvGraphicFramePr>
        <p:xfrm>
          <a:off x="6388" y="1374033"/>
          <a:ext cx="12179224" cy="4881549"/>
        </p:xfrm>
        <a:graphic>
          <a:graphicData uri="http://schemas.openxmlformats.org/drawingml/2006/table">
            <a:tbl>
              <a:tblPr firstRow="1" bandRow="1"/>
              <a:tblGrid>
                <a:gridCol w="464098">
                  <a:extLst>
                    <a:ext uri="{9D8B030D-6E8A-4147-A177-3AD203B41FA5}">
                      <a16:colId xmlns:a16="http://schemas.microsoft.com/office/drawing/2014/main" val="2607353726"/>
                    </a:ext>
                  </a:extLst>
                </a:gridCol>
                <a:gridCol w="8179528">
                  <a:extLst>
                    <a:ext uri="{9D8B030D-6E8A-4147-A177-3AD203B41FA5}">
                      <a16:colId xmlns:a16="http://schemas.microsoft.com/office/drawing/2014/main" val="1600817978"/>
                    </a:ext>
                  </a:extLst>
                </a:gridCol>
                <a:gridCol w="1734207">
                  <a:extLst>
                    <a:ext uri="{9D8B030D-6E8A-4147-A177-3AD203B41FA5}">
                      <a16:colId xmlns:a16="http://schemas.microsoft.com/office/drawing/2014/main" val="4128092149"/>
                    </a:ext>
                  </a:extLst>
                </a:gridCol>
                <a:gridCol w="1801391">
                  <a:extLst>
                    <a:ext uri="{9D8B030D-6E8A-4147-A177-3AD203B41FA5}">
                      <a16:colId xmlns:a16="http://schemas.microsoft.com/office/drawing/2014/main" val="837666246"/>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Verb</a:t>
                      </a:r>
                      <a:endParaRPr lang="en-GB" sz="2000" b="1"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lt1"/>
                          </a:solidFill>
                          <a:latin typeface="+mn-lt"/>
                          <a:ea typeface="+mn-ea"/>
                          <a:cs typeface="+mn-cs"/>
                        </a:rPr>
                        <a:t>Nominalised verb</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525050"/>
                          </a:solidFill>
                          <a:effectLst/>
                          <a:uLnTx/>
                          <a:uFillTx/>
                          <a:latin typeface="Century Gothic"/>
                          <a:ea typeface="+mn-ea"/>
                          <a:cs typeface="+mn-cs"/>
                        </a:rPr>
                        <a:t>Ich </a:t>
                      </a:r>
                      <a:r>
                        <a:rPr kumimoji="0" lang="en-GB" sz="2000" i="0" u="none" strike="noStrike" kern="1200" cap="none" spc="0" normalizeH="0" baseline="0" noProof="0" dirty="0" err="1">
                          <a:ln>
                            <a:noFill/>
                          </a:ln>
                          <a:solidFill>
                            <a:srgbClr val="525050"/>
                          </a:solidFill>
                          <a:effectLst/>
                          <a:uLnTx/>
                          <a:uFillTx/>
                          <a:latin typeface="Century Gothic"/>
                          <a:ea typeface="+mn-ea"/>
                          <a:cs typeface="+mn-cs"/>
                        </a:rPr>
                        <a:t>werde</a:t>
                      </a:r>
                      <a:r>
                        <a:rPr kumimoji="0" lang="en-GB" sz="200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wandern</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a:t>
                      </a:r>
                      <a:endParaRPr lang="en-GB" sz="2000" b="1" dirty="0">
                        <a:solidFill>
                          <a:srgbClr val="525050"/>
                        </a:solidFill>
                        <a:latin typeface="Century Gothic"/>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wandern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Wandern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525050"/>
                          </a:solidFill>
                          <a:effectLst/>
                          <a:uLnTx/>
                          <a:uFillTx/>
                          <a:latin typeface="Century Gothic"/>
                          <a:ea typeface="+mn-ea"/>
                          <a:cs typeface="+mn-cs"/>
                        </a:rPr>
                        <a:t>Das </a:t>
                      </a:r>
                      <a:r>
                        <a:rPr kumimoji="0" lang="en-GB" sz="200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00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Versprechen</a:t>
                      </a:r>
                      <a:r>
                        <a:rPr kumimoji="0" lang="en-GB" sz="2000" i="0" u="none" strike="noStrike" kern="1200" cap="none" spc="0" normalizeH="0" baseline="0" noProof="0" dirty="0">
                          <a:ln>
                            <a:noFill/>
                          </a:ln>
                          <a:solidFill>
                            <a:srgbClr val="525050"/>
                          </a:solidFill>
                          <a:effectLst/>
                          <a:uLnTx/>
                          <a:uFillTx/>
                          <a:latin typeface="Century Gothic"/>
                          <a:ea typeface="+mn-ea"/>
                          <a:cs typeface="+mn-cs"/>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versprechen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Versprechen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rPr>
                        <a:t>Für </a:t>
                      </a:r>
                      <a:r>
                        <a:rPr lang="en-GB" sz="2000" dirty="0" err="1">
                          <a:solidFill>
                            <a:srgbClr val="525050"/>
                          </a:solidFill>
                        </a:rPr>
                        <a:t>mich</a:t>
                      </a:r>
                      <a:r>
                        <a:rPr lang="en-GB" sz="2000" dirty="0">
                          <a:solidFill>
                            <a:srgbClr val="525050"/>
                          </a:solidFill>
                        </a:rPr>
                        <a:t> </a:t>
                      </a:r>
                      <a:r>
                        <a:rPr lang="en-GB" sz="2000" dirty="0" err="1">
                          <a:solidFill>
                            <a:srgbClr val="525050"/>
                          </a:solidFill>
                        </a:rPr>
                        <a:t>ist</a:t>
                      </a:r>
                      <a:r>
                        <a:rPr lang="en-GB" sz="2000" dirty="0">
                          <a:solidFill>
                            <a:srgbClr val="525050"/>
                          </a:solidFill>
                        </a:rPr>
                        <a:t> </a:t>
                      </a:r>
                      <a:r>
                        <a:rPr lang="en-GB" sz="2000" b="1" dirty="0" err="1">
                          <a:solidFill>
                            <a:srgbClr val="525050"/>
                          </a:solidFill>
                        </a:rPr>
                        <a:t>Schlafen</a:t>
                      </a:r>
                      <a:r>
                        <a:rPr lang="en-GB" sz="2000" b="1" dirty="0">
                          <a:solidFill>
                            <a:srgbClr val="525050"/>
                          </a:solidFill>
                        </a:rPr>
                        <a:t> </a:t>
                      </a:r>
                      <a:r>
                        <a:rPr lang="en-GB" sz="2000" dirty="0" err="1">
                          <a:solidFill>
                            <a:srgbClr val="525050"/>
                          </a:solidFill>
                        </a:rPr>
                        <a:t>wichtig</a:t>
                      </a:r>
                      <a:r>
                        <a:rPr lang="en-GB" sz="2000"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err="1">
                          <a:ln>
                            <a:noFill/>
                          </a:ln>
                          <a:solidFill>
                            <a:srgbClr val="3D3C3C"/>
                          </a:solidFill>
                          <a:effectLst/>
                          <a:uLnTx/>
                          <a:uFillTx/>
                          <a:latin typeface="Century Gothic"/>
                          <a:ea typeface="+mn-ea"/>
                          <a:cs typeface="+mn-cs"/>
                        </a:rPr>
                        <a:t>schlafen</a:t>
                      </a:r>
                      <a:endParaRPr kumimoji="0" lang="en-GB" sz="2000" b="1" i="0" u="none" strike="noStrike" kern="1200" cap="none" spc="0" normalizeH="0" baseline="0" dirty="0">
                        <a:ln>
                          <a:noFill/>
                        </a:ln>
                        <a:solidFill>
                          <a:srgbClr val="3D3C3C"/>
                        </a:solidFill>
                        <a:effectLst/>
                        <a:uLnTx/>
                        <a:uFillTx/>
                        <a:latin typeface="Century Gothic"/>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err="1">
                          <a:ln>
                            <a:noFill/>
                          </a:ln>
                          <a:solidFill>
                            <a:srgbClr val="3D3C3C"/>
                          </a:solidFill>
                          <a:effectLst/>
                          <a:uLnTx/>
                          <a:uFillTx/>
                          <a:latin typeface="Century Gothic"/>
                          <a:ea typeface="+mn-ea"/>
                          <a:cs typeface="+mn-cs"/>
                        </a:rPr>
                        <a:t>Schlafen</a:t>
                      </a:r>
                      <a:endParaRPr kumimoji="0" lang="en-GB" sz="2000" b="1" i="0" u="none" strike="noStrike" kern="1200" cap="none" spc="0" normalizeH="0" baseline="0" dirty="0">
                        <a:ln>
                          <a:noFill/>
                        </a:ln>
                        <a:solidFill>
                          <a:srgbClr val="3D3C3C"/>
                        </a:solidFill>
                        <a:effectLst/>
                        <a:uLnTx/>
                        <a:uFillTx/>
                        <a:latin typeface="Century Gothic"/>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525050"/>
                          </a:solidFill>
                        </a:rPr>
                        <a:t>Hausaufgaben</a:t>
                      </a:r>
                      <a:r>
                        <a:rPr lang="en-GB" sz="2000" dirty="0">
                          <a:solidFill>
                            <a:srgbClr val="525050"/>
                          </a:solidFill>
                        </a:rPr>
                        <a:t> nicht </a:t>
                      </a:r>
                      <a:r>
                        <a:rPr lang="en-GB" sz="2000" b="1" dirty="0" err="1">
                          <a:solidFill>
                            <a:srgbClr val="525050"/>
                          </a:solidFill>
                        </a:rPr>
                        <a:t>vergessen</a:t>
                      </a:r>
                      <a:r>
                        <a:rPr lang="en-GB" sz="2000" b="1"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err="1">
                          <a:ln>
                            <a:noFill/>
                          </a:ln>
                          <a:solidFill>
                            <a:srgbClr val="3D3C3C"/>
                          </a:solidFill>
                          <a:effectLst/>
                          <a:uLnTx/>
                          <a:uFillTx/>
                          <a:latin typeface="Century Gothic"/>
                          <a:ea typeface="+mn-ea"/>
                          <a:cs typeface="+mn-cs"/>
                        </a:rPr>
                        <a:t>vergessen</a:t>
                      </a:r>
                      <a:endParaRPr kumimoji="0" lang="en-GB" sz="2000" b="1" i="0" u="none" strike="noStrike" kern="1200" cap="none" spc="0" normalizeH="0" baseline="0" dirty="0">
                        <a:ln>
                          <a:noFill/>
                        </a:ln>
                        <a:solidFill>
                          <a:srgbClr val="3D3C3C"/>
                        </a:solidFill>
                        <a:effectLst/>
                        <a:uLnTx/>
                        <a:uFillTx/>
                        <a:latin typeface="Century Gothic"/>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err="1">
                          <a:ln>
                            <a:noFill/>
                          </a:ln>
                          <a:solidFill>
                            <a:srgbClr val="3D3C3C"/>
                          </a:solidFill>
                          <a:effectLst/>
                          <a:uLnTx/>
                          <a:uFillTx/>
                          <a:latin typeface="Century Gothic"/>
                          <a:ea typeface="+mn-ea"/>
                          <a:cs typeface="+mn-cs"/>
                        </a:rPr>
                        <a:t>Vergessen</a:t>
                      </a:r>
                      <a:endParaRPr kumimoji="0" lang="en-GB" sz="2000" b="1" i="0" u="none" strike="noStrike" kern="1200" cap="none" spc="0" normalizeH="0" baseline="0" dirty="0">
                        <a:ln>
                          <a:noFill/>
                        </a:ln>
                        <a:solidFill>
                          <a:srgbClr val="3D3C3C"/>
                        </a:solidFill>
                        <a:effectLst/>
                        <a:uLnTx/>
                        <a:uFillTx/>
                        <a:latin typeface="Century Gothic"/>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525050"/>
                          </a:solidFill>
                        </a:rPr>
                        <a:t>Wir</a:t>
                      </a:r>
                      <a:r>
                        <a:rPr lang="en-GB" sz="2000" dirty="0">
                          <a:solidFill>
                            <a:srgbClr val="525050"/>
                          </a:solidFill>
                        </a:rPr>
                        <a:t> </a:t>
                      </a:r>
                      <a:r>
                        <a:rPr lang="en-GB" sz="2000" b="1" dirty="0" err="1">
                          <a:solidFill>
                            <a:srgbClr val="525050"/>
                          </a:solidFill>
                        </a:rPr>
                        <a:t>wissen</a:t>
                      </a:r>
                      <a:r>
                        <a:rPr lang="en-GB" sz="2000" dirty="0">
                          <a:solidFill>
                            <a:srgbClr val="525050"/>
                          </a:solidFill>
                        </a:rPr>
                        <a:t> </a:t>
                      </a:r>
                      <a:r>
                        <a:rPr lang="en-GB" sz="2000" dirty="0" err="1">
                          <a:solidFill>
                            <a:srgbClr val="525050"/>
                          </a:solidFill>
                        </a:rPr>
                        <a:t>viel</a:t>
                      </a:r>
                      <a:r>
                        <a:rPr lang="en-GB" sz="2000" dirty="0">
                          <a:solidFill>
                            <a:srgbClr val="525050"/>
                          </a:solidFill>
                        </a:rPr>
                        <a:t> </a:t>
                      </a:r>
                      <a:r>
                        <a:rPr lang="en-GB" sz="2000" dirty="0" err="1">
                          <a:solidFill>
                            <a:srgbClr val="525050"/>
                          </a:solidFill>
                        </a:rPr>
                        <a:t>über</a:t>
                      </a:r>
                      <a:r>
                        <a:rPr lang="en-GB" sz="2000" dirty="0">
                          <a:solidFill>
                            <a:srgbClr val="525050"/>
                          </a:solidFill>
                        </a:rPr>
                        <a:t> das Thema.</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wissen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rgbClr val="3D3C3C"/>
                          </a:solidFill>
                        </a:rPr>
                        <a:t>Wissen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525050"/>
                          </a:solidFill>
                        </a:rPr>
                        <a:t>Ich mag es </a:t>
                      </a:r>
                      <a:r>
                        <a:rPr lang="en-GB" sz="2000" b="0" dirty="0" err="1">
                          <a:solidFill>
                            <a:srgbClr val="525050"/>
                          </a:solidFill>
                        </a:rPr>
                        <a:t>zu</a:t>
                      </a:r>
                      <a:r>
                        <a:rPr lang="en-GB" sz="2000" b="0" dirty="0">
                          <a:solidFill>
                            <a:srgbClr val="525050"/>
                          </a:solidFill>
                        </a:rPr>
                        <a:t> </a:t>
                      </a:r>
                      <a:r>
                        <a:rPr lang="en-GB" sz="2000" b="1" dirty="0" err="1">
                          <a:solidFill>
                            <a:srgbClr val="525050"/>
                          </a:solidFill>
                        </a:rPr>
                        <a:t>Helfen</a:t>
                      </a:r>
                      <a:r>
                        <a:rPr lang="en-GB" sz="2000" dirty="0">
                          <a:solidFill>
                            <a:srgbClr val="525050"/>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helfen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Helfen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6493156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rPr>
                        <a:t>Das </a:t>
                      </a:r>
                      <a:r>
                        <a:rPr lang="en-GB" sz="2000" b="1" dirty="0" err="1">
                          <a:solidFill>
                            <a:srgbClr val="525050"/>
                          </a:solidFill>
                        </a:rPr>
                        <a:t>Kartenspielen</a:t>
                      </a:r>
                      <a:r>
                        <a:rPr lang="en-GB" sz="2000" b="1" dirty="0">
                          <a:solidFill>
                            <a:srgbClr val="525050"/>
                          </a:solidFill>
                        </a:rPr>
                        <a:t> </a:t>
                      </a:r>
                      <a:r>
                        <a:rPr lang="en-GB" sz="2000" b="0" dirty="0" err="1">
                          <a:solidFill>
                            <a:srgbClr val="525050"/>
                          </a:solidFill>
                        </a:rPr>
                        <a:t>ist</a:t>
                      </a:r>
                      <a:r>
                        <a:rPr lang="en-GB" sz="2000" b="0" dirty="0">
                          <a:solidFill>
                            <a:srgbClr val="525050"/>
                          </a:solidFill>
                        </a:rPr>
                        <a:t> </a:t>
                      </a:r>
                      <a:r>
                        <a:rPr lang="en-GB" sz="2000" b="0" dirty="0" err="1">
                          <a:solidFill>
                            <a:srgbClr val="525050"/>
                          </a:solidFill>
                        </a:rPr>
                        <a:t>nicht</a:t>
                      </a:r>
                      <a:r>
                        <a:rPr lang="en-GB" sz="2000" b="0" dirty="0">
                          <a:solidFill>
                            <a:srgbClr val="525050"/>
                          </a:solidFill>
                        </a:rPr>
                        <a:t> </a:t>
                      </a:r>
                      <a:r>
                        <a:rPr lang="en-GB" sz="2000" b="0" dirty="0" err="1">
                          <a:solidFill>
                            <a:srgbClr val="525050"/>
                          </a:solidFill>
                        </a:rPr>
                        <a:t>erlaubt</a:t>
                      </a:r>
                      <a:r>
                        <a:rPr lang="en-GB" sz="2000" b="0" dirty="0">
                          <a:solidFill>
                            <a:srgbClr val="525050"/>
                          </a:solidFill>
                        </a:rPr>
                        <a:t>.</a:t>
                      </a:r>
                      <a:endParaRPr lang="en-GB" sz="2000" b="1" dirty="0">
                        <a:solidFill>
                          <a:srgbClr val="52505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Karten</a:t>
                      </a:r>
                      <a:r>
                        <a:rPr lang="en-GB" sz="2000" b="1" dirty="0">
                          <a:solidFill>
                            <a:srgbClr val="3D3C3C"/>
                          </a:solidFill>
                        </a:rPr>
                        <a:t> </a:t>
                      </a:r>
                      <a:r>
                        <a:rPr lang="en-GB" sz="2000" b="1" dirty="0" err="1">
                          <a:solidFill>
                            <a:srgbClr val="3D3C3C"/>
                          </a:solidFill>
                        </a:rPr>
                        <a:t>spielen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1900" b="1" dirty="0" err="1">
                          <a:solidFill>
                            <a:srgbClr val="3D3C3C"/>
                          </a:solidFill>
                        </a:rPr>
                        <a:t>Kartenspielen</a:t>
                      </a:r>
                      <a:endParaRPr lang="en-GB" sz="19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71851735"/>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rPr>
                        <a:t>Man </a:t>
                      </a:r>
                      <a:r>
                        <a:rPr lang="en-GB" sz="2000" dirty="0" err="1">
                          <a:solidFill>
                            <a:srgbClr val="525050"/>
                          </a:solidFill>
                        </a:rPr>
                        <a:t>darf</a:t>
                      </a:r>
                      <a:r>
                        <a:rPr lang="en-GB" sz="2000" dirty="0">
                          <a:solidFill>
                            <a:srgbClr val="525050"/>
                          </a:solidFill>
                        </a:rPr>
                        <a:t> </a:t>
                      </a:r>
                      <a:r>
                        <a:rPr lang="en-GB" sz="2000" dirty="0" err="1">
                          <a:solidFill>
                            <a:srgbClr val="525050"/>
                          </a:solidFill>
                        </a:rPr>
                        <a:t>kein</a:t>
                      </a:r>
                      <a:r>
                        <a:rPr lang="en-GB" sz="2000" dirty="0">
                          <a:solidFill>
                            <a:srgbClr val="525050"/>
                          </a:solidFill>
                        </a:rPr>
                        <a:t> Essen </a:t>
                      </a:r>
                      <a:r>
                        <a:rPr lang="en-GB" sz="2000" b="1" dirty="0" err="1">
                          <a:solidFill>
                            <a:srgbClr val="525050"/>
                          </a:solidFill>
                        </a:rPr>
                        <a:t>mitnehmen</a:t>
                      </a:r>
                      <a:r>
                        <a:rPr lang="en-GB" sz="2000" b="0" dirty="0">
                          <a:solidFill>
                            <a:srgbClr val="525050"/>
                          </a:solidFill>
                        </a:rPr>
                        <a:t>.</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mitnehmen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Mitnehmen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36239533"/>
                  </a:ext>
                </a:extLst>
              </a:tr>
            </a:tbl>
          </a:graphicData>
        </a:graphic>
      </p:graphicFrame>
      <p:pic>
        <p:nvPicPr>
          <p:cNvPr id="6" name="Picture 5" descr="green checkmark">
            <a:extLst>
              <a:ext uri="{FF2B5EF4-FFF2-40B4-BE49-F238E27FC236}">
                <a16:creationId xmlns:a16="http://schemas.microsoft.com/office/drawing/2014/main" id="{0C624D7C-1EBA-6083-1BDC-0733D853D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2012" y="2044109"/>
            <a:ext cx="282522" cy="294294"/>
          </a:xfrm>
          <a:prstGeom prst="rect">
            <a:avLst/>
          </a:prstGeom>
        </p:spPr>
      </p:pic>
      <p:sp>
        <p:nvSpPr>
          <p:cNvPr id="7" name="TextBox 6" descr="text box hiding answer">
            <a:extLst>
              <a:ext uri="{FF2B5EF4-FFF2-40B4-BE49-F238E27FC236}">
                <a16:creationId xmlns:a16="http://schemas.microsoft.com/office/drawing/2014/main" id="{BC82680F-BD88-0791-B2D3-7700273114CE}"/>
              </a:ext>
            </a:extLst>
          </p:cNvPr>
          <p:cNvSpPr txBox="1"/>
          <p:nvPr/>
        </p:nvSpPr>
        <p:spPr>
          <a:xfrm>
            <a:off x="537900" y="2667127"/>
            <a:ext cx="3687176"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8" name="Picture 7" descr="green checkmark">
            <a:extLst>
              <a:ext uri="{FF2B5EF4-FFF2-40B4-BE49-F238E27FC236}">
                <a16:creationId xmlns:a16="http://schemas.microsoft.com/office/drawing/2014/main" id="{CF7D15B9-77D9-64B6-C19E-213C3D8141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5192" y="4056065"/>
            <a:ext cx="282522" cy="294294"/>
          </a:xfrm>
          <a:prstGeom prst="rect">
            <a:avLst/>
          </a:prstGeom>
        </p:spPr>
      </p:pic>
      <p:sp>
        <p:nvSpPr>
          <p:cNvPr id="9" name="TextBox 8" descr="text box hiding answer">
            <a:extLst>
              <a:ext uri="{FF2B5EF4-FFF2-40B4-BE49-F238E27FC236}">
                <a16:creationId xmlns:a16="http://schemas.microsoft.com/office/drawing/2014/main" id="{D2998886-C254-5E1B-504F-0288944217ED}"/>
              </a:ext>
            </a:extLst>
          </p:cNvPr>
          <p:cNvSpPr txBox="1"/>
          <p:nvPr/>
        </p:nvSpPr>
        <p:spPr>
          <a:xfrm>
            <a:off x="522275" y="2158958"/>
            <a:ext cx="2807007"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0" name="Picture 9" descr="green checkmark">
            <a:extLst>
              <a:ext uri="{FF2B5EF4-FFF2-40B4-BE49-F238E27FC236}">
                <a16:creationId xmlns:a16="http://schemas.microsoft.com/office/drawing/2014/main" id="{5C7F202D-626E-8E78-6B8C-1A6CB3425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3624" y="4547735"/>
            <a:ext cx="282522" cy="294294"/>
          </a:xfrm>
          <a:prstGeom prst="rect">
            <a:avLst/>
          </a:prstGeom>
        </p:spPr>
      </p:pic>
      <p:sp>
        <p:nvSpPr>
          <p:cNvPr id="11" name="TextBox 10" descr="text box hiding answer">
            <a:extLst>
              <a:ext uri="{FF2B5EF4-FFF2-40B4-BE49-F238E27FC236}">
                <a16:creationId xmlns:a16="http://schemas.microsoft.com/office/drawing/2014/main" id="{631E3661-1170-05EC-1CBB-6B9FE9645B0F}"/>
              </a:ext>
            </a:extLst>
          </p:cNvPr>
          <p:cNvSpPr txBox="1"/>
          <p:nvPr/>
        </p:nvSpPr>
        <p:spPr>
          <a:xfrm>
            <a:off x="537900" y="3665603"/>
            <a:ext cx="4143428"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2" name="Picture 11" descr="green checkmark">
            <a:extLst>
              <a:ext uri="{FF2B5EF4-FFF2-40B4-BE49-F238E27FC236}">
                <a16:creationId xmlns:a16="http://schemas.microsoft.com/office/drawing/2014/main" id="{32567E1C-F6F4-C2AC-D864-6A078DA0D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4659" y="2518467"/>
            <a:ext cx="282522" cy="294294"/>
          </a:xfrm>
          <a:prstGeom prst="rect">
            <a:avLst/>
          </a:prstGeom>
        </p:spPr>
      </p:pic>
      <p:sp>
        <p:nvSpPr>
          <p:cNvPr id="13" name="TextBox 12" descr="text box hiding answer">
            <a:extLst>
              <a:ext uri="{FF2B5EF4-FFF2-40B4-BE49-F238E27FC236}">
                <a16:creationId xmlns:a16="http://schemas.microsoft.com/office/drawing/2014/main" id="{76D29056-BB7F-9245-9ECB-503343AF4E52}"/>
              </a:ext>
            </a:extLst>
          </p:cNvPr>
          <p:cNvSpPr txBox="1"/>
          <p:nvPr/>
        </p:nvSpPr>
        <p:spPr>
          <a:xfrm>
            <a:off x="548571" y="3169726"/>
            <a:ext cx="3709666"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4" name="Picture 13" descr="green checkmark">
            <a:extLst>
              <a:ext uri="{FF2B5EF4-FFF2-40B4-BE49-F238E27FC236}">
                <a16:creationId xmlns:a16="http://schemas.microsoft.com/office/drawing/2014/main" id="{AAB0A2D9-1F2D-9E33-296D-D01426C3BB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9086" y="3029322"/>
            <a:ext cx="282522" cy="294294"/>
          </a:xfrm>
          <a:prstGeom prst="rect">
            <a:avLst/>
          </a:prstGeom>
        </p:spPr>
      </p:pic>
      <p:sp>
        <p:nvSpPr>
          <p:cNvPr id="15" name="TextBox 14" descr="text box hiding answer">
            <a:extLst>
              <a:ext uri="{FF2B5EF4-FFF2-40B4-BE49-F238E27FC236}">
                <a16:creationId xmlns:a16="http://schemas.microsoft.com/office/drawing/2014/main" id="{E41DAD8E-58D5-777F-E27B-46D1FBD1BE75}"/>
              </a:ext>
            </a:extLst>
          </p:cNvPr>
          <p:cNvSpPr txBox="1"/>
          <p:nvPr/>
        </p:nvSpPr>
        <p:spPr>
          <a:xfrm>
            <a:off x="523040" y="4718864"/>
            <a:ext cx="3179707"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6" name="Picture 15" descr="green checkmark">
            <a:extLst>
              <a:ext uri="{FF2B5EF4-FFF2-40B4-BE49-F238E27FC236}">
                <a16:creationId xmlns:a16="http://schemas.microsoft.com/office/drawing/2014/main" id="{BF8E18B9-4E08-72D9-84ED-1D6B7674C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9086" y="5401658"/>
            <a:ext cx="282522" cy="294294"/>
          </a:xfrm>
          <a:prstGeom prst="rect">
            <a:avLst/>
          </a:prstGeom>
        </p:spPr>
      </p:pic>
      <p:sp>
        <p:nvSpPr>
          <p:cNvPr id="17" name="TextBox 16" descr="text box hiding answer">
            <a:extLst>
              <a:ext uri="{FF2B5EF4-FFF2-40B4-BE49-F238E27FC236}">
                <a16:creationId xmlns:a16="http://schemas.microsoft.com/office/drawing/2014/main" id="{B1D22109-07F0-B822-1141-D93A01DF407B}"/>
              </a:ext>
            </a:extLst>
          </p:cNvPr>
          <p:cNvSpPr txBox="1"/>
          <p:nvPr/>
        </p:nvSpPr>
        <p:spPr>
          <a:xfrm>
            <a:off x="539162" y="4168202"/>
            <a:ext cx="4000044"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8" name="Picture 17" descr="green checkmark">
            <a:extLst>
              <a:ext uri="{FF2B5EF4-FFF2-40B4-BE49-F238E27FC236}">
                <a16:creationId xmlns:a16="http://schemas.microsoft.com/office/drawing/2014/main" id="{96289A47-0775-94A3-5C0B-DEFB58D71A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5192" y="3552513"/>
            <a:ext cx="282522" cy="294294"/>
          </a:xfrm>
          <a:prstGeom prst="rect">
            <a:avLst/>
          </a:prstGeom>
        </p:spPr>
      </p:pic>
      <p:sp>
        <p:nvSpPr>
          <p:cNvPr id="19" name="TextBox 18" descr="text box hiding answer">
            <a:extLst>
              <a:ext uri="{FF2B5EF4-FFF2-40B4-BE49-F238E27FC236}">
                <a16:creationId xmlns:a16="http://schemas.microsoft.com/office/drawing/2014/main" id="{AE86EB81-2682-1C80-92FE-11692D5784DA}"/>
              </a:ext>
            </a:extLst>
          </p:cNvPr>
          <p:cNvSpPr txBox="1"/>
          <p:nvPr/>
        </p:nvSpPr>
        <p:spPr>
          <a:xfrm>
            <a:off x="539163" y="5850251"/>
            <a:ext cx="4054388"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20" name="Picture 19" descr="green checkmark">
            <a:extLst>
              <a:ext uri="{FF2B5EF4-FFF2-40B4-BE49-F238E27FC236}">
                <a16:creationId xmlns:a16="http://schemas.microsoft.com/office/drawing/2014/main" id="{F9296C51-276A-1858-E1AB-A45DFB813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9800" y="5783739"/>
            <a:ext cx="282522" cy="294294"/>
          </a:xfrm>
          <a:prstGeom prst="rect">
            <a:avLst/>
          </a:prstGeom>
        </p:spPr>
      </p:pic>
      <p:sp>
        <p:nvSpPr>
          <p:cNvPr id="29" name="Rectangle: Rounded Corners 28">
            <a:extLst>
              <a:ext uri="{FF2B5EF4-FFF2-40B4-BE49-F238E27FC236}">
                <a16:creationId xmlns:a16="http://schemas.microsoft.com/office/drawing/2014/main" id="{B2213FCE-39A2-41D8-81A9-C7B26696069D}"/>
              </a:ext>
            </a:extLst>
          </p:cNvPr>
          <p:cNvSpPr/>
          <p:nvPr/>
        </p:nvSpPr>
        <p:spPr>
          <a:xfrm>
            <a:off x="11004331" y="134248"/>
            <a:ext cx="1094642"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1DECD38F-B34E-4100-8C7C-62107722E928}"/>
              </a:ext>
            </a:extLst>
          </p:cNvPr>
          <p:cNvSpPr txBox="1"/>
          <p:nvPr/>
        </p:nvSpPr>
        <p:spPr>
          <a:xfrm>
            <a:off x="199867" y="865839"/>
            <a:ext cx="11662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Hör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1- 8 und </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V </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(verb)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NV</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(nominalised verb).</a:t>
            </a:r>
          </a:p>
        </p:txBody>
      </p:sp>
      <p:sp>
        <p:nvSpPr>
          <p:cNvPr id="31" name="TextBox 30">
            <a:extLst>
              <a:ext uri="{FF2B5EF4-FFF2-40B4-BE49-F238E27FC236}">
                <a16:creationId xmlns:a16="http://schemas.microsoft.com/office/drawing/2014/main" id="{BDBC4A68-44E8-4400-B0F1-A11021E29977}"/>
              </a:ext>
            </a:extLst>
          </p:cNvPr>
          <p:cNvSpPr txBox="1"/>
          <p:nvPr/>
        </p:nvSpPr>
        <p:spPr>
          <a:xfrm>
            <a:off x="5997212" y="2104921"/>
            <a:ext cx="31035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I will hike/go hiking.</a:t>
            </a:r>
          </a:p>
        </p:txBody>
      </p:sp>
      <p:sp>
        <p:nvSpPr>
          <p:cNvPr id="32" name="TextBox 31">
            <a:extLst>
              <a:ext uri="{FF2B5EF4-FFF2-40B4-BE49-F238E27FC236}">
                <a16:creationId xmlns:a16="http://schemas.microsoft.com/office/drawing/2014/main" id="{26580D97-9DF9-4A1B-93D3-A971F9925353}"/>
              </a:ext>
            </a:extLst>
          </p:cNvPr>
          <p:cNvSpPr txBox="1"/>
          <p:nvPr/>
        </p:nvSpPr>
        <p:spPr>
          <a:xfrm>
            <a:off x="6211613" y="2544616"/>
            <a:ext cx="2270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That’s a promise.</a:t>
            </a:r>
          </a:p>
        </p:txBody>
      </p:sp>
      <p:sp>
        <p:nvSpPr>
          <p:cNvPr id="33" name="TextBox 32">
            <a:extLst>
              <a:ext uri="{FF2B5EF4-FFF2-40B4-BE49-F238E27FC236}">
                <a16:creationId xmlns:a16="http://schemas.microsoft.com/office/drawing/2014/main" id="{7D3CDE74-D63B-4837-8916-34035DF5B84C}"/>
              </a:ext>
            </a:extLst>
          </p:cNvPr>
          <p:cNvSpPr txBox="1"/>
          <p:nvPr/>
        </p:nvSpPr>
        <p:spPr>
          <a:xfrm>
            <a:off x="4681327" y="3097132"/>
            <a:ext cx="38998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For me sleep(</a:t>
            </a:r>
            <a:r>
              <a:rPr kumimoji="0" lang="en-GB" sz="2000" b="0" i="0" u="none" strike="noStrike" kern="1200" cap="none" spc="0" normalizeH="0" baseline="0" noProof="0" dirty="0" err="1">
                <a:ln>
                  <a:noFill/>
                </a:ln>
                <a:solidFill>
                  <a:srgbClr val="C00000"/>
                </a:solidFill>
                <a:effectLst/>
                <a:uLnTx/>
                <a:uFillTx/>
                <a:latin typeface="Century Gothic"/>
                <a:ea typeface="+mn-ea"/>
                <a:cs typeface="+mn-cs"/>
              </a:rPr>
              <a:t>ing</a:t>
            </a:r>
            <a:r>
              <a:rPr kumimoji="0" lang="en-GB" sz="2000" b="0" i="0" u="none" strike="noStrike" kern="1200" cap="none" spc="0" normalizeH="0" baseline="0" noProof="0" dirty="0">
                <a:ln>
                  <a:noFill/>
                </a:ln>
                <a:solidFill>
                  <a:srgbClr val="C00000"/>
                </a:solidFill>
                <a:effectLst/>
                <a:uLnTx/>
                <a:uFillTx/>
                <a:latin typeface="Century Gothic"/>
                <a:ea typeface="+mn-ea"/>
                <a:cs typeface="+mn-cs"/>
              </a:rPr>
              <a:t>) is important.</a:t>
            </a:r>
          </a:p>
        </p:txBody>
      </p:sp>
      <p:sp>
        <p:nvSpPr>
          <p:cNvPr id="34" name="TextBox 33">
            <a:extLst>
              <a:ext uri="{FF2B5EF4-FFF2-40B4-BE49-F238E27FC236}">
                <a16:creationId xmlns:a16="http://schemas.microsoft.com/office/drawing/2014/main" id="{38429AC6-4DA9-4788-8495-E56B0412F1BE}"/>
              </a:ext>
            </a:extLst>
          </p:cNvPr>
          <p:cNvSpPr txBox="1"/>
          <p:nvPr/>
        </p:nvSpPr>
        <p:spPr>
          <a:xfrm>
            <a:off x="4792751" y="3548403"/>
            <a:ext cx="37932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Don’t forget your homework.</a:t>
            </a:r>
          </a:p>
        </p:txBody>
      </p:sp>
      <p:sp>
        <p:nvSpPr>
          <p:cNvPr id="35" name="TextBox 34">
            <a:extLst>
              <a:ext uri="{FF2B5EF4-FFF2-40B4-BE49-F238E27FC236}">
                <a16:creationId xmlns:a16="http://schemas.microsoft.com/office/drawing/2014/main" id="{D52E1D7F-EC16-4246-909E-B9F6505EE55D}"/>
              </a:ext>
            </a:extLst>
          </p:cNvPr>
          <p:cNvSpPr txBox="1"/>
          <p:nvPr/>
        </p:nvSpPr>
        <p:spPr>
          <a:xfrm>
            <a:off x="4681327" y="4095814"/>
            <a:ext cx="4163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We know a lot about the topic.</a:t>
            </a:r>
          </a:p>
        </p:txBody>
      </p:sp>
      <p:sp>
        <p:nvSpPr>
          <p:cNvPr id="36" name="TextBox 35">
            <a:extLst>
              <a:ext uri="{FF2B5EF4-FFF2-40B4-BE49-F238E27FC236}">
                <a16:creationId xmlns:a16="http://schemas.microsoft.com/office/drawing/2014/main" id="{F7B25130-17C2-47B1-980D-EA6F5BD18FC9}"/>
              </a:ext>
            </a:extLst>
          </p:cNvPr>
          <p:cNvSpPr txBox="1"/>
          <p:nvPr/>
        </p:nvSpPr>
        <p:spPr>
          <a:xfrm>
            <a:off x="6955739" y="4567791"/>
            <a:ext cx="18014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I like helping.</a:t>
            </a:r>
          </a:p>
        </p:txBody>
      </p:sp>
      <p:sp>
        <p:nvSpPr>
          <p:cNvPr id="37" name="TextBox 36">
            <a:extLst>
              <a:ext uri="{FF2B5EF4-FFF2-40B4-BE49-F238E27FC236}">
                <a16:creationId xmlns:a16="http://schemas.microsoft.com/office/drawing/2014/main" id="{976EE1CB-1559-4AFF-A66B-0EBF52388EE4}"/>
              </a:ext>
            </a:extLst>
          </p:cNvPr>
          <p:cNvSpPr txBox="1"/>
          <p:nvPr/>
        </p:nvSpPr>
        <p:spPr>
          <a:xfrm>
            <a:off x="5069628" y="5161104"/>
            <a:ext cx="3769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Playing cards is not allowed.</a:t>
            </a:r>
          </a:p>
        </p:txBody>
      </p:sp>
      <p:sp>
        <p:nvSpPr>
          <p:cNvPr id="38" name="TextBox 37">
            <a:extLst>
              <a:ext uri="{FF2B5EF4-FFF2-40B4-BE49-F238E27FC236}">
                <a16:creationId xmlns:a16="http://schemas.microsoft.com/office/drawing/2014/main" id="{D5CF70B4-F6ED-4503-9F42-A0452B7E4D04}"/>
              </a:ext>
            </a:extLst>
          </p:cNvPr>
          <p:cNvSpPr txBox="1"/>
          <p:nvPr/>
        </p:nvSpPr>
        <p:spPr>
          <a:xfrm>
            <a:off x="4593550" y="5784533"/>
            <a:ext cx="4245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You’re not allowed to take food.</a:t>
            </a:r>
          </a:p>
        </p:txBody>
      </p:sp>
      <p:sp>
        <p:nvSpPr>
          <p:cNvPr id="39" name="TextBox 38" descr="text box hiding answer">
            <a:extLst>
              <a:ext uri="{FF2B5EF4-FFF2-40B4-BE49-F238E27FC236}">
                <a16:creationId xmlns:a16="http://schemas.microsoft.com/office/drawing/2014/main" id="{7EDD61C0-1023-4230-B625-A9D5C17F6DCA}"/>
              </a:ext>
            </a:extLst>
          </p:cNvPr>
          <p:cNvSpPr txBox="1"/>
          <p:nvPr/>
        </p:nvSpPr>
        <p:spPr>
          <a:xfrm>
            <a:off x="522275" y="5253437"/>
            <a:ext cx="4231640"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3" name="Google Shape;475;p8">
            <a:hlinkClick r:id="" action="ppaction://noaction">
              <a:snd r:embed="rId4" name="10.1.1.4 L3 slide 8 1.wav"/>
            </a:hlinkClick>
            <a:extLst>
              <a:ext uri="{FF2B5EF4-FFF2-40B4-BE49-F238E27FC236}">
                <a16:creationId xmlns:a16="http://schemas.microsoft.com/office/drawing/2014/main" id="{7DB64DB5-0F33-0126-F97C-724099C1F9EB}"/>
              </a:ext>
            </a:extLst>
          </p:cNvPr>
          <p:cNvSpPr/>
          <p:nvPr/>
        </p:nvSpPr>
        <p:spPr>
          <a:xfrm>
            <a:off x="67371" y="212504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1</a:t>
            </a:r>
            <a:endParaRPr/>
          </a:p>
        </p:txBody>
      </p:sp>
      <p:sp>
        <p:nvSpPr>
          <p:cNvPr id="5" name="Google Shape;476;p8">
            <a:hlinkClick r:id="" action="ppaction://noaction">
              <a:snd r:embed="rId5" name="10.1.1.4 L3 slide 8 2.wav"/>
            </a:hlinkClick>
            <a:extLst>
              <a:ext uri="{FF2B5EF4-FFF2-40B4-BE49-F238E27FC236}">
                <a16:creationId xmlns:a16="http://schemas.microsoft.com/office/drawing/2014/main" id="{C22DAB33-4DCE-B4DB-3400-B78A703DB0FB}"/>
              </a:ext>
            </a:extLst>
          </p:cNvPr>
          <p:cNvSpPr/>
          <p:nvPr/>
        </p:nvSpPr>
        <p:spPr>
          <a:xfrm>
            <a:off x="53756" y="261470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2</a:t>
            </a:r>
            <a:endParaRPr/>
          </a:p>
        </p:txBody>
      </p:sp>
      <p:sp>
        <p:nvSpPr>
          <p:cNvPr id="40" name="Google Shape;477;p8">
            <a:hlinkClick r:id="" action="ppaction://noaction">
              <a:snd r:embed="rId6" name="10.1.1.4 L3 slide 8 3.wav"/>
            </a:hlinkClick>
            <a:extLst>
              <a:ext uri="{FF2B5EF4-FFF2-40B4-BE49-F238E27FC236}">
                <a16:creationId xmlns:a16="http://schemas.microsoft.com/office/drawing/2014/main" id="{B9042738-DB91-273A-6200-3DF351F5791B}"/>
              </a:ext>
            </a:extLst>
          </p:cNvPr>
          <p:cNvSpPr/>
          <p:nvPr/>
        </p:nvSpPr>
        <p:spPr>
          <a:xfrm>
            <a:off x="64424" y="312561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3</a:t>
            </a:r>
            <a:endParaRPr/>
          </a:p>
        </p:txBody>
      </p:sp>
      <p:sp>
        <p:nvSpPr>
          <p:cNvPr id="41" name="Google Shape;478;p8">
            <a:hlinkClick r:id="" action="ppaction://noaction">
              <a:snd r:embed="rId7" name="10.1.1.4 L3 slide 8 4.wav"/>
            </a:hlinkClick>
            <a:extLst>
              <a:ext uri="{FF2B5EF4-FFF2-40B4-BE49-F238E27FC236}">
                <a16:creationId xmlns:a16="http://schemas.microsoft.com/office/drawing/2014/main" id="{405B379F-120E-0CDC-6FE1-E4679A5BB5FB}"/>
              </a:ext>
            </a:extLst>
          </p:cNvPr>
          <p:cNvSpPr/>
          <p:nvPr/>
        </p:nvSpPr>
        <p:spPr>
          <a:xfrm>
            <a:off x="60588" y="359095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4</a:t>
            </a:r>
            <a:endParaRPr/>
          </a:p>
        </p:txBody>
      </p:sp>
      <p:sp>
        <p:nvSpPr>
          <p:cNvPr id="42" name="Google Shape;479;p8">
            <a:hlinkClick r:id="" action="ppaction://noaction">
              <a:snd r:embed="rId8" name="10.1.1.4 L3 slide 8 5.wav"/>
            </a:hlinkClick>
            <a:extLst>
              <a:ext uri="{FF2B5EF4-FFF2-40B4-BE49-F238E27FC236}">
                <a16:creationId xmlns:a16="http://schemas.microsoft.com/office/drawing/2014/main" id="{0EE39CC6-4502-AFF8-6E6F-0538FD9E98E8}"/>
              </a:ext>
            </a:extLst>
          </p:cNvPr>
          <p:cNvSpPr/>
          <p:nvPr/>
        </p:nvSpPr>
        <p:spPr>
          <a:xfrm>
            <a:off x="60588" y="411251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5</a:t>
            </a:r>
            <a:endParaRPr/>
          </a:p>
        </p:txBody>
      </p:sp>
      <p:sp>
        <p:nvSpPr>
          <p:cNvPr id="43" name="Google Shape;480;p8">
            <a:hlinkClick r:id="" action="ppaction://noaction">
              <a:snd r:embed="rId9" name="10.1.1.4 L3 slide 8 6.wav"/>
            </a:hlinkClick>
            <a:extLst>
              <a:ext uri="{FF2B5EF4-FFF2-40B4-BE49-F238E27FC236}">
                <a16:creationId xmlns:a16="http://schemas.microsoft.com/office/drawing/2014/main" id="{2687D7A9-FA3D-5098-4D1B-D4E1DFD541DD}"/>
              </a:ext>
            </a:extLst>
          </p:cNvPr>
          <p:cNvSpPr/>
          <p:nvPr/>
        </p:nvSpPr>
        <p:spPr>
          <a:xfrm>
            <a:off x="53756" y="461041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6</a:t>
            </a:r>
            <a:endParaRPr/>
          </a:p>
        </p:txBody>
      </p:sp>
      <p:sp>
        <p:nvSpPr>
          <p:cNvPr id="44" name="Google Shape;481;p8">
            <a:hlinkClick r:id="" action="ppaction://noaction">
              <a:snd r:embed="rId10" name="10.1.1.4 L3 slide 8 7 .wav"/>
            </a:hlinkClick>
            <a:extLst>
              <a:ext uri="{FF2B5EF4-FFF2-40B4-BE49-F238E27FC236}">
                <a16:creationId xmlns:a16="http://schemas.microsoft.com/office/drawing/2014/main" id="{78DE3534-B208-45E1-D21A-4FE2D9EA7302}"/>
              </a:ext>
            </a:extLst>
          </p:cNvPr>
          <p:cNvSpPr/>
          <p:nvPr/>
        </p:nvSpPr>
        <p:spPr>
          <a:xfrm>
            <a:off x="50078" y="523333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dirty="0">
                <a:solidFill>
                  <a:srgbClr val="525050"/>
                </a:solidFill>
                <a:latin typeface="Century Gothic"/>
                <a:ea typeface="Century Gothic"/>
                <a:cs typeface="Century Gothic"/>
                <a:sym typeface="Century Gothic"/>
              </a:rPr>
              <a:t>7</a:t>
            </a:r>
            <a:endParaRPr dirty="0"/>
          </a:p>
        </p:txBody>
      </p:sp>
      <p:sp>
        <p:nvSpPr>
          <p:cNvPr id="45" name="Google Shape;482;p8">
            <a:hlinkClick r:id="" action="ppaction://noaction">
              <a:snd r:embed="rId11" name="10.1.1.4 L3 slide 8 8.wav"/>
            </a:hlinkClick>
            <a:extLst>
              <a:ext uri="{FF2B5EF4-FFF2-40B4-BE49-F238E27FC236}">
                <a16:creationId xmlns:a16="http://schemas.microsoft.com/office/drawing/2014/main" id="{1C617F54-98BE-789A-50E8-A053FDE7344C}"/>
              </a:ext>
            </a:extLst>
          </p:cNvPr>
          <p:cNvSpPr/>
          <p:nvPr/>
        </p:nvSpPr>
        <p:spPr>
          <a:xfrm>
            <a:off x="53756" y="580613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8</a:t>
            </a:r>
            <a:endParaRPr/>
          </a:p>
        </p:txBody>
      </p:sp>
    </p:spTree>
    <p:extLst>
      <p:ext uri="{BB962C8B-B14F-4D97-AF65-F5344CB8AC3E}">
        <p14:creationId xmlns:p14="http://schemas.microsoft.com/office/powerpoint/2010/main" val="30807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P spid="30" grpId="0"/>
      <p:bldP spid="31" grpId="0"/>
      <p:bldP spid="32" grpId="0"/>
      <p:bldP spid="33" grpId="0"/>
      <p:bldP spid="34" grpId="0"/>
      <p:bldP spid="35" grpId="0"/>
      <p:bldP spid="36" grpId="0"/>
      <p:bldP spid="37" grpId="0"/>
      <p:bldP spid="38" grpId="0"/>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19">
            <a:hlinkClick r:id="" action="ppaction://noaction">
              <a:snd r:embed="rId3" name="10.1.1.4 slide 4..wav"/>
            </a:hlinkClick>
            <a:extLst>
              <a:ext uri="{FF2B5EF4-FFF2-40B4-BE49-F238E27FC236}">
                <a16:creationId xmlns:a16="http://schemas.microsoft.com/office/drawing/2014/main" id="{C95DC85A-0D18-51FE-CC61-5D2D1551E619}"/>
              </a:ext>
            </a:extLst>
          </p:cNvPr>
          <p:cNvSpPr/>
          <p:nvPr/>
        </p:nvSpPr>
        <p:spPr>
          <a:xfrm>
            <a:off x="201884" y="2679701"/>
            <a:ext cx="7749306" cy="2374900"/>
          </a:xfrm>
          <a:prstGeom prst="wedgeRoundRectCallout">
            <a:avLst>
              <a:gd name="adj1" fmla="val 53591"/>
              <a:gd name="adj2" fmla="val -6597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2F879AB-CEE6-4F32-8943-C92D3FF36032}"/>
              </a:ext>
            </a:extLst>
          </p:cNvPr>
          <p:cNvSpPr>
            <a:spLocks noGrp="1"/>
          </p:cNvSpPr>
          <p:nvPr>
            <p:ph type="title"/>
          </p:nvPr>
        </p:nvSpPr>
        <p:spPr>
          <a:xfrm>
            <a:off x="0" y="213557"/>
            <a:ext cx="2590800" cy="647577"/>
          </a:xfrm>
        </p:spPr>
        <p:txBody>
          <a:bodyPr/>
          <a:lstStyle/>
          <a:p>
            <a:r>
              <a:rPr lang="en-GB" dirty="0"/>
              <a:t>ß | ss |-s</a:t>
            </a:r>
          </a:p>
        </p:txBody>
      </p:sp>
      <p:sp>
        <p:nvSpPr>
          <p:cNvPr id="4" name="Rectangle: Rounded Corners 3">
            <a:extLst>
              <a:ext uri="{FF2B5EF4-FFF2-40B4-BE49-F238E27FC236}">
                <a16:creationId xmlns:a16="http://schemas.microsoft.com/office/drawing/2014/main" id="{FA7FC61C-4324-482D-84F7-3DC13FC37A4E}"/>
              </a:ext>
            </a:extLst>
          </p:cNvPr>
          <p:cNvSpPr/>
          <p:nvPr/>
        </p:nvSpPr>
        <p:spPr>
          <a:xfrm>
            <a:off x="10741891" y="176585"/>
            <a:ext cx="127725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Phonetik</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026" name="Picture 2">
            <a:extLst>
              <a:ext uri="{FF2B5EF4-FFF2-40B4-BE49-F238E27FC236}">
                <a16:creationId xmlns:a16="http://schemas.microsoft.com/office/drawing/2014/main" id="{43F6FB13-DBC2-00A8-7D4D-1C043CCA0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6790" y="1163665"/>
            <a:ext cx="2940246" cy="41281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noaction">
              <a:snd r:embed="rId3" name="10.1.1.4 slide 4..wav"/>
            </a:hlinkClick>
            <a:extLst>
              <a:ext uri="{FF2B5EF4-FFF2-40B4-BE49-F238E27FC236}">
                <a16:creationId xmlns:a16="http://schemas.microsoft.com/office/drawing/2014/main" id="{E6527B61-C86E-8640-CAB4-B2CC9151A41F}"/>
              </a:ext>
            </a:extLst>
          </p:cNvPr>
          <p:cNvSpPr txBox="1"/>
          <p:nvPr/>
        </p:nvSpPr>
        <p:spPr>
          <a:xfrm>
            <a:off x="478091" y="2800809"/>
            <a:ext cx="7849590" cy="1938992"/>
          </a:xfrm>
          <a:prstGeom prst="rect">
            <a:avLst/>
          </a:prstGeom>
          <a:noFill/>
        </p:spPr>
        <p:txBody>
          <a:bodyPr wrap="square">
            <a:spAutoFit/>
          </a:bodyPr>
          <a:lstStyle/>
          <a:p>
            <a:r>
              <a:rPr lang="de-DE" sz="2400" dirty="0">
                <a:effectLst/>
                <a:latin typeface="+mj-lt"/>
                <a:ea typeface="Calibri" panose="020F0502020204030204" pitchFamily="34" charset="0"/>
                <a:cs typeface="Times New Roman" panose="02020603050405020304" pitchFamily="18" charset="0"/>
              </a:rPr>
              <a:t>Grü</a:t>
            </a:r>
            <a:r>
              <a:rPr lang="de-DE" sz="2400" b="1" dirty="0">
                <a:effectLst/>
                <a:latin typeface="+mj-lt"/>
                <a:ea typeface="Calibri" panose="020F0502020204030204" pitchFamily="34" charset="0"/>
                <a:cs typeface="Times New Roman" panose="02020603050405020304" pitchFamily="18" charset="0"/>
              </a:rPr>
              <a:t>ß</a:t>
            </a:r>
            <a:r>
              <a:rPr lang="de-DE" sz="2400" dirty="0">
                <a:effectLst/>
                <a:latin typeface="+mj-lt"/>
                <a:ea typeface="Calibri" panose="020F0502020204030204" pitchFamily="34" charset="0"/>
                <a:cs typeface="Times New Roman" panose="02020603050405020304" pitchFamily="18" charset="0"/>
              </a:rPr>
              <a:t>e aus Brü</a:t>
            </a:r>
            <a:r>
              <a:rPr lang="de-DE" sz="2400" b="1" dirty="0">
                <a:effectLst/>
                <a:latin typeface="+mj-lt"/>
                <a:ea typeface="Calibri" panose="020F0502020204030204" pitchFamily="34" charset="0"/>
                <a:cs typeface="Times New Roman" panose="02020603050405020304" pitchFamily="18" charset="0"/>
              </a:rPr>
              <a:t>ss</a:t>
            </a:r>
            <a:r>
              <a:rPr lang="de-DE" sz="2400" dirty="0">
                <a:effectLst/>
                <a:latin typeface="+mj-lt"/>
                <a:ea typeface="Calibri" panose="020F0502020204030204" pitchFamily="34" charset="0"/>
                <a:cs typeface="Times New Roman" panose="02020603050405020304" pitchFamily="18" charset="0"/>
              </a:rPr>
              <a:t>el!  Ich hei</a:t>
            </a:r>
            <a:r>
              <a:rPr lang="de-DE" sz="2400" b="1" dirty="0">
                <a:effectLst/>
                <a:latin typeface="+mj-lt"/>
                <a:ea typeface="Calibri" panose="020F0502020204030204" pitchFamily="34" charset="0"/>
                <a:cs typeface="Times New Roman" panose="02020603050405020304" pitchFamily="18" charset="0"/>
              </a:rPr>
              <a:t>ß</a:t>
            </a:r>
            <a:r>
              <a:rPr lang="de-DE" sz="2400" dirty="0">
                <a:effectLst/>
                <a:latin typeface="+mj-lt"/>
                <a:ea typeface="Calibri" panose="020F0502020204030204" pitchFamily="34" charset="0"/>
                <a:cs typeface="Times New Roman" panose="02020603050405020304" pitchFamily="18" charset="0"/>
              </a:rPr>
              <a:t>e   Susanne Alternbern und ich bin Dolmetscherin* bei der EU. Au</a:t>
            </a:r>
            <a:r>
              <a:rPr lang="de-DE" sz="2400" b="1" dirty="0">
                <a:effectLst/>
                <a:latin typeface="+mj-lt"/>
                <a:ea typeface="Calibri" panose="020F0502020204030204" pitchFamily="34" charset="0"/>
                <a:cs typeface="Times New Roman" panose="02020603050405020304" pitchFamily="18" charset="0"/>
              </a:rPr>
              <a:t>ß</a:t>
            </a:r>
            <a:r>
              <a:rPr lang="de-DE" sz="2400" dirty="0">
                <a:effectLst/>
                <a:latin typeface="+mj-lt"/>
                <a:ea typeface="Calibri" panose="020F0502020204030204" pitchFamily="34" charset="0"/>
                <a:cs typeface="Times New Roman" panose="02020603050405020304" pitchFamily="18" charset="0"/>
              </a:rPr>
              <a:t>er Deutsch spreche ich fünf Sprachen! Ich finde Sprachen  intere</a:t>
            </a:r>
            <a:r>
              <a:rPr lang="de-DE" sz="2400" b="1" dirty="0">
                <a:effectLst/>
                <a:latin typeface="+mj-lt"/>
                <a:ea typeface="Calibri" panose="020F0502020204030204" pitchFamily="34" charset="0"/>
                <a:cs typeface="Times New Roman" panose="02020603050405020304" pitchFamily="18" charset="0"/>
              </a:rPr>
              <a:t>ss</a:t>
            </a:r>
            <a:r>
              <a:rPr lang="de-DE" sz="2400" dirty="0">
                <a:effectLst/>
                <a:latin typeface="+mj-lt"/>
                <a:ea typeface="Calibri" panose="020F0502020204030204" pitchFamily="34" charset="0"/>
                <a:cs typeface="Times New Roman" panose="02020603050405020304" pitchFamily="18" charset="0"/>
              </a:rPr>
              <a:t>ant,  und ich will meine    Kenntni</a:t>
            </a:r>
            <a:r>
              <a:rPr lang="de-DE" sz="2400" b="1" dirty="0">
                <a:effectLst/>
                <a:latin typeface="+mj-lt"/>
                <a:ea typeface="Calibri" panose="020F0502020204030204" pitchFamily="34" charset="0"/>
                <a:cs typeface="Times New Roman" panose="02020603050405020304" pitchFamily="18" charset="0"/>
              </a:rPr>
              <a:t>ss</a:t>
            </a:r>
            <a:r>
              <a:rPr lang="de-DE" sz="2400" dirty="0">
                <a:effectLst/>
                <a:latin typeface="+mj-lt"/>
                <a:ea typeface="Calibri" panose="020F0502020204030204" pitchFamily="34" charset="0"/>
                <a:cs typeface="Times New Roman" panose="02020603050405020304" pitchFamily="18" charset="0"/>
              </a:rPr>
              <a:t>e  immer verbe</a:t>
            </a:r>
            <a:r>
              <a:rPr lang="de-DE" sz="2400" b="1" dirty="0">
                <a:effectLst/>
                <a:latin typeface="+mj-lt"/>
                <a:ea typeface="Calibri" panose="020F0502020204030204" pitchFamily="34" charset="0"/>
                <a:cs typeface="Times New Roman" panose="02020603050405020304" pitchFamily="18" charset="0"/>
              </a:rPr>
              <a:t>ss</a:t>
            </a:r>
            <a:r>
              <a:rPr lang="de-DE" sz="2400" dirty="0">
                <a:effectLst/>
                <a:latin typeface="+mj-lt"/>
                <a:ea typeface="Calibri" panose="020F0502020204030204" pitchFamily="34" charset="0"/>
                <a:cs typeface="Times New Roman" panose="02020603050405020304" pitchFamily="18" charset="0"/>
              </a:rPr>
              <a:t>ern. </a:t>
            </a:r>
            <a:endParaRPr lang="en-GB" sz="2400" dirty="0">
              <a:latin typeface="+mj-lt"/>
            </a:endParaRPr>
          </a:p>
        </p:txBody>
      </p:sp>
      <p:sp>
        <p:nvSpPr>
          <p:cNvPr id="14" name="Rectangle 13">
            <a:extLst>
              <a:ext uri="{FF2B5EF4-FFF2-40B4-BE49-F238E27FC236}">
                <a16:creationId xmlns:a16="http://schemas.microsoft.com/office/drawing/2014/main" id="{07773A2F-2C3D-495B-2806-F71C8BE1166D}"/>
              </a:ext>
            </a:extLst>
          </p:cNvPr>
          <p:cNvSpPr/>
          <p:nvPr/>
        </p:nvSpPr>
        <p:spPr>
          <a:xfrm>
            <a:off x="288982" y="2893596"/>
            <a:ext cx="1246909" cy="254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Grü</a:t>
            </a:r>
            <a:r>
              <a:rPr lang="en-GB" sz="2400" dirty="0"/>
              <a:t>__e</a:t>
            </a:r>
          </a:p>
        </p:txBody>
      </p:sp>
      <p:sp>
        <p:nvSpPr>
          <p:cNvPr id="17" name="Rectangle 16">
            <a:extLst>
              <a:ext uri="{FF2B5EF4-FFF2-40B4-BE49-F238E27FC236}">
                <a16:creationId xmlns:a16="http://schemas.microsoft.com/office/drawing/2014/main" id="{B17B4D9C-A5DF-EBCB-283B-5372BDC4EF10}"/>
              </a:ext>
            </a:extLst>
          </p:cNvPr>
          <p:cNvSpPr/>
          <p:nvPr/>
        </p:nvSpPr>
        <p:spPr>
          <a:xfrm>
            <a:off x="2101491" y="2809539"/>
            <a:ext cx="1296160" cy="368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Brü</a:t>
            </a:r>
            <a:r>
              <a:rPr lang="en-GB" sz="2400" dirty="0"/>
              <a:t>__</a:t>
            </a:r>
            <a:r>
              <a:rPr lang="en-GB" sz="2400" dirty="0" err="1"/>
              <a:t>el</a:t>
            </a:r>
            <a:r>
              <a:rPr lang="en-GB" sz="2400" dirty="0"/>
              <a:t>!</a:t>
            </a:r>
          </a:p>
        </p:txBody>
      </p:sp>
      <p:sp>
        <p:nvSpPr>
          <p:cNvPr id="18" name="Rectangle 17">
            <a:extLst>
              <a:ext uri="{FF2B5EF4-FFF2-40B4-BE49-F238E27FC236}">
                <a16:creationId xmlns:a16="http://schemas.microsoft.com/office/drawing/2014/main" id="{D3D2CF2C-A5C2-E7A3-A1C0-DD8D4D2755B2}"/>
              </a:ext>
            </a:extLst>
          </p:cNvPr>
          <p:cNvSpPr/>
          <p:nvPr/>
        </p:nvSpPr>
        <p:spPr>
          <a:xfrm>
            <a:off x="3877291" y="2836588"/>
            <a:ext cx="1143760" cy="368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hei</a:t>
            </a:r>
            <a:r>
              <a:rPr lang="en-GB" sz="2400" dirty="0"/>
              <a:t>__e</a:t>
            </a:r>
          </a:p>
        </p:txBody>
      </p:sp>
      <p:sp>
        <p:nvSpPr>
          <p:cNvPr id="19" name="Rectangle 18">
            <a:extLst>
              <a:ext uri="{FF2B5EF4-FFF2-40B4-BE49-F238E27FC236}">
                <a16:creationId xmlns:a16="http://schemas.microsoft.com/office/drawing/2014/main" id="{A7E63D06-E6BA-84EB-E390-3B722DD7BB00}"/>
              </a:ext>
            </a:extLst>
          </p:cNvPr>
          <p:cNvSpPr/>
          <p:nvPr/>
        </p:nvSpPr>
        <p:spPr>
          <a:xfrm>
            <a:off x="6289750" y="3177674"/>
            <a:ext cx="1296160" cy="368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Au__er</a:t>
            </a:r>
            <a:endParaRPr lang="en-GB" sz="2400" dirty="0"/>
          </a:p>
        </p:txBody>
      </p:sp>
      <p:sp>
        <p:nvSpPr>
          <p:cNvPr id="16" name="Rectangle: Rounded Corners 15">
            <a:extLst>
              <a:ext uri="{FF2B5EF4-FFF2-40B4-BE49-F238E27FC236}">
                <a16:creationId xmlns:a16="http://schemas.microsoft.com/office/drawing/2014/main" id="{DD9458DB-2A63-1538-6E96-E04405DA7B6B}"/>
              </a:ext>
            </a:extLst>
          </p:cNvPr>
          <p:cNvSpPr/>
          <p:nvPr/>
        </p:nvSpPr>
        <p:spPr>
          <a:xfrm>
            <a:off x="233845" y="1965992"/>
            <a:ext cx="3528891" cy="3781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Dolmetscher</a:t>
            </a:r>
            <a:r>
              <a:rPr lang="en-GB" sz="2000" dirty="0"/>
              <a:t> – interpreter</a:t>
            </a:r>
          </a:p>
        </p:txBody>
      </p:sp>
      <p:sp>
        <p:nvSpPr>
          <p:cNvPr id="22" name="Rectangle 21">
            <a:extLst>
              <a:ext uri="{FF2B5EF4-FFF2-40B4-BE49-F238E27FC236}">
                <a16:creationId xmlns:a16="http://schemas.microsoft.com/office/drawing/2014/main" id="{E3190D10-BC9D-EF16-8DC7-FD410DF90349}"/>
              </a:ext>
            </a:extLst>
          </p:cNvPr>
          <p:cNvSpPr/>
          <p:nvPr/>
        </p:nvSpPr>
        <p:spPr>
          <a:xfrm>
            <a:off x="1998291" y="3949488"/>
            <a:ext cx="2016897" cy="368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intere</a:t>
            </a:r>
            <a:r>
              <a:rPr lang="en-GB" sz="2400" dirty="0"/>
              <a:t>__ant,</a:t>
            </a:r>
          </a:p>
        </p:txBody>
      </p:sp>
      <p:sp>
        <p:nvSpPr>
          <p:cNvPr id="23" name="Rectangle 22">
            <a:extLst>
              <a:ext uri="{FF2B5EF4-FFF2-40B4-BE49-F238E27FC236}">
                <a16:creationId xmlns:a16="http://schemas.microsoft.com/office/drawing/2014/main" id="{17A27CC0-99D6-0BCA-4CBC-60B0CF3D1035}"/>
              </a:ext>
            </a:extLst>
          </p:cNvPr>
          <p:cNvSpPr/>
          <p:nvPr/>
        </p:nvSpPr>
        <p:spPr>
          <a:xfrm>
            <a:off x="320229" y="4295116"/>
            <a:ext cx="1891555" cy="368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Kenntni</a:t>
            </a:r>
            <a:r>
              <a:rPr lang="en-GB" sz="2400" dirty="0"/>
              <a:t>__e</a:t>
            </a:r>
          </a:p>
        </p:txBody>
      </p:sp>
      <p:sp>
        <p:nvSpPr>
          <p:cNvPr id="24" name="Rectangle 23">
            <a:extLst>
              <a:ext uri="{FF2B5EF4-FFF2-40B4-BE49-F238E27FC236}">
                <a16:creationId xmlns:a16="http://schemas.microsoft.com/office/drawing/2014/main" id="{31F3716E-EFFF-3F3C-A834-EE4DCF58D76E}"/>
              </a:ext>
            </a:extLst>
          </p:cNvPr>
          <p:cNvSpPr/>
          <p:nvPr/>
        </p:nvSpPr>
        <p:spPr>
          <a:xfrm>
            <a:off x="3298082" y="4277867"/>
            <a:ext cx="1986625" cy="404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verbe</a:t>
            </a:r>
            <a:r>
              <a:rPr lang="en-GB" sz="2400" dirty="0"/>
              <a:t>__ern.</a:t>
            </a:r>
          </a:p>
        </p:txBody>
      </p:sp>
      <p:sp>
        <p:nvSpPr>
          <p:cNvPr id="21" name="Rectangle: Rounded Corners 20">
            <a:extLst>
              <a:ext uri="{FF2B5EF4-FFF2-40B4-BE49-F238E27FC236}">
                <a16:creationId xmlns:a16="http://schemas.microsoft.com/office/drawing/2014/main" id="{228CFBB8-DA0D-4695-A57D-75004100100F}"/>
              </a:ext>
            </a:extLst>
          </p:cNvPr>
          <p:cNvSpPr/>
          <p:nvPr/>
        </p:nvSpPr>
        <p:spPr>
          <a:xfrm>
            <a:off x="8108648" y="3259634"/>
            <a:ext cx="2633244" cy="37815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6"/>
                </a:solidFill>
              </a:rPr>
              <a:t>*</a:t>
            </a:r>
            <a:r>
              <a:rPr lang="en-GB" sz="2000" dirty="0" err="1">
                <a:solidFill>
                  <a:schemeClr val="accent6"/>
                </a:solidFill>
              </a:rPr>
              <a:t>außer</a:t>
            </a:r>
            <a:r>
              <a:rPr lang="en-GB" sz="2000" dirty="0">
                <a:solidFill>
                  <a:schemeClr val="accent6"/>
                </a:solidFill>
              </a:rPr>
              <a:t> – apart from</a:t>
            </a:r>
          </a:p>
        </p:txBody>
      </p:sp>
      <p:sp>
        <p:nvSpPr>
          <p:cNvPr id="25" name="Rectangle: Rounded Corners 24">
            <a:extLst>
              <a:ext uri="{FF2B5EF4-FFF2-40B4-BE49-F238E27FC236}">
                <a16:creationId xmlns:a16="http://schemas.microsoft.com/office/drawing/2014/main" id="{5632B561-252D-4147-ABFC-B80AEE03D5C9}"/>
              </a:ext>
            </a:extLst>
          </p:cNvPr>
          <p:cNvSpPr/>
          <p:nvPr/>
        </p:nvSpPr>
        <p:spPr>
          <a:xfrm>
            <a:off x="201883" y="5180178"/>
            <a:ext cx="3592817" cy="3781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*die </a:t>
            </a:r>
            <a:r>
              <a:rPr lang="en-GB" sz="2000" dirty="0" err="1"/>
              <a:t>Kenntnis</a:t>
            </a:r>
            <a:r>
              <a:rPr lang="en-GB" sz="2000" dirty="0"/>
              <a:t> – knowledge</a:t>
            </a:r>
          </a:p>
        </p:txBody>
      </p:sp>
      <p:sp>
        <p:nvSpPr>
          <p:cNvPr id="26" name="TextBox 25">
            <a:extLst>
              <a:ext uri="{FF2B5EF4-FFF2-40B4-BE49-F238E27FC236}">
                <a16:creationId xmlns:a16="http://schemas.microsoft.com/office/drawing/2014/main" id="{4A973213-BAAA-4505-8417-DD46913B2AF8}"/>
              </a:ext>
            </a:extLst>
          </p:cNvPr>
          <p:cNvSpPr txBox="1"/>
          <p:nvPr/>
        </p:nvSpPr>
        <p:spPr>
          <a:xfrm>
            <a:off x="84328" y="1139530"/>
            <a:ext cx="8728088" cy="523220"/>
          </a:xfrm>
          <a:prstGeom prst="rect">
            <a:avLst/>
          </a:prstGeom>
          <a:noFill/>
        </p:spPr>
        <p:txBody>
          <a:bodyPr wrap="square">
            <a:spAutoFit/>
          </a:bodyPr>
          <a:lstStyle/>
          <a:p>
            <a:pPr lvl="0">
              <a:defRPr/>
            </a:pPr>
            <a:r>
              <a:rPr lang="en-US" sz="2800" b="1" dirty="0" err="1">
                <a:solidFill>
                  <a:srgbClr val="525050"/>
                </a:solidFill>
                <a:latin typeface="Century Gothic"/>
              </a:rPr>
              <a:t>Hör</a:t>
            </a:r>
            <a:r>
              <a:rPr lang="en-US" sz="2800" b="1" dirty="0">
                <a:solidFill>
                  <a:srgbClr val="525050"/>
                </a:solidFill>
                <a:latin typeface="Century Gothic"/>
              </a:rPr>
              <a:t> </a:t>
            </a:r>
            <a:r>
              <a:rPr lang="en-US" sz="2800" b="1" dirty="0" err="1">
                <a:solidFill>
                  <a:srgbClr val="525050"/>
                </a:solidFill>
                <a:latin typeface="Century Gothic"/>
              </a:rPr>
              <a:t>zu</a:t>
            </a:r>
            <a:r>
              <a:rPr lang="en-US" sz="2800" b="1" dirty="0">
                <a:solidFill>
                  <a:srgbClr val="525050"/>
                </a:solidFill>
                <a:latin typeface="Century Gothic"/>
              </a:rPr>
              <a:t>. </a:t>
            </a:r>
            <a:r>
              <a:rPr lang="en-US" sz="2800" b="1" dirty="0" err="1">
                <a:solidFill>
                  <a:srgbClr val="525050"/>
                </a:solidFill>
                <a:latin typeface="Century Gothic"/>
              </a:rPr>
              <a:t>Schreib</a:t>
            </a:r>
            <a:r>
              <a:rPr lang="en-US" sz="2800" b="1" dirty="0">
                <a:solidFill>
                  <a:srgbClr val="525050"/>
                </a:solidFill>
                <a:latin typeface="Century Gothic"/>
              </a:rPr>
              <a:t> </a:t>
            </a:r>
            <a:r>
              <a:rPr lang="en-GB" sz="2800" b="1" dirty="0"/>
              <a:t>ß </a:t>
            </a:r>
            <a:r>
              <a:rPr lang="en-GB" sz="2800" b="1" dirty="0" err="1"/>
              <a:t>oder</a:t>
            </a:r>
            <a:r>
              <a:rPr lang="en-GB" sz="2800" b="1" dirty="0"/>
              <a:t> ss. Dann lies den Text </a:t>
            </a:r>
            <a:r>
              <a:rPr lang="en-GB" sz="2800" b="1" dirty="0" err="1"/>
              <a:t>vor</a:t>
            </a:r>
            <a:r>
              <a:rPr lang="en-GB" sz="2800" b="1" dirty="0"/>
              <a:t>.</a:t>
            </a:r>
            <a:r>
              <a:rPr lang="en-US" sz="2800" b="1" dirty="0">
                <a:solidFill>
                  <a:srgbClr val="525050"/>
                </a:solidFill>
                <a:latin typeface="Century Gothic"/>
              </a:rPr>
              <a:t> </a:t>
            </a:r>
            <a:endParaRPr kumimoji="0" lang="en-US" sz="2800" b="1" i="0" u="none" strike="noStrike" kern="1200" cap="none" spc="0" normalizeH="0" baseline="0" noProof="0" dirty="0">
              <a:ln>
                <a:noFill/>
              </a:ln>
              <a:solidFill>
                <a:srgbClr val="525050"/>
              </a:solidFill>
              <a:effectLst/>
              <a:uLnTx/>
              <a:uFillTx/>
              <a:latin typeface="Century Gothic"/>
            </a:endParaRPr>
          </a:p>
        </p:txBody>
      </p:sp>
    </p:spTree>
    <p:extLst>
      <p:ext uri="{BB962C8B-B14F-4D97-AF65-F5344CB8AC3E}">
        <p14:creationId xmlns:p14="http://schemas.microsoft.com/office/powerpoint/2010/main" val="55640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2" grpId="0" animBg="1"/>
      <p:bldP spid="23" grpId="0" animBg="1"/>
      <p:bldP spid="24" grpId="0" animBg="1"/>
      <p:bldP spid="21"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7797-727F-DFF1-34EA-10DC6B9A9905}"/>
              </a:ext>
            </a:extLst>
          </p:cNvPr>
          <p:cNvSpPr>
            <a:spLocks noGrp="1"/>
          </p:cNvSpPr>
          <p:nvPr>
            <p:ph type="title"/>
          </p:nvPr>
        </p:nvSpPr>
        <p:spPr>
          <a:xfrm>
            <a:off x="-1" y="213557"/>
            <a:ext cx="4772025" cy="647577"/>
          </a:xfrm>
        </p:spPr>
        <p:txBody>
          <a:bodyPr/>
          <a:lstStyle/>
          <a:p>
            <a:r>
              <a:rPr lang="en-GB" dirty="0"/>
              <a:t>More than 1 – rule 9</a:t>
            </a:r>
          </a:p>
        </p:txBody>
      </p:sp>
      <p:sp>
        <p:nvSpPr>
          <p:cNvPr id="4" name="Rectangle: Rounded Corners 3">
            <a:extLst>
              <a:ext uri="{FF2B5EF4-FFF2-40B4-BE49-F238E27FC236}">
                <a16:creationId xmlns:a16="http://schemas.microsoft.com/office/drawing/2014/main" id="{B51A2CAE-59B6-1931-E224-25BB4BB7EF13}"/>
              </a:ext>
            </a:extLst>
          </p:cNvPr>
          <p:cNvSpPr/>
          <p:nvPr/>
        </p:nvSpPr>
        <p:spPr>
          <a:xfrm>
            <a:off x="10474544" y="106834"/>
            <a:ext cx="1581150" cy="399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15" name="Rectangle: Rounded Corners 14">
            <a:extLst>
              <a:ext uri="{FF2B5EF4-FFF2-40B4-BE49-F238E27FC236}">
                <a16:creationId xmlns:a16="http://schemas.microsoft.com/office/drawing/2014/main" id="{65618CE3-064C-965B-7931-9CDDEB82571B}"/>
              </a:ext>
            </a:extLst>
          </p:cNvPr>
          <p:cNvSpPr/>
          <p:nvPr/>
        </p:nvSpPr>
        <p:spPr>
          <a:xfrm>
            <a:off x="7128839" y="861134"/>
            <a:ext cx="3400425" cy="15238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Remember: the word for </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the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is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die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for </a:t>
            </a:r>
            <a:r>
              <a:rPr kumimoji="0" lang="en-GB" sz="2400" b="1" i="1" u="sng" strike="noStrike" kern="1200" cap="none" spc="0" normalizeH="0" baseline="0" noProof="0" dirty="0">
                <a:ln>
                  <a:noFill/>
                </a:ln>
                <a:solidFill>
                  <a:srgbClr val="3D3C3C"/>
                </a:solidFill>
                <a:effectLst/>
                <a:uLnTx/>
                <a:uFillTx/>
                <a:latin typeface="Century Gothic"/>
                <a:ea typeface="+mn-ea"/>
                <a:cs typeface="+mn-cs"/>
              </a:rPr>
              <a:t>all</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plural nouns.</a:t>
            </a:r>
            <a:endParaRPr kumimoji="0" lang="en-US"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C60ED8B5-89C8-B07A-43D1-3D79671BC916}"/>
              </a:ext>
            </a:extLst>
          </p:cNvPr>
          <p:cNvSpPr/>
          <p:nvPr/>
        </p:nvSpPr>
        <p:spPr>
          <a:xfrm>
            <a:off x="266522" y="1274169"/>
            <a:ext cx="471475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Some n</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euter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nouns add </a:t>
            </a: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CF8C3399-CE3E-6F0B-45D4-C93DFDF46831}"/>
              </a:ext>
            </a:extLst>
          </p:cNvPr>
          <p:cNvSpPr txBox="1"/>
          <p:nvPr/>
        </p:nvSpPr>
        <p:spPr>
          <a:xfrm>
            <a:off x="542922" y="4071971"/>
            <a:ext cx="2457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das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Herz</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340CDB50-1EA4-2004-36E8-BA269B3CEBEC}"/>
              </a:ext>
            </a:extLst>
          </p:cNvPr>
          <p:cNvSpPr txBox="1"/>
          <p:nvPr/>
        </p:nvSpPr>
        <p:spPr>
          <a:xfrm>
            <a:off x="4264801" y="4071971"/>
            <a:ext cx="27627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die Herzen</a:t>
            </a:r>
            <a:endPar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750E733-8B23-6262-0907-3D4E677BA990}"/>
              </a:ext>
            </a:extLst>
          </p:cNvPr>
          <p:cNvSpPr txBox="1"/>
          <p:nvPr/>
        </p:nvSpPr>
        <p:spPr>
          <a:xfrm>
            <a:off x="542922" y="1969100"/>
            <a:ext cx="3332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das Auge</a:t>
            </a:r>
          </a:p>
        </p:txBody>
      </p:sp>
      <p:sp>
        <p:nvSpPr>
          <p:cNvPr id="26" name="TextBox 25">
            <a:extLst>
              <a:ext uri="{FF2B5EF4-FFF2-40B4-BE49-F238E27FC236}">
                <a16:creationId xmlns:a16="http://schemas.microsoft.com/office/drawing/2014/main" id="{34F10EB8-2862-AA84-F9B3-0F34C1FCCEEF}"/>
              </a:ext>
            </a:extLst>
          </p:cNvPr>
          <p:cNvSpPr txBox="1"/>
          <p:nvPr/>
        </p:nvSpPr>
        <p:spPr>
          <a:xfrm>
            <a:off x="4264801" y="1966078"/>
            <a:ext cx="3769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Augen</a:t>
            </a:r>
            <a:endPar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pic>
        <p:nvPicPr>
          <p:cNvPr id="27" name="Picture 2" descr="Free vector graphics of Eyes">
            <a:extLst>
              <a:ext uri="{FF2B5EF4-FFF2-40B4-BE49-F238E27FC236}">
                <a16:creationId xmlns:a16="http://schemas.microsoft.com/office/drawing/2014/main" id="{EEEBB995-E06F-C2A8-835C-14794A7441A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196" b="33386"/>
          <a:stretch/>
        </p:blipFill>
        <p:spPr bwMode="auto">
          <a:xfrm>
            <a:off x="3467097" y="2548102"/>
            <a:ext cx="3491083" cy="9269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vector graphics of Eyes">
            <a:extLst>
              <a:ext uri="{FF2B5EF4-FFF2-40B4-BE49-F238E27FC236}">
                <a16:creationId xmlns:a16="http://schemas.microsoft.com/office/drawing/2014/main" id="{1864AD2F-316D-DF26-0896-9E89E4F22D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196" r="45594" b="33386"/>
          <a:stretch/>
        </p:blipFill>
        <p:spPr bwMode="auto">
          <a:xfrm>
            <a:off x="560095" y="2548102"/>
            <a:ext cx="1899375" cy="92690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Free vector graphics of Heart">
            <a:extLst>
              <a:ext uri="{FF2B5EF4-FFF2-40B4-BE49-F238E27FC236}">
                <a16:creationId xmlns:a16="http://schemas.microsoft.com/office/drawing/2014/main" id="{83094403-AB5E-AD04-C26A-2F0227D72C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095" y="4532459"/>
            <a:ext cx="1485903" cy="139849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Free vector graphics of Heart">
            <a:extLst>
              <a:ext uri="{FF2B5EF4-FFF2-40B4-BE49-F238E27FC236}">
                <a16:creationId xmlns:a16="http://schemas.microsoft.com/office/drawing/2014/main" id="{4C2A12CE-1CB8-EEF3-8CD1-E07D7015BE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5250" y="4532456"/>
            <a:ext cx="1485903" cy="13984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Free vector graphics of Heart">
            <a:extLst>
              <a:ext uri="{FF2B5EF4-FFF2-40B4-BE49-F238E27FC236}">
                <a16:creationId xmlns:a16="http://schemas.microsoft.com/office/drawing/2014/main" id="{CC8C7F51-10E2-EEB2-FDB3-5F13177582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3048" y="4532457"/>
            <a:ext cx="1485903" cy="13984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3A79C62-51EE-B3FD-3852-6599DBED3083}"/>
              </a:ext>
            </a:extLst>
          </p:cNvPr>
          <p:cNvSpPr/>
          <p:nvPr/>
        </p:nvSpPr>
        <p:spPr>
          <a:xfrm>
            <a:off x="7837715" y="137990"/>
            <a:ext cx="2310224" cy="399355"/>
          </a:xfrm>
          <a:prstGeom prst="roundRect">
            <a:avLst/>
          </a:prstGeom>
          <a:solidFill>
            <a:srgbClr val="3D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6D4"/>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FFF6D4"/>
                </a:solidFill>
                <a:effectLst/>
                <a:uLnTx/>
                <a:uFillTx/>
                <a:latin typeface="Century Gothic"/>
                <a:ea typeface="+mn-ea"/>
                <a:cs typeface="+mn-cs"/>
              </a:rPr>
              <a:t>Herz</a:t>
            </a:r>
            <a:r>
              <a:rPr kumimoji="0" lang="en-GB" sz="2000" b="0" i="0" u="none" strike="noStrike" kern="1200" cap="none" spc="0" normalizeH="0" baseline="0" noProof="0" dirty="0">
                <a:ln>
                  <a:noFill/>
                </a:ln>
                <a:solidFill>
                  <a:srgbClr val="FFF6D4"/>
                </a:solidFill>
                <a:effectLst/>
                <a:uLnTx/>
                <a:uFillTx/>
                <a:latin typeface="Century Gothic"/>
                <a:ea typeface="+mn-ea"/>
                <a:cs typeface="+mn-cs"/>
              </a:rPr>
              <a:t> – heart</a:t>
            </a:r>
          </a:p>
        </p:txBody>
      </p:sp>
      <p:sp>
        <p:nvSpPr>
          <p:cNvPr id="16" name="TextBox 15">
            <a:extLst>
              <a:ext uri="{FF2B5EF4-FFF2-40B4-BE49-F238E27FC236}">
                <a16:creationId xmlns:a16="http://schemas.microsoft.com/office/drawing/2014/main" id="{D8A44CAA-F398-4DDD-B1E7-8F3765EB2B55}"/>
              </a:ext>
            </a:extLst>
          </p:cNvPr>
          <p:cNvSpPr txBox="1"/>
          <p:nvPr/>
        </p:nvSpPr>
        <p:spPr>
          <a:xfrm>
            <a:off x="2882418" y="1917565"/>
            <a:ext cx="612234" cy="584775"/>
          </a:xfrm>
          <a:prstGeom prst="rect">
            <a:avLst/>
          </a:prstGeom>
          <a:noFill/>
        </p:spPr>
        <p:txBody>
          <a:bodyPr wrap="square">
            <a:spAutoFit/>
          </a:bodyPr>
          <a:lstStyle/>
          <a:p>
            <a:r>
              <a:rPr lang="en-GB" sz="32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3200" dirty="0">
              <a:solidFill>
                <a:srgbClr val="525050"/>
              </a:solidFill>
            </a:endParaRPr>
          </a:p>
        </p:txBody>
      </p:sp>
      <p:sp>
        <p:nvSpPr>
          <p:cNvPr id="17" name="TextBox 16">
            <a:extLst>
              <a:ext uri="{FF2B5EF4-FFF2-40B4-BE49-F238E27FC236}">
                <a16:creationId xmlns:a16="http://schemas.microsoft.com/office/drawing/2014/main" id="{AE18ED9A-6F49-4775-A01B-D6853D0A50AB}"/>
              </a:ext>
            </a:extLst>
          </p:cNvPr>
          <p:cNvSpPr txBox="1"/>
          <p:nvPr/>
        </p:nvSpPr>
        <p:spPr>
          <a:xfrm>
            <a:off x="2882418" y="3994889"/>
            <a:ext cx="612234" cy="584775"/>
          </a:xfrm>
          <a:prstGeom prst="rect">
            <a:avLst/>
          </a:prstGeom>
          <a:noFill/>
        </p:spPr>
        <p:txBody>
          <a:bodyPr wrap="square">
            <a:spAutoFit/>
          </a:bodyPr>
          <a:lstStyle/>
          <a:p>
            <a:r>
              <a:rPr lang="en-GB" sz="32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3200" dirty="0">
              <a:solidFill>
                <a:srgbClr val="525050"/>
              </a:solidFill>
            </a:endParaRPr>
          </a:p>
        </p:txBody>
      </p:sp>
    </p:spTree>
    <p:extLst>
      <p:ext uri="{BB962C8B-B14F-4D97-AF65-F5344CB8AC3E}">
        <p14:creationId xmlns:p14="http://schemas.microsoft.com/office/powerpoint/2010/main" val="350353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p:bldP spid="23" grpId="0"/>
      <p:bldP spid="24" grpId="0"/>
      <p:bldP spid="25" grpId="0"/>
      <p:bldP spid="26" grpId="0"/>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0A15-29EF-44BE-A6DF-850ABCD3BB72}"/>
              </a:ext>
            </a:extLst>
          </p:cNvPr>
          <p:cNvSpPr>
            <a:spLocks noGrp="1"/>
          </p:cNvSpPr>
          <p:nvPr>
            <p:ph type="title"/>
          </p:nvPr>
        </p:nvSpPr>
        <p:spPr>
          <a:xfrm>
            <a:off x="-1" y="213557"/>
            <a:ext cx="5426439" cy="647577"/>
          </a:xfrm>
        </p:spPr>
        <p:txBody>
          <a:bodyPr>
            <a:normAutofit/>
          </a:bodyPr>
          <a:lstStyle/>
          <a:p>
            <a:r>
              <a:rPr lang="en-GB" sz="2800" dirty="0" err="1"/>
              <a:t>Welche</a:t>
            </a:r>
            <a:r>
              <a:rPr lang="en-GB" sz="2800" dirty="0"/>
              <a:t> </a:t>
            </a:r>
            <a:r>
              <a:rPr lang="en-GB" sz="2800" dirty="0" err="1"/>
              <a:t>Kategorie</a:t>
            </a:r>
            <a:r>
              <a:rPr lang="en-GB" sz="2800" dirty="0"/>
              <a:t> </a:t>
            </a:r>
            <a:r>
              <a:rPr lang="en-GB" sz="2800" dirty="0" err="1"/>
              <a:t>ist</a:t>
            </a:r>
            <a:r>
              <a:rPr lang="en-GB" sz="2800" dirty="0"/>
              <a:t> das?</a:t>
            </a:r>
          </a:p>
        </p:txBody>
      </p:sp>
      <p:sp>
        <p:nvSpPr>
          <p:cNvPr id="3" name="TextBox 2">
            <a:extLst>
              <a:ext uri="{FF2B5EF4-FFF2-40B4-BE49-F238E27FC236}">
                <a16:creationId xmlns:a16="http://schemas.microsoft.com/office/drawing/2014/main" id="{B2044D17-FA7F-0284-2BC4-AD102CA789BF}"/>
              </a:ext>
            </a:extLst>
          </p:cNvPr>
          <p:cNvSpPr txBox="1"/>
          <p:nvPr/>
        </p:nvSpPr>
        <p:spPr>
          <a:xfrm>
            <a:off x="376949" y="1577842"/>
            <a:ext cx="5202804" cy="452431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b="1" dirty="0" err="1"/>
              <a:t>Nominalised</a:t>
            </a:r>
            <a:r>
              <a:rPr lang="en-US" sz="3200" b="1" dirty="0"/>
              <a:t> verbs</a:t>
            </a:r>
          </a:p>
          <a:p>
            <a:endParaRPr lang="en-US" sz="3200" b="1"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25050"/>
                </a:solidFill>
                <a:effectLst/>
                <a:uLnTx/>
                <a:uFillTx/>
                <a:latin typeface="Century Gothic"/>
                <a:ea typeface="+mn-ea"/>
                <a:cs typeface="+mn-cs"/>
              </a:rPr>
              <a:t>Schlafen</a:t>
            </a:r>
          </a:p>
          <a:p>
            <a:pPr algn="ctr">
              <a:defRPr/>
            </a:pPr>
            <a:r>
              <a:rPr lang="en-GB" sz="3200" dirty="0">
                <a:solidFill>
                  <a:srgbClr val="525050"/>
                </a:solidFill>
              </a:rPr>
              <a:t>Vergessen</a:t>
            </a:r>
          </a:p>
          <a:p>
            <a:pPr algn="ctr">
              <a:defRPr/>
            </a:pPr>
            <a:r>
              <a:rPr lang="en-GB" sz="3200" dirty="0" err="1">
                <a:solidFill>
                  <a:srgbClr val="525050"/>
                </a:solidFill>
              </a:rPr>
              <a:t>Sterben</a:t>
            </a:r>
            <a:endParaRPr lang="en-GB" sz="3200" dirty="0">
              <a:solidFill>
                <a:srgbClr val="525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25050"/>
                </a:solidFill>
                <a:effectLst/>
                <a:uLnTx/>
                <a:uFillTx/>
                <a:latin typeface="Century Gothic"/>
                <a:ea typeface="+mn-ea"/>
                <a:cs typeface="+mn-cs"/>
              </a:rPr>
              <a:t>Sehen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25050"/>
                </a:solidFill>
                <a:effectLst/>
                <a:uLnTx/>
                <a:uFillTx/>
                <a:latin typeface="Century Gothic"/>
                <a:ea typeface="+mn-ea"/>
                <a:cs typeface="+mn-cs"/>
              </a:rPr>
              <a:t>Mitnehmen</a:t>
            </a:r>
            <a:endParaRPr kumimoji="0" lang="en-GB" sz="3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25050"/>
                </a:solidFill>
                <a:effectLst/>
                <a:uLnTx/>
                <a:uFillTx/>
                <a:latin typeface="Century Gothic"/>
                <a:ea typeface="+mn-ea"/>
                <a:cs typeface="+mn-cs"/>
              </a:rPr>
              <a:t>Helfen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25050"/>
                </a:solidFill>
                <a:latin typeface="Century Gothic"/>
              </a:rPr>
              <a:t>Verbessern</a:t>
            </a:r>
            <a:r>
              <a:rPr lang="en-US" sz="3200" b="1" dirty="0"/>
              <a:t> </a:t>
            </a:r>
            <a:endParaRPr lang="en-GB" sz="3200" b="1" dirty="0"/>
          </a:p>
        </p:txBody>
      </p:sp>
      <p:sp>
        <p:nvSpPr>
          <p:cNvPr id="5" name="TextBox 4">
            <a:extLst>
              <a:ext uri="{FF2B5EF4-FFF2-40B4-BE49-F238E27FC236}">
                <a16:creationId xmlns:a16="http://schemas.microsoft.com/office/drawing/2014/main" id="{C8B89EFE-9895-C4FC-2144-5DAAF4EA1211}"/>
              </a:ext>
            </a:extLst>
          </p:cNvPr>
          <p:cNvSpPr txBox="1"/>
          <p:nvPr/>
        </p:nvSpPr>
        <p:spPr>
          <a:xfrm>
            <a:off x="6511693" y="1577842"/>
            <a:ext cx="5426439" cy="452431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b="1" dirty="0"/>
              <a:t>Rule 9 Plurals</a:t>
            </a:r>
          </a:p>
          <a:p>
            <a:endParaRPr lang="en-US" sz="32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25050"/>
                </a:solidFill>
              </a:rPr>
              <a:t>Ohren</a:t>
            </a:r>
            <a:endParaRPr lang="en-GB" sz="3200" dirty="0">
              <a:solidFill>
                <a:srgbClr val="525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525050"/>
                </a:solidFill>
                <a:effectLst/>
                <a:uLnTx/>
                <a:uFillTx/>
                <a:ea typeface="+mn-ea"/>
                <a:cs typeface="+mn-cs"/>
              </a:rPr>
              <a:t>Betten</a:t>
            </a:r>
            <a:endParaRPr kumimoji="0" lang="en-GB" sz="3200" i="0" u="none" strike="noStrike" kern="1200" cap="none" spc="0" normalizeH="0" baseline="0" noProof="0" dirty="0">
              <a:ln>
                <a:noFill/>
              </a:ln>
              <a:solidFill>
                <a:srgbClr val="52505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25050"/>
                </a:solidFill>
              </a:rPr>
              <a:t>Interessen</a:t>
            </a:r>
            <a:endParaRPr lang="en-GB" sz="3200" dirty="0">
              <a:solidFill>
                <a:srgbClr val="525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525050"/>
                </a:solidFill>
                <a:effectLst/>
                <a:uLnTx/>
                <a:uFillTx/>
                <a:ea typeface="+mn-ea"/>
                <a:cs typeface="+mn-cs"/>
              </a:rPr>
              <a:t>Herzen</a:t>
            </a:r>
          </a:p>
          <a:p>
            <a:pPr algn="ctr">
              <a:defRPr/>
            </a:pPr>
            <a:r>
              <a:rPr lang="en-GB" sz="3200" dirty="0" err="1">
                <a:solidFill>
                  <a:srgbClr val="525050"/>
                </a:solidFill>
              </a:rPr>
              <a:t>Hemden</a:t>
            </a:r>
            <a:endParaRPr lang="en-GB" sz="3200" dirty="0">
              <a:solidFill>
                <a:srgbClr val="525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25050"/>
                </a:solidFill>
              </a:rPr>
              <a:t>Wochenenden</a:t>
            </a:r>
            <a:endParaRPr lang="en-GB" sz="3200" dirty="0">
              <a:solidFill>
                <a:srgbClr val="525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525050"/>
                </a:solidFill>
                <a:effectLst/>
                <a:uLnTx/>
                <a:uFillTx/>
                <a:ea typeface="+mn-ea"/>
                <a:cs typeface="+mn-cs"/>
              </a:rPr>
              <a:t>Augen</a:t>
            </a:r>
            <a:endParaRPr kumimoji="0" lang="en-GB" sz="3200" i="0" u="none" strike="noStrike" kern="1200" cap="none" spc="0" normalizeH="0" baseline="0" noProof="0" dirty="0">
              <a:ln>
                <a:noFill/>
              </a:ln>
              <a:solidFill>
                <a:srgbClr val="525050"/>
              </a:solidFill>
              <a:effectLst/>
              <a:uLnTx/>
              <a:uFillTx/>
              <a:ea typeface="+mn-ea"/>
              <a:cs typeface="+mn-cs"/>
            </a:endParaRPr>
          </a:p>
        </p:txBody>
      </p:sp>
      <p:sp>
        <p:nvSpPr>
          <p:cNvPr id="6" name="Rectangle: Rounded Corners 5">
            <a:extLst>
              <a:ext uri="{FF2B5EF4-FFF2-40B4-BE49-F238E27FC236}">
                <a16:creationId xmlns:a16="http://schemas.microsoft.com/office/drawing/2014/main" id="{C4D0F31E-F506-4147-832C-9832465B4DF1}"/>
              </a:ext>
            </a:extLst>
          </p:cNvPr>
          <p:cNvSpPr/>
          <p:nvPr/>
        </p:nvSpPr>
        <p:spPr>
          <a:xfrm>
            <a:off x="11004331" y="134248"/>
            <a:ext cx="1094642"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41F0235F-22A4-4E39-94C6-136E241D1773}"/>
              </a:ext>
            </a:extLst>
          </p:cNvPr>
          <p:cNvSpPr txBox="1"/>
          <p:nvPr/>
        </p:nvSpPr>
        <p:spPr>
          <a:xfrm>
            <a:off x="5131258" y="365096"/>
            <a:ext cx="6687724" cy="461665"/>
          </a:xfrm>
          <a:prstGeom prst="rect">
            <a:avLst/>
          </a:prstGeom>
          <a:noFill/>
        </p:spPr>
        <p:txBody>
          <a:bodyPr wrap="square" rtlCol="0">
            <a:spAutoFit/>
          </a:bodyPr>
          <a:lstStyle/>
          <a:p>
            <a:r>
              <a:rPr lang="en-GB" sz="2400" b="1" dirty="0" err="1"/>
              <a:t>Hör</a:t>
            </a:r>
            <a:r>
              <a:rPr lang="en-GB" sz="2400" b="1" dirty="0"/>
              <a:t> </a:t>
            </a:r>
            <a:r>
              <a:rPr lang="en-GB" sz="2400" b="1" dirty="0" err="1"/>
              <a:t>zu</a:t>
            </a:r>
            <a:r>
              <a:rPr lang="en-GB" sz="2400" b="1" dirty="0"/>
              <a:t>. </a:t>
            </a:r>
            <a:r>
              <a:rPr lang="en-GB" sz="2400" b="1" dirty="0" err="1"/>
              <a:t>Schreib</a:t>
            </a:r>
            <a:r>
              <a:rPr lang="en-GB" sz="2400" b="1" dirty="0"/>
              <a:t> 1-14 und NV </a:t>
            </a:r>
            <a:r>
              <a:rPr lang="en-GB" sz="2400" b="1" dirty="0" err="1"/>
              <a:t>oder</a:t>
            </a:r>
            <a:r>
              <a:rPr lang="en-GB" sz="2400" b="1" dirty="0"/>
              <a:t> R9.</a:t>
            </a:r>
          </a:p>
        </p:txBody>
      </p:sp>
      <p:sp>
        <p:nvSpPr>
          <p:cNvPr id="8" name="Action Button: Custom 16">
            <a:hlinkClick r:id="" action="ppaction://noaction" highlightClick="1">
              <a:snd r:embed="rId3" name="10.1.1.4 L3 slide 10 1.wav"/>
            </a:hlinkClick>
            <a:extLst>
              <a:ext uri="{FF2B5EF4-FFF2-40B4-BE49-F238E27FC236}">
                <a16:creationId xmlns:a16="http://schemas.microsoft.com/office/drawing/2014/main" id="{F22C27EB-96E2-4F6A-B43F-6818BC789420}"/>
              </a:ext>
            </a:extLst>
          </p:cNvPr>
          <p:cNvSpPr/>
          <p:nvPr/>
        </p:nvSpPr>
        <p:spPr>
          <a:xfrm>
            <a:off x="376949"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10" name="Action Button: Custom 16">
            <a:hlinkClick r:id="" action="ppaction://noaction" highlightClick="1">
              <a:snd r:embed="rId4" name="10.1.1.4 L3 slide 10 2.wav"/>
            </a:hlinkClick>
            <a:extLst>
              <a:ext uri="{FF2B5EF4-FFF2-40B4-BE49-F238E27FC236}">
                <a16:creationId xmlns:a16="http://schemas.microsoft.com/office/drawing/2014/main" id="{AFF05CE4-F0E7-4F0D-8F08-60F89243EA13}"/>
              </a:ext>
            </a:extLst>
          </p:cNvPr>
          <p:cNvSpPr/>
          <p:nvPr/>
        </p:nvSpPr>
        <p:spPr>
          <a:xfrm>
            <a:off x="1075887"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11" name="Action Button: Custom 16">
            <a:hlinkClick r:id="" action="ppaction://noaction" highlightClick="1">
              <a:snd r:embed="rId5" name="10.1.1.4 L3 slide 10 3.wav"/>
            </a:hlinkClick>
            <a:extLst>
              <a:ext uri="{FF2B5EF4-FFF2-40B4-BE49-F238E27FC236}">
                <a16:creationId xmlns:a16="http://schemas.microsoft.com/office/drawing/2014/main" id="{2501E957-FCA7-44A4-B10B-0E226939F8D6}"/>
              </a:ext>
            </a:extLst>
          </p:cNvPr>
          <p:cNvSpPr/>
          <p:nvPr/>
        </p:nvSpPr>
        <p:spPr>
          <a:xfrm>
            <a:off x="1774825"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12" name="Action Button: Custom 16">
            <a:hlinkClick r:id="" action="ppaction://noaction" highlightClick="1">
              <a:snd r:embed="rId6" name="10.1.1.4 L3 slide 10 4.wav"/>
            </a:hlinkClick>
            <a:extLst>
              <a:ext uri="{FF2B5EF4-FFF2-40B4-BE49-F238E27FC236}">
                <a16:creationId xmlns:a16="http://schemas.microsoft.com/office/drawing/2014/main" id="{8C6C36DD-DA04-4FB8-A937-52530C06E01D}"/>
              </a:ext>
            </a:extLst>
          </p:cNvPr>
          <p:cNvSpPr/>
          <p:nvPr/>
        </p:nvSpPr>
        <p:spPr>
          <a:xfrm>
            <a:off x="2473763"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13" name="Action Button: Custom 16">
            <a:hlinkClick r:id="" action="ppaction://noaction" highlightClick="1">
              <a:snd r:embed="rId7" name="10.1.1.4 L3 slide 10 5.wav"/>
            </a:hlinkClick>
            <a:extLst>
              <a:ext uri="{FF2B5EF4-FFF2-40B4-BE49-F238E27FC236}">
                <a16:creationId xmlns:a16="http://schemas.microsoft.com/office/drawing/2014/main" id="{3222E332-AEDC-4C99-A4BC-385F1D0DCD64}"/>
              </a:ext>
            </a:extLst>
          </p:cNvPr>
          <p:cNvSpPr/>
          <p:nvPr/>
        </p:nvSpPr>
        <p:spPr>
          <a:xfrm>
            <a:off x="3164827"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14" name="Action Button: Custom 16">
            <a:hlinkClick r:id="" action="ppaction://noaction" highlightClick="1">
              <a:snd r:embed="rId8" name="10.1.1.4 L3 slide 10 6.wav"/>
            </a:hlinkClick>
            <a:extLst>
              <a:ext uri="{FF2B5EF4-FFF2-40B4-BE49-F238E27FC236}">
                <a16:creationId xmlns:a16="http://schemas.microsoft.com/office/drawing/2014/main" id="{925DC6DD-E8D4-45FC-B312-E9110CA89EFB}"/>
              </a:ext>
            </a:extLst>
          </p:cNvPr>
          <p:cNvSpPr/>
          <p:nvPr/>
        </p:nvSpPr>
        <p:spPr>
          <a:xfrm>
            <a:off x="3863765"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15" name="Action Button: Custom 16">
            <a:hlinkClick r:id="" action="ppaction://noaction" highlightClick="1">
              <a:snd r:embed="rId9" name="10.1.1.4 L3 slide 10 7.wav"/>
            </a:hlinkClick>
            <a:extLst>
              <a:ext uri="{FF2B5EF4-FFF2-40B4-BE49-F238E27FC236}">
                <a16:creationId xmlns:a16="http://schemas.microsoft.com/office/drawing/2014/main" id="{5ACABF7C-407F-46E0-A9AD-A138A01DF581}"/>
              </a:ext>
            </a:extLst>
          </p:cNvPr>
          <p:cNvSpPr/>
          <p:nvPr/>
        </p:nvSpPr>
        <p:spPr>
          <a:xfrm>
            <a:off x="4562703"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7</a:t>
            </a:r>
          </a:p>
        </p:txBody>
      </p:sp>
      <p:sp>
        <p:nvSpPr>
          <p:cNvPr id="16" name="Action Button: Custom 16">
            <a:hlinkClick r:id="" action="ppaction://noaction" highlightClick="1">
              <a:snd r:embed="rId10" name="10.1.1.4 L3 slide 10 8.wav"/>
            </a:hlinkClick>
            <a:extLst>
              <a:ext uri="{FF2B5EF4-FFF2-40B4-BE49-F238E27FC236}">
                <a16:creationId xmlns:a16="http://schemas.microsoft.com/office/drawing/2014/main" id="{B53817FD-ED65-41D5-9ECB-856E8CE175EE}"/>
              </a:ext>
            </a:extLst>
          </p:cNvPr>
          <p:cNvSpPr/>
          <p:nvPr/>
        </p:nvSpPr>
        <p:spPr>
          <a:xfrm>
            <a:off x="5261641"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8</a:t>
            </a:r>
          </a:p>
        </p:txBody>
      </p:sp>
      <p:sp>
        <p:nvSpPr>
          <p:cNvPr id="17" name="Action Button: Custom 16">
            <a:hlinkClick r:id="" action="ppaction://noaction" highlightClick="1">
              <a:snd r:embed="rId11" name="10.1.1.4 L3 slide 10 9.wav"/>
            </a:hlinkClick>
            <a:extLst>
              <a:ext uri="{FF2B5EF4-FFF2-40B4-BE49-F238E27FC236}">
                <a16:creationId xmlns:a16="http://schemas.microsoft.com/office/drawing/2014/main" id="{49079B03-DE2F-45B3-B4E4-CBC3DFEB059B}"/>
              </a:ext>
            </a:extLst>
          </p:cNvPr>
          <p:cNvSpPr/>
          <p:nvPr/>
        </p:nvSpPr>
        <p:spPr>
          <a:xfrm>
            <a:off x="5968454"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9</a:t>
            </a:r>
          </a:p>
        </p:txBody>
      </p:sp>
      <p:sp>
        <p:nvSpPr>
          <p:cNvPr id="18" name="Action Button: Custom 16">
            <a:hlinkClick r:id="" action="ppaction://noaction" highlightClick="1">
              <a:snd r:embed="rId12" name="10.1.1.4 L3 slide 10 10.wav"/>
            </a:hlinkClick>
            <a:extLst>
              <a:ext uri="{FF2B5EF4-FFF2-40B4-BE49-F238E27FC236}">
                <a16:creationId xmlns:a16="http://schemas.microsoft.com/office/drawing/2014/main" id="{82770D6E-BA35-449F-9DB8-81C39FBF75BF}"/>
              </a:ext>
            </a:extLst>
          </p:cNvPr>
          <p:cNvSpPr/>
          <p:nvPr/>
        </p:nvSpPr>
        <p:spPr>
          <a:xfrm>
            <a:off x="6667392"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10</a:t>
            </a:r>
          </a:p>
        </p:txBody>
      </p:sp>
      <p:sp>
        <p:nvSpPr>
          <p:cNvPr id="19" name="Action Button: Custom 16">
            <a:hlinkClick r:id="" action="ppaction://noaction" highlightClick="1">
              <a:snd r:embed="rId13" name="10.1.1.4 L3 slide 10 11.wav"/>
            </a:hlinkClick>
            <a:extLst>
              <a:ext uri="{FF2B5EF4-FFF2-40B4-BE49-F238E27FC236}">
                <a16:creationId xmlns:a16="http://schemas.microsoft.com/office/drawing/2014/main" id="{433F78DC-AA42-4729-A417-88AE51F5FBA5}"/>
              </a:ext>
            </a:extLst>
          </p:cNvPr>
          <p:cNvSpPr/>
          <p:nvPr/>
        </p:nvSpPr>
        <p:spPr>
          <a:xfrm>
            <a:off x="7366330"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11</a:t>
            </a:r>
          </a:p>
        </p:txBody>
      </p:sp>
      <p:sp>
        <p:nvSpPr>
          <p:cNvPr id="20" name="Action Button: Custom 16">
            <a:hlinkClick r:id="" action="ppaction://noaction" highlightClick="1">
              <a:snd r:embed="rId14" name="10.1.1.4 L3 slide 10 12.wav"/>
            </a:hlinkClick>
            <a:extLst>
              <a:ext uri="{FF2B5EF4-FFF2-40B4-BE49-F238E27FC236}">
                <a16:creationId xmlns:a16="http://schemas.microsoft.com/office/drawing/2014/main" id="{7A16A9F7-5264-407E-8266-2A0A1A887D87}"/>
              </a:ext>
            </a:extLst>
          </p:cNvPr>
          <p:cNvSpPr/>
          <p:nvPr/>
        </p:nvSpPr>
        <p:spPr>
          <a:xfrm>
            <a:off x="8065268"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12</a:t>
            </a:r>
          </a:p>
        </p:txBody>
      </p:sp>
      <p:sp>
        <p:nvSpPr>
          <p:cNvPr id="21" name="Action Button: Custom 16">
            <a:hlinkClick r:id="" action="ppaction://noaction" highlightClick="1">
              <a:snd r:embed="rId15" name="10.1.1.4 L3 slide 10 13.wav"/>
            </a:hlinkClick>
            <a:extLst>
              <a:ext uri="{FF2B5EF4-FFF2-40B4-BE49-F238E27FC236}">
                <a16:creationId xmlns:a16="http://schemas.microsoft.com/office/drawing/2014/main" id="{BD4ECEF9-9830-49B0-B27B-58F33563CEBC}"/>
              </a:ext>
            </a:extLst>
          </p:cNvPr>
          <p:cNvSpPr/>
          <p:nvPr/>
        </p:nvSpPr>
        <p:spPr>
          <a:xfrm>
            <a:off x="8756332"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13</a:t>
            </a:r>
          </a:p>
        </p:txBody>
      </p:sp>
      <p:sp>
        <p:nvSpPr>
          <p:cNvPr id="22" name="Action Button: Custom 16">
            <a:hlinkClick r:id="" action="ppaction://noaction" highlightClick="1">
              <a:snd r:embed="rId16" name="10.1.1.4 L3 slide 10 14.wav"/>
            </a:hlinkClick>
            <a:extLst>
              <a:ext uri="{FF2B5EF4-FFF2-40B4-BE49-F238E27FC236}">
                <a16:creationId xmlns:a16="http://schemas.microsoft.com/office/drawing/2014/main" id="{93F7D318-595C-494F-ABA4-F259AE6CE874}"/>
              </a:ext>
            </a:extLst>
          </p:cNvPr>
          <p:cNvSpPr/>
          <p:nvPr/>
        </p:nvSpPr>
        <p:spPr>
          <a:xfrm>
            <a:off x="9455270"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14</a:t>
            </a:r>
          </a:p>
        </p:txBody>
      </p:sp>
    </p:spTree>
    <p:extLst>
      <p:ext uri="{BB962C8B-B14F-4D97-AF65-F5344CB8AC3E}">
        <p14:creationId xmlns:p14="http://schemas.microsoft.com/office/powerpoint/2010/main" val="29134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additive="base">
                                        <p:cTn id="5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additive="base">
                                        <p:cTn id="6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calcmode="lin" valueType="num">
                                      <p:cBhvr additive="base">
                                        <p:cTn id="6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7" end="7"/>
                                            </p:txEl>
                                          </p:spTgt>
                                        </p:tgtEl>
                                        <p:attrNameLst>
                                          <p:attrName>style.visibility</p:attrName>
                                        </p:attrNameLst>
                                      </p:cBhvr>
                                      <p:to>
                                        <p:strVal val="visible"/>
                                      </p:to>
                                    </p:set>
                                    <p:anim calcmode="lin" valueType="num">
                                      <p:cBhvr additive="base">
                                        <p:cTn id="7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 calcmode="lin" valueType="num">
                                      <p:cBhvr additive="base">
                                        <p:cTn id="7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
                                            <p:txEl>
                                              <p:pRg st="8" end="8"/>
                                            </p:txEl>
                                          </p:spTgt>
                                        </p:tgtEl>
                                        <p:attrNameLst>
                                          <p:attrName>style.visibility</p:attrName>
                                        </p:attrNameLst>
                                      </p:cBhvr>
                                      <p:to>
                                        <p:strVal val="visible"/>
                                      </p:to>
                                    </p:set>
                                    <p:anim calcmode="lin" valueType="num">
                                      <p:cBhvr additive="base">
                                        <p:cTn id="8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BB87CA-97AD-4522-AF0A-116A83A6BE3F}"/>
              </a:ext>
            </a:extLst>
          </p:cNvPr>
          <p:cNvPicPr>
            <a:picLocks noChangeAspect="1"/>
          </p:cNvPicPr>
          <p:nvPr/>
        </p:nvPicPr>
        <p:blipFill>
          <a:blip r:embed="rId5"/>
          <a:stretch>
            <a:fillRect/>
          </a:stretch>
        </p:blipFill>
        <p:spPr>
          <a:xfrm>
            <a:off x="6353299" y="1430970"/>
            <a:ext cx="5675414" cy="4256560"/>
          </a:xfrm>
          <a:prstGeom prst="rect">
            <a:avLst/>
          </a:prstGeom>
        </p:spPr>
      </p:pic>
      <p:sp>
        <p:nvSpPr>
          <p:cNvPr id="4" name="TextBox 3">
            <a:extLst>
              <a:ext uri="{FF2B5EF4-FFF2-40B4-BE49-F238E27FC236}">
                <a16:creationId xmlns:a16="http://schemas.microsoft.com/office/drawing/2014/main" id="{C7DE8D38-E18E-4E37-969B-2538B009F109}"/>
              </a:ext>
            </a:extLst>
          </p:cNvPr>
          <p:cNvSpPr txBox="1"/>
          <p:nvPr/>
        </p:nvSpPr>
        <p:spPr>
          <a:xfrm>
            <a:off x="163287" y="982176"/>
            <a:ext cx="6097978" cy="4893647"/>
          </a:xfrm>
          <a:prstGeom prst="rect">
            <a:avLst/>
          </a:prstGeom>
          <a:noFill/>
        </p:spPr>
        <p:txBody>
          <a:bodyPr wrap="square">
            <a:spAutoFit/>
          </a:bodyPr>
          <a:lstStyle/>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What is Christine </a:t>
            </a:r>
            <a:r>
              <a:rPr lang="en-GB" sz="2400" dirty="0" err="1">
                <a:effectLst/>
                <a:latin typeface="+mj-lt"/>
                <a:ea typeface="Calibri" panose="020F0502020204030204" pitchFamily="34" charset="0"/>
                <a:cs typeface="Times New Roman" panose="02020603050405020304" pitchFamily="18" charset="0"/>
              </a:rPr>
              <a:t>Thürmer’s</a:t>
            </a:r>
            <a:r>
              <a:rPr lang="en-GB" sz="2400" dirty="0">
                <a:effectLst/>
                <a:latin typeface="+mj-lt"/>
                <a:ea typeface="Calibri" panose="020F0502020204030204" pitchFamily="34" charset="0"/>
                <a:cs typeface="Times New Roman" panose="02020603050405020304" pitchFamily="18" charset="0"/>
              </a:rPr>
              <a:t> first book called?</a:t>
            </a: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How does she know about these activities? (two details) </a:t>
            </a: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Name three ways that Christine travels. (three details)</a:t>
            </a:r>
          </a:p>
          <a:p>
            <a:pPr marL="514350" indent="-514350">
              <a:buFont typeface="+mj-lt"/>
              <a:buAutoNum type="arabicPeriod"/>
            </a:pPr>
            <a:endParaRPr lang="en-GB" sz="2400" dirty="0">
              <a:latin typeface="+mj-lt"/>
              <a:cs typeface="Times New Roman" panose="02020603050405020304" pitchFamily="18" charset="0"/>
            </a:endParaRPr>
          </a:p>
          <a:p>
            <a:pPr marL="514350" indent="-514350">
              <a:buFont typeface="+mj-lt"/>
              <a:buAutoNum type="arabicPeriod"/>
            </a:pPr>
            <a:r>
              <a:rPr lang="en-GB" sz="2400" dirty="0">
                <a:latin typeface="+mj-lt"/>
                <a:cs typeface="Times New Roman" panose="02020603050405020304" pitchFamily="18" charset="0"/>
              </a:rPr>
              <a:t>How does the speaker know this?</a:t>
            </a:r>
            <a:endParaRPr lang="en-GB" sz="2400" dirty="0">
              <a:latin typeface="+mj-lt"/>
            </a:endParaRPr>
          </a:p>
        </p:txBody>
      </p:sp>
      <p:sp>
        <p:nvSpPr>
          <p:cNvPr id="5" name="Rectangle: Rounded Corners 4">
            <a:extLst>
              <a:ext uri="{FF2B5EF4-FFF2-40B4-BE49-F238E27FC236}">
                <a16:creationId xmlns:a16="http://schemas.microsoft.com/office/drawing/2014/main" id="{5E0FDA3F-E942-430F-88C5-DB34F2722D89}"/>
              </a:ext>
            </a:extLst>
          </p:cNvPr>
          <p:cNvSpPr/>
          <p:nvPr/>
        </p:nvSpPr>
        <p:spPr>
          <a:xfrm>
            <a:off x="10982062" y="134248"/>
            <a:ext cx="109284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Title 5">
            <a:extLst>
              <a:ext uri="{FF2B5EF4-FFF2-40B4-BE49-F238E27FC236}">
                <a16:creationId xmlns:a16="http://schemas.microsoft.com/office/drawing/2014/main" id="{34520BC4-E6DD-4B51-ACCE-D2D4ACECD4C4}"/>
              </a:ext>
            </a:extLst>
          </p:cNvPr>
          <p:cNvSpPr>
            <a:spLocks noGrp="1"/>
          </p:cNvSpPr>
          <p:nvPr>
            <p:ph type="title"/>
          </p:nvPr>
        </p:nvSpPr>
        <p:spPr>
          <a:xfrm>
            <a:off x="-1" y="213557"/>
            <a:ext cx="4644189" cy="647577"/>
          </a:xfrm>
        </p:spPr>
        <p:txBody>
          <a:bodyPr>
            <a:normAutofit/>
          </a:bodyPr>
          <a:lstStyle/>
          <a:p>
            <a:r>
              <a:rPr lang="en-GB" sz="2800" dirty="0"/>
              <a:t>Christine </a:t>
            </a:r>
            <a:r>
              <a:rPr lang="en-GB" sz="2800" dirty="0" err="1"/>
              <a:t>Thürmer</a:t>
            </a:r>
            <a:r>
              <a:rPr lang="en-GB" sz="2800" dirty="0"/>
              <a:t> [1/2]</a:t>
            </a:r>
          </a:p>
        </p:txBody>
      </p:sp>
      <p:sp>
        <p:nvSpPr>
          <p:cNvPr id="8" name="TextBox 7">
            <a:extLst>
              <a:ext uri="{FF2B5EF4-FFF2-40B4-BE49-F238E27FC236}">
                <a16:creationId xmlns:a16="http://schemas.microsoft.com/office/drawing/2014/main" id="{E2D7E8E3-F95F-4F58-9387-3B2514A16D08}"/>
              </a:ext>
            </a:extLst>
          </p:cNvPr>
          <p:cNvSpPr txBox="1"/>
          <p:nvPr/>
        </p:nvSpPr>
        <p:spPr>
          <a:xfrm>
            <a:off x="4416554" y="216872"/>
            <a:ext cx="6687724" cy="461665"/>
          </a:xfrm>
          <a:prstGeom prst="rect">
            <a:avLst/>
          </a:prstGeom>
          <a:noFill/>
        </p:spPr>
        <p:txBody>
          <a:bodyPr wrap="square" rtlCol="0">
            <a:spAutoFit/>
          </a:bodyPr>
          <a:lstStyle/>
          <a:p>
            <a:r>
              <a:rPr lang="en-GB" sz="2400" b="1" dirty="0" err="1"/>
              <a:t>Hör</a:t>
            </a:r>
            <a:r>
              <a:rPr lang="en-GB" sz="2400" b="1" dirty="0"/>
              <a:t> </a:t>
            </a:r>
            <a:r>
              <a:rPr lang="en-GB" sz="2400" b="1" dirty="0" err="1"/>
              <a:t>zu</a:t>
            </a:r>
            <a:r>
              <a:rPr lang="en-GB" sz="2400" b="1" dirty="0"/>
              <a:t>. </a:t>
            </a:r>
            <a:r>
              <a:rPr lang="en-GB" sz="2400" b="1" dirty="0" err="1"/>
              <a:t>Beantworte</a:t>
            </a:r>
            <a:r>
              <a:rPr lang="en-GB" sz="2400" b="1" dirty="0"/>
              <a:t> die </a:t>
            </a:r>
            <a:r>
              <a:rPr lang="en-GB" sz="2400" b="1" dirty="0" err="1"/>
              <a:t>Fragen</a:t>
            </a:r>
            <a:r>
              <a:rPr lang="en-GB" sz="2400" b="1" dirty="0"/>
              <a:t> auf </a:t>
            </a:r>
            <a:r>
              <a:rPr lang="en-GB" sz="2400" b="1" dirty="0" err="1"/>
              <a:t>Englisch</a:t>
            </a:r>
            <a:r>
              <a:rPr lang="en-GB" sz="2400" b="1" dirty="0"/>
              <a:t>.</a:t>
            </a:r>
          </a:p>
        </p:txBody>
      </p:sp>
      <p:sp>
        <p:nvSpPr>
          <p:cNvPr id="9" name="TextBox 8">
            <a:extLst>
              <a:ext uri="{FF2B5EF4-FFF2-40B4-BE49-F238E27FC236}">
                <a16:creationId xmlns:a16="http://schemas.microsoft.com/office/drawing/2014/main" id="{DA79A346-6220-4265-8778-4AF86411E093}"/>
              </a:ext>
            </a:extLst>
          </p:cNvPr>
          <p:cNvSpPr txBox="1"/>
          <p:nvPr/>
        </p:nvSpPr>
        <p:spPr>
          <a:xfrm>
            <a:off x="163287" y="3365381"/>
            <a:ext cx="6190012" cy="830997"/>
          </a:xfrm>
          <a:prstGeom prst="rect">
            <a:avLst/>
          </a:prstGeom>
          <a:noFill/>
        </p:spPr>
        <p:txBody>
          <a:bodyPr wrap="square" rtlCol="0">
            <a:spAutoFit/>
          </a:bodyPr>
          <a:lstStyle/>
          <a:p>
            <a:r>
              <a:rPr lang="en-GB" sz="2400" b="1" dirty="0"/>
              <a:t>She does them every day |all over the world.</a:t>
            </a:r>
          </a:p>
        </p:txBody>
      </p:sp>
      <p:sp>
        <p:nvSpPr>
          <p:cNvPr id="10" name="TextBox 9">
            <a:extLst>
              <a:ext uri="{FF2B5EF4-FFF2-40B4-BE49-F238E27FC236}">
                <a16:creationId xmlns:a16="http://schemas.microsoft.com/office/drawing/2014/main" id="{0DEF16DD-2476-41FB-A4AA-8812686BC41E}"/>
              </a:ext>
            </a:extLst>
          </p:cNvPr>
          <p:cNvSpPr txBox="1"/>
          <p:nvPr/>
        </p:nvSpPr>
        <p:spPr>
          <a:xfrm>
            <a:off x="201406" y="1880500"/>
            <a:ext cx="6474033" cy="461665"/>
          </a:xfrm>
          <a:prstGeom prst="rect">
            <a:avLst/>
          </a:prstGeom>
          <a:noFill/>
        </p:spPr>
        <p:txBody>
          <a:bodyPr wrap="square" rtlCol="0">
            <a:spAutoFit/>
          </a:bodyPr>
          <a:lstStyle/>
          <a:p>
            <a:r>
              <a:rPr lang="en-GB" sz="2400" b="1" dirty="0"/>
              <a:t>Run(</a:t>
            </a:r>
            <a:r>
              <a:rPr lang="en-GB" sz="2400" b="1" dirty="0" err="1"/>
              <a:t>nin</a:t>
            </a:r>
            <a:r>
              <a:rPr lang="en-GB" sz="2400" b="1" dirty="0"/>
              <a:t>)/Walk(</a:t>
            </a:r>
            <a:r>
              <a:rPr lang="en-GB" sz="2400" b="1" dirty="0" err="1"/>
              <a:t>ing</a:t>
            </a:r>
            <a:r>
              <a:rPr lang="en-GB" sz="2400" b="1" dirty="0"/>
              <a:t>), Eat(</a:t>
            </a:r>
            <a:r>
              <a:rPr lang="en-GB" sz="2400" b="1" dirty="0" err="1"/>
              <a:t>ing</a:t>
            </a:r>
            <a:r>
              <a:rPr lang="en-GB" sz="2400" b="1" dirty="0"/>
              <a:t>), Sleep(</a:t>
            </a:r>
            <a:r>
              <a:rPr lang="en-GB" sz="2400" b="1" dirty="0" err="1"/>
              <a:t>ing</a:t>
            </a:r>
            <a:r>
              <a:rPr lang="en-GB" sz="2400" b="1" dirty="0"/>
              <a:t>).</a:t>
            </a:r>
          </a:p>
        </p:txBody>
      </p:sp>
      <p:sp>
        <p:nvSpPr>
          <p:cNvPr id="11" name="TextBox 10">
            <a:extLst>
              <a:ext uri="{FF2B5EF4-FFF2-40B4-BE49-F238E27FC236}">
                <a16:creationId xmlns:a16="http://schemas.microsoft.com/office/drawing/2014/main" id="{AD359403-971E-4EBD-8856-4CC68C8E413A}"/>
              </a:ext>
            </a:extLst>
          </p:cNvPr>
          <p:cNvSpPr txBox="1"/>
          <p:nvPr/>
        </p:nvSpPr>
        <p:spPr>
          <a:xfrm>
            <a:off x="136330" y="5013392"/>
            <a:ext cx="6190012" cy="461665"/>
          </a:xfrm>
          <a:prstGeom prst="rect">
            <a:avLst/>
          </a:prstGeom>
          <a:noFill/>
        </p:spPr>
        <p:txBody>
          <a:bodyPr wrap="square" rtlCol="0">
            <a:spAutoFit/>
          </a:bodyPr>
          <a:lstStyle/>
          <a:p>
            <a:r>
              <a:rPr lang="en-GB" sz="2400" b="1" dirty="0"/>
              <a:t>on foot | by bike | by boat</a:t>
            </a:r>
          </a:p>
        </p:txBody>
      </p:sp>
      <p:sp>
        <p:nvSpPr>
          <p:cNvPr id="12" name="Action Button: Custom 16">
            <a:hlinkClick r:id="" action="ppaction://noaction" highlightClick="1">
              <a:snd r:embed="rId6" name="10.1.1.4 L3 slide 11 1.wav"/>
            </a:hlinkClick>
            <a:extLst>
              <a:ext uri="{FF2B5EF4-FFF2-40B4-BE49-F238E27FC236}">
                <a16:creationId xmlns:a16="http://schemas.microsoft.com/office/drawing/2014/main" id="{178E02BF-E869-40D3-B548-427636F75366}"/>
              </a:ext>
            </a:extLst>
          </p:cNvPr>
          <p:cNvSpPr/>
          <p:nvPr/>
        </p:nvSpPr>
        <p:spPr>
          <a:xfrm>
            <a:off x="163287" y="1073399"/>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13" name="Action Button: Custom 16">
            <a:hlinkClick r:id="" action="ppaction://noaction" highlightClick="1">
              <a:snd r:embed="rId7" name="10.1.1.4 L3 slide 11 2.wav"/>
            </a:hlinkClick>
            <a:extLst>
              <a:ext uri="{FF2B5EF4-FFF2-40B4-BE49-F238E27FC236}">
                <a16:creationId xmlns:a16="http://schemas.microsoft.com/office/drawing/2014/main" id="{DBE2AFE6-9B1E-41F9-AFCE-3D1BA790DCC0}"/>
              </a:ext>
            </a:extLst>
          </p:cNvPr>
          <p:cNvSpPr/>
          <p:nvPr/>
        </p:nvSpPr>
        <p:spPr>
          <a:xfrm>
            <a:off x="161209" y="247105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14" name="Action Button: Custom 16">
            <a:hlinkClick r:id="" action="ppaction://noaction" highlightClick="1">
              <a:snd r:embed="rId8" name="10.1.1.4 L3 slide 11 3.wav"/>
            </a:hlinkClick>
            <a:extLst>
              <a:ext uri="{FF2B5EF4-FFF2-40B4-BE49-F238E27FC236}">
                <a16:creationId xmlns:a16="http://schemas.microsoft.com/office/drawing/2014/main" id="{9B1FAC14-5464-49B3-87E2-EB0C68807257}"/>
              </a:ext>
            </a:extLst>
          </p:cNvPr>
          <p:cNvSpPr/>
          <p:nvPr/>
        </p:nvSpPr>
        <p:spPr>
          <a:xfrm>
            <a:off x="163287" y="430947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16" name="TextBox 15">
            <a:extLst>
              <a:ext uri="{FF2B5EF4-FFF2-40B4-BE49-F238E27FC236}">
                <a16:creationId xmlns:a16="http://schemas.microsoft.com/office/drawing/2014/main" id="{6FF69510-1DAF-4F19-891A-3DB8321CB380}"/>
              </a:ext>
            </a:extLst>
          </p:cNvPr>
          <p:cNvSpPr txBox="1"/>
          <p:nvPr/>
        </p:nvSpPr>
        <p:spPr>
          <a:xfrm>
            <a:off x="163287" y="5879086"/>
            <a:ext cx="6190012" cy="461665"/>
          </a:xfrm>
          <a:prstGeom prst="rect">
            <a:avLst/>
          </a:prstGeom>
          <a:noFill/>
        </p:spPr>
        <p:txBody>
          <a:bodyPr wrap="square" rtlCol="0">
            <a:spAutoFit/>
          </a:bodyPr>
          <a:lstStyle/>
          <a:p>
            <a:r>
              <a:rPr lang="en-GB" sz="2400" b="1" dirty="0"/>
              <a:t>Reads it on Christine’s blog</a:t>
            </a:r>
          </a:p>
        </p:txBody>
      </p:sp>
      <p:sp>
        <p:nvSpPr>
          <p:cNvPr id="17" name="TextBox 16">
            <a:extLst>
              <a:ext uri="{FF2B5EF4-FFF2-40B4-BE49-F238E27FC236}">
                <a16:creationId xmlns:a16="http://schemas.microsoft.com/office/drawing/2014/main" id="{E7EB8CA4-437A-40BA-8719-2699B3214650}"/>
              </a:ext>
            </a:extLst>
          </p:cNvPr>
          <p:cNvSpPr txBox="1"/>
          <p:nvPr/>
        </p:nvSpPr>
        <p:spPr>
          <a:xfrm>
            <a:off x="9516979" y="5875823"/>
            <a:ext cx="2511734" cy="369332"/>
          </a:xfrm>
          <a:prstGeom prst="rect">
            <a:avLst/>
          </a:prstGeom>
          <a:solidFill>
            <a:schemeClr val="bg1"/>
          </a:solidFill>
        </p:spPr>
        <p:txBody>
          <a:bodyPr wrap="square" rtlCol="0">
            <a:spAutoFit/>
          </a:bodyPr>
          <a:lstStyle/>
          <a:p>
            <a:pPr algn="ctr"/>
            <a:r>
              <a:rPr lang="en-GB" dirty="0" err="1">
                <a:solidFill>
                  <a:srgbClr val="FFF6D4"/>
                </a:solidFill>
              </a:rPr>
              <a:t>überall</a:t>
            </a:r>
            <a:r>
              <a:rPr lang="en-GB" dirty="0">
                <a:solidFill>
                  <a:srgbClr val="FFF6D4"/>
                </a:solidFill>
              </a:rPr>
              <a:t> – everywhere</a:t>
            </a:r>
          </a:p>
        </p:txBody>
      </p:sp>
      <p:pic>
        <p:nvPicPr>
          <p:cNvPr id="3" name="10.1.1.4 L3 slide 11.mp3">
            <a:hlinkClick r:id="" action="ppaction://media"/>
            <a:extLst>
              <a:ext uri="{FF2B5EF4-FFF2-40B4-BE49-F238E27FC236}">
                <a16:creationId xmlns:a16="http://schemas.microsoft.com/office/drawing/2014/main" id="{F7E6D6CC-4B36-8E0B-4D1D-CEEE85B995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2062" y="1658255"/>
            <a:ext cx="812800" cy="812800"/>
          </a:xfrm>
          <a:prstGeom prst="rect">
            <a:avLst/>
          </a:prstGeom>
          <a:solidFill>
            <a:schemeClr val="bg1"/>
          </a:solidFill>
        </p:spPr>
      </p:pic>
      <p:sp>
        <p:nvSpPr>
          <p:cNvPr id="7" name="Action Button: Custom 16">
            <a:hlinkClick r:id="" action="ppaction://noaction" highlightClick="1">
              <a:snd r:embed="rId8" name="10.1.1.4 L3 slide 11 3.wav"/>
            </a:hlinkClick>
            <a:extLst>
              <a:ext uri="{FF2B5EF4-FFF2-40B4-BE49-F238E27FC236}">
                <a16:creationId xmlns:a16="http://schemas.microsoft.com/office/drawing/2014/main" id="{CADC7562-564B-AE9C-9DE8-86EAEEFF1555}"/>
              </a:ext>
            </a:extLst>
          </p:cNvPr>
          <p:cNvSpPr/>
          <p:nvPr/>
        </p:nvSpPr>
        <p:spPr>
          <a:xfrm>
            <a:off x="161209" y="5489530"/>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404312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1"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BB87CA-97AD-4522-AF0A-116A83A6BE3F}"/>
              </a:ext>
            </a:extLst>
          </p:cNvPr>
          <p:cNvPicPr>
            <a:picLocks noChangeAspect="1"/>
          </p:cNvPicPr>
          <p:nvPr/>
        </p:nvPicPr>
        <p:blipFill>
          <a:blip r:embed="rId5"/>
          <a:stretch>
            <a:fillRect/>
          </a:stretch>
        </p:blipFill>
        <p:spPr>
          <a:xfrm>
            <a:off x="6353299" y="1430970"/>
            <a:ext cx="5675414" cy="4256560"/>
          </a:xfrm>
          <a:prstGeom prst="rect">
            <a:avLst/>
          </a:prstGeom>
        </p:spPr>
      </p:pic>
      <p:sp>
        <p:nvSpPr>
          <p:cNvPr id="4" name="TextBox 3">
            <a:extLst>
              <a:ext uri="{FF2B5EF4-FFF2-40B4-BE49-F238E27FC236}">
                <a16:creationId xmlns:a16="http://schemas.microsoft.com/office/drawing/2014/main" id="{C7DE8D38-E18E-4E37-969B-2538B009F109}"/>
              </a:ext>
            </a:extLst>
          </p:cNvPr>
          <p:cNvSpPr txBox="1"/>
          <p:nvPr/>
        </p:nvSpPr>
        <p:spPr>
          <a:xfrm>
            <a:off x="163287" y="982176"/>
            <a:ext cx="6097978" cy="4893647"/>
          </a:xfrm>
          <a:prstGeom prst="rect">
            <a:avLst/>
          </a:prstGeom>
          <a:noFill/>
        </p:spPr>
        <p:txBody>
          <a:bodyPr wrap="square">
            <a:spAutoFit/>
          </a:bodyPr>
          <a:lstStyle/>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What is Christine </a:t>
            </a:r>
            <a:r>
              <a:rPr lang="en-GB" sz="2400" dirty="0" err="1">
                <a:effectLst/>
                <a:latin typeface="+mj-lt"/>
                <a:ea typeface="Calibri" panose="020F0502020204030204" pitchFamily="34" charset="0"/>
                <a:cs typeface="Times New Roman" panose="02020603050405020304" pitchFamily="18" charset="0"/>
              </a:rPr>
              <a:t>Thürmer’s</a:t>
            </a:r>
            <a:r>
              <a:rPr lang="en-GB" sz="2400" dirty="0">
                <a:effectLst/>
                <a:latin typeface="+mj-lt"/>
                <a:ea typeface="Calibri" panose="020F0502020204030204" pitchFamily="34" charset="0"/>
                <a:cs typeface="Times New Roman" panose="02020603050405020304" pitchFamily="18" charset="0"/>
              </a:rPr>
              <a:t> first book called?</a:t>
            </a: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How does she know about these activities? (two details) </a:t>
            </a: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Name three ways that Christine travels. (three details)</a:t>
            </a:r>
          </a:p>
          <a:p>
            <a:pPr marL="514350" indent="-514350">
              <a:buFont typeface="+mj-lt"/>
              <a:buAutoNum type="arabicPeriod"/>
            </a:pPr>
            <a:endParaRPr lang="en-GB" sz="2400" dirty="0">
              <a:latin typeface="+mj-lt"/>
              <a:cs typeface="Times New Roman" panose="02020603050405020304" pitchFamily="18" charset="0"/>
            </a:endParaRPr>
          </a:p>
          <a:p>
            <a:pPr marL="514350" indent="-514350">
              <a:buFont typeface="+mj-lt"/>
              <a:buAutoNum type="arabicPeriod"/>
            </a:pPr>
            <a:r>
              <a:rPr lang="en-GB" sz="2400" dirty="0">
                <a:latin typeface="+mj-lt"/>
                <a:cs typeface="Times New Roman" panose="02020603050405020304" pitchFamily="18" charset="0"/>
              </a:rPr>
              <a:t>How does the speaker know this?</a:t>
            </a:r>
            <a:endParaRPr lang="en-GB" sz="2400" dirty="0">
              <a:latin typeface="+mj-lt"/>
            </a:endParaRPr>
          </a:p>
        </p:txBody>
      </p:sp>
      <p:sp>
        <p:nvSpPr>
          <p:cNvPr id="5" name="Rectangle: Rounded Corners 4">
            <a:extLst>
              <a:ext uri="{FF2B5EF4-FFF2-40B4-BE49-F238E27FC236}">
                <a16:creationId xmlns:a16="http://schemas.microsoft.com/office/drawing/2014/main" id="{5E0FDA3F-E942-430F-88C5-DB34F2722D89}"/>
              </a:ext>
            </a:extLst>
          </p:cNvPr>
          <p:cNvSpPr/>
          <p:nvPr/>
        </p:nvSpPr>
        <p:spPr>
          <a:xfrm>
            <a:off x="11006125" y="134248"/>
            <a:ext cx="109284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Title 5">
            <a:extLst>
              <a:ext uri="{FF2B5EF4-FFF2-40B4-BE49-F238E27FC236}">
                <a16:creationId xmlns:a16="http://schemas.microsoft.com/office/drawing/2014/main" id="{34520BC4-E6DD-4B51-ACCE-D2D4ACECD4C4}"/>
              </a:ext>
            </a:extLst>
          </p:cNvPr>
          <p:cNvSpPr>
            <a:spLocks noGrp="1"/>
          </p:cNvSpPr>
          <p:nvPr>
            <p:ph type="title"/>
          </p:nvPr>
        </p:nvSpPr>
        <p:spPr>
          <a:xfrm>
            <a:off x="-1" y="213557"/>
            <a:ext cx="4728411" cy="647577"/>
          </a:xfrm>
        </p:spPr>
        <p:txBody>
          <a:bodyPr>
            <a:normAutofit/>
          </a:bodyPr>
          <a:lstStyle/>
          <a:p>
            <a:r>
              <a:rPr lang="en-GB" sz="2800" dirty="0"/>
              <a:t>Christine </a:t>
            </a:r>
            <a:r>
              <a:rPr lang="en-GB" sz="2800" dirty="0" err="1"/>
              <a:t>Thürmer</a:t>
            </a:r>
            <a:r>
              <a:rPr lang="en-GB" sz="2800" dirty="0"/>
              <a:t> [1/2]</a:t>
            </a:r>
          </a:p>
        </p:txBody>
      </p:sp>
      <p:sp>
        <p:nvSpPr>
          <p:cNvPr id="8" name="TextBox 7">
            <a:extLst>
              <a:ext uri="{FF2B5EF4-FFF2-40B4-BE49-F238E27FC236}">
                <a16:creationId xmlns:a16="http://schemas.microsoft.com/office/drawing/2014/main" id="{E2D7E8E3-F95F-4F58-9387-3B2514A16D08}"/>
              </a:ext>
            </a:extLst>
          </p:cNvPr>
          <p:cNvSpPr txBox="1"/>
          <p:nvPr/>
        </p:nvSpPr>
        <p:spPr>
          <a:xfrm>
            <a:off x="4523406" y="191320"/>
            <a:ext cx="6687724" cy="461665"/>
          </a:xfrm>
          <a:prstGeom prst="rect">
            <a:avLst/>
          </a:prstGeom>
          <a:noFill/>
        </p:spPr>
        <p:txBody>
          <a:bodyPr wrap="square" rtlCol="0">
            <a:spAutoFit/>
          </a:bodyPr>
          <a:lstStyle/>
          <a:p>
            <a:r>
              <a:rPr lang="en-GB" sz="2400" b="1" dirty="0" err="1"/>
              <a:t>Hör</a:t>
            </a:r>
            <a:r>
              <a:rPr lang="en-GB" sz="2400" b="1" dirty="0"/>
              <a:t> </a:t>
            </a:r>
            <a:r>
              <a:rPr lang="en-GB" sz="2400" b="1" dirty="0" err="1"/>
              <a:t>zu</a:t>
            </a:r>
            <a:r>
              <a:rPr lang="en-GB" sz="2400" b="1" dirty="0"/>
              <a:t>. </a:t>
            </a:r>
            <a:r>
              <a:rPr lang="en-GB" sz="2400" b="1" dirty="0" err="1"/>
              <a:t>Beantworte</a:t>
            </a:r>
            <a:r>
              <a:rPr lang="en-GB" sz="2400" b="1" dirty="0"/>
              <a:t> die </a:t>
            </a:r>
            <a:r>
              <a:rPr lang="en-GB" sz="2400" b="1" dirty="0" err="1"/>
              <a:t>Fragen</a:t>
            </a:r>
            <a:r>
              <a:rPr lang="en-GB" sz="2400" b="1" dirty="0"/>
              <a:t> auf </a:t>
            </a:r>
            <a:r>
              <a:rPr lang="en-GB" sz="2400" b="1" dirty="0" err="1"/>
              <a:t>Englisch</a:t>
            </a:r>
            <a:r>
              <a:rPr lang="en-GB" sz="2400" b="1" dirty="0"/>
              <a:t>.</a:t>
            </a:r>
          </a:p>
        </p:txBody>
      </p:sp>
      <p:sp>
        <p:nvSpPr>
          <p:cNvPr id="9" name="TextBox 8">
            <a:extLst>
              <a:ext uri="{FF2B5EF4-FFF2-40B4-BE49-F238E27FC236}">
                <a16:creationId xmlns:a16="http://schemas.microsoft.com/office/drawing/2014/main" id="{DA79A346-6220-4265-8778-4AF86411E093}"/>
              </a:ext>
            </a:extLst>
          </p:cNvPr>
          <p:cNvSpPr txBox="1"/>
          <p:nvPr/>
        </p:nvSpPr>
        <p:spPr>
          <a:xfrm>
            <a:off x="163287" y="3365381"/>
            <a:ext cx="6190012" cy="830997"/>
          </a:xfrm>
          <a:prstGeom prst="rect">
            <a:avLst/>
          </a:prstGeom>
          <a:noFill/>
        </p:spPr>
        <p:txBody>
          <a:bodyPr wrap="square" rtlCol="0">
            <a:spAutoFit/>
          </a:bodyPr>
          <a:lstStyle/>
          <a:p>
            <a:r>
              <a:rPr lang="en-GB" sz="2400" b="1" dirty="0"/>
              <a:t>She does them every day |all over the world.</a:t>
            </a:r>
          </a:p>
        </p:txBody>
      </p:sp>
      <p:sp>
        <p:nvSpPr>
          <p:cNvPr id="10" name="TextBox 9">
            <a:extLst>
              <a:ext uri="{FF2B5EF4-FFF2-40B4-BE49-F238E27FC236}">
                <a16:creationId xmlns:a16="http://schemas.microsoft.com/office/drawing/2014/main" id="{0DEF16DD-2476-41FB-A4AA-8812686BC41E}"/>
              </a:ext>
            </a:extLst>
          </p:cNvPr>
          <p:cNvSpPr txBox="1"/>
          <p:nvPr/>
        </p:nvSpPr>
        <p:spPr>
          <a:xfrm>
            <a:off x="201406" y="1880500"/>
            <a:ext cx="6474033" cy="461665"/>
          </a:xfrm>
          <a:prstGeom prst="rect">
            <a:avLst/>
          </a:prstGeom>
          <a:noFill/>
        </p:spPr>
        <p:txBody>
          <a:bodyPr wrap="square" rtlCol="0">
            <a:spAutoFit/>
          </a:bodyPr>
          <a:lstStyle/>
          <a:p>
            <a:r>
              <a:rPr lang="en-GB" sz="2400" b="1" dirty="0"/>
              <a:t>Run(</a:t>
            </a:r>
            <a:r>
              <a:rPr lang="en-GB" sz="2400" b="1" dirty="0" err="1"/>
              <a:t>nin</a:t>
            </a:r>
            <a:r>
              <a:rPr lang="en-GB" sz="2400" b="1" dirty="0"/>
              <a:t>)/Walk(</a:t>
            </a:r>
            <a:r>
              <a:rPr lang="en-GB" sz="2400" b="1" dirty="0" err="1"/>
              <a:t>ing</a:t>
            </a:r>
            <a:r>
              <a:rPr lang="en-GB" sz="2400" b="1" dirty="0"/>
              <a:t>), Eat(</a:t>
            </a:r>
            <a:r>
              <a:rPr lang="en-GB" sz="2400" b="1" dirty="0" err="1"/>
              <a:t>ing</a:t>
            </a:r>
            <a:r>
              <a:rPr lang="en-GB" sz="2400" b="1" dirty="0"/>
              <a:t>), Sleep(</a:t>
            </a:r>
            <a:r>
              <a:rPr lang="en-GB" sz="2400" b="1" dirty="0" err="1"/>
              <a:t>ing</a:t>
            </a:r>
            <a:r>
              <a:rPr lang="en-GB" sz="2400" b="1" dirty="0"/>
              <a:t>).</a:t>
            </a:r>
          </a:p>
        </p:txBody>
      </p:sp>
      <p:sp>
        <p:nvSpPr>
          <p:cNvPr id="11" name="TextBox 10">
            <a:extLst>
              <a:ext uri="{FF2B5EF4-FFF2-40B4-BE49-F238E27FC236}">
                <a16:creationId xmlns:a16="http://schemas.microsoft.com/office/drawing/2014/main" id="{AD359403-971E-4EBD-8856-4CC68C8E413A}"/>
              </a:ext>
            </a:extLst>
          </p:cNvPr>
          <p:cNvSpPr txBox="1"/>
          <p:nvPr/>
        </p:nvSpPr>
        <p:spPr>
          <a:xfrm>
            <a:off x="136330" y="5013392"/>
            <a:ext cx="6190012" cy="461665"/>
          </a:xfrm>
          <a:prstGeom prst="rect">
            <a:avLst/>
          </a:prstGeom>
          <a:noFill/>
        </p:spPr>
        <p:txBody>
          <a:bodyPr wrap="square" rtlCol="0">
            <a:spAutoFit/>
          </a:bodyPr>
          <a:lstStyle/>
          <a:p>
            <a:r>
              <a:rPr lang="en-GB" sz="2400" b="1" dirty="0"/>
              <a:t>on foot | by bike | by boat</a:t>
            </a:r>
          </a:p>
        </p:txBody>
      </p:sp>
      <p:sp>
        <p:nvSpPr>
          <p:cNvPr id="12" name="Action Button: Custom 16">
            <a:hlinkClick r:id="" action="ppaction://noaction" highlightClick="1">
              <a:snd r:embed="rId6" name="10.1.1.4 L3 slide 12 1.wav"/>
            </a:hlinkClick>
            <a:extLst>
              <a:ext uri="{FF2B5EF4-FFF2-40B4-BE49-F238E27FC236}">
                <a16:creationId xmlns:a16="http://schemas.microsoft.com/office/drawing/2014/main" id="{178E02BF-E869-40D3-B548-427636F75366}"/>
              </a:ext>
            </a:extLst>
          </p:cNvPr>
          <p:cNvSpPr/>
          <p:nvPr/>
        </p:nvSpPr>
        <p:spPr>
          <a:xfrm>
            <a:off x="163287" y="1073399"/>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13" name="Action Button: Custom 16">
            <a:hlinkClick r:id="" action="ppaction://noaction" highlightClick="1">
              <a:snd r:embed="rId7" name="10.1.1.4 L3 slide 12 2.wav"/>
            </a:hlinkClick>
            <a:extLst>
              <a:ext uri="{FF2B5EF4-FFF2-40B4-BE49-F238E27FC236}">
                <a16:creationId xmlns:a16="http://schemas.microsoft.com/office/drawing/2014/main" id="{DBE2AFE6-9B1E-41F9-AFCE-3D1BA790DCC0}"/>
              </a:ext>
            </a:extLst>
          </p:cNvPr>
          <p:cNvSpPr/>
          <p:nvPr/>
        </p:nvSpPr>
        <p:spPr>
          <a:xfrm>
            <a:off x="161209" y="247105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14" name="Action Button: Custom 16">
            <a:hlinkClick r:id="" action="ppaction://noaction" highlightClick="1">
              <a:snd r:embed="rId8" name="10.1.1.4 L3 slide 12 3.wav"/>
            </a:hlinkClick>
            <a:extLst>
              <a:ext uri="{FF2B5EF4-FFF2-40B4-BE49-F238E27FC236}">
                <a16:creationId xmlns:a16="http://schemas.microsoft.com/office/drawing/2014/main" id="{9B1FAC14-5464-49B3-87E2-EB0C68807257}"/>
              </a:ext>
            </a:extLst>
          </p:cNvPr>
          <p:cNvSpPr/>
          <p:nvPr/>
        </p:nvSpPr>
        <p:spPr>
          <a:xfrm>
            <a:off x="163287" y="430947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16" name="TextBox 15">
            <a:extLst>
              <a:ext uri="{FF2B5EF4-FFF2-40B4-BE49-F238E27FC236}">
                <a16:creationId xmlns:a16="http://schemas.microsoft.com/office/drawing/2014/main" id="{6FF69510-1DAF-4F19-891A-3DB8321CB380}"/>
              </a:ext>
            </a:extLst>
          </p:cNvPr>
          <p:cNvSpPr txBox="1"/>
          <p:nvPr/>
        </p:nvSpPr>
        <p:spPr>
          <a:xfrm>
            <a:off x="163287" y="5879086"/>
            <a:ext cx="6190012" cy="461665"/>
          </a:xfrm>
          <a:prstGeom prst="rect">
            <a:avLst/>
          </a:prstGeom>
          <a:noFill/>
        </p:spPr>
        <p:txBody>
          <a:bodyPr wrap="square" rtlCol="0">
            <a:spAutoFit/>
          </a:bodyPr>
          <a:lstStyle/>
          <a:p>
            <a:r>
              <a:rPr lang="en-GB" sz="2400" b="1" dirty="0"/>
              <a:t>Reads it on Christine’s blog</a:t>
            </a:r>
          </a:p>
        </p:txBody>
      </p:sp>
      <p:pic>
        <p:nvPicPr>
          <p:cNvPr id="3" name="10.1.1.4 L3 slide 12.mp3">
            <a:hlinkClick r:id="" action="ppaction://media"/>
            <a:extLst>
              <a:ext uri="{FF2B5EF4-FFF2-40B4-BE49-F238E27FC236}">
                <a16:creationId xmlns:a16="http://schemas.microsoft.com/office/drawing/2014/main" id="{57CC0DD5-6A2E-CDD5-9F53-3D65D1405F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46148" y="1658255"/>
            <a:ext cx="812800" cy="812800"/>
          </a:xfrm>
          <a:prstGeom prst="rect">
            <a:avLst/>
          </a:prstGeom>
          <a:solidFill>
            <a:schemeClr val="bg1"/>
          </a:solidFill>
        </p:spPr>
      </p:pic>
      <p:sp>
        <p:nvSpPr>
          <p:cNvPr id="7" name="Action Button: Custom 16">
            <a:hlinkClick r:id="" action="ppaction://noaction" highlightClick="1">
              <a:snd r:embed="rId8" name="10.1.1.4 L3 slide 12 3.wav"/>
            </a:hlinkClick>
            <a:extLst>
              <a:ext uri="{FF2B5EF4-FFF2-40B4-BE49-F238E27FC236}">
                <a16:creationId xmlns:a16="http://schemas.microsoft.com/office/drawing/2014/main" id="{C8245BF4-968B-8166-E9AB-0CDEAB4C7A15}"/>
              </a:ext>
            </a:extLst>
          </p:cNvPr>
          <p:cNvSpPr/>
          <p:nvPr/>
        </p:nvSpPr>
        <p:spPr>
          <a:xfrm>
            <a:off x="161209" y="5584972"/>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525050"/>
                </a:solidFill>
                <a:effectLst/>
                <a:uLnTx/>
                <a:uFillTx/>
                <a:latin typeface="Century Gothic" panose="020F0302020204030204"/>
                <a:ea typeface="+mn-ea"/>
                <a:cs typeface="+mn-cs"/>
              </a:rPr>
              <a:t>4</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377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1"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495F-855D-4A47-B3FA-C00CA42E64C8}"/>
              </a:ext>
            </a:extLst>
          </p:cNvPr>
          <p:cNvSpPr>
            <a:spLocks noGrp="1"/>
          </p:cNvSpPr>
          <p:nvPr>
            <p:ph type="title"/>
          </p:nvPr>
        </p:nvSpPr>
        <p:spPr>
          <a:xfrm>
            <a:off x="0" y="213557"/>
            <a:ext cx="4616970" cy="647577"/>
          </a:xfrm>
        </p:spPr>
        <p:txBody>
          <a:bodyPr>
            <a:normAutofit/>
          </a:bodyPr>
          <a:lstStyle/>
          <a:p>
            <a:r>
              <a:rPr lang="en-GB" sz="2800" dirty="0"/>
              <a:t>Christine </a:t>
            </a:r>
            <a:r>
              <a:rPr lang="en-GB" sz="2800" dirty="0" err="1"/>
              <a:t>Thürmer</a:t>
            </a:r>
            <a:r>
              <a:rPr lang="en-GB" sz="2800" dirty="0"/>
              <a:t> [2/2]</a:t>
            </a:r>
          </a:p>
        </p:txBody>
      </p:sp>
      <p:sp>
        <p:nvSpPr>
          <p:cNvPr id="4" name="Rectangle: Rounded Corners 3">
            <a:extLst>
              <a:ext uri="{FF2B5EF4-FFF2-40B4-BE49-F238E27FC236}">
                <a16:creationId xmlns:a16="http://schemas.microsoft.com/office/drawing/2014/main" id="{F4036B65-76E7-4B03-B837-C570F13CB6E3}"/>
              </a:ext>
            </a:extLst>
          </p:cNvPr>
          <p:cNvSpPr/>
          <p:nvPr/>
        </p:nvSpPr>
        <p:spPr>
          <a:xfrm>
            <a:off x="11006125" y="134248"/>
            <a:ext cx="109284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lesen</a:t>
            </a:r>
          </a:p>
        </p:txBody>
      </p:sp>
      <p:sp>
        <p:nvSpPr>
          <p:cNvPr id="6" name="TextBox 5">
            <a:extLst>
              <a:ext uri="{FF2B5EF4-FFF2-40B4-BE49-F238E27FC236}">
                <a16:creationId xmlns:a16="http://schemas.microsoft.com/office/drawing/2014/main" id="{C00A878E-E6F5-4047-AC2F-DFD99290A851}"/>
              </a:ext>
            </a:extLst>
          </p:cNvPr>
          <p:cNvSpPr txBox="1"/>
          <p:nvPr/>
        </p:nvSpPr>
        <p:spPr>
          <a:xfrm>
            <a:off x="58707" y="2600966"/>
            <a:ext cx="8587844" cy="3477875"/>
          </a:xfrm>
          <a:prstGeom prst="rect">
            <a:avLst/>
          </a:prstGeom>
          <a:noFill/>
        </p:spPr>
        <p:txBody>
          <a:bodyPr wrap="square">
            <a:spAutoFit/>
          </a:bodyPr>
          <a:lstStyle/>
          <a:p>
            <a:r>
              <a:rPr lang="de-DE" sz="2000" dirty="0"/>
              <a:t>Sie wandert durch Australien, Neuseeland, Japan, die USA, Singapur, Großbritannien, Europa. Sie hat keine Angst – das Wandern macht sie glücklich!</a:t>
            </a:r>
            <a:br>
              <a:rPr lang="de-DE" sz="2000" dirty="0"/>
            </a:br>
            <a:endParaRPr lang="de-DE" sz="2000" dirty="0"/>
          </a:p>
          <a:p>
            <a:r>
              <a:rPr lang="de-DE" sz="2000" dirty="0"/>
              <a:t>Christine nimmt sehr wenig mit – Zahnbürste*, Nivea-Crème, Wasser, Zahnseide*. Sie wandert mit nur ungefähr 5 Kilogramm. Unterwegs trägt sie auch keine Unterhose. Sie sind einfach nicht praktisch. ‚</a:t>
            </a:r>
            <a:r>
              <a:rPr lang="de-DE" sz="2000" dirty="0" err="1"/>
              <a:t>Going</a:t>
            </a:r>
            <a:r>
              <a:rPr lang="de-DE" sz="2000" dirty="0"/>
              <a:t> Commando’ heißt das.</a:t>
            </a:r>
            <a:br>
              <a:rPr lang="de-DE" sz="2000" dirty="0"/>
            </a:br>
            <a:br>
              <a:rPr lang="de-DE" sz="2000" dirty="0"/>
            </a:br>
            <a:r>
              <a:rPr lang="de-DE" sz="2000" dirty="0"/>
              <a:t>Sie navigiert mit einem GPS-Gerät, benutzt manchmal ihr Handy.</a:t>
            </a:r>
          </a:p>
          <a:p>
            <a:r>
              <a:rPr lang="de-DE" sz="2000" dirty="0"/>
              <a:t>Gar nicht schlecht für einen Sportmuffel*.</a:t>
            </a:r>
          </a:p>
        </p:txBody>
      </p:sp>
      <p:pic>
        <p:nvPicPr>
          <p:cNvPr id="7" name="Picture 6">
            <a:extLst>
              <a:ext uri="{FF2B5EF4-FFF2-40B4-BE49-F238E27FC236}">
                <a16:creationId xmlns:a16="http://schemas.microsoft.com/office/drawing/2014/main" id="{442855C7-D57E-4242-BD88-2C53CD922A1A}"/>
              </a:ext>
            </a:extLst>
          </p:cNvPr>
          <p:cNvPicPr>
            <a:picLocks noChangeAspect="1"/>
          </p:cNvPicPr>
          <p:nvPr/>
        </p:nvPicPr>
        <p:blipFill>
          <a:blip r:embed="rId3"/>
          <a:stretch>
            <a:fillRect/>
          </a:stretch>
        </p:blipFill>
        <p:spPr>
          <a:xfrm>
            <a:off x="6435607" y="861601"/>
            <a:ext cx="2210945" cy="1658209"/>
          </a:xfrm>
          <a:prstGeom prst="rect">
            <a:avLst/>
          </a:prstGeom>
        </p:spPr>
      </p:pic>
      <p:sp>
        <p:nvSpPr>
          <p:cNvPr id="9" name="TextBox 8">
            <a:extLst>
              <a:ext uri="{FF2B5EF4-FFF2-40B4-BE49-F238E27FC236}">
                <a16:creationId xmlns:a16="http://schemas.microsoft.com/office/drawing/2014/main" id="{BA04546F-7137-4535-B5EE-ECAB32D8D118}"/>
              </a:ext>
            </a:extLst>
          </p:cNvPr>
          <p:cNvSpPr txBox="1"/>
          <p:nvPr/>
        </p:nvSpPr>
        <p:spPr>
          <a:xfrm>
            <a:off x="8827475" y="560159"/>
            <a:ext cx="3374573" cy="1054841"/>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5. Why did Christine not do PE at school? </a:t>
            </a: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7DDC978-DE12-41C5-9CA8-6C8C6264B769}"/>
              </a:ext>
            </a:extLst>
          </p:cNvPr>
          <p:cNvSpPr txBox="1"/>
          <p:nvPr/>
        </p:nvSpPr>
        <p:spPr>
          <a:xfrm>
            <a:off x="8817428" y="1214890"/>
            <a:ext cx="3198635" cy="400110"/>
          </a:xfrm>
          <a:prstGeom prst="rect">
            <a:avLst/>
          </a:prstGeom>
          <a:noFill/>
        </p:spPr>
        <p:txBody>
          <a:bodyPr wrap="square" rtlCol="0">
            <a:spAutoFit/>
          </a:bodyPr>
          <a:lstStyle/>
          <a:p>
            <a:r>
              <a:rPr lang="en-GB" sz="2000" b="1" dirty="0">
                <a:solidFill>
                  <a:srgbClr val="FFF6D4"/>
                </a:solidFill>
              </a:rPr>
              <a:t>There wasn’t any.</a:t>
            </a:r>
          </a:p>
        </p:txBody>
      </p:sp>
      <p:sp>
        <p:nvSpPr>
          <p:cNvPr id="13" name="TextBox 12">
            <a:extLst>
              <a:ext uri="{FF2B5EF4-FFF2-40B4-BE49-F238E27FC236}">
                <a16:creationId xmlns:a16="http://schemas.microsoft.com/office/drawing/2014/main" id="{D1377B74-0240-4517-8DC4-C53D632A1094}"/>
              </a:ext>
            </a:extLst>
          </p:cNvPr>
          <p:cNvSpPr txBox="1"/>
          <p:nvPr/>
        </p:nvSpPr>
        <p:spPr>
          <a:xfrm>
            <a:off x="8823991" y="1600931"/>
            <a:ext cx="3378058" cy="1486754"/>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6. Why did she start hiking? (2 details)</a:t>
            </a:r>
          </a:p>
          <a:p>
            <a:pPr>
              <a:lnSpc>
                <a:spcPct val="107000"/>
              </a:lnSpc>
              <a:spcAft>
                <a:spcPts val="800"/>
              </a:spcAft>
            </a:pP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AFE3F44-0EE3-48AE-9F40-FCAA7FFCC274}"/>
              </a:ext>
            </a:extLst>
          </p:cNvPr>
          <p:cNvSpPr txBox="1"/>
          <p:nvPr/>
        </p:nvSpPr>
        <p:spPr>
          <a:xfrm>
            <a:off x="8825975" y="2301829"/>
            <a:ext cx="3198635" cy="707886"/>
          </a:xfrm>
          <a:prstGeom prst="rect">
            <a:avLst/>
          </a:prstGeom>
          <a:noFill/>
        </p:spPr>
        <p:txBody>
          <a:bodyPr wrap="square" rtlCol="0">
            <a:spAutoFit/>
          </a:bodyPr>
          <a:lstStyle/>
          <a:p>
            <a:r>
              <a:rPr lang="en-GB" sz="2000" b="1" dirty="0">
                <a:solidFill>
                  <a:srgbClr val="FFF6D4"/>
                </a:solidFill>
              </a:rPr>
              <a:t>She lost her job|</a:t>
            </a:r>
            <a:br>
              <a:rPr lang="en-GB" sz="2000" b="1" dirty="0">
                <a:solidFill>
                  <a:srgbClr val="FFF6D4"/>
                </a:solidFill>
              </a:rPr>
            </a:br>
            <a:r>
              <a:rPr lang="en-GB" sz="2000" b="1" dirty="0">
                <a:solidFill>
                  <a:srgbClr val="FFF6D4"/>
                </a:solidFill>
              </a:rPr>
              <a:t>A friend died.</a:t>
            </a:r>
          </a:p>
        </p:txBody>
      </p:sp>
      <p:sp>
        <p:nvSpPr>
          <p:cNvPr id="15" name="TextBox 14">
            <a:extLst>
              <a:ext uri="{FF2B5EF4-FFF2-40B4-BE49-F238E27FC236}">
                <a16:creationId xmlns:a16="http://schemas.microsoft.com/office/drawing/2014/main" id="{EB41A0C5-6F2D-47CB-86F3-7D6E91902AB3}"/>
              </a:ext>
            </a:extLst>
          </p:cNvPr>
          <p:cNvSpPr txBox="1"/>
          <p:nvPr/>
        </p:nvSpPr>
        <p:spPr>
          <a:xfrm>
            <a:off x="8823990" y="3074433"/>
            <a:ext cx="3378058" cy="1486754"/>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7. How does she feel about hiking? (2 details)</a:t>
            </a:r>
          </a:p>
          <a:p>
            <a:pPr>
              <a:lnSpc>
                <a:spcPct val="107000"/>
              </a:lnSpc>
              <a:spcAft>
                <a:spcPts val="800"/>
              </a:spcAft>
            </a:pP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CE6461D-5676-44AC-85B6-3E9E3E42D752}"/>
              </a:ext>
            </a:extLst>
          </p:cNvPr>
          <p:cNvSpPr txBox="1"/>
          <p:nvPr/>
        </p:nvSpPr>
        <p:spPr>
          <a:xfrm>
            <a:off x="8825974" y="3775331"/>
            <a:ext cx="3198635" cy="707886"/>
          </a:xfrm>
          <a:prstGeom prst="rect">
            <a:avLst/>
          </a:prstGeom>
          <a:noFill/>
        </p:spPr>
        <p:txBody>
          <a:bodyPr wrap="square" rtlCol="0">
            <a:spAutoFit/>
          </a:bodyPr>
          <a:lstStyle/>
          <a:p>
            <a:r>
              <a:rPr lang="en-GB" sz="2000" b="1" dirty="0">
                <a:solidFill>
                  <a:srgbClr val="FFF6D4"/>
                </a:solidFill>
              </a:rPr>
              <a:t>She is not afraid |</a:t>
            </a:r>
          </a:p>
          <a:p>
            <a:r>
              <a:rPr lang="en-GB" sz="2000" b="1" dirty="0">
                <a:solidFill>
                  <a:srgbClr val="FFF6D4"/>
                </a:solidFill>
              </a:rPr>
              <a:t>It makes her happy</a:t>
            </a:r>
          </a:p>
        </p:txBody>
      </p:sp>
      <p:sp>
        <p:nvSpPr>
          <p:cNvPr id="17" name="TextBox 16">
            <a:extLst>
              <a:ext uri="{FF2B5EF4-FFF2-40B4-BE49-F238E27FC236}">
                <a16:creationId xmlns:a16="http://schemas.microsoft.com/office/drawing/2014/main" id="{4EF178D1-1A55-45F3-980D-A93D4C5B15B6}"/>
              </a:ext>
            </a:extLst>
          </p:cNvPr>
          <p:cNvSpPr txBox="1"/>
          <p:nvPr/>
        </p:nvSpPr>
        <p:spPr>
          <a:xfrm>
            <a:off x="8832723" y="4561187"/>
            <a:ext cx="3384315" cy="1816075"/>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8. Apart from toothbrush, floss and cream, name two things Christine travels with.</a:t>
            </a:r>
          </a:p>
          <a:p>
            <a:pPr>
              <a:lnSpc>
                <a:spcPct val="107000"/>
              </a:lnSpc>
              <a:spcAft>
                <a:spcPts val="800"/>
              </a:spcAft>
            </a:pP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BB9FEB98-BB52-4A4B-9A51-130CDA766997}"/>
              </a:ext>
            </a:extLst>
          </p:cNvPr>
          <p:cNvSpPr txBox="1"/>
          <p:nvPr/>
        </p:nvSpPr>
        <p:spPr>
          <a:xfrm>
            <a:off x="8807686" y="5860441"/>
            <a:ext cx="3198635" cy="400110"/>
          </a:xfrm>
          <a:prstGeom prst="rect">
            <a:avLst/>
          </a:prstGeom>
          <a:noFill/>
        </p:spPr>
        <p:txBody>
          <a:bodyPr wrap="square" rtlCol="0">
            <a:spAutoFit/>
          </a:bodyPr>
          <a:lstStyle/>
          <a:p>
            <a:r>
              <a:rPr lang="en-GB" sz="2000" b="1" dirty="0">
                <a:solidFill>
                  <a:srgbClr val="FFF6D4"/>
                </a:solidFill>
              </a:rPr>
              <a:t>water | phone</a:t>
            </a:r>
          </a:p>
        </p:txBody>
      </p:sp>
      <p:sp>
        <p:nvSpPr>
          <p:cNvPr id="20" name="TextBox 19">
            <a:extLst>
              <a:ext uri="{FF2B5EF4-FFF2-40B4-BE49-F238E27FC236}">
                <a16:creationId xmlns:a16="http://schemas.microsoft.com/office/drawing/2014/main" id="{58D9E38F-E052-4C15-A953-5EEFB5E8270B}"/>
              </a:ext>
            </a:extLst>
          </p:cNvPr>
          <p:cNvSpPr txBox="1"/>
          <p:nvPr/>
        </p:nvSpPr>
        <p:spPr>
          <a:xfrm>
            <a:off x="58707" y="861134"/>
            <a:ext cx="6163056" cy="1631216"/>
          </a:xfrm>
          <a:prstGeom prst="rect">
            <a:avLst/>
          </a:prstGeom>
          <a:noFill/>
        </p:spPr>
        <p:txBody>
          <a:bodyPr wrap="square">
            <a:spAutoFit/>
          </a:bodyPr>
          <a:lstStyle/>
          <a:p>
            <a:r>
              <a:rPr lang="en-GB" sz="2000" dirty="0"/>
              <a:t>Christine </a:t>
            </a:r>
            <a:r>
              <a:rPr lang="en-GB" sz="2000" dirty="0" err="1"/>
              <a:t>wurde</a:t>
            </a:r>
            <a:r>
              <a:rPr lang="en-GB" sz="2000" dirty="0"/>
              <a:t> 1967 in </a:t>
            </a:r>
            <a:r>
              <a:rPr lang="en-GB" sz="2000" dirty="0" err="1"/>
              <a:t>Forchheim</a:t>
            </a:r>
            <a:r>
              <a:rPr lang="en-GB" sz="2000" dirty="0"/>
              <a:t> </a:t>
            </a:r>
            <a:r>
              <a:rPr lang="en-GB" sz="2000" dirty="0" err="1"/>
              <a:t>geboren</a:t>
            </a:r>
            <a:r>
              <a:rPr lang="en-GB" sz="2000" dirty="0"/>
              <a:t>. </a:t>
            </a:r>
            <a:r>
              <a:rPr lang="en-GB" sz="2000" dirty="0" err="1"/>
              <a:t>Sporttreiben</a:t>
            </a:r>
            <a:r>
              <a:rPr lang="en-GB" sz="2000" dirty="0"/>
              <a:t> in der Schule? </a:t>
            </a:r>
            <a:r>
              <a:rPr lang="en-GB" sz="2000" dirty="0" err="1"/>
              <a:t>Nein</a:t>
            </a:r>
            <a:r>
              <a:rPr lang="en-GB" sz="2000" dirty="0"/>
              <a:t>, das </a:t>
            </a:r>
            <a:r>
              <a:rPr lang="en-GB" sz="2000" dirty="0" err="1"/>
              <a:t>gibt's</a:t>
            </a:r>
            <a:r>
              <a:rPr lang="en-GB" sz="2000" dirty="0"/>
              <a:t> </a:t>
            </a:r>
            <a:r>
              <a:rPr lang="en-GB" sz="2000" dirty="0" err="1"/>
              <a:t>nicht</a:t>
            </a:r>
            <a:r>
              <a:rPr lang="en-GB" sz="2000" dirty="0"/>
              <a:t>! Also </a:t>
            </a:r>
            <a:r>
              <a:rPr lang="en-GB" sz="2000" dirty="0" err="1"/>
              <a:t>arbeitet</a:t>
            </a:r>
            <a:r>
              <a:rPr lang="en-GB" sz="2000" dirty="0"/>
              <a:t> Christine </a:t>
            </a:r>
            <a:r>
              <a:rPr lang="en-GB" sz="2000" dirty="0" err="1"/>
              <a:t>als</a:t>
            </a:r>
            <a:r>
              <a:rPr lang="en-GB" sz="2000" dirty="0"/>
              <a:t> </a:t>
            </a:r>
            <a:r>
              <a:rPr lang="en-GB" sz="2000" dirty="0" err="1"/>
              <a:t>Managerin</a:t>
            </a:r>
            <a:r>
              <a:rPr lang="en-GB" sz="2000" dirty="0"/>
              <a:t>. </a:t>
            </a:r>
            <a:r>
              <a:rPr lang="en-GB" sz="2000" dirty="0" err="1"/>
              <a:t>Mit</a:t>
            </a:r>
            <a:r>
              <a:rPr lang="en-GB" sz="2000" dirty="0"/>
              <a:t> 37 Jahren </a:t>
            </a:r>
            <a:r>
              <a:rPr lang="en-GB" sz="2000" dirty="0" err="1"/>
              <a:t>fängt</a:t>
            </a:r>
            <a:r>
              <a:rPr lang="en-GB" sz="2000" dirty="0"/>
              <a:t> </a:t>
            </a:r>
            <a:r>
              <a:rPr lang="en-GB" sz="2000" dirty="0" err="1"/>
              <a:t>sie</a:t>
            </a:r>
            <a:r>
              <a:rPr lang="en-GB" sz="2000" dirty="0"/>
              <a:t> </a:t>
            </a:r>
            <a:r>
              <a:rPr lang="en-GB" sz="2000" dirty="0" err="1"/>
              <a:t>mit</a:t>
            </a:r>
            <a:r>
              <a:rPr lang="en-GB" sz="2000" dirty="0"/>
              <a:t> </a:t>
            </a:r>
            <a:r>
              <a:rPr lang="en-GB" sz="2000" dirty="0" err="1"/>
              <a:t>dem</a:t>
            </a:r>
            <a:r>
              <a:rPr lang="en-GB" sz="2000" dirty="0"/>
              <a:t> </a:t>
            </a:r>
            <a:r>
              <a:rPr lang="en-GB" sz="2000" dirty="0" err="1"/>
              <a:t>Wandern</a:t>
            </a:r>
            <a:r>
              <a:rPr lang="en-GB" sz="2000" dirty="0"/>
              <a:t> an, </a:t>
            </a:r>
            <a:r>
              <a:rPr lang="en-GB" sz="2000" dirty="0" err="1"/>
              <a:t>weil</a:t>
            </a:r>
            <a:r>
              <a:rPr lang="en-GB" sz="2000" dirty="0"/>
              <a:t> </a:t>
            </a:r>
            <a:r>
              <a:rPr lang="en-GB" sz="2000" dirty="0" err="1"/>
              <a:t>sie</a:t>
            </a:r>
            <a:r>
              <a:rPr lang="en-GB" sz="2000" dirty="0"/>
              <a:t> </a:t>
            </a:r>
            <a:r>
              <a:rPr lang="en-GB" sz="2000" dirty="0" err="1"/>
              <a:t>ihren</a:t>
            </a:r>
            <a:r>
              <a:rPr lang="en-GB" sz="2000" dirty="0"/>
              <a:t> Job </a:t>
            </a:r>
            <a:r>
              <a:rPr lang="en-GB" sz="2000" dirty="0" err="1"/>
              <a:t>verliert</a:t>
            </a:r>
            <a:r>
              <a:rPr lang="en-GB" sz="2000" dirty="0"/>
              <a:t> und </a:t>
            </a:r>
            <a:r>
              <a:rPr lang="en-GB" sz="2000" dirty="0" err="1"/>
              <a:t>weil</a:t>
            </a:r>
            <a:r>
              <a:rPr lang="en-GB" sz="2000" dirty="0"/>
              <a:t> </a:t>
            </a:r>
            <a:r>
              <a:rPr lang="en-GB" sz="2000" dirty="0" err="1"/>
              <a:t>ein</a:t>
            </a:r>
            <a:r>
              <a:rPr lang="en-GB" sz="2000" dirty="0"/>
              <a:t> Freund </a:t>
            </a:r>
            <a:r>
              <a:rPr lang="en-GB" sz="2000" dirty="0" err="1"/>
              <a:t>stirbt</a:t>
            </a:r>
            <a:r>
              <a:rPr lang="en-GB" sz="2000" dirty="0"/>
              <a:t>. </a:t>
            </a:r>
          </a:p>
        </p:txBody>
      </p:sp>
      <p:sp>
        <p:nvSpPr>
          <p:cNvPr id="3" name="TextBox 11">
            <a:extLst>
              <a:ext uri="{FF2B5EF4-FFF2-40B4-BE49-F238E27FC236}">
                <a16:creationId xmlns:a16="http://schemas.microsoft.com/office/drawing/2014/main" id="{8D7B0EC4-D7EA-937C-30BD-F0A6F7679B40}"/>
              </a:ext>
            </a:extLst>
          </p:cNvPr>
          <p:cNvSpPr txBox="1"/>
          <p:nvPr/>
        </p:nvSpPr>
        <p:spPr>
          <a:xfrm>
            <a:off x="3384315" y="6078841"/>
            <a:ext cx="5287273" cy="704755"/>
          </a:xfrm>
          <a:prstGeom prst="rect">
            <a:avLst/>
          </a:prstGeom>
          <a:solidFill>
            <a:schemeClr val="tx1"/>
          </a:solidFill>
          <a:ln>
            <a:solidFill>
              <a:schemeClr val="tx1"/>
            </a:solidFill>
          </a:ln>
        </p:spPr>
        <p:txBody>
          <a:bodyPr wrap="square">
            <a:noAutofit/>
          </a:bodyPr>
          <a:lstStyle/>
          <a:p>
            <a:pPr>
              <a:lnSpc>
                <a:spcPct val="107000"/>
              </a:lnSpc>
              <a:spcAft>
                <a:spcPts val="800"/>
              </a:spcAft>
            </a:pPr>
            <a: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t>Zahnbürste – toothbrush; Zahnseide – floss</a:t>
            </a:r>
            <a:b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br>
            <a: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t>Sportmuffel – couch potato</a:t>
            </a:r>
            <a:endParaRPr lang="en-GB" sz="24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6248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495F-855D-4A47-B3FA-C00CA42E64C8}"/>
              </a:ext>
            </a:extLst>
          </p:cNvPr>
          <p:cNvSpPr>
            <a:spLocks noGrp="1"/>
          </p:cNvSpPr>
          <p:nvPr>
            <p:ph type="title"/>
          </p:nvPr>
        </p:nvSpPr>
        <p:spPr>
          <a:xfrm>
            <a:off x="0" y="213557"/>
            <a:ext cx="4836696" cy="647577"/>
          </a:xfrm>
        </p:spPr>
        <p:txBody>
          <a:bodyPr>
            <a:normAutofit/>
          </a:bodyPr>
          <a:lstStyle/>
          <a:p>
            <a:r>
              <a:rPr lang="en-GB" sz="2800" dirty="0"/>
              <a:t>Christine </a:t>
            </a:r>
            <a:r>
              <a:rPr lang="en-GB" sz="2800" dirty="0" err="1"/>
              <a:t>Thürmer</a:t>
            </a:r>
            <a:r>
              <a:rPr lang="en-GB" sz="2800" dirty="0"/>
              <a:t> [2/2]</a:t>
            </a:r>
          </a:p>
        </p:txBody>
      </p:sp>
      <p:sp>
        <p:nvSpPr>
          <p:cNvPr id="4" name="Rectangle: Rounded Corners 3">
            <a:extLst>
              <a:ext uri="{FF2B5EF4-FFF2-40B4-BE49-F238E27FC236}">
                <a16:creationId xmlns:a16="http://schemas.microsoft.com/office/drawing/2014/main" id="{F4036B65-76E7-4B03-B837-C570F13CB6E3}"/>
              </a:ext>
            </a:extLst>
          </p:cNvPr>
          <p:cNvSpPr/>
          <p:nvPr/>
        </p:nvSpPr>
        <p:spPr>
          <a:xfrm>
            <a:off x="11006125" y="134248"/>
            <a:ext cx="109284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lesen</a:t>
            </a:r>
          </a:p>
        </p:txBody>
      </p:sp>
      <p:sp>
        <p:nvSpPr>
          <p:cNvPr id="6" name="TextBox 5">
            <a:extLst>
              <a:ext uri="{FF2B5EF4-FFF2-40B4-BE49-F238E27FC236}">
                <a16:creationId xmlns:a16="http://schemas.microsoft.com/office/drawing/2014/main" id="{C00A878E-E6F5-4047-AC2F-DFD99290A851}"/>
              </a:ext>
            </a:extLst>
          </p:cNvPr>
          <p:cNvSpPr txBox="1"/>
          <p:nvPr/>
        </p:nvSpPr>
        <p:spPr>
          <a:xfrm>
            <a:off x="47409" y="2745543"/>
            <a:ext cx="8495798" cy="3831305"/>
          </a:xfrm>
          <a:prstGeom prst="rect">
            <a:avLst/>
          </a:prstGeom>
          <a:noFill/>
        </p:spPr>
        <p:txBody>
          <a:bodyPr wrap="square">
            <a:spAutoFit/>
          </a:bodyPr>
          <a:lstStyle/>
          <a:p>
            <a:pPr>
              <a:lnSpc>
                <a:spcPct val="107000"/>
              </a:lnSpc>
              <a:spcAft>
                <a:spcPts val="800"/>
              </a:spcAft>
            </a:pPr>
            <a:r>
              <a:rPr lang="de-DE" sz="2000" dirty="0">
                <a:effectLst/>
                <a:latin typeface="Century Gothic" panose="020B0502020202020204" pitchFamily="34" charset="0"/>
                <a:ea typeface="SimSun" panose="02010600030101010101" pitchFamily="2" charset="-122"/>
                <a:cs typeface="Times New Roman" panose="02020603050405020304" pitchFamily="18" charset="0"/>
              </a:rPr>
              <a:t>Sie macht sich auf den Weg durch Australien, Neuseeland, Japan, die USA, Singapur, Großbritannien, Europa. Sie hat keine Angst – das Wandern macht sie glücklich!</a:t>
            </a:r>
          </a:p>
          <a:p>
            <a:pPr>
              <a:lnSpc>
                <a:spcPct val="107000"/>
              </a:lnSpc>
              <a:spcAft>
                <a:spcPts val="800"/>
              </a:spcAft>
            </a:pPr>
            <a:r>
              <a:rPr lang="de-DE" sz="2000" dirty="0">
                <a:effectLst/>
                <a:latin typeface="Century Gothic" panose="020B0502020202020204" pitchFamily="34" charset="0"/>
                <a:ea typeface="SimSun" panose="02010600030101010101" pitchFamily="2" charset="-122"/>
                <a:cs typeface="Times New Roman" panose="02020603050405020304" pitchFamily="18" charset="0"/>
              </a:rPr>
              <a:t>Christine nimmt so wenig wie möglich mit. Ihr Rucksack enthält Zahnbürste*, Nivea-Crème, Wasser, Zahnseide*. Sie wandert mit nur ungefähr 5 Kilogramm. Unterwegs trägt sie auch keine Unterhose. Sie sind einfach nicht praktisch. </a:t>
            </a:r>
            <a:r>
              <a:rPr lang="de-DE" sz="2000" dirty="0">
                <a:latin typeface="Century Gothic" panose="020B0502020202020204" pitchFamily="34" charset="0"/>
                <a:ea typeface="SimSun" panose="02010600030101010101" pitchFamily="2" charset="-122"/>
                <a:cs typeface="Times New Roman" panose="02020603050405020304" pitchFamily="18" charset="0"/>
              </a:rPr>
              <a:t>‚</a:t>
            </a:r>
            <a:r>
              <a:rPr lang="de-DE" sz="2000" dirty="0" err="1">
                <a:effectLst/>
                <a:latin typeface="Century Gothic" panose="020B0502020202020204" pitchFamily="34" charset="0"/>
                <a:ea typeface="SimSun" panose="02010600030101010101" pitchFamily="2" charset="-122"/>
                <a:cs typeface="Times New Roman" panose="02020603050405020304" pitchFamily="18" charset="0"/>
              </a:rPr>
              <a:t>Going</a:t>
            </a:r>
            <a:r>
              <a:rPr lang="de-DE" sz="2000" dirty="0">
                <a:effectLst/>
                <a:latin typeface="Century Gothic" panose="020B0502020202020204" pitchFamily="34" charset="0"/>
                <a:ea typeface="SimSun" panose="02010600030101010101" pitchFamily="2" charset="-122"/>
                <a:cs typeface="Times New Roman" panose="02020603050405020304" pitchFamily="18" charset="0"/>
              </a:rPr>
              <a:t> Commando’ heißt das.</a:t>
            </a:r>
          </a:p>
          <a:p>
            <a:pPr>
              <a:lnSpc>
                <a:spcPct val="107000"/>
              </a:lnSpc>
              <a:spcAft>
                <a:spcPts val="800"/>
              </a:spcAft>
            </a:pPr>
            <a:r>
              <a:rPr lang="de-DE" sz="2000" dirty="0">
                <a:effectLst/>
                <a:latin typeface="Century Gothic" panose="020B0502020202020204" pitchFamily="34" charset="0"/>
                <a:ea typeface="SimSun" panose="02010600030101010101" pitchFamily="2" charset="-122"/>
                <a:cs typeface="Times New Roman" panose="02020603050405020304" pitchFamily="18" charset="0"/>
              </a:rPr>
              <a:t>Sie navigiert mit einem GPS-Gerät, benutzt manchmal ihr Handy. </a:t>
            </a:r>
          </a:p>
          <a:p>
            <a:pPr>
              <a:lnSpc>
                <a:spcPct val="107000"/>
              </a:lnSpc>
              <a:spcAft>
                <a:spcPts val="800"/>
              </a:spcAft>
            </a:pPr>
            <a:r>
              <a:rPr lang="de-DE" sz="2000" dirty="0">
                <a:effectLst/>
                <a:latin typeface="Century Gothic" panose="020B0502020202020204" pitchFamily="34" charset="0"/>
                <a:ea typeface="SimSun" panose="02010600030101010101" pitchFamily="2" charset="-122"/>
                <a:cs typeface="Times New Roman" panose="02020603050405020304" pitchFamily="18" charset="0"/>
              </a:rPr>
              <a:t>Gar nicht schlecht für einen Sportmuffel*.</a:t>
            </a:r>
          </a:p>
          <a:p>
            <a:pPr>
              <a:lnSpc>
                <a:spcPct val="107000"/>
              </a:lnSpc>
              <a:spcAft>
                <a:spcPts val="800"/>
              </a:spcAft>
            </a:pPr>
            <a:endParaRPr lang="de-DE" sz="24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42855C7-D57E-4242-BD88-2C53CD922A1A}"/>
              </a:ext>
            </a:extLst>
          </p:cNvPr>
          <p:cNvPicPr>
            <a:picLocks noChangeAspect="1"/>
          </p:cNvPicPr>
          <p:nvPr/>
        </p:nvPicPr>
        <p:blipFill>
          <a:blip r:embed="rId3"/>
          <a:stretch>
            <a:fillRect/>
          </a:stretch>
        </p:blipFill>
        <p:spPr>
          <a:xfrm>
            <a:off x="6435607" y="861601"/>
            <a:ext cx="2210945" cy="1658209"/>
          </a:xfrm>
          <a:prstGeom prst="rect">
            <a:avLst/>
          </a:prstGeom>
        </p:spPr>
      </p:pic>
      <p:sp>
        <p:nvSpPr>
          <p:cNvPr id="9" name="TextBox 8">
            <a:extLst>
              <a:ext uri="{FF2B5EF4-FFF2-40B4-BE49-F238E27FC236}">
                <a16:creationId xmlns:a16="http://schemas.microsoft.com/office/drawing/2014/main" id="{BA04546F-7137-4535-B5EE-ECAB32D8D118}"/>
              </a:ext>
            </a:extLst>
          </p:cNvPr>
          <p:cNvSpPr txBox="1"/>
          <p:nvPr/>
        </p:nvSpPr>
        <p:spPr>
          <a:xfrm>
            <a:off x="8827475" y="560159"/>
            <a:ext cx="3374573" cy="1054841"/>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5. Why did Christine not do PE at school? </a:t>
            </a: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7DDC978-DE12-41C5-9CA8-6C8C6264B769}"/>
              </a:ext>
            </a:extLst>
          </p:cNvPr>
          <p:cNvSpPr txBox="1"/>
          <p:nvPr/>
        </p:nvSpPr>
        <p:spPr>
          <a:xfrm>
            <a:off x="8817428" y="1214890"/>
            <a:ext cx="3198635" cy="400110"/>
          </a:xfrm>
          <a:prstGeom prst="rect">
            <a:avLst/>
          </a:prstGeom>
          <a:noFill/>
        </p:spPr>
        <p:txBody>
          <a:bodyPr wrap="square" rtlCol="0">
            <a:spAutoFit/>
          </a:bodyPr>
          <a:lstStyle/>
          <a:p>
            <a:r>
              <a:rPr lang="en-GB" sz="2000" b="1" dirty="0">
                <a:solidFill>
                  <a:srgbClr val="FFF6D4"/>
                </a:solidFill>
              </a:rPr>
              <a:t>There wasn’t any.</a:t>
            </a:r>
          </a:p>
        </p:txBody>
      </p:sp>
      <p:sp>
        <p:nvSpPr>
          <p:cNvPr id="13" name="TextBox 12">
            <a:extLst>
              <a:ext uri="{FF2B5EF4-FFF2-40B4-BE49-F238E27FC236}">
                <a16:creationId xmlns:a16="http://schemas.microsoft.com/office/drawing/2014/main" id="{D1377B74-0240-4517-8DC4-C53D632A1094}"/>
              </a:ext>
            </a:extLst>
          </p:cNvPr>
          <p:cNvSpPr txBox="1"/>
          <p:nvPr/>
        </p:nvSpPr>
        <p:spPr>
          <a:xfrm>
            <a:off x="8823991" y="1600931"/>
            <a:ext cx="3378058" cy="1486754"/>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6. Why did she start hiking? (2 details)</a:t>
            </a:r>
          </a:p>
          <a:p>
            <a:pPr>
              <a:lnSpc>
                <a:spcPct val="107000"/>
              </a:lnSpc>
              <a:spcAft>
                <a:spcPts val="800"/>
              </a:spcAft>
            </a:pP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AFE3F44-0EE3-48AE-9F40-FCAA7FFCC274}"/>
              </a:ext>
            </a:extLst>
          </p:cNvPr>
          <p:cNvSpPr txBox="1"/>
          <p:nvPr/>
        </p:nvSpPr>
        <p:spPr>
          <a:xfrm>
            <a:off x="8825975" y="2301829"/>
            <a:ext cx="3198635" cy="707886"/>
          </a:xfrm>
          <a:prstGeom prst="rect">
            <a:avLst/>
          </a:prstGeom>
          <a:noFill/>
        </p:spPr>
        <p:txBody>
          <a:bodyPr wrap="square" rtlCol="0">
            <a:spAutoFit/>
          </a:bodyPr>
          <a:lstStyle/>
          <a:p>
            <a:r>
              <a:rPr lang="en-GB" sz="2000" b="1" dirty="0">
                <a:solidFill>
                  <a:srgbClr val="FFF6D4"/>
                </a:solidFill>
              </a:rPr>
              <a:t>She lost her job|</a:t>
            </a:r>
            <a:br>
              <a:rPr lang="en-GB" sz="2000" b="1" dirty="0">
                <a:solidFill>
                  <a:srgbClr val="FFF6D4"/>
                </a:solidFill>
              </a:rPr>
            </a:br>
            <a:r>
              <a:rPr lang="en-GB" sz="2000" b="1" dirty="0">
                <a:solidFill>
                  <a:srgbClr val="FFF6D4"/>
                </a:solidFill>
              </a:rPr>
              <a:t>A friend died.</a:t>
            </a:r>
          </a:p>
        </p:txBody>
      </p:sp>
      <p:sp>
        <p:nvSpPr>
          <p:cNvPr id="15" name="TextBox 14">
            <a:extLst>
              <a:ext uri="{FF2B5EF4-FFF2-40B4-BE49-F238E27FC236}">
                <a16:creationId xmlns:a16="http://schemas.microsoft.com/office/drawing/2014/main" id="{EB41A0C5-6F2D-47CB-86F3-7D6E91902AB3}"/>
              </a:ext>
            </a:extLst>
          </p:cNvPr>
          <p:cNvSpPr txBox="1"/>
          <p:nvPr/>
        </p:nvSpPr>
        <p:spPr>
          <a:xfrm>
            <a:off x="8823990" y="3074433"/>
            <a:ext cx="3378058" cy="1486754"/>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7. How does she feel about hiking? (2 details)</a:t>
            </a:r>
          </a:p>
          <a:p>
            <a:pPr>
              <a:lnSpc>
                <a:spcPct val="107000"/>
              </a:lnSpc>
              <a:spcAft>
                <a:spcPts val="800"/>
              </a:spcAft>
            </a:pP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CE6461D-5676-44AC-85B6-3E9E3E42D752}"/>
              </a:ext>
            </a:extLst>
          </p:cNvPr>
          <p:cNvSpPr txBox="1"/>
          <p:nvPr/>
        </p:nvSpPr>
        <p:spPr>
          <a:xfrm>
            <a:off x="8825974" y="3775331"/>
            <a:ext cx="3198635" cy="707886"/>
          </a:xfrm>
          <a:prstGeom prst="rect">
            <a:avLst/>
          </a:prstGeom>
          <a:noFill/>
        </p:spPr>
        <p:txBody>
          <a:bodyPr wrap="square" rtlCol="0">
            <a:spAutoFit/>
          </a:bodyPr>
          <a:lstStyle/>
          <a:p>
            <a:r>
              <a:rPr lang="en-GB" sz="2000" b="1" dirty="0">
                <a:solidFill>
                  <a:srgbClr val="FFF6D4"/>
                </a:solidFill>
              </a:rPr>
              <a:t>She is not afraid |</a:t>
            </a:r>
          </a:p>
          <a:p>
            <a:r>
              <a:rPr lang="en-GB" sz="2000" b="1" dirty="0">
                <a:solidFill>
                  <a:srgbClr val="FFF6D4"/>
                </a:solidFill>
              </a:rPr>
              <a:t>It makes her happy</a:t>
            </a:r>
          </a:p>
        </p:txBody>
      </p:sp>
      <p:sp>
        <p:nvSpPr>
          <p:cNvPr id="17" name="TextBox 16">
            <a:extLst>
              <a:ext uri="{FF2B5EF4-FFF2-40B4-BE49-F238E27FC236}">
                <a16:creationId xmlns:a16="http://schemas.microsoft.com/office/drawing/2014/main" id="{4EF178D1-1A55-45F3-980D-A93D4C5B15B6}"/>
              </a:ext>
            </a:extLst>
          </p:cNvPr>
          <p:cNvSpPr txBox="1"/>
          <p:nvPr/>
        </p:nvSpPr>
        <p:spPr>
          <a:xfrm>
            <a:off x="8832723" y="4561187"/>
            <a:ext cx="3384315" cy="1816075"/>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8. Apart from toothbrush, floss and cream, name two things Christine travels with.</a:t>
            </a:r>
          </a:p>
          <a:p>
            <a:pPr>
              <a:lnSpc>
                <a:spcPct val="107000"/>
              </a:lnSpc>
              <a:spcAft>
                <a:spcPts val="800"/>
              </a:spcAft>
            </a:pP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BB9FEB98-BB52-4A4B-9A51-130CDA766997}"/>
              </a:ext>
            </a:extLst>
          </p:cNvPr>
          <p:cNvSpPr txBox="1"/>
          <p:nvPr/>
        </p:nvSpPr>
        <p:spPr>
          <a:xfrm>
            <a:off x="8807686" y="5860441"/>
            <a:ext cx="3198635" cy="400110"/>
          </a:xfrm>
          <a:prstGeom prst="rect">
            <a:avLst/>
          </a:prstGeom>
          <a:noFill/>
        </p:spPr>
        <p:txBody>
          <a:bodyPr wrap="square" rtlCol="0">
            <a:spAutoFit/>
          </a:bodyPr>
          <a:lstStyle/>
          <a:p>
            <a:r>
              <a:rPr lang="en-GB" sz="2000" b="1" dirty="0">
                <a:solidFill>
                  <a:srgbClr val="FFF6D4"/>
                </a:solidFill>
              </a:rPr>
              <a:t>water | phone</a:t>
            </a:r>
          </a:p>
        </p:txBody>
      </p:sp>
      <p:sp>
        <p:nvSpPr>
          <p:cNvPr id="20" name="TextBox 19">
            <a:extLst>
              <a:ext uri="{FF2B5EF4-FFF2-40B4-BE49-F238E27FC236}">
                <a16:creationId xmlns:a16="http://schemas.microsoft.com/office/drawing/2014/main" id="{58D9E38F-E052-4C15-A953-5EEFB5E8270B}"/>
              </a:ext>
            </a:extLst>
          </p:cNvPr>
          <p:cNvSpPr txBox="1"/>
          <p:nvPr/>
        </p:nvSpPr>
        <p:spPr>
          <a:xfrm>
            <a:off x="58707" y="942290"/>
            <a:ext cx="6163056" cy="1713482"/>
          </a:xfrm>
          <a:prstGeom prst="rect">
            <a:avLst/>
          </a:prstGeom>
          <a:noFill/>
        </p:spPr>
        <p:txBody>
          <a:bodyPr wrap="square">
            <a:spAutoFit/>
          </a:bodyPr>
          <a:lstStyle/>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Christine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wurde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1967 in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Forchheim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geboren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Sporttreiben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in der Schule? Das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gibt's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Also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arbeitet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Christine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Managerin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37 Jahren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fängt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sie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dem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Wandern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weil</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sie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ihren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Job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verliert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und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weil</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Freund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stirbt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p:txBody>
      </p:sp>
      <p:sp>
        <p:nvSpPr>
          <p:cNvPr id="3" name="TextBox 11">
            <a:extLst>
              <a:ext uri="{FF2B5EF4-FFF2-40B4-BE49-F238E27FC236}">
                <a16:creationId xmlns:a16="http://schemas.microsoft.com/office/drawing/2014/main" id="{8CD5F438-D1F7-34D6-5C65-A1F34EB5314E}"/>
              </a:ext>
            </a:extLst>
          </p:cNvPr>
          <p:cNvSpPr txBox="1"/>
          <p:nvPr/>
        </p:nvSpPr>
        <p:spPr>
          <a:xfrm>
            <a:off x="3384315" y="6078841"/>
            <a:ext cx="5287273" cy="704755"/>
          </a:xfrm>
          <a:prstGeom prst="rect">
            <a:avLst/>
          </a:prstGeom>
          <a:solidFill>
            <a:schemeClr val="tx1"/>
          </a:solidFill>
          <a:ln>
            <a:solidFill>
              <a:schemeClr val="tx1"/>
            </a:solidFill>
          </a:ln>
        </p:spPr>
        <p:txBody>
          <a:bodyPr wrap="square">
            <a:noAutofit/>
          </a:bodyPr>
          <a:lstStyle/>
          <a:p>
            <a:pPr>
              <a:lnSpc>
                <a:spcPct val="107000"/>
              </a:lnSpc>
              <a:spcAft>
                <a:spcPts val="800"/>
              </a:spcAft>
            </a:pPr>
            <a: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t>Zahnbürste – toothbrush; Zahnseide – floss</a:t>
            </a:r>
            <a:b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br>
            <a: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t>Sportmuffel – couch potato</a:t>
            </a:r>
            <a:endParaRPr lang="en-GB" sz="24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5168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C94-3ABA-95D7-6A0C-7EB0523FAEA5}"/>
              </a:ext>
            </a:extLst>
          </p:cNvPr>
          <p:cNvSpPr>
            <a:spLocks noGrp="1"/>
          </p:cNvSpPr>
          <p:nvPr>
            <p:ph type="title"/>
          </p:nvPr>
        </p:nvSpPr>
        <p:spPr>
          <a:xfrm>
            <a:off x="-1" y="213557"/>
            <a:ext cx="5749871" cy="647577"/>
          </a:xfrm>
        </p:spPr>
        <p:txBody>
          <a:bodyPr/>
          <a:lstStyle/>
          <a:p>
            <a:r>
              <a:rPr lang="en-GB" dirty="0"/>
              <a:t>Wie </a:t>
            </a:r>
            <a:r>
              <a:rPr lang="en-GB" dirty="0" err="1"/>
              <a:t>viele</a:t>
            </a:r>
            <a:r>
              <a:rPr lang="en-GB" dirty="0"/>
              <a:t> </a:t>
            </a:r>
            <a:r>
              <a:rPr lang="en-GB" dirty="0" err="1"/>
              <a:t>Sprachen</a:t>
            </a:r>
            <a:r>
              <a:rPr lang="en-GB" dirty="0"/>
              <a:t>? </a:t>
            </a:r>
          </a:p>
        </p:txBody>
      </p:sp>
      <p:sp>
        <p:nvSpPr>
          <p:cNvPr id="4" name="Google Shape;715;p15">
            <a:extLst>
              <a:ext uri="{FF2B5EF4-FFF2-40B4-BE49-F238E27FC236}">
                <a16:creationId xmlns:a16="http://schemas.microsoft.com/office/drawing/2014/main" id="{15816F2D-BB68-236A-3742-07F5FC10D69B}"/>
              </a:ext>
            </a:extLst>
          </p:cNvPr>
          <p:cNvSpPr/>
          <p:nvPr/>
        </p:nvSpPr>
        <p:spPr>
          <a:xfrm>
            <a:off x="10425595" y="304818"/>
            <a:ext cx="1461605" cy="337596"/>
          </a:xfrm>
          <a:prstGeom prst="roundRect">
            <a:avLst>
              <a:gd name="adj" fmla="val 16667"/>
            </a:avLst>
          </a:prstGeom>
          <a:solidFill>
            <a:schemeClr val="accent1"/>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schreiben</a:t>
            </a:r>
            <a:endParaRPr kumimoji="0" sz="20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aphicFrame>
        <p:nvGraphicFramePr>
          <p:cNvPr id="5" name="Google Shape;716;p15">
            <a:extLst>
              <a:ext uri="{FF2B5EF4-FFF2-40B4-BE49-F238E27FC236}">
                <a16:creationId xmlns:a16="http://schemas.microsoft.com/office/drawing/2014/main" id="{63535F94-B5C7-25B9-4572-6BC7268F1885}"/>
              </a:ext>
            </a:extLst>
          </p:cNvPr>
          <p:cNvGraphicFramePr/>
          <p:nvPr/>
        </p:nvGraphicFramePr>
        <p:xfrm>
          <a:off x="325464" y="883402"/>
          <a:ext cx="11739966" cy="5432992"/>
        </p:xfrm>
        <a:graphic>
          <a:graphicData uri="http://schemas.openxmlformats.org/drawingml/2006/table">
            <a:tbl>
              <a:tblPr firstRow="1" bandRow="1">
                <a:noFill/>
              </a:tblPr>
              <a:tblGrid>
                <a:gridCol w="11739966">
                  <a:extLst>
                    <a:ext uri="{9D8B030D-6E8A-4147-A177-3AD203B41FA5}">
                      <a16:colId xmlns:a16="http://schemas.microsoft.com/office/drawing/2014/main" val="20000"/>
                    </a:ext>
                  </a:extLst>
                </a:gridCol>
              </a:tblGrid>
              <a:tr h="472892">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err="1">
                          <a:latin typeface="Century Gothic" panose="020B0502020202020204" pitchFamily="34" charset="0"/>
                        </a:rPr>
                        <a:t>Schreib</a:t>
                      </a:r>
                      <a:r>
                        <a:rPr lang="en-GB" sz="2000" b="1" u="none" strike="noStrike" cap="none" dirty="0">
                          <a:latin typeface="Century Gothic" panose="020B0502020202020204" pitchFamily="34" charset="0"/>
                        </a:rPr>
                        <a:t> die </a:t>
                      </a:r>
                      <a:r>
                        <a:rPr lang="en-GB" sz="2000" b="1" u="none" strike="noStrike" cap="none" dirty="0" err="1">
                          <a:latin typeface="Century Gothic" panose="020B0502020202020204" pitchFamily="34" charset="0"/>
                        </a:rPr>
                        <a:t>Sätze</a:t>
                      </a:r>
                      <a:r>
                        <a:rPr lang="en-GB" sz="2000" b="1" u="none" strike="noStrike" cap="none" dirty="0">
                          <a:latin typeface="Century Gothic" panose="020B0502020202020204" pitchFamily="34" charset="0"/>
                        </a:rPr>
                        <a:t> auf Deutsch.</a:t>
                      </a:r>
                      <a:endParaRPr sz="1400" b="1" u="none" strike="noStrike" cap="none"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78953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1. </a:t>
                      </a:r>
                      <a:r>
                        <a:rPr lang="en-GB" sz="2000" u="sng" strike="noStrike" cap="none" dirty="0">
                          <a:latin typeface="Century Gothic" panose="020B0502020202020204" pitchFamily="34" charset="0"/>
                        </a:rPr>
                        <a:t>We know</a:t>
                      </a:r>
                      <a:r>
                        <a:rPr lang="en-GB" sz="2000" u="none" strike="noStrike" cap="none" dirty="0">
                          <a:latin typeface="Century Gothic" panose="020B0502020202020204" pitchFamily="34" charset="0"/>
                        </a:rPr>
                        <a:t> that </a:t>
                      </a:r>
                      <a:r>
                        <a:rPr lang="en-GB" sz="2000" u="sng" strike="noStrike" cap="none" dirty="0">
                          <a:latin typeface="Century Gothic" panose="020B0502020202020204" pitchFamily="34" charset="0"/>
                        </a:rPr>
                        <a:t>many people only speak</a:t>
                      </a:r>
                      <a:r>
                        <a:rPr lang="en-GB" sz="2000" u="none" strike="noStrike" cap="none" dirty="0">
                          <a:latin typeface="Century Gothic" panose="020B0502020202020204" pitchFamily="34" charset="0"/>
                        </a:rPr>
                        <a:t> one language.  </a:t>
                      </a:r>
                    </a:p>
                    <a:p>
                      <a:pPr marL="0" marR="0" lvl="0" indent="0" algn="l" rtl="0">
                        <a:lnSpc>
                          <a:spcPct val="100000"/>
                        </a:lnSpc>
                        <a:spcBef>
                          <a:spcPts val="0"/>
                        </a:spcBef>
                        <a:spcAft>
                          <a:spcPts val="0"/>
                        </a:spcAft>
                        <a:buClr>
                          <a:srgbClr val="000000"/>
                        </a:buClr>
                        <a:buSzPts val="2000"/>
                        <a:buFont typeface="Arial"/>
                        <a:buNone/>
                      </a:pPr>
                      <a:r>
                        <a:rPr lang="de-DE" sz="1800" b="0" i="0" kern="1200" dirty="0">
                          <a:solidFill>
                            <a:schemeClr val="tx1"/>
                          </a:solidFill>
                          <a:effectLst/>
                          <a:latin typeface="+mn-lt"/>
                          <a:ea typeface="+mn-ea"/>
                          <a:cs typeface="+mn-cs"/>
                        </a:rPr>
                        <a:t>   </a:t>
                      </a:r>
                      <a:r>
                        <a:rPr lang="de-DE" sz="1800" b="1" i="0" kern="1200" dirty="0">
                          <a:solidFill>
                            <a:schemeClr val="tx1"/>
                          </a:solidFill>
                          <a:effectLst/>
                          <a:latin typeface="+mn-lt"/>
                          <a:ea typeface="+mn-ea"/>
                          <a:cs typeface="+mn-cs"/>
                        </a:rPr>
                        <a:t> </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87256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mn-lt"/>
                        </a:rPr>
                        <a:t>2. Why? They have </a:t>
                      </a:r>
                      <a:r>
                        <a:rPr lang="en-GB" sz="2000" u="sng" strike="noStrike" cap="none" dirty="0">
                          <a:latin typeface="+mn-lt"/>
                        </a:rPr>
                        <a:t>many fears</a:t>
                      </a:r>
                      <a:r>
                        <a:rPr lang="en-GB" sz="2000" u="none" strike="noStrike" cap="none" dirty="0">
                          <a:latin typeface="+mn-lt"/>
                        </a:rPr>
                        <a:t>.</a:t>
                      </a:r>
                    </a:p>
                    <a:p>
                      <a:pPr marL="0" marR="0" lvl="0" indent="0" algn="l" rtl="0">
                        <a:lnSpc>
                          <a:spcPct val="100000"/>
                        </a:lnSpc>
                        <a:spcBef>
                          <a:spcPts val="0"/>
                        </a:spcBef>
                        <a:spcAft>
                          <a:spcPts val="0"/>
                        </a:spcAft>
                        <a:buClr>
                          <a:srgbClr val="000000"/>
                        </a:buClr>
                        <a:buSzPts val="2000"/>
                        <a:buFont typeface="Arial"/>
                        <a:buNone/>
                      </a:pPr>
                      <a:r>
                        <a:rPr lang="en-GB" sz="2000" b="0" i="0" kern="1200" dirty="0">
                          <a:solidFill>
                            <a:schemeClr val="tx1"/>
                          </a:solidFill>
                          <a:effectLst/>
                          <a:latin typeface="+mn-lt"/>
                          <a:ea typeface="+mn-ea"/>
                          <a:cs typeface="+mn-cs"/>
                        </a:rPr>
                        <a:t>     </a:t>
                      </a:r>
                      <a:endParaRPr lang="en-GB" sz="2000" b="1" u="none" strike="noStrike" cap="none" dirty="0">
                        <a:latin typeface="+mn-lt"/>
                      </a:endParaRPr>
                    </a:p>
                  </a:txBody>
                  <a:tcPr marL="91450" marR="91450" marT="45725" marB="45725"/>
                </a:tc>
                <a:extLst>
                  <a:ext uri="{0D108BD9-81ED-4DB2-BD59-A6C34878D82A}">
                    <a16:rowId xmlns:a16="http://schemas.microsoft.com/office/drawing/2014/main" val="386964814"/>
                  </a:ext>
                </a:extLst>
              </a:tr>
              <a:tr h="85764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3.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Natalie Portman or Novak </a:t>
                      </a:r>
                      <a:r>
                        <a:rPr lang="en-GB" sz="2000" u="none" strike="noStrike" cap="none" dirty="0" err="1">
                          <a:latin typeface="Century Gothic" panose="020B0502020202020204" pitchFamily="34" charset="0"/>
                        </a:rPr>
                        <a:t>Đoković</a:t>
                      </a:r>
                      <a:r>
                        <a:rPr lang="en-GB" sz="2000" u="none" strike="noStrike" cap="none" dirty="0">
                          <a:latin typeface="Century Gothic" panose="020B0502020202020204" pitchFamily="34" charset="0"/>
                        </a:rPr>
                        <a:t>?</a:t>
                      </a:r>
                      <a:r>
                        <a:rPr lang="en-GB" sz="1800" b="0" i="0" kern="1200" dirty="0">
                          <a:solidFill>
                            <a:schemeClr val="tx1"/>
                          </a:solidFill>
                          <a:effectLst/>
                          <a:latin typeface="+mn-lt"/>
                          <a:ea typeface="+mn-ea"/>
                          <a:cs typeface="+mn-cs"/>
                        </a:rPr>
                        <a:t>    </a:t>
                      </a:r>
                      <a:endParaRPr lang="en-GB"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2"/>
                  </a:ext>
                </a:extLst>
              </a:tr>
              <a:tr h="825417">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4. </a:t>
                      </a:r>
                      <a:r>
                        <a:rPr lang="en-GB" sz="2000" u="sng" strike="noStrike" cap="none" dirty="0">
                          <a:latin typeface="Century Gothic" panose="020B0502020202020204" pitchFamily="34" charset="0"/>
                        </a:rPr>
                        <a:t>She speaks</a:t>
                      </a:r>
                      <a:r>
                        <a:rPr lang="en-GB" sz="2000" u="none" strike="noStrike" cap="none" dirty="0">
                          <a:latin typeface="Century Gothic" panose="020B0502020202020204" pitchFamily="34" charset="0"/>
                        </a:rPr>
                        <a:t> five languages and he speaks seven.</a:t>
                      </a:r>
                    </a:p>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    </a:t>
                      </a:r>
                      <a:endParaRPr sz="20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825417">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latin typeface="Century Gothic" panose="020B0502020202020204" pitchFamily="34" charset="0"/>
                        </a:rPr>
                        <a:t>5. </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So </a:t>
                      </a:r>
                      <a:r>
                        <a:rPr kumimoji="0" lang="de-DE" sz="2000" b="0" i="0" u="sng"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you</a:t>
                      </a:r>
                      <a:r>
                        <a:rPr kumimoji="0" lang="de-DE" sz="20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de-DE" sz="2000" b="0" i="0" u="sng"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can</a:t>
                      </a:r>
                      <a:r>
                        <a:rPr kumimoji="0" lang="de-DE" sz="20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de-DE" sz="2000" b="0" i="0" u="sng"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have</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de-DE"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more</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de-DE" sz="2000" b="0" i="0" u="sng"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interests</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e.g. </a:t>
                      </a:r>
                      <a:r>
                        <a:rPr kumimoji="0" lang="de-DE"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sport</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and </a:t>
                      </a:r>
                      <a:r>
                        <a:rPr kumimoji="0" lang="de-DE"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languages</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de-DE"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a:txBody>
                  <a:tcPr marL="91450" marR="91450" marT="45725" marB="45725"/>
                </a:tc>
                <a:extLst>
                  <a:ext uri="{0D108BD9-81ED-4DB2-BD59-A6C34878D82A}">
                    <a16:rowId xmlns:a16="http://schemas.microsoft.com/office/drawing/2014/main" val="10004"/>
                  </a:ext>
                </a:extLst>
              </a:tr>
              <a:tr h="78953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6. </a:t>
                      </a:r>
                      <a:r>
                        <a:rPr lang="en-GB" sz="2000" u="sng" strike="noStrike" cap="none" dirty="0">
                          <a:latin typeface="Century Gothic" panose="020B0502020202020204" pitchFamily="34" charset="0"/>
                        </a:rPr>
                        <a:t>You see </a:t>
                      </a:r>
                      <a:r>
                        <a:rPr lang="en-GB" sz="2000" u="none" strike="noStrike" cap="none" dirty="0">
                          <a:latin typeface="Century Gothic" panose="020B0502020202020204" pitchFamily="34" charset="0"/>
                        </a:rPr>
                        <a:t>the</a:t>
                      </a:r>
                      <a:r>
                        <a:rPr lang="en-GB" sz="2000" u="sng" strike="noStrike" cap="none" dirty="0">
                          <a:latin typeface="Century Gothic" panose="020B0502020202020204" pitchFamily="34" charset="0"/>
                        </a:rPr>
                        <a:t> results </a:t>
                      </a:r>
                      <a:r>
                        <a:rPr lang="en-GB" sz="2000" u="none" strike="noStrike" cap="none" dirty="0">
                          <a:latin typeface="Century Gothic" panose="020B0502020202020204" pitchFamily="34" charset="0"/>
                        </a:rPr>
                        <a:t>quickly, </a:t>
                      </a:r>
                      <a:r>
                        <a:rPr lang="en-GB" sz="2000" u="sng" strike="noStrike" cap="none" dirty="0">
                          <a:latin typeface="Century Gothic" panose="020B0502020202020204" pitchFamily="34" charset="0"/>
                        </a:rPr>
                        <a:t>if you practise often</a:t>
                      </a:r>
                      <a:r>
                        <a:rPr lang="en-GB" sz="2000" u="none" strike="noStrike" cap="none" dirty="0">
                          <a:latin typeface="Century Gothic" panose="020B0502020202020204" pitchFamily="34" charset="0"/>
                        </a:rPr>
                        <a:t>.</a:t>
                      </a:r>
                    </a:p>
                    <a:p>
                      <a:pPr marL="0" marR="0" lvl="0" indent="0" algn="l" rtl="0">
                        <a:lnSpc>
                          <a:spcPct val="100000"/>
                        </a:lnSpc>
                        <a:spcBef>
                          <a:spcPts val="0"/>
                        </a:spcBef>
                        <a:spcAft>
                          <a:spcPts val="0"/>
                        </a:spcAft>
                        <a:buClr>
                          <a:srgbClr val="000000"/>
                        </a:buClr>
                        <a:buSzPts val="2000"/>
                        <a:buFont typeface="Arial"/>
                        <a:buNone/>
                      </a:pPr>
                      <a:r>
                        <a:rPr lang="de-DE" sz="1800" b="0" i="0" kern="1200" dirty="0">
                          <a:solidFill>
                            <a:schemeClr val="tx1"/>
                          </a:solidFill>
                          <a:effectLst/>
                          <a:latin typeface="+mn-lt"/>
                          <a:ea typeface="+mn-ea"/>
                          <a:cs typeface="+mn-cs"/>
                        </a:rPr>
                        <a:t>    </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bl>
          </a:graphicData>
        </a:graphic>
      </p:graphicFrame>
      <p:pic>
        <p:nvPicPr>
          <p:cNvPr id="7" name="Picture 6" descr="Logo, company name&#10;&#10;Description automatically generated">
            <a:extLst>
              <a:ext uri="{FF2B5EF4-FFF2-40B4-BE49-F238E27FC236}">
                <a16:creationId xmlns:a16="http://schemas.microsoft.com/office/drawing/2014/main" id="{6E297CDB-9250-1218-F2EF-678A14C87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246" y="31157"/>
            <a:ext cx="2308770" cy="1280646"/>
          </a:xfrm>
          <a:prstGeom prst="rect">
            <a:avLst/>
          </a:prstGeom>
        </p:spPr>
      </p:pic>
      <p:sp>
        <p:nvSpPr>
          <p:cNvPr id="17" name="Speech Bubble: Rectangle with Corners Rounded 16">
            <a:extLst>
              <a:ext uri="{FF2B5EF4-FFF2-40B4-BE49-F238E27FC236}">
                <a16:creationId xmlns:a16="http://schemas.microsoft.com/office/drawing/2014/main" id="{98539399-CFFC-450F-8D10-E783E037C4B6}"/>
              </a:ext>
            </a:extLst>
          </p:cNvPr>
          <p:cNvSpPr/>
          <p:nvPr/>
        </p:nvSpPr>
        <p:spPr>
          <a:xfrm>
            <a:off x="5550860" y="439120"/>
            <a:ext cx="1782543" cy="647577"/>
          </a:xfrm>
          <a:prstGeom prst="wedgeRoundRectCallout">
            <a:avLst>
              <a:gd name="adj1" fmla="val -126368"/>
              <a:gd name="adj2" fmla="val 990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WO1 or WO3 after </a:t>
            </a:r>
            <a:r>
              <a:rPr lang="en-GB" b="1" dirty="0" err="1"/>
              <a:t>dass</a:t>
            </a:r>
            <a:r>
              <a:rPr lang="en-GB" b="1" dirty="0"/>
              <a:t>? </a:t>
            </a:r>
          </a:p>
        </p:txBody>
      </p:sp>
      <p:sp>
        <p:nvSpPr>
          <p:cNvPr id="19" name="Speech Bubble: Rectangle with Corners Rounded 18">
            <a:extLst>
              <a:ext uri="{FF2B5EF4-FFF2-40B4-BE49-F238E27FC236}">
                <a16:creationId xmlns:a16="http://schemas.microsoft.com/office/drawing/2014/main" id="{52057FFE-667A-44CC-9156-4D810BB1C389}"/>
              </a:ext>
            </a:extLst>
          </p:cNvPr>
          <p:cNvSpPr/>
          <p:nvPr/>
        </p:nvSpPr>
        <p:spPr>
          <a:xfrm>
            <a:off x="2441217" y="5081382"/>
            <a:ext cx="1534655" cy="306460"/>
          </a:xfrm>
          <a:prstGeom prst="wedgeRoundRectCallout">
            <a:avLst>
              <a:gd name="adj1" fmla="val 64572"/>
              <a:gd name="adj2" fmla="val -6422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8</a:t>
            </a:r>
          </a:p>
        </p:txBody>
      </p:sp>
      <p:sp>
        <p:nvSpPr>
          <p:cNvPr id="20" name="Speech Bubble: Rectangle with Corners Rounded 19">
            <a:extLst>
              <a:ext uri="{FF2B5EF4-FFF2-40B4-BE49-F238E27FC236}">
                <a16:creationId xmlns:a16="http://schemas.microsoft.com/office/drawing/2014/main" id="{2D510AF5-5E5A-4BFE-A65A-45C19A125FBE}"/>
              </a:ext>
            </a:extLst>
          </p:cNvPr>
          <p:cNvSpPr/>
          <p:nvPr/>
        </p:nvSpPr>
        <p:spPr>
          <a:xfrm>
            <a:off x="3522584" y="5996988"/>
            <a:ext cx="2771335" cy="638812"/>
          </a:xfrm>
          <a:prstGeom prst="wedgeRoundRectCallout">
            <a:avLst>
              <a:gd name="adj1" fmla="val -37913"/>
              <a:gd name="adj2" fmla="val -7509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Some adjectives and adverbs are identical.</a:t>
            </a:r>
          </a:p>
        </p:txBody>
      </p:sp>
      <p:sp>
        <p:nvSpPr>
          <p:cNvPr id="21" name="Speech Bubble: Rectangle with Corners Rounded 20">
            <a:extLst>
              <a:ext uri="{FF2B5EF4-FFF2-40B4-BE49-F238E27FC236}">
                <a16:creationId xmlns:a16="http://schemas.microsoft.com/office/drawing/2014/main" id="{AFF3ACF2-68E8-4F77-ADBB-C6A0CB311278}"/>
              </a:ext>
            </a:extLst>
          </p:cNvPr>
          <p:cNvSpPr/>
          <p:nvPr/>
        </p:nvSpPr>
        <p:spPr>
          <a:xfrm>
            <a:off x="207391" y="5962697"/>
            <a:ext cx="2525232" cy="353697"/>
          </a:xfrm>
          <a:prstGeom prst="wedgeRoundRectCallout">
            <a:avLst>
              <a:gd name="adj1" fmla="val -17460"/>
              <a:gd name="adj2" fmla="val -721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Stem change verb!</a:t>
            </a:r>
          </a:p>
        </p:txBody>
      </p:sp>
      <p:sp>
        <p:nvSpPr>
          <p:cNvPr id="22" name="Speech Bubble: Rectangle with Corners Rounded 21">
            <a:extLst>
              <a:ext uri="{FF2B5EF4-FFF2-40B4-BE49-F238E27FC236}">
                <a16:creationId xmlns:a16="http://schemas.microsoft.com/office/drawing/2014/main" id="{424C530D-EEE7-4FA2-B193-E80C8F312107}"/>
              </a:ext>
            </a:extLst>
          </p:cNvPr>
          <p:cNvSpPr/>
          <p:nvPr/>
        </p:nvSpPr>
        <p:spPr>
          <a:xfrm>
            <a:off x="636935" y="5181008"/>
            <a:ext cx="1666143" cy="373032"/>
          </a:xfrm>
          <a:prstGeom prst="wedgeRoundRectCallout">
            <a:avLst>
              <a:gd name="adj1" fmla="val 75420"/>
              <a:gd name="adj2" fmla="val 700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9</a:t>
            </a:r>
          </a:p>
        </p:txBody>
      </p:sp>
      <p:sp>
        <p:nvSpPr>
          <p:cNvPr id="23" name="Speech Bubble: Rectangle with Corners Rounded 22">
            <a:extLst>
              <a:ext uri="{FF2B5EF4-FFF2-40B4-BE49-F238E27FC236}">
                <a16:creationId xmlns:a16="http://schemas.microsoft.com/office/drawing/2014/main" id="{471B756B-B133-45D6-B894-B575ECB5B8D0}"/>
              </a:ext>
            </a:extLst>
          </p:cNvPr>
          <p:cNvSpPr/>
          <p:nvPr/>
        </p:nvSpPr>
        <p:spPr>
          <a:xfrm>
            <a:off x="207391" y="1812595"/>
            <a:ext cx="1995905" cy="306461"/>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24" name="Speech Bubble: Rectangle with Corners Rounded 23">
            <a:extLst>
              <a:ext uri="{FF2B5EF4-FFF2-40B4-BE49-F238E27FC236}">
                <a16:creationId xmlns:a16="http://schemas.microsoft.com/office/drawing/2014/main" id="{81E11F11-1826-4212-BB28-57CC18EF0D89}"/>
              </a:ext>
            </a:extLst>
          </p:cNvPr>
          <p:cNvSpPr/>
          <p:nvPr/>
        </p:nvSpPr>
        <p:spPr>
          <a:xfrm>
            <a:off x="325464" y="3446668"/>
            <a:ext cx="1995905" cy="306460"/>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25" name="Speech Bubble: Rectangle with Corners Rounded 24">
            <a:extLst>
              <a:ext uri="{FF2B5EF4-FFF2-40B4-BE49-F238E27FC236}">
                <a16:creationId xmlns:a16="http://schemas.microsoft.com/office/drawing/2014/main" id="{E571902C-3C7E-4D1B-86A8-5837D189C119}"/>
              </a:ext>
            </a:extLst>
          </p:cNvPr>
          <p:cNvSpPr/>
          <p:nvPr/>
        </p:nvSpPr>
        <p:spPr>
          <a:xfrm>
            <a:off x="4460394" y="5180924"/>
            <a:ext cx="1714351" cy="306460"/>
          </a:xfrm>
          <a:prstGeom prst="wedgeRoundRectCallout">
            <a:avLst>
              <a:gd name="adj1" fmla="val -74652"/>
              <a:gd name="adj2" fmla="val 661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Wenn</a:t>
            </a:r>
            <a:r>
              <a:rPr lang="en-GB" b="1" dirty="0"/>
              <a:t> + WO3</a:t>
            </a:r>
          </a:p>
        </p:txBody>
      </p:sp>
      <p:sp>
        <p:nvSpPr>
          <p:cNvPr id="26" name="Speech Bubble: Rectangle with Corners Rounded 25">
            <a:extLst>
              <a:ext uri="{FF2B5EF4-FFF2-40B4-BE49-F238E27FC236}">
                <a16:creationId xmlns:a16="http://schemas.microsoft.com/office/drawing/2014/main" id="{F66D547E-9D38-4022-9087-8CAA7B8EB15E}"/>
              </a:ext>
            </a:extLst>
          </p:cNvPr>
          <p:cNvSpPr/>
          <p:nvPr/>
        </p:nvSpPr>
        <p:spPr>
          <a:xfrm>
            <a:off x="4215215" y="1965826"/>
            <a:ext cx="1534655" cy="306460"/>
          </a:xfrm>
          <a:prstGeom prst="wedgeRoundRectCallout">
            <a:avLst>
              <a:gd name="adj1" fmla="val -49095"/>
              <a:gd name="adj2" fmla="val 9643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7</a:t>
            </a:r>
          </a:p>
        </p:txBody>
      </p:sp>
    </p:spTree>
    <p:extLst>
      <p:ext uri="{BB962C8B-B14F-4D97-AF65-F5344CB8AC3E}">
        <p14:creationId xmlns:p14="http://schemas.microsoft.com/office/powerpoint/2010/main" val="285612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C94-3ABA-95D7-6A0C-7EB0523FAEA5}"/>
              </a:ext>
            </a:extLst>
          </p:cNvPr>
          <p:cNvSpPr>
            <a:spLocks noGrp="1"/>
          </p:cNvSpPr>
          <p:nvPr>
            <p:ph type="title"/>
          </p:nvPr>
        </p:nvSpPr>
        <p:spPr>
          <a:xfrm>
            <a:off x="0" y="213557"/>
            <a:ext cx="5331418" cy="647577"/>
          </a:xfrm>
        </p:spPr>
        <p:txBody>
          <a:bodyPr/>
          <a:lstStyle/>
          <a:p>
            <a:r>
              <a:rPr lang="en-GB" dirty="0"/>
              <a:t>Wie </a:t>
            </a:r>
            <a:r>
              <a:rPr lang="en-GB" dirty="0" err="1"/>
              <a:t>viele</a:t>
            </a:r>
            <a:r>
              <a:rPr lang="en-GB" dirty="0"/>
              <a:t> </a:t>
            </a:r>
            <a:r>
              <a:rPr lang="en-GB" dirty="0" err="1"/>
              <a:t>Sprachen</a:t>
            </a:r>
            <a:r>
              <a:rPr lang="en-GB" dirty="0"/>
              <a:t>? </a:t>
            </a:r>
          </a:p>
        </p:txBody>
      </p:sp>
      <p:sp>
        <p:nvSpPr>
          <p:cNvPr id="6" name="Google Shape;715;p15">
            <a:extLst>
              <a:ext uri="{FF2B5EF4-FFF2-40B4-BE49-F238E27FC236}">
                <a16:creationId xmlns:a16="http://schemas.microsoft.com/office/drawing/2014/main" id="{A12AD22B-0A9C-9199-422B-9972F4CF6BE6}"/>
              </a:ext>
            </a:extLst>
          </p:cNvPr>
          <p:cNvSpPr/>
          <p:nvPr/>
        </p:nvSpPr>
        <p:spPr>
          <a:xfrm>
            <a:off x="10425595" y="199749"/>
            <a:ext cx="1461605" cy="337596"/>
          </a:xfrm>
          <a:prstGeom prst="roundRect">
            <a:avLst>
              <a:gd name="adj" fmla="val 16667"/>
            </a:avLst>
          </a:prstGeom>
          <a:solidFill>
            <a:schemeClr val="accent1"/>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schreiben</a:t>
            </a:r>
            <a:endParaRPr kumimoji="0" sz="20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aphicFrame>
        <p:nvGraphicFramePr>
          <p:cNvPr id="7" name="Google Shape;716;p15">
            <a:extLst>
              <a:ext uri="{FF2B5EF4-FFF2-40B4-BE49-F238E27FC236}">
                <a16:creationId xmlns:a16="http://schemas.microsoft.com/office/drawing/2014/main" id="{DCFB615D-D946-85EB-3567-FFF578D55676}"/>
              </a:ext>
            </a:extLst>
          </p:cNvPr>
          <p:cNvGraphicFramePr/>
          <p:nvPr/>
        </p:nvGraphicFramePr>
        <p:xfrm>
          <a:off x="325464" y="861134"/>
          <a:ext cx="11739966" cy="5339697"/>
        </p:xfrm>
        <a:graphic>
          <a:graphicData uri="http://schemas.openxmlformats.org/drawingml/2006/table">
            <a:tbl>
              <a:tblPr firstRow="1" bandRow="1">
                <a:noFill/>
              </a:tblPr>
              <a:tblGrid>
                <a:gridCol w="11739966">
                  <a:extLst>
                    <a:ext uri="{9D8B030D-6E8A-4147-A177-3AD203B41FA5}">
                      <a16:colId xmlns:a16="http://schemas.microsoft.com/office/drawing/2014/main" val="20000"/>
                    </a:ext>
                  </a:extLst>
                </a:gridCol>
              </a:tblGrid>
              <a:tr h="401640">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err="1">
                          <a:latin typeface="Century Gothic" panose="020B0502020202020204" pitchFamily="34" charset="0"/>
                        </a:rPr>
                        <a:t>Schreib</a:t>
                      </a:r>
                      <a:r>
                        <a:rPr lang="en-GB" sz="2000" b="1" u="none" strike="noStrike" cap="none" dirty="0">
                          <a:latin typeface="Century Gothic" panose="020B0502020202020204" pitchFamily="34" charset="0"/>
                        </a:rPr>
                        <a:t> die </a:t>
                      </a:r>
                      <a:r>
                        <a:rPr lang="en-GB" sz="2000" b="1" u="none" strike="noStrike" cap="none" dirty="0" err="1">
                          <a:latin typeface="Century Gothic" panose="020B0502020202020204" pitchFamily="34" charset="0"/>
                        </a:rPr>
                        <a:t>Sätze</a:t>
                      </a:r>
                      <a:r>
                        <a:rPr lang="en-GB" sz="2000" b="1" u="none" strike="noStrike" cap="none" dirty="0">
                          <a:latin typeface="Century Gothic" panose="020B0502020202020204" pitchFamily="34" charset="0"/>
                        </a:rPr>
                        <a:t> auf Deutsch.</a:t>
                      </a:r>
                      <a:endParaRPr sz="1400" b="1" u="none" strike="noStrike" cap="none"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1. </a:t>
                      </a:r>
                      <a:r>
                        <a:rPr lang="en-GB" sz="2000" u="sng" strike="noStrike" cap="none" dirty="0">
                          <a:latin typeface="Century Gothic" panose="020B0502020202020204" pitchFamily="34" charset="0"/>
                        </a:rPr>
                        <a:t>We know </a:t>
                      </a:r>
                      <a:r>
                        <a:rPr lang="en-GB" sz="2000" u="none" strike="noStrike" cap="none" dirty="0">
                          <a:latin typeface="Century Gothic" panose="020B0502020202020204" pitchFamily="34" charset="0"/>
                        </a:rPr>
                        <a:t>that many people </a:t>
                      </a:r>
                      <a:r>
                        <a:rPr lang="en-GB" sz="2000" u="sng" strike="noStrike" cap="none" dirty="0">
                          <a:latin typeface="Century Gothic" panose="020B0502020202020204" pitchFamily="34" charset="0"/>
                        </a:rPr>
                        <a:t>can only speak</a:t>
                      </a:r>
                      <a:r>
                        <a:rPr lang="en-GB" sz="2000" u="none" strike="noStrike" cap="none" dirty="0">
                          <a:latin typeface="Century Gothic" panose="020B0502020202020204" pitchFamily="34" charset="0"/>
                        </a:rPr>
                        <a:t> one language.  </a:t>
                      </a:r>
                    </a:p>
                    <a:p>
                      <a:pPr marL="0" marR="0" lvl="0" indent="0" algn="l" rtl="0">
                        <a:lnSpc>
                          <a:spcPct val="100000"/>
                        </a:lnSpc>
                        <a:spcBef>
                          <a:spcPts val="0"/>
                        </a:spcBef>
                        <a:spcAft>
                          <a:spcPts val="0"/>
                        </a:spcAft>
                        <a:buClr>
                          <a:srgbClr val="000000"/>
                        </a:buClr>
                        <a:buSzPts val="2000"/>
                        <a:buFont typeface="Arial"/>
                        <a:buNone/>
                      </a:pPr>
                      <a:r>
                        <a:rPr lang="de-DE" sz="1800" b="0" i="0" kern="1200" dirty="0">
                          <a:solidFill>
                            <a:schemeClr val="tx1"/>
                          </a:solidFill>
                          <a:effectLst/>
                          <a:latin typeface="+mn-lt"/>
                          <a:ea typeface="+mn-ea"/>
                          <a:cs typeface="+mn-cs"/>
                        </a:rPr>
                        <a:t>    </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725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mn-lt"/>
                        </a:rPr>
                        <a:t>2. Why? </a:t>
                      </a:r>
                      <a:r>
                        <a:rPr lang="en-GB" sz="2000" u="sng" strike="noStrike" cap="none" dirty="0">
                          <a:latin typeface="+mn-lt"/>
                        </a:rPr>
                        <a:t>They have many fears</a:t>
                      </a:r>
                      <a:r>
                        <a:rPr lang="en-GB" sz="2000" u="none" strike="noStrike" cap="none" dirty="0">
                          <a:latin typeface="+mn-lt"/>
                        </a:rPr>
                        <a:t>. They think that they will make mistakes.</a:t>
                      </a:r>
                    </a:p>
                    <a:p>
                      <a:pPr marL="0" marR="0" lvl="0" indent="0" algn="l" rtl="0">
                        <a:lnSpc>
                          <a:spcPct val="100000"/>
                        </a:lnSpc>
                        <a:spcBef>
                          <a:spcPts val="0"/>
                        </a:spcBef>
                        <a:spcAft>
                          <a:spcPts val="0"/>
                        </a:spcAft>
                        <a:buClr>
                          <a:srgbClr val="000000"/>
                        </a:buClr>
                        <a:buSzPts val="2000"/>
                        <a:buFont typeface="Arial"/>
                        <a:buNone/>
                      </a:pPr>
                      <a:r>
                        <a:rPr lang="en-GB" sz="2000" b="1" i="0" kern="1200" dirty="0">
                          <a:solidFill>
                            <a:schemeClr val="tx1"/>
                          </a:solidFill>
                          <a:effectLst/>
                          <a:latin typeface="+mn-lt"/>
                          <a:ea typeface="+mn-ea"/>
                          <a:cs typeface="+mn-cs"/>
                        </a:rPr>
                        <a:t>     </a:t>
                      </a:r>
                      <a:endParaRPr lang="en-GB" sz="2000" b="1" u="none" strike="noStrike" cap="none" dirty="0">
                        <a:latin typeface="+mn-lt"/>
                      </a:endParaRPr>
                    </a:p>
                  </a:txBody>
                  <a:tcPr marL="91450" marR="91450" marT="45725" marB="45725"/>
                </a:tc>
                <a:extLst>
                  <a:ext uri="{0D108BD9-81ED-4DB2-BD59-A6C34878D82A}">
                    <a16:rowId xmlns:a16="http://schemas.microsoft.com/office/drawing/2014/main" val="386964814"/>
                  </a:ext>
                </a:extLst>
              </a:tr>
              <a:tr h="88626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3. But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that many famous people speak </a:t>
                      </a:r>
                      <a:r>
                        <a:rPr lang="en-GB" sz="2000" u="sng" strike="noStrike" cap="none" dirty="0">
                          <a:latin typeface="Century Gothic" panose="020B0502020202020204" pitchFamily="34" charset="0"/>
                        </a:rPr>
                        <a:t>either</a:t>
                      </a:r>
                      <a:r>
                        <a:rPr lang="en-GB" sz="2000" u="none" strike="noStrike" cap="none" dirty="0">
                          <a:latin typeface="Century Gothic" panose="020B0502020202020204" pitchFamily="34" charset="0"/>
                        </a:rPr>
                        <a:t> one other language </a:t>
                      </a:r>
                      <a:r>
                        <a:rPr lang="en-GB" sz="2000" b="0" u="sng" strike="noStrike" cap="none" dirty="0">
                          <a:latin typeface="Century Gothic" panose="020B0502020202020204" pitchFamily="34" charset="0"/>
                        </a:rPr>
                        <a:t>or</a:t>
                      </a:r>
                      <a:r>
                        <a:rPr lang="en-GB" sz="2000" b="0" u="none" strike="noStrike" cap="none" dirty="0">
                          <a:latin typeface="Century Gothic" panose="020B0502020202020204" pitchFamily="34" charset="0"/>
                        </a:rPr>
                        <a:t> </a:t>
                      </a:r>
                      <a:r>
                        <a:rPr lang="en-GB" sz="2000" u="none" strike="noStrike" cap="none" dirty="0">
                          <a:latin typeface="Century Gothic" panose="020B0502020202020204" pitchFamily="34" charset="0"/>
                        </a:rPr>
                        <a:t>more?</a:t>
                      </a:r>
                    </a:p>
                    <a:p>
                      <a:pPr marL="0" marR="0" lvl="0" indent="0" algn="l" rtl="0">
                        <a:lnSpc>
                          <a:spcPct val="100000"/>
                        </a:lnSpc>
                        <a:spcBef>
                          <a:spcPts val="0"/>
                        </a:spcBef>
                        <a:spcAft>
                          <a:spcPts val="0"/>
                        </a:spcAft>
                        <a:buClr>
                          <a:srgbClr val="000000"/>
                        </a:buClr>
                        <a:buSzPts val="2000"/>
                        <a:buFont typeface="Arial"/>
                        <a:buNone/>
                      </a:pPr>
                      <a:r>
                        <a:rPr lang="en-GB" sz="1800" b="0" i="0" kern="1200" dirty="0">
                          <a:solidFill>
                            <a:schemeClr val="tx1"/>
                          </a:solidFill>
                          <a:effectLst/>
                          <a:latin typeface="+mn-lt"/>
                          <a:ea typeface="+mn-ea"/>
                          <a:cs typeface="+mn-cs"/>
                        </a:rPr>
                        <a:t> </a:t>
                      </a:r>
                    </a:p>
                  </a:txBody>
                  <a:tcPr marL="91450" marR="91450" marT="45725" marB="45725"/>
                </a:tc>
                <a:extLst>
                  <a:ext uri="{0D108BD9-81ED-4DB2-BD59-A6C34878D82A}">
                    <a16:rowId xmlns:a16="http://schemas.microsoft.com/office/drawing/2014/main" val="10002"/>
                  </a:ext>
                </a:extLst>
              </a:tr>
              <a:tr h="646771">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4.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Natalie Portman or Novak </a:t>
                      </a:r>
                      <a:r>
                        <a:rPr lang="en-GB" sz="2000" u="none" strike="noStrike" cap="none" dirty="0" err="1">
                          <a:latin typeface="Century Gothic" panose="020B0502020202020204" pitchFamily="34" charset="0"/>
                        </a:rPr>
                        <a:t>Đoković</a:t>
                      </a:r>
                      <a:r>
                        <a:rPr lang="en-GB" sz="2000" u="none" strike="noStrike" cap="none" dirty="0">
                          <a:latin typeface="Century Gothic" panose="020B0502020202020204" pitchFamily="34" charset="0"/>
                        </a:rPr>
                        <a:t>? </a:t>
                      </a:r>
                      <a:r>
                        <a:rPr lang="en-GB" sz="2000" u="sng" strike="noStrike" cap="none" dirty="0">
                          <a:latin typeface="Century Gothic" panose="020B0502020202020204" pitchFamily="34" charset="0"/>
                        </a:rPr>
                        <a:t>She speaks</a:t>
                      </a:r>
                      <a:r>
                        <a:rPr lang="en-GB" sz="2000" u="none" strike="noStrike" cap="none" dirty="0">
                          <a:latin typeface="Century Gothic" panose="020B0502020202020204" pitchFamily="34" charset="0"/>
                        </a:rPr>
                        <a:t> 5 languages and he speaks 7.   </a:t>
                      </a:r>
                      <a:endParaRPr sz="20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5. </a:t>
                      </a:r>
                      <a:r>
                        <a:rPr lang="en-GB" sz="2000" u="sng" strike="noStrike" cap="none" dirty="0">
                          <a:latin typeface="Century Gothic" panose="020B0502020202020204" pitchFamily="34" charset="0"/>
                        </a:rPr>
                        <a:t>So you can have more interests</a:t>
                      </a:r>
                      <a:r>
                        <a:rPr lang="en-GB" sz="2000" u="none" strike="noStrike" cap="none" dirty="0">
                          <a:latin typeface="Century Gothic" panose="020B0502020202020204" pitchFamily="34" charset="0"/>
                        </a:rPr>
                        <a:t> – for example, sport and languages.</a:t>
                      </a:r>
                    </a:p>
                  </a:txBody>
                  <a:tcPr marL="91450" marR="91450" marT="45725" marB="45725"/>
                </a:tc>
                <a:extLst>
                  <a:ext uri="{0D108BD9-81ED-4DB2-BD59-A6C34878D82A}">
                    <a16:rowId xmlns:a16="http://schemas.microsoft.com/office/drawing/2014/main" val="10004"/>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6. If you practise a new language regularly, </a:t>
                      </a:r>
                      <a:r>
                        <a:rPr lang="en-GB" sz="2000" u="sng" strike="noStrike" cap="none" dirty="0">
                          <a:latin typeface="Century Gothic" panose="020B0502020202020204" pitchFamily="34" charset="0"/>
                        </a:rPr>
                        <a:t>you see the results </a:t>
                      </a:r>
                      <a:r>
                        <a:rPr lang="en-GB" sz="2000" u="none" strike="noStrike" cap="none" dirty="0">
                          <a:latin typeface="Century Gothic" panose="020B0502020202020204" pitchFamily="34" charset="0"/>
                        </a:rPr>
                        <a:t>relatively quickly</a:t>
                      </a:r>
                      <a:r>
                        <a:rPr lang="de-DE" sz="1800" b="1" i="0" kern="1200" dirty="0">
                          <a:solidFill>
                            <a:schemeClr val="tx1"/>
                          </a:solidFill>
                          <a:effectLst/>
                          <a:latin typeface="+mn-lt"/>
                          <a:ea typeface="+mn-ea"/>
                          <a:cs typeface="+mn-cs"/>
                        </a:rPr>
                        <a:t>.</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r h="646771">
                <a:tc>
                  <a:txBody>
                    <a:bodyPr/>
                    <a:lstStyle/>
                    <a:p>
                      <a:r>
                        <a:rPr lang="en-GB" sz="2000" u="none" strike="noStrike" cap="none" dirty="0">
                          <a:latin typeface="Century Gothic" panose="020B0502020202020204" pitchFamily="34" charset="0"/>
                        </a:rPr>
                        <a:t>7. </a:t>
                      </a:r>
                      <a:r>
                        <a:rPr lang="en-GB" sz="2000" u="sng" kern="1200" dirty="0">
                          <a:solidFill>
                            <a:schemeClr val="tx1"/>
                          </a:solidFill>
                          <a:effectLst/>
                          <a:latin typeface="+mn-lt"/>
                          <a:ea typeface="+mn-ea"/>
                          <a:cs typeface="+mn-cs"/>
                        </a:rPr>
                        <a:t>If you know</a:t>
                      </a:r>
                      <a:r>
                        <a:rPr lang="en-GB" sz="2000" kern="1200" dirty="0">
                          <a:solidFill>
                            <a:schemeClr val="tx1"/>
                          </a:solidFill>
                          <a:effectLst/>
                          <a:latin typeface="+mn-lt"/>
                          <a:ea typeface="+mn-ea"/>
                          <a:cs typeface="+mn-cs"/>
                        </a:rPr>
                        <a:t> more than one language it helps you to make more friends.</a:t>
                      </a:r>
                      <a:endParaRPr lang="en-GB"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    </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6"/>
                  </a:ext>
                </a:extLst>
              </a:tr>
            </a:tbl>
          </a:graphicData>
        </a:graphic>
      </p:graphicFrame>
      <p:sp>
        <p:nvSpPr>
          <p:cNvPr id="21" name="Speech Bubble: Rectangle with Corners Rounded 20">
            <a:extLst>
              <a:ext uri="{FF2B5EF4-FFF2-40B4-BE49-F238E27FC236}">
                <a16:creationId xmlns:a16="http://schemas.microsoft.com/office/drawing/2014/main" id="{BD07CB39-DD9D-75AF-7569-DE4446D7CC6F}"/>
              </a:ext>
            </a:extLst>
          </p:cNvPr>
          <p:cNvSpPr/>
          <p:nvPr/>
        </p:nvSpPr>
        <p:spPr>
          <a:xfrm>
            <a:off x="5842145" y="401091"/>
            <a:ext cx="1782543" cy="647577"/>
          </a:xfrm>
          <a:prstGeom prst="wedgeRoundRectCallout">
            <a:avLst>
              <a:gd name="adj1" fmla="val -126368"/>
              <a:gd name="adj2" fmla="val 990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WO1 or WO3 after </a:t>
            </a:r>
            <a:r>
              <a:rPr lang="en-GB" b="1" dirty="0" err="1"/>
              <a:t>dass</a:t>
            </a:r>
            <a:r>
              <a:rPr lang="en-GB" b="1" dirty="0"/>
              <a:t>? </a:t>
            </a:r>
          </a:p>
        </p:txBody>
      </p:sp>
      <p:sp>
        <p:nvSpPr>
          <p:cNvPr id="22" name="Speech Bubble: Rectangle with Corners Rounded 21">
            <a:extLst>
              <a:ext uri="{FF2B5EF4-FFF2-40B4-BE49-F238E27FC236}">
                <a16:creationId xmlns:a16="http://schemas.microsoft.com/office/drawing/2014/main" id="{EBB2072D-2D34-0CD4-B265-F6739223FDF9}"/>
              </a:ext>
            </a:extLst>
          </p:cNvPr>
          <p:cNvSpPr/>
          <p:nvPr/>
        </p:nvSpPr>
        <p:spPr>
          <a:xfrm>
            <a:off x="4317357" y="2260611"/>
            <a:ext cx="1690471" cy="510168"/>
          </a:xfrm>
          <a:prstGeom prst="wedgeRoundRectCallout">
            <a:avLst>
              <a:gd name="adj1" fmla="val -76082"/>
              <a:gd name="adj2" fmla="val -4559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7</a:t>
            </a:r>
          </a:p>
        </p:txBody>
      </p:sp>
      <p:sp>
        <p:nvSpPr>
          <p:cNvPr id="24" name="Speech Bubble: Rectangle with Corners Rounded 23">
            <a:extLst>
              <a:ext uri="{FF2B5EF4-FFF2-40B4-BE49-F238E27FC236}">
                <a16:creationId xmlns:a16="http://schemas.microsoft.com/office/drawing/2014/main" id="{EF32F788-75D1-A8CA-F2AB-78FD92B6D778}"/>
              </a:ext>
            </a:extLst>
          </p:cNvPr>
          <p:cNvSpPr/>
          <p:nvPr/>
        </p:nvSpPr>
        <p:spPr>
          <a:xfrm>
            <a:off x="4035423" y="5994948"/>
            <a:ext cx="2996417" cy="581541"/>
          </a:xfrm>
          <a:prstGeom prst="wedgeRoundRectCallout">
            <a:avLst>
              <a:gd name="adj1" fmla="val 37409"/>
              <a:gd name="adj2" fmla="val -731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In German you ‘find’ friends not ‘make’ them.</a:t>
            </a:r>
          </a:p>
        </p:txBody>
      </p:sp>
      <p:sp>
        <p:nvSpPr>
          <p:cNvPr id="25" name="Speech Bubble: Rectangle with Corners Rounded 24">
            <a:extLst>
              <a:ext uri="{FF2B5EF4-FFF2-40B4-BE49-F238E27FC236}">
                <a16:creationId xmlns:a16="http://schemas.microsoft.com/office/drawing/2014/main" id="{5519AC44-69C1-3CC4-F2F2-CCAE6A4CE127}"/>
              </a:ext>
            </a:extLst>
          </p:cNvPr>
          <p:cNvSpPr/>
          <p:nvPr/>
        </p:nvSpPr>
        <p:spPr>
          <a:xfrm>
            <a:off x="2261313" y="4567063"/>
            <a:ext cx="1534655" cy="306460"/>
          </a:xfrm>
          <a:prstGeom prst="wedgeRoundRectCallout">
            <a:avLst>
              <a:gd name="adj1" fmla="val 64572"/>
              <a:gd name="adj2" fmla="val -6422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8</a:t>
            </a:r>
          </a:p>
        </p:txBody>
      </p:sp>
      <p:sp>
        <p:nvSpPr>
          <p:cNvPr id="26" name="Speech Bubble: Rectangle with Corners Rounded 25">
            <a:extLst>
              <a:ext uri="{FF2B5EF4-FFF2-40B4-BE49-F238E27FC236}">
                <a16:creationId xmlns:a16="http://schemas.microsoft.com/office/drawing/2014/main" id="{BAFF4FF2-1408-B50E-FF7B-63187ABDF74F}"/>
              </a:ext>
            </a:extLst>
          </p:cNvPr>
          <p:cNvSpPr/>
          <p:nvPr/>
        </p:nvSpPr>
        <p:spPr>
          <a:xfrm>
            <a:off x="9583318" y="5389709"/>
            <a:ext cx="2185261" cy="876180"/>
          </a:xfrm>
          <a:prstGeom prst="wedgeRoundRectCallout">
            <a:avLst>
              <a:gd name="adj1" fmla="val -31314"/>
              <a:gd name="adj2" fmla="val -684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Some adjectives and adverbs are identical.</a:t>
            </a:r>
          </a:p>
        </p:txBody>
      </p:sp>
      <p:sp>
        <p:nvSpPr>
          <p:cNvPr id="27" name="Speech Bubble: Rectangle with Corners Rounded 26">
            <a:extLst>
              <a:ext uri="{FF2B5EF4-FFF2-40B4-BE49-F238E27FC236}">
                <a16:creationId xmlns:a16="http://schemas.microsoft.com/office/drawing/2014/main" id="{646AAF04-FFF7-3E56-A656-823FC8E22BAE}"/>
              </a:ext>
            </a:extLst>
          </p:cNvPr>
          <p:cNvSpPr/>
          <p:nvPr/>
        </p:nvSpPr>
        <p:spPr>
          <a:xfrm>
            <a:off x="5889356" y="5267348"/>
            <a:ext cx="2525232" cy="353697"/>
          </a:xfrm>
          <a:prstGeom prst="wedgeRoundRectCallout">
            <a:avLst>
              <a:gd name="adj1" fmla="val -17460"/>
              <a:gd name="adj2" fmla="val -721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Stem change verb!</a:t>
            </a:r>
          </a:p>
        </p:txBody>
      </p:sp>
      <p:sp>
        <p:nvSpPr>
          <p:cNvPr id="28" name="Speech Bubble: Rectangle with Corners Rounded 27">
            <a:extLst>
              <a:ext uri="{FF2B5EF4-FFF2-40B4-BE49-F238E27FC236}">
                <a16:creationId xmlns:a16="http://schemas.microsoft.com/office/drawing/2014/main" id="{3BCE1070-2E45-22A1-AF0A-DE2B2E4332A2}"/>
              </a:ext>
            </a:extLst>
          </p:cNvPr>
          <p:cNvSpPr/>
          <p:nvPr/>
        </p:nvSpPr>
        <p:spPr>
          <a:xfrm>
            <a:off x="8352602" y="3050079"/>
            <a:ext cx="3772884" cy="562708"/>
          </a:xfrm>
          <a:prstGeom prst="wedgeRoundRectCallout">
            <a:avLst>
              <a:gd name="adj1" fmla="val -114812"/>
              <a:gd name="adj2" fmla="val -583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Here you could make ‘</a:t>
            </a:r>
            <a:r>
              <a:rPr lang="en-GB" b="1" dirty="0" err="1"/>
              <a:t>berühmt</a:t>
            </a:r>
            <a:r>
              <a:rPr lang="en-GB" b="1" dirty="0"/>
              <a:t>’ into a noun ‘famous people’.  </a:t>
            </a:r>
          </a:p>
        </p:txBody>
      </p:sp>
      <p:sp>
        <p:nvSpPr>
          <p:cNvPr id="29" name="Speech Bubble: Rectangle with Corners Rounded 28">
            <a:extLst>
              <a:ext uri="{FF2B5EF4-FFF2-40B4-BE49-F238E27FC236}">
                <a16:creationId xmlns:a16="http://schemas.microsoft.com/office/drawing/2014/main" id="{7DDF8F94-05DD-CAAF-C62A-39D5A26913AA}"/>
              </a:ext>
            </a:extLst>
          </p:cNvPr>
          <p:cNvSpPr/>
          <p:nvPr/>
        </p:nvSpPr>
        <p:spPr>
          <a:xfrm>
            <a:off x="8750247" y="4533777"/>
            <a:ext cx="1666143" cy="373032"/>
          </a:xfrm>
          <a:prstGeom prst="wedgeRoundRectCallout">
            <a:avLst>
              <a:gd name="adj1" fmla="val -100200"/>
              <a:gd name="adj2" fmla="val 54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9</a:t>
            </a:r>
          </a:p>
        </p:txBody>
      </p:sp>
      <p:sp>
        <p:nvSpPr>
          <p:cNvPr id="15" name="Speech Bubble: Rectangle with Corners Rounded 14">
            <a:extLst>
              <a:ext uri="{FF2B5EF4-FFF2-40B4-BE49-F238E27FC236}">
                <a16:creationId xmlns:a16="http://schemas.microsoft.com/office/drawing/2014/main" id="{5800B3EA-94C6-4396-8A7D-CE1BEE70045D}"/>
              </a:ext>
            </a:extLst>
          </p:cNvPr>
          <p:cNvSpPr/>
          <p:nvPr/>
        </p:nvSpPr>
        <p:spPr>
          <a:xfrm>
            <a:off x="4541267" y="3070520"/>
            <a:ext cx="1534655" cy="389837"/>
          </a:xfrm>
          <a:prstGeom prst="wedgeRoundRectCallout">
            <a:avLst>
              <a:gd name="adj1" fmla="val 69155"/>
              <a:gd name="adj2" fmla="val -649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either …or</a:t>
            </a:r>
          </a:p>
        </p:txBody>
      </p:sp>
      <p:sp>
        <p:nvSpPr>
          <p:cNvPr id="16" name="Speech Bubble: Rectangle with Corners Rounded 15">
            <a:extLst>
              <a:ext uri="{FF2B5EF4-FFF2-40B4-BE49-F238E27FC236}">
                <a16:creationId xmlns:a16="http://schemas.microsoft.com/office/drawing/2014/main" id="{B0A7968B-E3D3-455B-866C-F12B024148F4}"/>
              </a:ext>
            </a:extLst>
          </p:cNvPr>
          <p:cNvSpPr/>
          <p:nvPr/>
        </p:nvSpPr>
        <p:spPr>
          <a:xfrm>
            <a:off x="265408" y="1659365"/>
            <a:ext cx="1995905" cy="306461"/>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17" name="Speech Bubble: Rectangle with Corners Rounded 16">
            <a:extLst>
              <a:ext uri="{FF2B5EF4-FFF2-40B4-BE49-F238E27FC236}">
                <a16:creationId xmlns:a16="http://schemas.microsoft.com/office/drawing/2014/main" id="{E6E64F1F-47FE-42BD-885D-4B0387FC93B6}"/>
              </a:ext>
            </a:extLst>
          </p:cNvPr>
          <p:cNvSpPr/>
          <p:nvPr/>
        </p:nvSpPr>
        <p:spPr>
          <a:xfrm>
            <a:off x="416526" y="3957244"/>
            <a:ext cx="1995905" cy="306460"/>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18" name="Speech Bubble: Rectangle with Corners Rounded 17">
            <a:extLst>
              <a:ext uri="{FF2B5EF4-FFF2-40B4-BE49-F238E27FC236}">
                <a16:creationId xmlns:a16="http://schemas.microsoft.com/office/drawing/2014/main" id="{EB96EDCE-45B6-42FC-91D0-5B5E225BB8ED}"/>
              </a:ext>
            </a:extLst>
          </p:cNvPr>
          <p:cNvSpPr/>
          <p:nvPr/>
        </p:nvSpPr>
        <p:spPr>
          <a:xfrm>
            <a:off x="325464" y="5267348"/>
            <a:ext cx="1714351" cy="306460"/>
          </a:xfrm>
          <a:prstGeom prst="wedgeRoundRectCallout">
            <a:avLst>
              <a:gd name="adj1" fmla="val 9868"/>
              <a:gd name="adj2" fmla="val -761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Wenn</a:t>
            </a:r>
            <a:r>
              <a:rPr lang="en-GB" b="1" dirty="0"/>
              <a:t> + WO3</a:t>
            </a:r>
          </a:p>
        </p:txBody>
      </p:sp>
      <p:pic>
        <p:nvPicPr>
          <p:cNvPr id="30" name="Picture 29" descr="Logo, company name&#10;&#10;Description automatically generated">
            <a:extLst>
              <a:ext uri="{FF2B5EF4-FFF2-40B4-BE49-F238E27FC236}">
                <a16:creationId xmlns:a16="http://schemas.microsoft.com/office/drawing/2014/main" id="{43F19DB5-991B-4AB3-8DD0-BCE715068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246" y="31157"/>
            <a:ext cx="2308770" cy="1280646"/>
          </a:xfrm>
          <a:prstGeom prst="rect">
            <a:avLst/>
          </a:prstGeom>
        </p:spPr>
      </p:pic>
    </p:spTree>
    <p:extLst>
      <p:ext uri="{BB962C8B-B14F-4D97-AF65-F5344CB8AC3E}">
        <p14:creationId xmlns:p14="http://schemas.microsoft.com/office/powerpoint/2010/main" val="107437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15" grpId="0" animBg="1"/>
      <p:bldP spid="16" grpId="0" animBg="1"/>
      <p:bldP spid="1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C94-3ABA-95D7-6A0C-7EB0523FAEA5}"/>
              </a:ext>
            </a:extLst>
          </p:cNvPr>
          <p:cNvSpPr>
            <a:spLocks noGrp="1"/>
          </p:cNvSpPr>
          <p:nvPr>
            <p:ph type="title"/>
          </p:nvPr>
        </p:nvSpPr>
        <p:spPr>
          <a:xfrm>
            <a:off x="-1" y="213557"/>
            <a:ext cx="5749871" cy="647577"/>
          </a:xfrm>
        </p:spPr>
        <p:txBody>
          <a:bodyPr/>
          <a:lstStyle/>
          <a:p>
            <a:r>
              <a:rPr lang="en-GB" dirty="0"/>
              <a:t>Wie </a:t>
            </a:r>
            <a:r>
              <a:rPr lang="en-GB" dirty="0" err="1"/>
              <a:t>viele</a:t>
            </a:r>
            <a:r>
              <a:rPr lang="en-GB" dirty="0"/>
              <a:t> </a:t>
            </a:r>
            <a:r>
              <a:rPr lang="en-GB" dirty="0" err="1"/>
              <a:t>Sprachen</a:t>
            </a:r>
            <a:r>
              <a:rPr lang="en-GB" dirty="0"/>
              <a:t>? </a:t>
            </a:r>
          </a:p>
        </p:txBody>
      </p:sp>
      <p:sp>
        <p:nvSpPr>
          <p:cNvPr id="4" name="Google Shape;715;p15">
            <a:extLst>
              <a:ext uri="{FF2B5EF4-FFF2-40B4-BE49-F238E27FC236}">
                <a16:creationId xmlns:a16="http://schemas.microsoft.com/office/drawing/2014/main" id="{15816F2D-BB68-236A-3742-07F5FC10D69B}"/>
              </a:ext>
            </a:extLst>
          </p:cNvPr>
          <p:cNvSpPr/>
          <p:nvPr/>
        </p:nvSpPr>
        <p:spPr>
          <a:xfrm>
            <a:off x="10425595" y="304818"/>
            <a:ext cx="1461605" cy="337596"/>
          </a:xfrm>
          <a:prstGeom prst="roundRect">
            <a:avLst>
              <a:gd name="adj" fmla="val 16667"/>
            </a:avLst>
          </a:prstGeom>
          <a:solidFill>
            <a:schemeClr val="accent1"/>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schreiben</a:t>
            </a:r>
            <a:endParaRPr kumimoji="0" sz="20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aphicFrame>
        <p:nvGraphicFramePr>
          <p:cNvPr id="5" name="Google Shape;716;p15">
            <a:extLst>
              <a:ext uri="{FF2B5EF4-FFF2-40B4-BE49-F238E27FC236}">
                <a16:creationId xmlns:a16="http://schemas.microsoft.com/office/drawing/2014/main" id="{63535F94-B5C7-25B9-4572-6BC7268F1885}"/>
              </a:ext>
            </a:extLst>
          </p:cNvPr>
          <p:cNvGraphicFramePr/>
          <p:nvPr/>
        </p:nvGraphicFramePr>
        <p:xfrm>
          <a:off x="325464" y="883402"/>
          <a:ext cx="11739966" cy="5432992"/>
        </p:xfrm>
        <a:graphic>
          <a:graphicData uri="http://schemas.openxmlformats.org/drawingml/2006/table">
            <a:tbl>
              <a:tblPr firstRow="1" bandRow="1">
                <a:noFill/>
              </a:tblPr>
              <a:tblGrid>
                <a:gridCol w="11739966">
                  <a:extLst>
                    <a:ext uri="{9D8B030D-6E8A-4147-A177-3AD203B41FA5}">
                      <a16:colId xmlns:a16="http://schemas.microsoft.com/office/drawing/2014/main" val="20000"/>
                    </a:ext>
                  </a:extLst>
                </a:gridCol>
              </a:tblGrid>
              <a:tr h="472892">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err="1">
                          <a:latin typeface="Century Gothic" panose="020B0502020202020204" pitchFamily="34" charset="0"/>
                        </a:rPr>
                        <a:t>Schreib</a:t>
                      </a:r>
                      <a:r>
                        <a:rPr lang="en-GB" sz="2000" b="1" u="none" strike="noStrike" cap="none" dirty="0">
                          <a:latin typeface="Century Gothic" panose="020B0502020202020204" pitchFamily="34" charset="0"/>
                        </a:rPr>
                        <a:t> die </a:t>
                      </a:r>
                      <a:r>
                        <a:rPr lang="en-GB" sz="2000" b="1" u="none" strike="noStrike" cap="none" dirty="0" err="1">
                          <a:latin typeface="Century Gothic" panose="020B0502020202020204" pitchFamily="34" charset="0"/>
                        </a:rPr>
                        <a:t>Sätze</a:t>
                      </a:r>
                      <a:r>
                        <a:rPr lang="en-GB" sz="2000" b="1" u="none" strike="noStrike" cap="none" dirty="0">
                          <a:latin typeface="Century Gothic" panose="020B0502020202020204" pitchFamily="34" charset="0"/>
                        </a:rPr>
                        <a:t> auf Deutsch.</a:t>
                      </a:r>
                      <a:endParaRPr sz="1400" b="1" u="none" strike="noStrike" cap="none"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78953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1. </a:t>
                      </a:r>
                      <a:r>
                        <a:rPr lang="en-GB" sz="2000" u="sng" strike="noStrike" cap="none" dirty="0">
                          <a:latin typeface="Century Gothic" panose="020B0502020202020204" pitchFamily="34" charset="0"/>
                        </a:rPr>
                        <a:t>We know</a:t>
                      </a:r>
                      <a:r>
                        <a:rPr lang="en-GB" sz="2000" u="none" strike="noStrike" cap="none" dirty="0">
                          <a:latin typeface="Century Gothic" panose="020B0502020202020204" pitchFamily="34" charset="0"/>
                        </a:rPr>
                        <a:t> that </a:t>
                      </a:r>
                      <a:r>
                        <a:rPr lang="en-GB" sz="2000" u="sng" strike="noStrike" cap="none" dirty="0">
                          <a:latin typeface="Century Gothic" panose="020B0502020202020204" pitchFamily="34" charset="0"/>
                        </a:rPr>
                        <a:t>many people only speak</a:t>
                      </a:r>
                      <a:r>
                        <a:rPr lang="en-GB" sz="2000" u="none" strike="noStrike" cap="none" dirty="0">
                          <a:latin typeface="Century Gothic" panose="020B0502020202020204" pitchFamily="34" charset="0"/>
                        </a:rPr>
                        <a:t> one language.  </a:t>
                      </a:r>
                    </a:p>
                    <a:p>
                      <a:pPr marL="0" marR="0" lvl="0" indent="0" algn="l" rtl="0">
                        <a:lnSpc>
                          <a:spcPct val="100000"/>
                        </a:lnSpc>
                        <a:spcBef>
                          <a:spcPts val="0"/>
                        </a:spcBef>
                        <a:spcAft>
                          <a:spcPts val="0"/>
                        </a:spcAft>
                        <a:buClr>
                          <a:srgbClr val="000000"/>
                        </a:buClr>
                        <a:buSzPts val="2000"/>
                        <a:buFont typeface="Arial"/>
                        <a:buNone/>
                      </a:pPr>
                      <a:r>
                        <a:rPr lang="de-DE" sz="1800" b="0" i="0" kern="1200" dirty="0">
                          <a:solidFill>
                            <a:schemeClr val="tx1"/>
                          </a:solidFill>
                          <a:effectLst/>
                          <a:latin typeface="+mn-lt"/>
                          <a:ea typeface="+mn-ea"/>
                          <a:cs typeface="+mn-cs"/>
                        </a:rPr>
                        <a:t>   </a:t>
                      </a:r>
                      <a:r>
                        <a:rPr lang="de-DE" sz="1800" b="1" i="0" kern="1200" dirty="0">
                          <a:solidFill>
                            <a:schemeClr val="tx1"/>
                          </a:solidFill>
                          <a:effectLst/>
                          <a:latin typeface="+mn-lt"/>
                          <a:ea typeface="+mn-ea"/>
                          <a:cs typeface="+mn-cs"/>
                        </a:rPr>
                        <a:t> </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87256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mn-lt"/>
                        </a:rPr>
                        <a:t>2. Why? They have </a:t>
                      </a:r>
                      <a:r>
                        <a:rPr lang="en-GB" sz="2000" u="sng" strike="noStrike" cap="none" dirty="0">
                          <a:latin typeface="+mn-lt"/>
                        </a:rPr>
                        <a:t>many fears</a:t>
                      </a:r>
                      <a:r>
                        <a:rPr lang="en-GB" sz="2000" u="none" strike="noStrike" cap="none" dirty="0">
                          <a:latin typeface="+mn-lt"/>
                        </a:rPr>
                        <a:t>.</a:t>
                      </a:r>
                    </a:p>
                    <a:p>
                      <a:pPr marL="0" marR="0" lvl="0" indent="0" algn="l" rtl="0">
                        <a:lnSpc>
                          <a:spcPct val="100000"/>
                        </a:lnSpc>
                        <a:spcBef>
                          <a:spcPts val="0"/>
                        </a:spcBef>
                        <a:spcAft>
                          <a:spcPts val="0"/>
                        </a:spcAft>
                        <a:buClr>
                          <a:srgbClr val="000000"/>
                        </a:buClr>
                        <a:buSzPts val="2000"/>
                        <a:buFont typeface="Arial"/>
                        <a:buNone/>
                      </a:pPr>
                      <a:r>
                        <a:rPr lang="en-GB" sz="2000" b="0" i="0" kern="1200" dirty="0">
                          <a:solidFill>
                            <a:schemeClr val="tx1"/>
                          </a:solidFill>
                          <a:effectLst/>
                          <a:latin typeface="+mn-lt"/>
                          <a:ea typeface="+mn-ea"/>
                          <a:cs typeface="+mn-cs"/>
                        </a:rPr>
                        <a:t>     </a:t>
                      </a:r>
                      <a:endParaRPr lang="en-GB" sz="2000" b="1" u="none" strike="noStrike" cap="none" dirty="0">
                        <a:latin typeface="+mn-lt"/>
                      </a:endParaRPr>
                    </a:p>
                  </a:txBody>
                  <a:tcPr marL="91450" marR="91450" marT="45725" marB="45725"/>
                </a:tc>
                <a:extLst>
                  <a:ext uri="{0D108BD9-81ED-4DB2-BD59-A6C34878D82A}">
                    <a16:rowId xmlns:a16="http://schemas.microsoft.com/office/drawing/2014/main" val="386964814"/>
                  </a:ext>
                </a:extLst>
              </a:tr>
              <a:tr h="85764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3.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Natalie Portman or Novak </a:t>
                      </a:r>
                      <a:r>
                        <a:rPr lang="en-GB" sz="2000" u="none" strike="noStrike" cap="none" dirty="0" err="1">
                          <a:latin typeface="Century Gothic" panose="020B0502020202020204" pitchFamily="34" charset="0"/>
                        </a:rPr>
                        <a:t>Đoković</a:t>
                      </a:r>
                      <a:r>
                        <a:rPr lang="en-GB" sz="2000" u="none" strike="noStrike" cap="none" dirty="0">
                          <a:latin typeface="Century Gothic" panose="020B0502020202020204" pitchFamily="34" charset="0"/>
                        </a:rPr>
                        <a:t>?</a:t>
                      </a:r>
                      <a:r>
                        <a:rPr lang="en-GB" sz="1800" b="0" i="0" kern="1200" dirty="0">
                          <a:solidFill>
                            <a:schemeClr val="tx1"/>
                          </a:solidFill>
                          <a:effectLst/>
                          <a:latin typeface="+mn-lt"/>
                          <a:ea typeface="+mn-ea"/>
                          <a:cs typeface="+mn-cs"/>
                        </a:rPr>
                        <a:t>    </a:t>
                      </a:r>
                      <a:endParaRPr lang="en-GB"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2"/>
                  </a:ext>
                </a:extLst>
              </a:tr>
              <a:tr h="825417">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4. </a:t>
                      </a:r>
                      <a:r>
                        <a:rPr lang="en-GB" sz="2000" u="sng" strike="noStrike" cap="none" dirty="0">
                          <a:latin typeface="Century Gothic" panose="020B0502020202020204" pitchFamily="34" charset="0"/>
                        </a:rPr>
                        <a:t>She speaks </a:t>
                      </a:r>
                      <a:r>
                        <a:rPr lang="en-GB" sz="2000" u="none" strike="noStrike" cap="none" dirty="0">
                          <a:latin typeface="Century Gothic" panose="020B0502020202020204" pitchFamily="34" charset="0"/>
                        </a:rPr>
                        <a:t>five languages and he speaks seven.</a:t>
                      </a:r>
                    </a:p>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    </a:t>
                      </a:r>
                      <a:endParaRPr sz="20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825417">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latin typeface="Century Gothic" panose="020B0502020202020204" pitchFamily="34" charset="0"/>
                        </a:rPr>
                        <a:t>5. </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So </a:t>
                      </a:r>
                      <a:r>
                        <a:rPr kumimoji="0" lang="de-DE" sz="20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you can have</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more </a:t>
                      </a:r>
                      <a:r>
                        <a:rPr kumimoji="0" lang="de-DE" sz="20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interests</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for example, sport and languages.</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de-DE"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a:txBody>
                  <a:tcPr marL="91450" marR="91450" marT="45725" marB="45725"/>
                </a:tc>
                <a:extLst>
                  <a:ext uri="{0D108BD9-81ED-4DB2-BD59-A6C34878D82A}">
                    <a16:rowId xmlns:a16="http://schemas.microsoft.com/office/drawing/2014/main" val="10004"/>
                  </a:ext>
                </a:extLst>
              </a:tr>
              <a:tr h="78953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6. </a:t>
                      </a:r>
                      <a:r>
                        <a:rPr lang="en-GB" sz="2000" u="sng" strike="noStrike" cap="none" dirty="0">
                          <a:latin typeface="Century Gothic" panose="020B0502020202020204" pitchFamily="34" charset="0"/>
                        </a:rPr>
                        <a:t>You see </a:t>
                      </a:r>
                      <a:r>
                        <a:rPr lang="en-GB" sz="2000" u="none" strike="noStrike" cap="none" dirty="0">
                          <a:latin typeface="Century Gothic" panose="020B0502020202020204" pitchFamily="34" charset="0"/>
                        </a:rPr>
                        <a:t>the</a:t>
                      </a:r>
                      <a:r>
                        <a:rPr lang="en-GB" sz="2000" u="sng" strike="noStrike" cap="none" dirty="0">
                          <a:latin typeface="Century Gothic" panose="020B0502020202020204" pitchFamily="34" charset="0"/>
                        </a:rPr>
                        <a:t> results </a:t>
                      </a:r>
                      <a:r>
                        <a:rPr lang="en-GB" sz="2000" u="none" strike="noStrike" cap="none" dirty="0">
                          <a:latin typeface="Century Gothic" panose="020B0502020202020204" pitchFamily="34" charset="0"/>
                        </a:rPr>
                        <a:t>quickly, </a:t>
                      </a:r>
                      <a:r>
                        <a:rPr lang="en-GB" sz="2000" u="sng" strike="noStrike" cap="none" dirty="0">
                          <a:latin typeface="Century Gothic" panose="020B0502020202020204" pitchFamily="34" charset="0"/>
                        </a:rPr>
                        <a:t>if you practise often</a:t>
                      </a:r>
                      <a:r>
                        <a:rPr lang="en-GB" sz="2000" u="none" strike="noStrike" cap="none" dirty="0">
                          <a:latin typeface="Century Gothic" panose="020B0502020202020204" pitchFamily="34" charset="0"/>
                        </a:rPr>
                        <a:t>.</a:t>
                      </a:r>
                    </a:p>
                    <a:p>
                      <a:pPr marL="0" marR="0" lvl="0" indent="0" algn="l" rtl="0">
                        <a:lnSpc>
                          <a:spcPct val="100000"/>
                        </a:lnSpc>
                        <a:spcBef>
                          <a:spcPts val="0"/>
                        </a:spcBef>
                        <a:spcAft>
                          <a:spcPts val="0"/>
                        </a:spcAft>
                        <a:buClr>
                          <a:srgbClr val="000000"/>
                        </a:buClr>
                        <a:buSzPts val="2000"/>
                        <a:buFont typeface="Arial"/>
                        <a:buNone/>
                      </a:pPr>
                      <a:r>
                        <a:rPr lang="de-DE" sz="1800" b="0" i="0" kern="1200" dirty="0">
                          <a:solidFill>
                            <a:schemeClr val="tx1"/>
                          </a:solidFill>
                          <a:effectLst/>
                          <a:latin typeface="+mn-lt"/>
                          <a:ea typeface="+mn-ea"/>
                          <a:cs typeface="+mn-cs"/>
                        </a:rPr>
                        <a:t>    </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bl>
          </a:graphicData>
        </a:graphic>
      </p:graphicFrame>
      <p:pic>
        <p:nvPicPr>
          <p:cNvPr id="7" name="Picture 6" descr="Logo, company name&#10;&#10;Description automatically generated">
            <a:extLst>
              <a:ext uri="{FF2B5EF4-FFF2-40B4-BE49-F238E27FC236}">
                <a16:creationId xmlns:a16="http://schemas.microsoft.com/office/drawing/2014/main" id="{6E297CDB-9250-1218-F2EF-678A14C87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246" y="31157"/>
            <a:ext cx="2308770" cy="1280646"/>
          </a:xfrm>
          <a:prstGeom prst="rect">
            <a:avLst/>
          </a:prstGeom>
        </p:spPr>
      </p:pic>
      <p:sp>
        <p:nvSpPr>
          <p:cNvPr id="17" name="Speech Bubble: Rectangle with Corners Rounded 16">
            <a:extLst>
              <a:ext uri="{FF2B5EF4-FFF2-40B4-BE49-F238E27FC236}">
                <a16:creationId xmlns:a16="http://schemas.microsoft.com/office/drawing/2014/main" id="{98539399-CFFC-450F-8D10-E783E037C4B6}"/>
              </a:ext>
            </a:extLst>
          </p:cNvPr>
          <p:cNvSpPr/>
          <p:nvPr/>
        </p:nvSpPr>
        <p:spPr>
          <a:xfrm>
            <a:off x="5550860" y="439120"/>
            <a:ext cx="1782543" cy="647577"/>
          </a:xfrm>
          <a:prstGeom prst="wedgeRoundRectCallout">
            <a:avLst>
              <a:gd name="adj1" fmla="val -126368"/>
              <a:gd name="adj2" fmla="val 990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WO1 or WO3 after </a:t>
            </a:r>
            <a:r>
              <a:rPr lang="en-GB" b="1" dirty="0" err="1"/>
              <a:t>dass</a:t>
            </a:r>
            <a:r>
              <a:rPr lang="en-GB" b="1" dirty="0"/>
              <a:t>? </a:t>
            </a:r>
          </a:p>
        </p:txBody>
      </p:sp>
      <p:sp>
        <p:nvSpPr>
          <p:cNvPr id="19" name="Speech Bubble: Rectangle with Corners Rounded 18">
            <a:extLst>
              <a:ext uri="{FF2B5EF4-FFF2-40B4-BE49-F238E27FC236}">
                <a16:creationId xmlns:a16="http://schemas.microsoft.com/office/drawing/2014/main" id="{52057FFE-667A-44CC-9156-4D810BB1C389}"/>
              </a:ext>
            </a:extLst>
          </p:cNvPr>
          <p:cNvSpPr/>
          <p:nvPr/>
        </p:nvSpPr>
        <p:spPr>
          <a:xfrm>
            <a:off x="2441217" y="5081382"/>
            <a:ext cx="1534655" cy="306460"/>
          </a:xfrm>
          <a:prstGeom prst="wedgeRoundRectCallout">
            <a:avLst>
              <a:gd name="adj1" fmla="val 64572"/>
              <a:gd name="adj2" fmla="val -6422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8</a:t>
            </a:r>
          </a:p>
        </p:txBody>
      </p:sp>
      <p:sp>
        <p:nvSpPr>
          <p:cNvPr id="20" name="Speech Bubble: Rectangle with Corners Rounded 19">
            <a:extLst>
              <a:ext uri="{FF2B5EF4-FFF2-40B4-BE49-F238E27FC236}">
                <a16:creationId xmlns:a16="http://schemas.microsoft.com/office/drawing/2014/main" id="{2D510AF5-5E5A-4BFE-A65A-45C19A125FBE}"/>
              </a:ext>
            </a:extLst>
          </p:cNvPr>
          <p:cNvSpPr/>
          <p:nvPr/>
        </p:nvSpPr>
        <p:spPr>
          <a:xfrm>
            <a:off x="4524242" y="5912982"/>
            <a:ext cx="5372923" cy="400110"/>
          </a:xfrm>
          <a:prstGeom prst="wedgeRoundRectCallout">
            <a:avLst>
              <a:gd name="adj1" fmla="val -61477"/>
              <a:gd name="adj2" fmla="val -7157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Some adjectives and adverbs are identical.</a:t>
            </a:r>
          </a:p>
        </p:txBody>
      </p:sp>
      <p:sp>
        <p:nvSpPr>
          <p:cNvPr id="21" name="Speech Bubble: Rectangle with Corners Rounded 20">
            <a:extLst>
              <a:ext uri="{FF2B5EF4-FFF2-40B4-BE49-F238E27FC236}">
                <a16:creationId xmlns:a16="http://schemas.microsoft.com/office/drawing/2014/main" id="{AFF3ACF2-68E8-4F77-ADBB-C6A0CB311278}"/>
              </a:ext>
            </a:extLst>
          </p:cNvPr>
          <p:cNvSpPr/>
          <p:nvPr/>
        </p:nvSpPr>
        <p:spPr>
          <a:xfrm>
            <a:off x="207391" y="5962697"/>
            <a:ext cx="2525232" cy="353697"/>
          </a:xfrm>
          <a:prstGeom prst="wedgeRoundRectCallout">
            <a:avLst>
              <a:gd name="adj1" fmla="val -17460"/>
              <a:gd name="adj2" fmla="val -721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Stem change verb!</a:t>
            </a:r>
          </a:p>
        </p:txBody>
      </p:sp>
      <p:sp>
        <p:nvSpPr>
          <p:cNvPr id="22" name="Speech Bubble: Rectangle with Corners Rounded 21">
            <a:extLst>
              <a:ext uri="{FF2B5EF4-FFF2-40B4-BE49-F238E27FC236}">
                <a16:creationId xmlns:a16="http://schemas.microsoft.com/office/drawing/2014/main" id="{424C530D-EEE7-4FA2-B193-E80C8F312107}"/>
              </a:ext>
            </a:extLst>
          </p:cNvPr>
          <p:cNvSpPr/>
          <p:nvPr/>
        </p:nvSpPr>
        <p:spPr>
          <a:xfrm>
            <a:off x="2795361" y="5942065"/>
            <a:ext cx="1666143" cy="373032"/>
          </a:xfrm>
          <a:prstGeom prst="wedgeRoundRectCallout">
            <a:avLst>
              <a:gd name="adj1" fmla="val -44474"/>
              <a:gd name="adj2" fmla="val -6949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9</a:t>
            </a:r>
          </a:p>
        </p:txBody>
      </p:sp>
      <p:sp>
        <p:nvSpPr>
          <p:cNvPr id="23" name="Speech Bubble: Rectangle with Corners Rounded 22">
            <a:extLst>
              <a:ext uri="{FF2B5EF4-FFF2-40B4-BE49-F238E27FC236}">
                <a16:creationId xmlns:a16="http://schemas.microsoft.com/office/drawing/2014/main" id="{471B756B-B133-45D6-B894-B575ECB5B8D0}"/>
              </a:ext>
            </a:extLst>
          </p:cNvPr>
          <p:cNvSpPr/>
          <p:nvPr/>
        </p:nvSpPr>
        <p:spPr>
          <a:xfrm>
            <a:off x="207391" y="1812595"/>
            <a:ext cx="1995905" cy="306461"/>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24" name="Speech Bubble: Rectangle with Corners Rounded 23">
            <a:extLst>
              <a:ext uri="{FF2B5EF4-FFF2-40B4-BE49-F238E27FC236}">
                <a16:creationId xmlns:a16="http://schemas.microsoft.com/office/drawing/2014/main" id="{81E11F11-1826-4212-BB28-57CC18EF0D89}"/>
              </a:ext>
            </a:extLst>
          </p:cNvPr>
          <p:cNvSpPr/>
          <p:nvPr/>
        </p:nvSpPr>
        <p:spPr>
          <a:xfrm>
            <a:off x="325464" y="3446668"/>
            <a:ext cx="1995905" cy="306460"/>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25" name="Speech Bubble: Rectangle with Corners Rounded 24">
            <a:extLst>
              <a:ext uri="{FF2B5EF4-FFF2-40B4-BE49-F238E27FC236}">
                <a16:creationId xmlns:a16="http://schemas.microsoft.com/office/drawing/2014/main" id="{E571902C-3C7E-4D1B-86A8-5837D189C119}"/>
              </a:ext>
            </a:extLst>
          </p:cNvPr>
          <p:cNvSpPr/>
          <p:nvPr/>
        </p:nvSpPr>
        <p:spPr>
          <a:xfrm>
            <a:off x="6936307" y="5486028"/>
            <a:ext cx="1714351" cy="306460"/>
          </a:xfrm>
          <a:prstGeom prst="wedgeRoundRectCallout">
            <a:avLst>
              <a:gd name="adj1" fmla="val -74652"/>
              <a:gd name="adj2" fmla="val 661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Wenn</a:t>
            </a:r>
            <a:r>
              <a:rPr lang="en-GB" b="1" dirty="0"/>
              <a:t> + WO3</a:t>
            </a:r>
          </a:p>
        </p:txBody>
      </p:sp>
      <p:sp>
        <p:nvSpPr>
          <p:cNvPr id="26" name="Speech Bubble: Rectangle with Corners Rounded 25">
            <a:extLst>
              <a:ext uri="{FF2B5EF4-FFF2-40B4-BE49-F238E27FC236}">
                <a16:creationId xmlns:a16="http://schemas.microsoft.com/office/drawing/2014/main" id="{F66D547E-9D38-4022-9087-8CAA7B8EB15E}"/>
              </a:ext>
            </a:extLst>
          </p:cNvPr>
          <p:cNvSpPr/>
          <p:nvPr/>
        </p:nvSpPr>
        <p:spPr>
          <a:xfrm>
            <a:off x="4460394" y="2164880"/>
            <a:ext cx="1534655" cy="306460"/>
          </a:xfrm>
          <a:prstGeom prst="wedgeRoundRectCallout">
            <a:avLst>
              <a:gd name="adj1" fmla="val -63762"/>
              <a:gd name="adj2" fmla="val 9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7</a:t>
            </a:r>
          </a:p>
        </p:txBody>
      </p:sp>
      <p:sp>
        <p:nvSpPr>
          <p:cNvPr id="15" name="TextBox 14">
            <a:extLst>
              <a:ext uri="{FF2B5EF4-FFF2-40B4-BE49-F238E27FC236}">
                <a16:creationId xmlns:a16="http://schemas.microsoft.com/office/drawing/2014/main" id="{D97F31E1-27FB-4354-AA80-E583E75E9CD4}"/>
              </a:ext>
            </a:extLst>
          </p:cNvPr>
          <p:cNvSpPr txBox="1"/>
          <p:nvPr/>
        </p:nvSpPr>
        <p:spPr>
          <a:xfrm>
            <a:off x="593991" y="1705068"/>
            <a:ext cx="9447156" cy="400110"/>
          </a:xfrm>
          <a:prstGeom prst="rect">
            <a:avLst/>
          </a:prstGeom>
          <a:noFill/>
        </p:spPr>
        <p:txBody>
          <a:bodyPr wrap="square">
            <a:spAutoFit/>
          </a:bodyPr>
          <a:lstStyle/>
          <a:p>
            <a:r>
              <a:rPr kumimoji="0" lang="de-DE" sz="2000" b="1" i="0" u="none" strike="noStrike" kern="1200" cap="none" spc="0" normalizeH="0" baseline="0" noProof="0" dirty="0">
                <a:ln>
                  <a:noFill/>
                </a:ln>
                <a:solidFill>
                  <a:srgbClr val="525050"/>
                </a:solidFill>
                <a:effectLst/>
                <a:uLnTx/>
                <a:uFillTx/>
                <a:latin typeface="Century Gothic"/>
                <a:ea typeface="+mn-ea"/>
                <a:cs typeface="+mn-cs"/>
              </a:rPr>
              <a:t>Wir wissen, dass viele Leute nur eine Sprache sprechen. </a:t>
            </a:r>
            <a:endParaRPr lang="en-GB" sz="2000" dirty="0"/>
          </a:p>
        </p:txBody>
      </p:sp>
      <p:sp>
        <p:nvSpPr>
          <p:cNvPr id="16" name="TextBox 15">
            <a:extLst>
              <a:ext uri="{FF2B5EF4-FFF2-40B4-BE49-F238E27FC236}">
                <a16:creationId xmlns:a16="http://schemas.microsoft.com/office/drawing/2014/main" id="{164C17F0-161A-4E29-99E7-EB8A697B8319}"/>
              </a:ext>
            </a:extLst>
          </p:cNvPr>
          <p:cNvSpPr txBox="1"/>
          <p:nvPr/>
        </p:nvSpPr>
        <p:spPr>
          <a:xfrm>
            <a:off x="593991" y="2561536"/>
            <a:ext cx="9447156" cy="400110"/>
          </a:xfrm>
          <a:prstGeom prst="rect">
            <a:avLst/>
          </a:prstGeom>
          <a:noFill/>
        </p:spPr>
        <p:txBody>
          <a:bodyPr wrap="square">
            <a:spAutoFit/>
          </a:bodyPr>
          <a:lstStyle/>
          <a:p>
            <a:r>
              <a:rPr kumimoji="0" lang="de-DE" sz="2000" b="1" i="0" u="none" strike="noStrike" kern="1200" cap="none" spc="0" normalizeH="0" baseline="0" noProof="0" dirty="0">
                <a:ln>
                  <a:noFill/>
                </a:ln>
                <a:solidFill>
                  <a:srgbClr val="525050"/>
                </a:solidFill>
                <a:effectLst/>
                <a:uLnTx/>
                <a:uFillTx/>
                <a:latin typeface="Century Gothic"/>
                <a:ea typeface="+mn-ea"/>
                <a:cs typeface="+mn-cs"/>
              </a:rPr>
              <a:t>Warum? Sie haben viele Ängste.</a:t>
            </a:r>
            <a:endParaRPr lang="en-GB" sz="2000" dirty="0"/>
          </a:p>
        </p:txBody>
      </p:sp>
      <p:sp>
        <p:nvSpPr>
          <p:cNvPr id="18" name="TextBox 17">
            <a:extLst>
              <a:ext uri="{FF2B5EF4-FFF2-40B4-BE49-F238E27FC236}">
                <a16:creationId xmlns:a16="http://schemas.microsoft.com/office/drawing/2014/main" id="{6104B16C-3AC8-4CEF-8FC8-B3E1C50BC696}"/>
              </a:ext>
            </a:extLst>
          </p:cNvPr>
          <p:cNvSpPr txBox="1"/>
          <p:nvPr/>
        </p:nvSpPr>
        <p:spPr>
          <a:xfrm>
            <a:off x="636935" y="3418004"/>
            <a:ext cx="9447156" cy="400110"/>
          </a:xfrm>
          <a:prstGeom prst="rect">
            <a:avLst/>
          </a:prstGeom>
          <a:noFill/>
        </p:spPr>
        <p:txBody>
          <a:bodyPr wrap="square">
            <a:spAutoFit/>
          </a:bodyPr>
          <a:lstStyle/>
          <a:p>
            <a:r>
              <a:rPr kumimoji="0" lang="de-DE" sz="2000" b="1" i="0" u="none" strike="noStrike" kern="1200" cap="none" spc="0" normalizeH="0" baseline="0" noProof="0" dirty="0">
                <a:ln>
                  <a:noFill/>
                </a:ln>
                <a:solidFill>
                  <a:srgbClr val="525050"/>
                </a:solidFill>
                <a:effectLst/>
                <a:uLnTx/>
                <a:uFillTx/>
                <a:latin typeface="Century Gothic"/>
                <a:ea typeface="+mn-ea"/>
                <a:cs typeface="+mn-cs"/>
              </a:rPr>
              <a:t>Kennst du Natalie Portman oder Novak </a:t>
            </a:r>
            <a:r>
              <a:rPr lang="en-GB" sz="2000" b="1" dirty="0" err="1">
                <a:latin typeface="Century Gothic" panose="020B0502020202020204" pitchFamily="34" charset="0"/>
              </a:rPr>
              <a:t>Đoković</a:t>
            </a:r>
            <a:r>
              <a:rPr lang="en-GB" sz="2000" b="1" dirty="0">
                <a:latin typeface="Century Gothic" panose="020B0502020202020204" pitchFamily="34" charset="0"/>
              </a:rPr>
              <a:t>?</a:t>
            </a:r>
            <a:r>
              <a:rPr lang="en-GB" b="1" dirty="0"/>
              <a:t> </a:t>
            </a:r>
            <a:r>
              <a:rPr kumimoji="0" lang="de-DE" sz="2000" b="1" i="0" u="none" strike="noStrike" kern="1200" cap="none" spc="0" normalizeH="0" baseline="0" noProof="0" dirty="0">
                <a:ln>
                  <a:noFill/>
                </a:ln>
                <a:solidFill>
                  <a:srgbClr val="525050"/>
                </a:solidFill>
                <a:effectLst/>
                <a:uLnTx/>
                <a:uFillTx/>
                <a:latin typeface="Century Gothic"/>
              </a:rPr>
              <a:t> </a:t>
            </a:r>
            <a:endParaRPr lang="en-GB" sz="2000" b="1" dirty="0"/>
          </a:p>
        </p:txBody>
      </p:sp>
      <p:sp>
        <p:nvSpPr>
          <p:cNvPr id="27" name="TextBox 26">
            <a:extLst>
              <a:ext uri="{FF2B5EF4-FFF2-40B4-BE49-F238E27FC236}">
                <a16:creationId xmlns:a16="http://schemas.microsoft.com/office/drawing/2014/main" id="{390633A7-04AB-489F-992F-D6F3C9422459}"/>
              </a:ext>
            </a:extLst>
          </p:cNvPr>
          <p:cNvSpPr txBox="1"/>
          <p:nvPr/>
        </p:nvSpPr>
        <p:spPr>
          <a:xfrm>
            <a:off x="593991" y="4249693"/>
            <a:ext cx="9447156"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525050"/>
                </a:solidFill>
                <a:effectLst/>
                <a:uLnTx/>
                <a:uFillTx/>
                <a:latin typeface="Century Gothic"/>
                <a:ea typeface="+mn-ea"/>
                <a:cs typeface="+mn-cs"/>
              </a:rPr>
              <a:t>Sie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spricht</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fünf</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Sprachen</a:t>
            </a:r>
            <a:r>
              <a:rPr kumimoji="0" lang="en-GB" sz="2000" b="1" i="0" u="none" strike="noStrike" kern="1200" cap="none" spc="0" normalizeH="0" noProof="0" dirty="0">
                <a:ln>
                  <a:noFill/>
                </a:ln>
                <a:solidFill>
                  <a:srgbClr val="525050"/>
                </a:solidFill>
                <a:effectLst/>
                <a:uLnTx/>
                <a:uFillTx/>
                <a:latin typeface="Century Gothic"/>
                <a:ea typeface="+mn-ea"/>
                <a:cs typeface="+mn-cs"/>
              </a:rPr>
              <a:t> und er </a:t>
            </a:r>
            <a:r>
              <a:rPr kumimoji="0" lang="en-GB" sz="2000" b="1" i="0" u="none" strike="noStrike" kern="1200" cap="none" spc="0" normalizeH="0" noProof="0" dirty="0" err="1">
                <a:ln>
                  <a:noFill/>
                </a:ln>
                <a:solidFill>
                  <a:srgbClr val="525050"/>
                </a:solidFill>
                <a:effectLst/>
                <a:uLnTx/>
                <a:uFillTx/>
                <a:latin typeface="Century Gothic"/>
                <a:ea typeface="+mn-ea"/>
                <a:cs typeface="+mn-cs"/>
              </a:rPr>
              <a:t>spricht</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sieben</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endParaRPr lang="en-GB" sz="2000" b="1" dirty="0"/>
          </a:p>
        </p:txBody>
      </p:sp>
      <p:sp>
        <p:nvSpPr>
          <p:cNvPr id="28" name="TextBox 27">
            <a:extLst>
              <a:ext uri="{FF2B5EF4-FFF2-40B4-BE49-F238E27FC236}">
                <a16:creationId xmlns:a16="http://schemas.microsoft.com/office/drawing/2014/main" id="{0288A7D2-BAE1-481F-9BE7-C81C064BAE77}"/>
              </a:ext>
            </a:extLst>
          </p:cNvPr>
          <p:cNvSpPr txBox="1"/>
          <p:nvPr/>
        </p:nvSpPr>
        <p:spPr>
          <a:xfrm>
            <a:off x="593991" y="5051644"/>
            <a:ext cx="9447156"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525050"/>
                </a:solidFill>
                <a:effectLst/>
                <a:uLnTx/>
                <a:uFillTx/>
                <a:latin typeface="Century Gothic"/>
                <a:ea typeface="+mn-ea"/>
                <a:cs typeface="+mn-cs"/>
              </a:rPr>
              <a:t>Also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kann</a:t>
            </a:r>
            <a:r>
              <a:rPr kumimoji="0" lang="en-GB" sz="2000" b="1" i="0" u="none" strike="noStrike" kern="1200" cap="none" spc="0" normalizeH="0" noProof="0" dirty="0">
                <a:ln>
                  <a:noFill/>
                </a:ln>
                <a:solidFill>
                  <a:srgbClr val="525050"/>
                </a:solidFill>
                <a:effectLst/>
                <a:uLnTx/>
                <a:uFillTx/>
                <a:latin typeface="Century Gothic"/>
                <a:ea typeface="+mn-ea"/>
                <a:cs typeface="+mn-cs"/>
              </a:rPr>
              <a:t> man </a:t>
            </a:r>
            <a:r>
              <a:rPr kumimoji="0" lang="en-GB" sz="2000" b="1" i="0" u="none" strike="noStrike" kern="1200" cap="none" spc="0" normalizeH="0" noProof="0" dirty="0" err="1">
                <a:ln>
                  <a:noFill/>
                </a:ln>
                <a:solidFill>
                  <a:srgbClr val="525050"/>
                </a:solidFill>
                <a:effectLst/>
                <a:uLnTx/>
                <a:uFillTx/>
                <a:latin typeface="Century Gothic"/>
                <a:ea typeface="+mn-ea"/>
                <a:cs typeface="+mn-cs"/>
              </a:rPr>
              <a:t>mehr</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Interessen</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haben</a:t>
            </a:r>
            <a:r>
              <a:rPr kumimoji="0" lang="en-GB" sz="2000" b="1" i="0" u="none" strike="noStrike" kern="1200" cap="none" spc="0" normalizeH="0" noProof="0" dirty="0">
                <a:ln>
                  <a:noFill/>
                </a:ln>
                <a:solidFill>
                  <a:srgbClr val="525050"/>
                </a:solidFill>
                <a:effectLst/>
                <a:uLnTx/>
                <a:uFillTx/>
                <a:latin typeface="Century Gothic"/>
                <a:ea typeface="+mn-ea"/>
                <a:cs typeface="+mn-cs"/>
              </a:rPr>
              <a:t> – </a:t>
            </a:r>
            <a:r>
              <a:rPr kumimoji="0" lang="en-GB" sz="2000" b="1" i="0" u="none" strike="noStrike" kern="1200" cap="none" spc="0" normalizeH="0" noProof="0" dirty="0" err="1">
                <a:ln>
                  <a:noFill/>
                </a:ln>
                <a:solidFill>
                  <a:srgbClr val="525050"/>
                </a:solidFill>
                <a:effectLst/>
                <a:uLnTx/>
                <a:uFillTx/>
                <a:latin typeface="Century Gothic"/>
                <a:ea typeface="+mn-ea"/>
                <a:cs typeface="+mn-cs"/>
              </a:rPr>
              <a:t>zum</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Beispiel</a:t>
            </a:r>
            <a:r>
              <a:rPr kumimoji="0" lang="en-GB" sz="2000" b="1" i="0" u="none" strike="noStrike" kern="1200" cap="none" spc="0" normalizeH="0" noProof="0" dirty="0">
                <a:ln>
                  <a:noFill/>
                </a:ln>
                <a:solidFill>
                  <a:srgbClr val="525050"/>
                </a:solidFill>
                <a:effectLst/>
                <a:uLnTx/>
                <a:uFillTx/>
                <a:latin typeface="Century Gothic"/>
                <a:ea typeface="+mn-ea"/>
                <a:cs typeface="+mn-cs"/>
              </a:rPr>
              <a:t> Sport und </a:t>
            </a:r>
            <a:r>
              <a:rPr kumimoji="0" lang="en-GB" sz="2000" b="1" i="0" u="none" strike="noStrike" kern="1200" cap="none" spc="0" normalizeH="0" noProof="0" dirty="0" err="1">
                <a:ln>
                  <a:noFill/>
                </a:ln>
                <a:solidFill>
                  <a:srgbClr val="525050"/>
                </a:solidFill>
                <a:effectLst/>
                <a:uLnTx/>
                <a:uFillTx/>
                <a:latin typeface="Century Gothic"/>
                <a:ea typeface="+mn-ea"/>
                <a:cs typeface="+mn-cs"/>
              </a:rPr>
              <a:t>Sprachen</a:t>
            </a:r>
            <a:r>
              <a:rPr kumimoji="0" lang="en-GB" sz="2000" b="1" i="0" u="none" strike="noStrike" kern="1200" cap="none" spc="0" normalizeH="0" noProof="0" dirty="0">
                <a:ln>
                  <a:noFill/>
                </a:ln>
                <a:solidFill>
                  <a:srgbClr val="525050"/>
                </a:solidFill>
                <a:effectLst/>
                <a:uLnTx/>
                <a:uFillTx/>
                <a:latin typeface="Century Gothic"/>
                <a:ea typeface="+mn-ea"/>
                <a:cs typeface="+mn-cs"/>
              </a:rPr>
              <a:t>.</a:t>
            </a:r>
            <a:endParaRPr lang="en-GB" sz="2000" b="1" dirty="0"/>
          </a:p>
        </p:txBody>
      </p:sp>
      <p:sp>
        <p:nvSpPr>
          <p:cNvPr id="29" name="TextBox 28">
            <a:extLst>
              <a:ext uri="{FF2B5EF4-FFF2-40B4-BE49-F238E27FC236}">
                <a16:creationId xmlns:a16="http://schemas.microsoft.com/office/drawing/2014/main" id="{8D9DB548-117B-480C-BDC9-EFC15FDDD140}"/>
              </a:ext>
            </a:extLst>
          </p:cNvPr>
          <p:cNvSpPr txBox="1"/>
          <p:nvPr/>
        </p:nvSpPr>
        <p:spPr>
          <a:xfrm>
            <a:off x="636935" y="5909680"/>
            <a:ext cx="9447156"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525050"/>
                </a:solidFill>
                <a:effectLst/>
                <a:uLnTx/>
                <a:uFillTx/>
                <a:latin typeface="Century Gothic"/>
                <a:ea typeface="+mn-ea"/>
                <a:cs typeface="+mn-cs"/>
              </a:rPr>
              <a:t>Man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sieht</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die</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Ergebnisse</a:t>
            </a:r>
            <a:r>
              <a:rPr kumimoji="0" lang="en-GB" sz="2000" b="1" i="0" u="none" strike="noStrike" kern="1200" cap="none" spc="0" normalizeH="0" noProof="0" dirty="0">
                <a:ln>
                  <a:noFill/>
                </a:ln>
                <a:solidFill>
                  <a:srgbClr val="525050"/>
                </a:solidFill>
                <a:effectLst/>
                <a:uLnTx/>
                <a:uFillTx/>
                <a:latin typeface="Century Gothic"/>
                <a:ea typeface="+mn-ea"/>
                <a:cs typeface="+mn-cs"/>
              </a:rPr>
              <a:t> schnell, </a:t>
            </a:r>
            <a:r>
              <a:rPr kumimoji="0" lang="en-GB" sz="2000" b="1" i="0" u="none" strike="noStrike" kern="1200" cap="none" spc="0" normalizeH="0" noProof="0" dirty="0" err="1">
                <a:ln>
                  <a:noFill/>
                </a:ln>
                <a:solidFill>
                  <a:srgbClr val="525050"/>
                </a:solidFill>
                <a:effectLst/>
                <a:uLnTx/>
                <a:uFillTx/>
                <a:latin typeface="Century Gothic"/>
                <a:ea typeface="+mn-ea"/>
                <a:cs typeface="+mn-cs"/>
              </a:rPr>
              <a:t>wenn</a:t>
            </a:r>
            <a:r>
              <a:rPr kumimoji="0" lang="en-GB" sz="2000" b="1" i="0" u="none" strike="noStrike" kern="1200" cap="none" spc="0" normalizeH="0" noProof="0" dirty="0">
                <a:ln>
                  <a:noFill/>
                </a:ln>
                <a:solidFill>
                  <a:srgbClr val="525050"/>
                </a:solidFill>
                <a:effectLst/>
                <a:uLnTx/>
                <a:uFillTx/>
                <a:latin typeface="Century Gothic"/>
                <a:ea typeface="+mn-ea"/>
                <a:cs typeface="+mn-cs"/>
              </a:rPr>
              <a:t> man oft </a:t>
            </a:r>
            <a:r>
              <a:rPr kumimoji="0" lang="en-GB" sz="2000" b="1" i="0" u="none" strike="noStrike" kern="1200" cap="none" spc="0" normalizeH="0" noProof="0" dirty="0" err="1">
                <a:ln>
                  <a:noFill/>
                </a:ln>
                <a:solidFill>
                  <a:srgbClr val="525050"/>
                </a:solidFill>
                <a:effectLst/>
                <a:uLnTx/>
                <a:uFillTx/>
                <a:latin typeface="Century Gothic"/>
                <a:ea typeface="+mn-ea"/>
                <a:cs typeface="+mn-cs"/>
              </a:rPr>
              <a:t>übt</a:t>
            </a:r>
            <a:r>
              <a:rPr kumimoji="0" lang="en-GB" sz="2000" b="1" i="0" u="none" strike="noStrike" kern="1200" cap="none" spc="0" normalizeH="0" noProof="0" dirty="0">
                <a:ln>
                  <a:noFill/>
                </a:ln>
                <a:solidFill>
                  <a:srgbClr val="525050"/>
                </a:solidFill>
                <a:effectLst/>
                <a:uLnTx/>
                <a:uFillTx/>
                <a:latin typeface="Century Gothic"/>
                <a:ea typeface="+mn-ea"/>
                <a:cs typeface="+mn-cs"/>
              </a:rPr>
              <a:t>.</a:t>
            </a:r>
            <a:endParaRPr lang="en-GB" sz="2000" b="1" dirty="0"/>
          </a:p>
        </p:txBody>
      </p:sp>
    </p:spTree>
    <p:extLst>
      <p:ext uri="{BB962C8B-B14F-4D97-AF65-F5344CB8AC3E}">
        <p14:creationId xmlns:p14="http://schemas.microsoft.com/office/powerpoint/2010/main" val="18804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animBg="1"/>
      <p:bldP spid="25" grpId="0" animBg="1"/>
      <p:bldP spid="26" grpId="0" animBg="1"/>
      <p:bldP spid="15" grpId="0"/>
      <p:bldP spid="16" grpId="0"/>
      <p:bldP spid="18" grpId="0"/>
      <p:bldP spid="27" grpId="0"/>
      <p:bldP spid="28" grpId="0"/>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oogle Shape;716;p15">
            <a:extLst>
              <a:ext uri="{FF2B5EF4-FFF2-40B4-BE49-F238E27FC236}">
                <a16:creationId xmlns:a16="http://schemas.microsoft.com/office/drawing/2014/main" id="{DCFB615D-D946-85EB-3567-FFF578D55676}"/>
              </a:ext>
            </a:extLst>
          </p:cNvPr>
          <p:cNvGraphicFramePr/>
          <p:nvPr/>
        </p:nvGraphicFramePr>
        <p:xfrm>
          <a:off x="325464" y="861134"/>
          <a:ext cx="11739966" cy="5400657"/>
        </p:xfrm>
        <a:graphic>
          <a:graphicData uri="http://schemas.openxmlformats.org/drawingml/2006/table">
            <a:tbl>
              <a:tblPr firstRow="1" bandRow="1">
                <a:noFill/>
              </a:tblPr>
              <a:tblGrid>
                <a:gridCol w="11739966">
                  <a:extLst>
                    <a:ext uri="{9D8B030D-6E8A-4147-A177-3AD203B41FA5}">
                      <a16:colId xmlns:a16="http://schemas.microsoft.com/office/drawing/2014/main" val="20000"/>
                    </a:ext>
                  </a:extLst>
                </a:gridCol>
              </a:tblGrid>
              <a:tr h="401640">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err="1">
                          <a:latin typeface="Century Gothic" panose="020B0502020202020204" pitchFamily="34" charset="0"/>
                        </a:rPr>
                        <a:t>Schreib</a:t>
                      </a:r>
                      <a:r>
                        <a:rPr lang="en-GB" sz="2000" b="1" u="none" strike="noStrike" cap="none" dirty="0">
                          <a:latin typeface="Century Gothic" panose="020B0502020202020204" pitchFamily="34" charset="0"/>
                        </a:rPr>
                        <a:t> die </a:t>
                      </a:r>
                      <a:r>
                        <a:rPr lang="en-GB" sz="2000" b="1" u="none" strike="noStrike" cap="none" dirty="0" err="1">
                          <a:latin typeface="Century Gothic" panose="020B0502020202020204" pitchFamily="34" charset="0"/>
                        </a:rPr>
                        <a:t>Sätze</a:t>
                      </a:r>
                      <a:r>
                        <a:rPr lang="en-GB" sz="2000" b="1" u="none" strike="noStrike" cap="none" dirty="0">
                          <a:latin typeface="Century Gothic" panose="020B0502020202020204" pitchFamily="34" charset="0"/>
                        </a:rPr>
                        <a:t> auf Deutsch.</a:t>
                      </a:r>
                      <a:endParaRPr sz="1400" b="1" u="none" strike="noStrike" cap="none"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1. </a:t>
                      </a:r>
                      <a:r>
                        <a:rPr lang="en-GB" sz="2000" u="sng" strike="noStrike" cap="none" dirty="0">
                          <a:latin typeface="Century Gothic" panose="020B0502020202020204" pitchFamily="34" charset="0"/>
                        </a:rPr>
                        <a:t>We know</a:t>
                      </a:r>
                      <a:r>
                        <a:rPr lang="en-GB" sz="2000" u="none" strike="noStrike" cap="none" dirty="0">
                          <a:latin typeface="Century Gothic" panose="020B0502020202020204" pitchFamily="34" charset="0"/>
                        </a:rPr>
                        <a:t> that many people </a:t>
                      </a:r>
                      <a:r>
                        <a:rPr lang="en-GB" sz="2000" u="sng" strike="noStrike" cap="none" dirty="0">
                          <a:latin typeface="Century Gothic" panose="020B0502020202020204" pitchFamily="34" charset="0"/>
                        </a:rPr>
                        <a:t>can only speak </a:t>
                      </a:r>
                      <a:r>
                        <a:rPr lang="en-GB" sz="2000" u="none" strike="noStrike" cap="none" dirty="0">
                          <a:latin typeface="Century Gothic" panose="020B0502020202020204" pitchFamily="34" charset="0"/>
                        </a:rPr>
                        <a:t>one language.  </a:t>
                      </a:r>
                    </a:p>
                    <a:p>
                      <a:pPr marL="0" marR="0" lvl="0" indent="0" algn="l" rtl="0">
                        <a:lnSpc>
                          <a:spcPct val="100000"/>
                        </a:lnSpc>
                        <a:spcBef>
                          <a:spcPts val="0"/>
                        </a:spcBef>
                        <a:spcAft>
                          <a:spcPts val="0"/>
                        </a:spcAft>
                        <a:buClr>
                          <a:srgbClr val="000000"/>
                        </a:buClr>
                        <a:buSzPts val="2000"/>
                        <a:buFont typeface="Arial"/>
                        <a:buNone/>
                      </a:pPr>
                      <a:r>
                        <a:rPr lang="de-DE" sz="2000" b="0" i="0" kern="1200" dirty="0">
                          <a:solidFill>
                            <a:schemeClr val="tx1"/>
                          </a:solidFill>
                          <a:effectLst/>
                          <a:latin typeface="+mn-lt"/>
                          <a:ea typeface="+mn-ea"/>
                          <a:cs typeface="+mn-cs"/>
                        </a:rPr>
                        <a:t>    </a:t>
                      </a:r>
                      <a:endParaRPr sz="20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725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mn-lt"/>
                        </a:rPr>
                        <a:t>2. Why? </a:t>
                      </a:r>
                      <a:r>
                        <a:rPr lang="en-GB" sz="2000" u="sng" strike="noStrike" cap="none" dirty="0">
                          <a:latin typeface="+mn-lt"/>
                        </a:rPr>
                        <a:t>They have many fears.</a:t>
                      </a:r>
                      <a:r>
                        <a:rPr lang="en-GB" sz="2000" u="none" strike="noStrike" cap="none" dirty="0">
                          <a:latin typeface="+mn-lt"/>
                        </a:rPr>
                        <a:t> They think that they will make mistakes.</a:t>
                      </a:r>
                      <a:r>
                        <a:rPr lang="en-GB" sz="2000" u="sng" strike="noStrike" cap="none" dirty="0">
                          <a:latin typeface="+mn-lt"/>
                        </a:rPr>
                        <a:t> </a:t>
                      </a:r>
                      <a:endParaRPr lang="en-GB" sz="2000" u="none" strike="noStrike" cap="none" dirty="0">
                        <a:latin typeface="+mn-lt"/>
                      </a:endParaRPr>
                    </a:p>
                    <a:p>
                      <a:pPr marL="0" marR="0" lvl="0" indent="0" algn="l" rtl="0">
                        <a:lnSpc>
                          <a:spcPct val="100000"/>
                        </a:lnSpc>
                        <a:spcBef>
                          <a:spcPts val="0"/>
                        </a:spcBef>
                        <a:spcAft>
                          <a:spcPts val="0"/>
                        </a:spcAft>
                        <a:buClr>
                          <a:srgbClr val="000000"/>
                        </a:buClr>
                        <a:buSzPts val="2000"/>
                        <a:buFont typeface="Arial"/>
                        <a:buNone/>
                      </a:pPr>
                      <a:r>
                        <a:rPr lang="en-GB" sz="2000" b="1" i="0" kern="1200" dirty="0">
                          <a:solidFill>
                            <a:schemeClr val="tx1"/>
                          </a:solidFill>
                          <a:effectLst/>
                          <a:latin typeface="+mn-lt"/>
                          <a:ea typeface="+mn-ea"/>
                          <a:cs typeface="+mn-cs"/>
                        </a:rPr>
                        <a:t>     </a:t>
                      </a:r>
                      <a:endParaRPr lang="en-GB" sz="2000" b="1" u="none" strike="noStrike" cap="none" dirty="0">
                        <a:latin typeface="+mn-lt"/>
                      </a:endParaRPr>
                    </a:p>
                  </a:txBody>
                  <a:tcPr marL="91450" marR="91450" marT="45725" marB="45725"/>
                </a:tc>
                <a:extLst>
                  <a:ext uri="{0D108BD9-81ED-4DB2-BD59-A6C34878D82A}">
                    <a16:rowId xmlns:a16="http://schemas.microsoft.com/office/drawing/2014/main" val="386964814"/>
                  </a:ext>
                </a:extLst>
              </a:tr>
              <a:tr h="88626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3. But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that many famous people speak </a:t>
                      </a:r>
                      <a:r>
                        <a:rPr lang="en-GB" sz="2000" u="sng" strike="noStrike" cap="none" dirty="0">
                          <a:latin typeface="Century Gothic" panose="020B0502020202020204" pitchFamily="34" charset="0"/>
                        </a:rPr>
                        <a:t>either</a:t>
                      </a:r>
                      <a:r>
                        <a:rPr lang="en-GB" sz="2000" u="none" strike="noStrike" cap="none" dirty="0">
                          <a:latin typeface="Century Gothic" panose="020B0502020202020204" pitchFamily="34" charset="0"/>
                        </a:rPr>
                        <a:t> one other language </a:t>
                      </a:r>
                      <a:r>
                        <a:rPr lang="en-GB" sz="2000" b="0" u="sng" strike="noStrike" cap="none" dirty="0">
                          <a:latin typeface="Century Gothic" panose="020B0502020202020204" pitchFamily="34" charset="0"/>
                        </a:rPr>
                        <a:t>or</a:t>
                      </a:r>
                      <a:r>
                        <a:rPr lang="en-GB" sz="2000" b="0" u="none" strike="noStrike" cap="none" dirty="0">
                          <a:latin typeface="Century Gothic" panose="020B0502020202020204" pitchFamily="34" charset="0"/>
                        </a:rPr>
                        <a:t> </a:t>
                      </a:r>
                      <a:r>
                        <a:rPr lang="en-GB" sz="2000" u="none" strike="noStrike" cap="none" dirty="0">
                          <a:latin typeface="Century Gothic" panose="020B0502020202020204" pitchFamily="34" charset="0"/>
                        </a:rPr>
                        <a:t>more?</a:t>
                      </a:r>
                    </a:p>
                    <a:p>
                      <a:pPr marL="0" marR="0" lvl="0" indent="0" algn="l" rtl="0">
                        <a:lnSpc>
                          <a:spcPct val="100000"/>
                        </a:lnSpc>
                        <a:spcBef>
                          <a:spcPts val="0"/>
                        </a:spcBef>
                        <a:spcAft>
                          <a:spcPts val="0"/>
                        </a:spcAft>
                        <a:buClr>
                          <a:srgbClr val="000000"/>
                        </a:buClr>
                        <a:buSzPts val="2000"/>
                        <a:buFont typeface="Arial"/>
                        <a:buNone/>
                      </a:pPr>
                      <a:r>
                        <a:rPr lang="en-GB" sz="2000" b="0" i="0" kern="1200" dirty="0">
                          <a:solidFill>
                            <a:schemeClr val="tx1"/>
                          </a:solidFill>
                          <a:effectLst/>
                          <a:latin typeface="+mn-lt"/>
                          <a:ea typeface="+mn-ea"/>
                          <a:cs typeface="+mn-cs"/>
                        </a:rPr>
                        <a:t> </a:t>
                      </a:r>
                    </a:p>
                  </a:txBody>
                  <a:tcPr marL="91450" marR="91450" marT="45725" marB="45725"/>
                </a:tc>
                <a:extLst>
                  <a:ext uri="{0D108BD9-81ED-4DB2-BD59-A6C34878D82A}">
                    <a16:rowId xmlns:a16="http://schemas.microsoft.com/office/drawing/2014/main" val="10002"/>
                  </a:ext>
                </a:extLst>
              </a:tr>
              <a:tr h="646771">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4.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Natalie Portman or Novak </a:t>
                      </a:r>
                      <a:r>
                        <a:rPr lang="en-GB" sz="2000" u="none" strike="noStrike" cap="none" dirty="0" err="1">
                          <a:latin typeface="Century Gothic" panose="020B0502020202020204" pitchFamily="34" charset="0"/>
                        </a:rPr>
                        <a:t>Đoković</a:t>
                      </a:r>
                      <a:r>
                        <a:rPr lang="en-GB" sz="2000" u="none" strike="noStrike" cap="none" dirty="0">
                          <a:latin typeface="Century Gothic" panose="020B0502020202020204" pitchFamily="34" charset="0"/>
                        </a:rPr>
                        <a:t>? </a:t>
                      </a:r>
                      <a:r>
                        <a:rPr lang="en-GB" sz="2000" u="sng" strike="noStrike" cap="none" dirty="0">
                          <a:latin typeface="Century Gothic" panose="020B0502020202020204" pitchFamily="34" charset="0"/>
                        </a:rPr>
                        <a:t>She speaks</a:t>
                      </a:r>
                      <a:r>
                        <a:rPr lang="en-GB" sz="2000" u="none" strike="noStrike" cap="none" dirty="0">
                          <a:latin typeface="Century Gothic" panose="020B0502020202020204" pitchFamily="34" charset="0"/>
                        </a:rPr>
                        <a:t> 5 languages and he speaks 7.   </a:t>
                      </a:r>
                      <a:endParaRPr sz="20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5. </a:t>
                      </a:r>
                      <a:r>
                        <a:rPr lang="en-GB" sz="2000" u="sng" strike="noStrike" cap="none" dirty="0">
                          <a:latin typeface="Century Gothic" panose="020B0502020202020204" pitchFamily="34" charset="0"/>
                        </a:rPr>
                        <a:t>So you can have more interests </a:t>
                      </a:r>
                      <a:r>
                        <a:rPr lang="en-GB" sz="2000" u="none" strike="noStrike" cap="none" dirty="0">
                          <a:latin typeface="Century Gothic" panose="020B0502020202020204" pitchFamily="34" charset="0"/>
                        </a:rPr>
                        <a:t>– for example, sport and languages.</a:t>
                      </a:r>
                    </a:p>
                  </a:txBody>
                  <a:tcPr marL="91450" marR="91450" marT="45725" marB="45725"/>
                </a:tc>
                <a:extLst>
                  <a:ext uri="{0D108BD9-81ED-4DB2-BD59-A6C34878D82A}">
                    <a16:rowId xmlns:a16="http://schemas.microsoft.com/office/drawing/2014/main" val="10004"/>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6. If you practise a new language regularly, </a:t>
                      </a:r>
                      <a:r>
                        <a:rPr lang="en-GB" sz="2000" u="sng" strike="noStrike" cap="none" dirty="0">
                          <a:latin typeface="Century Gothic" panose="020B0502020202020204" pitchFamily="34" charset="0"/>
                        </a:rPr>
                        <a:t>you see the results </a:t>
                      </a:r>
                      <a:r>
                        <a:rPr lang="en-GB" sz="2000" u="none" strike="noStrike" cap="none" dirty="0">
                          <a:latin typeface="Century Gothic" panose="020B0502020202020204" pitchFamily="34" charset="0"/>
                        </a:rPr>
                        <a:t>relatively quickly</a:t>
                      </a:r>
                      <a:r>
                        <a:rPr lang="de-DE" sz="2000" b="1" i="0" kern="1200" dirty="0">
                          <a:solidFill>
                            <a:schemeClr val="tx1"/>
                          </a:solidFill>
                          <a:effectLst/>
                          <a:latin typeface="+mn-lt"/>
                          <a:ea typeface="+mn-ea"/>
                          <a:cs typeface="+mn-cs"/>
                        </a:rPr>
                        <a:t>.</a:t>
                      </a:r>
                      <a:endParaRPr sz="20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r h="646771">
                <a:tc>
                  <a:txBody>
                    <a:bodyPr/>
                    <a:lstStyle/>
                    <a:p>
                      <a:r>
                        <a:rPr lang="en-GB" sz="2000" u="none" strike="noStrike" cap="none" dirty="0">
                          <a:latin typeface="Century Gothic" panose="020B0502020202020204" pitchFamily="34" charset="0"/>
                        </a:rPr>
                        <a:t>7. </a:t>
                      </a:r>
                      <a:r>
                        <a:rPr lang="en-GB" sz="2000" u="sng" kern="1200" dirty="0">
                          <a:solidFill>
                            <a:schemeClr val="tx1"/>
                          </a:solidFill>
                          <a:effectLst/>
                          <a:latin typeface="+mn-lt"/>
                          <a:ea typeface="+mn-ea"/>
                          <a:cs typeface="+mn-cs"/>
                        </a:rPr>
                        <a:t>If you know </a:t>
                      </a:r>
                      <a:r>
                        <a:rPr lang="en-GB" sz="2000" kern="1200" dirty="0">
                          <a:solidFill>
                            <a:schemeClr val="tx1"/>
                          </a:solidFill>
                          <a:effectLst/>
                          <a:latin typeface="+mn-lt"/>
                          <a:ea typeface="+mn-ea"/>
                          <a:cs typeface="+mn-cs"/>
                        </a:rPr>
                        <a:t>more than one language it helps, for example, to make more friends.</a:t>
                      </a:r>
                    </a:p>
                    <a:p>
                      <a:r>
                        <a:rPr lang="en-GB" sz="2000" kern="1200" dirty="0">
                          <a:solidFill>
                            <a:schemeClr val="tx1"/>
                          </a:solidFill>
                          <a:effectLst/>
                          <a:latin typeface="+mn-lt"/>
                          <a:ea typeface="+mn-ea"/>
                          <a:cs typeface="+mn-cs"/>
                        </a:rPr>
                        <a:t>   </a:t>
                      </a:r>
                      <a:endParaRPr sz="20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1ECABC94-3ABA-95D7-6A0C-7EB0523FAEA5}"/>
              </a:ext>
            </a:extLst>
          </p:cNvPr>
          <p:cNvSpPr>
            <a:spLocks noGrp="1"/>
          </p:cNvSpPr>
          <p:nvPr>
            <p:ph type="title"/>
          </p:nvPr>
        </p:nvSpPr>
        <p:spPr>
          <a:xfrm>
            <a:off x="0" y="213557"/>
            <a:ext cx="5331418" cy="647577"/>
          </a:xfrm>
        </p:spPr>
        <p:txBody>
          <a:bodyPr/>
          <a:lstStyle/>
          <a:p>
            <a:r>
              <a:rPr lang="en-GB" dirty="0"/>
              <a:t>Wie </a:t>
            </a:r>
            <a:r>
              <a:rPr lang="en-GB" dirty="0" err="1"/>
              <a:t>viele</a:t>
            </a:r>
            <a:r>
              <a:rPr lang="en-GB" dirty="0"/>
              <a:t> </a:t>
            </a:r>
            <a:r>
              <a:rPr lang="en-GB" dirty="0" err="1"/>
              <a:t>Sprachen</a:t>
            </a:r>
            <a:r>
              <a:rPr lang="en-GB" dirty="0"/>
              <a:t>? </a:t>
            </a:r>
          </a:p>
        </p:txBody>
      </p:sp>
      <p:sp>
        <p:nvSpPr>
          <p:cNvPr id="6" name="Google Shape;715;p15">
            <a:extLst>
              <a:ext uri="{FF2B5EF4-FFF2-40B4-BE49-F238E27FC236}">
                <a16:creationId xmlns:a16="http://schemas.microsoft.com/office/drawing/2014/main" id="{A12AD22B-0A9C-9199-422B-9972F4CF6BE6}"/>
              </a:ext>
            </a:extLst>
          </p:cNvPr>
          <p:cNvSpPr/>
          <p:nvPr/>
        </p:nvSpPr>
        <p:spPr>
          <a:xfrm>
            <a:off x="10425595" y="199749"/>
            <a:ext cx="1461605" cy="337596"/>
          </a:xfrm>
          <a:prstGeom prst="roundRect">
            <a:avLst>
              <a:gd name="adj" fmla="val 16667"/>
            </a:avLst>
          </a:prstGeom>
          <a:solidFill>
            <a:schemeClr val="accent1"/>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schreiben</a:t>
            </a:r>
            <a:endParaRPr kumimoji="0" sz="20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1" name="Speech Bubble: Rectangle with Corners Rounded 20">
            <a:extLst>
              <a:ext uri="{FF2B5EF4-FFF2-40B4-BE49-F238E27FC236}">
                <a16:creationId xmlns:a16="http://schemas.microsoft.com/office/drawing/2014/main" id="{BD07CB39-DD9D-75AF-7569-DE4446D7CC6F}"/>
              </a:ext>
            </a:extLst>
          </p:cNvPr>
          <p:cNvSpPr/>
          <p:nvPr/>
        </p:nvSpPr>
        <p:spPr>
          <a:xfrm>
            <a:off x="5842145" y="401091"/>
            <a:ext cx="1782543" cy="647577"/>
          </a:xfrm>
          <a:prstGeom prst="wedgeRoundRectCallout">
            <a:avLst>
              <a:gd name="adj1" fmla="val -126368"/>
              <a:gd name="adj2" fmla="val 990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WO1 or WO3 after </a:t>
            </a:r>
            <a:r>
              <a:rPr kumimoji="0" lang="en-GB" sz="1800" b="1" i="0" u="none" strike="noStrike" kern="1200" cap="none" spc="0" normalizeH="0" baseline="0" noProof="0" dirty="0" err="1">
                <a:ln>
                  <a:noFill/>
                </a:ln>
                <a:solidFill>
                  <a:srgbClr val="3D3C3C"/>
                </a:solidFill>
                <a:effectLst/>
                <a:uLnTx/>
                <a:uFillTx/>
                <a:latin typeface="Century Gothic"/>
                <a:ea typeface="+mn-ea"/>
                <a:cs typeface="+mn-cs"/>
              </a:rPr>
              <a:t>dass</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a:t>
            </a:r>
          </a:p>
        </p:txBody>
      </p:sp>
      <p:sp>
        <p:nvSpPr>
          <p:cNvPr id="22" name="Speech Bubble: Rectangle with Corners Rounded 21">
            <a:extLst>
              <a:ext uri="{FF2B5EF4-FFF2-40B4-BE49-F238E27FC236}">
                <a16:creationId xmlns:a16="http://schemas.microsoft.com/office/drawing/2014/main" id="{EBB2072D-2D34-0CD4-B265-F6739223FDF9}"/>
              </a:ext>
            </a:extLst>
          </p:cNvPr>
          <p:cNvSpPr/>
          <p:nvPr/>
        </p:nvSpPr>
        <p:spPr>
          <a:xfrm>
            <a:off x="4270577" y="2302425"/>
            <a:ext cx="1618779" cy="416933"/>
          </a:xfrm>
          <a:prstGeom prst="wedgeRoundRectCallout">
            <a:avLst>
              <a:gd name="adj1" fmla="val -64682"/>
              <a:gd name="adj2" fmla="val -4792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Plural rule 7.</a:t>
            </a:r>
          </a:p>
        </p:txBody>
      </p:sp>
      <p:sp>
        <p:nvSpPr>
          <p:cNvPr id="24" name="Speech Bubble: Rectangle with Corners Rounded 23">
            <a:extLst>
              <a:ext uri="{FF2B5EF4-FFF2-40B4-BE49-F238E27FC236}">
                <a16:creationId xmlns:a16="http://schemas.microsoft.com/office/drawing/2014/main" id="{EF32F788-75D1-A8CA-F2AB-78FD92B6D778}"/>
              </a:ext>
            </a:extLst>
          </p:cNvPr>
          <p:cNvSpPr/>
          <p:nvPr/>
        </p:nvSpPr>
        <p:spPr>
          <a:xfrm>
            <a:off x="4035423" y="5994948"/>
            <a:ext cx="2996417" cy="581541"/>
          </a:xfrm>
          <a:prstGeom prst="wedgeRoundRectCallout">
            <a:avLst>
              <a:gd name="adj1" fmla="val 37409"/>
              <a:gd name="adj2" fmla="val -731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In German you ‘find’ friends not ‘make’ them.</a:t>
            </a:r>
          </a:p>
        </p:txBody>
      </p:sp>
      <p:sp>
        <p:nvSpPr>
          <p:cNvPr id="25" name="Speech Bubble: Rectangle with Corners Rounded 24">
            <a:extLst>
              <a:ext uri="{FF2B5EF4-FFF2-40B4-BE49-F238E27FC236}">
                <a16:creationId xmlns:a16="http://schemas.microsoft.com/office/drawing/2014/main" id="{5519AC44-69C1-3CC4-F2F2-CCAE6A4CE127}"/>
              </a:ext>
            </a:extLst>
          </p:cNvPr>
          <p:cNvSpPr/>
          <p:nvPr/>
        </p:nvSpPr>
        <p:spPr>
          <a:xfrm>
            <a:off x="2261313" y="4567063"/>
            <a:ext cx="1534655" cy="306460"/>
          </a:xfrm>
          <a:prstGeom prst="wedgeRoundRectCallout">
            <a:avLst>
              <a:gd name="adj1" fmla="val 64572"/>
              <a:gd name="adj2" fmla="val -6422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Plural rule 8</a:t>
            </a:r>
          </a:p>
        </p:txBody>
      </p:sp>
      <p:sp>
        <p:nvSpPr>
          <p:cNvPr id="26" name="Speech Bubble: Rectangle with Corners Rounded 25">
            <a:extLst>
              <a:ext uri="{FF2B5EF4-FFF2-40B4-BE49-F238E27FC236}">
                <a16:creationId xmlns:a16="http://schemas.microsoft.com/office/drawing/2014/main" id="{BAFF4FF2-1408-B50E-FF7B-63187ABDF74F}"/>
              </a:ext>
            </a:extLst>
          </p:cNvPr>
          <p:cNvSpPr/>
          <p:nvPr/>
        </p:nvSpPr>
        <p:spPr>
          <a:xfrm>
            <a:off x="9583318" y="5389709"/>
            <a:ext cx="2185261" cy="876180"/>
          </a:xfrm>
          <a:prstGeom prst="wedgeRoundRectCallout">
            <a:avLst>
              <a:gd name="adj1" fmla="val -31314"/>
              <a:gd name="adj2" fmla="val -684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Some adjectives and adverbs are identical.</a:t>
            </a:r>
          </a:p>
        </p:txBody>
      </p:sp>
      <p:sp>
        <p:nvSpPr>
          <p:cNvPr id="27" name="Speech Bubble: Rectangle with Corners Rounded 26">
            <a:extLst>
              <a:ext uri="{FF2B5EF4-FFF2-40B4-BE49-F238E27FC236}">
                <a16:creationId xmlns:a16="http://schemas.microsoft.com/office/drawing/2014/main" id="{646AAF04-FFF7-3E56-A656-823FC8E22BAE}"/>
              </a:ext>
            </a:extLst>
          </p:cNvPr>
          <p:cNvSpPr/>
          <p:nvPr/>
        </p:nvSpPr>
        <p:spPr>
          <a:xfrm>
            <a:off x="5889356" y="5267348"/>
            <a:ext cx="2525232" cy="353697"/>
          </a:xfrm>
          <a:prstGeom prst="wedgeRoundRectCallout">
            <a:avLst>
              <a:gd name="adj1" fmla="val -17460"/>
              <a:gd name="adj2" fmla="val -721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Stem change verb!</a:t>
            </a:r>
          </a:p>
        </p:txBody>
      </p:sp>
      <p:sp>
        <p:nvSpPr>
          <p:cNvPr id="28" name="Speech Bubble: Rectangle with Corners Rounded 27">
            <a:extLst>
              <a:ext uri="{FF2B5EF4-FFF2-40B4-BE49-F238E27FC236}">
                <a16:creationId xmlns:a16="http://schemas.microsoft.com/office/drawing/2014/main" id="{3BCE1070-2E45-22A1-AF0A-DE2B2E4332A2}"/>
              </a:ext>
            </a:extLst>
          </p:cNvPr>
          <p:cNvSpPr/>
          <p:nvPr/>
        </p:nvSpPr>
        <p:spPr>
          <a:xfrm>
            <a:off x="8352602" y="3050079"/>
            <a:ext cx="3772884" cy="562708"/>
          </a:xfrm>
          <a:prstGeom prst="wedgeRoundRectCallout">
            <a:avLst>
              <a:gd name="adj1" fmla="val -114812"/>
              <a:gd name="adj2" fmla="val -583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Here you could make ‘</a:t>
            </a:r>
            <a:r>
              <a:rPr kumimoji="0" lang="en-GB" sz="1800" b="1" i="0" u="none" strike="noStrike" kern="1200" cap="none" spc="0" normalizeH="0" baseline="0" noProof="0" dirty="0" err="1">
                <a:ln>
                  <a:noFill/>
                </a:ln>
                <a:solidFill>
                  <a:srgbClr val="3D3C3C"/>
                </a:solidFill>
                <a:effectLst/>
                <a:uLnTx/>
                <a:uFillTx/>
                <a:latin typeface="Century Gothic"/>
                <a:ea typeface="+mn-ea"/>
                <a:cs typeface="+mn-cs"/>
              </a:rPr>
              <a:t>berühmt</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into a noun ‘famous people’.  </a:t>
            </a:r>
          </a:p>
        </p:txBody>
      </p:sp>
      <p:sp>
        <p:nvSpPr>
          <p:cNvPr id="29" name="Speech Bubble: Rectangle with Corners Rounded 28">
            <a:extLst>
              <a:ext uri="{FF2B5EF4-FFF2-40B4-BE49-F238E27FC236}">
                <a16:creationId xmlns:a16="http://schemas.microsoft.com/office/drawing/2014/main" id="{7DDF8F94-05DD-CAAF-C62A-39D5A26913AA}"/>
              </a:ext>
            </a:extLst>
          </p:cNvPr>
          <p:cNvSpPr/>
          <p:nvPr/>
        </p:nvSpPr>
        <p:spPr>
          <a:xfrm>
            <a:off x="10399287" y="4523601"/>
            <a:ext cx="1666143" cy="373032"/>
          </a:xfrm>
          <a:prstGeom prst="wedgeRoundRectCallout">
            <a:avLst>
              <a:gd name="adj1" fmla="val -100200"/>
              <a:gd name="adj2" fmla="val 54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Plural rule 9</a:t>
            </a:r>
          </a:p>
        </p:txBody>
      </p:sp>
      <p:sp>
        <p:nvSpPr>
          <p:cNvPr id="15" name="Speech Bubble: Rectangle with Corners Rounded 14">
            <a:extLst>
              <a:ext uri="{FF2B5EF4-FFF2-40B4-BE49-F238E27FC236}">
                <a16:creationId xmlns:a16="http://schemas.microsoft.com/office/drawing/2014/main" id="{5800B3EA-94C6-4396-8A7D-CE1BEE70045D}"/>
              </a:ext>
            </a:extLst>
          </p:cNvPr>
          <p:cNvSpPr/>
          <p:nvPr/>
        </p:nvSpPr>
        <p:spPr>
          <a:xfrm>
            <a:off x="4541267" y="3070520"/>
            <a:ext cx="1534655" cy="389837"/>
          </a:xfrm>
          <a:prstGeom prst="wedgeRoundRectCallout">
            <a:avLst>
              <a:gd name="adj1" fmla="val 69155"/>
              <a:gd name="adj2" fmla="val -649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either …or</a:t>
            </a:r>
          </a:p>
        </p:txBody>
      </p:sp>
      <p:sp>
        <p:nvSpPr>
          <p:cNvPr id="16" name="Speech Bubble: Rectangle with Corners Rounded 15">
            <a:extLst>
              <a:ext uri="{FF2B5EF4-FFF2-40B4-BE49-F238E27FC236}">
                <a16:creationId xmlns:a16="http://schemas.microsoft.com/office/drawing/2014/main" id="{B0A7968B-E3D3-455B-866C-F12B024148F4}"/>
              </a:ext>
            </a:extLst>
          </p:cNvPr>
          <p:cNvSpPr/>
          <p:nvPr/>
        </p:nvSpPr>
        <p:spPr>
          <a:xfrm>
            <a:off x="265408" y="1659365"/>
            <a:ext cx="1995905" cy="306461"/>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Which ‘know’ ?</a:t>
            </a:r>
          </a:p>
        </p:txBody>
      </p:sp>
      <p:sp>
        <p:nvSpPr>
          <p:cNvPr id="17" name="Speech Bubble: Rectangle with Corners Rounded 16">
            <a:extLst>
              <a:ext uri="{FF2B5EF4-FFF2-40B4-BE49-F238E27FC236}">
                <a16:creationId xmlns:a16="http://schemas.microsoft.com/office/drawing/2014/main" id="{E6E64F1F-47FE-42BD-885D-4B0387FC93B6}"/>
              </a:ext>
            </a:extLst>
          </p:cNvPr>
          <p:cNvSpPr/>
          <p:nvPr/>
        </p:nvSpPr>
        <p:spPr>
          <a:xfrm>
            <a:off x="416526" y="3957244"/>
            <a:ext cx="1995905" cy="306460"/>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Which ‘know’ ?</a:t>
            </a:r>
          </a:p>
        </p:txBody>
      </p:sp>
      <p:sp>
        <p:nvSpPr>
          <p:cNvPr id="18" name="Speech Bubble: Rectangle with Corners Rounded 17">
            <a:extLst>
              <a:ext uri="{FF2B5EF4-FFF2-40B4-BE49-F238E27FC236}">
                <a16:creationId xmlns:a16="http://schemas.microsoft.com/office/drawing/2014/main" id="{EB96EDCE-45B6-42FC-91D0-5B5E225BB8ED}"/>
              </a:ext>
            </a:extLst>
          </p:cNvPr>
          <p:cNvSpPr/>
          <p:nvPr/>
        </p:nvSpPr>
        <p:spPr>
          <a:xfrm>
            <a:off x="325464" y="5267348"/>
            <a:ext cx="1714351" cy="306460"/>
          </a:xfrm>
          <a:prstGeom prst="wedgeRoundRectCallout">
            <a:avLst>
              <a:gd name="adj1" fmla="val 9868"/>
              <a:gd name="adj2" fmla="val -761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3D3C3C"/>
                </a:solidFill>
                <a:effectLst/>
                <a:uLnTx/>
                <a:uFillTx/>
                <a:latin typeface="Century Gothic"/>
                <a:ea typeface="+mn-ea"/>
                <a:cs typeface="+mn-cs"/>
              </a:rPr>
              <a:t>Wenn</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 WO3</a:t>
            </a:r>
          </a:p>
        </p:txBody>
      </p:sp>
      <p:sp>
        <p:nvSpPr>
          <p:cNvPr id="19" name="TextBox 18">
            <a:extLst>
              <a:ext uri="{FF2B5EF4-FFF2-40B4-BE49-F238E27FC236}">
                <a16:creationId xmlns:a16="http://schemas.microsoft.com/office/drawing/2014/main" id="{2CEA4CBE-0871-49A2-A4D5-18C44ED3BB51}"/>
              </a:ext>
            </a:extLst>
          </p:cNvPr>
          <p:cNvSpPr txBox="1"/>
          <p:nvPr/>
        </p:nvSpPr>
        <p:spPr>
          <a:xfrm>
            <a:off x="599084" y="1524326"/>
            <a:ext cx="9447156" cy="400110"/>
          </a:xfrm>
          <a:prstGeom prst="rect">
            <a:avLst/>
          </a:prstGeom>
          <a:noFill/>
        </p:spPr>
        <p:txBody>
          <a:bodyPr wrap="square">
            <a:spAutoFit/>
          </a:bodyPr>
          <a:lstStyle/>
          <a:p>
            <a:r>
              <a:rPr kumimoji="0" lang="de-DE" sz="2000" b="1" i="0" u="none" strike="noStrike" kern="1200" cap="none" spc="0" normalizeH="0" baseline="0" noProof="0" dirty="0">
                <a:ln>
                  <a:noFill/>
                </a:ln>
                <a:solidFill>
                  <a:srgbClr val="525050"/>
                </a:solidFill>
                <a:effectLst/>
                <a:uLnTx/>
                <a:uFillTx/>
                <a:latin typeface="Century Gothic"/>
                <a:ea typeface="+mn-ea"/>
                <a:cs typeface="+mn-cs"/>
              </a:rPr>
              <a:t>Wir wissen, dass viele Leute nur eine Sprache sprechen können. </a:t>
            </a:r>
            <a:endParaRPr lang="en-GB" sz="2000" dirty="0"/>
          </a:p>
        </p:txBody>
      </p:sp>
      <p:sp>
        <p:nvSpPr>
          <p:cNvPr id="23" name="TextBox 22">
            <a:extLst>
              <a:ext uri="{FF2B5EF4-FFF2-40B4-BE49-F238E27FC236}">
                <a16:creationId xmlns:a16="http://schemas.microsoft.com/office/drawing/2014/main" id="{6DB11AD2-B06C-47A9-98C8-019F94B787CB}"/>
              </a:ext>
            </a:extLst>
          </p:cNvPr>
          <p:cNvSpPr txBox="1"/>
          <p:nvPr/>
        </p:nvSpPr>
        <p:spPr>
          <a:xfrm>
            <a:off x="540117" y="2286156"/>
            <a:ext cx="11347083"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Sie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haben</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Ängste</a:t>
            </a:r>
            <a:r>
              <a:rPr lang="en-GB" sz="2000" b="1" dirty="0">
                <a:solidFill>
                  <a:srgbClr val="525050"/>
                </a:solidFill>
                <a:latin typeface="Century Gothic"/>
              </a:rPr>
              <a:t>. Sie </a:t>
            </a:r>
            <a:r>
              <a:rPr lang="en-GB" sz="2000" b="1" dirty="0" err="1">
                <a:solidFill>
                  <a:srgbClr val="525050"/>
                </a:solidFill>
                <a:latin typeface="Century Gothic"/>
              </a:rPr>
              <a:t>denken</a:t>
            </a:r>
            <a:r>
              <a:rPr lang="en-GB" sz="2000" b="1" dirty="0">
                <a:solidFill>
                  <a:srgbClr val="525050"/>
                </a:solidFill>
                <a:latin typeface="Century Gothic"/>
              </a:rPr>
              <a:t>, </a:t>
            </a:r>
            <a:r>
              <a:rPr lang="en-GB" sz="2000" b="1" dirty="0" err="1">
                <a:solidFill>
                  <a:srgbClr val="525050"/>
                </a:solidFill>
                <a:latin typeface="Century Gothic"/>
              </a:rPr>
              <a:t>dass</a:t>
            </a:r>
            <a:r>
              <a:rPr lang="en-GB" sz="2000" b="1" dirty="0">
                <a:solidFill>
                  <a:srgbClr val="525050"/>
                </a:solidFill>
                <a:latin typeface="Century Gothic"/>
              </a:rPr>
              <a:t> </a:t>
            </a:r>
            <a:r>
              <a:rPr lang="en-GB" sz="2000" b="1" dirty="0" err="1">
                <a:solidFill>
                  <a:srgbClr val="525050"/>
                </a:solidFill>
                <a:latin typeface="Century Gothic"/>
              </a:rPr>
              <a:t>sie</a:t>
            </a:r>
            <a:r>
              <a:rPr lang="en-GB" sz="2000" b="1" dirty="0">
                <a:solidFill>
                  <a:srgbClr val="525050"/>
                </a:solidFill>
                <a:latin typeface="Century Gothic"/>
              </a:rPr>
              <a:t> </a:t>
            </a:r>
            <a:r>
              <a:rPr lang="en-GB" sz="2000" b="1" dirty="0" err="1">
                <a:solidFill>
                  <a:srgbClr val="525050"/>
                </a:solidFill>
                <a:latin typeface="Century Gothic"/>
              </a:rPr>
              <a:t>Fehler</a:t>
            </a:r>
            <a:r>
              <a:rPr lang="en-GB" sz="2000" b="1" dirty="0">
                <a:solidFill>
                  <a:srgbClr val="525050"/>
                </a:solidFill>
                <a:latin typeface="Century Gothic"/>
              </a:rPr>
              <a:t> </a:t>
            </a:r>
            <a:r>
              <a:rPr lang="en-GB" sz="2000" b="1" dirty="0" err="1">
                <a:solidFill>
                  <a:srgbClr val="525050"/>
                </a:solidFill>
                <a:latin typeface="Century Gothic"/>
              </a:rPr>
              <a:t>machen</a:t>
            </a:r>
            <a:r>
              <a:rPr lang="en-GB" sz="2000" b="1" dirty="0">
                <a:solidFill>
                  <a:srgbClr val="525050"/>
                </a:solidFill>
                <a:latin typeface="Century Gothic"/>
              </a:rPr>
              <a:t> warden. </a:t>
            </a:r>
            <a:endParaRPr lang="en-GB" dirty="0"/>
          </a:p>
        </p:txBody>
      </p:sp>
      <p:sp>
        <p:nvSpPr>
          <p:cNvPr id="30" name="TextBox 29">
            <a:extLst>
              <a:ext uri="{FF2B5EF4-FFF2-40B4-BE49-F238E27FC236}">
                <a16:creationId xmlns:a16="http://schemas.microsoft.com/office/drawing/2014/main" id="{33F3CF95-C439-45A3-B345-E97615E81CD6}"/>
              </a:ext>
            </a:extLst>
          </p:cNvPr>
          <p:cNvSpPr txBox="1"/>
          <p:nvPr/>
        </p:nvSpPr>
        <p:spPr>
          <a:xfrm>
            <a:off x="416526" y="3026176"/>
            <a:ext cx="11974368"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Aber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weißt</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du,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dass</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Berühmte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entweder</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eine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andere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mehr</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sprechen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endParaRPr lang="en-GB" sz="2000" dirty="0"/>
          </a:p>
        </p:txBody>
      </p:sp>
      <p:sp>
        <p:nvSpPr>
          <p:cNvPr id="31" name="TextBox 30">
            <a:extLst>
              <a:ext uri="{FF2B5EF4-FFF2-40B4-BE49-F238E27FC236}">
                <a16:creationId xmlns:a16="http://schemas.microsoft.com/office/drawing/2014/main" id="{25F08D61-D28A-4308-BF9A-B2D67F14CD6E}"/>
              </a:ext>
            </a:extLst>
          </p:cNvPr>
          <p:cNvSpPr txBox="1"/>
          <p:nvPr/>
        </p:nvSpPr>
        <p:spPr>
          <a:xfrm>
            <a:off x="599084" y="3809879"/>
            <a:ext cx="11739966"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Kennst</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du Natalie Portman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Novak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Đoković</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Sie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5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er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7.</a:t>
            </a:r>
            <a:endParaRPr lang="en-GB" dirty="0"/>
          </a:p>
        </p:txBody>
      </p:sp>
      <p:sp>
        <p:nvSpPr>
          <p:cNvPr id="32" name="TextBox 31">
            <a:extLst>
              <a:ext uri="{FF2B5EF4-FFF2-40B4-BE49-F238E27FC236}">
                <a16:creationId xmlns:a16="http://schemas.microsoft.com/office/drawing/2014/main" id="{DB2A05AB-345D-4768-938F-E281047F706C}"/>
              </a:ext>
            </a:extLst>
          </p:cNvPr>
          <p:cNvSpPr txBox="1"/>
          <p:nvPr/>
        </p:nvSpPr>
        <p:spPr>
          <a:xfrm>
            <a:off x="542797" y="4498840"/>
            <a:ext cx="10279637"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Also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kann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mehr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Interessen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haben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zum</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Beispiel</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Sport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lang="en-GB" dirty="0"/>
          </a:p>
        </p:txBody>
      </p:sp>
      <p:sp>
        <p:nvSpPr>
          <p:cNvPr id="33" name="TextBox 32">
            <a:extLst>
              <a:ext uri="{FF2B5EF4-FFF2-40B4-BE49-F238E27FC236}">
                <a16:creationId xmlns:a16="http://schemas.microsoft.com/office/drawing/2014/main" id="{A4A47E37-834A-4044-95F4-1AD032C3695F}"/>
              </a:ext>
            </a:extLst>
          </p:cNvPr>
          <p:cNvSpPr txBox="1"/>
          <p:nvPr/>
        </p:nvSpPr>
        <p:spPr>
          <a:xfrm>
            <a:off x="563780" y="5144100"/>
            <a:ext cx="10698585" cy="400110"/>
          </a:xfrm>
          <a:prstGeom prst="rect">
            <a:avLst/>
          </a:prstGeom>
          <a:noFill/>
        </p:spPr>
        <p:txBody>
          <a:bodyPr wrap="square">
            <a:spAutoFit/>
          </a:bodyPr>
          <a:lstStyle/>
          <a:p>
            <a:r>
              <a:rPr kumimoji="0" lang="de-DE" sz="2000" b="1" i="0" u="none" strike="noStrike" kern="1200" cap="none" spc="0" normalizeH="0" baseline="0" noProof="0" dirty="0">
                <a:ln>
                  <a:noFill/>
                </a:ln>
                <a:solidFill>
                  <a:srgbClr val="525050"/>
                </a:solidFill>
                <a:effectLst/>
                <a:uLnTx/>
                <a:uFillTx/>
                <a:latin typeface="Century Gothic"/>
                <a:ea typeface="+mn-ea"/>
                <a:cs typeface="+mn-cs"/>
              </a:rPr>
              <a:t>Wenn man eine neue Sprache häufig übt, sieht man die Ergebnisse relativ schnell.</a:t>
            </a:r>
            <a:endParaRPr lang="en-GB" sz="2000" dirty="0"/>
          </a:p>
        </p:txBody>
      </p:sp>
      <p:sp>
        <p:nvSpPr>
          <p:cNvPr id="34" name="TextBox 33">
            <a:extLst>
              <a:ext uri="{FF2B5EF4-FFF2-40B4-BE49-F238E27FC236}">
                <a16:creationId xmlns:a16="http://schemas.microsoft.com/office/drawing/2014/main" id="{5A87C16D-B710-400F-A810-08748682E86B}"/>
              </a:ext>
            </a:extLst>
          </p:cNvPr>
          <p:cNvSpPr txBox="1"/>
          <p:nvPr/>
        </p:nvSpPr>
        <p:spPr>
          <a:xfrm>
            <a:off x="556403" y="5866654"/>
            <a:ext cx="12354026" cy="400110"/>
          </a:xfrm>
          <a:prstGeom prst="rect">
            <a:avLst/>
          </a:prstGeom>
          <a:noFill/>
        </p:spPr>
        <p:txBody>
          <a:bodyPr wrap="square">
            <a:spAutoFit/>
          </a:bodyPr>
          <a:lstStyle/>
          <a:p>
            <a:r>
              <a:rPr lang="de-DE" sz="2000" b="1" kern="1200" dirty="0">
                <a:solidFill>
                  <a:schemeClr val="tx1"/>
                </a:solidFill>
                <a:effectLst/>
                <a:latin typeface="+mn-lt"/>
                <a:ea typeface="+mn-ea"/>
                <a:cs typeface="+mn-cs"/>
              </a:rPr>
              <a:t>Wenn man mehr als eine Sprache kennt, hilft es, zum Beispiel, mehr Freunde zu finden.</a:t>
            </a:r>
            <a:endParaRPr lang="en-GB" sz="2000" b="1" kern="1200" dirty="0">
              <a:solidFill>
                <a:schemeClr val="tx1"/>
              </a:solidFill>
              <a:effectLst/>
              <a:latin typeface="+mn-lt"/>
              <a:ea typeface="+mn-ea"/>
              <a:cs typeface="+mn-cs"/>
            </a:endParaRPr>
          </a:p>
        </p:txBody>
      </p:sp>
      <p:pic>
        <p:nvPicPr>
          <p:cNvPr id="35" name="Picture 34" descr="Logo, company name&#10;&#10;Description automatically generated">
            <a:extLst>
              <a:ext uri="{FF2B5EF4-FFF2-40B4-BE49-F238E27FC236}">
                <a16:creationId xmlns:a16="http://schemas.microsoft.com/office/drawing/2014/main" id="{2566163A-63C9-4A42-A91D-082B589A2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246" y="31157"/>
            <a:ext cx="2308770" cy="1280646"/>
          </a:xfrm>
          <a:prstGeom prst="rect">
            <a:avLst/>
          </a:prstGeom>
        </p:spPr>
      </p:pic>
    </p:spTree>
    <p:extLst>
      <p:ext uri="{BB962C8B-B14F-4D97-AF65-F5344CB8AC3E}">
        <p14:creationId xmlns:p14="http://schemas.microsoft.com/office/powerpoint/2010/main" val="27430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15" grpId="0" animBg="1"/>
      <p:bldP spid="16" grpId="0" animBg="1"/>
      <p:bldP spid="17" grpId="0" animBg="1"/>
      <p:bldP spid="18" grpId="0" animBg="1"/>
      <p:bldP spid="19" grpId="0"/>
      <p:bldP spid="23" grpId="0"/>
      <p:bldP spid="30"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1" y="213557"/>
            <a:ext cx="5965372" cy="647577"/>
          </a:xfrm>
        </p:spPr>
        <p:txBody>
          <a:bodyPr>
            <a:normAutofit fontScale="90000"/>
          </a:bodyPr>
          <a:lstStyle/>
          <a:p>
            <a:r>
              <a:rPr lang="en-GB" dirty="0">
                <a:solidFill>
                  <a:srgbClr val="525050"/>
                </a:solidFill>
              </a:rPr>
              <a:t>WISSEN | KENNEN – to know</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84328" y="1139530"/>
            <a:ext cx="87280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The verb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wissen</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(to know </a:t>
            </a:r>
            <a:r>
              <a:rPr kumimoji="0" lang="en-US" sz="2000" b="0" i="1" u="none" strike="noStrike" kern="1200" cap="none" spc="0" normalizeH="0" baseline="0" noProof="0" dirty="0">
                <a:ln>
                  <a:noFill/>
                </a:ln>
                <a:solidFill>
                  <a:srgbClr val="525050"/>
                </a:solidFill>
                <a:effectLst/>
                <a:uLnTx/>
                <a:uFillTx/>
                <a:latin typeface="Century Gothic"/>
                <a:ea typeface="+mn-ea"/>
                <a:cs typeface="+mn-cs"/>
              </a:rPr>
              <a:t>that</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is irregular (strong):</a:t>
            </a:r>
          </a:p>
        </p:txBody>
      </p:sp>
      <p:graphicFrame>
        <p:nvGraphicFramePr>
          <p:cNvPr id="57" name="Table 9">
            <a:extLst>
              <a:ext uri="{FF2B5EF4-FFF2-40B4-BE49-F238E27FC236}">
                <a16:creationId xmlns:a16="http://schemas.microsoft.com/office/drawing/2014/main" id="{2E9CEC51-C313-4712-9374-E3385A42739F}"/>
              </a:ext>
            </a:extLst>
          </p:cNvPr>
          <p:cNvGraphicFramePr>
            <a:graphicFrameLocks noGrp="1"/>
          </p:cNvGraphicFramePr>
          <p:nvPr/>
        </p:nvGraphicFramePr>
        <p:xfrm>
          <a:off x="84328" y="1982098"/>
          <a:ext cx="5721386" cy="4201472"/>
        </p:xfrm>
        <a:graphic>
          <a:graphicData uri="http://schemas.openxmlformats.org/drawingml/2006/table">
            <a:tbl>
              <a:tblPr firstRow="1" bandRow="1"/>
              <a:tblGrid>
                <a:gridCol w="2860693">
                  <a:extLst>
                    <a:ext uri="{9D8B030D-6E8A-4147-A177-3AD203B41FA5}">
                      <a16:colId xmlns:a16="http://schemas.microsoft.com/office/drawing/2014/main" val="3272501527"/>
                    </a:ext>
                  </a:extLst>
                </a:gridCol>
                <a:gridCol w="2860693">
                  <a:extLst>
                    <a:ext uri="{9D8B030D-6E8A-4147-A177-3AD203B41FA5}">
                      <a16:colId xmlns:a16="http://schemas.microsoft.com/office/drawing/2014/main" val="1428531364"/>
                    </a:ext>
                  </a:extLst>
                </a:gridCol>
              </a:tblGrid>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1" dirty="0" err="1">
                          <a:solidFill>
                            <a:srgbClr val="525050"/>
                          </a:solidFill>
                        </a:rPr>
                        <a:t>wissen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ich </a:t>
                      </a:r>
                      <a:r>
                        <a:rPr lang="en-GB" sz="2400" b="1" dirty="0" err="1">
                          <a:solidFill>
                            <a:srgbClr val="525050"/>
                          </a:solidFill>
                        </a:rPr>
                        <a:t>weiß</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I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du </a:t>
                      </a:r>
                      <a:r>
                        <a:rPr lang="en-GB" sz="2400" b="1" dirty="0" err="1">
                          <a:solidFill>
                            <a:srgbClr val="525050"/>
                          </a:solidFill>
                        </a:rPr>
                        <a:t>weißt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er/</a:t>
                      </a:r>
                      <a:r>
                        <a:rPr lang="en-GB" sz="2400" b="0" dirty="0" err="1">
                          <a:solidFill>
                            <a:srgbClr val="525050"/>
                          </a:solidFill>
                        </a:rPr>
                        <a:t>sie</a:t>
                      </a:r>
                      <a:r>
                        <a:rPr lang="en-GB" sz="2400" b="0" dirty="0">
                          <a:solidFill>
                            <a:srgbClr val="525050"/>
                          </a:solidFill>
                        </a:rPr>
                        <a:t>/es </a:t>
                      </a:r>
                      <a:r>
                        <a:rPr lang="en-GB" sz="2400" b="1" dirty="0" err="1">
                          <a:solidFill>
                            <a:srgbClr val="525050"/>
                          </a:solidFill>
                        </a:rPr>
                        <a:t>weiß</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he, she, it knows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wir</a:t>
                      </a:r>
                      <a:r>
                        <a:rPr lang="en-GB" sz="2400" b="0" dirty="0">
                          <a:solidFill>
                            <a:srgbClr val="525050"/>
                          </a:solidFill>
                        </a:rPr>
                        <a:t> </a:t>
                      </a:r>
                      <a:r>
                        <a:rPr lang="en-GB" sz="2400" b="0" dirty="0" err="1">
                          <a:solidFill>
                            <a:srgbClr val="525050"/>
                          </a:solidFill>
                        </a:rPr>
                        <a:t>wissen</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we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ihr</a:t>
                      </a:r>
                      <a:r>
                        <a:rPr lang="en-GB" sz="2400" b="0" dirty="0">
                          <a:solidFill>
                            <a:srgbClr val="525050"/>
                          </a:solidFill>
                        </a:rPr>
                        <a:t> </a:t>
                      </a:r>
                      <a:r>
                        <a:rPr lang="en-GB" sz="2400" b="0" dirty="0" err="1">
                          <a:solidFill>
                            <a:srgbClr val="525050"/>
                          </a:solidFill>
                        </a:rPr>
                        <a:t>wisst</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525050"/>
                          </a:solidFill>
                        </a:rPr>
                        <a:t>you (all)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Sie </a:t>
                      </a:r>
                      <a:r>
                        <a:rPr lang="en-GB" sz="2400" b="0" dirty="0" err="1">
                          <a:solidFill>
                            <a:srgbClr val="525050"/>
                          </a:solidFill>
                        </a:rPr>
                        <a:t>wissen</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(formal)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sie</a:t>
                      </a:r>
                      <a:r>
                        <a:rPr lang="en-GB" sz="2400" b="0" dirty="0">
                          <a:solidFill>
                            <a:srgbClr val="525050"/>
                          </a:solidFill>
                        </a:rPr>
                        <a:t> </a:t>
                      </a:r>
                      <a:r>
                        <a:rPr lang="en-GB" sz="2400" b="0" dirty="0" err="1">
                          <a:solidFill>
                            <a:srgbClr val="525050"/>
                          </a:solidFill>
                        </a:rPr>
                        <a:t>wissen</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they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615868"/>
                  </a:ext>
                </a:extLst>
              </a:tr>
            </a:tbl>
          </a:graphicData>
        </a:graphic>
      </p:graphicFrame>
      <p:sp>
        <p:nvSpPr>
          <p:cNvPr id="58" name="Rectangle: Rounded Corners 57">
            <a:extLst>
              <a:ext uri="{FF2B5EF4-FFF2-40B4-BE49-F238E27FC236}">
                <a16:creationId xmlns:a16="http://schemas.microsoft.com/office/drawing/2014/main" id="{2DF7D693-6011-4D4C-8AD3-ED69B7871133}"/>
              </a:ext>
            </a:extLst>
          </p:cNvPr>
          <p:cNvSpPr/>
          <p:nvPr/>
        </p:nvSpPr>
        <p:spPr>
          <a:xfrm>
            <a:off x="687146" y="2509604"/>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a:t>
            </a:r>
          </a:p>
        </p:txBody>
      </p:sp>
      <p:sp>
        <p:nvSpPr>
          <p:cNvPr id="59" name="Rectangle: Rounded Corners 58">
            <a:extLst>
              <a:ext uri="{FF2B5EF4-FFF2-40B4-BE49-F238E27FC236}">
                <a16:creationId xmlns:a16="http://schemas.microsoft.com/office/drawing/2014/main" id="{11914A3F-846B-48F1-9A4C-17E1DAE6E32A}"/>
              </a:ext>
            </a:extLst>
          </p:cNvPr>
          <p:cNvSpPr/>
          <p:nvPr/>
        </p:nvSpPr>
        <p:spPr>
          <a:xfrm>
            <a:off x="755027" y="3049096"/>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62" name="Rectangle: Rounded Corners 61">
            <a:extLst>
              <a:ext uri="{FF2B5EF4-FFF2-40B4-BE49-F238E27FC236}">
                <a16:creationId xmlns:a16="http://schemas.microsoft.com/office/drawing/2014/main" id="{9540AF1A-6AC5-4684-A13C-56E705E97DB8}"/>
              </a:ext>
            </a:extLst>
          </p:cNvPr>
          <p:cNvSpPr/>
          <p:nvPr/>
        </p:nvSpPr>
        <p:spPr>
          <a:xfrm>
            <a:off x="239334" y="3588588"/>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63" name="Rectangle: Rounded Corners 62">
            <a:extLst>
              <a:ext uri="{FF2B5EF4-FFF2-40B4-BE49-F238E27FC236}">
                <a16:creationId xmlns:a16="http://schemas.microsoft.com/office/drawing/2014/main" id="{62402DA0-1291-4EDB-9679-00E079DF0313}"/>
              </a:ext>
            </a:extLst>
          </p:cNvPr>
          <p:cNvSpPr/>
          <p:nvPr/>
        </p:nvSpPr>
        <p:spPr>
          <a:xfrm>
            <a:off x="755024" y="412666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4" name="Rectangle: Rounded Corners 63">
            <a:extLst>
              <a:ext uri="{FF2B5EF4-FFF2-40B4-BE49-F238E27FC236}">
                <a16:creationId xmlns:a16="http://schemas.microsoft.com/office/drawing/2014/main" id="{98F0C2CD-A180-417D-ADF4-B53B0DD7A7BA}"/>
              </a:ext>
            </a:extLst>
          </p:cNvPr>
          <p:cNvSpPr/>
          <p:nvPr/>
        </p:nvSpPr>
        <p:spPr>
          <a:xfrm>
            <a:off x="755025" y="4681987"/>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5" name="Rectangle: Rounded Corners 64">
            <a:extLst>
              <a:ext uri="{FF2B5EF4-FFF2-40B4-BE49-F238E27FC236}">
                <a16:creationId xmlns:a16="http://schemas.microsoft.com/office/drawing/2014/main" id="{30E5647C-AAF7-4878-943B-6799F7966314}"/>
              </a:ext>
            </a:extLst>
          </p:cNvPr>
          <p:cNvSpPr/>
          <p:nvPr/>
        </p:nvSpPr>
        <p:spPr>
          <a:xfrm>
            <a:off x="755024" y="5173915"/>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6" name="Rectangle: Rounded Corners 65">
            <a:extLst>
              <a:ext uri="{FF2B5EF4-FFF2-40B4-BE49-F238E27FC236}">
                <a16:creationId xmlns:a16="http://schemas.microsoft.com/office/drawing/2014/main" id="{567EA97A-EAE3-46FC-966C-1C6742EC3844}"/>
              </a:ext>
            </a:extLst>
          </p:cNvPr>
          <p:cNvSpPr/>
          <p:nvPr/>
        </p:nvSpPr>
        <p:spPr>
          <a:xfrm>
            <a:off x="687146" y="5698379"/>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2" name="TextBox 91">
            <a:extLst>
              <a:ext uri="{FF2B5EF4-FFF2-40B4-BE49-F238E27FC236}">
                <a16:creationId xmlns:a16="http://schemas.microsoft.com/office/drawing/2014/main" id="{FD8DA5F6-416D-400E-8529-62F010FAE576}"/>
              </a:ext>
            </a:extLst>
          </p:cNvPr>
          <p:cNvSpPr txBox="1"/>
          <p:nvPr/>
        </p:nvSpPr>
        <p:spPr>
          <a:xfrm>
            <a:off x="84328" y="1547706"/>
            <a:ext cx="1187321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Kennen</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(to know someone, be familiar with something) is</a:t>
            </a:r>
            <a:r>
              <a:rPr kumimoji="0" lang="en-US" sz="2000" b="0" i="0" u="none" strike="noStrike" kern="1200" cap="none" spc="0" normalizeH="0" noProof="0" dirty="0">
                <a:ln>
                  <a:noFill/>
                </a:ln>
                <a:solidFill>
                  <a:srgbClr val="525050"/>
                </a:solidFill>
                <a:effectLst/>
                <a:uLnTx/>
                <a:uFillTx/>
                <a:latin typeface="Century Gothic"/>
                <a:ea typeface="+mn-ea"/>
                <a:cs typeface="+mn-cs"/>
              </a:rPr>
              <a:t> regular</a:t>
            </a:r>
            <a:r>
              <a:rPr lang="en-US" sz="2000" dirty="0">
                <a:solidFill>
                  <a:srgbClr val="525050"/>
                </a:solidFill>
                <a:latin typeface="Century Gothic"/>
              </a:rPr>
              <a:t> (weak):</a:t>
            </a:r>
            <a:endParaRPr kumimoji="0" lang="en-US" sz="20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93" name="Table 9">
            <a:extLst>
              <a:ext uri="{FF2B5EF4-FFF2-40B4-BE49-F238E27FC236}">
                <a16:creationId xmlns:a16="http://schemas.microsoft.com/office/drawing/2014/main" id="{7DACF225-66D0-459C-8017-B7E3BB2DC9CD}"/>
              </a:ext>
            </a:extLst>
          </p:cNvPr>
          <p:cNvGraphicFramePr>
            <a:graphicFrameLocks noGrp="1"/>
          </p:cNvGraphicFramePr>
          <p:nvPr/>
        </p:nvGraphicFramePr>
        <p:xfrm>
          <a:off x="6649250" y="1982098"/>
          <a:ext cx="5542749" cy="4201472"/>
        </p:xfrm>
        <a:graphic>
          <a:graphicData uri="http://schemas.openxmlformats.org/drawingml/2006/table">
            <a:tbl>
              <a:tblPr firstRow="1" bandRow="1"/>
              <a:tblGrid>
                <a:gridCol w="2658919">
                  <a:extLst>
                    <a:ext uri="{9D8B030D-6E8A-4147-A177-3AD203B41FA5}">
                      <a16:colId xmlns:a16="http://schemas.microsoft.com/office/drawing/2014/main" val="3272501527"/>
                    </a:ext>
                  </a:extLst>
                </a:gridCol>
                <a:gridCol w="2883830">
                  <a:extLst>
                    <a:ext uri="{9D8B030D-6E8A-4147-A177-3AD203B41FA5}">
                      <a16:colId xmlns:a16="http://schemas.microsoft.com/office/drawing/2014/main" val="1428531364"/>
                    </a:ext>
                  </a:extLst>
                </a:gridCol>
              </a:tblGrid>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1" dirty="0" err="1">
                          <a:solidFill>
                            <a:srgbClr val="525050"/>
                          </a:solidFill>
                        </a:rPr>
                        <a:t>kennen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ich </a:t>
                      </a:r>
                      <a:r>
                        <a:rPr lang="en-GB" sz="2400" b="0" dirty="0" err="1">
                          <a:solidFill>
                            <a:srgbClr val="525050"/>
                          </a:solidFill>
                        </a:rPr>
                        <a:t>kenn</a:t>
                      </a:r>
                      <a:r>
                        <a:rPr lang="en-GB" sz="2400" b="1" dirty="0" err="1">
                          <a:solidFill>
                            <a:srgbClr val="525050"/>
                          </a:solidFill>
                        </a:rPr>
                        <a:t>e</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I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du </a:t>
                      </a:r>
                      <a:r>
                        <a:rPr lang="en-GB" sz="2400" b="0" dirty="0" err="1">
                          <a:solidFill>
                            <a:srgbClr val="525050"/>
                          </a:solidFill>
                        </a:rPr>
                        <a:t>kenn</a:t>
                      </a:r>
                      <a:r>
                        <a:rPr lang="en-GB" sz="2400" b="1" dirty="0" err="1">
                          <a:solidFill>
                            <a:srgbClr val="525050"/>
                          </a:solidFill>
                        </a:rPr>
                        <a:t>st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er, </a:t>
                      </a:r>
                      <a:r>
                        <a:rPr lang="en-GB" sz="2400" b="0" dirty="0" err="1">
                          <a:solidFill>
                            <a:srgbClr val="525050"/>
                          </a:solidFill>
                        </a:rPr>
                        <a:t>sie</a:t>
                      </a:r>
                      <a:r>
                        <a:rPr lang="en-GB" sz="2400" b="0" dirty="0">
                          <a:solidFill>
                            <a:srgbClr val="525050"/>
                          </a:solidFill>
                        </a:rPr>
                        <a:t>, es </a:t>
                      </a:r>
                      <a:r>
                        <a:rPr lang="en-GB" sz="2400" b="0" dirty="0" err="1">
                          <a:solidFill>
                            <a:srgbClr val="525050"/>
                          </a:solidFill>
                        </a:rPr>
                        <a:t>kenn</a:t>
                      </a:r>
                      <a:r>
                        <a:rPr lang="en-GB" sz="2400" b="1" dirty="0" err="1">
                          <a:solidFill>
                            <a:srgbClr val="525050"/>
                          </a:solidFill>
                        </a:rPr>
                        <a:t>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he, she, it knows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wir</a:t>
                      </a:r>
                      <a:r>
                        <a:rPr lang="en-GB" sz="2400" b="0" dirty="0">
                          <a:solidFill>
                            <a:srgbClr val="525050"/>
                          </a:solidFill>
                        </a:rPr>
                        <a:t> </a:t>
                      </a:r>
                      <a:r>
                        <a:rPr lang="en-GB" sz="2400" b="0" dirty="0" err="1">
                          <a:solidFill>
                            <a:srgbClr val="525050"/>
                          </a:solidFill>
                        </a:rPr>
                        <a:t>kenn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we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ihr</a:t>
                      </a:r>
                      <a:r>
                        <a:rPr lang="en-GB" sz="2400" b="0" dirty="0">
                          <a:solidFill>
                            <a:srgbClr val="525050"/>
                          </a:solidFill>
                        </a:rPr>
                        <a:t> </a:t>
                      </a:r>
                      <a:r>
                        <a:rPr lang="en-GB" sz="2400" b="0" dirty="0" err="1">
                          <a:solidFill>
                            <a:srgbClr val="525050"/>
                          </a:solidFill>
                        </a:rPr>
                        <a:t>kenn</a:t>
                      </a:r>
                      <a:r>
                        <a:rPr lang="en-GB" sz="2400" b="1" dirty="0" err="1">
                          <a:solidFill>
                            <a:srgbClr val="525050"/>
                          </a:solidFill>
                        </a:rPr>
                        <a:t>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525050"/>
                          </a:solidFill>
                        </a:rPr>
                        <a:t>you (all)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Sie </a:t>
                      </a:r>
                      <a:r>
                        <a:rPr lang="en-GB" sz="2400" b="0" dirty="0" err="1">
                          <a:solidFill>
                            <a:srgbClr val="525050"/>
                          </a:solidFill>
                        </a:rPr>
                        <a:t>kenn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(formal)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sie</a:t>
                      </a:r>
                      <a:r>
                        <a:rPr lang="en-GB" sz="2400" b="0" dirty="0">
                          <a:solidFill>
                            <a:srgbClr val="525050"/>
                          </a:solidFill>
                        </a:rPr>
                        <a:t> </a:t>
                      </a:r>
                      <a:r>
                        <a:rPr lang="en-GB" sz="2400" b="0" dirty="0" err="1">
                          <a:solidFill>
                            <a:srgbClr val="525050"/>
                          </a:solidFill>
                        </a:rPr>
                        <a:t>kenn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they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615868"/>
                  </a:ext>
                </a:extLst>
              </a:tr>
            </a:tbl>
          </a:graphicData>
        </a:graphic>
      </p:graphicFrame>
      <p:sp>
        <p:nvSpPr>
          <p:cNvPr id="94" name="Rectangle: Rounded Corners 93">
            <a:extLst>
              <a:ext uri="{FF2B5EF4-FFF2-40B4-BE49-F238E27FC236}">
                <a16:creationId xmlns:a16="http://schemas.microsoft.com/office/drawing/2014/main" id="{87AAA159-D8B6-4A10-9CF9-CEB11E196E44}"/>
              </a:ext>
            </a:extLst>
          </p:cNvPr>
          <p:cNvSpPr/>
          <p:nvPr/>
        </p:nvSpPr>
        <p:spPr>
          <a:xfrm>
            <a:off x="7020939" y="2563905"/>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a:t>
            </a:r>
          </a:p>
        </p:txBody>
      </p:sp>
      <p:sp>
        <p:nvSpPr>
          <p:cNvPr id="95" name="Rectangle: Rounded Corners 94">
            <a:extLst>
              <a:ext uri="{FF2B5EF4-FFF2-40B4-BE49-F238E27FC236}">
                <a16:creationId xmlns:a16="http://schemas.microsoft.com/office/drawing/2014/main" id="{F24B5D3D-80D4-4A6F-95A6-25E03B8178CC}"/>
              </a:ext>
            </a:extLst>
          </p:cNvPr>
          <p:cNvSpPr/>
          <p:nvPr/>
        </p:nvSpPr>
        <p:spPr>
          <a:xfrm>
            <a:off x="7020938" y="3105571"/>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96" name="Rectangle: Rounded Corners 95">
            <a:extLst>
              <a:ext uri="{FF2B5EF4-FFF2-40B4-BE49-F238E27FC236}">
                <a16:creationId xmlns:a16="http://schemas.microsoft.com/office/drawing/2014/main" id="{F2129A6C-A188-4313-8D29-E8683AC2ED90}"/>
              </a:ext>
            </a:extLst>
          </p:cNvPr>
          <p:cNvSpPr/>
          <p:nvPr/>
        </p:nvSpPr>
        <p:spPr>
          <a:xfrm>
            <a:off x="6436600" y="3642890"/>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97" name="Rectangle: Rounded Corners 96">
            <a:extLst>
              <a:ext uri="{FF2B5EF4-FFF2-40B4-BE49-F238E27FC236}">
                <a16:creationId xmlns:a16="http://schemas.microsoft.com/office/drawing/2014/main" id="{EA948522-12A7-48C1-A645-214549D25813}"/>
              </a:ext>
            </a:extLst>
          </p:cNvPr>
          <p:cNvSpPr/>
          <p:nvPr/>
        </p:nvSpPr>
        <p:spPr>
          <a:xfrm>
            <a:off x="6996436" y="417376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8" name="Rectangle: Rounded Corners 97">
            <a:extLst>
              <a:ext uri="{FF2B5EF4-FFF2-40B4-BE49-F238E27FC236}">
                <a16:creationId xmlns:a16="http://schemas.microsoft.com/office/drawing/2014/main" id="{B056D66A-23A5-4ACF-BF79-07C291B2D514}"/>
              </a:ext>
            </a:extLst>
          </p:cNvPr>
          <p:cNvSpPr/>
          <p:nvPr/>
        </p:nvSpPr>
        <p:spPr>
          <a:xfrm>
            <a:off x="6969709" y="4736289"/>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9" name="Rectangle: Rounded Corners 98">
            <a:extLst>
              <a:ext uri="{FF2B5EF4-FFF2-40B4-BE49-F238E27FC236}">
                <a16:creationId xmlns:a16="http://schemas.microsoft.com/office/drawing/2014/main" id="{474D1A7B-3AA0-4091-A701-44A542F953F1}"/>
              </a:ext>
            </a:extLst>
          </p:cNvPr>
          <p:cNvSpPr/>
          <p:nvPr/>
        </p:nvSpPr>
        <p:spPr>
          <a:xfrm>
            <a:off x="6966429" y="5242800"/>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100" name="Rectangle: Rounded Corners 99">
            <a:extLst>
              <a:ext uri="{FF2B5EF4-FFF2-40B4-BE49-F238E27FC236}">
                <a16:creationId xmlns:a16="http://schemas.microsoft.com/office/drawing/2014/main" id="{596F6402-5954-44CF-AD6B-AF2AB59C0AF8}"/>
              </a:ext>
            </a:extLst>
          </p:cNvPr>
          <p:cNvSpPr/>
          <p:nvPr/>
        </p:nvSpPr>
        <p:spPr>
          <a:xfrm>
            <a:off x="7020937" y="5694716"/>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23" name="Speech Bubble: Rectangle with Corners Rounded 22">
            <a:extLst>
              <a:ext uri="{FF2B5EF4-FFF2-40B4-BE49-F238E27FC236}">
                <a16:creationId xmlns:a16="http://schemas.microsoft.com/office/drawing/2014/main" id="{78369DC2-0D87-4969-82CC-8D725BD7704D}"/>
              </a:ext>
            </a:extLst>
          </p:cNvPr>
          <p:cNvSpPr/>
          <p:nvPr/>
        </p:nvSpPr>
        <p:spPr>
          <a:xfrm>
            <a:off x="6226631" y="117302"/>
            <a:ext cx="4136569" cy="1519218"/>
          </a:xfrm>
          <a:prstGeom prst="wedgeRoundRectCallout">
            <a:avLst>
              <a:gd name="adj1" fmla="val -146118"/>
              <a:gd name="adj2" fmla="val 11249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that ‘</a:t>
            </a:r>
            <a:r>
              <a:rPr lang="en-GB" sz="2000" b="1" dirty="0"/>
              <a:t>ss</a:t>
            </a:r>
            <a:r>
              <a:rPr lang="en-GB" sz="2000" dirty="0"/>
              <a:t>’ changes to ‘</a:t>
            </a:r>
            <a:r>
              <a:rPr lang="en-GB" sz="2000" b="1" dirty="0"/>
              <a:t>ß</a:t>
            </a:r>
            <a:r>
              <a:rPr lang="en-GB" sz="2000" dirty="0"/>
              <a:t>’ in the I, you, s/he, it forms because the vowel ‘</a:t>
            </a:r>
            <a:r>
              <a:rPr lang="en-GB" sz="2000" dirty="0" err="1"/>
              <a:t>ei</a:t>
            </a:r>
            <a:r>
              <a:rPr lang="en-GB" sz="2000" dirty="0"/>
              <a:t>’ before it is long. However, the ‘s’ sound is the same.</a:t>
            </a:r>
          </a:p>
        </p:txBody>
      </p:sp>
      <p:sp>
        <p:nvSpPr>
          <p:cNvPr id="24" name="Rectangle: Rounded Corners 23">
            <a:extLst>
              <a:ext uri="{FF2B5EF4-FFF2-40B4-BE49-F238E27FC236}">
                <a16:creationId xmlns:a16="http://schemas.microsoft.com/office/drawing/2014/main" id="{15D99D67-9E87-4259-912A-B593AA09E104}"/>
              </a:ext>
            </a:extLst>
          </p:cNvPr>
          <p:cNvSpPr/>
          <p:nvPr/>
        </p:nvSpPr>
        <p:spPr>
          <a:xfrm>
            <a:off x="3540267" y="3049096"/>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25" name="Rectangle: Rounded Corners 24">
            <a:extLst>
              <a:ext uri="{FF2B5EF4-FFF2-40B4-BE49-F238E27FC236}">
                <a16:creationId xmlns:a16="http://schemas.microsoft.com/office/drawing/2014/main" id="{4E29076D-DE91-42FE-BD3B-8B4C8F135934}"/>
              </a:ext>
            </a:extLst>
          </p:cNvPr>
          <p:cNvSpPr/>
          <p:nvPr/>
        </p:nvSpPr>
        <p:spPr>
          <a:xfrm>
            <a:off x="3022524" y="3568569"/>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26" name="Rectangle: Rounded Corners 25">
            <a:extLst>
              <a:ext uri="{FF2B5EF4-FFF2-40B4-BE49-F238E27FC236}">
                <a16:creationId xmlns:a16="http://schemas.microsoft.com/office/drawing/2014/main" id="{A05CF9E5-7C41-445E-8E94-2477B0E35C89}"/>
              </a:ext>
            </a:extLst>
          </p:cNvPr>
          <p:cNvSpPr/>
          <p:nvPr/>
        </p:nvSpPr>
        <p:spPr>
          <a:xfrm>
            <a:off x="3529690" y="4082834"/>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27" name="Rectangle: Rounded Corners 26">
            <a:extLst>
              <a:ext uri="{FF2B5EF4-FFF2-40B4-BE49-F238E27FC236}">
                <a16:creationId xmlns:a16="http://schemas.microsoft.com/office/drawing/2014/main" id="{B326CA89-4C5A-4785-A47C-1883437D2A49}"/>
              </a:ext>
            </a:extLst>
          </p:cNvPr>
          <p:cNvSpPr/>
          <p:nvPr/>
        </p:nvSpPr>
        <p:spPr>
          <a:xfrm>
            <a:off x="3217199" y="4658954"/>
            <a:ext cx="2345401"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28" name="Rectangle: Rounded Corners 27">
            <a:extLst>
              <a:ext uri="{FF2B5EF4-FFF2-40B4-BE49-F238E27FC236}">
                <a16:creationId xmlns:a16="http://schemas.microsoft.com/office/drawing/2014/main" id="{67062333-5A26-4B80-A72A-9D5967B84AAB}"/>
              </a:ext>
            </a:extLst>
          </p:cNvPr>
          <p:cNvSpPr/>
          <p:nvPr/>
        </p:nvSpPr>
        <p:spPr>
          <a:xfrm>
            <a:off x="2918188" y="5221480"/>
            <a:ext cx="2887526"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29" name="Rectangle: Rounded Corners 28">
            <a:extLst>
              <a:ext uri="{FF2B5EF4-FFF2-40B4-BE49-F238E27FC236}">
                <a16:creationId xmlns:a16="http://schemas.microsoft.com/office/drawing/2014/main" id="{C78BEA55-3BED-4317-B804-2A78B14DD0A2}"/>
              </a:ext>
            </a:extLst>
          </p:cNvPr>
          <p:cNvSpPr/>
          <p:nvPr/>
        </p:nvSpPr>
        <p:spPr>
          <a:xfrm>
            <a:off x="3466212" y="572745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Tree>
    <p:extLst>
      <p:ext uri="{BB962C8B-B14F-4D97-AF65-F5344CB8AC3E}">
        <p14:creationId xmlns:p14="http://schemas.microsoft.com/office/powerpoint/2010/main" val="412446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6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6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6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9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9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9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9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9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9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9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10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8" grpId="0" animBg="1"/>
      <p:bldP spid="58" grpId="1" animBg="1"/>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92" grpId="0"/>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A7D2-79BA-4C11-9190-325E5DDEAE00}"/>
              </a:ext>
            </a:extLst>
          </p:cNvPr>
          <p:cNvSpPr>
            <a:spLocks noGrp="1"/>
          </p:cNvSpPr>
          <p:nvPr>
            <p:ph type="title"/>
          </p:nvPr>
        </p:nvSpPr>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D868E5A9-BF6D-4262-B455-97183FC4D360}"/>
              </a:ext>
            </a:extLst>
          </p:cNvPr>
          <p:cNvSpPr>
            <a:spLocks noGrp="1"/>
          </p:cNvSpPr>
          <p:nvPr>
            <p:ph type="body" sz="quarter" idx="10"/>
          </p:nvPr>
        </p:nvSpPr>
        <p:spPr/>
        <p:txBody>
          <a:bodyPr>
            <a:normAutofit fontScale="92500" lnSpcReduction="10000"/>
          </a:bodyPr>
          <a:lstStyle/>
          <a:p>
            <a:r>
              <a:rPr lang="en-GB" dirty="0"/>
              <a:t>10.1.1.5 new vocabulary</a:t>
            </a:r>
          </a:p>
          <a:p>
            <a:endParaRPr lang="en-GB" dirty="0"/>
          </a:p>
          <a:p>
            <a:endParaRPr lang="en-GB" dirty="0"/>
          </a:p>
          <a:p>
            <a:endParaRPr lang="en-GB" dirty="0"/>
          </a:p>
          <a:p>
            <a:endParaRPr lang="en-GB" dirty="0"/>
          </a:p>
          <a:p>
            <a:endParaRPr lang="en-GB" dirty="0"/>
          </a:p>
          <a:p>
            <a:r>
              <a:rPr lang="en-GB" dirty="0"/>
              <a:t>10.1.1.5 revisited vocabulary</a:t>
            </a:r>
          </a:p>
          <a:p>
            <a:endParaRPr lang="en-GB" dirty="0"/>
          </a:p>
          <a:p>
            <a:endParaRPr lang="en-GB" dirty="0"/>
          </a:p>
          <a:p>
            <a:endParaRPr lang="en-GB" dirty="0"/>
          </a:p>
          <a:p>
            <a:endParaRPr lang="en-GB" dirty="0"/>
          </a:p>
          <a:p>
            <a:endParaRPr lang="en-GB" dirty="0"/>
          </a:p>
          <a:p>
            <a:r>
              <a:rPr lang="en-GB" dirty="0" err="1"/>
              <a:t>Hausaufgabenblatt</a:t>
            </a:r>
            <a:r>
              <a:rPr lang="en-GB" dirty="0"/>
              <a:t> 10.1.1.4</a:t>
            </a:r>
          </a:p>
        </p:txBody>
      </p:sp>
      <p:sp>
        <p:nvSpPr>
          <p:cNvPr id="7" name="TextBox 6">
            <a:extLst>
              <a:ext uri="{FF2B5EF4-FFF2-40B4-BE49-F238E27FC236}">
                <a16:creationId xmlns:a16="http://schemas.microsoft.com/office/drawing/2014/main" id="{FBC0F77A-F074-47FF-B61F-126562C94A9A}"/>
              </a:ext>
            </a:extLst>
          </p:cNvPr>
          <p:cNvSpPr txBox="1"/>
          <p:nvPr/>
        </p:nvSpPr>
        <p:spPr>
          <a:xfrm>
            <a:off x="4623435"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1" name="TextBox 10">
            <a:extLst>
              <a:ext uri="{FF2B5EF4-FFF2-40B4-BE49-F238E27FC236}">
                <a16:creationId xmlns:a16="http://schemas.microsoft.com/office/drawing/2014/main" id="{E3F9CCE3-EE70-4AE6-9F15-83F762138AA6}"/>
              </a:ext>
            </a:extLst>
          </p:cNvPr>
          <p:cNvSpPr txBox="1"/>
          <p:nvPr/>
        </p:nvSpPr>
        <p:spPr>
          <a:xfrm>
            <a:off x="8564672"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sp>
        <p:nvSpPr>
          <p:cNvPr id="9" name="TextBox 8">
            <a:extLst>
              <a:ext uri="{FF2B5EF4-FFF2-40B4-BE49-F238E27FC236}">
                <a16:creationId xmlns:a16="http://schemas.microsoft.com/office/drawing/2014/main" id="{C5847421-540F-4B34-AE8D-16D780C7294C}"/>
              </a:ext>
            </a:extLst>
          </p:cNvPr>
          <p:cNvSpPr txBox="1"/>
          <p:nvPr/>
        </p:nvSpPr>
        <p:spPr>
          <a:xfrm>
            <a:off x="4709844" y="5395213"/>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2" name="TextBox 11">
            <a:extLst>
              <a:ext uri="{FF2B5EF4-FFF2-40B4-BE49-F238E27FC236}">
                <a16:creationId xmlns:a16="http://schemas.microsoft.com/office/drawing/2014/main" id="{CAD22372-5222-4D6E-A545-A3CC01DD5E53}"/>
              </a:ext>
            </a:extLst>
          </p:cNvPr>
          <p:cNvSpPr txBox="1"/>
          <p:nvPr/>
        </p:nvSpPr>
        <p:spPr>
          <a:xfrm>
            <a:off x="8564672" y="5395213"/>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pic>
        <p:nvPicPr>
          <p:cNvPr id="5" name="Picture 4" descr="Qr code&#10;&#10;Description automatically generated">
            <a:extLst>
              <a:ext uri="{FF2B5EF4-FFF2-40B4-BE49-F238E27FC236}">
                <a16:creationId xmlns:a16="http://schemas.microsoft.com/office/drawing/2014/main" id="{B71899D6-9498-4A15-AA3E-B215FB5AD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2675" y="688852"/>
            <a:ext cx="1807698" cy="1807698"/>
          </a:xfrm>
          <a:prstGeom prst="rect">
            <a:avLst/>
          </a:prstGeom>
        </p:spPr>
      </p:pic>
      <p:pic>
        <p:nvPicPr>
          <p:cNvPr id="10" name="Picture 9" descr="Qr code&#10;&#10;Description automatically generated">
            <a:extLst>
              <a:ext uri="{FF2B5EF4-FFF2-40B4-BE49-F238E27FC236}">
                <a16:creationId xmlns:a16="http://schemas.microsoft.com/office/drawing/2014/main" id="{55E48669-02B2-4682-9947-7F19485DBA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7182" y="669240"/>
            <a:ext cx="1807698" cy="1807698"/>
          </a:xfrm>
          <a:prstGeom prst="rect">
            <a:avLst/>
          </a:prstGeom>
        </p:spPr>
      </p:pic>
      <p:pic>
        <p:nvPicPr>
          <p:cNvPr id="14" name="Picture 13" descr="Qr code&#10;&#10;Description automatically generated">
            <a:extLst>
              <a:ext uri="{FF2B5EF4-FFF2-40B4-BE49-F238E27FC236}">
                <a16:creationId xmlns:a16="http://schemas.microsoft.com/office/drawing/2014/main" id="{6330D0E8-8B0A-4440-B53F-7FBD000B0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7182" y="3536950"/>
            <a:ext cx="1807698" cy="1807698"/>
          </a:xfrm>
          <a:prstGeom prst="rect">
            <a:avLst/>
          </a:prstGeom>
        </p:spPr>
      </p:pic>
      <p:pic>
        <p:nvPicPr>
          <p:cNvPr id="16" name="Picture 15">
            <a:extLst>
              <a:ext uri="{FF2B5EF4-FFF2-40B4-BE49-F238E27FC236}">
                <a16:creationId xmlns:a16="http://schemas.microsoft.com/office/drawing/2014/main" id="{DC1FC278-F4DB-49EB-B8AD-9A1DD132C26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62676" y="3382206"/>
            <a:ext cx="1807698" cy="1807698"/>
          </a:xfrm>
          <a:prstGeom prst="rect">
            <a:avLst/>
          </a:prstGeom>
        </p:spPr>
      </p:pic>
    </p:spTree>
    <p:extLst>
      <p:ext uri="{BB962C8B-B14F-4D97-AF65-F5344CB8AC3E}">
        <p14:creationId xmlns:p14="http://schemas.microsoft.com/office/powerpoint/2010/main" val="2585513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5756224" cy="647577"/>
          </a:xfrm>
        </p:spPr>
        <p:txBody>
          <a:bodyPr>
            <a:normAutofit/>
          </a:bodyPr>
          <a:lstStyle/>
          <a:p>
            <a:r>
              <a:rPr lang="fr-FR" dirty="0"/>
              <a:t>Eine interessante Person</a:t>
            </a:r>
          </a:p>
        </p:txBody>
      </p:sp>
      <p:sp>
        <p:nvSpPr>
          <p:cNvPr id="14" name="Speech Bubble: Rectangle with Corners Rounded 13">
            <a:extLst>
              <a:ext uri="{FF2B5EF4-FFF2-40B4-BE49-F238E27FC236}">
                <a16:creationId xmlns:a16="http://schemas.microsoft.com/office/drawing/2014/main" id="{93881FD2-B82A-83C8-5241-E62560B1C59D}"/>
              </a:ext>
            </a:extLst>
          </p:cNvPr>
          <p:cNvSpPr/>
          <p:nvPr/>
        </p:nvSpPr>
        <p:spPr>
          <a:xfrm>
            <a:off x="7799913" y="4487592"/>
            <a:ext cx="1802706" cy="1784447"/>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andere Verben</a:t>
            </a:r>
          </a:p>
          <a:p>
            <a:pPr algn="ctr"/>
            <a:r>
              <a:rPr lang="fr-FR" sz="2000" dirty="0">
                <a:solidFill>
                  <a:schemeClr val="bg1"/>
                </a:solidFill>
              </a:rPr>
              <a:t>bedeuten </a:t>
            </a:r>
            <a:br>
              <a:rPr lang="fr-FR" sz="2000" dirty="0">
                <a:solidFill>
                  <a:schemeClr val="bg1"/>
                </a:solidFill>
              </a:rPr>
            </a:br>
            <a:r>
              <a:rPr lang="fr-FR" sz="2000" dirty="0">
                <a:solidFill>
                  <a:schemeClr val="bg1"/>
                </a:solidFill>
              </a:rPr>
              <a:t>lernen</a:t>
            </a:r>
            <a:br>
              <a:rPr lang="fr-FR" sz="2000" dirty="0">
                <a:solidFill>
                  <a:schemeClr val="bg1"/>
                </a:solidFill>
              </a:rPr>
            </a:br>
            <a:r>
              <a:rPr lang="fr-FR" sz="2000" dirty="0">
                <a:solidFill>
                  <a:schemeClr val="bg1"/>
                </a:solidFill>
              </a:rPr>
              <a:t>verbessern</a:t>
            </a:r>
            <a:br>
              <a:rPr lang="fr-FR" sz="2000" dirty="0">
                <a:solidFill>
                  <a:schemeClr val="bg1"/>
                </a:solidFill>
              </a:rPr>
            </a:br>
            <a:r>
              <a:rPr lang="fr-FR" sz="2000" dirty="0">
                <a:solidFill>
                  <a:schemeClr val="bg1"/>
                </a:solidFill>
              </a:rPr>
              <a:t>verstehen </a:t>
            </a:r>
          </a:p>
        </p:txBody>
      </p:sp>
      <p:sp>
        <p:nvSpPr>
          <p:cNvPr id="17" name="Speech Bubble: Rectangle with Corners Rounded 16">
            <a:extLst>
              <a:ext uri="{FF2B5EF4-FFF2-40B4-BE49-F238E27FC236}">
                <a16:creationId xmlns:a16="http://schemas.microsoft.com/office/drawing/2014/main" id="{1335DD55-1E60-55EE-B575-4F5011FB2FB7}"/>
              </a:ext>
            </a:extLst>
          </p:cNvPr>
          <p:cNvSpPr/>
          <p:nvPr/>
        </p:nvSpPr>
        <p:spPr>
          <a:xfrm>
            <a:off x="320563" y="4923692"/>
            <a:ext cx="1802706" cy="1347409"/>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 </a:t>
            </a:r>
            <a:r>
              <a:rPr lang="fr-FR" sz="2000" b="1" dirty="0">
                <a:solidFill>
                  <a:schemeClr val="bg1"/>
                </a:solidFill>
                <a:sym typeface="Wingdings" panose="05000000000000000000" pitchFamily="2" charset="2"/>
              </a:rPr>
              <a:t>ä</a:t>
            </a:r>
            <a:endParaRPr lang="fr-FR" sz="2000" b="1" dirty="0">
              <a:solidFill>
                <a:schemeClr val="bg1"/>
              </a:solidFill>
            </a:endParaRPr>
          </a:p>
          <a:p>
            <a:pPr algn="ctr"/>
            <a:r>
              <a:rPr lang="en-GB" sz="2000" dirty="0">
                <a:solidFill>
                  <a:schemeClr val="bg1"/>
                </a:solidFill>
              </a:rPr>
              <a:t>anfangen</a:t>
            </a:r>
            <a:br>
              <a:rPr lang="en-GB" sz="2000" dirty="0">
                <a:solidFill>
                  <a:schemeClr val="bg1"/>
                </a:solidFill>
              </a:rPr>
            </a:br>
            <a:r>
              <a:rPr lang="en-GB" sz="2000" dirty="0">
                <a:solidFill>
                  <a:schemeClr val="bg1"/>
                </a:solidFill>
              </a:rPr>
              <a:t>lassen</a:t>
            </a:r>
            <a:br>
              <a:rPr lang="en-GB" sz="2000" dirty="0">
                <a:solidFill>
                  <a:schemeClr val="bg1"/>
                </a:solidFill>
              </a:rPr>
            </a:br>
            <a:r>
              <a:rPr lang="en-GB" sz="2000" dirty="0" err="1">
                <a:solidFill>
                  <a:schemeClr val="bg1"/>
                </a:solidFill>
              </a:rPr>
              <a:t>schlafen</a:t>
            </a:r>
            <a:endParaRPr lang="fr-FR" sz="2000" dirty="0">
              <a:solidFill>
                <a:schemeClr val="bg1"/>
              </a:solidFill>
            </a:endParaRPr>
          </a:p>
        </p:txBody>
      </p:sp>
      <p:sp>
        <p:nvSpPr>
          <p:cNvPr id="6" name="Speech Bubble: Rectangle with Corners Rounded 5">
            <a:extLst>
              <a:ext uri="{FF2B5EF4-FFF2-40B4-BE49-F238E27FC236}">
                <a16:creationId xmlns:a16="http://schemas.microsoft.com/office/drawing/2014/main" id="{F6D97CC6-8CBE-2B66-44CC-B25FC47E6910}"/>
              </a:ext>
            </a:extLst>
          </p:cNvPr>
          <p:cNvSpPr/>
          <p:nvPr/>
        </p:nvSpPr>
        <p:spPr>
          <a:xfrm>
            <a:off x="2233628" y="4923692"/>
            <a:ext cx="1535870" cy="1327613"/>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e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fr-FR" sz="2000" b="1" dirty="0">
                <a:solidFill>
                  <a:schemeClr val="bg1"/>
                </a:solidFill>
                <a:sym typeface="Wingdings" panose="05000000000000000000" pitchFamily="2" charset="2"/>
              </a:rPr>
              <a:t> ie</a:t>
            </a:r>
            <a:endParaRPr lang="fr-FR" sz="2000" b="1" dirty="0">
              <a:solidFill>
                <a:schemeClr val="bg1"/>
              </a:solidFill>
            </a:endParaRPr>
          </a:p>
          <a:p>
            <a:pPr algn="ctr"/>
            <a:r>
              <a:rPr lang="en-GB" sz="2000" dirty="0">
                <a:solidFill>
                  <a:schemeClr val="bg1"/>
                </a:solidFill>
              </a:rPr>
              <a:t>lesen</a:t>
            </a:r>
            <a:br>
              <a:rPr lang="en-GB" sz="2000" dirty="0">
                <a:solidFill>
                  <a:schemeClr val="bg1"/>
                </a:solidFill>
              </a:rPr>
            </a:br>
            <a:r>
              <a:rPr lang="en-GB" sz="2000" dirty="0">
                <a:solidFill>
                  <a:schemeClr val="bg1"/>
                </a:solidFill>
              </a:rPr>
              <a:t>sehen</a:t>
            </a:r>
            <a:endParaRPr lang="fr-FR" sz="2000" dirty="0">
              <a:solidFill>
                <a:schemeClr val="bg1"/>
              </a:solidFill>
            </a:endParaRPr>
          </a:p>
        </p:txBody>
      </p:sp>
      <p:sp>
        <p:nvSpPr>
          <p:cNvPr id="7" name="Speech Bubble: Rectangle with Corners Rounded 6">
            <a:extLst>
              <a:ext uri="{FF2B5EF4-FFF2-40B4-BE49-F238E27FC236}">
                <a16:creationId xmlns:a16="http://schemas.microsoft.com/office/drawing/2014/main" id="{A996467C-16CD-02A1-9044-E54DA612802A}"/>
              </a:ext>
            </a:extLst>
          </p:cNvPr>
          <p:cNvSpPr/>
          <p:nvPr/>
        </p:nvSpPr>
        <p:spPr>
          <a:xfrm>
            <a:off x="3923891" y="4487593"/>
            <a:ext cx="2102127" cy="1783507"/>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e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fr-FR" sz="2000" b="1" dirty="0">
                <a:solidFill>
                  <a:schemeClr val="bg1"/>
                </a:solidFill>
                <a:sym typeface="Wingdings" panose="05000000000000000000" pitchFamily="2" charset="2"/>
              </a:rPr>
              <a:t> i</a:t>
            </a:r>
            <a:endParaRPr lang="fr-FR" sz="2000" b="1" dirty="0">
              <a:solidFill>
                <a:schemeClr val="bg1"/>
              </a:solidFill>
            </a:endParaRPr>
          </a:p>
          <a:p>
            <a:pPr algn="ctr"/>
            <a:r>
              <a:rPr lang="en-GB" sz="2000" dirty="0">
                <a:solidFill>
                  <a:schemeClr val="bg1"/>
                </a:solidFill>
              </a:rPr>
              <a:t>helfen</a:t>
            </a:r>
            <a:br>
              <a:rPr lang="en-GB" sz="2000" dirty="0">
                <a:solidFill>
                  <a:schemeClr val="bg1"/>
                </a:solidFill>
              </a:rPr>
            </a:br>
            <a:r>
              <a:rPr lang="en-GB" sz="2000" dirty="0">
                <a:solidFill>
                  <a:schemeClr val="bg1"/>
                </a:solidFill>
              </a:rPr>
              <a:t>mitnehmen</a:t>
            </a:r>
            <a:br>
              <a:rPr lang="en-GB" sz="2000" dirty="0">
                <a:solidFill>
                  <a:schemeClr val="bg1"/>
                </a:solidFill>
              </a:rPr>
            </a:br>
            <a:r>
              <a:rPr lang="en-GB" sz="2000" dirty="0">
                <a:solidFill>
                  <a:schemeClr val="bg1"/>
                </a:solidFill>
              </a:rPr>
              <a:t>sprechen</a:t>
            </a:r>
            <a:br>
              <a:rPr lang="en-GB" sz="2000" dirty="0">
                <a:solidFill>
                  <a:schemeClr val="bg1"/>
                </a:solidFill>
              </a:rPr>
            </a:br>
            <a:r>
              <a:rPr lang="en-GB" sz="2000" dirty="0">
                <a:solidFill>
                  <a:schemeClr val="bg1"/>
                </a:solidFill>
              </a:rPr>
              <a:t>vergessen</a:t>
            </a:r>
            <a:br>
              <a:rPr lang="en-GB" sz="2000" dirty="0">
                <a:solidFill>
                  <a:schemeClr val="bg1"/>
                </a:solidFill>
              </a:rPr>
            </a:br>
            <a:r>
              <a:rPr lang="en-GB" sz="2000" dirty="0">
                <a:solidFill>
                  <a:schemeClr val="bg1"/>
                </a:solidFill>
              </a:rPr>
              <a:t>versprechen</a:t>
            </a:r>
            <a:endParaRPr lang="fr-FR" sz="2000" dirty="0">
              <a:solidFill>
                <a:schemeClr val="bg1"/>
              </a:solidFill>
            </a:endParaRPr>
          </a:p>
        </p:txBody>
      </p:sp>
      <p:sp>
        <p:nvSpPr>
          <p:cNvPr id="8" name="Speech Bubble: Rectangle with Corners Rounded 7">
            <a:extLst>
              <a:ext uri="{FF2B5EF4-FFF2-40B4-BE49-F238E27FC236}">
                <a16:creationId xmlns:a16="http://schemas.microsoft.com/office/drawing/2014/main" id="{82B79D91-376C-8919-AF74-D30FEA10886C}"/>
              </a:ext>
            </a:extLst>
          </p:cNvPr>
          <p:cNvSpPr/>
          <p:nvPr/>
        </p:nvSpPr>
        <p:spPr>
          <a:xfrm>
            <a:off x="6118352" y="4861693"/>
            <a:ext cx="1589227" cy="1389612"/>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rPr>
              <a:t>wissen</a:t>
            </a:r>
            <a:r>
              <a:rPr lang="en-GB" sz="2000" b="1" dirty="0">
                <a:solidFill>
                  <a:schemeClr val="bg1"/>
                </a:solidFill>
              </a:rPr>
              <a:t> </a:t>
            </a:r>
            <a:r>
              <a:rPr lang="en-GB" sz="2000" b="1" dirty="0" err="1">
                <a:solidFill>
                  <a:schemeClr val="bg1"/>
                </a:solidFill>
              </a:rPr>
              <a:t>kennen</a:t>
            </a:r>
            <a:r>
              <a:rPr lang="en-GB" sz="2000" b="1" dirty="0">
                <a:solidFill>
                  <a:schemeClr val="bg1"/>
                </a:solidFill>
              </a:rPr>
              <a:t> können</a:t>
            </a:r>
            <a:endParaRPr lang="fr-FR" sz="2000" b="1" dirty="0">
              <a:solidFill>
                <a:schemeClr val="bg1"/>
              </a:solidFill>
            </a:endParaRPr>
          </a:p>
        </p:txBody>
      </p:sp>
      <p:sp>
        <p:nvSpPr>
          <p:cNvPr id="12" name="Rectangle: Rounded Corners 11">
            <a:extLst>
              <a:ext uri="{FF2B5EF4-FFF2-40B4-BE49-F238E27FC236}">
                <a16:creationId xmlns:a16="http://schemas.microsoft.com/office/drawing/2014/main" id="{002EE1A4-B330-432C-85AF-2099F87D7DDB}"/>
              </a:ext>
            </a:extLst>
          </p:cNvPr>
          <p:cNvSpPr/>
          <p:nvPr/>
        </p:nvSpPr>
        <p:spPr>
          <a:xfrm>
            <a:off x="10508105" y="134248"/>
            <a:ext cx="159086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8ADB9057-7600-4C6F-AEF0-7AE7DC2347B9}"/>
              </a:ext>
            </a:extLst>
          </p:cNvPr>
          <p:cNvSpPr txBox="1"/>
          <p:nvPr/>
        </p:nvSpPr>
        <p:spPr>
          <a:xfrm>
            <a:off x="135172" y="765969"/>
            <a:ext cx="11781692" cy="1686872"/>
          </a:xfrm>
          <a:prstGeom prst="rect">
            <a:avLst/>
          </a:prstGeom>
          <a:noFill/>
        </p:spPr>
        <p:txBody>
          <a:bodyPr wrap="square">
            <a:spAutoFit/>
          </a:bodyPr>
          <a:lstStyle/>
          <a:p>
            <a:pPr>
              <a:lnSpc>
                <a:spcPct val="107000"/>
              </a:lnSpc>
              <a:spcAft>
                <a:spcPts val="800"/>
              </a:spcAft>
            </a:pPr>
            <a:r>
              <a:rPr lang="fr-FR" sz="2000" dirty="0">
                <a:effectLst/>
                <a:latin typeface="Century Gothic" panose="020B0502020202020204" pitchFamily="34" charset="0"/>
                <a:ea typeface="SimSun" panose="02010600030101010101" pitchFamily="2" charset="-122"/>
                <a:cs typeface="Times New Roman" panose="02020603050405020304" pitchFamily="18" charset="0"/>
              </a:rPr>
              <a:t>Prepare to write about an interesting plurilingual person. To do this:</a:t>
            </a:r>
            <a:endParaRPr lang="en-GB" sz="2000" dirty="0">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dirty="0">
                <a:effectLst/>
                <a:latin typeface="Century Gothic" panose="020B0502020202020204" pitchFamily="34" charset="0"/>
                <a:ea typeface="SimSun" panose="02010600030101010101" pitchFamily="2" charset="-122"/>
                <a:cs typeface="Times New Roman" panose="02020603050405020304" pitchFamily="18" charset="0"/>
              </a:rPr>
              <a:t>1) read the task bullets (1 minute)</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2) note key grammar features to include (2 minutes)</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3) do some research to identify a person and find information about them (15 minutes)</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4) complete the plan with some key words and phrases (25-30 minutes).</a:t>
            </a:r>
            <a:endParaRPr lang="en-GB"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ectangle 2">
            <a:extLst>
              <a:ext uri="{FF2B5EF4-FFF2-40B4-BE49-F238E27FC236}">
                <a16:creationId xmlns:a16="http://schemas.microsoft.com/office/drawing/2014/main" id="{D5377B3D-C6A0-498A-9271-7A80FF97836D}"/>
              </a:ext>
            </a:extLst>
          </p:cNvPr>
          <p:cNvSpPr>
            <a:spLocks noChangeArrowheads="1"/>
          </p:cNvSpPr>
          <p:nvPr/>
        </p:nvSpPr>
        <p:spPr bwMode="auto">
          <a:xfrm>
            <a:off x="0" y="2511087"/>
            <a:ext cx="12191999" cy="1938992"/>
          </a:xfrm>
          <a:prstGeom prst="rect">
            <a:avLst/>
          </a:prstGeom>
          <a:solidFill>
            <a:schemeClr val="accent1">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Schreib</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ungefähr</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100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Wörter</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über</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eine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interessante</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Person, die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zwei</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oder</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mehr</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spricht</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b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GB" altLang="en-US" sz="20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Person und die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die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diese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Person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kennt</a:t>
            </a:r>
            <a:endParaRPr lang="en-GB" altLang="en-US" sz="2000" dirty="0"/>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Gründe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warum</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diese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Person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andere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kann</a:t>
            </a:r>
            <a:endParaRPr lang="en-GB" altLang="en-US" sz="2000" dirty="0">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Vorteile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für</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diese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Person</a:t>
            </a:r>
            <a:endParaRPr kumimoji="0" lang="en-GB"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deine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Meinung</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z.B.</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über</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diese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Person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oder</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über</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im</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altLang="en-US" sz="2000" dirty="0" err="1">
                <a:latin typeface="Century Gothic" panose="020B0502020202020204" pitchFamily="34" charset="0"/>
                <a:ea typeface="SimSun" panose="02010600030101010101" pitchFamily="2" charset="-122"/>
                <a:cs typeface="Times New Roman" panose="02020603050405020304" pitchFamily="18" charset="0"/>
              </a:rPr>
              <a:t>A</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llgemeinen</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292C933B-0E48-44A1-BE2E-541D052285D3}"/>
              </a:ext>
            </a:extLst>
          </p:cNvPr>
          <p:cNvSpPr/>
          <p:nvPr/>
        </p:nvSpPr>
        <p:spPr>
          <a:xfrm>
            <a:off x="9753190" y="4417253"/>
            <a:ext cx="2244105" cy="1869456"/>
          </a:xfrm>
          <a:prstGeom prst="wedgeRoundRectCallout">
            <a:avLst>
              <a:gd name="adj1" fmla="val -34910"/>
              <a:gd name="adj2" fmla="val -61669"/>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err="1">
                <a:effectLst/>
                <a:ea typeface="SimSun" panose="02010600030101010101" pitchFamily="2" charset="-122"/>
                <a:cs typeface="Times New Roman" panose="02020603050405020304" pitchFamily="18" charset="0"/>
              </a:rPr>
              <a:t>andere</a:t>
            </a:r>
            <a:r>
              <a:rPr lang="en-GB" sz="2000" b="1" dirty="0">
                <a:effectLst/>
                <a:ea typeface="SimSun" panose="02010600030101010101" pitchFamily="2" charset="-122"/>
                <a:cs typeface="Times New Roman" panose="02020603050405020304" pitchFamily="18" charset="0"/>
              </a:rPr>
              <a:t> Ideen</a:t>
            </a:r>
            <a:r>
              <a:rPr lang="en-GB" sz="2000" dirty="0">
                <a:effectLst/>
                <a:ea typeface="SimSun" panose="02010600030101010101" pitchFamily="2" charset="-122"/>
                <a:cs typeface="Times New Roman" panose="02020603050405020304" pitchFamily="18" charset="0"/>
              </a:rPr>
              <a:t>:</a:t>
            </a:r>
            <a:br>
              <a:rPr lang="en-GB" sz="2000" dirty="0">
                <a:effectLst/>
                <a:ea typeface="SimSun" panose="02010600030101010101" pitchFamily="2" charset="-122"/>
                <a:cs typeface="Times New Roman" panose="02020603050405020304" pitchFamily="18" charset="0"/>
              </a:rPr>
            </a:br>
            <a:r>
              <a:rPr lang="en-GB" sz="2000" dirty="0">
                <a:effectLst/>
                <a:ea typeface="SimSun" panose="02010600030101010101" pitchFamily="2" charset="-122"/>
                <a:cs typeface="Times New Roman" panose="02020603050405020304" pitchFamily="18" charset="0"/>
              </a:rPr>
              <a:t>WO1, WO2, WO3, </a:t>
            </a:r>
            <a:br>
              <a:rPr lang="en-GB" sz="2000" dirty="0">
                <a:effectLst/>
                <a:ea typeface="SimSun" panose="02010600030101010101" pitchFamily="2" charset="-122"/>
                <a:cs typeface="Times New Roman" panose="02020603050405020304" pitchFamily="18" charset="0"/>
              </a:rPr>
            </a:br>
            <a:r>
              <a:rPr lang="en-GB" sz="2000" dirty="0">
                <a:effectLst/>
                <a:ea typeface="SimSun" panose="02010600030101010101" pitchFamily="2" charset="-122"/>
                <a:cs typeface="Times New Roman" panose="02020603050405020304" pitchFamily="18" charset="0"/>
              </a:rPr>
              <a:t>Verbs as nouns</a:t>
            </a:r>
            <a:br>
              <a:rPr lang="en-GB" sz="2000" dirty="0">
                <a:effectLst/>
                <a:ea typeface="SimSun" panose="02010600030101010101" pitchFamily="2" charset="-122"/>
                <a:cs typeface="Times New Roman" panose="02020603050405020304" pitchFamily="18" charset="0"/>
              </a:rPr>
            </a:br>
            <a:r>
              <a:rPr lang="en-GB" sz="2000" dirty="0" err="1">
                <a:effectLst/>
                <a:ea typeface="SimSun" panose="02010600030101010101" pitchFamily="2" charset="-122"/>
                <a:cs typeface="Times New Roman" panose="02020603050405020304" pitchFamily="18" charset="0"/>
              </a:rPr>
              <a:t>Pluralformen</a:t>
            </a:r>
            <a:r>
              <a:rPr lang="en-GB" sz="2000" dirty="0">
                <a:effectLst/>
                <a:ea typeface="SimSun" panose="02010600030101010101" pitchFamily="2" charset="-122"/>
                <a:cs typeface="Times New Roman" panose="02020603050405020304" pitchFamily="18" charset="0"/>
              </a:rPr>
              <a:t> (R7, 8, 9)</a:t>
            </a:r>
          </a:p>
        </p:txBody>
      </p:sp>
    </p:spTree>
    <p:extLst>
      <p:ext uri="{BB962C8B-B14F-4D97-AF65-F5344CB8AC3E}">
        <p14:creationId xmlns:p14="http://schemas.microsoft.com/office/powerpoint/2010/main" val="2581359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5756224" cy="647577"/>
          </a:xfrm>
        </p:spPr>
        <p:txBody>
          <a:bodyPr>
            <a:normAutofit/>
          </a:bodyPr>
          <a:lstStyle/>
          <a:p>
            <a:r>
              <a:rPr lang="fr-FR" dirty="0"/>
              <a:t>Eine interessante Person</a:t>
            </a:r>
          </a:p>
        </p:txBody>
      </p:sp>
      <p:sp>
        <p:nvSpPr>
          <p:cNvPr id="12" name="Rectangle: Rounded Corners 11">
            <a:extLst>
              <a:ext uri="{FF2B5EF4-FFF2-40B4-BE49-F238E27FC236}">
                <a16:creationId xmlns:a16="http://schemas.microsoft.com/office/drawing/2014/main" id="{002EE1A4-B330-432C-85AF-2099F87D7DDB}"/>
              </a:ext>
            </a:extLst>
          </p:cNvPr>
          <p:cNvSpPr/>
          <p:nvPr/>
        </p:nvSpPr>
        <p:spPr>
          <a:xfrm>
            <a:off x="10508105" y="134248"/>
            <a:ext cx="159086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F5F92548-D02D-4E67-8205-5540EF182311}"/>
              </a:ext>
            </a:extLst>
          </p:cNvPr>
          <p:cNvSpPr/>
          <p:nvPr/>
        </p:nvSpPr>
        <p:spPr>
          <a:xfrm>
            <a:off x="2208628" y="1367952"/>
            <a:ext cx="8400758" cy="4880411"/>
          </a:xfrm>
          <a:prstGeom prst="rect">
            <a:avLst/>
          </a:prstGeom>
          <a:solidFill>
            <a:srgbClr val="FEFA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DE97519-D3DA-43B7-8D29-7367E39378FA}"/>
              </a:ext>
            </a:extLst>
          </p:cNvPr>
          <p:cNvSpPr txBox="1"/>
          <p:nvPr/>
        </p:nvSpPr>
        <p:spPr>
          <a:xfrm>
            <a:off x="2318825" y="1592537"/>
            <a:ext cx="8400758" cy="4655826"/>
          </a:xfrm>
          <a:prstGeom prst="rect">
            <a:avLst/>
          </a:prstGeom>
          <a:noFill/>
        </p:spPr>
        <p:txBody>
          <a:bodyPr wrap="square" rtlCol="0">
            <a:spAutoFit/>
          </a:bodyPr>
          <a:lstStyle/>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Dan Stevens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berühmt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für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seine Rolle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Matthew Crawley in </a:t>
            </a:r>
            <a:r>
              <a:rPr lang="en-GB" sz="2000" i="1" dirty="0">
                <a:effectLst/>
                <a:latin typeface="Century Gothic" panose="020B0502020202020204" pitchFamily="34" charset="0"/>
                <a:ea typeface="SimSun" panose="02010600030101010101" pitchFamily="2" charset="-122"/>
                <a:cs typeface="Times New Roman" panose="02020603050405020304" pitchFamily="18" charset="0"/>
              </a:rPr>
              <a:t>Downton Abbey</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Dan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spricht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nur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Englisch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Er </a:t>
            </a:r>
            <a:r>
              <a:rPr lang="en-GB" sz="2000" b="1" dirty="0" err="1">
                <a:solidFill>
                  <a:srgbClr val="FFCC00"/>
                </a:solidFill>
                <a:effectLst/>
                <a:latin typeface="Century Gothic" panose="020B0502020202020204" pitchFamily="34" charset="0"/>
                <a:ea typeface="SimSun" panose="02010600030101010101" pitchFamily="2" charset="-122"/>
                <a:cs typeface="Times New Roman" panose="02020603050405020304" pitchFamily="18" charset="0"/>
              </a:rPr>
              <a:t>kann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auch Deutsch und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Französisch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sprechen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Dan hat Deutsch in der Schule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gelernt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Seine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Familie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hatte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gute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Freunde in Bielefeld, </a:t>
            </a:r>
            <a:r>
              <a:rPr lang="en-GB" sz="2000" b="1" dirty="0" err="1">
                <a:solidFill>
                  <a:srgbClr val="003366"/>
                </a:solidFill>
                <a:effectLst/>
                <a:latin typeface="Century Gothic" panose="020B0502020202020204" pitchFamily="34" charset="0"/>
                <a:ea typeface="SimSun" panose="02010600030101010101" pitchFamily="2" charset="-122"/>
                <a:cs typeface="Times New Roman" panose="02020603050405020304" pitchFamily="18" charset="0"/>
              </a:rPr>
              <a:t>deshalb</a:t>
            </a:r>
            <a:r>
              <a:rPr lang="en-GB" sz="2000" b="1" dirty="0">
                <a:solidFill>
                  <a:srgbClr val="003366"/>
                </a:solidFill>
                <a:effectLst/>
                <a:latin typeface="Century Gothic" panose="020B0502020202020204" pitchFamily="34" charset="0"/>
                <a:ea typeface="SimSun" panose="02010600030101010101" pitchFamily="2" charset="-122"/>
                <a:cs typeface="Times New Roman" panose="02020603050405020304" pitchFamily="18" charset="0"/>
              </a:rPr>
              <a:t> hat</a:t>
            </a:r>
            <a:r>
              <a:rPr lang="en-GB" sz="2000" b="1" dirty="0">
                <a:solidFill>
                  <a:srgbClr val="F2989A"/>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Dan oft Deutschland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besucht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und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17 Jahre alt war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hat 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Praktikum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dort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gemacht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Sein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erster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Kinofilm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war </a:t>
            </a:r>
            <a:r>
              <a:rPr lang="en-GB" sz="2000" i="1" dirty="0">
                <a:effectLst/>
                <a:latin typeface="Century Gothic" panose="020B0502020202020204" pitchFamily="34" charset="0"/>
                <a:ea typeface="SimSun" panose="02010600030101010101" pitchFamily="2" charset="-122"/>
                <a:cs typeface="Times New Roman" panose="02020603050405020304" pitchFamily="18" charset="0"/>
              </a:rPr>
              <a:t>Hilde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Er war der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englische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Mann von Hildegard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Knef</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Film und </a:t>
            </a:r>
            <a:r>
              <a:rPr lang="en-GB" sz="2000" b="1" dirty="0" err="1">
                <a:solidFill>
                  <a:srgbClr val="FFC000"/>
                </a:solidFill>
                <a:effectLst/>
                <a:latin typeface="Century Gothic" panose="020B0502020202020204" pitchFamily="34" charset="0"/>
                <a:ea typeface="SimSun" panose="02010600030101010101" pitchFamily="2" charset="-122"/>
                <a:cs typeface="Times New Roman" panose="02020603050405020304" pitchFamily="18" charset="0"/>
              </a:rPr>
              <a:t>musste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Deutsch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sprechen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Dan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denkt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dass</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bessere</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Chancen</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in der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Filmwelt</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hat,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weil</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andere</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kann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Er hat den Film </a:t>
            </a:r>
            <a:r>
              <a:rPr lang="en-GB" sz="2000" i="1" dirty="0">
                <a:effectLst/>
                <a:latin typeface="Century Gothic" panose="020B0502020202020204" pitchFamily="34" charset="0"/>
                <a:ea typeface="SimSun" panose="02010600030101010101" pitchFamily="2" charset="-122"/>
                <a:cs typeface="Times New Roman" panose="02020603050405020304" pitchFamily="18" charset="0"/>
              </a:rPr>
              <a:t>Ich bin </a:t>
            </a:r>
            <a:r>
              <a:rPr lang="en-GB" sz="2000" i="1" dirty="0" err="1">
                <a:effectLst/>
                <a:latin typeface="Century Gothic" panose="020B0502020202020204" pitchFamily="34" charset="0"/>
                <a:ea typeface="SimSun" panose="02010600030101010101" pitchFamily="2" charset="-122"/>
                <a:cs typeface="Times New Roman" panose="02020603050405020304" pitchFamily="18" charset="0"/>
              </a:rPr>
              <a:t>dein</a:t>
            </a:r>
            <a:r>
              <a:rPr lang="en-GB" sz="2000" i="1" dirty="0">
                <a:effectLst/>
                <a:latin typeface="Century Gothic" panose="020B0502020202020204" pitchFamily="34" charset="0"/>
                <a:ea typeface="SimSun" panose="02010600030101010101" pitchFamily="2" charset="-122"/>
                <a:cs typeface="Times New Roman" panose="02020603050405020304" pitchFamily="18" charset="0"/>
              </a:rPr>
              <a:t> Mensch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in Berlin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gemacht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Hier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hat 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sich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in Deutschland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verliebt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00B0F0"/>
                </a:solidFill>
                <a:effectLst/>
                <a:latin typeface="Century Gothic" panose="020B0502020202020204" pitchFamily="34" charset="0"/>
                <a:ea typeface="SimSun" panose="02010600030101010101" pitchFamily="2" charset="-122"/>
                <a:cs typeface="Times New Roman" panose="02020603050405020304" pitchFamily="18" charset="0"/>
              </a:rPr>
              <a:t>Deutschsprechen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einfach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ganz</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toll!</a:t>
            </a:r>
          </a:p>
        </p:txBody>
      </p:sp>
      <p:sp>
        <p:nvSpPr>
          <p:cNvPr id="19" name="TextBox 18">
            <a:extLst>
              <a:ext uri="{FF2B5EF4-FFF2-40B4-BE49-F238E27FC236}">
                <a16:creationId xmlns:a16="http://schemas.microsoft.com/office/drawing/2014/main" id="{725964F2-5714-412B-A471-34815606C0B7}"/>
              </a:ext>
            </a:extLst>
          </p:cNvPr>
          <p:cNvSpPr txBox="1"/>
          <p:nvPr/>
        </p:nvSpPr>
        <p:spPr>
          <a:xfrm>
            <a:off x="93028" y="989956"/>
            <a:ext cx="12098972"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 ungefähr 100 Wörter über eine interessante Person, die zwei oder mehr Sprachen spricht.</a:t>
            </a:r>
            <a:endPar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20" name="Speech Bubble: Rectangle with Corners Rounded 19">
            <a:extLst>
              <a:ext uri="{FF2B5EF4-FFF2-40B4-BE49-F238E27FC236}">
                <a16:creationId xmlns:a16="http://schemas.microsoft.com/office/drawing/2014/main" id="{45AB0A46-AADC-4AA0-B92D-68757E006655}"/>
              </a:ext>
            </a:extLst>
          </p:cNvPr>
          <p:cNvSpPr/>
          <p:nvPr/>
        </p:nvSpPr>
        <p:spPr>
          <a:xfrm>
            <a:off x="7709095" y="35029"/>
            <a:ext cx="2644725" cy="974057"/>
          </a:xfrm>
          <a:prstGeom prst="wedgeRoundRectCallout">
            <a:avLst>
              <a:gd name="adj1" fmla="val 649"/>
              <a:gd name="adj2" fmla="val 149118"/>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ffectLst/>
                <a:ea typeface="SimSun" panose="02010600030101010101" pitchFamily="2" charset="-122"/>
                <a:cs typeface="Times New Roman" panose="02020603050405020304" pitchFamily="18" charset="0"/>
              </a:rPr>
              <a:t>When you use </a:t>
            </a:r>
            <a:r>
              <a:rPr lang="en-GB" sz="2000" b="1" dirty="0" err="1">
                <a:effectLst/>
                <a:ea typeface="SimSun" panose="02010600030101010101" pitchFamily="2" charset="-122"/>
                <a:cs typeface="Times New Roman" panose="02020603050405020304" pitchFamily="18" charset="0"/>
              </a:rPr>
              <a:t>können</a:t>
            </a:r>
            <a:r>
              <a:rPr lang="en-GB" sz="2000" dirty="0">
                <a:effectLst/>
                <a:ea typeface="SimSun" panose="02010600030101010101" pitchFamily="2" charset="-122"/>
                <a:cs typeface="Times New Roman" panose="02020603050405020304" pitchFamily="18" charset="0"/>
              </a:rPr>
              <a:t>, remember the 2-verb rule.</a:t>
            </a:r>
          </a:p>
        </p:txBody>
      </p:sp>
      <p:sp>
        <p:nvSpPr>
          <p:cNvPr id="21" name="Speech Bubble: Rectangle with Corners Rounded 20">
            <a:extLst>
              <a:ext uri="{FF2B5EF4-FFF2-40B4-BE49-F238E27FC236}">
                <a16:creationId xmlns:a16="http://schemas.microsoft.com/office/drawing/2014/main" id="{986E9780-A244-48D0-98A7-C9CD7C254FD4}"/>
              </a:ext>
            </a:extLst>
          </p:cNvPr>
          <p:cNvSpPr/>
          <p:nvPr/>
        </p:nvSpPr>
        <p:spPr>
          <a:xfrm>
            <a:off x="174199" y="3105211"/>
            <a:ext cx="1871198" cy="647577"/>
          </a:xfrm>
          <a:prstGeom prst="wedgeRoundRectCallout">
            <a:avLst>
              <a:gd name="adj1" fmla="val 67143"/>
              <a:gd name="adj2" fmla="val 17611"/>
              <a:gd name="adj3" fmla="val 16667"/>
            </a:avLst>
          </a:prstGeom>
          <a:solidFill>
            <a:srgbClr val="66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err="1">
                <a:solidFill>
                  <a:srgbClr val="FFFFFF"/>
                </a:solidFill>
                <a:effectLst/>
                <a:ea typeface="SimSun" panose="02010600030101010101" pitchFamily="2" charset="-122"/>
                <a:cs typeface="Times New Roman" panose="02020603050405020304" pitchFamily="18" charset="0"/>
              </a:rPr>
              <a:t>als</a:t>
            </a:r>
            <a:r>
              <a:rPr lang="en-GB" sz="2000" dirty="0">
                <a:solidFill>
                  <a:srgbClr val="FFFFFF"/>
                </a:solidFill>
                <a:effectLst/>
                <a:ea typeface="SimSun" panose="02010600030101010101" pitchFamily="2" charset="-122"/>
                <a:cs typeface="Times New Roman" panose="02020603050405020304" pitchFamily="18" charset="0"/>
              </a:rPr>
              <a:t> is a WO3 conjunction.</a:t>
            </a:r>
            <a:endParaRPr lang="en-GB" sz="2000" dirty="0">
              <a:effectLst/>
              <a:ea typeface="SimSun" panose="02010600030101010101" pitchFamily="2" charset="-122"/>
              <a:cs typeface="Times New Roman" panose="02020603050405020304" pitchFamily="18" charset="0"/>
            </a:endParaRPr>
          </a:p>
        </p:txBody>
      </p:sp>
      <p:sp>
        <p:nvSpPr>
          <p:cNvPr id="22" name="Speech Bubble: Rectangle with Corners Rounded 21">
            <a:extLst>
              <a:ext uri="{FF2B5EF4-FFF2-40B4-BE49-F238E27FC236}">
                <a16:creationId xmlns:a16="http://schemas.microsoft.com/office/drawing/2014/main" id="{230FB8D6-7098-46D8-A22E-5CAACEFE2379}"/>
              </a:ext>
            </a:extLst>
          </p:cNvPr>
          <p:cNvSpPr/>
          <p:nvPr/>
        </p:nvSpPr>
        <p:spPr>
          <a:xfrm>
            <a:off x="10967" y="1430962"/>
            <a:ext cx="2307857" cy="1383163"/>
          </a:xfrm>
          <a:prstGeom prst="wedgeRoundRectCallout">
            <a:avLst>
              <a:gd name="adj1" fmla="val 51003"/>
              <a:gd name="adj2" fmla="val 61459"/>
              <a:gd name="adj3" fmla="val 16667"/>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a:solidFill>
                  <a:srgbClr val="FFFFFF"/>
                </a:solidFill>
                <a:effectLst/>
                <a:ea typeface="SimSun" panose="02010600030101010101" pitchFamily="2" charset="-122"/>
                <a:cs typeface="Times New Roman" panose="02020603050405020304" pitchFamily="18" charset="0"/>
              </a:rPr>
              <a:t>Which word order do you need after</a:t>
            </a:r>
            <a:r>
              <a:rPr lang="en-GB" sz="2000" b="1">
                <a:solidFill>
                  <a:srgbClr val="FFFFFF"/>
                </a:solidFill>
                <a:effectLst/>
                <a:ea typeface="SimSun" panose="02010600030101010101" pitchFamily="2" charset="-122"/>
                <a:cs typeface="Times New Roman" panose="02020603050405020304" pitchFamily="18" charset="0"/>
              </a:rPr>
              <a:t> deshalb?</a:t>
            </a:r>
            <a:endParaRPr lang="en-GB" sz="2000">
              <a:effectLst/>
              <a:ea typeface="SimSun" panose="02010600030101010101" pitchFamily="2" charset="-122"/>
              <a:cs typeface="Times New Roman" panose="02020603050405020304" pitchFamily="18" charset="0"/>
            </a:endParaRPr>
          </a:p>
        </p:txBody>
      </p:sp>
      <p:sp>
        <p:nvSpPr>
          <p:cNvPr id="23" name="Speech Bubble: Rectangle with Corners Rounded 22">
            <a:extLst>
              <a:ext uri="{FF2B5EF4-FFF2-40B4-BE49-F238E27FC236}">
                <a16:creationId xmlns:a16="http://schemas.microsoft.com/office/drawing/2014/main" id="{D5E662C0-E389-4741-986C-B6A63D8A57BE}"/>
              </a:ext>
            </a:extLst>
          </p:cNvPr>
          <p:cNvSpPr/>
          <p:nvPr/>
        </p:nvSpPr>
        <p:spPr>
          <a:xfrm>
            <a:off x="92583" y="4043874"/>
            <a:ext cx="2034429" cy="967581"/>
          </a:xfrm>
          <a:prstGeom prst="wedgeRoundRectCallout">
            <a:avLst>
              <a:gd name="adj1" fmla="val 62707"/>
              <a:gd name="adj2" fmla="val 12327"/>
              <a:gd name="adj3" fmla="val 16667"/>
            </a:avLst>
          </a:prstGeom>
          <a:solidFill>
            <a:srgbClr val="66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a:solidFill>
                  <a:srgbClr val="FFFFFF"/>
                </a:solidFill>
                <a:effectLst/>
                <a:ea typeface="SimSun" panose="02010600030101010101" pitchFamily="2" charset="-122"/>
                <a:cs typeface="Times New Roman" panose="02020603050405020304" pitchFamily="18" charset="0"/>
              </a:rPr>
              <a:t>Which word order follows</a:t>
            </a:r>
            <a:r>
              <a:rPr lang="en-GB" sz="2000" b="1">
                <a:solidFill>
                  <a:srgbClr val="FFFFFF"/>
                </a:solidFill>
                <a:effectLst/>
                <a:ea typeface="SimSun" panose="02010600030101010101" pitchFamily="2" charset="-122"/>
                <a:cs typeface="Times New Roman" panose="02020603050405020304" pitchFamily="18" charset="0"/>
              </a:rPr>
              <a:t> dass?</a:t>
            </a:r>
            <a:endParaRPr lang="en-GB" sz="2000">
              <a:effectLst/>
              <a:ea typeface="SimSun" panose="02010600030101010101" pitchFamily="2" charset="-122"/>
              <a:cs typeface="Times New Roman" panose="02020603050405020304" pitchFamily="18" charset="0"/>
            </a:endParaRPr>
          </a:p>
        </p:txBody>
      </p:sp>
      <p:sp>
        <p:nvSpPr>
          <p:cNvPr id="24" name="Speech Bubble: Rectangle with Corners Rounded 23">
            <a:extLst>
              <a:ext uri="{FF2B5EF4-FFF2-40B4-BE49-F238E27FC236}">
                <a16:creationId xmlns:a16="http://schemas.microsoft.com/office/drawing/2014/main" id="{96E2665F-4352-4063-A488-826B565CD3BB}"/>
              </a:ext>
            </a:extLst>
          </p:cNvPr>
          <p:cNvSpPr/>
          <p:nvPr/>
        </p:nvSpPr>
        <p:spPr>
          <a:xfrm>
            <a:off x="3833485" y="6033739"/>
            <a:ext cx="6804074" cy="757990"/>
          </a:xfrm>
          <a:prstGeom prst="wedgeRoundRectCallout">
            <a:avLst>
              <a:gd name="adj1" fmla="val 12891"/>
              <a:gd name="adj2" fmla="val -74855"/>
              <a:gd name="adj3" fmla="val 16667"/>
            </a:avLst>
          </a:prstGeom>
          <a:solidFill>
            <a:srgbClr val="53D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ffectLst/>
                <a:ea typeface="SimSun" panose="02010600030101010101" pitchFamily="2" charset="-122"/>
                <a:cs typeface="Times New Roman" panose="02020603050405020304" pitchFamily="18" charset="0"/>
              </a:rPr>
              <a:t>Nouns from verb phrases become compound nouns.</a:t>
            </a:r>
            <a:br>
              <a:rPr lang="en-GB" sz="2000" dirty="0">
                <a:effectLst/>
                <a:ea typeface="SimSun" panose="02010600030101010101" pitchFamily="2" charset="-122"/>
                <a:cs typeface="Times New Roman" panose="02020603050405020304" pitchFamily="18" charset="0"/>
              </a:rPr>
            </a:br>
            <a:r>
              <a:rPr lang="en-GB" sz="2000" dirty="0">
                <a:effectLst/>
                <a:ea typeface="SimSun" panose="02010600030101010101" pitchFamily="2" charset="-122"/>
                <a:cs typeface="Times New Roman" panose="02020603050405020304" pitchFamily="18" charset="0"/>
              </a:rPr>
              <a:t>Deutsch </a:t>
            </a:r>
            <a:r>
              <a:rPr lang="en-GB" sz="2000" dirty="0" err="1">
                <a:effectLst/>
                <a:ea typeface="SimSun" panose="02010600030101010101" pitchFamily="2" charset="-122"/>
                <a:cs typeface="Times New Roman" panose="02020603050405020304" pitchFamily="18" charset="0"/>
              </a:rPr>
              <a:t>sprechen</a:t>
            </a:r>
            <a:r>
              <a:rPr lang="en-GB" sz="2000" dirty="0">
                <a:effectLst/>
                <a:ea typeface="SimSun" panose="02010600030101010101" pitchFamily="2" charset="-122"/>
                <a:cs typeface="Times New Roman" panose="02020603050405020304" pitchFamily="18" charset="0"/>
              </a:rPr>
              <a:t> </a:t>
            </a:r>
            <a:r>
              <a:rPr lang="en-GB" sz="2400" kern="1200" dirty="0">
                <a:effectLst/>
                <a:latin typeface="Segoe UI Symbol" panose="020B0502040204020203" pitchFamily="34" charset="0"/>
                <a:ea typeface="Times New Roman" panose="02020603050405020304" pitchFamily="18" charset="0"/>
                <a:cs typeface="Segoe UI Symbol" panose="020B0502040204020203" pitchFamily="34" charset="0"/>
              </a:rPr>
              <a:t>➜</a:t>
            </a:r>
            <a:r>
              <a:rPr lang="en-GB" sz="2000" dirty="0">
                <a:effectLst/>
                <a:ea typeface="SimSun" panose="02010600030101010101" pitchFamily="2" charset="-122"/>
                <a:cs typeface="Times New Roman" panose="02020603050405020304" pitchFamily="18" charset="0"/>
              </a:rPr>
              <a:t> (das) </a:t>
            </a:r>
            <a:r>
              <a:rPr lang="en-GB" sz="2000" dirty="0" err="1">
                <a:effectLst/>
                <a:ea typeface="SimSun" panose="02010600030101010101" pitchFamily="2" charset="-122"/>
                <a:cs typeface="Times New Roman" panose="02020603050405020304" pitchFamily="18" charset="0"/>
              </a:rPr>
              <a:t>Deutschsprechen</a:t>
            </a:r>
            <a:endParaRPr lang="en-GB" sz="2000" dirty="0">
              <a:effectLst/>
              <a:ea typeface="SimSun" panose="02010600030101010101" pitchFamily="2" charset="-122"/>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E68541CA-8570-48DE-AC71-8023E329BDA3}"/>
              </a:ext>
            </a:extLst>
          </p:cNvPr>
          <p:cNvSpPr/>
          <p:nvPr/>
        </p:nvSpPr>
        <p:spPr>
          <a:xfrm>
            <a:off x="65658" y="5490373"/>
            <a:ext cx="2087872" cy="757990"/>
          </a:xfrm>
          <a:prstGeom prst="round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b="1" dirty="0" err="1">
                <a:solidFill>
                  <a:srgbClr val="FFFAEB"/>
                </a:solidFill>
                <a:effectLst/>
                <a:ea typeface="SimSun" panose="02010600030101010101" pitchFamily="2" charset="-122"/>
                <a:cs typeface="Times New Roman" panose="02020603050405020304" pitchFamily="18" charset="0"/>
              </a:rPr>
              <a:t>sich</a:t>
            </a:r>
            <a:r>
              <a:rPr lang="en-US" sz="2000" b="1" dirty="0">
                <a:solidFill>
                  <a:srgbClr val="FFFAEB"/>
                </a:solidFill>
                <a:effectLst/>
                <a:ea typeface="SimSun" panose="02010600030101010101" pitchFamily="2" charset="-122"/>
                <a:cs typeface="Times New Roman" panose="02020603050405020304" pitchFamily="18" charset="0"/>
              </a:rPr>
              <a:t> </a:t>
            </a:r>
            <a:r>
              <a:rPr lang="en-US" sz="2000" b="1" dirty="0" err="1">
                <a:solidFill>
                  <a:srgbClr val="FFFAEB"/>
                </a:solidFill>
                <a:effectLst/>
                <a:ea typeface="SimSun" panose="02010600030101010101" pitchFamily="2" charset="-122"/>
                <a:cs typeface="Times New Roman" panose="02020603050405020304" pitchFamily="18" charset="0"/>
              </a:rPr>
              <a:t>verlieben</a:t>
            </a:r>
            <a:r>
              <a:rPr lang="en-US" sz="2000" dirty="0">
                <a:solidFill>
                  <a:srgbClr val="FFFAEB"/>
                </a:solidFill>
                <a:effectLst/>
                <a:ea typeface="SimSun" panose="02010600030101010101" pitchFamily="2" charset="-122"/>
                <a:cs typeface="Times New Roman" panose="02020603050405020304" pitchFamily="18" charset="0"/>
              </a:rPr>
              <a:t> – to fall in love</a:t>
            </a:r>
            <a:endParaRPr lang="en-GB" sz="2000" dirty="0">
              <a:effectLst/>
              <a:ea typeface="SimSun" panose="02010600030101010101"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CABA4E2-586A-4449-B500-6C7899947FC3}"/>
              </a:ext>
            </a:extLst>
          </p:cNvPr>
          <p:cNvSpPr/>
          <p:nvPr/>
        </p:nvSpPr>
        <p:spPr>
          <a:xfrm>
            <a:off x="9912775" y="4527664"/>
            <a:ext cx="2279226" cy="646102"/>
          </a:xfrm>
          <a:prstGeom prst="round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b="1" dirty="0">
                <a:solidFill>
                  <a:srgbClr val="FFFAEB"/>
                </a:solidFill>
                <a:effectLst/>
                <a:ea typeface="SimSun" panose="02010600030101010101" pitchFamily="2" charset="-122"/>
                <a:cs typeface="Times New Roman" panose="02020603050405020304" pitchFamily="18" charset="0"/>
              </a:rPr>
              <a:t>das </a:t>
            </a:r>
            <a:r>
              <a:rPr lang="en-US" sz="2000" b="1" dirty="0" err="1">
                <a:solidFill>
                  <a:srgbClr val="FFFAEB"/>
                </a:solidFill>
                <a:effectLst/>
                <a:ea typeface="SimSun" panose="02010600030101010101" pitchFamily="2" charset="-122"/>
                <a:cs typeface="Times New Roman" panose="02020603050405020304" pitchFamily="18" charset="0"/>
              </a:rPr>
              <a:t>Praktikum</a:t>
            </a:r>
            <a:r>
              <a:rPr lang="en-US" sz="2000" dirty="0">
                <a:solidFill>
                  <a:srgbClr val="FFFAEB"/>
                </a:solidFill>
                <a:effectLst/>
                <a:ea typeface="SimSun" panose="02010600030101010101" pitchFamily="2" charset="-122"/>
                <a:cs typeface="Times New Roman" panose="02020603050405020304" pitchFamily="18" charset="0"/>
              </a:rPr>
              <a:t> –</a:t>
            </a:r>
            <a:br>
              <a:rPr lang="en-US" sz="2000" dirty="0">
                <a:solidFill>
                  <a:srgbClr val="FFFAEB"/>
                </a:solidFill>
                <a:effectLst/>
                <a:ea typeface="SimSun" panose="02010600030101010101" pitchFamily="2" charset="-122"/>
                <a:cs typeface="Times New Roman" panose="02020603050405020304" pitchFamily="18" charset="0"/>
              </a:rPr>
            </a:br>
            <a:r>
              <a:rPr lang="en-US" sz="2000" dirty="0">
                <a:solidFill>
                  <a:srgbClr val="FFFAEB"/>
                </a:solidFill>
                <a:effectLst/>
                <a:ea typeface="SimSun" panose="02010600030101010101" pitchFamily="2" charset="-122"/>
                <a:cs typeface="Times New Roman" panose="02020603050405020304" pitchFamily="18" charset="0"/>
              </a:rPr>
              <a:t>work placement</a:t>
            </a:r>
            <a:endParaRPr lang="en-GB" sz="2000" dirty="0">
              <a:effectLst/>
              <a:ea typeface="SimSun" panose="02010600030101010101" pitchFamily="2" charset="-122"/>
              <a:cs typeface="Times New Roman" panose="02020603050405020304" pitchFamily="18" charset="0"/>
            </a:endParaRPr>
          </a:p>
        </p:txBody>
      </p:sp>
      <p:pic>
        <p:nvPicPr>
          <p:cNvPr id="14" name="Picture 2">
            <a:extLst>
              <a:ext uri="{FF2B5EF4-FFF2-40B4-BE49-F238E27FC236}">
                <a16:creationId xmlns:a16="http://schemas.microsoft.com/office/drawing/2014/main" id="{7B3D6256-4AA7-4329-B799-D8212A7143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22" y="1367952"/>
            <a:ext cx="1756578" cy="263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33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178190250c7_2_2"/>
          <p:cNvSpPr txBox="1">
            <a:spLocks noGrp="1"/>
          </p:cNvSpPr>
          <p:nvPr>
            <p:ph type="title"/>
          </p:nvPr>
        </p:nvSpPr>
        <p:spPr>
          <a:xfrm>
            <a:off x="-1" y="213557"/>
            <a:ext cx="5756100" cy="647700"/>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Eine interessante Person</a:t>
            </a:r>
            <a:endParaRPr/>
          </a:p>
        </p:txBody>
      </p:sp>
      <p:sp>
        <p:nvSpPr>
          <p:cNvPr id="702" name="Google Shape;702;g178190250c7_2_2"/>
          <p:cNvSpPr/>
          <p:nvPr/>
        </p:nvSpPr>
        <p:spPr>
          <a:xfrm>
            <a:off x="7616957" y="4249152"/>
            <a:ext cx="2308200" cy="2456400"/>
          </a:xfrm>
          <a:prstGeom prst="wedgeRoundRectCallout">
            <a:avLst>
              <a:gd name="adj1" fmla="val -49905"/>
              <a:gd name="adj2" fmla="val -23126"/>
              <a:gd name="adj3" fmla="val 16667"/>
            </a:avLst>
          </a:prstGeom>
          <a:solidFill>
            <a:schemeClr val="accent6"/>
          </a:solidFill>
          <a:ln w="9525" cap="flat" cmpd="dbl">
            <a:solidFill>
              <a:srgbClr val="005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andere Verben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aufgeben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bedeuten </a:t>
            </a:r>
            <a:b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lernen</a:t>
            </a:r>
            <a:b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verbessern</a:t>
            </a:r>
            <a:b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verstehen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Stimmen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veröffentlichen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g178190250c7_2_2"/>
          <p:cNvSpPr/>
          <p:nvPr/>
        </p:nvSpPr>
        <p:spPr>
          <a:xfrm>
            <a:off x="38334" y="4249153"/>
            <a:ext cx="1995300" cy="2065200"/>
          </a:xfrm>
          <a:prstGeom prst="wedgeRoundRectCallout">
            <a:avLst>
              <a:gd name="adj1" fmla="val -49905"/>
              <a:gd name="adj2" fmla="val -23126"/>
              <a:gd name="adj3" fmla="val 16667"/>
            </a:avLst>
          </a:prstGeom>
          <a:solidFill>
            <a:schemeClr val="accent6"/>
          </a:solidFill>
          <a:ln w="9525" cap="flat" cmpd="dbl">
            <a:solidFill>
              <a:srgbClr val="005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pP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ä</a:t>
            </a:r>
            <a:endParaRPr kumimoji="0"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anfangen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lassen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schlafen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auffallen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erhalten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04" name="Google Shape;704;g178190250c7_2_2"/>
          <p:cNvSpPr/>
          <p:nvPr/>
        </p:nvSpPr>
        <p:spPr>
          <a:xfrm>
            <a:off x="2093060" y="4719305"/>
            <a:ext cx="1536000" cy="1327500"/>
          </a:xfrm>
          <a:prstGeom prst="wedgeRoundRectCallout">
            <a:avLst>
              <a:gd name="adj1" fmla="val -49905"/>
              <a:gd name="adj2" fmla="val -23126"/>
              <a:gd name="adj3" fmla="val 16667"/>
            </a:avLst>
          </a:prstGeom>
          <a:solidFill>
            <a:schemeClr val="accent6"/>
          </a:solidFill>
          <a:ln w="9525" cap="flat" cmpd="dbl">
            <a:solidFill>
              <a:srgbClr val="005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pP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ie</a:t>
            </a:r>
            <a:endParaRPr kumimoji="0"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lesen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sehen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05" name="Google Shape;705;g178190250c7_2_2"/>
          <p:cNvSpPr/>
          <p:nvPr/>
        </p:nvSpPr>
        <p:spPr>
          <a:xfrm>
            <a:off x="3687834" y="4249153"/>
            <a:ext cx="2221800" cy="2456400"/>
          </a:xfrm>
          <a:prstGeom prst="wedgeRoundRectCallout">
            <a:avLst>
              <a:gd name="adj1" fmla="val -49905"/>
              <a:gd name="adj2" fmla="val -23126"/>
              <a:gd name="adj3" fmla="val 16667"/>
            </a:avLst>
          </a:prstGeom>
          <a:solidFill>
            <a:schemeClr val="accent6"/>
          </a:solidFill>
          <a:ln w="9525" cap="flat" cmpd="dbl">
            <a:solidFill>
              <a:srgbClr val="005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pP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i</a:t>
            </a:r>
            <a:endParaRPr kumimoji="0"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helfen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mitnehmen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sprechen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vergessen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versprechen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betreffen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gelten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06" name="Google Shape;706;g178190250c7_2_2"/>
          <p:cNvSpPr/>
          <p:nvPr/>
        </p:nvSpPr>
        <p:spPr>
          <a:xfrm>
            <a:off x="5979631" y="4782553"/>
            <a:ext cx="1589100" cy="1389600"/>
          </a:xfrm>
          <a:prstGeom prst="wedgeRoundRectCallout">
            <a:avLst>
              <a:gd name="adj1" fmla="val -49905"/>
              <a:gd name="adj2" fmla="val -23126"/>
              <a:gd name="adj3" fmla="val 16667"/>
            </a:avLst>
          </a:prstGeom>
          <a:solidFill>
            <a:schemeClr val="accent6"/>
          </a:solidFill>
          <a:ln w="9525" cap="flat" cmpd="dbl">
            <a:solidFill>
              <a:srgbClr val="005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wissen kennen können</a:t>
            </a:r>
            <a:endParaRPr kumimoji="0"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07" name="Google Shape;707;g178190250c7_2_2"/>
          <p:cNvSpPr/>
          <p:nvPr/>
        </p:nvSpPr>
        <p:spPr>
          <a:xfrm>
            <a:off x="10508105" y="134248"/>
            <a:ext cx="1590900" cy="4032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schreiben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08" name="Google Shape;708;g178190250c7_2_2"/>
          <p:cNvSpPr txBox="1"/>
          <p:nvPr/>
        </p:nvSpPr>
        <p:spPr>
          <a:xfrm>
            <a:off x="135172" y="765969"/>
            <a:ext cx="11781600" cy="17096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Prepare to write about an interesting plurilingual person. To do this:</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80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1) read the task bullets (1 minute)</a:t>
            </a:r>
            <a:b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b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2) note key grammar features to include (2 minutes)</a:t>
            </a:r>
            <a:b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b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3) do some research to identify a person </a:t>
            </a:r>
            <a:r>
              <a:rPr kumimoji="0" lang="en-GB" sz="1800" b="0" i="0" u="none" strike="noStrike" kern="0" cap="none" spc="0" normalizeH="0" baseline="0" noProof="0">
                <a:ln>
                  <a:noFill/>
                </a:ln>
                <a:solidFill>
                  <a:srgbClr val="525050"/>
                </a:solidFill>
                <a:effectLst/>
                <a:uLnTx/>
                <a:uFillTx/>
                <a:latin typeface="Century Gothic"/>
                <a:ea typeface="Century Gothic"/>
                <a:cs typeface="Century Gothic"/>
                <a:sym typeface="Century Gothic"/>
              </a:rPr>
              <a:t>and find information </a:t>
            </a: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about them (15 minutes)</a:t>
            </a:r>
            <a:b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b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4) complete the plan with some key words and phrases (25-30 minutes).</a:t>
            </a:r>
            <a:endParaRPr kumimoji="0"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p:txBody>
      </p:sp>
      <p:sp>
        <p:nvSpPr>
          <p:cNvPr id="709" name="Google Shape;709;g178190250c7_2_2"/>
          <p:cNvSpPr/>
          <p:nvPr/>
        </p:nvSpPr>
        <p:spPr>
          <a:xfrm>
            <a:off x="0" y="2511087"/>
            <a:ext cx="12192000" cy="1674905"/>
          </a:xfrm>
          <a:prstGeom prst="rect">
            <a:avLst/>
          </a:prstGeom>
          <a:solidFill>
            <a:srgbClr val="FEE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Schreib 100-120 Wörter über eine interessante Person, die zwei oder mehr Sprachen spricht.</a:t>
            </a:r>
            <a:endParaRPr kumimoji="0" lang="de-DE" sz="2000" b="0" i="0" u="none" strike="noStrike" kern="0" cap="none" spc="0" normalizeH="0" baseline="0" noProof="0" dirty="0">
              <a:ln>
                <a:noFill/>
              </a:ln>
              <a:solidFill>
                <a:srgbClr val="525050"/>
              </a:solidFill>
              <a:effectLst/>
              <a:uLnTx/>
              <a:uFillTx/>
              <a:latin typeface="Arial"/>
              <a:ea typeface="Arial"/>
              <a:cs typeface="Arial"/>
              <a:sym typeface="Arial"/>
            </a:endParaRPr>
          </a:p>
          <a:p>
            <a:pPr marL="0" marR="0" lvl="0" indent="-127000" algn="l" defTabSz="914400" rtl="0" eaLnBrk="1" fontAlgn="auto" latinLnBrk="0" hangingPunct="1">
              <a:lnSpc>
                <a:spcPct val="100000"/>
              </a:lnSpc>
              <a:spcBef>
                <a:spcPts val="0"/>
              </a:spcBef>
              <a:spcAft>
                <a:spcPts val="0"/>
              </a:spcAft>
              <a:buClr>
                <a:srgbClr val="525050"/>
              </a:buClr>
              <a:buSzPts val="2000"/>
              <a:buFont typeface="Century Gothic"/>
              <a:buChar char="•"/>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die </a:t>
            </a:r>
            <a:r>
              <a:rPr kumimoji="0" lang="de-DE"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Person und die Sprachen, die diese Person kennt</a:t>
            </a:r>
            <a:endPar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127000" algn="l" defTabSz="914400" rtl="0" eaLnBrk="1" fontAlgn="auto" latinLnBrk="0" hangingPunct="1">
              <a:lnSpc>
                <a:spcPct val="100000"/>
              </a:lnSpc>
              <a:spcBef>
                <a:spcPts val="0"/>
              </a:spcBef>
              <a:spcAft>
                <a:spcPts val="0"/>
              </a:spcAft>
              <a:buClr>
                <a:srgbClr val="525050"/>
              </a:buClr>
              <a:buSzPts val="2000"/>
              <a:buFont typeface="Century Gothic"/>
              <a:buChar char="•"/>
              <a:tabLst/>
              <a:defRPr/>
            </a:pPr>
            <a:r>
              <a:rPr lang="en-GB" sz="2000" kern="0" dirty="0">
                <a:solidFill>
                  <a:srgbClr val="525050"/>
                </a:solidFill>
                <a:latin typeface="Century Gothic"/>
                <a:ea typeface="Century Gothic"/>
                <a:cs typeface="Century Gothic"/>
                <a:sym typeface="Century Gothic"/>
              </a:rPr>
              <a:t>die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Gründe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warum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diese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Person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andere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Sprachen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kann</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127000" algn="l" defTabSz="914400" rtl="0" eaLnBrk="1" fontAlgn="auto" latinLnBrk="0" hangingPunct="1">
              <a:lnSpc>
                <a:spcPct val="100000"/>
              </a:lnSpc>
              <a:spcBef>
                <a:spcPts val="0"/>
              </a:spcBef>
              <a:spcAft>
                <a:spcPts val="0"/>
              </a:spcAft>
              <a:buClr>
                <a:srgbClr val="525050"/>
              </a:buClr>
              <a:buSzPts val="2000"/>
              <a:buFont typeface="Century Gothic"/>
              <a:buChar char="•"/>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die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Vorteile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für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diese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Person</a:t>
            </a:r>
            <a:endParaRPr kumimoji="0" sz="2000" b="0" i="0" u="none" strike="noStrike" kern="0" cap="none" spc="0" normalizeH="0" baseline="0" noProof="0" dirty="0">
              <a:ln>
                <a:noFill/>
              </a:ln>
              <a:solidFill>
                <a:srgbClr val="525050"/>
              </a:solidFill>
              <a:effectLst/>
              <a:uLnTx/>
              <a:uFillTx/>
              <a:latin typeface="Arial"/>
              <a:ea typeface="Arial"/>
              <a:cs typeface="Arial"/>
              <a:sym typeface="Arial"/>
            </a:endParaRPr>
          </a:p>
          <a:p>
            <a:pPr marL="0" marR="0" lvl="0" indent="-127000" algn="l" defTabSz="914400" rtl="0" eaLnBrk="1" fontAlgn="auto" latinLnBrk="0" hangingPunct="1">
              <a:lnSpc>
                <a:spcPct val="100000"/>
              </a:lnSpc>
              <a:spcBef>
                <a:spcPts val="0"/>
              </a:spcBef>
              <a:spcAft>
                <a:spcPts val="0"/>
              </a:spcAft>
              <a:buClr>
                <a:srgbClr val="525050"/>
              </a:buClr>
              <a:buSzPts val="2000"/>
              <a:buFont typeface="Century Gothic"/>
              <a:buChar char="•"/>
              <a:tabLst/>
              <a:defRPr/>
            </a:pP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deine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Meinung</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z.B.</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über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diese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Person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oder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über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Sprachen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lang="en-GB" sz="2000" kern="0" dirty="0">
                <a:solidFill>
                  <a:srgbClr val="525050"/>
                </a:solidFill>
                <a:latin typeface="Century Gothic"/>
                <a:ea typeface="Century Gothic"/>
                <a:cs typeface="Century Gothic"/>
                <a:sym typeface="Century Gothic"/>
              </a:rPr>
              <a:t>A</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llgemeinen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525050"/>
              </a:solidFill>
              <a:effectLst/>
              <a:uLnTx/>
              <a:uFillTx/>
              <a:latin typeface="Arial"/>
              <a:ea typeface="Arial"/>
              <a:cs typeface="Arial"/>
              <a:sym typeface="Arial"/>
            </a:endParaRPr>
          </a:p>
        </p:txBody>
      </p:sp>
      <p:sp>
        <p:nvSpPr>
          <p:cNvPr id="710" name="Google Shape;710;g178190250c7_2_2"/>
          <p:cNvSpPr/>
          <p:nvPr/>
        </p:nvSpPr>
        <p:spPr>
          <a:xfrm>
            <a:off x="9948000" y="4312303"/>
            <a:ext cx="2244000" cy="1938900"/>
          </a:xfrm>
          <a:prstGeom prst="wedgeRoundRectCallout">
            <a:avLst>
              <a:gd name="adj1" fmla="val -34910"/>
              <a:gd name="adj2" fmla="val -61669"/>
              <a:gd name="adj3" fmla="val 16667"/>
            </a:avLst>
          </a:prstGeom>
          <a:solidFill>
            <a:srgbClr val="FEF9E9"/>
          </a:solidFill>
          <a:ln w="12700" cap="flat" cmpd="sng">
            <a:solidFill>
              <a:schemeClr val="dk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andere</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Ideen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WO1, WO2, WO3, </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Verbs as nouns</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Pluralformen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(R7, 8, 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23"/>
          <p:cNvSpPr txBox="1">
            <a:spLocks noGrp="1"/>
          </p:cNvSpPr>
          <p:nvPr>
            <p:ph type="title"/>
          </p:nvPr>
        </p:nvSpPr>
        <p:spPr>
          <a:xfrm>
            <a:off x="-1" y="213557"/>
            <a:ext cx="5756224"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Eine interessante Person</a:t>
            </a:r>
            <a:endParaRPr/>
          </a:p>
        </p:txBody>
      </p:sp>
      <p:sp>
        <p:nvSpPr>
          <p:cNvPr id="717" name="Google Shape;717;p23"/>
          <p:cNvSpPr/>
          <p:nvPr/>
        </p:nvSpPr>
        <p:spPr>
          <a:xfrm>
            <a:off x="10508105" y="134248"/>
            <a:ext cx="1590867" cy="40309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schreiben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18" name="Google Shape;718;p23"/>
          <p:cNvSpPr/>
          <p:nvPr/>
        </p:nvSpPr>
        <p:spPr>
          <a:xfrm>
            <a:off x="1964875" y="1267725"/>
            <a:ext cx="9786300" cy="4990200"/>
          </a:xfrm>
          <a:prstGeom prst="rect">
            <a:avLst/>
          </a:prstGeom>
          <a:solidFill>
            <a:srgbClr val="FEFAF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1800"/>
              <a:buFont typeface="Century Gothic"/>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19" name="Google Shape;719;p23"/>
          <p:cNvSpPr txBox="1"/>
          <p:nvPr/>
        </p:nvSpPr>
        <p:spPr>
          <a:xfrm>
            <a:off x="1917200" y="1311512"/>
            <a:ext cx="9283800" cy="478383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Dan Stevens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ist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berühmt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für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seine Rolle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als</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Matthew Crawley in </a:t>
            </a:r>
            <a:r>
              <a:rPr kumimoji="0" lang="en-GB" sz="2000" b="0" i="1"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Downton Abbey</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Dan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spricht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nicht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nur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Englisch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Er </a:t>
            </a:r>
            <a:r>
              <a:rPr kumimoji="0" lang="en-GB" sz="2000" b="1" i="0" u="none" strike="noStrike" kern="0" cap="none" spc="0" normalizeH="0" baseline="0" noProof="0" dirty="0" err="1">
                <a:ln>
                  <a:noFill/>
                </a:ln>
                <a:solidFill>
                  <a:srgbClr val="FFCC00"/>
                </a:solidFill>
                <a:effectLst/>
                <a:uLnTx/>
                <a:uFillTx/>
                <a:latin typeface="Century Gothic"/>
                <a:ea typeface="Century Gothic"/>
                <a:cs typeface="Century Gothic"/>
                <a:sym typeface="Century Gothic"/>
              </a:rPr>
              <a:t>kann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auch Deutsch und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Französisch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sprechen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schreibt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auch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gern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und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veröffentlicht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seine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Arbeiten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80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Dan hat Deutsch in der Schule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gelernt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Seine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Familie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hatte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gute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Freunde in Bielefeld, </a:t>
            </a:r>
            <a:r>
              <a:rPr kumimoji="0" lang="en-GB" sz="2000" b="1" i="0" u="none" strike="noStrike" kern="0" cap="none" spc="0" normalizeH="0" baseline="0" noProof="0" dirty="0" err="1">
                <a:ln>
                  <a:noFill/>
                </a:ln>
                <a:solidFill>
                  <a:srgbClr val="003366"/>
                </a:solidFill>
                <a:effectLst/>
                <a:uLnTx/>
                <a:uFillTx/>
                <a:latin typeface="Century Gothic"/>
                <a:ea typeface="Century Gothic"/>
                <a:cs typeface="Century Gothic"/>
                <a:sym typeface="Century Gothic"/>
              </a:rPr>
              <a:t>deshalb</a:t>
            </a:r>
            <a:r>
              <a:rPr kumimoji="0" lang="en-GB" sz="2000" b="1" i="0" u="none" strike="noStrike" kern="0" cap="none" spc="0" normalizeH="0" baseline="0" noProof="0" dirty="0">
                <a:ln>
                  <a:noFill/>
                </a:ln>
                <a:solidFill>
                  <a:srgbClr val="003366"/>
                </a:solidFill>
                <a:effectLst/>
                <a:uLnTx/>
                <a:uFillTx/>
                <a:latin typeface="Century Gothic"/>
                <a:ea typeface="Century Gothic"/>
                <a:cs typeface="Century Gothic"/>
                <a:sym typeface="Century Gothic"/>
              </a:rPr>
              <a:t> hat</a:t>
            </a:r>
            <a:r>
              <a:rPr kumimoji="0" lang="en-GB" sz="2000" b="1" i="0" u="none" strike="noStrike" kern="0" cap="none" spc="0" normalizeH="0" baseline="0" noProof="0" dirty="0">
                <a:ln>
                  <a:noFill/>
                </a:ln>
                <a:solidFill>
                  <a:srgbClr val="F2989A"/>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Dan oft Deutschland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besucht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und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als</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er 17 Jahre alt war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hat 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Praktikum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dort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gemacht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80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Sein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erster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Kinofilm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war </a:t>
            </a:r>
            <a:r>
              <a:rPr kumimoji="0" lang="en-GB" sz="2000" b="0" i="1"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Hilde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Er war der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englische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Mann von         Hildegard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Knef</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Film und </a:t>
            </a:r>
            <a:r>
              <a:rPr kumimoji="0" lang="en-GB" sz="2000" b="1" i="0" u="none" strike="noStrike" kern="0" cap="none" spc="0" normalizeH="0" baseline="0" noProof="0" dirty="0" err="1">
                <a:ln>
                  <a:noFill/>
                </a:ln>
                <a:solidFill>
                  <a:srgbClr val="FFC000"/>
                </a:solidFill>
                <a:effectLst/>
                <a:uLnTx/>
                <a:uFillTx/>
                <a:latin typeface="Century Gothic"/>
                <a:ea typeface="Century Gothic"/>
                <a:cs typeface="Century Gothic"/>
                <a:sym typeface="Century Gothic"/>
              </a:rPr>
              <a:t>musste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Deutsch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sprechen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lang="en-GB" sz="2000" kern="0" dirty="0">
                <a:solidFill>
                  <a:srgbClr val="525050"/>
                </a:solidFill>
                <a:latin typeface="Century Gothic"/>
                <a:sym typeface="Century Gothic"/>
              </a:rPr>
              <a:t>Also </a:t>
            </a:r>
            <a:r>
              <a:rPr lang="en-GB" sz="2000" kern="0" dirty="0" err="1">
                <a:solidFill>
                  <a:srgbClr val="525050"/>
                </a:solidFill>
                <a:latin typeface="Century Gothic"/>
                <a:sym typeface="Century Gothic"/>
              </a:rPr>
              <a:t>kann</a:t>
            </a:r>
            <a:r>
              <a:rPr lang="en-GB" sz="2000" kern="0" dirty="0">
                <a:solidFill>
                  <a:srgbClr val="525050"/>
                </a:solidFill>
                <a:latin typeface="Century Gothic"/>
                <a:sym typeface="Century Gothic"/>
              </a:rPr>
              <a:t> er </a:t>
            </a:r>
            <a:r>
              <a:rPr lang="en-GB" sz="2000" b="1" kern="0" dirty="0" err="1">
                <a:solidFill>
                  <a:srgbClr val="FF0000"/>
                </a:solidFill>
                <a:latin typeface="Century Gothic"/>
                <a:sym typeface="Century Gothic"/>
              </a:rPr>
              <a:t>entweder</a:t>
            </a:r>
            <a:r>
              <a:rPr lang="en-GB" sz="2000" kern="0" dirty="0">
                <a:solidFill>
                  <a:srgbClr val="525050"/>
                </a:solidFill>
                <a:latin typeface="Century Gothic"/>
                <a:sym typeface="Century Gothic"/>
              </a:rPr>
              <a:t> Deutsche </a:t>
            </a:r>
            <a:r>
              <a:rPr lang="en-GB" sz="2000" b="1" kern="0" dirty="0" err="1">
                <a:solidFill>
                  <a:srgbClr val="FF0000"/>
                </a:solidFill>
                <a:latin typeface="Century Gothic"/>
                <a:sym typeface="Century Gothic"/>
              </a:rPr>
              <a:t>oder</a:t>
            </a:r>
            <a:r>
              <a:rPr lang="en-GB" sz="2000" b="1" kern="0" dirty="0">
                <a:solidFill>
                  <a:srgbClr val="FF0000"/>
                </a:solidFill>
                <a:latin typeface="Century Gothic"/>
                <a:sym typeface="Century Gothic"/>
              </a:rPr>
              <a:t> </a:t>
            </a:r>
            <a:r>
              <a:rPr lang="en-GB" sz="2000" kern="0" dirty="0" err="1">
                <a:solidFill>
                  <a:srgbClr val="525050"/>
                </a:solidFill>
                <a:latin typeface="Century Gothic"/>
                <a:sym typeface="Century Gothic"/>
              </a:rPr>
              <a:t>Engländer</a:t>
            </a:r>
            <a:r>
              <a:rPr lang="en-GB" sz="2000" kern="0" dirty="0">
                <a:solidFill>
                  <a:srgbClr val="525050"/>
                </a:solidFill>
                <a:latin typeface="Century Gothic"/>
                <a:sym typeface="Century Gothic"/>
              </a:rPr>
              <a:t> </a:t>
            </a:r>
            <a:r>
              <a:rPr lang="en-GB" sz="2000" kern="0" dirty="0" err="1">
                <a:solidFill>
                  <a:srgbClr val="525050"/>
                </a:solidFill>
                <a:latin typeface="Century Gothic"/>
                <a:sym typeface="Century Gothic"/>
              </a:rPr>
              <a:t>spielen</a:t>
            </a:r>
            <a:r>
              <a:rPr lang="en-GB" sz="2000" kern="0" dirty="0">
                <a:solidFill>
                  <a:srgbClr val="525050"/>
                </a:solidFill>
                <a:latin typeface="Century Gothic"/>
                <a:sym typeface="Century Gothic"/>
              </a:rPr>
              <a:t>. </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Dan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denkt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dass</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er </a:t>
            </a:r>
            <a:br>
              <a:rPr lang="en-GB" sz="2000" b="1" kern="0" dirty="0">
                <a:solidFill>
                  <a:srgbClr val="6600CC"/>
                </a:solidFill>
                <a:latin typeface="Century Gothic"/>
                <a:ea typeface="Century Gothic"/>
                <a:cs typeface="Century Gothic"/>
                <a:sym typeface="Century Gothic"/>
              </a:rPr>
            </a:b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bessere</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Chancen</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in der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Filmwelt</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hat,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weil</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er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andere</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Sprachen</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kann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7000"/>
              </a:lnSpc>
              <a:spcBef>
                <a:spcPts val="80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Er hat den Film </a:t>
            </a:r>
            <a:r>
              <a:rPr kumimoji="0" lang="en-GB" sz="2000" b="0" i="1"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Ich bin </a:t>
            </a:r>
            <a:r>
              <a:rPr kumimoji="0" lang="en-GB" sz="2000" b="0" i="1"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dein</a:t>
            </a:r>
            <a:r>
              <a:rPr kumimoji="0" lang="en-GB" sz="2000" b="0" i="1"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Mensch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in Berlin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gemacht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Hier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hat 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sich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in Deutschland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verliebt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00B0F0"/>
                </a:solidFill>
                <a:effectLst/>
                <a:uLnTx/>
                <a:uFillTx/>
                <a:latin typeface="Century Gothic"/>
                <a:ea typeface="Century Gothic"/>
                <a:cs typeface="Century Gothic"/>
                <a:sym typeface="Century Gothic"/>
              </a:rPr>
              <a:t>Deutschsprechen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ist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einfach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ganz</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toll!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20" name="Google Shape;720;p23"/>
          <p:cNvSpPr txBox="1"/>
          <p:nvPr/>
        </p:nvSpPr>
        <p:spPr>
          <a:xfrm>
            <a:off x="93000" y="831067"/>
            <a:ext cx="12099000"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525050"/>
              </a:buClr>
              <a:buSzPts val="2000"/>
              <a:buFont typeface="Century Gothic"/>
              <a:buNone/>
              <a:tabLst/>
              <a:defRPr/>
            </a:pP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Schreib</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100 – 120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Wörter</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über</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eine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interessante</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Person, die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zwei</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oder</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mehr</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Sprachen</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spricht</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p:txBody>
      </p:sp>
      <p:sp>
        <p:nvSpPr>
          <p:cNvPr id="721" name="Google Shape;721;p23"/>
          <p:cNvSpPr/>
          <p:nvPr/>
        </p:nvSpPr>
        <p:spPr>
          <a:xfrm>
            <a:off x="6281057" y="156473"/>
            <a:ext cx="2881500" cy="927329"/>
          </a:xfrm>
          <a:prstGeom prst="wedgeRoundRectCallout">
            <a:avLst>
              <a:gd name="adj1" fmla="val -15218"/>
              <a:gd name="adj2" fmla="val 119771"/>
              <a:gd name="adj3" fmla="val 16667"/>
            </a:avLst>
          </a:prstGeom>
          <a:solidFill>
            <a:srgbClr val="FFE0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When you use </a:t>
            </a: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können</a:t>
            </a: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 remember the 2-verb rule.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3"/>
          <p:cNvSpPr/>
          <p:nvPr/>
        </p:nvSpPr>
        <p:spPr>
          <a:xfrm>
            <a:off x="10975" y="3309256"/>
            <a:ext cx="1820400" cy="653131"/>
          </a:xfrm>
          <a:prstGeom prst="wedgeRoundRectCallout">
            <a:avLst>
              <a:gd name="adj1" fmla="val 62293"/>
              <a:gd name="adj2" fmla="val 1774"/>
              <a:gd name="adj3" fmla="val 16667"/>
            </a:avLst>
          </a:prstGeom>
          <a:solidFill>
            <a:srgbClr val="6600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als</a:t>
            </a: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 is a WO3 conjunction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23" name="Google Shape;723;p23"/>
          <p:cNvSpPr/>
          <p:nvPr/>
        </p:nvSpPr>
        <p:spPr>
          <a:xfrm>
            <a:off x="53888" y="1355934"/>
            <a:ext cx="1820400" cy="1659600"/>
          </a:xfrm>
          <a:prstGeom prst="wedgeRoundRectCallout">
            <a:avLst>
              <a:gd name="adj1" fmla="val 51003"/>
              <a:gd name="adj2" fmla="val 61459"/>
              <a:gd name="adj3" fmla="val 16667"/>
            </a:avLst>
          </a:prstGeom>
          <a:solidFill>
            <a:srgbClr val="00206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2000"/>
              <a:buFont typeface="Century Gothic"/>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Which word order do you need after</a:t>
            </a: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 deshalb?</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24" name="Google Shape;724;p23"/>
          <p:cNvSpPr/>
          <p:nvPr/>
        </p:nvSpPr>
        <p:spPr>
          <a:xfrm>
            <a:off x="10301623" y="4104827"/>
            <a:ext cx="1917200" cy="890672"/>
          </a:xfrm>
          <a:prstGeom prst="wedgeRoundRectCallout">
            <a:avLst>
              <a:gd name="adj1" fmla="val -65979"/>
              <a:gd name="adj2" fmla="val 15113"/>
              <a:gd name="adj3" fmla="val 16667"/>
            </a:avLst>
          </a:prstGeom>
          <a:solidFill>
            <a:srgbClr val="6600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2000"/>
              <a:buFont typeface="Century Gothic"/>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Which word order follows</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dass</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25" name="Google Shape;725;p23"/>
          <p:cNvSpPr/>
          <p:nvPr/>
        </p:nvSpPr>
        <p:spPr>
          <a:xfrm>
            <a:off x="3316973" y="6099900"/>
            <a:ext cx="8062200" cy="758100"/>
          </a:xfrm>
          <a:prstGeom prst="wedgeRoundRectCallout">
            <a:avLst>
              <a:gd name="adj1" fmla="val -8090"/>
              <a:gd name="adj2" fmla="val -68269"/>
              <a:gd name="adj3" fmla="val 16667"/>
            </a:avLst>
          </a:prstGeom>
          <a:solidFill>
            <a:srgbClr val="53D2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Nouns from verb phrases become compound nouns.</a:t>
            </a:r>
            <a:b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Deutsch sprechen </a:t>
            </a:r>
            <a:r>
              <a:rPr kumimoji="0" lang="en-GB" sz="2400" b="0" i="0" u="none" strike="noStrike" kern="0" cap="none" spc="0" normalizeH="0" baseline="0" noProof="0">
                <a:ln>
                  <a:noFill/>
                </a:ln>
                <a:solidFill>
                  <a:srgbClr val="3D3C3C"/>
                </a:solidFill>
                <a:effectLst/>
                <a:uLnTx/>
                <a:uFillTx/>
                <a:latin typeface="Quattrocento Sans"/>
                <a:ea typeface="Quattrocento Sans"/>
                <a:cs typeface="Quattrocento Sans"/>
                <a:sym typeface="Quattrocento Sans"/>
              </a:rPr>
              <a:t>➜</a:t>
            </a: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 (das) Deutschsprechen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26" name="Google Shape;726;p23"/>
          <p:cNvSpPr/>
          <p:nvPr/>
        </p:nvSpPr>
        <p:spPr>
          <a:xfrm>
            <a:off x="40762" y="5268833"/>
            <a:ext cx="1846652" cy="909150"/>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7000"/>
              </a:lnSpc>
              <a:spcBef>
                <a:spcPts val="0"/>
              </a:spcBef>
              <a:spcAft>
                <a:spcPts val="0"/>
              </a:spcAft>
              <a:buClr>
                <a:srgbClr val="FFFAEB"/>
              </a:buClr>
              <a:buSzPts val="2000"/>
              <a:buFont typeface="Century Gothic"/>
              <a:buNone/>
              <a:tabLst/>
              <a:defRPr/>
            </a:pPr>
            <a:r>
              <a:rPr kumimoji="0" lang="en-GB" sz="2000" b="1" i="0" u="none" strike="noStrike" kern="0" cap="none" spc="0" normalizeH="0" baseline="0" noProof="0">
                <a:ln>
                  <a:noFill/>
                </a:ln>
                <a:solidFill>
                  <a:srgbClr val="FFFAEB"/>
                </a:solidFill>
                <a:effectLst/>
                <a:uLnTx/>
                <a:uFillTx/>
                <a:latin typeface="Century Gothic"/>
                <a:ea typeface="Century Gothic"/>
                <a:cs typeface="Century Gothic"/>
                <a:sym typeface="Century Gothic"/>
              </a:rPr>
              <a:t>sich verlieben</a:t>
            </a:r>
            <a:r>
              <a:rPr kumimoji="0" lang="en-GB" sz="2000" b="0" i="0" u="none" strike="noStrike" kern="0" cap="none" spc="0" normalizeH="0" baseline="0" noProof="0">
                <a:ln>
                  <a:noFill/>
                </a:ln>
                <a:solidFill>
                  <a:srgbClr val="FFFAEB"/>
                </a:solidFill>
                <a:effectLst/>
                <a:uLnTx/>
                <a:uFillTx/>
                <a:latin typeface="Century Gothic"/>
                <a:ea typeface="Century Gothic"/>
                <a:cs typeface="Century Gothic"/>
                <a:sym typeface="Century Gothic"/>
              </a:rPr>
              <a:t> – to fall in love</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27" name="Google Shape;727;p23"/>
          <p:cNvSpPr/>
          <p:nvPr/>
        </p:nvSpPr>
        <p:spPr>
          <a:xfrm>
            <a:off x="9901925" y="3399835"/>
            <a:ext cx="2279100" cy="646200"/>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7000"/>
              </a:lnSpc>
              <a:spcBef>
                <a:spcPts val="0"/>
              </a:spcBef>
              <a:spcAft>
                <a:spcPts val="0"/>
              </a:spcAft>
              <a:buClr>
                <a:srgbClr val="FFFAEB"/>
              </a:buClr>
              <a:buSzPts val="2000"/>
              <a:buFont typeface="Century Gothic"/>
              <a:buNone/>
              <a:tabLst/>
              <a:defRPr/>
            </a:pPr>
            <a:r>
              <a:rPr kumimoji="0" lang="en-GB" sz="2000" b="1" i="0" u="none" strike="noStrike" kern="0" cap="none" spc="0" normalizeH="0" baseline="0" noProof="0">
                <a:ln>
                  <a:noFill/>
                </a:ln>
                <a:solidFill>
                  <a:srgbClr val="FFFAEB"/>
                </a:solidFill>
                <a:effectLst/>
                <a:uLnTx/>
                <a:uFillTx/>
                <a:latin typeface="Century Gothic"/>
                <a:ea typeface="Century Gothic"/>
                <a:cs typeface="Century Gothic"/>
                <a:sym typeface="Century Gothic"/>
              </a:rPr>
              <a:t>das Praktikum</a:t>
            </a:r>
            <a:r>
              <a:rPr kumimoji="0" lang="en-GB" sz="2000" b="0" i="0" u="none" strike="noStrike" kern="0" cap="none" spc="0" normalizeH="0" baseline="0" noProof="0">
                <a:ln>
                  <a:noFill/>
                </a:ln>
                <a:solidFill>
                  <a:srgbClr val="FFFAEB"/>
                </a:solidFill>
                <a:effectLst/>
                <a:uLnTx/>
                <a:uFillTx/>
                <a:latin typeface="Century Gothic"/>
                <a:ea typeface="Century Gothic"/>
                <a:cs typeface="Century Gothic"/>
                <a:sym typeface="Century Gothic"/>
              </a:rPr>
              <a:t> –</a:t>
            </a:r>
            <a:br>
              <a:rPr kumimoji="0" lang="en-GB" sz="2000" b="0" i="0" u="none" strike="noStrike" kern="0" cap="none" spc="0" normalizeH="0" baseline="0" noProof="0">
                <a:ln>
                  <a:noFill/>
                </a:ln>
                <a:solidFill>
                  <a:srgbClr val="FFFAEB"/>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FFFAEB"/>
                </a:solidFill>
                <a:effectLst/>
                <a:uLnTx/>
                <a:uFillTx/>
                <a:latin typeface="Century Gothic"/>
                <a:ea typeface="Century Gothic"/>
                <a:cs typeface="Century Gothic"/>
                <a:sym typeface="Century Gothic"/>
              </a:rPr>
              <a:t>work placement</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728" name="Google Shape;728;p23"/>
          <p:cNvPicPr preferRelativeResize="0"/>
          <p:nvPr/>
        </p:nvPicPr>
        <p:blipFill rotWithShape="1">
          <a:blip r:embed="rId4">
            <a:alphaModFix/>
          </a:blip>
          <a:srcRect/>
          <a:stretch/>
        </p:blipFill>
        <p:spPr>
          <a:xfrm>
            <a:off x="10974263" y="1154850"/>
            <a:ext cx="1217761" cy="1826663"/>
          </a:xfrm>
          <a:prstGeom prst="rect">
            <a:avLst/>
          </a:prstGeom>
          <a:noFill/>
          <a:ln>
            <a:noFill/>
          </a:ln>
        </p:spPr>
      </p:pic>
      <p:sp>
        <p:nvSpPr>
          <p:cNvPr id="15" name="Google Shape;722;p23">
            <a:extLst>
              <a:ext uri="{FF2B5EF4-FFF2-40B4-BE49-F238E27FC236}">
                <a16:creationId xmlns:a16="http://schemas.microsoft.com/office/drawing/2014/main" id="{904CB072-D7F0-45E3-8791-550DE5A6F0CF}"/>
              </a:ext>
            </a:extLst>
          </p:cNvPr>
          <p:cNvSpPr/>
          <p:nvPr/>
        </p:nvSpPr>
        <p:spPr>
          <a:xfrm>
            <a:off x="10975" y="4270193"/>
            <a:ext cx="1831376" cy="653131"/>
          </a:xfrm>
          <a:prstGeom prst="wedgeRoundRectCallout">
            <a:avLst>
              <a:gd name="adj1" fmla="val 57520"/>
              <a:gd name="adj2" fmla="val 20107"/>
              <a:gd name="adj3" fmla="val 16667"/>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2000"/>
              <a:buFont typeface="Century Gothic"/>
              <a:buNone/>
              <a:tabLst/>
              <a:defRPr/>
            </a:pPr>
            <a:r>
              <a:rPr kumimoji="0" lang="en-GB" sz="200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new conjunction!</a:t>
            </a:r>
            <a:endParaRPr kumimoji="0" sz="20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animBg="1"/>
      <p:bldP spid="722" grpId="0" animBg="1"/>
      <p:bldP spid="723" grpId="0" animBg="1"/>
      <p:bldP spid="724" grpId="0" animBg="1"/>
      <p:bldP spid="725"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ECE7-3A38-1F0D-DE8B-569A52E892BD}"/>
              </a:ext>
            </a:extLst>
          </p:cNvPr>
          <p:cNvSpPr>
            <a:spLocks noGrp="1"/>
          </p:cNvSpPr>
          <p:nvPr>
            <p:ph type="title"/>
          </p:nvPr>
        </p:nvSpPr>
        <p:spPr>
          <a:xfrm>
            <a:off x="-1" y="213557"/>
            <a:ext cx="5895976" cy="647577"/>
          </a:xfrm>
        </p:spPr>
        <p:txBody>
          <a:bodyPr>
            <a:normAutofit/>
          </a:bodyPr>
          <a:lstStyle/>
          <a:p>
            <a:r>
              <a:rPr lang="en-GB" dirty="0"/>
              <a:t>Wissen, </a:t>
            </a:r>
            <a:r>
              <a:rPr lang="en-GB" dirty="0" err="1"/>
              <a:t>kennen</a:t>
            </a:r>
            <a:r>
              <a:rPr lang="en-GB" dirty="0"/>
              <a:t>, </a:t>
            </a:r>
            <a:r>
              <a:rPr lang="en-GB" dirty="0" err="1"/>
              <a:t>können</a:t>
            </a:r>
            <a:endParaRPr lang="en-GB" dirty="0"/>
          </a:p>
        </p:txBody>
      </p:sp>
      <p:sp>
        <p:nvSpPr>
          <p:cNvPr id="5" name="Rectangle: Rounded Corners 4">
            <a:extLst>
              <a:ext uri="{FF2B5EF4-FFF2-40B4-BE49-F238E27FC236}">
                <a16:creationId xmlns:a16="http://schemas.microsoft.com/office/drawing/2014/main" id="{EDCABDFA-A1B8-9123-06AD-4AD0644CD733}"/>
              </a:ext>
            </a:extLst>
          </p:cNvPr>
          <p:cNvSpPr/>
          <p:nvPr/>
        </p:nvSpPr>
        <p:spPr>
          <a:xfrm>
            <a:off x="163183" y="3713815"/>
            <a:ext cx="381826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Ich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kenne</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Katjas</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Mutter.</a:t>
            </a:r>
          </a:p>
        </p:txBody>
      </p:sp>
      <p:sp>
        <p:nvSpPr>
          <p:cNvPr id="6" name="Rectangle: Rounded Corners 5">
            <a:extLst>
              <a:ext uri="{FF2B5EF4-FFF2-40B4-BE49-F238E27FC236}">
                <a16:creationId xmlns:a16="http://schemas.microsoft.com/office/drawing/2014/main" id="{256952EE-0588-BAAD-9B1A-5C5E446F9F2C}"/>
              </a:ext>
            </a:extLst>
          </p:cNvPr>
          <p:cNvSpPr/>
          <p:nvPr/>
        </p:nvSpPr>
        <p:spPr>
          <a:xfrm>
            <a:off x="163183" y="2110063"/>
            <a:ext cx="7028192"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Ich</a:t>
            </a:r>
            <a:r>
              <a:rPr kumimoji="0" lang="en-GB" sz="18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weiß</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dass</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Katjas</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Mutter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aus</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Polen</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kommt</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F36D86EA-BB1D-38F6-FB85-764AE39658CE}"/>
              </a:ext>
            </a:extLst>
          </p:cNvPr>
          <p:cNvSpPr txBox="1"/>
          <p:nvPr/>
        </p:nvSpPr>
        <p:spPr>
          <a:xfrm>
            <a:off x="163184" y="1137201"/>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Wissen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kennen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both mean ‘to know’, but they are used differently.</a:t>
            </a:r>
          </a:p>
        </p:txBody>
      </p:sp>
      <p:sp>
        <p:nvSpPr>
          <p:cNvPr id="8" name="TextBox 7">
            <a:extLst>
              <a:ext uri="{FF2B5EF4-FFF2-40B4-BE49-F238E27FC236}">
                <a16:creationId xmlns:a16="http://schemas.microsoft.com/office/drawing/2014/main" id="{1D393C23-7738-DC37-C38C-295246E98DFF}"/>
              </a:ext>
            </a:extLst>
          </p:cNvPr>
          <p:cNvSpPr txBox="1"/>
          <p:nvPr/>
        </p:nvSpPr>
        <p:spPr>
          <a:xfrm>
            <a:off x="243611" y="2696751"/>
            <a:ext cx="69477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525050"/>
                </a:solidFill>
                <a:effectLst/>
                <a:uLnTx/>
                <a:uFillTx/>
                <a:latin typeface="Century Gothic" panose="020F0302020204030204"/>
                <a:ea typeface="+mn-ea"/>
                <a:cs typeface="+mn-cs"/>
              </a:rPr>
              <a:t>I know that Katja’s mum comes from Poland.</a:t>
            </a:r>
          </a:p>
        </p:txBody>
      </p:sp>
      <p:sp>
        <p:nvSpPr>
          <p:cNvPr id="9" name="TextBox 8">
            <a:extLst>
              <a:ext uri="{FF2B5EF4-FFF2-40B4-BE49-F238E27FC236}">
                <a16:creationId xmlns:a16="http://schemas.microsoft.com/office/drawing/2014/main" id="{24CA9159-90FA-957B-AF6F-C5A843938B16}"/>
              </a:ext>
            </a:extLst>
          </p:cNvPr>
          <p:cNvSpPr txBox="1"/>
          <p:nvPr/>
        </p:nvSpPr>
        <p:spPr>
          <a:xfrm>
            <a:off x="163184" y="1698161"/>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Wissen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means ‘know’ with facts:</a:t>
            </a:r>
          </a:p>
        </p:txBody>
      </p:sp>
      <p:sp>
        <p:nvSpPr>
          <p:cNvPr id="10" name="TextBox 9">
            <a:extLst>
              <a:ext uri="{FF2B5EF4-FFF2-40B4-BE49-F238E27FC236}">
                <a16:creationId xmlns:a16="http://schemas.microsoft.com/office/drawing/2014/main" id="{3647D968-6DF1-F5CE-277E-584672DC0B07}"/>
              </a:ext>
            </a:extLst>
          </p:cNvPr>
          <p:cNvSpPr txBox="1"/>
          <p:nvPr/>
        </p:nvSpPr>
        <p:spPr>
          <a:xfrm>
            <a:off x="163183" y="3231944"/>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Kennen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means to know someone or be familiar with something:</a:t>
            </a:r>
          </a:p>
        </p:txBody>
      </p:sp>
      <p:sp>
        <p:nvSpPr>
          <p:cNvPr id="11" name="TextBox 10">
            <a:extLst>
              <a:ext uri="{FF2B5EF4-FFF2-40B4-BE49-F238E27FC236}">
                <a16:creationId xmlns:a16="http://schemas.microsoft.com/office/drawing/2014/main" id="{1E921B03-5A43-28A7-0627-0E3B46312A21}"/>
              </a:ext>
            </a:extLst>
          </p:cNvPr>
          <p:cNvSpPr txBox="1"/>
          <p:nvPr/>
        </p:nvSpPr>
        <p:spPr>
          <a:xfrm>
            <a:off x="163183" y="4271394"/>
            <a:ext cx="3697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525050"/>
                </a:solidFill>
                <a:effectLst/>
                <a:uLnTx/>
                <a:uFillTx/>
                <a:latin typeface="Century Gothic" panose="020F0302020204030204"/>
                <a:ea typeface="+mn-ea"/>
                <a:cs typeface="+mn-cs"/>
              </a:rPr>
              <a:t>I know Katja’s mum.</a:t>
            </a:r>
          </a:p>
        </p:txBody>
      </p:sp>
      <p:sp>
        <p:nvSpPr>
          <p:cNvPr id="12" name="Speech Bubble: Rectangle with Corners Rounded 11">
            <a:extLst>
              <a:ext uri="{FF2B5EF4-FFF2-40B4-BE49-F238E27FC236}">
                <a16:creationId xmlns:a16="http://schemas.microsoft.com/office/drawing/2014/main" id="{864346C4-C689-2EF3-6A71-6BA7FB7056E9}"/>
              </a:ext>
            </a:extLst>
          </p:cNvPr>
          <p:cNvSpPr/>
          <p:nvPr/>
        </p:nvSpPr>
        <p:spPr>
          <a:xfrm>
            <a:off x="7658302" y="1878670"/>
            <a:ext cx="4370514" cy="984799"/>
          </a:xfrm>
          <a:prstGeom prst="wedgeRoundRectCallout">
            <a:avLst>
              <a:gd name="adj1" fmla="val -66558"/>
              <a:gd name="adj2" fmla="val -6591"/>
              <a:gd name="adj3" fmla="val 1666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Wissen</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is often followed by </a:t>
            </a:r>
            <a:r>
              <a:rPr kumimoji="0" lang="en-GB" sz="2000" b="0" i="1" u="none" strike="noStrike" kern="1200" cap="none" spc="0" normalizeH="0" baseline="0" noProof="0" dirty="0" err="1">
                <a:ln>
                  <a:noFill/>
                </a:ln>
                <a:solidFill>
                  <a:srgbClr val="525050"/>
                </a:solidFill>
                <a:effectLst/>
                <a:uLnTx/>
                <a:uFillTx/>
                <a:latin typeface="Century Gothic"/>
                <a:ea typeface="+mn-ea"/>
                <a:cs typeface="+mn-cs"/>
              </a:rPr>
              <a:t>dass</a:t>
            </a:r>
            <a:r>
              <a:rPr kumimoji="0" lang="en-GB" sz="2000" b="0" i="1"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and a Word</a:t>
            </a:r>
            <a:r>
              <a:rPr kumimoji="0" lang="en-GB" sz="2000" b="0" i="0" u="none" strike="noStrike" kern="1200" cap="none" spc="0" normalizeH="0" noProof="0" dirty="0">
                <a:ln>
                  <a:noFill/>
                </a:ln>
                <a:solidFill>
                  <a:srgbClr val="525050"/>
                </a:solidFill>
                <a:effectLst/>
                <a:uLnTx/>
                <a:uFillTx/>
                <a:latin typeface="Century Gothic" panose="020F0302020204030204"/>
                <a:ea typeface="+mn-ea"/>
                <a:cs typeface="+mn-cs"/>
              </a:rPr>
              <a:t> Order 3 </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verb clause,</a:t>
            </a:r>
            <a:r>
              <a:rPr kumimoji="0" lang="en-GB" sz="2000" b="0" i="0" u="none" strike="noStrike" kern="1200" cap="none" spc="0" normalizeH="0" noProof="0" dirty="0">
                <a:ln>
                  <a:noFill/>
                </a:ln>
                <a:solidFill>
                  <a:srgbClr val="525050"/>
                </a:solidFill>
                <a:effectLst/>
                <a:uLnTx/>
                <a:uFillTx/>
                <a:latin typeface="Century Gothic" panose="020F0302020204030204"/>
                <a:ea typeface="+mn-ea"/>
                <a:cs typeface="+mn-cs"/>
              </a:rPr>
              <a:t> i.e., the verb is at the end.</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69FECF41-95C3-EC26-3FC3-83C84953AC9C}"/>
              </a:ext>
            </a:extLst>
          </p:cNvPr>
          <p:cNvSpPr/>
          <p:nvPr/>
        </p:nvSpPr>
        <p:spPr>
          <a:xfrm>
            <a:off x="8928847" y="3634945"/>
            <a:ext cx="2874099" cy="955856"/>
          </a:xfrm>
          <a:prstGeom prst="wedgeRoundRectCallout">
            <a:avLst>
              <a:gd name="adj1" fmla="val -58836"/>
              <a:gd name="adj2" fmla="val 18169"/>
              <a:gd name="adj3" fmla="val 1666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Kennen</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is normally followed by a noun or pronoun.</a:t>
            </a:r>
          </a:p>
        </p:txBody>
      </p:sp>
      <p:sp>
        <p:nvSpPr>
          <p:cNvPr id="14" name="Rectangle: Rounded Corners 13">
            <a:extLst>
              <a:ext uri="{FF2B5EF4-FFF2-40B4-BE49-F238E27FC236}">
                <a16:creationId xmlns:a16="http://schemas.microsoft.com/office/drawing/2014/main" id="{2170A9BC-B071-6A3C-DCD3-7771137C8611}"/>
              </a:ext>
            </a:extLst>
          </p:cNvPr>
          <p:cNvSpPr/>
          <p:nvPr/>
        </p:nvSpPr>
        <p:spPr>
          <a:xfrm>
            <a:off x="163183" y="5323750"/>
            <a:ext cx="711391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Katjas</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Mutter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kann</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sehr</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gut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Polnisch</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sprechen</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5" name="TextBox 14">
            <a:extLst>
              <a:ext uri="{FF2B5EF4-FFF2-40B4-BE49-F238E27FC236}">
                <a16:creationId xmlns:a16="http://schemas.microsoft.com/office/drawing/2014/main" id="{A2D7C314-C0DB-0214-E58A-2DF1451E20D2}"/>
              </a:ext>
            </a:extLst>
          </p:cNvPr>
          <p:cNvSpPr txBox="1"/>
          <p:nvPr/>
        </p:nvSpPr>
        <p:spPr>
          <a:xfrm>
            <a:off x="163183" y="4841879"/>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Können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means ‘to be able to’:</a:t>
            </a:r>
          </a:p>
        </p:txBody>
      </p:sp>
      <p:sp>
        <p:nvSpPr>
          <p:cNvPr id="16" name="TextBox 15">
            <a:extLst>
              <a:ext uri="{FF2B5EF4-FFF2-40B4-BE49-F238E27FC236}">
                <a16:creationId xmlns:a16="http://schemas.microsoft.com/office/drawing/2014/main" id="{6BAD0F14-F34B-1A2A-AC19-A3086E618034}"/>
              </a:ext>
            </a:extLst>
          </p:cNvPr>
          <p:cNvSpPr txBox="1"/>
          <p:nvPr/>
        </p:nvSpPr>
        <p:spPr>
          <a:xfrm>
            <a:off x="163182" y="5881329"/>
            <a:ext cx="6599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525050"/>
                </a:solidFill>
                <a:effectLst/>
                <a:uLnTx/>
                <a:uFillTx/>
                <a:latin typeface="Century Gothic" panose="020F0302020204030204"/>
                <a:ea typeface="+mn-ea"/>
                <a:cs typeface="+mn-cs"/>
              </a:rPr>
              <a:t>Katja’s mum can speak very good Polish.</a:t>
            </a:r>
          </a:p>
        </p:txBody>
      </p:sp>
      <p:sp>
        <p:nvSpPr>
          <p:cNvPr id="17" name="Speech Bubble: Rectangle with Corners Rounded 16">
            <a:extLst>
              <a:ext uri="{FF2B5EF4-FFF2-40B4-BE49-F238E27FC236}">
                <a16:creationId xmlns:a16="http://schemas.microsoft.com/office/drawing/2014/main" id="{5476F1D6-D1E1-CDA2-6F06-281EC92FA768}"/>
              </a:ext>
            </a:extLst>
          </p:cNvPr>
          <p:cNvSpPr/>
          <p:nvPr/>
        </p:nvSpPr>
        <p:spPr>
          <a:xfrm>
            <a:off x="7658302" y="4959275"/>
            <a:ext cx="4144645" cy="1300125"/>
          </a:xfrm>
          <a:prstGeom prst="wedgeRoundRectCallout">
            <a:avLst>
              <a:gd name="adj1" fmla="val -58836"/>
              <a:gd name="adj2" fmla="val 18169"/>
              <a:gd name="adj3" fmla="val 1666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Können</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is a modal verb and is  normally used with a 2</a:t>
            </a:r>
            <a:r>
              <a:rPr kumimoji="0" lang="en-GB" sz="2000" b="0" i="0" u="none" strike="noStrike" kern="1200" cap="none" spc="0" normalizeH="0" baseline="30000" noProof="0" dirty="0">
                <a:ln>
                  <a:noFill/>
                </a:ln>
                <a:solidFill>
                  <a:srgbClr val="525050"/>
                </a:solidFill>
                <a:effectLst/>
                <a:uLnTx/>
                <a:uFillTx/>
                <a:latin typeface="Century Gothic" panose="020F0302020204030204"/>
                <a:ea typeface="+mn-ea"/>
                <a:cs typeface="+mn-cs"/>
              </a:rPr>
              <a:t>nd</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verb in the </a:t>
            </a:r>
            <a:r>
              <a:rPr kumimoji="0" lang="en-GB"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nfinitive</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which comes at the end of the sentence.</a:t>
            </a:r>
          </a:p>
        </p:txBody>
      </p:sp>
      <p:sp>
        <p:nvSpPr>
          <p:cNvPr id="18" name="Oval 17">
            <a:extLst>
              <a:ext uri="{FF2B5EF4-FFF2-40B4-BE49-F238E27FC236}">
                <a16:creationId xmlns:a16="http://schemas.microsoft.com/office/drawing/2014/main" id="{D07110F6-8BFB-659A-A107-E65F525C7C09}"/>
              </a:ext>
            </a:extLst>
          </p:cNvPr>
          <p:cNvSpPr/>
          <p:nvPr/>
        </p:nvSpPr>
        <p:spPr>
          <a:xfrm>
            <a:off x="1609725" y="2071360"/>
            <a:ext cx="809625" cy="52609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19" name="Oval 18">
            <a:extLst>
              <a:ext uri="{FF2B5EF4-FFF2-40B4-BE49-F238E27FC236}">
                <a16:creationId xmlns:a16="http://schemas.microsoft.com/office/drawing/2014/main" id="{A7469541-E943-4822-7F19-F8F2AAA75D6F}"/>
              </a:ext>
            </a:extLst>
          </p:cNvPr>
          <p:cNvSpPr/>
          <p:nvPr/>
        </p:nvSpPr>
        <p:spPr>
          <a:xfrm>
            <a:off x="5826169" y="2071360"/>
            <a:ext cx="1279481" cy="526096"/>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0" name="Oval 19">
            <a:extLst>
              <a:ext uri="{FF2B5EF4-FFF2-40B4-BE49-F238E27FC236}">
                <a16:creationId xmlns:a16="http://schemas.microsoft.com/office/drawing/2014/main" id="{64011955-2763-289A-303B-250BCA6725CC}"/>
              </a:ext>
            </a:extLst>
          </p:cNvPr>
          <p:cNvSpPr/>
          <p:nvPr/>
        </p:nvSpPr>
        <p:spPr>
          <a:xfrm>
            <a:off x="2653340" y="3655198"/>
            <a:ext cx="1207615" cy="52609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id="{2EDDAD7B-8187-1B37-BF09-A7BF81118B55}"/>
              </a:ext>
            </a:extLst>
          </p:cNvPr>
          <p:cNvSpPr/>
          <p:nvPr/>
        </p:nvSpPr>
        <p:spPr>
          <a:xfrm>
            <a:off x="5627174" y="5289844"/>
            <a:ext cx="1564200" cy="52609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052B7BA4-42DC-7CC4-BE1E-70DE0EF04571}"/>
              </a:ext>
            </a:extLst>
          </p:cNvPr>
          <p:cNvSpPr/>
          <p:nvPr/>
        </p:nvSpPr>
        <p:spPr>
          <a:xfrm>
            <a:off x="10478942" y="103046"/>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pic>
        <p:nvPicPr>
          <p:cNvPr id="23" name="Picture 22" descr="A picture containing text, accessory, underwear, underpants&#10;&#10;Description automatically generated">
            <a:extLst>
              <a:ext uri="{FF2B5EF4-FFF2-40B4-BE49-F238E27FC236}">
                <a16:creationId xmlns:a16="http://schemas.microsoft.com/office/drawing/2014/main" id="{A5452C7F-9169-4D21-8DDB-0AA80BAA7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468" y="138612"/>
            <a:ext cx="1606378" cy="1037871"/>
          </a:xfrm>
          <a:prstGeom prst="rect">
            <a:avLst/>
          </a:prstGeom>
        </p:spPr>
      </p:pic>
      <p:sp>
        <p:nvSpPr>
          <p:cNvPr id="24" name="Speech Bubble: Rectangle with Corners Rounded 23">
            <a:extLst>
              <a:ext uri="{FF2B5EF4-FFF2-40B4-BE49-F238E27FC236}">
                <a16:creationId xmlns:a16="http://schemas.microsoft.com/office/drawing/2014/main" id="{6FC50E6A-9153-4295-ADB4-DFC6E98885A5}"/>
              </a:ext>
            </a:extLst>
          </p:cNvPr>
          <p:cNvSpPr/>
          <p:nvPr/>
        </p:nvSpPr>
        <p:spPr>
          <a:xfrm>
            <a:off x="4443073" y="3621331"/>
            <a:ext cx="4144645" cy="1300125"/>
          </a:xfrm>
          <a:prstGeom prst="wedgeRoundRectCallout">
            <a:avLst>
              <a:gd name="adj1" fmla="val -5887"/>
              <a:gd name="adj2" fmla="val 91810"/>
              <a:gd name="adj3" fmla="val 1666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Where the meaning is clear, the 2</a:t>
            </a:r>
            <a:r>
              <a:rPr kumimoji="0" lang="en-GB" sz="2000" b="0" i="0" u="none" strike="noStrike" kern="1200" cap="none" spc="0" normalizeH="0" baseline="30000" noProof="0" dirty="0">
                <a:ln>
                  <a:noFill/>
                </a:ln>
                <a:solidFill>
                  <a:srgbClr val="525050"/>
                </a:solidFill>
                <a:effectLst/>
                <a:uLnTx/>
                <a:uFillTx/>
                <a:latin typeface="Century Gothic" panose="020F0302020204030204"/>
                <a:ea typeface="+mn-ea"/>
                <a:cs typeface="+mn-cs"/>
              </a:rPr>
              <a:t>nd</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verb can be left out.</a:t>
            </a:r>
            <a:b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Katja </a:t>
            </a:r>
            <a:r>
              <a:rPr kumimoji="0" lang="en-GB"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kann</a:t>
            </a: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 gut </a:t>
            </a:r>
            <a:r>
              <a:rPr kumimoji="0" lang="en-GB"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Polnisch</a:t>
            </a: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a:t>
            </a:r>
            <a:b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2000" b="0" i="1" u="none" strike="noStrike" kern="1200" cap="none" spc="0" normalizeH="0" baseline="0" noProof="0" dirty="0">
                <a:ln>
                  <a:noFill/>
                </a:ln>
                <a:solidFill>
                  <a:srgbClr val="525050"/>
                </a:solidFill>
                <a:effectLst/>
                <a:uLnTx/>
                <a:uFillTx/>
                <a:latin typeface="Century Gothic" panose="020F0302020204030204"/>
                <a:ea typeface="+mn-ea"/>
                <a:cs typeface="+mn-cs"/>
              </a:rPr>
              <a:t>Katja can speak good Polish.</a:t>
            </a:r>
          </a:p>
        </p:txBody>
      </p:sp>
      <p:cxnSp>
        <p:nvCxnSpPr>
          <p:cNvPr id="26" name="Straight Connector 25">
            <a:extLst>
              <a:ext uri="{FF2B5EF4-FFF2-40B4-BE49-F238E27FC236}">
                <a16:creationId xmlns:a16="http://schemas.microsoft.com/office/drawing/2014/main" id="{10F62535-324A-4B26-BAA9-CC7C87C6C040}"/>
              </a:ext>
            </a:extLst>
          </p:cNvPr>
          <p:cNvCxnSpPr>
            <a:cxnSpLocks/>
          </p:cNvCxnSpPr>
          <p:nvPr/>
        </p:nvCxnSpPr>
        <p:spPr>
          <a:xfrm>
            <a:off x="5627174" y="5585166"/>
            <a:ext cx="1564200" cy="0"/>
          </a:xfrm>
          <a:prstGeom prst="line">
            <a:avLst/>
          </a:prstGeom>
          <a:ln w="38100">
            <a:solidFill>
              <a:srgbClr val="52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3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P spid="11" grpId="0"/>
      <p:bldP spid="12" grpId="0" animBg="1"/>
      <p:bldP spid="13" grpId="0" animBg="1"/>
      <p:bldP spid="14" grpId="0" animBg="1"/>
      <p:bldP spid="15" grpId="0"/>
      <p:bldP spid="16" grpId="0"/>
      <p:bldP spid="17" grpId="0" animBg="1"/>
      <p:bldP spid="18" grpId="0" animBg="1"/>
      <p:bldP spid="19" grpId="0" animBg="1"/>
      <p:bldP spid="20" grpId="0" animBg="1"/>
      <p:bldP spid="21"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ECE7-3A38-1F0D-DE8B-569A52E892BD}"/>
              </a:ext>
            </a:extLst>
          </p:cNvPr>
          <p:cNvSpPr>
            <a:spLocks noGrp="1"/>
          </p:cNvSpPr>
          <p:nvPr>
            <p:ph type="title"/>
          </p:nvPr>
        </p:nvSpPr>
        <p:spPr>
          <a:xfrm>
            <a:off x="-1" y="213557"/>
            <a:ext cx="5895976" cy="647577"/>
          </a:xfrm>
        </p:spPr>
        <p:txBody>
          <a:bodyPr>
            <a:normAutofit/>
          </a:bodyPr>
          <a:lstStyle/>
          <a:p>
            <a:r>
              <a:rPr lang="en-GB" dirty="0"/>
              <a:t>Piotr </a:t>
            </a:r>
            <a:r>
              <a:rPr lang="en-GB" dirty="0" err="1"/>
              <a:t>schreibt</a:t>
            </a:r>
            <a:r>
              <a:rPr lang="en-GB" dirty="0"/>
              <a:t> an Katja</a:t>
            </a:r>
          </a:p>
        </p:txBody>
      </p:sp>
      <p:graphicFrame>
        <p:nvGraphicFramePr>
          <p:cNvPr id="22" name="Table 8">
            <a:extLst>
              <a:ext uri="{FF2B5EF4-FFF2-40B4-BE49-F238E27FC236}">
                <a16:creationId xmlns:a16="http://schemas.microsoft.com/office/drawing/2014/main" id="{E6E44DB0-4B71-C36F-7AD8-F9CB094EFFC9}"/>
              </a:ext>
            </a:extLst>
          </p:cNvPr>
          <p:cNvGraphicFramePr>
            <a:graphicFrameLocks noGrp="1"/>
          </p:cNvGraphicFramePr>
          <p:nvPr/>
        </p:nvGraphicFramePr>
        <p:xfrm>
          <a:off x="189078" y="2125431"/>
          <a:ext cx="11838779" cy="4075079"/>
        </p:xfrm>
        <a:graphic>
          <a:graphicData uri="http://schemas.openxmlformats.org/drawingml/2006/table">
            <a:tbl>
              <a:tblPr firstRow="1" bandRow="1">
                <a:tableStyleId>{5940675A-B579-460E-94D1-54222C63F5DA}</a:tableStyleId>
              </a:tblPr>
              <a:tblGrid>
                <a:gridCol w="11838779">
                  <a:extLst>
                    <a:ext uri="{9D8B030D-6E8A-4147-A177-3AD203B41FA5}">
                      <a16:colId xmlns:a16="http://schemas.microsoft.com/office/drawing/2014/main" val="4029747735"/>
                    </a:ext>
                  </a:extLst>
                </a:gridCol>
              </a:tblGrid>
              <a:tr h="320856">
                <a:tc>
                  <a:txBody>
                    <a:bodyPr/>
                    <a:lstStyle/>
                    <a:p>
                      <a:r>
                        <a:rPr kumimoji="0" lang="en-GB" sz="2000" b="0" i="0" u="none" strike="noStrike" kern="1200" cap="none" spc="0" normalizeH="0" baseline="0" dirty="0">
                          <a:ln>
                            <a:noFill/>
                          </a:ln>
                          <a:solidFill>
                            <a:srgbClr val="525050"/>
                          </a:solidFill>
                          <a:effectLst/>
                          <a:uLnTx/>
                          <a:uFillTx/>
                          <a:latin typeface="Century Gothic" panose="020F0302020204030204"/>
                          <a:ea typeface="+mn-ea"/>
                          <a:cs typeface="+mn-cs"/>
                        </a:rPr>
                        <a:t>       Von: Piotr Nowak &lt;piotr@nowak.pl&gt;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4071676815"/>
                  </a:ext>
                </a:extLst>
              </a:tr>
              <a:tr h="320856">
                <a:tc>
                  <a:txBody>
                    <a:bodyPr/>
                    <a:lstStyle/>
                    <a:p>
                      <a:r>
                        <a:rPr kumimoji="0" lang="en-GB" sz="2000" b="0" i="0" u="none" strike="noStrike" kern="1200" cap="none" spc="0" normalizeH="0" baseline="0" dirty="0">
                          <a:ln>
                            <a:noFill/>
                          </a:ln>
                          <a:solidFill>
                            <a:srgbClr val="525050"/>
                          </a:solidFill>
                          <a:effectLst/>
                          <a:uLnTx/>
                          <a:uFillTx/>
                          <a:latin typeface="Century Gothic" panose="020F0302020204030204"/>
                          <a:ea typeface="+mn-ea"/>
                          <a:cs typeface="+mn-cs"/>
                        </a:rPr>
                        <a:t>       An: Katja Nowak &lt;katja@nowak.de&gt;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4255096367"/>
                  </a:ext>
                </a:extLst>
              </a:tr>
              <a:tr h="3282599">
                <a:tc>
                  <a:txBody>
                    <a:bodyPr/>
                    <a:lstStyle/>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087461823"/>
                  </a:ext>
                </a:extLst>
              </a:tr>
            </a:tbl>
          </a:graphicData>
        </a:graphic>
      </p:graphicFrame>
      <p:sp>
        <p:nvSpPr>
          <p:cNvPr id="23" name="TextBox 22">
            <a:extLst>
              <a:ext uri="{FF2B5EF4-FFF2-40B4-BE49-F238E27FC236}">
                <a16:creationId xmlns:a16="http://schemas.microsoft.com/office/drawing/2014/main" id="{7DD7A3AD-E6D6-B6EA-6CEE-9F17C69F5695}"/>
              </a:ext>
            </a:extLst>
          </p:cNvPr>
          <p:cNvSpPr txBox="1"/>
          <p:nvPr/>
        </p:nvSpPr>
        <p:spPr>
          <a:xfrm>
            <a:off x="27572" y="995325"/>
            <a:ext cx="8467242"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Katjas</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Cousin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E-Mail. Sein Deutsch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nicht</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perfekt</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Sind die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Lücken</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1" i="0" u="sng" strike="noStrike" kern="1200" cap="none" spc="0" normalizeH="0" baseline="0" noProof="0" dirty="0" err="1">
                <a:ln>
                  <a:noFill/>
                </a:ln>
                <a:solidFill>
                  <a:srgbClr val="525050"/>
                </a:solidFill>
                <a:effectLst/>
                <a:uLnTx/>
                <a:uFillTx/>
                <a:latin typeface="Century Gothic" panose="020F0302020204030204"/>
                <a:ea typeface="+mn-ea"/>
                <a:cs typeface="+mn-cs"/>
              </a:rPr>
              <a:t>wissen</a:t>
            </a:r>
            <a:r>
              <a:rPr kumimoji="0" lang="en-US" sz="2400" b="1" i="0" u="sng"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oder</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1" i="0" u="sng" strike="noStrike" kern="1200" cap="none" spc="0" normalizeH="0" baseline="0" noProof="0" dirty="0" err="1">
                <a:ln>
                  <a:noFill/>
                </a:ln>
                <a:solidFill>
                  <a:srgbClr val="525050"/>
                </a:solidFill>
                <a:effectLst/>
                <a:uLnTx/>
                <a:uFillTx/>
                <a:latin typeface="Century Gothic" panose="020F0302020204030204"/>
                <a:ea typeface="+mn-ea"/>
                <a:cs typeface="+mn-cs"/>
              </a:rPr>
              <a:t>kennen</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Schreib</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1-6 und die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richtige</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Verbform.</a:t>
            </a:r>
            <a:endPar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1B95301-0ECB-E2C7-81DF-98F81C99D853}"/>
              </a:ext>
            </a:extLst>
          </p:cNvPr>
          <p:cNvSpPr txBox="1"/>
          <p:nvPr/>
        </p:nvSpPr>
        <p:spPr>
          <a:xfrm>
            <a:off x="161180" y="2975939"/>
            <a:ext cx="11696153"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panose="020F0302020204030204"/>
                <a:ea typeface="+mn-ea"/>
                <a:cs typeface="+mn-cs"/>
              </a:rPr>
              <a:t>Liebe Katja,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panose="020F0302020204030204"/>
                <a:ea typeface="+mn-ea"/>
                <a:cs typeface="+mn-cs"/>
              </a:rPr>
              <a:t>Ich   weiß, dass du in Deutschland lebst, während ich in Polen lebe. Du kennst mich also nicht sehr gut, aber das will ich ändern*! Meine Eltern wollen dich auch besser kennenlernen*! Kennst du Warschau? Ich   weiß, dass Warschau eine schöne Stadt ist. Vielleicht kannst du uns nächsten Sommer hier besuchen?  Weißt du aber, dass meine Eltern kein Deutsch sprechen? Ich   weiß, dass Polnisch* keine einfache Sprache ist, aber vielleicht kannst du es lernen?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panose="020F0302020204030204"/>
                <a:ea typeface="+mn-ea"/>
                <a:cs typeface="+mn-cs"/>
              </a:rPr>
              <a:t>Dein Cousin Piotr.</a:t>
            </a:r>
          </a:p>
        </p:txBody>
      </p:sp>
      <p:sp>
        <p:nvSpPr>
          <p:cNvPr id="31" name="Rectangle: Rounded Corners 30">
            <a:extLst>
              <a:ext uri="{FF2B5EF4-FFF2-40B4-BE49-F238E27FC236}">
                <a16:creationId xmlns:a16="http://schemas.microsoft.com/office/drawing/2014/main" id="{301EECD2-28EB-57FB-7079-2ABAD4C4DED4}"/>
              </a:ext>
            </a:extLst>
          </p:cNvPr>
          <p:cNvSpPr/>
          <p:nvPr/>
        </p:nvSpPr>
        <p:spPr>
          <a:xfrm>
            <a:off x="647721" y="3677893"/>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1</a:t>
            </a:r>
          </a:p>
        </p:txBody>
      </p:sp>
      <p:sp>
        <p:nvSpPr>
          <p:cNvPr id="32" name="Rectangle: Rounded Corners 31">
            <a:extLst>
              <a:ext uri="{FF2B5EF4-FFF2-40B4-BE49-F238E27FC236}">
                <a16:creationId xmlns:a16="http://schemas.microsoft.com/office/drawing/2014/main" id="{AF5254FE-B80F-5C6C-5286-E859A3095CBC}"/>
              </a:ext>
            </a:extLst>
          </p:cNvPr>
          <p:cNvSpPr/>
          <p:nvPr/>
        </p:nvSpPr>
        <p:spPr>
          <a:xfrm>
            <a:off x="8905928" y="3647253"/>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2</a:t>
            </a:r>
          </a:p>
        </p:txBody>
      </p:sp>
      <p:sp>
        <p:nvSpPr>
          <p:cNvPr id="33" name="Rectangle: Rounded Corners 32">
            <a:extLst>
              <a:ext uri="{FF2B5EF4-FFF2-40B4-BE49-F238E27FC236}">
                <a16:creationId xmlns:a16="http://schemas.microsoft.com/office/drawing/2014/main" id="{D50EA646-02D7-E6E2-C76F-0E87E4E68154}"/>
              </a:ext>
            </a:extLst>
          </p:cNvPr>
          <p:cNvSpPr/>
          <p:nvPr/>
        </p:nvSpPr>
        <p:spPr>
          <a:xfrm>
            <a:off x="218101" y="4250313"/>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3</a:t>
            </a:r>
          </a:p>
        </p:txBody>
      </p:sp>
      <p:sp>
        <p:nvSpPr>
          <p:cNvPr id="34" name="Rectangle: Rounded Corners 33">
            <a:extLst>
              <a:ext uri="{FF2B5EF4-FFF2-40B4-BE49-F238E27FC236}">
                <a16:creationId xmlns:a16="http://schemas.microsoft.com/office/drawing/2014/main" id="{8AB61F8F-6759-6D32-FF40-585B8A541D9B}"/>
              </a:ext>
            </a:extLst>
          </p:cNvPr>
          <p:cNvSpPr/>
          <p:nvPr/>
        </p:nvSpPr>
        <p:spPr>
          <a:xfrm>
            <a:off x="3378218" y="4250654"/>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4</a:t>
            </a:r>
          </a:p>
        </p:txBody>
      </p:sp>
      <p:sp>
        <p:nvSpPr>
          <p:cNvPr id="35" name="Rectangle: Rounded Corners 34">
            <a:extLst>
              <a:ext uri="{FF2B5EF4-FFF2-40B4-BE49-F238E27FC236}">
                <a16:creationId xmlns:a16="http://schemas.microsoft.com/office/drawing/2014/main" id="{A0B295C9-BBA3-E4EE-5AC6-CE1A20BC97AA}"/>
              </a:ext>
            </a:extLst>
          </p:cNvPr>
          <p:cNvSpPr/>
          <p:nvPr/>
        </p:nvSpPr>
        <p:spPr>
          <a:xfrm>
            <a:off x="4468420" y="4568462"/>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5</a:t>
            </a:r>
          </a:p>
        </p:txBody>
      </p:sp>
      <p:sp>
        <p:nvSpPr>
          <p:cNvPr id="36" name="Rectangle: Rounded Corners 35">
            <a:extLst>
              <a:ext uri="{FF2B5EF4-FFF2-40B4-BE49-F238E27FC236}">
                <a16:creationId xmlns:a16="http://schemas.microsoft.com/office/drawing/2014/main" id="{3A7057E0-99ED-879F-C001-A33005841908}"/>
              </a:ext>
            </a:extLst>
          </p:cNvPr>
          <p:cNvSpPr/>
          <p:nvPr/>
        </p:nvSpPr>
        <p:spPr>
          <a:xfrm>
            <a:off x="647720" y="4886572"/>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6</a:t>
            </a:r>
          </a:p>
        </p:txBody>
      </p:sp>
      <p:sp>
        <p:nvSpPr>
          <p:cNvPr id="37" name="Rectangle: Rounded Corners 36">
            <a:extLst>
              <a:ext uri="{FF2B5EF4-FFF2-40B4-BE49-F238E27FC236}">
                <a16:creationId xmlns:a16="http://schemas.microsoft.com/office/drawing/2014/main" id="{1DF95C15-3E0E-6290-F8AB-87C3F9CA81E4}"/>
              </a:ext>
            </a:extLst>
          </p:cNvPr>
          <p:cNvSpPr/>
          <p:nvPr/>
        </p:nvSpPr>
        <p:spPr>
          <a:xfrm>
            <a:off x="9129486" y="1711276"/>
            <a:ext cx="3064148" cy="3875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accent6"/>
                </a:solidFill>
                <a:effectLst/>
                <a:uLnTx/>
                <a:uFillTx/>
                <a:latin typeface="Century Gothic" panose="020F0302020204030204"/>
                <a:ea typeface="+mn-ea"/>
                <a:cs typeface="+mn-cs"/>
              </a:rPr>
              <a:t>ändern</a:t>
            </a: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 – to change </a:t>
            </a:r>
          </a:p>
        </p:txBody>
      </p:sp>
      <p:sp>
        <p:nvSpPr>
          <p:cNvPr id="3" name="Rectangle: Rounded Corners 2">
            <a:extLst>
              <a:ext uri="{FF2B5EF4-FFF2-40B4-BE49-F238E27FC236}">
                <a16:creationId xmlns:a16="http://schemas.microsoft.com/office/drawing/2014/main" id="{D5C066C2-E182-D1A3-B172-CB67053E982A}"/>
              </a:ext>
            </a:extLst>
          </p:cNvPr>
          <p:cNvSpPr/>
          <p:nvPr/>
        </p:nvSpPr>
        <p:spPr>
          <a:xfrm>
            <a:off x="11133426" y="88823"/>
            <a:ext cx="963827" cy="3875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grpSp>
        <p:nvGrpSpPr>
          <p:cNvPr id="38" name="Group 37">
            <a:extLst>
              <a:ext uri="{FF2B5EF4-FFF2-40B4-BE49-F238E27FC236}">
                <a16:creationId xmlns:a16="http://schemas.microsoft.com/office/drawing/2014/main" id="{65CB0B83-9FDB-E48C-4D1C-EB942FBCEE15}"/>
              </a:ext>
            </a:extLst>
          </p:cNvPr>
          <p:cNvGrpSpPr/>
          <p:nvPr/>
        </p:nvGrpSpPr>
        <p:grpSpPr>
          <a:xfrm>
            <a:off x="236694" y="2125431"/>
            <a:ext cx="365074" cy="365074"/>
            <a:chOff x="1244831" y="1852734"/>
            <a:chExt cx="365074" cy="365074"/>
          </a:xfrm>
        </p:grpSpPr>
        <p:sp>
          <p:nvSpPr>
            <p:cNvPr id="39" name="Oval 38">
              <a:extLst>
                <a:ext uri="{FF2B5EF4-FFF2-40B4-BE49-F238E27FC236}">
                  <a16:creationId xmlns:a16="http://schemas.microsoft.com/office/drawing/2014/main" id="{B6E1BCF4-CF17-6C37-2418-122284C5897E}"/>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0" name="Graphic 39" descr="User">
              <a:extLst>
                <a:ext uri="{FF2B5EF4-FFF2-40B4-BE49-F238E27FC236}">
                  <a16:creationId xmlns:a16="http://schemas.microsoft.com/office/drawing/2014/main" id="{DECB40FA-3BBC-8956-DF12-14EA5F9605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4831" y="1852734"/>
              <a:ext cx="365074" cy="365074"/>
            </a:xfrm>
            <a:prstGeom prst="rect">
              <a:avLst/>
            </a:prstGeom>
          </p:spPr>
        </p:pic>
      </p:grpSp>
      <p:grpSp>
        <p:nvGrpSpPr>
          <p:cNvPr id="41" name="Group 40">
            <a:extLst>
              <a:ext uri="{FF2B5EF4-FFF2-40B4-BE49-F238E27FC236}">
                <a16:creationId xmlns:a16="http://schemas.microsoft.com/office/drawing/2014/main" id="{95EA95D2-A311-5F0F-3A1F-4C4F07D02A23}"/>
              </a:ext>
            </a:extLst>
          </p:cNvPr>
          <p:cNvGrpSpPr/>
          <p:nvPr/>
        </p:nvGrpSpPr>
        <p:grpSpPr>
          <a:xfrm>
            <a:off x="243527" y="2579788"/>
            <a:ext cx="365074" cy="365074"/>
            <a:chOff x="1244831" y="1852734"/>
            <a:chExt cx="365074" cy="365074"/>
          </a:xfrm>
        </p:grpSpPr>
        <p:sp>
          <p:nvSpPr>
            <p:cNvPr id="42" name="Oval 41">
              <a:extLst>
                <a:ext uri="{FF2B5EF4-FFF2-40B4-BE49-F238E27FC236}">
                  <a16:creationId xmlns:a16="http://schemas.microsoft.com/office/drawing/2014/main" id="{76F2BF5C-3511-D5B1-F55B-9FA9A08E85B2}"/>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3" name="Graphic 42" descr="User">
              <a:extLst>
                <a:ext uri="{FF2B5EF4-FFF2-40B4-BE49-F238E27FC236}">
                  <a16:creationId xmlns:a16="http://schemas.microsoft.com/office/drawing/2014/main" id="{61686656-32A8-2637-A483-03AEDB1ADBB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4831" y="1852734"/>
              <a:ext cx="365074" cy="365074"/>
            </a:xfrm>
            <a:prstGeom prst="rect">
              <a:avLst/>
            </a:prstGeom>
          </p:spPr>
        </p:pic>
      </p:grpSp>
      <p:pic>
        <p:nvPicPr>
          <p:cNvPr id="20" name="Picture 19" descr="A cartoon of a child&#10;&#10;Description automatically generated with low confidence">
            <a:extLst>
              <a:ext uri="{FF2B5EF4-FFF2-40B4-BE49-F238E27FC236}">
                <a16:creationId xmlns:a16="http://schemas.microsoft.com/office/drawing/2014/main" id="{9907948C-F40E-7A28-9627-28B5BC9044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396" y="230096"/>
            <a:ext cx="1340565" cy="1865665"/>
          </a:xfrm>
          <a:prstGeom prst="rect">
            <a:avLst/>
          </a:prstGeom>
        </p:spPr>
      </p:pic>
      <p:sp>
        <p:nvSpPr>
          <p:cNvPr id="21" name="Rectangle: Rounded Corners 20">
            <a:extLst>
              <a:ext uri="{FF2B5EF4-FFF2-40B4-BE49-F238E27FC236}">
                <a16:creationId xmlns:a16="http://schemas.microsoft.com/office/drawing/2014/main" id="{4FDE9086-8AAA-4986-B9E9-79BFD2D0D4B8}"/>
              </a:ext>
            </a:extLst>
          </p:cNvPr>
          <p:cNvSpPr/>
          <p:nvPr/>
        </p:nvSpPr>
        <p:spPr>
          <a:xfrm>
            <a:off x="6838640" y="5329349"/>
            <a:ext cx="5189217" cy="80566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accent6"/>
                </a:solidFill>
                <a:effectLst/>
                <a:uLnTx/>
                <a:uFillTx/>
                <a:latin typeface="Century Gothic" panose="020F0302020204030204"/>
                <a:ea typeface="+mn-ea"/>
                <a:cs typeface="+mn-cs"/>
              </a:rPr>
              <a:t>kennenlernen</a:t>
            </a: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 – to meet, get to know</a:t>
            </a:r>
            <a:b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accent6"/>
                </a:solidFill>
                <a:effectLst/>
                <a:uLnTx/>
                <a:uFillTx/>
                <a:latin typeface="Century Gothic" panose="020F0302020204030204"/>
                <a:ea typeface="+mn-ea"/>
                <a:cs typeface="+mn-cs"/>
              </a:rPr>
              <a:t>Polnisch</a:t>
            </a: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 – Polish</a:t>
            </a:r>
          </a:p>
        </p:txBody>
      </p:sp>
    </p:spTree>
    <p:extLst>
      <p:ext uri="{BB962C8B-B14F-4D97-AF65-F5344CB8AC3E}">
        <p14:creationId xmlns:p14="http://schemas.microsoft.com/office/powerpoint/2010/main" val="34516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ECE7-3A38-1F0D-DE8B-569A52E892BD}"/>
              </a:ext>
            </a:extLst>
          </p:cNvPr>
          <p:cNvSpPr>
            <a:spLocks noGrp="1"/>
          </p:cNvSpPr>
          <p:nvPr>
            <p:ph type="title"/>
          </p:nvPr>
        </p:nvSpPr>
        <p:spPr>
          <a:xfrm>
            <a:off x="-1" y="213557"/>
            <a:ext cx="5721179" cy="647577"/>
          </a:xfrm>
        </p:spPr>
        <p:txBody>
          <a:bodyPr>
            <a:normAutofit/>
          </a:bodyPr>
          <a:lstStyle/>
          <a:p>
            <a:r>
              <a:rPr lang="en-GB" dirty="0"/>
              <a:t>Katja </a:t>
            </a:r>
            <a:r>
              <a:rPr lang="en-GB" dirty="0" err="1"/>
              <a:t>lernt</a:t>
            </a:r>
            <a:r>
              <a:rPr lang="en-GB" dirty="0"/>
              <a:t> </a:t>
            </a:r>
            <a:r>
              <a:rPr lang="en-GB" dirty="0" err="1"/>
              <a:t>Polnisch</a:t>
            </a:r>
            <a:endParaRPr lang="en-GB" dirty="0"/>
          </a:p>
        </p:txBody>
      </p:sp>
      <p:sp>
        <p:nvSpPr>
          <p:cNvPr id="22" name="Rectangle: Rounded Corners 21">
            <a:extLst>
              <a:ext uri="{FF2B5EF4-FFF2-40B4-BE49-F238E27FC236}">
                <a16:creationId xmlns:a16="http://schemas.microsoft.com/office/drawing/2014/main" id="{052B7BA4-42DC-7CC4-BE1E-70DE0EF04571}"/>
              </a:ext>
            </a:extLst>
          </p:cNvPr>
          <p:cNvSpPr/>
          <p:nvPr/>
        </p:nvSpPr>
        <p:spPr>
          <a:xfrm>
            <a:off x="11101799" y="99313"/>
            <a:ext cx="944450" cy="3973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graphicFrame>
        <p:nvGraphicFramePr>
          <p:cNvPr id="49" name="Table 6">
            <a:extLst>
              <a:ext uri="{FF2B5EF4-FFF2-40B4-BE49-F238E27FC236}">
                <a16:creationId xmlns:a16="http://schemas.microsoft.com/office/drawing/2014/main" id="{5349186D-35A4-6317-0F37-3A3BE3767157}"/>
              </a:ext>
            </a:extLst>
          </p:cNvPr>
          <p:cNvGraphicFramePr>
            <a:graphicFrameLocks noGrp="1"/>
          </p:cNvGraphicFramePr>
          <p:nvPr/>
        </p:nvGraphicFramePr>
        <p:xfrm>
          <a:off x="118688" y="1601561"/>
          <a:ext cx="11662271" cy="4473603"/>
        </p:xfrm>
        <a:graphic>
          <a:graphicData uri="http://schemas.openxmlformats.org/drawingml/2006/table">
            <a:tbl>
              <a:tblPr firstRow="1" bandRow="1"/>
              <a:tblGrid>
                <a:gridCol w="456986">
                  <a:extLst>
                    <a:ext uri="{9D8B030D-6E8A-4147-A177-3AD203B41FA5}">
                      <a16:colId xmlns:a16="http://schemas.microsoft.com/office/drawing/2014/main" val="2607353726"/>
                    </a:ext>
                  </a:extLst>
                </a:gridCol>
                <a:gridCol w="7893263">
                  <a:extLst>
                    <a:ext uri="{9D8B030D-6E8A-4147-A177-3AD203B41FA5}">
                      <a16:colId xmlns:a16="http://schemas.microsoft.com/office/drawing/2014/main" val="1600817978"/>
                    </a:ext>
                  </a:extLst>
                </a:gridCol>
                <a:gridCol w="1016000">
                  <a:extLst>
                    <a:ext uri="{9D8B030D-6E8A-4147-A177-3AD203B41FA5}">
                      <a16:colId xmlns:a16="http://schemas.microsoft.com/office/drawing/2014/main" val="4128092149"/>
                    </a:ext>
                  </a:extLst>
                </a:gridCol>
                <a:gridCol w="1130300">
                  <a:extLst>
                    <a:ext uri="{9D8B030D-6E8A-4147-A177-3AD203B41FA5}">
                      <a16:colId xmlns:a16="http://schemas.microsoft.com/office/drawing/2014/main" val="837666246"/>
                    </a:ext>
                  </a:extLst>
                </a:gridCol>
                <a:gridCol w="1165722">
                  <a:extLst>
                    <a:ext uri="{9D8B030D-6E8A-4147-A177-3AD203B41FA5}">
                      <a16:colId xmlns:a16="http://schemas.microsoft.com/office/drawing/2014/main" val="2609792770"/>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wissen</a:t>
                      </a:r>
                      <a:endParaRPr lang="en-GB" sz="2000"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err="1">
                          <a:solidFill>
                            <a:schemeClr val="lt1"/>
                          </a:solidFill>
                          <a:latin typeface="+mn-lt"/>
                          <a:ea typeface="+mn-ea"/>
                          <a:cs typeface="+mn-cs"/>
                        </a:rPr>
                        <a:t>kennen</a:t>
                      </a:r>
                      <a:endParaRPr lang="en-GB" sz="2000" b="1" kern="1200" dirty="0">
                        <a:solidFill>
                          <a:schemeClr val="lt1"/>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können</a:t>
                      </a:r>
                      <a:endParaRPr lang="en-GB" sz="2000"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Ihr sollt wissen, dass dieser Kurs nicht einfach ist.</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Hallo! Ich bin Stefan, und kennst du Tobias?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Ich kann diese Wörter gar nicht sagen!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Kannst du dieses Buch lesen?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Ich weiß, dass ich sehr hart arbeite.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rPr>
                        <a:t>Ich </a:t>
                      </a:r>
                      <a:r>
                        <a:rPr lang="en-GB" sz="2000" dirty="0" err="1">
                          <a:solidFill>
                            <a:srgbClr val="525050"/>
                          </a:solidFill>
                        </a:rPr>
                        <a:t>kenne</a:t>
                      </a:r>
                      <a:r>
                        <a:rPr lang="en-GB" sz="2000" dirty="0">
                          <a:solidFill>
                            <a:srgbClr val="525050"/>
                          </a:solidFill>
                        </a:rPr>
                        <a:t> </a:t>
                      </a:r>
                      <a:r>
                        <a:rPr lang="en-GB" sz="2000" dirty="0" err="1">
                          <a:solidFill>
                            <a:srgbClr val="525050"/>
                          </a:solidFill>
                        </a:rPr>
                        <a:t>viele</a:t>
                      </a:r>
                      <a:r>
                        <a:rPr lang="en-GB" sz="2000" dirty="0">
                          <a:solidFill>
                            <a:srgbClr val="525050"/>
                          </a:solidFill>
                        </a:rPr>
                        <a:t> </a:t>
                      </a:r>
                      <a:r>
                        <a:rPr lang="en-GB" sz="2000" dirty="0" err="1">
                          <a:solidFill>
                            <a:srgbClr val="525050"/>
                          </a:solidFill>
                        </a:rPr>
                        <a:t>polnische</a:t>
                      </a:r>
                      <a:r>
                        <a:rPr lang="en-GB" sz="2000" dirty="0">
                          <a:solidFill>
                            <a:srgbClr val="525050"/>
                          </a:solidFill>
                        </a:rPr>
                        <a:t> </a:t>
                      </a:r>
                      <a:r>
                        <a:rPr lang="en-GB" sz="2000" dirty="0" err="1">
                          <a:solidFill>
                            <a:srgbClr val="525050"/>
                          </a:solidFill>
                        </a:rPr>
                        <a:t>Sätze</a:t>
                      </a:r>
                      <a:r>
                        <a:rPr lang="en-GB" sz="2000"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6493156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525050"/>
                          </a:solidFill>
                        </a:rPr>
                        <a:t>Kennst</a:t>
                      </a:r>
                      <a:r>
                        <a:rPr lang="en-GB" sz="2000" dirty="0">
                          <a:solidFill>
                            <a:srgbClr val="525050"/>
                          </a:solidFill>
                        </a:rPr>
                        <a:t> du </a:t>
                      </a:r>
                      <a:r>
                        <a:rPr lang="en-GB" sz="2000" dirty="0" err="1">
                          <a:solidFill>
                            <a:srgbClr val="525050"/>
                          </a:solidFill>
                        </a:rPr>
                        <a:t>deine</a:t>
                      </a:r>
                      <a:r>
                        <a:rPr lang="en-GB" sz="2000" dirty="0">
                          <a:solidFill>
                            <a:srgbClr val="525050"/>
                          </a:solidFill>
                        </a:rPr>
                        <a:t> </a:t>
                      </a:r>
                      <a:r>
                        <a:rPr lang="en-GB" sz="2000" dirty="0" err="1">
                          <a:solidFill>
                            <a:srgbClr val="525050"/>
                          </a:solidFill>
                        </a:rPr>
                        <a:t>polnische</a:t>
                      </a:r>
                      <a:r>
                        <a:rPr lang="en-GB" sz="2000" dirty="0">
                          <a:solidFill>
                            <a:srgbClr val="525050"/>
                          </a:solidFill>
                        </a:rPr>
                        <a:t> </a:t>
                      </a:r>
                      <a:r>
                        <a:rPr lang="en-GB" sz="2000" dirty="0" err="1">
                          <a:solidFill>
                            <a:srgbClr val="525050"/>
                          </a:solidFill>
                        </a:rPr>
                        <a:t>Familie</a:t>
                      </a:r>
                      <a:r>
                        <a:rPr lang="en-GB" sz="2000"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71851735"/>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err="1">
                          <a:solidFill>
                            <a:srgbClr val="525050"/>
                          </a:solidFill>
                        </a:rPr>
                        <a:t>Weißt</a:t>
                      </a:r>
                      <a:r>
                        <a:rPr lang="en-GB" sz="2000" dirty="0">
                          <a:solidFill>
                            <a:srgbClr val="525050"/>
                          </a:solidFill>
                        </a:rPr>
                        <a:t> du, </a:t>
                      </a:r>
                      <a:r>
                        <a:rPr lang="en-GB" sz="2000" dirty="0" err="1">
                          <a:solidFill>
                            <a:srgbClr val="525050"/>
                          </a:solidFill>
                        </a:rPr>
                        <a:t>wie</a:t>
                      </a:r>
                      <a:r>
                        <a:rPr lang="en-GB" sz="2000" dirty="0">
                          <a:solidFill>
                            <a:srgbClr val="525050"/>
                          </a:solidFill>
                        </a:rPr>
                        <a:t> ich </a:t>
                      </a:r>
                      <a:r>
                        <a:rPr lang="en-GB" sz="2000" dirty="0" err="1">
                          <a:solidFill>
                            <a:srgbClr val="525050"/>
                          </a:solidFill>
                        </a:rPr>
                        <a:t>mein</a:t>
                      </a:r>
                      <a:r>
                        <a:rPr lang="en-GB" sz="2000" dirty="0">
                          <a:solidFill>
                            <a:srgbClr val="525050"/>
                          </a:solidFill>
                        </a:rPr>
                        <a:t> </a:t>
                      </a:r>
                      <a:r>
                        <a:rPr lang="en-GB" sz="2000" dirty="0" err="1">
                          <a:solidFill>
                            <a:srgbClr val="525050"/>
                          </a:solidFill>
                        </a:rPr>
                        <a:t>Polnisch</a:t>
                      </a:r>
                      <a:r>
                        <a:rPr lang="en-GB" sz="2000" dirty="0">
                          <a:solidFill>
                            <a:srgbClr val="525050"/>
                          </a:solidFill>
                        </a:rPr>
                        <a:t> schnell </a:t>
                      </a:r>
                      <a:r>
                        <a:rPr lang="en-GB" sz="2000" dirty="0" err="1">
                          <a:solidFill>
                            <a:srgbClr val="525050"/>
                          </a:solidFill>
                        </a:rPr>
                        <a:t>verbessere</a:t>
                      </a:r>
                      <a:r>
                        <a:rPr lang="en-GB" sz="2000"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36239533"/>
                  </a:ext>
                </a:extLst>
              </a:tr>
            </a:tbl>
          </a:graphicData>
        </a:graphic>
      </p:graphicFrame>
      <p:sp>
        <p:nvSpPr>
          <p:cNvPr id="50" name="TextBox 49" descr="text box hiding answer">
            <a:extLst>
              <a:ext uri="{FF2B5EF4-FFF2-40B4-BE49-F238E27FC236}">
                <a16:creationId xmlns:a16="http://schemas.microsoft.com/office/drawing/2014/main" id="{17040A23-72E3-1C35-E015-E70A92BE07CD}"/>
              </a:ext>
            </a:extLst>
          </p:cNvPr>
          <p:cNvSpPr txBox="1"/>
          <p:nvPr/>
        </p:nvSpPr>
        <p:spPr>
          <a:xfrm>
            <a:off x="581081" y="2195071"/>
            <a:ext cx="7737391"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51" name="Picture 50" descr="green checkmark">
            <a:extLst>
              <a:ext uri="{FF2B5EF4-FFF2-40B4-BE49-F238E27FC236}">
                <a16:creationId xmlns:a16="http://schemas.microsoft.com/office/drawing/2014/main" id="{CE4C194B-367D-E98B-8A4A-302BAEFAF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1650" y="2169036"/>
            <a:ext cx="282522" cy="294294"/>
          </a:xfrm>
          <a:prstGeom prst="rect">
            <a:avLst/>
          </a:prstGeom>
        </p:spPr>
      </p:pic>
      <p:sp>
        <p:nvSpPr>
          <p:cNvPr id="52" name="TextBox 51" descr="text box hiding answer">
            <a:extLst>
              <a:ext uri="{FF2B5EF4-FFF2-40B4-BE49-F238E27FC236}">
                <a16:creationId xmlns:a16="http://schemas.microsoft.com/office/drawing/2014/main" id="{A6A5A3C6-3C1D-ABBD-FA7F-4E550B175E6F}"/>
              </a:ext>
            </a:extLst>
          </p:cNvPr>
          <p:cNvSpPr txBox="1"/>
          <p:nvPr/>
        </p:nvSpPr>
        <p:spPr>
          <a:xfrm>
            <a:off x="581081" y="2693408"/>
            <a:ext cx="6910076"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53" name="Picture 52" descr="green checkmark">
            <a:extLst>
              <a:ext uri="{FF2B5EF4-FFF2-40B4-BE49-F238E27FC236}">
                <a16:creationId xmlns:a16="http://schemas.microsoft.com/office/drawing/2014/main" id="{45CD78CF-806F-BB01-FDE9-6CB40FB0E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2186" y="2692523"/>
            <a:ext cx="282522" cy="294294"/>
          </a:xfrm>
          <a:prstGeom prst="rect">
            <a:avLst/>
          </a:prstGeom>
        </p:spPr>
      </p:pic>
      <p:sp>
        <p:nvSpPr>
          <p:cNvPr id="54" name="TextBox 53" descr="text box hiding answer">
            <a:extLst>
              <a:ext uri="{FF2B5EF4-FFF2-40B4-BE49-F238E27FC236}">
                <a16:creationId xmlns:a16="http://schemas.microsoft.com/office/drawing/2014/main" id="{E86AEFA1-E69D-CEE3-196B-65C5AF87BF00}"/>
              </a:ext>
            </a:extLst>
          </p:cNvPr>
          <p:cNvSpPr txBox="1"/>
          <p:nvPr/>
        </p:nvSpPr>
        <p:spPr>
          <a:xfrm>
            <a:off x="556445" y="3184363"/>
            <a:ext cx="5908590"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55" name="Picture 54" descr="green checkmark">
            <a:extLst>
              <a:ext uri="{FF2B5EF4-FFF2-40B4-BE49-F238E27FC236}">
                <a16:creationId xmlns:a16="http://schemas.microsoft.com/office/drawing/2014/main" id="{0C51459A-C3C4-F367-1130-8F767D57B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1799" y="3203218"/>
            <a:ext cx="282522" cy="294294"/>
          </a:xfrm>
          <a:prstGeom prst="rect">
            <a:avLst/>
          </a:prstGeom>
        </p:spPr>
      </p:pic>
      <p:sp>
        <p:nvSpPr>
          <p:cNvPr id="56" name="TextBox 55" descr="text box hiding answer">
            <a:extLst>
              <a:ext uri="{FF2B5EF4-FFF2-40B4-BE49-F238E27FC236}">
                <a16:creationId xmlns:a16="http://schemas.microsoft.com/office/drawing/2014/main" id="{AD4D9FCB-5E74-5E3E-4816-1F8217680E91}"/>
              </a:ext>
            </a:extLst>
          </p:cNvPr>
          <p:cNvSpPr txBox="1"/>
          <p:nvPr/>
        </p:nvSpPr>
        <p:spPr>
          <a:xfrm>
            <a:off x="624044" y="3649587"/>
            <a:ext cx="500870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57" name="Picture 56" descr="green checkmark">
            <a:extLst>
              <a:ext uri="{FF2B5EF4-FFF2-40B4-BE49-F238E27FC236}">
                <a16:creationId xmlns:a16="http://schemas.microsoft.com/office/drawing/2014/main" id="{A96905A9-8255-EB71-5E45-679FE2F49D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1799" y="3708752"/>
            <a:ext cx="282522" cy="294294"/>
          </a:xfrm>
          <a:prstGeom prst="rect">
            <a:avLst/>
          </a:prstGeom>
        </p:spPr>
      </p:pic>
      <p:sp>
        <p:nvSpPr>
          <p:cNvPr id="58" name="TextBox 57" descr="text box hiding answer">
            <a:extLst>
              <a:ext uri="{FF2B5EF4-FFF2-40B4-BE49-F238E27FC236}">
                <a16:creationId xmlns:a16="http://schemas.microsoft.com/office/drawing/2014/main" id="{7B11D7DF-314D-FDE1-D934-BB0267610D84}"/>
              </a:ext>
            </a:extLst>
          </p:cNvPr>
          <p:cNvSpPr txBox="1"/>
          <p:nvPr/>
        </p:nvSpPr>
        <p:spPr>
          <a:xfrm>
            <a:off x="571422" y="4215679"/>
            <a:ext cx="5298991"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59" name="Picture 58" descr="green checkmark">
            <a:extLst>
              <a:ext uri="{FF2B5EF4-FFF2-40B4-BE49-F238E27FC236}">
                <a16:creationId xmlns:a16="http://schemas.microsoft.com/office/drawing/2014/main" id="{6A2D99F6-A139-ABCB-4B5B-3FEA9E8BD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1650" y="4210563"/>
            <a:ext cx="282522" cy="294294"/>
          </a:xfrm>
          <a:prstGeom prst="rect">
            <a:avLst/>
          </a:prstGeom>
        </p:spPr>
      </p:pic>
      <p:sp>
        <p:nvSpPr>
          <p:cNvPr id="60" name="TextBox 59" descr="text box hiding answer">
            <a:extLst>
              <a:ext uri="{FF2B5EF4-FFF2-40B4-BE49-F238E27FC236}">
                <a16:creationId xmlns:a16="http://schemas.microsoft.com/office/drawing/2014/main" id="{A856FCF1-E025-B68A-7846-E088ABD631DD}"/>
              </a:ext>
            </a:extLst>
          </p:cNvPr>
          <p:cNvSpPr txBox="1"/>
          <p:nvPr/>
        </p:nvSpPr>
        <p:spPr>
          <a:xfrm>
            <a:off x="581081" y="4682928"/>
            <a:ext cx="3983325"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61" name="Picture 60" descr="green checkmark">
            <a:extLst>
              <a:ext uri="{FF2B5EF4-FFF2-40B4-BE49-F238E27FC236}">
                <a16:creationId xmlns:a16="http://schemas.microsoft.com/office/drawing/2014/main" id="{B938D1A9-986B-F925-0413-9A82CAD3B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2186" y="4669163"/>
            <a:ext cx="282522" cy="294294"/>
          </a:xfrm>
          <a:prstGeom prst="rect">
            <a:avLst/>
          </a:prstGeom>
        </p:spPr>
      </p:pic>
      <p:sp>
        <p:nvSpPr>
          <p:cNvPr id="62" name="TextBox 61" descr="text box hiding answer">
            <a:extLst>
              <a:ext uri="{FF2B5EF4-FFF2-40B4-BE49-F238E27FC236}">
                <a16:creationId xmlns:a16="http://schemas.microsoft.com/office/drawing/2014/main" id="{6E898DA0-5795-D778-5905-53AA7D61F18E}"/>
              </a:ext>
            </a:extLst>
          </p:cNvPr>
          <p:cNvSpPr txBox="1"/>
          <p:nvPr/>
        </p:nvSpPr>
        <p:spPr>
          <a:xfrm>
            <a:off x="610917" y="5209278"/>
            <a:ext cx="4751989"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63" name="Picture 62" descr="green checkmark">
            <a:extLst>
              <a:ext uri="{FF2B5EF4-FFF2-40B4-BE49-F238E27FC236}">
                <a16:creationId xmlns:a16="http://schemas.microsoft.com/office/drawing/2014/main" id="{BEBCFF77-2789-818C-EE3E-3E26B84A4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2186" y="5187116"/>
            <a:ext cx="282522" cy="294294"/>
          </a:xfrm>
          <a:prstGeom prst="rect">
            <a:avLst/>
          </a:prstGeom>
        </p:spPr>
      </p:pic>
      <p:sp>
        <p:nvSpPr>
          <p:cNvPr id="64" name="TextBox 63" descr="text box hiding answer">
            <a:extLst>
              <a:ext uri="{FF2B5EF4-FFF2-40B4-BE49-F238E27FC236}">
                <a16:creationId xmlns:a16="http://schemas.microsoft.com/office/drawing/2014/main" id="{8946C836-95FA-0182-A5FC-4E703968C777}"/>
              </a:ext>
            </a:extLst>
          </p:cNvPr>
          <p:cNvSpPr txBox="1"/>
          <p:nvPr/>
        </p:nvSpPr>
        <p:spPr>
          <a:xfrm>
            <a:off x="592311" y="5705088"/>
            <a:ext cx="6469791"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65" name="Picture 64" descr="green checkmark">
            <a:extLst>
              <a:ext uri="{FF2B5EF4-FFF2-40B4-BE49-F238E27FC236}">
                <a16:creationId xmlns:a16="http://schemas.microsoft.com/office/drawing/2014/main" id="{390B7931-8AB6-B043-C940-DC82F6E06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1650" y="5667755"/>
            <a:ext cx="282522" cy="294294"/>
          </a:xfrm>
          <a:prstGeom prst="rect">
            <a:avLst/>
          </a:prstGeom>
        </p:spPr>
      </p:pic>
      <p:sp>
        <p:nvSpPr>
          <p:cNvPr id="31" name="Rectangle: Rounded Corners 30">
            <a:extLst>
              <a:ext uri="{FF2B5EF4-FFF2-40B4-BE49-F238E27FC236}">
                <a16:creationId xmlns:a16="http://schemas.microsoft.com/office/drawing/2014/main" id="{2BFDA203-421D-84E0-EB89-1C7EEC2CC755}"/>
              </a:ext>
            </a:extLst>
          </p:cNvPr>
          <p:cNvSpPr/>
          <p:nvPr/>
        </p:nvSpPr>
        <p:spPr>
          <a:xfrm>
            <a:off x="9603909" y="800911"/>
            <a:ext cx="2292417" cy="676462"/>
          </a:xfrm>
          <a:prstGeom prst="round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0" dirty="0">
                <a:solidFill>
                  <a:schemeClr val="accent6"/>
                </a:solidFill>
                <a:latin typeface="Century Gothic" panose="020F0302020204030204"/>
              </a:rPr>
              <a:t>*</a:t>
            </a:r>
            <a:r>
              <a:rPr kumimoji="0" lang="en-GB" sz="2000" b="0" i="0" u="none" strike="noStrike" kern="0" cap="none" spc="0" normalizeH="0" baseline="0" noProof="0" dirty="0" err="1">
                <a:ln>
                  <a:noFill/>
                </a:ln>
                <a:solidFill>
                  <a:schemeClr val="accent6"/>
                </a:solidFill>
                <a:effectLst/>
                <a:uLnTx/>
                <a:uFillTx/>
                <a:latin typeface="Century Gothic" panose="020F0302020204030204"/>
                <a:ea typeface="+mn-ea"/>
                <a:cs typeface="+mn-cs"/>
              </a:rPr>
              <a:t>Polnisch</a:t>
            </a:r>
            <a:r>
              <a:rPr kumimoji="0" lang="en-GB" sz="2000" b="0" i="0" u="none" strike="noStrike" kern="0" cap="none" spc="0" normalizeH="0" baseline="0" noProof="0" dirty="0">
                <a:ln>
                  <a:noFill/>
                </a:ln>
                <a:solidFill>
                  <a:schemeClr val="accent6"/>
                </a:solidFill>
                <a:effectLst/>
                <a:uLnTx/>
                <a:uFillTx/>
                <a:latin typeface="Century Gothic" panose="020F0302020204030204"/>
                <a:ea typeface="+mn-ea"/>
                <a:cs typeface="+mn-cs"/>
              </a:rPr>
              <a:t> – Polish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0" dirty="0">
                <a:solidFill>
                  <a:schemeClr val="accent6"/>
                </a:solidFill>
                <a:latin typeface="Century Gothic" panose="020F0302020204030204"/>
              </a:rPr>
              <a:t>*hart – hard</a:t>
            </a:r>
            <a:endParaRPr kumimoji="0" lang="en-GB" sz="2000" b="0" i="0" u="none" strike="noStrike" kern="0" cap="none" spc="0" normalizeH="0" baseline="0" noProof="0" dirty="0">
              <a:ln>
                <a:noFill/>
              </a:ln>
              <a:solidFill>
                <a:schemeClr val="accent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647FB2B-2516-CC6D-B3B7-B35AECF7C267}"/>
              </a:ext>
            </a:extLst>
          </p:cNvPr>
          <p:cNvSpPr txBox="1"/>
          <p:nvPr/>
        </p:nvSpPr>
        <p:spPr>
          <a:xfrm>
            <a:off x="51089" y="929201"/>
            <a:ext cx="65478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Katja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lernt</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Polnisch</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bei</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einem</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Abendkurs</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br>
              <a:rPr kumimoji="0" lang="en-US" sz="2400" b="0" i="0" u="none" strike="noStrike" kern="1200" cap="none" spc="0" normalizeH="0" baseline="0" noProof="0" dirty="0">
                <a:ln>
                  <a:noFill/>
                </a:ln>
                <a:solidFill>
                  <a:srgbClr val="525050"/>
                </a:solidFill>
                <a:effectLst/>
                <a:uLnTx/>
                <a:uFillTx/>
                <a:latin typeface="Century Gothic"/>
                <a:ea typeface="+mn-ea"/>
                <a:cs typeface="+mn-cs"/>
              </a:rPr>
            </a:b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Hör</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zu</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Ist</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das </a:t>
            </a:r>
            <a:r>
              <a:rPr kumimoji="0" lang="en-US" sz="2400" b="1" i="0" u="sng" strike="noStrike" kern="1200" cap="none" spc="0" normalizeH="0" baseline="0" noProof="0" dirty="0" err="1">
                <a:ln>
                  <a:noFill/>
                </a:ln>
                <a:solidFill>
                  <a:srgbClr val="525050"/>
                </a:solidFill>
                <a:effectLst/>
                <a:uLnTx/>
                <a:uFillTx/>
                <a:latin typeface="Century Gothic"/>
                <a:ea typeface="+mn-ea"/>
                <a:cs typeface="+mn-cs"/>
              </a:rPr>
              <a:t>wissen</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sng" strike="noStrike" kern="1200" cap="none" spc="0" normalizeH="0" baseline="0" noProof="0" dirty="0" err="1">
                <a:ln>
                  <a:noFill/>
                </a:ln>
                <a:solidFill>
                  <a:srgbClr val="525050"/>
                </a:solidFill>
                <a:effectLst/>
                <a:uLnTx/>
                <a:uFillTx/>
                <a:latin typeface="Century Gothic"/>
                <a:ea typeface="+mn-ea"/>
                <a:cs typeface="+mn-cs"/>
              </a:rPr>
              <a:t>kennen</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oder</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sng" strike="noStrike" kern="1200" cap="none" spc="0" normalizeH="0" baseline="0" noProof="0" dirty="0" err="1">
                <a:ln>
                  <a:noFill/>
                </a:ln>
                <a:solidFill>
                  <a:srgbClr val="525050"/>
                </a:solidFill>
                <a:effectLst/>
                <a:uLnTx/>
                <a:uFillTx/>
                <a:latin typeface="Century Gothic"/>
                <a:ea typeface="+mn-ea"/>
                <a:cs typeface="+mn-cs"/>
              </a:rPr>
              <a:t>können</a:t>
            </a:r>
            <a:r>
              <a:rPr lang="en-US" sz="2400" b="1" dirty="0">
                <a:solidFill>
                  <a:srgbClr val="525050"/>
                </a:solidFill>
                <a:latin typeface="Century Gothic"/>
              </a:rPr>
              <a:t>?</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33" name="Picture 32" descr="A picture containing text&#10;&#10;Description automatically generated">
            <a:extLst>
              <a:ext uri="{FF2B5EF4-FFF2-40B4-BE49-F238E27FC236}">
                <a16:creationId xmlns:a16="http://schemas.microsoft.com/office/drawing/2014/main" id="{63485016-D771-BE15-D4BA-62615EB7B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16225"/>
            <a:ext cx="2364218" cy="1761641"/>
          </a:xfrm>
          <a:prstGeom prst="rect">
            <a:avLst/>
          </a:prstGeom>
        </p:spPr>
      </p:pic>
      <p:sp>
        <p:nvSpPr>
          <p:cNvPr id="3" name="Action Button: Custom 16">
            <a:hlinkClick r:id="" action="ppaction://noaction" highlightClick="1">
              <a:snd r:embed="rId5" name="10.1.1.4 L1 slide 8 1.wav"/>
            </a:hlinkClick>
            <a:extLst>
              <a:ext uri="{FF2B5EF4-FFF2-40B4-BE49-F238E27FC236}">
                <a16:creationId xmlns:a16="http://schemas.microsoft.com/office/drawing/2014/main" id="{68C0E613-B20B-6CD7-7FF7-AADF06296CED}"/>
              </a:ext>
            </a:extLst>
          </p:cNvPr>
          <p:cNvSpPr/>
          <p:nvPr/>
        </p:nvSpPr>
        <p:spPr>
          <a:xfrm>
            <a:off x="162523" y="2169036"/>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4" name="Action Button: Custom 16">
            <a:hlinkClick r:id="" action="ppaction://noaction" highlightClick="1">
              <a:snd r:embed="rId6" name="10.1.1.4 L1 slide 8 2.wav"/>
            </a:hlinkClick>
            <a:extLst>
              <a:ext uri="{FF2B5EF4-FFF2-40B4-BE49-F238E27FC236}">
                <a16:creationId xmlns:a16="http://schemas.microsoft.com/office/drawing/2014/main" id="{6C46BDEB-8686-A050-D420-48A0CF80E931}"/>
              </a:ext>
            </a:extLst>
          </p:cNvPr>
          <p:cNvSpPr/>
          <p:nvPr/>
        </p:nvSpPr>
        <p:spPr>
          <a:xfrm>
            <a:off x="162523" y="2641670"/>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5" name="Action Button: Custom 16">
            <a:hlinkClick r:id="" action="ppaction://noaction" highlightClick="1">
              <a:snd r:embed="rId7" name="10.1.1.4 L1 slide 8 3.wav"/>
            </a:hlinkClick>
            <a:extLst>
              <a:ext uri="{FF2B5EF4-FFF2-40B4-BE49-F238E27FC236}">
                <a16:creationId xmlns:a16="http://schemas.microsoft.com/office/drawing/2014/main" id="{56B6C41F-228E-6009-F087-FDFF6C0AD8C6}"/>
              </a:ext>
            </a:extLst>
          </p:cNvPr>
          <p:cNvSpPr/>
          <p:nvPr/>
        </p:nvSpPr>
        <p:spPr>
          <a:xfrm>
            <a:off x="160445" y="315236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6" name="Action Button: Custom 16">
            <a:hlinkClick r:id="" action="ppaction://noaction" highlightClick="1">
              <a:snd r:embed="rId8" name="10.1.1.4 L1 slide 8 4.wav"/>
            </a:hlinkClick>
            <a:extLst>
              <a:ext uri="{FF2B5EF4-FFF2-40B4-BE49-F238E27FC236}">
                <a16:creationId xmlns:a16="http://schemas.microsoft.com/office/drawing/2014/main" id="{FA691AE3-F192-F528-3553-76E0C27DDDF3}"/>
              </a:ext>
            </a:extLst>
          </p:cNvPr>
          <p:cNvSpPr/>
          <p:nvPr/>
        </p:nvSpPr>
        <p:spPr>
          <a:xfrm>
            <a:off x="160445" y="3634528"/>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7" name="Action Button: Custom 16">
            <a:hlinkClick r:id="" action="ppaction://noaction" highlightClick="1">
              <a:snd r:embed="rId9" name="10.1.1.4 L1 slide 8 5.wav"/>
            </a:hlinkClick>
            <a:extLst>
              <a:ext uri="{FF2B5EF4-FFF2-40B4-BE49-F238E27FC236}">
                <a16:creationId xmlns:a16="http://schemas.microsoft.com/office/drawing/2014/main" id="{AE640037-C3F1-5651-33DF-B0F82CD35C22}"/>
              </a:ext>
            </a:extLst>
          </p:cNvPr>
          <p:cNvSpPr/>
          <p:nvPr/>
        </p:nvSpPr>
        <p:spPr>
          <a:xfrm>
            <a:off x="160445" y="4152066"/>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8" name="Action Button: Custom 16">
            <a:hlinkClick r:id="" action="ppaction://noaction" highlightClick="1">
              <a:snd r:embed="rId10" name="10.1.1.4 L1 slide 8 6.wav"/>
            </a:hlinkClick>
            <a:extLst>
              <a:ext uri="{FF2B5EF4-FFF2-40B4-BE49-F238E27FC236}">
                <a16:creationId xmlns:a16="http://schemas.microsoft.com/office/drawing/2014/main" id="{15DA4582-CB1D-3BFF-FA75-FD38DED21B44}"/>
              </a:ext>
            </a:extLst>
          </p:cNvPr>
          <p:cNvSpPr/>
          <p:nvPr/>
        </p:nvSpPr>
        <p:spPr>
          <a:xfrm>
            <a:off x="165239" y="4637992"/>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9" name="Action Button: Custom 16">
            <a:hlinkClick r:id="" action="ppaction://noaction" highlightClick="1">
              <a:snd r:embed="rId11" name="10.1.1.4 L1 slide 8 7.wav"/>
            </a:hlinkClick>
            <a:extLst>
              <a:ext uri="{FF2B5EF4-FFF2-40B4-BE49-F238E27FC236}">
                <a16:creationId xmlns:a16="http://schemas.microsoft.com/office/drawing/2014/main" id="{EF564B83-5760-A173-762A-131E5870D661}"/>
              </a:ext>
            </a:extLst>
          </p:cNvPr>
          <p:cNvSpPr/>
          <p:nvPr/>
        </p:nvSpPr>
        <p:spPr>
          <a:xfrm>
            <a:off x="170639" y="5144359"/>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7</a:t>
            </a:r>
          </a:p>
        </p:txBody>
      </p:sp>
      <p:sp>
        <p:nvSpPr>
          <p:cNvPr id="10" name="Action Button: Custom 16">
            <a:hlinkClick r:id="" action="ppaction://noaction" highlightClick="1">
              <a:snd r:embed="rId12" name="10.1.1.4 L1 slide 8 8.wav"/>
            </a:hlinkClick>
            <a:extLst>
              <a:ext uri="{FF2B5EF4-FFF2-40B4-BE49-F238E27FC236}">
                <a16:creationId xmlns:a16="http://schemas.microsoft.com/office/drawing/2014/main" id="{6AE31E0A-922B-59BD-5718-4545FFDE16D0}"/>
              </a:ext>
            </a:extLst>
          </p:cNvPr>
          <p:cNvSpPr/>
          <p:nvPr/>
        </p:nvSpPr>
        <p:spPr>
          <a:xfrm>
            <a:off x="160445" y="5631498"/>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26446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4" grpId="0" animBg="1"/>
      <p:bldP spid="56" grpId="0" animBg="1"/>
      <p:bldP spid="58" grpId="0" animBg="1"/>
      <p:bldP spid="60" grpId="0" animBg="1"/>
      <p:bldP spid="62"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ECE7-3A38-1F0D-DE8B-569A52E892BD}"/>
              </a:ext>
            </a:extLst>
          </p:cNvPr>
          <p:cNvSpPr>
            <a:spLocks noGrp="1"/>
          </p:cNvSpPr>
          <p:nvPr>
            <p:ph type="title"/>
          </p:nvPr>
        </p:nvSpPr>
        <p:spPr>
          <a:xfrm>
            <a:off x="-1" y="213557"/>
            <a:ext cx="5895976" cy="647577"/>
          </a:xfrm>
        </p:spPr>
        <p:txBody>
          <a:bodyPr>
            <a:normAutofit/>
          </a:bodyPr>
          <a:lstStyle/>
          <a:p>
            <a:r>
              <a:rPr lang="en-GB" dirty="0"/>
              <a:t>Katja </a:t>
            </a:r>
            <a:r>
              <a:rPr lang="en-GB" dirty="0" err="1"/>
              <a:t>schreibt</a:t>
            </a:r>
            <a:r>
              <a:rPr lang="en-GB"/>
              <a:t> an Mia</a:t>
            </a:r>
            <a:endParaRPr lang="en-GB" dirty="0"/>
          </a:p>
        </p:txBody>
      </p:sp>
      <p:sp>
        <p:nvSpPr>
          <p:cNvPr id="22" name="Rectangle: Rounded Corners 21">
            <a:extLst>
              <a:ext uri="{FF2B5EF4-FFF2-40B4-BE49-F238E27FC236}">
                <a16:creationId xmlns:a16="http://schemas.microsoft.com/office/drawing/2014/main" id="{052B7BA4-42DC-7CC4-BE1E-70DE0EF04571}"/>
              </a:ext>
            </a:extLst>
          </p:cNvPr>
          <p:cNvSpPr/>
          <p:nvPr/>
        </p:nvSpPr>
        <p:spPr>
          <a:xfrm>
            <a:off x="10440409" y="108873"/>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23" name="TextBox 22">
            <a:extLst>
              <a:ext uri="{FF2B5EF4-FFF2-40B4-BE49-F238E27FC236}">
                <a16:creationId xmlns:a16="http://schemas.microsoft.com/office/drawing/2014/main" id="{1D137E1A-BC2F-B006-DB07-2327F0E92F2F}"/>
              </a:ext>
            </a:extLst>
          </p:cNvPr>
          <p:cNvSpPr txBox="1"/>
          <p:nvPr/>
        </p:nvSpPr>
        <p:spPr>
          <a:xfrm>
            <a:off x="118523" y="1071964"/>
            <a:ext cx="11798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Hallo Mia! </a:t>
            </a:r>
            <a:r>
              <a:rPr kumimoji="0" lang="de-DE" sz="2400" b="0" i="0" u="none" strike="noStrike" kern="1200" cap="none" spc="0" normalizeH="0" baseline="0" noProof="0" dirty="0">
                <a:ln>
                  <a:noFill/>
                </a:ln>
                <a:solidFill>
                  <a:srgbClr val="525050"/>
                </a:solidFill>
                <a:effectLst/>
                <a:uLnTx/>
                <a:uFillTx/>
                <a:latin typeface="Century Gothic" panose="020F0302020204030204"/>
                <a:ea typeface="+mn-ea"/>
                <a:cs typeface="+mn-cs"/>
              </a:rPr>
              <a:t>Nächsten Sommer werde ich einen Monat bei meiner polnischen Familie in Polen verbringen. Sie können kein Deutsch sprechen...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2D7805E6-7C43-4976-BA12-15C64AE3CCC4}"/>
              </a:ext>
            </a:extLst>
          </p:cNvPr>
          <p:cNvSpPr/>
          <p:nvPr/>
        </p:nvSpPr>
        <p:spPr>
          <a:xfrm>
            <a:off x="8442084" y="3111200"/>
            <a:ext cx="1630016" cy="724350"/>
          </a:xfrm>
          <a:prstGeom prst="roundRect">
            <a:avLst/>
          </a:prstGeom>
          <a:solidFill>
            <a:srgbClr val="525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rPr>
              <a:t>Ich </a:t>
            </a:r>
            <a:r>
              <a:rPr kumimoji="0" lang="en-GB" sz="2400" b="1" i="0" u="none" strike="noStrike" kern="1200" cap="none" spc="0" normalizeH="0" baseline="0" noProof="0" dirty="0" err="1">
                <a:ln>
                  <a:noFill/>
                </a:ln>
                <a:solidFill>
                  <a:srgbClr val="FFF6D4"/>
                </a:solidFill>
                <a:effectLst/>
                <a:uLnTx/>
                <a:uFillTx/>
                <a:latin typeface="Century Gothic" panose="020F0302020204030204"/>
                <a:ea typeface="+mn-ea"/>
                <a:cs typeface="+mn-cs"/>
              </a:rPr>
              <a:t>weiß</a:t>
            </a:r>
            <a:endPar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A10E2B56-B5C4-90B8-C457-54D075095AFB}"/>
              </a:ext>
            </a:extLst>
          </p:cNvPr>
          <p:cNvSpPr/>
          <p:nvPr/>
        </p:nvSpPr>
        <p:spPr>
          <a:xfrm>
            <a:off x="9257092" y="2197832"/>
            <a:ext cx="1878954" cy="716560"/>
          </a:xfrm>
          <a:prstGeom prst="roundRect">
            <a:avLst/>
          </a:prstGeom>
          <a:solidFill>
            <a:srgbClr val="525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rPr>
              <a:t>Ich </a:t>
            </a:r>
            <a:r>
              <a:rPr kumimoji="0" lang="en-GB" sz="2400" b="1" i="0" u="none" strike="noStrike" kern="1200" cap="none" spc="0" normalizeH="0" baseline="0" noProof="0" dirty="0" err="1">
                <a:ln>
                  <a:noFill/>
                </a:ln>
                <a:solidFill>
                  <a:srgbClr val="FFF6D4"/>
                </a:solidFill>
                <a:effectLst/>
                <a:uLnTx/>
                <a:uFillTx/>
                <a:latin typeface="Century Gothic" panose="020F0302020204030204"/>
                <a:ea typeface="+mn-ea"/>
                <a:cs typeface="+mn-cs"/>
              </a:rPr>
              <a:t>kenne</a:t>
            </a:r>
            <a:endPar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30CA5BBA-0AB2-6968-A29E-9AAD4B5214EB}"/>
              </a:ext>
            </a:extLst>
          </p:cNvPr>
          <p:cNvSpPr/>
          <p:nvPr/>
        </p:nvSpPr>
        <p:spPr>
          <a:xfrm>
            <a:off x="10284136" y="3105081"/>
            <a:ext cx="1630016" cy="724350"/>
          </a:xfrm>
          <a:prstGeom prst="roundRect">
            <a:avLst/>
          </a:prstGeom>
          <a:solidFill>
            <a:srgbClr val="525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rPr>
              <a:t>Ich </a:t>
            </a:r>
            <a:r>
              <a:rPr kumimoji="0" lang="en-GB" sz="2400" b="1" i="0" u="none" strike="noStrike" kern="1200" cap="none" spc="0" normalizeH="0" baseline="0" noProof="0" dirty="0" err="1">
                <a:ln>
                  <a:noFill/>
                </a:ln>
                <a:solidFill>
                  <a:srgbClr val="FFF6D4"/>
                </a:solidFill>
                <a:effectLst/>
                <a:uLnTx/>
                <a:uFillTx/>
                <a:latin typeface="Century Gothic" panose="020F0302020204030204"/>
                <a:ea typeface="+mn-ea"/>
                <a:cs typeface="+mn-cs"/>
              </a:rPr>
              <a:t>kann</a:t>
            </a:r>
            <a:endPar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293251D6-1699-17AF-C95E-1DB1854827CD}"/>
              </a:ext>
            </a:extLst>
          </p:cNvPr>
          <p:cNvSpPr/>
          <p:nvPr/>
        </p:nvSpPr>
        <p:spPr>
          <a:xfrm>
            <a:off x="145601" y="2061630"/>
            <a:ext cx="6657064"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ich verbessere mein Polnisch.</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52098493-4A14-1655-740F-61C5E3407E84}"/>
              </a:ext>
            </a:extLst>
          </p:cNvPr>
          <p:cNvSpPr/>
          <p:nvPr/>
        </p:nvSpPr>
        <p:spPr>
          <a:xfrm>
            <a:off x="161180" y="2599133"/>
            <a:ext cx="3384908"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schon einige Wörter.</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Rectangle: Rounded Corners 28">
            <a:extLst>
              <a:ext uri="{FF2B5EF4-FFF2-40B4-BE49-F238E27FC236}">
                <a16:creationId xmlns:a16="http://schemas.microsoft.com/office/drawing/2014/main" id="{626BA029-6533-F924-081B-6FD24E880504}"/>
              </a:ext>
            </a:extLst>
          </p:cNvPr>
          <p:cNvSpPr/>
          <p:nvPr/>
        </p:nvSpPr>
        <p:spPr>
          <a:xfrm>
            <a:off x="161180" y="3136636"/>
            <a:ext cx="6319132"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wie man „Guten Tag“ und „Danke“ sagt.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Rectangle: Rounded Corners 29">
            <a:extLst>
              <a:ext uri="{FF2B5EF4-FFF2-40B4-BE49-F238E27FC236}">
                <a16:creationId xmlns:a16="http://schemas.microsoft.com/office/drawing/2014/main" id="{7D2B0A66-F6A4-A422-5227-9BCFB2A3AFE6}"/>
              </a:ext>
            </a:extLst>
          </p:cNvPr>
          <p:cNvSpPr/>
          <p:nvPr/>
        </p:nvSpPr>
        <p:spPr>
          <a:xfrm>
            <a:off x="161180" y="3674139"/>
            <a:ext cx="3204871"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das ist nicht genug.</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4A9582B1-2E9C-5956-FB50-0C507E7381CB}"/>
              </a:ext>
            </a:extLst>
          </p:cNvPr>
          <p:cNvSpPr/>
          <p:nvPr/>
        </p:nvSpPr>
        <p:spPr>
          <a:xfrm>
            <a:off x="161179" y="5824152"/>
            <a:ext cx="8568483"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Zuzanna. Sie kommt aus Polen und sie wird mir helfen.</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7860107D-E7B9-2257-633C-96A9A5B3A99E}"/>
              </a:ext>
            </a:extLst>
          </p:cNvPr>
          <p:cNvSpPr/>
          <p:nvPr/>
        </p:nvSpPr>
        <p:spPr>
          <a:xfrm>
            <a:off x="145602" y="4211642"/>
            <a:ext cx="7604496"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alle polnischen Buchstabenkombinationen* nicht.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Rectangle: Rounded Corners 32">
            <a:extLst>
              <a:ext uri="{FF2B5EF4-FFF2-40B4-BE49-F238E27FC236}">
                <a16:creationId xmlns:a16="http://schemas.microsoft.com/office/drawing/2014/main" id="{C811D694-59C1-1BA9-DB21-403E79D1A7DC}"/>
              </a:ext>
            </a:extLst>
          </p:cNvPr>
          <p:cNvSpPr/>
          <p:nvPr/>
        </p:nvSpPr>
        <p:spPr>
          <a:xfrm>
            <a:off x="145601" y="4749145"/>
            <a:ext cx="4324799" cy="45324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nicht alle Wörter gut sagen.</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7175CB0C-17C9-0436-8541-93B1AD1300AC}"/>
              </a:ext>
            </a:extLst>
          </p:cNvPr>
          <p:cNvSpPr/>
          <p:nvPr/>
        </p:nvSpPr>
        <p:spPr>
          <a:xfrm>
            <a:off x="161180" y="5286648"/>
            <a:ext cx="4212036"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Übung macht den Meister.</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5" name="Rectangle: Rounded Corners 34">
            <a:extLst>
              <a:ext uri="{FF2B5EF4-FFF2-40B4-BE49-F238E27FC236}">
                <a16:creationId xmlns:a16="http://schemas.microsoft.com/office/drawing/2014/main" id="{EDAC00CC-3F14-6B70-1424-47ABBE17C120}"/>
              </a:ext>
            </a:extLst>
          </p:cNvPr>
          <p:cNvSpPr/>
          <p:nvPr/>
        </p:nvSpPr>
        <p:spPr>
          <a:xfrm>
            <a:off x="167949" y="2007234"/>
            <a:ext cx="7117560" cy="54887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weiß</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ich mein Polnisch* </a:t>
            </a:r>
            <a:r>
              <a:rPr kumimoji="0" lang="de-DE" sz="2400" b="0" i="1" u="none" strike="noStrike" kern="1200" cap="none" spc="0" normalizeH="0" baseline="0" noProof="0" dirty="0">
                <a:ln>
                  <a:noFill/>
                </a:ln>
                <a:solidFill>
                  <a:srgbClr val="525050"/>
                </a:solidFill>
                <a:effectLst/>
                <a:uLnTx/>
                <a:uFillTx/>
                <a:latin typeface="Century Gothic"/>
                <a:ea typeface="+mn-ea"/>
                <a:cs typeface="+mn-cs"/>
              </a:rPr>
              <a:t>verbessere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6" name="Rectangle: Rounded Corners 35">
            <a:extLst>
              <a:ext uri="{FF2B5EF4-FFF2-40B4-BE49-F238E27FC236}">
                <a16:creationId xmlns:a16="http://schemas.microsoft.com/office/drawing/2014/main" id="{787540BB-4AFE-8C39-33F3-A5BD6CF045C9}"/>
              </a:ext>
            </a:extLst>
          </p:cNvPr>
          <p:cNvSpPr/>
          <p:nvPr/>
        </p:nvSpPr>
        <p:spPr>
          <a:xfrm>
            <a:off x="150229" y="2608721"/>
            <a:ext cx="5046441"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kenne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schon einige Wörter.</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91CD10CD-553F-CE4D-0E8F-18B61D4EEF98}"/>
              </a:ext>
            </a:extLst>
          </p:cNvPr>
          <p:cNvSpPr/>
          <p:nvPr/>
        </p:nvSpPr>
        <p:spPr>
          <a:xfrm>
            <a:off x="150229" y="3146224"/>
            <a:ext cx="7748752"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weiß</a:t>
            </a:r>
            <a:r>
              <a:rPr kumimoji="0" lang="de-DE" sz="2400" i="0" u="none" strike="noStrike" kern="1200" cap="none" spc="0" normalizeH="0" baseline="0" noProof="0" dirty="0">
                <a:ln>
                  <a:noFill/>
                </a:ln>
                <a:solidFill>
                  <a:srgbClr val="525050"/>
                </a:solidFill>
                <a:effectLst/>
                <a:uLnTx/>
                <a:uFillTx/>
                <a:latin typeface="Century Gothic"/>
                <a:ea typeface="+mn-ea"/>
                <a:cs typeface="+mn-cs"/>
              </a:rPr>
              <a:t>,</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wie man „Guten Tag“ und „Danke“ sagt.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A307BD78-7AFF-325C-15B9-6815D974BDCB}"/>
              </a:ext>
            </a:extLst>
          </p:cNvPr>
          <p:cNvSpPr/>
          <p:nvPr/>
        </p:nvSpPr>
        <p:spPr>
          <a:xfrm>
            <a:off x="134650" y="3674138"/>
            <a:ext cx="5462752"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weiß</a:t>
            </a:r>
            <a:r>
              <a:rPr kumimoji="0" lang="de-DE" sz="2400" i="0" u="none" strike="noStrike" kern="1200" cap="none" spc="0" normalizeH="0" baseline="0" noProof="0" dirty="0">
                <a:ln>
                  <a:noFill/>
                </a:ln>
                <a:solidFill>
                  <a:srgbClr val="525050"/>
                </a:solidFill>
                <a:effectLst/>
                <a:uLnTx/>
                <a:uFillTx/>
                <a:latin typeface="Century Gothic"/>
                <a:ea typeface="+mn-ea"/>
                <a:cs typeface="+mn-cs"/>
              </a:rPr>
              <a:t>,</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dass das nicht genug </a:t>
            </a:r>
            <a:r>
              <a:rPr kumimoji="0" lang="de-DE" sz="2400" b="0" i="1"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7C66ED8E-7B46-E741-A63E-A7AA672C17C2}"/>
              </a:ext>
            </a:extLst>
          </p:cNvPr>
          <p:cNvSpPr/>
          <p:nvPr/>
        </p:nvSpPr>
        <p:spPr>
          <a:xfrm>
            <a:off x="161180" y="4219669"/>
            <a:ext cx="9158233"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kenne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alle polnischen Buchstabenkombinationen* nicht.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89DFEC7E-363C-B71F-F23E-4027A7F1A6B3}"/>
              </a:ext>
            </a:extLst>
          </p:cNvPr>
          <p:cNvSpPr/>
          <p:nvPr/>
        </p:nvSpPr>
        <p:spPr>
          <a:xfrm>
            <a:off x="167949" y="4736367"/>
            <a:ext cx="7117560"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kann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nicht alle Wörter gut sagen.</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1" name="Rectangle: Rounded Corners 40">
            <a:extLst>
              <a:ext uri="{FF2B5EF4-FFF2-40B4-BE49-F238E27FC236}">
                <a16:creationId xmlns:a16="http://schemas.microsoft.com/office/drawing/2014/main" id="{D2384471-6260-C8CE-922C-17DC1420E07D}"/>
              </a:ext>
            </a:extLst>
          </p:cNvPr>
          <p:cNvSpPr/>
          <p:nvPr/>
        </p:nvSpPr>
        <p:spPr>
          <a:xfrm>
            <a:off x="121709" y="5282340"/>
            <a:ext cx="6489085"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weiß</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Übung den Meister </a:t>
            </a:r>
            <a:r>
              <a:rPr kumimoji="0" lang="de-DE" sz="2400" b="0" i="1" u="none" strike="noStrike" kern="1200" cap="none" spc="0" normalizeH="0" baseline="0" noProof="0" dirty="0">
                <a:ln>
                  <a:noFill/>
                </a:ln>
                <a:solidFill>
                  <a:srgbClr val="525050"/>
                </a:solidFill>
                <a:effectLst/>
                <a:uLnTx/>
                <a:uFillTx/>
                <a:latin typeface="Century Gothic"/>
                <a:ea typeface="+mn-ea"/>
                <a:cs typeface="+mn-cs"/>
              </a:rPr>
              <a:t>macht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2" name="Rectangle: Rounded Corners 41">
            <a:extLst>
              <a:ext uri="{FF2B5EF4-FFF2-40B4-BE49-F238E27FC236}">
                <a16:creationId xmlns:a16="http://schemas.microsoft.com/office/drawing/2014/main" id="{7DC3F225-2CE6-50B0-F6BA-AF6C134BA1A1}"/>
              </a:ext>
            </a:extLst>
          </p:cNvPr>
          <p:cNvSpPr/>
          <p:nvPr/>
        </p:nvSpPr>
        <p:spPr>
          <a:xfrm>
            <a:off x="167949" y="5814971"/>
            <a:ext cx="9710051"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kenne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Zuzanna. Sie kommt</a:t>
            </a:r>
            <a:r>
              <a:rPr kumimoji="0" lang="de-DE" sz="2400" b="0" i="0" u="none" strike="noStrike" kern="1200" cap="none" spc="0" normalizeH="0" noProof="0" dirty="0">
                <a:ln>
                  <a:noFill/>
                </a:ln>
                <a:solidFill>
                  <a:srgbClr val="525050"/>
                </a:solidFill>
                <a:effectLst/>
                <a:uLnTx/>
                <a:uFillTx/>
                <a:latin typeface="Century Gothic"/>
                <a:ea typeface="+mn-ea"/>
                <a:cs typeface="+mn-cs"/>
              </a:rPr>
              <a:t> aus Polen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und sie wird mir helfen.</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3" name="Rectangle: Rounded Corners 42">
            <a:extLst>
              <a:ext uri="{FF2B5EF4-FFF2-40B4-BE49-F238E27FC236}">
                <a16:creationId xmlns:a16="http://schemas.microsoft.com/office/drawing/2014/main" id="{17E4F461-3841-D72E-A87D-FCC5D683EB78}"/>
              </a:ext>
            </a:extLst>
          </p:cNvPr>
          <p:cNvSpPr/>
          <p:nvPr/>
        </p:nvSpPr>
        <p:spPr>
          <a:xfrm>
            <a:off x="6956855" y="294040"/>
            <a:ext cx="3046209" cy="6530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6"/>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6"/>
                </a:solidFill>
                <a:effectLst/>
                <a:uLnTx/>
                <a:uFillTx/>
                <a:latin typeface="Century Gothic"/>
                <a:ea typeface="+mn-ea"/>
                <a:cs typeface="+mn-cs"/>
              </a:rPr>
              <a:t>Polnisch</a:t>
            </a:r>
            <a:r>
              <a:rPr kumimoji="0" lang="en-GB" sz="2000" b="0" i="0" u="none" strike="noStrike" kern="1200" cap="none" spc="0" normalizeH="0" baseline="0" noProof="0" dirty="0">
                <a:ln>
                  <a:noFill/>
                </a:ln>
                <a:solidFill>
                  <a:schemeClr val="accent6"/>
                </a:solidFill>
                <a:effectLst/>
                <a:uLnTx/>
                <a:uFillTx/>
                <a:latin typeface="Century Gothic"/>
                <a:ea typeface="+mn-ea"/>
                <a:cs typeface="+mn-cs"/>
              </a:rPr>
              <a:t> – Polish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6"/>
                </a:solidFill>
                <a:effectLst/>
                <a:uLnTx/>
                <a:uFillTx/>
                <a:latin typeface="Century Gothic"/>
                <a:ea typeface="+mn-ea"/>
                <a:cs typeface="+mn-cs"/>
              </a:rPr>
              <a:t>der </a:t>
            </a:r>
            <a:r>
              <a:rPr kumimoji="0" lang="en-GB" sz="2000" b="0" i="0" u="none" strike="noStrike" kern="1200" cap="none" spc="0" normalizeH="0" baseline="0" noProof="0" dirty="0" err="1">
                <a:ln>
                  <a:noFill/>
                </a:ln>
                <a:solidFill>
                  <a:schemeClr val="accent6"/>
                </a:solidFill>
                <a:effectLst/>
                <a:uLnTx/>
                <a:uFillTx/>
                <a:latin typeface="Century Gothic"/>
                <a:ea typeface="+mn-ea"/>
                <a:cs typeface="+mn-cs"/>
              </a:rPr>
              <a:t>Buchstabe</a:t>
            </a:r>
            <a:r>
              <a:rPr kumimoji="0" lang="en-GB" sz="2000" b="0" i="0" u="none" strike="noStrike" kern="1200" cap="none" spc="0" normalizeH="0" baseline="0" noProof="0" dirty="0">
                <a:ln>
                  <a:noFill/>
                </a:ln>
                <a:solidFill>
                  <a:schemeClr val="accent6"/>
                </a:solidFill>
                <a:effectLst/>
                <a:uLnTx/>
                <a:uFillTx/>
                <a:latin typeface="Century Gothic"/>
                <a:ea typeface="+mn-ea"/>
                <a:cs typeface="+mn-cs"/>
              </a:rPr>
              <a:t> – letter</a:t>
            </a:r>
          </a:p>
        </p:txBody>
      </p:sp>
    </p:spTree>
    <p:extLst>
      <p:ext uri="{BB962C8B-B14F-4D97-AF65-F5344CB8AC3E}">
        <p14:creationId xmlns:p14="http://schemas.microsoft.com/office/powerpoint/2010/main" val="347200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5" grpId="0" animBg="1"/>
      <p:bldP spid="36" grpId="0" animBg="1"/>
      <p:bldP spid="37" grpId="0" animBg="1"/>
      <p:bldP spid="38" grpId="0" animBg="1"/>
      <p:bldP spid="39" grpId="0" animBg="1"/>
      <p:bldP spid="40" grpId="0" animBg="1"/>
      <p:bldP spid="41" grpId="0" animBg="1"/>
      <p:bldP spid="42"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18613</Words>
  <Application>Microsoft Office PowerPoint</Application>
  <PresentationFormat>Widescreen</PresentationFormat>
  <Paragraphs>1740</Paragraphs>
  <Slides>54</Slides>
  <Notes>54</Notes>
  <HiddenSlides>0</HiddenSlides>
  <MMClips>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1" baseType="lpstr">
      <vt:lpstr>Arial</vt:lpstr>
      <vt:lpstr>Calibri</vt:lpstr>
      <vt:lpstr>Century Gothic</vt:lpstr>
      <vt:lpstr>Quattrocento Sans</vt:lpstr>
      <vt:lpstr>Segoe UI Symbol</vt:lpstr>
      <vt:lpstr>1_NCELP_German_2022</vt:lpstr>
      <vt:lpstr>Bitmap Image</vt:lpstr>
      <vt:lpstr>PowerPoint Presentation</vt:lpstr>
      <vt:lpstr>Weißt du das?</vt:lpstr>
      <vt:lpstr>ß | ss |-s </vt:lpstr>
      <vt:lpstr>ß | ss |-s</vt:lpstr>
      <vt:lpstr>WISSEN | KENNEN – to know </vt:lpstr>
      <vt:lpstr>Wissen, kennen, können</vt:lpstr>
      <vt:lpstr>Piotr schreibt an Katja</vt:lpstr>
      <vt:lpstr>Katja lernt Polnisch</vt:lpstr>
      <vt:lpstr>Katja schreibt an Mia</vt:lpstr>
      <vt:lpstr>Wissen ist Macht!</vt:lpstr>
      <vt:lpstr>Weißt du das? Kennst du ihn/sie?</vt:lpstr>
      <vt:lpstr>Hausaufgaben</vt:lpstr>
      <vt:lpstr>PowerPoint Presentation</vt:lpstr>
      <vt:lpstr>Wie sagt man das auf Englisch?</vt:lpstr>
      <vt:lpstr>Wie schreibt man das auf Deutsch?</vt:lpstr>
      <vt:lpstr>Wie schreibt man das auf Deutsch?</vt:lpstr>
      <vt:lpstr>Word order 1 and 3</vt:lpstr>
      <vt:lpstr>Katja spricht mit Piotr</vt:lpstr>
      <vt:lpstr>Katja spricht mit Piotr</vt:lpstr>
      <vt:lpstr>Adjectives that are identical as adverbs</vt:lpstr>
      <vt:lpstr>Matthias und Wolf sprechen über Fering [1/2]</vt:lpstr>
      <vt:lpstr>Matthias und Wolf sprechen über Fering [2/2]</vt:lpstr>
      <vt:lpstr>Strong verbs in the present tense</vt:lpstr>
      <vt:lpstr>Gibt es zu viel Englisch?</vt:lpstr>
      <vt:lpstr>Gibt es zu viel Englisch? [1/2]</vt:lpstr>
      <vt:lpstr>Gibt es zu viel Englisch? [2/2]</vt:lpstr>
      <vt:lpstr>More than 1 – rule 7</vt:lpstr>
      <vt:lpstr>More than 1 – rule 7</vt:lpstr>
      <vt:lpstr>More than 1 – rule 8</vt:lpstr>
      <vt:lpstr>More than 1 – rule 8</vt:lpstr>
      <vt:lpstr>Hausaufgaben</vt:lpstr>
      <vt:lpstr>PowerPoint Presentation</vt:lpstr>
      <vt:lpstr>Vokabeln</vt:lpstr>
      <vt:lpstr>Vokabeln</vt:lpstr>
      <vt:lpstr>Vokabeln</vt:lpstr>
      <vt:lpstr>Vokabeln</vt:lpstr>
      <vt:lpstr>Vokabeln</vt:lpstr>
      <vt:lpstr>Verbs into nouns</vt:lpstr>
      <vt:lpstr>Welche Form ist richtig?</vt:lpstr>
      <vt:lpstr>More than 1 – rule 9</vt:lpstr>
      <vt:lpstr>Welche Kategorie ist das?</vt:lpstr>
      <vt:lpstr>Christine Thürmer [1/2]</vt:lpstr>
      <vt:lpstr>Christine Thürmer [1/2]</vt:lpstr>
      <vt:lpstr>Christine Thürmer [2/2]</vt:lpstr>
      <vt:lpstr>Christine Thürmer [2/2]</vt:lpstr>
      <vt:lpstr>Wie viele Sprachen? </vt:lpstr>
      <vt:lpstr>Wie viele Sprachen? </vt:lpstr>
      <vt:lpstr>Wie viele Sprachen? </vt:lpstr>
      <vt:lpstr>Wie viele Sprachen? </vt:lpstr>
      <vt:lpstr>Hausaufgaben</vt:lpstr>
      <vt:lpstr>Eine interessante Person</vt:lpstr>
      <vt:lpstr>Eine interessante Person</vt:lpstr>
      <vt:lpstr>Eine interessante Person</vt:lpstr>
      <vt:lpstr>Eine interessante Person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cp:revision>
  <dcterms:created xsi:type="dcterms:W3CDTF">2024-04-01T12:52:08Z</dcterms:created>
  <dcterms:modified xsi:type="dcterms:W3CDTF">2024-04-01T14:03:28Z</dcterms:modified>
</cp:coreProperties>
</file>