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2"/>
  </p:notesMasterIdLst>
  <p:sldIdLst>
    <p:sldId id="768" r:id="rId2"/>
    <p:sldId id="293" r:id="rId3"/>
    <p:sldId id="292" r:id="rId4"/>
    <p:sldId id="769" r:id="rId5"/>
    <p:sldId id="770" r:id="rId6"/>
    <p:sldId id="771" r:id="rId7"/>
    <p:sldId id="353" r:id="rId8"/>
    <p:sldId id="354" r:id="rId9"/>
    <p:sldId id="355" r:id="rId10"/>
    <p:sldId id="356" r:id="rId11"/>
    <p:sldId id="357" r:id="rId12"/>
    <p:sldId id="358" r:id="rId13"/>
    <p:sldId id="360" r:id="rId14"/>
    <p:sldId id="359" r:id="rId15"/>
    <p:sldId id="773" r:id="rId16"/>
    <p:sldId id="308" r:id="rId17"/>
    <p:sldId id="366" r:id="rId18"/>
    <p:sldId id="774" r:id="rId19"/>
    <p:sldId id="775" r:id="rId20"/>
    <p:sldId id="282" r:id="rId21"/>
    <p:sldId id="367" r:id="rId22"/>
    <p:sldId id="313" r:id="rId23"/>
    <p:sldId id="368" r:id="rId24"/>
    <p:sldId id="369" r:id="rId25"/>
    <p:sldId id="348" r:id="rId26"/>
    <p:sldId id="776" r:id="rId27"/>
    <p:sldId id="777" r:id="rId28"/>
    <p:sldId id="778" r:id="rId29"/>
    <p:sldId id="370" r:id="rId30"/>
    <p:sldId id="779" r:id="rId31"/>
    <p:sldId id="780" r:id="rId32"/>
    <p:sldId id="361" r:id="rId33"/>
    <p:sldId id="335" r:id="rId34"/>
    <p:sldId id="332" r:id="rId35"/>
    <p:sldId id="336" r:id="rId36"/>
    <p:sldId id="362" r:id="rId37"/>
    <p:sldId id="338" r:id="rId38"/>
    <p:sldId id="363" r:id="rId39"/>
    <p:sldId id="364" r:id="rId40"/>
    <p:sldId id="343"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23972" autoAdjust="0"/>
  </p:normalViewPr>
  <p:slideViewPr>
    <p:cSldViewPr snapToGrid="0">
      <p:cViewPr varScale="1">
        <p:scale>
          <a:sx n="27" d="100"/>
          <a:sy n="27" d="100"/>
        </p:scale>
        <p:origin x="372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28EE1C-C34E-489E-BCA7-588330E5F1F1}" type="datetimeFigureOut">
              <a:rPr lang="en-GB" smtClean="0"/>
              <a:t>01/04/2024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FCE6EA-99E3-4DE6-A6EE-82EB05B3F7F5}" type="slidenum">
              <a:rPr lang="en-GB" smtClean="0"/>
              <a:t>‹#›</a:t>
            </a:fld>
            <a:endParaRPr lang="en-GB"/>
          </a:p>
        </p:txBody>
      </p:sp>
    </p:spTree>
    <p:extLst>
      <p:ext uri="{BB962C8B-B14F-4D97-AF65-F5344CB8AC3E}">
        <p14:creationId xmlns:p14="http://schemas.microsoft.com/office/powerpoint/2010/main" val="1891866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dw.com/de/lernerportr%C3%A4ts-archiv-hi/a-5690969"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dw.com/de/lernerportr%C3%A4ts-archiv-hi/a-5690969"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dw.com/de/lernerportr%C3%A4ts-archiv-hi/a-5690969"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dw.com/de/lernerportr%C3%A4ts-archiv-hi/a-5690969"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i="0" u="none" strike="noStrike" kern="1200" dirty="0">
                <a:solidFill>
                  <a:schemeClr val="tx1"/>
                </a:solidFill>
                <a:effectLst/>
                <a:latin typeface="+mn-lt"/>
                <a:ea typeface="+mn-ea"/>
                <a:cs typeface="+mn-cs"/>
              </a:rPr>
              <a:t>All words in this week’s lessons (new and revisited) appear on all three awarding organisation lists with the following exceptions:</a:t>
            </a:r>
            <a:br>
              <a:rPr lang="en-CA" sz="1200" b="1" i="0" u="none" strike="noStrike" kern="1200" dirty="0">
                <a:solidFill>
                  <a:schemeClr val="tx1"/>
                </a:solidFill>
                <a:effectLst/>
                <a:latin typeface="+mn-lt"/>
                <a:ea typeface="+mn-ea"/>
                <a:cs typeface="+mn-cs"/>
              </a:rPr>
            </a:br>
            <a:r>
              <a:rPr lang="en-CA" sz="1200" b="1" i="0" u="none" strike="noStrike" kern="1200" dirty="0">
                <a:solidFill>
                  <a:schemeClr val="tx1"/>
                </a:solidFill>
                <a:effectLst/>
                <a:latin typeface="+mn-lt"/>
                <a:ea typeface="+mn-ea"/>
                <a:cs typeface="+mn-cs"/>
              </a:rPr>
              <a:t>AQA list does not have: </a:t>
            </a:r>
            <a:r>
              <a:rPr lang="en-CA" sz="1200" b="1" i="0" u="none" strike="noStrike" kern="1200" dirty="0" err="1">
                <a:solidFill>
                  <a:schemeClr val="tx1"/>
                </a:solidFill>
                <a:effectLst/>
                <a:latin typeface="+mn-lt"/>
                <a:ea typeface="+mn-ea"/>
                <a:cs typeface="+mn-cs"/>
              </a:rPr>
              <a:t>betonen</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Begriff</a:t>
            </a:r>
            <a:r>
              <a:rPr lang="en-CA" sz="1200" b="1" i="0" u="none" strike="noStrike" kern="1200" dirty="0">
                <a:solidFill>
                  <a:schemeClr val="tx1"/>
                </a:solidFill>
                <a:effectLst/>
                <a:latin typeface="+mn-lt"/>
                <a:ea typeface="+mn-ea"/>
                <a:cs typeface="+mn-cs"/>
              </a:rPr>
              <a:t>, Hobby</a:t>
            </a:r>
            <a:br>
              <a:rPr lang="en-CA" sz="1200" b="1" i="0" u="none" strike="noStrike" kern="1200" dirty="0">
                <a:solidFill>
                  <a:schemeClr val="tx1"/>
                </a:solidFill>
                <a:effectLst/>
                <a:latin typeface="+mn-lt"/>
                <a:ea typeface="+mn-ea"/>
                <a:cs typeface="+mn-cs"/>
              </a:rPr>
            </a:br>
            <a:r>
              <a:rPr lang="en-CA" sz="1200" b="1" i="0" u="none" strike="noStrike" kern="1200" dirty="0">
                <a:solidFill>
                  <a:schemeClr val="tx1"/>
                </a:solidFill>
                <a:effectLst/>
                <a:latin typeface="+mn-lt"/>
                <a:ea typeface="+mn-ea"/>
                <a:cs typeface="+mn-cs"/>
              </a:rPr>
              <a:t>Edexcel list does not have: </a:t>
            </a:r>
            <a:r>
              <a:rPr lang="en-CA" sz="1200" b="1" i="0" u="none" strike="noStrike" kern="1200" dirty="0" err="1">
                <a:solidFill>
                  <a:schemeClr val="tx1"/>
                </a:solidFill>
                <a:effectLst/>
                <a:latin typeface="+mn-lt"/>
                <a:ea typeface="+mn-ea"/>
                <a:cs typeface="+mn-cs"/>
              </a:rPr>
              <a:t>betonen</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Begriff</a:t>
            </a:r>
            <a:r>
              <a:rPr lang="en-CA" sz="1200" b="1" i="0" u="none" strike="noStrike" kern="1200" dirty="0">
                <a:solidFill>
                  <a:schemeClr val="tx1"/>
                </a:solidFill>
                <a:effectLst/>
                <a:latin typeface="+mn-lt"/>
                <a:ea typeface="+mn-ea"/>
                <a:cs typeface="+mn-cs"/>
              </a:rPr>
              <a:t>, Hobby, </a:t>
            </a:r>
            <a:r>
              <a:rPr lang="en-CA" sz="1200" b="1" i="0" u="none" strike="noStrike" kern="1200" dirty="0" err="1">
                <a:solidFill>
                  <a:schemeClr val="tx1"/>
                </a:solidFill>
                <a:effectLst/>
                <a:latin typeface="+mn-lt"/>
                <a:ea typeface="+mn-ea"/>
                <a:cs typeface="+mn-cs"/>
              </a:rPr>
              <a:t>Reihe</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Satz</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Ausdruck</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merken</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plötzlich</a:t>
            </a:r>
            <a:endParaRPr lang="en-CA" sz="1200" b="1"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1"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1"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Native-speaker teacher feedback provided by </a:t>
            </a:r>
            <a:r>
              <a:rPr lang="en-GB" sz="1200" b="0" i="0" kern="1200" dirty="0">
                <a:solidFill>
                  <a:schemeClr val="tx1"/>
                </a:solidFill>
                <a:effectLst/>
                <a:latin typeface="+mn-lt"/>
                <a:ea typeface="+mn-ea"/>
                <a:cs typeface="+mn-cs"/>
              </a:rPr>
              <a:t>Stephanie Cross.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1" dirty="0">
                <a:effectLst/>
                <a:latin typeface="Calibri" panose="020F0502020204030204" pitchFamily="34" charset="0"/>
                <a:ea typeface="Calibri" panose="020F0502020204030204" pitchFamily="34" charset="0"/>
                <a:cs typeface="Times New Roman" panose="02020603050405020304" pitchFamily="18" charset="0"/>
              </a:rPr>
            </a:br>
            <a:r>
              <a:rPr lang="en-GB" sz="1200" b="1" dirty="0">
                <a:effectLst/>
                <a:latin typeface="Calibri" panose="020F0502020204030204" pitchFamily="34" charset="0"/>
                <a:ea typeface="Calibri" panose="020F0502020204030204" pitchFamily="34" charset="0"/>
                <a:cs typeface="Times New Roman" panose="02020603050405020304" pitchFamily="18" charset="0"/>
              </a:rPr>
              <a:t>Learning outcomes: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effectLst/>
                <a:latin typeface="Calibri" panose="020F0502020204030204" pitchFamily="34" charset="0"/>
                <a:ea typeface="Calibri" panose="020F0502020204030204" pitchFamily="34" charset="0"/>
                <a:cs typeface="Times New Roman" panose="02020603050405020304" pitchFamily="18" charset="0"/>
              </a:rPr>
              <a:t>Revisit compound nouns</a:t>
            </a:r>
            <a:endParaRPr lang="en-GB" sz="1200" b="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effectLst/>
                <a:latin typeface="Calibri" panose="020F0502020204030204" pitchFamily="34" charset="0"/>
                <a:ea typeface="Calibri" panose="020F0502020204030204" pitchFamily="34" charset="0"/>
                <a:cs typeface="Times New Roman" panose="02020603050405020304" pitchFamily="18" charset="0"/>
              </a:rPr>
              <a:t>Revisit word patterns 1&amp;2 Haupt- &amp; </a:t>
            </a:r>
            <a:r>
              <a:rPr lang="en-GB" sz="1200" b="1" dirty="0" err="1">
                <a:effectLst/>
                <a:latin typeface="Calibri" panose="020F0502020204030204" pitchFamily="34" charset="0"/>
                <a:ea typeface="Calibri" panose="020F0502020204030204" pitchFamily="34" charset="0"/>
                <a:cs typeface="Times New Roman" panose="02020603050405020304" pitchFamily="18" charset="0"/>
              </a:rPr>
              <a:t>Lieblings</a:t>
            </a:r>
            <a:r>
              <a:rPr lang="en-GB" sz="1200" b="1" dirty="0">
                <a:effectLst/>
                <a:latin typeface="Calibri" panose="020F0502020204030204" pitchFamily="34"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effectLst/>
                <a:latin typeface="Calibri" panose="020F0502020204030204" pitchFamily="34" charset="0"/>
                <a:ea typeface="Calibri" panose="020F0502020204030204" pitchFamily="34" charset="0"/>
                <a:cs typeface="Times New Roman" panose="02020603050405020304" pitchFamily="18" charset="0"/>
              </a:rPr>
              <a:t>Revisit definite and indefinite articles R2 (acc.)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effectLst/>
                <a:latin typeface="Calibri" panose="020F0502020204030204" pitchFamily="34" charset="0"/>
                <a:ea typeface="Calibri" panose="020F0502020204030204" pitchFamily="34" charset="0"/>
                <a:cs typeface="Times New Roman" panose="02020603050405020304" pitchFamily="18" charset="0"/>
              </a:rPr>
              <a:t>Revisit present tense weak verbs; irregular verb HABEN</a:t>
            </a:r>
            <a:endParaRPr lang="en-GB"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Revisit negation: nicht + adjective/adverb, definite article, possessive adjectives, proper nouns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Revisit </a:t>
            </a:r>
            <a:r>
              <a:rPr lang="en-GB" sz="1200" b="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kein</a:t>
            </a:r>
            <a:r>
              <a:rPr lang="en-GB"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 indefinite article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effectLst/>
                <a:latin typeface="Calibri" panose="020F0502020204030204" pitchFamily="34" charset="0"/>
                <a:ea typeface="Calibri" panose="020F0502020204030204" pitchFamily="34" charset="0"/>
                <a:cs typeface="Times New Roman" panose="02020603050405020304" pitchFamily="18" charset="0"/>
              </a:rPr>
              <a:t>Revisit Plural rules 4-6</a:t>
            </a:r>
            <a:endParaRPr lang="en-GB"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effectLst/>
                <a:latin typeface="Calibri" panose="020F0502020204030204" pitchFamily="34" charset="0"/>
                <a:ea typeface="Calibri" panose="020F0502020204030204" pitchFamily="34" charset="0"/>
                <a:cs typeface="Times New Roman" panose="02020603050405020304" pitchFamily="18" charset="0"/>
              </a:rPr>
              <a:t>Phonics: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Calibri" panose="020F0502020204030204" pitchFamily="34" charset="0"/>
                <a:ea typeface="Calibri" panose="020F0502020204030204" pitchFamily="34" charset="0"/>
                <a:cs typeface="Times New Roman" panose="02020603050405020304" pitchFamily="18" charset="0"/>
              </a:rPr>
              <a:t>long and short [a]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Calibri" panose="020F0502020204030204" pitchFamily="34" charset="0"/>
                <a:ea typeface="Calibri" panose="020F0502020204030204" pitchFamily="34" charset="0"/>
                <a:cs typeface="Times New Roman" panose="02020603050405020304" pitchFamily="18" charset="0"/>
              </a:rPr>
              <a:t>[link to grammar: </a:t>
            </a:r>
            <a:r>
              <a:rPr lang="en-US" sz="1200" b="0" dirty="0" err="1">
                <a:effectLst/>
                <a:latin typeface="Calibri" panose="020F0502020204030204" pitchFamily="34" charset="0"/>
                <a:ea typeface="Calibri" panose="020F0502020204030204" pitchFamily="34" charset="0"/>
                <a:cs typeface="Times New Roman" panose="02020603050405020304" pitchFamily="18" charset="0"/>
              </a:rPr>
              <a:t>haben</a:t>
            </a:r>
            <a:r>
              <a:rPr lang="en-US" sz="1200" b="0" dirty="0">
                <a:effectLst/>
                <a:latin typeface="Calibri" panose="020F0502020204030204" pitchFamily="34"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Calibri" panose="020F0502020204030204" pitchFamily="34" charset="0"/>
                <a:ea typeface="Calibri" panose="020F0502020204030204" pitchFamily="34" charset="0"/>
                <a:cs typeface="Times New Roman" panose="02020603050405020304" pitchFamily="18" charset="0"/>
              </a:rPr>
              <a:t>[a] vs [ä]|[u] vs [ü]|[o] vs [ö]</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Calibri" panose="020F0502020204030204" pitchFamily="34" charset="0"/>
                <a:ea typeface="Calibri" panose="020F0502020204030204" pitchFamily="34" charset="0"/>
                <a:cs typeface="Times New Roman" panose="02020603050405020304" pitchFamily="18" charset="0"/>
              </a:rPr>
              <a:t>[link to grammar: plural rule 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effectLst/>
                <a:latin typeface="Calibri" panose="020F0502020204030204" pitchFamily="34" charset="0"/>
                <a:ea typeface="Calibri" panose="020F0502020204030204" pitchFamily="34" charset="0"/>
                <a:cs typeface="Times New Roman" panose="02020603050405020304" pitchFamily="18" charset="0"/>
              </a:rPr>
              <a:t>New vocabulary: </a:t>
            </a:r>
            <a:r>
              <a:rPr lang="de-DE" sz="18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beantworten [1865] Aktion</a:t>
            </a:r>
            <a:r>
              <a:rPr lang="de-DE" sz="1800" baseline="300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1</a:t>
            </a:r>
            <a:r>
              <a:rPr lang="de-DE" sz="18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[1838] Artikel [1378] Bedeutung [484] Gespräch [517] Reihe [738] Satz [432] Sinn [380] Unterschied [632] anders [303] betonen (H) [782] bilden</a:t>
            </a:r>
            <a:r>
              <a:rPr lang="de-DE" sz="1800" baseline="300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1</a:t>
            </a:r>
            <a:r>
              <a:rPr lang="de-DE" sz="18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(H) [315] klingen (H) [700] merken (H) [566] unterrichten (H) [3188] Ausdruck (H) [970] Begriff</a:t>
            </a:r>
            <a:r>
              <a:rPr lang="de-DE" sz="1800" baseline="300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1</a:t>
            </a:r>
            <a:r>
              <a:rPr lang="de-DE" sz="18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(H) [569] Übung (H) [1434] deutlich (H) [302] international (H) [426] verschieden (H) [254]</a:t>
            </a:r>
            <a:endParaRPr lang="en-US" sz="12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Revisited vocabulary</a:t>
            </a:r>
            <a:r>
              <a:rPr lang="en-GB" dirty="0"/>
              <a:t>: - </a:t>
            </a:r>
            <a:br>
              <a:rPr lang="en-GB" dirty="0"/>
            </a:br>
            <a:r>
              <a:rPr lang="en-GB" b="1" dirty="0"/>
              <a:t>Thematic revisited vocabulary</a:t>
            </a:r>
            <a:r>
              <a:rPr lang="en-GB" dirty="0"/>
              <a:t>: </a:t>
            </a:r>
            <a:r>
              <a:rPr lang="de-DE" sz="1800" dirty="0">
                <a:effectLst/>
                <a:latin typeface="Century Gothic" panose="020B0502020202020204" pitchFamily="34" charset="0"/>
                <a:ea typeface="Times New Roman" panose="02020603050405020304" pitchFamily="18" charset="0"/>
                <a:cs typeface="Calibri" panose="020F0502020204030204" pitchFamily="34" charset="0"/>
              </a:rPr>
              <a:t>ankommen</a:t>
            </a:r>
            <a:r>
              <a:rPr lang="de-DE" sz="1800" baseline="30000" dirty="0">
                <a:effectLst/>
                <a:latin typeface="Century Gothic" panose="020B0502020202020204" pitchFamily="34" charset="0"/>
                <a:ea typeface="Times New Roman" panose="02020603050405020304" pitchFamily="18" charset="0"/>
                <a:cs typeface="Calibri" panose="020F0502020204030204" pitchFamily="34" charset="0"/>
              </a:rPr>
              <a:t>1</a:t>
            </a:r>
            <a:r>
              <a:rPr lang="de-DE" sz="1800" dirty="0">
                <a:effectLst/>
                <a:latin typeface="Century Gothic" panose="020B0502020202020204" pitchFamily="34" charset="0"/>
                <a:ea typeface="Times New Roman" panose="02020603050405020304" pitchFamily="18" charset="0"/>
                <a:cs typeface="Calibri" panose="020F0502020204030204" pitchFamily="34" charset="0"/>
              </a:rPr>
              <a:t> [653] hören [146] sagen [40] schreiben</a:t>
            </a:r>
            <a:r>
              <a:rPr lang="de-DE" sz="1800" baseline="30000" dirty="0">
                <a:effectLst/>
                <a:latin typeface="Century Gothic" panose="020B0502020202020204" pitchFamily="34" charset="0"/>
                <a:ea typeface="Times New Roman" panose="02020603050405020304" pitchFamily="18" charset="0"/>
                <a:cs typeface="Calibri" panose="020F0502020204030204" pitchFamily="34" charset="0"/>
              </a:rPr>
              <a:t>1</a:t>
            </a:r>
            <a:r>
              <a:rPr lang="de-DE" sz="1800" dirty="0">
                <a:effectLst/>
                <a:latin typeface="Century Gothic" panose="020B0502020202020204" pitchFamily="34" charset="0"/>
                <a:ea typeface="Times New Roman" panose="02020603050405020304" pitchFamily="18" charset="0"/>
                <a:cs typeface="Calibri" panose="020F0502020204030204" pitchFamily="34" charset="0"/>
              </a:rPr>
              <a:t> [184] üben [1928] übersetzen [1765] wiederholen [988] Abend [342] Antwort (</a:t>
            </a:r>
            <a:r>
              <a:rPr lang="de-DE" sz="1800" dirty="0" err="1">
                <a:effectLst/>
                <a:latin typeface="Century Gothic" panose="020B0502020202020204" pitchFamily="34" charset="0"/>
                <a:ea typeface="Times New Roman" panose="02020603050405020304" pitchFamily="18" charset="0"/>
                <a:cs typeface="Calibri" panose="020F0502020204030204" pitchFamily="34" charset="0"/>
              </a:rPr>
              <a:t>auf</a:t>
            </a:r>
            <a:r>
              <a:rPr lang="de-DE" sz="1800" baseline="30000" dirty="0" err="1">
                <a:effectLst/>
                <a:latin typeface="Century Gothic" panose="020B0502020202020204" pitchFamily="34" charset="0"/>
                <a:ea typeface="Times New Roman" panose="02020603050405020304" pitchFamily="18" charset="0"/>
                <a:cs typeface="Calibri" panose="020F0502020204030204" pitchFamily="34" charset="0"/>
              </a:rPr>
              <a:t>acc</a:t>
            </a:r>
            <a:r>
              <a:rPr lang="de-DE" sz="1800" baseline="30000" dirty="0">
                <a:effectLst/>
                <a:latin typeface="Century Gothic" panose="020B0502020202020204" pitchFamily="34" charset="0"/>
                <a:ea typeface="Times New Roman" panose="02020603050405020304" pitchFamily="18" charset="0"/>
                <a:cs typeface="Calibri" panose="020F0502020204030204" pitchFamily="34" charset="0"/>
              </a:rPr>
              <a:t>. </a:t>
            </a:r>
            <a:r>
              <a:rPr lang="de-DE" sz="1800" dirty="0">
                <a:effectLst/>
                <a:latin typeface="Century Gothic" panose="020B0502020202020204" pitchFamily="34" charset="0"/>
                <a:ea typeface="Times New Roman" panose="02020603050405020304" pitchFamily="18" charset="0"/>
                <a:cs typeface="Calibri" panose="020F0502020204030204" pitchFamily="34" charset="0"/>
              </a:rPr>
              <a:t>+ </a:t>
            </a:r>
            <a:r>
              <a:rPr lang="de-DE" sz="1800" dirty="0" err="1">
                <a:effectLst/>
                <a:latin typeface="Century Gothic" panose="020B0502020202020204" pitchFamily="34" charset="0"/>
                <a:ea typeface="Times New Roman" panose="02020603050405020304" pitchFamily="18" charset="0"/>
                <a:cs typeface="Calibri" panose="020F0502020204030204" pitchFamily="34" charset="0"/>
              </a:rPr>
              <a:t>noun</a:t>
            </a:r>
            <a:r>
              <a:rPr lang="de-DE" sz="1800" dirty="0">
                <a:effectLst/>
                <a:latin typeface="Century Gothic" panose="020B0502020202020204" pitchFamily="34" charset="0"/>
                <a:ea typeface="Times New Roman" panose="02020603050405020304" pitchFamily="18" charset="0"/>
                <a:cs typeface="Calibri" panose="020F0502020204030204" pitchFamily="34" charset="0"/>
              </a:rPr>
              <a:t>) [522] Aufgabe [256] Bild [253] Blatt [1270] Buch [300] Fehler [861] Frage [157] Hobby [3608] Interview [931] Kind [133] Lied [1733] Sache [318] Vergangenheit [1196] Vorteil [983] Wand [828] Wort [194] falsch [524] fremd [859] nahe, nah [480] richtig [177] schwierig [580] jetzt [72] plötzlich [456] unten [710] vorne, vorn [785] Gegenwart (H) [1932] doch (H) [73] </a:t>
            </a:r>
            <a:endParaRPr lang="en-US" sz="12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Revisited function words:</a:t>
            </a:r>
            <a:r>
              <a:rPr lang="en-US" sz="1200" b="0" i="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de-DE" sz="18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haben, hast, hat, man, nicht, der, die, das, ein, eine, kein, keine, Haupt-, Lieblings-</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a:t>
            </a:fld>
            <a:endParaRPr lang="en-GB"/>
          </a:p>
        </p:txBody>
      </p:sp>
    </p:spTree>
    <p:extLst>
      <p:ext uri="{BB962C8B-B14F-4D97-AF65-F5344CB8AC3E}">
        <p14:creationId xmlns:p14="http://schemas.microsoft.com/office/powerpoint/2010/main" val="40336146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Foundation version: slide 2 / 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Source attribution: </a:t>
            </a:r>
            <a:r>
              <a:rPr lang="en-GB" sz="1800" dirty="0">
                <a:solidFill>
                  <a:srgbClr val="0563C1"/>
                </a:solidFill>
                <a:effectLst/>
                <a:latin typeface="Calibri" panose="020F0502020204030204" pitchFamily="34" charset="0"/>
                <a:ea typeface="Times New Roman" panose="02020603050405020304" pitchFamily="18" charset="0"/>
                <a:cs typeface="Calibri" panose="020F0502020204030204" pitchFamily="34" charset="0"/>
                <a:hlinkClick r:id="rId3"/>
              </a:rPr>
              <a:t>https://www.dw.com/de/lernerportr%C3%A4ts-archiv-hi/a-5690969</a:t>
            </a:r>
            <a:r>
              <a:rPr lang="en-GB" sz="1800" dirty="0">
                <a:solidFill>
                  <a:srgbClr val="0563C1"/>
                </a:solidFill>
                <a:effectLst/>
                <a:latin typeface="Calibri" panose="020F0502020204030204" pitchFamily="34" charset="0"/>
                <a:ea typeface="Times New Roman" panose="02020603050405020304" pitchFamily="18" charset="0"/>
                <a:cs typeface="Calibri" panose="020F0502020204030204" pitchFamily="34" charset="0"/>
              </a:rPr>
              <a:t> [Last accessed: 07.12. 22]</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76434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8 minutes</a:t>
            </a:r>
          </a:p>
          <a:p>
            <a:endParaRPr lang="en-US" b="0" dirty="0"/>
          </a:p>
          <a:p>
            <a:r>
              <a:rPr lang="en-US" b="1" dirty="0"/>
              <a:t>Aim: </a:t>
            </a:r>
            <a:r>
              <a:rPr lang="en-US" b="0" dirty="0"/>
              <a:t>to </a:t>
            </a:r>
            <a:r>
              <a:rPr lang="en-US" b="0" dirty="0" err="1"/>
              <a:t>practise</a:t>
            </a:r>
            <a:r>
              <a:rPr lang="en-US" b="0" dirty="0"/>
              <a:t> using compound nouns and word pattern 1 &amp; 2 in speaking modality and using the informal ‘du’ form of address. </a:t>
            </a:r>
          </a:p>
          <a:p>
            <a:endParaRPr lang="en-US" b="0" dirty="0"/>
          </a:p>
          <a:p>
            <a:r>
              <a:rPr lang="en-GB" b="1" dirty="0"/>
              <a:t>Procedure:</a:t>
            </a:r>
          </a:p>
          <a:p>
            <a:pPr marL="228600" indent="-228600">
              <a:buAutoNum type="arabicParenR"/>
            </a:pPr>
            <a:r>
              <a:rPr lang="en-GB" b="0" dirty="0"/>
              <a:t>Give the students 2 minutes to prepare answers for themselves</a:t>
            </a:r>
          </a:p>
          <a:p>
            <a:pPr marL="228600" indent="-228600">
              <a:buAutoNum type="arabicParenR"/>
            </a:pPr>
            <a:r>
              <a:rPr lang="en-GB" b="0" dirty="0"/>
              <a:t>Partner A asks the questions on the slide to Partner B whilst the teacher moves around and listens to the interviews. Then partners swap roles. Partner A has to note how many compound nouns were used in each answer. </a:t>
            </a:r>
          </a:p>
          <a:p>
            <a:pPr marL="228600" indent="-228600">
              <a:buAutoNum type="arabicParenR"/>
            </a:pPr>
            <a:r>
              <a:rPr lang="en-GB" b="0" dirty="0"/>
              <a:t>Swap roles and repeat. </a:t>
            </a:r>
          </a:p>
          <a:p>
            <a:pPr marL="0" indent="0">
              <a:buNone/>
            </a:pPr>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68721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 this is the Higher version. A foundation version is available on the next slide. </a:t>
            </a:r>
          </a:p>
          <a:p>
            <a:r>
              <a:rPr lang="en-US" b="1" dirty="0"/>
              <a:t>Timing:</a:t>
            </a:r>
            <a:r>
              <a:rPr lang="en-US" dirty="0"/>
              <a:t> 8 minutes</a:t>
            </a:r>
          </a:p>
          <a:p>
            <a:endParaRPr lang="en-US" dirty="0"/>
          </a:p>
          <a:p>
            <a:r>
              <a:rPr lang="en-US" b="1" dirty="0"/>
              <a:t>Aim: </a:t>
            </a:r>
            <a:r>
              <a:rPr lang="en-US" b="0" dirty="0"/>
              <a:t>to </a:t>
            </a:r>
            <a:r>
              <a:rPr lang="en-US" b="0" dirty="0" err="1"/>
              <a:t>practise</a:t>
            </a:r>
            <a:r>
              <a:rPr lang="en-US" b="0" dirty="0"/>
              <a:t> and consolidate use of compound nouns through translation.</a:t>
            </a:r>
          </a:p>
          <a:p>
            <a:endParaRPr lang="en-US" b="0" dirty="0"/>
          </a:p>
          <a:p>
            <a:r>
              <a:rPr lang="en-US" b="1" dirty="0"/>
              <a:t>Procedure: </a:t>
            </a:r>
            <a:endParaRPr lang="en-US" b="0" dirty="0"/>
          </a:p>
          <a:p>
            <a:pPr marL="228600" indent="-228600">
              <a:buAutoNum type="arabicPeriod"/>
            </a:pPr>
            <a:r>
              <a:rPr lang="en-US" b="0" dirty="0"/>
              <a:t>Working in pairs or alone, students translate the sentences from the text into English.</a:t>
            </a:r>
            <a:endParaRPr lang="en-GB" b="1" dirty="0"/>
          </a:p>
          <a:p>
            <a:pPr marL="228600" indent="-228600">
              <a:buAutoNum type="arabicPeriod"/>
            </a:pPr>
            <a:r>
              <a:rPr lang="en-GB" b="0" dirty="0"/>
              <a:t>Discuss answers as a class. Note this part of the task can be deferred to the start of the next lesson. Suggested translations are below but allow for a variety of answers to discuss the possible variations in the translation and to reinforce the idea that there is more than one way to translate; difference does not necessarily mean the translation is wrong. </a:t>
            </a:r>
          </a:p>
          <a:p>
            <a:pPr marL="228600" indent="-228600">
              <a:buAutoNum type="arabicPeriod"/>
            </a:pPr>
            <a:endParaRPr lang="en-GB" b="0" dirty="0"/>
          </a:p>
          <a:p>
            <a:pPr marL="0" indent="0">
              <a:buNone/>
            </a:pPr>
            <a:r>
              <a:rPr lang="en-GB" b="0" dirty="0"/>
              <a:t>Suggested translations:</a:t>
            </a:r>
          </a:p>
          <a:p>
            <a:pPr marL="228600" indent="-228600">
              <a:buAutoNum type="arabicPeriod"/>
            </a:pPr>
            <a:r>
              <a:rPr lang="en-GB" b="0" dirty="0"/>
              <a:t>An Interview about learning German. </a:t>
            </a:r>
          </a:p>
          <a:p>
            <a:pPr marL="228600" indent="-228600">
              <a:buAutoNum type="arabicPeriod"/>
            </a:pPr>
            <a:r>
              <a:rPr lang="en-GB" b="0" dirty="0"/>
              <a:t>I learn/ am learning German because it is my favourite language. My mother tongue/first language is Urdu, but now/ at the moment, my main / principal language is English. </a:t>
            </a:r>
          </a:p>
          <a:p>
            <a:pPr marL="228600" indent="-228600">
              <a:buAutoNum type="arabicPeriod"/>
            </a:pPr>
            <a:r>
              <a:rPr lang="en-GB" b="0" dirty="0"/>
              <a:t>The many different adjective endings. Yes, that’s the main problem for me. Completely/really different from Urdu. </a:t>
            </a:r>
          </a:p>
          <a:p>
            <a:pPr marL="228600" indent="-228600">
              <a:buAutoNum type="arabicPeriod"/>
            </a:pPr>
            <a:r>
              <a:rPr lang="en-GB" b="0" dirty="0"/>
              <a:t>To travel to Germany and watch Bayern Munich, my favourite football team play. </a:t>
            </a:r>
          </a:p>
          <a:p>
            <a:pPr marL="228600" indent="-228600">
              <a:buAutoNum type="arabicPeriod"/>
            </a:pPr>
            <a:r>
              <a:rPr lang="en-GB" b="0" dirty="0"/>
              <a:t>My main tip/ principal tip is to explain grammar well. I like answering grammar questions.</a:t>
            </a:r>
          </a:p>
          <a:p>
            <a:pPr marL="228600" indent="-228600">
              <a:buAutoNum type="arabicPeriod"/>
            </a:pPr>
            <a:r>
              <a:rPr lang="en-GB" b="0" dirty="0"/>
              <a:t>Fridge – or cool cupboard in English. That is logical but also funny.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57294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is the </a:t>
            </a:r>
            <a:r>
              <a:rPr lang="en-US" b="1"/>
              <a:t>Foundation version.</a:t>
            </a:r>
          </a:p>
          <a:p>
            <a:r>
              <a:rPr lang="en-US" b="1" dirty="0"/>
              <a:t>Timing:</a:t>
            </a:r>
            <a:r>
              <a:rPr lang="en-US" dirty="0"/>
              <a:t> 8 minutes</a:t>
            </a:r>
          </a:p>
          <a:p>
            <a:endParaRPr lang="en-US" dirty="0"/>
          </a:p>
          <a:p>
            <a:r>
              <a:rPr lang="en-US" b="1" dirty="0"/>
              <a:t>Aim: </a:t>
            </a:r>
            <a:r>
              <a:rPr lang="en-US" b="0" dirty="0"/>
              <a:t>to </a:t>
            </a:r>
            <a:r>
              <a:rPr lang="en-US" b="0" dirty="0" err="1"/>
              <a:t>practise</a:t>
            </a:r>
            <a:r>
              <a:rPr lang="en-US" b="0" dirty="0"/>
              <a:t> and consolidate use of compound nouns through translation.</a:t>
            </a:r>
          </a:p>
          <a:p>
            <a:endParaRPr lang="en-US" b="0" dirty="0"/>
          </a:p>
          <a:p>
            <a:r>
              <a:rPr lang="en-US" b="1" dirty="0"/>
              <a:t>Procedure: </a:t>
            </a:r>
            <a:endParaRPr lang="en-US" b="0" dirty="0"/>
          </a:p>
          <a:p>
            <a:pPr marL="228600" indent="-228600">
              <a:buAutoNum type="arabicPeriod"/>
            </a:pPr>
            <a:r>
              <a:rPr lang="en-US" b="0" dirty="0"/>
              <a:t>Working in pairs or alone, students translate the sentences from the text into English.</a:t>
            </a:r>
            <a:endParaRPr lang="en-GB" b="1" dirty="0"/>
          </a:p>
          <a:p>
            <a:pPr marL="228600" indent="-228600">
              <a:buAutoNum type="arabicPeriod"/>
            </a:pPr>
            <a:r>
              <a:rPr lang="en-GB" b="0" dirty="0"/>
              <a:t>Discuss answers as a class. Note this part of the task can be deferred to the start of the next lesson. Suggested translations are below but allow for a variety of answers to discuss the possible variations in the translation and to reinforce the idea that there is more than one way to translate; difference does not necessarily mean the translation is wrong. </a:t>
            </a:r>
          </a:p>
          <a:p>
            <a:pPr marL="228600" indent="-228600">
              <a:buAutoNum type="arabicPeriod"/>
            </a:pPr>
            <a:endParaRPr lang="en-GB" b="0" dirty="0"/>
          </a:p>
          <a:p>
            <a:pPr marL="0" indent="0">
              <a:buNone/>
            </a:pPr>
            <a:r>
              <a:rPr lang="en-GB" b="0" dirty="0"/>
              <a:t>Suggested translations:</a:t>
            </a:r>
          </a:p>
          <a:p>
            <a:pPr marL="228600" indent="-228600">
              <a:buAutoNum type="arabicPeriod"/>
            </a:pPr>
            <a:r>
              <a:rPr lang="en-GB" b="0" dirty="0"/>
              <a:t>An Interview about learning German. </a:t>
            </a:r>
          </a:p>
          <a:p>
            <a:pPr marL="228600" indent="-228600">
              <a:buAutoNum type="arabicPeriod"/>
            </a:pPr>
            <a:r>
              <a:rPr lang="en-GB" b="0" dirty="0"/>
              <a:t>I learn/ am learning German because it is my favourite language. My mother tongue/first language is Urdu, but now/ at the moment, my main / principal language is English. </a:t>
            </a:r>
          </a:p>
          <a:p>
            <a:pPr marL="228600" indent="-228600">
              <a:buAutoNum type="arabicPeriod"/>
            </a:pPr>
            <a:r>
              <a:rPr lang="en-GB" b="0" dirty="0"/>
              <a:t>The many different adjective endings. Yes, that’s the main problem for me. Completely/really different from Urdu. </a:t>
            </a:r>
          </a:p>
          <a:p>
            <a:pPr marL="228600" indent="-228600">
              <a:buAutoNum type="arabicPeriod"/>
            </a:pPr>
            <a:r>
              <a:rPr lang="en-GB" b="0" dirty="0"/>
              <a:t>I would like to see/ watch my favourite football team Bayern Munich. </a:t>
            </a:r>
          </a:p>
          <a:p>
            <a:pPr marL="228600" indent="-228600">
              <a:buAutoNum type="arabicPeriod"/>
            </a:pPr>
            <a:r>
              <a:rPr lang="en-GB" b="0" dirty="0"/>
              <a:t>My main tip/ principal tip is to explain grammar well. I like answering grammar questions.</a:t>
            </a:r>
          </a:p>
          <a:p>
            <a:pPr marL="228600" indent="-228600">
              <a:buAutoNum type="arabicPeriod"/>
            </a:pPr>
            <a:r>
              <a:rPr lang="en-GB" b="0" dirty="0"/>
              <a:t>Fridge – or cool cupboard in English. That is logical but also funny.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52402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b="1" dirty="0"/>
              <a:t>Timing: 2 minutes</a:t>
            </a:r>
            <a:br>
              <a:rPr lang="en-US" dirty="0"/>
            </a:br>
            <a:br>
              <a:rPr lang="en-US" b="1" dirty="0"/>
            </a:br>
            <a:r>
              <a:rPr lang="en-US" b="1" dirty="0"/>
              <a:t>Aim: </a:t>
            </a:r>
            <a:r>
              <a:rPr lang="en-US" b="0" dirty="0"/>
              <a:t>to remind students of the vocabulary they are learning and revisiting this week.</a:t>
            </a:r>
            <a:br>
              <a:rPr lang="en-US" b="0" dirty="0"/>
            </a:br>
            <a:br>
              <a:rPr lang="en-US" b="0" dirty="0"/>
            </a:br>
            <a:r>
              <a:rPr lang="en-US" b="1" dirty="0"/>
              <a:t>Procedure:</a:t>
            </a:r>
            <a:br>
              <a:rPr lang="en-US" b="1" dirty="0"/>
            </a:br>
            <a:r>
              <a:rPr lang="en-US" b="0" dirty="0"/>
              <a:t>1. Display the slide. Explain the tasks.</a:t>
            </a:r>
            <a:br>
              <a:rPr lang="en-US" b="0" dirty="0"/>
            </a:br>
            <a:r>
              <a:rPr lang="en-US" b="0" dirty="0"/>
              <a:t>2. Post this slide or its information for students, using the usual school system for this.</a:t>
            </a:r>
            <a:br>
              <a:rPr lang="en-US" dirty="0"/>
            </a:br>
            <a:endParaRPr lang="en-US" dirty="0"/>
          </a:p>
          <a:p>
            <a:pPr marL="0" lvl="0" indent="0" algn="l" rtl="0">
              <a:lnSpc>
                <a:spcPct val="100000"/>
              </a:lnSpc>
              <a:spcBef>
                <a:spcPts val="0"/>
              </a:spcBef>
              <a:spcAft>
                <a:spcPts val="0"/>
              </a:spcAft>
              <a:buSzPts val="1400"/>
              <a:buNone/>
            </a:pPr>
            <a:r>
              <a:rPr lang="en-US" b="1" dirty="0"/>
              <a:t>Notes</a:t>
            </a:r>
            <a:r>
              <a:rPr lang="en-US" dirty="0"/>
              <a:t>: </a:t>
            </a:r>
            <a:br>
              <a:rPr lang="en-US" dirty="0"/>
            </a:br>
            <a:r>
              <a:rPr lang="en-US" dirty="0"/>
              <a:t>A regular feature of the scheme of work (as for KS3) is that students spend time learning the vocabulary for the following week’s lessons. This can be done using any platform. We provide the words on Quizlet. Most lists are also available (free to all schools, not just subscribers) on </a:t>
            </a:r>
            <a:r>
              <a:rPr lang="en-US" dirty="0" err="1"/>
              <a:t>LanguageNut</a:t>
            </a:r>
            <a:r>
              <a:rPr lang="en-US" dirty="0"/>
              <a:t>. Teachers may of course create their own versions of vocabulary learning activities in any of the different platforms available.</a:t>
            </a:r>
            <a:br>
              <a:rPr lang="en-US" dirty="0"/>
            </a:br>
            <a:br>
              <a:rPr lang="en-US" dirty="0"/>
            </a:br>
            <a:r>
              <a:rPr lang="en-US" dirty="0"/>
              <a:t>At KS4, there are several sets for learning/revisiting:</a:t>
            </a:r>
            <a:br>
              <a:rPr lang="en-US" dirty="0"/>
            </a:br>
            <a:r>
              <a:rPr lang="en-US" dirty="0"/>
              <a:t>1. The new vocabulary for the following week.</a:t>
            </a:r>
            <a:br>
              <a:rPr lang="en-US" dirty="0"/>
            </a:br>
            <a:r>
              <a:rPr lang="en-US" dirty="0"/>
              <a:t>2. The revisited thematic vocabulary (from KS3 SOW) assigned to the week.</a:t>
            </a:r>
            <a:br>
              <a:rPr lang="en-US" dirty="0"/>
            </a:br>
            <a:r>
              <a:rPr lang="en-US" dirty="0"/>
              <a:t>3. The systematic revisiting (at +3 and +9 weekly intervals) of new vocabulary.</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In the KS4 SOW every word from the GCSE vocabulary list has been tracked to ensure that:</a:t>
            </a:r>
            <a:br>
              <a:rPr lang="en-US" dirty="0"/>
            </a:br>
            <a:r>
              <a:rPr lang="en-US" dirty="0"/>
              <a:t>1. New words are </a:t>
            </a:r>
            <a:r>
              <a:rPr lang="en-US" b="1" dirty="0"/>
              <a:t>introduced, revisited twice </a:t>
            </a:r>
            <a:r>
              <a:rPr lang="en-US" dirty="0"/>
              <a:t>at intervals during the course, and </a:t>
            </a:r>
            <a:r>
              <a:rPr lang="en-US" b="1" dirty="0"/>
              <a:t>once again </a:t>
            </a:r>
            <a:r>
              <a:rPr lang="en-US" dirty="0"/>
              <a:t>during the final 9-week revision phase.</a:t>
            </a:r>
            <a:br>
              <a:rPr lang="en-US" dirty="0"/>
            </a:br>
            <a:r>
              <a:rPr lang="en-US" dirty="0"/>
              <a:t>2. KS3 revisited thematic vocabulary is </a:t>
            </a:r>
            <a:r>
              <a:rPr lang="en-US" b="1" dirty="0"/>
              <a:t>revisited twice </a:t>
            </a:r>
            <a:r>
              <a:rPr lang="en-US" dirty="0"/>
              <a:t>during the course, and </a:t>
            </a:r>
            <a:r>
              <a:rPr lang="en-US" b="1" dirty="0"/>
              <a:t>once again</a:t>
            </a:r>
            <a:r>
              <a:rPr lang="en-US" dirty="0"/>
              <a:t> during the final 9-week revision phase.</a:t>
            </a:r>
            <a:br>
              <a:rPr lang="en-US" dirty="0"/>
            </a:br>
            <a:r>
              <a:rPr lang="en-US" dirty="0"/>
              <a:t>3. KS3 function words (listed as R(</a:t>
            </a:r>
            <a:r>
              <a:rPr lang="en-US" dirty="0" err="1"/>
              <a:t>equired</a:t>
            </a:r>
            <a:r>
              <a:rPr lang="en-US" dirty="0"/>
              <a:t>) on Annex E of the GCSE Subject Content are all </a:t>
            </a:r>
            <a:r>
              <a:rPr lang="en-US" b="1" dirty="0"/>
              <a:t>revisited multiple times </a:t>
            </a:r>
            <a:r>
              <a:rPr lang="en-US" dirty="0"/>
              <a:t>(Column D on the KS4 SOW) and the revisits are also tracked on the KS4 Vocabulary tracker.</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We anticipate that students will spend on average 2 hours on homework per week at KS4.  </a:t>
            </a:r>
            <a:br>
              <a:rPr lang="en-US" dirty="0"/>
            </a:br>
            <a:r>
              <a:rPr lang="en-US" dirty="0"/>
              <a:t>As a general rule, one hour would be assigned to vocabulary learning (and ideally this time will be spread across the week). The aim at KS3 was to establish a ‘little and often’ approach to vocabulary learning, using an app to facilitate this. This learning habit will hopefully continue into KS4. The 2</a:t>
            </a:r>
            <a:r>
              <a:rPr lang="en-US" baseline="30000" dirty="0"/>
              <a:t>nd</a:t>
            </a:r>
            <a:r>
              <a:rPr lang="en-US" dirty="0"/>
              <a:t> hour will generally include additional reading, listening, speaking tasks. Teachers will be best placed to decide whether to include extended writing tasks for homework. However, given the availability of online translation tools and the strong temptation to use them, such tasks </a:t>
            </a:r>
            <a:r>
              <a:rPr lang="en-US" i="1" dirty="0"/>
              <a:t>might</a:t>
            </a:r>
            <a:r>
              <a:rPr lang="en-US" dirty="0"/>
              <a:t> best be undertaken in class, where teachers can replicate the conditions for written language production that will apply for students at GCSE.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06987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i="0" u="none" strike="noStrike" kern="1200" dirty="0">
                <a:solidFill>
                  <a:schemeClr val="tx1"/>
                </a:solidFill>
                <a:effectLst/>
                <a:latin typeface="+mn-lt"/>
                <a:ea typeface="+mn-ea"/>
                <a:cs typeface="+mn-cs"/>
              </a:rPr>
              <a:t>All words in this week’s lessons (new and revisited) appear on all three awarding organisation lists with the following exceptions:</a:t>
            </a:r>
            <a:br>
              <a:rPr lang="en-CA" sz="1200" b="1" i="0" u="none" strike="noStrike" kern="1200" dirty="0">
                <a:solidFill>
                  <a:schemeClr val="tx1"/>
                </a:solidFill>
                <a:effectLst/>
                <a:latin typeface="+mn-lt"/>
                <a:ea typeface="+mn-ea"/>
                <a:cs typeface="+mn-cs"/>
              </a:rPr>
            </a:br>
            <a:r>
              <a:rPr lang="en-CA" sz="1200" b="1" i="0" u="none" strike="noStrike" kern="1200" dirty="0">
                <a:solidFill>
                  <a:schemeClr val="tx1"/>
                </a:solidFill>
                <a:effectLst/>
                <a:latin typeface="+mn-lt"/>
                <a:ea typeface="+mn-ea"/>
                <a:cs typeface="+mn-cs"/>
              </a:rPr>
              <a:t>AQA list does not have: </a:t>
            </a:r>
            <a:r>
              <a:rPr lang="en-CA" sz="1200" b="1" i="0" u="none" strike="noStrike" kern="1200" dirty="0" err="1">
                <a:solidFill>
                  <a:schemeClr val="tx1"/>
                </a:solidFill>
                <a:effectLst/>
                <a:latin typeface="+mn-lt"/>
                <a:ea typeface="+mn-ea"/>
                <a:cs typeface="+mn-cs"/>
              </a:rPr>
              <a:t>betonen</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Begriff</a:t>
            </a:r>
            <a:r>
              <a:rPr lang="en-CA" sz="1200" b="1" i="0" u="none" strike="noStrike" kern="1200" dirty="0">
                <a:solidFill>
                  <a:schemeClr val="tx1"/>
                </a:solidFill>
                <a:effectLst/>
                <a:latin typeface="+mn-lt"/>
                <a:ea typeface="+mn-ea"/>
                <a:cs typeface="+mn-cs"/>
              </a:rPr>
              <a:t>, Hobby</a:t>
            </a:r>
            <a:br>
              <a:rPr lang="en-CA" sz="1200" b="1" i="0" u="none" strike="noStrike" kern="1200" dirty="0">
                <a:solidFill>
                  <a:schemeClr val="tx1"/>
                </a:solidFill>
                <a:effectLst/>
                <a:latin typeface="+mn-lt"/>
                <a:ea typeface="+mn-ea"/>
                <a:cs typeface="+mn-cs"/>
              </a:rPr>
            </a:br>
            <a:r>
              <a:rPr lang="en-CA" sz="1200" b="1" i="0" u="none" strike="noStrike" kern="1200" dirty="0">
                <a:solidFill>
                  <a:schemeClr val="tx1"/>
                </a:solidFill>
                <a:effectLst/>
                <a:latin typeface="+mn-lt"/>
                <a:ea typeface="+mn-ea"/>
                <a:cs typeface="+mn-cs"/>
              </a:rPr>
              <a:t>Edexcel list does not have: </a:t>
            </a:r>
            <a:r>
              <a:rPr lang="en-CA" sz="1200" b="1" i="0" u="none" strike="noStrike" kern="1200" dirty="0" err="1">
                <a:solidFill>
                  <a:schemeClr val="tx1"/>
                </a:solidFill>
                <a:effectLst/>
                <a:latin typeface="+mn-lt"/>
                <a:ea typeface="+mn-ea"/>
                <a:cs typeface="+mn-cs"/>
              </a:rPr>
              <a:t>betonen</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Begriff</a:t>
            </a:r>
            <a:r>
              <a:rPr lang="en-CA" sz="1200" b="1" i="0" u="none" strike="noStrike" kern="1200" dirty="0">
                <a:solidFill>
                  <a:schemeClr val="tx1"/>
                </a:solidFill>
                <a:effectLst/>
                <a:latin typeface="+mn-lt"/>
                <a:ea typeface="+mn-ea"/>
                <a:cs typeface="+mn-cs"/>
              </a:rPr>
              <a:t>, Hobby, </a:t>
            </a:r>
            <a:r>
              <a:rPr lang="en-CA" sz="1200" b="1" i="0" u="none" strike="noStrike" kern="1200" dirty="0" err="1">
                <a:solidFill>
                  <a:schemeClr val="tx1"/>
                </a:solidFill>
                <a:effectLst/>
                <a:latin typeface="+mn-lt"/>
                <a:ea typeface="+mn-ea"/>
                <a:cs typeface="+mn-cs"/>
              </a:rPr>
              <a:t>Reihe</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Satz</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Ausdruck</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merken</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plötzlich</a:t>
            </a:r>
            <a:endParaRPr lang="en-CA" sz="1200" b="1"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Native-speaker teacher feedback provided by </a:t>
            </a:r>
            <a:r>
              <a:rPr lang="en-GB" sz="1200" b="0" i="0" kern="1200" dirty="0">
                <a:solidFill>
                  <a:schemeClr val="tx1"/>
                </a:solidFill>
                <a:effectLst/>
                <a:latin typeface="+mn-lt"/>
                <a:ea typeface="+mn-ea"/>
                <a:cs typeface="+mn-cs"/>
              </a:rPr>
              <a:t>Stephanie Cross.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1" dirty="0">
                <a:effectLst/>
                <a:latin typeface="Calibri" panose="020F0502020204030204" pitchFamily="34" charset="0"/>
                <a:ea typeface="Calibri" panose="020F0502020204030204" pitchFamily="34" charset="0"/>
                <a:cs typeface="Times New Roman" panose="02020603050405020304" pitchFamily="18" charset="0"/>
              </a:rPr>
            </a:br>
            <a:r>
              <a:rPr lang="en-GB" sz="1200" b="1" dirty="0">
                <a:effectLst/>
                <a:latin typeface="Calibri" panose="020F0502020204030204" pitchFamily="34" charset="0"/>
                <a:ea typeface="Calibri" panose="020F0502020204030204" pitchFamily="34" charset="0"/>
                <a:cs typeface="Times New Roman" panose="02020603050405020304" pitchFamily="18" charset="0"/>
              </a:rPr>
              <a:t>Learning outcomes: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effectLst/>
                <a:latin typeface="Calibri" panose="020F0502020204030204" pitchFamily="34" charset="0"/>
                <a:ea typeface="Calibri" panose="020F0502020204030204" pitchFamily="34" charset="0"/>
                <a:cs typeface="Times New Roman" panose="02020603050405020304" pitchFamily="18" charset="0"/>
              </a:rPr>
              <a:t>Revisit compound nouns</a:t>
            </a:r>
            <a:endParaRPr lang="en-GB" sz="1200" b="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effectLst/>
                <a:latin typeface="Calibri" panose="020F0502020204030204" pitchFamily="34" charset="0"/>
                <a:ea typeface="Calibri" panose="020F0502020204030204" pitchFamily="34" charset="0"/>
                <a:cs typeface="Times New Roman" panose="02020603050405020304" pitchFamily="18" charset="0"/>
              </a:rPr>
              <a:t>Revisit word patterns 1&amp;2 Haupt- &amp; </a:t>
            </a:r>
            <a:r>
              <a:rPr lang="en-GB" sz="1200" b="0" dirty="0" err="1">
                <a:effectLst/>
                <a:latin typeface="Calibri" panose="020F0502020204030204" pitchFamily="34" charset="0"/>
                <a:ea typeface="Calibri" panose="020F0502020204030204" pitchFamily="34" charset="0"/>
                <a:cs typeface="Times New Roman" panose="02020603050405020304" pitchFamily="18" charset="0"/>
              </a:rPr>
              <a:t>Lieblings</a:t>
            </a:r>
            <a:r>
              <a:rPr lang="en-GB" sz="1200" b="0" dirty="0">
                <a:effectLst/>
                <a:latin typeface="Calibri" panose="020F0502020204030204" pitchFamily="34"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effectLst/>
                <a:latin typeface="Calibri" panose="020F0502020204030204" pitchFamily="34" charset="0"/>
                <a:ea typeface="Calibri" panose="020F0502020204030204" pitchFamily="34" charset="0"/>
                <a:cs typeface="Times New Roman" panose="02020603050405020304" pitchFamily="18" charset="0"/>
              </a:rPr>
              <a:t>Revisit definite and indefinite articles R2 (acc.)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effectLst/>
                <a:latin typeface="Calibri" panose="020F0502020204030204" pitchFamily="34" charset="0"/>
                <a:ea typeface="Calibri" panose="020F0502020204030204" pitchFamily="34" charset="0"/>
                <a:cs typeface="Times New Roman" panose="02020603050405020304" pitchFamily="18" charset="0"/>
              </a:rPr>
              <a:t>Revisit present tense weak verbs; irregular verb HABEN</a:t>
            </a:r>
            <a:endParaRPr lang="en-GB"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Revisit negation: nicht + adjective/adverb, definite article, possessive adjectives, proper nouns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Revisit </a:t>
            </a:r>
            <a:r>
              <a:rPr lang="en-GB" sz="1200" b="1"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kein</a:t>
            </a:r>
            <a:r>
              <a:rPr lang="en-GB"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 indefinite article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effectLst/>
                <a:latin typeface="Calibri" panose="020F0502020204030204" pitchFamily="34" charset="0"/>
                <a:ea typeface="Calibri" panose="020F0502020204030204" pitchFamily="34" charset="0"/>
                <a:cs typeface="Times New Roman" panose="02020603050405020304" pitchFamily="18" charset="0"/>
              </a:rPr>
              <a:t>Revisit Plural rules 4-6</a:t>
            </a:r>
            <a:endParaRPr lang="en-GB"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effectLst/>
                <a:latin typeface="Calibri" panose="020F0502020204030204" pitchFamily="34" charset="0"/>
                <a:ea typeface="Calibri" panose="020F0502020204030204" pitchFamily="34" charset="0"/>
                <a:cs typeface="Times New Roman" panose="02020603050405020304" pitchFamily="18" charset="0"/>
              </a:rPr>
              <a:t>Phonics: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Calibri" panose="020F0502020204030204" pitchFamily="34" charset="0"/>
                <a:ea typeface="Calibri" panose="020F0502020204030204" pitchFamily="34" charset="0"/>
                <a:cs typeface="Times New Roman" panose="02020603050405020304" pitchFamily="18" charset="0"/>
              </a:rPr>
              <a:t>long and short [a]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Calibri" panose="020F0502020204030204" pitchFamily="34" charset="0"/>
                <a:ea typeface="Calibri" panose="020F0502020204030204" pitchFamily="34" charset="0"/>
                <a:cs typeface="Times New Roman" panose="02020603050405020304" pitchFamily="18" charset="0"/>
              </a:rPr>
              <a:t>[link to grammar: </a:t>
            </a:r>
            <a:r>
              <a:rPr lang="en-US" sz="1200" b="0" dirty="0" err="1">
                <a:effectLst/>
                <a:latin typeface="Calibri" panose="020F0502020204030204" pitchFamily="34" charset="0"/>
                <a:ea typeface="Calibri" panose="020F0502020204030204" pitchFamily="34" charset="0"/>
                <a:cs typeface="Times New Roman" panose="02020603050405020304" pitchFamily="18" charset="0"/>
              </a:rPr>
              <a:t>haben</a:t>
            </a:r>
            <a:r>
              <a:rPr lang="en-US" sz="1200" b="0" dirty="0">
                <a:effectLst/>
                <a:latin typeface="Calibri" panose="020F0502020204030204" pitchFamily="34"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Calibri" panose="020F0502020204030204" pitchFamily="34" charset="0"/>
                <a:ea typeface="Calibri" panose="020F0502020204030204" pitchFamily="34" charset="0"/>
                <a:cs typeface="Times New Roman" panose="02020603050405020304" pitchFamily="18" charset="0"/>
              </a:rPr>
              <a:t>[a] vs [ä]|[u] vs [ü]|[o] vs [ö]</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Calibri" panose="020F0502020204030204" pitchFamily="34" charset="0"/>
                <a:ea typeface="Calibri" panose="020F0502020204030204" pitchFamily="34" charset="0"/>
                <a:cs typeface="Times New Roman" panose="02020603050405020304" pitchFamily="18" charset="0"/>
              </a:rPr>
              <a:t>[link to grammar: plural rule 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effectLst/>
                <a:latin typeface="Calibri" panose="020F0502020204030204" pitchFamily="34" charset="0"/>
                <a:ea typeface="Calibri" panose="020F0502020204030204" pitchFamily="34" charset="0"/>
                <a:cs typeface="Times New Roman" panose="02020603050405020304" pitchFamily="18" charset="0"/>
              </a:rPr>
              <a:t>New vocabulary: </a:t>
            </a:r>
            <a:r>
              <a:rPr lang="de-DE" sz="18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beantworten [1865] Aktion</a:t>
            </a:r>
            <a:r>
              <a:rPr lang="de-DE" sz="1800" baseline="300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1</a:t>
            </a:r>
            <a:r>
              <a:rPr lang="de-DE" sz="18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[1838] Artikel [1378] Bedeutung [484] Gespräch [517] Reihe [738] Satz [432] Sinn [380] Unterschied [632] anders [303] betonen (H) [782] bilden</a:t>
            </a:r>
            <a:r>
              <a:rPr lang="de-DE" sz="1800" baseline="300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1</a:t>
            </a:r>
            <a:r>
              <a:rPr lang="de-DE" sz="18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(H) [315] klingen (H) [700] merken (H) [566] unterrichten (H) [3188] Ausdruck (H) [970] Begriff</a:t>
            </a:r>
            <a:r>
              <a:rPr lang="de-DE" sz="1800" baseline="300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1</a:t>
            </a:r>
            <a:r>
              <a:rPr lang="de-DE" sz="18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(H) [569] Übung (H) [1434] deutlich (H) [302] international (H) [426] verschieden (H) [254]</a:t>
            </a:r>
            <a:endParaRPr lang="en-US" sz="12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Revisited vocabulary</a:t>
            </a:r>
            <a:r>
              <a:rPr lang="en-GB" dirty="0"/>
              <a:t>: - </a:t>
            </a:r>
            <a:br>
              <a:rPr lang="en-GB" dirty="0"/>
            </a:br>
            <a:r>
              <a:rPr lang="en-GB" b="1" dirty="0"/>
              <a:t>Thematic revisited vocabulary</a:t>
            </a:r>
            <a:r>
              <a:rPr lang="en-GB" dirty="0"/>
              <a:t>: </a:t>
            </a:r>
            <a:r>
              <a:rPr lang="de-DE" sz="1800" dirty="0">
                <a:effectLst/>
                <a:latin typeface="Century Gothic" panose="020B0502020202020204" pitchFamily="34" charset="0"/>
                <a:ea typeface="Times New Roman" panose="02020603050405020304" pitchFamily="18" charset="0"/>
                <a:cs typeface="Calibri" panose="020F0502020204030204" pitchFamily="34" charset="0"/>
              </a:rPr>
              <a:t>ankommen</a:t>
            </a:r>
            <a:r>
              <a:rPr lang="de-DE" sz="1800" baseline="30000" dirty="0">
                <a:effectLst/>
                <a:latin typeface="Century Gothic" panose="020B0502020202020204" pitchFamily="34" charset="0"/>
                <a:ea typeface="Times New Roman" panose="02020603050405020304" pitchFamily="18" charset="0"/>
                <a:cs typeface="Calibri" panose="020F0502020204030204" pitchFamily="34" charset="0"/>
              </a:rPr>
              <a:t>1</a:t>
            </a:r>
            <a:r>
              <a:rPr lang="de-DE" sz="1800" dirty="0">
                <a:effectLst/>
                <a:latin typeface="Century Gothic" panose="020B0502020202020204" pitchFamily="34" charset="0"/>
                <a:ea typeface="Times New Roman" panose="02020603050405020304" pitchFamily="18" charset="0"/>
                <a:cs typeface="Calibri" panose="020F0502020204030204" pitchFamily="34" charset="0"/>
              </a:rPr>
              <a:t> [653] hören [146] sagen [40] schreiben</a:t>
            </a:r>
            <a:r>
              <a:rPr lang="de-DE" sz="1800" baseline="30000" dirty="0">
                <a:effectLst/>
                <a:latin typeface="Century Gothic" panose="020B0502020202020204" pitchFamily="34" charset="0"/>
                <a:ea typeface="Times New Roman" panose="02020603050405020304" pitchFamily="18" charset="0"/>
                <a:cs typeface="Calibri" panose="020F0502020204030204" pitchFamily="34" charset="0"/>
              </a:rPr>
              <a:t>1</a:t>
            </a:r>
            <a:r>
              <a:rPr lang="de-DE" sz="1800" dirty="0">
                <a:effectLst/>
                <a:latin typeface="Century Gothic" panose="020B0502020202020204" pitchFamily="34" charset="0"/>
                <a:ea typeface="Times New Roman" panose="02020603050405020304" pitchFamily="18" charset="0"/>
                <a:cs typeface="Calibri" panose="020F0502020204030204" pitchFamily="34" charset="0"/>
              </a:rPr>
              <a:t> [184] üben [1928] übersetzen [1765] wiederholen [988] Abend [342] Antwort (</a:t>
            </a:r>
            <a:r>
              <a:rPr lang="de-DE" sz="1800" dirty="0" err="1">
                <a:effectLst/>
                <a:latin typeface="Century Gothic" panose="020B0502020202020204" pitchFamily="34" charset="0"/>
                <a:ea typeface="Times New Roman" panose="02020603050405020304" pitchFamily="18" charset="0"/>
                <a:cs typeface="Calibri" panose="020F0502020204030204" pitchFamily="34" charset="0"/>
              </a:rPr>
              <a:t>auf</a:t>
            </a:r>
            <a:r>
              <a:rPr lang="de-DE" sz="1800" baseline="30000" dirty="0" err="1">
                <a:effectLst/>
                <a:latin typeface="Century Gothic" panose="020B0502020202020204" pitchFamily="34" charset="0"/>
                <a:ea typeface="Times New Roman" panose="02020603050405020304" pitchFamily="18" charset="0"/>
                <a:cs typeface="Calibri" panose="020F0502020204030204" pitchFamily="34" charset="0"/>
              </a:rPr>
              <a:t>acc</a:t>
            </a:r>
            <a:r>
              <a:rPr lang="de-DE" sz="1800" baseline="30000" dirty="0">
                <a:effectLst/>
                <a:latin typeface="Century Gothic" panose="020B0502020202020204" pitchFamily="34" charset="0"/>
                <a:ea typeface="Times New Roman" panose="02020603050405020304" pitchFamily="18" charset="0"/>
                <a:cs typeface="Calibri" panose="020F0502020204030204" pitchFamily="34" charset="0"/>
              </a:rPr>
              <a:t>. </a:t>
            </a:r>
            <a:r>
              <a:rPr lang="de-DE" sz="1800" dirty="0">
                <a:effectLst/>
                <a:latin typeface="Century Gothic" panose="020B0502020202020204" pitchFamily="34" charset="0"/>
                <a:ea typeface="Times New Roman" panose="02020603050405020304" pitchFamily="18" charset="0"/>
                <a:cs typeface="Calibri" panose="020F0502020204030204" pitchFamily="34" charset="0"/>
              </a:rPr>
              <a:t>+ </a:t>
            </a:r>
            <a:r>
              <a:rPr lang="de-DE" sz="1800" dirty="0" err="1">
                <a:effectLst/>
                <a:latin typeface="Century Gothic" panose="020B0502020202020204" pitchFamily="34" charset="0"/>
                <a:ea typeface="Times New Roman" panose="02020603050405020304" pitchFamily="18" charset="0"/>
                <a:cs typeface="Calibri" panose="020F0502020204030204" pitchFamily="34" charset="0"/>
              </a:rPr>
              <a:t>noun</a:t>
            </a:r>
            <a:r>
              <a:rPr lang="de-DE" sz="1800" dirty="0">
                <a:effectLst/>
                <a:latin typeface="Century Gothic" panose="020B0502020202020204" pitchFamily="34" charset="0"/>
                <a:ea typeface="Times New Roman" panose="02020603050405020304" pitchFamily="18" charset="0"/>
                <a:cs typeface="Calibri" panose="020F0502020204030204" pitchFamily="34" charset="0"/>
              </a:rPr>
              <a:t>) [522] Aufgabe [256] Bild [253] Blatt [1270] Buch [300] Fehler [861] Frage [157] Hobby [3608] Interview [931] Kind [133] Lied [1733] Sache [318] Vergangenheit [1196] Vorteil [983] Wand [828] Wort [194] falsch [524] fremd [859] nahe, nah [480] richtig [177] schwierig [580] jetzt [72] plötzlich [456] unten [710] vorne, vorn [785] Gegenwart (H) [1932] doch (H) [73] </a:t>
            </a:r>
            <a:endParaRPr lang="en-US" sz="12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Revisited function words:</a:t>
            </a:r>
            <a:r>
              <a:rPr lang="en-US" sz="1200" b="0" i="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de-DE" sz="18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haben, hast, hat, man, nicht, der, die, das, ein, eine, kein, keine, Haupt-, Lieblings-</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7578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6 minutes (over 2 slides)</a:t>
            </a:r>
          </a:p>
          <a:p>
            <a:endParaRPr lang="en-GB" dirty="0"/>
          </a:p>
          <a:p>
            <a:r>
              <a:rPr lang="en-GB" b="1" dirty="0"/>
              <a:t>Aim: </a:t>
            </a:r>
            <a:r>
              <a:rPr lang="en-GB" b="0" dirty="0"/>
              <a:t>to practise written production of some of this week’s new and revisited vocabulary. </a:t>
            </a:r>
          </a:p>
          <a:p>
            <a:endParaRPr lang="en-GB" b="1" dirty="0"/>
          </a:p>
          <a:p>
            <a:r>
              <a:rPr lang="en-GB" b="1" dirty="0"/>
              <a:t>Procedure:  </a:t>
            </a:r>
          </a:p>
          <a:p>
            <a:r>
              <a:rPr lang="en-GB" b="0" dirty="0"/>
              <a:t>Students write the words using the first and last letter prompt recall of the word in German. </a:t>
            </a:r>
          </a:p>
        </p:txBody>
      </p:sp>
      <p:sp>
        <p:nvSpPr>
          <p:cNvPr id="4" name="Slide Number Placeholder 3"/>
          <p:cNvSpPr>
            <a:spLocks noGrp="1"/>
          </p:cNvSpPr>
          <p:nvPr>
            <p:ph type="sldNum" sz="quarter" idx="5"/>
          </p:nvPr>
        </p:nvSpPr>
        <p:spPr/>
        <p:txBody>
          <a:bodyPr/>
          <a:lstStyle/>
          <a:p>
            <a:fld id="{051212F4-EB5A-464B-92EC-DACFCB1CC2CD}" type="slidenum">
              <a:rPr lang="en-GB" smtClean="0"/>
              <a:t>16</a:t>
            </a:fld>
            <a:endParaRPr lang="en-GB"/>
          </a:p>
        </p:txBody>
      </p:sp>
    </p:spTree>
    <p:extLst>
      <p:ext uri="{BB962C8B-B14F-4D97-AF65-F5344CB8AC3E}">
        <p14:creationId xmlns:p14="http://schemas.microsoft.com/office/powerpoint/2010/main" val="40878374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2/2</a:t>
            </a:r>
          </a:p>
          <a:p>
            <a:endParaRPr lang="en-GB" b="1" dirty="0"/>
          </a:p>
          <a:p>
            <a:r>
              <a:rPr lang="en-GB" b="1" dirty="0"/>
              <a:t>Aim: </a:t>
            </a:r>
            <a:r>
              <a:rPr lang="en-GB" b="0" dirty="0"/>
              <a:t>to practise oral production of some of this week’s new and revisited vocabulary. </a:t>
            </a:r>
          </a:p>
          <a:p>
            <a:endParaRPr lang="en-GB" b="0" dirty="0"/>
          </a:p>
          <a:p>
            <a:r>
              <a:rPr lang="en-GB" b="1" dirty="0"/>
              <a:t>Procedure: </a:t>
            </a:r>
          </a:p>
          <a:p>
            <a:r>
              <a:rPr lang="en-GB" b="0" dirty="0"/>
              <a:t>1. Confirm the answers. </a:t>
            </a:r>
          </a:p>
          <a:p>
            <a:r>
              <a:rPr lang="en-GB" b="0" dirty="0"/>
              <a:t>2. Partner A turns away from the board.</a:t>
            </a:r>
          </a:p>
          <a:p>
            <a:r>
              <a:rPr lang="en-GB" b="0" dirty="0"/>
              <a:t>3. Partner B asks Partner A for the German for the 9 words. Partner B chooses the order. Encourage the use of target language, ‘</a:t>
            </a:r>
            <a:r>
              <a:rPr lang="en-GB" b="0" dirty="0" err="1"/>
              <a:t>Ja</a:t>
            </a:r>
            <a:r>
              <a:rPr lang="en-GB" b="0" dirty="0"/>
              <a:t>, </a:t>
            </a:r>
            <a:r>
              <a:rPr lang="en-GB" b="0" dirty="0" err="1"/>
              <a:t>richtig</a:t>
            </a:r>
            <a:r>
              <a:rPr lang="en-GB" b="0" dirty="0"/>
              <a:t>!’, ‘fast’, ‘</a:t>
            </a:r>
            <a:r>
              <a:rPr lang="en-GB" b="0" dirty="0" err="1"/>
              <a:t>leider</a:t>
            </a:r>
            <a:r>
              <a:rPr lang="en-GB" b="0" dirty="0"/>
              <a:t> </a:t>
            </a:r>
            <a:r>
              <a:rPr lang="en-GB" b="0" dirty="0" err="1"/>
              <a:t>nicht</a:t>
            </a:r>
            <a:r>
              <a:rPr lang="en-GB" b="0" dirty="0"/>
              <a:t>’, ‘</a:t>
            </a:r>
            <a:r>
              <a:rPr lang="en-GB" b="0" dirty="0" err="1"/>
              <a:t>noch</a:t>
            </a:r>
            <a:r>
              <a:rPr lang="en-GB" b="0" dirty="0"/>
              <a:t> mal’.</a:t>
            </a:r>
          </a:p>
          <a:p>
            <a:r>
              <a:rPr lang="en-GB" b="0" dirty="0"/>
              <a:t>4. Partners swap roles and repeat the task. </a:t>
            </a:r>
          </a:p>
        </p:txBody>
      </p:sp>
      <p:sp>
        <p:nvSpPr>
          <p:cNvPr id="4" name="Slide Number Placeholder 3"/>
          <p:cNvSpPr>
            <a:spLocks noGrp="1"/>
          </p:cNvSpPr>
          <p:nvPr>
            <p:ph type="sldNum" sz="quarter" idx="5"/>
          </p:nvPr>
        </p:nvSpPr>
        <p:spPr/>
        <p:txBody>
          <a:bodyPr/>
          <a:lstStyle/>
          <a:p>
            <a:fld id="{051212F4-EB5A-464B-92EC-DACFCB1CC2CD}" type="slidenum">
              <a:rPr lang="en-GB" smtClean="0"/>
              <a:t>17</a:t>
            </a:fld>
            <a:endParaRPr lang="en-GB"/>
          </a:p>
        </p:txBody>
      </p:sp>
    </p:spTree>
    <p:extLst>
      <p:ext uri="{BB962C8B-B14F-4D97-AF65-F5344CB8AC3E}">
        <p14:creationId xmlns:p14="http://schemas.microsoft.com/office/powerpoint/2010/main" val="34897323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to revisit R1 and R2 articles and </a:t>
            </a:r>
            <a:r>
              <a:rPr lang="en-US" b="0" dirty="0" err="1"/>
              <a:t>practise</a:t>
            </a:r>
            <a:r>
              <a:rPr lang="en-US" b="0" dirty="0"/>
              <a:t> productive use of R2 definite articles and comprehension of some of this week’s vocabulary. </a:t>
            </a:r>
          </a:p>
          <a:p>
            <a:endParaRPr lang="en-US" b="0" dirty="0"/>
          </a:p>
          <a:p>
            <a:r>
              <a:rPr lang="en-US" b="1" dirty="0"/>
              <a:t>Note: </a:t>
            </a:r>
            <a:r>
              <a:rPr lang="en-US" b="0" dirty="0"/>
              <a:t>The dark red slides have higher only vocabulary.</a:t>
            </a:r>
          </a:p>
          <a:p>
            <a:endParaRPr lang="en-US" b="0" dirty="0"/>
          </a:p>
          <a:p>
            <a:r>
              <a:rPr lang="en-US" b="1" dirty="0"/>
              <a:t>Procedure:</a:t>
            </a:r>
          </a:p>
          <a:p>
            <a:pPr marL="228600" indent="-228600">
              <a:buAutoNum type="arabicPeriod"/>
            </a:pPr>
            <a:r>
              <a:rPr lang="en-US" b="0" dirty="0"/>
              <a:t>Cycle through the information on definite articles and the different genders.</a:t>
            </a:r>
          </a:p>
          <a:p>
            <a:pPr marL="228600" indent="-228600">
              <a:buAutoNum type="arabicPeriod"/>
            </a:pPr>
            <a:r>
              <a:rPr lang="en-US" b="0" dirty="0"/>
              <a:t>Students provide the missing articles and English meanings orally in response to vocabulary stimulus.  </a:t>
            </a:r>
            <a:endParaRPr lang="en-GB" b="0" dirty="0"/>
          </a:p>
        </p:txBody>
      </p:sp>
      <p:sp>
        <p:nvSpPr>
          <p:cNvPr id="4" name="Slide Number Placeholder 3"/>
          <p:cNvSpPr>
            <a:spLocks noGrp="1"/>
          </p:cNvSpPr>
          <p:nvPr>
            <p:ph type="sldNum" sz="quarter" idx="5"/>
          </p:nvPr>
        </p:nvSpPr>
        <p:spPr/>
        <p:txBody>
          <a:bodyPr/>
          <a:lstStyle/>
          <a:p>
            <a:fld id="{051212F4-EB5A-464B-92EC-DACFCB1CC2CD}" type="slidenum">
              <a:rPr lang="en-GB" smtClean="0"/>
              <a:t>18</a:t>
            </a:fld>
            <a:endParaRPr lang="en-GB"/>
          </a:p>
        </p:txBody>
      </p:sp>
    </p:spTree>
    <p:extLst>
      <p:ext uri="{BB962C8B-B14F-4D97-AF65-F5344CB8AC3E}">
        <p14:creationId xmlns:p14="http://schemas.microsoft.com/office/powerpoint/2010/main" val="11451213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to revisit R1 and R2 articles and </a:t>
            </a:r>
            <a:r>
              <a:rPr lang="en-US" b="0" dirty="0" err="1"/>
              <a:t>practise</a:t>
            </a:r>
            <a:r>
              <a:rPr lang="en-US" b="0" dirty="0"/>
              <a:t> productive use of R2 definite articles and comprehension of more of this week’s vocabulary. </a:t>
            </a:r>
          </a:p>
          <a:p>
            <a:endParaRPr lang="en-US" b="0" dirty="0"/>
          </a:p>
          <a:p>
            <a:r>
              <a:rPr lang="en-US" b="1" dirty="0"/>
              <a:t>Note: </a:t>
            </a:r>
            <a:r>
              <a:rPr lang="en-US" b="0" dirty="0"/>
              <a:t>The dark red slides have higher only vocabulary.</a:t>
            </a:r>
          </a:p>
          <a:p>
            <a:endParaRPr lang="en-US" b="0" dirty="0"/>
          </a:p>
          <a:p>
            <a:r>
              <a:rPr lang="en-US" b="1" dirty="0"/>
              <a:t>Procedure:</a:t>
            </a:r>
          </a:p>
          <a:p>
            <a:pPr marL="228600" indent="-228600">
              <a:buAutoNum type="arabicPeriod"/>
            </a:pPr>
            <a:r>
              <a:rPr lang="en-US" b="0" dirty="0"/>
              <a:t>Cycle through the information on definite articles and the different genders.</a:t>
            </a:r>
          </a:p>
          <a:p>
            <a:pPr marL="228600" indent="-228600">
              <a:buAutoNum type="arabicPeriod"/>
            </a:pPr>
            <a:r>
              <a:rPr lang="en-US" b="0" dirty="0"/>
              <a:t>Students provide the missing articles and English meanings orally in response to vocabulary stimulus.  </a:t>
            </a:r>
            <a:endParaRPr lang="en-GB" b="0" dirty="0"/>
          </a:p>
        </p:txBody>
      </p:sp>
      <p:sp>
        <p:nvSpPr>
          <p:cNvPr id="4" name="Slide Number Placeholder 3"/>
          <p:cNvSpPr>
            <a:spLocks noGrp="1"/>
          </p:cNvSpPr>
          <p:nvPr>
            <p:ph type="sldNum" sz="quarter" idx="5"/>
          </p:nvPr>
        </p:nvSpPr>
        <p:spPr/>
        <p:txBody>
          <a:bodyPr/>
          <a:lstStyle/>
          <a:p>
            <a:fld id="{051212F4-EB5A-464B-92EC-DACFCB1CC2CD}" type="slidenum">
              <a:rPr lang="en-GB" smtClean="0"/>
              <a:t>19</a:t>
            </a:fld>
            <a:endParaRPr lang="en-GB"/>
          </a:p>
        </p:txBody>
      </p:sp>
    </p:spTree>
    <p:extLst>
      <p:ext uri="{BB962C8B-B14F-4D97-AF65-F5344CB8AC3E}">
        <p14:creationId xmlns:p14="http://schemas.microsoft.com/office/powerpoint/2010/main" val="600996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Auftakt</a:t>
            </a:r>
            <a:r>
              <a:rPr lang="en-US" b="1" dirty="0"/>
              <a:t> </a:t>
            </a:r>
            <a:r>
              <a:rPr lang="en-US" b="0" dirty="0"/>
              <a:t>activities allow for a staggered arrival to the lesson, and/or for the teacher to engage with individual students. All the necessary information is on the slide, and students can begin the task on arrival.</a:t>
            </a:r>
          </a:p>
          <a:p>
            <a:endParaRPr lang="en-US" b="1" dirty="0"/>
          </a:p>
          <a:p>
            <a:r>
              <a:rPr lang="en-US" b="1" dirty="0"/>
              <a:t>Timing:</a:t>
            </a:r>
            <a:r>
              <a:rPr lang="en-US" dirty="0"/>
              <a:t> 3 minutes</a:t>
            </a:r>
          </a:p>
          <a:p>
            <a:endParaRPr lang="en-US" dirty="0"/>
          </a:p>
          <a:p>
            <a:r>
              <a:rPr lang="en-US" b="1" dirty="0"/>
              <a:t>Aim:</a:t>
            </a:r>
            <a:r>
              <a:rPr lang="en-US" dirty="0"/>
              <a:t> to revisit the formation of compound nouns through familiar language from KS3 as a lead into the grammar revisit.</a:t>
            </a:r>
          </a:p>
          <a:p>
            <a:endParaRPr lang="en-GB" dirty="0"/>
          </a:p>
          <a:p>
            <a:r>
              <a:rPr lang="en-GB" b="1" dirty="0"/>
              <a:t>Procedure</a:t>
            </a:r>
            <a:r>
              <a:rPr lang="en-GB" dirty="0"/>
              <a:t>: </a:t>
            </a:r>
          </a:p>
          <a:p>
            <a:pPr marL="228600" indent="-228600">
              <a:buAutoNum type="arabicParenR"/>
            </a:pPr>
            <a:r>
              <a:rPr lang="en-GB" dirty="0"/>
              <a:t>Students read the instructions and work out the four compounds.</a:t>
            </a:r>
          </a:p>
          <a:p>
            <a:pPr marL="228600" indent="-228600">
              <a:buAutoNum type="arabicParenR"/>
            </a:pPr>
            <a:r>
              <a:rPr lang="en-GB" dirty="0"/>
              <a:t>Click once to reveal all the answers.</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2</a:t>
            </a:fld>
            <a:endParaRPr lang="en-GB"/>
          </a:p>
        </p:txBody>
      </p:sp>
    </p:spTree>
    <p:extLst>
      <p:ext uri="{BB962C8B-B14F-4D97-AF65-F5344CB8AC3E}">
        <p14:creationId xmlns:p14="http://schemas.microsoft.com/office/powerpoint/2010/main" val="40345689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dirty="0"/>
              <a:t>: </a:t>
            </a:r>
            <a:r>
              <a:rPr lang="en-GB" b="1" dirty="0"/>
              <a:t>3 minutes</a:t>
            </a:r>
          </a:p>
          <a:p>
            <a:endParaRPr lang="en-GB" b="1" dirty="0"/>
          </a:p>
          <a:p>
            <a:r>
              <a:rPr lang="en-GB" b="1" dirty="0"/>
              <a:t>Aim</a:t>
            </a:r>
            <a:r>
              <a:rPr lang="en-GB" dirty="0"/>
              <a:t>: to revisit the present tense of the irregular verb </a:t>
            </a:r>
            <a:r>
              <a:rPr lang="en-GB" dirty="0" err="1"/>
              <a:t>haben</a:t>
            </a:r>
            <a:r>
              <a:rPr lang="en-GB" dirty="0"/>
              <a:t> and pattern of endings for weak verbs in the present tense.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a:t>
            </a:r>
            <a:r>
              <a:rPr lang="en-US" b="0" dirty="0"/>
              <a:t> at KS3, students following the NCELP SOW have </a:t>
            </a:r>
            <a:r>
              <a:rPr lang="en-US" b="0" dirty="0" err="1"/>
              <a:t>practised</a:t>
            </a:r>
            <a:r>
              <a:rPr lang="en-US" b="0" dirty="0"/>
              <a:t> this knowledge explicitly and intentionally 17 times (and many more times incidentally).</a:t>
            </a:r>
            <a:endParaRPr lang="en-US" dirty="0"/>
          </a:p>
          <a:p>
            <a:endParaRPr lang="en-GB" b="1" dirty="0"/>
          </a:p>
          <a:p>
            <a:r>
              <a:rPr lang="en-GB" b="1" dirty="0"/>
              <a:t>Procedure</a:t>
            </a:r>
            <a:r>
              <a:rPr lang="en-GB" dirty="0"/>
              <a:t>:</a:t>
            </a:r>
            <a:br>
              <a:rPr lang="en-GB" dirty="0"/>
            </a:br>
            <a:r>
              <a:rPr lang="en-GB" dirty="0"/>
              <a:t>1. Click to present the information step by step.</a:t>
            </a:r>
          </a:p>
          <a:p>
            <a:r>
              <a:rPr lang="en-GB" dirty="0"/>
              <a:t>2. Elicit the German forms of the verbs from students.</a:t>
            </a:r>
          </a:p>
          <a:p>
            <a:r>
              <a:rPr lang="en-GB" dirty="0"/>
              <a:t>3. Click to bring up the reminder about long and short [a]. </a:t>
            </a:r>
          </a:p>
          <a:p>
            <a:r>
              <a:rPr lang="en-GB" dirty="0"/>
              <a:t>4. Students pronounce the verb again, paying attention to long and short [a].</a:t>
            </a:r>
          </a:p>
          <a:p>
            <a:r>
              <a:rPr lang="en-GB" dirty="0"/>
              <a:t>Long [a] – </a:t>
            </a:r>
            <a:r>
              <a:rPr lang="en-GB" dirty="0" err="1"/>
              <a:t>habe</a:t>
            </a:r>
            <a:r>
              <a:rPr lang="en-GB" dirty="0"/>
              <a:t>, </a:t>
            </a:r>
            <a:r>
              <a:rPr lang="en-GB" dirty="0" err="1"/>
              <a:t>haben</a:t>
            </a:r>
            <a:r>
              <a:rPr lang="en-GB" dirty="0"/>
              <a:t>, </a:t>
            </a:r>
            <a:r>
              <a:rPr lang="en-GB" dirty="0" err="1"/>
              <a:t>haben</a:t>
            </a:r>
            <a:br>
              <a:rPr lang="en-GB" dirty="0"/>
            </a:br>
            <a:r>
              <a:rPr lang="en-GB" dirty="0"/>
              <a:t>Short [a] – hast, hat, </a:t>
            </a:r>
            <a:r>
              <a:rPr lang="en-GB" dirty="0" err="1"/>
              <a:t>habt</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41417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Timing: 8 minutes </a:t>
            </a:r>
          </a:p>
          <a:p>
            <a:pPr marL="0" lvl="0" indent="0" algn="l" rtl="0">
              <a:spcBef>
                <a:spcPts val="0"/>
              </a:spcBef>
              <a:spcAft>
                <a:spcPts val="0"/>
              </a:spcAft>
              <a:buNone/>
            </a:pPr>
            <a:endParaRPr lang="en-US" b="0" dirty="0"/>
          </a:p>
          <a:p>
            <a:pPr marL="0" lvl="0" indent="0" algn="l" rtl="0">
              <a:spcBef>
                <a:spcPts val="0"/>
              </a:spcBef>
              <a:spcAft>
                <a:spcPts val="0"/>
              </a:spcAft>
              <a:buNone/>
            </a:pPr>
            <a:r>
              <a:rPr lang="en-US" b="1" dirty="0"/>
              <a:t>Aim: </a:t>
            </a:r>
            <a:r>
              <a:rPr lang="en-US" b="0" dirty="0"/>
              <a:t>to </a:t>
            </a:r>
            <a:r>
              <a:rPr lang="en-US" b="0" dirty="0" err="1"/>
              <a:t>practise</a:t>
            </a:r>
            <a:r>
              <a:rPr lang="en-US" b="0" dirty="0"/>
              <a:t> aural comprehension of present tense verbs in all persons and new and revisited vocabulary. </a:t>
            </a:r>
          </a:p>
          <a:p>
            <a:pPr marL="0" lvl="0" indent="0" algn="l" rtl="0">
              <a:spcBef>
                <a:spcPts val="0"/>
              </a:spcBef>
              <a:spcAft>
                <a:spcPts val="0"/>
              </a:spcAft>
              <a:buNone/>
            </a:pPr>
            <a:br>
              <a:rPr lang="en-US" b="0" dirty="0"/>
            </a:br>
            <a:r>
              <a:rPr lang="en-US" b="1" dirty="0"/>
              <a:t>Procedure:</a:t>
            </a:r>
            <a:br>
              <a:rPr lang="en-US" dirty="0"/>
            </a:br>
            <a:r>
              <a:rPr lang="en-US" dirty="0"/>
              <a:t>1. Explain the scenario.</a:t>
            </a:r>
          </a:p>
          <a:p>
            <a:pPr marL="0" lvl="0" indent="0" algn="l" rtl="0">
              <a:spcBef>
                <a:spcPts val="0"/>
              </a:spcBef>
              <a:spcAft>
                <a:spcPts val="0"/>
              </a:spcAft>
              <a:buNone/>
            </a:pPr>
            <a:r>
              <a:rPr lang="en-US" dirty="0"/>
              <a:t>2. Click to play. Students note the subject and meaning of each verb and any other sentence details.</a:t>
            </a:r>
          </a:p>
          <a:p>
            <a:pPr marL="0" lvl="0" indent="0" algn="l" rtl="0">
              <a:spcBef>
                <a:spcPts val="0"/>
              </a:spcBef>
              <a:spcAft>
                <a:spcPts val="0"/>
              </a:spcAft>
              <a:buNone/>
            </a:pPr>
            <a:r>
              <a:rPr lang="en-US" dirty="0"/>
              <a:t>3. Elicit responses and click to reveal answers.</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Note</a:t>
            </a:r>
            <a:r>
              <a:rPr lang="en-US" dirty="0"/>
              <a:t>: items 8 – 12 use H only verbs. </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Transcript</a:t>
            </a:r>
            <a:r>
              <a:rPr lang="en-US" dirty="0"/>
              <a:t>:</a:t>
            </a:r>
            <a:br>
              <a:rPr lang="en-US" dirty="0"/>
            </a:br>
            <a:r>
              <a:rPr lang="en-US" dirty="0"/>
              <a:t>1. [Wolf] Mia, </a:t>
            </a:r>
            <a:r>
              <a:rPr lang="en-US" dirty="0" err="1"/>
              <a:t>wie</a:t>
            </a:r>
            <a:r>
              <a:rPr lang="en-US" dirty="0"/>
              <a:t> </a:t>
            </a:r>
            <a:r>
              <a:rPr lang="en-US" dirty="0" err="1"/>
              <a:t>findest</a:t>
            </a:r>
            <a:r>
              <a:rPr lang="en-US" dirty="0"/>
              <a:t> du </a:t>
            </a:r>
            <a:r>
              <a:rPr lang="en-US" dirty="0" err="1"/>
              <a:t>Englisch</a:t>
            </a:r>
            <a:r>
              <a:rPr lang="en-US" dirty="0"/>
              <a:t> dieses </a:t>
            </a:r>
            <a:r>
              <a:rPr lang="en-US" dirty="0" err="1"/>
              <a:t>Jahr</a:t>
            </a:r>
            <a:r>
              <a:rPr lang="en-US" dirty="0"/>
              <a:t>?</a:t>
            </a:r>
          </a:p>
          <a:p>
            <a:pPr marL="0" lvl="0" indent="0" algn="l" rtl="0">
              <a:spcBef>
                <a:spcPts val="0"/>
              </a:spcBef>
              <a:spcAft>
                <a:spcPts val="0"/>
              </a:spcAft>
              <a:buNone/>
            </a:pPr>
            <a:r>
              <a:rPr lang="en-US" dirty="0"/>
              <a:t>[Mia] Ganz gut, </a:t>
            </a:r>
            <a:r>
              <a:rPr lang="en-US" dirty="0" err="1"/>
              <a:t>eigentlich</a:t>
            </a:r>
            <a:r>
              <a:rPr lang="en-US" dirty="0"/>
              <a:t>. Ich </a:t>
            </a:r>
            <a:r>
              <a:rPr lang="en-US" dirty="0" err="1"/>
              <a:t>übersetze</a:t>
            </a:r>
            <a:r>
              <a:rPr lang="en-US" dirty="0"/>
              <a:t> gerne </a:t>
            </a:r>
            <a:r>
              <a:rPr lang="en-US" dirty="0" err="1"/>
              <a:t>vom</a:t>
            </a:r>
            <a:r>
              <a:rPr lang="en-US" dirty="0"/>
              <a:t> </a:t>
            </a:r>
            <a:r>
              <a:rPr lang="en-US" dirty="0" err="1"/>
              <a:t>Deutschen</a:t>
            </a:r>
            <a:r>
              <a:rPr lang="en-US" dirty="0"/>
              <a:t> ins </a:t>
            </a:r>
            <a:r>
              <a:rPr lang="en-US" dirty="0" err="1"/>
              <a:t>Englische</a:t>
            </a:r>
            <a:r>
              <a:rPr lang="en-US" dirty="0"/>
              <a:t>.</a:t>
            </a:r>
            <a:br>
              <a:rPr lang="en-US" dirty="0"/>
            </a:br>
            <a:r>
              <a:rPr lang="en-US" dirty="0"/>
              <a:t>2. Alle </a:t>
            </a:r>
            <a:r>
              <a:rPr lang="en-US" dirty="0" err="1"/>
              <a:t>Schüler</a:t>
            </a:r>
            <a:r>
              <a:rPr lang="en-US" dirty="0"/>
              <a:t> </a:t>
            </a:r>
            <a:r>
              <a:rPr lang="en-US" dirty="0" err="1"/>
              <a:t>beantworten</a:t>
            </a:r>
            <a:r>
              <a:rPr lang="en-US" dirty="0"/>
              <a:t> </a:t>
            </a:r>
            <a:r>
              <a:rPr lang="en-US" dirty="0" err="1"/>
              <a:t>ihre</a:t>
            </a:r>
            <a:r>
              <a:rPr lang="en-US" dirty="0"/>
              <a:t> </a:t>
            </a:r>
            <a:r>
              <a:rPr lang="en-US" dirty="0" err="1"/>
              <a:t>Fragen</a:t>
            </a:r>
            <a:r>
              <a:rPr lang="en-US" dirty="0"/>
              <a:t>.</a:t>
            </a:r>
            <a:br>
              <a:rPr lang="en-US" dirty="0"/>
            </a:br>
            <a:r>
              <a:rPr lang="en-US" dirty="0"/>
              <a:t>3. </a:t>
            </a:r>
            <a:r>
              <a:rPr lang="en-US" dirty="0" err="1"/>
              <a:t>Wir</a:t>
            </a:r>
            <a:r>
              <a:rPr lang="en-US" dirty="0"/>
              <a:t> </a:t>
            </a:r>
            <a:r>
              <a:rPr lang="en-US" dirty="0" err="1"/>
              <a:t>kommen</a:t>
            </a:r>
            <a:r>
              <a:rPr lang="en-US" dirty="0"/>
              <a:t> </a:t>
            </a:r>
            <a:r>
              <a:rPr lang="en-US" dirty="0" err="1"/>
              <a:t>immer</a:t>
            </a:r>
            <a:r>
              <a:rPr lang="en-US" dirty="0"/>
              <a:t> </a:t>
            </a:r>
            <a:r>
              <a:rPr lang="en-US" dirty="0" err="1"/>
              <a:t>pünktlich</a:t>
            </a:r>
            <a:r>
              <a:rPr lang="en-US" dirty="0"/>
              <a:t> </a:t>
            </a:r>
            <a:r>
              <a:rPr lang="en-US" dirty="0" err="1"/>
              <a:t>zum</a:t>
            </a:r>
            <a:r>
              <a:rPr lang="en-US" dirty="0"/>
              <a:t> </a:t>
            </a:r>
            <a:r>
              <a:rPr lang="en-US" dirty="0" err="1"/>
              <a:t>Unterricht</a:t>
            </a:r>
            <a:r>
              <a:rPr lang="en-US" dirty="0"/>
              <a:t>.</a:t>
            </a:r>
            <a:br>
              <a:rPr lang="en-US" dirty="0"/>
            </a:br>
            <a:r>
              <a:rPr lang="en-US" dirty="0"/>
              <a:t>4. </a:t>
            </a:r>
            <a:r>
              <a:rPr lang="en-US" dirty="0" err="1"/>
              <a:t>Wiederholt</a:t>
            </a:r>
            <a:r>
              <a:rPr lang="en-US" dirty="0"/>
              <a:t> </a:t>
            </a:r>
            <a:r>
              <a:rPr lang="en-US" dirty="0" err="1"/>
              <a:t>ihr</a:t>
            </a:r>
            <a:r>
              <a:rPr lang="en-US" dirty="0"/>
              <a:t> die </a:t>
            </a:r>
            <a:r>
              <a:rPr lang="en-US" dirty="0" err="1"/>
              <a:t>neuen</a:t>
            </a:r>
            <a:r>
              <a:rPr lang="en-US" dirty="0"/>
              <a:t> </a:t>
            </a:r>
            <a:r>
              <a:rPr lang="en-US" dirty="0" err="1"/>
              <a:t>Wörter</a:t>
            </a:r>
            <a:r>
              <a:rPr lang="en-US" dirty="0"/>
              <a:t> oft?</a:t>
            </a:r>
          </a:p>
          <a:p>
            <a:pPr marL="0" lvl="0" indent="0" algn="l" rtl="0">
              <a:spcBef>
                <a:spcPts val="0"/>
              </a:spcBef>
              <a:spcAft>
                <a:spcPts val="0"/>
              </a:spcAft>
              <a:buNone/>
            </a:pPr>
            <a:r>
              <a:rPr lang="en-US" dirty="0"/>
              <a:t>5. </a:t>
            </a:r>
            <a:r>
              <a:rPr lang="en-US" dirty="0" err="1"/>
              <a:t>Wenn</a:t>
            </a:r>
            <a:r>
              <a:rPr lang="en-US" dirty="0"/>
              <a:t> man oft </a:t>
            </a:r>
            <a:r>
              <a:rPr lang="en-US" dirty="0" err="1"/>
              <a:t>übt</a:t>
            </a:r>
            <a:r>
              <a:rPr lang="en-US" dirty="0"/>
              <a:t>, </a:t>
            </a:r>
            <a:r>
              <a:rPr lang="en-US" dirty="0" err="1"/>
              <a:t>lernt</a:t>
            </a:r>
            <a:r>
              <a:rPr lang="en-US" dirty="0"/>
              <a:t> man </a:t>
            </a:r>
            <a:r>
              <a:rPr lang="en-US" dirty="0" err="1"/>
              <a:t>schneller</a:t>
            </a:r>
            <a:r>
              <a:rPr lang="en-US" dirty="0"/>
              <a:t> und </a:t>
            </a:r>
            <a:r>
              <a:rPr lang="en-US" dirty="0" err="1"/>
              <a:t>besser</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6. Du und Mehmet </a:t>
            </a:r>
            <a:r>
              <a:rPr lang="en-US" dirty="0" err="1"/>
              <a:t>hört</a:t>
            </a:r>
            <a:r>
              <a:rPr lang="en-US" dirty="0"/>
              <a:t> </a:t>
            </a:r>
            <a:r>
              <a:rPr lang="en-US" dirty="0" err="1"/>
              <a:t>aber</a:t>
            </a:r>
            <a:r>
              <a:rPr lang="en-US" dirty="0"/>
              <a:t> </a:t>
            </a:r>
            <a:r>
              <a:rPr lang="en-US" dirty="0" err="1"/>
              <a:t>nie</a:t>
            </a:r>
            <a:r>
              <a:rPr lang="en-US" dirty="0"/>
              <a:t> </a:t>
            </a:r>
            <a:r>
              <a:rPr lang="en-US" dirty="0" err="1"/>
              <a:t>richtig</a:t>
            </a:r>
            <a:r>
              <a:rPr lang="en-US" dirty="0"/>
              <a:t> </a:t>
            </a:r>
            <a:r>
              <a:rPr lang="en-US" dirty="0" err="1"/>
              <a:t>zu</a:t>
            </a:r>
            <a:r>
              <a:rPr lang="en-US" dirty="0"/>
              <a:t>.</a:t>
            </a:r>
          </a:p>
          <a:p>
            <a:pPr marL="0" lvl="0" indent="0" algn="l" rtl="0">
              <a:spcBef>
                <a:spcPts val="0"/>
              </a:spcBef>
              <a:spcAft>
                <a:spcPts val="0"/>
              </a:spcAft>
              <a:buNone/>
            </a:pPr>
            <a:r>
              <a:rPr lang="en-US" dirty="0"/>
              <a:t>7. </a:t>
            </a:r>
            <a:r>
              <a:rPr lang="en-US" dirty="0" err="1"/>
              <a:t>Leider</a:t>
            </a:r>
            <a:r>
              <a:rPr lang="en-US" dirty="0"/>
              <a:t> </a:t>
            </a:r>
            <a:r>
              <a:rPr lang="en-US" dirty="0" err="1"/>
              <a:t>sagst</a:t>
            </a:r>
            <a:r>
              <a:rPr lang="en-US" dirty="0"/>
              <a:t> du </a:t>
            </a:r>
            <a:r>
              <a:rPr lang="en-US" dirty="0" err="1"/>
              <a:t>häufig</a:t>
            </a:r>
            <a:r>
              <a:rPr lang="en-US" dirty="0"/>
              <a:t> </a:t>
            </a:r>
            <a:r>
              <a:rPr lang="en-US" dirty="0" err="1"/>
              <a:t>kein</a:t>
            </a:r>
            <a:r>
              <a:rPr lang="en-US" dirty="0"/>
              <a:t> Wort auf </a:t>
            </a:r>
            <a:r>
              <a:rPr lang="en-US" dirty="0" err="1"/>
              <a:t>Englisch</a:t>
            </a:r>
            <a:r>
              <a:rPr lang="en-US" dirty="0"/>
              <a:t> </a:t>
            </a:r>
            <a:r>
              <a:rPr lang="en-US" dirty="0" err="1"/>
              <a:t>im</a:t>
            </a:r>
            <a:r>
              <a:rPr lang="en-US" dirty="0"/>
              <a:t> </a:t>
            </a:r>
            <a:r>
              <a:rPr lang="en-US" dirty="0" err="1"/>
              <a:t>Unterricht</a:t>
            </a:r>
            <a:r>
              <a:rPr lang="en-US" dirty="0"/>
              <a:t>.</a:t>
            </a:r>
          </a:p>
          <a:p>
            <a:pPr marL="0" lvl="0" indent="0" algn="l" rtl="0">
              <a:spcBef>
                <a:spcPts val="0"/>
              </a:spcBef>
              <a:spcAft>
                <a:spcPts val="0"/>
              </a:spcAft>
              <a:buNone/>
            </a:pPr>
            <a:r>
              <a:rPr lang="en-US" dirty="0"/>
              <a:t>8. [Wolf] Ja, </a:t>
            </a:r>
            <a:r>
              <a:rPr lang="en-US" dirty="0" err="1"/>
              <a:t>aber</a:t>
            </a:r>
            <a:r>
              <a:rPr lang="en-US" dirty="0"/>
              <a:t> es </a:t>
            </a:r>
            <a:r>
              <a:rPr lang="en-US" dirty="0" err="1"/>
              <a:t>klingt</a:t>
            </a:r>
            <a:r>
              <a:rPr lang="en-US" dirty="0"/>
              <a:t> so </a:t>
            </a:r>
            <a:r>
              <a:rPr lang="en-US" dirty="0" err="1"/>
              <a:t>komisch</a:t>
            </a:r>
            <a:r>
              <a:rPr lang="en-US" dirty="0"/>
              <a:t>, </a:t>
            </a:r>
            <a:r>
              <a:rPr lang="en-US" dirty="0" err="1"/>
              <a:t>wenn</a:t>
            </a:r>
            <a:r>
              <a:rPr lang="en-US" dirty="0"/>
              <a:t> ich </a:t>
            </a:r>
            <a:r>
              <a:rPr lang="en-US" dirty="0" err="1"/>
              <a:t>Englisch</a:t>
            </a:r>
            <a:r>
              <a:rPr lang="en-US" dirty="0"/>
              <a:t> rede.</a:t>
            </a:r>
          </a:p>
          <a:p>
            <a:pPr marL="0" lvl="0" indent="0" algn="l" rtl="0">
              <a:spcBef>
                <a:spcPts val="0"/>
              </a:spcBef>
              <a:spcAft>
                <a:spcPts val="0"/>
              </a:spcAft>
              <a:buNone/>
            </a:pPr>
            <a:r>
              <a:rPr lang="en-US" dirty="0"/>
              <a:t>9. [Mia] Du </a:t>
            </a:r>
            <a:r>
              <a:rPr lang="en-US" dirty="0" err="1"/>
              <a:t>musst</a:t>
            </a:r>
            <a:r>
              <a:rPr lang="en-US" dirty="0"/>
              <a:t> </a:t>
            </a:r>
            <a:r>
              <a:rPr lang="en-US" dirty="0" err="1"/>
              <a:t>dir</a:t>
            </a:r>
            <a:r>
              <a:rPr lang="en-US" dirty="0"/>
              <a:t> </a:t>
            </a:r>
            <a:r>
              <a:rPr lang="en-US" dirty="0" err="1"/>
              <a:t>doch</a:t>
            </a:r>
            <a:r>
              <a:rPr lang="en-US" dirty="0"/>
              <a:t> die </a:t>
            </a:r>
            <a:r>
              <a:rPr lang="en-US" dirty="0" err="1"/>
              <a:t>Unterschiede</a:t>
            </a:r>
            <a:r>
              <a:rPr lang="en-US" dirty="0"/>
              <a:t> </a:t>
            </a:r>
            <a:r>
              <a:rPr lang="en-US" dirty="0" err="1"/>
              <a:t>zwischen</a:t>
            </a:r>
            <a:r>
              <a:rPr lang="en-US" dirty="0"/>
              <a:t> Deutsch und </a:t>
            </a:r>
            <a:r>
              <a:rPr lang="en-US" dirty="0" err="1"/>
              <a:t>Englisch</a:t>
            </a:r>
            <a:r>
              <a:rPr lang="en-US" dirty="0"/>
              <a:t> </a:t>
            </a:r>
            <a:r>
              <a:rPr lang="en-US" dirty="0" err="1"/>
              <a:t>merken</a:t>
            </a:r>
            <a:r>
              <a:rPr lang="en-US" dirty="0"/>
              <a:t>.</a:t>
            </a:r>
          </a:p>
          <a:p>
            <a:pPr marL="0" lvl="0" indent="0" algn="l" rtl="0">
              <a:spcBef>
                <a:spcPts val="0"/>
              </a:spcBef>
              <a:spcAft>
                <a:spcPts val="0"/>
              </a:spcAft>
              <a:buNone/>
            </a:pPr>
            <a:r>
              <a:rPr lang="en-US" dirty="0"/>
              <a:t>10. </a:t>
            </a:r>
            <a:r>
              <a:rPr lang="en-US" dirty="0" err="1"/>
              <a:t>Unsere</a:t>
            </a:r>
            <a:r>
              <a:rPr lang="en-US" dirty="0"/>
              <a:t> </a:t>
            </a:r>
            <a:r>
              <a:rPr lang="en-US" dirty="0" err="1"/>
              <a:t>Lehrerin</a:t>
            </a:r>
            <a:r>
              <a:rPr lang="en-US" dirty="0"/>
              <a:t> </a:t>
            </a:r>
            <a:r>
              <a:rPr lang="en-US" dirty="0" err="1"/>
              <a:t>unterrichtet</a:t>
            </a:r>
            <a:r>
              <a:rPr lang="en-US" dirty="0"/>
              <a:t> </a:t>
            </a:r>
            <a:r>
              <a:rPr lang="en-US" dirty="0" err="1"/>
              <a:t>sehr</a:t>
            </a:r>
            <a:r>
              <a:rPr lang="en-US" dirty="0"/>
              <a:t> gut.</a:t>
            </a:r>
            <a:br>
              <a:rPr lang="en-US" dirty="0"/>
            </a:br>
            <a:r>
              <a:rPr lang="en-US" dirty="0"/>
              <a:t>11. Sie </a:t>
            </a:r>
            <a:r>
              <a:rPr lang="en-US" dirty="0" err="1"/>
              <a:t>zeigt</a:t>
            </a:r>
            <a:r>
              <a:rPr lang="en-US" dirty="0"/>
              <a:t> </a:t>
            </a:r>
            <a:r>
              <a:rPr lang="en-US" dirty="0" err="1"/>
              <a:t>uns</a:t>
            </a:r>
            <a:r>
              <a:rPr lang="en-US" dirty="0"/>
              <a:t> </a:t>
            </a:r>
            <a:r>
              <a:rPr lang="en-US" dirty="0" err="1"/>
              <a:t>deutlich</a:t>
            </a:r>
            <a:r>
              <a:rPr lang="en-US" dirty="0"/>
              <a:t>, </a:t>
            </a:r>
            <a:r>
              <a:rPr lang="en-US" dirty="0" err="1"/>
              <a:t>wie</a:t>
            </a:r>
            <a:r>
              <a:rPr lang="en-US" dirty="0"/>
              <a:t> man die </a:t>
            </a:r>
            <a:r>
              <a:rPr lang="en-US" dirty="0" err="1"/>
              <a:t>Wörter</a:t>
            </a:r>
            <a:r>
              <a:rPr lang="en-US" dirty="0"/>
              <a:t> </a:t>
            </a:r>
            <a:r>
              <a:rPr lang="en-US" dirty="0" err="1"/>
              <a:t>betont</a:t>
            </a:r>
            <a:r>
              <a:rPr lang="en-US" dirty="0"/>
              <a:t>.</a:t>
            </a:r>
          </a:p>
          <a:p>
            <a:pPr marL="0" lvl="0" indent="0" algn="l" rtl="0">
              <a:spcBef>
                <a:spcPts val="0"/>
              </a:spcBef>
              <a:spcAft>
                <a:spcPts val="0"/>
              </a:spcAft>
              <a:buNone/>
            </a:pPr>
            <a:r>
              <a:rPr lang="en-US" dirty="0"/>
              <a:t>12. Dann </a:t>
            </a:r>
            <a:r>
              <a:rPr lang="en-US" dirty="0" err="1"/>
              <a:t>bilden</a:t>
            </a:r>
            <a:r>
              <a:rPr lang="en-US" dirty="0"/>
              <a:t> </a:t>
            </a:r>
            <a:r>
              <a:rPr lang="en-US" dirty="0" err="1"/>
              <a:t>wir</a:t>
            </a:r>
            <a:r>
              <a:rPr lang="en-US" dirty="0"/>
              <a:t> </a:t>
            </a:r>
            <a:r>
              <a:rPr lang="en-US" dirty="0" err="1"/>
              <a:t>unsere</a:t>
            </a:r>
            <a:r>
              <a:rPr lang="en-US" dirty="0"/>
              <a:t> </a:t>
            </a:r>
            <a:r>
              <a:rPr lang="en-US" dirty="0" err="1"/>
              <a:t>eigene</a:t>
            </a:r>
            <a:r>
              <a:rPr lang="en-US" dirty="0"/>
              <a:t> </a:t>
            </a:r>
            <a:r>
              <a:rPr lang="en-US" dirty="0" err="1"/>
              <a:t>Sätze</a:t>
            </a:r>
            <a:r>
              <a:rPr lang="en-US" dirty="0"/>
              <a:t> </a:t>
            </a:r>
            <a:r>
              <a:rPr lang="en-US" dirty="0" err="1"/>
              <a:t>im</a:t>
            </a:r>
            <a:r>
              <a:rPr lang="en-US" dirty="0"/>
              <a:t> </a:t>
            </a:r>
            <a:r>
              <a:rPr lang="en-US" dirty="0" err="1"/>
              <a:t>Unterricht</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43926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a:t>
            </a:r>
            <a:r>
              <a:rPr lang="en-US" dirty="0"/>
              <a:t>: 3 minutes</a:t>
            </a:r>
          </a:p>
          <a:p>
            <a:endParaRPr lang="en-US" dirty="0"/>
          </a:p>
          <a:p>
            <a:r>
              <a:rPr lang="en-US" b="1" dirty="0"/>
              <a:t>Aim:</a:t>
            </a:r>
            <a:r>
              <a:rPr lang="en-US" dirty="0"/>
              <a:t> to revisit negation in German.</a:t>
            </a:r>
          </a:p>
          <a:p>
            <a:endParaRPr lang="en-US" dirty="0"/>
          </a:p>
          <a:p>
            <a:r>
              <a:rPr lang="en-US" b="1" dirty="0"/>
              <a:t>Procedure: </a:t>
            </a:r>
          </a:p>
          <a:p>
            <a:pPr marL="228600" indent="-228600">
              <a:buAutoNum type="arabicPeriod"/>
            </a:pPr>
            <a:r>
              <a:rPr lang="en-US" dirty="0"/>
              <a:t>Cycle through the information</a:t>
            </a:r>
          </a:p>
          <a:p>
            <a:pPr marL="228600" indent="-228600">
              <a:buAutoNum type="arabicPeriod"/>
            </a:pPr>
            <a:r>
              <a:rPr lang="en-US" dirty="0"/>
              <a:t>Elicit the English meanings for the German examples each time.</a:t>
            </a:r>
          </a:p>
        </p:txBody>
      </p:sp>
      <p:sp>
        <p:nvSpPr>
          <p:cNvPr id="4" name="Slide Number Placeholder 3"/>
          <p:cNvSpPr>
            <a:spLocks noGrp="1"/>
          </p:cNvSpPr>
          <p:nvPr>
            <p:ph type="sldNum" sz="quarter" idx="5"/>
          </p:nvPr>
        </p:nvSpPr>
        <p:spPr/>
        <p:txBody>
          <a:bodyPr/>
          <a:lstStyle/>
          <a:p>
            <a:fld id="{051212F4-EB5A-464B-92EC-DACFCB1CC2CD}" type="slidenum">
              <a:rPr lang="en-GB" smtClean="0"/>
              <a:t>22</a:t>
            </a:fld>
            <a:endParaRPr lang="en-GB"/>
          </a:p>
        </p:txBody>
      </p:sp>
    </p:spTree>
    <p:extLst>
      <p:ext uri="{BB962C8B-B14F-4D97-AF65-F5344CB8AC3E}">
        <p14:creationId xmlns:p14="http://schemas.microsoft.com/office/powerpoint/2010/main" val="23325781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Higher version</a:t>
            </a:r>
          </a:p>
          <a:p>
            <a:r>
              <a:rPr lang="en-GB" b="1" dirty="0"/>
              <a:t>Timing 8 minutes</a:t>
            </a:r>
          </a:p>
          <a:p>
            <a:endParaRPr lang="en-GB" dirty="0"/>
          </a:p>
          <a:p>
            <a:r>
              <a:rPr lang="en-GB" b="1" dirty="0"/>
              <a:t>Aim: </a:t>
            </a:r>
            <a:r>
              <a:rPr lang="en-GB" b="0" dirty="0"/>
              <a:t>to practise written differentiation of </a:t>
            </a:r>
            <a:r>
              <a:rPr lang="en-GB" b="1" dirty="0" err="1"/>
              <a:t>nicht</a:t>
            </a:r>
            <a:r>
              <a:rPr lang="en-GB" b="0" dirty="0"/>
              <a:t> and </a:t>
            </a:r>
            <a:r>
              <a:rPr lang="en-GB" b="1" dirty="0" err="1"/>
              <a:t>kein</a:t>
            </a:r>
            <a:r>
              <a:rPr lang="en-GB" b="0" dirty="0"/>
              <a:t>. </a:t>
            </a:r>
            <a:endParaRPr lang="en-GB" b="1" dirty="0"/>
          </a:p>
          <a:p>
            <a:endParaRPr lang="en-GB" dirty="0"/>
          </a:p>
          <a:p>
            <a:r>
              <a:rPr lang="en-GB" b="1" dirty="0"/>
              <a:t>Procedure: </a:t>
            </a:r>
          </a:p>
          <a:p>
            <a:pPr marL="228600" indent="-228600">
              <a:buAutoNum type="arabicPeriod"/>
            </a:pPr>
            <a:r>
              <a:rPr lang="en-GB" b="0" dirty="0"/>
              <a:t>Read the text and fill in the gaps with </a:t>
            </a:r>
            <a:r>
              <a:rPr lang="en-GB" b="0" dirty="0" err="1"/>
              <a:t>kein</a:t>
            </a:r>
            <a:r>
              <a:rPr lang="en-GB" b="0" dirty="0"/>
              <a:t>/</a:t>
            </a:r>
            <a:r>
              <a:rPr lang="en-GB" b="0" dirty="0" err="1"/>
              <a:t>nicht</a:t>
            </a:r>
            <a:r>
              <a:rPr lang="en-GB" b="0" dirty="0"/>
              <a:t>.</a:t>
            </a:r>
          </a:p>
          <a:p>
            <a:pPr marL="228600" indent="-228600">
              <a:buAutoNum type="arabicPeriod"/>
            </a:pPr>
            <a:r>
              <a:rPr lang="en-GB" b="0" dirty="0"/>
              <a:t>Feed back orally and ask students to explain their choice each time.</a:t>
            </a:r>
          </a:p>
          <a:p>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59775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Foundation version</a:t>
            </a:r>
          </a:p>
          <a:p>
            <a:endParaRPr lang="en-GB" b="1" dirty="0"/>
          </a:p>
          <a:p>
            <a:r>
              <a:rPr lang="en-GB" b="1" dirty="0"/>
              <a:t>Timing 8 minutes</a:t>
            </a:r>
          </a:p>
          <a:p>
            <a:endParaRPr lang="en-GB" dirty="0"/>
          </a:p>
          <a:p>
            <a:r>
              <a:rPr lang="en-GB" b="1" dirty="0"/>
              <a:t>Aim: </a:t>
            </a:r>
            <a:r>
              <a:rPr lang="en-GB" b="0" dirty="0"/>
              <a:t>to practise written differentiation of </a:t>
            </a:r>
            <a:r>
              <a:rPr lang="en-GB" b="1" dirty="0" err="1"/>
              <a:t>nicht</a:t>
            </a:r>
            <a:r>
              <a:rPr lang="en-GB" b="0" dirty="0"/>
              <a:t> and </a:t>
            </a:r>
            <a:r>
              <a:rPr lang="en-GB" b="1" dirty="0" err="1"/>
              <a:t>kein</a:t>
            </a:r>
            <a:r>
              <a:rPr lang="en-GB" b="0" dirty="0"/>
              <a:t>. </a:t>
            </a:r>
            <a:endParaRPr lang="en-GB" b="1" dirty="0"/>
          </a:p>
          <a:p>
            <a:endParaRPr lang="en-GB" dirty="0"/>
          </a:p>
          <a:p>
            <a:r>
              <a:rPr lang="en-GB" b="1" dirty="0"/>
              <a:t>Procedure: </a:t>
            </a:r>
          </a:p>
          <a:p>
            <a:pPr marL="228600" indent="-228600">
              <a:buAutoNum type="arabicPeriod"/>
            </a:pPr>
            <a:r>
              <a:rPr lang="en-GB" b="0" dirty="0"/>
              <a:t>Read the text and fill in the gaps with </a:t>
            </a:r>
            <a:r>
              <a:rPr lang="en-GB" b="0" dirty="0" err="1"/>
              <a:t>kein</a:t>
            </a:r>
            <a:r>
              <a:rPr lang="en-GB" b="0" dirty="0"/>
              <a:t>/</a:t>
            </a:r>
            <a:r>
              <a:rPr lang="en-GB" b="0" dirty="0" err="1"/>
              <a:t>nicht</a:t>
            </a:r>
            <a:r>
              <a:rPr lang="en-GB" b="0" dirty="0"/>
              <a:t>.</a:t>
            </a:r>
          </a:p>
          <a:p>
            <a:pPr marL="228600" indent="-228600">
              <a:buAutoNum type="arabicPeriod"/>
            </a:pPr>
            <a:r>
              <a:rPr lang="en-GB" b="0" dirty="0"/>
              <a:t>Feed back orally and ask students to explain their choice each time.</a:t>
            </a:r>
          </a:p>
          <a:p>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691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Higher tier</a:t>
            </a:r>
          </a:p>
          <a:p>
            <a:endParaRPr lang="en-US" b="1" dirty="0"/>
          </a:p>
          <a:p>
            <a:r>
              <a:rPr lang="en-US" b="1" dirty="0"/>
              <a:t>Timing:</a:t>
            </a:r>
            <a:r>
              <a:rPr lang="en-US" dirty="0"/>
              <a:t> 10 minutes</a:t>
            </a:r>
          </a:p>
          <a:p>
            <a:endParaRPr lang="en-US" dirty="0"/>
          </a:p>
          <a:p>
            <a:r>
              <a:rPr lang="en-US" b="1" dirty="0"/>
              <a:t>Aim</a:t>
            </a:r>
            <a:r>
              <a:rPr lang="en-US" dirty="0"/>
              <a:t>: to </a:t>
            </a:r>
            <a:r>
              <a:rPr lang="en-US" dirty="0" err="1"/>
              <a:t>practise</a:t>
            </a:r>
            <a:r>
              <a:rPr lang="en-US" dirty="0"/>
              <a:t> written production of </a:t>
            </a:r>
            <a:r>
              <a:rPr lang="en-US" dirty="0" err="1"/>
              <a:t>kein</a:t>
            </a:r>
            <a:r>
              <a:rPr lang="en-US" dirty="0"/>
              <a:t>/</a:t>
            </a:r>
            <a:r>
              <a:rPr lang="en-US" dirty="0" err="1"/>
              <a:t>nicht</a:t>
            </a:r>
            <a:r>
              <a:rPr lang="en-US" dirty="0"/>
              <a:t> in a more open-ended written task.</a:t>
            </a:r>
          </a:p>
          <a:p>
            <a:endParaRPr lang="en-US" dirty="0"/>
          </a:p>
          <a:p>
            <a:r>
              <a:rPr lang="en-US" b="1" dirty="0"/>
              <a:t>Procedure</a:t>
            </a:r>
            <a:r>
              <a:rPr lang="en-US" dirty="0"/>
              <a:t>: </a:t>
            </a:r>
          </a:p>
          <a:p>
            <a:pPr marL="228600" indent="-228600">
              <a:buAutoNum type="arabicPeriod"/>
            </a:pPr>
            <a:r>
              <a:rPr lang="en-US" dirty="0"/>
              <a:t>Read through the four statements and check comprehension.</a:t>
            </a:r>
          </a:p>
          <a:p>
            <a:pPr marL="228600" indent="-228600">
              <a:buAutoNum type="arabicPeriod"/>
            </a:pPr>
            <a:r>
              <a:rPr lang="en-US" dirty="0"/>
              <a:t>Students work in pairs and write responses to the statements using </a:t>
            </a:r>
            <a:r>
              <a:rPr lang="en-US" dirty="0" err="1"/>
              <a:t>kein</a:t>
            </a:r>
            <a:r>
              <a:rPr lang="en-US" dirty="0"/>
              <a:t>/nicht as appropriate. </a:t>
            </a:r>
          </a:p>
        </p:txBody>
      </p:sp>
      <p:sp>
        <p:nvSpPr>
          <p:cNvPr id="4" name="Slide Number Placeholder 3"/>
          <p:cNvSpPr>
            <a:spLocks noGrp="1"/>
          </p:cNvSpPr>
          <p:nvPr>
            <p:ph type="sldNum" sz="quarter" idx="5"/>
          </p:nvPr>
        </p:nvSpPr>
        <p:spPr/>
        <p:txBody>
          <a:bodyPr/>
          <a:lstStyle/>
          <a:p>
            <a:fld id="{051212F4-EB5A-464B-92EC-DACFCB1CC2CD}" type="slidenum">
              <a:rPr lang="en-GB" smtClean="0"/>
              <a:t>25</a:t>
            </a:fld>
            <a:endParaRPr lang="en-GB"/>
          </a:p>
        </p:txBody>
      </p:sp>
    </p:spTree>
    <p:extLst>
      <p:ext uri="{BB962C8B-B14F-4D97-AF65-F5344CB8AC3E}">
        <p14:creationId xmlns:p14="http://schemas.microsoft.com/office/powerpoint/2010/main" val="4097579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Foundation tier</a:t>
            </a:r>
          </a:p>
          <a:p>
            <a:endParaRPr lang="en-US" b="1" dirty="0"/>
          </a:p>
          <a:p>
            <a:r>
              <a:rPr lang="en-US" b="1" dirty="0"/>
              <a:t>Timing:</a:t>
            </a:r>
            <a:r>
              <a:rPr lang="en-US" dirty="0"/>
              <a:t> 10 minutes</a:t>
            </a:r>
          </a:p>
          <a:p>
            <a:endParaRPr lang="en-US" dirty="0"/>
          </a:p>
          <a:p>
            <a:r>
              <a:rPr lang="en-US" b="1" dirty="0"/>
              <a:t>Aim</a:t>
            </a:r>
            <a:r>
              <a:rPr lang="en-US" dirty="0"/>
              <a:t>: to </a:t>
            </a:r>
            <a:r>
              <a:rPr lang="en-US" dirty="0" err="1"/>
              <a:t>practise</a:t>
            </a:r>
            <a:r>
              <a:rPr lang="en-US" dirty="0"/>
              <a:t> written production of </a:t>
            </a:r>
            <a:r>
              <a:rPr lang="en-US" dirty="0" err="1"/>
              <a:t>kein</a:t>
            </a:r>
            <a:r>
              <a:rPr lang="en-US" dirty="0"/>
              <a:t>/</a:t>
            </a:r>
            <a:r>
              <a:rPr lang="en-US" dirty="0" err="1"/>
              <a:t>nicht</a:t>
            </a:r>
            <a:r>
              <a:rPr lang="en-US" dirty="0"/>
              <a:t> in a more open-ended written task.</a:t>
            </a:r>
          </a:p>
          <a:p>
            <a:endParaRPr lang="en-US" dirty="0"/>
          </a:p>
          <a:p>
            <a:r>
              <a:rPr lang="en-US" b="1" dirty="0"/>
              <a:t>Procedure</a:t>
            </a:r>
            <a:r>
              <a:rPr lang="en-US" dirty="0"/>
              <a:t>: </a:t>
            </a:r>
          </a:p>
          <a:p>
            <a:pPr marL="228600" indent="-228600">
              <a:buAutoNum type="arabicPeriod"/>
            </a:pPr>
            <a:r>
              <a:rPr lang="en-US" dirty="0"/>
              <a:t>Read through the four statements and check comprehension.</a:t>
            </a:r>
          </a:p>
          <a:p>
            <a:pPr marL="228600" indent="-228600">
              <a:buAutoNum type="arabicPeriod"/>
            </a:pPr>
            <a:r>
              <a:rPr lang="en-US" dirty="0"/>
              <a:t>Students work in pairs and write responses to the statements using </a:t>
            </a:r>
            <a:r>
              <a:rPr lang="en-US" dirty="0" err="1"/>
              <a:t>kein</a:t>
            </a:r>
            <a:r>
              <a:rPr lang="en-US" dirty="0"/>
              <a:t>/nicht as appropriate. </a:t>
            </a:r>
          </a:p>
        </p:txBody>
      </p:sp>
      <p:sp>
        <p:nvSpPr>
          <p:cNvPr id="4" name="Slide Number Placeholder 3"/>
          <p:cNvSpPr>
            <a:spLocks noGrp="1"/>
          </p:cNvSpPr>
          <p:nvPr>
            <p:ph type="sldNum" sz="quarter" idx="5"/>
          </p:nvPr>
        </p:nvSpPr>
        <p:spPr/>
        <p:txBody>
          <a:bodyPr/>
          <a:lstStyle/>
          <a:p>
            <a:fld id="{051212F4-EB5A-464B-92EC-DACFCB1CC2CD}" type="slidenum">
              <a:rPr lang="en-GB" smtClean="0"/>
              <a:t>26</a:t>
            </a:fld>
            <a:endParaRPr lang="en-GB"/>
          </a:p>
        </p:txBody>
      </p:sp>
    </p:spTree>
    <p:extLst>
      <p:ext uri="{BB962C8B-B14F-4D97-AF65-F5344CB8AC3E}">
        <p14:creationId xmlns:p14="http://schemas.microsoft.com/office/powerpoint/2010/main" val="17444028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i="0" u="none" strike="noStrike" kern="1200" dirty="0">
                <a:solidFill>
                  <a:schemeClr val="tx1"/>
                </a:solidFill>
                <a:effectLst/>
                <a:latin typeface="+mn-lt"/>
                <a:ea typeface="+mn-ea"/>
                <a:cs typeface="+mn-cs"/>
              </a:rPr>
              <a:t>All words in this week’s lessons (new and revisited) appear on all three awarding organisation lists with the following exceptions:</a:t>
            </a:r>
            <a:br>
              <a:rPr lang="en-CA" sz="1200" b="1" i="0" u="none" strike="noStrike" kern="1200" dirty="0">
                <a:solidFill>
                  <a:schemeClr val="tx1"/>
                </a:solidFill>
                <a:effectLst/>
                <a:latin typeface="+mn-lt"/>
                <a:ea typeface="+mn-ea"/>
                <a:cs typeface="+mn-cs"/>
              </a:rPr>
            </a:br>
            <a:r>
              <a:rPr lang="en-CA" sz="1200" b="1" i="0" u="none" strike="noStrike" kern="1200" dirty="0">
                <a:solidFill>
                  <a:schemeClr val="tx1"/>
                </a:solidFill>
                <a:effectLst/>
                <a:latin typeface="+mn-lt"/>
                <a:ea typeface="+mn-ea"/>
                <a:cs typeface="+mn-cs"/>
              </a:rPr>
              <a:t>AQA list does not have: </a:t>
            </a:r>
            <a:r>
              <a:rPr lang="en-CA" sz="1200" b="1" i="0" u="none" strike="noStrike" kern="1200" dirty="0" err="1">
                <a:solidFill>
                  <a:schemeClr val="tx1"/>
                </a:solidFill>
                <a:effectLst/>
                <a:latin typeface="+mn-lt"/>
                <a:ea typeface="+mn-ea"/>
                <a:cs typeface="+mn-cs"/>
              </a:rPr>
              <a:t>betonen</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Begriff</a:t>
            </a:r>
            <a:r>
              <a:rPr lang="en-CA" sz="1200" b="1" i="0" u="none" strike="noStrike" kern="1200" dirty="0">
                <a:solidFill>
                  <a:schemeClr val="tx1"/>
                </a:solidFill>
                <a:effectLst/>
                <a:latin typeface="+mn-lt"/>
                <a:ea typeface="+mn-ea"/>
                <a:cs typeface="+mn-cs"/>
              </a:rPr>
              <a:t>, Hobby</a:t>
            </a:r>
            <a:br>
              <a:rPr lang="en-CA" sz="1200" b="1" i="0" u="none" strike="noStrike" kern="1200" dirty="0">
                <a:solidFill>
                  <a:schemeClr val="tx1"/>
                </a:solidFill>
                <a:effectLst/>
                <a:latin typeface="+mn-lt"/>
                <a:ea typeface="+mn-ea"/>
                <a:cs typeface="+mn-cs"/>
              </a:rPr>
            </a:br>
            <a:r>
              <a:rPr lang="en-CA" sz="1200" b="1" i="0" u="none" strike="noStrike" kern="1200" dirty="0">
                <a:solidFill>
                  <a:schemeClr val="tx1"/>
                </a:solidFill>
                <a:effectLst/>
                <a:latin typeface="+mn-lt"/>
                <a:ea typeface="+mn-ea"/>
                <a:cs typeface="+mn-cs"/>
              </a:rPr>
              <a:t>Edexcel list does not have: </a:t>
            </a:r>
            <a:r>
              <a:rPr lang="en-CA" sz="1200" b="1" i="0" u="none" strike="noStrike" kern="1200" dirty="0" err="1">
                <a:solidFill>
                  <a:schemeClr val="tx1"/>
                </a:solidFill>
                <a:effectLst/>
                <a:latin typeface="+mn-lt"/>
                <a:ea typeface="+mn-ea"/>
                <a:cs typeface="+mn-cs"/>
              </a:rPr>
              <a:t>betonen</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Begriff</a:t>
            </a:r>
            <a:r>
              <a:rPr lang="en-CA" sz="1200" b="1" i="0" u="none" strike="noStrike" kern="1200" dirty="0">
                <a:solidFill>
                  <a:schemeClr val="tx1"/>
                </a:solidFill>
                <a:effectLst/>
                <a:latin typeface="+mn-lt"/>
                <a:ea typeface="+mn-ea"/>
                <a:cs typeface="+mn-cs"/>
              </a:rPr>
              <a:t>, Hobby, </a:t>
            </a:r>
            <a:r>
              <a:rPr lang="en-CA" sz="1200" b="1" i="0" u="none" strike="noStrike" kern="1200" dirty="0" err="1">
                <a:solidFill>
                  <a:schemeClr val="tx1"/>
                </a:solidFill>
                <a:effectLst/>
                <a:latin typeface="+mn-lt"/>
                <a:ea typeface="+mn-ea"/>
                <a:cs typeface="+mn-cs"/>
              </a:rPr>
              <a:t>Reihe</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Satz</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Ausdruck</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merken</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plötzlich</a:t>
            </a:r>
            <a:endParaRPr lang="en-CA" sz="1200" b="1" i="0" u="none" strike="noStrike"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0" i="0" u="none" strike="noStrike"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Native-speaker teacher feedback provided by </a:t>
            </a:r>
            <a:r>
              <a:rPr lang="en-GB" sz="1200" b="0" i="0" kern="1200" dirty="0">
                <a:solidFill>
                  <a:schemeClr val="tx1"/>
                </a:solidFill>
                <a:effectLst/>
                <a:latin typeface="+mn-lt"/>
                <a:ea typeface="+mn-ea"/>
                <a:cs typeface="+mn-cs"/>
              </a:rPr>
              <a:t>Stephanie Cross.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1" dirty="0">
                <a:effectLst/>
                <a:latin typeface="Calibri" panose="020F0502020204030204" pitchFamily="34" charset="0"/>
                <a:ea typeface="Calibri" panose="020F0502020204030204" pitchFamily="34" charset="0"/>
                <a:cs typeface="Times New Roman" panose="02020603050405020304" pitchFamily="18" charset="0"/>
              </a:rPr>
            </a:br>
            <a:r>
              <a:rPr lang="en-GB" sz="1200" b="1" dirty="0">
                <a:effectLst/>
                <a:latin typeface="Calibri" panose="020F0502020204030204" pitchFamily="34" charset="0"/>
                <a:ea typeface="Calibri" panose="020F0502020204030204" pitchFamily="34" charset="0"/>
                <a:cs typeface="Times New Roman" panose="02020603050405020304" pitchFamily="18" charset="0"/>
              </a:rPr>
              <a:t>Learning outcomes: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effectLst/>
                <a:latin typeface="Calibri" panose="020F0502020204030204" pitchFamily="34" charset="0"/>
                <a:ea typeface="Calibri" panose="020F0502020204030204" pitchFamily="34" charset="0"/>
                <a:cs typeface="Times New Roman" panose="02020603050405020304" pitchFamily="18" charset="0"/>
              </a:rPr>
              <a:t>Revisit compound nouns</a:t>
            </a:r>
            <a:endParaRPr lang="en-GB" sz="1200" b="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effectLst/>
                <a:latin typeface="Calibri" panose="020F0502020204030204" pitchFamily="34" charset="0"/>
                <a:ea typeface="Calibri" panose="020F0502020204030204" pitchFamily="34" charset="0"/>
                <a:cs typeface="Times New Roman" panose="02020603050405020304" pitchFamily="18" charset="0"/>
              </a:rPr>
              <a:t>Revisit word patterns 1&amp;2 Haupt- &amp; </a:t>
            </a:r>
            <a:r>
              <a:rPr lang="en-GB" sz="1200" b="0" dirty="0" err="1">
                <a:effectLst/>
                <a:latin typeface="Calibri" panose="020F0502020204030204" pitchFamily="34" charset="0"/>
                <a:ea typeface="Calibri" panose="020F0502020204030204" pitchFamily="34" charset="0"/>
                <a:cs typeface="Times New Roman" panose="02020603050405020304" pitchFamily="18" charset="0"/>
              </a:rPr>
              <a:t>Lieblings</a:t>
            </a:r>
            <a:r>
              <a:rPr lang="en-GB" sz="1200" b="0" dirty="0">
                <a:effectLst/>
                <a:latin typeface="Calibri" panose="020F0502020204030204" pitchFamily="34"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effectLst/>
                <a:latin typeface="Calibri" panose="020F0502020204030204" pitchFamily="34" charset="0"/>
                <a:ea typeface="Calibri" panose="020F0502020204030204" pitchFamily="34" charset="0"/>
                <a:cs typeface="Times New Roman" panose="02020603050405020304" pitchFamily="18" charset="0"/>
              </a:rPr>
              <a:t>Revisit definite and indefinite articles R2 (acc.)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effectLst/>
                <a:latin typeface="Calibri" panose="020F0502020204030204" pitchFamily="34" charset="0"/>
                <a:ea typeface="Calibri" panose="020F0502020204030204" pitchFamily="34" charset="0"/>
                <a:cs typeface="Times New Roman" panose="02020603050405020304" pitchFamily="18" charset="0"/>
              </a:rPr>
              <a:t>Revisit present tense weak verbs; irregular verb HABEN</a:t>
            </a:r>
            <a:endParaRPr lang="en-GB"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Revisit negation: nicht + adjective/adverb, definite article, possessive adjectives, proper nouns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Revisit </a:t>
            </a:r>
            <a:r>
              <a:rPr lang="en-GB" sz="1200" b="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kein</a:t>
            </a:r>
            <a:r>
              <a:rPr lang="en-GB"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 indefinite article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effectLst/>
                <a:latin typeface="Calibri" panose="020F0502020204030204" pitchFamily="34" charset="0"/>
                <a:ea typeface="Calibri" panose="020F0502020204030204" pitchFamily="34" charset="0"/>
                <a:cs typeface="Times New Roman" panose="02020603050405020304" pitchFamily="18" charset="0"/>
              </a:rPr>
              <a:t>Revisit Plural rules 4-6</a:t>
            </a:r>
            <a:endParaRPr lang="en-GB"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effectLst/>
                <a:latin typeface="Calibri" panose="020F0502020204030204" pitchFamily="34" charset="0"/>
                <a:ea typeface="Calibri" panose="020F0502020204030204" pitchFamily="34" charset="0"/>
                <a:cs typeface="Times New Roman" panose="02020603050405020304" pitchFamily="18" charset="0"/>
              </a:rPr>
              <a:t>Phonics: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long and short [a]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[link to grammar: </a:t>
            </a:r>
            <a:r>
              <a:rPr lang="en-US" sz="1200" b="1" dirty="0" err="1">
                <a:effectLst/>
                <a:latin typeface="Calibri" panose="020F0502020204030204" pitchFamily="34" charset="0"/>
                <a:ea typeface="Calibri" panose="020F0502020204030204" pitchFamily="34" charset="0"/>
                <a:cs typeface="Times New Roman" panose="02020603050405020304" pitchFamily="18" charset="0"/>
              </a:rPr>
              <a:t>haben</a:t>
            </a:r>
            <a:r>
              <a:rPr lang="en-US" sz="1200" b="1" dirty="0">
                <a:effectLst/>
                <a:latin typeface="Calibri" panose="020F0502020204030204" pitchFamily="34"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[a] vs [ä]|[u] vs [ü]|[o] vs [ö]</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[link to grammar: plural rule 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effectLst/>
                <a:latin typeface="Calibri" panose="020F0502020204030204" pitchFamily="34" charset="0"/>
                <a:ea typeface="Calibri" panose="020F0502020204030204" pitchFamily="34" charset="0"/>
                <a:cs typeface="Times New Roman" panose="02020603050405020304" pitchFamily="18" charset="0"/>
              </a:rPr>
              <a:t>New vocabulary: </a:t>
            </a:r>
            <a:r>
              <a:rPr lang="de-DE" sz="18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beantworten [1865] Aktion</a:t>
            </a:r>
            <a:r>
              <a:rPr lang="de-DE" sz="1800" baseline="300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1</a:t>
            </a:r>
            <a:r>
              <a:rPr lang="de-DE" sz="18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[1838] Artikel [1378] Bedeutung [484] Gespräch [517] Reihe [738] Satz [432] Sinn [380] Unterschied [632] anders [303] betonen (H) [782] bilden</a:t>
            </a:r>
            <a:r>
              <a:rPr lang="de-DE" sz="1800" baseline="300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1</a:t>
            </a:r>
            <a:r>
              <a:rPr lang="de-DE" sz="18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(H) [315] klingen (H) [700] merken (H) [566] unterrichten (H) [3188] Ausdruck (H) [970] Begriff</a:t>
            </a:r>
            <a:r>
              <a:rPr lang="de-DE" sz="1800" baseline="300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1</a:t>
            </a:r>
            <a:r>
              <a:rPr lang="de-DE" sz="18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(H) [569] Übung (H) [1434] deutlich (H) [302] international (H) [426] verschieden (H) [254]</a:t>
            </a:r>
            <a:endParaRPr lang="en-US" sz="12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Revisited vocabulary</a:t>
            </a:r>
            <a:r>
              <a:rPr lang="en-GB" dirty="0"/>
              <a:t>: - </a:t>
            </a:r>
            <a:br>
              <a:rPr lang="en-GB" dirty="0"/>
            </a:br>
            <a:r>
              <a:rPr lang="en-GB" b="1" dirty="0"/>
              <a:t>Thematic revisited vocabulary</a:t>
            </a:r>
            <a:r>
              <a:rPr lang="en-GB" dirty="0"/>
              <a:t>: </a:t>
            </a:r>
            <a:r>
              <a:rPr lang="de-DE" sz="1800" dirty="0">
                <a:effectLst/>
                <a:latin typeface="Century Gothic" panose="020B0502020202020204" pitchFamily="34" charset="0"/>
                <a:ea typeface="Times New Roman" panose="02020603050405020304" pitchFamily="18" charset="0"/>
                <a:cs typeface="Calibri" panose="020F0502020204030204" pitchFamily="34" charset="0"/>
              </a:rPr>
              <a:t>ankommen</a:t>
            </a:r>
            <a:r>
              <a:rPr lang="de-DE" sz="1800" baseline="30000" dirty="0">
                <a:effectLst/>
                <a:latin typeface="Century Gothic" panose="020B0502020202020204" pitchFamily="34" charset="0"/>
                <a:ea typeface="Times New Roman" panose="02020603050405020304" pitchFamily="18" charset="0"/>
                <a:cs typeface="Calibri" panose="020F0502020204030204" pitchFamily="34" charset="0"/>
              </a:rPr>
              <a:t>1</a:t>
            </a:r>
            <a:r>
              <a:rPr lang="de-DE" sz="1800" dirty="0">
                <a:effectLst/>
                <a:latin typeface="Century Gothic" panose="020B0502020202020204" pitchFamily="34" charset="0"/>
                <a:ea typeface="Times New Roman" panose="02020603050405020304" pitchFamily="18" charset="0"/>
                <a:cs typeface="Calibri" panose="020F0502020204030204" pitchFamily="34" charset="0"/>
              </a:rPr>
              <a:t> [653] hören [146] sagen [40] schreiben</a:t>
            </a:r>
            <a:r>
              <a:rPr lang="de-DE" sz="1800" baseline="30000" dirty="0">
                <a:effectLst/>
                <a:latin typeface="Century Gothic" panose="020B0502020202020204" pitchFamily="34" charset="0"/>
                <a:ea typeface="Times New Roman" panose="02020603050405020304" pitchFamily="18" charset="0"/>
                <a:cs typeface="Calibri" panose="020F0502020204030204" pitchFamily="34" charset="0"/>
              </a:rPr>
              <a:t>1</a:t>
            </a:r>
            <a:r>
              <a:rPr lang="de-DE" sz="1800" dirty="0">
                <a:effectLst/>
                <a:latin typeface="Century Gothic" panose="020B0502020202020204" pitchFamily="34" charset="0"/>
                <a:ea typeface="Times New Roman" panose="02020603050405020304" pitchFamily="18" charset="0"/>
                <a:cs typeface="Calibri" panose="020F0502020204030204" pitchFamily="34" charset="0"/>
              </a:rPr>
              <a:t> [184] üben [1928] übersetzen [1765] wiederholen [988] Abend [342] Antwort (</a:t>
            </a:r>
            <a:r>
              <a:rPr lang="de-DE" sz="1800" dirty="0" err="1">
                <a:effectLst/>
                <a:latin typeface="Century Gothic" panose="020B0502020202020204" pitchFamily="34" charset="0"/>
                <a:ea typeface="Times New Roman" panose="02020603050405020304" pitchFamily="18" charset="0"/>
                <a:cs typeface="Calibri" panose="020F0502020204030204" pitchFamily="34" charset="0"/>
              </a:rPr>
              <a:t>auf</a:t>
            </a:r>
            <a:r>
              <a:rPr lang="de-DE" sz="1800" baseline="30000" dirty="0" err="1">
                <a:effectLst/>
                <a:latin typeface="Century Gothic" panose="020B0502020202020204" pitchFamily="34" charset="0"/>
                <a:ea typeface="Times New Roman" panose="02020603050405020304" pitchFamily="18" charset="0"/>
                <a:cs typeface="Calibri" panose="020F0502020204030204" pitchFamily="34" charset="0"/>
              </a:rPr>
              <a:t>acc</a:t>
            </a:r>
            <a:r>
              <a:rPr lang="de-DE" sz="1800" baseline="30000" dirty="0">
                <a:effectLst/>
                <a:latin typeface="Century Gothic" panose="020B0502020202020204" pitchFamily="34" charset="0"/>
                <a:ea typeface="Times New Roman" panose="02020603050405020304" pitchFamily="18" charset="0"/>
                <a:cs typeface="Calibri" panose="020F0502020204030204" pitchFamily="34" charset="0"/>
              </a:rPr>
              <a:t>. </a:t>
            </a:r>
            <a:r>
              <a:rPr lang="de-DE" sz="1800" dirty="0">
                <a:effectLst/>
                <a:latin typeface="Century Gothic" panose="020B0502020202020204" pitchFamily="34" charset="0"/>
                <a:ea typeface="Times New Roman" panose="02020603050405020304" pitchFamily="18" charset="0"/>
                <a:cs typeface="Calibri" panose="020F0502020204030204" pitchFamily="34" charset="0"/>
              </a:rPr>
              <a:t>+ </a:t>
            </a:r>
            <a:r>
              <a:rPr lang="de-DE" sz="1800" dirty="0" err="1">
                <a:effectLst/>
                <a:latin typeface="Century Gothic" panose="020B0502020202020204" pitchFamily="34" charset="0"/>
                <a:ea typeface="Times New Roman" panose="02020603050405020304" pitchFamily="18" charset="0"/>
                <a:cs typeface="Calibri" panose="020F0502020204030204" pitchFamily="34" charset="0"/>
              </a:rPr>
              <a:t>noun</a:t>
            </a:r>
            <a:r>
              <a:rPr lang="de-DE" sz="1800" dirty="0">
                <a:effectLst/>
                <a:latin typeface="Century Gothic" panose="020B0502020202020204" pitchFamily="34" charset="0"/>
                <a:ea typeface="Times New Roman" panose="02020603050405020304" pitchFamily="18" charset="0"/>
                <a:cs typeface="Calibri" panose="020F0502020204030204" pitchFamily="34" charset="0"/>
              </a:rPr>
              <a:t>) [522] Aufgabe [256] Bild [253] Blatt [1270] Buch [300] Fehler [861] Frage [157] Hobby [3608] Interview [931] Kind [133] Lied [1733] Sache [318] Vergangenheit [1196] Vorteil [983] Wand [828] Wort [194] falsch [524] fremd [859] nahe, nah [480] richtig [177] schwierig [580] jetzt [72] plötzlich [456] unten [710] vorne, vorn [785] Gegenwart (H) [1932] doch (H) [73] </a:t>
            </a:r>
            <a:endParaRPr lang="en-US" sz="12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Revisited function words:</a:t>
            </a:r>
            <a:r>
              <a:rPr lang="en-US" sz="1200" b="0" i="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de-DE" sz="18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haben, hast, hat, man, nicht, der, die, das, ein, eine, kein, keine, Haupt-, Lieblings-</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07479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a:t>
            </a:r>
            <a:r>
              <a:rPr lang="en-US" dirty="0"/>
              <a:t> </a:t>
            </a:r>
            <a:r>
              <a:rPr lang="en-US" b="1" dirty="0"/>
              <a:t>3 minutes (two slides)</a:t>
            </a:r>
          </a:p>
          <a:p>
            <a:r>
              <a:rPr lang="en-US" b="1" dirty="0"/>
              <a:t>Slide 1/2</a:t>
            </a:r>
          </a:p>
          <a:p>
            <a:r>
              <a:rPr lang="en-US" b="1" dirty="0"/>
              <a:t>Aim:</a:t>
            </a:r>
            <a:r>
              <a:rPr lang="en-US" dirty="0"/>
              <a:t> to revisit remaining vocabulary from this week.</a:t>
            </a:r>
          </a:p>
          <a:p>
            <a:endParaRPr lang="en-US" dirty="0"/>
          </a:p>
          <a:p>
            <a:r>
              <a:rPr lang="en-US" b="1" dirty="0"/>
              <a:t>Procedure:</a:t>
            </a:r>
          </a:p>
          <a:p>
            <a:pPr marL="228600" indent="-228600">
              <a:buAutoNum type="arabicPeriod"/>
            </a:pPr>
            <a:r>
              <a:rPr lang="en-US" b="0" dirty="0"/>
              <a:t>In pairs or individually, students select a word from circle A and match its correct translation in circle B. </a:t>
            </a:r>
            <a:r>
              <a:rPr lang="en-US" b="1" dirty="0"/>
              <a:t>Note: </a:t>
            </a:r>
            <a:r>
              <a:rPr lang="en-US" b="0" dirty="0"/>
              <a:t>German vocabulary in orange is Higher only. An answer has not been given in English as this would identify the matching word without students having to identify it for themselves.  Foundation students are not required to find the match for this but may if they so wish. </a:t>
            </a:r>
          </a:p>
          <a:p>
            <a:pPr marL="228600" indent="-228600">
              <a:buAutoNum type="arabicPeriod"/>
            </a:pPr>
            <a:r>
              <a:rPr lang="en-US" b="0" dirty="0"/>
              <a:t>Move to the next slide to elicit answers orally in German after 3 minutes.</a:t>
            </a:r>
          </a:p>
          <a:p>
            <a:pPr marL="228600" indent="-228600">
              <a:buAutoNum type="arabicPeriod"/>
            </a:pPr>
            <a:endParaRPr lang="en-US" b="0" dirty="0"/>
          </a:p>
          <a:p>
            <a:endParaRPr lang="en-US" b="1" dirty="0"/>
          </a:p>
        </p:txBody>
      </p:sp>
      <p:sp>
        <p:nvSpPr>
          <p:cNvPr id="4" name="Slide Number Placeholder 3"/>
          <p:cNvSpPr>
            <a:spLocks noGrp="1"/>
          </p:cNvSpPr>
          <p:nvPr>
            <p:ph type="sldNum" sz="quarter" idx="5"/>
          </p:nvPr>
        </p:nvSpPr>
        <p:spPr/>
        <p:txBody>
          <a:bodyPr/>
          <a:lstStyle/>
          <a:p>
            <a:fld id="{051212F4-EB5A-464B-92EC-DACFCB1CC2CD}" type="slidenum">
              <a:rPr lang="en-GB" smtClean="0"/>
              <a:t>28</a:t>
            </a:fld>
            <a:endParaRPr lang="en-GB"/>
          </a:p>
        </p:txBody>
      </p:sp>
    </p:spTree>
    <p:extLst>
      <p:ext uri="{BB962C8B-B14F-4D97-AF65-F5344CB8AC3E}">
        <p14:creationId xmlns:p14="http://schemas.microsoft.com/office/powerpoint/2010/main" val="20431465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2/2 (Answers)</a:t>
            </a:r>
          </a:p>
          <a:p>
            <a:endParaRPr lang="en-US" b="0" dirty="0"/>
          </a:p>
          <a:p>
            <a:r>
              <a:rPr lang="en-US" b="1" dirty="0"/>
              <a:t>Procedure:</a:t>
            </a:r>
          </a:p>
          <a:p>
            <a:r>
              <a:rPr lang="en-US" b="0" dirty="0"/>
              <a:t>1. Elicit the answers from students in German, chorally.</a:t>
            </a:r>
          </a:p>
          <a:p>
            <a:r>
              <a:rPr lang="en-US" b="0" dirty="0"/>
              <a:t>2. Click to reveal the written answer.</a:t>
            </a:r>
          </a:p>
          <a:p>
            <a:pPr marL="228600" indent="-228600">
              <a:buAutoNum type="arabicPeriod"/>
            </a:pPr>
            <a:endParaRPr lang="en-US" b="0" dirty="0"/>
          </a:p>
          <a:p>
            <a:endParaRPr lang="en-US" b="1" dirty="0"/>
          </a:p>
        </p:txBody>
      </p:sp>
      <p:sp>
        <p:nvSpPr>
          <p:cNvPr id="4" name="Slide Number Placeholder 3"/>
          <p:cNvSpPr>
            <a:spLocks noGrp="1"/>
          </p:cNvSpPr>
          <p:nvPr>
            <p:ph type="sldNum" sz="quarter" idx="5"/>
          </p:nvPr>
        </p:nvSpPr>
        <p:spPr/>
        <p:txBody>
          <a:bodyPr/>
          <a:lstStyle/>
          <a:p>
            <a:fld id="{051212F4-EB5A-464B-92EC-DACFCB1CC2CD}" type="slidenum">
              <a:rPr lang="en-GB" smtClean="0"/>
              <a:t>29</a:t>
            </a:fld>
            <a:endParaRPr lang="en-GB"/>
          </a:p>
        </p:txBody>
      </p:sp>
    </p:spTree>
    <p:extLst>
      <p:ext uri="{BB962C8B-B14F-4D97-AF65-F5344CB8AC3E}">
        <p14:creationId xmlns:p14="http://schemas.microsoft.com/office/powerpoint/2010/main" val="2348623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5 </a:t>
            </a:r>
            <a:r>
              <a:rPr lang="en-US" dirty="0"/>
              <a:t>minutes (two slides)</a:t>
            </a:r>
          </a:p>
          <a:p>
            <a:endParaRPr lang="en-US" dirty="0"/>
          </a:p>
          <a:p>
            <a:r>
              <a:rPr lang="en-US" b="1" dirty="0"/>
              <a:t>Aim: </a:t>
            </a:r>
            <a:r>
              <a:rPr lang="en-US" b="0" dirty="0"/>
              <a:t>to revisit rules of how to construct compound nouns. </a:t>
            </a:r>
            <a:endParaRPr lang="en-US" b="1" dirty="0"/>
          </a:p>
          <a:p>
            <a:endParaRPr lang="en-US" dirty="0"/>
          </a:p>
          <a:p>
            <a:r>
              <a:rPr lang="en-US" b="1" dirty="0"/>
              <a:t>Procedure: </a:t>
            </a:r>
          </a:p>
          <a:p>
            <a:r>
              <a:rPr lang="en-US" dirty="0"/>
              <a:t>Cycle through the explanations and examples. </a:t>
            </a:r>
          </a:p>
          <a:p>
            <a:endParaRPr lang="en-US" dirty="0"/>
          </a:p>
          <a:p>
            <a:r>
              <a:rPr lang="en-US" b="1" dirty="0"/>
              <a:t>Note</a:t>
            </a:r>
            <a:r>
              <a:rPr lang="en-US" dirty="0"/>
              <a:t>: it would be worth prompting students to give the meaning of</a:t>
            </a:r>
            <a:r>
              <a:rPr lang="en-US" b="1" dirty="0"/>
              <a:t> </a:t>
            </a:r>
            <a:r>
              <a:rPr lang="en-US" b="1" i="1" dirty="0" err="1"/>
              <a:t>Vorname</a:t>
            </a:r>
            <a:r>
              <a:rPr lang="en-US" dirty="0"/>
              <a:t>, after presenting </a:t>
            </a:r>
            <a:r>
              <a:rPr lang="en-US" b="1" i="1" dirty="0" err="1"/>
              <a:t>Nachname</a:t>
            </a:r>
            <a:r>
              <a:rPr lang="en-US" dirty="0"/>
              <a:t>.</a:t>
            </a:r>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3</a:t>
            </a:fld>
            <a:endParaRPr lang="en-GB"/>
          </a:p>
        </p:txBody>
      </p:sp>
    </p:spTree>
    <p:extLst>
      <p:ext uri="{BB962C8B-B14F-4D97-AF65-F5344CB8AC3E}">
        <p14:creationId xmlns:p14="http://schemas.microsoft.com/office/powerpoint/2010/main" val="5745056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a:t>
            </a:r>
            <a:r>
              <a:rPr lang="en-US" dirty="0"/>
              <a:t> </a:t>
            </a:r>
            <a:r>
              <a:rPr lang="en-US" b="1" dirty="0"/>
              <a:t>4 minutes</a:t>
            </a:r>
          </a:p>
          <a:p>
            <a:r>
              <a:rPr lang="en-US" b="1" dirty="0"/>
              <a:t>Slide 1/2</a:t>
            </a:r>
          </a:p>
          <a:p>
            <a:r>
              <a:rPr lang="en-US" b="1" dirty="0"/>
              <a:t>Aim:</a:t>
            </a:r>
            <a:r>
              <a:rPr lang="en-US" dirty="0"/>
              <a:t> to revisit remaining new vocabulary from this week, applying it in context. This activity allows for translation practice into and out of German with a focus solely on vocabulary. </a:t>
            </a:r>
          </a:p>
          <a:p>
            <a:endParaRPr lang="en-US" dirty="0"/>
          </a:p>
          <a:p>
            <a:r>
              <a:rPr lang="en-US" b="1" dirty="0"/>
              <a:t>Procedure: </a:t>
            </a:r>
            <a:endParaRPr lang="en-US" b="0" dirty="0"/>
          </a:p>
          <a:p>
            <a:r>
              <a:rPr lang="en-US" b="0" dirty="0"/>
              <a:t>1. Students read the source text and target text sentences and then select the missing vocabulary from the box to complete the translation. </a:t>
            </a:r>
            <a:r>
              <a:rPr lang="en-US" b="0"/>
              <a:t>Even sentences (2, 4, 6, 8 ,10) are </a:t>
            </a:r>
            <a:r>
              <a:rPr lang="en-US" b="0" dirty="0"/>
              <a:t>higher tier only. Foundation tier students are not expected to complete them but may do so if they wish. By switching between German and English translations students are required to focus on the vocabulary but without just spotting the word. Students will also need to conjugate some of the verbs/decline the adjective correctly.  </a:t>
            </a:r>
            <a:endParaRPr lang="en-US" b="1" dirty="0"/>
          </a:p>
          <a:p>
            <a:r>
              <a:rPr lang="en-US" dirty="0"/>
              <a:t>2. Click to reveal the written answers.</a:t>
            </a:r>
          </a:p>
          <a:p>
            <a:r>
              <a:rPr lang="en-US" b="0" dirty="0"/>
              <a:t>3. Move to the next slide (slide 4) and repeat the procedure for the remaining 5 sentences. </a:t>
            </a:r>
          </a:p>
          <a:p>
            <a:endParaRPr lang="en-US" b="1" dirty="0"/>
          </a:p>
        </p:txBody>
      </p:sp>
      <p:sp>
        <p:nvSpPr>
          <p:cNvPr id="4" name="Slide Number Placeholder 3"/>
          <p:cNvSpPr>
            <a:spLocks noGrp="1"/>
          </p:cNvSpPr>
          <p:nvPr>
            <p:ph type="sldNum" sz="quarter" idx="5"/>
          </p:nvPr>
        </p:nvSpPr>
        <p:spPr/>
        <p:txBody>
          <a:bodyPr/>
          <a:lstStyle/>
          <a:p>
            <a:fld id="{051212F4-EB5A-464B-92EC-DACFCB1CC2CD}" type="slidenum">
              <a:rPr lang="en-GB" smtClean="0"/>
              <a:t>30</a:t>
            </a:fld>
            <a:endParaRPr lang="en-GB"/>
          </a:p>
        </p:txBody>
      </p:sp>
    </p:spTree>
    <p:extLst>
      <p:ext uri="{BB962C8B-B14F-4D97-AF65-F5344CB8AC3E}">
        <p14:creationId xmlns:p14="http://schemas.microsoft.com/office/powerpoint/2010/main" val="13300119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2/2</a:t>
            </a:r>
          </a:p>
        </p:txBody>
      </p:sp>
      <p:sp>
        <p:nvSpPr>
          <p:cNvPr id="4" name="Slide Number Placeholder 3"/>
          <p:cNvSpPr>
            <a:spLocks noGrp="1"/>
          </p:cNvSpPr>
          <p:nvPr>
            <p:ph type="sldNum" sz="quarter" idx="5"/>
          </p:nvPr>
        </p:nvSpPr>
        <p:spPr/>
        <p:txBody>
          <a:bodyPr/>
          <a:lstStyle/>
          <a:p>
            <a:fld id="{051212F4-EB5A-464B-92EC-DACFCB1CC2CD}" type="slidenum">
              <a:rPr lang="en-GB" smtClean="0"/>
              <a:t>31</a:t>
            </a:fld>
            <a:endParaRPr lang="en-GB"/>
          </a:p>
        </p:txBody>
      </p:sp>
    </p:spTree>
    <p:extLst>
      <p:ext uri="{BB962C8B-B14F-4D97-AF65-F5344CB8AC3E}">
        <p14:creationId xmlns:p14="http://schemas.microsoft.com/office/powerpoint/2010/main" val="18539856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a:t>
            </a:r>
            <a:r>
              <a:rPr lang="en-US" dirty="0"/>
              <a:t> </a:t>
            </a:r>
            <a:r>
              <a:rPr lang="en-US" b="1" dirty="0"/>
              <a:t>1 minute</a:t>
            </a:r>
          </a:p>
          <a:p>
            <a:endParaRPr lang="en-US" dirty="0"/>
          </a:p>
          <a:p>
            <a:r>
              <a:rPr lang="en-US" b="1" dirty="0"/>
              <a:t>Aim:</a:t>
            </a:r>
            <a:r>
              <a:rPr lang="en-US" dirty="0"/>
              <a:t> to revisit plural rules 4-6</a:t>
            </a:r>
          </a:p>
          <a:p>
            <a:endParaRPr lang="en-US" dirty="0"/>
          </a:p>
          <a:p>
            <a:r>
              <a:rPr lang="en-US" b="1" dirty="0"/>
              <a:t>Procedure:</a:t>
            </a:r>
          </a:p>
          <a:p>
            <a:pPr marL="228600" indent="-228600">
              <a:buAutoNum type="arabicPeriod"/>
            </a:pPr>
            <a:r>
              <a:rPr lang="en-GB" dirty="0"/>
              <a:t>Cycle through the plural rules and examples. </a:t>
            </a:r>
          </a:p>
          <a:p>
            <a:pPr marL="228600" indent="-228600">
              <a:buAutoNum type="arabicPeriod"/>
            </a:pPr>
            <a:r>
              <a:rPr lang="en-GB" dirty="0"/>
              <a:t>Address any questions the students may have about plural rules. </a:t>
            </a:r>
          </a:p>
        </p:txBody>
      </p:sp>
      <p:sp>
        <p:nvSpPr>
          <p:cNvPr id="4" name="Slide Number Placeholder 3"/>
          <p:cNvSpPr>
            <a:spLocks noGrp="1"/>
          </p:cNvSpPr>
          <p:nvPr>
            <p:ph type="sldNum" sz="quarter" idx="5"/>
          </p:nvPr>
        </p:nvSpPr>
        <p:spPr/>
        <p:txBody>
          <a:bodyPr/>
          <a:lstStyle/>
          <a:p>
            <a:fld id="{051212F4-EB5A-464B-92EC-DACFCB1CC2CD}" type="slidenum">
              <a:rPr lang="en-GB" smtClean="0"/>
              <a:t>32</a:t>
            </a:fld>
            <a:endParaRPr lang="en-GB"/>
          </a:p>
        </p:txBody>
      </p:sp>
    </p:spTree>
    <p:extLst>
      <p:ext uri="{BB962C8B-B14F-4D97-AF65-F5344CB8AC3E}">
        <p14:creationId xmlns:p14="http://schemas.microsoft.com/office/powerpoint/2010/main" val="8676404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dirty="0"/>
              <a:t> </a:t>
            </a:r>
            <a:r>
              <a:rPr lang="en-GB" b="1" dirty="0"/>
              <a:t>3 minutes</a:t>
            </a:r>
          </a:p>
          <a:p>
            <a:endParaRPr lang="en-GB" dirty="0"/>
          </a:p>
          <a:p>
            <a:r>
              <a:rPr lang="en-GB" b="1" dirty="0"/>
              <a:t>Aim: </a:t>
            </a:r>
            <a:r>
              <a:rPr lang="en-GB" dirty="0"/>
              <a:t>to practise SSC pronunciation of a/ä prior to testing the sound spelling correspondence.</a:t>
            </a:r>
          </a:p>
          <a:p>
            <a:endParaRPr lang="en-GB" dirty="0"/>
          </a:p>
          <a:p>
            <a:r>
              <a:rPr lang="en-GB" b="1" dirty="0"/>
              <a:t>Procedure: </a:t>
            </a:r>
          </a:p>
          <a:p>
            <a:r>
              <a:rPr lang="en-GB" dirty="0"/>
              <a:t>1. Teacher reminds students of the short [a] sound.</a:t>
            </a:r>
          </a:p>
          <a:p>
            <a:r>
              <a:rPr lang="en-GB" dirty="0"/>
              <a:t>2. Students say the sound x 3.</a:t>
            </a:r>
          </a:p>
          <a:p>
            <a:r>
              <a:rPr lang="en-GB" dirty="0"/>
              <a:t>3. Teacher clicks to present the [ä]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Students say the sound x 3.</a:t>
            </a:r>
          </a:p>
          <a:p>
            <a:r>
              <a:rPr lang="en-GB" dirty="0"/>
              <a:t>5. Click to bring up the prompt for Wand, Blatt, </a:t>
            </a:r>
            <a:r>
              <a:rPr lang="en-GB" dirty="0" err="1"/>
              <a:t>Wände</a:t>
            </a:r>
            <a:r>
              <a:rPr lang="en-GB" dirty="0"/>
              <a:t>, </a:t>
            </a:r>
            <a:r>
              <a:rPr lang="en-GB" dirty="0" err="1"/>
              <a:t>Blätter</a:t>
            </a:r>
            <a:r>
              <a:rPr lang="en-GB" dirty="0"/>
              <a:t> and elicit the words from students. Teacher clicks on the picture to hear the audio. </a:t>
            </a:r>
            <a:endParaRPr lang="en-GB" b="1" dirty="0"/>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33</a:t>
            </a:fld>
            <a:endParaRPr lang="en-GB"/>
          </a:p>
        </p:txBody>
      </p:sp>
    </p:spTree>
    <p:extLst>
      <p:ext uri="{BB962C8B-B14F-4D97-AF65-F5344CB8AC3E}">
        <p14:creationId xmlns:p14="http://schemas.microsoft.com/office/powerpoint/2010/main" val="27645923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dirty="0"/>
              <a:t>: </a:t>
            </a:r>
            <a:r>
              <a:rPr lang="en-GB" b="1" dirty="0"/>
              <a:t>4 minutes</a:t>
            </a:r>
          </a:p>
          <a:p>
            <a:endParaRPr lang="en-GB" dirty="0"/>
          </a:p>
          <a:p>
            <a:r>
              <a:rPr lang="en-GB" b="1" dirty="0"/>
              <a:t>Aim: </a:t>
            </a:r>
            <a:r>
              <a:rPr lang="en-GB" dirty="0"/>
              <a:t>to practise plural rules 4-6 based on the rules revisited.  </a:t>
            </a:r>
          </a:p>
          <a:p>
            <a:endParaRPr lang="en-GB" dirty="0"/>
          </a:p>
          <a:p>
            <a:r>
              <a:rPr lang="en-GB" b="1" dirty="0"/>
              <a:t>Procedure:</a:t>
            </a:r>
          </a:p>
          <a:p>
            <a:pPr marL="228600" indent="-228600">
              <a:buAutoNum type="arabicPeriod"/>
            </a:pPr>
            <a:r>
              <a:rPr lang="en-GB" dirty="0"/>
              <a:t>Students order the nouns according to their plural rule. This stage can be done orally. </a:t>
            </a:r>
          </a:p>
          <a:p>
            <a:pPr marL="228600" indent="-228600">
              <a:buAutoNum type="arabicPeriod"/>
            </a:pPr>
            <a:r>
              <a:rPr lang="en-GB" dirty="0"/>
              <a:t>Students provide the plural forms of each noun, applying rule 4, 5 or 6. </a:t>
            </a:r>
          </a:p>
        </p:txBody>
      </p:sp>
      <p:sp>
        <p:nvSpPr>
          <p:cNvPr id="4" name="Slide Number Placeholder 3"/>
          <p:cNvSpPr>
            <a:spLocks noGrp="1"/>
          </p:cNvSpPr>
          <p:nvPr>
            <p:ph type="sldNum" sz="quarter" idx="5"/>
          </p:nvPr>
        </p:nvSpPr>
        <p:spPr/>
        <p:txBody>
          <a:bodyPr/>
          <a:lstStyle/>
          <a:p>
            <a:fld id="{051212F4-EB5A-464B-92EC-DACFCB1CC2CD}" type="slidenum">
              <a:rPr lang="en-GB" smtClean="0"/>
              <a:t>34</a:t>
            </a:fld>
            <a:endParaRPr lang="en-GB"/>
          </a:p>
        </p:txBody>
      </p:sp>
    </p:spTree>
    <p:extLst>
      <p:ext uri="{BB962C8B-B14F-4D97-AF65-F5344CB8AC3E}">
        <p14:creationId xmlns:p14="http://schemas.microsoft.com/office/powerpoint/2010/main" val="1824964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to revisit and practise o/ö; to revisit vocabulary from this and previous weeks.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a:t>
            </a:r>
            <a:r>
              <a:rPr lang="en-GB" dirty="0"/>
              <a:t>: Higher only vocabulary are in dark red font.</a:t>
            </a:r>
          </a:p>
          <a:p>
            <a:endParaRPr lang="en-GB" dirty="0"/>
          </a:p>
          <a:p>
            <a:r>
              <a:rPr lang="en-GB" b="1" dirty="0"/>
              <a:t>Procedure: </a:t>
            </a:r>
          </a:p>
          <a:p>
            <a:pPr marL="228600" indent="-228600">
              <a:buAutoNum type="arabicPeriod"/>
            </a:pPr>
            <a:r>
              <a:rPr lang="en-GB" dirty="0"/>
              <a:t>Click through the information and elicit pronunciation of each word, encouraging students to follow the pronunciation guidance and notice the sound and feel of the SSC in the mouth, within the different words. Teacher clicks on the examples and circles to hear a native speaker.</a:t>
            </a:r>
          </a:p>
          <a:p>
            <a:pPr marL="228600" indent="-228600">
              <a:buAutoNum type="arabicPeriod"/>
            </a:pPr>
            <a:r>
              <a:rPr lang="en-GB" dirty="0"/>
              <a:t>Click to bring up the table of words and give students two minutes to pronounce them.</a:t>
            </a:r>
          </a:p>
        </p:txBody>
      </p:sp>
      <p:sp>
        <p:nvSpPr>
          <p:cNvPr id="4" name="Slide Number Placeholder 3"/>
          <p:cNvSpPr>
            <a:spLocks noGrp="1"/>
          </p:cNvSpPr>
          <p:nvPr>
            <p:ph type="sldNum" sz="quarter" idx="5"/>
          </p:nvPr>
        </p:nvSpPr>
        <p:spPr/>
        <p:txBody>
          <a:bodyPr/>
          <a:lstStyle/>
          <a:p>
            <a:fld id="{051212F4-EB5A-464B-92EC-DACFCB1CC2CD}" type="slidenum">
              <a:rPr lang="en-GB" smtClean="0"/>
              <a:t>35</a:t>
            </a:fld>
            <a:endParaRPr lang="en-GB"/>
          </a:p>
        </p:txBody>
      </p:sp>
    </p:spTree>
    <p:extLst>
      <p:ext uri="{BB962C8B-B14F-4D97-AF65-F5344CB8AC3E}">
        <p14:creationId xmlns:p14="http://schemas.microsoft.com/office/powerpoint/2010/main" val="35741305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to revisit and practise u/ü; to revisit vocabulary from this and previous weeks.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b="1" dirty="0"/>
              <a:t>Procedure: </a:t>
            </a:r>
          </a:p>
          <a:p>
            <a:pPr marL="228600" indent="-228600">
              <a:buAutoNum type="arabicPeriod"/>
            </a:pPr>
            <a:r>
              <a:rPr lang="en-GB" dirty="0"/>
              <a:t>Click through the information and elicit pronunciation of each word, encouraging students to follow the pronunciation guidance and notice the sound and feel of the SSC in the mouth, within the different words. </a:t>
            </a:r>
          </a:p>
          <a:p>
            <a:pPr marL="228600" indent="-228600">
              <a:buAutoNum type="arabicPeriod"/>
            </a:pPr>
            <a:r>
              <a:rPr lang="en-GB" dirty="0"/>
              <a:t>Teacher clicks on each circle to play the audio.</a:t>
            </a:r>
          </a:p>
          <a:p>
            <a:pPr marL="228600" indent="-228600">
              <a:buAutoNum type="arabicPeriod"/>
            </a:pPr>
            <a:r>
              <a:rPr lang="en-GB" dirty="0"/>
              <a:t>Click to bring up the sentence and give students a minute to pronounce it. Click to hear the audio version.</a:t>
            </a:r>
          </a:p>
        </p:txBody>
      </p:sp>
      <p:sp>
        <p:nvSpPr>
          <p:cNvPr id="4" name="Slide Number Placeholder 3"/>
          <p:cNvSpPr>
            <a:spLocks noGrp="1"/>
          </p:cNvSpPr>
          <p:nvPr>
            <p:ph type="sldNum" sz="quarter" idx="5"/>
          </p:nvPr>
        </p:nvSpPr>
        <p:spPr/>
        <p:txBody>
          <a:bodyPr/>
          <a:lstStyle/>
          <a:p>
            <a:fld id="{051212F4-EB5A-464B-92EC-DACFCB1CC2CD}" type="slidenum">
              <a:rPr lang="en-GB" smtClean="0"/>
              <a:t>36</a:t>
            </a:fld>
            <a:endParaRPr lang="en-GB"/>
          </a:p>
        </p:txBody>
      </p:sp>
    </p:spTree>
    <p:extLst>
      <p:ext uri="{BB962C8B-B14F-4D97-AF65-F5344CB8AC3E}">
        <p14:creationId xmlns:p14="http://schemas.microsoft.com/office/powerpoint/2010/main" val="39709376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F/H tier version </a:t>
            </a:r>
            <a:r>
              <a:rPr lang="en-US" b="1" dirty="0" err="1"/>
              <a:t>Runde</a:t>
            </a:r>
            <a:r>
              <a:rPr lang="en-US" b="1" dirty="0"/>
              <a:t> 1/2</a:t>
            </a:r>
            <a:br>
              <a:rPr lang="en-US" b="1" dirty="0"/>
            </a:br>
            <a:r>
              <a:rPr lang="en-US" b="1" dirty="0"/>
              <a:t>Timing:</a:t>
            </a:r>
            <a:r>
              <a:rPr lang="en-US" dirty="0"/>
              <a:t> </a:t>
            </a:r>
            <a:r>
              <a:rPr lang="en-US" b="1" dirty="0"/>
              <a:t>5 minutes</a:t>
            </a:r>
          </a:p>
          <a:p>
            <a:endParaRPr lang="en-US" dirty="0"/>
          </a:p>
          <a:p>
            <a:r>
              <a:rPr lang="en-GB" b="1" noProof="0" dirty="0"/>
              <a:t>Aim:</a:t>
            </a:r>
            <a:r>
              <a:rPr lang="en-GB" noProof="0" dirty="0"/>
              <a:t> to practise pronunciation and SSC in writing.</a:t>
            </a:r>
          </a:p>
          <a:p>
            <a:endParaRPr lang="en-GB" noProof="0" dirty="0"/>
          </a:p>
          <a:p>
            <a:r>
              <a:rPr lang="en-GB" b="1" noProof="0" dirty="0"/>
              <a:t>Procedure: </a:t>
            </a:r>
          </a:p>
          <a:p>
            <a:pPr marL="228600" indent="-228600">
              <a:buAutoNum type="arabicPeriod"/>
            </a:pPr>
            <a:r>
              <a:rPr lang="en-GB" noProof="0" dirty="0"/>
              <a:t>Partner A reads out their half of the text whilst Partner B fills in the gaps in their text. (See separate printable worksheet).</a:t>
            </a:r>
          </a:p>
          <a:p>
            <a:pPr marL="228600" indent="-228600">
              <a:buAutoNum type="arabicPeriod"/>
            </a:pPr>
            <a:r>
              <a:rPr lang="en-GB" noProof="0" dirty="0"/>
              <a:t>Partners swap roles and Partner B reads out their corresponding half of the text whilst Partner A fills in the gaps in their text. </a:t>
            </a:r>
          </a:p>
          <a:p>
            <a:pPr marL="228600" indent="-228600">
              <a:buAutoNum type="arabicPeriod"/>
            </a:pPr>
            <a:r>
              <a:rPr lang="en-GB" noProof="0" dirty="0"/>
              <a:t>Teacher can move around the room and check on progress. </a:t>
            </a:r>
          </a:p>
          <a:p>
            <a:pPr marL="228600" indent="-228600">
              <a:buAutoNum type="arabicPeriod"/>
            </a:pPr>
            <a:r>
              <a:rPr lang="en-GB" noProof="0" dirty="0"/>
              <a:t>Together they practise the whole conversation. Use feedback to check comprehension. </a:t>
            </a:r>
          </a:p>
        </p:txBody>
      </p:sp>
      <p:sp>
        <p:nvSpPr>
          <p:cNvPr id="4" name="Slide Number Placeholder 3"/>
          <p:cNvSpPr>
            <a:spLocks noGrp="1"/>
          </p:cNvSpPr>
          <p:nvPr>
            <p:ph type="sldNum" sz="quarter" idx="5"/>
          </p:nvPr>
        </p:nvSpPr>
        <p:spPr/>
        <p:txBody>
          <a:bodyPr/>
          <a:lstStyle/>
          <a:p>
            <a:fld id="{051212F4-EB5A-464B-92EC-DACFCB1CC2CD}" type="slidenum">
              <a:rPr lang="en-GB" smtClean="0"/>
              <a:t>37</a:t>
            </a:fld>
            <a:endParaRPr lang="en-GB"/>
          </a:p>
        </p:txBody>
      </p:sp>
    </p:spTree>
    <p:extLst>
      <p:ext uri="{BB962C8B-B14F-4D97-AF65-F5344CB8AC3E}">
        <p14:creationId xmlns:p14="http://schemas.microsoft.com/office/powerpoint/2010/main" val="29250828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F/H tier version</a:t>
            </a:r>
            <a:br>
              <a:rPr lang="en-US" b="1" dirty="0"/>
            </a:br>
            <a:r>
              <a:rPr lang="en-US" b="1" dirty="0"/>
              <a:t>ANSWERS </a:t>
            </a:r>
            <a:r>
              <a:rPr lang="en-US" b="1" dirty="0" err="1"/>
              <a:t>Runde</a:t>
            </a:r>
            <a:r>
              <a:rPr lang="en-US" b="1" dirty="0"/>
              <a:t> 1</a:t>
            </a:r>
          </a:p>
          <a:p>
            <a:endParaRPr lang="en-US" dirty="0"/>
          </a:p>
          <a:p>
            <a:r>
              <a:rPr lang="en-US" b="1" dirty="0"/>
              <a:t>Procedure: </a:t>
            </a:r>
          </a:p>
          <a:p>
            <a:pPr marL="0" indent="0">
              <a:buNone/>
            </a:pPr>
            <a:r>
              <a:rPr lang="en-US" dirty="0"/>
              <a:t>Click to reveal.</a:t>
            </a:r>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38</a:t>
            </a:fld>
            <a:endParaRPr lang="en-GB"/>
          </a:p>
        </p:txBody>
      </p:sp>
    </p:spTree>
    <p:extLst>
      <p:ext uri="{BB962C8B-B14F-4D97-AF65-F5344CB8AC3E}">
        <p14:creationId xmlns:p14="http://schemas.microsoft.com/office/powerpoint/2010/main" val="14417905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F/H tier version </a:t>
            </a:r>
            <a:r>
              <a:rPr lang="en-US" b="1" dirty="0" err="1"/>
              <a:t>Runde</a:t>
            </a:r>
            <a:r>
              <a:rPr lang="en-US" b="1" dirty="0"/>
              <a:t> 2</a:t>
            </a:r>
            <a:br>
              <a:rPr lang="en-US" b="1" dirty="0"/>
            </a:br>
            <a:r>
              <a:rPr lang="en-GB" b="1" noProof="0" dirty="0"/>
              <a:t>ANSWERS</a:t>
            </a:r>
          </a:p>
          <a:p>
            <a:endParaRPr lang="en-GB" noProof="0" dirty="0"/>
          </a:p>
          <a:p>
            <a:r>
              <a:rPr lang="en-US" b="1" dirty="0"/>
              <a:t>Procedure: </a:t>
            </a:r>
          </a:p>
          <a:p>
            <a:pPr marL="0" indent="0">
              <a:buNone/>
            </a:pPr>
            <a:r>
              <a:rPr lang="en-US" dirty="0"/>
              <a:t>Click to reveal.</a:t>
            </a:r>
            <a:endParaRPr lang="en-GB" dirty="0"/>
          </a:p>
          <a:p>
            <a:endParaRPr lang="en-GB" noProof="0" dirty="0"/>
          </a:p>
        </p:txBody>
      </p:sp>
      <p:sp>
        <p:nvSpPr>
          <p:cNvPr id="4" name="Slide Number Placeholder 3"/>
          <p:cNvSpPr>
            <a:spLocks noGrp="1"/>
          </p:cNvSpPr>
          <p:nvPr>
            <p:ph type="sldNum" sz="quarter" idx="5"/>
          </p:nvPr>
        </p:nvSpPr>
        <p:spPr/>
        <p:txBody>
          <a:bodyPr/>
          <a:lstStyle/>
          <a:p>
            <a:fld id="{051212F4-EB5A-464B-92EC-DACFCB1CC2CD}" type="slidenum">
              <a:rPr lang="en-GB" smtClean="0"/>
              <a:t>39</a:t>
            </a:fld>
            <a:endParaRPr lang="en-GB"/>
          </a:p>
        </p:txBody>
      </p:sp>
    </p:spTree>
    <p:extLst>
      <p:ext uri="{BB962C8B-B14F-4D97-AF65-F5344CB8AC3E}">
        <p14:creationId xmlns:p14="http://schemas.microsoft.com/office/powerpoint/2010/main" val="26327814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Procedure: </a:t>
            </a:r>
          </a:p>
          <a:p>
            <a:pPr marL="228600" indent="-228600">
              <a:buAutoNum type="arabicPeriod"/>
            </a:pPr>
            <a:r>
              <a:rPr lang="en-GB" dirty="0"/>
              <a:t>Present the information and examples. </a:t>
            </a:r>
          </a:p>
          <a:p>
            <a:pPr marL="228600" indent="-228600">
              <a:buAutoNum type="arabicPeriod"/>
            </a:pPr>
            <a:r>
              <a:rPr lang="en-GB" dirty="0"/>
              <a:t>Answer any questions students may have.</a:t>
            </a:r>
          </a:p>
          <a:p>
            <a:pPr marL="228600" indent="-228600">
              <a:buAutoNum type="arabicPeriod"/>
            </a:pPr>
            <a:r>
              <a:rPr lang="en-GB" dirty="0"/>
              <a:t>Ask the students to explain the meanings of the compound nouns in the bottom right-hand side.  </a:t>
            </a:r>
          </a:p>
          <a:p>
            <a:endParaRPr lang="en-GB" dirty="0"/>
          </a:p>
          <a:p>
            <a:pPr fontAlgn="base" hangingPunct="0">
              <a:lnSpc>
                <a:spcPct val="120000"/>
              </a:lnSpc>
              <a:spcAft>
                <a:spcPts val="1200"/>
              </a:spcAft>
              <a:tabLst>
                <a:tab pos="1650365" algn="l"/>
              </a:tabLst>
            </a:pPr>
            <a:r>
              <a:rPr lang="en-GB" b="1" dirty="0"/>
              <a:t>Source</a:t>
            </a:r>
            <a:r>
              <a:rPr lang="en-GB" dirty="0"/>
              <a:t>: </a:t>
            </a:r>
            <a:r>
              <a:rPr lang="en-GB" b="1" dirty="0"/>
              <a:t>GCSE Subject content</a:t>
            </a:r>
            <a:br>
              <a:rPr lang="en-GB" dirty="0"/>
            </a:br>
            <a:r>
              <a:rPr lang="en-GB" sz="1800" b="0" dirty="0">
                <a:solidFill>
                  <a:srgbClr val="0D0D0D"/>
                </a:solidFill>
                <a:effectLst/>
                <a:latin typeface="Arial" panose="020B0604020202020204" pitchFamily="34" charset="0"/>
                <a:ea typeface="SimSun" panose="02010600030101010101" pitchFamily="2" charset="-122"/>
                <a:cs typeface="Arial" panose="020B0604020202020204" pitchFamily="34" charset="0"/>
              </a:rPr>
              <a:t>Formation of compound nouns, including final word gender rule: </a:t>
            </a:r>
            <a:endParaRPr lang="en-GB" sz="1800" b="0" dirty="0">
              <a:solidFill>
                <a:srgbClr val="0D0D0D"/>
              </a:solidFill>
              <a:effectLst/>
              <a:latin typeface="Arial" panose="020B0604020202020204" pitchFamily="34" charset="0"/>
              <a:ea typeface="SimSun" panose="02010600030101010101" pitchFamily="2" charset="-122"/>
              <a:cs typeface="Times New Roman" panose="02020603050405020304" pitchFamily="18" charset="0"/>
            </a:endParaRPr>
          </a:p>
          <a:p>
            <a:pPr marL="342900" lvl="0" indent="-342900" fontAlgn="base" hangingPunct="0">
              <a:lnSpc>
                <a:spcPct val="120000"/>
              </a:lnSpc>
              <a:spcAft>
                <a:spcPts val="1200"/>
              </a:spcAft>
              <a:buFont typeface="Symbol" panose="05050102010706020507" pitchFamily="18" charset="2"/>
              <a:buChar char=""/>
              <a:tabLst>
                <a:tab pos="1650365" algn="l"/>
              </a:tabLst>
            </a:pPr>
            <a:r>
              <a:rPr lang="en-GB" sz="1800" dirty="0">
                <a:solidFill>
                  <a:srgbClr val="0D0D0D"/>
                </a:solidFill>
                <a:effectLst/>
                <a:latin typeface="Arial" panose="020B0604020202020204" pitchFamily="34" charset="0"/>
                <a:ea typeface="SimSun" panose="02010600030101010101" pitchFamily="2" charset="-122"/>
                <a:cs typeface="Arial" panose="020B0604020202020204" pitchFamily="34" charset="0"/>
              </a:rPr>
              <a:t>many compounds add additional connecting letters: -</a:t>
            </a:r>
            <a:r>
              <a:rPr lang="en-GB" sz="1800" i="1" dirty="0">
                <a:solidFill>
                  <a:srgbClr val="0D0D0D"/>
                </a:solidFill>
                <a:effectLst/>
                <a:latin typeface="Arial" panose="020B0604020202020204" pitchFamily="34" charset="0"/>
                <a:ea typeface="SimSun" panose="02010600030101010101" pitchFamily="2" charset="-122"/>
                <a:cs typeface="Arial" panose="020B0604020202020204" pitchFamily="34" charset="0"/>
              </a:rPr>
              <a:t>e, -s/-es, -n/-</a:t>
            </a:r>
            <a:r>
              <a:rPr lang="en-GB" sz="1800" i="1" dirty="0" err="1">
                <a:solidFill>
                  <a:srgbClr val="0D0D0D"/>
                </a:solidFill>
                <a:effectLst/>
                <a:latin typeface="Arial" panose="020B0604020202020204" pitchFamily="34" charset="0"/>
                <a:ea typeface="SimSun" panose="02010600030101010101" pitchFamily="2" charset="-122"/>
                <a:cs typeface="Arial" panose="020B0604020202020204" pitchFamily="34" charset="0"/>
              </a:rPr>
              <a:t>en</a:t>
            </a:r>
            <a:r>
              <a:rPr lang="en-GB" sz="1800" i="1" dirty="0">
                <a:solidFill>
                  <a:srgbClr val="0D0D0D"/>
                </a:solidFill>
                <a:effectLst/>
                <a:latin typeface="Arial" panose="020B0604020202020204" pitchFamily="34" charset="0"/>
                <a:ea typeface="SimSun" panose="02010600030101010101" pitchFamily="2" charset="-122"/>
                <a:cs typeface="Arial" panose="020B0604020202020204" pitchFamily="34" charset="0"/>
              </a:rPr>
              <a:t>, -</a:t>
            </a:r>
            <a:r>
              <a:rPr lang="en-GB" sz="1800" i="1" dirty="0" err="1">
                <a:solidFill>
                  <a:srgbClr val="0D0D0D"/>
                </a:solidFill>
                <a:effectLst/>
                <a:latin typeface="Arial" panose="020B0604020202020204" pitchFamily="34" charset="0"/>
                <a:ea typeface="SimSun" panose="02010600030101010101" pitchFamily="2" charset="-122"/>
                <a:cs typeface="Arial" panose="020B0604020202020204" pitchFamily="34" charset="0"/>
              </a:rPr>
              <a:t>ens</a:t>
            </a:r>
            <a:r>
              <a:rPr lang="en-GB" sz="1800" i="1" dirty="0">
                <a:solidFill>
                  <a:srgbClr val="0D0D0D"/>
                </a:solidFill>
                <a:effectLst/>
                <a:latin typeface="Arial" panose="020B0604020202020204" pitchFamily="34" charset="0"/>
                <a:ea typeface="SimSun" panose="02010600030101010101" pitchFamily="2" charset="-122"/>
                <a:cs typeface="Arial" panose="020B0604020202020204" pitchFamily="34" charset="0"/>
              </a:rPr>
              <a:t>, -er</a:t>
            </a:r>
            <a:r>
              <a:rPr lang="en-GB" sz="1800" dirty="0">
                <a:solidFill>
                  <a:srgbClr val="0D0D0D"/>
                </a:solidFill>
                <a:effectLst/>
                <a:latin typeface="Arial" panose="020B0604020202020204" pitchFamily="34" charset="0"/>
                <a:ea typeface="SimSun" panose="02010600030101010101" pitchFamily="2" charset="-122"/>
                <a:cs typeface="Arial" panose="020B0604020202020204" pitchFamily="34" charset="0"/>
              </a:rPr>
              <a:t> (e.g., </a:t>
            </a:r>
            <a:r>
              <a:rPr lang="en-GB" sz="1800" i="1" dirty="0" err="1">
                <a:solidFill>
                  <a:srgbClr val="0D0D0D"/>
                </a:solidFill>
                <a:effectLst/>
                <a:latin typeface="Arial" panose="020B0604020202020204" pitchFamily="34" charset="0"/>
                <a:ea typeface="SimSun" panose="02010600030101010101" pitchFamily="2" charset="-122"/>
                <a:cs typeface="Arial" panose="020B0604020202020204" pitchFamily="34" charset="0"/>
              </a:rPr>
              <a:t>Arbeitsstunden</a:t>
            </a:r>
            <a:r>
              <a:rPr lang="en-GB" sz="1800" dirty="0">
                <a:solidFill>
                  <a:srgbClr val="0D0D0D"/>
                </a:solidFill>
                <a:effectLst/>
                <a:latin typeface="Arial" panose="020B0604020202020204" pitchFamily="34" charset="0"/>
                <a:ea typeface="SimSun" panose="02010600030101010101" pitchFamily="2" charset="-122"/>
                <a:cs typeface="Arial" panose="020B0604020202020204" pitchFamily="34" charset="0"/>
              </a:rPr>
              <a:t>)</a:t>
            </a:r>
            <a:endParaRPr lang="en-GB" sz="1800" dirty="0">
              <a:solidFill>
                <a:srgbClr val="0D0D0D"/>
              </a:solidFill>
              <a:effectLst/>
              <a:latin typeface="Arial" panose="020B0604020202020204" pitchFamily="34" charset="0"/>
              <a:ea typeface="SimSun" panose="02010600030101010101" pitchFamily="2" charset="-122"/>
              <a:cs typeface="Times New Roman" panose="02020603050405020304" pitchFamily="18" charset="0"/>
            </a:endParaRPr>
          </a:p>
          <a:p>
            <a:pPr marL="342900" lvl="0" indent="-342900" fontAlgn="base" hangingPunct="0">
              <a:lnSpc>
                <a:spcPct val="120000"/>
              </a:lnSpc>
              <a:spcAft>
                <a:spcPts val="1200"/>
              </a:spcAft>
              <a:buFont typeface="Symbol" panose="05050102010706020507" pitchFamily="18" charset="2"/>
              <a:buChar char=""/>
              <a:tabLst>
                <a:tab pos="1650365" algn="l"/>
              </a:tabLst>
            </a:pPr>
            <a:r>
              <a:rPr lang="en-GB" sz="1800" dirty="0">
                <a:solidFill>
                  <a:srgbClr val="0D0D0D"/>
                </a:solidFill>
                <a:effectLst/>
                <a:latin typeface="Arial" panose="020B0604020202020204" pitchFamily="34" charset="0"/>
                <a:ea typeface="SimSun" panose="02010600030101010101" pitchFamily="2" charset="-122"/>
                <a:cs typeface="Arial" panose="020B0604020202020204" pitchFamily="34" charset="0"/>
              </a:rPr>
              <a:t>some omit -</a:t>
            </a:r>
            <a:r>
              <a:rPr lang="en-GB" sz="1800" i="1" dirty="0">
                <a:solidFill>
                  <a:srgbClr val="0D0D0D"/>
                </a:solidFill>
                <a:effectLst/>
                <a:latin typeface="Arial" panose="020B0604020202020204" pitchFamily="34" charset="0"/>
                <a:ea typeface="SimSun" panose="02010600030101010101" pitchFamily="2" charset="-122"/>
                <a:cs typeface="Arial" panose="020B0604020202020204" pitchFamily="34" charset="0"/>
              </a:rPr>
              <a:t>e/-</a:t>
            </a:r>
            <a:r>
              <a:rPr lang="en-GB" sz="1800" i="1" dirty="0" err="1">
                <a:solidFill>
                  <a:srgbClr val="0D0D0D"/>
                </a:solidFill>
                <a:effectLst/>
                <a:latin typeface="Arial" panose="020B0604020202020204" pitchFamily="34" charset="0"/>
                <a:ea typeface="SimSun" panose="02010600030101010101" pitchFamily="2" charset="-122"/>
                <a:cs typeface="Arial" panose="020B0604020202020204" pitchFamily="34" charset="0"/>
              </a:rPr>
              <a:t>en</a:t>
            </a:r>
            <a:r>
              <a:rPr lang="en-GB" sz="1800" dirty="0">
                <a:solidFill>
                  <a:srgbClr val="0D0D0D"/>
                </a:solidFill>
                <a:effectLst/>
                <a:latin typeface="Arial" panose="020B0604020202020204" pitchFamily="34" charset="0"/>
                <a:ea typeface="SimSun" panose="02010600030101010101" pitchFamily="2" charset="-122"/>
                <a:cs typeface="Arial" panose="020B0604020202020204" pitchFamily="34" charset="0"/>
              </a:rPr>
              <a:t> from the first word (e.g., </a:t>
            </a:r>
            <a:r>
              <a:rPr lang="en-GB" sz="1800" i="1" dirty="0" err="1">
                <a:solidFill>
                  <a:srgbClr val="0D0D0D"/>
                </a:solidFill>
                <a:effectLst/>
                <a:latin typeface="Arial" panose="020B0604020202020204" pitchFamily="34" charset="0"/>
                <a:ea typeface="SimSun" panose="02010600030101010101" pitchFamily="2" charset="-122"/>
                <a:cs typeface="Arial" panose="020B0604020202020204" pitchFamily="34" charset="0"/>
              </a:rPr>
              <a:t>Schulbuch</a:t>
            </a:r>
            <a:r>
              <a:rPr lang="en-GB" sz="1800" dirty="0">
                <a:solidFill>
                  <a:srgbClr val="0D0D0D"/>
                </a:solidFill>
                <a:effectLst/>
                <a:latin typeface="Arial" panose="020B0604020202020204" pitchFamily="34" charset="0"/>
                <a:ea typeface="SimSun" panose="02010600030101010101" pitchFamily="2" charset="-122"/>
                <a:cs typeface="Arial" panose="020B0604020202020204" pitchFamily="34" charset="0"/>
              </a:rPr>
              <a:t>, </a:t>
            </a:r>
            <a:r>
              <a:rPr lang="en-GB" sz="1800" i="1" dirty="0" err="1">
                <a:solidFill>
                  <a:srgbClr val="0D0D0D"/>
                </a:solidFill>
                <a:effectLst/>
                <a:latin typeface="Arial" panose="020B0604020202020204" pitchFamily="34" charset="0"/>
                <a:ea typeface="SimSun" panose="02010600030101010101" pitchFamily="2" charset="-122"/>
                <a:cs typeface="Arial" panose="020B0604020202020204" pitchFamily="34" charset="0"/>
              </a:rPr>
              <a:t>Wohnzimmer</a:t>
            </a:r>
            <a:r>
              <a:rPr lang="en-GB" sz="1800" dirty="0">
                <a:solidFill>
                  <a:srgbClr val="0D0D0D"/>
                </a:solidFill>
                <a:effectLst/>
                <a:latin typeface="Arial" panose="020B0604020202020204" pitchFamily="34" charset="0"/>
                <a:ea typeface="SimSun" panose="02010600030101010101" pitchFamily="2" charset="-122"/>
                <a:cs typeface="Arial" panose="020B0604020202020204" pitchFamily="34" charset="0"/>
              </a:rPr>
              <a:t>)</a:t>
            </a:r>
            <a:endParaRPr lang="en-GB" sz="1800" dirty="0">
              <a:solidFill>
                <a:srgbClr val="0D0D0D"/>
              </a:solidFill>
              <a:effectLst/>
              <a:latin typeface="Arial" panose="020B0604020202020204" pitchFamily="34" charset="0"/>
              <a:ea typeface="SimSun" panose="02010600030101010101" pitchFamily="2" charset="-122"/>
              <a:cs typeface="Times New Roman" panose="02020603050405020304" pitchFamily="18" charset="0"/>
            </a:endParaRPr>
          </a:p>
          <a:p>
            <a:pPr fontAlgn="base" hangingPunct="0">
              <a:lnSpc>
                <a:spcPct val="120000"/>
              </a:lnSpc>
              <a:spcAft>
                <a:spcPts val="1200"/>
              </a:spcAft>
              <a:tabLst>
                <a:tab pos="1650365" algn="l"/>
              </a:tabLst>
            </a:pPr>
            <a:r>
              <a:rPr lang="en-GB" sz="1800" dirty="0">
                <a:solidFill>
                  <a:srgbClr val="0D0D0D"/>
                </a:solidFill>
                <a:effectLst/>
                <a:latin typeface="Arial" panose="020B0604020202020204" pitchFamily="34" charset="0"/>
                <a:ea typeface="SimSun" panose="02010600030101010101" pitchFamily="2" charset="-122"/>
                <a:cs typeface="Arial" panose="020B0604020202020204" pitchFamily="34" charset="0"/>
              </a:rPr>
              <a:t>The omission or unnecessary addition of connecting letters will </a:t>
            </a:r>
            <a:r>
              <a:rPr lang="en-GB" sz="1800" b="1" dirty="0">
                <a:solidFill>
                  <a:srgbClr val="0D0D0D"/>
                </a:solidFill>
                <a:effectLst/>
                <a:latin typeface="Arial" panose="020B0604020202020204" pitchFamily="34" charset="0"/>
                <a:ea typeface="SimSun" panose="02010600030101010101" pitchFamily="2" charset="-122"/>
                <a:cs typeface="Arial" panose="020B0604020202020204" pitchFamily="34" charset="0"/>
              </a:rPr>
              <a:t>not</a:t>
            </a:r>
            <a:r>
              <a:rPr lang="en-GB" sz="1800" dirty="0">
                <a:solidFill>
                  <a:srgbClr val="0D0D0D"/>
                </a:solidFill>
                <a:effectLst/>
                <a:latin typeface="Arial" panose="020B0604020202020204" pitchFamily="34" charset="0"/>
                <a:ea typeface="SimSun" panose="02010600030101010101" pitchFamily="2" charset="-122"/>
                <a:cs typeface="Arial" panose="020B0604020202020204" pitchFamily="34" charset="0"/>
              </a:rPr>
              <a:t> be credit-bearing.</a:t>
            </a:r>
            <a:br>
              <a:rPr lang="en-GB" sz="1800" dirty="0">
                <a:solidFill>
                  <a:srgbClr val="0D0D0D"/>
                </a:solidFill>
                <a:effectLst/>
                <a:latin typeface="Arial" panose="020B0604020202020204" pitchFamily="34" charset="0"/>
                <a:ea typeface="SimSun" panose="02010600030101010101" pitchFamily="2" charset="-122"/>
                <a:cs typeface="Arial" panose="020B0604020202020204" pitchFamily="34" charset="0"/>
              </a:rPr>
            </a:br>
            <a:r>
              <a:rPr lang="en-GB" sz="1800" dirty="0">
                <a:solidFill>
                  <a:srgbClr val="0D0D0D"/>
                </a:solidFill>
                <a:effectLst/>
                <a:latin typeface="Arial" panose="020B0604020202020204" pitchFamily="34" charset="0"/>
                <a:ea typeface="SimSun" panose="02010600030101010101" pitchFamily="2" charset="-122"/>
                <a:cs typeface="Arial" panose="020B0604020202020204" pitchFamily="34" charset="0"/>
              </a:rPr>
              <a:t>Compounds can also be adjectives (e.g., </a:t>
            </a:r>
            <a:r>
              <a:rPr lang="en-GB" sz="1800" i="1" dirty="0" err="1">
                <a:solidFill>
                  <a:srgbClr val="0D0D0D"/>
                </a:solidFill>
                <a:effectLst/>
                <a:latin typeface="Arial" panose="020B0604020202020204" pitchFamily="34" charset="0"/>
                <a:ea typeface="SimSun" panose="02010600030101010101" pitchFamily="2" charset="-122"/>
                <a:cs typeface="Arial" panose="020B0604020202020204" pitchFamily="34" charset="0"/>
              </a:rPr>
              <a:t>dunkelgrün</a:t>
            </a:r>
            <a:r>
              <a:rPr lang="en-GB" sz="1800" dirty="0">
                <a:solidFill>
                  <a:srgbClr val="0D0D0D"/>
                </a:solidFill>
                <a:effectLst/>
                <a:latin typeface="Arial" panose="020B0604020202020204" pitchFamily="34" charset="0"/>
                <a:ea typeface="SimSun" panose="02010600030101010101" pitchFamily="2" charset="-122"/>
                <a:cs typeface="Arial" panose="020B0604020202020204" pitchFamily="34" charset="0"/>
              </a:rPr>
              <a:t>) or verbs (e.g., </a:t>
            </a:r>
            <a:r>
              <a:rPr lang="en-GB" sz="1800" i="1" dirty="0" err="1">
                <a:solidFill>
                  <a:srgbClr val="0D0D0D"/>
                </a:solidFill>
                <a:effectLst/>
                <a:latin typeface="Arial" panose="020B0604020202020204" pitchFamily="34" charset="0"/>
                <a:ea typeface="SimSun" panose="02010600030101010101" pitchFamily="2" charset="-122"/>
                <a:cs typeface="Arial" panose="020B0604020202020204" pitchFamily="34" charset="0"/>
              </a:rPr>
              <a:t>ausgehen</a:t>
            </a:r>
            <a:r>
              <a:rPr lang="en-GB" sz="1800" dirty="0">
                <a:solidFill>
                  <a:srgbClr val="0D0D0D"/>
                </a:solidFill>
                <a:effectLst/>
                <a:latin typeface="Arial" panose="020B0604020202020204" pitchFamily="34" charset="0"/>
                <a:ea typeface="SimSun" panose="02010600030101010101" pitchFamily="2" charset="-122"/>
                <a:cs typeface="Arial" panose="020B0604020202020204" pitchFamily="34" charset="0"/>
              </a:rPr>
              <a:t>).</a:t>
            </a:r>
            <a:endParaRPr lang="en-GB" sz="1800" dirty="0">
              <a:solidFill>
                <a:srgbClr val="0D0D0D"/>
              </a:solidFill>
              <a:effectLst/>
              <a:latin typeface="Arial" panose="020B0604020202020204" pitchFamily="34" charset="0"/>
              <a:ea typeface="SimSun" panose="02010600030101010101" pitchFamily="2" charset="-122"/>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4</a:t>
            </a:fld>
            <a:endParaRPr lang="en-GB"/>
          </a:p>
        </p:txBody>
      </p:sp>
    </p:spTree>
    <p:extLst>
      <p:ext uri="{BB962C8B-B14F-4D97-AF65-F5344CB8AC3E}">
        <p14:creationId xmlns:p14="http://schemas.microsoft.com/office/powerpoint/2010/main" val="23675309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b="1" dirty="0"/>
              <a:t>Note: </a:t>
            </a:r>
            <a:r>
              <a:rPr lang="en-US" b="0" dirty="0"/>
              <a:t>Lesson 3 of each week’s sequence will often have time for teacher follow up / feedback or consolidation tasks that are appropriate to each group.  We will generally leave at least half of the lesson time (e.g., 25-30 minutes) free for teachers to use as appropriate with their classes.</a:t>
            </a:r>
          </a:p>
          <a:p>
            <a:pPr marL="0" lvl="0" indent="0" algn="l" rtl="0">
              <a:lnSpc>
                <a:spcPct val="100000"/>
              </a:lnSpc>
              <a:spcBef>
                <a:spcPts val="0"/>
              </a:spcBef>
              <a:spcAft>
                <a:spcPts val="0"/>
              </a:spcAft>
              <a:buSzPts val="1400"/>
              <a:buNone/>
            </a:pPr>
            <a:endParaRPr lang="en-US" b="1" dirty="0"/>
          </a:p>
          <a:p>
            <a:pPr marL="0" lvl="0" indent="0" algn="l" rtl="0">
              <a:lnSpc>
                <a:spcPct val="100000"/>
              </a:lnSpc>
              <a:spcBef>
                <a:spcPts val="0"/>
              </a:spcBef>
              <a:spcAft>
                <a:spcPts val="0"/>
              </a:spcAft>
              <a:buSzPts val="1400"/>
              <a:buNone/>
            </a:pPr>
            <a:r>
              <a:rPr lang="en-US" b="1" dirty="0"/>
              <a:t>Timing: 2 minutes</a:t>
            </a:r>
            <a:br>
              <a:rPr lang="en-US" dirty="0"/>
            </a:br>
            <a:br>
              <a:rPr lang="en-US" b="1" dirty="0"/>
            </a:br>
            <a:r>
              <a:rPr lang="en-US" b="1" dirty="0"/>
              <a:t>Aim: </a:t>
            </a:r>
            <a:r>
              <a:rPr lang="en-US" b="0" dirty="0"/>
              <a:t>to set homework for the following week.,</a:t>
            </a:r>
          </a:p>
          <a:p>
            <a:pPr marL="0" lvl="0" indent="0" algn="l" rtl="0">
              <a:lnSpc>
                <a:spcPct val="100000"/>
              </a:lnSpc>
              <a:spcBef>
                <a:spcPts val="0"/>
              </a:spcBef>
              <a:spcAft>
                <a:spcPts val="0"/>
              </a:spcAft>
              <a:buSzPts val="1400"/>
              <a:buNone/>
            </a:pPr>
            <a:r>
              <a:rPr lang="en-US" b="1" dirty="0"/>
              <a:t>Note</a:t>
            </a:r>
            <a:r>
              <a:rPr lang="en-US" b="0" dirty="0"/>
              <a:t>: the vocabulary learning is pre-learning for Y10.1.1 Week 4.</a:t>
            </a:r>
            <a:br>
              <a:rPr lang="en-US" b="0" dirty="0"/>
            </a:br>
            <a:br>
              <a:rPr lang="en-US" b="0" dirty="0"/>
            </a:br>
            <a:r>
              <a:rPr lang="en-US" b="1" dirty="0"/>
              <a:t>Procedure:</a:t>
            </a:r>
            <a:br>
              <a:rPr lang="en-US" b="1" dirty="0"/>
            </a:br>
            <a:r>
              <a:rPr lang="en-US" b="0" dirty="0"/>
              <a:t>1. Display the slide. Explain the tasks.</a:t>
            </a:r>
            <a:br>
              <a:rPr lang="en-US" b="0" dirty="0"/>
            </a:br>
            <a:r>
              <a:rPr lang="en-US" b="0" dirty="0"/>
              <a:t>2. Post this slide or its information for students, using the usual school system for this.</a:t>
            </a:r>
            <a:br>
              <a:rPr lang="en-US" dirty="0"/>
            </a:br>
            <a:endParaRPr lang="en-US" dirty="0"/>
          </a:p>
          <a:p>
            <a:pPr marL="0" lvl="0" indent="0" algn="l" rtl="0">
              <a:lnSpc>
                <a:spcPct val="100000"/>
              </a:lnSpc>
              <a:spcBef>
                <a:spcPts val="0"/>
              </a:spcBef>
              <a:spcAft>
                <a:spcPts val="0"/>
              </a:spcAft>
              <a:buSzPts val="1400"/>
              <a:buNone/>
            </a:pPr>
            <a:r>
              <a:rPr lang="en-US" b="1" dirty="0"/>
              <a:t>Notes</a:t>
            </a:r>
            <a:r>
              <a:rPr lang="en-US" dirty="0"/>
              <a:t>: </a:t>
            </a:r>
            <a:br>
              <a:rPr lang="en-US" dirty="0"/>
            </a:br>
            <a:r>
              <a:rPr lang="en-US" dirty="0"/>
              <a:t>A regular feature of the scheme of work (as for KS3) is that students spend time learning the vocabulary for the following week’s lessons. This can be done using any platform. We provide the words on Quizlet. Most lists are also available (free to all schools, not just subscribers) on </a:t>
            </a:r>
            <a:r>
              <a:rPr lang="en-US" dirty="0" err="1"/>
              <a:t>LanguageNut</a:t>
            </a:r>
            <a:r>
              <a:rPr lang="en-US" dirty="0"/>
              <a:t>. Teachers may of course create their own versions of vocabulary learning activities in any of the different platforms available.</a:t>
            </a:r>
            <a:br>
              <a:rPr lang="en-US" dirty="0"/>
            </a:br>
            <a:br>
              <a:rPr lang="en-US" dirty="0"/>
            </a:br>
            <a:r>
              <a:rPr lang="en-US" dirty="0"/>
              <a:t>At KS4, there are several sets for learning/revisiting:</a:t>
            </a:r>
            <a:br>
              <a:rPr lang="en-US" dirty="0"/>
            </a:br>
            <a:r>
              <a:rPr lang="en-US" dirty="0"/>
              <a:t>1. The new vocabulary for the following week.</a:t>
            </a:r>
            <a:br>
              <a:rPr lang="en-US" dirty="0"/>
            </a:br>
            <a:r>
              <a:rPr lang="en-US" dirty="0"/>
              <a:t>2. The revisited thematic vocabulary (from KS3 SOW) assigned to the week.</a:t>
            </a:r>
            <a:br>
              <a:rPr lang="en-US" dirty="0"/>
            </a:br>
            <a:r>
              <a:rPr lang="en-US" dirty="0"/>
              <a:t>3. The systematic revisiting (at +3 and +9 weekly intervals) of new vocabulary.</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In the KS4 SOW every word from the GCSE vocabulary list has been tracked to ensure that:</a:t>
            </a:r>
            <a:br>
              <a:rPr lang="en-US" dirty="0"/>
            </a:br>
            <a:r>
              <a:rPr lang="en-US" dirty="0"/>
              <a:t>1. New words are </a:t>
            </a:r>
            <a:r>
              <a:rPr lang="en-US" b="1" dirty="0"/>
              <a:t>introduced, revisited twice </a:t>
            </a:r>
            <a:r>
              <a:rPr lang="en-US" dirty="0"/>
              <a:t>at intervals during the course, and </a:t>
            </a:r>
            <a:r>
              <a:rPr lang="en-US" b="1" dirty="0"/>
              <a:t>once again </a:t>
            </a:r>
            <a:r>
              <a:rPr lang="en-US" dirty="0"/>
              <a:t>during the final 9-week revision phase.</a:t>
            </a:r>
            <a:br>
              <a:rPr lang="en-US" dirty="0"/>
            </a:br>
            <a:r>
              <a:rPr lang="en-US" dirty="0"/>
              <a:t>2. KS3 revisited thematic vocabulary is </a:t>
            </a:r>
            <a:r>
              <a:rPr lang="en-US" b="1" dirty="0"/>
              <a:t>revisited twice </a:t>
            </a:r>
            <a:r>
              <a:rPr lang="en-US" dirty="0"/>
              <a:t>during the course, and </a:t>
            </a:r>
            <a:r>
              <a:rPr lang="en-US" b="1" dirty="0"/>
              <a:t>once again</a:t>
            </a:r>
            <a:r>
              <a:rPr lang="en-US" dirty="0"/>
              <a:t> during the final 9-week revision phase.</a:t>
            </a:r>
            <a:br>
              <a:rPr lang="en-US" dirty="0"/>
            </a:br>
            <a:r>
              <a:rPr lang="en-US" dirty="0"/>
              <a:t>3. KS3 function words (listed as R(</a:t>
            </a:r>
            <a:r>
              <a:rPr lang="en-US" dirty="0" err="1"/>
              <a:t>equired</a:t>
            </a:r>
            <a:r>
              <a:rPr lang="en-US" dirty="0"/>
              <a:t>) on Annex E of the GCSE Subject Content are all </a:t>
            </a:r>
            <a:r>
              <a:rPr lang="en-US" b="1" dirty="0"/>
              <a:t>revisited multiple times </a:t>
            </a:r>
            <a:r>
              <a:rPr lang="en-US" dirty="0"/>
              <a:t>(Column D on the KS4 SOW) and the revisits are also tracked on the KS4 Vocabulary tracker.</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We anticipate that students will spend on average 2 hours on homework per week at KS4.  </a:t>
            </a:r>
            <a:br>
              <a:rPr lang="en-US" dirty="0"/>
            </a:br>
            <a:r>
              <a:rPr lang="en-US" dirty="0"/>
              <a:t>As a general rule, one hour would be assigned to vocabulary learning (and ideally this time will be spread across the week). The aim at KS3 was to establish a ‘little and often’ approach to vocabulary learning, using an app to facilitate this. This learning habit will hopefully continue into KS4. The 2</a:t>
            </a:r>
            <a:r>
              <a:rPr lang="en-US" baseline="30000" dirty="0"/>
              <a:t>nd</a:t>
            </a:r>
            <a:r>
              <a:rPr lang="en-US" dirty="0"/>
              <a:t> hour will generally include additional reading, listening, speaking tasks. Teachers will be best placed to decide whether to include extended writing tasks for homework. However, given the availability of online translation tools and the strong temptation to use them, such tasks </a:t>
            </a:r>
            <a:r>
              <a:rPr lang="en-US" i="1" dirty="0"/>
              <a:t>might</a:t>
            </a:r>
            <a:r>
              <a:rPr lang="en-US" dirty="0"/>
              <a:t> best be undertaken in class, where teachers can replicate the conditions for written language production that will apply for students at GCSE.</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40</a:t>
            </a:fld>
            <a:endParaRPr lang="en-GB"/>
          </a:p>
        </p:txBody>
      </p:sp>
    </p:spTree>
    <p:extLst>
      <p:ext uri="{BB962C8B-B14F-4D97-AF65-F5344CB8AC3E}">
        <p14:creationId xmlns:p14="http://schemas.microsoft.com/office/powerpoint/2010/main" val="658994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a:t>
            </a:r>
            <a:r>
              <a:rPr lang="en-US" dirty="0"/>
              <a:t>: 2 minutes</a:t>
            </a:r>
          </a:p>
          <a:p>
            <a:endParaRPr lang="en-US" dirty="0"/>
          </a:p>
          <a:p>
            <a:r>
              <a:rPr lang="en-US" b="1" dirty="0"/>
              <a:t>Aim: </a:t>
            </a:r>
            <a:r>
              <a:rPr lang="en-US" b="0" dirty="0"/>
              <a:t>to revisit rules for word pattern 1 &amp; 2 prior to a written exercise. </a:t>
            </a:r>
          </a:p>
          <a:p>
            <a:endParaRPr lang="en-US" b="0" dirty="0"/>
          </a:p>
          <a:p>
            <a:r>
              <a:rPr lang="en-US" b="1" dirty="0"/>
              <a:t>Procedure: </a:t>
            </a:r>
            <a:endParaRPr lang="en-US" b="0" dirty="0"/>
          </a:p>
          <a:p>
            <a:r>
              <a:rPr lang="en-US" b="0" dirty="0"/>
              <a:t>1. Cycle through the information. </a:t>
            </a:r>
          </a:p>
          <a:p>
            <a:r>
              <a:rPr lang="en-US" b="0" dirty="0"/>
              <a:t>2. Answer any questions the students may have.</a:t>
            </a:r>
            <a:endParaRPr lang="en-GB" b="1" dirty="0"/>
          </a:p>
        </p:txBody>
      </p:sp>
      <p:sp>
        <p:nvSpPr>
          <p:cNvPr id="4" name="Slide Number Placeholder 3"/>
          <p:cNvSpPr>
            <a:spLocks noGrp="1"/>
          </p:cNvSpPr>
          <p:nvPr>
            <p:ph type="sldNum" sz="quarter" idx="5"/>
          </p:nvPr>
        </p:nvSpPr>
        <p:spPr/>
        <p:txBody>
          <a:bodyPr/>
          <a:lstStyle/>
          <a:p>
            <a:fld id="{051212F4-EB5A-464B-92EC-DACFCB1CC2CD}" type="slidenum">
              <a:rPr lang="en-GB" smtClean="0"/>
              <a:t>5</a:t>
            </a:fld>
            <a:endParaRPr lang="en-GB"/>
          </a:p>
        </p:txBody>
      </p:sp>
    </p:spTree>
    <p:extLst>
      <p:ext uri="{BB962C8B-B14F-4D97-AF65-F5344CB8AC3E}">
        <p14:creationId xmlns:p14="http://schemas.microsoft.com/office/powerpoint/2010/main" val="19925421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a:t>
            </a:r>
            <a:r>
              <a:rPr lang="en-US" dirty="0"/>
              <a:t>: 5 minutes </a:t>
            </a:r>
          </a:p>
          <a:p>
            <a:endParaRPr lang="en-US" b="1" dirty="0"/>
          </a:p>
          <a:p>
            <a:r>
              <a:rPr lang="en-US" b="1" dirty="0"/>
              <a:t>Aim</a:t>
            </a:r>
            <a:r>
              <a:rPr lang="en-US" b="0" dirty="0"/>
              <a:t>: to </a:t>
            </a:r>
            <a:r>
              <a:rPr lang="en-US" b="0" dirty="0" err="1"/>
              <a:t>practise</a:t>
            </a:r>
            <a:r>
              <a:rPr lang="en-US" b="0" dirty="0"/>
              <a:t> making compound words using word patterns 1 &amp; 2. </a:t>
            </a:r>
          </a:p>
          <a:p>
            <a:endParaRPr lang="en-US" b="0" dirty="0"/>
          </a:p>
          <a:p>
            <a:r>
              <a:rPr lang="en-US" b="1" dirty="0"/>
              <a:t>Procedure: </a:t>
            </a:r>
          </a:p>
          <a:p>
            <a:pPr marL="228600" indent="-228600">
              <a:buAutoNum type="arabicParenR"/>
            </a:pPr>
            <a:r>
              <a:rPr lang="en-US" b="0" dirty="0"/>
              <a:t>Working in pairs students write as many compound words starting with Haupt- or </a:t>
            </a:r>
            <a:r>
              <a:rPr lang="en-US" b="0" dirty="0" err="1"/>
              <a:t>Lieblings</a:t>
            </a:r>
            <a:r>
              <a:rPr lang="en-US" b="0" dirty="0"/>
              <a:t>- as they can. </a:t>
            </a:r>
          </a:p>
          <a:p>
            <a:pPr marL="228600" indent="-228600">
              <a:buAutoNum type="arabicParenR"/>
            </a:pPr>
            <a:r>
              <a:rPr lang="en-US" b="0" dirty="0"/>
              <a:t>F</a:t>
            </a:r>
            <a:r>
              <a:rPr lang="en-GB" b="0" dirty="0" err="1"/>
              <a:t>eedback</a:t>
            </a:r>
            <a:r>
              <a:rPr lang="en-GB" b="0" dirty="0"/>
              <a:t> orally to whole class.</a:t>
            </a:r>
          </a:p>
          <a:p>
            <a:endParaRPr lang="en-GB" b="1" dirty="0"/>
          </a:p>
          <a:p>
            <a:r>
              <a:rPr lang="en-GB" b="1" dirty="0"/>
              <a:t>Possible compounds include but are not limited to</a:t>
            </a:r>
            <a:r>
              <a:rPr lang="en-GB" b="0" dirty="0"/>
              <a:t>:</a:t>
            </a:r>
          </a:p>
          <a:p>
            <a:r>
              <a:rPr lang="en-GB" b="0" dirty="0" err="1"/>
              <a:t>Hauptartikel</a:t>
            </a:r>
            <a:r>
              <a:rPr lang="en-GB" b="0" dirty="0"/>
              <a:t>, </a:t>
            </a:r>
            <a:r>
              <a:rPr lang="en-GB" b="0" dirty="0" err="1"/>
              <a:t>Hauptfehler</a:t>
            </a:r>
            <a:r>
              <a:rPr lang="en-GB" b="0" dirty="0"/>
              <a:t>, </a:t>
            </a:r>
            <a:r>
              <a:rPr lang="en-GB" b="0" dirty="0" err="1"/>
              <a:t>Hauptfrage</a:t>
            </a:r>
            <a:r>
              <a:rPr lang="en-GB" b="0" dirty="0"/>
              <a:t>, </a:t>
            </a:r>
            <a:r>
              <a:rPr lang="en-GB" b="0" dirty="0" err="1"/>
              <a:t>Hauptsache</a:t>
            </a:r>
            <a:r>
              <a:rPr lang="en-GB" b="0" dirty="0"/>
              <a:t>, </a:t>
            </a:r>
            <a:r>
              <a:rPr lang="en-GB" b="0" dirty="0" err="1"/>
              <a:t>Hauptunterschied</a:t>
            </a:r>
            <a:r>
              <a:rPr lang="en-GB" b="0" dirty="0"/>
              <a:t>, </a:t>
            </a:r>
            <a:r>
              <a:rPr lang="en-GB" b="0" dirty="0" err="1"/>
              <a:t>Hauptsatz</a:t>
            </a:r>
            <a:r>
              <a:rPr lang="en-GB" b="0" dirty="0"/>
              <a:t>, </a:t>
            </a:r>
            <a:r>
              <a:rPr lang="en-GB" b="0" dirty="0" err="1"/>
              <a:t>Hauptbegriff</a:t>
            </a:r>
            <a:r>
              <a:rPr lang="en-GB" b="0" dirty="0"/>
              <a:t>, </a:t>
            </a:r>
            <a:r>
              <a:rPr lang="en-GB" b="0" dirty="0" err="1"/>
              <a:t>Hauptgespräch</a:t>
            </a:r>
            <a:r>
              <a:rPr lang="en-GB" b="0" dirty="0"/>
              <a:t>, </a:t>
            </a:r>
            <a:r>
              <a:rPr lang="en-GB" b="0" dirty="0" err="1"/>
              <a:t>Hauptaufgabe</a:t>
            </a:r>
            <a:endParaRPr lang="en-GB" b="0" dirty="0"/>
          </a:p>
          <a:p>
            <a:r>
              <a:rPr lang="en-GB" b="0" dirty="0" err="1"/>
              <a:t>Lieblingswort</a:t>
            </a:r>
            <a:r>
              <a:rPr lang="en-GB" b="0" dirty="0"/>
              <a:t>, </a:t>
            </a:r>
            <a:r>
              <a:rPr lang="en-GB" b="0" dirty="0" err="1"/>
              <a:t>Lieblingsbuch</a:t>
            </a:r>
            <a:r>
              <a:rPr lang="en-GB" b="0" dirty="0"/>
              <a:t>, </a:t>
            </a:r>
            <a:r>
              <a:rPr lang="en-GB" b="0" dirty="0" err="1"/>
              <a:t>Lieblingskind</a:t>
            </a:r>
            <a:r>
              <a:rPr lang="en-GB" b="0" dirty="0"/>
              <a:t>, </a:t>
            </a:r>
            <a:r>
              <a:rPr lang="en-GB" b="0" dirty="0" err="1"/>
              <a:t>Lieblingslied</a:t>
            </a:r>
            <a:r>
              <a:rPr lang="en-GB" b="0" dirty="0"/>
              <a:t>, </a:t>
            </a:r>
            <a:r>
              <a:rPr lang="en-GB" b="0" dirty="0" err="1"/>
              <a:t>Lieblingsaufgabe</a:t>
            </a:r>
            <a:r>
              <a:rPr lang="en-GB" b="0" dirty="0"/>
              <a:t>, </a:t>
            </a:r>
            <a:r>
              <a:rPr lang="en-GB" b="0" dirty="0" err="1"/>
              <a:t>Lieblingshobby</a:t>
            </a:r>
            <a:r>
              <a:rPr lang="en-GB" b="0" dirty="0"/>
              <a:t>, </a:t>
            </a:r>
            <a:r>
              <a:rPr lang="en-GB" b="0" dirty="0" err="1"/>
              <a:t>Lieblingssache</a:t>
            </a:r>
            <a:r>
              <a:rPr lang="en-GB" b="0" dirty="0"/>
              <a:t>, </a:t>
            </a:r>
            <a:r>
              <a:rPr lang="en-GB" b="0" dirty="0" err="1"/>
              <a:t>Lieblingsbild</a:t>
            </a:r>
            <a:r>
              <a:rPr lang="en-GB" b="0" dirty="0"/>
              <a:t>, </a:t>
            </a:r>
            <a:r>
              <a:rPr lang="en-GB" b="0" dirty="0" err="1"/>
              <a:t>Lieblingsgespräch</a:t>
            </a:r>
            <a:r>
              <a:rPr lang="en-GB" b="0" dirty="0"/>
              <a:t>, </a:t>
            </a:r>
            <a:r>
              <a:rPr lang="en-GB" b="0" dirty="0" err="1"/>
              <a:t>Lieblingssatz</a:t>
            </a:r>
            <a:r>
              <a:rPr lang="en-GB" b="0" dirty="0"/>
              <a:t>, </a:t>
            </a:r>
            <a:r>
              <a:rPr lang="en-GB" b="0" dirty="0" err="1"/>
              <a:t>Lieblingsausdruck</a:t>
            </a:r>
            <a:endParaRPr lang="en-GB" b="0" dirty="0"/>
          </a:p>
          <a:p>
            <a:endParaRPr lang="en-GB" b="0" dirty="0"/>
          </a:p>
        </p:txBody>
      </p:sp>
      <p:sp>
        <p:nvSpPr>
          <p:cNvPr id="4" name="Slide Number Placeholder 3"/>
          <p:cNvSpPr>
            <a:spLocks noGrp="1"/>
          </p:cNvSpPr>
          <p:nvPr>
            <p:ph type="sldNum" sz="quarter" idx="5"/>
          </p:nvPr>
        </p:nvSpPr>
        <p:spPr/>
        <p:txBody>
          <a:bodyPr/>
          <a:lstStyle/>
          <a:p>
            <a:fld id="{051212F4-EB5A-464B-92EC-DACFCB1CC2CD}" type="slidenum">
              <a:rPr lang="en-GB" smtClean="0"/>
              <a:t>6</a:t>
            </a:fld>
            <a:endParaRPr lang="en-GB"/>
          </a:p>
        </p:txBody>
      </p:sp>
    </p:spTree>
    <p:extLst>
      <p:ext uri="{BB962C8B-B14F-4D97-AF65-F5344CB8AC3E}">
        <p14:creationId xmlns:p14="http://schemas.microsoft.com/office/powerpoint/2010/main" val="4556873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Higher version: slide 1 / 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a:t>
            </a:r>
            <a:r>
              <a:rPr lang="en-US" b="0" dirty="0"/>
              <a:t>: 8 minutes</a:t>
            </a:r>
          </a:p>
          <a:p>
            <a:r>
              <a:rPr lang="en-US" b="1" dirty="0"/>
              <a:t>Aim: </a:t>
            </a:r>
            <a:r>
              <a:rPr lang="en-US" b="0" dirty="0"/>
              <a:t>to </a:t>
            </a:r>
            <a:r>
              <a:rPr lang="en-GB" b="0" noProof="0" dirty="0"/>
              <a:t>practise</a:t>
            </a:r>
            <a:r>
              <a:rPr lang="en-US" b="0" dirty="0"/>
              <a:t> </a:t>
            </a:r>
            <a:r>
              <a:rPr lang="en-US" b="0" dirty="0" err="1"/>
              <a:t>Lieblings</a:t>
            </a:r>
            <a:r>
              <a:rPr lang="en-US" b="0" dirty="0"/>
              <a:t>/Haupt as well as other compound nouns in context, to be able to hear their sound and write the word accurately. The listening activity is in two parts. </a:t>
            </a:r>
          </a:p>
          <a:p>
            <a:endParaRPr lang="en-US" b="1" dirty="0"/>
          </a:p>
          <a:p>
            <a:r>
              <a:rPr lang="en-GB" b="1" dirty="0"/>
              <a:t>Procedure</a:t>
            </a:r>
            <a:r>
              <a:rPr lang="en-GB" b="0" dirty="0"/>
              <a:t>: </a:t>
            </a:r>
          </a:p>
          <a:p>
            <a:pPr marL="228600" indent="-228600">
              <a:buAutoNum type="arabicPeriod"/>
            </a:pPr>
            <a:r>
              <a:rPr lang="en-GB" b="0" dirty="0"/>
              <a:t>Listen to the audio and transcribe the missing compound. All compounds are </a:t>
            </a:r>
            <a:r>
              <a:rPr lang="en-GB" b="0" dirty="0" err="1"/>
              <a:t>Lieblings</a:t>
            </a:r>
            <a:r>
              <a:rPr lang="en-GB" b="0" dirty="0"/>
              <a:t>-/Haupt- but ask students additionally to identify other compound words in the text. (</a:t>
            </a:r>
            <a:r>
              <a:rPr lang="en-GB" b="0" dirty="0" err="1"/>
              <a:t>Muttersprache</a:t>
            </a:r>
            <a:r>
              <a:rPr lang="en-GB" b="0" dirty="0"/>
              <a:t>, Deutschland, </a:t>
            </a:r>
            <a:r>
              <a:rPr lang="en-GB" b="0" dirty="0" err="1"/>
              <a:t>Adjektivenendungen</a:t>
            </a:r>
            <a:r>
              <a:rPr lang="en-GB" b="0" dirty="0"/>
              <a:t>).</a:t>
            </a:r>
          </a:p>
          <a:p>
            <a:pPr marL="228600" indent="-228600">
              <a:buAutoNum type="arabicPeriod"/>
            </a:pPr>
            <a:r>
              <a:rPr lang="en-GB" b="0" dirty="0"/>
              <a:t>Then ask the following questions/ give as a short reading exercise: </a:t>
            </a:r>
          </a:p>
          <a:p>
            <a:pPr marL="228600" lvl="0" indent="-228600">
              <a:lnSpc>
                <a:spcPct val="150000"/>
              </a:lnSpc>
              <a:buFont typeface="+mj-lt"/>
              <a:buAutoNum type="alphaUcPeriod"/>
            </a:pPr>
            <a:r>
              <a:rPr lang="en-US" sz="1200" dirty="0">
                <a:effectLst/>
                <a:latin typeface="Century Gothic" panose="020B0502020202020204" pitchFamily="34" charset="0"/>
                <a:ea typeface="SimSun" panose="02010600030101010101" pitchFamily="2" charset="-122"/>
                <a:cs typeface="Times New Roman" panose="02020603050405020304" pitchFamily="18" charset="0"/>
              </a:rPr>
              <a:t>Why does Shalini learn German? (Answer: Because it is her </a:t>
            </a:r>
            <a:r>
              <a:rPr lang="en-US" sz="1200" dirty="0" err="1">
                <a:effectLst/>
                <a:latin typeface="Century Gothic" panose="020B0502020202020204" pitchFamily="34" charset="0"/>
                <a:ea typeface="SimSun" panose="02010600030101010101" pitchFamily="2" charset="-122"/>
                <a:cs typeface="Times New Roman" panose="02020603050405020304" pitchFamily="18" charset="0"/>
              </a:rPr>
              <a:t>favourite</a:t>
            </a:r>
            <a:r>
              <a:rPr lang="en-US" sz="1200" dirty="0">
                <a:effectLst/>
                <a:latin typeface="Century Gothic" panose="020B0502020202020204" pitchFamily="34" charset="0"/>
                <a:ea typeface="SimSun" panose="02010600030101010101" pitchFamily="2" charset="-122"/>
                <a:cs typeface="Times New Roman" panose="02020603050405020304" pitchFamily="18" charset="0"/>
              </a:rPr>
              <a:t> language)</a:t>
            </a:r>
            <a:endParaRPr lang="en-GB" sz="1200" dirty="0">
              <a:effectLst/>
              <a:latin typeface="Century Gothic" panose="020B0502020202020204" pitchFamily="34" charset="0"/>
              <a:ea typeface="SimSun" panose="02010600030101010101" pitchFamily="2" charset="-122"/>
              <a:cs typeface="Times New Roman" panose="02020603050405020304" pitchFamily="18" charset="0"/>
            </a:endParaRPr>
          </a:p>
          <a:p>
            <a:pPr marL="228600" lvl="0" indent="-228600">
              <a:lnSpc>
                <a:spcPct val="150000"/>
              </a:lnSpc>
              <a:buFont typeface="+mj-lt"/>
              <a:buAutoNum type="alphaUcPeriod"/>
            </a:pPr>
            <a:r>
              <a:rPr lang="en-US" sz="1200" dirty="0">
                <a:effectLst/>
                <a:latin typeface="Century Gothic" panose="020B0502020202020204" pitchFamily="34" charset="0"/>
                <a:ea typeface="SimSun" panose="02010600030101010101" pitchFamily="2" charset="-122"/>
                <a:cs typeface="Times New Roman" panose="02020603050405020304" pitchFamily="18" charset="0"/>
              </a:rPr>
              <a:t>What is her </a:t>
            </a:r>
            <a:r>
              <a:rPr lang="en-US" sz="1200" dirty="0" err="1">
                <a:effectLst/>
                <a:latin typeface="Century Gothic" panose="020B0502020202020204" pitchFamily="34" charset="0"/>
                <a:ea typeface="SimSun" panose="02010600030101010101" pitchFamily="2" charset="-122"/>
                <a:cs typeface="Times New Roman" panose="02020603050405020304" pitchFamily="18" charset="0"/>
              </a:rPr>
              <a:t>favourite</a:t>
            </a:r>
            <a:r>
              <a:rPr lang="en-US" sz="1200" dirty="0">
                <a:effectLst/>
                <a:latin typeface="Century Gothic" panose="020B0502020202020204" pitchFamily="34" charset="0"/>
                <a:ea typeface="SimSun" panose="02010600030101010101" pitchFamily="2" charset="-122"/>
                <a:cs typeface="Times New Roman" panose="02020603050405020304" pitchFamily="18" charset="0"/>
              </a:rPr>
              <a:t> city and why? (Answer: Heidelberg because she loves the old buildings) </a:t>
            </a:r>
            <a:endParaRPr lang="en-GB" sz="1200" dirty="0">
              <a:effectLst/>
              <a:latin typeface="Century Gothic" panose="020B0502020202020204" pitchFamily="34" charset="0"/>
              <a:ea typeface="SimSun" panose="02010600030101010101" pitchFamily="2" charset="-122"/>
              <a:cs typeface="Times New Roman" panose="02020603050405020304" pitchFamily="18" charset="0"/>
            </a:endParaRPr>
          </a:p>
          <a:p>
            <a:pPr marL="228600" lvl="0" indent="-228600">
              <a:lnSpc>
                <a:spcPct val="150000"/>
              </a:lnSpc>
              <a:buFont typeface="+mj-lt"/>
              <a:buAutoNum type="alphaUcPeriod"/>
            </a:pPr>
            <a:r>
              <a:rPr lang="en-US" sz="1200" dirty="0">
                <a:effectLst/>
                <a:latin typeface="Century Gothic" panose="020B0502020202020204" pitchFamily="34" charset="0"/>
                <a:ea typeface="SimSun" panose="02010600030101010101" pitchFamily="2" charset="-122"/>
                <a:cs typeface="Times New Roman" panose="02020603050405020304" pitchFamily="18" charset="0"/>
              </a:rPr>
              <a:t>What does Shalini find difficult about learning German? (Answer: the many adjective endings)</a:t>
            </a:r>
            <a:endParaRPr lang="en-GB" sz="1200" dirty="0">
              <a:effectLst/>
              <a:latin typeface="Century Gothic" panose="020B0502020202020204" pitchFamily="34" charset="0"/>
              <a:ea typeface="SimSun" panose="02010600030101010101" pitchFamily="2" charset="-122"/>
              <a:cs typeface="Times New Roman" panose="02020603050405020304" pitchFamily="18" charset="0"/>
            </a:endParaRPr>
          </a:p>
          <a:p>
            <a:pPr marL="228600" lvl="0" indent="-228600">
              <a:lnSpc>
                <a:spcPct val="150000"/>
              </a:lnSpc>
              <a:buFont typeface="+mj-lt"/>
              <a:buAutoNum type="alphaUcPeriod"/>
            </a:pPr>
            <a:r>
              <a:rPr lang="en-US" sz="1200" dirty="0">
                <a:effectLst/>
                <a:latin typeface="Century Gothic" panose="020B0502020202020204" pitchFamily="34" charset="0"/>
                <a:ea typeface="SimSun" panose="02010600030101010101" pitchFamily="2" charset="-122"/>
                <a:cs typeface="Times New Roman" panose="02020603050405020304" pitchFamily="18" charset="0"/>
              </a:rPr>
              <a:t>What is her big dream? (Answer: To travel to Germany and watch Bayern Munich – her </a:t>
            </a:r>
            <a:r>
              <a:rPr lang="en-US" sz="1200" dirty="0" err="1">
                <a:effectLst/>
                <a:latin typeface="Century Gothic" panose="020B0502020202020204" pitchFamily="34" charset="0"/>
                <a:ea typeface="SimSun" panose="02010600030101010101" pitchFamily="2" charset="-122"/>
                <a:cs typeface="Times New Roman" panose="02020603050405020304" pitchFamily="18" charset="0"/>
              </a:rPr>
              <a:t>favourite</a:t>
            </a:r>
            <a:r>
              <a:rPr lang="en-US" sz="1200" dirty="0">
                <a:effectLst/>
                <a:latin typeface="Century Gothic" panose="020B0502020202020204" pitchFamily="34" charset="0"/>
                <a:ea typeface="SimSun" panose="02010600030101010101" pitchFamily="2" charset="-122"/>
                <a:cs typeface="Times New Roman" panose="02020603050405020304" pitchFamily="18" charset="0"/>
              </a:rPr>
              <a:t> team – play, and to have a conversation with Julian </a:t>
            </a:r>
            <a:r>
              <a:rPr lang="en-US" sz="1200" dirty="0" err="1">
                <a:effectLst/>
                <a:latin typeface="Century Gothic" panose="020B0502020202020204" pitchFamily="34" charset="0"/>
                <a:ea typeface="SimSun" panose="02010600030101010101" pitchFamily="2" charset="-122"/>
                <a:cs typeface="Times New Roman" panose="02020603050405020304" pitchFamily="18" charset="0"/>
              </a:rPr>
              <a:t>Nagelsmann</a:t>
            </a:r>
            <a:r>
              <a:rPr lang="en-US" sz="1200" dirty="0">
                <a:effectLst/>
                <a:latin typeface="Century Gothic" panose="020B0502020202020204" pitchFamily="34" charset="0"/>
                <a:ea typeface="SimSun" panose="02010600030101010101" pitchFamily="2" charset="-122"/>
                <a:cs typeface="Times New Roman" panose="02020603050405020304" pitchFamily="18" charset="0"/>
              </a:rPr>
              <a:t>)</a:t>
            </a:r>
            <a:endParaRPr lang="en-GB" sz="1200" dirty="0">
              <a:effectLst/>
              <a:latin typeface="Century Gothic" panose="020B0502020202020204" pitchFamily="34" charset="0"/>
              <a:ea typeface="SimSun" panose="02010600030101010101" pitchFamily="2" charset="-122"/>
              <a:cs typeface="Times New Roman" panose="02020603050405020304" pitchFamily="18" charset="0"/>
            </a:endParaRPr>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3. Move to the 2</a:t>
            </a:r>
            <a:r>
              <a:rPr lang="en-GB" b="0" baseline="30000" dirty="0"/>
              <a:t>nd</a:t>
            </a:r>
            <a:r>
              <a:rPr lang="en-GB" b="0" dirty="0"/>
              <a:t> slide to complete the 2</a:t>
            </a:r>
            <a:r>
              <a:rPr lang="en-GB" b="0" baseline="30000" dirty="0"/>
              <a:t>nd</a:t>
            </a:r>
            <a:r>
              <a:rPr lang="en-GB" b="0" dirty="0"/>
              <a:t> part of the gap fill.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a:t>
            </a:r>
            <a:r>
              <a:rPr lang="en-GB" b="0" dirty="0"/>
              <a:t>: The vocabulary in focus this week is highlighted dark red.  Elicit the meanings from students.</a:t>
            </a:r>
          </a:p>
          <a:p>
            <a:endParaRPr lang="en-GB" b="0" dirty="0"/>
          </a:p>
          <a:p>
            <a:r>
              <a:rPr lang="en-GB" b="0" dirty="0"/>
              <a:t>Source attribution: </a:t>
            </a:r>
            <a:r>
              <a:rPr lang="en-GB" sz="1800" dirty="0">
                <a:solidFill>
                  <a:srgbClr val="0563C1"/>
                </a:solidFill>
                <a:effectLst/>
                <a:latin typeface="Calibri" panose="020F0502020204030204" pitchFamily="34" charset="0"/>
                <a:ea typeface="Times New Roman" panose="02020603050405020304" pitchFamily="18" charset="0"/>
                <a:cs typeface="Calibri" panose="020F0502020204030204" pitchFamily="34" charset="0"/>
                <a:hlinkClick r:id="rId3"/>
              </a:rPr>
              <a:t>https://www.dw.com/de/lernerportr%C3%A4ts-archiv-hi/a-5690969</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88299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Foundation version: slide 1 / 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a:t>
            </a:r>
            <a:r>
              <a:rPr lang="en-US" b="0" dirty="0"/>
              <a:t>: 8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n-GB" b="0" noProof="0" dirty="0"/>
              <a:t>practise</a:t>
            </a:r>
            <a:r>
              <a:rPr lang="en-US" b="0" dirty="0"/>
              <a:t> </a:t>
            </a:r>
            <a:r>
              <a:rPr lang="en-US" b="0" dirty="0" err="1"/>
              <a:t>Lieblings</a:t>
            </a:r>
            <a:r>
              <a:rPr lang="en-US" b="0" dirty="0"/>
              <a:t>/Haupt as well as other compound nouns in context, to be able to hear their sound and write the word accurately. The listening activity is in two parts. </a:t>
            </a:r>
          </a:p>
          <a:p>
            <a:endParaRPr lang="en-US" b="1" dirty="0"/>
          </a:p>
          <a:p>
            <a:r>
              <a:rPr lang="en-GB" b="1" dirty="0"/>
              <a:t>Procedure</a:t>
            </a:r>
            <a:r>
              <a:rPr lang="en-GB" b="0" dirty="0"/>
              <a:t>: </a:t>
            </a:r>
          </a:p>
          <a:p>
            <a:pPr marL="228600" indent="-228600">
              <a:buAutoNum type="arabicPeriod"/>
            </a:pPr>
            <a:r>
              <a:rPr lang="en-GB" b="0" dirty="0"/>
              <a:t>Listen to the audio and transcribe the missing compound. All compounds are </a:t>
            </a:r>
            <a:r>
              <a:rPr lang="en-GB" b="0" dirty="0" err="1"/>
              <a:t>Lieblings</a:t>
            </a:r>
            <a:r>
              <a:rPr lang="en-GB" b="0" dirty="0"/>
              <a:t>-/Haupt- but ask students additionally to identify other compound words in the text. (</a:t>
            </a:r>
            <a:r>
              <a:rPr lang="en-GB" b="0" dirty="0" err="1"/>
              <a:t>Muttersprache</a:t>
            </a:r>
            <a:r>
              <a:rPr lang="en-GB" b="0" dirty="0"/>
              <a:t>, Deutschland, </a:t>
            </a:r>
            <a:r>
              <a:rPr lang="en-GB" b="0" dirty="0" err="1"/>
              <a:t>Adjektivenendungen</a:t>
            </a:r>
            <a:r>
              <a:rPr lang="en-GB" b="0" dirty="0"/>
              <a:t>).</a:t>
            </a:r>
          </a:p>
          <a:p>
            <a:pPr marL="228600" indent="-228600">
              <a:buAutoNum type="arabicPeriod"/>
            </a:pPr>
            <a:r>
              <a:rPr lang="en-GB" b="0" dirty="0"/>
              <a:t>Then ask the following questions/ give as a short reading exercise: </a:t>
            </a:r>
          </a:p>
          <a:p>
            <a:pPr marL="228600" lvl="0" indent="-228600">
              <a:lnSpc>
                <a:spcPct val="150000"/>
              </a:lnSpc>
              <a:buFont typeface="+mj-lt"/>
              <a:buAutoNum type="alphaUcPeriod"/>
            </a:pPr>
            <a:r>
              <a:rPr lang="en-US" sz="1200" dirty="0">
                <a:effectLst/>
                <a:latin typeface="Century Gothic" panose="020B0502020202020204" pitchFamily="34" charset="0"/>
                <a:ea typeface="SimSun" panose="02010600030101010101" pitchFamily="2" charset="-122"/>
                <a:cs typeface="Times New Roman" panose="02020603050405020304" pitchFamily="18" charset="0"/>
              </a:rPr>
              <a:t>Why does Shalini learn German? (Answer: Because it is her </a:t>
            </a:r>
            <a:r>
              <a:rPr lang="en-US" sz="1200" dirty="0" err="1">
                <a:effectLst/>
                <a:latin typeface="Century Gothic" panose="020B0502020202020204" pitchFamily="34" charset="0"/>
                <a:ea typeface="SimSun" panose="02010600030101010101" pitchFamily="2" charset="-122"/>
                <a:cs typeface="Times New Roman" panose="02020603050405020304" pitchFamily="18" charset="0"/>
              </a:rPr>
              <a:t>favourite</a:t>
            </a:r>
            <a:r>
              <a:rPr lang="en-US" sz="1200" dirty="0">
                <a:effectLst/>
                <a:latin typeface="Century Gothic" panose="020B0502020202020204" pitchFamily="34" charset="0"/>
                <a:ea typeface="SimSun" panose="02010600030101010101" pitchFamily="2" charset="-122"/>
                <a:cs typeface="Times New Roman" panose="02020603050405020304" pitchFamily="18" charset="0"/>
              </a:rPr>
              <a:t> language)</a:t>
            </a:r>
            <a:endParaRPr lang="en-GB" sz="1200" dirty="0">
              <a:effectLst/>
              <a:latin typeface="Century Gothic" panose="020B0502020202020204" pitchFamily="34" charset="0"/>
              <a:ea typeface="SimSun" panose="02010600030101010101" pitchFamily="2" charset="-122"/>
              <a:cs typeface="Times New Roman" panose="02020603050405020304" pitchFamily="18" charset="0"/>
            </a:endParaRPr>
          </a:p>
          <a:p>
            <a:pPr marL="228600" lvl="0" indent="-228600">
              <a:lnSpc>
                <a:spcPct val="150000"/>
              </a:lnSpc>
              <a:buFont typeface="+mj-lt"/>
              <a:buAutoNum type="alphaUcPeriod"/>
            </a:pPr>
            <a:r>
              <a:rPr lang="en-US" sz="1200" dirty="0">
                <a:effectLst/>
                <a:latin typeface="Century Gothic" panose="020B0502020202020204" pitchFamily="34" charset="0"/>
                <a:ea typeface="SimSun" panose="02010600030101010101" pitchFamily="2" charset="-122"/>
                <a:cs typeface="Times New Roman" panose="02020603050405020304" pitchFamily="18" charset="0"/>
              </a:rPr>
              <a:t>What is her </a:t>
            </a:r>
            <a:r>
              <a:rPr lang="en-US" sz="1200" dirty="0" err="1">
                <a:effectLst/>
                <a:latin typeface="Century Gothic" panose="020B0502020202020204" pitchFamily="34" charset="0"/>
                <a:ea typeface="SimSun" panose="02010600030101010101" pitchFamily="2" charset="-122"/>
                <a:cs typeface="Times New Roman" panose="02020603050405020304" pitchFamily="18" charset="0"/>
              </a:rPr>
              <a:t>favourite</a:t>
            </a:r>
            <a:r>
              <a:rPr lang="en-US" sz="1200" dirty="0">
                <a:effectLst/>
                <a:latin typeface="Century Gothic" panose="020B0502020202020204" pitchFamily="34" charset="0"/>
                <a:ea typeface="SimSun" panose="02010600030101010101" pitchFamily="2" charset="-122"/>
                <a:cs typeface="Times New Roman" panose="02020603050405020304" pitchFamily="18" charset="0"/>
              </a:rPr>
              <a:t> city and why? (Answer: Heidelberg because she loves the old buildings) </a:t>
            </a:r>
            <a:endParaRPr lang="en-GB" sz="1200" dirty="0">
              <a:effectLst/>
              <a:latin typeface="Century Gothic" panose="020B0502020202020204" pitchFamily="34" charset="0"/>
              <a:ea typeface="SimSun" panose="02010600030101010101" pitchFamily="2" charset="-122"/>
              <a:cs typeface="Times New Roman" panose="02020603050405020304" pitchFamily="18" charset="0"/>
            </a:endParaRPr>
          </a:p>
          <a:p>
            <a:pPr marL="228600" lvl="0" indent="-228600">
              <a:lnSpc>
                <a:spcPct val="150000"/>
              </a:lnSpc>
              <a:buFont typeface="+mj-lt"/>
              <a:buAutoNum type="alphaUcPeriod"/>
            </a:pPr>
            <a:r>
              <a:rPr lang="en-US" sz="1200" dirty="0">
                <a:effectLst/>
                <a:latin typeface="Century Gothic" panose="020B0502020202020204" pitchFamily="34" charset="0"/>
                <a:ea typeface="SimSun" panose="02010600030101010101" pitchFamily="2" charset="-122"/>
                <a:cs typeface="Times New Roman" panose="02020603050405020304" pitchFamily="18" charset="0"/>
              </a:rPr>
              <a:t>What does Shalini find difficult about learning German? (Answer: the many adjective endings)</a:t>
            </a:r>
            <a:endParaRPr lang="en-GB" sz="1200" dirty="0">
              <a:effectLst/>
              <a:latin typeface="Century Gothic" panose="020B0502020202020204" pitchFamily="34" charset="0"/>
              <a:ea typeface="SimSun" panose="02010600030101010101" pitchFamily="2" charset="-122"/>
              <a:cs typeface="Times New Roman" panose="02020603050405020304" pitchFamily="18" charset="0"/>
            </a:endParaRPr>
          </a:p>
          <a:p>
            <a:pPr marL="228600" lvl="0" indent="-228600">
              <a:lnSpc>
                <a:spcPct val="150000"/>
              </a:lnSpc>
              <a:buFont typeface="+mj-lt"/>
              <a:buAutoNum type="alphaUcPeriod"/>
            </a:pPr>
            <a:r>
              <a:rPr lang="en-US" sz="1200" dirty="0">
                <a:effectLst/>
                <a:latin typeface="Century Gothic" panose="020B0502020202020204" pitchFamily="34" charset="0"/>
                <a:ea typeface="SimSun" panose="02010600030101010101" pitchFamily="2" charset="-122"/>
                <a:cs typeface="Times New Roman" panose="02020603050405020304" pitchFamily="18" charset="0"/>
              </a:rPr>
              <a:t>What is her big dream? (Answer: To travel to Germany and watch Bayern Munich – her </a:t>
            </a:r>
            <a:r>
              <a:rPr lang="en-US" sz="1200" dirty="0" err="1">
                <a:effectLst/>
                <a:latin typeface="Century Gothic" panose="020B0502020202020204" pitchFamily="34" charset="0"/>
                <a:ea typeface="SimSun" panose="02010600030101010101" pitchFamily="2" charset="-122"/>
                <a:cs typeface="Times New Roman" panose="02020603050405020304" pitchFamily="18" charset="0"/>
              </a:rPr>
              <a:t>favourite</a:t>
            </a:r>
            <a:r>
              <a:rPr lang="en-US" sz="1200" dirty="0">
                <a:effectLst/>
                <a:latin typeface="Century Gothic" panose="020B0502020202020204" pitchFamily="34" charset="0"/>
                <a:ea typeface="SimSun" panose="02010600030101010101" pitchFamily="2" charset="-122"/>
                <a:cs typeface="Times New Roman" panose="02020603050405020304" pitchFamily="18" charset="0"/>
              </a:rPr>
              <a:t> team – play, and to have a conversation with Julian </a:t>
            </a:r>
            <a:r>
              <a:rPr lang="en-US" sz="1200" dirty="0" err="1">
                <a:effectLst/>
                <a:latin typeface="Century Gothic" panose="020B0502020202020204" pitchFamily="34" charset="0"/>
                <a:ea typeface="SimSun" panose="02010600030101010101" pitchFamily="2" charset="-122"/>
                <a:cs typeface="Times New Roman" panose="02020603050405020304" pitchFamily="18" charset="0"/>
              </a:rPr>
              <a:t>Nagelsmann</a:t>
            </a:r>
            <a:r>
              <a:rPr lang="en-US" sz="1200" dirty="0">
                <a:effectLst/>
                <a:latin typeface="Century Gothic" panose="020B0502020202020204" pitchFamily="34" charset="0"/>
                <a:ea typeface="SimSun" panose="02010600030101010101" pitchFamily="2" charset="-122"/>
                <a:cs typeface="Times New Roman" panose="02020603050405020304" pitchFamily="18" charset="0"/>
              </a:rPr>
              <a:t>)</a:t>
            </a:r>
            <a:endParaRPr lang="en-GB" sz="1200" dirty="0">
              <a:effectLst/>
              <a:latin typeface="Century Gothic" panose="020B0502020202020204" pitchFamily="34" charset="0"/>
              <a:ea typeface="SimSun" panose="02010600030101010101" pitchFamily="2" charset="-122"/>
              <a:cs typeface="Times New Roman" panose="02020603050405020304" pitchFamily="18" charset="0"/>
            </a:endParaRPr>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3. Move to the 2</a:t>
            </a:r>
            <a:r>
              <a:rPr lang="en-GB" b="0" baseline="30000" dirty="0"/>
              <a:t>nd</a:t>
            </a:r>
            <a:r>
              <a:rPr lang="en-GB" b="0" dirty="0"/>
              <a:t> slide to complete the 2</a:t>
            </a:r>
            <a:r>
              <a:rPr lang="en-GB" b="0" baseline="30000" dirty="0"/>
              <a:t>nd</a:t>
            </a:r>
            <a:r>
              <a:rPr lang="en-GB" b="0" dirty="0"/>
              <a:t> part of the gap fill.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a:t>
            </a:r>
            <a:r>
              <a:rPr lang="en-GB" b="0" dirty="0"/>
              <a:t>: The vocabulary in focus this week is highlighted dark red.  Elicit the meanings from students.</a:t>
            </a:r>
          </a:p>
          <a:p>
            <a:endParaRPr lang="en-GB" b="0" dirty="0"/>
          </a:p>
          <a:p>
            <a:r>
              <a:rPr lang="en-GB" b="0" dirty="0"/>
              <a:t>Source attribution: </a:t>
            </a:r>
            <a:r>
              <a:rPr lang="en-GB" sz="1800" dirty="0">
                <a:solidFill>
                  <a:srgbClr val="0563C1"/>
                </a:solidFill>
                <a:effectLst/>
                <a:latin typeface="Calibri" panose="020F0502020204030204" pitchFamily="34" charset="0"/>
                <a:ea typeface="Times New Roman" panose="02020603050405020304" pitchFamily="18" charset="0"/>
                <a:cs typeface="Calibri" panose="020F0502020204030204" pitchFamily="34" charset="0"/>
                <a:hlinkClick r:id="rId3"/>
              </a:rPr>
              <a:t>https://www.dw.com/de/lernerportr%C3%A4ts-archiv-hi/a-5690969</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84858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Higher version: slide 2 / 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r>
              <a:rPr lang="en-GB" b="0" dirty="0"/>
              <a:t>Source attribution: </a:t>
            </a:r>
            <a:r>
              <a:rPr lang="en-GB" sz="1800" dirty="0">
                <a:solidFill>
                  <a:srgbClr val="0563C1"/>
                </a:solidFill>
                <a:effectLst/>
                <a:latin typeface="Calibri" panose="020F0502020204030204" pitchFamily="34" charset="0"/>
                <a:ea typeface="Times New Roman" panose="02020603050405020304" pitchFamily="18" charset="0"/>
                <a:cs typeface="Calibri" panose="020F0502020204030204" pitchFamily="34" charset="0"/>
                <a:hlinkClick r:id="rId3"/>
              </a:rPr>
              <a:t>https://www.dw.com/de/lernerportr%C3%A4ts-archiv-hi/a-5690969</a:t>
            </a:r>
            <a:r>
              <a:rPr lang="en-GB" sz="1800" dirty="0">
                <a:solidFill>
                  <a:srgbClr val="0563C1"/>
                </a:solidFill>
                <a:effectLst/>
                <a:latin typeface="Calibri" panose="020F0502020204030204" pitchFamily="34" charset="0"/>
                <a:ea typeface="Times New Roman" panose="02020603050405020304" pitchFamily="18" charset="0"/>
                <a:cs typeface="Calibri" panose="020F0502020204030204" pitchFamily="34" charset="0"/>
              </a:rPr>
              <a:t> [Last accessed: 07.12. 22]</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30506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Map&#10;&#10;Description automatically generated">
            <a:extLst>
              <a:ext uri="{FF2B5EF4-FFF2-40B4-BE49-F238E27FC236}">
                <a16:creationId xmlns:a16="http://schemas.microsoft.com/office/drawing/2014/main" id="{3141575F-F2C1-4566-A851-BE20CB6C511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83630" y="161531"/>
            <a:ext cx="921940" cy="1180730"/>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pic>
        <p:nvPicPr>
          <p:cNvPr id="3" name="Picture 2">
            <a:extLst>
              <a:ext uri="{FF2B5EF4-FFF2-40B4-BE49-F238E27FC236}">
                <a16:creationId xmlns:a16="http://schemas.microsoft.com/office/drawing/2014/main" id="{8467F76C-DA5B-49DF-A177-918DB6A6C24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0854384" y="6009187"/>
            <a:ext cx="1337616" cy="947465"/>
          </a:xfrm>
          <a:prstGeom prst="rect">
            <a:avLst/>
          </a:prstGeom>
        </p:spPr>
      </p:pic>
    </p:spTree>
    <p:extLst>
      <p:ext uri="{BB962C8B-B14F-4D97-AF65-F5344CB8AC3E}">
        <p14:creationId xmlns:p14="http://schemas.microsoft.com/office/powerpoint/2010/main" val="3852576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177255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5" name="Title 3">
            <a:extLst>
              <a:ext uri="{FF2B5EF4-FFF2-40B4-BE49-F238E27FC236}">
                <a16:creationId xmlns:a16="http://schemas.microsoft.com/office/drawing/2014/main" id="{50B88E75-CE60-479E-AE59-FAAE8CABA43B}"/>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7461414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23035820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
        <p:nvSpPr>
          <p:cNvPr id="12" name="Title 3">
            <a:extLst>
              <a:ext uri="{FF2B5EF4-FFF2-40B4-BE49-F238E27FC236}">
                <a16:creationId xmlns:a16="http://schemas.microsoft.com/office/drawing/2014/main" id="{F8F179C9-7747-4DA5-BE58-0FD87A2A60B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3397842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50" name="Text Placeholder 15">
            <a:extLst>
              <a:ext uri="{FF2B5EF4-FFF2-40B4-BE49-F238E27FC236}">
                <a16:creationId xmlns:a16="http://schemas.microsoft.com/office/drawing/2014/main" id="{E75A78C3-3EF9-4031-834A-4A152180ADEE}"/>
              </a:ext>
            </a:extLst>
          </p:cNvPr>
          <p:cNvSpPr>
            <a:spLocks noGrp="1"/>
          </p:cNvSpPr>
          <p:nvPr>
            <p:ph type="body" sz="quarter" idx="14" hasCustomPrompt="1"/>
          </p:nvPr>
        </p:nvSpPr>
        <p:spPr>
          <a:xfrm>
            <a:off x="1099128" y="124001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1" name="Text Placeholder 15">
            <a:extLst>
              <a:ext uri="{FF2B5EF4-FFF2-40B4-BE49-F238E27FC236}">
                <a16:creationId xmlns:a16="http://schemas.microsoft.com/office/drawing/2014/main" id="{80C6423B-4D1B-4C13-B607-9F8641A841FE}"/>
              </a:ext>
            </a:extLst>
          </p:cNvPr>
          <p:cNvSpPr>
            <a:spLocks noGrp="1"/>
          </p:cNvSpPr>
          <p:nvPr>
            <p:ph type="body" sz="quarter" idx="43" hasCustomPrompt="1"/>
          </p:nvPr>
        </p:nvSpPr>
        <p:spPr>
          <a:xfrm>
            <a:off x="1082563" y="228693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2" name="Text Placeholder 15">
            <a:extLst>
              <a:ext uri="{FF2B5EF4-FFF2-40B4-BE49-F238E27FC236}">
                <a16:creationId xmlns:a16="http://schemas.microsoft.com/office/drawing/2014/main" id="{33483B4E-89A7-4CAD-AB6E-9B7D9C1A8005}"/>
              </a:ext>
            </a:extLst>
          </p:cNvPr>
          <p:cNvSpPr>
            <a:spLocks noGrp="1"/>
          </p:cNvSpPr>
          <p:nvPr>
            <p:ph type="body" sz="quarter" idx="44" hasCustomPrompt="1"/>
          </p:nvPr>
        </p:nvSpPr>
        <p:spPr>
          <a:xfrm>
            <a:off x="1075937" y="3393495"/>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3" name="Text Placeholder 15">
            <a:extLst>
              <a:ext uri="{FF2B5EF4-FFF2-40B4-BE49-F238E27FC236}">
                <a16:creationId xmlns:a16="http://schemas.microsoft.com/office/drawing/2014/main" id="{E024F041-31DA-4FF4-B7FC-4B081D82E4C3}"/>
              </a:ext>
            </a:extLst>
          </p:cNvPr>
          <p:cNvSpPr>
            <a:spLocks noGrp="1"/>
          </p:cNvSpPr>
          <p:nvPr>
            <p:ph type="body" sz="quarter" idx="45" hasCustomPrompt="1"/>
          </p:nvPr>
        </p:nvSpPr>
        <p:spPr>
          <a:xfrm>
            <a:off x="1089189" y="4609382"/>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4" name="Text Placeholder 15">
            <a:extLst>
              <a:ext uri="{FF2B5EF4-FFF2-40B4-BE49-F238E27FC236}">
                <a16:creationId xmlns:a16="http://schemas.microsoft.com/office/drawing/2014/main" id="{DDBCC5C5-AE2D-4CEC-8340-38F909376B02}"/>
              </a:ext>
            </a:extLst>
          </p:cNvPr>
          <p:cNvSpPr>
            <a:spLocks noGrp="1"/>
          </p:cNvSpPr>
          <p:nvPr>
            <p:ph type="body" sz="quarter" idx="46" hasCustomPrompt="1"/>
          </p:nvPr>
        </p:nvSpPr>
        <p:spPr>
          <a:xfrm>
            <a:off x="6608720" y="125326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55" name="Text Placeholder 15">
            <a:extLst>
              <a:ext uri="{FF2B5EF4-FFF2-40B4-BE49-F238E27FC236}">
                <a16:creationId xmlns:a16="http://schemas.microsoft.com/office/drawing/2014/main" id="{EE11F52F-BA8C-49A7-AB78-242ECCE09DAA}"/>
              </a:ext>
            </a:extLst>
          </p:cNvPr>
          <p:cNvSpPr>
            <a:spLocks noGrp="1"/>
          </p:cNvSpPr>
          <p:nvPr>
            <p:ph type="body" sz="quarter" idx="47" hasCustomPrompt="1"/>
          </p:nvPr>
        </p:nvSpPr>
        <p:spPr>
          <a:xfrm>
            <a:off x="6592155" y="2300190"/>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56" name="Text Placeholder 15">
            <a:extLst>
              <a:ext uri="{FF2B5EF4-FFF2-40B4-BE49-F238E27FC236}">
                <a16:creationId xmlns:a16="http://schemas.microsoft.com/office/drawing/2014/main" id="{C88B6196-AD7E-4C72-A796-2011CA63D099}"/>
              </a:ext>
            </a:extLst>
          </p:cNvPr>
          <p:cNvSpPr>
            <a:spLocks noGrp="1"/>
          </p:cNvSpPr>
          <p:nvPr>
            <p:ph type="body" sz="quarter" idx="48" hasCustomPrompt="1"/>
          </p:nvPr>
        </p:nvSpPr>
        <p:spPr>
          <a:xfrm>
            <a:off x="6585529" y="340674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57" name="Text Placeholder 15">
            <a:extLst>
              <a:ext uri="{FF2B5EF4-FFF2-40B4-BE49-F238E27FC236}">
                <a16:creationId xmlns:a16="http://schemas.microsoft.com/office/drawing/2014/main" id="{21A0D542-98BB-4D26-B7AD-027CB98AE0F9}"/>
              </a:ext>
            </a:extLst>
          </p:cNvPr>
          <p:cNvSpPr>
            <a:spLocks noGrp="1"/>
          </p:cNvSpPr>
          <p:nvPr>
            <p:ph type="body" sz="quarter" idx="49" hasCustomPrompt="1"/>
          </p:nvPr>
        </p:nvSpPr>
        <p:spPr>
          <a:xfrm>
            <a:off x="6598781" y="4622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Tree>
    <p:extLst>
      <p:ext uri="{BB962C8B-B14F-4D97-AF65-F5344CB8AC3E}">
        <p14:creationId xmlns:p14="http://schemas.microsoft.com/office/powerpoint/2010/main" val="35364216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8248900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004477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03295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9AA6F7-5009-43DA-A5BA-A7357987A6E0}"/>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008412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226346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AC98375E-B78B-4EF2-9183-21DDF299CF36}"/>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822431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1477321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itle 3">
            <a:extLst>
              <a:ext uri="{FF2B5EF4-FFF2-40B4-BE49-F238E27FC236}">
                <a16:creationId xmlns:a16="http://schemas.microsoft.com/office/drawing/2014/main" id="{1C7ECA85-28B6-4349-80F0-9A682E4EFDA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10382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6161634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334B27DC-A959-421A-92EF-A2685612DDA4}"/>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491236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5891396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audio" Target="../media/audio11.wav"/><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audio" Target="../media/audio10.wav"/><Relationship Id="rId2" Type="http://schemas.openxmlformats.org/officeDocument/2006/relationships/notesSlide" Target="../notesSlides/notesSlide21.xml"/><Relationship Id="rId16" Type="http://schemas.openxmlformats.org/officeDocument/2006/relationships/image" Target="../media/image15.gif"/><Relationship Id="rId1" Type="http://schemas.openxmlformats.org/officeDocument/2006/relationships/slideLayout" Target="../slideLayouts/slideLayout3.xml"/><Relationship Id="rId6" Type="http://schemas.openxmlformats.org/officeDocument/2006/relationships/audio" Target="../media/audio4.wav"/><Relationship Id="rId11" Type="http://schemas.openxmlformats.org/officeDocument/2006/relationships/audio" Target="../media/audio9.wav"/><Relationship Id="rId5" Type="http://schemas.openxmlformats.org/officeDocument/2006/relationships/audio" Target="../media/audio3.wav"/><Relationship Id="rId15" Type="http://schemas.openxmlformats.org/officeDocument/2006/relationships/image" Target="../media/image14.gif"/><Relationship Id="rId10" Type="http://schemas.openxmlformats.org/officeDocument/2006/relationships/audio" Target="../media/audio8.wav"/><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audio" Target="../media/audio12.wav"/></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18.jpeg"/><Relationship Id="rId4" Type="http://schemas.openxmlformats.org/officeDocument/2006/relationships/image" Target="../media/image17.jpe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18.jpeg"/><Relationship Id="rId4" Type="http://schemas.openxmlformats.org/officeDocument/2006/relationships/image" Target="../media/image17.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8" Type="http://schemas.openxmlformats.org/officeDocument/2006/relationships/audio" Target="../media/audio17.wav"/><Relationship Id="rId3" Type="http://schemas.openxmlformats.org/officeDocument/2006/relationships/audio" Target="../media/audio13.wav"/><Relationship Id="rId7" Type="http://schemas.openxmlformats.org/officeDocument/2006/relationships/audio" Target="../media/audio16.wav"/><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audio" Target="../media/audio15.wav"/><Relationship Id="rId11" Type="http://schemas.openxmlformats.org/officeDocument/2006/relationships/audio" Target="../media/audio18.wav"/><Relationship Id="rId5" Type="http://schemas.openxmlformats.org/officeDocument/2006/relationships/audio" Target="../media/audio14.wav"/><Relationship Id="rId10" Type="http://schemas.openxmlformats.org/officeDocument/2006/relationships/image" Target="../media/image21.svg"/><Relationship Id="rId4" Type="http://schemas.openxmlformats.org/officeDocument/2006/relationships/image" Target="../media/image19.jpg"/><Relationship Id="rId9" Type="http://schemas.openxmlformats.org/officeDocument/2006/relationships/image" Target="../media/image20.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8" Type="http://schemas.openxmlformats.org/officeDocument/2006/relationships/audio" Target="../media/audio24.wav"/><Relationship Id="rId3" Type="http://schemas.openxmlformats.org/officeDocument/2006/relationships/audio" Target="../media/audio19.wav"/><Relationship Id="rId7" Type="http://schemas.openxmlformats.org/officeDocument/2006/relationships/audio" Target="../media/audio23.wav"/><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audio" Target="../media/audio22.wav"/><Relationship Id="rId5" Type="http://schemas.openxmlformats.org/officeDocument/2006/relationships/audio" Target="../media/audio21.wav"/><Relationship Id="rId10" Type="http://schemas.openxmlformats.org/officeDocument/2006/relationships/audio" Target="../media/audio26.wav"/><Relationship Id="rId4" Type="http://schemas.openxmlformats.org/officeDocument/2006/relationships/audio" Target="../media/audio20.wav"/><Relationship Id="rId9" Type="http://schemas.openxmlformats.org/officeDocument/2006/relationships/audio" Target="../media/audio25.wav"/></Relationships>
</file>

<file path=ppt/slides/_rels/slide36.xml.rels><?xml version="1.0" encoding="UTF-8" standalone="yes"?>
<Relationships xmlns="http://schemas.openxmlformats.org/package/2006/relationships"><Relationship Id="rId8" Type="http://schemas.openxmlformats.org/officeDocument/2006/relationships/audio" Target="../media/audio32.wav"/><Relationship Id="rId3" Type="http://schemas.openxmlformats.org/officeDocument/2006/relationships/audio" Target="../media/audio27.wav"/><Relationship Id="rId7" Type="http://schemas.openxmlformats.org/officeDocument/2006/relationships/audio" Target="../media/audio31.wav"/><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audio" Target="../media/audio30.wav"/><Relationship Id="rId11" Type="http://schemas.openxmlformats.org/officeDocument/2006/relationships/audio" Target="../media/audio35.wav"/><Relationship Id="rId5" Type="http://schemas.openxmlformats.org/officeDocument/2006/relationships/audio" Target="../media/audio29.wav"/><Relationship Id="rId10" Type="http://schemas.openxmlformats.org/officeDocument/2006/relationships/audio" Target="../media/audio34.wav"/><Relationship Id="rId4" Type="http://schemas.openxmlformats.org/officeDocument/2006/relationships/audio" Target="../media/audio28.wav"/><Relationship Id="rId9" Type="http://schemas.openxmlformats.org/officeDocument/2006/relationships/audio" Target="../media/audio33.wav"/></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A7D7FD3-A9CA-7F6B-46F2-7AFB068E611F}"/>
              </a:ext>
            </a:extLst>
          </p:cNvPr>
          <p:cNvSpPr>
            <a:spLocks noGrp="1"/>
          </p:cNvSpPr>
          <p:nvPr>
            <p:ph type="body" sz="quarter" idx="13"/>
          </p:nvPr>
        </p:nvSpPr>
        <p:spPr>
          <a:xfrm>
            <a:off x="363538" y="2041942"/>
            <a:ext cx="7980362" cy="844550"/>
          </a:xfrm>
        </p:spPr>
        <p:txBody>
          <a:bodyPr>
            <a:noAutofit/>
          </a:bodyPr>
          <a:lstStyle/>
          <a:p>
            <a:r>
              <a:rPr lang="en-GB" sz="4400" dirty="0"/>
              <a:t>eine </a:t>
            </a:r>
            <a:r>
              <a:rPr lang="en-GB" sz="4400" dirty="0" err="1"/>
              <a:t>neue</a:t>
            </a:r>
            <a:r>
              <a:rPr lang="en-GB" sz="4400" dirty="0"/>
              <a:t> </a:t>
            </a:r>
            <a:r>
              <a:rPr lang="en-GB" sz="4400" dirty="0" err="1"/>
              <a:t>Sprache</a:t>
            </a:r>
            <a:r>
              <a:rPr lang="en-GB" sz="4400" dirty="0"/>
              <a:t> </a:t>
            </a:r>
            <a:r>
              <a:rPr lang="en-GB" sz="4400" dirty="0" err="1"/>
              <a:t>lernen</a:t>
            </a:r>
            <a:endParaRPr lang="en-GB" sz="4400" dirty="0"/>
          </a:p>
        </p:txBody>
      </p:sp>
      <p:sp>
        <p:nvSpPr>
          <p:cNvPr id="4" name="Text Placeholder 3">
            <a:extLst>
              <a:ext uri="{FF2B5EF4-FFF2-40B4-BE49-F238E27FC236}">
                <a16:creationId xmlns:a16="http://schemas.microsoft.com/office/drawing/2014/main" id="{11D1E62E-B899-ED47-3910-DD6FF345787A}"/>
              </a:ext>
            </a:extLst>
          </p:cNvPr>
          <p:cNvSpPr>
            <a:spLocks noGrp="1"/>
          </p:cNvSpPr>
          <p:nvPr>
            <p:ph type="body" sz="quarter" idx="14"/>
          </p:nvPr>
        </p:nvSpPr>
        <p:spPr>
          <a:xfrm>
            <a:off x="363538" y="1197392"/>
            <a:ext cx="6640512" cy="844550"/>
          </a:xfrm>
        </p:spPr>
        <p:txBody>
          <a:bodyPr/>
          <a:lstStyle/>
          <a:p>
            <a:r>
              <a:rPr lang="en-GB" dirty="0" err="1"/>
              <a:t>Identität</a:t>
            </a:r>
            <a:r>
              <a:rPr lang="en-GB" dirty="0"/>
              <a:t>:</a:t>
            </a:r>
          </a:p>
        </p:txBody>
      </p:sp>
      <p:sp>
        <p:nvSpPr>
          <p:cNvPr id="8" name="Text Placeholder 7">
            <a:extLst>
              <a:ext uri="{FF2B5EF4-FFF2-40B4-BE49-F238E27FC236}">
                <a16:creationId xmlns:a16="http://schemas.microsoft.com/office/drawing/2014/main" id="{9BAEDE38-A8E3-42F5-97ED-81144018542E}"/>
              </a:ext>
            </a:extLst>
          </p:cNvPr>
          <p:cNvSpPr>
            <a:spLocks noGrp="1"/>
          </p:cNvSpPr>
          <p:nvPr>
            <p:ph type="body" sz="quarter" idx="12"/>
          </p:nvPr>
        </p:nvSpPr>
        <p:spPr>
          <a:xfrm>
            <a:off x="0" y="5703888"/>
            <a:ext cx="3434738" cy="1154112"/>
          </a:xfrm>
        </p:spPr>
        <p:txBody>
          <a:bodyPr>
            <a:normAutofit fontScale="85000" lnSpcReduction="20000"/>
          </a:bodyPr>
          <a:lstStyle/>
          <a:p>
            <a:r>
              <a:rPr lang="en-GB" dirty="0"/>
              <a:t>Hilary Potter, Heike Krüsemann, Janine Turner</a:t>
            </a:r>
          </a:p>
          <a:p>
            <a:pPr>
              <a:lnSpc>
                <a:spcPct val="120000"/>
              </a:lnSpc>
              <a:spcBef>
                <a:spcPts val="0"/>
              </a:spcBef>
            </a:pPr>
            <a:endParaRPr lang="en-GB" dirty="0"/>
          </a:p>
          <a:p>
            <a:pPr>
              <a:lnSpc>
                <a:spcPct val="120000"/>
              </a:lnSpc>
              <a:spcBef>
                <a:spcPts val="0"/>
              </a:spcBef>
            </a:pPr>
            <a:r>
              <a:rPr lang="en-GB" dirty="0"/>
              <a:t>Date updated: 31/03/24</a:t>
            </a:r>
          </a:p>
          <a:p>
            <a:endParaRPr lang="en-GB" dirty="0"/>
          </a:p>
        </p:txBody>
      </p:sp>
      <p:sp>
        <p:nvSpPr>
          <p:cNvPr id="9" name="Text Placeholder 2">
            <a:extLst>
              <a:ext uri="{FF2B5EF4-FFF2-40B4-BE49-F238E27FC236}">
                <a16:creationId xmlns:a16="http://schemas.microsoft.com/office/drawing/2014/main" id="{3C472210-2CC2-4F8B-A995-93ECB203D55C}"/>
              </a:ext>
            </a:extLst>
          </p:cNvPr>
          <p:cNvSpPr txBox="1">
            <a:spLocks/>
          </p:cNvSpPr>
          <p:nvPr/>
        </p:nvSpPr>
        <p:spPr>
          <a:xfrm>
            <a:off x="363538" y="2886492"/>
            <a:ext cx="4864546" cy="479394"/>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Clr>
                <a:schemeClr val="lt1"/>
              </a:buClr>
              <a:buSzPts val="2400"/>
            </a:pPr>
            <a:r>
              <a:rPr lang="en-GB" dirty="0"/>
              <a:t>Year 10 Term 1.1 Week 3 Lesson 1</a:t>
            </a:r>
          </a:p>
        </p:txBody>
      </p:sp>
    </p:spTree>
    <p:extLst>
      <p:ext uri="{BB962C8B-B14F-4D97-AF65-F5344CB8AC3E}">
        <p14:creationId xmlns:p14="http://schemas.microsoft.com/office/powerpoint/2010/main" val="3614861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0B2F3-EEFC-C162-6816-774C88859D04}"/>
              </a:ext>
            </a:extLst>
          </p:cNvPr>
          <p:cNvSpPr>
            <a:spLocks noGrp="1"/>
          </p:cNvSpPr>
          <p:nvPr>
            <p:ph type="title"/>
          </p:nvPr>
        </p:nvSpPr>
        <p:spPr>
          <a:xfrm>
            <a:off x="0" y="106843"/>
            <a:ext cx="9064487" cy="846617"/>
          </a:xfrm>
        </p:spPr>
        <p:txBody>
          <a:bodyPr anchor="ctr">
            <a:noAutofit/>
          </a:bodyPr>
          <a:lstStyle/>
          <a:p>
            <a:r>
              <a:rPr lang="de-DE" sz="2800" dirty="0">
                <a:solidFill>
                  <a:schemeClr val="tx1">
                    <a:lumMod val="75000"/>
                  </a:schemeClr>
                </a:solidFill>
                <a:effectLst/>
                <a:latin typeface="+mj-lt"/>
                <a:ea typeface="Times New Roman" panose="02020603050405020304" pitchFamily="18" charset="0"/>
                <a:cs typeface="Calibri" panose="020F0502020204030204" pitchFamily="34" charset="0"/>
              </a:rPr>
              <a:t>Interview mit Shalini über das Deutschlernen!</a:t>
            </a:r>
            <a:endParaRPr lang="en-GB" sz="2800" dirty="0">
              <a:solidFill>
                <a:schemeClr val="tx1">
                  <a:lumMod val="75000"/>
                </a:schemeClr>
              </a:solidFill>
              <a:latin typeface="+mj-lt"/>
            </a:endParaRPr>
          </a:p>
        </p:txBody>
      </p:sp>
      <p:sp>
        <p:nvSpPr>
          <p:cNvPr id="3" name="Text Placeholder 2">
            <a:extLst>
              <a:ext uri="{FF2B5EF4-FFF2-40B4-BE49-F238E27FC236}">
                <a16:creationId xmlns:a16="http://schemas.microsoft.com/office/drawing/2014/main" id="{438CB05D-AEBA-18E9-5E3E-28337946AF0E}"/>
              </a:ext>
            </a:extLst>
          </p:cNvPr>
          <p:cNvSpPr>
            <a:spLocks noGrp="1"/>
          </p:cNvSpPr>
          <p:nvPr>
            <p:ph type="body" sz="quarter" idx="10"/>
          </p:nvPr>
        </p:nvSpPr>
        <p:spPr>
          <a:xfrm>
            <a:off x="53966" y="1044703"/>
            <a:ext cx="6090839" cy="5238079"/>
          </a:xfrm>
        </p:spPr>
        <p:txBody>
          <a:bodyPr>
            <a:noAutofit/>
          </a:bodyPr>
          <a:lstStyle/>
          <a:p>
            <a:r>
              <a:rPr lang="de-DE" sz="2200" b="1" dirty="0">
                <a:solidFill>
                  <a:schemeClr val="bg1"/>
                </a:solidFill>
                <a:effectLst/>
                <a:latin typeface="+mn-lt"/>
                <a:ea typeface="Times New Roman" panose="02020603050405020304" pitchFamily="18" charset="0"/>
                <a:cs typeface="Calibri" panose="020F0502020204030204" pitchFamily="34" charset="0"/>
              </a:rPr>
              <a:t>Verwechseln* Sie manchmal bestimmte deutschen Wörter? </a:t>
            </a:r>
          </a:p>
          <a:p>
            <a:pPr>
              <a:lnSpc>
                <a:spcPct val="110000"/>
              </a:lnSpc>
            </a:pPr>
            <a:endParaRPr lang="de-DE" sz="2200" b="1" dirty="0">
              <a:solidFill>
                <a:schemeClr val="bg1"/>
              </a:solidFill>
              <a:effectLst/>
              <a:latin typeface="+mn-lt"/>
              <a:ea typeface="Times New Roman" panose="02020603050405020304" pitchFamily="18" charset="0"/>
              <a:cs typeface="Calibri" panose="020F0502020204030204" pitchFamily="34" charset="0"/>
            </a:endParaRPr>
          </a:p>
          <a:p>
            <a:pPr>
              <a:lnSpc>
                <a:spcPct val="110000"/>
              </a:lnSpc>
            </a:pPr>
            <a:endParaRPr lang="de-DE" sz="2200" b="1" dirty="0">
              <a:solidFill>
                <a:schemeClr val="bg1"/>
              </a:solidFill>
              <a:effectLst/>
              <a:latin typeface="+mn-lt"/>
              <a:ea typeface="Times New Roman" panose="02020603050405020304" pitchFamily="18" charset="0"/>
              <a:cs typeface="Calibri" panose="020F0502020204030204" pitchFamily="34" charset="0"/>
            </a:endParaRPr>
          </a:p>
          <a:p>
            <a:pPr>
              <a:lnSpc>
                <a:spcPct val="110000"/>
              </a:lnSpc>
            </a:pPr>
            <a:endParaRPr lang="de-DE" sz="2200" b="1" dirty="0">
              <a:solidFill>
                <a:schemeClr val="bg1"/>
              </a:solidFill>
              <a:latin typeface="+mn-lt"/>
              <a:ea typeface="Calibri" panose="020F0502020204030204" pitchFamily="34" charset="0"/>
              <a:cs typeface="Calibri" panose="020F0502020204030204" pitchFamily="34" charset="0"/>
            </a:endParaRPr>
          </a:p>
          <a:p>
            <a:pPr>
              <a:lnSpc>
                <a:spcPct val="110000"/>
              </a:lnSpc>
            </a:pPr>
            <a:endParaRPr lang="de-DE" sz="2200" b="1" dirty="0">
              <a:solidFill>
                <a:schemeClr val="bg1"/>
              </a:solidFill>
              <a:effectLst/>
              <a:latin typeface="+mn-lt"/>
              <a:ea typeface="Times New Roman" panose="02020603050405020304" pitchFamily="18" charset="0"/>
              <a:cs typeface="Calibri" panose="020F0502020204030204" pitchFamily="34" charset="0"/>
            </a:endParaRPr>
          </a:p>
          <a:p>
            <a:pPr>
              <a:lnSpc>
                <a:spcPct val="110000"/>
              </a:lnSpc>
            </a:pPr>
            <a:endParaRPr lang="de-DE" sz="2200" b="1" dirty="0">
              <a:solidFill>
                <a:schemeClr val="bg1"/>
              </a:solidFill>
              <a:latin typeface="+mn-lt"/>
              <a:ea typeface="Calibri" panose="020F0502020204030204" pitchFamily="34" charset="0"/>
              <a:cs typeface="Calibri" panose="020F0502020204030204" pitchFamily="34" charset="0"/>
            </a:endParaRPr>
          </a:p>
          <a:p>
            <a:pPr>
              <a:lnSpc>
                <a:spcPct val="110000"/>
              </a:lnSpc>
            </a:pPr>
            <a:r>
              <a:rPr lang="en-GB" sz="2200" dirty="0">
                <a:latin typeface="+mn-lt"/>
              </a:rPr>
              <a:t>	</a:t>
            </a:r>
            <a:endParaRPr lang="en-GB" sz="2200" dirty="0">
              <a:effectLst/>
              <a:latin typeface="+mn-lt"/>
              <a:ea typeface="Calibri" panose="020F0502020204030204" pitchFamily="34" charset="0"/>
              <a:cs typeface="Times New Roman" panose="02020603050405020304" pitchFamily="18" charset="0"/>
            </a:endParaRPr>
          </a:p>
          <a:p>
            <a:pPr>
              <a:lnSpc>
                <a:spcPct val="110000"/>
              </a:lnSpc>
            </a:pPr>
            <a:endParaRPr lang="en-GB" sz="2200" dirty="0">
              <a:latin typeface="+mn-lt"/>
            </a:endParaRPr>
          </a:p>
        </p:txBody>
      </p:sp>
      <p:sp>
        <p:nvSpPr>
          <p:cNvPr id="4" name="Flowchart: Alternate Process 3">
            <a:extLst>
              <a:ext uri="{FF2B5EF4-FFF2-40B4-BE49-F238E27FC236}">
                <a16:creationId xmlns:a16="http://schemas.microsoft.com/office/drawing/2014/main" id="{E6A9E9A8-B96B-31A7-3498-C55D5B629085}"/>
              </a:ext>
            </a:extLst>
          </p:cNvPr>
          <p:cNvSpPr/>
          <p:nvPr/>
        </p:nvSpPr>
        <p:spPr>
          <a:xfrm>
            <a:off x="10296939" y="213557"/>
            <a:ext cx="1789145" cy="473830"/>
          </a:xfrm>
          <a:prstGeom prst="flowChartAlternate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3D3C3C"/>
                </a:solidFill>
                <a:effectLst/>
                <a:uLnTx/>
                <a:uFillTx/>
                <a:latin typeface="Century Gothic"/>
                <a:ea typeface="+mn-ea"/>
                <a:cs typeface="+mn-cs"/>
              </a:rPr>
              <a:t>hören</a:t>
            </a:r>
            <a:r>
              <a:rPr kumimoji="0" lang="en-US" sz="2000" b="0" i="0" u="none" strike="noStrike" kern="1200" cap="none" spc="0" normalizeH="0" baseline="0" noProof="0" dirty="0">
                <a:ln>
                  <a:noFill/>
                </a:ln>
                <a:solidFill>
                  <a:srgbClr val="3D3C3C"/>
                </a:solidFill>
                <a:effectLst/>
                <a:uLnTx/>
                <a:uFillTx/>
                <a:latin typeface="Century Gothic"/>
                <a:ea typeface="+mn-ea"/>
                <a:cs typeface="+mn-cs"/>
              </a:rPr>
              <a:t>/</a:t>
            </a:r>
            <a:r>
              <a:rPr kumimoji="0" lang="en-US" sz="2000" b="0" i="0" u="none" strike="noStrike" kern="1200" cap="none" spc="0" normalizeH="0" baseline="0" noProof="0" dirty="0" err="1">
                <a:ln>
                  <a:noFill/>
                </a:ln>
                <a:solidFill>
                  <a:srgbClr val="3D3C3C"/>
                </a:solidFill>
                <a:effectLst/>
                <a:uLnTx/>
                <a:uFillTx/>
                <a:latin typeface="Century Gothic"/>
                <a:ea typeface="+mn-ea"/>
                <a:cs typeface="+mn-cs"/>
              </a:rPr>
              <a:t>lesen</a:t>
            </a:r>
            <a:endParaRPr kumimoji="0" lang="en-GB" sz="20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5" name="Rectangle: Rounded Corners 4">
            <a:extLst>
              <a:ext uri="{FF2B5EF4-FFF2-40B4-BE49-F238E27FC236}">
                <a16:creationId xmlns:a16="http://schemas.microsoft.com/office/drawing/2014/main" id="{2A96502B-750F-1C18-1A89-10931A7E72A1}"/>
              </a:ext>
            </a:extLst>
          </p:cNvPr>
          <p:cNvSpPr/>
          <p:nvPr/>
        </p:nvSpPr>
        <p:spPr>
          <a:xfrm>
            <a:off x="7119257" y="5908220"/>
            <a:ext cx="5018777" cy="374562"/>
          </a:xfrm>
          <a:prstGeom prst="round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FF2CC"/>
                </a:solidFill>
                <a:effectLst/>
                <a:uLnTx/>
                <a:uFillTx/>
                <a:latin typeface="Century Gothic"/>
                <a:ea typeface="+mn-ea"/>
                <a:cs typeface="+mn-cs"/>
              </a:rPr>
              <a:t>*</a:t>
            </a:r>
            <a:r>
              <a:rPr kumimoji="0" lang="en-US" sz="2200" b="0" i="0" u="none" strike="noStrike" kern="1200" cap="none" spc="0" normalizeH="0" baseline="0" noProof="0" dirty="0" err="1">
                <a:ln>
                  <a:noFill/>
                </a:ln>
                <a:solidFill>
                  <a:srgbClr val="FFF2CC"/>
                </a:solidFill>
                <a:effectLst/>
                <a:uLnTx/>
                <a:uFillTx/>
                <a:latin typeface="Century Gothic"/>
                <a:ea typeface="+mn-ea"/>
                <a:cs typeface="+mn-cs"/>
              </a:rPr>
              <a:t>verwechseln</a:t>
            </a:r>
            <a:r>
              <a:rPr kumimoji="0" lang="en-US" sz="2200" b="0" i="0" u="none" strike="noStrike" kern="1200" cap="none" spc="0" normalizeH="0" baseline="0" noProof="0" dirty="0">
                <a:ln>
                  <a:noFill/>
                </a:ln>
                <a:solidFill>
                  <a:srgbClr val="FFF2CC"/>
                </a:solidFill>
                <a:effectLst/>
                <a:uLnTx/>
                <a:uFillTx/>
                <a:latin typeface="Century Gothic"/>
                <a:ea typeface="+mn-ea"/>
                <a:cs typeface="+mn-cs"/>
              </a:rPr>
              <a:t> – to confuse, mix up</a:t>
            </a:r>
            <a:endParaRPr kumimoji="0" lang="en-GB" sz="2200" b="0" i="0" u="none" strike="noStrike" kern="1200" cap="none" spc="0" normalizeH="0" baseline="0" noProof="0" dirty="0">
              <a:ln>
                <a:noFill/>
              </a:ln>
              <a:solidFill>
                <a:srgbClr val="FFF2CC"/>
              </a:solidFill>
              <a:effectLst/>
              <a:uLnTx/>
              <a:uFillTx/>
              <a:latin typeface="Century Gothic"/>
              <a:ea typeface="+mn-ea"/>
              <a:cs typeface="+mn-cs"/>
            </a:endParaRPr>
          </a:p>
        </p:txBody>
      </p:sp>
      <p:sp>
        <p:nvSpPr>
          <p:cNvPr id="14" name="TextBox 13">
            <a:extLst>
              <a:ext uri="{FF2B5EF4-FFF2-40B4-BE49-F238E27FC236}">
                <a16:creationId xmlns:a16="http://schemas.microsoft.com/office/drawing/2014/main" id="{6CC43132-C52A-46DC-87AF-64EA61E3263E}"/>
              </a:ext>
            </a:extLst>
          </p:cNvPr>
          <p:cNvSpPr txBox="1"/>
          <p:nvPr/>
        </p:nvSpPr>
        <p:spPr>
          <a:xfrm>
            <a:off x="125857" y="1682186"/>
            <a:ext cx="6049515" cy="2567113"/>
          </a:xfrm>
          <a:prstGeom prst="rect">
            <a:avLst/>
          </a:prstGeom>
          <a:solidFill>
            <a:schemeClr val="accent1">
              <a:lumMod val="20000"/>
              <a:lumOff val="80000"/>
            </a:schemeClr>
          </a:solid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de-DE" sz="2200" b="0" i="0" u="none" strike="noStrike" kern="1200" cap="none" spc="0" normalizeH="0" baseline="0" noProof="0" dirty="0">
                <a:ln>
                  <a:noFill/>
                </a:ln>
                <a:solidFill>
                  <a:srgbClr val="3D3C3C"/>
                </a:solidFill>
                <a:effectLst/>
                <a:uLnTx/>
                <a:uFillTx/>
                <a:latin typeface="Century Gothic"/>
                <a:ea typeface="+mn-ea"/>
                <a:cs typeface="Calibri" panose="020F0502020204030204" pitchFamily="34" charset="0"/>
              </a:rPr>
              <a:t>Ja! einige, einzige und eigene. Besonders, wenn alle drei in </a:t>
            </a:r>
            <a:r>
              <a:rPr kumimoji="0" lang="de-DE" sz="2200" b="1" i="0" u="none" strike="noStrike" kern="1200" cap="none" spc="0" normalizeH="0" baseline="0" noProof="0" dirty="0">
                <a:ln>
                  <a:noFill/>
                </a:ln>
                <a:solidFill>
                  <a:srgbClr val="C00000"/>
                </a:solidFill>
                <a:effectLst/>
                <a:uLnTx/>
                <a:uFillTx/>
                <a:latin typeface="Century Gothic"/>
                <a:ea typeface="+mn-ea"/>
                <a:cs typeface="Calibri" panose="020F0502020204030204" pitchFamily="34" charset="0"/>
              </a:rPr>
              <a:t>einem Satz </a:t>
            </a:r>
            <a:r>
              <a:rPr kumimoji="0" lang="de-DE" sz="2200" b="0" i="0" u="none" strike="noStrike" kern="1200" cap="none" spc="0" normalizeH="0" baseline="0" noProof="0" dirty="0">
                <a:ln>
                  <a:noFill/>
                </a:ln>
                <a:solidFill>
                  <a:srgbClr val="3D3C3C"/>
                </a:solidFill>
                <a:effectLst/>
                <a:uLnTx/>
                <a:uFillTx/>
                <a:latin typeface="Century Gothic"/>
                <a:ea typeface="+mn-ea"/>
                <a:cs typeface="Calibri" panose="020F0502020204030204" pitchFamily="34" charset="0"/>
              </a:rPr>
              <a:t>sind. Sie sehen ähnlich aus, aber der Sinn ist </a:t>
            </a:r>
            <a:r>
              <a:rPr kumimoji="0" lang="de-DE" sz="2200" b="1" i="0" u="none" strike="noStrike" kern="1200" cap="none" spc="0" normalizeH="0" baseline="0" noProof="0" dirty="0">
                <a:ln>
                  <a:noFill/>
                </a:ln>
                <a:solidFill>
                  <a:srgbClr val="3D3C3C"/>
                </a:solidFill>
                <a:effectLst/>
                <a:uLnTx/>
                <a:uFillTx/>
                <a:latin typeface="Century Gothic"/>
                <a:ea typeface="+mn-ea"/>
                <a:cs typeface="Calibri" panose="020F0502020204030204" pitchFamily="34" charset="0"/>
              </a:rPr>
              <a:t>anders</a:t>
            </a:r>
            <a:r>
              <a:rPr kumimoji="0" lang="de-DE" sz="2200" b="0" i="0" u="none" strike="noStrike" kern="1200" cap="none" spc="0" normalizeH="0" baseline="0" noProof="0" dirty="0">
                <a:ln>
                  <a:noFill/>
                </a:ln>
                <a:solidFill>
                  <a:srgbClr val="3D3C3C"/>
                </a:solidFill>
                <a:effectLst/>
                <a:uLnTx/>
                <a:uFillTx/>
                <a:latin typeface="Century Gothic"/>
                <a:ea typeface="+mn-ea"/>
                <a:cs typeface="Calibri" panose="020F0502020204030204" pitchFamily="34" charset="0"/>
              </a:rPr>
              <a:t>. Aber jetzt habe ich den </a:t>
            </a:r>
            <a:r>
              <a:rPr kumimoji="0" lang="de-DE" sz="2200" b="1" i="0" u="none" strike="noStrike" kern="1200" cap="none" spc="0" normalizeH="0" baseline="0" noProof="0" dirty="0">
                <a:ln>
                  <a:noFill/>
                </a:ln>
                <a:solidFill>
                  <a:srgbClr val="C00000"/>
                </a:solidFill>
                <a:effectLst/>
                <a:uLnTx/>
                <a:uFillTx/>
                <a:latin typeface="Century Gothic"/>
                <a:ea typeface="+mn-ea"/>
                <a:cs typeface="Calibri" panose="020F0502020204030204" pitchFamily="34" charset="0"/>
              </a:rPr>
              <a:t>Unterschied</a:t>
            </a:r>
            <a:r>
              <a:rPr kumimoji="0" lang="de-DE" sz="2200" b="1" i="0" u="none" strike="noStrike" kern="1200" cap="none" spc="0" normalizeH="0" baseline="0" noProof="0" dirty="0">
                <a:ln>
                  <a:noFill/>
                </a:ln>
                <a:solidFill>
                  <a:srgbClr val="3D3C3C"/>
                </a:solidFill>
                <a:effectLst/>
                <a:uLnTx/>
                <a:uFillTx/>
                <a:latin typeface="Century Gothic"/>
                <a:ea typeface="+mn-ea"/>
                <a:cs typeface="Calibri" panose="020F0502020204030204" pitchFamily="34" charset="0"/>
              </a:rPr>
              <a:t> </a:t>
            </a:r>
            <a:r>
              <a:rPr kumimoji="0" lang="de-DE" sz="2200" b="0" i="0" u="none" strike="noStrike" kern="1200" cap="none" spc="0" normalizeH="0" baseline="0" noProof="0" dirty="0">
                <a:ln>
                  <a:noFill/>
                </a:ln>
                <a:solidFill>
                  <a:srgbClr val="3D3C3C"/>
                </a:solidFill>
                <a:effectLst/>
                <a:uLnTx/>
                <a:uFillTx/>
                <a:latin typeface="Century Gothic"/>
                <a:ea typeface="+mn-ea"/>
                <a:cs typeface="Calibri" panose="020F0502020204030204" pitchFamily="34" charset="0"/>
              </a:rPr>
              <a:t>gelernt, und es ist nicht mehr mein </a:t>
            </a:r>
            <a:r>
              <a:rPr kumimoji="0" lang="de-DE" sz="2200" b="1" i="0" u="none" strike="noStrike" kern="1200" cap="none" spc="0" normalizeH="0" baseline="0" noProof="0" dirty="0">
                <a:ln>
                  <a:noFill/>
                </a:ln>
                <a:solidFill>
                  <a:srgbClr val="3D3C3C"/>
                </a:solidFill>
                <a:effectLst/>
                <a:uLnTx/>
                <a:uFillTx/>
                <a:latin typeface="Century Gothic"/>
                <a:ea typeface="+mn-ea"/>
                <a:cs typeface="Calibri" panose="020F0502020204030204" pitchFamily="34" charset="0"/>
              </a:rPr>
              <a:t>Hauptproblem</a:t>
            </a:r>
            <a:r>
              <a:rPr kumimoji="0" lang="de-DE" sz="2200" b="0" i="0" u="none" strike="noStrike" kern="1200" cap="none" spc="0" normalizeH="0" baseline="0" noProof="0" dirty="0">
                <a:ln>
                  <a:noFill/>
                </a:ln>
                <a:solidFill>
                  <a:srgbClr val="3D3C3C"/>
                </a:solidFill>
                <a:effectLst/>
                <a:uLnTx/>
                <a:uFillTx/>
                <a:latin typeface="Century Gothic"/>
                <a:ea typeface="+mn-ea"/>
                <a:cs typeface="Calibri" panose="020F0502020204030204" pitchFamily="34" charset="0"/>
              </a:rPr>
              <a:t>.</a:t>
            </a:r>
          </a:p>
        </p:txBody>
      </p:sp>
      <p:sp>
        <p:nvSpPr>
          <p:cNvPr id="16" name="TextBox 15">
            <a:extLst>
              <a:ext uri="{FF2B5EF4-FFF2-40B4-BE49-F238E27FC236}">
                <a16:creationId xmlns:a16="http://schemas.microsoft.com/office/drawing/2014/main" id="{56A4536E-E065-4256-A986-7B7E1A0078CB}"/>
              </a:ext>
            </a:extLst>
          </p:cNvPr>
          <p:cNvSpPr txBox="1"/>
          <p:nvPr/>
        </p:nvSpPr>
        <p:spPr>
          <a:xfrm>
            <a:off x="6342850" y="1708152"/>
            <a:ext cx="5443274" cy="1551450"/>
          </a:xfrm>
          <a:prstGeom prst="rect">
            <a:avLst/>
          </a:prstGeom>
          <a:solidFill>
            <a:schemeClr val="accent1">
              <a:lumMod val="20000"/>
              <a:lumOff val="80000"/>
            </a:schemeClr>
          </a:solidFill>
        </p:spPr>
        <p:txBody>
          <a:bodyPr wrap="squar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kumimoji="0" lang="de-DE" sz="2200" b="1" i="0" u="none" strike="noStrike" kern="1200" cap="none" spc="0" normalizeH="0" baseline="0" noProof="0" dirty="0">
                <a:ln>
                  <a:noFill/>
                </a:ln>
                <a:solidFill>
                  <a:srgbClr val="C00000"/>
                </a:solidFill>
                <a:effectLst/>
                <a:uLnTx/>
                <a:uFillTx/>
                <a:latin typeface="Century Gothic"/>
                <a:ea typeface="Times New Roman" panose="02020603050405020304" pitchFamily="18" charset="0"/>
                <a:cs typeface="Calibri" panose="020F0502020204030204" pitchFamily="34" charset="0"/>
              </a:rPr>
              <a:t>Ich beantworte </a:t>
            </a:r>
            <a:r>
              <a:rPr kumimoji="0" lang="de-DE" sz="2200" b="0" i="0" u="none" strike="noStrike" kern="1200" cap="none" spc="0" normalizeH="0" baseline="0" noProof="0" dirty="0">
                <a:ln>
                  <a:noFill/>
                </a:ln>
                <a:solidFill>
                  <a:srgbClr val="3D3C3C"/>
                </a:solidFill>
                <a:effectLst/>
                <a:uLnTx/>
                <a:uFillTx/>
                <a:latin typeface="Century Gothic"/>
                <a:ea typeface="Times New Roman" panose="02020603050405020304" pitchFamily="18" charset="0"/>
                <a:cs typeface="Calibri" panose="020F0502020204030204" pitchFamily="34" charset="0"/>
              </a:rPr>
              <a:t>gerne Grammatik</a:t>
            </a:r>
            <a:r>
              <a:rPr kumimoji="0" lang="de-DE" sz="2200" b="1" i="0" u="none" strike="noStrike" kern="1200" cap="none" spc="0" normalizeH="0" baseline="0" noProof="0" dirty="0">
                <a:ln>
                  <a:noFill/>
                </a:ln>
                <a:solidFill>
                  <a:srgbClr val="C00000"/>
                </a:solidFill>
                <a:effectLst/>
                <a:uLnTx/>
                <a:uFillTx/>
                <a:latin typeface="Century Gothic"/>
                <a:ea typeface="Times New Roman" panose="02020603050405020304" pitchFamily="18" charset="0"/>
                <a:cs typeface="Calibri" panose="020F0502020204030204" pitchFamily="34" charset="0"/>
              </a:rPr>
              <a:t>fragen</a:t>
            </a:r>
            <a:r>
              <a:rPr kumimoji="0" lang="de-DE" sz="2200" b="0" i="0" u="none" strike="noStrike" kern="1200" cap="none" spc="0" normalizeH="0" baseline="0" noProof="0" dirty="0">
                <a:ln>
                  <a:noFill/>
                </a:ln>
                <a:solidFill>
                  <a:srgbClr val="3D3C3C"/>
                </a:solidFill>
                <a:effectLst/>
                <a:uLnTx/>
                <a:uFillTx/>
                <a:latin typeface="Century Gothic"/>
                <a:ea typeface="Times New Roman" panose="02020603050405020304" pitchFamily="18" charset="0"/>
                <a:cs typeface="Calibri" panose="020F0502020204030204" pitchFamily="34" charset="0"/>
              </a:rPr>
              <a:t>. Ich beantworte sie gerne im Klassenzimmer.</a:t>
            </a:r>
          </a:p>
        </p:txBody>
      </p:sp>
      <p:sp>
        <p:nvSpPr>
          <p:cNvPr id="20" name="TextBox 19">
            <a:extLst>
              <a:ext uri="{FF2B5EF4-FFF2-40B4-BE49-F238E27FC236}">
                <a16:creationId xmlns:a16="http://schemas.microsoft.com/office/drawing/2014/main" id="{37DC5924-E5BE-4677-B6D7-819B128BAFEB}"/>
              </a:ext>
            </a:extLst>
          </p:cNvPr>
          <p:cNvSpPr txBox="1"/>
          <p:nvPr/>
        </p:nvSpPr>
        <p:spPr>
          <a:xfrm>
            <a:off x="6342850" y="3947593"/>
            <a:ext cx="5800007" cy="1043619"/>
          </a:xfrm>
          <a:prstGeom prst="rect">
            <a:avLst/>
          </a:prstGeom>
          <a:solidFill>
            <a:schemeClr val="accent1">
              <a:lumMod val="20000"/>
              <a:lumOff val="80000"/>
            </a:schemeClr>
          </a:solidFill>
        </p:spPr>
        <p:txBody>
          <a:bodyPr wrap="squar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kumimoji="0" lang="de-DE" sz="2200" b="0" i="0" u="none" strike="noStrike" kern="1200" cap="none" spc="0" normalizeH="0" baseline="0" noProof="0" dirty="0">
                <a:ln>
                  <a:noFill/>
                </a:ln>
                <a:solidFill>
                  <a:srgbClr val="000000"/>
                </a:solidFill>
                <a:effectLst/>
                <a:uLnTx/>
                <a:uFillTx/>
                <a:latin typeface="Century Gothic"/>
                <a:ea typeface="Times New Roman" panose="02020603050405020304" pitchFamily="18" charset="0"/>
                <a:cs typeface="Calibri" panose="020F0502020204030204" pitchFamily="34" charset="0"/>
              </a:rPr>
              <a:t>Kühlschrank! "Cool cupboard", auf Englisch! Das ist logisch, aber auch lustig. </a:t>
            </a:r>
            <a:endParaRPr kumimoji="0" lang="en-GB" sz="22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endParaRPr>
          </a:p>
        </p:txBody>
      </p:sp>
      <p:sp>
        <p:nvSpPr>
          <p:cNvPr id="24" name="TextBox 23">
            <a:extLst>
              <a:ext uri="{FF2B5EF4-FFF2-40B4-BE49-F238E27FC236}">
                <a16:creationId xmlns:a16="http://schemas.microsoft.com/office/drawing/2014/main" id="{BC8817BD-9AE3-465B-B0E4-4636C308C119}"/>
              </a:ext>
            </a:extLst>
          </p:cNvPr>
          <p:cNvSpPr txBox="1"/>
          <p:nvPr/>
        </p:nvSpPr>
        <p:spPr>
          <a:xfrm>
            <a:off x="23399" y="4235689"/>
            <a:ext cx="5829300" cy="425566"/>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200" b="1" i="0" u="none" strike="noStrike" kern="1200" cap="none" spc="0" normalizeH="0" baseline="0" noProof="0" dirty="0">
                <a:ln>
                  <a:noFill/>
                </a:ln>
                <a:solidFill>
                  <a:srgbClr val="3D3C3C"/>
                </a:solidFill>
                <a:effectLst/>
                <a:uLnTx/>
                <a:uFillTx/>
                <a:latin typeface="Century Gothic"/>
                <a:ea typeface="Times New Roman" panose="02020603050405020304" pitchFamily="18" charset="0"/>
                <a:cs typeface="Calibri" panose="020F0502020204030204" pitchFamily="34" charset="0"/>
              </a:rPr>
              <a:t>Haben Sie einen Tipp für Deutschlehrer?  </a:t>
            </a:r>
          </a:p>
        </p:txBody>
      </p:sp>
      <p:sp>
        <p:nvSpPr>
          <p:cNvPr id="26" name="TextBox 25">
            <a:extLst>
              <a:ext uri="{FF2B5EF4-FFF2-40B4-BE49-F238E27FC236}">
                <a16:creationId xmlns:a16="http://schemas.microsoft.com/office/drawing/2014/main" id="{4438C9A9-9C7D-47D3-94C3-F680561DA1EE}"/>
              </a:ext>
            </a:extLst>
          </p:cNvPr>
          <p:cNvSpPr txBox="1"/>
          <p:nvPr/>
        </p:nvSpPr>
        <p:spPr>
          <a:xfrm>
            <a:off x="6270035" y="3448298"/>
            <a:ext cx="6049515"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de-DE" sz="2200" b="1" i="0" u="none" strike="noStrike" kern="1200" cap="none" spc="0" normalizeH="0" baseline="0" noProof="0" dirty="0">
                <a:ln>
                  <a:noFill/>
                </a:ln>
                <a:solidFill>
                  <a:srgbClr val="3D3C3C"/>
                </a:solidFill>
                <a:effectLst/>
                <a:uLnTx/>
                <a:uFillTx/>
                <a:latin typeface="Century Gothic"/>
                <a:ea typeface="Times New Roman" panose="02020603050405020304" pitchFamily="18" charset="0"/>
                <a:cs typeface="Calibri" panose="020F0502020204030204" pitchFamily="34" charset="0"/>
              </a:rPr>
              <a:t>Haben Sie ein deutsches </a:t>
            </a:r>
            <a:r>
              <a:rPr kumimoji="0" lang="de-DE" sz="2200" b="1" i="0" u="sng" strike="noStrike" kern="1200" cap="none" spc="0" normalizeH="0" baseline="0" noProof="0" dirty="0">
                <a:ln>
                  <a:noFill/>
                </a:ln>
                <a:solidFill>
                  <a:srgbClr val="3D3C3C"/>
                </a:solidFill>
                <a:effectLst/>
                <a:uLnTx/>
                <a:uFillTx/>
                <a:latin typeface="Century Gothic"/>
                <a:ea typeface="Times New Roman" panose="02020603050405020304" pitchFamily="18" charset="0"/>
                <a:cs typeface="Calibri" panose="020F0502020204030204" pitchFamily="34" charset="0"/>
              </a:rPr>
              <a:t>Lieblingswort</a:t>
            </a:r>
            <a:r>
              <a:rPr kumimoji="0" lang="de-DE" sz="2200" b="1" i="0" u="none" strike="noStrike" kern="1200" cap="none" spc="0" normalizeH="0" baseline="0" noProof="0" dirty="0">
                <a:ln>
                  <a:noFill/>
                </a:ln>
                <a:solidFill>
                  <a:srgbClr val="3D3C3C"/>
                </a:solidFill>
                <a:effectLst/>
                <a:uLnTx/>
                <a:uFillTx/>
                <a:latin typeface="Century Gothic"/>
                <a:ea typeface="Times New Roman" panose="02020603050405020304" pitchFamily="18" charset="0"/>
                <a:cs typeface="Calibri" panose="020F0502020204030204" pitchFamily="34" charset="0"/>
              </a:rPr>
              <a:t>? </a:t>
            </a:r>
          </a:p>
        </p:txBody>
      </p:sp>
      <p:sp>
        <p:nvSpPr>
          <p:cNvPr id="27" name="Rectangle: Rounded Corners 26">
            <a:extLst>
              <a:ext uri="{FF2B5EF4-FFF2-40B4-BE49-F238E27FC236}">
                <a16:creationId xmlns:a16="http://schemas.microsoft.com/office/drawing/2014/main" id="{8D4DA0BD-3A68-44C6-9180-3A6B3684370F}"/>
              </a:ext>
            </a:extLst>
          </p:cNvPr>
          <p:cNvSpPr/>
          <p:nvPr/>
        </p:nvSpPr>
        <p:spPr>
          <a:xfrm>
            <a:off x="3150614" y="3732461"/>
            <a:ext cx="2143640" cy="499295"/>
          </a:xfrm>
          <a:prstGeom prst="roundRect">
            <a:avLst/>
          </a:prstGeom>
          <a:solidFill>
            <a:srgbClr val="FFF5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D3C3C"/>
                </a:solidFill>
                <a:effectLst/>
                <a:uLnTx/>
                <a:uFillTx/>
                <a:latin typeface="Century Gothic"/>
                <a:ea typeface="+mn-ea"/>
                <a:cs typeface="+mn-cs"/>
              </a:rPr>
              <a:t>8</a:t>
            </a:r>
            <a:r>
              <a:rPr kumimoji="0" lang="en-GB" sz="2000" b="0" i="0" u="none" strike="noStrike" kern="1200" cap="none" spc="0" normalizeH="0" baseline="0" noProof="0" dirty="0">
                <a:ln>
                  <a:noFill/>
                </a:ln>
                <a:solidFill>
                  <a:srgbClr val="3D3C3C"/>
                </a:solidFill>
                <a:effectLst/>
                <a:uLnTx/>
                <a:uFillTx/>
                <a:latin typeface="Century Gothic"/>
                <a:ea typeface="+mn-ea"/>
                <a:cs typeface="+mn-cs"/>
              </a:rPr>
              <a:t>.___________!</a:t>
            </a:r>
          </a:p>
        </p:txBody>
      </p:sp>
      <p:sp>
        <p:nvSpPr>
          <p:cNvPr id="28" name="Rectangle: Rounded Corners 27">
            <a:extLst>
              <a:ext uri="{FF2B5EF4-FFF2-40B4-BE49-F238E27FC236}">
                <a16:creationId xmlns:a16="http://schemas.microsoft.com/office/drawing/2014/main" id="{5E6DFB13-5DBC-4E40-ACAA-597084FB0C29}"/>
              </a:ext>
            </a:extLst>
          </p:cNvPr>
          <p:cNvSpPr/>
          <p:nvPr/>
        </p:nvSpPr>
        <p:spPr>
          <a:xfrm>
            <a:off x="9746211" y="3393318"/>
            <a:ext cx="1951636" cy="499295"/>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D3C3C"/>
                </a:solidFill>
                <a:effectLst/>
                <a:uLnTx/>
                <a:uFillTx/>
                <a:latin typeface="Century Gothic"/>
                <a:ea typeface="+mn-ea"/>
                <a:cs typeface="+mn-cs"/>
              </a:rPr>
              <a:t>11</a:t>
            </a:r>
            <a:r>
              <a:rPr kumimoji="0" lang="en-GB" sz="2000" b="0" i="0" u="none" strike="noStrike" kern="1200" cap="none" spc="0" normalizeH="0" baseline="0" noProof="0" dirty="0">
                <a:ln>
                  <a:noFill/>
                </a:ln>
                <a:solidFill>
                  <a:srgbClr val="3D3C3C"/>
                </a:solidFill>
                <a:effectLst/>
                <a:uLnTx/>
                <a:uFillTx/>
                <a:latin typeface="Century Gothic"/>
                <a:ea typeface="+mn-ea"/>
                <a:cs typeface="+mn-cs"/>
              </a:rPr>
              <a:t>._________?</a:t>
            </a:r>
          </a:p>
        </p:txBody>
      </p:sp>
      <p:sp>
        <p:nvSpPr>
          <p:cNvPr id="21" name="TextBox 20">
            <a:extLst>
              <a:ext uri="{FF2B5EF4-FFF2-40B4-BE49-F238E27FC236}">
                <a16:creationId xmlns:a16="http://schemas.microsoft.com/office/drawing/2014/main" id="{181312E8-CC3D-4858-A76E-5A30235CC81D}"/>
              </a:ext>
            </a:extLst>
          </p:cNvPr>
          <p:cNvSpPr txBox="1"/>
          <p:nvPr/>
        </p:nvSpPr>
        <p:spPr>
          <a:xfrm>
            <a:off x="101937" y="4661255"/>
            <a:ext cx="6058152" cy="1654043"/>
          </a:xfrm>
          <a:prstGeom prst="rect">
            <a:avLst/>
          </a:prstGeom>
          <a:solidFill>
            <a:schemeClr val="accent1">
              <a:lumMod val="20000"/>
              <a:lumOff val="80000"/>
            </a:schemeClr>
          </a:solidFill>
        </p:spPr>
        <p:txBody>
          <a:bodyPr wrap="squar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kumimoji="0" lang="de-DE" sz="2200" b="0" i="0" u="none" strike="noStrike" kern="1200" cap="none" spc="0" normalizeH="0" baseline="0" noProof="0" dirty="0">
                <a:ln>
                  <a:noFill/>
                </a:ln>
                <a:solidFill>
                  <a:srgbClr val="000000"/>
                </a:solidFill>
                <a:effectLst/>
                <a:uLnTx/>
                <a:uFillTx/>
                <a:latin typeface="Century Gothic"/>
                <a:ea typeface="Times New Roman" panose="02020603050405020304" pitchFamily="18" charset="0"/>
                <a:cs typeface="Calibri" panose="020F0502020204030204" pitchFamily="34" charset="0"/>
              </a:rPr>
              <a:t>Mein </a:t>
            </a:r>
            <a:r>
              <a:rPr kumimoji="0" lang="de-DE" sz="2200" b="1" i="0" u="none" strike="noStrike" kern="1200" cap="none" spc="0" normalizeH="0" baseline="0" noProof="0" dirty="0">
                <a:ln>
                  <a:noFill/>
                </a:ln>
                <a:solidFill>
                  <a:srgbClr val="3D3C3C"/>
                </a:solidFill>
                <a:effectLst/>
                <a:uLnTx/>
                <a:uFillTx/>
                <a:latin typeface="Century Gothic"/>
                <a:ea typeface="Times New Roman" panose="02020603050405020304" pitchFamily="18" charset="0"/>
                <a:cs typeface="Calibri" panose="020F0502020204030204" pitchFamily="34" charset="0"/>
              </a:rPr>
              <a:t>Haupttipp</a:t>
            </a:r>
            <a:r>
              <a:rPr kumimoji="0" lang="de-DE" sz="2200" b="0" i="0" u="none" strike="noStrike" kern="1200" cap="none" spc="0" normalizeH="0" baseline="0" noProof="0" dirty="0">
                <a:ln>
                  <a:noFill/>
                </a:ln>
                <a:solidFill>
                  <a:srgbClr val="000000"/>
                </a:solidFill>
                <a:effectLst/>
                <a:uLnTx/>
                <a:uFillTx/>
                <a:latin typeface="Century Gothic"/>
                <a:ea typeface="Times New Roman" panose="02020603050405020304" pitchFamily="18" charset="0"/>
                <a:cs typeface="Calibri" panose="020F0502020204030204" pitchFamily="34" charset="0"/>
              </a:rPr>
              <a:t> ist: die Grammatik gut erklären. Meine </a:t>
            </a:r>
            <a:r>
              <a:rPr kumimoji="0" lang="de-DE" sz="2200" b="1" i="0" u="none" strike="noStrike" kern="1200" cap="none" spc="0" normalizeH="0" baseline="0" noProof="0" dirty="0">
                <a:ln>
                  <a:noFill/>
                </a:ln>
                <a:solidFill>
                  <a:srgbClr val="3D3C3C"/>
                </a:solidFill>
                <a:effectLst/>
                <a:uLnTx/>
                <a:uFillTx/>
                <a:latin typeface="Century Gothic"/>
                <a:ea typeface="Times New Roman" panose="02020603050405020304" pitchFamily="18" charset="0"/>
                <a:cs typeface="Calibri" panose="020F0502020204030204" pitchFamily="34" charset="0"/>
              </a:rPr>
              <a:t>Lieblingsübungen</a:t>
            </a:r>
            <a:r>
              <a:rPr kumimoji="0" lang="de-DE" sz="2200" b="0" i="0" u="none" strike="noStrike" kern="1200" cap="none" spc="0" normalizeH="0" baseline="0" noProof="0" dirty="0">
                <a:ln>
                  <a:noFill/>
                </a:ln>
                <a:solidFill>
                  <a:srgbClr val="000000"/>
                </a:solidFill>
                <a:effectLst/>
                <a:uLnTx/>
                <a:uFillTx/>
                <a:latin typeface="Century Gothic"/>
                <a:ea typeface="Times New Roman" panose="02020603050405020304" pitchFamily="18" charset="0"/>
                <a:cs typeface="Calibri" panose="020F0502020204030204" pitchFamily="34" charset="0"/>
              </a:rPr>
              <a:t> beim</a:t>
            </a:r>
          </a:p>
          <a:p>
            <a:pPr marL="0" marR="0" lvl="0" indent="0" algn="l" defTabSz="914400" rtl="0" eaLnBrk="1" fontAlgn="auto" latinLnBrk="0" hangingPunct="1">
              <a:lnSpc>
                <a:spcPct val="150000"/>
              </a:lnSpc>
              <a:spcBef>
                <a:spcPts val="0"/>
              </a:spcBef>
              <a:spcAft>
                <a:spcPts val="800"/>
              </a:spcAft>
              <a:buClrTx/>
              <a:buSzTx/>
              <a:buFontTx/>
              <a:buNone/>
              <a:tabLst/>
              <a:defRPr/>
            </a:pPr>
            <a:r>
              <a:rPr kumimoji="0" lang="de-DE" sz="2200" b="0" i="0" u="none" strike="noStrike" kern="1200" cap="none" spc="0" normalizeH="0" baseline="0" noProof="0" dirty="0">
                <a:ln>
                  <a:noFill/>
                </a:ln>
                <a:solidFill>
                  <a:srgbClr val="000000"/>
                </a:solidFill>
                <a:effectLst/>
                <a:uLnTx/>
                <a:uFillTx/>
                <a:latin typeface="Century Gothic"/>
                <a:ea typeface="Times New Roman" panose="02020603050405020304" pitchFamily="18" charset="0"/>
                <a:cs typeface="Calibri" panose="020F0502020204030204" pitchFamily="34" charset="0"/>
              </a:rPr>
              <a:t>Deutschlernen sind Grammatik</a:t>
            </a:r>
            <a:r>
              <a:rPr kumimoji="0" lang="de-DE" sz="2200" b="1" i="0" u="none" strike="noStrike" kern="1200" cap="none" spc="0" normalizeH="0" baseline="0" noProof="0" dirty="0">
                <a:ln>
                  <a:noFill/>
                </a:ln>
                <a:solidFill>
                  <a:srgbClr val="C00000"/>
                </a:solidFill>
                <a:effectLst/>
                <a:uLnTx/>
                <a:uFillTx/>
                <a:latin typeface="Century Gothic"/>
                <a:ea typeface="Times New Roman" panose="02020603050405020304" pitchFamily="18" charset="0"/>
                <a:cs typeface="Calibri" panose="020F0502020204030204" pitchFamily="34" charset="0"/>
              </a:rPr>
              <a:t>aufgaben</a:t>
            </a:r>
            <a:r>
              <a:rPr kumimoji="0" lang="de-DE" sz="2200" b="0" i="0" u="none" strike="noStrike" kern="1200" cap="none" spc="0" normalizeH="0" baseline="0" noProof="0" dirty="0">
                <a:ln>
                  <a:noFill/>
                </a:ln>
                <a:solidFill>
                  <a:srgbClr val="000000"/>
                </a:solidFill>
                <a:effectLst/>
                <a:uLnTx/>
                <a:uFillTx/>
                <a:latin typeface="Century Gothic"/>
                <a:ea typeface="Times New Roman" panose="02020603050405020304" pitchFamily="18" charset="0"/>
                <a:cs typeface="Calibri" panose="020F0502020204030204" pitchFamily="34" charset="0"/>
              </a:rPr>
              <a:t>!</a:t>
            </a:r>
          </a:p>
        </p:txBody>
      </p:sp>
      <p:sp>
        <p:nvSpPr>
          <p:cNvPr id="30" name="Rectangle: Rounded Corners 29">
            <a:extLst>
              <a:ext uri="{FF2B5EF4-FFF2-40B4-BE49-F238E27FC236}">
                <a16:creationId xmlns:a16="http://schemas.microsoft.com/office/drawing/2014/main" id="{04380CAA-F6B0-4462-861F-9D1A39F9EDC8}"/>
              </a:ext>
            </a:extLst>
          </p:cNvPr>
          <p:cNvSpPr/>
          <p:nvPr/>
        </p:nvSpPr>
        <p:spPr>
          <a:xfrm>
            <a:off x="869560" y="4723076"/>
            <a:ext cx="1441123" cy="499295"/>
          </a:xfrm>
          <a:prstGeom prst="roundRect">
            <a:avLst/>
          </a:prstGeom>
          <a:solidFill>
            <a:srgbClr val="FFF5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D3C3C"/>
                </a:solidFill>
                <a:effectLst/>
                <a:uLnTx/>
                <a:uFillTx/>
                <a:latin typeface="Century Gothic"/>
                <a:ea typeface="+mn-ea"/>
                <a:cs typeface="+mn-cs"/>
              </a:rPr>
              <a:t>9</a:t>
            </a:r>
            <a:r>
              <a:rPr kumimoji="0" lang="en-GB" sz="2000" b="0" i="0" u="none" strike="noStrike" kern="1200" cap="none" spc="0" normalizeH="0" baseline="0" noProof="0" dirty="0">
                <a:ln>
                  <a:noFill/>
                </a:ln>
                <a:solidFill>
                  <a:srgbClr val="3D3C3C"/>
                </a:solidFill>
                <a:effectLst/>
                <a:uLnTx/>
                <a:uFillTx/>
                <a:latin typeface="Century Gothic"/>
                <a:ea typeface="+mn-ea"/>
                <a:cs typeface="+mn-cs"/>
              </a:rPr>
              <a:t>._______</a:t>
            </a:r>
          </a:p>
        </p:txBody>
      </p:sp>
      <p:sp>
        <p:nvSpPr>
          <p:cNvPr id="11" name="Rectangle: Rounded Corners 10">
            <a:extLst>
              <a:ext uri="{FF2B5EF4-FFF2-40B4-BE49-F238E27FC236}">
                <a16:creationId xmlns:a16="http://schemas.microsoft.com/office/drawing/2014/main" id="{986874DF-2A26-4D46-98CD-0AC04530E2C5}"/>
              </a:ext>
            </a:extLst>
          </p:cNvPr>
          <p:cNvSpPr/>
          <p:nvPr/>
        </p:nvSpPr>
        <p:spPr>
          <a:xfrm>
            <a:off x="2310683" y="5253281"/>
            <a:ext cx="2508069" cy="499295"/>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D3C3C"/>
                </a:solidFill>
                <a:effectLst/>
                <a:uLnTx/>
                <a:uFillTx/>
                <a:latin typeface="Century Gothic"/>
                <a:ea typeface="+mn-ea"/>
                <a:cs typeface="+mn-cs"/>
              </a:rPr>
              <a:t>10</a:t>
            </a:r>
            <a:r>
              <a:rPr kumimoji="0" lang="en-GB" sz="2000" b="0" i="0" u="none" strike="noStrike" kern="1200" cap="none" spc="0" normalizeH="0" baseline="0" noProof="0" dirty="0">
                <a:ln>
                  <a:noFill/>
                </a:ln>
                <a:solidFill>
                  <a:srgbClr val="3D3C3C"/>
                </a:solidFill>
                <a:effectLst/>
                <a:uLnTx/>
                <a:uFillTx/>
                <a:latin typeface="Century Gothic"/>
                <a:ea typeface="+mn-ea"/>
                <a:cs typeface="+mn-cs"/>
              </a:rPr>
              <a:t>._______________</a:t>
            </a:r>
          </a:p>
        </p:txBody>
      </p:sp>
      <p:pic>
        <p:nvPicPr>
          <p:cNvPr id="6" name="10.1.1.3 L1 slide 10.mp3">
            <a:hlinkClick r:id="" action="ppaction://media"/>
            <a:extLst>
              <a:ext uri="{FF2B5EF4-FFF2-40B4-BE49-F238E27FC236}">
                <a16:creationId xmlns:a16="http://schemas.microsoft.com/office/drawing/2014/main" id="{B2731957-9EF4-6330-BC66-1A55673EE7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22245" y="103711"/>
            <a:ext cx="812800" cy="812800"/>
          </a:xfrm>
          <a:prstGeom prst="rect">
            <a:avLst/>
          </a:prstGeom>
        </p:spPr>
      </p:pic>
    </p:spTree>
    <p:extLst>
      <p:ext uri="{BB962C8B-B14F-4D97-AF65-F5344CB8AC3E}">
        <p14:creationId xmlns:p14="http://schemas.microsoft.com/office/powerpoint/2010/main" val="710366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6"/>
                </p:tgtEl>
              </p:cMediaNode>
            </p:audio>
          </p:childTnLst>
        </p:cTn>
      </p:par>
    </p:tnLst>
    <p:bldLst>
      <p:bldP spid="27" grpId="0" animBg="1"/>
      <p:bldP spid="28" grpId="0" animBg="1"/>
      <p:bldP spid="3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88A1F-FDDD-2DE2-52DA-349FE50F491B}"/>
              </a:ext>
            </a:extLst>
          </p:cNvPr>
          <p:cNvSpPr>
            <a:spLocks noGrp="1"/>
          </p:cNvSpPr>
          <p:nvPr>
            <p:ph type="title"/>
          </p:nvPr>
        </p:nvSpPr>
        <p:spPr>
          <a:xfrm>
            <a:off x="0" y="152597"/>
            <a:ext cx="10243752" cy="647577"/>
          </a:xfrm>
        </p:spPr>
        <p:txBody>
          <a:bodyPr>
            <a:normAutofit fontScale="90000"/>
          </a:bodyPr>
          <a:lstStyle/>
          <a:p>
            <a:r>
              <a:rPr lang="en-US" dirty="0" err="1">
                <a:solidFill>
                  <a:schemeClr val="tx1">
                    <a:lumMod val="75000"/>
                  </a:schemeClr>
                </a:solidFill>
              </a:rPr>
              <a:t>Partnerarbeit</a:t>
            </a:r>
            <a:r>
              <a:rPr lang="en-US" dirty="0">
                <a:solidFill>
                  <a:schemeClr val="tx1">
                    <a:lumMod val="75000"/>
                  </a:schemeClr>
                </a:solidFill>
              </a:rPr>
              <a:t> – Interview </a:t>
            </a:r>
            <a:r>
              <a:rPr lang="de-DE" sz="3200" dirty="0">
                <a:solidFill>
                  <a:schemeClr val="tx1">
                    <a:lumMod val="75000"/>
                  </a:schemeClr>
                </a:solidFill>
                <a:effectLst/>
                <a:latin typeface="+mj-lt"/>
                <a:ea typeface="Times New Roman" panose="02020603050405020304" pitchFamily="18" charset="0"/>
                <a:cs typeface="Calibri" panose="020F0502020204030204" pitchFamily="34" charset="0"/>
              </a:rPr>
              <a:t>über das Deutschlernen!</a:t>
            </a:r>
            <a:br>
              <a:rPr lang="en-GB" sz="3200" dirty="0">
                <a:solidFill>
                  <a:schemeClr val="tx1">
                    <a:lumMod val="75000"/>
                  </a:schemeClr>
                </a:solidFill>
                <a:effectLst/>
                <a:latin typeface="+mj-lt"/>
                <a:ea typeface="Calibri" panose="020F0502020204030204" pitchFamily="34" charset="0"/>
                <a:cs typeface="Times New Roman" panose="02020603050405020304" pitchFamily="18" charset="0"/>
              </a:rPr>
            </a:br>
            <a:r>
              <a:rPr lang="en-US" dirty="0">
                <a:solidFill>
                  <a:schemeClr val="tx1">
                    <a:lumMod val="75000"/>
                  </a:schemeClr>
                </a:solidFill>
              </a:rPr>
              <a:t> </a:t>
            </a:r>
            <a:endParaRPr lang="en-GB" dirty="0">
              <a:solidFill>
                <a:schemeClr val="tx1">
                  <a:lumMod val="75000"/>
                </a:schemeClr>
              </a:solidFill>
            </a:endParaRPr>
          </a:p>
        </p:txBody>
      </p:sp>
      <p:sp>
        <p:nvSpPr>
          <p:cNvPr id="4" name="Flowchart: Alternate Process 3">
            <a:extLst>
              <a:ext uri="{FF2B5EF4-FFF2-40B4-BE49-F238E27FC236}">
                <a16:creationId xmlns:a16="http://schemas.microsoft.com/office/drawing/2014/main" id="{40F25943-22D9-F00E-DDC4-F110AD07A2E1}"/>
              </a:ext>
            </a:extLst>
          </p:cNvPr>
          <p:cNvSpPr/>
          <p:nvPr/>
        </p:nvSpPr>
        <p:spPr>
          <a:xfrm>
            <a:off x="9996615" y="213557"/>
            <a:ext cx="2089469" cy="473830"/>
          </a:xfrm>
          <a:prstGeom prst="flowChartAlternate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3D3C3C"/>
                </a:solidFill>
                <a:effectLst/>
                <a:uLnTx/>
                <a:uFillTx/>
                <a:latin typeface="Century Gothic"/>
                <a:ea typeface="+mn-ea"/>
                <a:cs typeface="+mn-cs"/>
              </a:rPr>
              <a:t>sprechen</a:t>
            </a:r>
            <a:endParaRPr kumimoji="0" lang="en-GB" sz="2400" b="1" i="0" u="none" strike="noStrike" kern="1200" cap="none" spc="0" normalizeH="0" baseline="0" noProof="0" dirty="0">
              <a:ln>
                <a:noFill/>
              </a:ln>
              <a:solidFill>
                <a:srgbClr val="3D3C3C"/>
              </a:solidFill>
              <a:effectLst/>
              <a:uLnTx/>
              <a:uFillTx/>
              <a:latin typeface="Century Gothic"/>
              <a:ea typeface="+mn-ea"/>
              <a:cs typeface="+mn-cs"/>
            </a:endParaRPr>
          </a:p>
        </p:txBody>
      </p:sp>
      <p:pic>
        <p:nvPicPr>
          <p:cNvPr id="6" name="Picture 5" descr="A picture containing text&#10;&#10;Description automatically generated">
            <a:extLst>
              <a:ext uri="{FF2B5EF4-FFF2-40B4-BE49-F238E27FC236}">
                <a16:creationId xmlns:a16="http://schemas.microsoft.com/office/drawing/2014/main" id="{5E01424C-5876-BD43-CC1F-444F1A0DF9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3781" y="883915"/>
            <a:ext cx="2107378" cy="1392449"/>
          </a:xfrm>
          <a:prstGeom prst="rect">
            <a:avLst/>
          </a:prstGeom>
        </p:spPr>
      </p:pic>
      <p:pic>
        <p:nvPicPr>
          <p:cNvPr id="8" name="Picture 7" descr="Spiral bound notepad with questions on">
            <a:extLst>
              <a:ext uri="{FF2B5EF4-FFF2-40B4-BE49-F238E27FC236}">
                <a16:creationId xmlns:a16="http://schemas.microsoft.com/office/drawing/2014/main" id="{114EEA5A-3354-0524-F8DC-E62A88BBF868}"/>
              </a:ext>
            </a:extLst>
          </p:cNvPr>
          <p:cNvPicPr>
            <a:picLocks noChangeAspect="1"/>
          </p:cNvPicPr>
          <p:nvPr/>
        </p:nvPicPr>
        <p:blipFill>
          <a:blip r:embed="rId4">
            <a:clrChange>
              <a:clrFrom>
                <a:srgbClr val="FEFEFE"/>
              </a:clrFrom>
              <a:clrTo>
                <a:srgbClr val="FEFEFE">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655731"/>
            <a:ext cx="9304706" cy="5669917"/>
          </a:xfrm>
          <a:prstGeom prst="rect">
            <a:avLst/>
          </a:prstGeom>
        </p:spPr>
      </p:pic>
      <p:sp>
        <p:nvSpPr>
          <p:cNvPr id="10" name="TextBox 9">
            <a:extLst>
              <a:ext uri="{FF2B5EF4-FFF2-40B4-BE49-F238E27FC236}">
                <a16:creationId xmlns:a16="http://schemas.microsoft.com/office/drawing/2014/main" id="{BE33121F-718C-1AB1-05D0-CDE8BD809DF2}"/>
              </a:ext>
            </a:extLst>
          </p:cNvPr>
          <p:cNvSpPr txBox="1"/>
          <p:nvPr/>
        </p:nvSpPr>
        <p:spPr>
          <a:xfrm>
            <a:off x="317913" y="1761437"/>
            <a:ext cx="7784756" cy="724557"/>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3D3C3C"/>
                </a:solidFill>
                <a:effectLst/>
                <a:uLnTx/>
                <a:uFillTx/>
                <a:latin typeface="Century Gothic" panose="020B0502020202020204" pitchFamily="34" charset="0"/>
                <a:ea typeface="Times New Roman" panose="02020603050405020304" pitchFamily="18" charset="0"/>
                <a:cs typeface="Calibri" panose="020F0502020204030204" pitchFamily="34" charset="0"/>
              </a:rPr>
              <a:t>1. Warum lernst du Deutsch? </a:t>
            </a:r>
            <a:endParaRPr kumimoji="0" lang="en-GB" sz="2400" b="1" i="0" u="none" strike="noStrike" kern="1200" cap="none" spc="0" normalizeH="0" baseline="0" noProof="0" dirty="0">
              <a:ln>
                <a:noFill/>
              </a:ln>
              <a:solidFill>
                <a:srgbClr val="3D3C3C"/>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5C8501B0-9BCB-41FA-1970-3479016A55A2}"/>
              </a:ext>
            </a:extLst>
          </p:cNvPr>
          <p:cNvSpPr txBox="1"/>
          <p:nvPr/>
        </p:nvSpPr>
        <p:spPr>
          <a:xfrm>
            <a:off x="317913" y="2468814"/>
            <a:ext cx="8534400" cy="724557"/>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3D3C3C"/>
                </a:solidFill>
                <a:effectLst/>
                <a:uLnTx/>
                <a:uFillTx/>
                <a:latin typeface="Century Gothic" panose="020B0502020202020204" pitchFamily="34" charset="0"/>
                <a:ea typeface="Times New Roman" panose="02020603050405020304" pitchFamily="18" charset="0"/>
                <a:cs typeface="Calibri" panose="020F0502020204030204" pitchFamily="34" charset="0"/>
              </a:rPr>
              <a:t>2. Hast du eine Lieblingsstadt? Warum? </a:t>
            </a:r>
            <a:endParaRPr kumimoji="0" lang="en-GB" sz="2400" b="0" i="0" u="none" strike="noStrike" kern="1200" cap="none" spc="0" normalizeH="0" baseline="0" noProof="0" dirty="0">
              <a:ln>
                <a:noFill/>
              </a:ln>
              <a:solidFill>
                <a:srgbClr val="52505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732535F6-89E1-ABD3-1757-A7367FAA98A1}"/>
              </a:ext>
            </a:extLst>
          </p:cNvPr>
          <p:cNvSpPr txBox="1"/>
          <p:nvPr/>
        </p:nvSpPr>
        <p:spPr>
          <a:xfrm>
            <a:off x="317913" y="3276531"/>
            <a:ext cx="8718550" cy="713400"/>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3D3C3C"/>
                </a:solidFill>
                <a:effectLst/>
                <a:uLnTx/>
                <a:uFillTx/>
                <a:latin typeface="Century Gothic" panose="020B0502020202020204" pitchFamily="34" charset="0"/>
                <a:ea typeface="Times New Roman" panose="02020603050405020304" pitchFamily="18" charset="0"/>
                <a:cs typeface="Calibri" panose="020F0502020204030204" pitchFamily="34" charset="0"/>
              </a:rPr>
              <a:t>3. Was findest du an Deutsch schwierig?</a:t>
            </a:r>
          </a:p>
        </p:txBody>
      </p:sp>
      <p:sp>
        <p:nvSpPr>
          <p:cNvPr id="18" name="TextBox 17">
            <a:extLst>
              <a:ext uri="{FF2B5EF4-FFF2-40B4-BE49-F238E27FC236}">
                <a16:creationId xmlns:a16="http://schemas.microsoft.com/office/drawing/2014/main" id="{9DFEC18A-C5C0-B0C4-657B-AE32CE35DB17}"/>
              </a:ext>
            </a:extLst>
          </p:cNvPr>
          <p:cNvSpPr txBox="1"/>
          <p:nvPr/>
        </p:nvSpPr>
        <p:spPr>
          <a:xfrm>
            <a:off x="292513" y="4415813"/>
            <a:ext cx="885825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3D3C3C"/>
                </a:solidFill>
                <a:effectLst/>
                <a:uLnTx/>
                <a:uFillTx/>
                <a:latin typeface="Century Gothic"/>
                <a:ea typeface="Times New Roman" panose="02020603050405020304" pitchFamily="18" charset="0"/>
                <a:cs typeface="Calibri" panose="020F0502020204030204" pitchFamily="34" charset="0"/>
              </a:rPr>
              <a:t>4. Hast du einen Tipp für Deutschlehrer oder Deutschlerner?</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20" name="TextBox 19">
            <a:extLst>
              <a:ext uri="{FF2B5EF4-FFF2-40B4-BE49-F238E27FC236}">
                <a16:creationId xmlns:a16="http://schemas.microsoft.com/office/drawing/2014/main" id="{82DC9545-2B4A-610C-5215-75AB95BAA74A}"/>
              </a:ext>
            </a:extLst>
          </p:cNvPr>
          <p:cNvSpPr txBox="1"/>
          <p:nvPr/>
        </p:nvSpPr>
        <p:spPr>
          <a:xfrm>
            <a:off x="292513" y="5226482"/>
            <a:ext cx="8883650" cy="713400"/>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800"/>
              </a:spcAft>
              <a:buClrTx/>
              <a:buSzTx/>
              <a:buFontTx/>
              <a:buNone/>
              <a:tabLst/>
              <a:defRPr/>
            </a:pPr>
            <a:r>
              <a:rPr kumimoji="0" lang="de-DE" sz="2400" b="1" i="0" u="none" strike="noStrike" kern="1200" cap="none" spc="0" normalizeH="0" baseline="0" noProof="0" dirty="0">
                <a:ln>
                  <a:noFill/>
                </a:ln>
                <a:solidFill>
                  <a:srgbClr val="3D3C3C"/>
                </a:solidFill>
                <a:effectLst/>
                <a:uLnTx/>
                <a:uFillTx/>
                <a:latin typeface="Century Gothic"/>
                <a:ea typeface="Times New Roman" panose="02020603050405020304" pitchFamily="18" charset="0"/>
                <a:cs typeface="Calibri" panose="020F0502020204030204" pitchFamily="34" charset="0"/>
              </a:rPr>
              <a:t>5. Hast du ein deutsches Lieblingswort? </a:t>
            </a:r>
          </a:p>
        </p:txBody>
      </p:sp>
      <p:sp>
        <p:nvSpPr>
          <p:cNvPr id="23" name="TextBox 22">
            <a:extLst>
              <a:ext uri="{FF2B5EF4-FFF2-40B4-BE49-F238E27FC236}">
                <a16:creationId xmlns:a16="http://schemas.microsoft.com/office/drawing/2014/main" id="{83129FE3-2522-8CD4-4ECC-AD72A4F2FC6B}"/>
              </a:ext>
            </a:extLst>
          </p:cNvPr>
          <p:cNvSpPr txBox="1"/>
          <p:nvPr/>
        </p:nvSpPr>
        <p:spPr>
          <a:xfrm>
            <a:off x="9131713" y="2485994"/>
            <a:ext cx="2779446"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25050"/>
                </a:solidFill>
                <a:effectLst/>
                <a:uLnTx/>
                <a:uFillTx/>
                <a:latin typeface="Century Gothic"/>
                <a:ea typeface="+mn-ea"/>
                <a:cs typeface="+mn-cs"/>
              </a:rPr>
              <a:t>Person A </a:t>
            </a:r>
            <a:r>
              <a:rPr kumimoji="0" lang="en-US" sz="2400" b="0" i="0" u="none" strike="noStrike" kern="1200" cap="none" spc="0" normalizeH="0" baseline="0" noProof="0" dirty="0" err="1">
                <a:ln>
                  <a:noFill/>
                </a:ln>
                <a:solidFill>
                  <a:srgbClr val="525050"/>
                </a:solidFill>
                <a:effectLst/>
                <a:uLnTx/>
                <a:uFillTx/>
                <a:latin typeface="Century Gothic"/>
                <a:ea typeface="+mn-ea"/>
                <a:cs typeface="+mn-cs"/>
              </a:rPr>
              <a:t>stellt</a:t>
            </a:r>
            <a:r>
              <a:rPr kumimoji="0" lang="en-US" sz="2400" b="0" i="0" u="none" strike="noStrike" kern="1200" cap="none" spc="0" normalizeH="0" baseline="0" noProof="0" dirty="0">
                <a:ln>
                  <a:noFill/>
                </a:ln>
                <a:solidFill>
                  <a:srgbClr val="525050"/>
                </a:solidFill>
                <a:effectLst/>
                <a:uLnTx/>
                <a:uFillTx/>
                <a:latin typeface="Century Gothic"/>
                <a:ea typeface="+mn-ea"/>
                <a:cs typeface="+mn-cs"/>
              </a:rPr>
              <a:t> die </a:t>
            </a:r>
            <a:r>
              <a:rPr kumimoji="0" lang="en-US" sz="2400" b="0" i="0" u="none" strike="noStrike" kern="1200" cap="none" spc="0" normalizeH="0" baseline="0" noProof="0" dirty="0" err="1">
                <a:ln>
                  <a:noFill/>
                </a:ln>
                <a:solidFill>
                  <a:srgbClr val="525050"/>
                </a:solidFill>
                <a:effectLst/>
                <a:uLnTx/>
                <a:uFillTx/>
                <a:latin typeface="Century Gothic"/>
                <a:ea typeface="+mn-ea"/>
                <a:cs typeface="+mn-cs"/>
              </a:rPr>
              <a:t>Fragen</a:t>
            </a:r>
            <a:r>
              <a:rPr kumimoji="0" lang="en-US" sz="2400" b="0" i="0" u="none" strike="noStrike" kern="1200" cap="none" spc="0" normalizeH="0" baseline="0" noProof="0" dirty="0">
                <a:ln>
                  <a:noFill/>
                </a:ln>
                <a:solidFill>
                  <a:srgbClr val="525050"/>
                </a:solidFill>
                <a:effectLst/>
                <a:uLnTx/>
                <a:uFillTx/>
                <a:latin typeface="Century Gothic"/>
                <a:ea typeface="+mn-ea"/>
                <a:cs typeface="+mn-cs"/>
              </a:rPr>
              <a:t> und </a:t>
            </a:r>
            <a:r>
              <a:rPr kumimoji="0" lang="en-US" sz="2400" b="0" i="0" u="none" strike="noStrike" kern="1200" cap="none" spc="0" normalizeH="0" baseline="0" noProof="0" dirty="0" err="1">
                <a:ln>
                  <a:noFill/>
                </a:ln>
                <a:solidFill>
                  <a:srgbClr val="525050"/>
                </a:solidFill>
                <a:effectLst/>
                <a:uLnTx/>
                <a:uFillTx/>
                <a:latin typeface="Century Gothic"/>
                <a:ea typeface="+mn-ea"/>
                <a:cs typeface="+mn-cs"/>
              </a:rPr>
              <a:t>schreibt</a:t>
            </a:r>
            <a:r>
              <a:rPr kumimoji="0" lang="en-US"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525050"/>
                </a:solidFill>
                <a:effectLst/>
                <a:uLnTx/>
                <a:uFillTx/>
                <a:latin typeface="Century Gothic"/>
                <a:ea typeface="+mn-ea"/>
                <a:cs typeface="+mn-cs"/>
              </a:rPr>
              <a:t>Notizen</a:t>
            </a:r>
            <a:r>
              <a:rPr kumimoji="0" lang="en-US" sz="2400" b="0" i="0" u="none" strike="noStrike" kern="1200" cap="none" spc="0" normalizeH="0" baseline="0" noProof="0" dirty="0">
                <a:ln>
                  <a:noFill/>
                </a:ln>
                <a:solidFill>
                  <a:srgbClr val="525050"/>
                </a:solidFill>
                <a:effectLst/>
                <a:uLnTx/>
                <a:uFillTx/>
                <a:latin typeface="Century Gothic"/>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2505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25050"/>
                </a:solidFill>
                <a:effectLst/>
                <a:uLnTx/>
                <a:uFillTx/>
                <a:latin typeface="Century Gothic"/>
                <a:ea typeface="+mn-ea"/>
                <a:cs typeface="+mn-cs"/>
              </a:rPr>
              <a:t>Person B </a:t>
            </a:r>
            <a:r>
              <a:rPr kumimoji="0" lang="en-US" sz="2400" b="0" i="0" u="none" strike="noStrike" kern="1200" cap="none" spc="0" normalizeH="0" baseline="0" noProof="0" dirty="0" err="1">
                <a:ln>
                  <a:noFill/>
                </a:ln>
                <a:solidFill>
                  <a:srgbClr val="525050"/>
                </a:solidFill>
                <a:effectLst/>
                <a:uLnTx/>
                <a:uFillTx/>
                <a:latin typeface="Century Gothic"/>
                <a:ea typeface="+mn-ea"/>
                <a:cs typeface="+mn-cs"/>
              </a:rPr>
              <a:t>antwortet</a:t>
            </a:r>
            <a:r>
              <a:rPr kumimoji="0" lang="en-US" sz="2400" b="0" i="0" u="none" strike="noStrike" kern="1200" cap="none" spc="0" normalizeH="0" baseline="0" noProof="0" dirty="0">
                <a:ln>
                  <a:noFill/>
                </a:ln>
                <a:solidFill>
                  <a:srgbClr val="525050"/>
                </a:solidFill>
                <a:effectLst/>
                <a:uLnTx/>
                <a:uFillTx/>
                <a:latin typeface="Century Gothic"/>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25050"/>
              </a:solidFill>
              <a:effectLst/>
              <a:uLnTx/>
              <a:uFillTx/>
              <a:latin typeface="Century Gothic"/>
              <a:ea typeface="+mn-ea"/>
              <a:cs typeface="+mn-cs"/>
            </a:endParaRPr>
          </a:p>
        </p:txBody>
      </p:sp>
    </p:spTree>
    <p:extLst>
      <p:ext uri="{BB962C8B-B14F-4D97-AF65-F5344CB8AC3E}">
        <p14:creationId xmlns:p14="http://schemas.microsoft.com/office/powerpoint/2010/main" val="1487516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5A5435C0-5BEA-4E8C-8D50-F992D6DCDC39}"/>
              </a:ext>
            </a:extLst>
          </p:cNvPr>
          <p:cNvSpPr txBox="1"/>
          <p:nvPr/>
        </p:nvSpPr>
        <p:spPr>
          <a:xfrm>
            <a:off x="403092" y="2934881"/>
            <a:ext cx="1107500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3. The many different adjective endings.  Yes, that is the main problem for me. Completely different from Urdu!</a:t>
            </a:r>
          </a:p>
        </p:txBody>
      </p:sp>
      <p:sp>
        <p:nvSpPr>
          <p:cNvPr id="3" name="Title 2">
            <a:extLst>
              <a:ext uri="{FF2B5EF4-FFF2-40B4-BE49-F238E27FC236}">
                <a16:creationId xmlns:a16="http://schemas.microsoft.com/office/drawing/2014/main" id="{81CB3F0B-7090-0D25-C185-7A77A6D76644}"/>
              </a:ext>
            </a:extLst>
          </p:cNvPr>
          <p:cNvSpPr>
            <a:spLocks noGrp="1"/>
          </p:cNvSpPr>
          <p:nvPr>
            <p:ph type="title"/>
          </p:nvPr>
        </p:nvSpPr>
        <p:spPr>
          <a:xfrm>
            <a:off x="0" y="61157"/>
            <a:ext cx="5352288" cy="647577"/>
          </a:xfrm>
        </p:spPr>
        <p:txBody>
          <a:bodyPr>
            <a:normAutofit/>
          </a:bodyPr>
          <a:lstStyle/>
          <a:p>
            <a:r>
              <a:rPr lang="en-GB" dirty="0">
                <a:solidFill>
                  <a:schemeClr val="tx1">
                    <a:lumMod val="75000"/>
                  </a:schemeClr>
                </a:solidFill>
              </a:rPr>
              <a:t>Interview </a:t>
            </a:r>
            <a:r>
              <a:rPr lang="en-GB" dirty="0" err="1">
                <a:solidFill>
                  <a:schemeClr val="tx1">
                    <a:lumMod val="75000"/>
                  </a:schemeClr>
                </a:solidFill>
              </a:rPr>
              <a:t>Übersetzung</a:t>
            </a:r>
            <a:endParaRPr lang="en-GB" dirty="0">
              <a:solidFill>
                <a:schemeClr val="tx1">
                  <a:lumMod val="75000"/>
                </a:schemeClr>
              </a:solidFill>
            </a:endParaRPr>
          </a:p>
        </p:txBody>
      </p:sp>
      <p:sp>
        <p:nvSpPr>
          <p:cNvPr id="4" name="Text Placeholder 3">
            <a:extLst>
              <a:ext uri="{FF2B5EF4-FFF2-40B4-BE49-F238E27FC236}">
                <a16:creationId xmlns:a16="http://schemas.microsoft.com/office/drawing/2014/main" id="{E61CA38A-CD2C-BC6C-36D2-5126035C6034}"/>
              </a:ext>
            </a:extLst>
          </p:cNvPr>
          <p:cNvSpPr>
            <a:spLocks noGrp="1"/>
          </p:cNvSpPr>
          <p:nvPr>
            <p:ph type="body" sz="quarter" idx="10"/>
          </p:nvPr>
        </p:nvSpPr>
        <p:spPr/>
        <p:txBody>
          <a:bodyPr>
            <a:normAutofit fontScale="92500" lnSpcReduction="10000"/>
          </a:bodyPr>
          <a:lstStyle/>
          <a:p>
            <a:r>
              <a:rPr lang="en-GB" b="1" dirty="0" err="1"/>
              <a:t>Übersetzen</a:t>
            </a:r>
            <a:r>
              <a:rPr lang="en-GB" b="1" dirty="0"/>
              <a:t> Sie die </a:t>
            </a:r>
            <a:r>
              <a:rPr lang="en-GB" b="1" dirty="0" err="1"/>
              <a:t>folgenden</a:t>
            </a:r>
            <a:r>
              <a:rPr lang="en-GB" b="1" dirty="0"/>
              <a:t> </a:t>
            </a:r>
            <a:r>
              <a:rPr lang="en-GB" b="1" dirty="0" err="1"/>
              <a:t>Sätze</a:t>
            </a:r>
            <a:r>
              <a:rPr lang="en-GB" b="1" dirty="0"/>
              <a:t> </a:t>
            </a:r>
            <a:r>
              <a:rPr lang="en-GB" b="1" dirty="0" err="1"/>
              <a:t>aus</a:t>
            </a:r>
            <a:r>
              <a:rPr lang="en-GB" b="1" dirty="0"/>
              <a:t> </a:t>
            </a:r>
            <a:r>
              <a:rPr lang="en-GB" b="1" dirty="0" err="1"/>
              <a:t>dem</a:t>
            </a:r>
            <a:r>
              <a:rPr lang="en-GB" b="1" dirty="0"/>
              <a:t> Interview auf </a:t>
            </a:r>
            <a:r>
              <a:rPr lang="en-GB" b="1" dirty="0" err="1"/>
              <a:t>Englisch</a:t>
            </a:r>
            <a:r>
              <a:rPr lang="en-GB" b="1" dirty="0"/>
              <a:t>: </a:t>
            </a:r>
          </a:p>
          <a:p>
            <a:endParaRPr lang="en-GB" b="1" dirty="0"/>
          </a:p>
          <a:p>
            <a:endParaRPr lang="en-GB" dirty="0"/>
          </a:p>
          <a:p>
            <a:endParaRPr lang="de-DE"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endParaRPr>
          </a:p>
          <a:p>
            <a:endParaRPr lang="de-DE" dirty="0">
              <a:solidFill>
                <a:srgbClr val="000000"/>
              </a:solidFill>
              <a:ea typeface="Times New Roman" panose="02020603050405020304" pitchFamily="18" charset="0"/>
              <a:cs typeface="Calibri" panose="020F0502020204030204" pitchFamily="34" charset="0"/>
            </a:endParaRPr>
          </a:p>
          <a:p>
            <a:endParaRPr lang="de-DE"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endParaRPr>
          </a:p>
          <a:p>
            <a:endParaRPr lang="de-DE" dirty="0">
              <a:solidFill>
                <a:srgbClr val="000000"/>
              </a:solidFill>
              <a:ea typeface="Times New Roman" panose="02020603050405020304" pitchFamily="18" charset="0"/>
              <a:cs typeface="Calibri" panose="020F0502020204030204" pitchFamily="34" charset="0"/>
            </a:endParaRPr>
          </a:p>
          <a:p>
            <a:endParaRPr lang="de-DE"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endParaRPr>
          </a:p>
          <a:p>
            <a:endParaRPr lang="de-DE" sz="2400" dirty="0">
              <a:solidFill>
                <a:srgbClr val="000000"/>
              </a:solidFill>
              <a:effectLst/>
              <a:latin typeface="+mn-lt"/>
              <a:ea typeface="Times New Roman" panose="02020603050405020304" pitchFamily="18" charset="0"/>
              <a:cs typeface="Calibri" panose="020F0502020204030204" pitchFamily="34" charset="0"/>
            </a:endParaRPr>
          </a:p>
          <a:p>
            <a:endParaRPr lang="de-DE" sz="2400" dirty="0">
              <a:solidFill>
                <a:srgbClr val="000000"/>
              </a:solidFill>
              <a:effectLst/>
              <a:latin typeface="+mn-lt"/>
              <a:ea typeface="Times New Roman" panose="02020603050405020304" pitchFamily="18" charset="0"/>
              <a:cs typeface="Calibri" panose="020F0502020204030204" pitchFamily="34" charset="0"/>
            </a:endParaRPr>
          </a:p>
          <a:p>
            <a:endParaRPr lang="de-DE" sz="2400" dirty="0">
              <a:solidFill>
                <a:srgbClr val="000000"/>
              </a:solidFill>
              <a:effectLst/>
              <a:latin typeface="+mn-lt"/>
              <a:ea typeface="Times New Roman" panose="02020603050405020304" pitchFamily="18" charset="0"/>
              <a:cs typeface="Calibri" panose="020F0502020204030204" pitchFamily="34" charset="0"/>
            </a:endParaRPr>
          </a:p>
          <a:p>
            <a:endParaRPr lang="de-DE" sz="2400" dirty="0">
              <a:solidFill>
                <a:srgbClr val="000000"/>
              </a:solidFill>
              <a:effectLst/>
              <a:latin typeface="+mn-lt"/>
              <a:ea typeface="Times New Roman" panose="02020603050405020304" pitchFamily="18" charset="0"/>
              <a:cs typeface="Calibri" panose="020F0502020204030204" pitchFamily="34" charset="0"/>
            </a:endParaRPr>
          </a:p>
          <a:p>
            <a:r>
              <a:rPr lang="de-DE"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a:t>
            </a:r>
            <a:endParaRPr lang="de-DE" sz="2400" dirty="0">
              <a:solidFill>
                <a:srgbClr val="000000"/>
              </a:solidFill>
              <a:effectLst/>
              <a:latin typeface="+mn-lt"/>
              <a:ea typeface="Times New Roman" panose="02020603050405020304" pitchFamily="18" charset="0"/>
              <a:cs typeface="Calibri" panose="020F0502020204030204" pitchFamily="34" charset="0"/>
            </a:endParaRPr>
          </a:p>
          <a:p>
            <a:endParaRPr lang="en-GB" dirty="0"/>
          </a:p>
        </p:txBody>
      </p:sp>
      <p:sp>
        <p:nvSpPr>
          <p:cNvPr id="5" name="Flowchart: Alternate Process 4">
            <a:extLst>
              <a:ext uri="{FF2B5EF4-FFF2-40B4-BE49-F238E27FC236}">
                <a16:creationId xmlns:a16="http://schemas.microsoft.com/office/drawing/2014/main" id="{77A87AF3-4502-DAC3-4E8F-0FDFB141A12A}"/>
              </a:ext>
            </a:extLst>
          </p:cNvPr>
          <p:cNvSpPr/>
          <p:nvPr/>
        </p:nvSpPr>
        <p:spPr>
          <a:xfrm>
            <a:off x="10559440" y="153338"/>
            <a:ext cx="1526643" cy="473830"/>
          </a:xfrm>
          <a:prstGeom prst="flowChartAlternate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3D3C3C"/>
                </a:solidFill>
                <a:effectLst/>
                <a:uLnTx/>
                <a:uFillTx/>
                <a:latin typeface="Century Gothic"/>
                <a:ea typeface="+mn-ea"/>
                <a:cs typeface="+mn-cs"/>
              </a:rPr>
              <a:t>schreiben</a:t>
            </a:r>
            <a:endParaRPr kumimoji="0" lang="en-GB" sz="20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9" name="Rectangle: Diagonal Corners Rounded 8">
            <a:extLst>
              <a:ext uri="{FF2B5EF4-FFF2-40B4-BE49-F238E27FC236}">
                <a16:creationId xmlns:a16="http://schemas.microsoft.com/office/drawing/2014/main" id="{5DE1640E-60DD-0CDE-32F7-BE31C166CF1F}"/>
              </a:ext>
            </a:extLst>
          </p:cNvPr>
          <p:cNvSpPr/>
          <p:nvPr/>
        </p:nvSpPr>
        <p:spPr>
          <a:xfrm>
            <a:off x="382287" y="2939587"/>
            <a:ext cx="11103781" cy="863263"/>
          </a:xfrm>
          <a:prstGeom prst="round2Diag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FFCC00"/>
                </a:solidFill>
                <a:effectLst/>
                <a:uLnTx/>
                <a:uFillTx/>
                <a:latin typeface="Century Gothic" panose="020B0502020202020204" pitchFamily="34" charset="0"/>
                <a:ea typeface="Times New Roman" panose="02020603050405020304" pitchFamily="18" charset="0"/>
                <a:cs typeface="Calibri" panose="020F0502020204030204" pitchFamily="34" charset="0"/>
              </a:rPr>
              <a:t>3. Die vielen verschiedenen Adjektivendungen! Ja</a:t>
            </a:r>
            <a:r>
              <a:rPr kumimoji="0" lang="de-DE" sz="2400" b="0" i="0" u="none" strike="noStrike" kern="1200" cap="none" spc="0" normalizeH="0" baseline="0" noProof="0" dirty="0">
                <a:ln>
                  <a:noFill/>
                </a:ln>
                <a:solidFill>
                  <a:srgbClr val="FFCC00"/>
                </a:solidFill>
                <a:effectLst/>
                <a:uLnTx/>
                <a:uFillTx/>
                <a:latin typeface="Century Gothic"/>
                <a:ea typeface="Times New Roman" panose="02020603050405020304" pitchFamily="18" charset="0"/>
                <a:cs typeface="Calibri" panose="020F0502020204030204" pitchFamily="34" charset="0"/>
              </a:rPr>
              <a:t>, </a:t>
            </a:r>
            <a:r>
              <a:rPr kumimoji="0" lang="de-DE" sz="2400" b="0" i="0" u="none" strike="noStrike" kern="1200" cap="none" spc="0" normalizeH="0" baseline="0" noProof="0" dirty="0">
                <a:ln>
                  <a:noFill/>
                </a:ln>
                <a:solidFill>
                  <a:srgbClr val="FFCC00"/>
                </a:solidFill>
                <a:effectLst/>
                <a:uLnTx/>
                <a:uFillTx/>
                <a:latin typeface="Century Gothic" panose="020B0502020202020204" pitchFamily="34" charset="0"/>
                <a:ea typeface="Times New Roman" panose="02020603050405020304" pitchFamily="18" charset="0"/>
                <a:cs typeface="Calibri" panose="020F0502020204030204" pitchFamily="34" charset="0"/>
              </a:rPr>
              <a:t>das ist für mich das Hauptproblem.  Echt anders als Urdu!</a:t>
            </a:r>
          </a:p>
        </p:txBody>
      </p:sp>
      <p:sp>
        <p:nvSpPr>
          <p:cNvPr id="2" name="TextBox 1">
            <a:extLst>
              <a:ext uri="{FF2B5EF4-FFF2-40B4-BE49-F238E27FC236}">
                <a16:creationId xmlns:a16="http://schemas.microsoft.com/office/drawing/2014/main" id="{4608B5D6-86C8-48FA-A561-01A6445EC1E7}"/>
              </a:ext>
            </a:extLst>
          </p:cNvPr>
          <p:cNvSpPr txBox="1"/>
          <p:nvPr/>
        </p:nvSpPr>
        <p:spPr>
          <a:xfrm>
            <a:off x="388384" y="1539988"/>
            <a:ext cx="110750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1. Interview about learning German.</a:t>
            </a:r>
          </a:p>
        </p:txBody>
      </p:sp>
      <p:sp>
        <p:nvSpPr>
          <p:cNvPr id="14" name="TextBox 13">
            <a:extLst>
              <a:ext uri="{FF2B5EF4-FFF2-40B4-BE49-F238E27FC236}">
                <a16:creationId xmlns:a16="http://schemas.microsoft.com/office/drawing/2014/main" id="{8400E4AA-C988-4706-8912-DB255062F72D}"/>
              </a:ext>
            </a:extLst>
          </p:cNvPr>
          <p:cNvSpPr txBox="1"/>
          <p:nvPr/>
        </p:nvSpPr>
        <p:spPr>
          <a:xfrm>
            <a:off x="388383" y="2113068"/>
            <a:ext cx="1107500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2. I am learning German because it is my favourite language. My mother tongue is Urdu, but now my main language is English. </a:t>
            </a:r>
          </a:p>
        </p:txBody>
      </p:sp>
      <p:sp>
        <p:nvSpPr>
          <p:cNvPr id="8" name="Rectangle: Diagonal Corners Rounded 7">
            <a:extLst>
              <a:ext uri="{FF2B5EF4-FFF2-40B4-BE49-F238E27FC236}">
                <a16:creationId xmlns:a16="http://schemas.microsoft.com/office/drawing/2014/main" id="{809F58A0-C7C8-FF97-1453-FE565C33B32B}"/>
              </a:ext>
            </a:extLst>
          </p:cNvPr>
          <p:cNvSpPr/>
          <p:nvPr/>
        </p:nvSpPr>
        <p:spPr>
          <a:xfrm>
            <a:off x="383273" y="2117104"/>
            <a:ext cx="11099115" cy="863263"/>
          </a:xfrm>
          <a:prstGeom prst="round2Diag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Century Gothic"/>
                <a:ea typeface="+mn-ea"/>
                <a:cs typeface="+mn-cs"/>
              </a:rPr>
              <a:t>2. Ich </a:t>
            </a:r>
            <a:r>
              <a:rPr kumimoji="0" lang="en-GB" sz="2400" b="0" i="0" u="none" strike="noStrike" kern="1200" cap="none" spc="0" normalizeH="0" baseline="0" noProof="0" dirty="0" err="1">
                <a:ln>
                  <a:noFill/>
                </a:ln>
                <a:solidFill>
                  <a:srgbClr val="FFFFFF"/>
                </a:solidFill>
                <a:effectLst/>
                <a:uLnTx/>
                <a:uFillTx/>
                <a:latin typeface="Century Gothic"/>
                <a:ea typeface="+mn-ea"/>
                <a:cs typeface="+mn-cs"/>
              </a:rPr>
              <a:t>lerne</a:t>
            </a:r>
            <a:r>
              <a:rPr kumimoji="0" lang="en-GB" sz="2400" b="0" i="0" u="none" strike="noStrike" kern="1200" cap="none" spc="0" normalizeH="0" baseline="0" noProof="0" dirty="0">
                <a:ln>
                  <a:noFill/>
                </a:ln>
                <a:solidFill>
                  <a:srgbClr val="FFFFFF"/>
                </a:solidFill>
                <a:effectLst/>
                <a:uLnTx/>
                <a:uFillTx/>
                <a:latin typeface="Century Gothic"/>
                <a:ea typeface="+mn-ea"/>
                <a:cs typeface="+mn-cs"/>
              </a:rPr>
              <a:t> </a:t>
            </a:r>
            <a:r>
              <a:rPr kumimoji="0" lang="de-DE" sz="2400" b="0" i="0" u="none" strike="noStrike" kern="1200" cap="none" spc="0" normalizeH="0" baseline="0" noProof="0" dirty="0">
                <a:ln>
                  <a:noFill/>
                </a:ln>
                <a:solidFill>
                  <a:srgbClr val="FFFFFF"/>
                </a:solidFill>
                <a:effectLst/>
                <a:uLnTx/>
                <a:uFillTx/>
                <a:latin typeface="Century Gothic" panose="020B0502020202020204" pitchFamily="34" charset="0"/>
                <a:ea typeface="Times New Roman" panose="02020603050405020304" pitchFamily="18" charset="0"/>
                <a:cs typeface="Calibri" panose="020F0502020204030204" pitchFamily="34" charset="0"/>
              </a:rPr>
              <a:t>Deutsch, weil es meine Lieblingsfremdsprache ist. Meine Muttersprache ist Urdu, aber jetzt ist meine Hauptsprache Englisch. </a:t>
            </a:r>
          </a:p>
        </p:txBody>
      </p:sp>
      <p:sp>
        <p:nvSpPr>
          <p:cNvPr id="16" name="TextBox 15">
            <a:extLst>
              <a:ext uri="{FF2B5EF4-FFF2-40B4-BE49-F238E27FC236}">
                <a16:creationId xmlns:a16="http://schemas.microsoft.com/office/drawing/2014/main" id="{E1A414D2-E51A-42D4-A03C-C217C5C20924}"/>
              </a:ext>
            </a:extLst>
          </p:cNvPr>
          <p:cNvSpPr txBox="1"/>
          <p:nvPr/>
        </p:nvSpPr>
        <p:spPr>
          <a:xfrm>
            <a:off x="417166" y="4676919"/>
            <a:ext cx="1107500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5. My main tip is to explain the grammar well.  I like answering grammar questions.</a:t>
            </a:r>
          </a:p>
        </p:txBody>
      </p:sp>
      <p:sp>
        <p:nvSpPr>
          <p:cNvPr id="17" name="TextBox 16">
            <a:extLst>
              <a:ext uri="{FF2B5EF4-FFF2-40B4-BE49-F238E27FC236}">
                <a16:creationId xmlns:a16="http://schemas.microsoft.com/office/drawing/2014/main" id="{856DE7DB-FCA1-45D9-A2E9-6673D7AE8701}"/>
              </a:ext>
            </a:extLst>
          </p:cNvPr>
          <p:cNvSpPr txBox="1"/>
          <p:nvPr/>
        </p:nvSpPr>
        <p:spPr>
          <a:xfrm>
            <a:off x="382287" y="5576231"/>
            <a:ext cx="110750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6. Fridge! “Cool cupboard” in English! That is logical but also funny.</a:t>
            </a:r>
          </a:p>
        </p:txBody>
      </p:sp>
      <p:sp>
        <p:nvSpPr>
          <p:cNvPr id="18" name="TextBox 17">
            <a:extLst>
              <a:ext uri="{FF2B5EF4-FFF2-40B4-BE49-F238E27FC236}">
                <a16:creationId xmlns:a16="http://schemas.microsoft.com/office/drawing/2014/main" id="{F431E403-407D-4616-A3D9-528C63EA111B}"/>
              </a:ext>
            </a:extLst>
          </p:cNvPr>
          <p:cNvSpPr txBox="1"/>
          <p:nvPr/>
        </p:nvSpPr>
        <p:spPr>
          <a:xfrm>
            <a:off x="451124" y="3880523"/>
            <a:ext cx="1107500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4. To go to Germany to see my favourite football team, Bayern Munich, play.</a:t>
            </a:r>
          </a:p>
        </p:txBody>
      </p:sp>
      <p:sp>
        <p:nvSpPr>
          <p:cNvPr id="13" name="Rectangle: Diagonal Corners Rounded 12">
            <a:extLst>
              <a:ext uri="{FF2B5EF4-FFF2-40B4-BE49-F238E27FC236}">
                <a16:creationId xmlns:a16="http://schemas.microsoft.com/office/drawing/2014/main" id="{6DAFE1EB-D184-D23E-8A7F-4E1B58392C88}"/>
              </a:ext>
            </a:extLst>
          </p:cNvPr>
          <p:cNvSpPr/>
          <p:nvPr/>
        </p:nvSpPr>
        <p:spPr>
          <a:xfrm>
            <a:off x="373064" y="5476891"/>
            <a:ext cx="11120354" cy="863263"/>
          </a:xfrm>
          <a:prstGeom prst="round2Diag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FFCC00"/>
                </a:solidFill>
                <a:effectLst/>
                <a:uLnTx/>
                <a:uFillTx/>
                <a:latin typeface="Century Gothic"/>
                <a:ea typeface="Times New Roman" panose="02020603050405020304" pitchFamily="18" charset="0"/>
                <a:cs typeface="Calibri" panose="020F0502020204030204" pitchFamily="34" charset="0"/>
              </a:rPr>
              <a:t>6. Kühlschrank! "Cool cupboard", auf Englisch! Das ist logisch, aber auch  lustig. </a:t>
            </a:r>
            <a:endParaRPr kumimoji="0" lang="de-DE" sz="2400" b="0" i="0" u="none" strike="noStrike" kern="1200" cap="none" spc="0" normalizeH="0" baseline="0" noProof="0" dirty="0">
              <a:ln>
                <a:noFill/>
              </a:ln>
              <a:solidFill>
                <a:srgbClr val="FFCC00"/>
              </a:solidFill>
              <a:effectLst/>
              <a:uLnTx/>
              <a:uFillTx/>
              <a:latin typeface="Century Gothic" panose="020B0502020202020204" pitchFamily="34" charset="0"/>
              <a:ea typeface="Times New Roman" panose="02020603050405020304" pitchFamily="18" charset="0"/>
              <a:cs typeface="Calibri" panose="020F0502020204030204" pitchFamily="34" charset="0"/>
            </a:endParaRPr>
          </a:p>
        </p:txBody>
      </p:sp>
      <p:sp>
        <p:nvSpPr>
          <p:cNvPr id="12" name="Rectangle: Diagonal Corners Rounded 11">
            <a:extLst>
              <a:ext uri="{FF2B5EF4-FFF2-40B4-BE49-F238E27FC236}">
                <a16:creationId xmlns:a16="http://schemas.microsoft.com/office/drawing/2014/main" id="{8896FC63-C422-E74E-2CEE-3EA47E1330A7}"/>
              </a:ext>
            </a:extLst>
          </p:cNvPr>
          <p:cNvSpPr/>
          <p:nvPr/>
        </p:nvSpPr>
        <p:spPr>
          <a:xfrm>
            <a:off x="378987" y="4613628"/>
            <a:ext cx="11113180" cy="863263"/>
          </a:xfrm>
          <a:prstGeom prst="round2Diag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FFFFFF"/>
                </a:solidFill>
                <a:effectLst/>
                <a:uLnTx/>
                <a:uFillTx/>
                <a:latin typeface="Century Gothic" panose="020B0502020202020204" pitchFamily="34" charset="0"/>
                <a:ea typeface="Times New Roman" panose="02020603050405020304" pitchFamily="18"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FFFFFF"/>
                </a:solidFill>
                <a:effectLst/>
                <a:uLnTx/>
                <a:uFillTx/>
                <a:latin typeface="Century Gothic"/>
                <a:ea typeface="Times New Roman" panose="02020603050405020304" pitchFamily="18" charset="0"/>
                <a:cs typeface="Calibri" panose="020F0502020204030204" pitchFamily="34" charset="0"/>
              </a:rPr>
              <a:t>5. Mein Haupttipp ist, die Grammatik gut zu erklären. Ich beantworte gerne  Grammatikfragen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dirty="0">
              <a:ln>
                <a:noFill/>
              </a:ln>
              <a:solidFill>
                <a:srgbClr val="FFFFFF"/>
              </a:solidFill>
              <a:effectLst/>
              <a:uLnTx/>
              <a:uFillTx/>
              <a:latin typeface="Century Gothic" panose="020B0502020202020204" pitchFamily="34" charset="0"/>
              <a:ea typeface="Times New Roman" panose="02020603050405020304" pitchFamily="18" charset="0"/>
              <a:cs typeface="Calibri" panose="020F0502020204030204" pitchFamily="34" charset="0"/>
            </a:endParaRPr>
          </a:p>
        </p:txBody>
      </p:sp>
      <p:sp>
        <p:nvSpPr>
          <p:cNvPr id="10" name="Rectangle: Diagonal Corners Rounded 9">
            <a:extLst>
              <a:ext uri="{FF2B5EF4-FFF2-40B4-BE49-F238E27FC236}">
                <a16:creationId xmlns:a16="http://schemas.microsoft.com/office/drawing/2014/main" id="{02C80036-293B-1726-8FBA-A1EFABE82405}"/>
              </a:ext>
            </a:extLst>
          </p:cNvPr>
          <p:cNvSpPr/>
          <p:nvPr/>
        </p:nvSpPr>
        <p:spPr>
          <a:xfrm>
            <a:off x="387769" y="3765878"/>
            <a:ext cx="11105648" cy="863263"/>
          </a:xfrm>
          <a:prstGeom prst="round2Diag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000000"/>
                </a:solidFill>
                <a:effectLst/>
                <a:uLnTx/>
                <a:uFillTx/>
                <a:latin typeface="Century Gothic"/>
                <a:ea typeface="Times New Roman" panose="02020603050405020304" pitchFamily="18" charset="0"/>
                <a:cs typeface="Calibri" panose="020F0502020204030204" pitchFamily="34" charset="0"/>
              </a:rPr>
              <a:t>4. </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N</a:t>
            </a:r>
            <a:r>
              <a:rPr kumimoji="0" lang="de-DE" sz="2400" b="0" i="0" u="none" strike="noStrike" kern="1200" cap="none" spc="0" normalizeH="0" baseline="0" noProof="0" dirty="0">
                <a:ln>
                  <a:noFill/>
                </a:ln>
                <a:solidFill>
                  <a:srgbClr val="000000"/>
                </a:solidFill>
                <a:effectLst/>
                <a:uLnTx/>
                <a:uFillTx/>
                <a:latin typeface="Century Gothic" panose="020B0502020202020204" pitchFamily="34" charset="0"/>
                <a:ea typeface="Times New Roman" panose="02020603050405020304" pitchFamily="18" charset="0"/>
                <a:cs typeface="Calibri" panose="020F0502020204030204" pitchFamily="34" charset="0"/>
              </a:rPr>
              <a:t>ach Deutschland zu reisen, um meine Lieblingsfußballmannschaft, Bayern München, spielen zu sehen.</a:t>
            </a:r>
            <a:endParaRPr kumimoji="0" lang="de-DE" sz="2400" b="0" i="0" u="none" strike="noStrike" kern="1200" cap="none" spc="0" normalizeH="0" baseline="0" noProof="0" dirty="0">
              <a:ln>
                <a:noFill/>
              </a:ln>
              <a:solidFill>
                <a:srgbClr val="000000"/>
              </a:solidFill>
              <a:effectLst/>
              <a:uLnTx/>
              <a:uFillTx/>
              <a:latin typeface="Century Gothic"/>
              <a:ea typeface="Times New Roman" panose="02020603050405020304" pitchFamily="18" charset="0"/>
              <a:cs typeface="Calibri" panose="020F0502020204030204" pitchFamily="34" charset="0"/>
            </a:endParaRPr>
          </a:p>
        </p:txBody>
      </p:sp>
      <p:sp>
        <p:nvSpPr>
          <p:cNvPr id="7" name="Rectangle: Diagonal Corners Rounded 6">
            <a:extLst>
              <a:ext uri="{FF2B5EF4-FFF2-40B4-BE49-F238E27FC236}">
                <a16:creationId xmlns:a16="http://schemas.microsoft.com/office/drawing/2014/main" id="{F6212B5F-E9CB-9FBD-EB68-27996B23A111}"/>
              </a:ext>
            </a:extLst>
          </p:cNvPr>
          <p:cNvSpPr/>
          <p:nvPr/>
        </p:nvSpPr>
        <p:spPr>
          <a:xfrm>
            <a:off x="397608" y="1468094"/>
            <a:ext cx="11088460" cy="647577"/>
          </a:xfrm>
          <a:prstGeom prst="round2Diag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Century Gothic"/>
                <a:ea typeface="Times New Roman" panose="02020603050405020304" pitchFamily="18" charset="0"/>
                <a:cs typeface="+mn-cs"/>
              </a:rPr>
              <a:t>1. </a:t>
            </a:r>
            <a:r>
              <a:rPr kumimoji="0" lang="de-DE" sz="2400" b="0" i="0" u="none" strike="noStrike" kern="1200" cap="none" spc="0" normalizeH="0" baseline="0" noProof="0" dirty="0">
                <a:ln>
                  <a:noFill/>
                </a:ln>
                <a:solidFill>
                  <a:srgbClr val="000000"/>
                </a:solidFill>
                <a:effectLst/>
                <a:uLnTx/>
                <a:uFillTx/>
                <a:latin typeface="Century Gothic"/>
                <a:ea typeface="Times New Roman" panose="02020603050405020304" pitchFamily="18" charset="0"/>
                <a:cs typeface="Calibri" panose="020F0502020204030204" pitchFamily="34" charset="0"/>
              </a:rPr>
              <a:t>Interview über das Deutschlernen</a:t>
            </a:r>
          </a:p>
        </p:txBody>
      </p:sp>
    </p:spTree>
    <p:extLst>
      <p:ext uri="{BB962C8B-B14F-4D97-AF65-F5344CB8AC3E}">
        <p14:creationId xmlns:p14="http://schemas.microsoft.com/office/powerpoint/2010/main" val="457322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0" nodeType="clickEffect">
                                  <p:stCondLst>
                                    <p:cond delay="0"/>
                                  </p:stCondLst>
                                  <p:childTnLst>
                                    <p:animEffect transition="out" filter="dissolve">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grpId="0" nodeType="clickEffect">
                                  <p:stCondLst>
                                    <p:cond delay="0"/>
                                  </p:stCondLst>
                                  <p:childTnLst>
                                    <p:animEffect transition="out" filter="dissolve">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13" grpId="0" animBg="1"/>
      <p:bldP spid="12" grpId="0" animBg="1"/>
      <p:bldP spid="10"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5A5435C0-5BEA-4E8C-8D50-F992D6DCDC39}"/>
              </a:ext>
            </a:extLst>
          </p:cNvPr>
          <p:cNvSpPr txBox="1"/>
          <p:nvPr/>
        </p:nvSpPr>
        <p:spPr>
          <a:xfrm>
            <a:off x="403092" y="2934881"/>
            <a:ext cx="1107500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3. The many different adjective endings.  Yes, that is the main problem for me. Completely different from Urdu!</a:t>
            </a:r>
          </a:p>
        </p:txBody>
      </p:sp>
      <p:sp>
        <p:nvSpPr>
          <p:cNvPr id="3" name="Title 2">
            <a:extLst>
              <a:ext uri="{FF2B5EF4-FFF2-40B4-BE49-F238E27FC236}">
                <a16:creationId xmlns:a16="http://schemas.microsoft.com/office/drawing/2014/main" id="{81CB3F0B-7090-0D25-C185-7A77A6D76644}"/>
              </a:ext>
            </a:extLst>
          </p:cNvPr>
          <p:cNvSpPr>
            <a:spLocks noGrp="1"/>
          </p:cNvSpPr>
          <p:nvPr>
            <p:ph type="title"/>
          </p:nvPr>
        </p:nvSpPr>
        <p:spPr>
          <a:xfrm>
            <a:off x="0" y="61157"/>
            <a:ext cx="5352288" cy="647577"/>
          </a:xfrm>
        </p:spPr>
        <p:txBody>
          <a:bodyPr>
            <a:normAutofit/>
          </a:bodyPr>
          <a:lstStyle/>
          <a:p>
            <a:r>
              <a:rPr lang="en-GB" dirty="0">
                <a:solidFill>
                  <a:schemeClr val="tx1">
                    <a:lumMod val="75000"/>
                  </a:schemeClr>
                </a:solidFill>
              </a:rPr>
              <a:t>Interview </a:t>
            </a:r>
            <a:r>
              <a:rPr lang="en-GB" dirty="0" err="1">
                <a:solidFill>
                  <a:schemeClr val="tx1">
                    <a:lumMod val="75000"/>
                  </a:schemeClr>
                </a:solidFill>
              </a:rPr>
              <a:t>Übersetzung</a:t>
            </a:r>
            <a:endParaRPr lang="en-GB" dirty="0">
              <a:solidFill>
                <a:schemeClr val="tx1">
                  <a:lumMod val="75000"/>
                </a:schemeClr>
              </a:solidFill>
            </a:endParaRPr>
          </a:p>
        </p:txBody>
      </p:sp>
      <p:sp>
        <p:nvSpPr>
          <p:cNvPr id="4" name="Text Placeholder 3">
            <a:extLst>
              <a:ext uri="{FF2B5EF4-FFF2-40B4-BE49-F238E27FC236}">
                <a16:creationId xmlns:a16="http://schemas.microsoft.com/office/drawing/2014/main" id="{E61CA38A-CD2C-BC6C-36D2-5126035C6034}"/>
              </a:ext>
            </a:extLst>
          </p:cNvPr>
          <p:cNvSpPr>
            <a:spLocks noGrp="1"/>
          </p:cNvSpPr>
          <p:nvPr>
            <p:ph type="body" sz="quarter" idx="10"/>
          </p:nvPr>
        </p:nvSpPr>
        <p:spPr/>
        <p:txBody>
          <a:bodyPr>
            <a:normAutofit fontScale="92500" lnSpcReduction="10000"/>
          </a:bodyPr>
          <a:lstStyle/>
          <a:p>
            <a:r>
              <a:rPr lang="en-GB" b="1" dirty="0" err="1"/>
              <a:t>Übersetzen</a:t>
            </a:r>
            <a:r>
              <a:rPr lang="en-GB" b="1" dirty="0"/>
              <a:t> Sie die </a:t>
            </a:r>
            <a:r>
              <a:rPr lang="en-GB" b="1" dirty="0" err="1"/>
              <a:t>folgenden</a:t>
            </a:r>
            <a:r>
              <a:rPr lang="en-GB" b="1" dirty="0"/>
              <a:t> </a:t>
            </a:r>
            <a:r>
              <a:rPr lang="en-GB" b="1" dirty="0" err="1"/>
              <a:t>Sätze</a:t>
            </a:r>
            <a:r>
              <a:rPr lang="en-GB" b="1" dirty="0"/>
              <a:t> </a:t>
            </a:r>
            <a:r>
              <a:rPr lang="en-GB" b="1" dirty="0" err="1"/>
              <a:t>aus</a:t>
            </a:r>
            <a:r>
              <a:rPr lang="en-GB" b="1" dirty="0"/>
              <a:t> </a:t>
            </a:r>
            <a:r>
              <a:rPr lang="en-GB" b="1" dirty="0" err="1"/>
              <a:t>dem</a:t>
            </a:r>
            <a:r>
              <a:rPr lang="en-GB" b="1" dirty="0"/>
              <a:t> Interview auf </a:t>
            </a:r>
            <a:r>
              <a:rPr lang="en-GB" b="1" dirty="0" err="1"/>
              <a:t>Englisch</a:t>
            </a:r>
            <a:r>
              <a:rPr lang="en-GB" b="1" dirty="0"/>
              <a:t>: </a:t>
            </a:r>
          </a:p>
          <a:p>
            <a:endParaRPr lang="en-GB" b="1" dirty="0"/>
          </a:p>
          <a:p>
            <a:endParaRPr lang="en-GB" dirty="0"/>
          </a:p>
          <a:p>
            <a:endParaRPr lang="de-DE"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endParaRPr>
          </a:p>
          <a:p>
            <a:endParaRPr lang="de-DE" dirty="0">
              <a:solidFill>
                <a:srgbClr val="000000"/>
              </a:solidFill>
              <a:ea typeface="Times New Roman" panose="02020603050405020304" pitchFamily="18" charset="0"/>
              <a:cs typeface="Calibri" panose="020F0502020204030204" pitchFamily="34" charset="0"/>
            </a:endParaRPr>
          </a:p>
          <a:p>
            <a:endParaRPr lang="de-DE"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endParaRPr>
          </a:p>
          <a:p>
            <a:endParaRPr lang="de-DE" dirty="0">
              <a:solidFill>
                <a:srgbClr val="000000"/>
              </a:solidFill>
              <a:ea typeface="Times New Roman" panose="02020603050405020304" pitchFamily="18" charset="0"/>
              <a:cs typeface="Calibri" panose="020F0502020204030204" pitchFamily="34" charset="0"/>
            </a:endParaRPr>
          </a:p>
          <a:p>
            <a:endParaRPr lang="de-DE"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endParaRPr>
          </a:p>
          <a:p>
            <a:endParaRPr lang="de-DE" sz="2400" dirty="0">
              <a:solidFill>
                <a:srgbClr val="000000"/>
              </a:solidFill>
              <a:effectLst/>
              <a:latin typeface="+mn-lt"/>
              <a:ea typeface="Times New Roman" panose="02020603050405020304" pitchFamily="18" charset="0"/>
              <a:cs typeface="Calibri" panose="020F0502020204030204" pitchFamily="34" charset="0"/>
            </a:endParaRPr>
          </a:p>
          <a:p>
            <a:endParaRPr lang="de-DE" sz="2400" dirty="0">
              <a:solidFill>
                <a:srgbClr val="000000"/>
              </a:solidFill>
              <a:effectLst/>
              <a:latin typeface="+mn-lt"/>
              <a:ea typeface="Times New Roman" panose="02020603050405020304" pitchFamily="18" charset="0"/>
              <a:cs typeface="Calibri" panose="020F0502020204030204" pitchFamily="34" charset="0"/>
            </a:endParaRPr>
          </a:p>
          <a:p>
            <a:endParaRPr lang="de-DE" sz="2400" dirty="0">
              <a:solidFill>
                <a:srgbClr val="000000"/>
              </a:solidFill>
              <a:effectLst/>
              <a:latin typeface="+mn-lt"/>
              <a:ea typeface="Times New Roman" panose="02020603050405020304" pitchFamily="18" charset="0"/>
              <a:cs typeface="Calibri" panose="020F0502020204030204" pitchFamily="34" charset="0"/>
            </a:endParaRPr>
          </a:p>
          <a:p>
            <a:endParaRPr lang="de-DE" sz="2400" dirty="0">
              <a:solidFill>
                <a:srgbClr val="000000"/>
              </a:solidFill>
              <a:effectLst/>
              <a:latin typeface="+mn-lt"/>
              <a:ea typeface="Times New Roman" panose="02020603050405020304" pitchFamily="18" charset="0"/>
              <a:cs typeface="Calibri" panose="020F0502020204030204" pitchFamily="34" charset="0"/>
            </a:endParaRPr>
          </a:p>
          <a:p>
            <a:r>
              <a:rPr lang="de-DE"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a:t>
            </a:r>
            <a:endParaRPr lang="de-DE" sz="2400" dirty="0">
              <a:solidFill>
                <a:srgbClr val="000000"/>
              </a:solidFill>
              <a:effectLst/>
              <a:latin typeface="+mn-lt"/>
              <a:ea typeface="Times New Roman" panose="02020603050405020304" pitchFamily="18" charset="0"/>
              <a:cs typeface="Calibri" panose="020F0502020204030204" pitchFamily="34" charset="0"/>
            </a:endParaRPr>
          </a:p>
          <a:p>
            <a:endParaRPr lang="en-GB" dirty="0"/>
          </a:p>
        </p:txBody>
      </p:sp>
      <p:sp>
        <p:nvSpPr>
          <p:cNvPr id="5" name="Flowchart: Alternate Process 4">
            <a:extLst>
              <a:ext uri="{FF2B5EF4-FFF2-40B4-BE49-F238E27FC236}">
                <a16:creationId xmlns:a16="http://schemas.microsoft.com/office/drawing/2014/main" id="{77A87AF3-4502-DAC3-4E8F-0FDFB141A12A}"/>
              </a:ext>
            </a:extLst>
          </p:cNvPr>
          <p:cNvSpPr/>
          <p:nvPr/>
        </p:nvSpPr>
        <p:spPr>
          <a:xfrm>
            <a:off x="10559440" y="153338"/>
            <a:ext cx="1526643" cy="473830"/>
          </a:xfrm>
          <a:prstGeom prst="flowChartAlternate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3D3C3C"/>
                </a:solidFill>
                <a:effectLst/>
                <a:uLnTx/>
                <a:uFillTx/>
                <a:latin typeface="Century Gothic"/>
                <a:ea typeface="+mn-ea"/>
                <a:cs typeface="+mn-cs"/>
              </a:rPr>
              <a:t>schreiben</a:t>
            </a:r>
            <a:endParaRPr kumimoji="0" lang="en-GB" sz="20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9" name="Rectangle: Diagonal Corners Rounded 8">
            <a:extLst>
              <a:ext uri="{FF2B5EF4-FFF2-40B4-BE49-F238E27FC236}">
                <a16:creationId xmlns:a16="http://schemas.microsoft.com/office/drawing/2014/main" id="{5DE1640E-60DD-0CDE-32F7-BE31C166CF1F}"/>
              </a:ext>
            </a:extLst>
          </p:cNvPr>
          <p:cNvSpPr/>
          <p:nvPr/>
        </p:nvSpPr>
        <p:spPr>
          <a:xfrm>
            <a:off x="382287" y="2939587"/>
            <a:ext cx="11103781" cy="863263"/>
          </a:xfrm>
          <a:prstGeom prst="round2Diag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FFCC00"/>
                </a:solidFill>
                <a:effectLst/>
                <a:uLnTx/>
                <a:uFillTx/>
                <a:latin typeface="Century Gothic" panose="020B0502020202020204" pitchFamily="34" charset="0"/>
                <a:ea typeface="Times New Roman" panose="02020603050405020304" pitchFamily="18" charset="0"/>
                <a:cs typeface="Calibri" panose="020F0502020204030204" pitchFamily="34" charset="0"/>
              </a:rPr>
              <a:t>3. Die vielen verschiedenen Adjektivendungen! Ja</a:t>
            </a:r>
            <a:r>
              <a:rPr kumimoji="0" lang="de-DE" sz="2400" b="0" i="0" u="none" strike="noStrike" kern="1200" cap="none" spc="0" normalizeH="0" baseline="0" noProof="0" dirty="0">
                <a:ln>
                  <a:noFill/>
                </a:ln>
                <a:solidFill>
                  <a:srgbClr val="FFCC00"/>
                </a:solidFill>
                <a:effectLst/>
                <a:uLnTx/>
                <a:uFillTx/>
                <a:latin typeface="Century Gothic"/>
                <a:ea typeface="Times New Roman" panose="02020603050405020304" pitchFamily="18" charset="0"/>
                <a:cs typeface="Calibri" panose="020F0502020204030204" pitchFamily="34" charset="0"/>
              </a:rPr>
              <a:t>, </a:t>
            </a:r>
            <a:r>
              <a:rPr kumimoji="0" lang="de-DE" sz="2400" b="0" i="0" u="none" strike="noStrike" kern="1200" cap="none" spc="0" normalizeH="0" baseline="0" noProof="0" dirty="0">
                <a:ln>
                  <a:noFill/>
                </a:ln>
                <a:solidFill>
                  <a:srgbClr val="FFCC00"/>
                </a:solidFill>
                <a:effectLst/>
                <a:uLnTx/>
                <a:uFillTx/>
                <a:latin typeface="Century Gothic" panose="020B0502020202020204" pitchFamily="34" charset="0"/>
                <a:ea typeface="Times New Roman" panose="02020603050405020304" pitchFamily="18" charset="0"/>
                <a:cs typeface="Calibri" panose="020F0502020204030204" pitchFamily="34" charset="0"/>
              </a:rPr>
              <a:t>das ist für mich das Hauptproblem.  Echt anders als Urdu!</a:t>
            </a:r>
          </a:p>
        </p:txBody>
      </p:sp>
      <p:sp>
        <p:nvSpPr>
          <p:cNvPr id="2" name="TextBox 1">
            <a:extLst>
              <a:ext uri="{FF2B5EF4-FFF2-40B4-BE49-F238E27FC236}">
                <a16:creationId xmlns:a16="http://schemas.microsoft.com/office/drawing/2014/main" id="{4608B5D6-86C8-48FA-A561-01A6445EC1E7}"/>
              </a:ext>
            </a:extLst>
          </p:cNvPr>
          <p:cNvSpPr txBox="1"/>
          <p:nvPr/>
        </p:nvSpPr>
        <p:spPr>
          <a:xfrm>
            <a:off x="388384" y="1539988"/>
            <a:ext cx="110750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1. Interview about learning German.</a:t>
            </a:r>
          </a:p>
        </p:txBody>
      </p:sp>
      <p:sp>
        <p:nvSpPr>
          <p:cNvPr id="14" name="TextBox 13">
            <a:extLst>
              <a:ext uri="{FF2B5EF4-FFF2-40B4-BE49-F238E27FC236}">
                <a16:creationId xmlns:a16="http://schemas.microsoft.com/office/drawing/2014/main" id="{8400E4AA-C988-4706-8912-DB255062F72D}"/>
              </a:ext>
            </a:extLst>
          </p:cNvPr>
          <p:cNvSpPr txBox="1"/>
          <p:nvPr/>
        </p:nvSpPr>
        <p:spPr>
          <a:xfrm>
            <a:off x="388383" y="2113068"/>
            <a:ext cx="1107500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2. I am learning German because it is my favourite language. My mother tongue is Urdu, but now my main language is English. </a:t>
            </a:r>
          </a:p>
        </p:txBody>
      </p:sp>
      <p:sp>
        <p:nvSpPr>
          <p:cNvPr id="8" name="Rectangle: Diagonal Corners Rounded 7">
            <a:extLst>
              <a:ext uri="{FF2B5EF4-FFF2-40B4-BE49-F238E27FC236}">
                <a16:creationId xmlns:a16="http://schemas.microsoft.com/office/drawing/2014/main" id="{809F58A0-C7C8-FF97-1453-FE565C33B32B}"/>
              </a:ext>
            </a:extLst>
          </p:cNvPr>
          <p:cNvSpPr/>
          <p:nvPr/>
        </p:nvSpPr>
        <p:spPr>
          <a:xfrm>
            <a:off x="383273" y="2117104"/>
            <a:ext cx="11099115" cy="863263"/>
          </a:xfrm>
          <a:prstGeom prst="round2Diag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Century Gothic"/>
                <a:ea typeface="+mn-ea"/>
                <a:cs typeface="+mn-cs"/>
              </a:rPr>
              <a:t>2. Ich </a:t>
            </a:r>
            <a:r>
              <a:rPr kumimoji="0" lang="en-GB" sz="2400" b="0" i="0" u="none" strike="noStrike" kern="1200" cap="none" spc="0" normalizeH="0" baseline="0" noProof="0" dirty="0" err="1">
                <a:ln>
                  <a:noFill/>
                </a:ln>
                <a:solidFill>
                  <a:srgbClr val="FFFFFF"/>
                </a:solidFill>
                <a:effectLst/>
                <a:uLnTx/>
                <a:uFillTx/>
                <a:latin typeface="Century Gothic"/>
                <a:ea typeface="+mn-ea"/>
                <a:cs typeface="+mn-cs"/>
              </a:rPr>
              <a:t>lerne</a:t>
            </a:r>
            <a:r>
              <a:rPr kumimoji="0" lang="en-GB" sz="2400" b="0" i="0" u="none" strike="noStrike" kern="1200" cap="none" spc="0" normalizeH="0" baseline="0" noProof="0" dirty="0">
                <a:ln>
                  <a:noFill/>
                </a:ln>
                <a:solidFill>
                  <a:srgbClr val="FFFFFF"/>
                </a:solidFill>
                <a:effectLst/>
                <a:uLnTx/>
                <a:uFillTx/>
                <a:latin typeface="Century Gothic"/>
                <a:ea typeface="+mn-ea"/>
                <a:cs typeface="+mn-cs"/>
              </a:rPr>
              <a:t> </a:t>
            </a:r>
            <a:r>
              <a:rPr kumimoji="0" lang="de-DE" sz="2400" b="0" i="0" u="none" strike="noStrike" kern="1200" cap="none" spc="0" normalizeH="0" baseline="0" noProof="0" dirty="0">
                <a:ln>
                  <a:noFill/>
                </a:ln>
                <a:solidFill>
                  <a:srgbClr val="FFFFFF"/>
                </a:solidFill>
                <a:effectLst/>
                <a:uLnTx/>
                <a:uFillTx/>
                <a:latin typeface="Century Gothic" panose="020B0502020202020204" pitchFamily="34" charset="0"/>
                <a:ea typeface="Times New Roman" panose="02020603050405020304" pitchFamily="18" charset="0"/>
                <a:cs typeface="Calibri" panose="020F0502020204030204" pitchFamily="34" charset="0"/>
              </a:rPr>
              <a:t>Deutsch, weil es meine Lieblingsfremdsprache ist. Meine Muttersprache ist Urdu, aber jetzt ist meine Hauptsprache Englisch. </a:t>
            </a:r>
          </a:p>
        </p:txBody>
      </p:sp>
      <p:sp>
        <p:nvSpPr>
          <p:cNvPr id="16" name="TextBox 15">
            <a:extLst>
              <a:ext uri="{FF2B5EF4-FFF2-40B4-BE49-F238E27FC236}">
                <a16:creationId xmlns:a16="http://schemas.microsoft.com/office/drawing/2014/main" id="{E1A414D2-E51A-42D4-A03C-C217C5C20924}"/>
              </a:ext>
            </a:extLst>
          </p:cNvPr>
          <p:cNvSpPr txBox="1"/>
          <p:nvPr/>
        </p:nvSpPr>
        <p:spPr>
          <a:xfrm>
            <a:off x="417166" y="4676919"/>
            <a:ext cx="1107500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5. My main tip is to explain the grammar well.  I like answering grammar questions.</a:t>
            </a:r>
          </a:p>
        </p:txBody>
      </p:sp>
      <p:sp>
        <p:nvSpPr>
          <p:cNvPr id="17" name="TextBox 16">
            <a:extLst>
              <a:ext uri="{FF2B5EF4-FFF2-40B4-BE49-F238E27FC236}">
                <a16:creationId xmlns:a16="http://schemas.microsoft.com/office/drawing/2014/main" id="{856DE7DB-FCA1-45D9-A2E9-6673D7AE8701}"/>
              </a:ext>
            </a:extLst>
          </p:cNvPr>
          <p:cNvSpPr txBox="1"/>
          <p:nvPr/>
        </p:nvSpPr>
        <p:spPr>
          <a:xfrm>
            <a:off x="382287" y="5576231"/>
            <a:ext cx="110750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6. Fridge! “Cool cupboard” in English! That is logical but also funny.</a:t>
            </a:r>
          </a:p>
        </p:txBody>
      </p:sp>
      <p:sp>
        <p:nvSpPr>
          <p:cNvPr id="18" name="TextBox 17">
            <a:extLst>
              <a:ext uri="{FF2B5EF4-FFF2-40B4-BE49-F238E27FC236}">
                <a16:creationId xmlns:a16="http://schemas.microsoft.com/office/drawing/2014/main" id="{F431E403-407D-4616-A3D9-528C63EA111B}"/>
              </a:ext>
            </a:extLst>
          </p:cNvPr>
          <p:cNvSpPr txBox="1"/>
          <p:nvPr/>
        </p:nvSpPr>
        <p:spPr>
          <a:xfrm>
            <a:off x="451124" y="3880523"/>
            <a:ext cx="1107500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4. To go to Germany to see my favourite football team, Bayern Munich, play.</a:t>
            </a:r>
          </a:p>
        </p:txBody>
      </p:sp>
      <p:sp>
        <p:nvSpPr>
          <p:cNvPr id="13" name="Rectangle: Diagonal Corners Rounded 12">
            <a:extLst>
              <a:ext uri="{FF2B5EF4-FFF2-40B4-BE49-F238E27FC236}">
                <a16:creationId xmlns:a16="http://schemas.microsoft.com/office/drawing/2014/main" id="{6DAFE1EB-D184-D23E-8A7F-4E1B58392C88}"/>
              </a:ext>
            </a:extLst>
          </p:cNvPr>
          <p:cNvSpPr/>
          <p:nvPr/>
        </p:nvSpPr>
        <p:spPr>
          <a:xfrm>
            <a:off x="373064" y="5476891"/>
            <a:ext cx="11120354" cy="863263"/>
          </a:xfrm>
          <a:prstGeom prst="round2Diag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FFCC00"/>
                </a:solidFill>
                <a:effectLst/>
                <a:uLnTx/>
                <a:uFillTx/>
                <a:latin typeface="Century Gothic"/>
                <a:ea typeface="Times New Roman" panose="02020603050405020304" pitchFamily="18" charset="0"/>
                <a:cs typeface="Calibri" panose="020F0502020204030204" pitchFamily="34" charset="0"/>
              </a:rPr>
              <a:t>6. Kühlschrank! "Cool cupboard", auf Englisch! Das ist logisch, aber auch  lustig. </a:t>
            </a:r>
            <a:endParaRPr kumimoji="0" lang="de-DE" sz="2400" b="0" i="0" u="none" strike="noStrike" kern="1200" cap="none" spc="0" normalizeH="0" baseline="0" noProof="0" dirty="0">
              <a:ln>
                <a:noFill/>
              </a:ln>
              <a:solidFill>
                <a:srgbClr val="FFCC00"/>
              </a:solidFill>
              <a:effectLst/>
              <a:uLnTx/>
              <a:uFillTx/>
              <a:latin typeface="Century Gothic" panose="020B0502020202020204" pitchFamily="34" charset="0"/>
              <a:ea typeface="Times New Roman" panose="02020603050405020304" pitchFamily="18" charset="0"/>
              <a:cs typeface="Calibri" panose="020F0502020204030204" pitchFamily="34" charset="0"/>
            </a:endParaRPr>
          </a:p>
        </p:txBody>
      </p:sp>
      <p:sp>
        <p:nvSpPr>
          <p:cNvPr id="12" name="Rectangle: Diagonal Corners Rounded 11">
            <a:extLst>
              <a:ext uri="{FF2B5EF4-FFF2-40B4-BE49-F238E27FC236}">
                <a16:creationId xmlns:a16="http://schemas.microsoft.com/office/drawing/2014/main" id="{8896FC63-C422-E74E-2CEE-3EA47E1330A7}"/>
              </a:ext>
            </a:extLst>
          </p:cNvPr>
          <p:cNvSpPr/>
          <p:nvPr/>
        </p:nvSpPr>
        <p:spPr>
          <a:xfrm>
            <a:off x="378987" y="4613628"/>
            <a:ext cx="11113180" cy="863263"/>
          </a:xfrm>
          <a:prstGeom prst="round2Diag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FFFFFF"/>
                </a:solidFill>
                <a:effectLst/>
                <a:uLnTx/>
                <a:uFillTx/>
                <a:latin typeface="Century Gothic" panose="020B0502020202020204" pitchFamily="34" charset="0"/>
                <a:ea typeface="Times New Roman" panose="02020603050405020304" pitchFamily="18"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FFFFFF"/>
                </a:solidFill>
                <a:effectLst/>
                <a:uLnTx/>
                <a:uFillTx/>
                <a:latin typeface="Century Gothic"/>
                <a:ea typeface="Times New Roman" panose="02020603050405020304" pitchFamily="18" charset="0"/>
                <a:cs typeface="Calibri" panose="020F0502020204030204" pitchFamily="34" charset="0"/>
              </a:rPr>
              <a:t>5. Mein Haupttipp ist, die Grammatik gut zu erklären. Ich beantworte gerne  Grammatikfragen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dirty="0">
              <a:ln>
                <a:noFill/>
              </a:ln>
              <a:solidFill>
                <a:srgbClr val="FFFFFF"/>
              </a:solidFill>
              <a:effectLst/>
              <a:uLnTx/>
              <a:uFillTx/>
              <a:latin typeface="Century Gothic" panose="020B0502020202020204" pitchFamily="34" charset="0"/>
              <a:ea typeface="Times New Roman" panose="02020603050405020304" pitchFamily="18" charset="0"/>
              <a:cs typeface="Calibri" panose="020F0502020204030204" pitchFamily="34" charset="0"/>
            </a:endParaRPr>
          </a:p>
        </p:txBody>
      </p:sp>
      <p:sp>
        <p:nvSpPr>
          <p:cNvPr id="10" name="Rectangle: Diagonal Corners Rounded 9">
            <a:extLst>
              <a:ext uri="{FF2B5EF4-FFF2-40B4-BE49-F238E27FC236}">
                <a16:creationId xmlns:a16="http://schemas.microsoft.com/office/drawing/2014/main" id="{02C80036-293B-1726-8FBA-A1EFABE82405}"/>
              </a:ext>
            </a:extLst>
          </p:cNvPr>
          <p:cNvSpPr/>
          <p:nvPr/>
        </p:nvSpPr>
        <p:spPr>
          <a:xfrm>
            <a:off x="387769" y="3765878"/>
            <a:ext cx="11105648" cy="863263"/>
          </a:xfrm>
          <a:prstGeom prst="round2Diag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000000"/>
                </a:solidFill>
                <a:effectLst/>
                <a:uLnTx/>
                <a:uFillTx/>
                <a:latin typeface="Century Gothic"/>
                <a:ea typeface="Times New Roman" panose="02020603050405020304" pitchFamily="18" charset="0"/>
                <a:cs typeface="Calibri" panose="020F0502020204030204" pitchFamily="34" charset="0"/>
              </a:rPr>
              <a:t>4. Ich möchte </a:t>
            </a:r>
            <a:r>
              <a:rPr kumimoji="0" lang="de-DE" sz="2400" b="0" i="0" u="none" strike="noStrike" kern="1200" cap="none" spc="0" normalizeH="0" baseline="0" noProof="0" dirty="0">
                <a:ln>
                  <a:noFill/>
                </a:ln>
                <a:solidFill>
                  <a:srgbClr val="000000"/>
                </a:solidFill>
                <a:effectLst/>
                <a:uLnTx/>
                <a:uFillTx/>
                <a:latin typeface="Century Gothic" panose="020B0502020202020204" pitchFamily="34" charset="0"/>
                <a:ea typeface="Times New Roman" panose="02020603050405020304" pitchFamily="18" charset="0"/>
                <a:cs typeface="Calibri" panose="020F0502020204030204" pitchFamily="34" charset="0"/>
              </a:rPr>
              <a:t>meine Lieblingsfußballmannschaft, Bayern München, sehen.</a:t>
            </a:r>
            <a:endParaRPr kumimoji="0" lang="de-DE" sz="2400" b="0" i="0" u="none" strike="noStrike" kern="1200" cap="none" spc="0" normalizeH="0" baseline="0" noProof="0" dirty="0">
              <a:ln>
                <a:noFill/>
              </a:ln>
              <a:solidFill>
                <a:srgbClr val="000000"/>
              </a:solidFill>
              <a:effectLst/>
              <a:uLnTx/>
              <a:uFillTx/>
              <a:latin typeface="Century Gothic"/>
              <a:ea typeface="Times New Roman" panose="02020603050405020304" pitchFamily="18" charset="0"/>
              <a:cs typeface="Calibri" panose="020F0502020204030204" pitchFamily="34" charset="0"/>
            </a:endParaRPr>
          </a:p>
        </p:txBody>
      </p:sp>
      <p:sp>
        <p:nvSpPr>
          <p:cNvPr id="7" name="Rectangle: Diagonal Corners Rounded 6">
            <a:extLst>
              <a:ext uri="{FF2B5EF4-FFF2-40B4-BE49-F238E27FC236}">
                <a16:creationId xmlns:a16="http://schemas.microsoft.com/office/drawing/2014/main" id="{F6212B5F-E9CB-9FBD-EB68-27996B23A111}"/>
              </a:ext>
            </a:extLst>
          </p:cNvPr>
          <p:cNvSpPr/>
          <p:nvPr/>
        </p:nvSpPr>
        <p:spPr>
          <a:xfrm>
            <a:off x="397608" y="1468094"/>
            <a:ext cx="11088460" cy="647577"/>
          </a:xfrm>
          <a:prstGeom prst="round2Diag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Century Gothic"/>
                <a:ea typeface="Times New Roman" panose="02020603050405020304" pitchFamily="18" charset="0"/>
                <a:cs typeface="+mn-cs"/>
              </a:rPr>
              <a:t>1. </a:t>
            </a:r>
            <a:r>
              <a:rPr kumimoji="0" lang="de-DE" sz="2400" b="0" i="0" u="none" strike="noStrike" kern="1200" cap="none" spc="0" normalizeH="0" baseline="0" noProof="0" dirty="0">
                <a:ln>
                  <a:noFill/>
                </a:ln>
                <a:solidFill>
                  <a:srgbClr val="000000"/>
                </a:solidFill>
                <a:effectLst/>
                <a:uLnTx/>
                <a:uFillTx/>
                <a:latin typeface="Century Gothic"/>
                <a:ea typeface="Times New Roman" panose="02020603050405020304" pitchFamily="18" charset="0"/>
                <a:cs typeface="Calibri" panose="020F0502020204030204" pitchFamily="34" charset="0"/>
              </a:rPr>
              <a:t>Interview über das Deutschlernen</a:t>
            </a:r>
          </a:p>
        </p:txBody>
      </p:sp>
    </p:spTree>
    <p:extLst>
      <p:ext uri="{BB962C8B-B14F-4D97-AF65-F5344CB8AC3E}">
        <p14:creationId xmlns:p14="http://schemas.microsoft.com/office/powerpoint/2010/main" val="233588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0" nodeType="clickEffect">
                                  <p:stCondLst>
                                    <p:cond delay="0"/>
                                  </p:stCondLst>
                                  <p:childTnLst>
                                    <p:animEffect transition="out" filter="dissolve">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grpId="0" nodeType="clickEffect">
                                  <p:stCondLst>
                                    <p:cond delay="0"/>
                                  </p:stCondLst>
                                  <p:childTnLst>
                                    <p:animEffect transition="out" filter="dissolve">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13" grpId="0" animBg="1"/>
      <p:bldP spid="12" grpId="0" animBg="1"/>
      <p:bldP spid="10"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89133-BB1B-08D7-AD10-4EA2A02D7381}"/>
              </a:ext>
            </a:extLst>
          </p:cNvPr>
          <p:cNvSpPr>
            <a:spLocks noGrp="1"/>
          </p:cNvSpPr>
          <p:nvPr>
            <p:ph type="title"/>
          </p:nvPr>
        </p:nvSpPr>
        <p:spPr>
          <a:xfrm>
            <a:off x="0" y="213557"/>
            <a:ext cx="3801291" cy="647577"/>
          </a:xfrm>
        </p:spPr>
        <p:txBody>
          <a:bodyPr/>
          <a:lstStyle/>
          <a:p>
            <a:r>
              <a:rPr lang="en-US" dirty="0" err="1"/>
              <a:t>Hausaufgaben</a:t>
            </a:r>
            <a:endParaRPr lang="en-GB" dirty="0"/>
          </a:p>
        </p:txBody>
      </p:sp>
      <p:sp>
        <p:nvSpPr>
          <p:cNvPr id="3" name="Text Placeholder 2">
            <a:extLst>
              <a:ext uri="{FF2B5EF4-FFF2-40B4-BE49-F238E27FC236}">
                <a16:creationId xmlns:a16="http://schemas.microsoft.com/office/drawing/2014/main" id="{30633015-60BA-CDD0-AA31-EFAFDB6AEEE1}"/>
              </a:ext>
            </a:extLst>
          </p:cNvPr>
          <p:cNvSpPr>
            <a:spLocks noGrp="1"/>
          </p:cNvSpPr>
          <p:nvPr>
            <p:ph type="body" sz="quarter" idx="10"/>
          </p:nvPr>
        </p:nvSpPr>
        <p:spPr/>
        <p:txBody>
          <a:bodyPr>
            <a:normAutofit/>
          </a:bodyPr>
          <a:lstStyle/>
          <a:p>
            <a:r>
              <a:rPr lang="en-US" dirty="0"/>
              <a:t>10.1.1.3 new vocabulary </a:t>
            </a:r>
          </a:p>
          <a:p>
            <a:endParaRPr lang="en-US" b="1" dirty="0"/>
          </a:p>
          <a:p>
            <a:endParaRPr lang="en-US" b="1" dirty="0"/>
          </a:p>
          <a:p>
            <a:endParaRPr lang="en-US" b="1" dirty="0"/>
          </a:p>
          <a:p>
            <a:endParaRPr lang="en-US" b="1" dirty="0"/>
          </a:p>
          <a:p>
            <a:endParaRPr lang="en-US" b="1" dirty="0"/>
          </a:p>
          <a:p>
            <a:r>
              <a:rPr lang="en-US" dirty="0"/>
              <a:t>10.1.1.3 revisited vocabulary</a:t>
            </a:r>
            <a:r>
              <a:rPr lang="en-US" b="1" dirty="0"/>
              <a:t>	</a:t>
            </a:r>
          </a:p>
          <a:p>
            <a:endParaRPr lang="en-US" b="1" dirty="0"/>
          </a:p>
          <a:p>
            <a:endParaRPr lang="en-US" b="1" dirty="0"/>
          </a:p>
          <a:p>
            <a:endParaRPr lang="en-US" b="1" dirty="0"/>
          </a:p>
          <a:p>
            <a:endParaRPr lang="en-GB" b="1" dirty="0"/>
          </a:p>
        </p:txBody>
      </p:sp>
      <p:sp>
        <p:nvSpPr>
          <p:cNvPr id="4" name="Google Shape;753;p17">
            <a:extLst>
              <a:ext uri="{FF2B5EF4-FFF2-40B4-BE49-F238E27FC236}">
                <a16:creationId xmlns:a16="http://schemas.microsoft.com/office/drawing/2014/main" id="{B58B9094-9410-F7F8-F8EF-F95E6E15F3D3}"/>
              </a:ext>
            </a:extLst>
          </p:cNvPr>
          <p:cNvSpPr txBox="1"/>
          <p:nvPr/>
        </p:nvSpPr>
        <p:spPr>
          <a:xfrm>
            <a:off x="5002577" y="2870923"/>
            <a:ext cx="1870946"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GB" sz="2400" b="1"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Foundation</a:t>
            </a:r>
            <a:endParaRPr kumimoji="0" lang="en-GB"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6" name="Picture 5" descr="Qr code&#10;&#10;Description automatically generated">
            <a:extLst>
              <a:ext uri="{FF2B5EF4-FFF2-40B4-BE49-F238E27FC236}">
                <a16:creationId xmlns:a16="http://schemas.microsoft.com/office/drawing/2014/main" id="{05D364DC-C9CE-6205-677A-653CDE77C8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5528" y="796837"/>
            <a:ext cx="1929714" cy="1929714"/>
          </a:xfrm>
          <a:prstGeom prst="rect">
            <a:avLst/>
          </a:prstGeom>
        </p:spPr>
      </p:pic>
      <p:sp>
        <p:nvSpPr>
          <p:cNvPr id="7" name="Google Shape;753;p17">
            <a:extLst>
              <a:ext uri="{FF2B5EF4-FFF2-40B4-BE49-F238E27FC236}">
                <a16:creationId xmlns:a16="http://schemas.microsoft.com/office/drawing/2014/main" id="{0515D0C1-7A8E-2895-EBEE-1CD32E61C94F}"/>
              </a:ext>
            </a:extLst>
          </p:cNvPr>
          <p:cNvSpPr txBox="1"/>
          <p:nvPr/>
        </p:nvSpPr>
        <p:spPr>
          <a:xfrm>
            <a:off x="8026966" y="2870923"/>
            <a:ext cx="188014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GB" sz="2400" b="1"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Higher</a:t>
            </a:r>
            <a:endParaRPr kumimoji="0" lang="en-GB"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9" name="Picture 8" descr="Qr code&#10;&#10;Description automatically generated">
            <a:extLst>
              <a:ext uri="{FF2B5EF4-FFF2-40B4-BE49-F238E27FC236}">
                <a16:creationId xmlns:a16="http://schemas.microsoft.com/office/drawing/2014/main" id="{F4BE4087-24E0-0F32-5CB4-4B1184577B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57868" y="796837"/>
            <a:ext cx="1929714" cy="1929714"/>
          </a:xfrm>
          <a:prstGeom prst="rect">
            <a:avLst/>
          </a:prstGeom>
        </p:spPr>
      </p:pic>
      <p:sp>
        <p:nvSpPr>
          <p:cNvPr id="10" name="Google Shape;753;p17">
            <a:extLst>
              <a:ext uri="{FF2B5EF4-FFF2-40B4-BE49-F238E27FC236}">
                <a16:creationId xmlns:a16="http://schemas.microsoft.com/office/drawing/2014/main" id="{1FC5B144-AD83-FF78-94BB-A04DDE3D52F1}"/>
              </a:ext>
            </a:extLst>
          </p:cNvPr>
          <p:cNvSpPr txBox="1"/>
          <p:nvPr/>
        </p:nvSpPr>
        <p:spPr>
          <a:xfrm>
            <a:off x="5002577" y="5675657"/>
            <a:ext cx="1870946"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GB" sz="2400" b="1"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Foundation</a:t>
            </a:r>
            <a:endParaRPr kumimoji="0" lang="en-GB"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 name="Google Shape;753;p17">
            <a:extLst>
              <a:ext uri="{FF2B5EF4-FFF2-40B4-BE49-F238E27FC236}">
                <a16:creationId xmlns:a16="http://schemas.microsoft.com/office/drawing/2014/main" id="{1DFE8CC7-981E-B1C3-CC3D-F4C3184B46C8}"/>
              </a:ext>
            </a:extLst>
          </p:cNvPr>
          <p:cNvSpPr txBox="1"/>
          <p:nvPr/>
        </p:nvSpPr>
        <p:spPr>
          <a:xfrm>
            <a:off x="8146887" y="5635994"/>
            <a:ext cx="188014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GB" sz="2400" b="1"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Higher</a:t>
            </a:r>
            <a:endParaRPr kumimoji="0" lang="en-GB"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13" name="Picture 12" descr="Qr code&#10;&#10;Description automatically generated">
            <a:extLst>
              <a:ext uri="{FF2B5EF4-FFF2-40B4-BE49-F238E27FC236}">
                <a16:creationId xmlns:a16="http://schemas.microsoft.com/office/drawing/2014/main" id="{006EBD7C-7085-315A-EE32-3FF773440E9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35528" y="3639135"/>
            <a:ext cx="1977081" cy="1977081"/>
          </a:xfrm>
          <a:prstGeom prst="rect">
            <a:avLst/>
          </a:prstGeom>
        </p:spPr>
      </p:pic>
      <p:pic>
        <p:nvPicPr>
          <p:cNvPr id="12" name="Picture 11" descr="Qr code&#10;&#10;Description automatically generated">
            <a:extLst>
              <a:ext uri="{FF2B5EF4-FFF2-40B4-BE49-F238E27FC236}">
                <a16:creationId xmlns:a16="http://schemas.microsoft.com/office/drawing/2014/main" id="{3F9FD724-E1F6-3124-2474-164F1971B78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34185" y="3617913"/>
            <a:ext cx="1977081" cy="1977081"/>
          </a:xfrm>
          <a:prstGeom prst="rect">
            <a:avLst/>
          </a:prstGeom>
        </p:spPr>
      </p:pic>
    </p:spTree>
    <p:extLst>
      <p:ext uri="{BB962C8B-B14F-4D97-AF65-F5344CB8AC3E}">
        <p14:creationId xmlns:p14="http://schemas.microsoft.com/office/powerpoint/2010/main" val="42147585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A7D7FD3-A9CA-7F6B-46F2-7AFB068E611F}"/>
              </a:ext>
            </a:extLst>
          </p:cNvPr>
          <p:cNvSpPr>
            <a:spLocks noGrp="1"/>
          </p:cNvSpPr>
          <p:nvPr>
            <p:ph type="body" sz="quarter" idx="13"/>
          </p:nvPr>
        </p:nvSpPr>
        <p:spPr>
          <a:xfrm>
            <a:off x="363538" y="2041942"/>
            <a:ext cx="7980362" cy="844550"/>
          </a:xfrm>
        </p:spPr>
        <p:txBody>
          <a:bodyPr>
            <a:noAutofit/>
          </a:bodyPr>
          <a:lstStyle/>
          <a:p>
            <a:r>
              <a:rPr lang="en-GB" sz="4400" dirty="0"/>
              <a:t>eine </a:t>
            </a:r>
            <a:r>
              <a:rPr lang="en-GB" sz="4400" dirty="0" err="1"/>
              <a:t>neue</a:t>
            </a:r>
            <a:r>
              <a:rPr lang="en-GB" sz="4400" dirty="0"/>
              <a:t> </a:t>
            </a:r>
            <a:r>
              <a:rPr lang="en-GB" sz="4400" dirty="0" err="1"/>
              <a:t>Sprache</a:t>
            </a:r>
            <a:r>
              <a:rPr lang="en-GB" sz="4400" dirty="0"/>
              <a:t> </a:t>
            </a:r>
            <a:r>
              <a:rPr lang="en-GB" sz="4400" dirty="0" err="1"/>
              <a:t>lernen</a:t>
            </a:r>
            <a:endParaRPr lang="en-GB" sz="4400" dirty="0"/>
          </a:p>
        </p:txBody>
      </p:sp>
      <p:sp>
        <p:nvSpPr>
          <p:cNvPr id="4" name="Text Placeholder 3">
            <a:extLst>
              <a:ext uri="{FF2B5EF4-FFF2-40B4-BE49-F238E27FC236}">
                <a16:creationId xmlns:a16="http://schemas.microsoft.com/office/drawing/2014/main" id="{11D1E62E-B899-ED47-3910-DD6FF345787A}"/>
              </a:ext>
            </a:extLst>
          </p:cNvPr>
          <p:cNvSpPr>
            <a:spLocks noGrp="1"/>
          </p:cNvSpPr>
          <p:nvPr>
            <p:ph type="body" sz="quarter" idx="14"/>
          </p:nvPr>
        </p:nvSpPr>
        <p:spPr>
          <a:xfrm>
            <a:off x="363538" y="1197392"/>
            <a:ext cx="6640512" cy="844550"/>
          </a:xfrm>
        </p:spPr>
        <p:txBody>
          <a:bodyPr/>
          <a:lstStyle/>
          <a:p>
            <a:r>
              <a:rPr lang="en-GB" dirty="0" err="1"/>
              <a:t>Identität</a:t>
            </a:r>
            <a:r>
              <a:rPr lang="en-GB" dirty="0"/>
              <a:t>:</a:t>
            </a:r>
          </a:p>
        </p:txBody>
      </p:sp>
      <p:sp>
        <p:nvSpPr>
          <p:cNvPr id="8" name="Text Placeholder 7">
            <a:extLst>
              <a:ext uri="{FF2B5EF4-FFF2-40B4-BE49-F238E27FC236}">
                <a16:creationId xmlns:a16="http://schemas.microsoft.com/office/drawing/2014/main" id="{9BAEDE38-A8E3-42F5-97ED-81144018542E}"/>
              </a:ext>
            </a:extLst>
          </p:cNvPr>
          <p:cNvSpPr>
            <a:spLocks noGrp="1"/>
          </p:cNvSpPr>
          <p:nvPr>
            <p:ph type="body" sz="quarter" idx="12"/>
          </p:nvPr>
        </p:nvSpPr>
        <p:spPr>
          <a:xfrm>
            <a:off x="0" y="5703888"/>
            <a:ext cx="4328160" cy="1154112"/>
          </a:xfrm>
        </p:spPr>
        <p:txBody>
          <a:bodyPr>
            <a:normAutofit fontScale="85000" lnSpcReduction="20000"/>
          </a:bodyPr>
          <a:lstStyle/>
          <a:p>
            <a:r>
              <a:rPr lang="en-GB" dirty="0"/>
              <a:t>Hilary Potter, Heike Krüsemann, Janine Turner</a:t>
            </a:r>
          </a:p>
          <a:p>
            <a:pPr>
              <a:lnSpc>
                <a:spcPct val="120000"/>
              </a:lnSpc>
              <a:spcBef>
                <a:spcPts val="0"/>
              </a:spcBef>
            </a:pPr>
            <a:r>
              <a:rPr lang="en-GB" sz="2400" b="0" i="0" u="none" strike="noStrike" cap="none" dirty="0">
                <a:solidFill>
                  <a:srgbClr val="525050"/>
                </a:solidFill>
                <a:latin typeface="Century Gothic"/>
                <a:ea typeface="Century Gothic"/>
                <a:cs typeface="Century Gothic"/>
                <a:sym typeface="Century Gothic"/>
              </a:rPr>
              <a:t>Artwork: Steve Clarke</a:t>
            </a:r>
            <a:endParaRPr lang="en-GB" dirty="0"/>
          </a:p>
          <a:p>
            <a:pPr>
              <a:lnSpc>
                <a:spcPct val="120000"/>
              </a:lnSpc>
              <a:spcBef>
                <a:spcPts val="0"/>
              </a:spcBef>
            </a:pPr>
            <a:r>
              <a:rPr lang="en-GB" dirty="0"/>
              <a:t>Date updated: 31/03/24</a:t>
            </a:r>
          </a:p>
        </p:txBody>
      </p:sp>
      <p:sp>
        <p:nvSpPr>
          <p:cNvPr id="9" name="Text Placeholder 2">
            <a:extLst>
              <a:ext uri="{FF2B5EF4-FFF2-40B4-BE49-F238E27FC236}">
                <a16:creationId xmlns:a16="http://schemas.microsoft.com/office/drawing/2014/main" id="{3C472210-2CC2-4F8B-A995-93ECB203D55C}"/>
              </a:ext>
            </a:extLst>
          </p:cNvPr>
          <p:cNvSpPr txBox="1">
            <a:spLocks/>
          </p:cNvSpPr>
          <p:nvPr/>
        </p:nvSpPr>
        <p:spPr>
          <a:xfrm>
            <a:off x="363538" y="2886492"/>
            <a:ext cx="4864546" cy="479394"/>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
                <a:srgbClr val="3D3C3C"/>
              </a:buClr>
              <a:buSzPts val="2400"/>
              <a:buFont typeface="Arial" panose="020B0604020202020204" pitchFamily="34" charset="0"/>
              <a:buNone/>
              <a:tabLst/>
              <a:defRPr/>
            </a:pPr>
            <a:r>
              <a:rPr kumimoji="0" lang="en-GB" sz="2400" b="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Year 10 Term 1.1 Week 3 Lesson 2</a:t>
            </a:r>
          </a:p>
        </p:txBody>
      </p:sp>
    </p:spTree>
    <p:extLst>
      <p:ext uri="{BB962C8B-B14F-4D97-AF65-F5344CB8AC3E}">
        <p14:creationId xmlns:p14="http://schemas.microsoft.com/office/powerpoint/2010/main" val="17295693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E9336-7171-DB71-C35B-48BC93BB5EE4}"/>
              </a:ext>
            </a:extLst>
          </p:cNvPr>
          <p:cNvSpPr>
            <a:spLocks noGrp="1"/>
          </p:cNvSpPr>
          <p:nvPr>
            <p:ph type="title"/>
          </p:nvPr>
        </p:nvSpPr>
        <p:spPr>
          <a:xfrm>
            <a:off x="0" y="188535"/>
            <a:ext cx="2537929" cy="647577"/>
          </a:xfrm>
        </p:spPr>
        <p:txBody>
          <a:bodyPr/>
          <a:lstStyle/>
          <a:p>
            <a:r>
              <a:rPr lang="en-GB" dirty="0" err="1"/>
              <a:t>Vokabeln</a:t>
            </a:r>
            <a:endParaRPr lang="en-GB" dirty="0"/>
          </a:p>
        </p:txBody>
      </p:sp>
      <p:sp>
        <p:nvSpPr>
          <p:cNvPr id="4" name="Flowchart: Alternate Process 3">
            <a:extLst>
              <a:ext uri="{FF2B5EF4-FFF2-40B4-BE49-F238E27FC236}">
                <a16:creationId xmlns:a16="http://schemas.microsoft.com/office/drawing/2014/main" id="{D7AE79C9-EEAC-47D4-B586-1BA59F929637}"/>
              </a:ext>
            </a:extLst>
          </p:cNvPr>
          <p:cNvSpPr/>
          <p:nvPr/>
        </p:nvSpPr>
        <p:spPr>
          <a:xfrm>
            <a:off x="10826185" y="164459"/>
            <a:ext cx="1259899" cy="473830"/>
          </a:xfrm>
          <a:prstGeom prst="flowChartAlternate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t>Auftakt</a:t>
            </a:r>
            <a:endParaRPr lang="en-GB" sz="2000" dirty="0"/>
          </a:p>
        </p:txBody>
      </p:sp>
      <p:sp>
        <p:nvSpPr>
          <p:cNvPr id="5" name="TextBox 4">
            <a:extLst>
              <a:ext uri="{FF2B5EF4-FFF2-40B4-BE49-F238E27FC236}">
                <a16:creationId xmlns:a16="http://schemas.microsoft.com/office/drawing/2014/main" id="{AE9729C2-6104-1FBA-AE53-657B460A8CF0}"/>
              </a:ext>
            </a:extLst>
          </p:cNvPr>
          <p:cNvSpPr txBox="1"/>
          <p:nvPr/>
        </p:nvSpPr>
        <p:spPr>
          <a:xfrm>
            <a:off x="2465968" y="303397"/>
            <a:ext cx="4994031" cy="461665"/>
          </a:xfrm>
          <a:prstGeom prst="rect">
            <a:avLst/>
          </a:prstGeom>
          <a:noFill/>
        </p:spPr>
        <p:txBody>
          <a:bodyPr wrap="square" rtlCol="0">
            <a:spAutoFit/>
          </a:bodyPr>
          <a:lstStyle/>
          <a:p>
            <a:r>
              <a:rPr lang="en-GB" sz="2400" dirty="0" err="1"/>
              <a:t>Schreib</a:t>
            </a:r>
            <a:r>
              <a:rPr lang="en-GB" sz="2400" dirty="0"/>
              <a:t> die </a:t>
            </a:r>
            <a:r>
              <a:rPr lang="en-GB" sz="2400" dirty="0" err="1"/>
              <a:t>Wörter</a:t>
            </a:r>
            <a:r>
              <a:rPr lang="en-GB" sz="2400" dirty="0"/>
              <a:t> auf Deutsch.</a:t>
            </a:r>
          </a:p>
        </p:txBody>
      </p:sp>
      <p:sp>
        <p:nvSpPr>
          <p:cNvPr id="45" name="TextBox 44">
            <a:extLst>
              <a:ext uri="{FF2B5EF4-FFF2-40B4-BE49-F238E27FC236}">
                <a16:creationId xmlns:a16="http://schemas.microsoft.com/office/drawing/2014/main" id="{EA65196B-249D-2203-9D5F-6B15F238D748}"/>
              </a:ext>
            </a:extLst>
          </p:cNvPr>
          <p:cNvSpPr txBox="1"/>
          <p:nvPr/>
        </p:nvSpPr>
        <p:spPr>
          <a:xfrm>
            <a:off x="1193787" y="1460028"/>
            <a:ext cx="2157046" cy="461665"/>
          </a:xfrm>
          <a:prstGeom prst="rect">
            <a:avLst/>
          </a:prstGeom>
          <a:noFill/>
        </p:spPr>
        <p:txBody>
          <a:bodyPr wrap="square" rtlCol="0">
            <a:spAutoFit/>
          </a:bodyPr>
          <a:lstStyle/>
          <a:p>
            <a:pPr algn="ctr"/>
            <a:r>
              <a:rPr lang="en-GB" sz="2400" dirty="0"/>
              <a:t>action</a:t>
            </a:r>
          </a:p>
        </p:txBody>
      </p:sp>
      <p:sp>
        <p:nvSpPr>
          <p:cNvPr id="46" name="TextBox 45">
            <a:extLst>
              <a:ext uri="{FF2B5EF4-FFF2-40B4-BE49-F238E27FC236}">
                <a16:creationId xmlns:a16="http://schemas.microsoft.com/office/drawing/2014/main" id="{D685E226-D669-C310-6E80-6979B6A41971}"/>
              </a:ext>
            </a:extLst>
          </p:cNvPr>
          <p:cNvSpPr txBox="1"/>
          <p:nvPr/>
        </p:nvSpPr>
        <p:spPr>
          <a:xfrm>
            <a:off x="5562155" y="1990596"/>
            <a:ext cx="1663029" cy="461665"/>
          </a:xfrm>
          <a:prstGeom prst="rect">
            <a:avLst/>
          </a:prstGeom>
          <a:noFill/>
        </p:spPr>
        <p:txBody>
          <a:bodyPr wrap="square" rtlCol="0">
            <a:spAutoFit/>
          </a:bodyPr>
          <a:lstStyle/>
          <a:p>
            <a:pPr algn="ctr"/>
            <a:r>
              <a:rPr lang="en-GB" sz="2400" dirty="0"/>
              <a:t>down</a:t>
            </a:r>
          </a:p>
        </p:txBody>
      </p:sp>
      <p:sp>
        <p:nvSpPr>
          <p:cNvPr id="47" name="TextBox 46">
            <a:extLst>
              <a:ext uri="{FF2B5EF4-FFF2-40B4-BE49-F238E27FC236}">
                <a16:creationId xmlns:a16="http://schemas.microsoft.com/office/drawing/2014/main" id="{C284DD57-59BD-236A-F1C3-1C31B9C8F743}"/>
              </a:ext>
            </a:extLst>
          </p:cNvPr>
          <p:cNvSpPr txBox="1"/>
          <p:nvPr/>
        </p:nvSpPr>
        <p:spPr>
          <a:xfrm>
            <a:off x="9195724" y="1165837"/>
            <a:ext cx="1663029" cy="461665"/>
          </a:xfrm>
          <a:prstGeom prst="rect">
            <a:avLst/>
          </a:prstGeom>
          <a:noFill/>
        </p:spPr>
        <p:txBody>
          <a:bodyPr wrap="square" rtlCol="0">
            <a:spAutoFit/>
          </a:bodyPr>
          <a:lstStyle/>
          <a:p>
            <a:pPr algn="ctr"/>
            <a:r>
              <a:rPr lang="en-GB" sz="2400" dirty="0"/>
              <a:t>answer</a:t>
            </a:r>
          </a:p>
        </p:txBody>
      </p:sp>
      <p:sp>
        <p:nvSpPr>
          <p:cNvPr id="59" name="TextBox 58">
            <a:extLst>
              <a:ext uri="{FF2B5EF4-FFF2-40B4-BE49-F238E27FC236}">
                <a16:creationId xmlns:a16="http://schemas.microsoft.com/office/drawing/2014/main" id="{51973E46-D3E1-E359-658B-E3D73BC1AF36}"/>
              </a:ext>
            </a:extLst>
          </p:cNvPr>
          <p:cNvSpPr txBox="1"/>
          <p:nvPr/>
        </p:nvSpPr>
        <p:spPr>
          <a:xfrm>
            <a:off x="7647075" y="3644743"/>
            <a:ext cx="1663029" cy="461665"/>
          </a:xfrm>
          <a:prstGeom prst="rect">
            <a:avLst/>
          </a:prstGeom>
          <a:noFill/>
        </p:spPr>
        <p:txBody>
          <a:bodyPr wrap="square" rtlCol="0">
            <a:spAutoFit/>
          </a:bodyPr>
          <a:lstStyle/>
          <a:p>
            <a:pPr algn="ctr"/>
            <a:r>
              <a:rPr lang="en-GB" sz="2400" dirty="0"/>
              <a:t>past</a:t>
            </a:r>
          </a:p>
        </p:txBody>
      </p:sp>
      <p:sp>
        <p:nvSpPr>
          <p:cNvPr id="67" name="TextBox 66">
            <a:extLst>
              <a:ext uri="{FF2B5EF4-FFF2-40B4-BE49-F238E27FC236}">
                <a16:creationId xmlns:a16="http://schemas.microsoft.com/office/drawing/2014/main" id="{E48D4705-90AA-C2D9-4BCA-57C6C1294E27}"/>
              </a:ext>
            </a:extLst>
          </p:cNvPr>
          <p:cNvSpPr txBox="1"/>
          <p:nvPr/>
        </p:nvSpPr>
        <p:spPr>
          <a:xfrm>
            <a:off x="8803156" y="2672409"/>
            <a:ext cx="2070179" cy="461665"/>
          </a:xfrm>
          <a:prstGeom prst="rect">
            <a:avLst/>
          </a:prstGeom>
          <a:noFill/>
        </p:spPr>
        <p:txBody>
          <a:bodyPr wrap="square" rtlCol="0">
            <a:spAutoFit/>
          </a:bodyPr>
          <a:lstStyle/>
          <a:p>
            <a:pPr algn="ctr"/>
            <a:r>
              <a:rPr lang="en-GB" sz="2400" dirty="0"/>
              <a:t>advantage</a:t>
            </a:r>
          </a:p>
        </p:txBody>
      </p:sp>
      <p:sp>
        <p:nvSpPr>
          <p:cNvPr id="77" name="TextBox 76">
            <a:extLst>
              <a:ext uri="{FF2B5EF4-FFF2-40B4-BE49-F238E27FC236}">
                <a16:creationId xmlns:a16="http://schemas.microsoft.com/office/drawing/2014/main" id="{8DEA751E-1B8D-84CF-F02C-F349FAAD4E3E}"/>
              </a:ext>
            </a:extLst>
          </p:cNvPr>
          <p:cNvSpPr txBox="1"/>
          <p:nvPr/>
        </p:nvSpPr>
        <p:spPr>
          <a:xfrm>
            <a:off x="6847122" y="4813121"/>
            <a:ext cx="4697203" cy="461665"/>
          </a:xfrm>
          <a:prstGeom prst="rect">
            <a:avLst/>
          </a:prstGeom>
          <a:noFill/>
        </p:spPr>
        <p:txBody>
          <a:bodyPr wrap="square" rtlCol="0">
            <a:spAutoFit/>
          </a:bodyPr>
          <a:lstStyle/>
          <a:p>
            <a:pPr algn="ctr"/>
            <a:r>
              <a:rPr lang="en-GB" sz="2400" dirty="0"/>
              <a:t>to answer</a:t>
            </a:r>
          </a:p>
        </p:txBody>
      </p:sp>
      <p:sp>
        <p:nvSpPr>
          <p:cNvPr id="93" name="TextBox 92">
            <a:extLst>
              <a:ext uri="{FF2B5EF4-FFF2-40B4-BE49-F238E27FC236}">
                <a16:creationId xmlns:a16="http://schemas.microsoft.com/office/drawing/2014/main" id="{9BE8779A-EAC0-25DD-9662-4048CCB21393}"/>
              </a:ext>
            </a:extLst>
          </p:cNvPr>
          <p:cNvSpPr txBox="1"/>
          <p:nvPr/>
        </p:nvSpPr>
        <p:spPr>
          <a:xfrm>
            <a:off x="2255057" y="5621701"/>
            <a:ext cx="2070179" cy="461665"/>
          </a:xfrm>
          <a:prstGeom prst="rect">
            <a:avLst/>
          </a:prstGeom>
          <a:noFill/>
        </p:spPr>
        <p:txBody>
          <a:bodyPr wrap="square" rtlCol="0">
            <a:spAutoFit/>
          </a:bodyPr>
          <a:lstStyle/>
          <a:p>
            <a:pPr algn="ctr"/>
            <a:r>
              <a:rPr lang="en-GB" sz="2400" dirty="0"/>
              <a:t>to repeat</a:t>
            </a:r>
          </a:p>
        </p:txBody>
      </p:sp>
      <p:sp>
        <p:nvSpPr>
          <p:cNvPr id="94" name="TextBox 93">
            <a:extLst>
              <a:ext uri="{FF2B5EF4-FFF2-40B4-BE49-F238E27FC236}">
                <a16:creationId xmlns:a16="http://schemas.microsoft.com/office/drawing/2014/main" id="{1B434DFB-8E1C-1E09-E4C0-65755A656DE7}"/>
              </a:ext>
            </a:extLst>
          </p:cNvPr>
          <p:cNvSpPr txBox="1"/>
          <p:nvPr/>
        </p:nvSpPr>
        <p:spPr>
          <a:xfrm>
            <a:off x="8198162" y="6015760"/>
            <a:ext cx="2070179" cy="461665"/>
          </a:xfrm>
          <a:prstGeom prst="rect">
            <a:avLst/>
          </a:prstGeom>
          <a:noFill/>
        </p:spPr>
        <p:txBody>
          <a:bodyPr wrap="square" rtlCol="0">
            <a:spAutoFit/>
          </a:bodyPr>
          <a:lstStyle/>
          <a:p>
            <a:pPr algn="ctr"/>
            <a:r>
              <a:rPr lang="en-GB" sz="2400" dirty="0"/>
              <a:t>suddenly</a:t>
            </a:r>
          </a:p>
        </p:txBody>
      </p:sp>
      <p:sp>
        <p:nvSpPr>
          <p:cNvPr id="82" name="TextBox 81">
            <a:extLst>
              <a:ext uri="{FF2B5EF4-FFF2-40B4-BE49-F238E27FC236}">
                <a16:creationId xmlns:a16="http://schemas.microsoft.com/office/drawing/2014/main" id="{C01EBC62-BA58-CF24-317D-39BD4D4A919E}"/>
              </a:ext>
            </a:extLst>
          </p:cNvPr>
          <p:cNvSpPr txBox="1"/>
          <p:nvPr/>
        </p:nvSpPr>
        <p:spPr>
          <a:xfrm>
            <a:off x="1116720" y="2406985"/>
            <a:ext cx="2272125" cy="461665"/>
          </a:xfrm>
          <a:prstGeom prst="rect">
            <a:avLst/>
          </a:prstGeom>
          <a:noFill/>
        </p:spPr>
        <p:txBody>
          <a:bodyPr wrap="square">
            <a:spAutoFit/>
          </a:bodyPr>
          <a:lstStyle/>
          <a:p>
            <a:pPr algn="ctr"/>
            <a:r>
              <a:rPr lang="en-GB" sz="2400" dirty="0"/>
              <a:t>false</a:t>
            </a:r>
          </a:p>
        </p:txBody>
      </p:sp>
      <p:graphicFrame>
        <p:nvGraphicFramePr>
          <p:cNvPr id="97" name="Table 97">
            <a:extLst>
              <a:ext uri="{FF2B5EF4-FFF2-40B4-BE49-F238E27FC236}">
                <a16:creationId xmlns:a16="http://schemas.microsoft.com/office/drawing/2014/main" id="{E62247B5-9AA0-F5D2-B4F1-620AB4CE2489}"/>
              </a:ext>
            </a:extLst>
          </p:cNvPr>
          <p:cNvGraphicFramePr>
            <a:graphicFrameLocks noGrp="1"/>
          </p:cNvGraphicFramePr>
          <p:nvPr/>
        </p:nvGraphicFramePr>
        <p:xfrm>
          <a:off x="145286" y="973033"/>
          <a:ext cx="4286886" cy="457200"/>
        </p:xfrm>
        <a:graphic>
          <a:graphicData uri="http://schemas.openxmlformats.org/drawingml/2006/table">
            <a:tbl>
              <a:tblPr firstRow="1" bandRow="1">
                <a:tableStyleId>{5940675A-B579-460E-94D1-54222C63F5DA}</a:tableStyleId>
              </a:tblPr>
              <a:tblGrid>
                <a:gridCol w="714481">
                  <a:extLst>
                    <a:ext uri="{9D8B030D-6E8A-4147-A177-3AD203B41FA5}">
                      <a16:colId xmlns:a16="http://schemas.microsoft.com/office/drawing/2014/main" val="306637937"/>
                    </a:ext>
                  </a:extLst>
                </a:gridCol>
                <a:gridCol w="714481">
                  <a:extLst>
                    <a:ext uri="{9D8B030D-6E8A-4147-A177-3AD203B41FA5}">
                      <a16:colId xmlns:a16="http://schemas.microsoft.com/office/drawing/2014/main" val="212670636"/>
                    </a:ext>
                  </a:extLst>
                </a:gridCol>
                <a:gridCol w="714481">
                  <a:extLst>
                    <a:ext uri="{9D8B030D-6E8A-4147-A177-3AD203B41FA5}">
                      <a16:colId xmlns:a16="http://schemas.microsoft.com/office/drawing/2014/main" val="3907865778"/>
                    </a:ext>
                  </a:extLst>
                </a:gridCol>
                <a:gridCol w="714481">
                  <a:extLst>
                    <a:ext uri="{9D8B030D-6E8A-4147-A177-3AD203B41FA5}">
                      <a16:colId xmlns:a16="http://schemas.microsoft.com/office/drawing/2014/main" val="2431934713"/>
                    </a:ext>
                  </a:extLst>
                </a:gridCol>
                <a:gridCol w="714481">
                  <a:extLst>
                    <a:ext uri="{9D8B030D-6E8A-4147-A177-3AD203B41FA5}">
                      <a16:colId xmlns:a16="http://schemas.microsoft.com/office/drawing/2014/main" val="1241175628"/>
                    </a:ext>
                  </a:extLst>
                </a:gridCol>
                <a:gridCol w="714481">
                  <a:extLst>
                    <a:ext uri="{9D8B030D-6E8A-4147-A177-3AD203B41FA5}">
                      <a16:colId xmlns:a16="http://schemas.microsoft.com/office/drawing/2014/main" val="1980214271"/>
                    </a:ext>
                  </a:extLst>
                </a:gridCol>
              </a:tblGrid>
              <a:tr h="370840">
                <a:tc>
                  <a:txBody>
                    <a:bodyPr/>
                    <a:lstStyle/>
                    <a:p>
                      <a:pPr algn="ctr"/>
                      <a:r>
                        <a:rPr lang="en-US" sz="2400" dirty="0"/>
                        <a:t>A</a:t>
                      </a:r>
                      <a:endParaRPr lang="en-GB" sz="2400" dirty="0"/>
                    </a:p>
                  </a:txBody>
                  <a:tcPr>
                    <a:solidFill>
                      <a:schemeClr val="accent4"/>
                    </a:solidFill>
                  </a:tcPr>
                </a:tc>
                <a:tc>
                  <a:txBody>
                    <a:bodyPr/>
                    <a:lstStyle/>
                    <a:p>
                      <a:pPr algn="ctr"/>
                      <a:endParaRPr lang="en-GB" sz="2400" dirty="0"/>
                    </a:p>
                  </a:txBody>
                  <a:tcPr>
                    <a:solidFill>
                      <a:schemeClr val="bg2">
                        <a:lumMod val="95000"/>
                      </a:schemeClr>
                    </a:solidFill>
                  </a:tcPr>
                </a:tc>
                <a:tc>
                  <a:txBody>
                    <a:bodyPr/>
                    <a:lstStyle/>
                    <a:p>
                      <a:pPr algn="ctr"/>
                      <a:endParaRPr lang="en-GB" sz="2400" dirty="0"/>
                    </a:p>
                  </a:txBody>
                  <a:tcPr>
                    <a:solidFill>
                      <a:schemeClr val="bg2">
                        <a:lumMod val="95000"/>
                      </a:schemeClr>
                    </a:solidFill>
                  </a:tcPr>
                </a:tc>
                <a:tc>
                  <a:txBody>
                    <a:bodyPr/>
                    <a:lstStyle/>
                    <a:p>
                      <a:pPr algn="ctr"/>
                      <a:endParaRPr lang="en-GB" sz="2400" dirty="0"/>
                    </a:p>
                  </a:txBody>
                  <a:tcPr>
                    <a:solidFill>
                      <a:schemeClr val="bg2">
                        <a:lumMod val="95000"/>
                      </a:schemeClr>
                    </a:solidFill>
                  </a:tcPr>
                </a:tc>
                <a:tc>
                  <a:txBody>
                    <a:bodyPr/>
                    <a:lstStyle/>
                    <a:p>
                      <a:pPr algn="ctr"/>
                      <a:endParaRPr lang="en-GB" sz="2400" dirty="0"/>
                    </a:p>
                  </a:txBody>
                  <a:tcPr>
                    <a:solidFill>
                      <a:schemeClr val="bg2">
                        <a:lumMod val="95000"/>
                      </a:schemeClr>
                    </a:solidFill>
                  </a:tcPr>
                </a:tc>
                <a:tc>
                  <a:txBody>
                    <a:bodyPr/>
                    <a:lstStyle/>
                    <a:p>
                      <a:pPr algn="ctr"/>
                      <a:r>
                        <a:rPr lang="en-US" sz="2400" dirty="0"/>
                        <a:t>n</a:t>
                      </a:r>
                      <a:endParaRPr lang="en-GB" sz="2400" dirty="0"/>
                    </a:p>
                  </a:txBody>
                  <a:tcPr>
                    <a:solidFill>
                      <a:schemeClr val="accent4"/>
                    </a:solidFill>
                  </a:tcPr>
                </a:tc>
                <a:extLst>
                  <a:ext uri="{0D108BD9-81ED-4DB2-BD59-A6C34878D82A}">
                    <a16:rowId xmlns:a16="http://schemas.microsoft.com/office/drawing/2014/main" val="2191858941"/>
                  </a:ext>
                </a:extLst>
              </a:tr>
            </a:tbl>
          </a:graphicData>
        </a:graphic>
      </p:graphicFrame>
      <p:graphicFrame>
        <p:nvGraphicFramePr>
          <p:cNvPr id="99" name="Table 97">
            <a:extLst>
              <a:ext uri="{FF2B5EF4-FFF2-40B4-BE49-F238E27FC236}">
                <a16:creationId xmlns:a16="http://schemas.microsoft.com/office/drawing/2014/main" id="{038F7C1F-8F5D-AC13-3043-5D8B3DA57F98}"/>
              </a:ext>
            </a:extLst>
          </p:cNvPr>
          <p:cNvGraphicFramePr>
            <a:graphicFrameLocks noGrp="1"/>
          </p:cNvGraphicFramePr>
          <p:nvPr/>
        </p:nvGraphicFramePr>
        <p:xfrm>
          <a:off x="4607468" y="1594106"/>
          <a:ext cx="3572405" cy="457200"/>
        </p:xfrm>
        <a:graphic>
          <a:graphicData uri="http://schemas.openxmlformats.org/drawingml/2006/table">
            <a:tbl>
              <a:tblPr firstRow="1" bandRow="1">
                <a:tableStyleId>{5940675A-B579-460E-94D1-54222C63F5DA}</a:tableStyleId>
              </a:tblPr>
              <a:tblGrid>
                <a:gridCol w="714481">
                  <a:extLst>
                    <a:ext uri="{9D8B030D-6E8A-4147-A177-3AD203B41FA5}">
                      <a16:colId xmlns:a16="http://schemas.microsoft.com/office/drawing/2014/main" val="212670636"/>
                    </a:ext>
                  </a:extLst>
                </a:gridCol>
                <a:gridCol w="714481">
                  <a:extLst>
                    <a:ext uri="{9D8B030D-6E8A-4147-A177-3AD203B41FA5}">
                      <a16:colId xmlns:a16="http://schemas.microsoft.com/office/drawing/2014/main" val="3907865778"/>
                    </a:ext>
                  </a:extLst>
                </a:gridCol>
                <a:gridCol w="714481">
                  <a:extLst>
                    <a:ext uri="{9D8B030D-6E8A-4147-A177-3AD203B41FA5}">
                      <a16:colId xmlns:a16="http://schemas.microsoft.com/office/drawing/2014/main" val="2431934713"/>
                    </a:ext>
                  </a:extLst>
                </a:gridCol>
                <a:gridCol w="714481">
                  <a:extLst>
                    <a:ext uri="{9D8B030D-6E8A-4147-A177-3AD203B41FA5}">
                      <a16:colId xmlns:a16="http://schemas.microsoft.com/office/drawing/2014/main" val="1241175628"/>
                    </a:ext>
                  </a:extLst>
                </a:gridCol>
                <a:gridCol w="714481">
                  <a:extLst>
                    <a:ext uri="{9D8B030D-6E8A-4147-A177-3AD203B41FA5}">
                      <a16:colId xmlns:a16="http://schemas.microsoft.com/office/drawing/2014/main" val="1980214271"/>
                    </a:ext>
                  </a:extLst>
                </a:gridCol>
              </a:tblGrid>
              <a:tr h="370840">
                <a:tc>
                  <a:txBody>
                    <a:bodyPr/>
                    <a:lstStyle/>
                    <a:p>
                      <a:pPr algn="ctr"/>
                      <a:r>
                        <a:rPr lang="en-US" sz="2400" dirty="0"/>
                        <a:t>u</a:t>
                      </a:r>
                      <a:endParaRPr lang="en-GB" sz="2400" dirty="0"/>
                    </a:p>
                  </a:txBody>
                  <a:tcPr>
                    <a:solidFill>
                      <a:schemeClr val="accent4"/>
                    </a:solidFill>
                  </a:tcPr>
                </a:tc>
                <a:tc>
                  <a:txBody>
                    <a:bodyPr/>
                    <a:lstStyle/>
                    <a:p>
                      <a:pPr algn="ctr"/>
                      <a:endParaRPr lang="en-GB" sz="2400" dirty="0"/>
                    </a:p>
                  </a:txBody>
                  <a:tcPr>
                    <a:solidFill>
                      <a:schemeClr val="bg2">
                        <a:lumMod val="95000"/>
                      </a:schemeClr>
                    </a:solidFill>
                  </a:tcPr>
                </a:tc>
                <a:tc>
                  <a:txBody>
                    <a:bodyPr/>
                    <a:lstStyle/>
                    <a:p>
                      <a:pPr algn="ctr"/>
                      <a:endParaRPr lang="en-GB" sz="2400" dirty="0"/>
                    </a:p>
                  </a:txBody>
                  <a:tcPr>
                    <a:solidFill>
                      <a:schemeClr val="bg2">
                        <a:lumMod val="95000"/>
                      </a:schemeClr>
                    </a:solidFill>
                  </a:tcPr>
                </a:tc>
                <a:tc>
                  <a:txBody>
                    <a:bodyPr/>
                    <a:lstStyle/>
                    <a:p>
                      <a:pPr algn="ctr"/>
                      <a:endParaRPr lang="en-GB" sz="2400" dirty="0"/>
                    </a:p>
                  </a:txBody>
                  <a:tcPr>
                    <a:solidFill>
                      <a:schemeClr val="bg2">
                        <a:lumMod val="95000"/>
                      </a:schemeClr>
                    </a:solidFill>
                  </a:tcPr>
                </a:tc>
                <a:tc>
                  <a:txBody>
                    <a:bodyPr/>
                    <a:lstStyle/>
                    <a:p>
                      <a:pPr algn="ctr"/>
                      <a:r>
                        <a:rPr lang="en-US" sz="2400" dirty="0"/>
                        <a:t>n</a:t>
                      </a:r>
                      <a:endParaRPr lang="en-GB" sz="2400" dirty="0"/>
                    </a:p>
                  </a:txBody>
                  <a:tcPr>
                    <a:solidFill>
                      <a:schemeClr val="accent4"/>
                    </a:solidFill>
                  </a:tcPr>
                </a:tc>
                <a:extLst>
                  <a:ext uri="{0D108BD9-81ED-4DB2-BD59-A6C34878D82A}">
                    <a16:rowId xmlns:a16="http://schemas.microsoft.com/office/drawing/2014/main" val="2191858941"/>
                  </a:ext>
                </a:extLst>
              </a:tr>
            </a:tbl>
          </a:graphicData>
        </a:graphic>
      </p:graphicFrame>
      <p:graphicFrame>
        <p:nvGraphicFramePr>
          <p:cNvPr id="100" name="Table 97">
            <a:extLst>
              <a:ext uri="{FF2B5EF4-FFF2-40B4-BE49-F238E27FC236}">
                <a16:creationId xmlns:a16="http://schemas.microsoft.com/office/drawing/2014/main" id="{52440362-CA9A-AD95-D107-73AB1218110C}"/>
              </a:ext>
            </a:extLst>
          </p:cNvPr>
          <p:cNvGraphicFramePr>
            <a:graphicFrameLocks noGrp="1"/>
          </p:cNvGraphicFramePr>
          <p:nvPr/>
        </p:nvGraphicFramePr>
        <p:xfrm>
          <a:off x="7764109" y="753055"/>
          <a:ext cx="4286884" cy="457200"/>
        </p:xfrm>
        <a:graphic>
          <a:graphicData uri="http://schemas.openxmlformats.org/drawingml/2006/table">
            <a:tbl>
              <a:tblPr firstRow="1" bandRow="1">
                <a:tableStyleId>{5940675A-B579-460E-94D1-54222C63F5DA}</a:tableStyleId>
              </a:tblPr>
              <a:tblGrid>
                <a:gridCol w="612412">
                  <a:extLst>
                    <a:ext uri="{9D8B030D-6E8A-4147-A177-3AD203B41FA5}">
                      <a16:colId xmlns:a16="http://schemas.microsoft.com/office/drawing/2014/main" val="306637937"/>
                    </a:ext>
                  </a:extLst>
                </a:gridCol>
                <a:gridCol w="612412">
                  <a:extLst>
                    <a:ext uri="{9D8B030D-6E8A-4147-A177-3AD203B41FA5}">
                      <a16:colId xmlns:a16="http://schemas.microsoft.com/office/drawing/2014/main" val="212670636"/>
                    </a:ext>
                  </a:extLst>
                </a:gridCol>
                <a:gridCol w="612412">
                  <a:extLst>
                    <a:ext uri="{9D8B030D-6E8A-4147-A177-3AD203B41FA5}">
                      <a16:colId xmlns:a16="http://schemas.microsoft.com/office/drawing/2014/main" val="3907865778"/>
                    </a:ext>
                  </a:extLst>
                </a:gridCol>
                <a:gridCol w="612412">
                  <a:extLst>
                    <a:ext uri="{9D8B030D-6E8A-4147-A177-3AD203B41FA5}">
                      <a16:colId xmlns:a16="http://schemas.microsoft.com/office/drawing/2014/main" val="2901640478"/>
                    </a:ext>
                  </a:extLst>
                </a:gridCol>
                <a:gridCol w="612412">
                  <a:extLst>
                    <a:ext uri="{9D8B030D-6E8A-4147-A177-3AD203B41FA5}">
                      <a16:colId xmlns:a16="http://schemas.microsoft.com/office/drawing/2014/main" val="2431934713"/>
                    </a:ext>
                  </a:extLst>
                </a:gridCol>
                <a:gridCol w="612412">
                  <a:extLst>
                    <a:ext uri="{9D8B030D-6E8A-4147-A177-3AD203B41FA5}">
                      <a16:colId xmlns:a16="http://schemas.microsoft.com/office/drawing/2014/main" val="1241175628"/>
                    </a:ext>
                  </a:extLst>
                </a:gridCol>
                <a:gridCol w="612412">
                  <a:extLst>
                    <a:ext uri="{9D8B030D-6E8A-4147-A177-3AD203B41FA5}">
                      <a16:colId xmlns:a16="http://schemas.microsoft.com/office/drawing/2014/main" val="1980214271"/>
                    </a:ext>
                  </a:extLst>
                </a:gridCol>
              </a:tblGrid>
              <a:tr h="370840">
                <a:tc>
                  <a:txBody>
                    <a:bodyPr/>
                    <a:lstStyle/>
                    <a:p>
                      <a:pPr algn="ctr"/>
                      <a:r>
                        <a:rPr lang="en-US" sz="2400" dirty="0"/>
                        <a:t>A</a:t>
                      </a:r>
                      <a:endParaRPr lang="en-GB" sz="2400" dirty="0"/>
                    </a:p>
                  </a:txBody>
                  <a:tcPr>
                    <a:solidFill>
                      <a:schemeClr val="accent4"/>
                    </a:solidFill>
                  </a:tcPr>
                </a:tc>
                <a:tc>
                  <a:txBody>
                    <a:bodyPr/>
                    <a:lstStyle/>
                    <a:p>
                      <a:pPr algn="ctr"/>
                      <a:endParaRPr lang="en-GB" sz="2400" dirty="0"/>
                    </a:p>
                  </a:txBody>
                  <a:tcPr>
                    <a:solidFill>
                      <a:schemeClr val="bg2">
                        <a:lumMod val="95000"/>
                      </a:schemeClr>
                    </a:solidFill>
                  </a:tcPr>
                </a:tc>
                <a:tc>
                  <a:txBody>
                    <a:bodyPr/>
                    <a:lstStyle/>
                    <a:p>
                      <a:pPr algn="ctr"/>
                      <a:endParaRPr lang="en-GB" sz="2400" dirty="0"/>
                    </a:p>
                  </a:txBody>
                  <a:tcPr>
                    <a:solidFill>
                      <a:schemeClr val="bg2">
                        <a:lumMod val="95000"/>
                      </a:schemeClr>
                    </a:solidFill>
                  </a:tcPr>
                </a:tc>
                <a:tc>
                  <a:txBody>
                    <a:bodyPr/>
                    <a:lstStyle/>
                    <a:p>
                      <a:pPr algn="ctr"/>
                      <a:endParaRPr lang="en-GB" sz="2400" dirty="0"/>
                    </a:p>
                  </a:txBody>
                  <a:tcPr>
                    <a:solidFill>
                      <a:schemeClr val="bg2">
                        <a:lumMod val="95000"/>
                      </a:schemeClr>
                    </a:solidFill>
                  </a:tcPr>
                </a:tc>
                <a:tc>
                  <a:txBody>
                    <a:bodyPr/>
                    <a:lstStyle/>
                    <a:p>
                      <a:pPr algn="ctr"/>
                      <a:endParaRPr lang="en-GB" sz="2400" dirty="0"/>
                    </a:p>
                  </a:txBody>
                  <a:tcPr>
                    <a:solidFill>
                      <a:schemeClr val="bg2">
                        <a:lumMod val="95000"/>
                      </a:schemeClr>
                    </a:solidFill>
                  </a:tcPr>
                </a:tc>
                <a:tc>
                  <a:txBody>
                    <a:bodyPr/>
                    <a:lstStyle/>
                    <a:p>
                      <a:pPr algn="ctr"/>
                      <a:endParaRPr lang="en-GB" sz="2400" dirty="0"/>
                    </a:p>
                  </a:txBody>
                  <a:tcPr>
                    <a:solidFill>
                      <a:schemeClr val="bg2">
                        <a:lumMod val="95000"/>
                      </a:schemeClr>
                    </a:solidFill>
                  </a:tcPr>
                </a:tc>
                <a:tc>
                  <a:txBody>
                    <a:bodyPr/>
                    <a:lstStyle/>
                    <a:p>
                      <a:pPr algn="ctr"/>
                      <a:r>
                        <a:rPr lang="en-US" sz="2400" dirty="0"/>
                        <a:t>t</a:t>
                      </a:r>
                      <a:endParaRPr lang="en-GB" sz="2400" dirty="0"/>
                    </a:p>
                  </a:txBody>
                  <a:tcPr>
                    <a:solidFill>
                      <a:schemeClr val="accent4"/>
                    </a:solidFill>
                  </a:tcPr>
                </a:tc>
                <a:extLst>
                  <a:ext uri="{0D108BD9-81ED-4DB2-BD59-A6C34878D82A}">
                    <a16:rowId xmlns:a16="http://schemas.microsoft.com/office/drawing/2014/main" val="2191858941"/>
                  </a:ext>
                </a:extLst>
              </a:tr>
            </a:tbl>
          </a:graphicData>
        </a:graphic>
      </p:graphicFrame>
      <p:graphicFrame>
        <p:nvGraphicFramePr>
          <p:cNvPr id="101" name="Table 97">
            <a:extLst>
              <a:ext uri="{FF2B5EF4-FFF2-40B4-BE49-F238E27FC236}">
                <a16:creationId xmlns:a16="http://schemas.microsoft.com/office/drawing/2014/main" id="{256A9597-282E-7071-8D4A-9ADE67E22F03}"/>
              </a:ext>
            </a:extLst>
          </p:cNvPr>
          <p:cNvGraphicFramePr>
            <a:graphicFrameLocks noGrp="1"/>
          </p:cNvGraphicFramePr>
          <p:nvPr/>
        </p:nvGraphicFramePr>
        <p:xfrm>
          <a:off x="4232124" y="3228471"/>
          <a:ext cx="7895498" cy="457200"/>
        </p:xfrm>
        <a:graphic>
          <a:graphicData uri="http://schemas.openxmlformats.org/drawingml/2006/table">
            <a:tbl>
              <a:tblPr firstRow="1" bandRow="1">
                <a:tableStyleId>{5940675A-B579-460E-94D1-54222C63F5DA}</a:tableStyleId>
              </a:tblPr>
              <a:tblGrid>
                <a:gridCol w="607346">
                  <a:extLst>
                    <a:ext uri="{9D8B030D-6E8A-4147-A177-3AD203B41FA5}">
                      <a16:colId xmlns:a16="http://schemas.microsoft.com/office/drawing/2014/main" val="306637937"/>
                    </a:ext>
                  </a:extLst>
                </a:gridCol>
                <a:gridCol w="607346">
                  <a:extLst>
                    <a:ext uri="{9D8B030D-6E8A-4147-A177-3AD203B41FA5}">
                      <a16:colId xmlns:a16="http://schemas.microsoft.com/office/drawing/2014/main" val="212670636"/>
                    </a:ext>
                  </a:extLst>
                </a:gridCol>
                <a:gridCol w="607346">
                  <a:extLst>
                    <a:ext uri="{9D8B030D-6E8A-4147-A177-3AD203B41FA5}">
                      <a16:colId xmlns:a16="http://schemas.microsoft.com/office/drawing/2014/main" val="3907865778"/>
                    </a:ext>
                  </a:extLst>
                </a:gridCol>
                <a:gridCol w="607346">
                  <a:extLst>
                    <a:ext uri="{9D8B030D-6E8A-4147-A177-3AD203B41FA5}">
                      <a16:colId xmlns:a16="http://schemas.microsoft.com/office/drawing/2014/main" val="2431934713"/>
                    </a:ext>
                  </a:extLst>
                </a:gridCol>
                <a:gridCol w="607346">
                  <a:extLst>
                    <a:ext uri="{9D8B030D-6E8A-4147-A177-3AD203B41FA5}">
                      <a16:colId xmlns:a16="http://schemas.microsoft.com/office/drawing/2014/main" val="1241175628"/>
                    </a:ext>
                  </a:extLst>
                </a:gridCol>
                <a:gridCol w="607346">
                  <a:extLst>
                    <a:ext uri="{9D8B030D-6E8A-4147-A177-3AD203B41FA5}">
                      <a16:colId xmlns:a16="http://schemas.microsoft.com/office/drawing/2014/main" val="439708110"/>
                    </a:ext>
                  </a:extLst>
                </a:gridCol>
                <a:gridCol w="607346">
                  <a:extLst>
                    <a:ext uri="{9D8B030D-6E8A-4147-A177-3AD203B41FA5}">
                      <a16:colId xmlns:a16="http://schemas.microsoft.com/office/drawing/2014/main" val="1801044681"/>
                    </a:ext>
                  </a:extLst>
                </a:gridCol>
                <a:gridCol w="607346">
                  <a:extLst>
                    <a:ext uri="{9D8B030D-6E8A-4147-A177-3AD203B41FA5}">
                      <a16:colId xmlns:a16="http://schemas.microsoft.com/office/drawing/2014/main" val="1871113761"/>
                    </a:ext>
                  </a:extLst>
                </a:gridCol>
                <a:gridCol w="607346">
                  <a:extLst>
                    <a:ext uri="{9D8B030D-6E8A-4147-A177-3AD203B41FA5}">
                      <a16:colId xmlns:a16="http://schemas.microsoft.com/office/drawing/2014/main" val="650952751"/>
                    </a:ext>
                  </a:extLst>
                </a:gridCol>
                <a:gridCol w="607346">
                  <a:extLst>
                    <a:ext uri="{9D8B030D-6E8A-4147-A177-3AD203B41FA5}">
                      <a16:colId xmlns:a16="http://schemas.microsoft.com/office/drawing/2014/main" val="3237524368"/>
                    </a:ext>
                  </a:extLst>
                </a:gridCol>
                <a:gridCol w="607346">
                  <a:extLst>
                    <a:ext uri="{9D8B030D-6E8A-4147-A177-3AD203B41FA5}">
                      <a16:colId xmlns:a16="http://schemas.microsoft.com/office/drawing/2014/main" val="1250102846"/>
                    </a:ext>
                  </a:extLst>
                </a:gridCol>
                <a:gridCol w="607346">
                  <a:extLst>
                    <a:ext uri="{9D8B030D-6E8A-4147-A177-3AD203B41FA5}">
                      <a16:colId xmlns:a16="http://schemas.microsoft.com/office/drawing/2014/main" val="2557966857"/>
                    </a:ext>
                  </a:extLst>
                </a:gridCol>
                <a:gridCol w="607346">
                  <a:extLst>
                    <a:ext uri="{9D8B030D-6E8A-4147-A177-3AD203B41FA5}">
                      <a16:colId xmlns:a16="http://schemas.microsoft.com/office/drawing/2014/main" val="1980214271"/>
                    </a:ext>
                  </a:extLst>
                </a:gridCol>
              </a:tblGrid>
              <a:tr h="370840">
                <a:tc>
                  <a:txBody>
                    <a:bodyPr/>
                    <a:lstStyle/>
                    <a:p>
                      <a:pPr algn="ctr"/>
                      <a:r>
                        <a:rPr lang="en-US" sz="2400" dirty="0"/>
                        <a:t>V</a:t>
                      </a:r>
                    </a:p>
                  </a:txBody>
                  <a:tcPr>
                    <a:solidFill>
                      <a:schemeClr val="accent4"/>
                    </a:solidFill>
                  </a:tcPr>
                </a:tc>
                <a:tc>
                  <a:txBody>
                    <a:bodyPr/>
                    <a:lstStyle/>
                    <a:p>
                      <a:pPr algn="ctr"/>
                      <a:endParaRPr lang="en-GB" sz="2400" dirty="0"/>
                    </a:p>
                  </a:txBody>
                  <a:tcPr>
                    <a:solidFill>
                      <a:schemeClr val="bg2">
                        <a:lumMod val="95000"/>
                      </a:schemeClr>
                    </a:solidFill>
                  </a:tcPr>
                </a:tc>
                <a:tc>
                  <a:txBody>
                    <a:bodyPr/>
                    <a:lstStyle/>
                    <a:p>
                      <a:pPr algn="ctr"/>
                      <a:endParaRPr lang="en-GB" sz="2400" dirty="0"/>
                    </a:p>
                  </a:txBody>
                  <a:tcPr>
                    <a:solidFill>
                      <a:schemeClr val="bg2">
                        <a:lumMod val="95000"/>
                      </a:schemeClr>
                    </a:solidFill>
                  </a:tcPr>
                </a:tc>
                <a:tc>
                  <a:txBody>
                    <a:bodyPr/>
                    <a:lstStyle/>
                    <a:p>
                      <a:pPr algn="ctr"/>
                      <a:endParaRPr lang="en-GB" sz="2400" dirty="0"/>
                    </a:p>
                  </a:txBody>
                  <a:tcPr>
                    <a:solidFill>
                      <a:schemeClr val="bg2">
                        <a:lumMod val="95000"/>
                      </a:schemeClr>
                    </a:solidFill>
                  </a:tcPr>
                </a:tc>
                <a:tc>
                  <a:txBody>
                    <a:bodyPr/>
                    <a:lstStyle/>
                    <a:p>
                      <a:pPr algn="ctr"/>
                      <a:endParaRPr lang="en-GB" sz="2400" dirty="0"/>
                    </a:p>
                  </a:txBody>
                  <a:tcPr>
                    <a:solidFill>
                      <a:schemeClr val="bg2">
                        <a:lumMod val="95000"/>
                      </a:schemeClr>
                    </a:solidFill>
                  </a:tcPr>
                </a:tc>
                <a:tc>
                  <a:txBody>
                    <a:bodyPr/>
                    <a:lstStyle/>
                    <a:p>
                      <a:pPr algn="ctr"/>
                      <a:endParaRPr lang="en-GB" sz="2400" dirty="0"/>
                    </a:p>
                  </a:txBody>
                  <a:tcPr>
                    <a:solidFill>
                      <a:schemeClr val="bg2">
                        <a:lumMod val="95000"/>
                      </a:schemeClr>
                    </a:solidFill>
                  </a:tcPr>
                </a:tc>
                <a:tc>
                  <a:txBody>
                    <a:bodyPr/>
                    <a:lstStyle/>
                    <a:p>
                      <a:pPr algn="ctr"/>
                      <a:endParaRPr lang="en-GB" sz="2400" dirty="0"/>
                    </a:p>
                  </a:txBody>
                  <a:tcPr>
                    <a:solidFill>
                      <a:schemeClr val="bg2">
                        <a:lumMod val="95000"/>
                      </a:schemeClr>
                    </a:solidFill>
                  </a:tcPr>
                </a:tc>
                <a:tc>
                  <a:txBody>
                    <a:bodyPr/>
                    <a:lstStyle/>
                    <a:p>
                      <a:pPr algn="ctr"/>
                      <a:endParaRPr lang="en-GB" sz="2400" dirty="0"/>
                    </a:p>
                  </a:txBody>
                  <a:tcPr>
                    <a:solidFill>
                      <a:schemeClr val="bg2">
                        <a:lumMod val="95000"/>
                      </a:schemeClr>
                    </a:solidFill>
                  </a:tcPr>
                </a:tc>
                <a:tc>
                  <a:txBody>
                    <a:bodyPr/>
                    <a:lstStyle/>
                    <a:p>
                      <a:pPr algn="ctr"/>
                      <a:endParaRPr lang="en-GB" sz="2400" dirty="0"/>
                    </a:p>
                  </a:txBody>
                  <a:tcPr>
                    <a:solidFill>
                      <a:schemeClr val="bg2">
                        <a:lumMod val="95000"/>
                      </a:schemeClr>
                    </a:solidFill>
                  </a:tcPr>
                </a:tc>
                <a:tc>
                  <a:txBody>
                    <a:bodyPr/>
                    <a:lstStyle/>
                    <a:p>
                      <a:pPr algn="ctr"/>
                      <a:endParaRPr lang="en-GB" sz="2400" dirty="0"/>
                    </a:p>
                  </a:txBody>
                  <a:tcPr>
                    <a:solidFill>
                      <a:schemeClr val="bg2">
                        <a:lumMod val="95000"/>
                      </a:schemeClr>
                    </a:solidFill>
                  </a:tcPr>
                </a:tc>
                <a:tc>
                  <a:txBody>
                    <a:bodyPr/>
                    <a:lstStyle/>
                    <a:p>
                      <a:pPr algn="ctr"/>
                      <a:endParaRPr lang="en-GB" sz="2400" dirty="0"/>
                    </a:p>
                  </a:txBody>
                  <a:tcPr>
                    <a:solidFill>
                      <a:schemeClr val="bg2">
                        <a:lumMod val="95000"/>
                      </a:schemeClr>
                    </a:solidFill>
                  </a:tcPr>
                </a:tc>
                <a:tc>
                  <a:txBody>
                    <a:bodyPr/>
                    <a:lstStyle/>
                    <a:p>
                      <a:pPr algn="ctr"/>
                      <a:endParaRPr lang="en-GB" sz="2400" dirty="0"/>
                    </a:p>
                  </a:txBody>
                  <a:tcPr>
                    <a:solidFill>
                      <a:schemeClr val="bg2">
                        <a:lumMod val="95000"/>
                      </a:schemeClr>
                    </a:solidFill>
                  </a:tcPr>
                </a:tc>
                <a:tc>
                  <a:txBody>
                    <a:bodyPr/>
                    <a:lstStyle/>
                    <a:p>
                      <a:pPr algn="ctr"/>
                      <a:r>
                        <a:rPr lang="en-US" sz="2400" dirty="0"/>
                        <a:t>t</a:t>
                      </a:r>
                      <a:endParaRPr lang="en-GB" sz="2400" dirty="0"/>
                    </a:p>
                  </a:txBody>
                  <a:tcPr>
                    <a:solidFill>
                      <a:schemeClr val="accent4"/>
                    </a:solidFill>
                  </a:tcPr>
                </a:tc>
                <a:extLst>
                  <a:ext uri="{0D108BD9-81ED-4DB2-BD59-A6C34878D82A}">
                    <a16:rowId xmlns:a16="http://schemas.microsoft.com/office/drawing/2014/main" val="2191858941"/>
                  </a:ext>
                </a:extLst>
              </a:tr>
            </a:tbl>
          </a:graphicData>
        </a:graphic>
      </p:graphicFrame>
      <p:graphicFrame>
        <p:nvGraphicFramePr>
          <p:cNvPr id="102" name="Table 97">
            <a:extLst>
              <a:ext uri="{FF2B5EF4-FFF2-40B4-BE49-F238E27FC236}">
                <a16:creationId xmlns:a16="http://schemas.microsoft.com/office/drawing/2014/main" id="{1675F006-C337-6BCE-9A86-89A2B3AB7CD1}"/>
              </a:ext>
            </a:extLst>
          </p:cNvPr>
          <p:cNvGraphicFramePr>
            <a:graphicFrameLocks noGrp="1"/>
          </p:cNvGraphicFramePr>
          <p:nvPr/>
        </p:nvGraphicFramePr>
        <p:xfrm>
          <a:off x="145286" y="1889838"/>
          <a:ext cx="4286886" cy="457200"/>
        </p:xfrm>
        <a:graphic>
          <a:graphicData uri="http://schemas.openxmlformats.org/drawingml/2006/table">
            <a:tbl>
              <a:tblPr firstRow="1" bandRow="1">
                <a:tableStyleId>{5940675A-B579-460E-94D1-54222C63F5DA}</a:tableStyleId>
              </a:tblPr>
              <a:tblGrid>
                <a:gridCol w="714481">
                  <a:extLst>
                    <a:ext uri="{9D8B030D-6E8A-4147-A177-3AD203B41FA5}">
                      <a16:colId xmlns:a16="http://schemas.microsoft.com/office/drawing/2014/main" val="306637937"/>
                    </a:ext>
                  </a:extLst>
                </a:gridCol>
                <a:gridCol w="714481">
                  <a:extLst>
                    <a:ext uri="{9D8B030D-6E8A-4147-A177-3AD203B41FA5}">
                      <a16:colId xmlns:a16="http://schemas.microsoft.com/office/drawing/2014/main" val="212670636"/>
                    </a:ext>
                  </a:extLst>
                </a:gridCol>
                <a:gridCol w="714481">
                  <a:extLst>
                    <a:ext uri="{9D8B030D-6E8A-4147-A177-3AD203B41FA5}">
                      <a16:colId xmlns:a16="http://schemas.microsoft.com/office/drawing/2014/main" val="3907865778"/>
                    </a:ext>
                  </a:extLst>
                </a:gridCol>
                <a:gridCol w="714481">
                  <a:extLst>
                    <a:ext uri="{9D8B030D-6E8A-4147-A177-3AD203B41FA5}">
                      <a16:colId xmlns:a16="http://schemas.microsoft.com/office/drawing/2014/main" val="2431934713"/>
                    </a:ext>
                  </a:extLst>
                </a:gridCol>
                <a:gridCol w="714481">
                  <a:extLst>
                    <a:ext uri="{9D8B030D-6E8A-4147-A177-3AD203B41FA5}">
                      <a16:colId xmlns:a16="http://schemas.microsoft.com/office/drawing/2014/main" val="1241175628"/>
                    </a:ext>
                  </a:extLst>
                </a:gridCol>
                <a:gridCol w="714481">
                  <a:extLst>
                    <a:ext uri="{9D8B030D-6E8A-4147-A177-3AD203B41FA5}">
                      <a16:colId xmlns:a16="http://schemas.microsoft.com/office/drawing/2014/main" val="1980214271"/>
                    </a:ext>
                  </a:extLst>
                </a:gridCol>
              </a:tblGrid>
              <a:tr h="370840">
                <a:tc>
                  <a:txBody>
                    <a:bodyPr/>
                    <a:lstStyle/>
                    <a:p>
                      <a:pPr algn="ctr"/>
                      <a:r>
                        <a:rPr lang="en-US" sz="2400" dirty="0"/>
                        <a:t>f</a:t>
                      </a:r>
                      <a:endParaRPr lang="en-GB" sz="2400" dirty="0"/>
                    </a:p>
                  </a:txBody>
                  <a:tcPr>
                    <a:solidFill>
                      <a:schemeClr val="accent4"/>
                    </a:solidFill>
                  </a:tcPr>
                </a:tc>
                <a:tc>
                  <a:txBody>
                    <a:bodyPr/>
                    <a:lstStyle/>
                    <a:p>
                      <a:pPr algn="ctr"/>
                      <a:endParaRPr lang="en-GB" sz="2400" dirty="0"/>
                    </a:p>
                  </a:txBody>
                  <a:tcPr>
                    <a:solidFill>
                      <a:schemeClr val="bg2">
                        <a:lumMod val="95000"/>
                      </a:schemeClr>
                    </a:solidFill>
                  </a:tcPr>
                </a:tc>
                <a:tc>
                  <a:txBody>
                    <a:bodyPr/>
                    <a:lstStyle/>
                    <a:p>
                      <a:pPr algn="ctr"/>
                      <a:endParaRPr lang="en-GB" sz="2400" dirty="0"/>
                    </a:p>
                  </a:txBody>
                  <a:tcPr>
                    <a:solidFill>
                      <a:schemeClr val="bg2">
                        <a:lumMod val="95000"/>
                      </a:schemeClr>
                    </a:solidFill>
                  </a:tcPr>
                </a:tc>
                <a:tc>
                  <a:txBody>
                    <a:bodyPr/>
                    <a:lstStyle/>
                    <a:p>
                      <a:pPr algn="ctr"/>
                      <a:endParaRPr lang="en-GB" sz="2400" dirty="0"/>
                    </a:p>
                  </a:txBody>
                  <a:tcPr>
                    <a:solidFill>
                      <a:schemeClr val="bg2">
                        <a:lumMod val="95000"/>
                      </a:schemeClr>
                    </a:solidFill>
                  </a:tcPr>
                </a:tc>
                <a:tc>
                  <a:txBody>
                    <a:bodyPr/>
                    <a:lstStyle/>
                    <a:p>
                      <a:pPr algn="ctr"/>
                      <a:endParaRPr lang="en-GB" sz="2400" dirty="0"/>
                    </a:p>
                  </a:txBody>
                  <a:tcPr>
                    <a:solidFill>
                      <a:schemeClr val="bg2">
                        <a:lumMod val="95000"/>
                      </a:schemeClr>
                    </a:solidFill>
                  </a:tcPr>
                </a:tc>
                <a:tc>
                  <a:txBody>
                    <a:bodyPr/>
                    <a:lstStyle/>
                    <a:p>
                      <a:pPr algn="ctr"/>
                      <a:r>
                        <a:rPr lang="en-US" sz="2400" dirty="0"/>
                        <a:t>h</a:t>
                      </a:r>
                      <a:endParaRPr lang="en-GB" sz="2400" dirty="0"/>
                    </a:p>
                  </a:txBody>
                  <a:tcPr>
                    <a:solidFill>
                      <a:schemeClr val="accent4"/>
                    </a:solidFill>
                  </a:tcPr>
                </a:tc>
                <a:extLst>
                  <a:ext uri="{0D108BD9-81ED-4DB2-BD59-A6C34878D82A}">
                    <a16:rowId xmlns:a16="http://schemas.microsoft.com/office/drawing/2014/main" val="2191858941"/>
                  </a:ext>
                </a:extLst>
              </a:tr>
            </a:tbl>
          </a:graphicData>
        </a:graphic>
      </p:graphicFrame>
      <p:graphicFrame>
        <p:nvGraphicFramePr>
          <p:cNvPr id="103" name="Table 97">
            <a:extLst>
              <a:ext uri="{FF2B5EF4-FFF2-40B4-BE49-F238E27FC236}">
                <a16:creationId xmlns:a16="http://schemas.microsoft.com/office/drawing/2014/main" id="{BD0E14DB-AB26-DCA7-F86E-327BC0A7243F}"/>
              </a:ext>
            </a:extLst>
          </p:cNvPr>
          <p:cNvGraphicFramePr>
            <a:graphicFrameLocks noGrp="1"/>
          </p:cNvGraphicFramePr>
          <p:nvPr/>
        </p:nvGraphicFramePr>
        <p:xfrm>
          <a:off x="7813587" y="2286860"/>
          <a:ext cx="4286884" cy="457200"/>
        </p:xfrm>
        <a:graphic>
          <a:graphicData uri="http://schemas.openxmlformats.org/drawingml/2006/table">
            <a:tbl>
              <a:tblPr firstRow="1" bandRow="1">
                <a:tableStyleId>{5940675A-B579-460E-94D1-54222C63F5DA}</a:tableStyleId>
              </a:tblPr>
              <a:tblGrid>
                <a:gridCol w="612412">
                  <a:extLst>
                    <a:ext uri="{9D8B030D-6E8A-4147-A177-3AD203B41FA5}">
                      <a16:colId xmlns:a16="http://schemas.microsoft.com/office/drawing/2014/main" val="306637937"/>
                    </a:ext>
                  </a:extLst>
                </a:gridCol>
                <a:gridCol w="612412">
                  <a:extLst>
                    <a:ext uri="{9D8B030D-6E8A-4147-A177-3AD203B41FA5}">
                      <a16:colId xmlns:a16="http://schemas.microsoft.com/office/drawing/2014/main" val="212670636"/>
                    </a:ext>
                  </a:extLst>
                </a:gridCol>
                <a:gridCol w="612412">
                  <a:extLst>
                    <a:ext uri="{9D8B030D-6E8A-4147-A177-3AD203B41FA5}">
                      <a16:colId xmlns:a16="http://schemas.microsoft.com/office/drawing/2014/main" val="3907865778"/>
                    </a:ext>
                  </a:extLst>
                </a:gridCol>
                <a:gridCol w="612412">
                  <a:extLst>
                    <a:ext uri="{9D8B030D-6E8A-4147-A177-3AD203B41FA5}">
                      <a16:colId xmlns:a16="http://schemas.microsoft.com/office/drawing/2014/main" val="2901640478"/>
                    </a:ext>
                  </a:extLst>
                </a:gridCol>
                <a:gridCol w="612412">
                  <a:extLst>
                    <a:ext uri="{9D8B030D-6E8A-4147-A177-3AD203B41FA5}">
                      <a16:colId xmlns:a16="http://schemas.microsoft.com/office/drawing/2014/main" val="2431934713"/>
                    </a:ext>
                  </a:extLst>
                </a:gridCol>
                <a:gridCol w="612412">
                  <a:extLst>
                    <a:ext uri="{9D8B030D-6E8A-4147-A177-3AD203B41FA5}">
                      <a16:colId xmlns:a16="http://schemas.microsoft.com/office/drawing/2014/main" val="1241175628"/>
                    </a:ext>
                  </a:extLst>
                </a:gridCol>
                <a:gridCol w="612412">
                  <a:extLst>
                    <a:ext uri="{9D8B030D-6E8A-4147-A177-3AD203B41FA5}">
                      <a16:colId xmlns:a16="http://schemas.microsoft.com/office/drawing/2014/main" val="1980214271"/>
                    </a:ext>
                  </a:extLst>
                </a:gridCol>
              </a:tblGrid>
              <a:tr h="370840">
                <a:tc>
                  <a:txBody>
                    <a:bodyPr/>
                    <a:lstStyle/>
                    <a:p>
                      <a:pPr algn="ctr"/>
                      <a:r>
                        <a:rPr lang="en-US" sz="2400" dirty="0"/>
                        <a:t>V</a:t>
                      </a:r>
                      <a:endParaRPr lang="en-GB" sz="2400" dirty="0"/>
                    </a:p>
                  </a:txBody>
                  <a:tcPr>
                    <a:solidFill>
                      <a:schemeClr val="accent4"/>
                    </a:solidFill>
                  </a:tcPr>
                </a:tc>
                <a:tc>
                  <a:txBody>
                    <a:bodyPr/>
                    <a:lstStyle/>
                    <a:p>
                      <a:pPr algn="ctr"/>
                      <a:endParaRPr lang="en-GB" sz="2400" dirty="0"/>
                    </a:p>
                  </a:txBody>
                  <a:tcPr>
                    <a:solidFill>
                      <a:schemeClr val="bg2">
                        <a:lumMod val="95000"/>
                      </a:schemeClr>
                    </a:solidFill>
                  </a:tcPr>
                </a:tc>
                <a:tc>
                  <a:txBody>
                    <a:bodyPr/>
                    <a:lstStyle/>
                    <a:p>
                      <a:pPr algn="ctr"/>
                      <a:endParaRPr lang="en-GB" sz="2400" dirty="0"/>
                    </a:p>
                  </a:txBody>
                  <a:tcPr>
                    <a:solidFill>
                      <a:schemeClr val="bg2">
                        <a:lumMod val="95000"/>
                      </a:schemeClr>
                    </a:solidFill>
                  </a:tcPr>
                </a:tc>
                <a:tc>
                  <a:txBody>
                    <a:bodyPr/>
                    <a:lstStyle/>
                    <a:p>
                      <a:pPr algn="ctr"/>
                      <a:endParaRPr lang="en-GB" sz="2400" dirty="0"/>
                    </a:p>
                  </a:txBody>
                  <a:tcPr>
                    <a:solidFill>
                      <a:schemeClr val="bg2">
                        <a:lumMod val="95000"/>
                      </a:schemeClr>
                    </a:solidFill>
                  </a:tcPr>
                </a:tc>
                <a:tc>
                  <a:txBody>
                    <a:bodyPr/>
                    <a:lstStyle/>
                    <a:p>
                      <a:pPr algn="ctr"/>
                      <a:endParaRPr lang="en-GB" sz="2400" dirty="0"/>
                    </a:p>
                  </a:txBody>
                  <a:tcPr>
                    <a:solidFill>
                      <a:schemeClr val="bg2">
                        <a:lumMod val="95000"/>
                      </a:schemeClr>
                    </a:solidFill>
                  </a:tcPr>
                </a:tc>
                <a:tc>
                  <a:txBody>
                    <a:bodyPr/>
                    <a:lstStyle/>
                    <a:p>
                      <a:pPr algn="ctr"/>
                      <a:endParaRPr lang="en-GB" sz="2400" dirty="0"/>
                    </a:p>
                  </a:txBody>
                  <a:tcPr>
                    <a:solidFill>
                      <a:schemeClr val="bg2">
                        <a:lumMod val="95000"/>
                      </a:schemeClr>
                    </a:solidFill>
                  </a:tcPr>
                </a:tc>
                <a:tc>
                  <a:txBody>
                    <a:bodyPr/>
                    <a:lstStyle/>
                    <a:p>
                      <a:pPr algn="ctr"/>
                      <a:r>
                        <a:rPr lang="en-US" sz="2400" dirty="0"/>
                        <a:t>l</a:t>
                      </a:r>
                      <a:endParaRPr lang="en-GB" sz="2400" dirty="0"/>
                    </a:p>
                  </a:txBody>
                  <a:tcPr>
                    <a:solidFill>
                      <a:schemeClr val="accent4"/>
                    </a:solidFill>
                  </a:tcPr>
                </a:tc>
                <a:extLst>
                  <a:ext uri="{0D108BD9-81ED-4DB2-BD59-A6C34878D82A}">
                    <a16:rowId xmlns:a16="http://schemas.microsoft.com/office/drawing/2014/main" val="2191858941"/>
                  </a:ext>
                </a:extLst>
              </a:tr>
            </a:tbl>
          </a:graphicData>
        </a:graphic>
      </p:graphicFrame>
      <p:graphicFrame>
        <p:nvGraphicFramePr>
          <p:cNvPr id="109" name="Table 97">
            <a:extLst>
              <a:ext uri="{FF2B5EF4-FFF2-40B4-BE49-F238E27FC236}">
                <a16:creationId xmlns:a16="http://schemas.microsoft.com/office/drawing/2014/main" id="{57FD9054-6B33-CB39-66DD-D47DBDCAB0FC}"/>
              </a:ext>
            </a:extLst>
          </p:cNvPr>
          <p:cNvGraphicFramePr>
            <a:graphicFrameLocks noGrp="1"/>
          </p:cNvGraphicFramePr>
          <p:nvPr/>
        </p:nvGraphicFramePr>
        <p:xfrm>
          <a:off x="5579688" y="4204627"/>
          <a:ext cx="6579584" cy="457200"/>
        </p:xfrm>
        <a:graphic>
          <a:graphicData uri="http://schemas.openxmlformats.org/drawingml/2006/table">
            <a:tbl>
              <a:tblPr firstRow="1" bandRow="1">
                <a:tableStyleId>{5940675A-B579-460E-94D1-54222C63F5DA}</a:tableStyleId>
              </a:tblPr>
              <a:tblGrid>
                <a:gridCol w="598144">
                  <a:extLst>
                    <a:ext uri="{9D8B030D-6E8A-4147-A177-3AD203B41FA5}">
                      <a16:colId xmlns:a16="http://schemas.microsoft.com/office/drawing/2014/main" val="306637937"/>
                    </a:ext>
                  </a:extLst>
                </a:gridCol>
                <a:gridCol w="598144">
                  <a:extLst>
                    <a:ext uri="{9D8B030D-6E8A-4147-A177-3AD203B41FA5}">
                      <a16:colId xmlns:a16="http://schemas.microsoft.com/office/drawing/2014/main" val="212670636"/>
                    </a:ext>
                  </a:extLst>
                </a:gridCol>
                <a:gridCol w="598144">
                  <a:extLst>
                    <a:ext uri="{9D8B030D-6E8A-4147-A177-3AD203B41FA5}">
                      <a16:colId xmlns:a16="http://schemas.microsoft.com/office/drawing/2014/main" val="3907865778"/>
                    </a:ext>
                  </a:extLst>
                </a:gridCol>
                <a:gridCol w="598144">
                  <a:extLst>
                    <a:ext uri="{9D8B030D-6E8A-4147-A177-3AD203B41FA5}">
                      <a16:colId xmlns:a16="http://schemas.microsoft.com/office/drawing/2014/main" val="2431934713"/>
                    </a:ext>
                  </a:extLst>
                </a:gridCol>
                <a:gridCol w="598144">
                  <a:extLst>
                    <a:ext uri="{9D8B030D-6E8A-4147-A177-3AD203B41FA5}">
                      <a16:colId xmlns:a16="http://schemas.microsoft.com/office/drawing/2014/main" val="1241175628"/>
                    </a:ext>
                  </a:extLst>
                </a:gridCol>
                <a:gridCol w="598144">
                  <a:extLst>
                    <a:ext uri="{9D8B030D-6E8A-4147-A177-3AD203B41FA5}">
                      <a16:colId xmlns:a16="http://schemas.microsoft.com/office/drawing/2014/main" val="439708110"/>
                    </a:ext>
                  </a:extLst>
                </a:gridCol>
                <a:gridCol w="598144">
                  <a:extLst>
                    <a:ext uri="{9D8B030D-6E8A-4147-A177-3AD203B41FA5}">
                      <a16:colId xmlns:a16="http://schemas.microsoft.com/office/drawing/2014/main" val="1801044681"/>
                    </a:ext>
                  </a:extLst>
                </a:gridCol>
                <a:gridCol w="598144">
                  <a:extLst>
                    <a:ext uri="{9D8B030D-6E8A-4147-A177-3AD203B41FA5}">
                      <a16:colId xmlns:a16="http://schemas.microsoft.com/office/drawing/2014/main" val="3237524368"/>
                    </a:ext>
                  </a:extLst>
                </a:gridCol>
                <a:gridCol w="598144">
                  <a:extLst>
                    <a:ext uri="{9D8B030D-6E8A-4147-A177-3AD203B41FA5}">
                      <a16:colId xmlns:a16="http://schemas.microsoft.com/office/drawing/2014/main" val="3094508888"/>
                    </a:ext>
                  </a:extLst>
                </a:gridCol>
                <a:gridCol w="598144">
                  <a:extLst>
                    <a:ext uri="{9D8B030D-6E8A-4147-A177-3AD203B41FA5}">
                      <a16:colId xmlns:a16="http://schemas.microsoft.com/office/drawing/2014/main" val="2557966857"/>
                    </a:ext>
                  </a:extLst>
                </a:gridCol>
                <a:gridCol w="598144">
                  <a:extLst>
                    <a:ext uri="{9D8B030D-6E8A-4147-A177-3AD203B41FA5}">
                      <a16:colId xmlns:a16="http://schemas.microsoft.com/office/drawing/2014/main" val="1980214271"/>
                    </a:ext>
                  </a:extLst>
                </a:gridCol>
              </a:tblGrid>
              <a:tr h="370840">
                <a:tc>
                  <a:txBody>
                    <a:bodyPr/>
                    <a:lstStyle/>
                    <a:p>
                      <a:pPr algn="ctr"/>
                      <a:r>
                        <a:rPr lang="en-US" sz="2400" dirty="0"/>
                        <a:t>b</a:t>
                      </a:r>
                    </a:p>
                  </a:txBody>
                  <a:tcPr>
                    <a:solidFill>
                      <a:schemeClr val="accent4"/>
                    </a:solidFill>
                  </a:tcPr>
                </a:tc>
                <a:tc>
                  <a:txBody>
                    <a:bodyPr/>
                    <a:lstStyle/>
                    <a:p>
                      <a:pPr algn="ctr"/>
                      <a:endParaRPr lang="en-GB" sz="2400" dirty="0"/>
                    </a:p>
                  </a:txBody>
                  <a:tcPr>
                    <a:solidFill>
                      <a:schemeClr val="bg2">
                        <a:lumMod val="95000"/>
                      </a:schemeClr>
                    </a:solidFill>
                  </a:tcPr>
                </a:tc>
                <a:tc>
                  <a:txBody>
                    <a:bodyPr/>
                    <a:lstStyle/>
                    <a:p>
                      <a:pPr algn="ctr"/>
                      <a:endParaRPr lang="en-GB" sz="2400" dirty="0"/>
                    </a:p>
                  </a:txBody>
                  <a:tcPr>
                    <a:solidFill>
                      <a:schemeClr val="bg2">
                        <a:lumMod val="95000"/>
                      </a:schemeClr>
                    </a:solidFill>
                  </a:tcPr>
                </a:tc>
                <a:tc>
                  <a:txBody>
                    <a:bodyPr/>
                    <a:lstStyle/>
                    <a:p>
                      <a:pPr algn="ctr"/>
                      <a:endParaRPr lang="en-GB" sz="2400" dirty="0"/>
                    </a:p>
                  </a:txBody>
                  <a:tcPr>
                    <a:solidFill>
                      <a:schemeClr val="bg2">
                        <a:lumMod val="95000"/>
                      </a:schemeClr>
                    </a:solidFill>
                  </a:tcPr>
                </a:tc>
                <a:tc>
                  <a:txBody>
                    <a:bodyPr/>
                    <a:lstStyle/>
                    <a:p>
                      <a:pPr algn="ctr"/>
                      <a:endParaRPr lang="en-GB" sz="2400" dirty="0"/>
                    </a:p>
                  </a:txBody>
                  <a:tcPr>
                    <a:solidFill>
                      <a:schemeClr val="bg2">
                        <a:lumMod val="95000"/>
                      </a:schemeClr>
                    </a:solidFill>
                  </a:tcPr>
                </a:tc>
                <a:tc>
                  <a:txBody>
                    <a:bodyPr/>
                    <a:lstStyle/>
                    <a:p>
                      <a:pPr algn="ctr"/>
                      <a:endParaRPr lang="en-GB" sz="2400" dirty="0"/>
                    </a:p>
                  </a:txBody>
                  <a:tcPr>
                    <a:solidFill>
                      <a:schemeClr val="bg2">
                        <a:lumMod val="95000"/>
                      </a:schemeClr>
                    </a:solidFill>
                  </a:tcPr>
                </a:tc>
                <a:tc>
                  <a:txBody>
                    <a:bodyPr/>
                    <a:lstStyle/>
                    <a:p>
                      <a:pPr algn="ctr"/>
                      <a:endParaRPr lang="en-GB" sz="2400" dirty="0"/>
                    </a:p>
                  </a:txBody>
                  <a:tcPr>
                    <a:solidFill>
                      <a:schemeClr val="bg2">
                        <a:lumMod val="95000"/>
                      </a:schemeClr>
                    </a:solidFill>
                  </a:tcPr>
                </a:tc>
                <a:tc>
                  <a:txBody>
                    <a:bodyPr/>
                    <a:lstStyle/>
                    <a:p>
                      <a:pPr algn="ctr"/>
                      <a:endParaRPr lang="en-GB" sz="2400" dirty="0"/>
                    </a:p>
                  </a:txBody>
                  <a:tcPr>
                    <a:solidFill>
                      <a:schemeClr val="bg2">
                        <a:lumMod val="95000"/>
                      </a:schemeClr>
                    </a:solidFill>
                  </a:tcPr>
                </a:tc>
                <a:tc>
                  <a:txBody>
                    <a:bodyPr/>
                    <a:lstStyle/>
                    <a:p>
                      <a:pPr algn="ctr"/>
                      <a:endParaRPr lang="en-GB" sz="2400" dirty="0"/>
                    </a:p>
                  </a:txBody>
                  <a:tcPr>
                    <a:solidFill>
                      <a:schemeClr val="bg2">
                        <a:lumMod val="95000"/>
                      </a:schemeClr>
                    </a:solidFill>
                  </a:tcPr>
                </a:tc>
                <a:tc>
                  <a:txBody>
                    <a:bodyPr/>
                    <a:lstStyle/>
                    <a:p>
                      <a:pPr algn="ctr"/>
                      <a:endParaRPr lang="en-GB" sz="2400" dirty="0"/>
                    </a:p>
                  </a:txBody>
                  <a:tcPr>
                    <a:solidFill>
                      <a:schemeClr val="bg2">
                        <a:lumMod val="95000"/>
                      </a:schemeClr>
                    </a:solidFill>
                  </a:tcPr>
                </a:tc>
                <a:tc>
                  <a:txBody>
                    <a:bodyPr/>
                    <a:lstStyle/>
                    <a:p>
                      <a:pPr algn="ctr"/>
                      <a:r>
                        <a:rPr lang="en-US" sz="2400" dirty="0"/>
                        <a:t>n</a:t>
                      </a:r>
                      <a:endParaRPr lang="en-GB" sz="2400" dirty="0"/>
                    </a:p>
                  </a:txBody>
                  <a:tcPr>
                    <a:solidFill>
                      <a:schemeClr val="accent4"/>
                    </a:solidFill>
                  </a:tcPr>
                </a:tc>
                <a:extLst>
                  <a:ext uri="{0D108BD9-81ED-4DB2-BD59-A6C34878D82A}">
                    <a16:rowId xmlns:a16="http://schemas.microsoft.com/office/drawing/2014/main" val="2191858941"/>
                  </a:ext>
                </a:extLst>
              </a:tr>
            </a:tbl>
          </a:graphicData>
        </a:graphic>
      </p:graphicFrame>
      <p:graphicFrame>
        <p:nvGraphicFramePr>
          <p:cNvPr id="110" name="Table 97">
            <a:extLst>
              <a:ext uri="{FF2B5EF4-FFF2-40B4-BE49-F238E27FC236}">
                <a16:creationId xmlns:a16="http://schemas.microsoft.com/office/drawing/2014/main" id="{E543ABD5-2AC7-F006-DBD2-E721DB02514D}"/>
              </a:ext>
            </a:extLst>
          </p:cNvPr>
          <p:cNvGraphicFramePr>
            <a:graphicFrameLocks noGrp="1"/>
          </p:cNvGraphicFramePr>
          <p:nvPr/>
        </p:nvGraphicFramePr>
        <p:xfrm>
          <a:off x="141007" y="4988811"/>
          <a:ext cx="6579584" cy="457200"/>
        </p:xfrm>
        <a:graphic>
          <a:graphicData uri="http://schemas.openxmlformats.org/drawingml/2006/table">
            <a:tbl>
              <a:tblPr firstRow="1" bandRow="1">
                <a:tableStyleId>{5940675A-B579-460E-94D1-54222C63F5DA}</a:tableStyleId>
              </a:tblPr>
              <a:tblGrid>
                <a:gridCol w="598144">
                  <a:extLst>
                    <a:ext uri="{9D8B030D-6E8A-4147-A177-3AD203B41FA5}">
                      <a16:colId xmlns:a16="http://schemas.microsoft.com/office/drawing/2014/main" val="306637937"/>
                    </a:ext>
                  </a:extLst>
                </a:gridCol>
                <a:gridCol w="598144">
                  <a:extLst>
                    <a:ext uri="{9D8B030D-6E8A-4147-A177-3AD203B41FA5}">
                      <a16:colId xmlns:a16="http://schemas.microsoft.com/office/drawing/2014/main" val="212670636"/>
                    </a:ext>
                  </a:extLst>
                </a:gridCol>
                <a:gridCol w="598144">
                  <a:extLst>
                    <a:ext uri="{9D8B030D-6E8A-4147-A177-3AD203B41FA5}">
                      <a16:colId xmlns:a16="http://schemas.microsoft.com/office/drawing/2014/main" val="3907865778"/>
                    </a:ext>
                  </a:extLst>
                </a:gridCol>
                <a:gridCol w="598144">
                  <a:extLst>
                    <a:ext uri="{9D8B030D-6E8A-4147-A177-3AD203B41FA5}">
                      <a16:colId xmlns:a16="http://schemas.microsoft.com/office/drawing/2014/main" val="2431934713"/>
                    </a:ext>
                  </a:extLst>
                </a:gridCol>
                <a:gridCol w="598144">
                  <a:extLst>
                    <a:ext uri="{9D8B030D-6E8A-4147-A177-3AD203B41FA5}">
                      <a16:colId xmlns:a16="http://schemas.microsoft.com/office/drawing/2014/main" val="1241175628"/>
                    </a:ext>
                  </a:extLst>
                </a:gridCol>
                <a:gridCol w="598144">
                  <a:extLst>
                    <a:ext uri="{9D8B030D-6E8A-4147-A177-3AD203B41FA5}">
                      <a16:colId xmlns:a16="http://schemas.microsoft.com/office/drawing/2014/main" val="439708110"/>
                    </a:ext>
                  </a:extLst>
                </a:gridCol>
                <a:gridCol w="598144">
                  <a:extLst>
                    <a:ext uri="{9D8B030D-6E8A-4147-A177-3AD203B41FA5}">
                      <a16:colId xmlns:a16="http://schemas.microsoft.com/office/drawing/2014/main" val="1801044681"/>
                    </a:ext>
                  </a:extLst>
                </a:gridCol>
                <a:gridCol w="598144">
                  <a:extLst>
                    <a:ext uri="{9D8B030D-6E8A-4147-A177-3AD203B41FA5}">
                      <a16:colId xmlns:a16="http://schemas.microsoft.com/office/drawing/2014/main" val="3237524368"/>
                    </a:ext>
                  </a:extLst>
                </a:gridCol>
                <a:gridCol w="598144">
                  <a:extLst>
                    <a:ext uri="{9D8B030D-6E8A-4147-A177-3AD203B41FA5}">
                      <a16:colId xmlns:a16="http://schemas.microsoft.com/office/drawing/2014/main" val="3113385019"/>
                    </a:ext>
                  </a:extLst>
                </a:gridCol>
                <a:gridCol w="598144">
                  <a:extLst>
                    <a:ext uri="{9D8B030D-6E8A-4147-A177-3AD203B41FA5}">
                      <a16:colId xmlns:a16="http://schemas.microsoft.com/office/drawing/2014/main" val="2557966857"/>
                    </a:ext>
                  </a:extLst>
                </a:gridCol>
                <a:gridCol w="598144">
                  <a:extLst>
                    <a:ext uri="{9D8B030D-6E8A-4147-A177-3AD203B41FA5}">
                      <a16:colId xmlns:a16="http://schemas.microsoft.com/office/drawing/2014/main" val="1980214271"/>
                    </a:ext>
                  </a:extLst>
                </a:gridCol>
              </a:tblGrid>
              <a:tr h="370840">
                <a:tc>
                  <a:txBody>
                    <a:bodyPr/>
                    <a:lstStyle/>
                    <a:p>
                      <a:pPr algn="ctr"/>
                      <a:r>
                        <a:rPr lang="en-US" sz="2400" dirty="0"/>
                        <a:t>w</a:t>
                      </a:r>
                    </a:p>
                  </a:txBody>
                  <a:tcPr>
                    <a:solidFill>
                      <a:schemeClr val="accent4"/>
                    </a:solidFill>
                  </a:tcPr>
                </a:tc>
                <a:tc>
                  <a:txBody>
                    <a:bodyPr/>
                    <a:lstStyle/>
                    <a:p>
                      <a:pPr algn="ctr"/>
                      <a:endParaRPr lang="en-GB" sz="2400" dirty="0"/>
                    </a:p>
                  </a:txBody>
                  <a:tcPr>
                    <a:solidFill>
                      <a:schemeClr val="bg2">
                        <a:lumMod val="95000"/>
                      </a:schemeClr>
                    </a:solidFill>
                  </a:tcPr>
                </a:tc>
                <a:tc>
                  <a:txBody>
                    <a:bodyPr/>
                    <a:lstStyle/>
                    <a:p>
                      <a:pPr algn="ctr"/>
                      <a:endParaRPr lang="en-GB" sz="2400" dirty="0"/>
                    </a:p>
                  </a:txBody>
                  <a:tcPr>
                    <a:solidFill>
                      <a:schemeClr val="bg2">
                        <a:lumMod val="95000"/>
                      </a:schemeClr>
                    </a:solidFill>
                  </a:tcPr>
                </a:tc>
                <a:tc>
                  <a:txBody>
                    <a:bodyPr/>
                    <a:lstStyle/>
                    <a:p>
                      <a:pPr algn="ctr"/>
                      <a:endParaRPr lang="en-GB" sz="2400" dirty="0"/>
                    </a:p>
                  </a:txBody>
                  <a:tcPr>
                    <a:solidFill>
                      <a:schemeClr val="bg2">
                        <a:lumMod val="95000"/>
                      </a:schemeClr>
                    </a:solidFill>
                  </a:tcPr>
                </a:tc>
                <a:tc>
                  <a:txBody>
                    <a:bodyPr/>
                    <a:lstStyle/>
                    <a:p>
                      <a:pPr algn="ctr"/>
                      <a:endParaRPr lang="en-GB" sz="2400" dirty="0"/>
                    </a:p>
                  </a:txBody>
                  <a:tcPr>
                    <a:solidFill>
                      <a:schemeClr val="bg2">
                        <a:lumMod val="95000"/>
                      </a:schemeClr>
                    </a:solidFill>
                  </a:tcPr>
                </a:tc>
                <a:tc>
                  <a:txBody>
                    <a:bodyPr/>
                    <a:lstStyle/>
                    <a:p>
                      <a:pPr algn="ctr"/>
                      <a:endParaRPr lang="en-GB" sz="2400" dirty="0"/>
                    </a:p>
                  </a:txBody>
                  <a:tcPr>
                    <a:solidFill>
                      <a:schemeClr val="bg2">
                        <a:lumMod val="95000"/>
                      </a:schemeClr>
                    </a:solidFill>
                  </a:tcPr>
                </a:tc>
                <a:tc>
                  <a:txBody>
                    <a:bodyPr/>
                    <a:lstStyle/>
                    <a:p>
                      <a:pPr algn="ctr"/>
                      <a:endParaRPr lang="en-GB" sz="2400" dirty="0"/>
                    </a:p>
                  </a:txBody>
                  <a:tcPr>
                    <a:solidFill>
                      <a:schemeClr val="bg2">
                        <a:lumMod val="95000"/>
                      </a:schemeClr>
                    </a:solidFill>
                  </a:tcPr>
                </a:tc>
                <a:tc>
                  <a:txBody>
                    <a:bodyPr/>
                    <a:lstStyle/>
                    <a:p>
                      <a:pPr algn="ctr"/>
                      <a:endParaRPr lang="en-GB" sz="2400" dirty="0"/>
                    </a:p>
                  </a:txBody>
                  <a:tcPr>
                    <a:solidFill>
                      <a:schemeClr val="bg2">
                        <a:lumMod val="95000"/>
                      </a:schemeClr>
                    </a:solidFill>
                  </a:tcPr>
                </a:tc>
                <a:tc>
                  <a:txBody>
                    <a:bodyPr/>
                    <a:lstStyle/>
                    <a:p>
                      <a:pPr algn="ctr"/>
                      <a:endParaRPr lang="en-GB" sz="2400" dirty="0"/>
                    </a:p>
                  </a:txBody>
                  <a:tcPr>
                    <a:solidFill>
                      <a:schemeClr val="bg2">
                        <a:lumMod val="95000"/>
                      </a:schemeClr>
                    </a:solidFill>
                  </a:tcPr>
                </a:tc>
                <a:tc>
                  <a:txBody>
                    <a:bodyPr/>
                    <a:lstStyle/>
                    <a:p>
                      <a:pPr algn="ctr"/>
                      <a:endParaRPr lang="en-GB" sz="2400" dirty="0"/>
                    </a:p>
                  </a:txBody>
                  <a:tcPr>
                    <a:solidFill>
                      <a:schemeClr val="bg2">
                        <a:lumMod val="95000"/>
                      </a:schemeClr>
                    </a:solidFill>
                  </a:tcPr>
                </a:tc>
                <a:tc>
                  <a:txBody>
                    <a:bodyPr/>
                    <a:lstStyle/>
                    <a:p>
                      <a:pPr algn="ctr"/>
                      <a:r>
                        <a:rPr lang="en-US" sz="2400" dirty="0"/>
                        <a:t>n</a:t>
                      </a:r>
                      <a:endParaRPr lang="en-GB" sz="2400" dirty="0"/>
                    </a:p>
                  </a:txBody>
                  <a:tcPr>
                    <a:solidFill>
                      <a:schemeClr val="accent4"/>
                    </a:solidFill>
                  </a:tcPr>
                </a:tc>
                <a:extLst>
                  <a:ext uri="{0D108BD9-81ED-4DB2-BD59-A6C34878D82A}">
                    <a16:rowId xmlns:a16="http://schemas.microsoft.com/office/drawing/2014/main" val="2191858941"/>
                  </a:ext>
                </a:extLst>
              </a:tr>
            </a:tbl>
          </a:graphicData>
        </a:graphic>
      </p:graphicFrame>
      <p:graphicFrame>
        <p:nvGraphicFramePr>
          <p:cNvPr id="111" name="Table 97">
            <a:extLst>
              <a:ext uri="{FF2B5EF4-FFF2-40B4-BE49-F238E27FC236}">
                <a16:creationId xmlns:a16="http://schemas.microsoft.com/office/drawing/2014/main" id="{D5C947D9-57F6-D362-DD54-42C87BBA4009}"/>
              </a:ext>
            </a:extLst>
          </p:cNvPr>
          <p:cNvGraphicFramePr>
            <a:graphicFrameLocks noGrp="1"/>
          </p:cNvGraphicFramePr>
          <p:nvPr/>
        </p:nvGraphicFramePr>
        <p:xfrm>
          <a:off x="6237646" y="5626204"/>
          <a:ext cx="5921622" cy="457200"/>
        </p:xfrm>
        <a:graphic>
          <a:graphicData uri="http://schemas.openxmlformats.org/drawingml/2006/table">
            <a:tbl>
              <a:tblPr firstRow="1" bandRow="1">
                <a:tableStyleId>{5940675A-B579-460E-94D1-54222C63F5DA}</a:tableStyleId>
              </a:tblPr>
              <a:tblGrid>
                <a:gridCol w="657958">
                  <a:extLst>
                    <a:ext uri="{9D8B030D-6E8A-4147-A177-3AD203B41FA5}">
                      <a16:colId xmlns:a16="http://schemas.microsoft.com/office/drawing/2014/main" val="306637937"/>
                    </a:ext>
                  </a:extLst>
                </a:gridCol>
                <a:gridCol w="657958">
                  <a:extLst>
                    <a:ext uri="{9D8B030D-6E8A-4147-A177-3AD203B41FA5}">
                      <a16:colId xmlns:a16="http://schemas.microsoft.com/office/drawing/2014/main" val="212670636"/>
                    </a:ext>
                  </a:extLst>
                </a:gridCol>
                <a:gridCol w="657958">
                  <a:extLst>
                    <a:ext uri="{9D8B030D-6E8A-4147-A177-3AD203B41FA5}">
                      <a16:colId xmlns:a16="http://schemas.microsoft.com/office/drawing/2014/main" val="3907865778"/>
                    </a:ext>
                  </a:extLst>
                </a:gridCol>
                <a:gridCol w="657958">
                  <a:extLst>
                    <a:ext uri="{9D8B030D-6E8A-4147-A177-3AD203B41FA5}">
                      <a16:colId xmlns:a16="http://schemas.microsoft.com/office/drawing/2014/main" val="2431934713"/>
                    </a:ext>
                  </a:extLst>
                </a:gridCol>
                <a:gridCol w="657958">
                  <a:extLst>
                    <a:ext uri="{9D8B030D-6E8A-4147-A177-3AD203B41FA5}">
                      <a16:colId xmlns:a16="http://schemas.microsoft.com/office/drawing/2014/main" val="1241175628"/>
                    </a:ext>
                  </a:extLst>
                </a:gridCol>
                <a:gridCol w="657958">
                  <a:extLst>
                    <a:ext uri="{9D8B030D-6E8A-4147-A177-3AD203B41FA5}">
                      <a16:colId xmlns:a16="http://schemas.microsoft.com/office/drawing/2014/main" val="439708110"/>
                    </a:ext>
                  </a:extLst>
                </a:gridCol>
                <a:gridCol w="657958">
                  <a:extLst>
                    <a:ext uri="{9D8B030D-6E8A-4147-A177-3AD203B41FA5}">
                      <a16:colId xmlns:a16="http://schemas.microsoft.com/office/drawing/2014/main" val="1801044681"/>
                    </a:ext>
                  </a:extLst>
                </a:gridCol>
                <a:gridCol w="657958">
                  <a:extLst>
                    <a:ext uri="{9D8B030D-6E8A-4147-A177-3AD203B41FA5}">
                      <a16:colId xmlns:a16="http://schemas.microsoft.com/office/drawing/2014/main" val="2557966857"/>
                    </a:ext>
                  </a:extLst>
                </a:gridCol>
                <a:gridCol w="657958">
                  <a:extLst>
                    <a:ext uri="{9D8B030D-6E8A-4147-A177-3AD203B41FA5}">
                      <a16:colId xmlns:a16="http://schemas.microsoft.com/office/drawing/2014/main" val="1980214271"/>
                    </a:ext>
                  </a:extLst>
                </a:gridCol>
              </a:tblGrid>
              <a:tr h="370840">
                <a:tc>
                  <a:txBody>
                    <a:bodyPr/>
                    <a:lstStyle/>
                    <a:p>
                      <a:pPr algn="ctr"/>
                      <a:r>
                        <a:rPr lang="en-US" sz="2400" dirty="0"/>
                        <a:t>p</a:t>
                      </a:r>
                    </a:p>
                  </a:txBody>
                  <a:tcPr>
                    <a:solidFill>
                      <a:schemeClr val="accent4"/>
                    </a:solidFill>
                  </a:tcPr>
                </a:tc>
                <a:tc>
                  <a:txBody>
                    <a:bodyPr/>
                    <a:lstStyle/>
                    <a:p>
                      <a:pPr algn="ctr"/>
                      <a:endParaRPr lang="en-GB" sz="2400" dirty="0"/>
                    </a:p>
                  </a:txBody>
                  <a:tcPr>
                    <a:solidFill>
                      <a:schemeClr val="bg2">
                        <a:lumMod val="95000"/>
                      </a:schemeClr>
                    </a:solidFill>
                  </a:tcPr>
                </a:tc>
                <a:tc>
                  <a:txBody>
                    <a:bodyPr/>
                    <a:lstStyle/>
                    <a:p>
                      <a:pPr algn="ctr"/>
                      <a:endParaRPr lang="en-GB" sz="2400" dirty="0"/>
                    </a:p>
                  </a:txBody>
                  <a:tcPr>
                    <a:solidFill>
                      <a:schemeClr val="bg2">
                        <a:lumMod val="95000"/>
                      </a:schemeClr>
                    </a:solidFill>
                  </a:tcPr>
                </a:tc>
                <a:tc>
                  <a:txBody>
                    <a:bodyPr/>
                    <a:lstStyle/>
                    <a:p>
                      <a:pPr algn="ctr"/>
                      <a:endParaRPr lang="en-GB" sz="2400" dirty="0"/>
                    </a:p>
                  </a:txBody>
                  <a:tcPr>
                    <a:solidFill>
                      <a:schemeClr val="bg2">
                        <a:lumMod val="95000"/>
                      </a:schemeClr>
                    </a:solidFill>
                  </a:tcPr>
                </a:tc>
                <a:tc>
                  <a:txBody>
                    <a:bodyPr/>
                    <a:lstStyle/>
                    <a:p>
                      <a:pPr algn="ctr"/>
                      <a:endParaRPr lang="en-GB" sz="2400" dirty="0"/>
                    </a:p>
                  </a:txBody>
                  <a:tcPr>
                    <a:solidFill>
                      <a:schemeClr val="bg2">
                        <a:lumMod val="95000"/>
                      </a:schemeClr>
                    </a:solidFill>
                  </a:tcPr>
                </a:tc>
                <a:tc>
                  <a:txBody>
                    <a:bodyPr/>
                    <a:lstStyle/>
                    <a:p>
                      <a:pPr algn="ctr"/>
                      <a:endParaRPr lang="en-GB" sz="2400" dirty="0"/>
                    </a:p>
                  </a:txBody>
                  <a:tcPr>
                    <a:solidFill>
                      <a:schemeClr val="bg2">
                        <a:lumMod val="95000"/>
                      </a:schemeClr>
                    </a:solidFill>
                  </a:tcPr>
                </a:tc>
                <a:tc>
                  <a:txBody>
                    <a:bodyPr/>
                    <a:lstStyle/>
                    <a:p>
                      <a:pPr algn="ctr"/>
                      <a:endParaRPr lang="en-GB" sz="2400" dirty="0"/>
                    </a:p>
                  </a:txBody>
                  <a:tcPr>
                    <a:solidFill>
                      <a:schemeClr val="bg2">
                        <a:lumMod val="95000"/>
                      </a:schemeClr>
                    </a:solidFill>
                  </a:tcPr>
                </a:tc>
                <a:tc>
                  <a:txBody>
                    <a:bodyPr/>
                    <a:lstStyle/>
                    <a:p>
                      <a:pPr algn="ctr"/>
                      <a:endParaRPr lang="en-GB" sz="2400" dirty="0"/>
                    </a:p>
                  </a:txBody>
                  <a:tcPr>
                    <a:solidFill>
                      <a:schemeClr val="bg2">
                        <a:lumMod val="95000"/>
                      </a:schemeClr>
                    </a:solidFill>
                  </a:tcPr>
                </a:tc>
                <a:tc>
                  <a:txBody>
                    <a:bodyPr/>
                    <a:lstStyle/>
                    <a:p>
                      <a:pPr algn="ctr"/>
                      <a:r>
                        <a:rPr lang="en-US" sz="2400" dirty="0"/>
                        <a:t>h</a:t>
                      </a:r>
                      <a:endParaRPr lang="en-GB" sz="2400" dirty="0"/>
                    </a:p>
                  </a:txBody>
                  <a:tcPr>
                    <a:solidFill>
                      <a:schemeClr val="accent4"/>
                    </a:solidFill>
                  </a:tcPr>
                </a:tc>
                <a:extLst>
                  <a:ext uri="{0D108BD9-81ED-4DB2-BD59-A6C34878D82A}">
                    <a16:rowId xmlns:a16="http://schemas.microsoft.com/office/drawing/2014/main" val="2191858941"/>
                  </a:ext>
                </a:extLst>
              </a:tr>
            </a:tbl>
          </a:graphicData>
        </a:graphic>
      </p:graphicFrame>
      <p:graphicFrame>
        <p:nvGraphicFramePr>
          <p:cNvPr id="112" name="Table 97">
            <a:extLst>
              <a:ext uri="{FF2B5EF4-FFF2-40B4-BE49-F238E27FC236}">
                <a16:creationId xmlns:a16="http://schemas.microsoft.com/office/drawing/2014/main" id="{0CE6833A-7D5E-5760-FCBB-D098923019FC}"/>
              </a:ext>
            </a:extLst>
          </p:cNvPr>
          <p:cNvGraphicFramePr>
            <a:graphicFrameLocks noGrp="1"/>
          </p:cNvGraphicFramePr>
          <p:nvPr/>
        </p:nvGraphicFramePr>
        <p:xfrm>
          <a:off x="141007" y="3866440"/>
          <a:ext cx="3572405" cy="457200"/>
        </p:xfrm>
        <a:graphic>
          <a:graphicData uri="http://schemas.openxmlformats.org/drawingml/2006/table">
            <a:tbl>
              <a:tblPr firstRow="1" bandRow="1">
                <a:tableStyleId>{5940675A-B579-460E-94D1-54222C63F5DA}</a:tableStyleId>
              </a:tblPr>
              <a:tblGrid>
                <a:gridCol w="714481">
                  <a:extLst>
                    <a:ext uri="{9D8B030D-6E8A-4147-A177-3AD203B41FA5}">
                      <a16:colId xmlns:a16="http://schemas.microsoft.com/office/drawing/2014/main" val="212670636"/>
                    </a:ext>
                  </a:extLst>
                </a:gridCol>
                <a:gridCol w="714481">
                  <a:extLst>
                    <a:ext uri="{9D8B030D-6E8A-4147-A177-3AD203B41FA5}">
                      <a16:colId xmlns:a16="http://schemas.microsoft.com/office/drawing/2014/main" val="3907865778"/>
                    </a:ext>
                  </a:extLst>
                </a:gridCol>
                <a:gridCol w="714481">
                  <a:extLst>
                    <a:ext uri="{9D8B030D-6E8A-4147-A177-3AD203B41FA5}">
                      <a16:colId xmlns:a16="http://schemas.microsoft.com/office/drawing/2014/main" val="2431934713"/>
                    </a:ext>
                  </a:extLst>
                </a:gridCol>
                <a:gridCol w="714481">
                  <a:extLst>
                    <a:ext uri="{9D8B030D-6E8A-4147-A177-3AD203B41FA5}">
                      <a16:colId xmlns:a16="http://schemas.microsoft.com/office/drawing/2014/main" val="1241175628"/>
                    </a:ext>
                  </a:extLst>
                </a:gridCol>
                <a:gridCol w="714481">
                  <a:extLst>
                    <a:ext uri="{9D8B030D-6E8A-4147-A177-3AD203B41FA5}">
                      <a16:colId xmlns:a16="http://schemas.microsoft.com/office/drawing/2014/main" val="1980214271"/>
                    </a:ext>
                  </a:extLst>
                </a:gridCol>
              </a:tblGrid>
              <a:tr h="370840">
                <a:tc>
                  <a:txBody>
                    <a:bodyPr/>
                    <a:lstStyle/>
                    <a:p>
                      <a:pPr algn="ctr"/>
                      <a:r>
                        <a:rPr lang="en-US" sz="2400" dirty="0"/>
                        <a:t>v</a:t>
                      </a:r>
                      <a:endParaRPr lang="en-GB" sz="2400" dirty="0"/>
                    </a:p>
                  </a:txBody>
                  <a:tcPr>
                    <a:solidFill>
                      <a:schemeClr val="accent4"/>
                    </a:solidFill>
                  </a:tcPr>
                </a:tc>
                <a:tc>
                  <a:txBody>
                    <a:bodyPr/>
                    <a:lstStyle/>
                    <a:p>
                      <a:pPr algn="ctr"/>
                      <a:endParaRPr lang="en-GB" sz="2400" dirty="0"/>
                    </a:p>
                  </a:txBody>
                  <a:tcPr>
                    <a:solidFill>
                      <a:schemeClr val="bg2">
                        <a:lumMod val="95000"/>
                      </a:schemeClr>
                    </a:solidFill>
                  </a:tcPr>
                </a:tc>
                <a:tc>
                  <a:txBody>
                    <a:bodyPr/>
                    <a:lstStyle/>
                    <a:p>
                      <a:pPr algn="ctr"/>
                      <a:endParaRPr lang="en-GB" sz="2400" dirty="0"/>
                    </a:p>
                  </a:txBody>
                  <a:tcPr>
                    <a:solidFill>
                      <a:schemeClr val="bg2">
                        <a:lumMod val="95000"/>
                      </a:schemeClr>
                    </a:solidFill>
                  </a:tcPr>
                </a:tc>
                <a:tc>
                  <a:txBody>
                    <a:bodyPr/>
                    <a:lstStyle/>
                    <a:p>
                      <a:pPr algn="ctr"/>
                      <a:endParaRPr lang="en-GB" sz="2400" dirty="0"/>
                    </a:p>
                  </a:txBody>
                  <a:tcPr>
                    <a:solidFill>
                      <a:schemeClr val="bg2">
                        <a:lumMod val="95000"/>
                      </a:schemeClr>
                    </a:solidFill>
                  </a:tcPr>
                </a:tc>
                <a:tc>
                  <a:txBody>
                    <a:bodyPr/>
                    <a:lstStyle/>
                    <a:p>
                      <a:pPr algn="ctr"/>
                      <a:r>
                        <a:rPr lang="en-US" sz="2400" dirty="0"/>
                        <a:t>e</a:t>
                      </a:r>
                      <a:endParaRPr lang="en-GB" sz="2400" dirty="0"/>
                    </a:p>
                  </a:txBody>
                  <a:tcPr>
                    <a:solidFill>
                      <a:schemeClr val="accent4"/>
                    </a:solidFill>
                  </a:tcPr>
                </a:tc>
                <a:extLst>
                  <a:ext uri="{0D108BD9-81ED-4DB2-BD59-A6C34878D82A}">
                    <a16:rowId xmlns:a16="http://schemas.microsoft.com/office/drawing/2014/main" val="2191858941"/>
                  </a:ext>
                </a:extLst>
              </a:tr>
            </a:tbl>
          </a:graphicData>
        </a:graphic>
      </p:graphicFrame>
      <p:sp>
        <p:nvSpPr>
          <p:cNvPr id="113" name="TextBox 112">
            <a:extLst>
              <a:ext uri="{FF2B5EF4-FFF2-40B4-BE49-F238E27FC236}">
                <a16:creationId xmlns:a16="http://schemas.microsoft.com/office/drawing/2014/main" id="{E3562D04-07DA-4B55-ADC3-5F51332169A3}"/>
              </a:ext>
            </a:extLst>
          </p:cNvPr>
          <p:cNvSpPr txBox="1"/>
          <p:nvPr/>
        </p:nvSpPr>
        <p:spPr>
          <a:xfrm>
            <a:off x="769449" y="4351456"/>
            <a:ext cx="2315519" cy="461665"/>
          </a:xfrm>
          <a:prstGeom prst="rect">
            <a:avLst/>
          </a:prstGeom>
          <a:noFill/>
        </p:spPr>
        <p:txBody>
          <a:bodyPr wrap="square" rtlCol="0">
            <a:spAutoFit/>
          </a:bodyPr>
          <a:lstStyle/>
          <a:p>
            <a:pPr algn="ctr"/>
            <a:r>
              <a:rPr lang="en-GB" sz="2400" dirty="0"/>
              <a:t>At/to the front</a:t>
            </a:r>
          </a:p>
        </p:txBody>
      </p:sp>
      <p:graphicFrame>
        <p:nvGraphicFramePr>
          <p:cNvPr id="114" name="Table 97">
            <a:extLst>
              <a:ext uri="{FF2B5EF4-FFF2-40B4-BE49-F238E27FC236}">
                <a16:creationId xmlns:a16="http://schemas.microsoft.com/office/drawing/2014/main" id="{9F621E59-6238-6275-0123-8B487733F239}"/>
              </a:ext>
            </a:extLst>
          </p:cNvPr>
          <p:cNvGraphicFramePr>
            <a:graphicFrameLocks noGrp="1"/>
          </p:cNvGraphicFramePr>
          <p:nvPr/>
        </p:nvGraphicFramePr>
        <p:xfrm>
          <a:off x="154934" y="2928597"/>
          <a:ext cx="2857924" cy="457200"/>
        </p:xfrm>
        <a:graphic>
          <a:graphicData uri="http://schemas.openxmlformats.org/drawingml/2006/table">
            <a:tbl>
              <a:tblPr firstRow="1" bandRow="1">
                <a:tableStyleId>{5940675A-B579-460E-94D1-54222C63F5DA}</a:tableStyleId>
              </a:tblPr>
              <a:tblGrid>
                <a:gridCol w="714481">
                  <a:extLst>
                    <a:ext uri="{9D8B030D-6E8A-4147-A177-3AD203B41FA5}">
                      <a16:colId xmlns:a16="http://schemas.microsoft.com/office/drawing/2014/main" val="212670636"/>
                    </a:ext>
                  </a:extLst>
                </a:gridCol>
                <a:gridCol w="714481">
                  <a:extLst>
                    <a:ext uri="{9D8B030D-6E8A-4147-A177-3AD203B41FA5}">
                      <a16:colId xmlns:a16="http://schemas.microsoft.com/office/drawing/2014/main" val="2431934713"/>
                    </a:ext>
                  </a:extLst>
                </a:gridCol>
                <a:gridCol w="714481">
                  <a:extLst>
                    <a:ext uri="{9D8B030D-6E8A-4147-A177-3AD203B41FA5}">
                      <a16:colId xmlns:a16="http://schemas.microsoft.com/office/drawing/2014/main" val="1241175628"/>
                    </a:ext>
                  </a:extLst>
                </a:gridCol>
                <a:gridCol w="714481">
                  <a:extLst>
                    <a:ext uri="{9D8B030D-6E8A-4147-A177-3AD203B41FA5}">
                      <a16:colId xmlns:a16="http://schemas.microsoft.com/office/drawing/2014/main" val="1980214271"/>
                    </a:ext>
                  </a:extLst>
                </a:gridCol>
              </a:tblGrid>
              <a:tr h="370840">
                <a:tc>
                  <a:txBody>
                    <a:bodyPr/>
                    <a:lstStyle/>
                    <a:p>
                      <a:pPr algn="ctr"/>
                      <a:r>
                        <a:rPr lang="en-US" sz="2400" dirty="0"/>
                        <a:t>n</a:t>
                      </a:r>
                      <a:endParaRPr lang="en-GB" sz="2400" dirty="0"/>
                    </a:p>
                  </a:txBody>
                  <a:tcPr>
                    <a:solidFill>
                      <a:schemeClr val="accent4"/>
                    </a:solidFill>
                  </a:tcPr>
                </a:tc>
                <a:tc>
                  <a:txBody>
                    <a:bodyPr/>
                    <a:lstStyle/>
                    <a:p>
                      <a:pPr algn="ctr"/>
                      <a:endParaRPr lang="en-GB" sz="2400" dirty="0"/>
                    </a:p>
                  </a:txBody>
                  <a:tcPr>
                    <a:solidFill>
                      <a:schemeClr val="bg2">
                        <a:lumMod val="95000"/>
                      </a:schemeClr>
                    </a:solidFill>
                  </a:tcPr>
                </a:tc>
                <a:tc>
                  <a:txBody>
                    <a:bodyPr/>
                    <a:lstStyle/>
                    <a:p>
                      <a:pPr algn="ctr"/>
                      <a:endParaRPr lang="en-GB" sz="2400" dirty="0"/>
                    </a:p>
                  </a:txBody>
                  <a:tcPr>
                    <a:solidFill>
                      <a:schemeClr val="bg2">
                        <a:lumMod val="95000"/>
                      </a:schemeClr>
                    </a:solidFill>
                  </a:tcPr>
                </a:tc>
                <a:tc>
                  <a:txBody>
                    <a:bodyPr/>
                    <a:lstStyle/>
                    <a:p>
                      <a:pPr algn="ctr"/>
                      <a:r>
                        <a:rPr lang="en-US" sz="2400" dirty="0"/>
                        <a:t>e</a:t>
                      </a:r>
                      <a:endParaRPr lang="en-GB" sz="2400" dirty="0"/>
                    </a:p>
                  </a:txBody>
                  <a:tcPr>
                    <a:solidFill>
                      <a:schemeClr val="accent4"/>
                    </a:solidFill>
                  </a:tcPr>
                </a:tc>
                <a:extLst>
                  <a:ext uri="{0D108BD9-81ED-4DB2-BD59-A6C34878D82A}">
                    <a16:rowId xmlns:a16="http://schemas.microsoft.com/office/drawing/2014/main" val="2191858941"/>
                  </a:ext>
                </a:extLst>
              </a:tr>
            </a:tbl>
          </a:graphicData>
        </a:graphic>
      </p:graphicFrame>
      <p:sp>
        <p:nvSpPr>
          <p:cNvPr id="115" name="TextBox 114">
            <a:extLst>
              <a:ext uri="{FF2B5EF4-FFF2-40B4-BE49-F238E27FC236}">
                <a16:creationId xmlns:a16="http://schemas.microsoft.com/office/drawing/2014/main" id="{9D065383-8913-896A-CBE2-3FB792A6497F}"/>
              </a:ext>
            </a:extLst>
          </p:cNvPr>
          <p:cNvSpPr txBox="1"/>
          <p:nvPr/>
        </p:nvSpPr>
        <p:spPr>
          <a:xfrm>
            <a:off x="392737" y="3385797"/>
            <a:ext cx="2272125" cy="461665"/>
          </a:xfrm>
          <a:prstGeom prst="rect">
            <a:avLst/>
          </a:prstGeom>
          <a:noFill/>
        </p:spPr>
        <p:txBody>
          <a:bodyPr wrap="square">
            <a:spAutoFit/>
          </a:bodyPr>
          <a:lstStyle/>
          <a:p>
            <a:pPr algn="ctr"/>
            <a:r>
              <a:rPr lang="en-US" sz="2400" dirty="0"/>
              <a:t>near</a:t>
            </a:r>
            <a:endParaRPr lang="en-GB" sz="2400" dirty="0"/>
          </a:p>
        </p:txBody>
      </p:sp>
    </p:spTree>
    <p:extLst>
      <p:ext uri="{BB962C8B-B14F-4D97-AF65-F5344CB8AC3E}">
        <p14:creationId xmlns:p14="http://schemas.microsoft.com/office/powerpoint/2010/main" val="10747680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E9336-7171-DB71-C35B-48BC93BB5EE4}"/>
              </a:ext>
            </a:extLst>
          </p:cNvPr>
          <p:cNvSpPr>
            <a:spLocks noGrp="1"/>
          </p:cNvSpPr>
          <p:nvPr>
            <p:ph type="title"/>
          </p:nvPr>
        </p:nvSpPr>
        <p:spPr>
          <a:xfrm>
            <a:off x="0" y="188535"/>
            <a:ext cx="2537929" cy="647577"/>
          </a:xfrm>
        </p:spPr>
        <p:txBody>
          <a:bodyPr/>
          <a:lstStyle/>
          <a:p>
            <a:r>
              <a:rPr lang="en-GB" dirty="0" err="1"/>
              <a:t>Vokabeln</a:t>
            </a:r>
            <a:endParaRPr lang="en-GB" dirty="0"/>
          </a:p>
        </p:txBody>
      </p:sp>
      <p:sp>
        <p:nvSpPr>
          <p:cNvPr id="4" name="Flowchart: Alternate Process 3">
            <a:extLst>
              <a:ext uri="{FF2B5EF4-FFF2-40B4-BE49-F238E27FC236}">
                <a16:creationId xmlns:a16="http://schemas.microsoft.com/office/drawing/2014/main" id="{D7AE79C9-EEAC-47D4-B586-1BA59F929637}"/>
              </a:ext>
            </a:extLst>
          </p:cNvPr>
          <p:cNvSpPr/>
          <p:nvPr/>
        </p:nvSpPr>
        <p:spPr>
          <a:xfrm>
            <a:off x="10826185" y="164459"/>
            <a:ext cx="1259899" cy="473830"/>
          </a:xfrm>
          <a:prstGeom prst="flowChartAlternate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t>Auftakt</a:t>
            </a:r>
            <a:endParaRPr lang="en-GB" sz="2000" dirty="0"/>
          </a:p>
        </p:txBody>
      </p:sp>
      <p:sp>
        <p:nvSpPr>
          <p:cNvPr id="5" name="TextBox 4">
            <a:extLst>
              <a:ext uri="{FF2B5EF4-FFF2-40B4-BE49-F238E27FC236}">
                <a16:creationId xmlns:a16="http://schemas.microsoft.com/office/drawing/2014/main" id="{AE9729C2-6104-1FBA-AE53-657B460A8CF0}"/>
              </a:ext>
            </a:extLst>
          </p:cNvPr>
          <p:cNvSpPr txBox="1"/>
          <p:nvPr/>
        </p:nvSpPr>
        <p:spPr>
          <a:xfrm>
            <a:off x="2465968" y="303397"/>
            <a:ext cx="4994031" cy="461665"/>
          </a:xfrm>
          <a:prstGeom prst="rect">
            <a:avLst/>
          </a:prstGeom>
          <a:noFill/>
        </p:spPr>
        <p:txBody>
          <a:bodyPr wrap="square" rtlCol="0">
            <a:spAutoFit/>
          </a:bodyPr>
          <a:lstStyle/>
          <a:p>
            <a:r>
              <a:rPr lang="en-GB" sz="2400" dirty="0" err="1"/>
              <a:t>Schreib</a:t>
            </a:r>
            <a:r>
              <a:rPr lang="en-GB" sz="2400" dirty="0"/>
              <a:t> die </a:t>
            </a:r>
            <a:r>
              <a:rPr lang="en-GB" sz="2400" dirty="0" err="1"/>
              <a:t>Wörter</a:t>
            </a:r>
            <a:r>
              <a:rPr lang="en-GB" sz="2400" dirty="0"/>
              <a:t> auf Deutsch.</a:t>
            </a:r>
          </a:p>
        </p:txBody>
      </p:sp>
      <p:sp>
        <p:nvSpPr>
          <p:cNvPr id="45" name="TextBox 44">
            <a:extLst>
              <a:ext uri="{FF2B5EF4-FFF2-40B4-BE49-F238E27FC236}">
                <a16:creationId xmlns:a16="http://schemas.microsoft.com/office/drawing/2014/main" id="{EA65196B-249D-2203-9D5F-6B15F238D748}"/>
              </a:ext>
            </a:extLst>
          </p:cNvPr>
          <p:cNvSpPr txBox="1"/>
          <p:nvPr/>
        </p:nvSpPr>
        <p:spPr>
          <a:xfrm>
            <a:off x="1193787" y="1460028"/>
            <a:ext cx="2157046" cy="461665"/>
          </a:xfrm>
          <a:prstGeom prst="rect">
            <a:avLst/>
          </a:prstGeom>
          <a:noFill/>
        </p:spPr>
        <p:txBody>
          <a:bodyPr wrap="square" rtlCol="0">
            <a:spAutoFit/>
          </a:bodyPr>
          <a:lstStyle/>
          <a:p>
            <a:pPr algn="ctr"/>
            <a:r>
              <a:rPr lang="en-GB" sz="2400" dirty="0"/>
              <a:t>action</a:t>
            </a:r>
          </a:p>
        </p:txBody>
      </p:sp>
      <p:sp>
        <p:nvSpPr>
          <p:cNvPr id="46" name="TextBox 45">
            <a:extLst>
              <a:ext uri="{FF2B5EF4-FFF2-40B4-BE49-F238E27FC236}">
                <a16:creationId xmlns:a16="http://schemas.microsoft.com/office/drawing/2014/main" id="{D685E226-D669-C310-6E80-6979B6A41971}"/>
              </a:ext>
            </a:extLst>
          </p:cNvPr>
          <p:cNvSpPr txBox="1"/>
          <p:nvPr/>
        </p:nvSpPr>
        <p:spPr>
          <a:xfrm>
            <a:off x="5562155" y="1990596"/>
            <a:ext cx="1663029" cy="461665"/>
          </a:xfrm>
          <a:prstGeom prst="rect">
            <a:avLst/>
          </a:prstGeom>
          <a:noFill/>
        </p:spPr>
        <p:txBody>
          <a:bodyPr wrap="square" rtlCol="0">
            <a:spAutoFit/>
          </a:bodyPr>
          <a:lstStyle/>
          <a:p>
            <a:pPr algn="ctr"/>
            <a:r>
              <a:rPr lang="en-GB" sz="2400" dirty="0"/>
              <a:t>down</a:t>
            </a:r>
          </a:p>
        </p:txBody>
      </p:sp>
      <p:sp>
        <p:nvSpPr>
          <p:cNvPr id="47" name="TextBox 46">
            <a:extLst>
              <a:ext uri="{FF2B5EF4-FFF2-40B4-BE49-F238E27FC236}">
                <a16:creationId xmlns:a16="http://schemas.microsoft.com/office/drawing/2014/main" id="{C284DD57-59BD-236A-F1C3-1C31B9C8F743}"/>
              </a:ext>
            </a:extLst>
          </p:cNvPr>
          <p:cNvSpPr txBox="1"/>
          <p:nvPr/>
        </p:nvSpPr>
        <p:spPr>
          <a:xfrm>
            <a:off x="9195724" y="1165837"/>
            <a:ext cx="1663029" cy="461665"/>
          </a:xfrm>
          <a:prstGeom prst="rect">
            <a:avLst/>
          </a:prstGeom>
          <a:noFill/>
        </p:spPr>
        <p:txBody>
          <a:bodyPr wrap="square" rtlCol="0">
            <a:spAutoFit/>
          </a:bodyPr>
          <a:lstStyle/>
          <a:p>
            <a:pPr algn="ctr"/>
            <a:r>
              <a:rPr lang="en-GB" sz="2400" dirty="0"/>
              <a:t>answer</a:t>
            </a:r>
          </a:p>
        </p:txBody>
      </p:sp>
      <p:sp>
        <p:nvSpPr>
          <p:cNvPr id="59" name="TextBox 58">
            <a:extLst>
              <a:ext uri="{FF2B5EF4-FFF2-40B4-BE49-F238E27FC236}">
                <a16:creationId xmlns:a16="http://schemas.microsoft.com/office/drawing/2014/main" id="{51973E46-D3E1-E359-658B-E3D73BC1AF36}"/>
              </a:ext>
            </a:extLst>
          </p:cNvPr>
          <p:cNvSpPr txBox="1"/>
          <p:nvPr/>
        </p:nvSpPr>
        <p:spPr>
          <a:xfrm>
            <a:off x="7647075" y="3644743"/>
            <a:ext cx="1663029" cy="461665"/>
          </a:xfrm>
          <a:prstGeom prst="rect">
            <a:avLst/>
          </a:prstGeom>
          <a:noFill/>
        </p:spPr>
        <p:txBody>
          <a:bodyPr wrap="square" rtlCol="0">
            <a:spAutoFit/>
          </a:bodyPr>
          <a:lstStyle/>
          <a:p>
            <a:pPr algn="ctr"/>
            <a:r>
              <a:rPr lang="en-GB" sz="2400" dirty="0"/>
              <a:t>past</a:t>
            </a:r>
          </a:p>
        </p:txBody>
      </p:sp>
      <p:sp>
        <p:nvSpPr>
          <p:cNvPr id="67" name="TextBox 66">
            <a:extLst>
              <a:ext uri="{FF2B5EF4-FFF2-40B4-BE49-F238E27FC236}">
                <a16:creationId xmlns:a16="http://schemas.microsoft.com/office/drawing/2014/main" id="{E48D4705-90AA-C2D9-4BCA-57C6C1294E27}"/>
              </a:ext>
            </a:extLst>
          </p:cNvPr>
          <p:cNvSpPr txBox="1"/>
          <p:nvPr/>
        </p:nvSpPr>
        <p:spPr>
          <a:xfrm>
            <a:off x="8803156" y="2672409"/>
            <a:ext cx="2070179" cy="461665"/>
          </a:xfrm>
          <a:prstGeom prst="rect">
            <a:avLst/>
          </a:prstGeom>
          <a:noFill/>
        </p:spPr>
        <p:txBody>
          <a:bodyPr wrap="square" rtlCol="0">
            <a:spAutoFit/>
          </a:bodyPr>
          <a:lstStyle/>
          <a:p>
            <a:pPr algn="ctr"/>
            <a:r>
              <a:rPr lang="en-GB" sz="2400" dirty="0"/>
              <a:t>advantage</a:t>
            </a:r>
          </a:p>
        </p:txBody>
      </p:sp>
      <p:sp>
        <p:nvSpPr>
          <p:cNvPr id="77" name="TextBox 76">
            <a:extLst>
              <a:ext uri="{FF2B5EF4-FFF2-40B4-BE49-F238E27FC236}">
                <a16:creationId xmlns:a16="http://schemas.microsoft.com/office/drawing/2014/main" id="{8DEA751E-1B8D-84CF-F02C-F349FAAD4E3E}"/>
              </a:ext>
            </a:extLst>
          </p:cNvPr>
          <p:cNvSpPr txBox="1"/>
          <p:nvPr/>
        </p:nvSpPr>
        <p:spPr>
          <a:xfrm>
            <a:off x="6847122" y="4813121"/>
            <a:ext cx="4697203" cy="461665"/>
          </a:xfrm>
          <a:prstGeom prst="rect">
            <a:avLst/>
          </a:prstGeom>
          <a:noFill/>
        </p:spPr>
        <p:txBody>
          <a:bodyPr wrap="square" rtlCol="0">
            <a:spAutoFit/>
          </a:bodyPr>
          <a:lstStyle/>
          <a:p>
            <a:pPr algn="ctr"/>
            <a:r>
              <a:rPr lang="en-GB" sz="2400" dirty="0"/>
              <a:t>to answer</a:t>
            </a:r>
          </a:p>
        </p:txBody>
      </p:sp>
      <p:sp>
        <p:nvSpPr>
          <p:cNvPr id="93" name="TextBox 92">
            <a:extLst>
              <a:ext uri="{FF2B5EF4-FFF2-40B4-BE49-F238E27FC236}">
                <a16:creationId xmlns:a16="http://schemas.microsoft.com/office/drawing/2014/main" id="{9BE8779A-EAC0-25DD-9662-4048CCB21393}"/>
              </a:ext>
            </a:extLst>
          </p:cNvPr>
          <p:cNvSpPr txBox="1"/>
          <p:nvPr/>
        </p:nvSpPr>
        <p:spPr>
          <a:xfrm>
            <a:off x="2255057" y="5621701"/>
            <a:ext cx="2070179" cy="461665"/>
          </a:xfrm>
          <a:prstGeom prst="rect">
            <a:avLst/>
          </a:prstGeom>
          <a:noFill/>
        </p:spPr>
        <p:txBody>
          <a:bodyPr wrap="square" rtlCol="0">
            <a:spAutoFit/>
          </a:bodyPr>
          <a:lstStyle/>
          <a:p>
            <a:pPr algn="ctr"/>
            <a:r>
              <a:rPr lang="en-GB" sz="2400" dirty="0"/>
              <a:t>to repeat</a:t>
            </a:r>
          </a:p>
        </p:txBody>
      </p:sp>
      <p:sp>
        <p:nvSpPr>
          <p:cNvPr id="94" name="TextBox 93">
            <a:extLst>
              <a:ext uri="{FF2B5EF4-FFF2-40B4-BE49-F238E27FC236}">
                <a16:creationId xmlns:a16="http://schemas.microsoft.com/office/drawing/2014/main" id="{1B434DFB-8E1C-1E09-E4C0-65755A656DE7}"/>
              </a:ext>
            </a:extLst>
          </p:cNvPr>
          <p:cNvSpPr txBox="1"/>
          <p:nvPr/>
        </p:nvSpPr>
        <p:spPr>
          <a:xfrm>
            <a:off x="8198162" y="6015760"/>
            <a:ext cx="2070179" cy="461665"/>
          </a:xfrm>
          <a:prstGeom prst="rect">
            <a:avLst/>
          </a:prstGeom>
          <a:noFill/>
        </p:spPr>
        <p:txBody>
          <a:bodyPr wrap="square" rtlCol="0">
            <a:spAutoFit/>
          </a:bodyPr>
          <a:lstStyle/>
          <a:p>
            <a:pPr algn="ctr"/>
            <a:r>
              <a:rPr lang="en-GB" sz="2400" dirty="0"/>
              <a:t>suddenly</a:t>
            </a:r>
          </a:p>
        </p:txBody>
      </p:sp>
      <p:sp>
        <p:nvSpPr>
          <p:cNvPr id="82" name="TextBox 81">
            <a:extLst>
              <a:ext uri="{FF2B5EF4-FFF2-40B4-BE49-F238E27FC236}">
                <a16:creationId xmlns:a16="http://schemas.microsoft.com/office/drawing/2014/main" id="{C01EBC62-BA58-CF24-317D-39BD4D4A919E}"/>
              </a:ext>
            </a:extLst>
          </p:cNvPr>
          <p:cNvSpPr txBox="1"/>
          <p:nvPr/>
        </p:nvSpPr>
        <p:spPr>
          <a:xfrm>
            <a:off x="1116720" y="2406985"/>
            <a:ext cx="2272125" cy="461665"/>
          </a:xfrm>
          <a:prstGeom prst="rect">
            <a:avLst/>
          </a:prstGeom>
          <a:noFill/>
        </p:spPr>
        <p:txBody>
          <a:bodyPr wrap="square">
            <a:spAutoFit/>
          </a:bodyPr>
          <a:lstStyle/>
          <a:p>
            <a:pPr algn="ctr"/>
            <a:r>
              <a:rPr lang="en-GB" sz="2400" dirty="0"/>
              <a:t>false</a:t>
            </a:r>
          </a:p>
        </p:txBody>
      </p:sp>
      <p:graphicFrame>
        <p:nvGraphicFramePr>
          <p:cNvPr id="97" name="Table 97">
            <a:extLst>
              <a:ext uri="{FF2B5EF4-FFF2-40B4-BE49-F238E27FC236}">
                <a16:creationId xmlns:a16="http://schemas.microsoft.com/office/drawing/2014/main" id="{E62247B5-9AA0-F5D2-B4F1-620AB4CE2489}"/>
              </a:ext>
            </a:extLst>
          </p:cNvPr>
          <p:cNvGraphicFramePr>
            <a:graphicFrameLocks noGrp="1"/>
          </p:cNvGraphicFramePr>
          <p:nvPr/>
        </p:nvGraphicFramePr>
        <p:xfrm>
          <a:off x="145286" y="973033"/>
          <a:ext cx="4286886" cy="457200"/>
        </p:xfrm>
        <a:graphic>
          <a:graphicData uri="http://schemas.openxmlformats.org/drawingml/2006/table">
            <a:tbl>
              <a:tblPr firstRow="1" bandRow="1">
                <a:tableStyleId>{5940675A-B579-460E-94D1-54222C63F5DA}</a:tableStyleId>
              </a:tblPr>
              <a:tblGrid>
                <a:gridCol w="714481">
                  <a:extLst>
                    <a:ext uri="{9D8B030D-6E8A-4147-A177-3AD203B41FA5}">
                      <a16:colId xmlns:a16="http://schemas.microsoft.com/office/drawing/2014/main" val="306637937"/>
                    </a:ext>
                  </a:extLst>
                </a:gridCol>
                <a:gridCol w="714481">
                  <a:extLst>
                    <a:ext uri="{9D8B030D-6E8A-4147-A177-3AD203B41FA5}">
                      <a16:colId xmlns:a16="http://schemas.microsoft.com/office/drawing/2014/main" val="212670636"/>
                    </a:ext>
                  </a:extLst>
                </a:gridCol>
                <a:gridCol w="714481">
                  <a:extLst>
                    <a:ext uri="{9D8B030D-6E8A-4147-A177-3AD203B41FA5}">
                      <a16:colId xmlns:a16="http://schemas.microsoft.com/office/drawing/2014/main" val="3907865778"/>
                    </a:ext>
                  </a:extLst>
                </a:gridCol>
                <a:gridCol w="714481">
                  <a:extLst>
                    <a:ext uri="{9D8B030D-6E8A-4147-A177-3AD203B41FA5}">
                      <a16:colId xmlns:a16="http://schemas.microsoft.com/office/drawing/2014/main" val="2431934713"/>
                    </a:ext>
                  </a:extLst>
                </a:gridCol>
                <a:gridCol w="714481">
                  <a:extLst>
                    <a:ext uri="{9D8B030D-6E8A-4147-A177-3AD203B41FA5}">
                      <a16:colId xmlns:a16="http://schemas.microsoft.com/office/drawing/2014/main" val="1241175628"/>
                    </a:ext>
                  </a:extLst>
                </a:gridCol>
                <a:gridCol w="714481">
                  <a:extLst>
                    <a:ext uri="{9D8B030D-6E8A-4147-A177-3AD203B41FA5}">
                      <a16:colId xmlns:a16="http://schemas.microsoft.com/office/drawing/2014/main" val="1980214271"/>
                    </a:ext>
                  </a:extLst>
                </a:gridCol>
              </a:tblGrid>
              <a:tr h="370840">
                <a:tc>
                  <a:txBody>
                    <a:bodyPr/>
                    <a:lstStyle/>
                    <a:p>
                      <a:pPr algn="ctr"/>
                      <a:r>
                        <a:rPr lang="en-US" sz="2400" dirty="0"/>
                        <a:t>A</a:t>
                      </a:r>
                      <a:endParaRPr lang="en-GB" sz="2400" dirty="0"/>
                    </a:p>
                  </a:txBody>
                  <a:tcPr>
                    <a:solidFill>
                      <a:schemeClr val="accent4"/>
                    </a:solidFill>
                  </a:tcPr>
                </a:tc>
                <a:tc>
                  <a:txBody>
                    <a:bodyPr/>
                    <a:lstStyle/>
                    <a:p>
                      <a:pPr algn="ctr"/>
                      <a:endParaRPr lang="en-GB" sz="2400" dirty="0"/>
                    </a:p>
                  </a:txBody>
                  <a:tcPr>
                    <a:solidFill>
                      <a:schemeClr val="bg2">
                        <a:lumMod val="95000"/>
                      </a:schemeClr>
                    </a:solidFill>
                  </a:tcPr>
                </a:tc>
                <a:tc>
                  <a:txBody>
                    <a:bodyPr/>
                    <a:lstStyle/>
                    <a:p>
                      <a:pPr algn="ctr"/>
                      <a:endParaRPr lang="en-GB" sz="2400" dirty="0"/>
                    </a:p>
                  </a:txBody>
                  <a:tcPr>
                    <a:solidFill>
                      <a:schemeClr val="bg2">
                        <a:lumMod val="95000"/>
                      </a:schemeClr>
                    </a:solidFill>
                  </a:tcPr>
                </a:tc>
                <a:tc>
                  <a:txBody>
                    <a:bodyPr/>
                    <a:lstStyle/>
                    <a:p>
                      <a:pPr algn="ctr"/>
                      <a:endParaRPr lang="en-GB" sz="2400" dirty="0"/>
                    </a:p>
                  </a:txBody>
                  <a:tcPr>
                    <a:solidFill>
                      <a:schemeClr val="bg2">
                        <a:lumMod val="95000"/>
                      </a:schemeClr>
                    </a:solidFill>
                  </a:tcPr>
                </a:tc>
                <a:tc>
                  <a:txBody>
                    <a:bodyPr/>
                    <a:lstStyle/>
                    <a:p>
                      <a:pPr algn="ctr"/>
                      <a:endParaRPr lang="en-GB" sz="2400" dirty="0"/>
                    </a:p>
                  </a:txBody>
                  <a:tcPr>
                    <a:solidFill>
                      <a:schemeClr val="bg2">
                        <a:lumMod val="95000"/>
                      </a:schemeClr>
                    </a:solidFill>
                  </a:tcPr>
                </a:tc>
                <a:tc>
                  <a:txBody>
                    <a:bodyPr/>
                    <a:lstStyle/>
                    <a:p>
                      <a:pPr algn="ctr"/>
                      <a:r>
                        <a:rPr lang="en-US" sz="2400" dirty="0"/>
                        <a:t>n</a:t>
                      </a:r>
                      <a:endParaRPr lang="en-GB" sz="2400" dirty="0"/>
                    </a:p>
                  </a:txBody>
                  <a:tcPr>
                    <a:solidFill>
                      <a:schemeClr val="accent4"/>
                    </a:solidFill>
                  </a:tcPr>
                </a:tc>
                <a:extLst>
                  <a:ext uri="{0D108BD9-81ED-4DB2-BD59-A6C34878D82A}">
                    <a16:rowId xmlns:a16="http://schemas.microsoft.com/office/drawing/2014/main" val="2191858941"/>
                  </a:ext>
                </a:extLst>
              </a:tr>
            </a:tbl>
          </a:graphicData>
        </a:graphic>
      </p:graphicFrame>
      <p:graphicFrame>
        <p:nvGraphicFramePr>
          <p:cNvPr id="99" name="Table 97">
            <a:extLst>
              <a:ext uri="{FF2B5EF4-FFF2-40B4-BE49-F238E27FC236}">
                <a16:creationId xmlns:a16="http://schemas.microsoft.com/office/drawing/2014/main" id="{038F7C1F-8F5D-AC13-3043-5D8B3DA57F98}"/>
              </a:ext>
            </a:extLst>
          </p:cNvPr>
          <p:cNvGraphicFramePr>
            <a:graphicFrameLocks noGrp="1"/>
          </p:cNvGraphicFramePr>
          <p:nvPr/>
        </p:nvGraphicFramePr>
        <p:xfrm>
          <a:off x="4607468" y="1594106"/>
          <a:ext cx="3572405" cy="457200"/>
        </p:xfrm>
        <a:graphic>
          <a:graphicData uri="http://schemas.openxmlformats.org/drawingml/2006/table">
            <a:tbl>
              <a:tblPr firstRow="1" bandRow="1">
                <a:tableStyleId>{5940675A-B579-460E-94D1-54222C63F5DA}</a:tableStyleId>
              </a:tblPr>
              <a:tblGrid>
                <a:gridCol w="714481">
                  <a:extLst>
                    <a:ext uri="{9D8B030D-6E8A-4147-A177-3AD203B41FA5}">
                      <a16:colId xmlns:a16="http://schemas.microsoft.com/office/drawing/2014/main" val="212670636"/>
                    </a:ext>
                  </a:extLst>
                </a:gridCol>
                <a:gridCol w="714481">
                  <a:extLst>
                    <a:ext uri="{9D8B030D-6E8A-4147-A177-3AD203B41FA5}">
                      <a16:colId xmlns:a16="http://schemas.microsoft.com/office/drawing/2014/main" val="3907865778"/>
                    </a:ext>
                  </a:extLst>
                </a:gridCol>
                <a:gridCol w="714481">
                  <a:extLst>
                    <a:ext uri="{9D8B030D-6E8A-4147-A177-3AD203B41FA5}">
                      <a16:colId xmlns:a16="http://schemas.microsoft.com/office/drawing/2014/main" val="2431934713"/>
                    </a:ext>
                  </a:extLst>
                </a:gridCol>
                <a:gridCol w="714481">
                  <a:extLst>
                    <a:ext uri="{9D8B030D-6E8A-4147-A177-3AD203B41FA5}">
                      <a16:colId xmlns:a16="http://schemas.microsoft.com/office/drawing/2014/main" val="1241175628"/>
                    </a:ext>
                  </a:extLst>
                </a:gridCol>
                <a:gridCol w="714481">
                  <a:extLst>
                    <a:ext uri="{9D8B030D-6E8A-4147-A177-3AD203B41FA5}">
                      <a16:colId xmlns:a16="http://schemas.microsoft.com/office/drawing/2014/main" val="1980214271"/>
                    </a:ext>
                  </a:extLst>
                </a:gridCol>
              </a:tblGrid>
              <a:tr h="370840">
                <a:tc>
                  <a:txBody>
                    <a:bodyPr/>
                    <a:lstStyle/>
                    <a:p>
                      <a:pPr algn="ctr"/>
                      <a:r>
                        <a:rPr lang="en-US" sz="2400" dirty="0"/>
                        <a:t>u</a:t>
                      </a:r>
                      <a:endParaRPr lang="en-GB" sz="2400" dirty="0"/>
                    </a:p>
                  </a:txBody>
                  <a:tcPr>
                    <a:solidFill>
                      <a:schemeClr val="accent4"/>
                    </a:solidFill>
                  </a:tcPr>
                </a:tc>
                <a:tc>
                  <a:txBody>
                    <a:bodyPr/>
                    <a:lstStyle/>
                    <a:p>
                      <a:pPr algn="ctr"/>
                      <a:endParaRPr lang="en-GB" sz="2400" dirty="0"/>
                    </a:p>
                  </a:txBody>
                  <a:tcPr>
                    <a:solidFill>
                      <a:schemeClr val="bg2">
                        <a:lumMod val="95000"/>
                      </a:schemeClr>
                    </a:solidFill>
                  </a:tcPr>
                </a:tc>
                <a:tc>
                  <a:txBody>
                    <a:bodyPr/>
                    <a:lstStyle/>
                    <a:p>
                      <a:pPr algn="ctr"/>
                      <a:endParaRPr lang="en-GB" sz="2400" dirty="0"/>
                    </a:p>
                  </a:txBody>
                  <a:tcPr>
                    <a:solidFill>
                      <a:schemeClr val="bg2">
                        <a:lumMod val="95000"/>
                      </a:schemeClr>
                    </a:solidFill>
                  </a:tcPr>
                </a:tc>
                <a:tc>
                  <a:txBody>
                    <a:bodyPr/>
                    <a:lstStyle/>
                    <a:p>
                      <a:pPr algn="ctr"/>
                      <a:endParaRPr lang="en-GB" sz="2400" dirty="0"/>
                    </a:p>
                  </a:txBody>
                  <a:tcPr>
                    <a:solidFill>
                      <a:schemeClr val="bg2">
                        <a:lumMod val="95000"/>
                      </a:schemeClr>
                    </a:solidFill>
                  </a:tcPr>
                </a:tc>
                <a:tc>
                  <a:txBody>
                    <a:bodyPr/>
                    <a:lstStyle/>
                    <a:p>
                      <a:pPr algn="ctr"/>
                      <a:r>
                        <a:rPr lang="en-US" sz="2400" dirty="0"/>
                        <a:t>n</a:t>
                      </a:r>
                      <a:endParaRPr lang="en-GB" sz="2400" dirty="0"/>
                    </a:p>
                  </a:txBody>
                  <a:tcPr>
                    <a:solidFill>
                      <a:schemeClr val="accent4"/>
                    </a:solidFill>
                  </a:tcPr>
                </a:tc>
                <a:extLst>
                  <a:ext uri="{0D108BD9-81ED-4DB2-BD59-A6C34878D82A}">
                    <a16:rowId xmlns:a16="http://schemas.microsoft.com/office/drawing/2014/main" val="2191858941"/>
                  </a:ext>
                </a:extLst>
              </a:tr>
            </a:tbl>
          </a:graphicData>
        </a:graphic>
      </p:graphicFrame>
      <p:graphicFrame>
        <p:nvGraphicFramePr>
          <p:cNvPr id="100" name="Table 97">
            <a:extLst>
              <a:ext uri="{FF2B5EF4-FFF2-40B4-BE49-F238E27FC236}">
                <a16:creationId xmlns:a16="http://schemas.microsoft.com/office/drawing/2014/main" id="{52440362-CA9A-AD95-D107-73AB1218110C}"/>
              </a:ext>
            </a:extLst>
          </p:cNvPr>
          <p:cNvGraphicFramePr>
            <a:graphicFrameLocks noGrp="1"/>
          </p:cNvGraphicFramePr>
          <p:nvPr/>
        </p:nvGraphicFramePr>
        <p:xfrm>
          <a:off x="7764109" y="753055"/>
          <a:ext cx="4286884" cy="457200"/>
        </p:xfrm>
        <a:graphic>
          <a:graphicData uri="http://schemas.openxmlformats.org/drawingml/2006/table">
            <a:tbl>
              <a:tblPr firstRow="1" bandRow="1">
                <a:tableStyleId>{5940675A-B579-460E-94D1-54222C63F5DA}</a:tableStyleId>
              </a:tblPr>
              <a:tblGrid>
                <a:gridCol w="612412">
                  <a:extLst>
                    <a:ext uri="{9D8B030D-6E8A-4147-A177-3AD203B41FA5}">
                      <a16:colId xmlns:a16="http://schemas.microsoft.com/office/drawing/2014/main" val="306637937"/>
                    </a:ext>
                  </a:extLst>
                </a:gridCol>
                <a:gridCol w="612412">
                  <a:extLst>
                    <a:ext uri="{9D8B030D-6E8A-4147-A177-3AD203B41FA5}">
                      <a16:colId xmlns:a16="http://schemas.microsoft.com/office/drawing/2014/main" val="212670636"/>
                    </a:ext>
                  </a:extLst>
                </a:gridCol>
                <a:gridCol w="612412">
                  <a:extLst>
                    <a:ext uri="{9D8B030D-6E8A-4147-A177-3AD203B41FA5}">
                      <a16:colId xmlns:a16="http://schemas.microsoft.com/office/drawing/2014/main" val="3907865778"/>
                    </a:ext>
                  </a:extLst>
                </a:gridCol>
                <a:gridCol w="612412">
                  <a:extLst>
                    <a:ext uri="{9D8B030D-6E8A-4147-A177-3AD203B41FA5}">
                      <a16:colId xmlns:a16="http://schemas.microsoft.com/office/drawing/2014/main" val="2901640478"/>
                    </a:ext>
                  </a:extLst>
                </a:gridCol>
                <a:gridCol w="612412">
                  <a:extLst>
                    <a:ext uri="{9D8B030D-6E8A-4147-A177-3AD203B41FA5}">
                      <a16:colId xmlns:a16="http://schemas.microsoft.com/office/drawing/2014/main" val="2431934713"/>
                    </a:ext>
                  </a:extLst>
                </a:gridCol>
                <a:gridCol w="612412">
                  <a:extLst>
                    <a:ext uri="{9D8B030D-6E8A-4147-A177-3AD203B41FA5}">
                      <a16:colId xmlns:a16="http://schemas.microsoft.com/office/drawing/2014/main" val="1241175628"/>
                    </a:ext>
                  </a:extLst>
                </a:gridCol>
                <a:gridCol w="612412">
                  <a:extLst>
                    <a:ext uri="{9D8B030D-6E8A-4147-A177-3AD203B41FA5}">
                      <a16:colId xmlns:a16="http://schemas.microsoft.com/office/drawing/2014/main" val="1980214271"/>
                    </a:ext>
                  </a:extLst>
                </a:gridCol>
              </a:tblGrid>
              <a:tr h="370840">
                <a:tc>
                  <a:txBody>
                    <a:bodyPr/>
                    <a:lstStyle/>
                    <a:p>
                      <a:pPr algn="ctr"/>
                      <a:r>
                        <a:rPr lang="en-US" sz="2400" dirty="0"/>
                        <a:t>A</a:t>
                      </a:r>
                      <a:endParaRPr lang="en-GB" sz="2400" dirty="0"/>
                    </a:p>
                  </a:txBody>
                  <a:tcPr>
                    <a:solidFill>
                      <a:schemeClr val="accent4"/>
                    </a:solidFill>
                  </a:tcPr>
                </a:tc>
                <a:tc>
                  <a:txBody>
                    <a:bodyPr/>
                    <a:lstStyle/>
                    <a:p>
                      <a:pPr algn="ctr"/>
                      <a:endParaRPr lang="en-GB" sz="2400" dirty="0"/>
                    </a:p>
                  </a:txBody>
                  <a:tcPr>
                    <a:solidFill>
                      <a:schemeClr val="bg2">
                        <a:lumMod val="95000"/>
                      </a:schemeClr>
                    </a:solidFill>
                  </a:tcPr>
                </a:tc>
                <a:tc>
                  <a:txBody>
                    <a:bodyPr/>
                    <a:lstStyle/>
                    <a:p>
                      <a:pPr algn="ctr"/>
                      <a:endParaRPr lang="en-GB" sz="2400" dirty="0"/>
                    </a:p>
                  </a:txBody>
                  <a:tcPr>
                    <a:solidFill>
                      <a:schemeClr val="bg2">
                        <a:lumMod val="95000"/>
                      </a:schemeClr>
                    </a:solidFill>
                  </a:tcPr>
                </a:tc>
                <a:tc>
                  <a:txBody>
                    <a:bodyPr/>
                    <a:lstStyle/>
                    <a:p>
                      <a:pPr algn="ctr"/>
                      <a:endParaRPr lang="en-GB" sz="2400" dirty="0"/>
                    </a:p>
                  </a:txBody>
                  <a:tcPr>
                    <a:solidFill>
                      <a:schemeClr val="bg2">
                        <a:lumMod val="95000"/>
                      </a:schemeClr>
                    </a:solidFill>
                  </a:tcPr>
                </a:tc>
                <a:tc>
                  <a:txBody>
                    <a:bodyPr/>
                    <a:lstStyle/>
                    <a:p>
                      <a:pPr algn="ctr"/>
                      <a:endParaRPr lang="en-GB" sz="2400" dirty="0"/>
                    </a:p>
                  </a:txBody>
                  <a:tcPr>
                    <a:solidFill>
                      <a:schemeClr val="bg2">
                        <a:lumMod val="95000"/>
                      </a:schemeClr>
                    </a:solidFill>
                  </a:tcPr>
                </a:tc>
                <a:tc>
                  <a:txBody>
                    <a:bodyPr/>
                    <a:lstStyle/>
                    <a:p>
                      <a:pPr algn="ctr"/>
                      <a:endParaRPr lang="en-GB" sz="2400" dirty="0"/>
                    </a:p>
                  </a:txBody>
                  <a:tcPr>
                    <a:solidFill>
                      <a:schemeClr val="bg2">
                        <a:lumMod val="95000"/>
                      </a:schemeClr>
                    </a:solidFill>
                  </a:tcPr>
                </a:tc>
                <a:tc>
                  <a:txBody>
                    <a:bodyPr/>
                    <a:lstStyle/>
                    <a:p>
                      <a:pPr algn="ctr"/>
                      <a:r>
                        <a:rPr lang="en-US" sz="2400" dirty="0"/>
                        <a:t>t</a:t>
                      </a:r>
                      <a:endParaRPr lang="en-GB" sz="2400" dirty="0"/>
                    </a:p>
                  </a:txBody>
                  <a:tcPr>
                    <a:solidFill>
                      <a:schemeClr val="accent4"/>
                    </a:solidFill>
                  </a:tcPr>
                </a:tc>
                <a:extLst>
                  <a:ext uri="{0D108BD9-81ED-4DB2-BD59-A6C34878D82A}">
                    <a16:rowId xmlns:a16="http://schemas.microsoft.com/office/drawing/2014/main" val="2191858941"/>
                  </a:ext>
                </a:extLst>
              </a:tr>
            </a:tbl>
          </a:graphicData>
        </a:graphic>
      </p:graphicFrame>
      <p:graphicFrame>
        <p:nvGraphicFramePr>
          <p:cNvPr id="101" name="Table 97">
            <a:extLst>
              <a:ext uri="{FF2B5EF4-FFF2-40B4-BE49-F238E27FC236}">
                <a16:creationId xmlns:a16="http://schemas.microsoft.com/office/drawing/2014/main" id="{256A9597-282E-7071-8D4A-9ADE67E22F03}"/>
              </a:ext>
            </a:extLst>
          </p:cNvPr>
          <p:cNvGraphicFramePr>
            <a:graphicFrameLocks noGrp="1"/>
          </p:cNvGraphicFramePr>
          <p:nvPr/>
        </p:nvGraphicFramePr>
        <p:xfrm>
          <a:off x="4232124" y="3228471"/>
          <a:ext cx="7895498" cy="457200"/>
        </p:xfrm>
        <a:graphic>
          <a:graphicData uri="http://schemas.openxmlformats.org/drawingml/2006/table">
            <a:tbl>
              <a:tblPr firstRow="1" bandRow="1">
                <a:tableStyleId>{5940675A-B579-460E-94D1-54222C63F5DA}</a:tableStyleId>
              </a:tblPr>
              <a:tblGrid>
                <a:gridCol w="607346">
                  <a:extLst>
                    <a:ext uri="{9D8B030D-6E8A-4147-A177-3AD203B41FA5}">
                      <a16:colId xmlns:a16="http://schemas.microsoft.com/office/drawing/2014/main" val="306637937"/>
                    </a:ext>
                  </a:extLst>
                </a:gridCol>
                <a:gridCol w="607346">
                  <a:extLst>
                    <a:ext uri="{9D8B030D-6E8A-4147-A177-3AD203B41FA5}">
                      <a16:colId xmlns:a16="http://schemas.microsoft.com/office/drawing/2014/main" val="212670636"/>
                    </a:ext>
                  </a:extLst>
                </a:gridCol>
                <a:gridCol w="607346">
                  <a:extLst>
                    <a:ext uri="{9D8B030D-6E8A-4147-A177-3AD203B41FA5}">
                      <a16:colId xmlns:a16="http://schemas.microsoft.com/office/drawing/2014/main" val="3907865778"/>
                    </a:ext>
                  </a:extLst>
                </a:gridCol>
                <a:gridCol w="607346">
                  <a:extLst>
                    <a:ext uri="{9D8B030D-6E8A-4147-A177-3AD203B41FA5}">
                      <a16:colId xmlns:a16="http://schemas.microsoft.com/office/drawing/2014/main" val="2431934713"/>
                    </a:ext>
                  </a:extLst>
                </a:gridCol>
                <a:gridCol w="607346">
                  <a:extLst>
                    <a:ext uri="{9D8B030D-6E8A-4147-A177-3AD203B41FA5}">
                      <a16:colId xmlns:a16="http://schemas.microsoft.com/office/drawing/2014/main" val="1241175628"/>
                    </a:ext>
                  </a:extLst>
                </a:gridCol>
                <a:gridCol w="607346">
                  <a:extLst>
                    <a:ext uri="{9D8B030D-6E8A-4147-A177-3AD203B41FA5}">
                      <a16:colId xmlns:a16="http://schemas.microsoft.com/office/drawing/2014/main" val="439708110"/>
                    </a:ext>
                  </a:extLst>
                </a:gridCol>
                <a:gridCol w="607346">
                  <a:extLst>
                    <a:ext uri="{9D8B030D-6E8A-4147-A177-3AD203B41FA5}">
                      <a16:colId xmlns:a16="http://schemas.microsoft.com/office/drawing/2014/main" val="1801044681"/>
                    </a:ext>
                  </a:extLst>
                </a:gridCol>
                <a:gridCol w="607346">
                  <a:extLst>
                    <a:ext uri="{9D8B030D-6E8A-4147-A177-3AD203B41FA5}">
                      <a16:colId xmlns:a16="http://schemas.microsoft.com/office/drawing/2014/main" val="1871113761"/>
                    </a:ext>
                  </a:extLst>
                </a:gridCol>
                <a:gridCol w="607346">
                  <a:extLst>
                    <a:ext uri="{9D8B030D-6E8A-4147-A177-3AD203B41FA5}">
                      <a16:colId xmlns:a16="http://schemas.microsoft.com/office/drawing/2014/main" val="650952751"/>
                    </a:ext>
                  </a:extLst>
                </a:gridCol>
                <a:gridCol w="607346">
                  <a:extLst>
                    <a:ext uri="{9D8B030D-6E8A-4147-A177-3AD203B41FA5}">
                      <a16:colId xmlns:a16="http://schemas.microsoft.com/office/drawing/2014/main" val="3237524368"/>
                    </a:ext>
                  </a:extLst>
                </a:gridCol>
                <a:gridCol w="607346">
                  <a:extLst>
                    <a:ext uri="{9D8B030D-6E8A-4147-A177-3AD203B41FA5}">
                      <a16:colId xmlns:a16="http://schemas.microsoft.com/office/drawing/2014/main" val="1250102846"/>
                    </a:ext>
                  </a:extLst>
                </a:gridCol>
                <a:gridCol w="607346">
                  <a:extLst>
                    <a:ext uri="{9D8B030D-6E8A-4147-A177-3AD203B41FA5}">
                      <a16:colId xmlns:a16="http://schemas.microsoft.com/office/drawing/2014/main" val="2557966857"/>
                    </a:ext>
                  </a:extLst>
                </a:gridCol>
                <a:gridCol w="607346">
                  <a:extLst>
                    <a:ext uri="{9D8B030D-6E8A-4147-A177-3AD203B41FA5}">
                      <a16:colId xmlns:a16="http://schemas.microsoft.com/office/drawing/2014/main" val="1980214271"/>
                    </a:ext>
                  </a:extLst>
                </a:gridCol>
              </a:tblGrid>
              <a:tr h="370840">
                <a:tc>
                  <a:txBody>
                    <a:bodyPr/>
                    <a:lstStyle/>
                    <a:p>
                      <a:pPr algn="ctr"/>
                      <a:r>
                        <a:rPr lang="en-US" sz="2400" dirty="0"/>
                        <a:t>V</a:t>
                      </a:r>
                    </a:p>
                  </a:txBody>
                  <a:tcPr>
                    <a:solidFill>
                      <a:schemeClr val="accent4"/>
                    </a:solidFill>
                  </a:tcPr>
                </a:tc>
                <a:tc>
                  <a:txBody>
                    <a:bodyPr/>
                    <a:lstStyle/>
                    <a:p>
                      <a:pPr algn="ctr"/>
                      <a:endParaRPr lang="en-GB" sz="2400" dirty="0"/>
                    </a:p>
                  </a:txBody>
                  <a:tcPr>
                    <a:solidFill>
                      <a:schemeClr val="bg2">
                        <a:lumMod val="95000"/>
                      </a:schemeClr>
                    </a:solidFill>
                  </a:tcPr>
                </a:tc>
                <a:tc>
                  <a:txBody>
                    <a:bodyPr/>
                    <a:lstStyle/>
                    <a:p>
                      <a:pPr algn="ctr"/>
                      <a:endParaRPr lang="en-GB" sz="2400" dirty="0"/>
                    </a:p>
                  </a:txBody>
                  <a:tcPr>
                    <a:solidFill>
                      <a:schemeClr val="bg2">
                        <a:lumMod val="95000"/>
                      </a:schemeClr>
                    </a:solidFill>
                  </a:tcPr>
                </a:tc>
                <a:tc>
                  <a:txBody>
                    <a:bodyPr/>
                    <a:lstStyle/>
                    <a:p>
                      <a:pPr algn="ctr"/>
                      <a:endParaRPr lang="en-GB" sz="2400" dirty="0"/>
                    </a:p>
                  </a:txBody>
                  <a:tcPr>
                    <a:solidFill>
                      <a:schemeClr val="bg2">
                        <a:lumMod val="95000"/>
                      </a:schemeClr>
                    </a:solidFill>
                  </a:tcPr>
                </a:tc>
                <a:tc>
                  <a:txBody>
                    <a:bodyPr/>
                    <a:lstStyle/>
                    <a:p>
                      <a:pPr algn="ctr"/>
                      <a:endParaRPr lang="en-GB" sz="2400" dirty="0"/>
                    </a:p>
                  </a:txBody>
                  <a:tcPr>
                    <a:solidFill>
                      <a:schemeClr val="bg2">
                        <a:lumMod val="95000"/>
                      </a:schemeClr>
                    </a:solidFill>
                  </a:tcPr>
                </a:tc>
                <a:tc>
                  <a:txBody>
                    <a:bodyPr/>
                    <a:lstStyle/>
                    <a:p>
                      <a:pPr algn="ctr"/>
                      <a:endParaRPr lang="en-GB" sz="2400" dirty="0"/>
                    </a:p>
                  </a:txBody>
                  <a:tcPr>
                    <a:solidFill>
                      <a:schemeClr val="bg2">
                        <a:lumMod val="95000"/>
                      </a:schemeClr>
                    </a:solidFill>
                  </a:tcPr>
                </a:tc>
                <a:tc>
                  <a:txBody>
                    <a:bodyPr/>
                    <a:lstStyle/>
                    <a:p>
                      <a:pPr algn="ctr"/>
                      <a:endParaRPr lang="en-GB" sz="2400" dirty="0"/>
                    </a:p>
                  </a:txBody>
                  <a:tcPr>
                    <a:solidFill>
                      <a:schemeClr val="bg2">
                        <a:lumMod val="95000"/>
                      </a:schemeClr>
                    </a:solidFill>
                  </a:tcPr>
                </a:tc>
                <a:tc>
                  <a:txBody>
                    <a:bodyPr/>
                    <a:lstStyle/>
                    <a:p>
                      <a:pPr algn="ctr"/>
                      <a:endParaRPr lang="en-GB" sz="2400" dirty="0"/>
                    </a:p>
                  </a:txBody>
                  <a:tcPr>
                    <a:solidFill>
                      <a:schemeClr val="bg2">
                        <a:lumMod val="95000"/>
                      </a:schemeClr>
                    </a:solidFill>
                  </a:tcPr>
                </a:tc>
                <a:tc>
                  <a:txBody>
                    <a:bodyPr/>
                    <a:lstStyle/>
                    <a:p>
                      <a:pPr algn="ctr"/>
                      <a:endParaRPr lang="en-GB" sz="2400" dirty="0"/>
                    </a:p>
                  </a:txBody>
                  <a:tcPr>
                    <a:solidFill>
                      <a:schemeClr val="bg2">
                        <a:lumMod val="95000"/>
                      </a:schemeClr>
                    </a:solidFill>
                  </a:tcPr>
                </a:tc>
                <a:tc>
                  <a:txBody>
                    <a:bodyPr/>
                    <a:lstStyle/>
                    <a:p>
                      <a:pPr algn="ctr"/>
                      <a:endParaRPr lang="en-GB" sz="2400" dirty="0"/>
                    </a:p>
                  </a:txBody>
                  <a:tcPr>
                    <a:solidFill>
                      <a:schemeClr val="bg2">
                        <a:lumMod val="95000"/>
                      </a:schemeClr>
                    </a:solidFill>
                  </a:tcPr>
                </a:tc>
                <a:tc>
                  <a:txBody>
                    <a:bodyPr/>
                    <a:lstStyle/>
                    <a:p>
                      <a:pPr algn="ctr"/>
                      <a:endParaRPr lang="en-GB" sz="2400" dirty="0"/>
                    </a:p>
                  </a:txBody>
                  <a:tcPr>
                    <a:solidFill>
                      <a:schemeClr val="bg2">
                        <a:lumMod val="95000"/>
                      </a:schemeClr>
                    </a:solidFill>
                  </a:tcPr>
                </a:tc>
                <a:tc>
                  <a:txBody>
                    <a:bodyPr/>
                    <a:lstStyle/>
                    <a:p>
                      <a:pPr algn="ctr"/>
                      <a:endParaRPr lang="en-GB" sz="2400" dirty="0"/>
                    </a:p>
                  </a:txBody>
                  <a:tcPr>
                    <a:solidFill>
                      <a:schemeClr val="bg2">
                        <a:lumMod val="95000"/>
                      </a:schemeClr>
                    </a:solidFill>
                  </a:tcPr>
                </a:tc>
                <a:tc>
                  <a:txBody>
                    <a:bodyPr/>
                    <a:lstStyle/>
                    <a:p>
                      <a:pPr algn="ctr"/>
                      <a:r>
                        <a:rPr lang="en-US" sz="2400" dirty="0"/>
                        <a:t>t</a:t>
                      </a:r>
                      <a:endParaRPr lang="en-GB" sz="2400" dirty="0"/>
                    </a:p>
                  </a:txBody>
                  <a:tcPr>
                    <a:solidFill>
                      <a:schemeClr val="accent4"/>
                    </a:solidFill>
                  </a:tcPr>
                </a:tc>
                <a:extLst>
                  <a:ext uri="{0D108BD9-81ED-4DB2-BD59-A6C34878D82A}">
                    <a16:rowId xmlns:a16="http://schemas.microsoft.com/office/drawing/2014/main" val="2191858941"/>
                  </a:ext>
                </a:extLst>
              </a:tr>
            </a:tbl>
          </a:graphicData>
        </a:graphic>
      </p:graphicFrame>
      <p:graphicFrame>
        <p:nvGraphicFramePr>
          <p:cNvPr id="102" name="Table 97">
            <a:extLst>
              <a:ext uri="{FF2B5EF4-FFF2-40B4-BE49-F238E27FC236}">
                <a16:creationId xmlns:a16="http://schemas.microsoft.com/office/drawing/2014/main" id="{1675F006-C337-6BCE-9A86-89A2B3AB7CD1}"/>
              </a:ext>
            </a:extLst>
          </p:cNvPr>
          <p:cNvGraphicFramePr>
            <a:graphicFrameLocks noGrp="1"/>
          </p:cNvGraphicFramePr>
          <p:nvPr/>
        </p:nvGraphicFramePr>
        <p:xfrm>
          <a:off x="145286" y="1889838"/>
          <a:ext cx="4286886" cy="457200"/>
        </p:xfrm>
        <a:graphic>
          <a:graphicData uri="http://schemas.openxmlformats.org/drawingml/2006/table">
            <a:tbl>
              <a:tblPr firstRow="1" bandRow="1">
                <a:tableStyleId>{5940675A-B579-460E-94D1-54222C63F5DA}</a:tableStyleId>
              </a:tblPr>
              <a:tblGrid>
                <a:gridCol w="714481">
                  <a:extLst>
                    <a:ext uri="{9D8B030D-6E8A-4147-A177-3AD203B41FA5}">
                      <a16:colId xmlns:a16="http://schemas.microsoft.com/office/drawing/2014/main" val="306637937"/>
                    </a:ext>
                  </a:extLst>
                </a:gridCol>
                <a:gridCol w="714481">
                  <a:extLst>
                    <a:ext uri="{9D8B030D-6E8A-4147-A177-3AD203B41FA5}">
                      <a16:colId xmlns:a16="http://schemas.microsoft.com/office/drawing/2014/main" val="212670636"/>
                    </a:ext>
                  </a:extLst>
                </a:gridCol>
                <a:gridCol w="714481">
                  <a:extLst>
                    <a:ext uri="{9D8B030D-6E8A-4147-A177-3AD203B41FA5}">
                      <a16:colId xmlns:a16="http://schemas.microsoft.com/office/drawing/2014/main" val="3907865778"/>
                    </a:ext>
                  </a:extLst>
                </a:gridCol>
                <a:gridCol w="714481">
                  <a:extLst>
                    <a:ext uri="{9D8B030D-6E8A-4147-A177-3AD203B41FA5}">
                      <a16:colId xmlns:a16="http://schemas.microsoft.com/office/drawing/2014/main" val="2431934713"/>
                    </a:ext>
                  </a:extLst>
                </a:gridCol>
                <a:gridCol w="714481">
                  <a:extLst>
                    <a:ext uri="{9D8B030D-6E8A-4147-A177-3AD203B41FA5}">
                      <a16:colId xmlns:a16="http://schemas.microsoft.com/office/drawing/2014/main" val="1241175628"/>
                    </a:ext>
                  </a:extLst>
                </a:gridCol>
                <a:gridCol w="714481">
                  <a:extLst>
                    <a:ext uri="{9D8B030D-6E8A-4147-A177-3AD203B41FA5}">
                      <a16:colId xmlns:a16="http://schemas.microsoft.com/office/drawing/2014/main" val="1980214271"/>
                    </a:ext>
                  </a:extLst>
                </a:gridCol>
              </a:tblGrid>
              <a:tr h="370840">
                <a:tc>
                  <a:txBody>
                    <a:bodyPr/>
                    <a:lstStyle/>
                    <a:p>
                      <a:pPr algn="ctr"/>
                      <a:r>
                        <a:rPr lang="en-US" sz="2400" dirty="0"/>
                        <a:t>f</a:t>
                      </a:r>
                      <a:endParaRPr lang="en-GB" sz="2400" dirty="0"/>
                    </a:p>
                  </a:txBody>
                  <a:tcPr>
                    <a:solidFill>
                      <a:schemeClr val="accent4"/>
                    </a:solidFill>
                  </a:tcPr>
                </a:tc>
                <a:tc>
                  <a:txBody>
                    <a:bodyPr/>
                    <a:lstStyle/>
                    <a:p>
                      <a:pPr algn="ctr"/>
                      <a:endParaRPr lang="en-GB" sz="2400" dirty="0"/>
                    </a:p>
                  </a:txBody>
                  <a:tcPr>
                    <a:solidFill>
                      <a:schemeClr val="bg2">
                        <a:lumMod val="95000"/>
                      </a:schemeClr>
                    </a:solidFill>
                  </a:tcPr>
                </a:tc>
                <a:tc>
                  <a:txBody>
                    <a:bodyPr/>
                    <a:lstStyle/>
                    <a:p>
                      <a:pPr algn="ctr"/>
                      <a:endParaRPr lang="en-GB" sz="2400" dirty="0"/>
                    </a:p>
                  </a:txBody>
                  <a:tcPr>
                    <a:solidFill>
                      <a:schemeClr val="bg2">
                        <a:lumMod val="95000"/>
                      </a:schemeClr>
                    </a:solidFill>
                  </a:tcPr>
                </a:tc>
                <a:tc>
                  <a:txBody>
                    <a:bodyPr/>
                    <a:lstStyle/>
                    <a:p>
                      <a:pPr algn="ctr"/>
                      <a:endParaRPr lang="en-GB" sz="2400" dirty="0"/>
                    </a:p>
                  </a:txBody>
                  <a:tcPr>
                    <a:solidFill>
                      <a:schemeClr val="bg2">
                        <a:lumMod val="95000"/>
                      </a:schemeClr>
                    </a:solidFill>
                  </a:tcPr>
                </a:tc>
                <a:tc>
                  <a:txBody>
                    <a:bodyPr/>
                    <a:lstStyle/>
                    <a:p>
                      <a:pPr algn="ctr"/>
                      <a:endParaRPr lang="en-GB" sz="2400" dirty="0"/>
                    </a:p>
                  </a:txBody>
                  <a:tcPr>
                    <a:solidFill>
                      <a:schemeClr val="bg2">
                        <a:lumMod val="95000"/>
                      </a:schemeClr>
                    </a:solidFill>
                  </a:tcPr>
                </a:tc>
                <a:tc>
                  <a:txBody>
                    <a:bodyPr/>
                    <a:lstStyle/>
                    <a:p>
                      <a:pPr algn="ctr"/>
                      <a:r>
                        <a:rPr lang="en-US" sz="2400" dirty="0"/>
                        <a:t>h</a:t>
                      </a:r>
                      <a:endParaRPr lang="en-GB" sz="2400" dirty="0"/>
                    </a:p>
                  </a:txBody>
                  <a:tcPr>
                    <a:solidFill>
                      <a:schemeClr val="accent4"/>
                    </a:solidFill>
                  </a:tcPr>
                </a:tc>
                <a:extLst>
                  <a:ext uri="{0D108BD9-81ED-4DB2-BD59-A6C34878D82A}">
                    <a16:rowId xmlns:a16="http://schemas.microsoft.com/office/drawing/2014/main" val="2191858941"/>
                  </a:ext>
                </a:extLst>
              </a:tr>
            </a:tbl>
          </a:graphicData>
        </a:graphic>
      </p:graphicFrame>
      <p:graphicFrame>
        <p:nvGraphicFramePr>
          <p:cNvPr id="103" name="Table 97">
            <a:extLst>
              <a:ext uri="{FF2B5EF4-FFF2-40B4-BE49-F238E27FC236}">
                <a16:creationId xmlns:a16="http://schemas.microsoft.com/office/drawing/2014/main" id="{BD0E14DB-AB26-DCA7-F86E-327BC0A7243F}"/>
              </a:ext>
            </a:extLst>
          </p:cNvPr>
          <p:cNvGraphicFramePr>
            <a:graphicFrameLocks noGrp="1"/>
          </p:cNvGraphicFramePr>
          <p:nvPr/>
        </p:nvGraphicFramePr>
        <p:xfrm>
          <a:off x="7813587" y="2286860"/>
          <a:ext cx="4286884" cy="457200"/>
        </p:xfrm>
        <a:graphic>
          <a:graphicData uri="http://schemas.openxmlformats.org/drawingml/2006/table">
            <a:tbl>
              <a:tblPr firstRow="1" bandRow="1">
                <a:tableStyleId>{5940675A-B579-460E-94D1-54222C63F5DA}</a:tableStyleId>
              </a:tblPr>
              <a:tblGrid>
                <a:gridCol w="612412">
                  <a:extLst>
                    <a:ext uri="{9D8B030D-6E8A-4147-A177-3AD203B41FA5}">
                      <a16:colId xmlns:a16="http://schemas.microsoft.com/office/drawing/2014/main" val="306637937"/>
                    </a:ext>
                  </a:extLst>
                </a:gridCol>
                <a:gridCol w="612412">
                  <a:extLst>
                    <a:ext uri="{9D8B030D-6E8A-4147-A177-3AD203B41FA5}">
                      <a16:colId xmlns:a16="http://schemas.microsoft.com/office/drawing/2014/main" val="212670636"/>
                    </a:ext>
                  </a:extLst>
                </a:gridCol>
                <a:gridCol w="612412">
                  <a:extLst>
                    <a:ext uri="{9D8B030D-6E8A-4147-A177-3AD203B41FA5}">
                      <a16:colId xmlns:a16="http://schemas.microsoft.com/office/drawing/2014/main" val="3907865778"/>
                    </a:ext>
                  </a:extLst>
                </a:gridCol>
                <a:gridCol w="612412">
                  <a:extLst>
                    <a:ext uri="{9D8B030D-6E8A-4147-A177-3AD203B41FA5}">
                      <a16:colId xmlns:a16="http://schemas.microsoft.com/office/drawing/2014/main" val="2901640478"/>
                    </a:ext>
                  </a:extLst>
                </a:gridCol>
                <a:gridCol w="612412">
                  <a:extLst>
                    <a:ext uri="{9D8B030D-6E8A-4147-A177-3AD203B41FA5}">
                      <a16:colId xmlns:a16="http://schemas.microsoft.com/office/drawing/2014/main" val="2431934713"/>
                    </a:ext>
                  </a:extLst>
                </a:gridCol>
                <a:gridCol w="612412">
                  <a:extLst>
                    <a:ext uri="{9D8B030D-6E8A-4147-A177-3AD203B41FA5}">
                      <a16:colId xmlns:a16="http://schemas.microsoft.com/office/drawing/2014/main" val="1241175628"/>
                    </a:ext>
                  </a:extLst>
                </a:gridCol>
                <a:gridCol w="612412">
                  <a:extLst>
                    <a:ext uri="{9D8B030D-6E8A-4147-A177-3AD203B41FA5}">
                      <a16:colId xmlns:a16="http://schemas.microsoft.com/office/drawing/2014/main" val="1980214271"/>
                    </a:ext>
                  </a:extLst>
                </a:gridCol>
              </a:tblGrid>
              <a:tr h="370840">
                <a:tc>
                  <a:txBody>
                    <a:bodyPr/>
                    <a:lstStyle/>
                    <a:p>
                      <a:pPr algn="ctr"/>
                      <a:r>
                        <a:rPr lang="en-US" sz="2400" dirty="0"/>
                        <a:t>V</a:t>
                      </a:r>
                      <a:endParaRPr lang="en-GB" sz="2400" dirty="0"/>
                    </a:p>
                  </a:txBody>
                  <a:tcPr>
                    <a:solidFill>
                      <a:schemeClr val="accent4"/>
                    </a:solidFill>
                  </a:tcPr>
                </a:tc>
                <a:tc>
                  <a:txBody>
                    <a:bodyPr/>
                    <a:lstStyle/>
                    <a:p>
                      <a:pPr algn="ctr"/>
                      <a:endParaRPr lang="en-GB" sz="2400" dirty="0"/>
                    </a:p>
                  </a:txBody>
                  <a:tcPr>
                    <a:solidFill>
                      <a:schemeClr val="bg2">
                        <a:lumMod val="95000"/>
                      </a:schemeClr>
                    </a:solidFill>
                  </a:tcPr>
                </a:tc>
                <a:tc>
                  <a:txBody>
                    <a:bodyPr/>
                    <a:lstStyle/>
                    <a:p>
                      <a:pPr algn="ctr"/>
                      <a:endParaRPr lang="en-GB" sz="2400" dirty="0"/>
                    </a:p>
                  </a:txBody>
                  <a:tcPr>
                    <a:solidFill>
                      <a:schemeClr val="bg2">
                        <a:lumMod val="95000"/>
                      </a:schemeClr>
                    </a:solidFill>
                  </a:tcPr>
                </a:tc>
                <a:tc>
                  <a:txBody>
                    <a:bodyPr/>
                    <a:lstStyle/>
                    <a:p>
                      <a:pPr algn="ctr"/>
                      <a:endParaRPr lang="en-GB" sz="2400" dirty="0"/>
                    </a:p>
                  </a:txBody>
                  <a:tcPr>
                    <a:solidFill>
                      <a:schemeClr val="bg2">
                        <a:lumMod val="95000"/>
                      </a:schemeClr>
                    </a:solidFill>
                  </a:tcPr>
                </a:tc>
                <a:tc>
                  <a:txBody>
                    <a:bodyPr/>
                    <a:lstStyle/>
                    <a:p>
                      <a:pPr algn="ctr"/>
                      <a:endParaRPr lang="en-GB" sz="2400" dirty="0"/>
                    </a:p>
                  </a:txBody>
                  <a:tcPr>
                    <a:solidFill>
                      <a:schemeClr val="bg2">
                        <a:lumMod val="95000"/>
                      </a:schemeClr>
                    </a:solidFill>
                  </a:tcPr>
                </a:tc>
                <a:tc>
                  <a:txBody>
                    <a:bodyPr/>
                    <a:lstStyle/>
                    <a:p>
                      <a:pPr algn="ctr"/>
                      <a:endParaRPr lang="en-GB" sz="2400" dirty="0"/>
                    </a:p>
                  </a:txBody>
                  <a:tcPr>
                    <a:solidFill>
                      <a:schemeClr val="bg2">
                        <a:lumMod val="95000"/>
                      </a:schemeClr>
                    </a:solidFill>
                  </a:tcPr>
                </a:tc>
                <a:tc>
                  <a:txBody>
                    <a:bodyPr/>
                    <a:lstStyle/>
                    <a:p>
                      <a:pPr algn="ctr"/>
                      <a:r>
                        <a:rPr lang="en-US" sz="2400" dirty="0"/>
                        <a:t>l</a:t>
                      </a:r>
                      <a:endParaRPr lang="en-GB" sz="2400" dirty="0"/>
                    </a:p>
                  </a:txBody>
                  <a:tcPr>
                    <a:solidFill>
                      <a:schemeClr val="accent4"/>
                    </a:solidFill>
                  </a:tcPr>
                </a:tc>
                <a:extLst>
                  <a:ext uri="{0D108BD9-81ED-4DB2-BD59-A6C34878D82A}">
                    <a16:rowId xmlns:a16="http://schemas.microsoft.com/office/drawing/2014/main" val="2191858941"/>
                  </a:ext>
                </a:extLst>
              </a:tr>
            </a:tbl>
          </a:graphicData>
        </a:graphic>
      </p:graphicFrame>
      <p:graphicFrame>
        <p:nvGraphicFramePr>
          <p:cNvPr id="109" name="Table 97">
            <a:extLst>
              <a:ext uri="{FF2B5EF4-FFF2-40B4-BE49-F238E27FC236}">
                <a16:creationId xmlns:a16="http://schemas.microsoft.com/office/drawing/2014/main" id="{57FD9054-6B33-CB39-66DD-D47DBDCAB0FC}"/>
              </a:ext>
            </a:extLst>
          </p:cNvPr>
          <p:cNvGraphicFramePr>
            <a:graphicFrameLocks noGrp="1"/>
          </p:cNvGraphicFramePr>
          <p:nvPr/>
        </p:nvGraphicFramePr>
        <p:xfrm>
          <a:off x="5579688" y="4204627"/>
          <a:ext cx="6579584" cy="457200"/>
        </p:xfrm>
        <a:graphic>
          <a:graphicData uri="http://schemas.openxmlformats.org/drawingml/2006/table">
            <a:tbl>
              <a:tblPr firstRow="1" bandRow="1">
                <a:tableStyleId>{5940675A-B579-460E-94D1-54222C63F5DA}</a:tableStyleId>
              </a:tblPr>
              <a:tblGrid>
                <a:gridCol w="598144">
                  <a:extLst>
                    <a:ext uri="{9D8B030D-6E8A-4147-A177-3AD203B41FA5}">
                      <a16:colId xmlns:a16="http://schemas.microsoft.com/office/drawing/2014/main" val="306637937"/>
                    </a:ext>
                  </a:extLst>
                </a:gridCol>
                <a:gridCol w="598144">
                  <a:extLst>
                    <a:ext uri="{9D8B030D-6E8A-4147-A177-3AD203B41FA5}">
                      <a16:colId xmlns:a16="http://schemas.microsoft.com/office/drawing/2014/main" val="212670636"/>
                    </a:ext>
                  </a:extLst>
                </a:gridCol>
                <a:gridCol w="598144">
                  <a:extLst>
                    <a:ext uri="{9D8B030D-6E8A-4147-A177-3AD203B41FA5}">
                      <a16:colId xmlns:a16="http://schemas.microsoft.com/office/drawing/2014/main" val="3907865778"/>
                    </a:ext>
                  </a:extLst>
                </a:gridCol>
                <a:gridCol w="598144">
                  <a:extLst>
                    <a:ext uri="{9D8B030D-6E8A-4147-A177-3AD203B41FA5}">
                      <a16:colId xmlns:a16="http://schemas.microsoft.com/office/drawing/2014/main" val="2431934713"/>
                    </a:ext>
                  </a:extLst>
                </a:gridCol>
                <a:gridCol w="598144">
                  <a:extLst>
                    <a:ext uri="{9D8B030D-6E8A-4147-A177-3AD203B41FA5}">
                      <a16:colId xmlns:a16="http://schemas.microsoft.com/office/drawing/2014/main" val="1241175628"/>
                    </a:ext>
                  </a:extLst>
                </a:gridCol>
                <a:gridCol w="598144">
                  <a:extLst>
                    <a:ext uri="{9D8B030D-6E8A-4147-A177-3AD203B41FA5}">
                      <a16:colId xmlns:a16="http://schemas.microsoft.com/office/drawing/2014/main" val="439708110"/>
                    </a:ext>
                  </a:extLst>
                </a:gridCol>
                <a:gridCol w="598144">
                  <a:extLst>
                    <a:ext uri="{9D8B030D-6E8A-4147-A177-3AD203B41FA5}">
                      <a16:colId xmlns:a16="http://schemas.microsoft.com/office/drawing/2014/main" val="1801044681"/>
                    </a:ext>
                  </a:extLst>
                </a:gridCol>
                <a:gridCol w="598144">
                  <a:extLst>
                    <a:ext uri="{9D8B030D-6E8A-4147-A177-3AD203B41FA5}">
                      <a16:colId xmlns:a16="http://schemas.microsoft.com/office/drawing/2014/main" val="3237524368"/>
                    </a:ext>
                  </a:extLst>
                </a:gridCol>
                <a:gridCol w="598144">
                  <a:extLst>
                    <a:ext uri="{9D8B030D-6E8A-4147-A177-3AD203B41FA5}">
                      <a16:colId xmlns:a16="http://schemas.microsoft.com/office/drawing/2014/main" val="3094508888"/>
                    </a:ext>
                  </a:extLst>
                </a:gridCol>
                <a:gridCol w="598144">
                  <a:extLst>
                    <a:ext uri="{9D8B030D-6E8A-4147-A177-3AD203B41FA5}">
                      <a16:colId xmlns:a16="http://schemas.microsoft.com/office/drawing/2014/main" val="2557966857"/>
                    </a:ext>
                  </a:extLst>
                </a:gridCol>
                <a:gridCol w="598144">
                  <a:extLst>
                    <a:ext uri="{9D8B030D-6E8A-4147-A177-3AD203B41FA5}">
                      <a16:colId xmlns:a16="http://schemas.microsoft.com/office/drawing/2014/main" val="1980214271"/>
                    </a:ext>
                  </a:extLst>
                </a:gridCol>
              </a:tblGrid>
              <a:tr h="370840">
                <a:tc>
                  <a:txBody>
                    <a:bodyPr/>
                    <a:lstStyle/>
                    <a:p>
                      <a:pPr algn="ctr"/>
                      <a:r>
                        <a:rPr lang="en-US" sz="2400" dirty="0"/>
                        <a:t>b</a:t>
                      </a:r>
                    </a:p>
                  </a:txBody>
                  <a:tcPr>
                    <a:solidFill>
                      <a:schemeClr val="accent4"/>
                    </a:solidFill>
                  </a:tcPr>
                </a:tc>
                <a:tc>
                  <a:txBody>
                    <a:bodyPr/>
                    <a:lstStyle/>
                    <a:p>
                      <a:pPr algn="ctr"/>
                      <a:endParaRPr lang="en-GB" sz="2400" dirty="0"/>
                    </a:p>
                  </a:txBody>
                  <a:tcPr>
                    <a:solidFill>
                      <a:schemeClr val="bg2">
                        <a:lumMod val="95000"/>
                      </a:schemeClr>
                    </a:solidFill>
                  </a:tcPr>
                </a:tc>
                <a:tc>
                  <a:txBody>
                    <a:bodyPr/>
                    <a:lstStyle/>
                    <a:p>
                      <a:pPr algn="ctr"/>
                      <a:endParaRPr lang="en-GB" sz="2400" dirty="0"/>
                    </a:p>
                  </a:txBody>
                  <a:tcPr>
                    <a:solidFill>
                      <a:schemeClr val="bg2">
                        <a:lumMod val="95000"/>
                      </a:schemeClr>
                    </a:solidFill>
                  </a:tcPr>
                </a:tc>
                <a:tc>
                  <a:txBody>
                    <a:bodyPr/>
                    <a:lstStyle/>
                    <a:p>
                      <a:pPr algn="ctr"/>
                      <a:endParaRPr lang="en-GB" sz="2400" dirty="0"/>
                    </a:p>
                  </a:txBody>
                  <a:tcPr>
                    <a:solidFill>
                      <a:schemeClr val="bg2">
                        <a:lumMod val="95000"/>
                      </a:schemeClr>
                    </a:solidFill>
                  </a:tcPr>
                </a:tc>
                <a:tc>
                  <a:txBody>
                    <a:bodyPr/>
                    <a:lstStyle/>
                    <a:p>
                      <a:pPr algn="ctr"/>
                      <a:endParaRPr lang="en-GB" sz="2400" dirty="0"/>
                    </a:p>
                  </a:txBody>
                  <a:tcPr>
                    <a:solidFill>
                      <a:schemeClr val="bg2">
                        <a:lumMod val="95000"/>
                      </a:schemeClr>
                    </a:solidFill>
                  </a:tcPr>
                </a:tc>
                <a:tc>
                  <a:txBody>
                    <a:bodyPr/>
                    <a:lstStyle/>
                    <a:p>
                      <a:pPr algn="ctr"/>
                      <a:endParaRPr lang="en-GB" sz="2400" dirty="0"/>
                    </a:p>
                  </a:txBody>
                  <a:tcPr>
                    <a:solidFill>
                      <a:schemeClr val="bg2">
                        <a:lumMod val="95000"/>
                      </a:schemeClr>
                    </a:solidFill>
                  </a:tcPr>
                </a:tc>
                <a:tc>
                  <a:txBody>
                    <a:bodyPr/>
                    <a:lstStyle/>
                    <a:p>
                      <a:pPr algn="ctr"/>
                      <a:endParaRPr lang="en-GB" sz="2400" dirty="0"/>
                    </a:p>
                  </a:txBody>
                  <a:tcPr>
                    <a:solidFill>
                      <a:schemeClr val="bg2">
                        <a:lumMod val="95000"/>
                      </a:schemeClr>
                    </a:solidFill>
                  </a:tcPr>
                </a:tc>
                <a:tc>
                  <a:txBody>
                    <a:bodyPr/>
                    <a:lstStyle/>
                    <a:p>
                      <a:pPr algn="ctr"/>
                      <a:endParaRPr lang="en-GB" sz="2400" dirty="0"/>
                    </a:p>
                  </a:txBody>
                  <a:tcPr>
                    <a:solidFill>
                      <a:schemeClr val="bg2">
                        <a:lumMod val="95000"/>
                      </a:schemeClr>
                    </a:solidFill>
                  </a:tcPr>
                </a:tc>
                <a:tc>
                  <a:txBody>
                    <a:bodyPr/>
                    <a:lstStyle/>
                    <a:p>
                      <a:pPr algn="ctr"/>
                      <a:endParaRPr lang="en-GB" sz="2400" dirty="0"/>
                    </a:p>
                  </a:txBody>
                  <a:tcPr>
                    <a:solidFill>
                      <a:schemeClr val="bg2">
                        <a:lumMod val="95000"/>
                      </a:schemeClr>
                    </a:solidFill>
                  </a:tcPr>
                </a:tc>
                <a:tc>
                  <a:txBody>
                    <a:bodyPr/>
                    <a:lstStyle/>
                    <a:p>
                      <a:pPr algn="ctr"/>
                      <a:endParaRPr lang="en-GB" sz="2400" dirty="0"/>
                    </a:p>
                  </a:txBody>
                  <a:tcPr>
                    <a:solidFill>
                      <a:schemeClr val="bg2">
                        <a:lumMod val="95000"/>
                      </a:schemeClr>
                    </a:solidFill>
                  </a:tcPr>
                </a:tc>
                <a:tc>
                  <a:txBody>
                    <a:bodyPr/>
                    <a:lstStyle/>
                    <a:p>
                      <a:pPr algn="ctr"/>
                      <a:r>
                        <a:rPr lang="en-US" sz="2400" dirty="0"/>
                        <a:t>n</a:t>
                      </a:r>
                      <a:endParaRPr lang="en-GB" sz="2400" dirty="0"/>
                    </a:p>
                  </a:txBody>
                  <a:tcPr>
                    <a:solidFill>
                      <a:schemeClr val="accent4"/>
                    </a:solidFill>
                  </a:tcPr>
                </a:tc>
                <a:extLst>
                  <a:ext uri="{0D108BD9-81ED-4DB2-BD59-A6C34878D82A}">
                    <a16:rowId xmlns:a16="http://schemas.microsoft.com/office/drawing/2014/main" val="2191858941"/>
                  </a:ext>
                </a:extLst>
              </a:tr>
            </a:tbl>
          </a:graphicData>
        </a:graphic>
      </p:graphicFrame>
      <p:graphicFrame>
        <p:nvGraphicFramePr>
          <p:cNvPr id="110" name="Table 97">
            <a:extLst>
              <a:ext uri="{FF2B5EF4-FFF2-40B4-BE49-F238E27FC236}">
                <a16:creationId xmlns:a16="http://schemas.microsoft.com/office/drawing/2014/main" id="{E543ABD5-2AC7-F006-DBD2-E721DB02514D}"/>
              </a:ext>
            </a:extLst>
          </p:cNvPr>
          <p:cNvGraphicFramePr>
            <a:graphicFrameLocks noGrp="1"/>
          </p:cNvGraphicFramePr>
          <p:nvPr/>
        </p:nvGraphicFramePr>
        <p:xfrm>
          <a:off x="141007" y="4988811"/>
          <a:ext cx="6579584" cy="457200"/>
        </p:xfrm>
        <a:graphic>
          <a:graphicData uri="http://schemas.openxmlformats.org/drawingml/2006/table">
            <a:tbl>
              <a:tblPr firstRow="1" bandRow="1">
                <a:tableStyleId>{5940675A-B579-460E-94D1-54222C63F5DA}</a:tableStyleId>
              </a:tblPr>
              <a:tblGrid>
                <a:gridCol w="598144">
                  <a:extLst>
                    <a:ext uri="{9D8B030D-6E8A-4147-A177-3AD203B41FA5}">
                      <a16:colId xmlns:a16="http://schemas.microsoft.com/office/drawing/2014/main" val="306637937"/>
                    </a:ext>
                  </a:extLst>
                </a:gridCol>
                <a:gridCol w="598144">
                  <a:extLst>
                    <a:ext uri="{9D8B030D-6E8A-4147-A177-3AD203B41FA5}">
                      <a16:colId xmlns:a16="http://schemas.microsoft.com/office/drawing/2014/main" val="212670636"/>
                    </a:ext>
                  </a:extLst>
                </a:gridCol>
                <a:gridCol w="598144">
                  <a:extLst>
                    <a:ext uri="{9D8B030D-6E8A-4147-A177-3AD203B41FA5}">
                      <a16:colId xmlns:a16="http://schemas.microsoft.com/office/drawing/2014/main" val="3907865778"/>
                    </a:ext>
                  </a:extLst>
                </a:gridCol>
                <a:gridCol w="598144">
                  <a:extLst>
                    <a:ext uri="{9D8B030D-6E8A-4147-A177-3AD203B41FA5}">
                      <a16:colId xmlns:a16="http://schemas.microsoft.com/office/drawing/2014/main" val="2431934713"/>
                    </a:ext>
                  </a:extLst>
                </a:gridCol>
                <a:gridCol w="598144">
                  <a:extLst>
                    <a:ext uri="{9D8B030D-6E8A-4147-A177-3AD203B41FA5}">
                      <a16:colId xmlns:a16="http://schemas.microsoft.com/office/drawing/2014/main" val="1241175628"/>
                    </a:ext>
                  </a:extLst>
                </a:gridCol>
                <a:gridCol w="598144">
                  <a:extLst>
                    <a:ext uri="{9D8B030D-6E8A-4147-A177-3AD203B41FA5}">
                      <a16:colId xmlns:a16="http://schemas.microsoft.com/office/drawing/2014/main" val="439708110"/>
                    </a:ext>
                  </a:extLst>
                </a:gridCol>
                <a:gridCol w="598144">
                  <a:extLst>
                    <a:ext uri="{9D8B030D-6E8A-4147-A177-3AD203B41FA5}">
                      <a16:colId xmlns:a16="http://schemas.microsoft.com/office/drawing/2014/main" val="1801044681"/>
                    </a:ext>
                  </a:extLst>
                </a:gridCol>
                <a:gridCol w="598144">
                  <a:extLst>
                    <a:ext uri="{9D8B030D-6E8A-4147-A177-3AD203B41FA5}">
                      <a16:colId xmlns:a16="http://schemas.microsoft.com/office/drawing/2014/main" val="3237524368"/>
                    </a:ext>
                  </a:extLst>
                </a:gridCol>
                <a:gridCol w="598144">
                  <a:extLst>
                    <a:ext uri="{9D8B030D-6E8A-4147-A177-3AD203B41FA5}">
                      <a16:colId xmlns:a16="http://schemas.microsoft.com/office/drawing/2014/main" val="3113385019"/>
                    </a:ext>
                  </a:extLst>
                </a:gridCol>
                <a:gridCol w="598144">
                  <a:extLst>
                    <a:ext uri="{9D8B030D-6E8A-4147-A177-3AD203B41FA5}">
                      <a16:colId xmlns:a16="http://schemas.microsoft.com/office/drawing/2014/main" val="2557966857"/>
                    </a:ext>
                  </a:extLst>
                </a:gridCol>
                <a:gridCol w="598144">
                  <a:extLst>
                    <a:ext uri="{9D8B030D-6E8A-4147-A177-3AD203B41FA5}">
                      <a16:colId xmlns:a16="http://schemas.microsoft.com/office/drawing/2014/main" val="1980214271"/>
                    </a:ext>
                  </a:extLst>
                </a:gridCol>
              </a:tblGrid>
              <a:tr h="370840">
                <a:tc>
                  <a:txBody>
                    <a:bodyPr/>
                    <a:lstStyle/>
                    <a:p>
                      <a:pPr algn="ctr"/>
                      <a:r>
                        <a:rPr lang="en-US" sz="2400" dirty="0"/>
                        <a:t>w</a:t>
                      </a:r>
                    </a:p>
                  </a:txBody>
                  <a:tcPr>
                    <a:solidFill>
                      <a:schemeClr val="accent4"/>
                    </a:solidFill>
                  </a:tcPr>
                </a:tc>
                <a:tc>
                  <a:txBody>
                    <a:bodyPr/>
                    <a:lstStyle/>
                    <a:p>
                      <a:pPr algn="ctr"/>
                      <a:endParaRPr lang="en-GB" sz="2400" dirty="0"/>
                    </a:p>
                  </a:txBody>
                  <a:tcPr>
                    <a:solidFill>
                      <a:schemeClr val="bg2">
                        <a:lumMod val="95000"/>
                      </a:schemeClr>
                    </a:solidFill>
                  </a:tcPr>
                </a:tc>
                <a:tc>
                  <a:txBody>
                    <a:bodyPr/>
                    <a:lstStyle/>
                    <a:p>
                      <a:pPr algn="ctr"/>
                      <a:endParaRPr lang="en-GB" sz="2400" dirty="0"/>
                    </a:p>
                  </a:txBody>
                  <a:tcPr>
                    <a:solidFill>
                      <a:schemeClr val="bg2">
                        <a:lumMod val="95000"/>
                      </a:schemeClr>
                    </a:solidFill>
                  </a:tcPr>
                </a:tc>
                <a:tc>
                  <a:txBody>
                    <a:bodyPr/>
                    <a:lstStyle/>
                    <a:p>
                      <a:pPr algn="ctr"/>
                      <a:endParaRPr lang="en-GB" sz="2400" dirty="0"/>
                    </a:p>
                  </a:txBody>
                  <a:tcPr>
                    <a:solidFill>
                      <a:schemeClr val="bg2">
                        <a:lumMod val="95000"/>
                      </a:schemeClr>
                    </a:solidFill>
                  </a:tcPr>
                </a:tc>
                <a:tc>
                  <a:txBody>
                    <a:bodyPr/>
                    <a:lstStyle/>
                    <a:p>
                      <a:pPr algn="ctr"/>
                      <a:endParaRPr lang="en-GB" sz="2400" dirty="0"/>
                    </a:p>
                  </a:txBody>
                  <a:tcPr>
                    <a:solidFill>
                      <a:schemeClr val="bg2">
                        <a:lumMod val="95000"/>
                      </a:schemeClr>
                    </a:solidFill>
                  </a:tcPr>
                </a:tc>
                <a:tc>
                  <a:txBody>
                    <a:bodyPr/>
                    <a:lstStyle/>
                    <a:p>
                      <a:pPr algn="ctr"/>
                      <a:endParaRPr lang="en-GB" sz="2400" dirty="0"/>
                    </a:p>
                  </a:txBody>
                  <a:tcPr>
                    <a:solidFill>
                      <a:schemeClr val="bg2">
                        <a:lumMod val="95000"/>
                      </a:schemeClr>
                    </a:solidFill>
                  </a:tcPr>
                </a:tc>
                <a:tc>
                  <a:txBody>
                    <a:bodyPr/>
                    <a:lstStyle/>
                    <a:p>
                      <a:pPr algn="ctr"/>
                      <a:endParaRPr lang="en-GB" sz="2400" dirty="0"/>
                    </a:p>
                  </a:txBody>
                  <a:tcPr>
                    <a:solidFill>
                      <a:schemeClr val="bg2">
                        <a:lumMod val="95000"/>
                      </a:schemeClr>
                    </a:solidFill>
                  </a:tcPr>
                </a:tc>
                <a:tc>
                  <a:txBody>
                    <a:bodyPr/>
                    <a:lstStyle/>
                    <a:p>
                      <a:pPr algn="ctr"/>
                      <a:endParaRPr lang="en-GB" sz="2400" dirty="0"/>
                    </a:p>
                  </a:txBody>
                  <a:tcPr>
                    <a:solidFill>
                      <a:schemeClr val="bg2">
                        <a:lumMod val="95000"/>
                      </a:schemeClr>
                    </a:solidFill>
                  </a:tcPr>
                </a:tc>
                <a:tc>
                  <a:txBody>
                    <a:bodyPr/>
                    <a:lstStyle/>
                    <a:p>
                      <a:pPr algn="ctr"/>
                      <a:endParaRPr lang="en-GB" sz="2400" dirty="0"/>
                    </a:p>
                  </a:txBody>
                  <a:tcPr>
                    <a:solidFill>
                      <a:schemeClr val="bg2">
                        <a:lumMod val="95000"/>
                      </a:schemeClr>
                    </a:solidFill>
                  </a:tcPr>
                </a:tc>
                <a:tc>
                  <a:txBody>
                    <a:bodyPr/>
                    <a:lstStyle/>
                    <a:p>
                      <a:pPr algn="ctr"/>
                      <a:endParaRPr lang="en-GB" sz="2400" dirty="0"/>
                    </a:p>
                  </a:txBody>
                  <a:tcPr>
                    <a:solidFill>
                      <a:schemeClr val="bg2">
                        <a:lumMod val="95000"/>
                      </a:schemeClr>
                    </a:solidFill>
                  </a:tcPr>
                </a:tc>
                <a:tc>
                  <a:txBody>
                    <a:bodyPr/>
                    <a:lstStyle/>
                    <a:p>
                      <a:pPr algn="ctr"/>
                      <a:r>
                        <a:rPr lang="en-US" sz="2400" dirty="0"/>
                        <a:t>n</a:t>
                      </a:r>
                      <a:endParaRPr lang="en-GB" sz="2400" dirty="0"/>
                    </a:p>
                  </a:txBody>
                  <a:tcPr>
                    <a:solidFill>
                      <a:schemeClr val="accent4"/>
                    </a:solidFill>
                  </a:tcPr>
                </a:tc>
                <a:extLst>
                  <a:ext uri="{0D108BD9-81ED-4DB2-BD59-A6C34878D82A}">
                    <a16:rowId xmlns:a16="http://schemas.microsoft.com/office/drawing/2014/main" val="2191858941"/>
                  </a:ext>
                </a:extLst>
              </a:tr>
            </a:tbl>
          </a:graphicData>
        </a:graphic>
      </p:graphicFrame>
      <p:graphicFrame>
        <p:nvGraphicFramePr>
          <p:cNvPr id="111" name="Table 97">
            <a:extLst>
              <a:ext uri="{FF2B5EF4-FFF2-40B4-BE49-F238E27FC236}">
                <a16:creationId xmlns:a16="http://schemas.microsoft.com/office/drawing/2014/main" id="{D5C947D9-57F6-D362-DD54-42C87BBA4009}"/>
              </a:ext>
            </a:extLst>
          </p:cNvPr>
          <p:cNvGraphicFramePr>
            <a:graphicFrameLocks noGrp="1"/>
          </p:cNvGraphicFramePr>
          <p:nvPr/>
        </p:nvGraphicFramePr>
        <p:xfrm>
          <a:off x="6237646" y="5626204"/>
          <a:ext cx="5921622" cy="457200"/>
        </p:xfrm>
        <a:graphic>
          <a:graphicData uri="http://schemas.openxmlformats.org/drawingml/2006/table">
            <a:tbl>
              <a:tblPr firstRow="1" bandRow="1">
                <a:tableStyleId>{5940675A-B579-460E-94D1-54222C63F5DA}</a:tableStyleId>
              </a:tblPr>
              <a:tblGrid>
                <a:gridCol w="657958">
                  <a:extLst>
                    <a:ext uri="{9D8B030D-6E8A-4147-A177-3AD203B41FA5}">
                      <a16:colId xmlns:a16="http://schemas.microsoft.com/office/drawing/2014/main" val="306637937"/>
                    </a:ext>
                  </a:extLst>
                </a:gridCol>
                <a:gridCol w="657958">
                  <a:extLst>
                    <a:ext uri="{9D8B030D-6E8A-4147-A177-3AD203B41FA5}">
                      <a16:colId xmlns:a16="http://schemas.microsoft.com/office/drawing/2014/main" val="212670636"/>
                    </a:ext>
                  </a:extLst>
                </a:gridCol>
                <a:gridCol w="657958">
                  <a:extLst>
                    <a:ext uri="{9D8B030D-6E8A-4147-A177-3AD203B41FA5}">
                      <a16:colId xmlns:a16="http://schemas.microsoft.com/office/drawing/2014/main" val="3907865778"/>
                    </a:ext>
                  </a:extLst>
                </a:gridCol>
                <a:gridCol w="657958">
                  <a:extLst>
                    <a:ext uri="{9D8B030D-6E8A-4147-A177-3AD203B41FA5}">
                      <a16:colId xmlns:a16="http://schemas.microsoft.com/office/drawing/2014/main" val="2431934713"/>
                    </a:ext>
                  </a:extLst>
                </a:gridCol>
                <a:gridCol w="657958">
                  <a:extLst>
                    <a:ext uri="{9D8B030D-6E8A-4147-A177-3AD203B41FA5}">
                      <a16:colId xmlns:a16="http://schemas.microsoft.com/office/drawing/2014/main" val="1241175628"/>
                    </a:ext>
                  </a:extLst>
                </a:gridCol>
                <a:gridCol w="657958">
                  <a:extLst>
                    <a:ext uri="{9D8B030D-6E8A-4147-A177-3AD203B41FA5}">
                      <a16:colId xmlns:a16="http://schemas.microsoft.com/office/drawing/2014/main" val="439708110"/>
                    </a:ext>
                  </a:extLst>
                </a:gridCol>
                <a:gridCol w="657958">
                  <a:extLst>
                    <a:ext uri="{9D8B030D-6E8A-4147-A177-3AD203B41FA5}">
                      <a16:colId xmlns:a16="http://schemas.microsoft.com/office/drawing/2014/main" val="1801044681"/>
                    </a:ext>
                  </a:extLst>
                </a:gridCol>
                <a:gridCol w="657958">
                  <a:extLst>
                    <a:ext uri="{9D8B030D-6E8A-4147-A177-3AD203B41FA5}">
                      <a16:colId xmlns:a16="http://schemas.microsoft.com/office/drawing/2014/main" val="2557966857"/>
                    </a:ext>
                  </a:extLst>
                </a:gridCol>
                <a:gridCol w="657958">
                  <a:extLst>
                    <a:ext uri="{9D8B030D-6E8A-4147-A177-3AD203B41FA5}">
                      <a16:colId xmlns:a16="http://schemas.microsoft.com/office/drawing/2014/main" val="1980214271"/>
                    </a:ext>
                  </a:extLst>
                </a:gridCol>
              </a:tblGrid>
              <a:tr h="370840">
                <a:tc>
                  <a:txBody>
                    <a:bodyPr/>
                    <a:lstStyle/>
                    <a:p>
                      <a:pPr algn="ctr"/>
                      <a:r>
                        <a:rPr lang="en-US" sz="2400" dirty="0"/>
                        <a:t>p</a:t>
                      </a:r>
                    </a:p>
                  </a:txBody>
                  <a:tcPr>
                    <a:solidFill>
                      <a:schemeClr val="accent4"/>
                    </a:solidFill>
                  </a:tcPr>
                </a:tc>
                <a:tc>
                  <a:txBody>
                    <a:bodyPr/>
                    <a:lstStyle/>
                    <a:p>
                      <a:pPr algn="ctr"/>
                      <a:endParaRPr lang="en-GB" sz="2400" dirty="0"/>
                    </a:p>
                  </a:txBody>
                  <a:tcPr>
                    <a:solidFill>
                      <a:schemeClr val="bg2">
                        <a:lumMod val="95000"/>
                      </a:schemeClr>
                    </a:solidFill>
                  </a:tcPr>
                </a:tc>
                <a:tc>
                  <a:txBody>
                    <a:bodyPr/>
                    <a:lstStyle/>
                    <a:p>
                      <a:pPr algn="ctr"/>
                      <a:endParaRPr lang="en-GB" sz="2400" dirty="0"/>
                    </a:p>
                  </a:txBody>
                  <a:tcPr>
                    <a:solidFill>
                      <a:schemeClr val="bg2">
                        <a:lumMod val="95000"/>
                      </a:schemeClr>
                    </a:solidFill>
                  </a:tcPr>
                </a:tc>
                <a:tc>
                  <a:txBody>
                    <a:bodyPr/>
                    <a:lstStyle/>
                    <a:p>
                      <a:pPr algn="ctr"/>
                      <a:endParaRPr lang="en-GB" sz="2400" dirty="0"/>
                    </a:p>
                  </a:txBody>
                  <a:tcPr>
                    <a:solidFill>
                      <a:schemeClr val="bg2">
                        <a:lumMod val="95000"/>
                      </a:schemeClr>
                    </a:solidFill>
                  </a:tcPr>
                </a:tc>
                <a:tc>
                  <a:txBody>
                    <a:bodyPr/>
                    <a:lstStyle/>
                    <a:p>
                      <a:pPr algn="ctr"/>
                      <a:endParaRPr lang="en-GB" sz="2400" dirty="0"/>
                    </a:p>
                  </a:txBody>
                  <a:tcPr>
                    <a:solidFill>
                      <a:schemeClr val="bg2">
                        <a:lumMod val="95000"/>
                      </a:schemeClr>
                    </a:solidFill>
                  </a:tcPr>
                </a:tc>
                <a:tc>
                  <a:txBody>
                    <a:bodyPr/>
                    <a:lstStyle/>
                    <a:p>
                      <a:pPr algn="ctr"/>
                      <a:endParaRPr lang="en-GB" sz="2400" dirty="0"/>
                    </a:p>
                  </a:txBody>
                  <a:tcPr>
                    <a:solidFill>
                      <a:schemeClr val="bg2">
                        <a:lumMod val="95000"/>
                      </a:schemeClr>
                    </a:solidFill>
                  </a:tcPr>
                </a:tc>
                <a:tc>
                  <a:txBody>
                    <a:bodyPr/>
                    <a:lstStyle/>
                    <a:p>
                      <a:pPr algn="ctr"/>
                      <a:endParaRPr lang="en-GB" sz="2400" dirty="0"/>
                    </a:p>
                  </a:txBody>
                  <a:tcPr>
                    <a:solidFill>
                      <a:schemeClr val="bg2">
                        <a:lumMod val="95000"/>
                      </a:schemeClr>
                    </a:solidFill>
                  </a:tcPr>
                </a:tc>
                <a:tc>
                  <a:txBody>
                    <a:bodyPr/>
                    <a:lstStyle/>
                    <a:p>
                      <a:pPr algn="ctr"/>
                      <a:endParaRPr lang="en-GB" sz="2400" dirty="0"/>
                    </a:p>
                  </a:txBody>
                  <a:tcPr>
                    <a:solidFill>
                      <a:schemeClr val="bg2">
                        <a:lumMod val="95000"/>
                      </a:schemeClr>
                    </a:solidFill>
                  </a:tcPr>
                </a:tc>
                <a:tc>
                  <a:txBody>
                    <a:bodyPr/>
                    <a:lstStyle/>
                    <a:p>
                      <a:pPr algn="ctr"/>
                      <a:r>
                        <a:rPr lang="en-US" sz="2400" dirty="0"/>
                        <a:t>h</a:t>
                      </a:r>
                      <a:endParaRPr lang="en-GB" sz="2400" dirty="0"/>
                    </a:p>
                  </a:txBody>
                  <a:tcPr>
                    <a:solidFill>
                      <a:schemeClr val="accent4"/>
                    </a:solidFill>
                  </a:tcPr>
                </a:tc>
                <a:extLst>
                  <a:ext uri="{0D108BD9-81ED-4DB2-BD59-A6C34878D82A}">
                    <a16:rowId xmlns:a16="http://schemas.microsoft.com/office/drawing/2014/main" val="2191858941"/>
                  </a:ext>
                </a:extLst>
              </a:tr>
            </a:tbl>
          </a:graphicData>
        </a:graphic>
      </p:graphicFrame>
      <p:graphicFrame>
        <p:nvGraphicFramePr>
          <p:cNvPr id="112" name="Table 97">
            <a:extLst>
              <a:ext uri="{FF2B5EF4-FFF2-40B4-BE49-F238E27FC236}">
                <a16:creationId xmlns:a16="http://schemas.microsoft.com/office/drawing/2014/main" id="{0CE6833A-7D5E-5760-FCBB-D098923019FC}"/>
              </a:ext>
            </a:extLst>
          </p:cNvPr>
          <p:cNvGraphicFramePr>
            <a:graphicFrameLocks noGrp="1"/>
          </p:cNvGraphicFramePr>
          <p:nvPr/>
        </p:nvGraphicFramePr>
        <p:xfrm>
          <a:off x="141007" y="3866440"/>
          <a:ext cx="3572405" cy="457200"/>
        </p:xfrm>
        <a:graphic>
          <a:graphicData uri="http://schemas.openxmlformats.org/drawingml/2006/table">
            <a:tbl>
              <a:tblPr firstRow="1" bandRow="1">
                <a:tableStyleId>{5940675A-B579-460E-94D1-54222C63F5DA}</a:tableStyleId>
              </a:tblPr>
              <a:tblGrid>
                <a:gridCol w="714481">
                  <a:extLst>
                    <a:ext uri="{9D8B030D-6E8A-4147-A177-3AD203B41FA5}">
                      <a16:colId xmlns:a16="http://schemas.microsoft.com/office/drawing/2014/main" val="212670636"/>
                    </a:ext>
                  </a:extLst>
                </a:gridCol>
                <a:gridCol w="714481">
                  <a:extLst>
                    <a:ext uri="{9D8B030D-6E8A-4147-A177-3AD203B41FA5}">
                      <a16:colId xmlns:a16="http://schemas.microsoft.com/office/drawing/2014/main" val="3907865778"/>
                    </a:ext>
                  </a:extLst>
                </a:gridCol>
                <a:gridCol w="714481">
                  <a:extLst>
                    <a:ext uri="{9D8B030D-6E8A-4147-A177-3AD203B41FA5}">
                      <a16:colId xmlns:a16="http://schemas.microsoft.com/office/drawing/2014/main" val="2431934713"/>
                    </a:ext>
                  </a:extLst>
                </a:gridCol>
                <a:gridCol w="714481">
                  <a:extLst>
                    <a:ext uri="{9D8B030D-6E8A-4147-A177-3AD203B41FA5}">
                      <a16:colId xmlns:a16="http://schemas.microsoft.com/office/drawing/2014/main" val="1241175628"/>
                    </a:ext>
                  </a:extLst>
                </a:gridCol>
                <a:gridCol w="714481">
                  <a:extLst>
                    <a:ext uri="{9D8B030D-6E8A-4147-A177-3AD203B41FA5}">
                      <a16:colId xmlns:a16="http://schemas.microsoft.com/office/drawing/2014/main" val="1980214271"/>
                    </a:ext>
                  </a:extLst>
                </a:gridCol>
              </a:tblGrid>
              <a:tr h="370840">
                <a:tc>
                  <a:txBody>
                    <a:bodyPr/>
                    <a:lstStyle/>
                    <a:p>
                      <a:pPr algn="ctr"/>
                      <a:r>
                        <a:rPr lang="en-US" sz="2400" dirty="0"/>
                        <a:t>v</a:t>
                      </a:r>
                      <a:endParaRPr lang="en-GB" sz="2400" dirty="0"/>
                    </a:p>
                  </a:txBody>
                  <a:tcPr>
                    <a:solidFill>
                      <a:schemeClr val="accent4"/>
                    </a:solidFill>
                  </a:tcPr>
                </a:tc>
                <a:tc>
                  <a:txBody>
                    <a:bodyPr/>
                    <a:lstStyle/>
                    <a:p>
                      <a:pPr algn="ctr"/>
                      <a:endParaRPr lang="en-GB" sz="2400" dirty="0"/>
                    </a:p>
                  </a:txBody>
                  <a:tcPr>
                    <a:solidFill>
                      <a:schemeClr val="bg2">
                        <a:lumMod val="95000"/>
                      </a:schemeClr>
                    </a:solidFill>
                  </a:tcPr>
                </a:tc>
                <a:tc>
                  <a:txBody>
                    <a:bodyPr/>
                    <a:lstStyle/>
                    <a:p>
                      <a:pPr algn="ctr"/>
                      <a:endParaRPr lang="en-GB" sz="2400" dirty="0"/>
                    </a:p>
                  </a:txBody>
                  <a:tcPr>
                    <a:solidFill>
                      <a:schemeClr val="bg2">
                        <a:lumMod val="95000"/>
                      </a:schemeClr>
                    </a:solidFill>
                  </a:tcPr>
                </a:tc>
                <a:tc>
                  <a:txBody>
                    <a:bodyPr/>
                    <a:lstStyle/>
                    <a:p>
                      <a:pPr algn="ctr"/>
                      <a:endParaRPr lang="en-GB" sz="2400" dirty="0"/>
                    </a:p>
                  </a:txBody>
                  <a:tcPr>
                    <a:solidFill>
                      <a:schemeClr val="bg2">
                        <a:lumMod val="95000"/>
                      </a:schemeClr>
                    </a:solidFill>
                  </a:tcPr>
                </a:tc>
                <a:tc>
                  <a:txBody>
                    <a:bodyPr/>
                    <a:lstStyle/>
                    <a:p>
                      <a:pPr algn="ctr"/>
                      <a:r>
                        <a:rPr lang="en-US" sz="2400" dirty="0"/>
                        <a:t>e</a:t>
                      </a:r>
                      <a:endParaRPr lang="en-GB" sz="2400" dirty="0"/>
                    </a:p>
                  </a:txBody>
                  <a:tcPr>
                    <a:solidFill>
                      <a:schemeClr val="accent4"/>
                    </a:solidFill>
                  </a:tcPr>
                </a:tc>
                <a:extLst>
                  <a:ext uri="{0D108BD9-81ED-4DB2-BD59-A6C34878D82A}">
                    <a16:rowId xmlns:a16="http://schemas.microsoft.com/office/drawing/2014/main" val="2191858941"/>
                  </a:ext>
                </a:extLst>
              </a:tr>
            </a:tbl>
          </a:graphicData>
        </a:graphic>
      </p:graphicFrame>
      <p:sp>
        <p:nvSpPr>
          <p:cNvPr id="113" name="TextBox 112">
            <a:extLst>
              <a:ext uri="{FF2B5EF4-FFF2-40B4-BE49-F238E27FC236}">
                <a16:creationId xmlns:a16="http://schemas.microsoft.com/office/drawing/2014/main" id="{E3562D04-07DA-4B55-ADC3-5F51332169A3}"/>
              </a:ext>
            </a:extLst>
          </p:cNvPr>
          <p:cNvSpPr txBox="1"/>
          <p:nvPr/>
        </p:nvSpPr>
        <p:spPr>
          <a:xfrm>
            <a:off x="769449" y="4351456"/>
            <a:ext cx="2315519" cy="461665"/>
          </a:xfrm>
          <a:prstGeom prst="rect">
            <a:avLst/>
          </a:prstGeom>
          <a:noFill/>
        </p:spPr>
        <p:txBody>
          <a:bodyPr wrap="square" rtlCol="0">
            <a:spAutoFit/>
          </a:bodyPr>
          <a:lstStyle/>
          <a:p>
            <a:pPr algn="ctr"/>
            <a:r>
              <a:rPr lang="en-GB" sz="2400" dirty="0"/>
              <a:t>At/to the front</a:t>
            </a:r>
          </a:p>
        </p:txBody>
      </p:sp>
      <p:graphicFrame>
        <p:nvGraphicFramePr>
          <p:cNvPr id="114" name="Table 97">
            <a:extLst>
              <a:ext uri="{FF2B5EF4-FFF2-40B4-BE49-F238E27FC236}">
                <a16:creationId xmlns:a16="http://schemas.microsoft.com/office/drawing/2014/main" id="{9F621E59-6238-6275-0123-8B487733F239}"/>
              </a:ext>
            </a:extLst>
          </p:cNvPr>
          <p:cNvGraphicFramePr>
            <a:graphicFrameLocks noGrp="1"/>
          </p:cNvGraphicFramePr>
          <p:nvPr/>
        </p:nvGraphicFramePr>
        <p:xfrm>
          <a:off x="154934" y="2928597"/>
          <a:ext cx="2857924" cy="457200"/>
        </p:xfrm>
        <a:graphic>
          <a:graphicData uri="http://schemas.openxmlformats.org/drawingml/2006/table">
            <a:tbl>
              <a:tblPr firstRow="1" bandRow="1">
                <a:tableStyleId>{5940675A-B579-460E-94D1-54222C63F5DA}</a:tableStyleId>
              </a:tblPr>
              <a:tblGrid>
                <a:gridCol w="714481">
                  <a:extLst>
                    <a:ext uri="{9D8B030D-6E8A-4147-A177-3AD203B41FA5}">
                      <a16:colId xmlns:a16="http://schemas.microsoft.com/office/drawing/2014/main" val="212670636"/>
                    </a:ext>
                  </a:extLst>
                </a:gridCol>
                <a:gridCol w="714481">
                  <a:extLst>
                    <a:ext uri="{9D8B030D-6E8A-4147-A177-3AD203B41FA5}">
                      <a16:colId xmlns:a16="http://schemas.microsoft.com/office/drawing/2014/main" val="2431934713"/>
                    </a:ext>
                  </a:extLst>
                </a:gridCol>
                <a:gridCol w="714481">
                  <a:extLst>
                    <a:ext uri="{9D8B030D-6E8A-4147-A177-3AD203B41FA5}">
                      <a16:colId xmlns:a16="http://schemas.microsoft.com/office/drawing/2014/main" val="1241175628"/>
                    </a:ext>
                  </a:extLst>
                </a:gridCol>
                <a:gridCol w="714481">
                  <a:extLst>
                    <a:ext uri="{9D8B030D-6E8A-4147-A177-3AD203B41FA5}">
                      <a16:colId xmlns:a16="http://schemas.microsoft.com/office/drawing/2014/main" val="1980214271"/>
                    </a:ext>
                  </a:extLst>
                </a:gridCol>
              </a:tblGrid>
              <a:tr h="370840">
                <a:tc>
                  <a:txBody>
                    <a:bodyPr/>
                    <a:lstStyle/>
                    <a:p>
                      <a:pPr algn="ctr"/>
                      <a:r>
                        <a:rPr lang="en-US" sz="2400" dirty="0"/>
                        <a:t>n</a:t>
                      </a:r>
                      <a:endParaRPr lang="en-GB" sz="2400" dirty="0"/>
                    </a:p>
                  </a:txBody>
                  <a:tcPr>
                    <a:solidFill>
                      <a:schemeClr val="accent4"/>
                    </a:solidFill>
                  </a:tcPr>
                </a:tc>
                <a:tc>
                  <a:txBody>
                    <a:bodyPr/>
                    <a:lstStyle/>
                    <a:p>
                      <a:pPr algn="ctr"/>
                      <a:endParaRPr lang="en-GB" sz="2400" dirty="0"/>
                    </a:p>
                  </a:txBody>
                  <a:tcPr>
                    <a:solidFill>
                      <a:schemeClr val="bg2">
                        <a:lumMod val="95000"/>
                      </a:schemeClr>
                    </a:solidFill>
                  </a:tcPr>
                </a:tc>
                <a:tc>
                  <a:txBody>
                    <a:bodyPr/>
                    <a:lstStyle/>
                    <a:p>
                      <a:pPr algn="ctr"/>
                      <a:endParaRPr lang="en-GB" sz="2400" dirty="0"/>
                    </a:p>
                  </a:txBody>
                  <a:tcPr>
                    <a:solidFill>
                      <a:schemeClr val="bg2">
                        <a:lumMod val="95000"/>
                      </a:schemeClr>
                    </a:solidFill>
                  </a:tcPr>
                </a:tc>
                <a:tc>
                  <a:txBody>
                    <a:bodyPr/>
                    <a:lstStyle/>
                    <a:p>
                      <a:pPr algn="ctr"/>
                      <a:r>
                        <a:rPr lang="en-US" sz="2400" dirty="0"/>
                        <a:t>e</a:t>
                      </a:r>
                      <a:endParaRPr lang="en-GB" sz="2400" dirty="0"/>
                    </a:p>
                  </a:txBody>
                  <a:tcPr>
                    <a:solidFill>
                      <a:schemeClr val="accent4"/>
                    </a:solidFill>
                  </a:tcPr>
                </a:tc>
                <a:extLst>
                  <a:ext uri="{0D108BD9-81ED-4DB2-BD59-A6C34878D82A}">
                    <a16:rowId xmlns:a16="http://schemas.microsoft.com/office/drawing/2014/main" val="2191858941"/>
                  </a:ext>
                </a:extLst>
              </a:tr>
            </a:tbl>
          </a:graphicData>
        </a:graphic>
      </p:graphicFrame>
      <p:sp>
        <p:nvSpPr>
          <p:cNvPr id="115" name="TextBox 114">
            <a:extLst>
              <a:ext uri="{FF2B5EF4-FFF2-40B4-BE49-F238E27FC236}">
                <a16:creationId xmlns:a16="http://schemas.microsoft.com/office/drawing/2014/main" id="{9D065383-8913-896A-CBE2-3FB792A6497F}"/>
              </a:ext>
            </a:extLst>
          </p:cNvPr>
          <p:cNvSpPr txBox="1"/>
          <p:nvPr/>
        </p:nvSpPr>
        <p:spPr>
          <a:xfrm>
            <a:off x="392737" y="3385797"/>
            <a:ext cx="2272125" cy="461665"/>
          </a:xfrm>
          <a:prstGeom prst="rect">
            <a:avLst/>
          </a:prstGeom>
          <a:noFill/>
        </p:spPr>
        <p:txBody>
          <a:bodyPr wrap="square">
            <a:spAutoFit/>
          </a:bodyPr>
          <a:lstStyle/>
          <a:p>
            <a:pPr algn="ctr"/>
            <a:r>
              <a:rPr lang="en-US" sz="2400" dirty="0"/>
              <a:t>near</a:t>
            </a:r>
            <a:endParaRPr lang="en-GB" sz="2400" dirty="0"/>
          </a:p>
        </p:txBody>
      </p:sp>
      <p:graphicFrame>
        <p:nvGraphicFramePr>
          <p:cNvPr id="27" name="Table 97">
            <a:extLst>
              <a:ext uri="{FF2B5EF4-FFF2-40B4-BE49-F238E27FC236}">
                <a16:creationId xmlns:a16="http://schemas.microsoft.com/office/drawing/2014/main" id="{F1C56527-07B3-45E4-9F4D-0DE6CFACE4BD}"/>
              </a:ext>
            </a:extLst>
          </p:cNvPr>
          <p:cNvGraphicFramePr>
            <a:graphicFrameLocks noGrp="1"/>
          </p:cNvGraphicFramePr>
          <p:nvPr/>
        </p:nvGraphicFramePr>
        <p:xfrm>
          <a:off x="154934" y="972855"/>
          <a:ext cx="4286886" cy="457200"/>
        </p:xfrm>
        <a:graphic>
          <a:graphicData uri="http://schemas.openxmlformats.org/drawingml/2006/table">
            <a:tbl>
              <a:tblPr firstRow="1" bandRow="1">
                <a:tableStyleId>{5940675A-B579-460E-94D1-54222C63F5DA}</a:tableStyleId>
              </a:tblPr>
              <a:tblGrid>
                <a:gridCol w="714481">
                  <a:extLst>
                    <a:ext uri="{9D8B030D-6E8A-4147-A177-3AD203B41FA5}">
                      <a16:colId xmlns:a16="http://schemas.microsoft.com/office/drawing/2014/main" val="306637937"/>
                    </a:ext>
                  </a:extLst>
                </a:gridCol>
                <a:gridCol w="714481">
                  <a:extLst>
                    <a:ext uri="{9D8B030D-6E8A-4147-A177-3AD203B41FA5}">
                      <a16:colId xmlns:a16="http://schemas.microsoft.com/office/drawing/2014/main" val="212670636"/>
                    </a:ext>
                  </a:extLst>
                </a:gridCol>
                <a:gridCol w="714481">
                  <a:extLst>
                    <a:ext uri="{9D8B030D-6E8A-4147-A177-3AD203B41FA5}">
                      <a16:colId xmlns:a16="http://schemas.microsoft.com/office/drawing/2014/main" val="3907865778"/>
                    </a:ext>
                  </a:extLst>
                </a:gridCol>
                <a:gridCol w="714481">
                  <a:extLst>
                    <a:ext uri="{9D8B030D-6E8A-4147-A177-3AD203B41FA5}">
                      <a16:colId xmlns:a16="http://schemas.microsoft.com/office/drawing/2014/main" val="2431934713"/>
                    </a:ext>
                  </a:extLst>
                </a:gridCol>
                <a:gridCol w="714481">
                  <a:extLst>
                    <a:ext uri="{9D8B030D-6E8A-4147-A177-3AD203B41FA5}">
                      <a16:colId xmlns:a16="http://schemas.microsoft.com/office/drawing/2014/main" val="1241175628"/>
                    </a:ext>
                  </a:extLst>
                </a:gridCol>
                <a:gridCol w="714481">
                  <a:extLst>
                    <a:ext uri="{9D8B030D-6E8A-4147-A177-3AD203B41FA5}">
                      <a16:colId xmlns:a16="http://schemas.microsoft.com/office/drawing/2014/main" val="1980214271"/>
                    </a:ext>
                  </a:extLst>
                </a:gridCol>
              </a:tblGrid>
              <a:tr h="370840">
                <a:tc>
                  <a:txBody>
                    <a:bodyPr/>
                    <a:lstStyle/>
                    <a:p>
                      <a:pPr algn="ctr"/>
                      <a:r>
                        <a:rPr lang="en-US" sz="2400" dirty="0"/>
                        <a:t>A</a:t>
                      </a:r>
                      <a:endParaRPr lang="en-GB" sz="2400" dirty="0"/>
                    </a:p>
                  </a:txBody>
                  <a:tcPr>
                    <a:solidFill>
                      <a:schemeClr val="accent4"/>
                    </a:solidFill>
                  </a:tcPr>
                </a:tc>
                <a:tc>
                  <a:txBody>
                    <a:bodyPr/>
                    <a:lstStyle/>
                    <a:p>
                      <a:pPr algn="ctr"/>
                      <a:r>
                        <a:rPr lang="en-US" sz="2400" dirty="0"/>
                        <a:t>k</a:t>
                      </a:r>
                      <a:endParaRPr lang="en-GB" sz="2400" dirty="0"/>
                    </a:p>
                  </a:txBody>
                  <a:tcPr>
                    <a:solidFill>
                      <a:schemeClr val="accent4"/>
                    </a:solidFill>
                  </a:tcPr>
                </a:tc>
                <a:tc>
                  <a:txBody>
                    <a:bodyPr/>
                    <a:lstStyle/>
                    <a:p>
                      <a:pPr algn="ctr"/>
                      <a:r>
                        <a:rPr lang="en-US" sz="2400" dirty="0"/>
                        <a:t>t</a:t>
                      </a:r>
                      <a:endParaRPr lang="en-GB" sz="2400" dirty="0"/>
                    </a:p>
                  </a:txBody>
                  <a:tcPr>
                    <a:solidFill>
                      <a:schemeClr val="accent4"/>
                    </a:solidFill>
                  </a:tcPr>
                </a:tc>
                <a:tc>
                  <a:txBody>
                    <a:bodyPr/>
                    <a:lstStyle/>
                    <a:p>
                      <a:pPr algn="ctr"/>
                      <a:r>
                        <a:rPr lang="en-US" sz="2400" dirty="0" err="1"/>
                        <a:t>i</a:t>
                      </a:r>
                      <a:endParaRPr lang="en-GB" sz="2400" dirty="0"/>
                    </a:p>
                  </a:txBody>
                  <a:tcPr>
                    <a:solidFill>
                      <a:schemeClr val="accent4"/>
                    </a:solidFill>
                  </a:tcPr>
                </a:tc>
                <a:tc>
                  <a:txBody>
                    <a:bodyPr/>
                    <a:lstStyle/>
                    <a:p>
                      <a:pPr algn="ctr"/>
                      <a:r>
                        <a:rPr lang="en-US" sz="2400" dirty="0"/>
                        <a:t>o</a:t>
                      </a:r>
                      <a:endParaRPr lang="en-GB" sz="2400" dirty="0"/>
                    </a:p>
                  </a:txBody>
                  <a:tcPr>
                    <a:solidFill>
                      <a:schemeClr val="accent4"/>
                    </a:solidFill>
                  </a:tcPr>
                </a:tc>
                <a:tc>
                  <a:txBody>
                    <a:bodyPr/>
                    <a:lstStyle/>
                    <a:p>
                      <a:pPr algn="ctr"/>
                      <a:r>
                        <a:rPr lang="en-US" sz="2400" dirty="0"/>
                        <a:t>n</a:t>
                      </a:r>
                      <a:endParaRPr lang="en-GB" sz="2400" dirty="0"/>
                    </a:p>
                  </a:txBody>
                  <a:tcPr>
                    <a:solidFill>
                      <a:schemeClr val="accent4"/>
                    </a:solidFill>
                  </a:tcPr>
                </a:tc>
                <a:extLst>
                  <a:ext uri="{0D108BD9-81ED-4DB2-BD59-A6C34878D82A}">
                    <a16:rowId xmlns:a16="http://schemas.microsoft.com/office/drawing/2014/main" val="2191858941"/>
                  </a:ext>
                </a:extLst>
              </a:tr>
            </a:tbl>
          </a:graphicData>
        </a:graphic>
      </p:graphicFrame>
      <p:graphicFrame>
        <p:nvGraphicFramePr>
          <p:cNvPr id="28" name="Table 97">
            <a:extLst>
              <a:ext uri="{FF2B5EF4-FFF2-40B4-BE49-F238E27FC236}">
                <a16:creationId xmlns:a16="http://schemas.microsoft.com/office/drawing/2014/main" id="{0F657860-0576-4424-852F-1E08A2C5C0D4}"/>
              </a:ext>
            </a:extLst>
          </p:cNvPr>
          <p:cNvGraphicFramePr>
            <a:graphicFrameLocks noGrp="1"/>
          </p:cNvGraphicFramePr>
          <p:nvPr/>
        </p:nvGraphicFramePr>
        <p:xfrm>
          <a:off x="4614340" y="1594962"/>
          <a:ext cx="3572405" cy="457200"/>
        </p:xfrm>
        <a:graphic>
          <a:graphicData uri="http://schemas.openxmlformats.org/drawingml/2006/table">
            <a:tbl>
              <a:tblPr firstRow="1" bandRow="1">
                <a:tableStyleId>{5940675A-B579-460E-94D1-54222C63F5DA}</a:tableStyleId>
              </a:tblPr>
              <a:tblGrid>
                <a:gridCol w="714481">
                  <a:extLst>
                    <a:ext uri="{9D8B030D-6E8A-4147-A177-3AD203B41FA5}">
                      <a16:colId xmlns:a16="http://schemas.microsoft.com/office/drawing/2014/main" val="212670636"/>
                    </a:ext>
                  </a:extLst>
                </a:gridCol>
                <a:gridCol w="714481">
                  <a:extLst>
                    <a:ext uri="{9D8B030D-6E8A-4147-A177-3AD203B41FA5}">
                      <a16:colId xmlns:a16="http://schemas.microsoft.com/office/drawing/2014/main" val="3907865778"/>
                    </a:ext>
                  </a:extLst>
                </a:gridCol>
                <a:gridCol w="714481">
                  <a:extLst>
                    <a:ext uri="{9D8B030D-6E8A-4147-A177-3AD203B41FA5}">
                      <a16:colId xmlns:a16="http://schemas.microsoft.com/office/drawing/2014/main" val="2431934713"/>
                    </a:ext>
                  </a:extLst>
                </a:gridCol>
                <a:gridCol w="714481">
                  <a:extLst>
                    <a:ext uri="{9D8B030D-6E8A-4147-A177-3AD203B41FA5}">
                      <a16:colId xmlns:a16="http://schemas.microsoft.com/office/drawing/2014/main" val="1241175628"/>
                    </a:ext>
                  </a:extLst>
                </a:gridCol>
                <a:gridCol w="714481">
                  <a:extLst>
                    <a:ext uri="{9D8B030D-6E8A-4147-A177-3AD203B41FA5}">
                      <a16:colId xmlns:a16="http://schemas.microsoft.com/office/drawing/2014/main" val="1980214271"/>
                    </a:ext>
                  </a:extLst>
                </a:gridCol>
              </a:tblGrid>
              <a:tr h="370840">
                <a:tc>
                  <a:txBody>
                    <a:bodyPr/>
                    <a:lstStyle/>
                    <a:p>
                      <a:pPr algn="ctr"/>
                      <a:r>
                        <a:rPr lang="en-US" sz="2400" dirty="0"/>
                        <a:t>u</a:t>
                      </a:r>
                      <a:endParaRPr lang="en-GB" sz="2400" dirty="0"/>
                    </a:p>
                  </a:txBody>
                  <a:tcPr>
                    <a:solidFill>
                      <a:schemeClr val="accent4"/>
                    </a:solidFill>
                  </a:tcPr>
                </a:tc>
                <a:tc>
                  <a:txBody>
                    <a:bodyPr/>
                    <a:lstStyle/>
                    <a:p>
                      <a:pPr algn="ctr"/>
                      <a:r>
                        <a:rPr lang="en-US" sz="2400" dirty="0"/>
                        <a:t>n</a:t>
                      </a:r>
                      <a:endParaRPr lang="en-GB" sz="2400" dirty="0"/>
                    </a:p>
                  </a:txBody>
                  <a:tcPr>
                    <a:solidFill>
                      <a:schemeClr val="accent4"/>
                    </a:solidFill>
                  </a:tcPr>
                </a:tc>
                <a:tc>
                  <a:txBody>
                    <a:bodyPr/>
                    <a:lstStyle/>
                    <a:p>
                      <a:pPr algn="ctr"/>
                      <a:r>
                        <a:rPr lang="en-US" sz="2400" dirty="0"/>
                        <a:t>t</a:t>
                      </a:r>
                      <a:endParaRPr lang="en-GB" sz="2400" dirty="0"/>
                    </a:p>
                  </a:txBody>
                  <a:tcPr>
                    <a:solidFill>
                      <a:schemeClr val="accent4"/>
                    </a:solidFill>
                  </a:tcPr>
                </a:tc>
                <a:tc>
                  <a:txBody>
                    <a:bodyPr/>
                    <a:lstStyle/>
                    <a:p>
                      <a:pPr algn="ctr"/>
                      <a:r>
                        <a:rPr lang="en-US" sz="2400" dirty="0"/>
                        <a:t>e</a:t>
                      </a:r>
                      <a:endParaRPr lang="en-GB" sz="2400" dirty="0"/>
                    </a:p>
                  </a:txBody>
                  <a:tcPr>
                    <a:solidFill>
                      <a:schemeClr val="accent4"/>
                    </a:solidFill>
                  </a:tcPr>
                </a:tc>
                <a:tc>
                  <a:txBody>
                    <a:bodyPr/>
                    <a:lstStyle/>
                    <a:p>
                      <a:pPr algn="ctr"/>
                      <a:r>
                        <a:rPr lang="en-US" sz="2400" dirty="0"/>
                        <a:t>n</a:t>
                      </a:r>
                      <a:endParaRPr lang="en-GB" sz="2400" dirty="0"/>
                    </a:p>
                  </a:txBody>
                  <a:tcPr>
                    <a:solidFill>
                      <a:schemeClr val="accent4"/>
                    </a:solidFill>
                  </a:tcPr>
                </a:tc>
                <a:extLst>
                  <a:ext uri="{0D108BD9-81ED-4DB2-BD59-A6C34878D82A}">
                    <a16:rowId xmlns:a16="http://schemas.microsoft.com/office/drawing/2014/main" val="2191858941"/>
                  </a:ext>
                </a:extLst>
              </a:tr>
            </a:tbl>
          </a:graphicData>
        </a:graphic>
      </p:graphicFrame>
      <p:graphicFrame>
        <p:nvGraphicFramePr>
          <p:cNvPr id="29" name="Table 97">
            <a:extLst>
              <a:ext uri="{FF2B5EF4-FFF2-40B4-BE49-F238E27FC236}">
                <a16:creationId xmlns:a16="http://schemas.microsoft.com/office/drawing/2014/main" id="{8B6593F5-6288-4EBE-838B-8CE920DC19C7}"/>
              </a:ext>
            </a:extLst>
          </p:cNvPr>
          <p:cNvGraphicFramePr>
            <a:graphicFrameLocks noGrp="1"/>
          </p:cNvGraphicFramePr>
          <p:nvPr/>
        </p:nvGraphicFramePr>
        <p:xfrm>
          <a:off x="7770981" y="753911"/>
          <a:ext cx="4286884" cy="457200"/>
        </p:xfrm>
        <a:graphic>
          <a:graphicData uri="http://schemas.openxmlformats.org/drawingml/2006/table">
            <a:tbl>
              <a:tblPr firstRow="1" bandRow="1">
                <a:tableStyleId>{5940675A-B579-460E-94D1-54222C63F5DA}</a:tableStyleId>
              </a:tblPr>
              <a:tblGrid>
                <a:gridCol w="612412">
                  <a:extLst>
                    <a:ext uri="{9D8B030D-6E8A-4147-A177-3AD203B41FA5}">
                      <a16:colId xmlns:a16="http://schemas.microsoft.com/office/drawing/2014/main" val="306637937"/>
                    </a:ext>
                  </a:extLst>
                </a:gridCol>
                <a:gridCol w="612412">
                  <a:extLst>
                    <a:ext uri="{9D8B030D-6E8A-4147-A177-3AD203B41FA5}">
                      <a16:colId xmlns:a16="http://schemas.microsoft.com/office/drawing/2014/main" val="212670636"/>
                    </a:ext>
                  </a:extLst>
                </a:gridCol>
                <a:gridCol w="612412">
                  <a:extLst>
                    <a:ext uri="{9D8B030D-6E8A-4147-A177-3AD203B41FA5}">
                      <a16:colId xmlns:a16="http://schemas.microsoft.com/office/drawing/2014/main" val="3907865778"/>
                    </a:ext>
                  </a:extLst>
                </a:gridCol>
                <a:gridCol w="612412">
                  <a:extLst>
                    <a:ext uri="{9D8B030D-6E8A-4147-A177-3AD203B41FA5}">
                      <a16:colId xmlns:a16="http://schemas.microsoft.com/office/drawing/2014/main" val="2901640478"/>
                    </a:ext>
                  </a:extLst>
                </a:gridCol>
                <a:gridCol w="612412">
                  <a:extLst>
                    <a:ext uri="{9D8B030D-6E8A-4147-A177-3AD203B41FA5}">
                      <a16:colId xmlns:a16="http://schemas.microsoft.com/office/drawing/2014/main" val="2431934713"/>
                    </a:ext>
                  </a:extLst>
                </a:gridCol>
                <a:gridCol w="612412">
                  <a:extLst>
                    <a:ext uri="{9D8B030D-6E8A-4147-A177-3AD203B41FA5}">
                      <a16:colId xmlns:a16="http://schemas.microsoft.com/office/drawing/2014/main" val="1241175628"/>
                    </a:ext>
                  </a:extLst>
                </a:gridCol>
                <a:gridCol w="612412">
                  <a:extLst>
                    <a:ext uri="{9D8B030D-6E8A-4147-A177-3AD203B41FA5}">
                      <a16:colId xmlns:a16="http://schemas.microsoft.com/office/drawing/2014/main" val="1980214271"/>
                    </a:ext>
                  </a:extLst>
                </a:gridCol>
              </a:tblGrid>
              <a:tr h="370840">
                <a:tc>
                  <a:txBody>
                    <a:bodyPr/>
                    <a:lstStyle/>
                    <a:p>
                      <a:pPr algn="ctr"/>
                      <a:r>
                        <a:rPr lang="en-US" sz="2400" dirty="0"/>
                        <a:t>A</a:t>
                      </a:r>
                      <a:endParaRPr lang="en-GB" sz="2400" dirty="0"/>
                    </a:p>
                  </a:txBody>
                  <a:tcPr>
                    <a:solidFill>
                      <a:schemeClr val="accent4"/>
                    </a:solidFill>
                  </a:tcPr>
                </a:tc>
                <a:tc>
                  <a:txBody>
                    <a:bodyPr/>
                    <a:lstStyle/>
                    <a:p>
                      <a:pPr algn="ctr"/>
                      <a:r>
                        <a:rPr lang="en-US" sz="2400" dirty="0"/>
                        <a:t>n</a:t>
                      </a:r>
                      <a:endParaRPr lang="en-GB" sz="2400" dirty="0"/>
                    </a:p>
                  </a:txBody>
                  <a:tcPr>
                    <a:solidFill>
                      <a:schemeClr val="accent4"/>
                    </a:solidFill>
                  </a:tcPr>
                </a:tc>
                <a:tc>
                  <a:txBody>
                    <a:bodyPr/>
                    <a:lstStyle/>
                    <a:p>
                      <a:pPr algn="ctr"/>
                      <a:r>
                        <a:rPr lang="en-US" sz="2400" dirty="0"/>
                        <a:t>t</a:t>
                      </a:r>
                      <a:endParaRPr lang="en-GB" sz="2400" dirty="0"/>
                    </a:p>
                  </a:txBody>
                  <a:tcPr>
                    <a:solidFill>
                      <a:schemeClr val="accent4"/>
                    </a:solidFill>
                  </a:tcPr>
                </a:tc>
                <a:tc>
                  <a:txBody>
                    <a:bodyPr/>
                    <a:lstStyle/>
                    <a:p>
                      <a:pPr algn="ctr"/>
                      <a:r>
                        <a:rPr lang="en-US" sz="2400" dirty="0"/>
                        <a:t>w</a:t>
                      </a:r>
                      <a:endParaRPr lang="en-GB" sz="2400" dirty="0"/>
                    </a:p>
                  </a:txBody>
                  <a:tcPr>
                    <a:solidFill>
                      <a:schemeClr val="accent4"/>
                    </a:solidFill>
                  </a:tcPr>
                </a:tc>
                <a:tc>
                  <a:txBody>
                    <a:bodyPr/>
                    <a:lstStyle/>
                    <a:p>
                      <a:pPr algn="ctr"/>
                      <a:r>
                        <a:rPr lang="en-US" sz="2400" dirty="0"/>
                        <a:t>o</a:t>
                      </a:r>
                      <a:endParaRPr lang="en-GB" sz="2400" dirty="0"/>
                    </a:p>
                  </a:txBody>
                  <a:tcPr>
                    <a:solidFill>
                      <a:schemeClr val="accent4"/>
                    </a:solidFill>
                  </a:tcPr>
                </a:tc>
                <a:tc>
                  <a:txBody>
                    <a:bodyPr/>
                    <a:lstStyle/>
                    <a:p>
                      <a:pPr algn="ctr"/>
                      <a:r>
                        <a:rPr lang="en-US" sz="2400" dirty="0"/>
                        <a:t>r</a:t>
                      </a:r>
                      <a:endParaRPr lang="en-GB" sz="2400" dirty="0"/>
                    </a:p>
                  </a:txBody>
                  <a:tcPr>
                    <a:solidFill>
                      <a:schemeClr val="accent4"/>
                    </a:solidFill>
                  </a:tcPr>
                </a:tc>
                <a:tc>
                  <a:txBody>
                    <a:bodyPr/>
                    <a:lstStyle/>
                    <a:p>
                      <a:pPr algn="ctr"/>
                      <a:r>
                        <a:rPr lang="en-US" sz="2400" dirty="0"/>
                        <a:t>t</a:t>
                      </a:r>
                      <a:endParaRPr lang="en-GB" sz="2400" dirty="0"/>
                    </a:p>
                  </a:txBody>
                  <a:tcPr>
                    <a:solidFill>
                      <a:schemeClr val="accent4"/>
                    </a:solidFill>
                  </a:tcPr>
                </a:tc>
                <a:extLst>
                  <a:ext uri="{0D108BD9-81ED-4DB2-BD59-A6C34878D82A}">
                    <a16:rowId xmlns:a16="http://schemas.microsoft.com/office/drawing/2014/main" val="2191858941"/>
                  </a:ext>
                </a:extLst>
              </a:tr>
            </a:tbl>
          </a:graphicData>
        </a:graphic>
      </p:graphicFrame>
      <p:graphicFrame>
        <p:nvGraphicFramePr>
          <p:cNvPr id="30" name="Table 97">
            <a:extLst>
              <a:ext uri="{FF2B5EF4-FFF2-40B4-BE49-F238E27FC236}">
                <a16:creationId xmlns:a16="http://schemas.microsoft.com/office/drawing/2014/main" id="{81AED1D6-B25B-491B-A87F-B2D16818504B}"/>
              </a:ext>
            </a:extLst>
          </p:cNvPr>
          <p:cNvGraphicFramePr>
            <a:graphicFrameLocks noGrp="1"/>
          </p:cNvGraphicFramePr>
          <p:nvPr/>
        </p:nvGraphicFramePr>
        <p:xfrm>
          <a:off x="4238996" y="3229327"/>
          <a:ext cx="7895498" cy="457200"/>
        </p:xfrm>
        <a:graphic>
          <a:graphicData uri="http://schemas.openxmlformats.org/drawingml/2006/table">
            <a:tbl>
              <a:tblPr firstRow="1" bandRow="1">
                <a:tableStyleId>{5940675A-B579-460E-94D1-54222C63F5DA}</a:tableStyleId>
              </a:tblPr>
              <a:tblGrid>
                <a:gridCol w="607346">
                  <a:extLst>
                    <a:ext uri="{9D8B030D-6E8A-4147-A177-3AD203B41FA5}">
                      <a16:colId xmlns:a16="http://schemas.microsoft.com/office/drawing/2014/main" val="306637937"/>
                    </a:ext>
                  </a:extLst>
                </a:gridCol>
                <a:gridCol w="607346">
                  <a:extLst>
                    <a:ext uri="{9D8B030D-6E8A-4147-A177-3AD203B41FA5}">
                      <a16:colId xmlns:a16="http://schemas.microsoft.com/office/drawing/2014/main" val="212670636"/>
                    </a:ext>
                  </a:extLst>
                </a:gridCol>
                <a:gridCol w="607346">
                  <a:extLst>
                    <a:ext uri="{9D8B030D-6E8A-4147-A177-3AD203B41FA5}">
                      <a16:colId xmlns:a16="http://schemas.microsoft.com/office/drawing/2014/main" val="3907865778"/>
                    </a:ext>
                  </a:extLst>
                </a:gridCol>
                <a:gridCol w="607346">
                  <a:extLst>
                    <a:ext uri="{9D8B030D-6E8A-4147-A177-3AD203B41FA5}">
                      <a16:colId xmlns:a16="http://schemas.microsoft.com/office/drawing/2014/main" val="2431934713"/>
                    </a:ext>
                  </a:extLst>
                </a:gridCol>
                <a:gridCol w="607346">
                  <a:extLst>
                    <a:ext uri="{9D8B030D-6E8A-4147-A177-3AD203B41FA5}">
                      <a16:colId xmlns:a16="http://schemas.microsoft.com/office/drawing/2014/main" val="1241175628"/>
                    </a:ext>
                  </a:extLst>
                </a:gridCol>
                <a:gridCol w="607346">
                  <a:extLst>
                    <a:ext uri="{9D8B030D-6E8A-4147-A177-3AD203B41FA5}">
                      <a16:colId xmlns:a16="http://schemas.microsoft.com/office/drawing/2014/main" val="439708110"/>
                    </a:ext>
                  </a:extLst>
                </a:gridCol>
                <a:gridCol w="607346">
                  <a:extLst>
                    <a:ext uri="{9D8B030D-6E8A-4147-A177-3AD203B41FA5}">
                      <a16:colId xmlns:a16="http://schemas.microsoft.com/office/drawing/2014/main" val="1801044681"/>
                    </a:ext>
                  </a:extLst>
                </a:gridCol>
                <a:gridCol w="607346">
                  <a:extLst>
                    <a:ext uri="{9D8B030D-6E8A-4147-A177-3AD203B41FA5}">
                      <a16:colId xmlns:a16="http://schemas.microsoft.com/office/drawing/2014/main" val="1871113761"/>
                    </a:ext>
                  </a:extLst>
                </a:gridCol>
                <a:gridCol w="607346">
                  <a:extLst>
                    <a:ext uri="{9D8B030D-6E8A-4147-A177-3AD203B41FA5}">
                      <a16:colId xmlns:a16="http://schemas.microsoft.com/office/drawing/2014/main" val="650952751"/>
                    </a:ext>
                  </a:extLst>
                </a:gridCol>
                <a:gridCol w="607346">
                  <a:extLst>
                    <a:ext uri="{9D8B030D-6E8A-4147-A177-3AD203B41FA5}">
                      <a16:colId xmlns:a16="http://schemas.microsoft.com/office/drawing/2014/main" val="3237524368"/>
                    </a:ext>
                  </a:extLst>
                </a:gridCol>
                <a:gridCol w="607346">
                  <a:extLst>
                    <a:ext uri="{9D8B030D-6E8A-4147-A177-3AD203B41FA5}">
                      <a16:colId xmlns:a16="http://schemas.microsoft.com/office/drawing/2014/main" val="2557966857"/>
                    </a:ext>
                  </a:extLst>
                </a:gridCol>
                <a:gridCol w="607346">
                  <a:extLst>
                    <a:ext uri="{9D8B030D-6E8A-4147-A177-3AD203B41FA5}">
                      <a16:colId xmlns:a16="http://schemas.microsoft.com/office/drawing/2014/main" val="852686501"/>
                    </a:ext>
                  </a:extLst>
                </a:gridCol>
                <a:gridCol w="607346">
                  <a:extLst>
                    <a:ext uri="{9D8B030D-6E8A-4147-A177-3AD203B41FA5}">
                      <a16:colId xmlns:a16="http://schemas.microsoft.com/office/drawing/2014/main" val="1980214271"/>
                    </a:ext>
                  </a:extLst>
                </a:gridCol>
              </a:tblGrid>
              <a:tr h="370840">
                <a:tc>
                  <a:txBody>
                    <a:bodyPr/>
                    <a:lstStyle/>
                    <a:p>
                      <a:pPr algn="ctr"/>
                      <a:r>
                        <a:rPr lang="en-US" sz="2400" dirty="0"/>
                        <a:t>V</a:t>
                      </a:r>
                    </a:p>
                  </a:txBody>
                  <a:tcPr>
                    <a:solidFill>
                      <a:schemeClr val="accent4"/>
                    </a:solidFill>
                  </a:tcPr>
                </a:tc>
                <a:tc>
                  <a:txBody>
                    <a:bodyPr/>
                    <a:lstStyle/>
                    <a:p>
                      <a:pPr algn="ctr"/>
                      <a:r>
                        <a:rPr lang="en-US" sz="2400" dirty="0"/>
                        <a:t>e</a:t>
                      </a:r>
                      <a:endParaRPr lang="en-GB" sz="2400" dirty="0"/>
                    </a:p>
                  </a:txBody>
                  <a:tcPr>
                    <a:solidFill>
                      <a:schemeClr val="accent4"/>
                    </a:solidFill>
                  </a:tcPr>
                </a:tc>
                <a:tc>
                  <a:txBody>
                    <a:bodyPr/>
                    <a:lstStyle/>
                    <a:p>
                      <a:pPr algn="ctr"/>
                      <a:r>
                        <a:rPr lang="en-US" sz="2400" dirty="0"/>
                        <a:t>r</a:t>
                      </a:r>
                      <a:endParaRPr lang="en-GB" sz="2400" dirty="0"/>
                    </a:p>
                  </a:txBody>
                  <a:tcPr>
                    <a:solidFill>
                      <a:schemeClr val="accent4"/>
                    </a:solidFill>
                  </a:tcPr>
                </a:tc>
                <a:tc>
                  <a:txBody>
                    <a:bodyPr/>
                    <a:lstStyle/>
                    <a:p>
                      <a:pPr algn="ctr"/>
                      <a:r>
                        <a:rPr lang="en-US" sz="2400" dirty="0"/>
                        <a:t>g</a:t>
                      </a:r>
                      <a:endParaRPr lang="en-GB" sz="2400" dirty="0"/>
                    </a:p>
                  </a:txBody>
                  <a:tcPr>
                    <a:solidFill>
                      <a:schemeClr val="accent4"/>
                    </a:solidFill>
                  </a:tcPr>
                </a:tc>
                <a:tc>
                  <a:txBody>
                    <a:bodyPr/>
                    <a:lstStyle/>
                    <a:p>
                      <a:pPr algn="ctr"/>
                      <a:r>
                        <a:rPr lang="en-US" sz="2400" dirty="0"/>
                        <a:t>a</a:t>
                      </a:r>
                      <a:endParaRPr lang="en-GB" sz="2400" dirty="0"/>
                    </a:p>
                  </a:txBody>
                  <a:tcPr>
                    <a:solidFill>
                      <a:schemeClr val="accent4"/>
                    </a:solidFill>
                  </a:tcPr>
                </a:tc>
                <a:tc>
                  <a:txBody>
                    <a:bodyPr/>
                    <a:lstStyle/>
                    <a:p>
                      <a:pPr algn="ctr"/>
                      <a:r>
                        <a:rPr lang="en-US" sz="2400" dirty="0"/>
                        <a:t>n</a:t>
                      </a:r>
                      <a:endParaRPr lang="en-GB" sz="2400" dirty="0"/>
                    </a:p>
                  </a:txBody>
                  <a:tcPr>
                    <a:solidFill>
                      <a:schemeClr val="accent4"/>
                    </a:solidFill>
                  </a:tcPr>
                </a:tc>
                <a:tc>
                  <a:txBody>
                    <a:bodyPr/>
                    <a:lstStyle/>
                    <a:p>
                      <a:pPr algn="ctr"/>
                      <a:r>
                        <a:rPr lang="en-US" sz="2400" dirty="0"/>
                        <a:t>g</a:t>
                      </a:r>
                      <a:endParaRPr lang="en-GB" sz="2400" dirty="0"/>
                    </a:p>
                  </a:txBody>
                  <a:tcPr>
                    <a:solidFill>
                      <a:schemeClr val="accent4"/>
                    </a:solidFill>
                  </a:tcPr>
                </a:tc>
                <a:tc>
                  <a:txBody>
                    <a:bodyPr/>
                    <a:lstStyle/>
                    <a:p>
                      <a:pPr algn="ctr"/>
                      <a:r>
                        <a:rPr lang="en-US" sz="2400" dirty="0"/>
                        <a:t>e</a:t>
                      </a:r>
                      <a:endParaRPr lang="en-GB" sz="2400" dirty="0"/>
                    </a:p>
                  </a:txBody>
                  <a:tcPr>
                    <a:solidFill>
                      <a:schemeClr val="accent4"/>
                    </a:solidFill>
                  </a:tcPr>
                </a:tc>
                <a:tc>
                  <a:txBody>
                    <a:bodyPr/>
                    <a:lstStyle/>
                    <a:p>
                      <a:pPr algn="ctr"/>
                      <a:r>
                        <a:rPr lang="en-US" sz="2400" dirty="0"/>
                        <a:t>n</a:t>
                      </a:r>
                      <a:endParaRPr lang="en-GB" sz="2400" dirty="0"/>
                    </a:p>
                  </a:txBody>
                  <a:tcPr>
                    <a:solidFill>
                      <a:schemeClr val="accent4"/>
                    </a:solidFill>
                  </a:tcPr>
                </a:tc>
                <a:tc>
                  <a:txBody>
                    <a:bodyPr/>
                    <a:lstStyle/>
                    <a:p>
                      <a:pPr algn="ctr"/>
                      <a:r>
                        <a:rPr lang="en-US" sz="2400" dirty="0"/>
                        <a:t>h</a:t>
                      </a:r>
                      <a:endParaRPr lang="en-GB" sz="2400" dirty="0"/>
                    </a:p>
                  </a:txBody>
                  <a:tcPr>
                    <a:solidFill>
                      <a:schemeClr val="accent4"/>
                    </a:solidFill>
                  </a:tcPr>
                </a:tc>
                <a:tc>
                  <a:txBody>
                    <a:bodyPr/>
                    <a:lstStyle/>
                    <a:p>
                      <a:pPr algn="ctr"/>
                      <a:r>
                        <a:rPr lang="en-US" sz="2400" dirty="0"/>
                        <a:t>e</a:t>
                      </a:r>
                      <a:endParaRPr lang="en-GB" sz="2400" dirty="0"/>
                    </a:p>
                  </a:txBody>
                  <a:tcPr>
                    <a:solidFill>
                      <a:schemeClr val="accent4"/>
                    </a:solidFill>
                  </a:tcPr>
                </a:tc>
                <a:tc>
                  <a:txBody>
                    <a:bodyPr/>
                    <a:lstStyle/>
                    <a:p>
                      <a:pPr algn="ctr"/>
                      <a:r>
                        <a:rPr lang="en-US" sz="2400" dirty="0" err="1"/>
                        <a:t>i</a:t>
                      </a:r>
                      <a:endParaRPr lang="en-GB" sz="2400" dirty="0"/>
                    </a:p>
                  </a:txBody>
                  <a:tcPr>
                    <a:solidFill>
                      <a:schemeClr val="accent4"/>
                    </a:solidFill>
                  </a:tcPr>
                </a:tc>
                <a:tc>
                  <a:txBody>
                    <a:bodyPr/>
                    <a:lstStyle/>
                    <a:p>
                      <a:pPr algn="ctr"/>
                      <a:r>
                        <a:rPr lang="en-US" sz="2400" dirty="0"/>
                        <a:t>t</a:t>
                      </a:r>
                      <a:endParaRPr lang="en-GB" sz="2400" dirty="0"/>
                    </a:p>
                  </a:txBody>
                  <a:tcPr>
                    <a:solidFill>
                      <a:schemeClr val="accent4"/>
                    </a:solidFill>
                  </a:tcPr>
                </a:tc>
                <a:extLst>
                  <a:ext uri="{0D108BD9-81ED-4DB2-BD59-A6C34878D82A}">
                    <a16:rowId xmlns:a16="http://schemas.microsoft.com/office/drawing/2014/main" val="2191858941"/>
                  </a:ext>
                </a:extLst>
              </a:tr>
            </a:tbl>
          </a:graphicData>
        </a:graphic>
      </p:graphicFrame>
      <p:graphicFrame>
        <p:nvGraphicFramePr>
          <p:cNvPr id="31" name="Table 97">
            <a:extLst>
              <a:ext uri="{FF2B5EF4-FFF2-40B4-BE49-F238E27FC236}">
                <a16:creationId xmlns:a16="http://schemas.microsoft.com/office/drawing/2014/main" id="{7A9A4733-44FE-4B9F-A4CF-83B328CAB195}"/>
              </a:ext>
            </a:extLst>
          </p:cNvPr>
          <p:cNvGraphicFramePr>
            <a:graphicFrameLocks noGrp="1"/>
          </p:cNvGraphicFramePr>
          <p:nvPr/>
        </p:nvGraphicFramePr>
        <p:xfrm>
          <a:off x="152158" y="1890694"/>
          <a:ext cx="4286886" cy="457200"/>
        </p:xfrm>
        <a:graphic>
          <a:graphicData uri="http://schemas.openxmlformats.org/drawingml/2006/table">
            <a:tbl>
              <a:tblPr firstRow="1" bandRow="1">
                <a:tableStyleId>{5940675A-B579-460E-94D1-54222C63F5DA}</a:tableStyleId>
              </a:tblPr>
              <a:tblGrid>
                <a:gridCol w="714481">
                  <a:extLst>
                    <a:ext uri="{9D8B030D-6E8A-4147-A177-3AD203B41FA5}">
                      <a16:colId xmlns:a16="http://schemas.microsoft.com/office/drawing/2014/main" val="306637937"/>
                    </a:ext>
                  </a:extLst>
                </a:gridCol>
                <a:gridCol w="714481">
                  <a:extLst>
                    <a:ext uri="{9D8B030D-6E8A-4147-A177-3AD203B41FA5}">
                      <a16:colId xmlns:a16="http://schemas.microsoft.com/office/drawing/2014/main" val="212670636"/>
                    </a:ext>
                  </a:extLst>
                </a:gridCol>
                <a:gridCol w="714481">
                  <a:extLst>
                    <a:ext uri="{9D8B030D-6E8A-4147-A177-3AD203B41FA5}">
                      <a16:colId xmlns:a16="http://schemas.microsoft.com/office/drawing/2014/main" val="3907865778"/>
                    </a:ext>
                  </a:extLst>
                </a:gridCol>
                <a:gridCol w="714481">
                  <a:extLst>
                    <a:ext uri="{9D8B030D-6E8A-4147-A177-3AD203B41FA5}">
                      <a16:colId xmlns:a16="http://schemas.microsoft.com/office/drawing/2014/main" val="2431934713"/>
                    </a:ext>
                  </a:extLst>
                </a:gridCol>
                <a:gridCol w="714481">
                  <a:extLst>
                    <a:ext uri="{9D8B030D-6E8A-4147-A177-3AD203B41FA5}">
                      <a16:colId xmlns:a16="http://schemas.microsoft.com/office/drawing/2014/main" val="1241175628"/>
                    </a:ext>
                  </a:extLst>
                </a:gridCol>
                <a:gridCol w="714481">
                  <a:extLst>
                    <a:ext uri="{9D8B030D-6E8A-4147-A177-3AD203B41FA5}">
                      <a16:colId xmlns:a16="http://schemas.microsoft.com/office/drawing/2014/main" val="1980214271"/>
                    </a:ext>
                  </a:extLst>
                </a:gridCol>
              </a:tblGrid>
              <a:tr h="370840">
                <a:tc>
                  <a:txBody>
                    <a:bodyPr/>
                    <a:lstStyle/>
                    <a:p>
                      <a:pPr algn="ctr"/>
                      <a:r>
                        <a:rPr lang="en-US" sz="2400" dirty="0"/>
                        <a:t>f</a:t>
                      </a:r>
                      <a:endParaRPr lang="en-GB" sz="2400" dirty="0"/>
                    </a:p>
                  </a:txBody>
                  <a:tcPr>
                    <a:solidFill>
                      <a:schemeClr val="accent4"/>
                    </a:solidFill>
                  </a:tcPr>
                </a:tc>
                <a:tc>
                  <a:txBody>
                    <a:bodyPr/>
                    <a:lstStyle/>
                    <a:p>
                      <a:pPr algn="ctr"/>
                      <a:r>
                        <a:rPr lang="en-US" sz="2400" dirty="0"/>
                        <a:t>a</a:t>
                      </a:r>
                      <a:endParaRPr lang="en-GB" sz="2400" dirty="0"/>
                    </a:p>
                  </a:txBody>
                  <a:tcPr>
                    <a:solidFill>
                      <a:schemeClr val="accent4"/>
                    </a:solidFill>
                  </a:tcPr>
                </a:tc>
                <a:tc>
                  <a:txBody>
                    <a:bodyPr/>
                    <a:lstStyle/>
                    <a:p>
                      <a:pPr algn="ctr"/>
                      <a:r>
                        <a:rPr lang="en-US" sz="2400" dirty="0"/>
                        <a:t>l</a:t>
                      </a:r>
                      <a:endParaRPr lang="en-GB" sz="2400" dirty="0"/>
                    </a:p>
                  </a:txBody>
                  <a:tcPr>
                    <a:solidFill>
                      <a:schemeClr val="accent4"/>
                    </a:solidFill>
                  </a:tcPr>
                </a:tc>
                <a:tc>
                  <a:txBody>
                    <a:bodyPr/>
                    <a:lstStyle/>
                    <a:p>
                      <a:pPr algn="ctr"/>
                      <a:r>
                        <a:rPr lang="en-US" sz="2400" dirty="0"/>
                        <a:t>s</a:t>
                      </a:r>
                      <a:endParaRPr lang="en-GB" sz="2400" dirty="0"/>
                    </a:p>
                  </a:txBody>
                  <a:tcPr>
                    <a:solidFill>
                      <a:schemeClr val="accent4"/>
                    </a:solidFill>
                  </a:tcPr>
                </a:tc>
                <a:tc>
                  <a:txBody>
                    <a:bodyPr/>
                    <a:lstStyle/>
                    <a:p>
                      <a:pPr algn="ctr"/>
                      <a:r>
                        <a:rPr lang="en-US" sz="2400" dirty="0"/>
                        <a:t>c</a:t>
                      </a:r>
                      <a:endParaRPr lang="en-GB" sz="2400" dirty="0"/>
                    </a:p>
                  </a:txBody>
                  <a:tcPr>
                    <a:solidFill>
                      <a:schemeClr val="accent4"/>
                    </a:solidFill>
                  </a:tcPr>
                </a:tc>
                <a:tc>
                  <a:txBody>
                    <a:bodyPr/>
                    <a:lstStyle/>
                    <a:p>
                      <a:pPr algn="ctr"/>
                      <a:r>
                        <a:rPr lang="en-US" sz="2400" dirty="0"/>
                        <a:t>h</a:t>
                      </a:r>
                      <a:endParaRPr lang="en-GB" sz="2400" dirty="0"/>
                    </a:p>
                  </a:txBody>
                  <a:tcPr>
                    <a:solidFill>
                      <a:schemeClr val="accent4"/>
                    </a:solidFill>
                  </a:tcPr>
                </a:tc>
                <a:extLst>
                  <a:ext uri="{0D108BD9-81ED-4DB2-BD59-A6C34878D82A}">
                    <a16:rowId xmlns:a16="http://schemas.microsoft.com/office/drawing/2014/main" val="2191858941"/>
                  </a:ext>
                </a:extLst>
              </a:tr>
            </a:tbl>
          </a:graphicData>
        </a:graphic>
      </p:graphicFrame>
      <p:graphicFrame>
        <p:nvGraphicFramePr>
          <p:cNvPr id="32" name="Table 97">
            <a:extLst>
              <a:ext uri="{FF2B5EF4-FFF2-40B4-BE49-F238E27FC236}">
                <a16:creationId xmlns:a16="http://schemas.microsoft.com/office/drawing/2014/main" id="{5DD3A6AE-2D9F-4599-A221-1DA3CBC3C3E5}"/>
              </a:ext>
            </a:extLst>
          </p:cNvPr>
          <p:cNvGraphicFramePr>
            <a:graphicFrameLocks noGrp="1"/>
          </p:cNvGraphicFramePr>
          <p:nvPr/>
        </p:nvGraphicFramePr>
        <p:xfrm>
          <a:off x="7820459" y="2287716"/>
          <a:ext cx="4286884" cy="457200"/>
        </p:xfrm>
        <a:graphic>
          <a:graphicData uri="http://schemas.openxmlformats.org/drawingml/2006/table">
            <a:tbl>
              <a:tblPr firstRow="1" bandRow="1">
                <a:tableStyleId>{5940675A-B579-460E-94D1-54222C63F5DA}</a:tableStyleId>
              </a:tblPr>
              <a:tblGrid>
                <a:gridCol w="612412">
                  <a:extLst>
                    <a:ext uri="{9D8B030D-6E8A-4147-A177-3AD203B41FA5}">
                      <a16:colId xmlns:a16="http://schemas.microsoft.com/office/drawing/2014/main" val="306637937"/>
                    </a:ext>
                  </a:extLst>
                </a:gridCol>
                <a:gridCol w="612412">
                  <a:extLst>
                    <a:ext uri="{9D8B030D-6E8A-4147-A177-3AD203B41FA5}">
                      <a16:colId xmlns:a16="http://schemas.microsoft.com/office/drawing/2014/main" val="212670636"/>
                    </a:ext>
                  </a:extLst>
                </a:gridCol>
                <a:gridCol w="612412">
                  <a:extLst>
                    <a:ext uri="{9D8B030D-6E8A-4147-A177-3AD203B41FA5}">
                      <a16:colId xmlns:a16="http://schemas.microsoft.com/office/drawing/2014/main" val="3907865778"/>
                    </a:ext>
                  </a:extLst>
                </a:gridCol>
                <a:gridCol w="612412">
                  <a:extLst>
                    <a:ext uri="{9D8B030D-6E8A-4147-A177-3AD203B41FA5}">
                      <a16:colId xmlns:a16="http://schemas.microsoft.com/office/drawing/2014/main" val="2901640478"/>
                    </a:ext>
                  </a:extLst>
                </a:gridCol>
                <a:gridCol w="612412">
                  <a:extLst>
                    <a:ext uri="{9D8B030D-6E8A-4147-A177-3AD203B41FA5}">
                      <a16:colId xmlns:a16="http://schemas.microsoft.com/office/drawing/2014/main" val="2431934713"/>
                    </a:ext>
                  </a:extLst>
                </a:gridCol>
                <a:gridCol w="612412">
                  <a:extLst>
                    <a:ext uri="{9D8B030D-6E8A-4147-A177-3AD203B41FA5}">
                      <a16:colId xmlns:a16="http://schemas.microsoft.com/office/drawing/2014/main" val="1241175628"/>
                    </a:ext>
                  </a:extLst>
                </a:gridCol>
                <a:gridCol w="612412">
                  <a:extLst>
                    <a:ext uri="{9D8B030D-6E8A-4147-A177-3AD203B41FA5}">
                      <a16:colId xmlns:a16="http://schemas.microsoft.com/office/drawing/2014/main" val="1980214271"/>
                    </a:ext>
                  </a:extLst>
                </a:gridCol>
              </a:tblGrid>
              <a:tr h="370840">
                <a:tc>
                  <a:txBody>
                    <a:bodyPr/>
                    <a:lstStyle/>
                    <a:p>
                      <a:pPr algn="ctr"/>
                      <a:r>
                        <a:rPr lang="en-US" sz="2400" dirty="0"/>
                        <a:t>V</a:t>
                      </a:r>
                      <a:endParaRPr lang="en-GB" sz="2400" dirty="0"/>
                    </a:p>
                  </a:txBody>
                  <a:tcPr>
                    <a:solidFill>
                      <a:schemeClr val="accent4"/>
                    </a:solidFill>
                  </a:tcPr>
                </a:tc>
                <a:tc>
                  <a:txBody>
                    <a:bodyPr/>
                    <a:lstStyle/>
                    <a:p>
                      <a:pPr algn="ctr"/>
                      <a:r>
                        <a:rPr lang="en-US" sz="2400" dirty="0"/>
                        <a:t>o</a:t>
                      </a:r>
                      <a:endParaRPr lang="en-GB" sz="2400" dirty="0"/>
                    </a:p>
                  </a:txBody>
                  <a:tcPr>
                    <a:solidFill>
                      <a:schemeClr val="accent4"/>
                    </a:solidFill>
                  </a:tcPr>
                </a:tc>
                <a:tc>
                  <a:txBody>
                    <a:bodyPr/>
                    <a:lstStyle/>
                    <a:p>
                      <a:pPr algn="ctr"/>
                      <a:r>
                        <a:rPr lang="en-US" sz="2400" dirty="0"/>
                        <a:t>r</a:t>
                      </a:r>
                      <a:endParaRPr lang="en-GB" sz="2400" dirty="0"/>
                    </a:p>
                  </a:txBody>
                  <a:tcPr>
                    <a:solidFill>
                      <a:schemeClr val="accent4"/>
                    </a:solidFill>
                  </a:tcPr>
                </a:tc>
                <a:tc>
                  <a:txBody>
                    <a:bodyPr/>
                    <a:lstStyle/>
                    <a:p>
                      <a:pPr algn="ctr"/>
                      <a:r>
                        <a:rPr lang="en-US" sz="2400" dirty="0"/>
                        <a:t>t</a:t>
                      </a:r>
                      <a:endParaRPr lang="en-GB" sz="2400" dirty="0"/>
                    </a:p>
                  </a:txBody>
                  <a:tcPr>
                    <a:solidFill>
                      <a:schemeClr val="accent4"/>
                    </a:solidFill>
                  </a:tcPr>
                </a:tc>
                <a:tc>
                  <a:txBody>
                    <a:bodyPr/>
                    <a:lstStyle/>
                    <a:p>
                      <a:pPr algn="ctr"/>
                      <a:r>
                        <a:rPr lang="en-US" sz="2400" dirty="0"/>
                        <a:t>e</a:t>
                      </a:r>
                      <a:endParaRPr lang="en-GB" sz="2400" dirty="0"/>
                    </a:p>
                  </a:txBody>
                  <a:tcPr>
                    <a:solidFill>
                      <a:schemeClr val="accent4"/>
                    </a:solidFill>
                  </a:tcPr>
                </a:tc>
                <a:tc>
                  <a:txBody>
                    <a:bodyPr/>
                    <a:lstStyle/>
                    <a:p>
                      <a:pPr algn="ctr"/>
                      <a:r>
                        <a:rPr lang="en-US" sz="2400" dirty="0" err="1"/>
                        <a:t>i</a:t>
                      </a:r>
                      <a:endParaRPr lang="en-GB" sz="2400" dirty="0"/>
                    </a:p>
                  </a:txBody>
                  <a:tcPr>
                    <a:solidFill>
                      <a:schemeClr val="accent4"/>
                    </a:solidFill>
                  </a:tcPr>
                </a:tc>
                <a:tc>
                  <a:txBody>
                    <a:bodyPr/>
                    <a:lstStyle/>
                    <a:p>
                      <a:pPr algn="ctr"/>
                      <a:r>
                        <a:rPr lang="en-US" sz="2400" dirty="0"/>
                        <a:t>l</a:t>
                      </a:r>
                      <a:endParaRPr lang="en-GB" sz="2400" dirty="0"/>
                    </a:p>
                  </a:txBody>
                  <a:tcPr>
                    <a:solidFill>
                      <a:schemeClr val="accent4"/>
                    </a:solidFill>
                  </a:tcPr>
                </a:tc>
                <a:extLst>
                  <a:ext uri="{0D108BD9-81ED-4DB2-BD59-A6C34878D82A}">
                    <a16:rowId xmlns:a16="http://schemas.microsoft.com/office/drawing/2014/main" val="2191858941"/>
                  </a:ext>
                </a:extLst>
              </a:tr>
            </a:tbl>
          </a:graphicData>
        </a:graphic>
      </p:graphicFrame>
      <p:graphicFrame>
        <p:nvGraphicFramePr>
          <p:cNvPr id="33" name="Table 97">
            <a:extLst>
              <a:ext uri="{FF2B5EF4-FFF2-40B4-BE49-F238E27FC236}">
                <a16:creationId xmlns:a16="http://schemas.microsoft.com/office/drawing/2014/main" id="{6DE14B25-2A6D-4A67-AC5A-6BD179B0FC85}"/>
              </a:ext>
            </a:extLst>
          </p:cNvPr>
          <p:cNvGraphicFramePr>
            <a:graphicFrameLocks noGrp="1"/>
          </p:cNvGraphicFramePr>
          <p:nvPr/>
        </p:nvGraphicFramePr>
        <p:xfrm>
          <a:off x="5586560" y="4205483"/>
          <a:ext cx="6579584" cy="457200"/>
        </p:xfrm>
        <a:graphic>
          <a:graphicData uri="http://schemas.openxmlformats.org/drawingml/2006/table">
            <a:tbl>
              <a:tblPr firstRow="1" bandRow="1">
                <a:tableStyleId>{5940675A-B579-460E-94D1-54222C63F5DA}</a:tableStyleId>
              </a:tblPr>
              <a:tblGrid>
                <a:gridCol w="598144">
                  <a:extLst>
                    <a:ext uri="{9D8B030D-6E8A-4147-A177-3AD203B41FA5}">
                      <a16:colId xmlns:a16="http://schemas.microsoft.com/office/drawing/2014/main" val="306637937"/>
                    </a:ext>
                  </a:extLst>
                </a:gridCol>
                <a:gridCol w="598144">
                  <a:extLst>
                    <a:ext uri="{9D8B030D-6E8A-4147-A177-3AD203B41FA5}">
                      <a16:colId xmlns:a16="http://schemas.microsoft.com/office/drawing/2014/main" val="212670636"/>
                    </a:ext>
                  </a:extLst>
                </a:gridCol>
                <a:gridCol w="598144">
                  <a:extLst>
                    <a:ext uri="{9D8B030D-6E8A-4147-A177-3AD203B41FA5}">
                      <a16:colId xmlns:a16="http://schemas.microsoft.com/office/drawing/2014/main" val="3907865778"/>
                    </a:ext>
                  </a:extLst>
                </a:gridCol>
                <a:gridCol w="598144">
                  <a:extLst>
                    <a:ext uri="{9D8B030D-6E8A-4147-A177-3AD203B41FA5}">
                      <a16:colId xmlns:a16="http://schemas.microsoft.com/office/drawing/2014/main" val="2431934713"/>
                    </a:ext>
                  </a:extLst>
                </a:gridCol>
                <a:gridCol w="598144">
                  <a:extLst>
                    <a:ext uri="{9D8B030D-6E8A-4147-A177-3AD203B41FA5}">
                      <a16:colId xmlns:a16="http://schemas.microsoft.com/office/drawing/2014/main" val="1241175628"/>
                    </a:ext>
                  </a:extLst>
                </a:gridCol>
                <a:gridCol w="598144">
                  <a:extLst>
                    <a:ext uri="{9D8B030D-6E8A-4147-A177-3AD203B41FA5}">
                      <a16:colId xmlns:a16="http://schemas.microsoft.com/office/drawing/2014/main" val="439708110"/>
                    </a:ext>
                  </a:extLst>
                </a:gridCol>
                <a:gridCol w="598144">
                  <a:extLst>
                    <a:ext uri="{9D8B030D-6E8A-4147-A177-3AD203B41FA5}">
                      <a16:colId xmlns:a16="http://schemas.microsoft.com/office/drawing/2014/main" val="1801044681"/>
                    </a:ext>
                  </a:extLst>
                </a:gridCol>
                <a:gridCol w="598144">
                  <a:extLst>
                    <a:ext uri="{9D8B030D-6E8A-4147-A177-3AD203B41FA5}">
                      <a16:colId xmlns:a16="http://schemas.microsoft.com/office/drawing/2014/main" val="3237524368"/>
                    </a:ext>
                  </a:extLst>
                </a:gridCol>
                <a:gridCol w="598144">
                  <a:extLst>
                    <a:ext uri="{9D8B030D-6E8A-4147-A177-3AD203B41FA5}">
                      <a16:colId xmlns:a16="http://schemas.microsoft.com/office/drawing/2014/main" val="2557966857"/>
                    </a:ext>
                  </a:extLst>
                </a:gridCol>
                <a:gridCol w="598144">
                  <a:extLst>
                    <a:ext uri="{9D8B030D-6E8A-4147-A177-3AD203B41FA5}">
                      <a16:colId xmlns:a16="http://schemas.microsoft.com/office/drawing/2014/main" val="860221918"/>
                    </a:ext>
                  </a:extLst>
                </a:gridCol>
                <a:gridCol w="598144">
                  <a:extLst>
                    <a:ext uri="{9D8B030D-6E8A-4147-A177-3AD203B41FA5}">
                      <a16:colId xmlns:a16="http://schemas.microsoft.com/office/drawing/2014/main" val="1980214271"/>
                    </a:ext>
                  </a:extLst>
                </a:gridCol>
              </a:tblGrid>
              <a:tr h="370840">
                <a:tc>
                  <a:txBody>
                    <a:bodyPr/>
                    <a:lstStyle/>
                    <a:p>
                      <a:pPr algn="ctr"/>
                      <a:r>
                        <a:rPr lang="en-US" sz="2400" dirty="0"/>
                        <a:t>b</a:t>
                      </a:r>
                    </a:p>
                  </a:txBody>
                  <a:tcPr>
                    <a:solidFill>
                      <a:schemeClr val="accent4"/>
                    </a:solidFill>
                  </a:tcPr>
                </a:tc>
                <a:tc>
                  <a:txBody>
                    <a:bodyPr/>
                    <a:lstStyle/>
                    <a:p>
                      <a:pPr algn="ctr"/>
                      <a:r>
                        <a:rPr lang="en-US" sz="2400" dirty="0"/>
                        <a:t>e</a:t>
                      </a:r>
                      <a:endParaRPr lang="en-GB" sz="2400" dirty="0"/>
                    </a:p>
                  </a:txBody>
                  <a:tcPr>
                    <a:solidFill>
                      <a:schemeClr val="accent4"/>
                    </a:solidFill>
                  </a:tcPr>
                </a:tc>
                <a:tc>
                  <a:txBody>
                    <a:bodyPr/>
                    <a:lstStyle/>
                    <a:p>
                      <a:pPr algn="ctr"/>
                      <a:r>
                        <a:rPr lang="en-US" sz="2400" dirty="0"/>
                        <a:t>a</a:t>
                      </a:r>
                      <a:endParaRPr lang="en-GB" sz="2400" dirty="0"/>
                    </a:p>
                  </a:txBody>
                  <a:tcPr>
                    <a:solidFill>
                      <a:schemeClr val="accent4"/>
                    </a:solidFill>
                  </a:tcPr>
                </a:tc>
                <a:tc>
                  <a:txBody>
                    <a:bodyPr/>
                    <a:lstStyle/>
                    <a:p>
                      <a:pPr algn="ctr"/>
                      <a:r>
                        <a:rPr lang="en-US" sz="2400" dirty="0"/>
                        <a:t>n</a:t>
                      </a:r>
                      <a:endParaRPr lang="en-GB" sz="2400" dirty="0"/>
                    </a:p>
                  </a:txBody>
                  <a:tcPr>
                    <a:solidFill>
                      <a:schemeClr val="accent4"/>
                    </a:solidFill>
                  </a:tcPr>
                </a:tc>
                <a:tc>
                  <a:txBody>
                    <a:bodyPr/>
                    <a:lstStyle/>
                    <a:p>
                      <a:pPr algn="ctr"/>
                      <a:r>
                        <a:rPr lang="en-US" sz="2400" dirty="0"/>
                        <a:t>t</a:t>
                      </a:r>
                      <a:endParaRPr lang="en-GB" sz="2400" dirty="0"/>
                    </a:p>
                  </a:txBody>
                  <a:tcPr>
                    <a:solidFill>
                      <a:schemeClr val="accent4"/>
                    </a:solidFill>
                  </a:tcPr>
                </a:tc>
                <a:tc>
                  <a:txBody>
                    <a:bodyPr/>
                    <a:lstStyle/>
                    <a:p>
                      <a:pPr algn="ctr"/>
                      <a:r>
                        <a:rPr lang="en-US" sz="2400" dirty="0"/>
                        <a:t>w</a:t>
                      </a:r>
                      <a:endParaRPr lang="en-GB" sz="2400" dirty="0"/>
                    </a:p>
                  </a:txBody>
                  <a:tcPr>
                    <a:solidFill>
                      <a:schemeClr val="accent4"/>
                    </a:solidFill>
                  </a:tcPr>
                </a:tc>
                <a:tc>
                  <a:txBody>
                    <a:bodyPr/>
                    <a:lstStyle/>
                    <a:p>
                      <a:pPr algn="ctr"/>
                      <a:r>
                        <a:rPr lang="en-US" sz="2400" dirty="0"/>
                        <a:t>o</a:t>
                      </a:r>
                      <a:endParaRPr lang="en-GB" sz="2400" dirty="0"/>
                    </a:p>
                  </a:txBody>
                  <a:tcPr>
                    <a:solidFill>
                      <a:schemeClr val="accent4"/>
                    </a:solidFill>
                  </a:tcPr>
                </a:tc>
                <a:tc>
                  <a:txBody>
                    <a:bodyPr/>
                    <a:lstStyle/>
                    <a:p>
                      <a:pPr algn="ctr"/>
                      <a:r>
                        <a:rPr lang="en-US" sz="2400" dirty="0"/>
                        <a:t>r</a:t>
                      </a:r>
                      <a:endParaRPr lang="en-GB" sz="2400" dirty="0"/>
                    </a:p>
                  </a:txBody>
                  <a:tcPr>
                    <a:solidFill>
                      <a:schemeClr val="accent4"/>
                    </a:solidFill>
                  </a:tcPr>
                </a:tc>
                <a:tc>
                  <a:txBody>
                    <a:bodyPr/>
                    <a:lstStyle/>
                    <a:p>
                      <a:pPr algn="ctr"/>
                      <a:r>
                        <a:rPr lang="en-US" sz="2400" dirty="0"/>
                        <a:t>t</a:t>
                      </a:r>
                      <a:endParaRPr lang="en-GB" sz="2400" dirty="0"/>
                    </a:p>
                  </a:txBody>
                  <a:tcPr>
                    <a:solidFill>
                      <a:schemeClr val="accent4"/>
                    </a:solidFill>
                  </a:tcPr>
                </a:tc>
                <a:tc>
                  <a:txBody>
                    <a:bodyPr/>
                    <a:lstStyle/>
                    <a:p>
                      <a:pPr algn="ctr"/>
                      <a:r>
                        <a:rPr lang="en-US" sz="2400" dirty="0"/>
                        <a:t>e</a:t>
                      </a:r>
                      <a:endParaRPr lang="en-GB" sz="2400" dirty="0"/>
                    </a:p>
                  </a:txBody>
                  <a:tcPr>
                    <a:solidFill>
                      <a:schemeClr val="accent4"/>
                    </a:solidFill>
                  </a:tcPr>
                </a:tc>
                <a:tc>
                  <a:txBody>
                    <a:bodyPr/>
                    <a:lstStyle/>
                    <a:p>
                      <a:pPr algn="ctr"/>
                      <a:r>
                        <a:rPr lang="en-US" sz="2400" dirty="0"/>
                        <a:t>n</a:t>
                      </a:r>
                      <a:endParaRPr lang="en-GB" sz="2400" dirty="0"/>
                    </a:p>
                  </a:txBody>
                  <a:tcPr>
                    <a:solidFill>
                      <a:schemeClr val="accent4"/>
                    </a:solidFill>
                  </a:tcPr>
                </a:tc>
                <a:extLst>
                  <a:ext uri="{0D108BD9-81ED-4DB2-BD59-A6C34878D82A}">
                    <a16:rowId xmlns:a16="http://schemas.microsoft.com/office/drawing/2014/main" val="2191858941"/>
                  </a:ext>
                </a:extLst>
              </a:tr>
            </a:tbl>
          </a:graphicData>
        </a:graphic>
      </p:graphicFrame>
      <p:graphicFrame>
        <p:nvGraphicFramePr>
          <p:cNvPr id="34" name="Table 97">
            <a:extLst>
              <a:ext uri="{FF2B5EF4-FFF2-40B4-BE49-F238E27FC236}">
                <a16:creationId xmlns:a16="http://schemas.microsoft.com/office/drawing/2014/main" id="{20A89DE8-7552-4B3E-BA74-0CC3DF9419E4}"/>
              </a:ext>
            </a:extLst>
          </p:cNvPr>
          <p:cNvGraphicFramePr>
            <a:graphicFrameLocks noGrp="1"/>
          </p:cNvGraphicFramePr>
          <p:nvPr/>
        </p:nvGraphicFramePr>
        <p:xfrm>
          <a:off x="147879" y="4989667"/>
          <a:ext cx="6579584" cy="457200"/>
        </p:xfrm>
        <a:graphic>
          <a:graphicData uri="http://schemas.openxmlformats.org/drawingml/2006/table">
            <a:tbl>
              <a:tblPr firstRow="1" bandRow="1">
                <a:tableStyleId>{5940675A-B579-460E-94D1-54222C63F5DA}</a:tableStyleId>
              </a:tblPr>
              <a:tblGrid>
                <a:gridCol w="598144">
                  <a:extLst>
                    <a:ext uri="{9D8B030D-6E8A-4147-A177-3AD203B41FA5}">
                      <a16:colId xmlns:a16="http://schemas.microsoft.com/office/drawing/2014/main" val="306637937"/>
                    </a:ext>
                  </a:extLst>
                </a:gridCol>
                <a:gridCol w="598144">
                  <a:extLst>
                    <a:ext uri="{9D8B030D-6E8A-4147-A177-3AD203B41FA5}">
                      <a16:colId xmlns:a16="http://schemas.microsoft.com/office/drawing/2014/main" val="212670636"/>
                    </a:ext>
                  </a:extLst>
                </a:gridCol>
                <a:gridCol w="598144">
                  <a:extLst>
                    <a:ext uri="{9D8B030D-6E8A-4147-A177-3AD203B41FA5}">
                      <a16:colId xmlns:a16="http://schemas.microsoft.com/office/drawing/2014/main" val="3907865778"/>
                    </a:ext>
                  </a:extLst>
                </a:gridCol>
                <a:gridCol w="598144">
                  <a:extLst>
                    <a:ext uri="{9D8B030D-6E8A-4147-A177-3AD203B41FA5}">
                      <a16:colId xmlns:a16="http://schemas.microsoft.com/office/drawing/2014/main" val="2431934713"/>
                    </a:ext>
                  </a:extLst>
                </a:gridCol>
                <a:gridCol w="598144">
                  <a:extLst>
                    <a:ext uri="{9D8B030D-6E8A-4147-A177-3AD203B41FA5}">
                      <a16:colId xmlns:a16="http://schemas.microsoft.com/office/drawing/2014/main" val="1241175628"/>
                    </a:ext>
                  </a:extLst>
                </a:gridCol>
                <a:gridCol w="598144">
                  <a:extLst>
                    <a:ext uri="{9D8B030D-6E8A-4147-A177-3AD203B41FA5}">
                      <a16:colId xmlns:a16="http://schemas.microsoft.com/office/drawing/2014/main" val="439708110"/>
                    </a:ext>
                  </a:extLst>
                </a:gridCol>
                <a:gridCol w="598144">
                  <a:extLst>
                    <a:ext uri="{9D8B030D-6E8A-4147-A177-3AD203B41FA5}">
                      <a16:colId xmlns:a16="http://schemas.microsoft.com/office/drawing/2014/main" val="1801044681"/>
                    </a:ext>
                  </a:extLst>
                </a:gridCol>
                <a:gridCol w="598144">
                  <a:extLst>
                    <a:ext uri="{9D8B030D-6E8A-4147-A177-3AD203B41FA5}">
                      <a16:colId xmlns:a16="http://schemas.microsoft.com/office/drawing/2014/main" val="3237524368"/>
                    </a:ext>
                  </a:extLst>
                </a:gridCol>
                <a:gridCol w="598144">
                  <a:extLst>
                    <a:ext uri="{9D8B030D-6E8A-4147-A177-3AD203B41FA5}">
                      <a16:colId xmlns:a16="http://schemas.microsoft.com/office/drawing/2014/main" val="2557966857"/>
                    </a:ext>
                  </a:extLst>
                </a:gridCol>
                <a:gridCol w="598144">
                  <a:extLst>
                    <a:ext uri="{9D8B030D-6E8A-4147-A177-3AD203B41FA5}">
                      <a16:colId xmlns:a16="http://schemas.microsoft.com/office/drawing/2014/main" val="617150812"/>
                    </a:ext>
                  </a:extLst>
                </a:gridCol>
                <a:gridCol w="598144">
                  <a:extLst>
                    <a:ext uri="{9D8B030D-6E8A-4147-A177-3AD203B41FA5}">
                      <a16:colId xmlns:a16="http://schemas.microsoft.com/office/drawing/2014/main" val="1980214271"/>
                    </a:ext>
                  </a:extLst>
                </a:gridCol>
              </a:tblGrid>
              <a:tr h="370840">
                <a:tc>
                  <a:txBody>
                    <a:bodyPr/>
                    <a:lstStyle/>
                    <a:p>
                      <a:pPr algn="ctr"/>
                      <a:r>
                        <a:rPr lang="en-US" sz="2400" dirty="0"/>
                        <a:t>w</a:t>
                      </a:r>
                    </a:p>
                  </a:txBody>
                  <a:tcPr>
                    <a:solidFill>
                      <a:schemeClr val="accent4"/>
                    </a:solidFill>
                  </a:tcPr>
                </a:tc>
                <a:tc>
                  <a:txBody>
                    <a:bodyPr/>
                    <a:lstStyle/>
                    <a:p>
                      <a:pPr algn="ctr"/>
                      <a:r>
                        <a:rPr lang="en-US" sz="2400" dirty="0" err="1"/>
                        <a:t>i</a:t>
                      </a:r>
                      <a:endParaRPr lang="en-GB" sz="2400" dirty="0"/>
                    </a:p>
                  </a:txBody>
                  <a:tcPr>
                    <a:solidFill>
                      <a:schemeClr val="accent4"/>
                    </a:solidFill>
                  </a:tcPr>
                </a:tc>
                <a:tc>
                  <a:txBody>
                    <a:bodyPr/>
                    <a:lstStyle/>
                    <a:p>
                      <a:pPr algn="ctr"/>
                      <a:r>
                        <a:rPr lang="en-US" sz="2400" dirty="0"/>
                        <a:t>e</a:t>
                      </a:r>
                      <a:endParaRPr lang="en-GB" sz="2400" dirty="0"/>
                    </a:p>
                  </a:txBody>
                  <a:tcPr>
                    <a:solidFill>
                      <a:schemeClr val="accent4"/>
                    </a:solidFill>
                  </a:tcPr>
                </a:tc>
                <a:tc>
                  <a:txBody>
                    <a:bodyPr/>
                    <a:lstStyle/>
                    <a:p>
                      <a:pPr algn="ctr"/>
                      <a:r>
                        <a:rPr lang="en-US" sz="2400" dirty="0"/>
                        <a:t>d</a:t>
                      </a:r>
                      <a:endParaRPr lang="en-GB" sz="2400" dirty="0"/>
                    </a:p>
                  </a:txBody>
                  <a:tcPr>
                    <a:solidFill>
                      <a:schemeClr val="accent4"/>
                    </a:solidFill>
                  </a:tcPr>
                </a:tc>
                <a:tc>
                  <a:txBody>
                    <a:bodyPr/>
                    <a:lstStyle/>
                    <a:p>
                      <a:pPr algn="ctr"/>
                      <a:r>
                        <a:rPr lang="en-US" sz="2400" dirty="0"/>
                        <a:t>e</a:t>
                      </a:r>
                      <a:endParaRPr lang="en-GB" sz="2400" dirty="0"/>
                    </a:p>
                  </a:txBody>
                  <a:tcPr>
                    <a:solidFill>
                      <a:schemeClr val="accent4"/>
                    </a:solidFill>
                  </a:tcPr>
                </a:tc>
                <a:tc>
                  <a:txBody>
                    <a:bodyPr/>
                    <a:lstStyle/>
                    <a:p>
                      <a:pPr algn="ctr"/>
                      <a:r>
                        <a:rPr lang="en-US" sz="2400" dirty="0"/>
                        <a:t>r</a:t>
                      </a:r>
                      <a:endParaRPr lang="en-GB" sz="2400" dirty="0"/>
                    </a:p>
                  </a:txBody>
                  <a:tcPr>
                    <a:solidFill>
                      <a:schemeClr val="accent4"/>
                    </a:solidFill>
                  </a:tcPr>
                </a:tc>
                <a:tc>
                  <a:txBody>
                    <a:bodyPr/>
                    <a:lstStyle/>
                    <a:p>
                      <a:pPr algn="ctr"/>
                      <a:r>
                        <a:rPr lang="en-US" sz="2400" dirty="0"/>
                        <a:t>h</a:t>
                      </a:r>
                      <a:endParaRPr lang="en-GB" sz="2400" dirty="0"/>
                    </a:p>
                  </a:txBody>
                  <a:tcPr>
                    <a:solidFill>
                      <a:schemeClr val="accent4"/>
                    </a:solidFill>
                  </a:tcPr>
                </a:tc>
                <a:tc>
                  <a:txBody>
                    <a:bodyPr/>
                    <a:lstStyle/>
                    <a:p>
                      <a:pPr algn="ctr"/>
                      <a:r>
                        <a:rPr lang="en-US" sz="2400" dirty="0"/>
                        <a:t>o</a:t>
                      </a:r>
                      <a:endParaRPr lang="en-GB" sz="2400" dirty="0"/>
                    </a:p>
                  </a:txBody>
                  <a:tcPr>
                    <a:solidFill>
                      <a:schemeClr val="accent4"/>
                    </a:solidFill>
                  </a:tcPr>
                </a:tc>
                <a:tc>
                  <a:txBody>
                    <a:bodyPr/>
                    <a:lstStyle/>
                    <a:p>
                      <a:pPr algn="ctr"/>
                      <a:r>
                        <a:rPr lang="en-US" sz="2400" dirty="0"/>
                        <a:t>l</a:t>
                      </a:r>
                      <a:endParaRPr lang="en-GB" sz="2400" dirty="0"/>
                    </a:p>
                  </a:txBody>
                  <a:tcPr>
                    <a:solidFill>
                      <a:schemeClr val="accent4"/>
                    </a:solidFill>
                  </a:tcPr>
                </a:tc>
                <a:tc>
                  <a:txBody>
                    <a:bodyPr/>
                    <a:lstStyle/>
                    <a:p>
                      <a:pPr algn="ctr"/>
                      <a:r>
                        <a:rPr lang="en-US" sz="2400" dirty="0"/>
                        <a:t>e</a:t>
                      </a:r>
                      <a:endParaRPr lang="en-GB" sz="2400" dirty="0"/>
                    </a:p>
                  </a:txBody>
                  <a:tcPr>
                    <a:solidFill>
                      <a:schemeClr val="accent4"/>
                    </a:solidFill>
                  </a:tcPr>
                </a:tc>
                <a:tc>
                  <a:txBody>
                    <a:bodyPr/>
                    <a:lstStyle/>
                    <a:p>
                      <a:pPr algn="ctr"/>
                      <a:r>
                        <a:rPr lang="en-US" sz="2400" dirty="0"/>
                        <a:t>n</a:t>
                      </a:r>
                      <a:endParaRPr lang="en-GB" sz="2400" dirty="0"/>
                    </a:p>
                  </a:txBody>
                  <a:tcPr>
                    <a:solidFill>
                      <a:schemeClr val="accent4"/>
                    </a:solidFill>
                  </a:tcPr>
                </a:tc>
                <a:extLst>
                  <a:ext uri="{0D108BD9-81ED-4DB2-BD59-A6C34878D82A}">
                    <a16:rowId xmlns:a16="http://schemas.microsoft.com/office/drawing/2014/main" val="2191858941"/>
                  </a:ext>
                </a:extLst>
              </a:tr>
            </a:tbl>
          </a:graphicData>
        </a:graphic>
      </p:graphicFrame>
      <p:graphicFrame>
        <p:nvGraphicFramePr>
          <p:cNvPr id="35" name="Table 97">
            <a:extLst>
              <a:ext uri="{FF2B5EF4-FFF2-40B4-BE49-F238E27FC236}">
                <a16:creationId xmlns:a16="http://schemas.microsoft.com/office/drawing/2014/main" id="{D2842763-9796-4C89-9EAC-5572EA89348A}"/>
              </a:ext>
            </a:extLst>
          </p:cNvPr>
          <p:cNvGraphicFramePr>
            <a:graphicFrameLocks noGrp="1"/>
          </p:cNvGraphicFramePr>
          <p:nvPr/>
        </p:nvGraphicFramePr>
        <p:xfrm>
          <a:off x="6244518" y="5627060"/>
          <a:ext cx="5921622" cy="457200"/>
        </p:xfrm>
        <a:graphic>
          <a:graphicData uri="http://schemas.openxmlformats.org/drawingml/2006/table">
            <a:tbl>
              <a:tblPr firstRow="1" bandRow="1">
                <a:tableStyleId>{5940675A-B579-460E-94D1-54222C63F5DA}</a:tableStyleId>
              </a:tblPr>
              <a:tblGrid>
                <a:gridCol w="657958">
                  <a:extLst>
                    <a:ext uri="{9D8B030D-6E8A-4147-A177-3AD203B41FA5}">
                      <a16:colId xmlns:a16="http://schemas.microsoft.com/office/drawing/2014/main" val="306637937"/>
                    </a:ext>
                  </a:extLst>
                </a:gridCol>
                <a:gridCol w="657958">
                  <a:extLst>
                    <a:ext uri="{9D8B030D-6E8A-4147-A177-3AD203B41FA5}">
                      <a16:colId xmlns:a16="http://schemas.microsoft.com/office/drawing/2014/main" val="212670636"/>
                    </a:ext>
                  </a:extLst>
                </a:gridCol>
                <a:gridCol w="657958">
                  <a:extLst>
                    <a:ext uri="{9D8B030D-6E8A-4147-A177-3AD203B41FA5}">
                      <a16:colId xmlns:a16="http://schemas.microsoft.com/office/drawing/2014/main" val="3907865778"/>
                    </a:ext>
                  </a:extLst>
                </a:gridCol>
                <a:gridCol w="657958">
                  <a:extLst>
                    <a:ext uri="{9D8B030D-6E8A-4147-A177-3AD203B41FA5}">
                      <a16:colId xmlns:a16="http://schemas.microsoft.com/office/drawing/2014/main" val="2431934713"/>
                    </a:ext>
                  </a:extLst>
                </a:gridCol>
                <a:gridCol w="657958">
                  <a:extLst>
                    <a:ext uri="{9D8B030D-6E8A-4147-A177-3AD203B41FA5}">
                      <a16:colId xmlns:a16="http://schemas.microsoft.com/office/drawing/2014/main" val="1241175628"/>
                    </a:ext>
                  </a:extLst>
                </a:gridCol>
                <a:gridCol w="657958">
                  <a:extLst>
                    <a:ext uri="{9D8B030D-6E8A-4147-A177-3AD203B41FA5}">
                      <a16:colId xmlns:a16="http://schemas.microsoft.com/office/drawing/2014/main" val="439708110"/>
                    </a:ext>
                  </a:extLst>
                </a:gridCol>
                <a:gridCol w="657958">
                  <a:extLst>
                    <a:ext uri="{9D8B030D-6E8A-4147-A177-3AD203B41FA5}">
                      <a16:colId xmlns:a16="http://schemas.microsoft.com/office/drawing/2014/main" val="1801044681"/>
                    </a:ext>
                  </a:extLst>
                </a:gridCol>
                <a:gridCol w="657958">
                  <a:extLst>
                    <a:ext uri="{9D8B030D-6E8A-4147-A177-3AD203B41FA5}">
                      <a16:colId xmlns:a16="http://schemas.microsoft.com/office/drawing/2014/main" val="2557966857"/>
                    </a:ext>
                  </a:extLst>
                </a:gridCol>
                <a:gridCol w="657958">
                  <a:extLst>
                    <a:ext uri="{9D8B030D-6E8A-4147-A177-3AD203B41FA5}">
                      <a16:colId xmlns:a16="http://schemas.microsoft.com/office/drawing/2014/main" val="1980214271"/>
                    </a:ext>
                  </a:extLst>
                </a:gridCol>
              </a:tblGrid>
              <a:tr h="370840">
                <a:tc>
                  <a:txBody>
                    <a:bodyPr/>
                    <a:lstStyle/>
                    <a:p>
                      <a:pPr algn="ctr"/>
                      <a:r>
                        <a:rPr lang="en-US" sz="2400" dirty="0"/>
                        <a:t>p</a:t>
                      </a:r>
                    </a:p>
                  </a:txBody>
                  <a:tcPr>
                    <a:solidFill>
                      <a:schemeClr val="accent4"/>
                    </a:solidFill>
                  </a:tcPr>
                </a:tc>
                <a:tc>
                  <a:txBody>
                    <a:bodyPr/>
                    <a:lstStyle/>
                    <a:p>
                      <a:pPr algn="ctr"/>
                      <a:r>
                        <a:rPr lang="en-US" sz="2400" dirty="0"/>
                        <a:t>l</a:t>
                      </a:r>
                      <a:endParaRPr lang="en-GB" sz="2400" dirty="0"/>
                    </a:p>
                  </a:txBody>
                  <a:tcPr>
                    <a:solidFill>
                      <a:schemeClr val="accent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t>ö</a:t>
                      </a:r>
                    </a:p>
                  </a:txBody>
                  <a:tcPr>
                    <a:solidFill>
                      <a:schemeClr val="accent4"/>
                    </a:solidFill>
                  </a:tcPr>
                </a:tc>
                <a:tc>
                  <a:txBody>
                    <a:bodyPr/>
                    <a:lstStyle/>
                    <a:p>
                      <a:pPr algn="ctr"/>
                      <a:r>
                        <a:rPr lang="en-US" sz="2400" dirty="0"/>
                        <a:t>t</a:t>
                      </a:r>
                      <a:endParaRPr lang="en-GB" sz="2400" dirty="0"/>
                    </a:p>
                  </a:txBody>
                  <a:tcPr>
                    <a:solidFill>
                      <a:schemeClr val="accent4"/>
                    </a:solidFill>
                  </a:tcPr>
                </a:tc>
                <a:tc>
                  <a:txBody>
                    <a:bodyPr/>
                    <a:lstStyle/>
                    <a:p>
                      <a:pPr algn="ctr"/>
                      <a:r>
                        <a:rPr lang="en-US" sz="2400" dirty="0"/>
                        <a:t>z</a:t>
                      </a:r>
                      <a:endParaRPr lang="en-GB" sz="2400" dirty="0"/>
                    </a:p>
                  </a:txBody>
                  <a:tcPr>
                    <a:solidFill>
                      <a:schemeClr val="accent4"/>
                    </a:solidFill>
                  </a:tcPr>
                </a:tc>
                <a:tc>
                  <a:txBody>
                    <a:bodyPr/>
                    <a:lstStyle/>
                    <a:p>
                      <a:pPr algn="ctr"/>
                      <a:r>
                        <a:rPr lang="en-US" sz="2400" dirty="0"/>
                        <a:t>l</a:t>
                      </a:r>
                      <a:endParaRPr lang="en-GB" sz="2400" dirty="0"/>
                    </a:p>
                  </a:txBody>
                  <a:tcPr>
                    <a:solidFill>
                      <a:schemeClr val="accent4"/>
                    </a:solidFill>
                  </a:tcPr>
                </a:tc>
                <a:tc>
                  <a:txBody>
                    <a:bodyPr/>
                    <a:lstStyle/>
                    <a:p>
                      <a:pPr algn="ctr"/>
                      <a:r>
                        <a:rPr lang="en-US" sz="2400" dirty="0" err="1"/>
                        <a:t>i</a:t>
                      </a:r>
                      <a:endParaRPr lang="en-GB" sz="2400" dirty="0"/>
                    </a:p>
                  </a:txBody>
                  <a:tcPr>
                    <a:solidFill>
                      <a:schemeClr val="accent4"/>
                    </a:solidFill>
                  </a:tcPr>
                </a:tc>
                <a:tc>
                  <a:txBody>
                    <a:bodyPr/>
                    <a:lstStyle/>
                    <a:p>
                      <a:pPr algn="ctr"/>
                      <a:r>
                        <a:rPr lang="en-US" sz="2400" dirty="0"/>
                        <a:t>c</a:t>
                      </a:r>
                      <a:endParaRPr lang="en-GB" sz="2400" dirty="0"/>
                    </a:p>
                  </a:txBody>
                  <a:tcPr>
                    <a:solidFill>
                      <a:schemeClr val="accent4"/>
                    </a:solidFill>
                  </a:tcPr>
                </a:tc>
                <a:tc>
                  <a:txBody>
                    <a:bodyPr/>
                    <a:lstStyle/>
                    <a:p>
                      <a:pPr algn="ctr"/>
                      <a:r>
                        <a:rPr lang="en-US" sz="2400" dirty="0"/>
                        <a:t>h</a:t>
                      </a:r>
                      <a:endParaRPr lang="en-GB" sz="2400" dirty="0"/>
                    </a:p>
                  </a:txBody>
                  <a:tcPr>
                    <a:solidFill>
                      <a:schemeClr val="accent4"/>
                    </a:solidFill>
                  </a:tcPr>
                </a:tc>
                <a:extLst>
                  <a:ext uri="{0D108BD9-81ED-4DB2-BD59-A6C34878D82A}">
                    <a16:rowId xmlns:a16="http://schemas.microsoft.com/office/drawing/2014/main" val="2191858941"/>
                  </a:ext>
                </a:extLst>
              </a:tr>
            </a:tbl>
          </a:graphicData>
        </a:graphic>
      </p:graphicFrame>
      <p:graphicFrame>
        <p:nvGraphicFramePr>
          <p:cNvPr id="36" name="Table 97">
            <a:extLst>
              <a:ext uri="{FF2B5EF4-FFF2-40B4-BE49-F238E27FC236}">
                <a16:creationId xmlns:a16="http://schemas.microsoft.com/office/drawing/2014/main" id="{6B7E9D5F-31F3-4A6E-A9EA-947B6F45FA81}"/>
              </a:ext>
            </a:extLst>
          </p:cNvPr>
          <p:cNvGraphicFramePr>
            <a:graphicFrameLocks noGrp="1"/>
          </p:cNvGraphicFramePr>
          <p:nvPr/>
        </p:nvGraphicFramePr>
        <p:xfrm>
          <a:off x="147879" y="3867296"/>
          <a:ext cx="3572405" cy="457200"/>
        </p:xfrm>
        <a:graphic>
          <a:graphicData uri="http://schemas.openxmlformats.org/drawingml/2006/table">
            <a:tbl>
              <a:tblPr firstRow="1" bandRow="1">
                <a:tableStyleId>{5940675A-B579-460E-94D1-54222C63F5DA}</a:tableStyleId>
              </a:tblPr>
              <a:tblGrid>
                <a:gridCol w="714481">
                  <a:extLst>
                    <a:ext uri="{9D8B030D-6E8A-4147-A177-3AD203B41FA5}">
                      <a16:colId xmlns:a16="http://schemas.microsoft.com/office/drawing/2014/main" val="212670636"/>
                    </a:ext>
                  </a:extLst>
                </a:gridCol>
                <a:gridCol w="714481">
                  <a:extLst>
                    <a:ext uri="{9D8B030D-6E8A-4147-A177-3AD203B41FA5}">
                      <a16:colId xmlns:a16="http://schemas.microsoft.com/office/drawing/2014/main" val="3907865778"/>
                    </a:ext>
                  </a:extLst>
                </a:gridCol>
                <a:gridCol w="714481">
                  <a:extLst>
                    <a:ext uri="{9D8B030D-6E8A-4147-A177-3AD203B41FA5}">
                      <a16:colId xmlns:a16="http://schemas.microsoft.com/office/drawing/2014/main" val="2431934713"/>
                    </a:ext>
                  </a:extLst>
                </a:gridCol>
                <a:gridCol w="714481">
                  <a:extLst>
                    <a:ext uri="{9D8B030D-6E8A-4147-A177-3AD203B41FA5}">
                      <a16:colId xmlns:a16="http://schemas.microsoft.com/office/drawing/2014/main" val="1241175628"/>
                    </a:ext>
                  </a:extLst>
                </a:gridCol>
                <a:gridCol w="714481">
                  <a:extLst>
                    <a:ext uri="{9D8B030D-6E8A-4147-A177-3AD203B41FA5}">
                      <a16:colId xmlns:a16="http://schemas.microsoft.com/office/drawing/2014/main" val="1980214271"/>
                    </a:ext>
                  </a:extLst>
                </a:gridCol>
              </a:tblGrid>
              <a:tr h="370840">
                <a:tc>
                  <a:txBody>
                    <a:bodyPr/>
                    <a:lstStyle/>
                    <a:p>
                      <a:pPr algn="ctr"/>
                      <a:r>
                        <a:rPr lang="en-US" sz="2400" dirty="0"/>
                        <a:t>v</a:t>
                      </a:r>
                      <a:endParaRPr lang="en-GB" sz="2400" dirty="0"/>
                    </a:p>
                  </a:txBody>
                  <a:tcPr>
                    <a:solidFill>
                      <a:schemeClr val="accent4"/>
                    </a:solidFill>
                  </a:tcPr>
                </a:tc>
                <a:tc>
                  <a:txBody>
                    <a:bodyPr/>
                    <a:lstStyle/>
                    <a:p>
                      <a:pPr algn="ctr"/>
                      <a:r>
                        <a:rPr lang="en-US" sz="2400" dirty="0"/>
                        <a:t>o</a:t>
                      </a:r>
                      <a:endParaRPr lang="en-GB" sz="2400" dirty="0"/>
                    </a:p>
                  </a:txBody>
                  <a:tcPr>
                    <a:solidFill>
                      <a:schemeClr val="accent4"/>
                    </a:solidFill>
                  </a:tcPr>
                </a:tc>
                <a:tc>
                  <a:txBody>
                    <a:bodyPr/>
                    <a:lstStyle/>
                    <a:p>
                      <a:pPr algn="ctr"/>
                      <a:r>
                        <a:rPr lang="en-US" sz="2400" dirty="0"/>
                        <a:t>r</a:t>
                      </a:r>
                      <a:endParaRPr lang="en-GB" sz="2400" dirty="0"/>
                    </a:p>
                  </a:txBody>
                  <a:tcPr>
                    <a:solidFill>
                      <a:schemeClr val="accent4"/>
                    </a:solidFill>
                  </a:tcPr>
                </a:tc>
                <a:tc>
                  <a:txBody>
                    <a:bodyPr/>
                    <a:lstStyle/>
                    <a:p>
                      <a:pPr algn="ctr"/>
                      <a:r>
                        <a:rPr lang="en-US" sz="2400" dirty="0"/>
                        <a:t>n</a:t>
                      </a:r>
                      <a:endParaRPr lang="en-GB" sz="2400" dirty="0"/>
                    </a:p>
                  </a:txBody>
                  <a:tcPr>
                    <a:solidFill>
                      <a:schemeClr val="accent4"/>
                    </a:solidFill>
                  </a:tcPr>
                </a:tc>
                <a:tc>
                  <a:txBody>
                    <a:bodyPr/>
                    <a:lstStyle/>
                    <a:p>
                      <a:pPr algn="ctr"/>
                      <a:r>
                        <a:rPr lang="en-US" sz="2400" dirty="0"/>
                        <a:t>e</a:t>
                      </a:r>
                      <a:endParaRPr lang="en-GB" sz="2400" dirty="0"/>
                    </a:p>
                  </a:txBody>
                  <a:tcPr>
                    <a:solidFill>
                      <a:schemeClr val="accent4"/>
                    </a:solidFill>
                  </a:tcPr>
                </a:tc>
                <a:extLst>
                  <a:ext uri="{0D108BD9-81ED-4DB2-BD59-A6C34878D82A}">
                    <a16:rowId xmlns:a16="http://schemas.microsoft.com/office/drawing/2014/main" val="2191858941"/>
                  </a:ext>
                </a:extLst>
              </a:tr>
            </a:tbl>
          </a:graphicData>
        </a:graphic>
      </p:graphicFrame>
      <p:graphicFrame>
        <p:nvGraphicFramePr>
          <p:cNvPr id="37" name="Table 97">
            <a:extLst>
              <a:ext uri="{FF2B5EF4-FFF2-40B4-BE49-F238E27FC236}">
                <a16:creationId xmlns:a16="http://schemas.microsoft.com/office/drawing/2014/main" id="{138DED1A-4539-4E3B-BBC1-FAFD17F590C8}"/>
              </a:ext>
            </a:extLst>
          </p:cNvPr>
          <p:cNvGraphicFramePr>
            <a:graphicFrameLocks noGrp="1"/>
          </p:cNvGraphicFramePr>
          <p:nvPr/>
        </p:nvGraphicFramePr>
        <p:xfrm>
          <a:off x="161806" y="2929453"/>
          <a:ext cx="2857924" cy="457200"/>
        </p:xfrm>
        <a:graphic>
          <a:graphicData uri="http://schemas.openxmlformats.org/drawingml/2006/table">
            <a:tbl>
              <a:tblPr firstRow="1" bandRow="1">
                <a:tableStyleId>{5940675A-B579-460E-94D1-54222C63F5DA}</a:tableStyleId>
              </a:tblPr>
              <a:tblGrid>
                <a:gridCol w="714481">
                  <a:extLst>
                    <a:ext uri="{9D8B030D-6E8A-4147-A177-3AD203B41FA5}">
                      <a16:colId xmlns:a16="http://schemas.microsoft.com/office/drawing/2014/main" val="212670636"/>
                    </a:ext>
                  </a:extLst>
                </a:gridCol>
                <a:gridCol w="714481">
                  <a:extLst>
                    <a:ext uri="{9D8B030D-6E8A-4147-A177-3AD203B41FA5}">
                      <a16:colId xmlns:a16="http://schemas.microsoft.com/office/drawing/2014/main" val="2431934713"/>
                    </a:ext>
                  </a:extLst>
                </a:gridCol>
                <a:gridCol w="714481">
                  <a:extLst>
                    <a:ext uri="{9D8B030D-6E8A-4147-A177-3AD203B41FA5}">
                      <a16:colId xmlns:a16="http://schemas.microsoft.com/office/drawing/2014/main" val="1241175628"/>
                    </a:ext>
                  </a:extLst>
                </a:gridCol>
                <a:gridCol w="714481">
                  <a:extLst>
                    <a:ext uri="{9D8B030D-6E8A-4147-A177-3AD203B41FA5}">
                      <a16:colId xmlns:a16="http://schemas.microsoft.com/office/drawing/2014/main" val="1980214271"/>
                    </a:ext>
                  </a:extLst>
                </a:gridCol>
              </a:tblGrid>
              <a:tr h="370840">
                <a:tc>
                  <a:txBody>
                    <a:bodyPr/>
                    <a:lstStyle/>
                    <a:p>
                      <a:pPr algn="ctr"/>
                      <a:r>
                        <a:rPr lang="en-US" sz="2400" dirty="0"/>
                        <a:t>n</a:t>
                      </a:r>
                      <a:endParaRPr lang="en-GB" sz="2400" dirty="0"/>
                    </a:p>
                  </a:txBody>
                  <a:tcPr>
                    <a:solidFill>
                      <a:schemeClr val="accent4"/>
                    </a:solidFill>
                  </a:tcPr>
                </a:tc>
                <a:tc>
                  <a:txBody>
                    <a:bodyPr/>
                    <a:lstStyle/>
                    <a:p>
                      <a:pPr algn="ctr"/>
                      <a:r>
                        <a:rPr lang="en-US" sz="2400" dirty="0"/>
                        <a:t>a</a:t>
                      </a:r>
                      <a:endParaRPr lang="en-GB" sz="2400" dirty="0"/>
                    </a:p>
                  </a:txBody>
                  <a:tcPr>
                    <a:solidFill>
                      <a:schemeClr val="accent4"/>
                    </a:solidFill>
                  </a:tcPr>
                </a:tc>
                <a:tc>
                  <a:txBody>
                    <a:bodyPr/>
                    <a:lstStyle/>
                    <a:p>
                      <a:pPr algn="ctr"/>
                      <a:r>
                        <a:rPr lang="en-US" sz="2400" dirty="0"/>
                        <a:t>h</a:t>
                      </a:r>
                      <a:endParaRPr lang="en-GB" sz="2400" dirty="0"/>
                    </a:p>
                  </a:txBody>
                  <a:tcPr>
                    <a:solidFill>
                      <a:schemeClr val="accent4"/>
                    </a:solidFill>
                  </a:tcPr>
                </a:tc>
                <a:tc>
                  <a:txBody>
                    <a:bodyPr/>
                    <a:lstStyle/>
                    <a:p>
                      <a:pPr algn="ctr"/>
                      <a:r>
                        <a:rPr lang="en-US" sz="2400" dirty="0"/>
                        <a:t>e</a:t>
                      </a:r>
                      <a:endParaRPr lang="en-GB" sz="2400" dirty="0"/>
                    </a:p>
                  </a:txBody>
                  <a:tcPr>
                    <a:solidFill>
                      <a:schemeClr val="accent4"/>
                    </a:solidFill>
                  </a:tcPr>
                </a:tc>
                <a:extLst>
                  <a:ext uri="{0D108BD9-81ED-4DB2-BD59-A6C34878D82A}">
                    <a16:rowId xmlns:a16="http://schemas.microsoft.com/office/drawing/2014/main" val="2191858941"/>
                  </a:ext>
                </a:extLst>
              </a:tr>
            </a:tbl>
          </a:graphicData>
        </a:graphic>
      </p:graphicFrame>
    </p:spTree>
    <p:extLst>
      <p:ext uri="{BB962C8B-B14F-4D97-AF65-F5344CB8AC3E}">
        <p14:creationId xmlns:p14="http://schemas.microsoft.com/office/powerpoint/2010/main" val="2618698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FA150-5C43-4493-8731-C525EDEC8D65}"/>
              </a:ext>
            </a:extLst>
          </p:cNvPr>
          <p:cNvSpPr>
            <a:spLocks noGrp="1"/>
          </p:cNvSpPr>
          <p:nvPr>
            <p:ph type="title"/>
          </p:nvPr>
        </p:nvSpPr>
        <p:spPr>
          <a:xfrm>
            <a:off x="0" y="213557"/>
            <a:ext cx="7498449" cy="647577"/>
          </a:xfrm>
        </p:spPr>
        <p:txBody>
          <a:bodyPr>
            <a:normAutofit/>
          </a:bodyPr>
          <a:lstStyle/>
          <a:p>
            <a:r>
              <a:rPr lang="en-US" dirty="0"/>
              <a:t>Definite article ‘the’ (R1 and R2)</a:t>
            </a:r>
            <a:endParaRPr lang="en-GB" dirty="0"/>
          </a:p>
        </p:txBody>
      </p:sp>
      <p:sp>
        <p:nvSpPr>
          <p:cNvPr id="4" name="Flowchart: Alternate Process 3">
            <a:extLst>
              <a:ext uri="{FF2B5EF4-FFF2-40B4-BE49-F238E27FC236}">
                <a16:creationId xmlns:a16="http://schemas.microsoft.com/office/drawing/2014/main" id="{545B4803-FF1D-AD9D-39AE-A8543042303A}"/>
              </a:ext>
            </a:extLst>
          </p:cNvPr>
          <p:cNvSpPr/>
          <p:nvPr/>
        </p:nvSpPr>
        <p:spPr>
          <a:xfrm>
            <a:off x="10424529" y="40893"/>
            <a:ext cx="1661555" cy="473830"/>
          </a:xfrm>
          <a:prstGeom prst="flowChartAlternate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Grammatik</a:t>
            </a:r>
            <a:endParaRPr lang="en-GB" sz="2000" dirty="0"/>
          </a:p>
        </p:txBody>
      </p:sp>
      <p:graphicFrame>
        <p:nvGraphicFramePr>
          <p:cNvPr id="5" name="Table 2">
            <a:extLst>
              <a:ext uri="{FF2B5EF4-FFF2-40B4-BE49-F238E27FC236}">
                <a16:creationId xmlns:a16="http://schemas.microsoft.com/office/drawing/2014/main" id="{71AED9A3-6955-89E8-F9CF-FFB3C72A183C}"/>
              </a:ext>
            </a:extLst>
          </p:cNvPr>
          <p:cNvGraphicFramePr>
            <a:graphicFrameLocks noGrp="1"/>
          </p:cNvGraphicFramePr>
          <p:nvPr/>
        </p:nvGraphicFramePr>
        <p:xfrm>
          <a:off x="128603" y="1399336"/>
          <a:ext cx="11957480" cy="975360"/>
        </p:xfrm>
        <a:graphic>
          <a:graphicData uri="http://schemas.openxmlformats.org/drawingml/2006/table">
            <a:tbl>
              <a:tblPr firstRow="1" bandRow="1">
                <a:tableStyleId>{5C22544A-7EE6-4342-B048-85BDC9FD1C3A}</a:tableStyleId>
              </a:tblPr>
              <a:tblGrid>
                <a:gridCol w="2157397">
                  <a:extLst>
                    <a:ext uri="{9D8B030D-6E8A-4147-A177-3AD203B41FA5}">
                      <a16:colId xmlns:a16="http://schemas.microsoft.com/office/drawing/2014/main" val="3107481450"/>
                    </a:ext>
                  </a:extLst>
                </a:gridCol>
                <a:gridCol w="2274277">
                  <a:extLst>
                    <a:ext uri="{9D8B030D-6E8A-4147-A177-3AD203B41FA5}">
                      <a16:colId xmlns:a16="http://schemas.microsoft.com/office/drawing/2014/main" val="1915090336"/>
                    </a:ext>
                  </a:extLst>
                </a:gridCol>
                <a:gridCol w="2567354">
                  <a:extLst>
                    <a:ext uri="{9D8B030D-6E8A-4147-A177-3AD203B41FA5}">
                      <a16:colId xmlns:a16="http://schemas.microsoft.com/office/drawing/2014/main" val="2522042924"/>
                    </a:ext>
                  </a:extLst>
                </a:gridCol>
                <a:gridCol w="2566956">
                  <a:extLst>
                    <a:ext uri="{9D8B030D-6E8A-4147-A177-3AD203B41FA5}">
                      <a16:colId xmlns:a16="http://schemas.microsoft.com/office/drawing/2014/main" val="898117445"/>
                    </a:ext>
                  </a:extLst>
                </a:gridCol>
                <a:gridCol w="2391496">
                  <a:extLst>
                    <a:ext uri="{9D8B030D-6E8A-4147-A177-3AD203B41FA5}">
                      <a16:colId xmlns:a16="http://schemas.microsoft.com/office/drawing/2014/main" val="3302041306"/>
                    </a:ext>
                  </a:extLst>
                </a:gridCol>
              </a:tblGrid>
              <a:tr h="487680">
                <a:tc>
                  <a:txBody>
                    <a:bodyPr/>
                    <a:lstStyle/>
                    <a:p>
                      <a:endParaRPr lang="en-GB" sz="2000" dirty="0"/>
                    </a:p>
                  </a:txBody>
                  <a:tcPr anchor="ctr"/>
                </a:tc>
                <a:tc>
                  <a:txBody>
                    <a:bodyPr/>
                    <a:lstStyle/>
                    <a:p>
                      <a:r>
                        <a:rPr lang="en-US" sz="2000" dirty="0"/>
                        <a:t>Masculine</a:t>
                      </a:r>
                      <a:endParaRPr lang="en-GB" sz="2000" dirty="0"/>
                    </a:p>
                  </a:txBody>
                  <a:tcPr anchor="ctr"/>
                </a:tc>
                <a:tc>
                  <a:txBody>
                    <a:bodyPr/>
                    <a:lstStyle/>
                    <a:p>
                      <a:r>
                        <a:rPr lang="en-US" sz="2000" dirty="0"/>
                        <a:t>Feminine </a:t>
                      </a:r>
                      <a:endParaRPr lang="en-GB" sz="2000" dirty="0"/>
                    </a:p>
                  </a:txBody>
                  <a:tcPr anchor="ctr"/>
                </a:tc>
                <a:tc>
                  <a:txBody>
                    <a:bodyPr/>
                    <a:lstStyle/>
                    <a:p>
                      <a:r>
                        <a:rPr lang="en-US" sz="2000" dirty="0"/>
                        <a:t>Neuter</a:t>
                      </a:r>
                      <a:endParaRPr lang="en-GB" sz="2000" dirty="0"/>
                    </a:p>
                  </a:txBody>
                  <a:tcPr anchor="ctr"/>
                </a:tc>
                <a:tc>
                  <a:txBody>
                    <a:bodyPr/>
                    <a:lstStyle/>
                    <a:p>
                      <a:r>
                        <a:rPr lang="en-US" sz="2000" dirty="0"/>
                        <a:t>Plural</a:t>
                      </a:r>
                      <a:endParaRPr lang="en-GB" sz="2000" dirty="0"/>
                    </a:p>
                  </a:txBody>
                  <a:tcPr anchor="ctr"/>
                </a:tc>
                <a:extLst>
                  <a:ext uri="{0D108BD9-81ED-4DB2-BD59-A6C34878D82A}">
                    <a16:rowId xmlns:a16="http://schemas.microsoft.com/office/drawing/2014/main" val="2787761686"/>
                  </a:ext>
                </a:extLst>
              </a:tr>
              <a:tr h="487680">
                <a:tc>
                  <a:txBody>
                    <a:bodyPr/>
                    <a:lstStyle/>
                    <a:p>
                      <a:r>
                        <a:rPr lang="en-US" sz="2000" dirty="0"/>
                        <a:t>(</a:t>
                      </a:r>
                      <a:r>
                        <a:rPr lang="en-US" sz="2000" b="1" dirty="0"/>
                        <a:t>R1</a:t>
                      </a:r>
                      <a:r>
                        <a:rPr lang="en-US" sz="2000" dirty="0"/>
                        <a:t>)Nominative</a:t>
                      </a:r>
                      <a:endParaRPr lang="en-GB" sz="2000" dirty="0"/>
                    </a:p>
                  </a:txBody>
                  <a:tcPr anchor="ctr"/>
                </a:tc>
                <a:tc>
                  <a:txBody>
                    <a:bodyPr/>
                    <a:lstStyle/>
                    <a:p>
                      <a:r>
                        <a:rPr lang="en-US" sz="2000" dirty="0"/>
                        <a:t>der</a:t>
                      </a:r>
                      <a:endParaRPr lang="en-GB" sz="2000" dirty="0"/>
                    </a:p>
                  </a:txBody>
                  <a:tcPr anchor="ctr"/>
                </a:tc>
                <a:tc>
                  <a:txBody>
                    <a:bodyPr/>
                    <a:lstStyle/>
                    <a:p>
                      <a:r>
                        <a:rPr lang="en-US" sz="2000" dirty="0"/>
                        <a:t>die</a:t>
                      </a:r>
                      <a:endParaRPr lang="en-GB" sz="2000" dirty="0"/>
                    </a:p>
                  </a:txBody>
                  <a:tcPr anchor="ctr"/>
                </a:tc>
                <a:tc>
                  <a:txBody>
                    <a:bodyPr/>
                    <a:lstStyle/>
                    <a:p>
                      <a:r>
                        <a:rPr lang="en-US" sz="2000" dirty="0"/>
                        <a:t>das </a:t>
                      </a:r>
                      <a:endParaRPr lang="en-GB" sz="2000" dirty="0"/>
                    </a:p>
                  </a:txBody>
                  <a:tcPr anchor="ctr"/>
                </a:tc>
                <a:tc>
                  <a:txBody>
                    <a:bodyPr/>
                    <a:lstStyle/>
                    <a:p>
                      <a:r>
                        <a:rPr lang="en-US" sz="2000" dirty="0"/>
                        <a:t>die</a:t>
                      </a:r>
                      <a:endParaRPr lang="en-GB" sz="2000" dirty="0"/>
                    </a:p>
                  </a:txBody>
                  <a:tcPr anchor="ctr"/>
                </a:tc>
                <a:extLst>
                  <a:ext uri="{0D108BD9-81ED-4DB2-BD59-A6C34878D82A}">
                    <a16:rowId xmlns:a16="http://schemas.microsoft.com/office/drawing/2014/main" val="1508859586"/>
                  </a:ext>
                </a:extLst>
              </a:tr>
            </a:tbl>
          </a:graphicData>
        </a:graphic>
      </p:graphicFrame>
      <p:sp>
        <p:nvSpPr>
          <p:cNvPr id="8" name="Speech Bubble: Oval 7">
            <a:extLst>
              <a:ext uri="{FF2B5EF4-FFF2-40B4-BE49-F238E27FC236}">
                <a16:creationId xmlns:a16="http://schemas.microsoft.com/office/drawing/2014/main" id="{33CA4E9C-92FF-EEDC-8D9C-FD0C467774A8}"/>
              </a:ext>
            </a:extLst>
          </p:cNvPr>
          <p:cNvSpPr/>
          <p:nvPr/>
        </p:nvSpPr>
        <p:spPr>
          <a:xfrm>
            <a:off x="222738" y="3727313"/>
            <a:ext cx="3767328" cy="791513"/>
          </a:xfrm>
          <a:prstGeom prst="wedgeEllipseCallout">
            <a:avLst>
              <a:gd name="adj1" fmla="val 52687"/>
              <a:gd name="adj2" fmla="val 61622"/>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accent6"/>
                </a:solidFill>
              </a:rPr>
              <a:t>Add the article.</a:t>
            </a:r>
            <a:endParaRPr lang="en-GB" sz="2400" dirty="0">
              <a:solidFill>
                <a:schemeClr val="accent6"/>
              </a:solidFill>
            </a:endParaRPr>
          </a:p>
        </p:txBody>
      </p:sp>
      <p:sp>
        <p:nvSpPr>
          <p:cNvPr id="9" name="TextBox 8">
            <a:extLst>
              <a:ext uri="{FF2B5EF4-FFF2-40B4-BE49-F238E27FC236}">
                <a16:creationId xmlns:a16="http://schemas.microsoft.com/office/drawing/2014/main" id="{31EE05DC-B852-6EF3-5BC9-F7061BBA2F36}"/>
              </a:ext>
            </a:extLst>
          </p:cNvPr>
          <p:cNvSpPr txBox="1"/>
          <p:nvPr/>
        </p:nvSpPr>
        <p:spPr>
          <a:xfrm>
            <a:off x="3899472" y="4806074"/>
            <a:ext cx="2084832" cy="461665"/>
          </a:xfrm>
          <a:prstGeom prst="rect">
            <a:avLst/>
          </a:prstGeom>
          <a:noFill/>
        </p:spPr>
        <p:txBody>
          <a:bodyPr wrap="square" rtlCol="0">
            <a:spAutoFit/>
          </a:bodyPr>
          <a:lstStyle/>
          <a:p>
            <a:pPr algn="ctr"/>
            <a:r>
              <a:rPr lang="en-US" sz="2400" dirty="0"/>
              <a:t>….</a:t>
            </a:r>
            <a:endParaRPr lang="en-GB" sz="2400" dirty="0"/>
          </a:p>
        </p:txBody>
      </p:sp>
      <p:sp>
        <p:nvSpPr>
          <p:cNvPr id="10" name="Rectangle: Rounded Corners 9">
            <a:extLst>
              <a:ext uri="{FF2B5EF4-FFF2-40B4-BE49-F238E27FC236}">
                <a16:creationId xmlns:a16="http://schemas.microsoft.com/office/drawing/2014/main" id="{C0FEFCBE-52D5-89B9-B0BF-E1E5F3FE93BD}"/>
              </a:ext>
            </a:extLst>
          </p:cNvPr>
          <p:cNvSpPr/>
          <p:nvPr/>
        </p:nvSpPr>
        <p:spPr>
          <a:xfrm>
            <a:off x="5767948" y="3512341"/>
            <a:ext cx="3535680" cy="1463040"/>
          </a:xfrm>
          <a:prstGeom prst="roundRect">
            <a:avLst/>
          </a:prstGeom>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Buch (</a:t>
            </a:r>
            <a:r>
              <a:rPr lang="en-US" sz="2400" dirty="0" err="1"/>
              <a:t>nt</a:t>
            </a:r>
            <a:r>
              <a:rPr lang="en-US" sz="2400" dirty="0"/>
              <a:t>)</a:t>
            </a:r>
            <a:endParaRPr lang="en-GB" sz="2400" dirty="0"/>
          </a:p>
        </p:txBody>
      </p:sp>
      <p:sp>
        <p:nvSpPr>
          <p:cNvPr id="19" name="Rectangle: Rounded Corners 18">
            <a:extLst>
              <a:ext uri="{FF2B5EF4-FFF2-40B4-BE49-F238E27FC236}">
                <a16:creationId xmlns:a16="http://schemas.microsoft.com/office/drawing/2014/main" id="{4BEB7D05-459B-CC06-967A-1F7E64BBA92B}"/>
              </a:ext>
            </a:extLst>
          </p:cNvPr>
          <p:cNvSpPr/>
          <p:nvPr/>
        </p:nvSpPr>
        <p:spPr>
          <a:xfrm>
            <a:off x="5990184" y="3682552"/>
            <a:ext cx="3535680" cy="1463040"/>
          </a:xfrm>
          <a:prstGeom prst="roundRect">
            <a:avLst/>
          </a:prstGeom>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Artikel (m)</a:t>
            </a:r>
            <a:endParaRPr lang="en-GB" sz="2400" dirty="0"/>
          </a:p>
        </p:txBody>
      </p:sp>
      <p:sp>
        <p:nvSpPr>
          <p:cNvPr id="20" name="Rectangle: Rounded Corners 19">
            <a:extLst>
              <a:ext uri="{FF2B5EF4-FFF2-40B4-BE49-F238E27FC236}">
                <a16:creationId xmlns:a16="http://schemas.microsoft.com/office/drawing/2014/main" id="{F64C1899-0783-10F1-FC62-FB937A3F6768}"/>
              </a:ext>
            </a:extLst>
          </p:cNvPr>
          <p:cNvSpPr/>
          <p:nvPr/>
        </p:nvSpPr>
        <p:spPr>
          <a:xfrm>
            <a:off x="6183838" y="3873107"/>
            <a:ext cx="3535680" cy="1463040"/>
          </a:xfrm>
          <a:prstGeom prst="roundRect">
            <a:avLst/>
          </a:prstGeom>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t>Antwort</a:t>
            </a:r>
            <a:r>
              <a:rPr lang="en-US" sz="2400" dirty="0"/>
              <a:t> (f)</a:t>
            </a:r>
            <a:endParaRPr lang="en-GB" sz="2400" dirty="0"/>
          </a:p>
        </p:txBody>
      </p:sp>
      <p:sp>
        <p:nvSpPr>
          <p:cNvPr id="21" name="Rectangle: Rounded Corners 20">
            <a:extLst>
              <a:ext uri="{FF2B5EF4-FFF2-40B4-BE49-F238E27FC236}">
                <a16:creationId xmlns:a16="http://schemas.microsoft.com/office/drawing/2014/main" id="{826C0EDB-3252-FE95-14F4-71ECE1BD0894}"/>
              </a:ext>
            </a:extLst>
          </p:cNvPr>
          <p:cNvSpPr/>
          <p:nvPr/>
        </p:nvSpPr>
        <p:spPr>
          <a:xfrm>
            <a:off x="6359753" y="4038494"/>
            <a:ext cx="3535680" cy="1463040"/>
          </a:xfrm>
          <a:prstGeom prst="roundRect">
            <a:avLst/>
          </a:prstGeom>
          <a:solidFill>
            <a:srgbClr val="C0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bg2"/>
                </a:solidFill>
              </a:rPr>
              <a:t>Übung</a:t>
            </a:r>
            <a:r>
              <a:rPr lang="en-US" sz="2400" b="1" dirty="0">
                <a:solidFill>
                  <a:schemeClr val="bg2"/>
                </a:solidFill>
              </a:rPr>
              <a:t> (f)</a:t>
            </a:r>
            <a:endParaRPr lang="en-GB" sz="2400" b="1" dirty="0">
              <a:solidFill>
                <a:schemeClr val="bg2"/>
              </a:solidFill>
            </a:endParaRPr>
          </a:p>
        </p:txBody>
      </p:sp>
      <p:sp>
        <p:nvSpPr>
          <p:cNvPr id="22" name="Rectangle: Rounded Corners 21">
            <a:extLst>
              <a:ext uri="{FF2B5EF4-FFF2-40B4-BE49-F238E27FC236}">
                <a16:creationId xmlns:a16="http://schemas.microsoft.com/office/drawing/2014/main" id="{5246667E-F741-2959-0BBF-AA460332CACB}"/>
              </a:ext>
            </a:extLst>
          </p:cNvPr>
          <p:cNvSpPr/>
          <p:nvPr/>
        </p:nvSpPr>
        <p:spPr>
          <a:xfrm>
            <a:off x="6581989" y="4196990"/>
            <a:ext cx="3535680" cy="1463040"/>
          </a:xfrm>
          <a:prstGeom prst="roundRect">
            <a:avLst/>
          </a:prstGeom>
          <a:solidFill>
            <a:schemeClr val="accent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Blatt (</a:t>
            </a:r>
            <a:r>
              <a:rPr lang="en-US" sz="2400" dirty="0" err="1">
                <a:solidFill>
                  <a:schemeClr val="bg1"/>
                </a:solidFill>
              </a:rPr>
              <a:t>nt</a:t>
            </a:r>
            <a:r>
              <a:rPr lang="en-US" sz="2400" dirty="0">
                <a:solidFill>
                  <a:schemeClr val="bg1"/>
                </a:solidFill>
              </a:rPr>
              <a:t>)</a:t>
            </a:r>
            <a:endParaRPr lang="en-GB" sz="2400" dirty="0">
              <a:solidFill>
                <a:schemeClr val="bg1"/>
              </a:solidFill>
            </a:endParaRPr>
          </a:p>
        </p:txBody>
      </p:sp>
      <p:sp>
        <p:nvSpPr>
          <p:cNvPr id="24" name="Rectangle: Rounded Corners 23">
            <a:extLst>
              <a:ext uri="{FF2B5EF4-FFF2-40B4-BE49-F238E27FC236}">
                <a16:creationId xmlns:a16="http://schemas.microsoft.com/office/drawing/2014/main" id="{EBCA5F73-D242-E1CD-A817-870FE620933C}"/>
              </a:ext>
            </a:extLst>
          </p:cNvPr>
          <p:cNvSpPr/>
          <p:nvPr/>
        </p:nvSpPr>
        <p:spPr>
          <a:xfrm>
            <a:off x="6775643" y="4381088"/>
            <a:ext cx="3535680" cy="1463040"/>
          </a:xfrm>
          <a:prstGeom prst="roundRect">
            <a:avLst/>
          </a:prstGeom>
          <a:solidFill>
            <a:srgbClr val="C0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bg2"/>
                </a:solidFill>
              </a:rPr>
              <a:t>Gegenwart</a:t>
            </a:r>
            <a:r>
              <a:rPr lang="en-US" sz="2400" b="1" dirty="0">
                <a:solidFill>
                  <a:schemeClr val="bg2"/>
                </a:solidFill>
              </a:rPr>
              <a:t> (f)</a:t>
            </a:r>
            <a:endParaRPr lang="en-GB" sz="2400" b="1" dirty="0">
              <a:solidFill>
                <a:schemeClr val="bg2"/>
              </a:solidFill>
            </a:endParaRPr>
          </a:p>
        </p:txBody>
      </p:sp>
      <p:sp>
        <p:nvSpPr>
          <p:cNvPr id="25" name="Rectangle: Rounded Corners 24">
            <a:extLst>
              <a:ext uri="{FF2B5EF4-FFF2-40B4-BE49-F238E27FC236}">
                <a16:creationId xmlns:a16="http://schemas.microsoft.com/office/drawing/2014/main" id="{305AFC2F-838F-FEAB-A71C-E884D4FC678B}"/>
              </a:ext>
            </a:extLst>
          </p:cNvPr>
          <p:cNvSpPr/>
          <p:nvPr/>
        </p:nvSpPr>
        <p:spPr>
          <a:xfrm>
            <a:off x="6984150" y="4539584"/>
            <a:ext cx="3535680" cy="1463040"/>
          </a:xfrm>
          <a:prstGeom prst="roundRect">
            <a:avLst/>
          </a:prstGeom>
          <a:solidFill>
            <a:srgbClr val="C0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bg2"/>
                </a:solidFill>
              </a:rPr>
              <a:t>Ausdruck</a:t>
            </a:r>
            <a:r>
              <a:rPr lang="en-US" sz="2400" b="1" dirty="0">
                <a:solidFill>
                  <a:schemeClr val="bg2"/>
                </a:solidFill>
              </a:rPr>
              <a:t> (m)</a:t>
            </a:r>
            <a:endParaRPr lang="en-GB" sz="2400" b="1" dirty="0">
              <a:solidFill>
                <a:schemeClr val="bg2"/>
              </a:solidFill>
            </a:endParaRPr>
          </a:p>
        </p:txBody>
      </p:sp>
      <p:sp>
        <p:nvSpPr>
          <p:cNvPr id="26" name="Rectangle: Rounded Corners 25">
            <a:extLst>
              <a:ext uri="{FF2B5EF4-FFF2-40B4-BE49-F238E27FC236}">
                <a16:creationId xmlns:a16="http://schemas.microsoft.com/office/drawing/2014/main" id="{552753EE-51D1-2BD4-63B4-1628694E59FC}"/>
              </a:ext>
            </a:extLst>
          </p:cNvPr>
          <p:cNvSpPr/>
          <p:nvPr/>
        </p:nvSpPr>
        <p:spPr>
          <a:xfrm>
            <a:off x="7136550" y="4683875"/>
            <a:ext cx="3535680" cy="1463040"/>
          </a:xfrm>
          <a:prstGeom prst="roundRect">
            <a:avLst/>
          </a:prstGeom>
          <a:solidFill>
            <a:schemeClr val="accent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1"/>
                </a:solidFill>
              </a:rPr>
              <a:t>Unterschied</a:t>
            </a:r>
            <a:r>
              <a:rPr lang="en-US" sz="2400" dirty="0">
                <a:solidFill>
                  <a:schemeClr val="bg1"/>
                </a:solidFill>
              </a:rPr>
              <a:t> (m)</a:t>
            </a:r>
            <a:endParaRPr lang="en-GB" sz="2400" dirty="0">
              <a:solidFill>
                <a:schemeClr val="bg1"/>
              </a:solidFill>
            </a:endParaRPr>
          </a:p>
        </p:txBody>
      </p:sp>
      <p:sp>
        <p:nvSpPr>
          <p:cNvPr id="27" name="Rectangle: Rounded Corners 26">
            <a:extLst>
              <a:ext uri="{FF2B5EF4-FFF2-40B4-BE49-F238E27FC236}">
                <a16:creationId xmlns:a16="http://schemas.microsoft.com/office/drawing/2014/main" id="{1E53F992-BCCB-3325-0762-765B38B8CF87}"/>
              </a:ext>
            </a:extLst>
          </p:cNvPr>
          <p:cNvSpPr/>
          <p:nvPr/>
        </p:nvSpPr>
        <p:spPr>
          <a:xfrm>
            <a:off x="7345057" y="4842371"/>
            <a:ext cx="3535680" cy="1463040"/>
          </a:xfrm>
          <a:prstGeom prst="roundRect">
            <a:avLst/>
          </a:prstGeom>
          <a:solidFill>
            <a:schemeClr val="accent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1"/>
                </a:solidFill>
              </a:rPr>
              <a:t>Aktion</a:t>
            </a:r>
            <a:r>
              <a:rPr lang="en-US" sz="2400" dirty="0">
                <a:solidFill>
                  <a:schemeClr val="bg1"/>
                </a:solidFill>
              </a:rPr>
              <a:t> (f)</a:t>
            </a:r>
            <a:endParaRPr lang="en-GB" sz="2400" dirty="0">
              <a:solidFill>
                <a:schemeClr val="bg1"/>
              </a:solidFill>
            </a:endParaRPr>
          </a:p>
        </p:txBody>
      </p:sp>
      <p:sp>
        <p:nvSpPr>
          <p:cNvPr id="28" name="Rectangle: Rounded Corners 27">
            <a:extLst>
              <a:ext uri="{FF2B5EF4-FFF2-40B4-BE49-F238E27FC236}">
                <a16:creationId xmlns:a16="http://schemas.microsoft.com/office/drawing/2014/main" id="{A35F7EE3-82EF-0690-D776-8F6C70508797}"/>
              </a:ext>
            </a:extLst>
          </p:cNvPr>
          <p:cNvSpPr/>
          <p:nvPr/>
        </p:nvSpPr>
        <p:spPr>
          <a:xfrm>
            <a:off x="7553564" y="4996784"/>
            <a:ext cx="3535680" cy="1463040"/>
          </a:xfrm>
          <a:prstGeom prst="roundRect">
            <a:avLst/>
          </a:prstGeom>
          <a:solidFill>
            <a:schemeClr val="accent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Wort (n)</a:t>
            </a:r>
            <a:endParaRPr lang="en-GB" sz="2400" dirty="0">
              <a:solidFill>
                <a:schemeClr val="bg1"/>
              </a:solidFill>
            </a:endParaRPr>
          </a:p>
        </p:txBody>
      </p:sp>
      <p:sp>
        <p:nvSpPr>
          <p:cNvPr id="29" name="Rectangle: Rounded Corners 28">
            <a:extLst>
              <a:ext uri="{FF2B5EF4-FFF2-40B4-BE49-F238E27FC236}">
                <a16:creationId xmlns:a16="http://schemas.microsoft.com/office/drawing/2014/main" id="{820DBB96-14DE-170E-DCA4-BBD5D5875227}"/>
              </a:ext>
            </a:extLst>
          </p:cNvPr>
          <p:cNvSpPr/>
          <p:nvPr/>
        </p:nvSpPr>
        <p:spPr>
          <a:xfrm>
            <a:off x="7706818" y="5152110"/>
            <a:ext cx="3535680" cy="1463040"/>
          </a:xfrm>
          <a:prstGeom prst="roundRect">
            <a:avLst/>
          </a:prstGeom>
          <a:solidFill>
            <a:schemeClr val="accent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1"/>
                </a:solidFill>
              </a:rPr>
              <a:t>Vorteil</a:t>
            </a:r>
            <a:r>
              <a:rPr lang="en-US" sz="2400" dirty="0">
                <a:solidFill>
                  <a:schemeClr val="bg1"/>
                </a:solidFill>
              </a:rPr>
              <a:t> (m)</a:t>
            </a:r>
            <a:endParaRPr lang="en-GB" sz="2400" dirty="0">
              <a:solidFill>
                <a:schemeClr val="bg1"/>
              </a:solidFill>
            </a:endParaRPr>
          </a:p>
        </p:txBody>
      </p:sp>
      <p:sp>
        <p:nvSpPr>
          <p:cNvPr id="30" name="TextBox 29">
            <a:extLst>
              <a:ext uri="{FF2B5EF4-FFF2-40B4-BE49-F238E27FC236}">
                <a16:creationId xmlns:a16="http://schemas.microsoft.com/office/drawing/2014/main" id="{EAE9244D-3C25-4ADD-97C8-7323918CE706}"/>
              </a:ext>
            </a:extLst>
          </p:cNvPr>
          <p:cNvSpPr txBox="1"/>
          <p:nvPr/>
        </p:nvSpPr>
        <p:spPr>
          <a:xfrm>
            <a:off x="-4608" y="942867"/>
            <a:ext cx="9971937" cy="42473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You know the article ‘the’ matches the gender of the noun: </a:t>
            </a:r>
          </a:p>
        </p:txBody>
      </p:sp>
      <p:graphicFrame>
        <p:nvGraphicFramePr>
          <p:cNvPr id="13" name="Table 12">
            <a:extLst>
              <a:ext uri="{FF2B5EF4-FFF2-40B4-BE49-F238E27FC236}">
                <a16:creationId xmlns:a16="http://schemas.microsoft.com/office/drawing/2014/main" id="{48953EA1-FA4F-4378-9F0D-614795B0CC43}"/>
              </a:ext>
            </a:extLst>
          </p:cNvPr>
          <p:cNvGraphicFramePr>
            <a:graphicFrameLocks noGrp="1"/>
          </p:cNvGraphicFramePr>
          <p:nvPr/>
        </p:nvGraphicFramePr>
        <p:xfrm>
          <a:off x="128603" y="2946169"/>
          <a:ext cx="11957480" cy="487680"/>
        </p:xfrm>
        <a:graphic>
          <a:graphicData uri="http://schemas.openxmlformats.org/drawingml/2006/table">
            <a:tbl>
              <a:tblPr firstRow="1" bandRow="1">
                <a:tableStyleId>{5940675A-B579-460E-94D1-54222C63F5DA}</a:tableStyleId>
              </a:tblPr>
              <a:tblGrid>
                <a:gridCol w="2157397">
                  <a:extLst>
                    <a:ext uri="{9D8B030D-6E8A-4147-A177-3AD203B41FA5}">
                      <a16:colId xmlns:a16="http://schemas.microsoft.com/office/drawing/2014/main" val="2810976324"/>
                    </a:ext>
                  </a:extLst>
                </a:gridCol>
                <a:gridCol w="2274277">
                  <a:extLst>
                    <a:ext uri="{9D8B030D-6E8A-4147-A177-3AD203B41FA5}">
                      <a16:colId xmlns:a16="http://schemas.microsoft.com/office/drawing/2014/main" val="3632624413"/>
                    </a:ext>
                  </a:extLst>
                </a:gridCol>
                <a:gridCol w="2567354">
                  <a:extLst>
                    <a:ext uri="{9D8B030D-6E8A-4147-A177-3AD203B41FA5}">
                      <a16:colId xmlns:a16="http://schemas.microsoft.com/office/drawing/2014/main" val="926144637"/>
                    </a:ext>
                  </a:extLst>
                </a:gridCol>
                <a:gridCol w="2566956">
                  <a:extLst>
                    <a:ext uri="{9D8B030D-6E8A-4147-A177-3AD203B41FA5}">
                      <a16:colId xmlns:a16="http://schemas.microsoft.com/office/drawing/2014/main" val="1157103928"/>
                    </a:ext>
                  </a:extLst>
                </a:gridCol>
                <a:gridCol w="2391496">
                  <a:extLst>
                    <a:ext uri="{9D8B030D-6E8A-4147-A177-3AD203B41FA5}">
                      <a16:colId xmlns:a16="http://schemas.microsoft.com/office/drawing/2014/main" val="3111389882"/>
                    </a:ext>
                  </a:extLst>
                </a:gridCol>
              </a:tblGrid>
              <a:tr h="487680">
                <a:tc>
                  <a:txBody>
                    <a:bodyPr/>
                    <a:lstStyle/>
                    <a:p>
                      <a:r>
                        <a:rPr lang="en-US" sz="2000" b="0" dirty="0"/>
                        <a:t>(</a:t>
                      </a:r>
                      <a:r>
                        <a:rPr lang="en-US" sz="2000" b="1" dirty="0"/>
                        <a:t>R2</a:t>
                      </a:r>
                      <a:r>
                        <a:rPr lang="en-US" sz="2000" b="0" dirty="0"/>
                        <a:t>) Accusative</a:t>
                      </a:r>
                      <a:endParaRPr lang="en-GB" sz="2000" b="0" dirty="0"/>
                    </a:p>
                  </a:txBody>
                  <a:tcPr anchor="ctr">
                    <a:solidFill>
                      <a:srgbClr val="FFECCB"/>
                    </a:solidFill>
                  </a:tcPr>
                </a:tc>
                <a:tc>
                  <a:txBody>
                    <a:bodyPr/>
                    <a:lstStyle/>
                    <a:p>
                      <a:r>
                        <a:rPr lang="en-US" sz="2000" b="1" dirty="0"/>
                        <a:t>den</a:t>
                      </a:r>
                      <a:endParaRPr lang="en-GB" sz="2000" b="1" dirty="0"/>
                    </a:p>
                  </a:txBody>
                  <a:tcPr anchor="ctr">
                    <a:solidFill>
                      <a:srgbClr val="FFECCB"/>
                    </a:solidFill>
                  </a:tcPr>
                </a:tc>
                <a:tc>
                  <a:txBody>
                    <a:bodyPr/>
                    <a:lstStyle/>
                    <a:p>
                      <a:r>
                        <a:rPr lang="en-US" sz="2000" b="0" dirty="0"/>
                        <a:t>die </a:t>
                      </a:r>
                      <a:endParaRPr lang="en-GB" sz="2000" b="0" dirty="0"/>
                    </a:p>
                  </a:txBody>
                  <a:tcPr anchor="ctr">
                    <a:solidFill>
                      <a:srgbClr val="FFECCB"/>
                    </a:solidFill>
                  </a:tcPr>
                </a:tc>
                <a:tc>
                  <a:txBody>
                    <a:bodyPr/>
                    <a:lstStyle/>
                    <a:p>
                      <a:r>
                        <a:rPr lang="en-US" sz="2000" b="0" dirty="0"/>
                        <a:t>das</a:t>
                      </a:r>
                      <a:endParaRPr lang="en-GB" sz="2000" b="0" dirty="0"/>
                    </a:p>
                  </a:txBody>
                  <a:tcPr anchor="ctr">
                    <a:solidFill>
                      <a:srgbClr val="FFECCB"/>
                    </a:solidFill>
                  </a:tcPr>
                </a:tc>
                <a:tc>
                  <a:txBody>
                    <a:bodyPr/>
                    <a:lstStyle/>
                    <a:p>
                      <a:r>
                        <a:rPr lang="en-US" sz="2000" b="0" dirty="0"/>
                        <a:t>die</a:t>
                      </a:r>
                      <a:endParaRPr lang="en-GB" sz="2000" b="0" dirty="0"/>
                    </a:p>
                  </a:txBody>
                  <a:tcPr anchor="ctr">
                    <a:solidFill>
                      <a:srgbClr val="FFECCB"/>
                    </a:solidFill>
                  </a:tcPr>
                </a:tc>
                <a:extLst>
                  <a:ext uri="{0D108BD9-81ED-4DB2-BD59-A6C34878D82A}">
                    <a16:rowId xmlns:a16="http://schemas.microsoft.com/office/drawing/2014/main" val="4084598370"/>
                  </a:ext>
                </a:extLst>
              </a:tr>
            </a:tbl>
          </a:graphicData>
        </a:graphic>
      </p:graphicFrame>
      <p:sp>
        <p:nvSpPr>
          <p:cNvPr id="31" name="TextBox 30">
            <a:extLst>
              <a:ext uri="{FF2B5EF4-FFF2-40B4-BE49-F238E27FC236}">
                <a16:creationId xmlns:a16="http://schemas.microsoft.com/office/drawing/2014/main" id="{C1E690D0-ADF5-41DB-B5FD-C3B20C520DDA}"/>
              </a:ext>
            </a:extLst>
          </p:cNvPr>
          <p:cNvSpPr txBox="1"/>
          <p:nvPr/>
        </p:nvSpPr>
        <p:spPr>
          <a:xfrm>
            <a:off x="0" y="2478733"/>
            <a:ext cx="9971937" cy="42473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Use R1 ‘the’ after </a:t>
            </a:r>
            <a:r>
              <a:rPr kumimoji="0" lang="en-US" sz="24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sein</a:t>
            </a:r>
            <a:r>
              <a:rPr kumimoji="0" lang="en-US"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US" sz="24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werden</a:t>
            </a:r>
            <a:r>
              <a:rPr kumimoji="0" lang="en-US"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and </a:t>
            </a:r>
            <a:r>
              <a:rPr kumimoji="0" lang="en-US" sz="24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heißen</a:t>
            </a:r>
            <a:r>
              <a:rPr lang="en-US" sz="2400" dirty="0">
                <a:solidFill>
                  <a:srgbClr val="525050"/>
                </a:solidFill>
                <a:latin typeface="Century Gothic" panose="020B0502020202020204" pitchFamily="34" charset="0"/>
              </a:rPr>
              <a:t>:</a:t>
            </a:r>
            <a:endParaRPr kumimoji="0" lang="en-US"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15" name="Rectangle 14">
            <a:extLst>
              <a:ext uri="{FF2B5EF4-FFF2-40B4-BE49-F238E27FC236}">
                <a16:creationId xmlns:a16="http://schemas.microsoft.com/office/drawing/2014/main" id="{C4DAE522-167E-437B-96EB-FA84275658E9}"/>
              </a:ext>
            </a:extLst>
          </p:cNvPr>
          <p:cNvSpPr/>
          <p:nvPr/>
        </p:nvSpPr>
        <p:spPr>
          <a:xfrm>
            <a:off x="128603" y="1902176"/>
            <a:ext cx="2145674" cy="465885"/>
          </a:xfrm>
          <a:prstGeom prst="rect">
            <a:avLst/>
          </a:prstGeom>
          <a:solidFill>
            <a:srgbClr val="FFE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Das </a:t>
            </a:r>
            <a:r>
              <a:rPr lang="en-GB" sz="2000" b="1" dirty="0" err="1">
                <a:solidFill>
                  <a:schemeClr val="bg1"/>
                </a:solidFill>
              </a:rPr>
              <a:t>ist</a:t>
            </a:r>
            <a:endParaRPr lang="en-GB" sz="2000" b="1" dirty="0">
              <a:solidFill>
                <a:schemeClr val="bg1"/>
              </a:solidFill>
            </a:endParaRPr>
          </a:p>
        </p:txBody>
      </p:sp>
      <p:sp>
        <p:nvSpPr>
          <p:cNvPr id="32" name="TextBox 31">
            <a:extLst>
              <a:ext uri="{FF2B5EF4-FFF2-40B4-BE49-F238E27FC236}">
                <a16:creationId xmlns:a16="http://schemas.microsoft.com/office/drawing/2014/main" id="{D3D5125C-C600-463C-B295-F24B98CF0742}"/>
              </a:ext>
            </a:extLst>
          </p:cNvPr>
          <p:cNvSpPr txBox="1"/>
          <p:nvPr/>
        </p:nvSpPr>
        <p:spPr>
          <a:xfrm>
            <a:off x="2731946" y="1950452"/>
            <a:ext cx="1258120" cy="369332"/>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Fehler</a:t>
            </a:r>
            <a:endParaRPr kumimoji="0" lang="en-US"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33" name="TextBox 32">
            <a:extLst>
              <a:ext uri="{FF2B5EF4-FFF2-40B4-BE49-F238E27FC236}">
                <a16:creationId xmlns:a16="http://schemas.microsoft.com/office/drawing/2014/main" id="{3954A230-A6A4-4CF7-909D-0D750CC674F6}"/>
              </a:ext>
            </a:extLst>
          </p:cNvPr>
          <p:cNvSpPr txBox="1"/>
          <p:nvPr/>
        </p:nvSpPr>
        <p:spPr>
          <a:xfrm>
            <a:off x="4959007" y="1947596"/>
            <a:ext cx="1907489" cy="369332"/>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Bedeutung</a:t>
            </a:r>
            <a:endParaRPr kumimoji="0" lang="en-US"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34" name="TextBox 33">
            <a:extLst>
              <a:ext uri="{FF2B5EF4-FFF2-40B4-BE49-F238E27FC236}">
                <a16:creationId xmlns:a16="http://schemas.microsoft.com/office/drawing/2014/main" id="{D883A82E-DCBC-45F1-8E5F-CED4981DE243}"/>
              </a:ext>
            </a:extLst>
          </p:cNvPr>
          <p:cNvSpPr txBox="1"/>
          <p:nvPr/>
        </p:nvSpPr>
        <p:spPr>
          <a:xfrm>
            <a:off x="7515230" y="1973089"/>
            <a:ext cx="1258120" cy="369332"/>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Blatt</a:t>
            </a:r>
          </a:p>
        </p:txBody>
      </p:sp>
      <p:sp>
        <p:nvSpPr>
          <p:cNvPr id="35" name="Rectangle 34">
            <a:extLst>
              <a:ext uri="{FF2B5EF4-FFF2-40B4-BE49-F238E27FC236}">
                <a16:creationId xmlns:a16="http://schemas.microsoft.com/office/drawing/2014/main" id="{E846D2C4-CF39-4525-AC1E-BFC8AC0B6655}"/>
              </a:ext>
            </a:extLst>
          </p:cNvPr>
          <p:cNvSpPr/>
          <p:nvPr/>
        </p:nvSpPr>
        <p:spPr>
          <a:xfrm>
            <a:off x="128603" y="1890972"/>
            <a:ext cx="2145674" cy="465885"/>
          </a:xfrm>
          <a:prstGeom prst="rect">
            <a:avLst/>
          </a:prstGeom>
          <a:solidFill>
            <a:srgbClr val="FFE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Das </a:t>
            </a:r>
            <a:r>
              <a:rPr lang="en-GB" sz="2000" b="1" dirty="0" err="1">
                <a:solidFill>
                  <a:schemeClr val="bg1"/>
                </a:solidFill>
              </a:rPr>
              <a:t>sind</a:t>
            </a:r>
            <a:endParaRPr lang="en-GB" sz="2000" b="1" dirty="0">
              <a:solidFill>
                <a:schemeClr val="bg1"/>
              </a:solidFill>
            </a:endParaRPr>
          </a:p>
        </p:txBody>
      </p:sp>
      <p:sp>
        <p:nvSpPr>
          <p:cNvPr id="36" name="TextBox 35">
            <a:extLst>
              <a:ext uri="{FF2B5EF4-FFF2-40B4-BE49-F238E27FC236}">
                <a16:creationId xmlns:a16="http://schemas.microsoft.com/office/drawing/2014/main" id="{623EF39A-B1FC-4ABD-B323-4EA9AAF99076}"/>
              </a:ext>
            </a:extLst>
          </p:cNvPr>
          <p:cNvSpPr txBox="1"/>
          <p:nvPr/>
        </p:nvSpPr>
        <p:spPr>
          <a:xfrm>
            <a:off x="10145889" y="1950495"/>
            <a:ext cx="1258120" cy="369332"/>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000" b="1" dirty="0" err="1">
                <a:solidFill>
                  <a:srgbClr val="525050"/>
                </a:solidFill>
                <a:latin typeface="Century Gothic" panose="020B0502020202020204" pitchFamily="34" charset="0"/>
              </a:rPr>
              <a:t>Fragen</a:t>
            </a:r>
            <a:endParaRPr kumimoji="0" lang="en-US"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37" name="TextBox 36">
            <a:extLst>
              <a:ext uri="{FF2B5EF4-FFF2-40B4-BE49-F238E27FC236}">
                <a16:creationId xmlns:a16="http://schemas.microsoft.com/office/drawing/2014/main" id="{C5944F89-E7BE-4EEE-93B9-28CE84755388}"/>
              </a:ext>
            </a:extLst>
          </p:cNvPr>
          <p:cNvSpPr txBox="1"/>
          <p:nvPr/>
        </p:nvSpPr>
        <p:spPr>
          <a:xfrm>
            <a:off x="-4609" y="2477614"/>
            <a:ext cx="9971937" cy="424732"/>
          </a:xfrm>
          <a:prstGeom prst="rect">
            <a:avLst/>
          </a:prstGeom>
          <a:solidFill>
            <a:schemeClr val="bg2"/>
          </a:solid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Use R2 ‘the’ after </a:t>
            </a:r>
            <a:r>
              <a:rPr kumimoji="0" lang="en-US" sz="24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haben</a:t>
            </a:r>
            <a:r>
              <a:rPr kumimoji="0" lang="en-US"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and most other verbs:</a:t>
            </a:r>
          </a:p>
        </p:txBody>
      </p:sp>
      <p:sp>
        <p:nvSpPr>
          <p:cNvPr id="38" name="TextBox 37">
            <a:extLst>
              <a:ext uri="{FF2B5EF4-FFF2-40B4-BE49-F238E27FC236}">
                <a16:creationId xmlns:a16="http://schemas.microsoft.com/office/drawing/2014/main" id="{62D0ADC4-0F3A-42DB-A9A8-470A533E0E04}"/>
              </a:ext>
            </a:extLst>
          </p:cNvPr>
          <p:cNvSpPr txBox="1"/>
          <p:nvPr/>
        </p:nvSpPr>
        <p:spPr>
          <a:xfrm>
            <a:off x="813821" y="4843125"/>
            <a:ext cx="3082110" cy="424732"/>
          </a:xfrm>
          <a:prstGeom prst="rect">
            <a:avLst/>
          </a:prstGeom>
          <a:solidFill>
            <a:schemeClr val="bg2"/>
          </a:solid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Ich </a:t>
            </a:r>
            <a:r>
              <a:rPr kumimoji="0" lang="en-US" sz="24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verstehe</a:t>
            </a:r>
            <a:r>
              <a:rPr kumimoji="0" lang="en-US"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a:t>
            </a:r>
          </a:p>
        </p:txBody>
      </p:sp>
      <p:sp>
        <p:nvSpPr>
          <p:cNvPr id="16" name="Speech Bubble: Rectangle with Corners Rounded 15">
            <a:extLst>
              <a:ext uri="{FF2B5EF4-FFF2-40B4-BE49-F238E27FC236}">
                <a16:creationId xmlns:a16="http://schemas.microsoft.com/office/drawing/2014/main" id="{F5A115ED-4403-4F0F-8DFE-FA24CF3A0A0B}"/>
              </a:ext>
            </a:extLst>
          </p:cNvPr>
          <p:cNvSpPr/>
          <p:nvPr/>
        </p:nvSpPr>
        <p:spPr>
          <a:xfrm>
            <a:off x="3613421" y="3339897"/>
            <a:ext cx="2130886" cy="502596"/>
          </a:xfrm>
          <a:prstGeom prst="wedgeRoundRectCallout">
            <a:avLst>
              <a:gd name="adj1" fmla="val -37338"/>
              <a:gd name="adj2" fmla="val -87829"/>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In R2 der </a:t>
            </a:r>
            <a:r>
              <a:rPr lang="en-GB" dirty="0">
                <a:sym typeface="Wingdings" panose="05000000000000000000" pitchFamily="2" charset="2"/>
              </a:rPr>
              <a:t> </a:t>
            </a:r>
            <a:r>
              <a:rPr lang="en-GB" b="1" dirty="0">
                <a:sym typeface="Wingdings" panose="05000000000000000000" pitchFamily="2" charset="2"/>
              </a:rPr>
              <a:t>den</a:t>
            </a:r>
            <a:endParaRPr lang="en-GB" b="1" dirty="0"/>
          </a:p>
        </p:txBody>
      </p:sp>
      <p:sp>
        <p:nvSpPr>
          <p:cNvPr id="39" name="Rectangle: Rounded Corners 38">
            <a:extLst>
              <a:ext uri="{FF2B5EF4-FFF2-40B4-BE49-F238E27FC236}">
                <a16:creationId xmlns:a16="http://schemas.microsoft.com/office/drawing/2014/main" id="{7F76DA7C-794D-4BA0-8277-E92ABB63E043}"/>
              </a:ext>
            </a:extLst>
          </p:cNvPr>
          <p:cNvSpPr/>
          <p:nvPr/>
        </p:nvSpPr>
        <p:spPr>
          <a:xfrm>
            <a:off x="7859218" y="5304510"/>
            <a:ext cx="3535680" cy="1463040"/>
          </a:xfrm>
          <a:prstGeom prst="roundRect">
            <a:avLst/>
          </a:prstGeom>
          <a:solidFill>
            <a:schemeClr val="accent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Sinn(m)</a:t>
            </a:r>
            <a:endParaRPr lang="en-GB" sz="2400" dirty="0">
              <a:solidFill>
                <a:schemeClr val="bg1"/>
              </a:solidFill>
            </a:endParaRPr>
          </a:p>
        </p:txBody>
      </p:sp>
      <p:sp>
        <p:nvSpPr>
          <p:cNvPr id="40" name="Rectangle 39">
            <a:extLst>
              <a:ext uri="{FF2B5EF4-FFF2-40B4-BE49-F238E27FC236}">
                <a16:creationId xmlns:a16="http://schemas.microsoft.com/office/drawing/2014/main" id="{11A35B69-3593-470A-89BB-946E4BC0B2A2}"/>
              </a:ext>
            </a:extLst>
          </p:cNvPr>
          <p:cNvSpPr/>
          <p:nvPr/>
        </p:nvSpPr>
        <p:spPr>
          <a:xfrm>
            <a:off x="128603" y="1898484"/>
            <a:ext cx="2145674" cy="465885"/>
          </a:xfrm>
          <a:prstGeom prst="rect">
            <a:avLst/>
          </a:prstGeom>
          <a:solidFill>
            <a:srgbClr val="FFE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Das </a:t>
            </a:r>
            <a:r>
              <a:rPr lang="en-GB" sz="2000" b="1" dirty="0" err="1">
                <a:solidFill>
                  <a:schemeClr val="bg1"/>
                </a:solidFill>
              </a:rPr>
              <a:t>ist</a:t>
            </a:r>
            <a:r>
              <a:rPr lang="en-GB" sz="2000" b="1" dirty="0">
                <a:solidFill>
                  <a:schemeClr val="bg1"/>
                </a:solidFill>
              </a:rPr>
              <a:t>/</a:t>
            </a:r>
            <a:r>
              <a:rPr lang="en-GB" sz="2000" b="1" dirty="0" err="1">
                <a:solidFill>
                  <a:schemeClr val="bg1"/>
                </a:solidFill>
              </a:rPr>
              <a:t>sind</a:t>
            </a:r>
            <a:endParaRPr lang="en-GB" sz="2000" b="1" dirty="0">
              <a:solidFill>
                <a:schemeClr val="bg1"/>
              </a:solidFill>
            </a:endParaRPr>
          </a:p>
        </p:txBody>
      </p:sp>
      <p:sp>
        <p:nvSpPr>
          <p:cNvPr id="3" name="Rectangle 2">
            <a:extLst>
              <a:ext uri="{FF2B5EF4-FFF2-40B4-BE49-F238E27FC236}">
                <a16:creationId xmlns:a16="http://schemas.microsoft.com/office/drawing/2014/main" id="{639FF2BF-2EEC-40AA-B20B-2432B9C599D7}"/>
              </a:ext>
            </a:extLst>
          </p:cNvPr>
          <p:cNvSpPr/>
          <p:nvPr/>
        </p:nvSpPr>
        <p:spPr>
          <a:xfrm>
            <a:off x="11343" y="1369942"/>
            <a:ext cx="12192000" cy="21564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63415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fade">
                                      <p:cBhvr>
                                        <p:cTn id="42" dur="500"/>
                                        <p:tgtEl>
                                          <p:spTgt spid="4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fade">
                                      <p:cBhvr>
                                        <p:cTn id="52" dur="500"/>
                                        <p:tgtEl>
                                          <p:spTgt spid="3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fade">
                                      <p:cBhvr>
                                        <p:cTn id="62" dur="500"/>
                                        <p:tgtEl>
                                          <p:spTgt spid="8"/>
                                        </p:tgtEl>
                                      </p:cBhvr>
                                    </p:animEffect>
                                  </p:childTnLst>
                                </p:cTn>
                              </p:par>
                              <p:par>
                                <p:cTn id="63" presetID="9" presetClass="entr" presetSubtype="0" fill="hold" grpId="0" nodeType="withEffect">
                                  <p:stCondLst>
                                    <p:cond delay="0"/>
                                  </p:stCondLst>
                                  <p:childTnLst>
                                    <p:set>
                                      <p:cBhvr>
                                        <p:cTn id="64" dur="1" fill="hold">
                                          <p:stCondLst>
                                            <p:cond delay="0"/>
                                          </p:stCondLst>
                                        </p:cTn>
                                        <p:tgtEl>
                                          <p:spTgt spid="3"/>
                                        </p:tgtEl>
                                        <p:attrNameLst>
                                          <p:attrName>style.visibility</p:attrName>
                                        </p:attrNameLst>
                                      </p:cBhvr>
                                      <p:to>
                                        <p:strVal val="visible"/>
                                      </p:to>
                                    </p:set>
                                    <p:animEffect transition="in" filter="dissolve">
                                      <p:cBhvr>
                                        <p:cTn id="65" dur="500"/>
                                        <p:tgtEl>
                                          <p:spTgt spid="3"/>
                                        </p:tgtEl>
                                      </p:cBhvr>
                                    </p:animEffect>
                                  </p:childTnLst>
                                </p:cTn>
                              </p:par>
                              <p:par>
                                <p:cTn id="66" presetID="1" presetClass="exit" presetSubtype="0" fill="hold" grpId="1" nodeType="withEffect">
                                  <p:stCondLst>
                                    <p:cond delay="0"/>
                                  </p:stCondLst>
                                  <p:childTnLst>
                                    <p:set>
                                      <p:cBhvr>
                                        <p:cTn id="67" dur="1" fill="hold">
                                          <p:stCondLst>
                                            <p:cond delay="0"/>
                                          </p:stCondLst>
                                        </p:cTn>
                                        <p:tgtEl>
                                          <p:spTgt spid="16"/>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38"/>
                                        </p:tgtEl>
                                        <p:attrNameLst>
                                          <p:attrName>style.visibility</p:attrName>
                                        </p:attrNameLst>
                                      </p:cBhvr>
                                      <p:to>
                                        <p:strVal val="visible"/>
                                      </p:to>
                                    </p:set>
                                    <p:animEffect transition="in" filter="fade">
                                      <p:cBhvr>
                                        <p:cTn id="72" dur="500"/>
                                        <p:tgtEl>
                                          <p:spTgt spid="38"/>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fade">
                                      <p:cBhvr>
                                        <p:cTn id="75" dur="500"/>
                                        <p:tgtEl>
                                          <p:spTgt spid="9"/>
                                        </p:tgtEl>
                                      </p:cBhvr>
                                    </p:animEffec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10"/>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19"/>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20"/>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21"/>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22"/>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24"/>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grpId="0" nodeType="clickEffect">
                                  <p:stCondLst>
                                    <p:cond delay="0"/>
                                  </p:stCondLst>
                                  <p:childTnLst>
                                    <p:set>
                                      <p:cBhvr>
                                        <p:cTn id="103" dur="1" fill="hold">
                                          <p:stCondLst>
                                            <p:cond delay="0"/>
                                          </p:stCondLst>
                                        </p:cTn>
                                        <p:tgtEl>
                                          <p:spTgt spid="25"/>
                                        </p:tgtEl>
                                        <p:attrNameLst>
                                          <p:attrName>style.visibility</p:attrName>
                                        </p:attrNameLst>
                                      </p:cBhvr>
                                      <p:to>
                                        <p:strVal val="visible"/>
                                      </p:to>
                                    </p:set>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grpId="0" nodeType="clickEffect">
                                  <p:stCondLst>
                                    <p:cond delay="0"/>
                                  </p:stCondLst>
                                  <p:childTnLst>
                                    <p:set>
                                      <p:cBhvr>
                                        <p:cTn id="107" dur="1" fill="hold">
                                          <p:stCondLst>
                                            <p:cond delay="0"/>
                                          </p:stCondLst>
                                        </p:cTn>
                                        <p:tgtEl>
                                          <p:spTgt spid="26"/>
                                        </p:tgtEl>
                                        <p:attrNameLst>
                                          <p:attrName>style.visibility</p:attrName>
                                        </p:attrNameLst>
                                      </p:cBhvr>
                                      <p:to>
                                        <p:strVal val="visible"/>
                                      </p:to>
                                    </p:set>
                                  </p:childTnLst>
                                </p:cTn>
                              </p:par>
                            </p:childTnLst>
                          </p:cTn>
                        </p:par>
                      </p:childTnLst>
                    </p:cTn>
                  </p:par>
                  <p:par>
                    <p:cTn id="108" fill="hold">
                      <p:stCondLst>
                        <p:cond delay="indefinite"/>
                      </p:stCondLst>
                      <p:childTnLst>
                        <p:par>
                          <p:cTn id="109" fill="hold">
                            <p:stCondLst>
                              <p:cond delay="0"/>
                            </p:stCondLst>
                            <p:childTnLst>
                              <p:par>
                                <p:cTn id="110" presetID="1" presetClass="entr" presetSubtype="0" fill="hold" grpId="0" nodeType="clickEffect">
                                  <p:stCondLst>
                                    <p:cond delay="0"/>
                                  </p:stCondLst>
                                  <p:childTnLst>
                                    <p:set>
                                      <p:cBhvr>
                                        <p:cTn id="111" dur="1" fill="hold">
                                          <p:stCondLst>
                                            <p:cond delay="0"/>
                                          </p:stCondLst>
                                        </p:cTn>
                                        <p:tgtEl>
                                          <p:spTgt spid="27"/>
                                        </p:tgtEl>
                                        <p:attrNameLst>
                                          <p:attrName>style.visibility</p:attrName>
                                        </p:attrNameLst>
                                      </p:cBhvr>
                                      <p:to>
                                        <p:strVal val="visible"/>
                                      </p:to>
                                    </p:set>
                                  </p:childTnLst>
                                </p:cTn>
                              </p:par>
                            </p:childTnLst>
                          </p:cTn>
                        </p:par>
                      </p:childTnLst>
                    </p:cTn>
                  </p:par>
                  <p:par>
                    <p:cTn id="112" fill="hold">
                      <p:stCondLst>
                        <p:cond delay="indefinite"/>
                      </p:stCondLst>
                      <p:childTnLst>
                        <p:par>
                          <p:cTn id="113" fill="hold">
                            <p:stCondLst>
                              <p:cond delay="0"/>
                            </p:stCondLst>
                            <p:childTnLst>
                              <p:par>
                                <p:cTn id="114" presetID="1" presetClass="entr" presetSubtype="0" fill="hold" grpId="0" nodeType="clickEffect">
                                  <p:stCondLst>
                                    <p:cond delay="0"/>
                                  </p:stCondLst>
                                  <p:childTnLst>
                                    <p:set>
                                      <p:cBhvr>
                                        <p:cTn id="115" dur="1" fill="hold">
                                          <p:stCondLst>
                                            <p:cond delay="0"/>
                                          </p:stCondLst>
                                        </p:cTn>
                                        <p:tgtEl>
                                          <p:spTgt spid="28"/>
                                        </p:tgtEl>
                                        <p:attrNameLst>
                                          <p:attrName>style.visibility</p:attrName>
                                        </p:attrNameLst>
                                      </p:cBhvr>
                                      <p:to>
                                        <p:strVal val="visible"/>
                                      </p:to>
                                    </p:set>
                                  </p:childTnLst>
                                </p:cTn>
                              </p:par>
                            </p:childTnLst>
                          </p:cTn>
                        </p:par>
                      </p:childTnLst>
                    </p:cTn>
                  </p:par>
                  <p:par>
                    <p:cTn id="116" fill="hold">
                      <p:stCondLst>
                        <p:cond delay="indefinite"/>
                      </p:stCondLst>
                      <p:childTnLst>
                        <p:par>
                          <p:cTn id="117" fill="hold">
                            <p:stCondLst>
                              <p:cond delay="0"/>
                            </p:stCondLst>
                            <p:childTnLst>
                              <p:par>
                                <p:cTn id="118" presetID="1" presetClass="entr" presetSubtype="0" fill="hold" grpId="0" nodeType="clickEffect">
                                  <p:stCondLst>
                                    <p:cond delay="0"/>
                                  </p:stCondLst>
                                  <p:childTnLst>
                                    <p:set>
                                      <p:cBhvr>
                                        <p:cTn id="119" dur="1" fill="hold">
                                          <p:stCondLst>
                                            <p:cond delay="0"/>
                                          </p:stCondLst>
                                        </p:cTn>
                                        <p:tgtEl>
                                          <p:spTgt spid="29"/>
                                        </p:tgtEl>
                                        <p:attrNameLst>
                                          <p:attrName>style.visibility</p:attrName>
                                        </p:attrNameLst>
                                      </p:cBhvr>
                                      <p:to>
                                        <p:strVal val="visible"/>
                                      </p:to>
                                    </p:set>
                                  </p:childTnLst>
                                </p:cTn>
                              </p:par>
                            </p:childTnLst>
                          </p:cTn>
                        </p:par>
                      </p:childTnLst>
                    </p:cTn>
                  </p:par>
                  <p:par>
                    <p:cTn id="120" fill="hold">
                      <p:stCondLst>
                        <p:cond delay="indefinite"/>
                      </p:stCondLst>
                      <p:childTnLst>
                        <p:par>
                          <p:cTn id="121" fill="hold">
                            <p:stCondLst>
                              <p:cond delay="0"/>
                            </p:stCondLst>
                            <p:childTnLst>
                              <p:par>
                                <p:cTn id="122" presetID="1" presetClass="entr" presetSubtype="0" fill="hold" grpId="0" nodeType="clickEffect">
                                  <p:stCondLst>
                                    <p:cond delay="0"/>
                                  </p:stCondLst>
                                  <p:childTnLst>
                                    <p:set>
                                      <p:cBhvr>
                                        <p:cTn id="123"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19" grpId="0" animBg="1"/>
      <p:bldP spid="20" grpId="0" animBg="1"/>
      <p:bldP spid="21" grpId="0" animBg="1"/>
      <p:bldP spid="22" grpId="0" animBg="1"/>
      <p:bldP spid="24" grpId="0" animBg="1"/>
      <p:bldP spid="25" grpId="0" animBg="1"/>
      <p:bldP spid="26" grpId="0" animBg="1"/>
      <p:bldP spid="27" grpId="0" animBg="1"/>
      <p:bldP spid="28" grpId="0" animBg="1"/>
      <p:bldP spid="29" grpId="0" animBg="1"/>
      <p:bldP spid="31" grpId="0"/>
      <p:bldP spid="15" grpId="0" animBg="1"/>
      <p:bldP spid="32" grpId="0"/>
      <p:bldP spid="33" grpId="0"/>
      <p:bldP spid="34" grpId="0"/>
      <p:bldP spid="35" grpId="0" animBg="1"/>
      <p:bldP spid="36" grpId="0"/>
      <p:bldP spid="37" grpId="0" animBg="1"/>
      <p:bldP spid="38" grpId="0" animBg="1"/>
      <p:bldP spid="16" grpId="0" animBg="1"/>
      <p:bldP spid="16" grpId="1" animBg="1"/>
      <p:bldP spid="39" grpId="0" animBg="1"/>
      <p:bldP spid="40" grpId="0" animBg="1"/>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FA150-5C43-4493-8731-C525EDEC8D65}"/>
              </a:ext>
            </a:extLst>
          </p:cNvPr>
          <p:cNvSpPr>
            <a:spLocks noGrp="1"/>
          </p:cNvSpPr>
          <p:nvPr>
            <p:ph type="title"/>
          </p:nvPr>
        </p:nvSpPr>
        <p:spPr>
          <a:xfrm>
            <a:off x="0" y="213557"/>
            <a:ext cx="7498449" cy="647577"/>
          </a:xfrm>
        </p:spPr>
        <p:txBody>
          <a:bodyPr>
            <a:normAutofit/>
          </a:bodyPr>
          <a:lstStyle/>
          <a:p>
            <a:r>
              <a:rPr lang="en-US" dirty="0"/>
              <a:t>Indefinite article ‘a’ (R1 and R2)</a:t>
            </a:r>
            <a:endParaRPr lang="en-GB" dirty="0"/>
          </a:p>
        </p:txBody>
      </p:sp>
      <p:sp>
        <p:nvSpPr>
          <p:cNvPr id="4" name="Flowchart: Alternate Process 3">
            <a:extLst>
              <a:ext uri="{FF2B5EF4-FFF2-40B4-BE49-F238E27FC236}">
                <a16:creationId xmlns:a16="http://schemas.microsoft.com/office/drawing/2014/main" id="{545B4803-FF1D-AD9D-39AE-A8543042303A}"/>
              </a:ext>
            </a:extLst>
          </p:cNvPr>
          <p:cNvSpPr/>
          <p:nvPr/>
        </p:nvSpPr>
        <p:spPr>
          <a:xfrm>
            <a:off x="10424529" y="40893"/>
            <a:ext cx="1661555" cy="473830"/>
          </a:xfrm>
          <a:prstGeom prst="flowChartAlternate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Grammatik</a:t>
            </a:r>
            <a:endParaRPr lang="en-GB" sz="2000" dirty="0"/>
          </a:p>
        </p:txBody>
      </p:sp>
      <p:graphicFrame>
        <p:nvGraphicFramePr>
          <p:cNvPr id="5" name="Table 2">
            <a:extLst>
              <a:ext uri="{FF2B5EF4-FFF2-40B4-BE49-F238E27FC236}">
                <a16:creationId xmlns:a16="http://schemas.microsoft.com/office/drawing/2014/main" id="{71AED9A3-6955-89E8-F9CF-FFB3C72A183C}"/>
              </a:ext>
            </a:extLst>
          </p:cNvPr>
          <p:cNvGraphicFramePr>
            <a:graphicFrameLocks noGrp="1"/>
          </p:cNvGraphicFramePr>
          <p:nvPr/>
        </p:nvGraphicFramePr>
        <p:xfrm>
          <a:off x="128603" y="1399336"/>
          <a:ext cx="11957480" cy="975360"/>
        </p:xfrm>
        <a:graphic>
          <a:graphicData uri="http://schemas.openxmlformats.org/drawingml/2006/table">
            <a:tbl>
              <a:tblPr firstRow="1" bandRow="1">
                <a:tableStyleId>{5C22544A-7EE6-4342-B048-85BDC9FD1C3A}</a:tableStyleId>
              </a:tblPr>
              <a:tblGrid>
                <a:gridCol w="2157397">
                  <a:extLst>
                    <a:ext uri="{9D8B030D-6E8A-4147-A177-3AD203B41FA5}">
                      <a16:colId xmlns:a16="http://schemas.microsoft.com/office/drawing/2014/main" val="3107481450"/>
                    </a:ext>
                  </a:extLst>
                </a:gridCol>
                <a:gridCol w="2274277">
                  <a:extLst>
                    <a:ext uri="{9D8B030D-6E8A-4147-A177-3AD203B41FA5}">
                      <a16:colId xmlns:a16="http://schemas.microsoft.com/office/drawing/2014/main" val="1915090336"/>
                    </a:ext>
                  </a:extLst>
                </a:gridCol>
                <a:gridCol w="2567354">
                  <a:extLst>
                    <a:ext uri="{9D8B030D-6E8A-4147-A177-3AD203B41FA5}">
                      <a16:colId xmlns:a16="http://schemas.microsoft.com/office/drawing/2014/main" val="2522042924"/>
                    </a:ext>
                  </a:extLst>
                </a:gridCol>
                <a:gridCol w="2566956">
                  <a:extLst>
                    <a:ext uri="{9D8B030D-6E8A-4147-A177-3AD203B41FA5}">
                      <a16:colId xmlns:a16="http://schemas.microsoft.com/office/drawing/2014/main" val="898117445"/>
                    </a:ext>
                  </a:extLst>
                </a:gridCol>
                <a:gridCol w="2391496">
                  <a:extLst>
                    <a:ext uri="{9D8B030D-6E8A-4147-A177-3AD203B41FA5}">
                      <a16:colId xmlns:a16="http://schemas.microsoft.com/office/drawing/2014/main" val="3302041306"/>
                    </a:ext>
                  </a:extLst>
                </a:gridCol>
              </a:tblGrid>
              <a:tr h="487680">
                <a:tc>
                  <a:txBody>
                    <a:bodyPr/>
                    <a:lstStyle/>
                    <a:p>
                      <a:endParaRPr lang="en-GB" sz="2000" dirty="0"/>
                    </a:p>
                  </a:txBody>
                  <a:tcPr anchor="ctr"/>
                </a:tc>
                <a:tc>
                  <a:txBody>
                    <a:bodyPr/>
                    <a:lstStyle/>
                    <a:p>
                      <a:r>
                        <a:rPr lang="en-US" sz="2000" dirty="0"/>
                        <a:t>Masculine</a:t>
                      </a:r>
                      <a:endParaRPr lang="en-GB" sz="2000" dirty="0"/>
                    </a:p>
                  </a:txBody>
                  <a:tcPr anchor="ctr"/>
                </a:tc>
                <a:tc>
                  <a:txBody>
                    <a:bodyPr/>
                    <a:lstStyle/>
                    <a:p>
                      <a:r>
                        <a:rPr lang="en-US" sz="2000" dirty="0"/>
                        <a:t>Feminine </a:t>
                      </a:r>
                      <a:endParaRPr lang="en-GB" sz="2000" dirty="0"/>
                    </a:p>
                  </a:txBody>
                  <a:tcPr anchor="ctr"/>
                </a:tc>
                <a:tc>
                  <a:txBody>
                    <a:bodyPr/>
                    <a:lstStyle/>
                    <a:p>
                      <a:r>
                        <a:rPr lang="en-US" sz="2000" dirty="0"/>
                        <a:t>Neuter</a:t>
                      </a:r>
                      <a:endParaRPr lang="en-GB" sz="2000" dirty="0"/>
                    </a:p>
                  </a:txBody>
                  <a:tcPr anchor="ctr"/>
                </a:tc>
                <a:tc>
                  <a:txBody>
                    <a:bodyPr/>
                    <a:lstStyle/>
                    <a:p>
                      <a:r>
                        <a:rPr lang="en-US" sz="2000" dirty="0"/>
                        <a:t>Plural</a:t>
                      </a:r>
                      <a:endParaRPr lang="en-GB" sz="2000" dirty="0"/>
                    </a:p>
                  </a:txBody>
                  <a:tcPr anchor="ctr"/>
                </a:tc>
                <a:extLst>
                  <a:ext uri="{0D108BD9-81ED-4DB2-BD59-A6C34878D82A}">
                    <a16:rowId xmlns:a16="http://schemas.microsoft.com/office/drawing/2014/main" val="2787761686"/>
                  </a:ext>
                </a:extLst>
              </a:tr>
              <a:tr h="487680">
                <a:tc>
                  <a:txBody>
                    <a:bodyPr/>
                    <a:lstStyle/>
                    <a:p>
                      <a:r>
                        <a:rPr lang="en-US" sz="2000" dirty="0"/>
                        <a:t>(</a:t>
                      </a:r>
                      <a:r>
                        <a:rPr lang="en-US" sz="2000" b="1" dirty="0"/>
                        <a:t>R1</a:t>
                      </a:r>
                      <a:r>
                        <a:rPr lang="en-US" sz="2000" dirty="0"/>
                        <a:t>)Nominative</a:t>
                      </a:r>
                      <a:endParaRPr lang="en-GB" sz="2000" dirty="0"/>
                    </a:p>
                  </a:txBody>
                  <a:tcPr anchor="ctr"/>
                </a:tc>
                <a:tc>
                  <a:txBody>
                    <a:bodyPr/>
                    <a:lstStyle/>
                    <a:p>
                      <a:r>
                        <a:rPr lang="en-US" sz="2000" dirty="0" err="1"/>
                        <a:t>ein</a:t>
                      </a:r>
                      <a:endParaRPr lang="en-GB" sz="2000" dirty="0"/>
                    </a:p>
                  </a:txBody>
                  <a:tcPr anchor="ctr"/>
                </a:tc>
                <a:tc>
                  <a:txBody>
                    <a:bodyPr/>
                    <a:lstStyle/>
                    <a:p>
                      <a:r>
                        <a:rPr lang="en-US" sz="2000" dirty="0"/>
                        <a:t>eine</a:t>
                      </a:r>
                      <a:endParaRPr lang="en-GB" sz="2000" dirty="0"/>
                    </a:p>
                  </a:txBody>
                  <a:tcPr anchor="ctr"/>
                </a:tc>
                <a:tc>
                  <a:txBody>
                    <a:bodyPr/>
                    <a:lstStyle/>
                    <a:p>
                      <a:r>
                        <a:rPr lang="en-US" sz="2000" dirty="0" err="1"/>
                        <a:t>ein</a:t>
                      </a:r>
                      <a:r>
                        <a:rPr lang="en-US" sz="2000" dirty="0"/>
                        <a:t> </a:t>
                      </a:r>
                      <a:endParaRPr lang="en-GB" sz="2000" dirty="0"/>
                    </a:p>
                  </a:txBody>
                  <a:tcPr anchor="ctr"/>
                </a:tc>
                <a:tc>
                  <a:txBody>
                    <a:bodyPr/>
                    <a:lstStyle/>
                    <a:p>
                      <a:r>
                        <a:rPr lang="en-US" sz="2000" dirty="0"/>
                        <a:t>---</a:t>
                      </a:r>
                      <a:endParaRPr lang="en-GB" sz="2000" dirty="0"/>
                    </a:p>
                  </a:txBody>
                  <a:tcPr anchor="ctr"/>
                </a:tc>
                <a:extLst>
                  <a:ext uri="{0D108BD9-81ED-4DB2-BD59-A6C34878D82A}">
                    <a16:rowId xmlns:a16="http://schemas.microsoft.com/office/drawing/2014/main" val="1508859586"/>
                  </a:ext>
                </a:extLst>
              </a:tr>
            </a:tbl>
          </a:graphicData>
        </a:graphic>
      </p:graphicFrame>
      <p:sp>
        <p:nvSpPr>
          <p:cNvPr id="8" name="Speech Bubble: Oval 7">
            <a:extLst>
              <a:ext uri="{FF2B5EF4-FFF2-40B4-BE49-F238E27FC236}">
                <a16:creationId xmlns:a16="http://schemas.microsoft.com/office/drawing/2014/main" id="{33CA4E9C-92FF-EEDC-8D9C-FD0C467774A8}"/>
              </a:ext>
            </a:extLst>
          </p:cNvPr>
          <p:cNvSpPr/>
          <p:nvPr/>
        </p:nvSpPr>
        <p:spPr>
          <a:xfrm>
            <a:off x="222738" y="3727313"/>
            <a:ext cx="3767328" cy="791513"/>
          </a:xfrm>
          <a:prstGeom prst="wedgeEllipseCallout">
            <a:avLst>
              <a:gd name="adj1" fmla="val 52687"/>
              <a:gd name="adj2" fmla="val 61622"/>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accent6"/>
                </a:solidFill>
              </a:rPr>
              <a:t>Add the article.</a:t>
            </a:r>
            <a:endParaRPr lang="en-GB" sz="2400" dirty="0">
              <a:solidFill>
                <a:schemeClr val="accent6"/>
              </a:solidFill>
            </a:endParaRPr>
          </a:p>
        </p:txBody>
      </p:sp>
      <p:sp>
        <p:nvSpPr>
          <p:cNvPr id="9" name="TextBox 8">
            <a:extLst>
              <a:ext uri="{FF2B5EF4-FFF2-40B4-BE49-F238E27FC236}">
                <a16:creationId xmlns:a16="http://schemas.microsoft.com/office/drawing/2014/main" id="{31EE05DC-B852-6EF3-5BC9-F7061BBA2F36}"/>
              </a:ext>
            </a:extLst>
          </p:cNvPr>
          <p:cNvSpPr txBox="1"/>
          <p:nvPr/>
        </p:nvSpPr>
        <p:spPr>
          <a:xfrm>
            <a:off x="3899472" y="4806074"/>
            <a:ext cx="2084832" cy="461665"/>
          </a:xfrm>
          <a:prstGeom prst="rect">
            <a:avLst/>
          </a:prstGeom>
          <a:noFill/>
        </p:spPr>
        <p:txBody>
          <a:bodyPr wrap="square" rtlCol="0">
            <a:spAutoFit/>
          </a:bodyPr>
          <a:lstStyle/>
          <a:p>
            <a:pPr algn="ctr"/>
            <a:r>
              <a:rPr lang="en-US" sz="2400" dirty="0"/>
              <a:t>….</a:t>
            </a:r>
            <a:endParaRPr lang="en-GB" sz="2400" dirty="0"/>
          </a:p>
        </p:txBody>
      </p:sp>
      <p:sp>
        <p:nvSpPr>
          <p:cNvPr id="10" name="Rectangle: Rounded Corners 9">
            <a:extLst>
              <a:ext uri="{FF2B5EF4-FFF2-40B4-BE49-F238E27FC236}">
                <a16:creationId xmlns:a16="http://schemas.microsoft.com/office/drawing/2014/main" id="{C0FEFCBE-52D5-89B9-B0BF-E1E5F3FE93BD}"/>
              </a:ext>
            </a:extLst>
          </p:cNvPr>
          <p:cNvSpPr/>
          <p:nvPr/>
        </p:nvSpPr>
        <p:spPr>
          <a:xfrm>
            <a:off x="5990605" y="3646813"/>
            <a:ext cx="3535680" cy="1463040"/>
          </a:xfrm>
          <a:prstGeom prst="roundRect">
            <a:avLst/>
          </a:prstGeom>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Bild (</a:t>
            </a:r>
            <a:r>
              <a:rPr lang="en-US" sz="2400" dirty="0" err="1"/>
              <a:t>nt</a:t>
            </a:r>
            <a:r>
              <a:rPr lang="en-US" sz="2400" dirty="0"/>
              <a:t>)</a:t>
            </a:r>
            <a:endParaRPr lang="en-GB" sz="2400" dirty="0"/>
          </a:p>
        </p:txBody>
      </p:sp>
      <p:sp>
        <p:nvSpPr>
          <p:cNvPr id="19" name="Rectangle: Rounded Corners 18">
            <a:extLst>
              <a:ext uri="{FF2B5EF4-FFF2-40B4-BE49-F238E27FC236}">
                <a16:creationId xmlns:a16="http://schemas.microsoft.com/office/drawing/2014/main" id="{4BEB7D05-459B-CC06-967A-1F7E64BBA92B}"/>
              </a:ext>
            </a:extLst>
          </p:cNvPr>
          <p:cNvSpPr/>
          <p:nvPr/>
        </p:nvSpPr>
        <p:spPr>
          <a:xfrm>
            <a:off x="6121046" y="3767624"/>
            <a:ext cx="3535680" cy="1463040"/>
          </a:xfrm>
          <a:prstGeom prst="roundRect">
            <a:avLst/>
          </a:prstGeom>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Hobby (</a:t>
            </a:r>
            <a:r>
              <a:rPr lang="en-US" sz="2400" dirty="0" err="1"/>
              <a:t>nt</a:t>
            </a:r>
            <a:r>
              <a:rPr lang="en-US" sz="2400" dirty="0"/>
              <a:t>)</a:t>
            </a:r>
            <a:endParaRPr lang="en-GB" sz="2400" dirty="0"/>
          </a:p>
        </p:txBody>
      </p:sp>
      <p:sp>
        <p:nvSpPr>
          <p:cNvPr id="20" name="Rectangle: Rounded Corners 19">
            <a:extLst>
              <a:ext uri="{FF2B5EF4-FFF2-40B4-BE49-F238E27FC236}">
                <a16:creationId xmlns:a16="http://schemas.microsoft.com/office/drawing/2014/main" id="{F64C1899-0783-10F1-FC62-FB937A3F6768}"/>
              </a:ext>
            </a:extLst>
          </p:cNvPr>
          <p:cNvSpPr/>
          <p:nvPr/>
        </p:nvSpPr>
        <p:spPr>
          <a:xfrm>
            <a:off x="6251487" y="3909226"/>
            <a:ext cx="3535680" cy="1463040"/>
          </a:xfrm>
          <a:prstGeom prst="roundRect">
            <a:avLst/>
          </a:prstGeom>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Interview (</a:t>
            </a:r>
            <a:r>
              <a:rPr lang="en-US" sz="2400" dirty="0" err="1"/>
              <a:t>nt</a:t>
            </a:r>
            <a:r>
              <a:rPr lang="en-US" sz="2400" dirty="0"/>
              <a:t>)</a:t>
            </a:r>
            <a:endParaRPr lang="en-GB" sz="2400" dirty="0"/>
          </a:p>
        </p:txBody>
      </p:sp>
      <p:sp>
        <p:nvSpPr>
          <p:cNvPr id="26" name="Rectangle: Rounded Corners 25">
            <a:extLst>
              <a:ext uri="{FF2B5EF4-FFF2-40B4-BE49-F238E27FC236}">
                <a16:creationId xmlns:a16="http://schemas.microsoft.com/office/drawing/2014/main" id="{552753EE-51D1-2BD4-63B4-1628694E59FC}"/>
              </a:ext>
            </a:extLst>
          </p:cNvPr>
          <p:cNvSpPr/>
          <p:nvPr/>
        </p:nvSpPr>
        <p:spPr>
          <a:xfrm>
            <a:off x="6398453" y="4080821"/>
            <a:ext cx="3535680" cy="1463040"/>
          </a:xfrm>
          <a:prstGeom prst="roundRect">
            <a:avLst/>
          </a:prstGeom>
          <a:solidFill>
            <a:schemeClr val="accent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Aufgabe (f)</a:t>
            </a:r>
            <a:endParaRPr lang="en-GB" sz="2400" dirty="0">
              <a:solidFill>
                <a:schemeClr val="bg1"/>
              </a:solidFill>
            </a:endParaRPr>
          </a:p>
        </p:txBody>
      </p:sp>
      <p:sp>
        <p:nvSpPr>
          <p:cNvPr id="30" name="TextBox 29">
            <a:extLst>
              <a:ext uri="{FF2B5EF4-FFF2-40B4-BE49-F238E27FC236}">
                <a16:creationId xmlns:a16="http://schemas.microsoft.com/office/drawing/2014/main" id="{EAE9244D-3C25-4ADD-97C8-7323918CE706}"/>
              </a:ext>
            </a:extLst>
          </p:cNvPr>
          <p:cNvSpPr txBox="1"/>
          <p:nvPr/>
        </p:nvSpPr>
        <p:spPr>
          <a:xfrm>
            <a:off x="-4608" y="942867"/>
            <a:ext cx="11396727" cy="42473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Remember that article ‘a/an’ also matches the gender of the noun: </a:t>
            </a:r>
          </a:p>
        </p:txBody>
      </p:sp>
      <p:graphicFrame>
        <p:nvGraphicFramePr>
          <p:cNvPr id="13" name="Table 12">
            <a:extLst>
              <a:ext uri="{FF2B5EF4-FFF2-40B4-BE49-F238E27FC236}">
                <a16:creationId xmlns:a16="http://schemas.microsoft.com/office/drawing/2014/main" id="{48953EA1-FA4F-4378-9F0D-614795B0CC43}"/>
              </a:ext>
            </a:extLst>
          </p:cNvPr>
          <p:cNvGraphicFramePr>
            <a:graphicFrameLocks noGrp="1"/>
          </p:cNvGraphicFramePr>
          <p:nvPr/>
        </p:nvGraphicFramePr>
        <p:xfrm>
          <a:off x="128603" y="2946169"/>
          <a:ext cx="11957480" cy="487680"/>
        </p:xfrm>
        <a:graphic>
          <a:graphicData uri="http://schemas.openxmlformats.org/drawingml/2006/table">
            <a:tbl>
              <a:tblPr firstRow="1" bandRow="1">
                <a:tableStyleId>{5940675A-B579-460E-94D1-54222C63F5DA}</a:tableStyleId>
              </a:tblPr>
              <a:tblGrid>
                <a:gridCol w="2157397">
                  <a:extLst>
                    <a:ext uri="{9D8B030D-6E8A-4147-A177-3AD203B41FA5}">
                      <a16:colId xmlns:a16="http://schemas.microsoft.com/office/drawing/2014/main" val="2810976324"/>
                    </a:ext>
                  </a:extLst>
                </a:gridCol>
                <a:gridCol w="2274277">
                  <a:extLst>
                    <a:ext uri="{9D8B030D-6E8A-4147-A177-3AD203B41FA5}">
                      <a16:colId xmlns:a16="http://schemas.microsoft.com/office/drawing/2014/main" val="3632624413"/>
                    </a:ext>
                  </a:extLst>
                </a:gridCol>
                <a:gridCol w="2567354">
                  <a:extLst>
                    <a:ext uri="{9D8B030D-6E8A-4147-A177-3AD203B41FA5}">
                      <a16:colId xmlns:a16="http://schemas.microsoft.com/office/drawing/2014/main" val="926144637"/>
                    </a:ext>
                  </a:extLst>
                </a:gridCol>
                <a:gridCol w="2566956">
                  <a:extLst>
                    <a:ext uri="{9D8B030D-6E8A-4147-A177-3AD203B41FA5}">
                      <a16:colId xmlns:a16="http://schemas.microsoft.com/office/drawing/2014/main" val="1157103928"/>
                    </a:ext>
                  </a:extLst>
                </a:gridCol>
                <a:gridCol w="2391496">
                  <a:extLst>
                    <a:ext uri="{9D8B030D-6E8A-4147-A177-3AD203B41FA5}">
                      <a16:colId xmlns:a16="http://schemas.microsoft.com/office/drawing/2014/main" val="3111389882"/>
                    </a:ext>
                  </a:extLst>
                </a:gridCol>
              </a:tblGrid>
              <a:tr h="487680">
                <a:tc>
                  <a:txBody>
                    <a:bodyPr/>
                    <a:lstStyle/>
                    <a:p>
                      <a:r>
                        <a:rPr lang="en-US" sz="2000" b="0" dirty="0"/>
                        <a:t>(</a:t>
                      </a:r>
                      <a:r>
                        <a:rPr lang="en-US" sz="2000" b="1" dirty="0"/>
                        <a:t>R2</a:t>
                      </a:r>
                      <a:r>
                        <a:rPr lang="en-US" sz="2000" b="0" dirty="0"/>
                        <a:t>) Accusative</a:t>
                      </a:r>
                      <a:endParaRPr lang="en-GB" sz="2000" b="0" dirty="0"/>
                    </a:p>
                  </a:txBody>
                  <a:tcPr anchor="ctr">
                    <a:solidFill>
                      <a:srgbClr val="FFECCB"/>
                    </a:solidFill>
                  </a:tcPr>
                </a:tc>
                <a:tc>
                  <a:txBody>
                    <a:bodyPr/>
                    <a:lstStyle/>
                    <a:p>
                      <a:r>
                        <a:rPr lang="en-US" sz="2000" b="1" dirty="0" err="1"/>
                        <a:t>einen</a:t>
                      </a:r>
                      <a:endParaRPr lang="en-GB" sz="2000" b="1" dirty="0"/>
                    </a:p>
                  </a:txBody>
                  <a:tcPr anchor="ctr">
                    <a:solidFill>
                      <a:srgbClr val="FFECCB"/>
                    </a:solidFill>
                  </a:tcPr>
                </a:tc>
                <a:tc>
                  <a:txBody>
                    <a:bodyPr/>
                    <a:lstStyle/>
                    <a:p>
                      <a:r>
                        <a:rPr lang="en-US" sz="2000" b="0" dirty="0"/>
                        <a:t>eine</a:t>
                      </a:r>
                      <a:endParaRPr lang="en-GB" sz="2000" b="0" dirty="0"/>
                    </a:p>
                  </a:txBody>
                  <a:tcPr anchor="ctr">
                    <a:solidFill>
                      <a:srgbClr val="FFECCB"/>
                    </a:solidFill>
                  </a:tcPr>
                </a:tc>
                <a:tc>
                  <a:txBody>
                    <a:bodyPr/>
                    <a:lstStyle/>
                    <a:p>
                      <a:r>
                        <a:rPr lang="en-US" sz="2000" b="0" dirty="0" err="1"/>
                        <a:t>ein</a:t>
                      </a:r>
                      <a:endParaRPr lang="en-GB" sz="2000" b="0" dirty="0"/>
                    </a:p>
                  </a:txBody>
                  <a:tcPr anchor="ctr">
                    <a:solidFill>
                      <a:srgbClr val="FFECCB"/>
                    </a:solidFill>
                  </a:tcPr>
                </a:tc>
                <a:tc>
                  <a:txBody>
                    <a:bodyPr/>
                    <a:lstStyle/>
                    <a:p>
                      <a:r>
                        <a:rPr lang="en-US" sz="2000" b="0" dirty="0"/>
                        <a:t>---</a:t>
                      </a:r>
                      <a:endParaRPr lang="en-GB" sz="2000" b="0" dirty="0"/>
                    </a:p>
                  </a:txBody>
                  <a:tcPr anchor="ctr">
                    <a:solidFill>
                      <a:srgbClr val="FFECCB"/>
                    </a:solidFill>
                  </a:tcPr>
                </a:tc>
                <a:extLst>
                  <a:ext uri="{0D108BD9-81ED-4DB2-BD59-A6C34878D82A}">
                    <a16:rowId xmlns:a16="http://schemas.microsoft.com/office/drawing/2014/main" val="4084598370"/>
                  </a:ext>
                </a:extLst>
              </a:tr>
            </a:tbl>
          </a:graphicData>
        </a:graphic>
      </p:graphicFrame>
      <p:sp>
        <p:nvSpPr>
          <p:cNvPr id="31" name="TextBox 30">
            <a:extLst>
              <a:ext uri="{FF2B5EF4-FFF2-40B4-BE49-F238E27FC236}">
                <a16:creationId xmlns:a16="http://schemas.microsoft.com/office/drawing/2014/main" id="{C1E690D0-ADF5-41DB-B5FD-C3B20C520DDA}"/>
              </a:ext>
            </a:extLst>
          </p:cNvPr>
          <p:cNvSpPr txBox="1"/>
          <p:nvPr/>
        </p:nvSpPr>
        <p:spPr>
          <a:xfrm>
            <a:off x="0" y="2478733"/>
            <a:ext cx="9971937" cy="42473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Use R1 ‘the’ after </a:t>
            </a:r>
            <a:r>
              <a:rPr kumimoji="0" lang="en-US" sz="24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sein</a:t>
            </a:r>
            <a:r>
              <a:rPr kumimoji="0" lang="en-US"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US" sz="24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werden</a:t>
            </a:r>
            <a:r>
              <a:rPr kumimoji="0" lang="en-US"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and </a:t>
            </a:r>
            <a:r>
              <a:rPr kumimoji="0" lang="en-US" sz="24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heißen</a:t>
            </a:r>
            <a:r>
              <a:rPr lang="en-US" sz="2400" dirty="0">
                <a:solidFill>
                  <a:srgbClr val="525050"/>
                </a:solidFill>
                <a:latin typeface="Century Gothic" panose="020B0502020202020204" pitchFamily="34" charset="0"/>
              </a:rPr>
              <a:t>:</a:t>
            </a:r>
            <a:endParaRPr kumimoji="0" lang="en-US"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15" name="Rectangle 14">
            <a:extLst>
              <a:ext uri="{FF2B5EF4-FFF2-40B4-BE49-F238E27FC236}">
                <a16:creationId xmlns:a16="http://schemas.microsoft.com/office/drawing/2014/main" id="{C4DAE522-167E-437B-96EB-FA84275658E9}"/>
              </a:ext>
            </a:extLst>
          </p:cNvPr>
          <p:cNvSpPr/>
          <p:nvPr/>
        </p:nvSpPr>
        <p:spPr>
          <a:xfrm>
            <a:off x="128603" y="1902176"/>
            <a:ext cx="2145674" cy="465885"/>
          </a:xfrm>
          <a:prstGeom prst="rect">
            <a:avLst/>
          </a:prstGeom>
          <a:solidFill>
            <a:srgbClr val="FFE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Das </a:t>
            </a:r>
            <a:r>
              <a:rPr lang="en-GB" sz="2000" b="1" dirty="0" err="1">
                <a:solidFill>
                  <a:schemeClr val="bg1"/>
                </a:solidFill>
              </a:rPr>
              <a:t>ist</a:t>
            </a:r>
            <a:endParaRPr lang="en-GB" sz="2000" b="1" dirty="0">
              <a:solidFill>
                <a:schemeClr val="bg1"/>
              </a:solidFill>
            </a:endParaRPr>
          </a:p>
        </p:txBody>
      </p:sp>
      <p:sp>
        <p:nvSpPr>
          <p:cNvPr id="32" name="TextBox 31">
            <a:extLst>
              <a:ext uri="{FF2B5EF4-FFF2-40B4-BE49-F238E27FC236}">
                <a16:creationId xmlns:a16="http://schemas.microsoft.com/office/drawing/2014/main" id="{D3D5125C-C600-463C-B295-F24B98CF0742}"/>
              </a:ext>
            </a:extLst>
          </p:cNvPr>
          <p:cNvSpPr txBox="1"/>
          <p:nvPr/>
        </p:nvSpPr>
        <p:spPr>
          <a:xfrm>
            <a:off x="2731946" y="1950452"/>
            <a:ext cx="1258120" cy="369332"/>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Satz</a:t>
            </a:r>
            <a:endParaRPr kumimoji="0" lang="en-US"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33" name="TextBox 32">
            <a:extLst>
              <a:ext uri="{FF2B5EF4-FFF2-40B4-BE49-F238E27FC236}">
                <a16:creationId xmlns:a16="http://schemas.microsoft.com/office/drawing/2014/main" id="{3954A230-A6A4-4CF7-909D-0D750CC674F6}"/>
              </a:ext>
            </a:extLst>
          </p:cNvPr>
          <p:cNvSpPr txBox="1"/>
          <p:nvPr/>
        </p:nvSpPr>
        <p:spPr>
          <a:xfrm>
            <a:off x="4959007" y="1947596"/>
            <a:ext cx="1907489" cy="369332"/>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Reihe</a:t>
            </a:r>
            <a:endParaRPr kumimoji="0" lang="en-US"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34" name="TextBox 33">
            <a:extLst>
              <a:ext uri="{FF2B5EF4-FFF2-40B4-BE49-F238E27FC236}">
                <a16:creationId xmlns:a16="http://schemas.microsoft.com/office/drawing/2014/main" id="{D883A82E-DCBC-45F1-8E5F-CED4981DE243}"/>
              </a:ext>
            </a:extLst>
          </p:cNvPr>
          <p:cNvSpPr txBox="1"/>
          <p:nvPr/>
        </p:nvSpPr>
        <p:spPr>
          <a:xfrm>
            <a:off x="7515230" y="1973089"/>
            <a:ext cx="1802390" cy="369332"/>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Gespräch</a:t>
            </a:r>
            <a:endParaRPr kumimoji="0" lang="en-US"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35" name="Rectangle 34">
            <a:extLst>
              <a:ext uri="{FF2B5EF4-FFF2-40B4-BE49-F238E27FC236}">
                <a16:creationId xmlns:a16="http://schemas.microsoft.com/office/drawing/2014/main" id="{E846D2C4-CF39-4525-AC1E-BFC8AC0B6655}"/>
              </a:ext>
            </a:extLst>
          </p:cNvPr>
          <p:cNvSpPr/>
          <p:nvPr/>
        </p:nvSpPr>
        <p:spPr>
          <a:xfrm>
            <a:off x="128603" y="1890972"/>
            <a:ext cx="2145674" cy="465885"/>
          </a:xfrm>
          <a:prstGeom prst="rect">
            <a:avLst/>
          </a:prstGeom>
          <a:solidFill>
            <a:srgbClr val="FFE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Das </a:t>
            </a:r>
            <a:r>
              <a:rPr lang="en-GB" sz="2000" b="1" dirty="0" err="1">
                <a:solidFill>
                  <a:schemeClr val="tx1"/>
                </a:solidFill>
              </a:rPr>
              <a:t>sind</a:t>
            </a:r>
            <a:endParaRPr lang="en-GB" sz="2000" b="1" dirty="0">
              <a:solidFill>
                <a:schemeClr val="tx1"/>
              </a:solidFill>
            </a:endParaRPr>
          </a:p>
        </p:txBody>
      </p:sp>
      <p:sp>
        <p:nvSpPr>
          <p:cNvPr id="36" name="TextBox 35">
            <a:extLst>
              <a:ext uri="{FF2B5EF4-FFF2-40B4-BE49-F238E27FC236}">
                <a16:creationId xmlns:a16="http://schemas.microsoft.com/office/drawing/2014/main" id="{623EF39A-B1FC-4ABD-B323-4EA9AAF99076}"/>
              </a:ext>
            </a:extLst>
          </p:cNvPr>
          <p:cNvSpPr txBox="1"/>
          <p:nvPr/>
        </p:nvSpPr>
        <p:spPr>
          <a:xfrm>
            <a:off x="10145889" y="1950495"/>
            <a:ext cx="1802390" cy="369332"/>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000" b="1" dirty="0" err="1">
                <a:solidFill>
                  <a:srgbClr val="525050"/>
                </a:solidFill>
                <a:latin typeface="Century Gothic" panose="020B0502020202020204" pitchFamily="34" charset="0"/>
              </a:rPr>
              <a:t>Antworten</a:t>
            </a:r>
            <a:endParaRPr kumimoji="0" lang="en-US"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37" name="TextBox 36">
            <a:extLst>
              <a:ext uri="{FF2B5EF4-FFF2-40B4-BE49-F238E27FC236}">
                <a16:creationId xmlns:a16="http://schemas.microsoft.com/office/drawing/2014/main" id="{C5944F89-E7BE-4EEE-93B9-28CE84755388}"/>
              </a:ext>
            </a:extLst>
          </p:cNvPr>
          <p:cNvSpPr txBox="1"/>
          <p:nvPr/>
        </p:nvSpPr>
        <p:spPr>
          <a:xfrm>
            <a:off x="-4609" y="2477614"/>
            <a:ext cx="9971937" cy="424732"/>
          </a:xfrm>
          <a:prstGeom prst="rect">
            <a:avLst/>
          </a:prstGeom>
          <a:solidFill>
            <a:schemeClr val="bg2"/>
          </a:solid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Use R2 ‘the’ after </a:t>
            </a:r>
            <a:r>
              <a:rPr kumimoji="0" lang="en-US" sz="24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haben</a:t>
            </a:r>
            <a:r>
              <a:rPr kumimoji="0" lang="en-US"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and most other verbs:</a:t>
            </a:r>
          </a:p>
        </p:txBody>
      </p:sp>
      <p:sp>
        <p:nvSpPr>
          <p:cNvPr id="38" name="TextBox 37">
            <a:extLst>
              <a:ext uri="{FF2B5EF4-FFF2-40B4-BE49-F238E27FC236}">
                <a16:creationId xmlns:a16="http://schemas.microsoft.com/office/drawing/2014/main" id="{62D0ADC4-0F3A-42DB-A9A8-470A533E0E04}"/>
              </a:ext>
            </a:extLst>
          </p:cNvPr>
          <p:cNvSpPr txBox="1"/>
          <p:nvPr/>
        </p:nvSpPr>
        <p:spPr>
          <a:xfrm>
            <a:off x="813821" y="4843125"/>
            <a:ext cx="3082110" cy="424732"/>
          </a:xfrm>
          <a:prstGeom prst="rect">
            <a:avLst/>
          </a:prstGeom>
          <a:solidFill>
            <a:schemeClr val="bg2"/>
          </a:solid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Ich </a:t>
            </a:r>
            <a:r>
              <a:rPr kumimoji="0" lang="en-US" sz="24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habe</a:t>
            </a:r>
            <a:r>
              <a:rPr kumimoji="0" lang="en-US"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a:t>
            </a:r>
          </a:p>
        </p:txBody>
      </p:sp>
      <p:sp>
        <p:nvSpPr>
          <p:cNvPr id="16" name="Speech Bubble: Rectangle with Corners Rounded 15">
            <a:extLst>
              <a:ext uri="{FF2B5EF4-FFF2-40B4-BE49-F238E27FC236}">
                <a16:creationId xmlns:a16="http://schemas.microsoft.com/office/drawing/2014/main" id="{F5A115ED-4403-4F0F-8DFE-FA24CF3A0A0B}"/>
              </a:ext>
            </a:extLst>
          </p:cNvPr>
          <p:cNvSpPr/>
          <p:nvPr/>
        </p:nvSpPr>
        <p:spPr>
          <a:xfrm>
            <a:off x="3613421" y="3339897"/>
            <a:ext cx="2130886" cy="502596"/>
          </a:xfrm>
          <a:prstGeom prst="wedgeRoundRectCallout">
            <a:avLst>
              <a:gd name="adj1" fmla="val -37338"/>
              <a:gd name="adj2" fmla="val -87829"/>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In R2 </a:t>
            </a:r>
            <a:r>
              <a:rPr lang="en-GB" dirty="0" err="1"/>
              <a:t>ein</a:t>
            </a:r>
            <a:r>
              <a:rPr lang="en-GB" dirty="0"/>
              <a:t> </a:t>
            </a:r>
            <a:r>
              <a:rPr lang="en-GB" dirty="0">
                <a:sym typeface="Wingdings" panose="05000000000000000000" pitchFamily="2" charset="2"/>
              </a:rPr>
              <a:t> </a:t>
            </a:r>
            <a:r>
              <a:rPr lang="en-GB" b="1" dirty="0" err="1">
                <a:sym typeface="Wingdings" panose="05000000000000000000" pitchFamily="2" charset="2"/>
              </a:rPr>
              <a:t>einen</a:t>
            </a:r>
            <a:endParaRPr lang="en-GB" b="1" dirty="0"/>
          </a:p>
        </p:txBody>
      </p:sp>
      <p:sp>
        <p:nvSpPr>
          <p:cNvPr id="22" name="Rectangle: Rounded Corners 21">
            <a:extLst>
              <a:ext uri="{FF2B5EF4-FFF2-40B4-BE49-F238E27FC236}">
                <a16:creationId xmlns:a16="http://schemas.microsoft.com/office/drawing/2014/main" id="{5246667E-F741-2959-0BBF-AA460332CACB}"/>
              </a:ext>
            </a:extLst>
          </p:cNvPr>
          <p:cNvSpPr/>
          <p:nvPr/>
        </p:nvSpPr>
        <p:spPr>
          <a:xfrm>
            <a:off x="6535058" y="4270460"/>
            <a:ext cx="3535680" cy="1463040"/>
          </a:xfrm>
          <a:prstGeom prst="roundRect">
            <a:avLst/>
          </a:prstGeom>
          <a:solidFill>
            <a:schemeClr val="accent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Lied (</a:t>
            </a:r>
            <a:r>
              <a:rPr lang="en-US" sz="2400" dirty="0" err="1">
                <a:solidFill>
                  <a:schemeClr val="bg1"/>
                </a:solidFill>
              </a:rPr>
              <a:t>nt</a:t>
            </a:r>
            <a:r>
              <a:rPr lang="en-US" sz="2400" dirty="0">
                <a:solidFill>
                  <a:schemeClr val="bg1"/>
                </a:solidFill>
              </a:rPr>
              <a:t>)</a:t>
            </a:r>
            <a:endParaRPr lang="en-GB" sz="2400" dirty="0">
              <a:solidFill>
                <a:schemeClr val="bg1"/>
              </a:solidFill>
            </a:endParaRPr>
          </a:p>
        </p:txBody>
      </p:sp>
      <p:sp>
        <p:nvSpPr>
          <p:cNvPr id="24" name="Rectangle: Rounded Corners 23">
            <a:extLst>
              <a:ext uri="{FF2B5EF4-FFF2-40B4-BE49-F238E27FC236}">
                <a16:creationId xmlns:a16="http://schemas.microsoft.com/office/drawing/2014/main" id="{EBCA5F73-D242-E1CD-A817-870FE620933C}"/>
              </a:ext>
            </a:extLst>
          </p:cNvPr>
          <p:cNvSpPr/>
          <p:nvPr/>
        </p:nvSpPr>
        <p:spPr>
          <a:xfrm>
            <a:off x="6718986" y="4476176"/>
            <a:ext cx="3535680" cy="1463040"/>
          </a:xfrm>
          <a:prstGeom prst="roundRect">
            <a:avLst/>
          </a:prstGeom>
          <a:solidFill>
            <a:srgbClr val="FFCC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Vorteil</a:t>
            </a:r>
            <a:r>
              <a:rPr lang="en-US" sz="2400" dirty="0">
                <a:solidFill>
                  <a:schemeClr val="tx1"/>
                </a:solidFill>
              </a:rPr>
              <a:t> (m)</a:t>
            </a:r>
            <a:endParaRPr lang="en-GB" sz="2400" dirty="0">
              <a:solidFill>
                <a:schemeClr val="tx1"/>
              </a:solidFill>
            </a:endParaRPr>
          </a:p>
        </p:txBody>
      </p:sp>
      <p:sp>
        <p:nvSpPr>
          <p:cNvPr id="27" name="Rectangle: Rounded Corners 26">
            <a:extLst>
              <a:ext uri="{FF2B5EF4-FFF2-40B4-BE49-F238E27FC236}">
                <a16:creationId xmlns:a16="http://schemas.microsoft.com/office/drawing/2014/main" id="{1E53F992-BCCB-3325-0762-765B38B8CF87}"/>
              </a:ext>
            </a:extLst>
          </p:cNvPr>
          <p:cNvSpPr/>
          <p:nvPr/>
        </p:nvSpPr>
        <p:spPr>
          <a:xfrm>
            <a:off x="6908298" y="4653626"/>
            <a:ext cx="3535680" cy="1463040"/>
          </a:xfrm>
          <a:prstGeom prst="roundRect">
            <a:avLst/>
          </a:prstGeom>
          <a:solidFill>
            <a:schemeClr val="accent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1"/>
                </a:solidFill>
              </a:rPr>
              <a:t>Antwort</a:t>
            </a:r>
            <a:r>
              <a:rPr lang="en-US" sz="2400" dirty="0">
                <a:solidFill>
                  <a:schemeClr val="bg1"/>
                </a:solidFill>
              </a:rPr>
              <a:t> (f)</a:t>
            </a:r>
            <a:endParaRPr lang="en-GB" sz="2400" dirty="0">
              <a:solidFill>
                <a:schemeClr val="bg1"/>
              </a:solidFill>
            </a:endParaRPr>
          </a:p>
        </p:txBody>
      </p:sp>
      <p:sp>
        <p:nvSpPr>
          <p:cNvPr id="28" name="Rectangle: Rounded Corners 27">
            <a:extLst>
              <a:ext uri="{FF2B5EF4-FFF2-40B4-BE49-F238E27FC236}">
                <a16:creationId xmlns:a16="http://schemas.microsoft.com/office/drawing/2014/main" id="{A35F7EE3-82EF-0690-D776-8F6C70508797}"/>
              </a:ext>
            </a:extLst>
          </p:cNvPr>
          <p:cNvSpPr/>
          <p:nvPr/>
        </p:nvSpPr>
        <p:spPr>
          <a:xfrm>
            <a:off x="7097460" y="4870907"/>
            <a:ext cx="3535680" cy="1463040"/>
          </a:xfrm>
          <a:prstGeom prst="roundRect">
            <a:avLst/>
          </a:prstGeom>
          <a:solidFill>
            <a:schemeClr val="accent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1"/>
                </a:solidFill>
              </a:rPr>
              <a:t>Fehler</a:t>
            </a:r>
            <a:r>
              <a:rPr lang="en-US" sz="2400" dirty="0">
                <a:solidFill>
                  <a:schemeClr val="bg1"/>
                </a:solidFill>
              </a:rPr>
              <a:t> (m)</a:t>
            </a:r>
            <a:endParaRPr lang="en-GB" sz="2400" dirty="0">
              <a:solidFill>
                <a:schemeClr val="bg1"/>
              </a:solidFill>
            </a:endParaRPr>
          </a:p>
        </p:txBody>
      </p:sp>
      <p:sp>
        <p:nvSpPr>
          <p:cNvPr id="29" name="Rectangle: Rounded Corners 28">
            <a:extLst>
              <a:ext uri="{FF2B5EF4-FFF2-40B4-BE49-F238E27FC236}">
                <a16:creationId xmlns:a16="http://schemas.microsoft.com/office/drawing/2014/main" id="{820DBB96-14DE-170E-DCA4-BBD5D5875227}"/>
              </a:ext>
            </a:extLst>
          </p:cNvPr>
          <p:cNvSpPr/>
          <p:nvPr/>
        </p:nvSpPr>
        <p:spPr>
          <a:xfrm>
            <a:off x="7286622" y="5110366"/>
            <a:ext cx="3535680" cy="1463040"/>
          </a:xfrm>
          <a:prstGeom prst="roundRect">
            <a:avLst/>
          </a:prstGeom>
          <a:solidFill>
            <a:srgbClr val="C0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2"/>
                </a:solidFill>
              </a:rPr>
              <a:t>Begriff</a:t>
            </a:r>
            <a:r>
              <a:rPr lang="en-US" sz="2400" dirty="0">
                <a:solidFill>
                  <a:schemeClr val="bg2"/>
                </a:solidFill>
              </a:rPr>
              <a:t> (m)</a:t>
            </a:r>
            <a:endParaRPr lang="en-GB" sz="2400" dirty="0">
              <a:solidFill>
                <a:schemeClr val="bg2"/>
              </a:solidFill>
            </a:endParaRPr>
          </a:p>
        </p:txBody>
      </p:sp>
      <p:sp>
        <p:nvSpPr>
          <p:cNvPr id="51" name="Rectangle: Rounded Corners 50">
            <a:extLst>
              <a:ext uri="{FF2B5EF4-FFF2-40B4-BE49-F238E27FC236}">
                <a16:creationId xmlns:a16="http://schemas.microsoft.com/office/drawing/2014/main" id="{048A7E63-DDE1-4D3E-B274-172608B91FF1}"/>
              </a:ext>
            </a:extLst>
          </p:cNvPr>
          <p:cNvSpPr/>
          <p:nvPr/>
        </p:nvSpPr>
        <p:spPr>
          <a:xfrm>
            <a:off x="7475784" y="5315569"/>
            <a:ext cx="3535680" cy="1463040"/>
          </a:xfrm>
          <a:prstGeom prst="roundRect">
            <a:avLst/>
          </a:prstGeom>
          <a:solidFill>
            <a:srgbClr val="C0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2"/>
                </a:solidFill>
              </a:rPr>
              <a:t>Übung</a:t>
            </a:r>
            <a:r>
              <a:rPr lang="en-US" sz="2400" dirty="0">
                <a:solidFill>
                  <a:schemeClr val="bg2"/>
                </a:solidFill>
              </a:rPr>
              <a:t> (f)</a:t>
            </a:r>
            <a:endParaRPr lang="en-GB" sz="2400" dirty="0">
              <a:solidFill>
                <a:schemeClr val="bg2"/>
              </a:solidFill>
            </a:endParaRPr>
          </a:p>
        </p:txBody>
      </p:sp>
      <p:sp>
        <p:nvSpPr>
          <p:cNvPr id="52" name="Speech Bubble: Rectangle with Corners Rounded 51">
            <a:extLst>
              <a:ext uri="{FF2B5EF4-FFF2-40B4-BE49-F238E27FC236}">
                <a16:creationId xmlns:a16="http://schemas.microsoft.com/office/drawing/2014/main" id="{4DFB6B3D-458B-4514-94EF-9191BD74FF1F}"/>
              </a:ext>
            </a:extLst>
          </p:cNvPr>
          <p:cNvSpPr/>
          <p:nvPr/>
        </p:nvSpPr>
        <p:spPr>
          <a:xfrm>
            <a:off x="10151160" y="827863"/>
            <a:ext cx="1961023" cy="502596"/>
          </a:xfrm>
          <a:prstGeom prst="wedgeRoundRectCallout">
            <a:avLst>
              <a:gd name="adj1" fmla="val -53658"/>
              <a:gd name="adj2" fmla="val 200235"/>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no plural of ‘a’!</a:t>
            </a:r>
            <a:endParaRPr lang="en-GB" b="1" dirty="0"/>
          </a:p>
        </p:txBody>
      </p:sp>
      <p:sp>
        <p:nvSpPr>
          <p:cNvPr id="40" name="Rectangle 39">
            <a:extLst>
              <a:ext uri="{FF2B5EF4-FFF2-40B4-BE49-F238E27FC236}">
                <a16:creationId xmlns:a16="http://schemas.microsoft.com/office/drawing/2014/main" id="{3F4B59EB-2681-4C94-8071-005E87EDFE20}"/>
              </a:ext>
            </a:extLst>
          </p:cNvPr>
          <p:cNvSpPr/>
          <p:nvPr/>
        </p:nvSpPr>
        <p:spPr>
          <a:xfrm>
            <a:off x="139754" y="1899319"/>
            <a:ext cx="2145674" cy="465885"/>
          </a:xfrm>
          <a:prstGeom prst="rect">
            <a:avLst/>
          </a:prstGeom>
          <a:solidFill>
            <a:srgbClr val="FFE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Das </a:t>
            </a:r>
            <a:r>
              <a:rPr lang="en-GB" sz="2000" b="1" dirty="0" err="1">
                <a:solidFill>
                  <a:schemeClr val="tx1"/>
                </a:solidFill>
              </a:rPr>
              <a:t>ist</a:t>
            </a:r>
            <a:r>
              <a:rPr lang="en-GB" sz="2000" b="1" dirty="0">
                <a:solidFill>
                  <a:schemeClr val="tx1"/>
                </a:solidFill>
              </a:rPr>
              <a:t>/</a:t>
            </a:r>
            <a:r>
              <a:rPr lang="en-GB" sz="2000" b="1" dirty="0" err="1">
                <a:solidFill>
                  <a:schemeClr val="tx1"/>
                </a:solidFill>
              </a:rPr>
              <a:t>sind</a:t>
            </a:r>
            <a:endParaRPr lang="en-GB" sz="2000" b="1" dirty="0">
              <a:solidFill>
                <a:schemeClr val="tx1"/>
              </a:solidFill>
            </a:endParaRPr>
          </a:p>
        </p:txBody>
      </p:sp>
      <p:sp>
        <p:nvSpPr>
          <p:cNvPr id="39" name="Rectangle 38">
            <a:extLst>
              <a:ext uri="{FF2B5EF4-FFF2-40B4-BE49-F238E27FC236}">
                <a16:creationId xmlns:a16="http://schemas.microsoft.com/office/drawing/2014/main" id="{60303B04-BF08-42A6-8B0B-C5D3879D224C}"/>
              </a:ext>
            </a:extLst>
          </p:cNvPr>
          <p:cNvSpPr/>
          <p:nvPr/>
        </p:nvSpPr>
        <p:spPr>
          <a:xfrm>
            <a:off x="-4609" y="1397374"/>
            <a:ext cx="12192000" cy="21564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73862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fade">
                                      <p:cBhvr>
                                        <p:cTn id="42" dur="500"/>
                                        <p:tgtEl>
                                          <p:spTgt spid="5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fade">
                                      <p:cBhvr>
                                        <p:cTn id="45" dur="500"/>
                                        <p:tgtEl>
                                          <p:spTgt spid="4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fade">
                                      <p:cBhvr>
                                        <p:cTn id="55" dur="500"/>
                                        <p:tgtEl>
                                          <p:spTgt spid="37"/>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500"/>
                                        <p:tgtEl>
                                          <p:spTgt spid="16"/>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fade">
                                      <p:cBhvr>
                                        <p:cTn id="65" dur="500"/>
                                        <p:tgtEl>
                                          <p:spTgt spid="8"/>
                                        </p:tgtEl>
                                      </p:cBhvr>
                                    </p:animEffect>
                                  </p:childTnLst>
                                </p:cTn>
                              </p:par>
                              <p:par>
                                <p:cTn id="66" presetID="9" presetClass="entr" presetSubtype="0" fill="hold" grpId="0" nodeType="withEffect">
                                  <p:stCondLst>
                                    <p:cond delay="0"/>
                                  </p:stCondLst>
                                  <p:childTnLst>
                                    <p:set>
                                      <p:cBhvr>
                                        <p:cTn id="67" dur="1" fill="hold">
                                          <p:stCondLst>
                                            <p:cond delay="0"/>
                                          </p:stCondLst>
                                        </p:cTn>
                                        <p:tgtEl>
                                          <p:spTgt spid="39"/>
                                        </p:tgtEl>
                                        <p:attrNameLst>
                                          <p:attrName>style.visibility</p:attrName>
                                        </p:attrNameLst>
                                      </p:cBhvr>
                                      <p:to>
                                        <p:strVal val="visible"/>
                                      </p:to>
                                    </p:set>
                                    <p:animEffect transition="in" filter="dissolve">
                                      <p:cBhvr>
                                        <p:cTn id="68" dur="500"/>
                                        <p:tgtEl>
                                          <p:spTgt spid="39"/>
                                        </p:tgtEl>
                                      </p:cBhvr>
                                    </p:animEffect>
                                  </p:childTnLst>
                                </p:cTn>
                              </p:par>
                              <p:par>
                                <p:cTn id="69" presetID="1" presetClass="exit" presetSubtype="0" fill="hold" grpId="1" nodeType="withEffect">
                                  <p:stCondLst>
                                    <p:cond delay="0"/>
                                  </p:stCondLst>
                                  <p:childTnLst>
                                    <p:set>
                                      <p:cBhvr>
                                        <p:cTn id="70" dur="1" fill="hold">
                                          <p:stCondLst>
                                            <p:cond delay="0"/>
                                          </p:stCondLst>
                                        </p:cTn>
                                        <p:tgtEl>
                                          <p:spTgt spid="16"/>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38"/>
                                        </p:tgtEl>
                                        <p:attrNameLst>
                                          <p:attrName>style.visibility</p:attrName>
                                        </p:attrNameLst>
                                      </p:cBhvr>
                                      <p:to>
                                        <p:strVal val="visible"/>
                                      </p:to>
                                    </p:set>
                                    <p:animEffect transition="in" filter="fade">
                                      <p:cBhvr>
                                        <p:cTn id="75" dur="500"/>
                                        <p:tgtEl>
                                          <p:spTgt spid="38"/>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9"/>
                                        </p:tgtEl>
                                        <p:attrNameLst>
                                          <p:attrName>style.visibility</p:attrName>
                                        </p:attrNameLst>
                                      </p:cBhvr>
                                      <p:to>
                                        <p:strVal val="visible"/>
                                      </p:to>
                                    </p:set>
                                    <p:animEffect transition="in" filter="fade">
                                      <p:cBhvr>
                                        <p:cTn id="78" dur="500"/>
                                        <p:tgtEl>
                                          <p:spTgt spid="9"/>
                                        </p:tgtEl>
                                      </p:cBhvr>
                                    </p:animEffec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0"/>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6"/>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22"/>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24"/>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27"/>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28"/>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29"/>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19" grpId="0" animBg="1"/>
      <p:bldP spid="20" grpId="0" animBg="1"/>
      <p:bldP spid="26" grpId="0" animBg="1"/>
      <p:bldP spid="31" grpId="0"/>
      <p:bldP spid="15" grpId="0" animBg="1"/>
      <p:bldP spid="32" grpId="0"/>
      <p:bldP spid="33" grpId="0"/>
      <p:bldP spid="34" grpId="0"/>
      <p:bldP spid="35" grpId="0" animBg="1"/>
      <p:bldP spid="36" grpId="0"/>
      <p:bldP spid="37" grpId="0" animBg="1"/>
      <p:bldP spid="38" grpId="0" animBg="1"/>
      <p:bldP spid="16" grpId="0" animBg="1"/>
      <p:bldP spid="16" grpId="1" animBg="1"/>
      <p:bldP spid="22" grpId="0" animBg="1"/>
      <p:bldP spid="24" grpId="0" animBg="1"/>
      <p:bldP spid="27" grpId="0" animBg="1"/>
      <p:bldP spid="28" grpId="0" animBg="1"/>
      <p:bldP spid="29" grpId="0" animBg="1"/>
      <p:bldP spid="51" grpId="0" animBg="1"/>
      <p:bldP spid="52" grpId="0" animBg="1"/>
      <p:bldP spid="40" grpId="0" animBg="1"/>
      <p:bldP spid="3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7A51C0F-2455-9116-60E3-187E840309A7}"/>
              </a:ext>
            </a:extLst>
          </p:cNvPr>
          <p:cNvSpPr>
            <a:spLocks noGrp="1"/>
          </p:cNvSpPr>
          <p:nvPr>
            <p:ph type="title"/>
          </p:nvPr>
        </p:nvSpPr>
        <p:spPr>
          <a:xfrm>
            <a:off x="-2" y="150927"/>
            <a:ext cx="8011305" cy="647577"/>
          </a:xfrm>
        </p:spPr>
        <p:txBody>
          <a:bodyPr>
            <a:normAutofit/>
          </a:bodyPr>
          <a:lstStyle/>
          <a:p>
            <a:r>
              <a:rPr lang="en-US" dirty="0"/>
              <a:t>Word </a:t>
            </a:r>
            <a:r>
              <a:rPr lang="en-US" dirty="0" err="1"/>
              <a:t>Maths</a:t>
            </a:r>
            <a:r>
              <a:rPr lang="en-US" dirty="0"/>
              <a:t>. Divide and conquer!</a:t>
            </a:r>
            <a:endParaRPr lang="en-GB" dirty="0"/>
          </a:p>
        </p:txBody>
      </p:sp>
      <p:sp>
        <p:nvSpPr>
          <p:cNvPr id="4" name="Text Placeholder 3">
            <a:extLst>
              <a:ext uri="{FF2B5EF4-FFF2-40B4-BE49-F238E27FC236}">
                <a16:creationId xmlns:a16="http://schemas.microsoft.com/office/drawing/2014/main" id="{FA17E2B8-169D-4D12-6EEB-B4B8A4938C42}"/>
              </a:ext>
            </a:extLst>
          </p:cNvPr>
          <p:cNvSpPr>
            <a:spLocks noGrp="1"/>
          </p:cNvSpPr>
          <p:nvPr>
            <p:ph type="body" sz="quarter" idx="10"/>
          </p:nvPr>
        </p:nvSpPr>
        <p:spPr>
          <a:xfrm>
            <a:off x="-1" y="1154113"/>
            <a:ext cx="11514137" cy="5105400"/>
          </a:xfrm>
        </p:spPr>
        <p:txBody>
          <a:bodyPr>
            <a:noAutofit/>
          </a:bodyPr>
          <a:lstStyle/>
          <a:p>
            <a:pPr marL="457200" indent="-457200">
              <a:buAutoNum type="arabicPeriod"/>
            </a:pPr>
            <a:r>
              <a:rPr lang="en-US" dirty="0"/>
              <a:t>Divide the German compound nouns into </a:t>
            </a:r>
            <a:r>
              <a:rPr lang="en-US" b="1" dirty="0"/>
              <a:t>two words</a:t>
            </a:r>
            <a:r>
              <a:rPr lang="en-US" dirty="0"/>
              <a:t>.</a:t>
            </a:r>
          </a:p>
          <a:p>
            <a:pPr marL="457200" indent="-457200">
              <a:buAutoNum type="arabicPeriod"/>
            </a:pPr>
            <a:r>
              <a:rPr lang="en-US" dirty="0"/>
              <a:t>Write the </a:t>
            </a:r>
            <a:r>
              <a:rPr lang="en-US" i="1" dirty="0"/>
              <a:t>literal</a:t>
            </a:r>
            <a:r>
              <a:rPr lang="en-US" dirty="0"/>
              <a:t> English meaning of each.</a:t>
            </a:r>
          </a:p>
          <a:p>
            <a:pPr marL="457200" indent="-457200">
              <a:buAutoNum type="arabicPeriod"/>
            </a:pPr>
            <a:r>
              <a:rPr lang="en-US" dirty="0"/>
              <a:t>Work out the English translation of the compound word.</a:t>
            </a:r>
            <a:endParaRPr lang="en-GB" sz="2800" i="1" dirty="0"/>
          </a:p>
          <a:p>
            <a:endParaRPr lang="en-US" sz="2800" dirty="0"/>
          </a:p>
          <a:p>
            <a:endParaRPr lang="en-US" sz="2800" dirty="0"/>
          </a:p>
          <a:p>
            <a:endParaRPr lang="en-US" sz="2800" dirty="0"/>
          </a:p>
          <a:p>
            <a:r>
              <a:rPr lang="en-US" dirty="0"/>
              <a:t> a) </a:t>
            </a:r>
            <a:r>
              <a:rPr lang="en-US" dirty="0" err="1"/>
              <a:t>Haustier</a:t>
            </a:r>
            <a:r>
              <a:rPr lang="en-US" dirty="0"/>
              <a:t> =</a:t>
            </a:r>
          </a:p>
          <a:p>
            <a:r>
              <a:rPr lang="en-US" dirty="0"/>
              <a:t> b) </a:t>
            </a:r>
            <a:r>
              <a:rPr lang="en-US" dirty="0" err="1"/>
              <a:t>Handschuh</a:t>
            </a:r>
            <a:r>
              <a:rPr lang="en-US" dirty="0"/>
              <a:t> = </a:t>
            </a:r>
          </a:p>
          <a:p>
            <a:r>
              <a:rPr lang="en-US" dirty="0"/>
              <a:t> c) </a:t>
            </a:r>
            <a:r>
              <a:rPr lang="en-US" dirty="0" err="1"/>
              <a:t>Hausaufgaben</a:t>
            </a:r>
            <a:r>
              <a:rPr lang="en-US" dirty="0"/>
              <a:t> = </a:t>
            </a:r>
          </a:p>
          <a:p>
            <a:r>
              <a:rPr lang="en-US" dirty="0"/>
              <a:t> d) </a:t>
            </a:r>
            <a:r>
              <a:rPr lang="en-US" dirty="0" err="1"/>
              <a:t>Schlafzimmer</a:t>
            </a:r>
            <a:r>
              <a:rPr lang="en-US" dirty="0"/>
              <a:t> =</a:t>
            </a:r>
          </a:p>
          <a:p>
            <a:r>
              <a:rPr lang="en-US" sz="2800" dirty="0"/>
              <a:t> </a:t>
            </a:r>
          </a:p>
        </p:txBody>
      </p:sp>
      <p:sp>
        <p:nvSpPr>
          <p:cNvPr id="10" name="Rectangle 3">
            <a:extLst>
              <a:ext uri="{FF2B5EF4-FFF2-40B4-BE49-F238E27FC236}">
                <a16:creationId xmlns:a16="http://schemas.microsoft.com/office/drawing/2014/main" id="{3DFC3695-86FA-624F-C4F0-5933060D66E5}"/>
              </a:ext>
            </a:extLst>
          </p:cNvPr>
          <p:cNvSpPr>
            <a:spLocks noChangeArrowheads="1"/>
          </p:cNvSpPr>
          <p:nvPr/>
        </p:nvSpPr>
        <p:spPr bwMode="auto">
          <a:xfrm>
            <a:off x="3233738" y="34782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9" name="TextBox 18">
            <a:extLst>
              <a:ext uri="{FF2B5EF4-FFF2-40B4-BE49-F238E27FC236}">
                <a16:creationId xmlns:a16="http://schemas.microsoft.com/office/drawing/2014/main" id="{D65F2B90-050F-D9F2-F5AA-6D46FB8A23BB}"/>
              </a:ext>
            </a:extLst>
          </p:cNvPr>
          <p:cNvSpPr txBox="1"/>
          <p:nvPr/>
        </p:nvSpPr>
        <p:spPr>
          <a:xfrm>
            <a:off x="3233057" y="4134227"/>
            <a:ext cx="8958944" cy="1569660"/>
          </a:xfrm>
          <a:prstGeom prst="rect">
            <a:avLst/>
          </a:prstGeom>
          <a:solidFill>
            <a:schemeClr val="accent6"/>
          </a:solidFill>
        </p:spPr>
        <p:txBody>
          <a:bodyPr wrap="square" rtlCol="0">
            <a:spAutoFit/>
          </a:bodyPr>
          <a:lstStyle/>
          <a:p>
            <a:r>
              <a:rPr lang="en-US" dirty="0"/>
              <a:t> </a:t>
            </a:r>
            <a:r>
              <a:rPr lang="en-US" sz="2400" dirty="0"/>
              <a:t>a) Haus (</a:t>
            </a:r>
            <a:r>
              <a:rPr lang="en-US" sz="2400" b="1" dirty="0"/>
              <a:t>house</a:t>
            </a:r>
            <a:r>
              <a:rPr lang="en-US" sz="2400" dirty="0"/>
              <a:t>) + Tier (</a:t>
            </a:r>
            <a:r>
              <a:rPr lang="en-US" sz="2400" b="1" dirty="0"/>
              <a:t>animal</a:t>
            </a:r>
            <a:r>
              <a:rPr lang="en-US" sz="2400" dirty="0"/>
              <a:t>)  	=       	</a:t>
            </a:r>
            <a:r>
              <a:rPr lang="en-US" sz="2400" b="1" dirty="0"/>
              <a:t>pet</a:t>
            </a:r>
          </a:p>
          <a:p>
            <a:r>
              <a:rPr lang="en-US" sz="2400" dirty="0"/>
              <a:t> b) Hand (</a:t>
            </a:r>
            <a:r>
              <a:rPr lang="en-US" sz="2400" b="1" dirty="0"/>
              <a:t>hand</a:t>
            </a:r>
            <a:r>
              <a:rPr lang="en-US" sz="2400" dirty="0"/>
              <a:t>) + Schuh (</a:t>
            </a:r>
            <a:r>
              <a:rPr lang="en-US" sz="2400" b="1" dirty="0"/>
              <a:t>shoe</a:t>
            </a:r>
            <a:r>
              <a:rPr lang="en-US" sz="2400" dirty="0"/>
              <a:t>) 	= 	</a:t>
            </a:r>
            <a:r>
              <a:rPr lang="en-US" sz="2400" b="1" dirty="0"/>
              <a:t>glove</a:t>
            </a:r>
          </a:p>
          <a:p>
            <a:r>
              <a:rPr lang="en-US" sz="2400" dirty="0"/>
              <a:t> c) Haus (</a:t>
            </a:r>
            <a:r>
              <a:rPr lang="en-US" sz="2400" b="1" dirty="0"/>
              <a:t>house</a:t>
            </a:r>
            <a:r>
              <a:rPr lang="en-US" sz="2400" dirty="0"/>
              <a:t>) + </a:t>
            </a:r>
            <a:r>
              <a:rPr lang="en-US" sz="2400" dirty="0" err="1"/>
              <a:t>Aufgaben</a:t>
            </a:r>
            <a:r>
              <a:rPr lang="en-US" sz="2400" dirty="0"/>
              <a:t> (</a:t>
            </a:r>
            <a:r>
              <a:rPr lang="en-US" sz="2400" b="1" dirty="0"/>
              <a:t>tasks</a:t>
            </a:r>
            <a:r>
              <a:rPr lang="en-US" sz="2400" dirty="0"/>
              <a:t>) 	=  	</a:t>
            </a:r>
            <a:r>
              <a:rPr lang="en-US" sz="2400" b="1" dirty="0"/>
              <a:t>homework</a:t>
            </a:r>
          </a:p>
          <a:p>
            <a:r>
              <a:rPr lang="en-US" sz="2400" dirty="0"/>
              <a:t> d) </a:t>
            </a:r>
            <a:r>
              <a:rPr lang="en-US" sz="2400" dirty="0" err="1"/>
              <a:t>Schlaf</a:t>
            </a:r>
            <a:r>
              <a:rPr lang="en-US" sz="2400" dirty="0"/>
              <a:t> (</a:t>
            </a:r>
            <a:r>
              <a:rPr lang="en-US" sz="2400" b="1" dirty="0"/>
              <a:t>sleep</a:t>
            </a:r>
            <a:r>
              <a:rPr lang="en-US" sz="2400" dirty="0"/>
              <a:t>) + Zimmer (</a:t>
            </a:r>
            <a:r>
              <a:rPr lang="en-US" sz="2400" b="1" dirty="0"/>
              <a:t>room</a:t>
            </a:r>
            <a:r>
              <a:rPr lang="en-US" sz="2400" dirty="0"/>
              <a:t>) 	= 	</a:t>
            </a:r>
            <a:r>
              <a:rPr lang="en-US" sz="2400" b="1" dirty="0"/>
              <a:t>bedroom</a:t>
            </a:r>
            <a:endParaRPr lang="en-US" sz="2400" dirty="0"/>
          </a:p>
        </p:txBody>
      </p:sp>
      <p:sp>
        <p:nvSpPr>
          <p:cNvPr id="20" name="Speech Bubble: Rectangle with Corners Rounded 19">
            <a:extLst>
              <a:ext uri="{FF2B5EF4-FFF2-40B4-BE49-F238E27FC236}">
                <a16:creationId xmlns:a16="http://schemas.microsoft.com/office/drawing/2014/main" id="{ED384465-5931-7AE1-6AA9-54E619A14A63}"/>
              </a:ext>
            </a:extLst>
          </p:cNvPr>
          <p:cNvSpPr/>
          <p:nvPr/>
        </p:nvSpPr>
        <p:spPr>
          <a:xfrm>
            <a:off x="9321624" y="659258"/>
            <a:ext cx="2870376" cy="1929026"/>
          </a:xfrm>
          <a:prstGeom prst="wedgeRoundRectCallout">
            <a:avLst>
              <a:gd name="adj1" fmla="val -45256"/>
              <a:gd name="adj2" fmla="val 18550"/>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t>Lerntipp</a:t>
            </a:r>
            <a:r>
              <a:rPr lang="en-US" sz="2400" dirty="0"/>
              <a:t>! If you don’t know a German word, break it down to try to work it out!</a:t>
            </a:r>
            <a:endParaRPr lang="en-GB" sz="2400" dirty="0"/>
          </a:p>
        </p:txBody>
      </p:sp>
      <p:sp>
        <p:nvSpPr>
          <p:cNvPr id="5" name="TextBox 4">
            <a:extLst>
              <a:ext uri="{FF2B5EF4-FFF2-40B4-BE49-F238E27FC236}">
                <a16:creationId xmlns:a16="http://schemas.microsoft.com/office/drawing/2014/main" id="{9108CCDC-2DAC-43D6-B021-7D037918F99A}"/>
              </a:ext>
            </a:extLst>
          </p:cNvPr>
          <p:cNvSpPr txBox="1"/>
          <p:nvPr/>
        </p:nvSpPr>
        <p:spPr>
          <a:xfrm>
            <a:off x="1054237" y="2967335"/>
            <a:ext cx="7380895" cy="461665"/>
          </a:xfrm>
          <a:prstGeom prst="rect">
            <a:avLst/>
          </a:prstGeom>
          <a:solidFill>
            <a:srgbClr val="FFF6D4"/>
          </a:solidFill>
        </p:spPr>
        <p:txBody>
          <a:bodyPr wrap="square" rtlCol="0">
            <a:spAutoFit/>
          </a:bodyPr>
          <a:lstStyle/>
          <a:p>
            <a:r>
              <a:rPr lang="en-GB" sz="2400" dirty="0"/>
              <a:t>das </a:t>
            </a:r>
            <a:r>
              <a:rPr lang="en-GB" sz="2400" b="1" dirty="0"/>
              <a:t>Faultier</a:t>
            </a:r>
            <a:r>
              <a:rPr lang="en-GB" sz="2400" dirty="0"/>
              <a:t> </a:t>
            </a:r>
            <a:r>
              <a:rPr lang="en-GB" sz="2400" dirty="0">
                <a:sym typeface="Wingdings" panose="05000000000000000000" pitchFamily="2" charset="2"/>
              </a:rPr>
              <a:t></a:t>
            </a:r>
            <a:r>
              <a:rPr lang="en-GB" sz="2400" b="1" dirty="0">
                <a:sym typeface="Wingdings" panose="05000000000000000000" pitchFamily="2" charset="2"/>
              </a:rPr>
              <a:t> </a:t>
            </a:r>
            <a:r>
              <a:rPr lang="en-GB" sz="2400" b="1" u="sng" dirty="0" err="1">
                <a:sym typeface="Wingdings" panose="05000000000000000000" pitchFamily="2" charset="2"/>
              </a:rPr>
              <a:t>faul</a:t>
            </a:r>
            <a:r>
              <a:rPr lang="en-GB" sz="2400" b="1" dirty="0">
                <a:sym typeface="Wingdings" panose="05000000000000000000" pitchFamily="2" charset="2"/>
              </a:rPr>
              <a:t> </a:t>
            </a:r>
            <a:r>
              <a:rPr lang="en-GB" sz="2400" dirty="0">
                <a:sym typeface="Wingdings" panose="05000000000000000000" pitchFamily="2" charset="2"/>
              </a:rPr>
              <a:t>(</a:t>
            </a:r>
            <a:r>
              <a:rPr lang="en-GB" sz="2400" b="1" dirty="0">
                <a:sym typeface="Wingdings" panose="05000000000000000000" pitchFamily="2" charset="2"/>
              </a:rPr>
              <a:t>lazy</a:t>
            </a:r>
            <a:r>
              <a:rPr lang="en-GB" sz="2400" dirty="0">
                <a:sym typeface="Wingdings" panose="05000000000000000000" pitchFamily="2" charset="2"/>
              </a:rPr>
              <a:t>) + </a:t>
            </a:r>
            <a:r>
              <a:rPr lang="en-GB" sz="2400" b="1" u="sng" dirty="0">
                <a:sym typeface="Wingdings" panose="05000000000000000000" pitchFamily="2" charset="2"/>
              </a:rPr>
              <a:t>Tier</a:t>
            </a:r>
            <a:r>
              <a:rPr lang="en-GB" sz="2400" dirty="0">
                <a:sym typeface="Wingdings" panose="05000000000000000000" pitchFamily="2" charset="2"/>
              </a:rPr>
              <a:t> (</a:t>
            </a:r>
            <a:r>
              <a:rPr lang="en-GB" sz="2400" b="1" dirty="0">
                <a:sym typeface="Wingdings" panose="05000000000000000000" pitchFamily="2" charset="2"/>
              </a:rPr>
              <a:t>animal</a:t>
            </a:r>
            <a:r>
              <a:rPr lang="en-GB" sz="2400" dirty="0">
                <a:sym typeface="Wingdings" panose="05000000000000000000" pitchFamily="2" charset="2"/>
              </a:rPr>
              <a:t>) = sloth</a:t>
            </a:r>
            <a:endParaRPr lang="en-GB" sz="2400" dirty="0"/>
          </a:p>
        </p:txBody>
      </p:sp>
      <p:pic>
        <p:nvPicPr>
          <p:cNvPr id="12" name="Picture 11" descr="An adult sloth holding a baby sloth hanging from a tree branch">
            <a:extLst>
              <a:ext uri="{FF2B5EF4-FFF2-40B4-BE49-F238E27FC236}">
                <a16:creationId xmlns:a16="http://schemas.microsoft.com/office/drawing/2014/main" id="{0F8BF696-1169-332C-9C47-24AC4B5532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11304" y="2697166"/>
            <a:ext cx="1318434" cy="1036242"/>
          </a:xfrm>
          <a:prstGeom prst="rect">
            <a:avLst/>
          </a:prstGeom>
        </p:spPr>
      </p:pic>
      <p:sp>
        <p:nvSpPr>
          <p:cNvPr id="13" name="Flowchart: Alternate Process 11">
            <a:extLst>
              <a:ext uri="{FF2B5EF4-FFF2-40B4-BE49-F238E27FC236}">
                <a16:creationId xmlns:a16="http://schemas.microsoft.com/office/drawing/2014/main" id="{58C67328-EEEB-4328-B4E5-BBA18FCC9E96}"/>
              </a:ext>
            </a:extLst>
          </p:cNvPr>
          <p:cNvSpPr/>
          <p:nvPr/>
        </p:nvSpPr>
        <p:spPr>
          <a:xfrm>
            <a:off x="10893287" y="96025"/>
            <a:ext cx="1202180" cy="473830"/>
          </a:xfrm>
          <a:prstGeom prst="flowChartAlternate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t>Auftakt</a:t>
            </a:r>
            <a:endParaRPr lang="en-GB" sz="2000" dirty="0"/>
          </a:p>
        </p:txBody>
      </p:sp>
    </p:spTree>
    <p:extLst>
      <p:ext uri="{BB962C8B-B14F-4D97-AF65-F5344CB8AC3E}">
        <p14:creationId xmlns:p14="http://schemas.microsoft.com/office/powerpoint/2010/main" val="2864282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886C6-96CB-2386-1361-1BCF45656D83}"/>
              </a:ext>
            </a:extLst>
          </p:cNvPr>
          <p:cNvSpPr>
            <a:spLocks noGrp="1"/>
          </p:cNvSpPr>
          <p:nvPr>
            <p:ph type="title"/>
          </p:nvPr>
        </p:nvSpPr>
        <p:spPr>
          <a:xfrm>
            <a:off x="-1" y="213557"/>
            <a:ext cx="5455921" cy="647577"/>
          </a:xfrm>
        </p:spPr>
        <p:txBody>
          <a:bodyPr>
            <a:normAutofit fontScale="90000"/>
          </a:bodyPr>
          <a:lstStyle/>
          <a:p>
            <a:r>
              <a:rPr lang="en-GB" dirty="0">
                <a:solidFill>
                  <a:srgbClr val="525050"/>
                </a:solidFill>
              </a:rPr>
              <a:t>HABEN – to have, having</a:t>
            </a:r>
            <a:br>
              <a:rPr lang="en-GB" dirty="0"/>
            </a:br>
            <a:endParaRPr lang="en-GB" dirty="0"/>
          </a:p>
        </p:txBody>
      </p:sp>
      <p:sp>
        <p:nvSpPr>
          <p:cNvPr id="5" name="Rectangle: Rounded Corners 4">
            <a:extLst>
              <a:ext uri="{FF2B5EF4-FFF2-40B4-BE49-F238E27FC236}">
                <a16:creationId xmlns:a16="http://schemas.microsoft.com/office/drawing/2014/main" id="{03C247F3-28A6-4447-339D-86B1DFABF1A0}"/>
              </a:ext>
            </a:extLst>
          </p:cNvPr>
          <p:cNvSpPr/>
          <p:nvPr/>
        </p:nvSpPr>
        <p:spPr>
          <a:xfrm>
            <a:off x="10363200" y="90502"/>
            <a:ext cx="1727200" cy="37064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D3C3C"/>
                </a:solidFill>
                <a:effectLst/>
                <a:uLnTx/>
                <a:uFillTx/>
                <a:latin typeface="Century Gothic"/>
                <a:ea typeface="+mn-ea"/>
                <a:cs typeface="+mn-cs"/>
              </a:rPr>
              <a:t>Grammatik</a:t>
            </a:r>
          </a:p>
        </p:txBody>
      </p:sp>
      <p:sp>
        <p:nvSpPr>
          <p:cNvPr id="6" name="TextBox 5">
            <a:extLst>
              <a:ext uri="{FF2B5EF4-FFF2-40B4-BE49-F238E27FC236}">
                <a16:creationId xmlns:a16="http://schemas.microsoft.com/office/drawing/2014/main" id="{C18BAAD0-2CDE-48BA-996C-55AF7DCFB904}"/>
              </a:ext>
            </a:extLst>
          </p:cNvPr>
          <p:cNvSpPr txBox="1"/>
          <p:nvPr/>
        </p:nvSpPr>
        <p:spPr>
          <a:xfrm>
            <a:off x="84328" y="894469"/>
            <a:ext cx="968451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25050"/>
                </a:solidFill>
                <a:effectLst/>
                <a:uLnTx/>
                <a:uFillTx/>
                <a:latin typeface="Century Gothic"/>
                <a:ea typeface="+mn-ea"/>
                <a:cs typeface="+mn-cs"/>
              </a:rPr>
              <a:t>Remember that the verb </a:t>
            </a:r>
            <a:r>
              <a:rPr kumimoji="0" lang="en-US" sz="2400" b="1" i="0" u="none" strike="noStrike" kern="1200" cap="none" spc="0" normalizeH="0" baseline="0" noProof="0" dirty="0">
                <a:ln>
                  <a:noFill/>
                </a:ln>
                <a:solidFill>
                  <a:srgbClr val="525050"/>
                </a:solidFill>
                <a:effectLst/>
                <a:uLnTx/>
                <a:uFillTx/>
                <a:latin typeface="Century Gothic"/>
                <a:ea typeface="+mn-ea"/>
                <a:cs typeface="+mn-cs"/>
              </a:rPr>
              <a:t>HABEN </a:t>
            </a:r>
            <a:r>
              <a:rPr kumimoji="0" lang="en-US" sz="2400" b="0" i="0" u="none" strike="noStrike" kern="1200" cap="none" spc="0" normalizeH="0" baseline="0" noProof="0" dirty="0">
                <a:ln>
                  <a:noFill/>
                </a:ln>
                <a:solidFill>
                  <a:srgbClr val="525050"/>
                </a:solidFill>
                <a:effectLst/>
                <a:uLnTx/>
                <a:uFillTx/>
                <a:latin typeface="Century Gothic"/>
                <a:ea typeface="+mn-ea"/>
                <a:cs typeface="+mn-cs"/>
              </a:rPr>
              <a:t>(to have, having) is irregular:</a:t>
            </a:r>
          </a:p>
        </p:txBody>
      </p:sp>
      <p:graphicFrame>
        <p:nvGraphicFramePr>
          <p:cNvPr id="57" name="Table 9">
            <a:extLst>
              <a:ext uri="{FF2B5EF4-FFF2-40B4-BE49-F238E27FC236}">
                <a16:creationId xmlns:a16="http://schemas.microsoft.com/office/drawing/2014/main" id="{2E9CEC51-C313-4712-9374-E3385A42739F}"/>
              </a:ext>
            </a:extLst>
          </p:cNvPr>
          <p:cNvGraphicFramePr>
            <a:graphicFrameLocks noGrp="1"/>
          </p:cNvGraphicFramePr>
          <p:nvPr/>
        </p:nvGraphicFramePr>
        <p:xfrm>
          <a:off x="84328" y="1982098"/>
          <a:ext cx="5904992" cy="4201472"/>
        </p:xfrm>
        <a:graphic>
          <a:graphicData uri="http://schemas.openxmlformats.org/drawingml/2006/table">
            <a:tbl>
              <a:tblPr firstRow="1" bandRow="1"/>
              <a:tblGrid>
                <a:gridCol w="2952496">
                  <a:extLst>
                    <a:ext uri="{9D8B030D-6E8A-4147-A177-3AD203B41FA5}">
                      <a16:colId xmlns:a16="http://schemas.microsoft.com/office/drawing/2014/main" val="3272501527"/>
                    </a:ext>
                  </a:extLst>
                </a:gridCol>
                <a:gridCol w="2952496">
                  <a:extLst>
                    <a:ext uri="{9D8B030D-6E8A-4147-A177-3AD203B41FA5}">
                      <a16:colId xmlns:a16="http://schemas.microsoft.com/office/drawing/2014/main" val="1428531364"/>
                    </a:ext>
                  </a:extLst>
                </a:gridCol>
              </a:tblGrid>
              <a:tr h="52518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400" b="1" dirty="0" err="1">
                          <a:solidFill>
                            <a:srgbClr val="525050"/>
                          </a:solidFill>
                        </a:rPr>
                        <a:t>haben</a:t>
                      </a:r>
                      <a:endParaRPr lang="en-GB" sz="2400" b="1" dirty="0">
                        <a:solidFill>
                          <a:srgbClr val="52505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2400" b="1" dirty="0">
                        <a:solidFill>
                          <a:srgbClr val="52505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058147"/>
                  </a:ext>
                </a:extLst>
              </a:tr>
              <a:tr h="52518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400" b="0" dirty="0">
                          <a:solidFill>
                            <a:srgbClr val="525050"/>
                          </a:solidFill>
                        </a:rPr>
                        <a:t>ich </a:t>
                      </a:r>
                      <a:r>
                        <a:rPr lang="en-GB" sz="2400" b="0" dirty="0" err="1">
                          <a:solidFill>
                            <a:srgbClr val="525050"/>
                          </a:solidFill>
                        </a:rPr>
                        <a:t>habe</a:t>
                      </a:r>
                      <a:endParaRPr lang="en-GB" sz="2400" b="0" dirty="0">
                        <a:solidFill>
                          <a:srgbClr val="52505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2400" dirty="0">
                          <a:solidFill>
                            <a:srgbClr val="525050"/>
                          </a:solidFill>
                        </a:rPr>
                        <a:t>I have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88241029"/>
                  </a:ext>
                </a:extLst>
              </a:tr>
              <a:tr h="52518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400" b="0" dirty="0">
                          <a:solidFill>
                            <a:srgbClr val="525050"/>
                          </a:solidFill>
                        </a:rPr>
                        <a:t>du </a:t>
                      </a:r>
                      <a:r>
                        <a:rPr lang="en-GB" sz="2400" b="1" dirty="0">
                          <a:solidFill>
                            <a:srgbClr val="525050"/>
                          </a:solidFill>
                        </a:rPr>
                        <a:t>hast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2400" dirty="0">
                          <a:solidFill>
                            <a:srgbClr val="525050"/>
                          </a:solidFill>
                        </a:rPr>
                        <a:t>you have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86617282"/>
                  </a:ext>
                </a:extLst>
              </a:tr>
              <a:tr h="52518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400" b="0" dirty="0">
                          <a:solidFill>
                            <a:srgbClr val="525050"/>
                          </a:solidFill>
                        </a:rPr>
                        <a:t>er/</a:t>
                      </a:r>
                      <a:r>
                        <a:rPr lang="en-GB" sz="2400" b="0" dirty="0" err="1">
                          <a:solidFill>
                            <a:srgbClr val="525050"/>
                          </a:solidFill>
                        </a:rPr>
                        <a:t>sie</a:t>
                      </a:r>
                      <a:r>
                        <a:rPr lang="en-GB" sz="2400" b="0" dirty="0">
                          <a:solidFill>
                            <a:srgbClr val="525050"/>
                          </a:solidFill>
                        </a:rPr>
                        <a:t>/es </a:t>
                      </a:r>
                      <a:r>
                        <a:rPr lang="en-GB" sz="2400" b="1" dirty="0">
                          <a:solidFill>
                            <a:srgbClr val="525050"/>
                          </a:solidFill>
                        </a:rPr>
                        <a:t>hat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2400" dirty="0">
                          <a:solidFill>
                            <a:srgbClr val="525050"/>
                          </a:solidFill>
                        </a:rPr>
                        <a:t>he, she, it has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48494811"/>
                  </a:ext>
                </a:extLst>
              </a:tr>
              <a:tr h="52518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400" b="0" dirty="0" err="1">
                          <a:solidFill>
                            <a:srgbClr val="525050"/>
                          </a:solidFill>
                        </a:rPr>
                        <a:t>wir</a:t>
                      </a:r>
                      <a:r>
                        <a:rPr lang="en-GB" sz="2400" b="0" dirty="0">
                          <a:solidFill>
                            <a:srgbClr val="525050"/>
                          </a:solidFill>
                        </a:rPr>
                        <a:t> </a:t>
                      </a:r>
                      <a:r>
                        <a:rPr lang="en-GB" sz="2400" b="0" dirty="0" err="1">
                          <a:solidFill>
                            <a:srgbClr val="525050"/>
                          </a:solidFill>
                        </a:rPr>
                        <a:t>haben</a:t>
                      </a:r>
                      <a:endParaRPr lang="en-GB" sz="2400" b="0" dirty="0">
                        <a:solidFill>
                          <a:srgbClr val="52505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2400" dirty="0">
                          <a:solidFill>
                            <a:srgbClr val="525050"/>
                          </a:solidFill>
                        </a:rPr>
                        <a:t>we have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36283037"/>
                  </a:ext>
                </a:extLst>
              </a:tr>
              <a:tr h="52518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400" b="0" dirty="0" err="1">
                          <a:solidFill>
                            <a:srgbClr val="525050"/>
                          </a:solidFill>
                        </a:rPr>
                        <a:t>ihr</a:t>
                      </a:r>
                      <a:r>
                        <a:rPr lang="en-GB" sz="2400" b="0" dirty="0">
                          <a:solidFill>
                            <a:srgbClr val="525050"/>
                          </a:solidFill>
                        </a:rPr>
                        <a:t> </a:t>
                      </a:r>
                      <a:r>
                        <a:rPr lang="en-GB" sz="2400" b="0" dirty="0" err="1">
                          <a:solidFill>
                            <a:srgbClr val="525050"/>
                          </a:solidFill>
                        </a:rPr>
                        <a:t>habt</a:t>
                      </a:r>
                      <a:endParaRPr lang="en-GB" sz="2400" b="0" dirty="0">
                        <a:solidFill>
                          <a:srgbClr val="52505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2400" b="0" dirty="0">
                          <a:solidFill>
                            <a:srgbClr val="525050"/>
                          </a:solidFill>
                        </a:rPr>
                        <a:t>you (all) have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8141797"/>
                  </a:ext>
                </a:extLst>
              </a:tr>
              <a:tr h="52518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400" b="0" dirty="0">
                          <a:solidFill>
                            <a:srgbClr val="525050"/>
                          </a:solidFill>
                        </a:rPr>
                        <a:t>Sie </a:t>
                      </a:r>
                      <a:r>
                        <a:rPr lang="en-GB" sz="2400" b="0" dirty="0" err="1">
                          <a:solidFill>
                            <a:srgbClr val="525050"/>
                          </a:solidFill>
                        </a:rPr>
                        <a:t>haben</a:t>
                      </a:r>
                      <a:endParaRPr lang="en-GB" sz="2400" b="0" dirty="0">
                        <a:solidFill>
                          <a:srgbClr val="52505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2400" dirty="0">
                          <a:solidFill>
                            <a:srgbClr val="525050"/>
                          </a:solidFill>
                        </a:rPr>
                        <a:t>you (formal) have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74172489"/>
                  </a:ext>
                </a:extLst>
              </a:tr>
              <a:tr h="52518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400" b="0" dirty="0" err="1">
                          <a:solidFill>
                            <a:srgbClr val="525050"/>
                          </a:solidFill>
                        </a:rPr>
                        <a:t>sie</a:t>
                      </a:r>
                      <a:r>
                        <a:rPr lang="en-GB" sz="2400" b="0" dirty="0">
                          <a:solidFill>
                            <a:srgbClr val="525050"/>
                          </a:solidFill>
                        </a:rPr>
                        <a:t> </a:t>
                      </a:r>
                      <a:r>
                        <a:rPr lang="en-GB" sz="2400" b="0" dirty="0" err="1">
                          <a:solidFill>
                            <a:srgbClr val="525050"/>
                          </a:solidFill>
                        </a:rPr>
                        <a:t>haben</a:t>
                      </a:r>
                      <a:endParaRPr lang="en-GB" sz="2400" b="0" dirty="0">
                        <a:solidFill>
                          <a:srgbClr val="52505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2400" dirty="0">
                          <a:solidFill>
                            <a:srgbClr val="525050"/>
                          </a:solidFill>
                        </a:rPr>
                        <a:t>they have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30615868"/>
                  </a:ext>
                </a:extLst>
              </a:tr>
            </a:tbl>
          </a:graphicData>
        </a:graphic>
      </p:graphicFrame>
      <p:sp>
        <p:nvSpPr>
          <p:cNvPr id="58" name="Rectangle: Rounded Corners 57">
            <a:extLst>
              <a:ext uri="{FF2B5EF4-FFF2-40B4-BE49-F238E27FC236}">
                <a16:creationId xmlns:a16="http://schemas.microsoft.com/office/drawing/2014/main" id="{2DF7D693-6011-4D4C-8AD3-ED69B7871133}"/>
              </a:ext>
            </a:extLst>
          </p:cNvPr>
          <p:cNvSpPr/>
          <p:nvPr/>
        </p:nvSpPr>
        <p:spPr>
          <a:xfrm>
            <a:off x="685510" y="2509604"/>
            <a:ext cx="1791477" cy="485191"/>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525050"/>
                </a:solidFill>
                <a:effectLst/>
                <a:uLnTx/>
                <a:uFillTx/>
                <a:latin typeface="Century Gothic" panose="020F0302020204030204"/>
                <a:ea typeface="+mn-ea"/>
                <a:cs typeface="+mn-cs"/>
              </a:rPr>
              <a:t>___  _____</a:t>
            </a:r>
          </a:p>
        </p:txBody>
      </p:sp>
      <p:sp>
        <p:nvSpPr>
          <p:cNvPr id="59" name="Rectangle: Rounded Corners 58">
            <a:extLst>
              <a:ext uri="{FF2B5EF4-FFF2-40B4-BE49-F238E27FC236}">
                <a16:creationId xmlns:a16="http://schemas.microsoft.com/office/drawing/2014/main" id="{11914A3F-846B-48F1-9A4C-17E1DAE6E32A}"/>
              </a:ext>
            </a:extLst>
          </p:cNvPr>
          <p:cNvSpPr/>
          <p:nvPr/>
        </p:nvSpPr>
        <p:spPr>
          <a:xfrm>
            <a:off x="753391" y="3049096"/>
            <a:ext cx="1791477" cy="485191"/>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525050"/>
                </a:solidFill>
                <a:effectLst/>
                <a:uLnTx/>
                <a:uFillTx/>
                <a:latin typeface="Century Gothic" panose="020F0302020204030204"/>
                <a:ea typeface="+mn-ea"/>
                <a:cs typeface="+mn-cs"/>
              </a:rPr>
              <a:t>___  ______</a:t>
            </a:r>
          </a:p>
        </p:txBody>
      </p:sp>
      <p:sp>
        <p:nvSpPr>
          <p:cNvPr id="62" name="Rectangle: Rounded Corners 61">
            <a:extLst>
              <a:ext uri="{FF2B5EF4-FFF2-40B4-BE49-F238E27FC236}">
                <a16:creationId xmlns:a16="http://schemas.microsoft.com/office/drawing/2014/main" id="{9540AF1A-6AC5-4684-A13C-56E705E97DB8}"/>
              </a:ext>
            </a:extLst>
          </p:cNvPr>
          <p:cNvSpPr/>
          <p:nvPr/>
        </p:nvSpPr>
        <p:spPr>
          <a:xfrm>
            <a:off x="295754" y="3588588"/>
            <a:ext cx="2911150" cy="485191"/>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525050"/>
                </a:solidFill>
                <a:effectLst/>
                <a:uLnTx/>
                <a:uFillTx/>
                <a:latin typeface="Century Gothic" panose="020F0302020204030204"/>
                <a:ea typeface="+mn-ea"/>
                <a:cs typeface="+mn-cs"/>
              </a:rPr>
              <a:t>___/___/__  ______</a:t>
            </a:r>
          </a:p>
        </p:txBody>
      </p:sp>
      <p:sp>
        <p:nvSpPr>
          <p:cNvPr id="63" name="Rectangle: Rounded Corners 62">
            <a:extLst>
              <a:ext uri="{FF2B5EF4-FFF2-40B4-BE49-F238E27FC236}">
                <a16:creationId xmlns:a16="http://schemas.microsoft.com/office/drawing/2014/main" id="{62402DA0-1291-4EDB-9679-00E079DF0313}"/>
              </a:ext>
            </a:extLst>
          </p:cNvPr>
          <p:cNvSpPr/>
          <p:nvPr/>
        </p:nvSpPr>
        <p:spPr>
          <a:xfrm>
            <a:off x="753388" y="4126663"/>
            <a:ext cx="1791477" cy="485191"/>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525050"/>
                </a:solidFill>
                <a:effectLst/>
                <a:uLnTx/>
                <a:uFillTx/>
                <a:latin typeface="Century Gothic" panose="020F0302020204030204"/>
                <a:ea typeface="+mn-ea"/>
                <a:cs typeface="+mn-cs"/>
              </a:rPr>
              <a:t>___  _______</a:t>
            </a:r>
          </a:p>
        </p:txBody>
      </p:sp>
      <p:sp>
        <p:nvSpPr>
          <p:cNvPr id="64" name="Rectangle: Rounded Corners 63">
            <a:extLst>
              <a:ext uri="{FF2B5EF4-FFF2-40B4-BE49-F238E27FC236}">
                <a16:creationId xmlns:a16="http://schemas.microsoft.com/office/drawing/2014/main" id="{98F0C2CD-A180-417D-ADF4-B53B0DD7A7BA}"/>
              </a:ext>
            </a:extLst>
          </p:cNvPr>
          <p:cNvSpPr/>
          <p:nvPr/>
        </p:nvSpPr>
        <p:spPr>
          <a:xfrm>
            <a:off x="753389" y="4681987"/>
            <a:ext cx="1791477" cy="485191"/>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525050"/>
                </a:solidFill>
                <a:effectLst/>
                <a:uLnTx/>
                <a:uFillTx/>
                <a:latin typeface="Century Gothic" panose="020F0302020204030204"/>
                <a:ea typeface="+mn-ea"/>
                <a:cs typeface="+mn-cs"/>
              </a:rPr>
              <a:t>___  _______</a:t>
            </a:r>
          </a:p>
        </p:txBody>
      </p:sp>
      <p:sp>
        <p:nvSpPr>
          <p:cNvPr id="65" name="Rectangle: Rounded Corners 64">
            <a:extLst>
              <a:ext uri="{FF2B5EF4-FFF2-40B4-BE49-F238E27FC236}">
                <a16:creationId xmlns:a16="http://schemas.microsoft.com/office/drawing/2014/main" id="{30E5647C-AAF7-4878-943B-6799F7966314}"/>
              </a:ext>
            </a:extLst>
          </p:cNvPr>
          <p:cNvSpPr/>
          <p:nvPr/>
        </p:nvSpPr>
        <p:spPr>
          <a:xfrm>
            <a:off x="753388" y="5173915"/>
            <a:ext cx="1791477" cy="485191"/>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525050"/>
                </a:solidFill>
                <a:effectLst/>
                <a:uLnTx/>
                <a:uFillTx/>
                <a:latin typeface="Century Gothic" panose="020F0302020204030204"/>
                <a:ea typeface="+mn-ea"/>
                <a:cs typeface="+mn-cs"/>
              </a:rPr>
              <a:t>___  _______</a:t>
            </a:r>
          </a:p>
        </p:txBody>
      </p:sp>
      <p:sp>
        <p:nvSpPr>
          <p:cNvPr id="66" name="Rectangle: Rounded Corners 65">
            <a:extLst>
              <a:ext uri="{FF2B5EF4-FFF2-40B4-BE49-F238E27FC236}">
                <a16:creationId xmlns:a16="http://schemas.microsoft.com/office/drawing/2014/main" id="{567EA97A-EAE3-46FC-966C-1C6742EC3844}"/>
              </a:ext>
            </a:extLst>
          </p:cNvPr>
          <p:cNvSpPr/>
          <p:nvPr/>
        </p:nvSpPr>
        <p:spPr>
          <a:xfrm>
            <a:off x="685510" y="5698379"/>
            <a:ext cx="1791477" cy="485191"/>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525050"/>
                </a:solidFill>
                <a:effectLst/>
                <a:uLnTx/>
                <a:uFillTx/>
                <a:latin typeface="Century Gothic" panose="020F0302020204030204"/>
                <a:ea typeface="+mn-ea"/>
                <a:cs typeface="+mn-cs"/>
              </a:rPr>
              <a:t>___  _______</a:t>
            </a:r>
          </a:p>
        </p:txBody>
      </p:sp>
      <p:sp>
        <p:nvSpPr>
          <p:cNvPr id="92" name="TextBox 91">
            <a:extLst>
              <a:ext uri="{FF2B5EF4-FFF2-40B4-BE49-F238E27FC236}">
                <a16:creationId xmlns:a16="http://schemas.microsoft.com/office/drawing/2014/main" id="{FD8DA5F6-416D-400E-8529-62F010FAE576}"/>
              </a:ext>
            </a:extLst>
          </p:cNvPr>
          <p:cNvSpPr txBox="1"/>
          <p:nvPr/>
        </p:nvSpPr>
        <p:spPr>
          <a:xfrm>
            <a:off x="84328" y="1395064"/>
            <a:ext cx="1187321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25050"/>
                </a:solidFill>
                <a:effectLst/>
                <a:uLnTx/>
                <a:uFillTx/>
                <a:latin typeface="Century Gothic"/>
                <a:ea typeface="+mn-ea"/>
                <a:cs typeface="+mn-cs"/>
              </a:rPr>
              <a:t>Regular (weak) verbs in the present tense follow this pattern:</a:t>
            </a:r>
          </a:p>
        </p:txBody>
      </p:sp>
      <p:graphicFrame>
        <p:nvGraphicFramePr>
          <p:cNvPr id="93" name="Table 9">
            <a:extLst>
              <a:ext uri="{FF2B5EF4-FFF2-40B4-BE49-F238E27FC236}">
                <a16:creationId xmlns:a16="http://schemas.microsoft.com/office/drawing/2014/main" id="{7DACF225-66D0-459C-8017-B7E3BB2DC9CD}"/>
              </a:ext>
            </a:extLst>
          </p:cNvPr>
          <p:cNvGraphicFramePr>
            <a:graphicFrameLocks noGrp="1"/>
          </p:cNvGraphicFramePr>
          <p:nvPr/>
        </p:nvGraphicFramePr>
        <p:xfrm>
          <a:off x="5989320" y="1982098"/>
          <a:ext cx="6305843" cy="4201472"/>
        </p:xfrm>
        <a:graphic>
          <a:graphicData uri="http://schemas.openxmlformats.org/drawingml/2006/table">
            <a:tbl>
              <a:tblPr firstRow="1" bandRow="1"/>
              <a:tblGrid>
                <a:gridCol w="3024984">
                  <a:extLst>
                    <a:ext uri="{9D8B030D-6E8A-4147-A177-3AD203B41FA5}">
                      <a16:colId xmlns:a16="http://schemas.microsoft.com/office/drawing/2014/main" val="3272501527"/>
                    </a:ext>
                  </a:extLst>
                </a:gridCol>
                <a:gridCol w="3280859">
                  <a:extLst>
                    <a:ext uri="{9D8B030D-6E8A-4147-A177-3AD203B41FA5}">
                      <a16:colId xmlns:a16="http://schemas.microsoft.com/office/drawing/2014/main" val="1428531364"/>
                    </a:ext>
                  </a:extLst>
                </a:gridCol>
              </a:tblGrid>
              <a:tr h="52518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400" b="1" dirty="0" err="1">
                          <a:solidFill>
                            <a:srgbClr val="525050"/>
                          </a:solidFill>
                        </a:rPr>
                        <a:t>üben</a:t>
                      </a:r>
                      <a:endParaRPr lang="en-GB" sz="2400" b="1" dirty="0">
                        <a:solidFill>
                          <a:srgbClr val="52505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2400" b="1" dirty="0">
                        <a:solidFill>
                          <a:srgbClr val="52505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058147"/>
                  </a:ext>
                </a:extLst>
              </a:tr>
              <a:tr h="52518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400" b="0" dirty="0">
                          <a:solidFill>
                            <a:srgbClr val="525050"/>
                          </a:solidFill>
                        </a:rPr>
                        <a:t>ich </a:t>
                      </a:r>
                      <a:r>
                        <a:rPr lang="en-GB" sz="2400" b="0" dirty="0" err="1">
                          <a:solidFill>
                            <a:srgbClr val="525050"/>
                          </a:solidFill>
                        </a:rPr>
                        <a:t>üb</a:t>
                      </a:r>
                      <a:r>
                        <a:rPr lang="en-GB" sz="2400" b="1" dirty="0" err="1">
                          <a:solidFill>
                            <a:srgbClr val="525050"/>
                          </a:solidFill>
                        </a:rPr>
                        <a:t>e</a:t>
                      </a:r>
                      <a:endParaRPr lang="en-GB" sz="2400" b="1" dirty="0">
                        <a:solidFill>
                          <a:srgbClr val="52505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2400" dirty="0">
                          <a:solidFill>
                            <a:srgbClr val="525050"/>
                          </a:solidFill>
                        </a:rPr>
                        <a:t>I practise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88241029"/>
                  </a:ext>
                </a:extLst>
              </a:tr>
              <a:tr h="52518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400" b="0" dirty="0">
                          <a:solidFill>
                            <a:srgbClr val="525050"/>
                          </a:solidFill>
                        </a:rPr>
                        <a:t>du </a:t>
                      </a:r>
                      <a:r>
                        <a:rPr lang="en-GB" sz="2400" b="0" dirty="0" err="1">
                          <a:solidFill>
                            <a:srgbClr val="525050"/>
                          </a:solidFill>
                        </a:rPr>
                        <a:t>üb</a:t>
                      </a:r>
                      <a:r>
                        <a:rPr lang="en-GB" sz="2400" b="1" dirty="0" err="1">
                          <a:solidFill>
                            <a:srgbClr val="525050"/>
                          </a:solidFill>
                        </a:rPr>
                        <a:t>st</a:t>
                      </a:r>
                      <a:endParaRPr lang="en-GB" sz="2400" b="1" dirty="0">
                        <a:solidFill>
                          <a:srgbClr val="52505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2400" dirty="0">
                          <a:solidFill>
                            <a:srgbClr val="525050"/>
                          </a:solidFill>
                        </a:rPr>
                        <a:t>you practise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86617282"/>
                  </a:ext>
                </a:extLst>
              </a:tr>
              <a:tr h="52518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400" b="0" dirty="0">
                          <a:solidFill>
                            <a:srgbClr val="525050"/>
                          </a:solidFill>
                        </a:rPr>
                        <a:t>er, </a:t>
                      </a:r>
                      <a:r>
                        <a:rPr lang="en-GB" sz="2400" b="0" dirty="0" err="1">
                          <a:solidFill>
                            <a:srgbClr val="525050"/>
                          </a:solidFill>
                        </a:rPr>
                        <a:t>sie</a:t>
                      </a:r>
                      <a:r>
                        <a:rPr lang="en-GB" sz="2400" b="0" dirty="0">
                          <a:solidFill>
                            <a:srgbClr val="525050"/>
                          </a:solidFill>
                        </a:rPr>
                        <a:t>, es </a:t>
                      </a:r>
                      <a:r>
                        <a:rPr lang="en-GB" sz="2400" b="0" dirty="0" err="1">
                          <a:solidFill>
                            <a:srgbClr val="525050"/>
                          </a:solidFill>
                        </a:rPr>
                        <a:t>üb</a:t>
                      </a:r>
                      <a:r>
                        <a:rPr lang="en-GB" sz="2400" b="1" dirty="0" err="1">
                          <a:solidFill>
                            <a:srgbClr val="525050"/>
                          </a:solidFill>
                        </a:rPr>
                        <a:t>t</a:t>
                      </a:r>
                      <a:endParaRPr lang="en-GB" sz="2400" b="1" dirty="0">
                        <a:solidFill>
                          <a:srgbClr val="52505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2400" dirty="0">
                          <a:solidFill>
                            <a:srgbClr val="525050"/>
                          </a:solidFill>
                        </a:rPr>
                        <a:t>he, she, it practises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48494811"/>
                  </a:ext>
                </a:extLst>
              </a:tr>
              <a:tr h="52518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400" b="0" dirty="0" err="1">
                          <a:solidFill>
                            <a:srgbClr val="525050"/>
                          </a:solidFill>
                        </a:rPr>
                        <a:t>wir</a:t>
                      </a:r>
                      <a:r>
                        <a:rPr lang="en-GB" sz="2400" b="0" dirty="0">
                          <a:solidFill>
                            <a:srgbClr val="525050"/>
                          </a:solidFill>
                        </a:rPr>
                        <a:t> </a:t>
                      </a:r>
                      <a:r>
                        <a:rPr lang="en-GB" sz="2400" b="0" dirty="0" err="1">
                          <a:solidFill>
                            <a:srgbClr val="525050"/>
                          </a:solidFill>
                        </a:rPr>
                        <a:t>üb</a:t>
                      </a:r>
                      <a:r>
                        <a:rPr lang="en-GB" sz="2400" b="1" dirty="0" err="1">
                          <a:solidFill>
                            <a:srgbClr val="525050"/>
                          </a:solidFill>
                        </a:rPr>
                        <a:t>en</a:t>
                      </a:r>
                      <a:endParaRPr lang="en-GB" sz="2400" b="1" dirty="0">
                        <a:solidFill>
                          <a:srgbClr val="52505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2400" dirty="0">
                          <a:solidFill>
                            <a:srgbClr val="525050"/>
                          </a:solidFill>
                        </a:rPr>
                        <a:t>we practise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36283037"/>
                  </a:ext>
                </a:extLst>
              </a:tr>
              <a:tr h="52518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400" b="0" dirty="0" err="1">
                          <a:solidFill>
                            <a:srgbClr val="525050"/>
                          </a:solidFill>
                        </a:rPr>
                        <a:t>ihr</a:t>
                      </a:r>
                      <a:r>
                        <a:rPr lang="en-GB" sz="2400" b="0" dirty="0">
                          <a:solidFill>
                            <a:srgbClr val="525050"/>
                          </a:solidFill>
                        </a:rPr>
                        <a:t> </a:t>
                      </a:r>
                      <a:r>
                        <a:rPr lang="en-GB" sz="2400" b="0" dirty="0" err="1">
                          <a:solidFill>
                            <a:srgbClr val="525050"/>
                          </a:solidFill>
                        </a:rPr>
                        <a:t>üb</a:t>
                      </a:r>
                      <a:r>
                        <a:rPr lang="en-GB" sz="2400" b="1" dirty="0" err="1">
                          <a:solidFill>
                            <a:srgbClr val="525050"/>
                          </a:solidFill>
                        </a:rPr>
                        <a:t>t</a:t>
                      </a:r>
                      <a:endParaRPr lang="en-GB" sz="2400" b="1" dirty="0">
                        <a:solidFill>
                          <a:srgbClr val="52505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2400" b="0" dirty="0">
                          <a:solidFill>
                            <a:srgbClr val="525050"/>
                          </a:solidFill>
                        </a:rPr>
                        <a:t>you (all) </a:t>
                      </a:r>
                      <a:r>
                        <a:rPr lang="en-GB" sz="2400" dirty="0">
                          <a:solidFill>
                            <a:srgbClr val="525050"/>
                          </a:solidFill>
                        </a:rPr>
                        <a:t>practise</a:t>
                      </a:r>
                      <a:endParaRPr lang="en-GB" sz="2400" b="0" dirty="0">
                        <a:solidFill>
                          <a:srgbClr val="52505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8141797"/>
                  </a:ext>
                </a:extLst>
              </a:tr>
              <a:tr h="52518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400" b="0" dirty="0">
                          <a:solidFill>
                            <a:srgbClr val="525050"/>
                          </a:solidFill>
                        </a:rPr>
                        <a:t>Sie </a:t>
                      </a:r>
                      <a:r>
                        <a:rPr lang="en-GB" sz="2400" b="0" dirty="0" err="1">
                          <a:solidFill>
                            <a:srgbClr val="525050"/>
                          </a:solidFill>
                        </a:rPr>
                        <a:t>üb</a:t>
                      </a:r>
                      <a:r>
                        <a:rPr lang="en-GB" sz="2400" b="1" dirty="0" err="1">
                          <a:solidFill>
                            <a:srgbClr val="525050"/>
                          </a:solidFill>
                        </a:rPr>
                        <a:t>en</a:t>
                      </a:r>
                      <a:endParaRPr lang="en-GB" sz="2400" b="1" dirty="0">
                        <a:solidFill>
                          <a:srgbClr val="52505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2400" dirty="0">
                          <a:solidFill>
                            <a:srgbClr val="525050"/>
                          </a:solidFill>
                        </a:rPr>
                        <a:t>you (formal) practise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74172489"/>
                  </a:ext>
                </a:extLst>
              </a:tr>
              <a:tr h="52518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400" b="0" dirty="0" err="1">
                          <a:solidFill>
                            <a:srgbClr val="525050"/>
                          </a:solidFill>
                        </a:rPr>
                        <a:t>sie</a:t>
                      </a:r>
                      <a:r>
                        <a:rPr lang="en-GB" sz="2400" b="0" dirty="0">
                          <a:solidFill>
                            <a:srgbClr val="525050"/>
                          </a:solidFill>
                        </a:rPr>
                        <a:t> </a:t>
                      </a:r>
                      <a:r>
                        <a:rPr lang="en-GB" sz="2400" b="0" dirty="0" err="1">
                          <a:solidFill>
                            <a:srgbClr val="525050"/>
                          </a:solidFill>
                        </a:rPr>
                        <a:t>üb</a:t>
                      </a:r>
                      <a:r>
                        <a:rPr lang="en-GB" sz="2400" b="1" dirty="0" err="1">
                          <a:solidFill>
                            <a:srgbClr val="525050"/>
                          </a:solidFill>
                        </a:rPr>
                        <a:t>en</a:t>
                      </a:r>
                      <a:endParaRPr lang="en-GB" sz="2400" b="1" dirty="0">
                        <a:solidFill>
                          <a:srgbClr val="52505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2400" dirty="0">
                          <a:solidFill>
                            <a:srgbClr val="525050"/>
                          </a:solidFill>
                        </a:rPr>
                        <a:t>they practise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30615868"/>
                  </a:ext>
                </a:extLst>
              </a:tr>
            </a:tbl>
          </a:graphicData>
        </a:graphic>
      </p:graphicFrame>
      <p:sp>
        <p:nvSpPr>
          <p:cNvPr id="94" name="Rectangle: Rounded Corners 93">
            <a:extLst>
              <a:ext uri="{FF2B5EF4-FFF2-40B4-BE49-F238E27FC236}">
                <a16:creationId xmlns:a16="http://schemas.microsoft.com/office/drawing/2014/main" id="{87AAA159-D8B6-4A10-9CF9-CEB11E196E44}"/>
              </a:ext>
            </a:extLst>
          </p:cNvPr>
          <p:cNvSpPr/>
          <p:nvPr/>
        </p:nvSpPr>
        <p:spPr>
          <a:xfrm>
            <a:off x="6680339" y="2549186"/>
            <a:ext cx="1791477" cy="485191"/>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525050"/>
                </a:solidFill>
                <a:effectLst/>
                <a:uLnTx/>
                <a:uFillTx/>
                <a:latin typeface="Century Gothic" panose="020F0302020204030204"/>
                <a:ea typeface="+mn-ea"/>
                <a:cs typeface="+mn-cs"/>
              </a:rPr>
              <a:t>___  _____</a:t>
            </a:r>
          </a:p>
        </p:txBody>
      </p:sp>
      <p:sp>
        <p:nvSpPr>
          <p:cNvPr id="95" name="Rectangle: Rounded Corners 94">
            <a:extLst>
              <a:ext uri="{FF2B5EF4-FFF2-40B4-BE49-F238E27FC236}">
                <a16:creationId xmlns:a16="http://schemas.microsoft.com/office/drawing/2014/main" id="{F24B5D3D-80D4-4A6F-95A6-25E03B8178CC}"/>
              </a:ext>
            </a:extLst>
          </p:cNvPr>
          <p:cNvSpPr/>
          <p:nvPr/>
        </p:nvSpPr>
        <p:spPr>
          <a:xfrm>
            <a:off x="6680338" y="3090852"/>
            <a:ext cx="1791477" cy="485191"/>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525050"/>
                </a:solidFill>
                <a:effectLst/>
                <a:uLnTx/>
                <a:uFillTx/>
                <a:latin typeface="Century Gothic" panose="020F0302020204030204"/>
                <a:ea typeface="+mn-ea"/>
                <a:cs typeface="+mn-cs"/>
              </a:rPr>
              <a:t>___  ______</a:t>
            </a:r>
          </a:p>
        </p:txBody>
      </p:sp>
      <p:sp>
        <p:nvSpPr>
          <p:cNvPr id="96" name="Rectangle: Rounded Corners 95">
            <a:extLst>
              <a:ext uri="{FF2B5EF4-FFF2-40B4-BE49-F238E27FC236}">
                <a16:creationId xmlns:a16="http://schemas.microsoft.com/office/drawing/2014/main" id="{F2129A6C-A188-4313-8D29-E8683AC2ED90}"/>
              </a:ext>
            </a:extLst>
          </p:cNvPr>
          <p:cNvSpPr/>
          <p:nvPr/>
        </p:nvSpPr>
        <p:spPr>
          <a:xfrm>
            <a:off x="6096000" y="3628171"/>
            <a:ext cx="2911150" cy="485191"/>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525050"/>
                </a:solidFill>
                <a:effectLst/>
                <a:uLnTx/>
                <a:uFillTx/>
                <a:latin typeface="Century Gothic" panose="020F0302020204030204"/>
                <a:ea typeface="+mn-ea"/>
                <a:cs typeface="+mn-cs"/>
              </a:rPr>
              <a:t>___/___/__  ______</a:t>
            </a:r>
          </a:p>
        </p:txBody>
      </p:sp>
      <p:sp>
        <p:nvSpPr>
          <p:cNvPr id="97" name="Rectangle: Rounded Corners 96">
            <a:extLst>
              <a:ext uri="{FF2B5EF4-FFF2-40B4-BE49-F238E27FC236}">
                <a16:creationId xmlns:a16="http://schemas.microsoft.com/office/drawing/2014/main" id="{EA948522-12A7-48C1-A645-214549D25813}"/>
              </a:ext>
            </a:extLst>
          </p:cNvPr>
          <p:cNvSpPr/>
          <p:nvPr/>
        </p:nvSpPr>
        <p:spPr>
          <a:xfrm>
            <a:off x="6655836" y="4159044"/>
            <a:ext cx="1791477" cy="485191"/>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525050"/>
                </a:solidFill>
                <a:effectLst/>
                <a:uLnTx/>
                <a:uFillTx/>
                <a:latin typeface="Century Gothic" panose="020F0302020204030204"/>
                <a:ea typeface="+mn-ea"/>
                <a:cs typeface="+mn-cs"/>
              </a:rPr>
              <a:t>___  _______</a:t>
            </a:r>
          </a:p>
        </p:txBody>
      </p:sp>
      <p:sp>
        <p:nvSpPr>
          <p:cNvPr id="98" name="Rectangle: Rounded Corners 97">
            <a:extLst>
              <a:ext uri="{FF2B5EF4-FFF2-40B4-BE49-F238E27FC236}">
                <a16:creationId xmlns:a16="http://schemas.microsoft.com/office/drawing/2014/main" id="{B056D66A-23A5-4ACF-BF79-07C291B2D514}"/>
              </a:ext>
            </a:extLst>
          </p:cNvPr>
          <p:cNvSpPr/>
          <p:nvPr/>
        </p:nvSpPr>
        <p:spPr>
          <a:xfrm>
            <a:off x="6629109" y="4721570"/>
            <a:ext cx="1791477" cy="485191"/>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525050"/>
                </a:solidFill>
                <a:effectLst/>
                <a:uLnTx/>
                <a:uFillTx/>
                <a:latin typeface="Century Gothic" panose="020F0302020204030204"/>
                <a:ea typeface="+mn-ea"/>
                <a:cs typeface="+mn-cs"/>
              </a:rPr>
              <a:t>___  _______</a:t>
            </a:r>
          </a:p>
        </p:txBody>
      </p:sp>
      <p:sp>
        <p:nvSpPr>
          <p:cNvPr id="99" name="Rectangle: Rounded Corners 98">
            <a:extLst>
              <a:ext uri="{FF2B5EF4-FFF2-40B4-BE49-F238E27FC236}">
                <a16:creationId xmlns:a16="http://schemas.microsoft.com/office/drawing/2014/main" id="{474D1A7B-3AA0-4091-A701-44A542F953F1}"/>
              </a:ext>
            </a:extLst>
          </p:cNvPr>
          <p:cNvSpPr/>
          <p:nvPr/>
        </p:nvSpPr>
        <p:spPr>
          <a:xfrm>
            <a:off x="6625829" y="5228081"/>
            <a:ext cx="1791477" cy="485191"/>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525050"/>
                </a:solidFill>
                <a:effectLst/>
                <a:uLnTx/>
                <a:uFillTx/>
                <a:latin typeface="Century Gothic" panose="020F0302020204030204"/>
                <a:ea typeface="+mn-ea"/>
                <a:cs typeface="+mn-cs"/>
              </a:rPr>
              <a:t>___  _______</a:t>
            </a:r>
          </a:p>
        </p:txBody>
      </p:sp>
      <p:sp>
        <p:nvSpPr>
          <p:cNvPr id="100" name="Rectangle: Rounded Corners 99">
            <a:extLst>
              <a:ext uri="{FF2B5EF4-FFF2-40B4-BE49-F238E27FC236}">
                <a16:creationId xmlns:a16="http://schemas.microsoft.com/office/drawing/2014/main" id="{596F6402-5954-44CF-AD6B-AF2AB59C0AF8}"/>
              </a:ext>
            </a:extLst>
          </p:cNvPr>
          <p:cNvSpPr/>
          <p:nvPr/>
        </p:nvSpPr>
        <p:spPr>
          <a:xfrm>
            <a:off x="6680337" y="5679997"/>
            <a:ext cx="1791477" cy="485191"/>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525050"/>
                </a:solidFill>
                <a:effectLst/>
                <a:uLnTx/>
                <a:uFillTx/>
                <a:latin typeface="Century Gothic" panose="020F0302020204030204"/>
                <a:ea typeface="+mn-ea"/>
                <a:cs typeface="+mn-cs"/>
              </a:rPr>
              <a:t>___  _______</a:t>
            </a:r>
          </a:p>
        </p:txBody>
      </p:sp>
      <p:sp>
        <p:nvSpPr>
          <p:cNvPr id="101" name="Speech Bubble: Rectangle with Corners Rounded 100">
            <a:extLst>
              <a:ext uri="{FF2B5EF4-FFF2-40B4-BE49-F238E27FC236}">
                <a16:creationId xmlns:a16="http://schemas.microsoft.com/office/drawing/2014/main" id="{CDA6DDA7-B09B-4D88-91E3-37B9C8D4C4C0}"/>
              </a:ext>
            </a:extLst>
          </p:cNvPr>
          <p:cNvSpPr/>
          <p:nvPr/>
        </p:nvSpPr>
        <p:spPr>
          <a:xfrm>
            <a:off x="6431280" y="1982098"/>
            <a:ext cx="5760719" cy="4327262"/>
          </a:xfrm>
          <a:prstGeom prst="wedgeRoundRectCallout">
            <a:avLst>
              <a:gd name="adj1" fmla="val -74467"/>
              <a:gd name="adj2" fmla="val -26325"/>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3D3C3C"/>
                </a:solidFill>
                <a:effectLst/>
                <a:uLnTx/>
                <a:uFillTx/>
                <a:latin typeface="Century Gothic"/>
                <a:ea typeface="+mn-ea"/>
                <a:cs typeface="+mn-cs"/>
              </a:rPr>
              <a:t>Phonetik</a:t>
            </a:r>
            <a:r>
              <a:rPr kumimoji="0" lang="en-GB" sz="2400" b="1" i="0" u="none" strike="noStrike" kern="1200" cap="none" spc="0" normalizeH="0" baseline="0" noProof="0" dirty="0">
                <a:ln>
                  <a:noFill/>
                </a:ln>
                <a:solidFill>
                  <a:srgbClr val="3D3C3C"/>
                </a:solidFill>
                <a:effectLst/>
                <a:uLnTx/>
                <a:uFillTx/>
                <a:latin typeface="Century Gothic"/>
                <a:ea typeface="+mn-ea"/>
                <a:cs typeface="+mn-cs"/>
              </a:rPr>
              <a:t>: long and short [a] </a:t>
            </a:r>
            <a:br>
              <a:rPr kumimoji="0" lang="en-GB" sz="2400" b="1" i="0" u="none" strike="noStrike" kern="1200" cap="none" spc="0" normalizeH="0" baseline="0" noProof="0" dirty="0">
                <a:ln>
                  <a:noFill/>
                </a:ln>
                <a:solidFill>
                  <a:srgbClr val="3D3C3C"/>
                </a:solidFill>
                <a:effectLst/>
                <a:uLnTx/>
                <a:uFillTx/>
                <a:latin typeface="Century Gothic"/>
                <a:ea typeface="+mn-ea"/>
                <a:cs typeface="+mn-cs"/>
              </a:rPr>
            </a:br>
            <a:r>
              <a:rPr kumimoji="0" lang="en-GB" sz="2400" i="0" u="none" strike="noStrike" kern="1200" cap="none" spc="0" normalizeH="0" baseline="0" noProof="0" dirty="0">
                <a:ln>
                  <a:noFill/>
                </a:ln>
                <a:solidFill>
                  <a:srgbClr val="3D3C3C"/>
                </a:solidFill>
                <a:effectLst/>
                <a:uLnTx/>
                <a:uFillTx/>
                <a:latin typeface="Century Gothic"/>
                <a:ea typeface="+mn-ea"/>
                <a:cs typeface="+mn-cs"/>
              </a:rPr>
              <a:t>Remember</a:t>
            </a:r>
            <a:r>
              <a:rPr kumimoji="0" lang="en-GB" sz="2400" b="1" i="0" u="none" strike="noStrike" kern="1200" cap="none" spc="0" normalizeH="0" baseline="0" noProof="0" dirty="0">
                <a:ln>
                  <a:noFill/>
                </a:ln>
                <a:solidFill>
                  <a:srgbClr val="3D3C3C"/>
                </a:solidFill>
                <a:effectLst/>
                <a:uLnTx/>
                <a:uFillTx/>
                <a:latin typeface="Century Gothic"/>
                <a:ea typeface="+mn-ea"/>
                <a:cs typeface="+mn-cs"/>
              </a:rPr>
              <a:t> </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a:t>
            </a:r>
            <a:r>
              <a:rPr kumimoji="0" lang="en-GB" sz="2400" b="1" i="0" u="none" strike="noStrike" kern="1200" cap="none" spc="0" normalizeH="0" baseline="0" noProof="0" dirty="0">
                <a:ln>
                  <a:noFill/>
                </a:ln>
                <a:solidFill>
                  <a:srgbClr val="3D3C3C"/>
                </a:solidFill>
                <a:effectLst/>
                <a:uLnTx/>
                <a:uFillTx/>
                <a:latin typeface="Century Gothic"/>
                <a:ea typeface="+mn-ea"/>
                <a:cs typeface="+mn-cs"/>
              </a:rPr>
              <a:t>a</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 is long</a:t>
            </a:r>
            <a:r>
              <a:rPr kumimoji="0" lang="en-GB" sz="2400" b="0" i="0" u="none" strike="noStrike" kern="1200" cap="none" spc="0" normalizeH="0" noProof="0" dirty="0">
                <a:ln>
                  <a:noFill/>
                </a:ln>
                <a:solidFill>
                  <a:srgbClr val="3D3C3C"/>
                </a:solidFill>
                <a:effectLst/>
                <a:uLnTx/>
                <a:uFillTx/>
                <a:latin typeface="Century Gothic"/>
                <a:ea typeface="+mn-ea"/>
                <a:cs typeface="+mn-cs"/>
              </a:rPr>
              <a:t> before a single consonant and short before a double consonant. In single syllable words it can be either. Pronounce all parts of </a:t>
            </a:r>
            <a:r>
              <a:rPr kumimoji="0" lang="en-GB" sz="2400" b="1" i="0" u="none" strike="noStrike" kern="1200" cap="none" spc="0" normalizeH="0" noProof="0" dirty="0" err="1">
                <a:ln>
                  <a:noFill/>
                </a:ln>
                <a:solidFill>
                  <a:srgbClr val="3D3C3C"/>
                </a:solidFill>
                <a:effectLst/>
                <a:uLnTx/>
                <a:uFillTx/>
                <a:latin typeface="Century Gothic"/>
                <a:ea typeface="+mn-ea"/>
                <a:cs typeface="+mn-cs"/>
              </a:rPr>
              <a:t>haben</a:t>
            </a:r>
            <a:r>
              <a:rPr kumimoji="0" lang="en-GB" sz="2400" b="0" i="0" u="none" strike="noStrike" kern="1200" cap="none" spc="0" normalizeH="0" noProof="0" dirty="0">
                <a:ln>
                  <a:noFill/>
                </a:ln>
                <a:solidFill>
                  <a:srgbClr val="3D3C3C"/>
                </a:solidFill>
                <a:effectLst/>
                <a:uLnTx/>
                <a:uFillTx/>
                <a:latin typeface="Century Gothic"/>
                <a:ea typeface="+mn-ea"/>
                <a:cs typeface="+mn-cs"/>
              </a:rPr>
              <a:t> again. Pay attention to long and short [</a:t>
            </a:r>
            <a:r>
              <a:rPr kumimoji="0" lang="en-GB" sz="2400" b="1" i="0" u="none" strike="noStrike" kern="1200" cap="none" spc="0" normalizeH="0" noProof="0" dirty="0">
                <a:ln>
                  <a:noFill/>
                </a:ln>
                <a:solidFill>
                  <a:srgbClr val="3D3C3C"/>
                </a:solidFill>
                <a:effectLst/>
                <a:uLnTx/>
                <a:uFillTx/>
                <a:latin typeface="Century Gothic"/>
                <a:ea typeface="+mn-ea"/>
                <a:cs typeface="+mn-cs"/>
              </a:rPr>
              <a:t>a</a:t>
            </a:r>
            <a:r>
              <a:rPr kumimoji="0" lang="en-GB" sz="2400" b="0" i="0" u="none" strike="noStrike" kern="1200" cap="none" spc="0" normalizeH="0" noProof="0" dirty="0">
                <a:ln>
                  <a:noFill/>
                </a:ln>
                <a:solidFill>
                  <a:srgbClr val="3D3C3C"/>
                </a:solidFill>
                <a:effectLst/>
                <a:uLnTx/>
                <a:uFillTx/>
                <a:latin typeface="Century Gothic"/>
                <a:ea typeface="+mn-ea"/>
                <a:cs typeface="+mn-cs"/>
              </a:rPr>
              <a:t>].</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Tree>
    <p:extLst>
      <p:ext uri="{BB962C8B-B14F-4D97-AF65-F5344CB8AC3E}">
        <p14:creationId xmlns:p14="http://schemas.microsoft.com/office/powerpoint/2010/main" val="1576011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5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5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62"/>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63"/>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64"/>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65"/>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6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9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9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9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9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9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97"/>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98"/>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99"/>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0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1" nodeType="clickEffect">
                                  <p:stCondLst>
                                    <p:cond delay="0"/>
                                  </p:stCondLst>
                                  <p:childTnLst>
                                    <p:set>
                                      <p:cBhvr>
                                        <p:cTn id="78" dur="1" fill="hold">
                                          <p:stCondLst>
                                            <p:cond delay="0"/>
                                          </p:stCondLst>
                                        </p:cTn>
                                        <p:tgtEl>
                                          <p:spTgt spid="94"/>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1" nodeType="clickEffect">
                                  <p:stCondLst>
                                    <p:cond delay="0"/>
                                  </p:stCondLst>
                                  <p:childTnLst>
                                    <p:set>
                                      <p:cBhvr>
                                        <p:cTn id="82" dur="1" fill="hold">
                                          <p:stCondLst>
                                            <p:cond delay="0"/>
                                          </p:stCondLst>
                                        </p:cTn>
                                        <p:tgtEl>
                                          <p:spTgt spid="95"/>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1" nodeType="clickEffect">
                                  <p:stCondLst>
                                    <p:cond delay="0"/>
                                  </p:stCondLst>
                                  <p:childTnLst>
                                    <p:set>
                                      <p:cBhvr>
                                        <p:cTn id="86" dur="1" fill="hold">
                                          <p:stCondLst>
                                            <p:cond delay="0"/>
                                          </p:stCondLst>
                                        </p:cTn>
                                        <p:tgtEl>
                                          <p:spTgt spid="96"/>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1" nodeType="clickEffect">
                                  <p:stCondLst>
                                    <p:cond delay="0"/>
                                  </p:stCondLst>
                                  <p:childTnLst>
                                    <p:set>
                                      <p:cBhvr>
                                        <p:cTn id="90" dur="1" fill="hold">
                                          <p:stCondLst>
                                            <p:cond delay="0"/>
                                          </p:stCondLst>
                                        </p:cTn>
                                        <p:tgtEl>
                                          <p:spTgt spid="97"/>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1" nodeType="clickEffect">
                                  <p:stCondLst>
                                    <p:cond delay="0"/>
                                  </p:stCondLst>
                                  <p:childTnLst>
                                    <p:set>
                                      <p:cBhvr>
                                        <p:cTn id="94" dur="1" fill="hold">
                                          <p:stCondLst>
                                            <p:cond delay="0"/>
                                          </p:stCondLst>
                                        </p:cTn>
                                        <p:tgtEl>
                                          <p:spTgt spid="98"/>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1" nodeType="clickEffect">
                                  <p:stCondLst>
                                    <p:cond delay="0"/>
                                  </p:stCondLst>
                                  <p:childTnLst>
                                    <p:set>
                                      <p:cBhvr>
                                        <p:cTn id="98" dur="1" fill="hold">
                                          <p:stCondLst>
                                            <p:cond delay="0"/>
                                          </p:stCondLst>
                                        </p:cTn>
                                        <p:tgtEl>
                                          <p:spTgt spid="99"/>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1" nodeType="clickEffect">
                                  <p:stCondLst>
                                    <p:cond delay="0"/>
                                  </p:stCondLst>
                                  <p:childTnLst>
                                    <p:set>
                                      <p:cBhvr>
                                        <p:cTn id="102" dur="1" fill="hold">
                                          <p:stCondLst>
                                            <p:cond delay="0"/>
                                          </p:stCondLst>
                                        </p:cTn>
                                        <p:tgtEl>
                                          <p:spTgt spid="100"/>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8" grpId="0" animBg="1"/>
      <p:bldP spid="58" grpId="1" animBg="1"/>
      <p:bldP spid="59" grpId="0" animBg="1"/>
      <p:bldP spid="59"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92" grpId="0"/>
      <p:bldP spid="94" grpId="0" animBg="1"/>
      <p:bldP spid="94" grpId="1" animBg="1"/>
      <p:bldP spid="95" grpId="0" animBg="1"/>
      <p:bldP spid="95" grpId="1" animBg="1"/>
      <p:bldP spid="96" grpId="0" animBg="1"/>
      <p:bldP spid="96" grpId="1" animBg="1"/>
      <p:bldP spid="97" grpId="0" animBg="1"/>
      <p:bldP spid="97" grpId="1" animBg="1"/>
      <p:bldP spid="98" grpId="0" animBg="1"/>
      <p:bldP spid="98" grpId="1" animBg="1"/>
      <p:bldP spid="99" grpId="0" animBg="1"/>
      <p:bldP spid="99" grpId="1" animBg="1"/>
      <p:bldP spid="100" grpId="0" animBg="1"/>
      <p:bldP spid="100" grpId="1" animBg="1"/>
      <p:bldP spid="10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01845-F0A7-0E6C-A486-6C19E6813392}"/>
              </a:ext>
            </a:extLst>
          </p:cNvPr>
          <p:cNvSpPr>
            <a:spLocks noGrp="1"/>
          </p:cNvSpPr>
          <p:nvPr>
            <p:ph type="title"/>
          </p:nvPr>
        </p:nvSpPr>
        <p:spPr>
          <a:xfrm>
            <a:off x="0" y="213557"/>
            <a:ext cx="6675120" cy="647577"/>
          </a:xfrm>
        </p:spPr>
        <p:txBody>
          <a:bodyPr/>
          <a:lstStyle/>
          <a:p>
            <a:r>
              <a:rPr lang="en-GB" dirty="0"/>
              <a:t>Mia und Wolf </a:t>
            </a:r>
            <a:r>
              <a:rPr lang="en-GB" dirty="0" err="1"/>
              <a:t>lernen</a:t>
            </a:r>
            <a:r>
              <a:rPr lang="en-GB" dirty="0"/>
              <a:t> </a:t>
            </a:r>
            <a:r>
              <a:rPr lang="en-GB" dirty="0" err="1"/>
              <a:t>Englisch</a:t>
            </a:r>
            <a:endParaRPr lang="en-GB" dirty="0"/>
          </a:p>
        </p:txBody>
      </p:sp>
      <p:sp>
        <p:nvSpPr>
          <p:cNvPr id="4" name="Google Shape;228;p7">
            <a:extLst>
              <a:ext uri="{FF2B5EF4-FFF2-40B4-BE49-F238E27FC236}">
                <a16:creationId xmlns:a16="http://schemas.microsoft.com/office/drawing/2014/main" id="{EAF1B3E0-CA4A-E993-47DF-E667CED260EE}"/>
              </a:ext>
            </a:extLst>
          </p:cNvPr>
          <p:cNvSpPr/>
          <p:nvPr/>
        </p:nvSpPr>
        <p:spPr>
          <a:xfrm>
            <a:off x="10988040" y="172906"/>
            <a:ext cx="969288" cy="461665"/>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3D3C3C"/>
              </a:buClr>
              <a:buSzPts val="2000"/>
              <a:buFont typeface="Century Gothic"/>
              <a:buNone/>
              <a:tabLst/>
              <a:defRPr/>
            </a:pPr>
            <a:r>
              <a:rPr kumimoji="0" lang="en-GB" sz="2000" b="0" i="0" u="none" strike="noStrike" kern="1200" cap="none" spc="0" normalizeH="0" baseline="0" noProof="0" dirty="0" err="1">
                <a:ln>
                  <a:noFill/>
                </a:ln>
                <a:solidFill>
                  <a:srgbClr val="3D3C3C"/>
                </a:solidFill>
                <a:effectLst/>
                <a:uLnTx/>
                <a:uFillTx/>
                <a:latin typeface="Century Gothic"/>
                <a:ea typeface="Century Gothic"/>
                <a:cs typeface="Century Gothic"/>
                <a:sym typeface="Century Gothic"/>
              </a:rPr>
              <a:t>hören</a:t>
            </a:r>
            <a:endParaRPr kumimoji="0" sz="18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23" name="TextBox 22">
            <a:extLst>
              <a:ext uri="{FF2B5EF4-FFF2-40B4-BE49-F238E27FC236}">
                <a16:creationId xmlns:a16="http://schemas.microsoft.com/office/drawing/2014/main" id="{F91D2DF6-E7B3-4752-88F5-34620DE55954}"/>
              </a:ext>
            </a:extLst>
          </p:cNvPr>
          <p:cNvSpPr txBox="1"/>
          <p:nvPr/>
        </p:nvSpPr>
        <p:spPr>
          <a:xfrm>
            <a:off x="0" y="861134"/>
            <a:ext cx="117439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Wolf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findet</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Englisch</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schwierg</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Dieses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Jahr</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findet</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Mia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Englisch</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viel</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besser</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a:t>
            </a:r>
          </a:p>
        </p:txBody>
      </p:sp>
      <p:sp>
        <p:nvSpPr>
          <p:cNvPr id="24" name="TextBox 23">
            <a:extLst>
              <a:ext uri="{FF2B5EF4-FFF2-40B4-BE49-F238E27FC236}">
                <a16:creationId xmlns:a16="http://schemas.microsoft.com/office/drawing/2014/main" id="{533DE350-4AEF-4A22-88A9-F2F2746E199E}"/>
              </a:ext>
            </a:extLst>
          </p:cNvPr>
          <p:cNvSpPr txBox="1"/>
          <p:nvPr/>
        </p:nvSpPr>
        <p:spPr>
          <a:xfrm>
            <a:off x="0" y="1277878"/>
            <a:ext cx="117439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525050"/>
                </a:solidFill>
                <a:effectLst/>
                <a:uLnTx/>
                <a:uFillTx/>
                <a:latin typeface="Century Gothic"/>
                <a:ea typeface="+mn-ea"/>
                <a:cs typeface="+mn-cs"/>
              </a:rPr>
              <a:t>Hör</a:t>
            </a:r>
            <a:r>
              <a:rPr kumimoji="0" lang="en-GB" sz="2400" b="1"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1" i="0" u="none" strike="noStrike" kern="1200" cap="none" spc="0" normalizeH="0" baseline="0" noProof="0" dirty="0" err="1">
                <a:ln>
                  <a:noFill/>
                </a:ln>
                <a:solidFill>
                  <a:srgbClr val="525050"/>
                </a:solidFill>
                <a:effectLst/>
                <a:uLnTx/>
                <a:uFillTx/>
                <a:latin typeface="Century Gothic"/>
                <a:ea typeface="+mn-ea"/>
                <a:cs typeface="+mn-cs"/>
              </a:rPr>
              <a:t>zu</a:t>
            </a:r>
            <a:r>
              <a:rPr kumimoji="0" lang="en-GB" sz="2400" b="1" i="0" u="none" strike="noStrike" kern="1200" cap="none" spc="0" normalizeH="0" baseline="0" noProof="0" dirty="0">
                <a:ln>
                  <a:noFill/>
                </a:ln>
                <a:solidFill>
                  <a:srgbClr val="525050"/>
                </a:solidFill>
                <a:effectLst/>
                <a:uLnTx/>
                <a:uFillTx/>
                <a:latin typeface="Century Gothic"/>
                <a:ea typeface="+mn-ea"/>
                <a:cs typeface="+mn-cs"/>
              </a:rPr>
              <a:t>.  Was </a:t>
            </a:r>
            <a:r>
              <a:rPr kumimoji="0" lang="en-GB" sz="2400" b="1" i="0" u="none" strike="noStrike" kern="1200" cap="none" spc="0" normalizeH="0" baseline="0" noProof="0" dirty="0" err="1">
                <a:ln>
                  <a:noFill/>
                </a:ln>
                <a:solidFill>
                  <a:srgbClr val="525050"/>
                </a:solidFill>
                <a:effectLst/>
                <a:uLnTx/>
                <a:uFillTx/>
                <a:latin typeface="Century Gothic"/>
                <a:ea typeface="+mn-ea"/>
                <a:cs typeface="+mn-cs"/>
              </a:rPr>
              <a:t>sagt</a:t>
            </a:r>
            <a:r>
              <a:rPr kumimoji="0" lang="en-GB" sz="2400" b="1" i="0" u="none" strike="noStrike" kern="1200" cap="none" spc="0" normalizeH="0" baseline="0" noProof="0" dirty="0">
                <a:ln>
                  <a:noFill/>
                </a:ln>
                <a:solidFill>
                  <a:srgbClr val="525050"/>
                </a:solidFill>
                <a:effectLst/>
                <a:uLnTx/>
                <a:uFillTx/>
                <a:latin typeface="Century Gothic"/>
                <a:ea typeface="+mn-ea"/>
                <a:cs typeface="+mn-cs"/>
              </a:rPr>
              <a:t> Mia?  </a:t>
            </a:r>
            <a:r>
              <a:rPr kumimoji="0" lang="en-GB" sz="2400" b="1" i="0" u="none" strike="noStrike" kern="1200" cap="none" spc="0" normalizeH="0" baseline="0" noProof="0" dirty="0" err="1">
                <a:ln>
                  <a:noFill/>
                </a:ln>
                <a:solidFill>
                  <a:srgbClr val="525050"/>
                </a:solidFill>
                <a:effectLst/>
                <a:uLnTx/>
                <a:uFillTx/>
                <a:latin typeface="Century Gothic"/>
                <a:ea typeface="+mn-ea"/>
                <a:cs typeface="+mn-cs"/>
              </a:rPr>
              <a:t>Schreib</a:t>
            </a:r>
            <a:r>
              <a:rPr kumimoji="0" lang="en-GB" sz="2400" b="1" i="0" u="none" strike="noStrike" kern="1200" cap="none" spc="0" normalizeH="0" baseline="0" noProof="0" dirty="0">
                <a:ln>
                  <a:noFill/>
                </a:ln>
                <a:solidFill>
                  <a:srgbClr val="525050"/>
                </a:solidFill>
                <a:effectLst/>
                <a:uLnTx/>
                <a:uFillTx/>
                <a:latin typeface="Century Gothic"/>
                <a:ea typeface="+mn-ea"/>
                <a:cs typeface="+mn-cs"/>
              </a:rPr>
              <a:t> das Verb und </a:t>
            </a:r>
            <a:r>
              <a:rPr kumimoji="0" lang="en-GB" sz="2400" b="1" i="0" u="none" strike="noStrike" kern="1200" cap="none" spc="0" normalizeH="0" baseline="0" noProof="0" dirty="0" err="1">
                <a:ln>
                  <a:noFill/>
                </a:ln>
                <a:solidFill>
                  <a:srgbClr val="525050"/>
                </a:solidFill>
                <a:effectLst/>
                <a:uLnTx/>
                <a:uFillTx/>
                <a:latin typeface="Century Gothic"/>
                <a:ea typeface="+mn-ea"/>
                <a:cs typeface="+mn-cs"/>
              </a:rPr>
              <a:t>andere</a:t>
            </a:r>
            <a:r>
              <a:rPr kumimoji="0" lang="en-GB" sz="2400" b="1" i="0" u="none" strike="noStrike" kern="1200" cap="none" spc="0" normalizeH="0" baseline="0" noProof="0" dirty="0">
                <a:ln>
                  <a:noFill/>
                </a:ln>
                <a:solidFill>
                  <a:srgbClr val="525050"/>
                </a:solidFill>
                <a:effectLst/>
                <a:uLnTx/>
                <a:uFillTx/>
                <a:latin typeface="Century Gothic"/>
                <a:ea typeface="+mn-ea"/>
                <a:cs typeface="+mn-cs"/>
              </a:rPr>
              <a:t> Details auf </a:t>
            </a:r>
            <a:r>
              <a:rPr kumimoji="0" lang="en-GB" sz="2400" b="1" i="0" u="none" strike="noStrike" kern="1200" cap="none" spc="0" normalizeH="0" baseline="0" noProof="0" dirty="0" err="1">
                <a:ln>
                  <a:noFill/>
                </a:ln>
                <a:solidFill>
                  <a:srgbClr val="525050"/>
                </a:solidFill>
                <a:effectLst/>
                <a:uLnTx/>
                <a:uFillTx/>
                <a:latin typeface="Century Gothic"/>
                <a:ea typeface="+mn-ea"/>
                <a:cs typeface="+mn-cs"/>
              </a:rPr>
              <a:t>Englisch</a:t>
            </a:r>
            <a:r>
              <a:rPr kumimoji="0" lang="en-GB" sz="2400" b="1" i="0" u="none" strike="noStrike" kern="1200" cap="none" spc="0" normalizeH="0" baseline="0" noProof="0" dirty="0">
                <a:ln>
                  <a:noFill/>
                </a:ln>
                <a:solidFill>
                  <a:srgbClr val="525050"/>
                </a:solidFill>
                <a:effectLst/>
                <a:uLnTx/>
                <a:uFillTx/>
                <a:latin typeface="Century Gothic"/>
                <a:ea typeface="+mn-ea"/>
                <a:cs typeface="+mn-cs"/>
              </a:rPr>
              <a:t>.</a:t>
            </a:r>
          </a:p>
        </p:txBody>
      </p:sp>
      <p:graphicFrame>
        <p:nvGraphicFramePr>
          <p:cNvPr id="25" name="Table 25">
            <a:extLst>
              <a:ext uri="{FF2B5EF4-FFF2-40B4-BE49-F238E27FC236}">
                <a16:creationId xmlns:a16="http://schemas.microsoft.com/office/drawing/2014/main" id="{B2EC9E96-61D3-457F-95FB-EDF2993731F1}"/>
              </a:ext>
            </a:extLst>
          </p:cNvPr>
          <p:cNvGraphicFramePr>
            <a:graphicFrameLocks noGrp="1"/>
          </p:cNvGraphicFramePr>
          <p:nvPr/>
        </p:nvGraphicFramePr>
        <p:xfrm>
          <a:off x="341494" y="1970376"/>
          <a:ext cx="5754506" cy="4490470"/>
        </p:xfrm>
        <a:graphic>
          <a:graphicData uri="http://schemas.openxmlformats.org/drawingml/2006/table">
            <a:tbl>
              <a:tblPr firstRow="1" bandRow="1">
                <a:tableStyleId>{5C22544A-7EE6-4342-B048-85BDC9FD1C3A}</a:tableStyleId>
              </a:tblPr>
              <a:tblGrid>
                <a:gridCol w="2554106">
                  <a:extLst>
                    <a:ext uri="{9D8B030D-6E8A-4147-A177-3AD203B41FA5}">
                      <a16:colId xmlns:a16="http://schemas.microsoft.com/office/drawing/2014/main" val="3245821371"/>
                    </a:ext>
                  </a:extLst>
                </a:gridCol>
                <a:gridCol w="3200400">
                  <a:extLst>
                    <a:ext uri="{9D8B030D-6E8A-4147-A177-3AD203B41FA5}">
                      <a16:colId xmlns:a16="http://schemas.microsoft.com/office/drawing/2014/main" val="1255100949"/>
                    </a:ext>
                  </a:extLst>
                </a:gridCol>
              </a:tblGrid>
              <a:tr h="617678">
                <a:tc>
                  <a:txBody>
                    <a:bodyPr/>
                    <a:lstStyle/>
                    <a:p>
                      <a:pPr algn="l"/>
                      <a:r>
                        <a:rPr lang="en-GB" sz="2000" dirty="0"/>
                        <a:t>Person and verb</a:t>
                      </a:r>
                    </a:p>
                  </a:txBody>
                  <a:tcPr anchor="ctr"/>
                </a:tc>
                <a:tc>
                  <a:txBody>
                    <a:bodyPr/>
                    <a:lstStyle/>
                    <a:p>
                      <a:pPr algn="l"/>
                      <a:r>
                        <a:rPr lang="en-GB" sz="2000" dirty="0"/>
                        <a:t>other details</a:t>
                      </a:r>
                    </a:p>
                  </a:txBody>
                  <a:tcPr anchor="ctr"/>
                </a:tc>
                <a:extLst>
                  <a:ext uri="{0D108BD9-81ED-4DB2-BD59-A6C34878D82A}">
                    <a16:rowId xmlns:a16="http://schemas.microsoft.com/office/drawing/2014/main" val="2769991953"/>
                  </a:ext>
                </a:extLst>
              </a:tr>
              <a:tr h="617678">
                <a:tc>
                  <a:txBody>
                    <a:bodyPr/>
                    <a:lstStyle/>
                    <a:p>
                      <a:pPr algn="ctr"/>
                      <a:r>
                        <a:rPr lang="en-GB" sz="2000" dirty="0"/>
                        <a:t>I like translating</a:t>
                      </a:r>
                    </a:p>
                  </a:txBody>
                  <a:tcPr anchor="ctr"/>
                </a:tc>
                <a:tc>
                  <a:txBody>
                    <a:bodyPr/>
                    <a:lstStyle/>
                    <a:p>
                      <a:pPr algn="ctr"/>
                      <a:r>
                        <a:rPr lang="en-GB" sz="2000" dirty="0"/>
                        <a:t>from German to English</a:t>
                      </a:r>
                    </a:p>
                  </a:txBody>
                  <a:tcPr anchor="ctr"/>
                </a:tc>
                <a:extLst>
                  <a:ext uri="{0D108BD9-81ED-4DB2-BD59-A6C34878D82A}">
                    <a16:rowId xmlns:a16="http://schemas.microsoft.com/office/drawing/2014/main" val="335268941"/>
                  </a:ext>
                </a:extLst>
              </a:tr>
              <a:tr h="617678">
                <a:tc>
                  <a:txBody>
                    <a:bodyPr/>
                    <a:lstStyle/>
                    <a:p>
                      <a:pPr algn="ctr"/>
                      <a:r>
                        <a:rPr lang="en-GB" sz="2000" dirty="0"/>
                        <a:t>Students answer</a:t>
                      </a:r>
                    </a:p>
                  </a:txBody>
                  <a:tcPr anchor="ctr"/>
                </a:tc>
                <a:tc>
                  <a:txBody>
                    <a:bodyPr/>
                    <a:lstStyle/>
                    <a:p>
                      <a:pPr algn="ctr"/>
                      <a:r>
                        <a:rPr lang="en-GB" sz="2000" dirty="0"/>
                        <a:t>their questions</a:t>
                      </a:r>
                    </a:p>
                  </a:txBody>
                  <a:tcPr anchor="ctr"/>
                </a:tc>
                <a:extLst>
                  <a:ext uri="{0D108BD9-81ED-4DB2-BD59-A6C34878D82A}">
                    <a16:rowId xmlns:a16="http://schemas.microsoft.com/office/drawing/2014/main" val="3041795467"/>
                  </a:ext>
                </a:extLst>
              </a:tr>
              <a:tr h="617678">
                <a:tc>
                  <a:txBody>
                    <a:bodyPr/>
                    <a:lstStyle/>
                    <a:p>
                      <a:pPr algn="ctr"/>
                      <a:r>
                        <a:rPr lang="en-GB" sz="2000" dirty="0"/>
                        <a:t>We come</a:t>
                      </a:r>
                    </a:p>
                  </a:txBody>
                  <a:tcPr anchor="ctr"/>
                </a:tc>
                <a:tc>
                  <a:txBody>
                    <a:bodyPr/>
                    <a:lstStyle/>
                    <a:p>
                      <a:pPr algn="ctr"/>
                      <a:r>
                        <a:rPr lang="en-GB" sz="2000" dirty="0"/>
                        <a:t>to class on time</a:t>
                      </a:r>
                    </a:p>
                  </a:txBody>
                  <a:tcPr anchor="ctr"/>
                </a:tc>
                <a:extLst>
                  <a:ext uri="{0D108BD9-81ED-4DB2-BD59-A6C34878D82A}">
                    <a16:rowId xmlns:a16="http://schemas.microsoft.com/office/drawing/2014/main" val="3221142631"/>
                  </a:ext>
                </a:extLst>
              </a:tr>
              <a:tr h="617678">
                <a:tc>
                  <a:txBody>
                    <a:bodyPr/>
                    <a:lstStyle/>
                    <a:p>
                      <a:pPr algn="ctr"/>
                      <a:r>
                        <a:rPr lang="en-GB" sz="2000" dirty="0"/>
                        <a:t>Do you repeat</a:t>
                      </a:r>
                    </a:p>
                  </a:txBody>
                  <a:tcPr anchor="ctr"/>
                </a:tc>
                <a:tc>
                  <a:txBody>
                    <a:bodyPr/>
                    <a:lstStyle/>
                    <a:p>
                      <a:pPr algn="ctr"/>
                      <a:r>
                        <a:rPr lang="en-GB" sz="2000" dirty="0"/>
                        <a:t>the new words often?</a:t>
                      </a:r>
                    </a:p>
                  </a:txBody>
                  <a:tcPr anchor="ctr"/>
                </a:tc>
                <a:extLst>
                  <a:ext uri="{0D108BD9-81ED-4DB2-BD59-A6C34878D82A}">
                    <a16:rowId xmlns:a16="http://schemas.microsoft.com/office/drawing/2014/main" val="156275762"/>
                  </a:ext>
                </a:extLst>
              </a:tr>
              <a:tr h="617678">
                <a:tc>
                  <a:txBody>
                    <a:bodyPr/>
                    <a:lstStyle/>
                    <a:p>
                      <a:pPr algn="ctr"/>
                      <a:r>
                        <a:rPr lang="en-GB" sz="2000" dirty="0"/>
                        <a:t>You practise and learn</a:t>
                      </a:r>
                    </a:p>
                  </a:txBody>
                  <a:tcPr anchor="ctr"/>
                </a:tc>
                <a:tc>
                  <a:txBody>
                    <a:bodyPr/>
                    <a:lstStyle/>
                    <a:p>
                      <a:pPr algn="ctr"/>
                      <a:r>
                        <a:rPr lang="en-GB" sz="2000" dirty="0"/>
                        <a:t>faster and better if you do it often</a:t>
                      </a:r>
                    </a:p>
                  </a:txBody>
                  <a:tcPr anchor="ctr"/>
                </a:tc>
                <a:extLst>
                  <a:ext uri="{0D108BD9-81ED-4DB2-BD59-A6C34878D82A}">
                    <a16:rowId xmlns:a16="http://schemas.microsoft.com/office/drawing/2014/main" val="2266833046"/>
                  </a:ext>
                </a:extLst>
              </a:tr>
              <a:tr h="617678">
                <a:tc>
                  <a:txBody>
                    <a:bodyPr/>
                    <a:lstStyle/>
                    <a:p>
                      <a:pPr algn="ctr"/>
                      <a:r>
                        <a:rPr lang="en-GB" sz="2000" dirty="0"/>
                        <a:t>You and Mehmet never listen</a:t>
                      </a:r>
                    </a:p>
                  </a:txBody>
                  <a:tcPr anchor="ctr"/>
                </a:tc>
                <a:tc>
                  <a:txBody>
                    <a:bodyPr/>
                    <a:lstStyle/>
                    <a:p>
                      <a:pPr algn="ctr"/>
                      <a:r>
                        <a:rPr lang="en-GB" sz="2000" dirty="0"/>
                        <a:t>properly</a:t>
                      </a:r>
                    </a:p>
                  </a:txBody>
                  <a:tcPr anchor="ctr"/>
                </a:tc>
                <a:extLst>
                  <a:ext uri="{0D108BD9-81ED-4DB2-BD59-A6C34878D82A}">
                    <a16:rowId xmlns:a16="http://schemas.microsoft.com/office/drawing/2014/main" val="4292206130"/>
                  </a:ext>
                </a:extLst>
              </a:tr>
            </a:tbl>
          </a:graphicData>
        </a:graphic>
      </p:graphicFrame>
      <p:graphicFrame>
        <p:nvGraphicFramePr>
          <p:cNvPr id="26" name="Table 25">
            <a:extLst>
              <a:ext uri="{FF2B5EF4-FFF2-40B4-BE49-F238E27FC236}">
                <a16:creationId xmlns:a16="http://schemas.microsoft.com/office/drawing/2014/main" id="{46DC90EC-DFDF-464C-B3B1-E8762696FEBB}"/>
              </a:ext>
            </a:extLst>
          </p:cNvPr>
          <p:cNvGraphicFramePr>
            <a:graphicFrameLocks noGrp="1"/>
          </p:cNvGraphicFramePr>
          <p:nvPr/>
        </p:nvGraphicFramePr>
        <p:xfrm>
          <a:off x="6437494" y="1965576"/>
          <a:ext cx="5754506" cy="4395405"/>
        </p:xfrm>
        <a:graphic>
          <a:graphicData uri="http://schemas.openxmlformats.org/drawingml/2006/table">
            <a:tbl>
              <a:tblPr firstRow="1" bandRow="1">
                <a:tableStyleId>{5C22544A-7EE6-4342-B048-85BDC9FD1C3A}</a:tableStyleId>
              </a:tblPr>
              <a:tblGrid>
                <a:gridCol w="2432186">
                  <a:extLst>
                    <a:ext uri="{9D8B030D-6E8A-4147-A177-3AD203B41FA5}">
                      <a16:colId xmlns:a16="http://schemas.microsoft.com/office/drawing/2014/main" val="3245821371"/>
                    </a:ext>
                  </a:extLst>
                </a:gridCol>
                <a:gridCol w="3322320">
                  <a:extLst>
                    <a:ext uri="{9D8B030D-6E8A-4147-A177-3AD203B41FA5}">
                      <a16:colId xmlns:a16="http://schemas.microsoft.com/office/drawing/2014/main" val="1255100949"/>
                    </a:ext>
                  </a:extLst>
                </a:gridCol>
              </a:tblGrid>
              <a:tr h="617678">
                <a:tc>
                  <a:txBody>
                    <a:bodyPr/>
                    <a:lstStyle/>
                    <a:p>
                      <a:pPr algn="l"/>
                      <a:r>
                        <a:rPr lang="en-GB" sz="2000" dirty="0"/>
                        <a:t>Person and verb</a:t>
                      </a:r>
                    </a:p>
                  </a:txBody>
                  <a:tcPr anchor="ctr"/>
                </a:tc>
                <a:tc>
                  <a:txBody>
                    <a:bodyPr/>
                    <a:lstStyle/>
                    <a:p>
                      <a:pPr algn="l"/>
                      <a:r>
                        <a:rPr lang="en-GB" sz="2000" dirty="0"/>
                        <a:t>other details</a:t>
                      </a:r>
                    </a:p>
                  </a:txBody>
                  <a:tcPr anchor="ctr"/>
                </a:tc>
                <a:extLst>
                  <a:ext uri="{0D108BD9-81ED-4DB2-BD59-A6C34878D82A}">
                    <a16:rowId xmlns:a16="http://schemas.microsoft.com/office/drawing/2014/main" val="2769991953"/>
                  </a:ext>
                </a:extLst>
              </a:tr>
              <a:tr h="617678">
                <a:tc>
                  <a:txBody>
                    <a:bodyPr/>
                    <a:lstStyle/>
                    <a:p>
                      <a:pPr algn="ctr"/>
                      <a:r>
                        <a:rPr lang="en-GB" sz="2000" dirty="0"/>
                        <a:t>You don’t say</a:t>
                      </a:r>
                    </a:p>
                  </a:txBody>
                  <a:tcPr anchor="ctr"/>
                </a:tc>
                <a:tc>
                  <a:txBody>
                    <a:bodyPr/>
                    <a:lstStyle/>
                    <a:p>
                      <a:pPr algn="ctr"/>
                      <a:r>
                        <a:rPr lang="en-GB" sz="2000" dirty="0"/>
                        <a:t>a word in class, often</a:t>
                      </a:r>
                    </a:p>
                  </a:txBody>
                  <a:tcPr anchor="ctr"/>
                </a:tc>
                <a:extLst>
                  <a:ext uri="{0D108BD9-81ED-4DB2-BD59-A6C34878D82A}">
                    <a16:rowId xmlns:a16="http://schemas.microsoft.com/office/drawing/2014/main" val="335268941"/>
                  </a:ext>
                </a:extLst>
              </a:tr>
              <a:tr h="617678">
                <a:tc>
                  <a:txBody>
                    <a:bodyPr/>
                    <a:lstStyle/>
                    <a:p>
                      <a:pPr algn="ctr"/>
                      <a:r>
                        <a:rPr lang="en-GB" sz="2000" dirty="0"/>
                        <a:t>When I speak English,</a:t>
                      </a:r>
                    </a:p>
                  </a:txBody>
                  <a:tcPr anchor="ctr"/>
                </a:tc>
                <a:tc>
                  <a:txBody>
                    <a:bodyPr/>
                    <a:lstStyle/>
                    <a:p>
                      <a:pPr algn="ctr"/>
                      <a:r>
                        <a:rPr lang="en-GB" sz="2000" dirty="0"/>
                        <a:t>it sounds funny </a:t>
                      </a:r>
                    </a:p>
                  </a:txBody>
                  <a:tcPr anchor="ctr"/>
                </a:tc>
                <a:extLst>
                  <a:ext uri="{0D108BD9-81ED-4DB2-BD59-A6C34878D82A}">
                    <a16:rowId xmlns:a16="http://schemas.microsoft.com/office/drawing/2014/main" val="3041795467"/>
                  </a:ext>
                </a:extLst>
              </a:tr>
              <a:tr h="617678">
                <a:tc>
                  <a:txBody>
                    <a:bodyPr/>
                    <a:lstStyle/>
                    <a:p>
                      <a:pPr algn="ctr"/>
                      <a:r>
                        <a:rPr lang="en-GB" sz="2000" dirty="0"/>
                        <a:t>You have to </a:t>
                      </a:r>
                    </a:p>
                  </a:txBody>
                  <a:tcPr anchor="ctr"/>
                </a:tc>
                <a:tc>
                  <a:txBody>
                    <a:bodyPr/>
                    <a:lstStyle/>
                    <a:p>
                      <a:pPr algn="ctr"/>
                      <a:r>
                        <a:rPr lang="en-GB" sz="2000" dirty="0"/>
                        <a:t>notice the differences</a:t>
                      </a:r>
                    </a:p>
                  </a:txBody>
                  <a:tcPr anchor="ctr"/>
                </a:tc>
                <a:extLst>
                  <a:ext uri="{0D108BD9-81ED-4DB2-BD59-A6C34878D82A}">
                    <a16:rowId xmlns:a16="http://schemas.microsoft.com/office/drawing/2014/main" val="3221142631"/>
                  </a:ext>
                </a:extLst>
              </a:tr>
              <a:tr h="617678">
                <a:tc>
                  <a:txBody>
                    <a:bodyPr/>
                    <a:lstStyle/>
                    <a:p>
                      <a:pPr algn="ctr"/>
                      <a:r>
                        <a:rPr lang="en-GB" sz="2000" dirty="0"/>
                        <a:t>Our teacher teaches</a:t>
                      </a:r>
                    </a:p>
                  </a:txBody>
                  <a:tcPr anchor="ctr"/>
                </a:tc>
                <a:tc>
                  <a:txBody>
                    <a:bodyPr/>
                    <a:lstStyle/>
                    <a:p>
                      <a:pPr algn="ctr"/>
                      <a:r>
                        <a:rPr lang="en-GB" sz="2000" dirty="0"/>
                        <a:t>very well</a:t>
                      </a:r>
                    </a:p>
                  </a:txBody>
                  <a:tcPr anchor="ctr"/>
                </a:tc>
                <a:extLst>
                  <a:ext uri="{0D108BD9-81ED-4DB2-BD59-A6C34878D82A}">
                    <a16:rowId xmlns:a16="http://schemas.microsoft.com/office/drawing/2014/main" val="156275762"/>
                  </a:ext>
                </a:extLst>
              </a:tr>
              <a:tr h="617678">
                <a:tc>
                  <a:txBody>
                    <a:bodyPr/>
                    <a:lstStyle/>
                    <a:p>
                      <a:pPr algn="ctr"/>
                      <a:r>
                        <a:rPr lang="en-GB" sz="2000" dirty="0"/>
                        <a:t>She shows us </a:t>
                      </a:r>
                    </a:p>
                  </a:txBody>
                  <a:tcPr anchor="ctr"/>
                </a:tc>
                <a:tc>
                  <a:txBody>
                    <a:bodyPr/>
                    <a:lstStyle/>
                    <a:p>
                      <a:pPr algn="ctr"/>
                      <a:r>
                        <a:rPr lang="en-GB" sz="2000" dirty="0"/>
                        <a:t>how to stress the words</a:t>
                      </a:r>
                    </a:p>
                  </a:txBody>
                  <a:tcPr anchor="ctr"/>
                </a:tc>
                <a:extLst>
                  <a:ext uri="{0D108BD9-81ED-4DB2-BD59-A6C34878D82A}">
                    <a16:rowId xmlns:a16="http://schemas.microsoft.com/office/drawing/2014/main" val="2266833046"/>
                  </a:ext>
                </a:extLst>
              </a:tr>
              <a:tr h="522613">
                <a:tc>
                  <a:txBody>
                    <a:bodyPr/>
                    <a:lstStyle/>
                    <a:p>
                      <a:pPr algn="ctr"/>
                      <a:r>
                        <a:rPr lang="en-GB" sz="2000" dirty="0"/>
                        <a:t>We form</a:t>
                      </a:r>
                    </a:p>
                  </a:txBody>
                  <a:tcPr anchor="ctr"/>
                </a:tc>
                <a:tc>
                  <a:txBody>
                    <a:bodyPr/>
                    <a:lstStyle/>
                    <a:p>
                      <a:pPr algn="ctr"/>
                      <a:r>
                        <a:rPr lang="en-GB" sz="2000" dirty="0"/>
                        <a:t>our own sentences</a:t>
                      </a:r>
                    </a:p>
                  </a:txBody>
                  <a:tcPr anchor="ctr"/>
                </a:tc>
                <a:extLst>
                  <a:ext uri="{0D108BD9-81ED-4DB2-BD59-A6C34878D82A}">
                    <a16:rowId xmlns:a16="http://schemas.microsoft.com/office/drawing/2014/main" val="4292206130"/>
                  </a:ext>
                </a:extLst>
              </a:tr>
            </a:tbl>
          </a:graphicData>
        </a:graphic>
      </p:graphicFrame>
      <p:sp>
        <p:nvSpPr>
          <p:cNvPr id="27" name="Action Button: Blank 26">
            <a:hlinkClick r:id="" action="ppaction://noaction" highlightClick="1">
              <a:snd r:embed="rId3" name="10.1.1.3 L2 slide 7 1.wav"/>
            </a:hlinkClick>
            <a:extLst>
              <a:ext uri="{FF2B5EF4-FFF2-40B4-BE49-F238E27FC236}">
                <a16:creationId xmlns:a16="http://schemas.microsoft.com/office/drawing/2014/main" id="{D611FCDF-3B18-47F0-B1D6-BCDCA6EF8807}"/>
              </a:ext>
            </a:extLst>
          </p:cNvPr>
          <p:cNvSpPr/>
          <p:nvPr/>
        </p:nvSpPr>
        <p:spPr>
          <a:xfrm>
            <a:off x="0" y="2660254"/>
            <a:ext cx="518160" cy="461665"/>
          </a:xfrm>
          <a:prstGeom prst="actionButtonBlank">
            <a:avLst/>
          </a:prstGeom>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D3C3C"/>
                </a:solidFill>
                <a:effectLst/>
                <a:uLnTx/>
                <a:uFillTx/>
                <a:latin typeface="Century Gothic"/>
                <a:ea typeface="+mn-ea"/>
                <a:cs typeface="+mn-cs"/>
              </a:rPr>
              <a:t>1 </a:t>
            </a:r>
          </a:p>
        </p:txBody>
      </p:sp>
      <p:sp>
        <p:nvSpPr>
          <p:cNvPr id="28" name="Action Button: Blank 27">
            <a:hlinkClick r:id="" action="ppaction://noaction" highlightClick="1">
              <a:snd r:embed="rId4" name="10.1.1.3 L2 slide 7 2.wav"/>
            </a:hlinkClick>
            <a:extLst>
              <a:ext uri="{FF2B5EF4-FFF2-40B4-BE49-F238E27FC236}">
                <a16:creationId xmlns:a16="http://schemas.microsoft.com/office/drawing/2014/main" id="{82B6FB88-2826-4672-B1A9-1B7831B25540}"/>
              </a:ext>
            </a:extLst>
          </p:cNvPr>
          <p:cNvSpPr/>
          <p:nvPr/>
        </p:nvSpPr>
        <p:spPr>
          <a:xfrm>
            <a:off x="0" y="3274367"/>
            <a:ext cx="518160" cy="461665"/>
          </a:xfrm>
          <a:prstGeom prst="actionButtonBlank">
            <a:avLst/>
          </a:prstGeom>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D3C3C"/>
                </a:solidFill>
                <a:effectLst/>
                <a:uLnTx/>
                <a:uFillTx/>
                <a:latin typeface="Century Gothic"/>
                <a:ea typeface="+mn-ea"/>
                <a:cs typeface="+mn-cs"/>
              </a:rPr>
              <a:t>2 </a:t>
            </a:r>
          </a:p>
        </p:txBody>
      </p:sp>
      <p:sp>
        <p:nvSpPr>
          <p:cNvPr id="29" name="Action Button: Blank 28">
            <a:hlinkClick r:id="" action="ppaction://noaction" highlightClick="1">
              <a:snd r:embed="rId5" name="10.1.1.3 L2 slide 7 3.wav"/>
            </a:hlinkClick>
            <a:extLst>
              <a:ext uri="{FF2B5EF4-FFF2-40B4-BE49-F238E27FC236}">
                <a16:creationId xmlns:a16="http://schemas.microsoft.com/office/drawing/2014/main" id="{C47DD323-46D7-418F-9FBF-A306685D1628}"/>
              </a:ext>
            </a:extLst>
          </p:cNvPr>
          <p:cNvSpPr/>
          <p:nvPr/>
        </p:nvSpPr>
        <p:spPr>
          <a:xfrm>
            <a:off x="0" y="3888480"/>
            <a:ext cx="518160" cy="461665"/>
          </a:xfrm>
          <a:prstGeom prst="actionButtonBlank">
            <a:avLst/>
          </a:prstGeom>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D3C3C"/>
                </a:solidFill>
                <a:effectLst/>
                <a:uLnTx/>
                <a:uFillTx/>
                <a:latin typeface="Century Gothic"/>
                <a:ea typeface="+mn-ea"/>
                <a:cs typeface="+mn-cs"/>
              </a:rPr>
              <a:t>3</a:t>
            </a:r>
          </a:p>
        </p:txBody>
      </p:sp>
      <p:sp>
        <p:nvSpPr>
          <p:cNvPr id="30" name="Action Button: Blank 29">
            <a:hlinkClick r:id="" action="ppaction://noaction" highlightClick="1">
              <a:snd r:embed="rId6" name="10.1.1.3 L2 slide 7 4.wav"/>
            </a:hlinkClick>
            <a:extLst>
              <a:ext uri="{FF2B5EF4-FFF2-40B4-BE49-F238E27FC236}">
                <a16:creationId xmlns:a16="http://schemas.microsoft.com/office/drawing/2014/main" id="{44290909-F7E7-466D-8144-12C309671CA3}"/>
              </a:ext>
            </a:extLst>
          </p:cNvPr>
          <p:cNvSpPr/>
          <p:nvPr/>
        </p:nvSpPr>
        <p:spPr>
          <a:xfrm>
            <a:off x="0" y="4509900"/>
            <a:ext cx="518160" cy="461665"/>
          </a:xfrm>
          <a:prstGeom prst="actionButtonBlank">
            <a:avLst/>
          </a:prstGeom>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D3C3C"/>
                </a:solidFill>
                <a:effectLst/>
                <a:uLnTx/>
                <a:uFillTx/>
                <a:latin typeface="Century Gothic"/>
                <a:ea typeface="+mn-ea"/>
                <a:cs typeface="+mn-cs"/>
              </a:rPr>
              <a:t>4 </a:t>
            </a:r>
          </a:p>
        </p:txBody>
      </p:sp>
      <p:sp>
        <p:nvSpPr>
          <p:cNvPr id="31" name="Action Button: Blank 30">
            <a:hlinkClick r:id="" action="ppaction://noaction" highlightClick="1">
              <a:snd r:embed="rId7" name="10.1.1.3 L2 slide 7 5.wav"/>
            </a:hlinkClick>
            <a:extLst>
              <a:ext uri="{FF2B5EF4-FFF2-40B4-BE49-F238E27FC236}">
                <a16:creationId xmlns:a16="http://schemas.microsoft.com/office/drawing/2014/main" id="{01789A37-FA75-4606-A715-C670FAE0D5B2}"/>
              </a:ext>
            </a:extLst>
          </p:cNvPr>
          <p:cNvSpPr/>
          <p:nvPr/>
        </p:nvSpPr>
        <p:spPr>
          <a:xfrm>
            <a:off x="0" y="5140698"/>
            <a:ext cx="518160" cy="461665"/>
          </a:xfrm>
          <a:prstGeom prst="actionButtonBlank">
            <a:avLst/>
          </a:prstGeom>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D3C3C"/>
                </a:solidFill>
                <a:effectLst/>
                <a:uLnTx/>
                <a:uFillTx/>
                <a:latin typeface="Century Gothic"/>
                <a:ea typeface="+mn-ea"/>
                <a:cs typeface="+mn-cs"/>
              </a:rPr>
              <a:t>5</a:t>
            </a:r>
          </a:p>
        </p:txBody>
      </p:sp>
      <p:sp>
        <p:nvSpPr>
          <p:cNvPr id="32" name="Action Button: Blank 31">
            <a:hlinkClick r:id="" action="ppaction://noaction" highlightClick="1">
              <a:snd r:embed="rId8" name="10.1.1.3 L2 slide 7 6.wav"/>
            </a:hlinkClick>
            <a:extLst>
              <a:ext uri="{FF2B5EF4-FFF2-40B4-BE49-F238E27FC236}">
                <a16:creationId xmlns:a16="http://schemas.microsoft.com/office/drawing/2014/main" id="{736002AF-C5B8-47BB-BA21-C610C0EF82AA}"/>
              </a:ext>
            </a:extLst>
          </p:cNvPr>
          <p:cNvSpPr/>
          <p:nvPr/>
        </p:nvSpPr>
        <p:spPr>
          <a:xfrm>
            <a:off x="0" y="5763802"/>
            <a:ext cx="518160" cy="461665"/>
          </a:xfrm>
          <a:prstGeom prst="actionButtonBlank">
            <a:avLst/>
          </a:prstGeom>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D3C3C"/>
                </a:solidFill>
                <a:effectLst/>
                <a:uLnTx/>
                <a:uFillTx/>
                <a:latin typeface="Century Gothic"/>
                <a:ea typeface="+mn-ea"/>
                <a:cs typeface="+mn-cs"/>
              </a:rPr>
              <a:t>6</a:t>
            </a:r>
          </a:p>
        </p:txBody>
      </p:sp>
      <p:sp>
        <p:nvSpPr>
          <p:cNvPr id="33" name="Action Button: Blank 32">
            <a:hlinkClick r:id="" action="ppaction://noaction" highlightClick="1">
              <a:snd r:embed="rId9" name="10.1.1.3 L2 slide 7 7.wav"/>
            </a:hlinkClick>
            <a:extLst>
              <a:ext uri="{FF2B5EF4-FFF2-40B4-BE49-F238E27FC236}">
                <a16:creationId xmlns:a16="http://schemas.microsoft.com/office/drawing/2014/main" id="{1729228D-9B6D-4715-8AA0-7DFB239C8500}"/>
              </a:ext>
            </a:extLst>
          </p:cNvPr>
          <p:cNvSpPr/>
          <p:nvPr/>
        </p:nvSpPr>
        <p:spPr>
          <a:xfrm>
            <a:off x="6178414" y="2638982"/>
            <a:ext cx="518160" cy="461665"/>
          </a:xfrm>
          <a:prstGeom prst="actionButtonBlank">
            <a:avLst/>
          </a:prstGeom>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D3C3C"/>
                </a:solidFill>
                <a:effectLst/>
                <a:uLnTx/>
                <a:uFillTx/>
                <a:latin typeface="Century Gothic"/>
                <a:ea typeface="+mn-ea"/>
                <a:cs typeface="+mn-cs"/>
              </a:rPr>
              <a:t>7 </a:t>
            </a:r>
          </a:p>
        </p:txBody>
      </p:sp>
      <p:sp>
        <p:nvSpPr>
          <p:cNvPr id="34" name="Action Button: Blank 33">
            <a:hlinkClick r:id="" action="ppaction://noaction" highlightClick="1">
              <a:snd r:embed="rId10" name="10.1.1.3 L2 slide 7 8.wav"/>
            </a:hlinkClick>
            <a:extLst>
              <a:ext uri="{FF2B5EF4-FFF2-40B4-BE49-F238E27FC236}">
                <a16:creationId xmlns:a16="http://schemas.microsoft.com/office/drawing/2014/main" id="{95B3B879-6DCD-41F3-BD73-C2FCCA0A0F96}"/>
              </a:ext>
            </a:extLst>
          </p:cNvPr>
          <p:cNvSpPr/>
          <p:nvPr/>
        </p:nvSpPr>
        <p:spPr>
          <a:xfrm>
            <a:off x="6178414" y="3256273"/>
            <a:ext cx="518160" cy="461665"/>
          </a:xfrm>
          <a:prstGeom prst="actionButtonBlank">
            <a:avLst/>
          </a:prstGeom>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D3C3C"/>
                </a:solidFill>
                <a:effectLst/>
                <a:uLnTx/>
                <a:uFillTx/>
                <a:latin typeface="Century Gothic"/>
                <a:ea typeface="+mn-ea"/>
                <a:cs typeface="+mn-cs"/>
              </a:rPr>
              <a:t>8 </a:t>
            </a:r>
          </a:p>
        </p:txBody>
      </p:sp>
      <p:sp>
        <p:nvSpPr>
          <p:cNvPr id="35" name="Action Button: Blank 34">
            <a:hlinkClick r:id="" action="ppaction://noaction" highlightClick="1">
              <a:snd r:embed="rId11" name="10.1.1.3 L2 slide 7 9.wav"/>
            </a:hlinkClick>
            <a:extLst>
              <a:ext uri="{FF2B5EF4-FFF2-40B4-BE49-F238E27FC236}">
                <a16:creationId xmlns:a16="http://schemas.microsoft.com/office/drawing/2014/main" id="{C2E5F729-71C5-4ED3-AE6D-B4838771F641}"/>
              </a:ext>
            </a:extLst>
          </p:cNvPr>
          <p:cNvSpPr/>
          <p:nvPr/>
        </p:nvSpPr>
        <p:spPr>
          <a:xfrm>
            <a:off x="6178414" y="3889330"/>
            <a:ext cx="518160" cy="461665"/>
          </a:xfrm>
          <a:prstGeom prst="actionButtonBlank">
            <a:avLst/>
          </a:prstGeom>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D3C3C"/>
                </a:solidFill>
                <a:effectLst/>
                <a:uLnTx/>
                <a:uFillTx/>
                <a:latin typeface="Century Gothic"/>
                <a:ea typeface="+mn-ea"/>
                <a:cs typeface="+mn-cs"/>
              </a:rPr>
              <a:t>9</a:t>
            </a:r>
          </a:p>
        </p:txBody>
      </p:sp>
      <p:sp>
        <p:nvSpPr>
          <p:cNvPr id="36" name="Action Button: Blank 35">
            <a:hlinkClick r:id="" action="ppaction://noaction" highlightClick="1">
              <a:snd r:embed="rId12" name="10.1.1.3 L2 slide 7 10.wav"/>
            </a:hlinkClick>
            <a:extLst>
              <a:ext uri="{FF2B5EF4-FFF2-40B4-BE49-F238E27FC236}">
                <a16:creationId xmlns:a16="http://schemas.microsoft.com/office/drawing/2014/main" id="{460406D2-9604-437E-AE8E-F0293B6815AB}"/>
              </a:ext>
            </a:extLst>
          </p:cNvPr>
          <p:cNvSpPr/>
          <p:nvPr/>
        </p:nvSpPr>
        <p:spPr>
          <a:xfrm>
            <a:off x="6166082" y="4570323"/>
            <a:ext cx="518160" cy="461665"/>
          </a:xfrm>
          <a:prstGeom prst="actionButtonBlank">
            <a:avLst/>
          </a:prstGeom>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D3C3C"/>
                </a:solidFill>
                <a:effectLst/>
                <a:uLnTx/>
                <a:uFillTx/>
                <a:latin typeface="Century Gothic"/>
                <a:ea typeface="+mn-ea"/>
                <a:cs typeface="+mn-cs"/>
              </a:rPr>
              <a:t>10 </a:t>
            </a:r>
          </a:p>
        </p:txBody>
      </p:sp>
      <p:sp>
        <p:nvSpPr>
          <p:cNvPr id="37" name="Action Button: Blank 36">
            <a:hlinkClick r:id="" action="ppaction://noaction" highlightClick="1">
              <a:snd r:embed="rId13" name="10.1.1.3 L2 slide 7 11.wav"/>
            </a:hlinkClick>
            <a:extLst>
              <a:ext uri="{FF2B5EF4-FFF2-40B4-BE49-F238E27FC236}">
                <a16:creationId xmlns:a16="http://schemas.microsoft.com/office/drawing/2014/main" id="{21DBD066-0578-44A6-8ADC-619BAF6D9ABD}"/>
              </a:ext>
            </a:extLst>
          </p:cNvPr>
          <p:cNvSpPr/>
          <p:nvPr/>
        </p:nvSpPr>
        <p:spPr>
          <a:xfrm>
            <a:off x="6166082" y="5238942"/>
            <a:ext cx="518160" cy="461665"/>
          </a:xfrm>
          <a:prstGeom prst="actionButtonBlank">
            <a:avLst/>
          </a:prstGeom>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D3C3C"/>
                </a:solidFill>
                <a:effectLst/>
                <a:uLnTx/>
                <a:uFillTx/>
                <a:latin typeface="Century Gothic"/>
                <a:ea typeface="+mn-ea"/>
                <a:cs typeface="+mn-cs"/>
              </a:rPr>
              <a:t>11</a:t>
            </a:r>
          </a:p>
        </p:txBody>
      </p:sp>
      <p:sp>
        <p:nvSpPr>
          <p:cNvPr id="38" name="Action Button: Blank 37">
            <a:hlinkClick r:id="" action="ppaction://noaction" highlightClick="1">
              <a:snd r:embed="rId14" name="10.1.1.3 L2 slide 7 12.wav"/>
            </a:hlinkClick>
            <a:extLst>
              <a:ext uri="{FF2B5EF4-FFF2-40B4-BE49-F238E27FC236}">
                <a16:creationId xmlns:a16="http://schemas.microsoft.com/office/drawing/2014/main" id="{715718F2-2F74-479E-9EEB-90B15DCB285A}"/>
              </a:ext>
            </a:extLst>
          </p:cNvPr>
          <p:cNvSpPr/>
          <p:nvPr/>
        </p:nvSpPr>
        <p:spPr>
          <a:xfrm>
            <a:off x="6160067" y="5813084"/>
            <a:ext cx="518160" cy="461665"/>
          </a:xfrm>
          <a:prstGeom prst="actionButtonBlank">
            <a:avLst/>
          </a:prstGeom>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D3C3C"/>
                </a:solidFill>
                <a:effectLst/>
                <a:uLnTx/>
                <a:uFillTx/>
                <a:latin typeface="Century Gothic"/>
                <a:ea typeface="+mn-ea"/>
                <a:cs typeface="+mn-cs"/>
              </a:rPr>
              <a:t>12</a:t>
            </a:r>
          </a:p>
        </p:txBody>
      </p:sp>
      <p:pic>
        <p:nvPicPr>
          <p:cNvPr id="41" name="Picture 40" descr="A picture containing text, vector graphics&#10;&#10;Description automatically generated">
            <a:extLst>
              <a:ext uri="{FF2B5EF4-FFF2-40B4-BE49-F238E27FC236}">
                <a16:creationId xmlns:a16="http://schemas.microsoft.com/office/drawing/2014/main" id="{64496ED9-6F9D-43F8-A6C8-106FF446DE7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967371" y="109115"/>
            <a:ext cx="729203" cy="828166"/>
          </a:xfrm>
          <a:prstGeom prst="rect">
            <a:avLst/>
          </a:prstGeom>
        </p:spPr>
      </p:pic>
      <p:pic>
        <p:nvPicPr>
          <p:cNvPr id="43" name="Picture 42" descr="A picture containing text&#10;&#10;Description automatically generated">
            <a:extLst>
              <a:ext uri="{FF2B5EF4-FFF2-40B4-BE49-F238E27FC236}">
                <a16:creationId xmlns:a16="http://schemas.microsoft.com/office/drawing/2014/main" id="{3C16C590-1B09-4C9A-A68C-DF31D818DDC7}"/>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b="57978"/>
          <a:stretch/>
        </p:blipFill>
        <p:spPr>
          <a:xfrm>
            <a:off x="6437495" y="130767"/>
            <a:ext cx="1167266" cy="810408"/>
          </a:xfrm>
          <a:prstGeom prst="rect">
            <a:avLst/>
          </a:prstGeom>
        </p:spPr>
      </p:pic>
      <p:sp>
        <p:nvSpPr>
          <p:cNvPr id="44" name="Rectangle: Rounded Corners 43">
            <a:extLst>
              <a:ext uri="{FF2B5EF4-FFF2-40B4-BE49-F238E27FC236}">
                <a16:creationId xmlns:a16="http://schemas.microsoft.com/office/drawing/2014/main" id="{7D0AC4B3-E168-41D1-A992-69381169DF05}"/>
              </a:ext>
            </a:extLst>
          </p:cNvPr>
          <p:cNvSpPr/>
          <p:nvPr/>
        </p:nvSpPr>
        <p:spPr>
          <a:xfrm>
            <a:off x="598565" y="2679336"/>
            <a:ext cx="2194560" cy="440393"/>
          </a:xfrm>
          <a:prstGeom prst="roundRect">
            <a:avLst/>
          </a:prstGeom>
          <a:solidFill>
            <a:srgbClr val="FFE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45" name="Rectangle: Rounded Corners 44">
            <a:extLst>
              <a:ext uri="{FF2B5EF4-FFF2-40B4-BE49-F238E27FC236}">
                <a16:creationId xmlns:a16="http://schemas.microsoft.com/office/drawing/2014/main" id="{3ECC325D-9144-447E-B06F-B5E5CB35B2DB}"/>
              </a:ext>
            </a:extLst>
          </p:cNvPr>
          <p:cNvSpPr/>
          <p:nvPr/>
        </p:nvSpPr>
        <p:spPr>
          <a:xfrm>
            <a:off x="2963599" y="2662207"/>
            <a:ext cx="3030564" cy="494553"/>
          </a:xfrm>
          <a:prstGeom prst="roundRect">
            <a:avLst/>
          </a:prstGeom>
          <a:solidFill>
            <a:srgbClr val="FFE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46" name="Rectangle: Rounded Corners 45">
            <a:extLst>
              <a:ext uri="{FF2B5EF4-FFF2-40B4-BE49-F238E27FC236}">
                <a16:creationId xmlns:a16="http://schemas.microsoft.com/office/drawing/2014/main" id="{B16D631B-F8DF-49CA-AFFA-1081C3F2DCBF}"/>
              </a:ext>
            </a:extLst>
          </p:cNvPr>
          <p:cNvSpPr/>
          <p:nvPr/>
        </p:nvSpPr>
        <p:spPr>
          <a:xfrm>
            <a:off x="557050" y="3319725"/>
            <a:ext cx="2194560" cy="440393"/>
          </a:xfrm>
          <a:prstGeom prst="roundRect">
            <a:avLst/>
          </a:prstGeom>
          <a:solidFill>
            <a:srgbClr val="FFF6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47" name="Rectangle: Rounded Corners 46">
            <a:extLst>
              <a:ext uri="{FF2B5EF4-FFF2-40B4-BE49-F238E27FC236}">
                <a16:creationId xmlns:a16="http://schemas.microsoft.com/office/drawing/2014/main" id="{F23E65B5-4C37-4697-9630-2B4CEEBD81DB}"/>
              </a:ext>
            </a:extLst>
          </p:cNvPr>
          <p:cNvSpPr/>
          <p:nvPr/>
        </p:nvSpPr>
        <p:spPr>
          <a:xfrm>
            <a:off x="2986919" y="3319725"/>
            <a:ext cx="3030564" cy="494553"/>
          </a:xfrm>
          <a:prstGeom prst="roundRect">
            <a:avLst/>
          </a:prstGeom>
          <a:solidFill>
            <a:srgbClr val="FFF6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3" name="Rectangle: Rounded Corners 43">
            <a:extLst>
              <a:ext uri="{FF2B5EF4-FFF2-40B4-BE49-F238E27FC236}">
                <a16:creationId xmlns:a16="http://schemas.microsoft.com/office/drawing/2014/main" id="{BC0D40D9-DC35-6640-A302-275CAC8D7D63}"/>
              </a:ext>
            </a:extLst>
          </p:cNvPr>
          <p:cNvSpPr/>
          <p:nvPr/>
        </p:nvSpPr>
        <p:spPr>
          <a:xfrm>
            <a:off x="598565" y="3990951"/>
            <a:ext cx="2194560" cy="440393"/>
          </a:xfrm>
          <a:prstGeom prst="roundRect">
            <a:avLst/>
          </a:prstGeom>
          <a:solidFill>
            <a:srgbClr val="FFE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5" name="Rectangle: Rounded Corners 44">
            <a:extLst>
              <a:ext uri="{FF2B5EF4-FFF2-40B4-BE49-F238E27FC236}">
                <a16:creationId xmlns:a16="http://schemas.microsoft.com/office/drawing/2014/main" id="{2FEC5C4B-841D-1F45-7DA4-FE08301BCB52}"/>
              </a:ext>
            </a:extLst>
          </p:cNvPr>
          <p:cNvSpPr/>
          <p:nvPr/>
        </p:nvSpPr>
        <p:spPr>
          <a:xfrm>
            <a:off x="3121332" y="3861009"/>
            <a:ext cx="2746094" cy="494553"/>
          </a:xfrm>
          <a:prstGeom prst="roundRect">
            <a:avLst/>
          </a:prstGeom>
          <a:solidFill>
            <a:srgbClr val="FFE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6" name="Rectangle: Rounded Corners 45">
            <a:extLst>
              <a:ext uri="{FF2B5EF4-FFF2-40B4-BE49-F238E27FC236}">
                <a16:creationId xmlns:a16="http://schemas.microsoft.com/office/drawing/2014/main" id="{132051C9-5984-7834-B653-432D9321B5AC}"/>
              </a:ext>
            </a:extLst>
          </p:cNvPr>
          <p:cNvSpPr/>
          <p:nvPr/>
        </p:nvSpPr>
        <p:spPr>
          <a:xfrm>
            <a:off x="598565" y="4507710"/>
            <a:ext cx="2194560" cy="440393"/>
          </a:xfrm>
          <a:prstGeom prst="roundRect">
            <a:avLst/>
          </a:prstGeom>
          <a:solidFill>
            <a:srgbClr val="FFF6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7" name="Rectangle: Rounded Corners 46">
            <a:extLst>
              <a:ext uri="{FF2B5EF4-FFF2-40B4-BE49-F238E27FC236}">
                <a16:creationId xmlns:a16="http://schemas.microsoft.com/office/drawing/2014/main" id="{9B48FBAF-751D-9B69-4B9D-EB63A60D09F9}"/>
              </a:ext>
            </a:extLst>
          </p:cNvPr>
          <p:cNvSpPr/>
          <p:nvPr/>
        </p:nvSpPr>
        <p:spPr>
          <a:xfrm>
            <a:off x="2943418" y="4499758"/>
            <a:ext cx="3030564" cy="494553"/>
          </a:xfrm>
          <a:prstGeom prst="roundRect">
            <a:avLst/>
          </a:prstGeom>
          <a:solidFill>
            <a:srgbClr val="FFF6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8" name="Rectangle: Rounded Corners 43">
            <a:extLst>
              <a:ext uri="{FF2B5EF4-FFF2-40B4-BE49-F238E27FC236}">
                <a16:creationId xmlns:a16="http://schemas.microsoft.com/office/drawing/2014/main" id="{628519BB-D642-CC56-4396-F846BAAFD37C}"/>
              </a:ext>
            </a:extLst>
          </p:cNvPr>
          <p:cNvSpPr/>
          <p:nvPr/>
        </p:nvSpPr>
        <p:spPr>
          <a:xfrm>
            <a:off x="557050" y="5090385"/>
            <a:ext cx="2194560" cy="671227"/>
          </a:xfrm>
          <a:prstGeom prst="roundRect">
            <a:avLst/>
          </a:prstGeom>
          <a:solidFill>
            <a:srgbClr val="FFE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9" name="Rectangle: Rounded Corners 43">
            <a:extLst>
              <a:ext uri="{FF2B5EF4-FFF2-40B4-BE49-F238E27FC236}">
                <a16:creationId xmlns:a16="http://schemas.microsoft.com/office/drawing/2014/main" id="{104BD04D-1034-7D1B-F678-7047EA6C6991}"/>
              </a:ext>
            </a:extLst>
          </p:cNvPr>
          <p:cNvSpPr/>
          <p:nvPr/>
        </p:nvSpPr>
        <p:spPr>
          <a:xfrm>
            <a:off x="3008680" y="5090385"/>
            <a:ext cx="2917175" cy="671227"/>
          </a:xfrm>
          <a:prstGeom prst="roundRect">
            <a:avLst/>
          </a:prstGeom>
          <a:solidFill>
            <a:srgbClr val="FFE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10" name="Rectangle: Rounded Corners 45">
            <a:extLst>
              <a:ext uri="{FF2B5EF4-FFF2-40B4-BE49-F238E27FC236}">
                <a16:creationId xmlns:a16="http://schemas.microsoft.com/office/drawing/2014/main" id="{128EBEB3-00F2-60EB-0CAF-8DCF97754FDD}"/>
              </a:ext>
            </a:extLst>
          </p:cNvPr>
          <p:cNvSpPr/>
          <p:nvPr/>
        </p:nvSpPr>
        <p:spPr>
          <a:xfrm>
            <a:off x="518160" y="5788732"/>
            <a:ext cx="2274965" cy="612469"/>
          </a:xfrm>
          <a:prstGeom prst="roundRect">
            <a:avLst/>
          </a:prstGeom>
          <a:solidFill>
            <a:srgbClr val="FFF6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11" name="Rectangle: Rounded Corners 45">
            <a:extLst>
              <a:ext uri="{FF2B5EF4-FFF2-40B4-BE49-F238E27FC236}">
                <a16:creationId xmlns:a16="http://schemas.microsoft.com/office/drawing/2014/main" id="{37D01B6A-9CFE-2554-4E91-5275546EE377}"/>
              </a:ext>
            </a:extLst>
          </p:cNvPr>
          <p:cNvSpPr/>
          <p:nvPr/>
        </p:nvSpPr>
        <p:spPr>
          <a:xfrm>
            <a:off x="3439419" y="5845478"/>
            <a:ext cx="2274965" cy="491832"/>
          </a:xfrm>
          <a:prstGeom prst="roundRect">
            <a:avLst/>
          </a:prstGeom>
          <a:solidFill>
            <a:srgbClr val="FFF6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12" name="Rectangle: Rounded Corners 43">
            <a:extLst>
              <a:ext uri="{FF2B5EF4-FFF2-40B4-BE49-F238E27FC236}">
                <a16:creationId xmlns:a16="http://schemas.microsoft.com/office/drawing/2014/main" id="{C4D7C12E-F0B1-4743-143B-7CEC94CA9E8F}"/>
              </a:ext>
            </a:extLst>
          </p:cNvPr>
          <p:cNvSpPr/>
          <p:nvPr/>
        </p:nvSpPr>
        <p:spPr>
          <a:xfrm>
            <a:off x="6724532" y="2716368"/>
            <a:ext cx="1933251" cy="424634"/>
          </a:xfrm>
          <a:prstGeom prst="roundRect">
            <a:avLst/>
          </a:prstGeom>
          <a:solidFill>
            <a:srgbClr val="FFE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13" name="Rectangle: Rounded Corners 43">
            <a:extLst>
              <a:ext uri="{FF2B5EF4-FFF2-40B4-BE49-F238E27FC236}">
                <a16:creationId xmlns:a16="http://schemas.microsoft.com/office/drawing/2014/main" id="{9921C0AC-6926-A8B0-1105-6190FD9D8BB0}"/>
              </a:ext>
            </a:extLst>
          </p:cNvPr>
          <p:cNvSpPr/>
          <p:nvPr/>
        </p:nvSpPr>
        <p:spPr>
          <a:xfrm>
            <a:off x="9053366" y="2716368"/>
            <a:ext cx="2862447" cy="424633"/>
          </a:xfrm>
          <a:prstGeom prst="roundRect">
            <a:avLst/>
          </a:prstGeom>
          <a:solidFill>
            <a:srgbClr val="FFE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14" name="Rectangle: Rounded Corners 45">
            <a:extLst>
              <a:ext uri="{FF2B5EF4-FFF2-40B4-BE49-F238E27FC236}">
                <a16:creationId xmlns:a16="http://schemas.microsoft.com/office/drawing/2014/main" id="{274B8961-4D66-14A2-E9F3-D360B0AC56E0}"/>
              </a:ext>
            </a:extLst>
          </p:cNvPr>
          <p:cNvSpPr/>
          <p:nvPr/>
        </p:nvSpPr>
        <p:spPr>
          <a:xfrm>
            <a:off x="6773210" y="3263165"/>
            <a:ext cx="2043141" cy="582696"/>
          </a:xfrm>
          <a:prstGeom prst="roundRect">
            <a:avLst/>
          </a:prstGeom>
          <a:solidFill>
            <a:srgbClr val="FFF6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15" name="Rectangle: Rounded Corners 45">
            <a:extLst>
              <a:ext uri="{FF2B5EF4-FFF2-40B4-BE49-F238E27FC236}">
                <a16:creationId xmlns:a16="http://schemas.microsoft.com/office/drawing/2014/main" id="{CE808180-0265-3822-CBD4-5922A6FA20F1}"/>
              </a:ext>
            </a:extLst>
          </p:cNvPr>
          <p:cNvSpPr/>
          <p:nvPr/>
        </p:nvSpPr>
        <p:spPr>
          <a:xfrm>
            <a:off x="9055266" y="3274291"/>
            <a:ext cx="2957503" cy="429902"/>
          </a:xfrm>
          <a:prstGeom prst="roundRect">
            <a:avLst/>
          </a:prstGeom>
          <a:solidFill>
            <a:srgbClr val="FFF6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16" name="Rectangle: Rounded Corners 43">
            <a:extLst>
              <a:ext uri="{FF2B5EF4-FFF2-40B4-BE49-F238E27FC236}">
                <a16:creationId xmlns:a16="http://schemas.microsoft.com/office/drawing/2014/main" id="{464066BF-E7A8-376D-23CF-250EF7980C8D}"/>
              </a:ext>
            </a:extLst>
          </p:cNvPr>
          <p:cNvSpPr/>
          <p:nvPr/>
        </p:nvSpPr>
        <p:spPr>
          <a:xfrm>
            <a:off x="6868946" y="3962065"/>
            <a:ext cx="1933251" cy="424634"/>
          </a:xfrm>
          <a:prstGeom prst="roundRect">
            <a:avLst/>
          </a:prstGeom>
          <a:solidFill>
            <a:srgbClr val="FFE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17" name="Rectangle: Rounded Corners 43">
            <a:extLst>
              <a:ext uri="{FF2B5EF4-FFF2-40B4-BE49-F238E27FC236}">
                <a16:creationId xmlns:a16="http://schemas.microsoft.com/office/drawing/2014/main" id="{D7D4D631-9796-8705-6E84-A0CF8D7AE117}"/>
              </a:ext>
            </a:extLst>
          </p:cNvPr>
          <p:cNvSpPr/>
          <p:nvPr/>
        </p:nvSpPr>
        <p:spPr>
          <a:xfrm>
            <a:off x="9143691" y="3982659"/>
            <a:ext cx="2749112" cy="522273"/>
          </a:xfrm>
          <a:prstGeom prst="roundRect">
            <a:avLst/>
          </a:prstGeom>
          <a:solidFill>
            <a:srgbClr val="FFE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18" name="Rectangle: Rounded Corners 45">
            <a:extLst>
              <a:ext uri="{FF2B5EF4-FFF2-40B4-BE49-F238E27FC236}">
                <a16:creationId xmlns:a16="http://schemas.microsoft.com/office/drawing/2014/main" id="{B556EF51-367F-30D7-EBF5-11EA56646ECF}"/>
              </a:ext>
            </a:extLst>
          </p:cNvPr>
          <p:cNvSpPr/>
          <p:nvPr/>
        </p:nvSpPr>
        <p:spPr>
          <a:xfrm>
            <a:off x="6773210" y="4525128"/>
            <a:ext cx="2043141" cy="612469"/>
          </a:xfrm>
          <a:prstGeom prst="roundRect">
            <a:avLst/>
          </a:prstGeom>
          <a:solidFill>
            <a:srgbClr val="FFF6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19" name="Rectangle: Rounded Corners 45">
            <a:extLst>
              <a:ext uri="{FF2B5EF4-FFF2-40B4-BE49-F238E27FC236}">
                <a16:creationId xmlns:a16="http://schemas.microsoft.com/office/drawing/2014/main" id="{3ED56804-6187-85B3-2CDC-63A2AA25A8A6}"/>
              </a:ext>
            </a:extLst>
          </p:cNvPr>
          <p:cNvSpPr/>
          <p:nvPr/>
        </p:nvSpPr>
        <p:spPr>
          <a:xfrm>
            <a:off x="9555523" y="4554722"/>
            <a:ext cx="2043141" cy="535663"/>
          </a:xfrm>
          <a:prstGeom prst="roundRect">
            <a:avLst/>
          </a:prstGeom>
          <a:solidFill>
            <a:srgbClr val="FFF6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20" name="Rectangle: Rounded Corners 43">
            <a:extLst>
              <a:ext uri="{FF2B5EF4-FFF2-40B4-BE49-F238E27FC236}">
                <a16:creationId xmlns:a16="http://schemas.microsoft.com/office/drawing/2014/main" id="{E0A431EE-F830-42C0-661A-6A5652204321}"/>
              </a:ext>
            </a:extLst>
          </p:cNvPr>
          <p:cNvSpPr/>
          <p:nvPr/>
        </p:nvSpPr>
        <p:spPr>
          <a:xfrm>
            <a:off x="6808174" y="5270289"/>
            <a:ext cx="1933251" cy="424634"/>
          </a:xfrm>
          <a:prstGeom prst="roundRect">
            <a:avLst/>
          </a:prstGeom>
          <a:solidFill>
            <a:srgbClr val="FFE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21" name="Rectangle: Rounded Corners 43">
            <a:extLst>
              <a:ext uri="{FF2B5EF4-FFF2-40B4-BE49-F238E27FC236}">
                <a16:creationId xmlns:a16="http://schemas.microsoft.com/office/drawing/2014/main" id="{2D264A7D-A09E-5F73-1E9D-E21DB42991B4}"/>
              </a:ext>
            </a:extLst>
          </p:cNvPr>
          <p:cNvSpPr/>
          <p:nvPr/>
        </p:nvSpPr>
        <p:spPr>
          <a:xfrm>
            <a:off x="8969700" y="5294502"/>
            <a:ext cx="3128633" cy="518582"/>
          </a:xfrm>
          <a:prstGeom prst="roundRect">
            <a:avLst/>
          </a:prstGeom>
          <a:solidFill>
            <a:srgbClr val="FFE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22" name="Rectangle: Rounded Corners 45">
            <a:extLst>
              <a:ext uri="{FF2B5EF4-FFF2-40B4-BE49-F238E27FC236}">
                <a16:creationId xmlns:a16="http://schemas.microsoft.com/office/drawing/2014/main" id="{DC28132D-894D-7BD9-058A-A556B71F08AF}"/>
              </a:ext>
            </a:extLst>
          </p:cNvPr>
          <p:cNvSpPr/>
          <p:nvPr/>
        </p:nvSpPr>
        <p:spPr>
          <a:xfrm>
            <a:off x="6773210" y="5870936"/>
            <a:ext cx="2043141" cy="370428"/>
          </a:xfrm>
          <a:prstGeom prst="roundRect">
            <a:avLst/>
          </a:prstGeom>
          <a:solidFill>
            <a:srgbClr val="FFF6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40" name="Rectangle: Rounded Corners 45">
            <a:extLst>
              <a:ext uri="{FF2B5EF4-FFF2-40B4-BE49-F238E27FC236}">
                <a16:creationId xmlns:a16="http://schemas.microsoft.com/office/drawing/2014/main" id="{5024F380-604E-EB4F-53C8-E2888EB2F644}"/>
              </a:ext>
            </a:extLst>
          </p:cNvPr>
          <p:cNvSpPr/>
          <p:nvPr/>
        </p:nvSpPr>
        <p:spPr>
          <a:xfrm>
            <a:off x="9159463" y="5910031"/>
            <a:ext cx="2756350" cy="315436"/>
          </a:xfrm>
          <a:prstGeom prst="roundRect">
            <a:avLst/>
          </a:prstGeom>
          <a:solidFill>
            <a:srgbClr val="FFF6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Tree>
    <p:extLst>
      <p:ext uri="{BB962C8B-B14F-4D97-AF65-F5344CB8AC3E}">
        <p14:creationId xmlns:p14="http://schemas.microsoft.com/office/powerpoint/2010/main" val="2549964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1"/>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1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15"/>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16"/>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17"/>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18"/>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19"/>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20"/>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21"/>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22"/>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6" grpId="0" animBg="1"/>
      <p:bldP spid="47" grpId="0" animBg="1"/>
      <p:bldP spid="3"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4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BDF09F-5EBA-9230-DF3E-19AD5BC5F843}"/>
              </a:ext>
            </a:extLst>
          </p:cNvPr>
          <p:cNvSpPr>
            <a:spLocks noGrp="1"/>
          </p:cNvSpPr>
          <p:nvPr>
            <p:ph type="title"/>
          </p:nvPr>
        </p:nvSpPr>
        <p:spPr>
          <a:xfrm>
            <a:off x="0" y="172906"/>
            <a:ext cx="10622280" cy="647577"/>
          </a:xfrm>
        </p:spPr>
        <p:txBody>
          <a:bodyP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600" b="1" i="0" u="none" strike="noStrike" kern="1200" cap="none" spc="-1" normalizeH="0" baseline="0" noProof="0" dirty="0" err="1">
                <a:ln>
                  <a:noFill/>
                </a:ln>
                <a:solidFill>
                  <a:schemeClr val="tx1">
                    <a:lumMod val="75000"/>
                  </a:schemeClr>
                </a:solidFill>
                <a:effectLst/>
                <a:uLnTx/>
                <a:uFillTx/>
                <a:latin typeface="Century Gothic" panose="020B0502020202020204" pitchFamily="34" charset="0"/>
                <a:ea typeface="Century Gothic"/>
                <a:cs typeface="+mj-cs"/>
              </a:rPr>
              <a:t>Nicht</a:t>
            </a:r>
            <a:r>
              <a:rPr kumimoji="0" lang="en-GB" sz="2600" b="1" i="0" u="none" strike="noStrike" kern="1200" cap="none" spc="-1" normalizeH="0" baseline="0" noProof="0" dirty="0">
                <a:ln>
                  <a:noFill/>
                </a:ln>
                <a:solidFill>
                  <a:schemeClr val="tx1">
                    <a:lumMod val="75000"/>
                  </a:schemeClr>
                </a:solidFill>
                <a:effectLst/>
                <a:uLnTx/>
                <a:uFillTx/>
                <a:latin typeface="Century Gothic" panose="020B0502020202020204" pitchFamily="34" charset="0"/>
                <a:ea typeface="Century Gothic"/>
                <a:cs typeface="+mj-cs"/>
              </a:rPr>
              <a:t> der, die, das (not the) | </a:t>
            </a:r>
            <a:r>
              <a:rPr kumimoji="0" lang="en-GB" sz="2600" b="1" i="0" u="none" strike="noStrike" kern="1200" cap="none" spc="-1" normalizeH="0" baseline="0" noProof="0" dirty="0" err="1">
                <a:ln>
                  <a:noFill/>
                </a:ln>
                <a:solidFill>
                  <a:schemeClr val="tx1">
                    <a:lumMod val="75000"/>
                  </a:schemeClr>
                </a:solidFill>
                <a:effectLst/>
                <a:uLnTx/>
                <a:uFillTx/>
                <a:latin typeface="Century Gothic" panose="020B0502020202020204" pitchFamily="34" charset="0"/>
                <a:ea typeface="Century Gothic"/>
                <a:cs typeface="+mj-cs"/>
              </a:rPr>
              <a:t>kein</a:t>
            </a:r>
            <a:r>
              <a:rPr kumimoji="0" lang="en-GB" sz="2600" b="1" i="0" u="none" strike="noStrike" kern="1200" cap="none" spc="-1" normalizeH="0" baseline="0" noProof="0" dirty="0">
                <a:ln>
                  <a:noFill/>
                </a:ln>
                <a:solidFill>
                  <a:schemeClr val="tx1">
                    <a:lumMod val="75000"/>
                  </a:schemeClr>
                </a:solidFill>
                <a:effectLst/>
                <a:uLnTx/>
                <a:uFillTx/>
                <a:latin typeface="Century Gothic" panose="020B0502020202020204" pitchFamily="34" charset="0"/>
                <a:ea typeface="Century Gothic"/>
                <a:cs typeface="+mj-cs"/>
              </a:rPr>
              <a:t>, </a:t>
            </a:r>
            <a:r>
              <a:rPr kumimoji="0" lang="en-GB" sz="2600" b="1" i="0" u="none" strike="noStrike" kern="1200" cap="none" spc="-1" normalizeH="0" baseline="0" noProof="0" dirty="0" err="1">
                <a:ln>
                  <a:noFill/>
                </a:ln>
                <a:solidFill>
                  <a:schemeClr val="tx1">
                    <a:lumMod val="75000"/>
                  </a:schemeClr>
                </a:solidFill>
                <a:effectLst/>
                <a:uLnTx/>
                <a:uFillTx/>
                <a:latin typeface="Century Gothic" panose="020B0502020202020204" pitchFamily="34" charset="0"/>
                <a:ea typeface="Century Gothic"/>
                <a:cs typeface="+mj-cs"/>
              </a:rPr>
              <a:t>keine</a:t>
            </a:r>
            <a:r>
              <a:rPr kumimoji="0" lang="en-GB" sz="2600" b="1" i="0" u="none" strike="noStrike" kern="1200" cap="none" spc="-1" normalizeH="0" baseline="0" noProof="0" dirty="0">
                <a:ln>
                  <a:noFill/>
                </a:ln>
                <a:solidFill>
                  <a:schemeClr val="tx1">
                    <a:lumMod val="75000"/>
                  </a:schemeClr>
                </a:solidFill>
                <a:effectLst/>
                <a:uLnTx/>
                <a:uFillTx/>
                <a:latin typeface="Century Gothic" panose="020B0502020202020204" pitchFamily="34" charset="0"/>
                <a:ea typeface="Century Gothic"/>
                <a:cs typeface="+mj-cs"/>
              </a:rPr>
              <a:t>, </a:t>
            </a:r>
            <a:r>
              <a:rPr kumimoji="0" lang="en-GB" sz="2600" b="1" i="0" u="none" strike="noStrike" kern="1200" cap="none" spc="-1" normalizeH="0" baseline="0" noProof="0" dirty="0" err="1">
                <a:ln>
                  <a:noFill/>
                </a:ln>
                <a:solidFill>
                  <a:schemeClr val="tx1">
                    <a:lumMod val="75000"/>
                  </a:schemeClr>
                </a:solidFill>
                <a:effectLst/>
                <a:uLnTx/>
                <a:uFillTx/>
                <a:latin typeface="Century Gothic" panose="020B0502020202020204" pitchFamily="34" charset="0"/>
                <a:ea typeface="Century Gothic"/>
                <a:cs typeface="+mj-cs"/>
              </a:rPr>
              <a:t>kein</a:t>
            </a:r>
            <a:r>
              <a:rPr kumimoji="0" lang="en-GB" sz="2600" b="1" i="0" u="none" strike="noStrike" kern="1200" cap="none" spc="-1" normalizeH="0" baseline="0" noProof="0" dirty="0">
                <a:ln>
                  <a:noFill/>
                </a:ln>
                <a:solidFill>
                  <a:schemeClr val="tx1">
                    <a:lumMod val="75000"/>
                  </a:schemeClr>
                </a:solidFill>
                <a:effectLst/>
                <a:uLnTx/>
                <a:uFillTx/>
                <a:latin typeface="Century Gothic" panose="020B0502020202020204" pitchFamily="34" charset="0"/>
                <a:ea typeface="Century Gothic"/>
                <a:cs typeface="+mj-cs"/>
              </a:rPr>
              <a:t> (not a/an)</a:t>
            </a:r>
            <a:endParaRPr kumimoji="0" lang="en-GB" sz="2600" b="0" i="0" u="none" strike="noStrike" kern="1200" cap="none" spc="0" normalizeH="0" baseline="0" noProof="0" dirty="0">
              <a:ln>
                <a:noFill/>
              </a:ln>
              <a:solidFill>
                <a:schemeClr val="tx1">
                  <a:lumMod val="75000"/>
                </a:schemeClr>
              </a:solidFill>
              <a:effectLst/>
              <a:uLnTx/>
              <a:uFillTx/>
              <a:latin typeface="Century Gothic"/>
              <a:ea typeface="+mj-ea"/>
              <a:cs typeface="+mj-cs"/>
            </a:endParaRPr>
          </a:p>
        </p:txBody>
      </p:sp>
      <p:sp>
        <p:nvSpPr>
          <p:cNvPr id="6" name="Google Shape;228;p7">
            <a:extLst>
              <a:ext uri="{FF2B5EF4-FFF2-40B4-BE49-F238E27FC236}">
                <a16:creationId xmlns:a16="http://schemas.microsoft.com/office/drawing/2014/main" id="{A82EBFA5-7B58-3B3F-5EFE-E0FB3EED10D5}"/>
              </a:ext>
            </a:extLst>
          </p:cNvPr>
          <p:cNvSpPr/>
          <p:nvPr/>
        </p:nvSpPr>
        <p:spPr>
          <a:xfrm>
            <a:off x="10432112" y="154691"/>
            <a:ext cx="1647136" cy="400919"/>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i="0" u="none" strike="noStrike" cap="none" dirty="0">
                <a:solidFill>
                  <a:srgbClr val="3D3C3C"/>
                </a:solidFill>
                <a:latin typeface="Century Gothic"/>
                <a:ea typeface="Century Gothic"/>
                <a:cs typeface="Century Gothic"/>
                <a:sym typeface="Century Gothic"/>
              </a:rPr>
              <a:t>Grammatik</a:t>
            </a:r>
            <a:endParaRPr dirty="0"/>
          </a:p>
        </p:txBody>
      </p:sp>
      <p:sp>
        <p:nvSpPr>
          <p:cNvPr id="14" name="TextBox 13">
            <a:extLst>
              <a:ext uri="{FF2B5EF4-FFF2-40B4-BE49-F238E27FC236}">
                <a16:creationId xmlns:a16="http://schemas.microsoft.com/office/drawing/2014/main" id="{8573F2B2-1708-4155-8E88-7B482BD5768E}"/>
              </a:ext>
            </a:extLst>
          </p:cNvPr>
          <p:cNvSpPr txBox="1"/>
          <p:nvPr/>
        </p:nvSpPr>
        <p:spPr>
          <a:xfrm>
            <a:off x="128603" y="876016"/>
            <a:ext cx="10142220" cy="42473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Remember! Use </a:t>
            </a:r>
            <a:r>
              <a:rPr kumimoji="0" lang="en-US" sz="24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nicht</a:t>
            </a:r>
            <a:r>
              <a:rPr kumimoji="0" lang="en-US" sz="24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US"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before the </a:t>
            </a:r>
            <a:r>
              <a:rPr kumimoji="0" lang="en-US" sz="2400" b="0" i="0" u="sng"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definite article </a:t>
            </a:r>
            <a:r>
              <a:rPr kumimoji="0" lang="en-US"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to mean ‘</a:t>
            </a:r>
            <a:r>
              <a:rPr kumimoji="0" lang="en-US" sz="24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not</a:t>
            </a:r>
            <a:r>
              <a:rPr kumimoji="0" lang="en-US"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US" sz="2400" b="0" i="0" u="sng"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the</a:t>
            </a:r>
            <a:r>
              <a:rPr kumimoji="0" lang="en-US"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a:t>
            </a:r>
          </a:p>
        </p:txBody>
      </p:sp>
      <p:graphicFrame>
        <p:nvGraphicFramePr>
          <p:cNvPr id="19" name="Table 2">
            <a:extLst>
              <a:ext uri="{FF2B5EF4-FFF2-40B4-BE49-F238E27FC236}">
                <a16:creationId xmlns:a16="http://schemas.microsoft.com/office/drawing/2014/main" id="{7B85754D-3E96-4A84-9857-416EA1F1D2DB}"/>
              </a:ext>
            </a:extLst>
          </p:cNvPr>
          <p:cNvGraphicFramePr>
            <a:graphicFrameLocks noGrp="1"/>
          </p:cNvGraphicFramePr>
          <p:nvPr/>
        </p:nvGraphicFramePr>
        <p:xfrm>
          <a:off x="128603" y="1399336"/>
          <a:ext cx="11957480" cy="1069544"/>
        </p:xfrm>
        <a:graphic>
          <a:graphicData uri="http://schemas.openxmlformats.org/drawingml/2006/table">
            <a:tbl>
              <a:tblPr firstRow="1" bandRow="1">
                <a:tableStyleId>{5C22544A-7EE6-4342-B048-85BDC9FD1C3A}</a:tableStyleId>
              </a:tblPr>
              <a:tblGrid>
                <a:gridCol w="2157397">
                  <a:extLst>
                    <a:ext uri="{9D8B030D-6E8A-4147-A177-3AD203B41FA5}">
                      <a16:colId xmlns:a16="http://schemas.microsoft.com/office/drawing/2014/main" val="3107481450"/>
                    </a:ext>
                  </a:extLst>
                </a:gridCol>
                <a:gridCol w="2274277">
                  <a:extLst>
                    <a:ext uri="{9D8B030D-6E8A-4147-A177-3AD203B41FA5}">
                      <a16:colId xmlns:a16="http://schemas.microsoft.com/office/drawing/2014/main" val="1915090336"/>
                    </a:ext>
                  </a:extLst>
                </a:gridCol>
                <a:gridCol w="2567354">
                  <a:extLst>
                    <a:ext uri="{9D8B030D-6E8A-4147-A177-3AD203B41FA5}">
                      <a16:colId xmlns:a16="http://schemas.microsoft.com/office/drawing/2014/main" val="2522042924"/>
                    </a:ext>
                  </a:extLst>
                </a:gridCol>
                <a:gridCol w="2566956">
                  <a:extLst>
                    <a:ext uri="{9D8B030D-6E8A-4147-A177-3AD203B41FA5}">
                      <a16:colId xmlns:a16="http://schemas.microsoft.com/office/drawing/2014/main" val="898117445"/>
                    </a:ext>
                  </a:extLst>
                </a:gridCol>
                <a:gridCol w="2391496">
                  <a:extLst>
                    <a:ext uri="{9D8B030D-6E8A-4147-A177-3AD203B41FA5}">
                      <a16:colId xmlns:a16="http://schemas.microsoft.com/office/drawing/2014/main" val="3302041306"/>
                    </a:ext>
                  </a:extLst>
                </a:gridCol>
              </a:tblGrid>
              <a:tr h="581864">
                <a:tc>
                  <a:txBody>
                    <a:bodyPr/>
                    <a:lstStyle/>
                    <a:p>
                      <a:endParaRPr lang="en-GB" sz="2000" dirty="0"/>
                    </a:p>
                  </a:txBody>
                  <a:tcPr anchor="ctr"/>
                </a:tc>
                <a:tc>
                  <a:txBody>
                    <a:bodyPr/>
                    <a:lstStyle/>
                    <a:p>
                      <a:r>
                        <a:rPr lang="en-US" sz="2000" dirty="0"/>
                        <a:t>Masculine</a:t>
                      </a:r>
                      <a:endParaRPr lang="en-GB" sz="2000" dirty="0"/>
                    </a:p>
                  </a:txBody>
                  <a:tcPr anchor="ctr"/>
                </a:tc>
                <a:tc>
                  <a:txBody>
                    <a:bodyPr/>
                    <a:lstStyle/>
                    <a:p>
                      <a:r>
                        <a:rPr lang="en-US" sz="2000" dirty="0"/>
                        <a:t>Feminine </a:t>
                      </a:r>
                      <a:endParaRPr lang="en-GB" sz="2000" dirty="0"/>
                    </a:p>
                  </a:txBody>
                  <a:tcPr anchor="ctr"/>
                </a:tc>
                <a:tc>
                  <a:txBody>
                    <a:bodyPr/>
                    <a:lstStyle/>
                    <a:p>
                      <a:r>
                        <a:rPr lang="en-US" sz="2000" dirty="0"/>
                        <a:t>Neuter</a:t>
                      </a:r>
                      <a:endParaRPr lang="en-GB" sz="2000" dirty="0"/>
                    </a:p>
                  </a:txBody>
                  <a:tcPr anchor="ctr"/>
                </a:tc>
                <a:tc>
                  <a:txBody>
                    <a:bodyPr/>
                    <a:lstStyle/>
                    <a:p>
                      <a:r>
                        <a:rPr lang="en-US" sz="2000" dirty="0"/>
                        <a:t>Plural</a:t>
                      </a:r>
                      <a:endParaRPr lang="en-GB" sz="2000" dirty="0"/>
                    </a:p>
                  </a:txBody>
                  <a:tcPr anchor="ctr"/>
                </a:tc>
                <a:extLst>
                  <a:ext uri="{0D108BD9-81ED-4DB2-BD59-A6C34878D82A}">
                    <a16:rowId xmlns:a16="http://schemas.microsoft.com/office/drawing/2014/main" val="2787761686"/>
                  </a:ext>
                </a:extLst>
              </a:tr>
              <a:tr h="487680">
                <a:tc>
                  <a:txBody>
                    <a:bodyPr/>
                    <a:lstStyle/>
                    <a:p>
                      <a:pPr algn="ctr"/>
                      <a:r>
                        <a:rPr lang="en-US" sz="2000" b="1" dirty="0"/>
                        <a:t>Das </a:t>
                      </a:r>
                      <a:r>
                        <a:rPr lang="en-US" sz="2000" b="1" dirty="0" err="1"/>
                        <a:t>ist</a:t>
                      </a:r>
                      <a:r>
                        <a:rPr lang="en-US" sz="2000" b="1" dirty="0"/>
                        <a:t> </a:t>
                      </a:r>
                      <a:r>
                        <a:rPr lang="en-US" sz="2000" b="1" dirty="0" err="1"/>
                        <a:t>nicht</a:t>
                      </a:r>
                      <a:endParaRPr lang="en-GB" sz="2000" b="1" dirty="0"/>
                    </a:p>
                  </a:txBody>
                  <a:tcPr anchor="ctr"/>
                </a:tc>
                <a:tc>
                  <a:txBody>
                    <a:bodyPr/>
                    <a:lstStyle/>
                    <a:p>
                      <a:r>
                        <a:rPr lang="en-US" sz="2000" dirty="0"/>
                        <a:t>der</a:t>
                      </a:r>
                      <a:endParaRPr lang="en-GB" sz="2000" dirty="0"/>
                    </a:p>
                  </a:txBody>
                  <a:tcPr anchor="ctr"/>
                </a:tc>
                <a:tc>
                  <a:txBody>
                    <a:bodyPr/>
                    <a:lstStyle/>
                    <a:p>
                      <a:r>
                        <a:rPr lang="en-US" sz="2000" dirty="0"/>
                        <a:t>die</a:t>
                      </a:r>
                      <a:endParaRPr lang="en-GB" sz="2000" dirty="0"/>
                    </a:p>
                  </a:txBody>
                  <a:tcPr anchor="ctr"/>
                </a:tc>
                <a:tc>
                  <a:txBody>
                    <a:bodyPr/>
                    <a:lstStyle/>
                    <a:p>
                      <a:r>
                        <a:rPr lang="en-US" sz="2000" dirty="0"/>
                        <a:t>das </a:t>
                      </a:r>
                      <a:endParaRPr lang="en-GB" sz="2000" dirty="0"/>
                    </a:p>
                  </a:txBody>
                  <a:tcPr anchor="ctr"/>
                </a:tc>
                <a:tc>
                  <a:txBody>
                    <a:bodyPr/>
                    <a:lstStyle/>
                    <a:p>
                      <a:r>
                        <a:rPr lang="en-US" sz="2000" dirty="0"/>
                        <a:t>die</a:t>
                      </a:r>
                      <a:endParaRPr lang="en-GB" sz="2000" dirty="0"/>
                    </a:p>
                  </a:txBody>
                  <a:tcPr anchor="ctr"/>
                </a:tc>
                <a:extLst>
                  <a:ext uri="{0D108BD9-81ED-4DB2-BD59-A6C34878D82A}">
                    <a16:rowId xmlns:a16="http://schemas.microsoft.com/office/drawing/2014/main" val="1508859586"/>
                  </a:ext>
                </a:extLst>
              </a:tr>
            </a:tbl>
          </a:graphicData>
        </a:graphic>
      </p:graphicFrame>
      <p:sp>
        <p:nvSpPr>
          <p:cNvPr id="9" name="TextBox 8">
            <a:extLst>
              <a:ext uri="{FF2B5EF4-FFF2-40B4-BE49-F238E27FC236}">
                <a16:creationId xmlns:a16="http://schemas.microsoft.com/office/drawing/2014/main" id="{1CE4400C-C035-497F-AB9D-F1D59B0B896D}"/>
              </a:ext>
            </a:extLst>
          </p:cNvPr>
          <p:cNvSpPr txBox="1"/>
          <p:nvPr/>
        </p:nvSpPr>
        <p:spPr>
          <a:xfrm>
            <a:off x="10408871" y="2021244"/>
            <a:ext cx="1584960" cy="400110"/>
          </a:xfrm>
          <a:prstGeom prst="rect">
            <a:avLst/>
          </a:prstGeom>
          <a:noFill/>
        </p:spPr>
        <p:txBody>
          <a:bodyPr wrap="square" rtlCol="0">
            <a:spAutoFit/>
          </a:bodyPr>
          <a:lstStyle/>
          <a:p>
            <a:r>
              <a:rPr lang="en-GB" sz="2000" b="1" dirty="0" err="1"/>
              <a:t>Antworten</a:t>
            </a:r>
            <a:endParaRPr lang="en-GB" sz="2000" b="1" dirty="0"/>
          </a:p>
        </p:txBody>
      </p:sp>
      <p:sp>
        <p:nvSpPr>
          <p:cNvPr id="20" name="TextBox 19">
            <a:extLst>
              <a:ext uri="{FF2B5EF4-FFF2-40B4-BE49-F238E27FC236}">
                <a16:creationId xmlns:a16="http://schemas.microsoft.com/office/drawing/2014/main" id="{C9E6C1ED-2F4F-46EC-8202-AF48E18DC7E1}"/>
              </a:ext>
            </a:extLst>
          </p:cNvPr>
          <p:cNvSpPr txBox="1"/>
          <p:nvPr/>
        </p:nvSpPr>
        <p:spPr>
          <a:xfrm>
            <a:off x="5303520" y="2021244"/>
            <a:ext cx="1584960" cy="400110"/>
          </a:xfrm>
          <a:prstGeom prst="rect">
            <a:avLst/>
          </a:prstGeom>
          <a:noFill/>
        </p:spPr>
        <p:txBody>
          <a:bodyPr wrap="square" rtlCol="0">
            <a:spAutoFit/>
          </a:bodyPr>
          <a:lstStyle/>
          <a:p>
            <a:r>
              <a:rPr lang="en-GB" sz="2000" b="1" dirty="0" err="1"/>
              <a:t>Frage</a:t>
            </a:r>
            <a:endParaRPr lang="en-GB" sz="2000" b="1" dirty="0"/>
          </a:p>
        </p:txBody>
      </p:sp>
      <p:sp>
        <p:nvSpPr>
          <p:cNvPr id="21" name="TextBox 20">
            <a:extLst>
              <a:ext uri="{FF2B5EF4-FFF2-40B4-BE49-F238E27FC236}">
                <a16:creationId xmlns:a16="http://schemas.microsoft.com/office/drawing/2014/main" id="{0AEEEFAF-1511-4DD3-B2EF-CD175F526DD8}"/>
              </a:ext>
            </a:extLst>
          </p:cNvPr>
          <p:cNvSpPr txBox="1"/>
          <p:nvPr/>
        </p:nvSpPr>
        <p:spPr>
          <a:xfrm>
            <a:off x="7902321" y="2021244"/>
            <a:ext cx="1584960" cy="400110"/>
          </a:xfrm>
          <a:prstGeom prst="rect">
            <a:avLst/>
          </a:prstGeom>
          <a:noFill/>
        </p:spPr>
        <p:txBody>
          <a:bodyPr wrap="square" rtlCol="0">
            <a:spAutoFit/>
          </a:bodyPr>
          <a:lstStyle/>
          <a:p>
            <a:r>
              <a:rPr lang="en-GB" sz="2000" b="1" dirty="0"/>
              <a:t>Lied</a:t>
            </a:r>
          </a:p>
        </p:txBody>
      </p:sp>
      <p:sp>
        <p:nvSpPr>
          <p:cNvPr id="22" name="TextBox 21">
            <a:extLst>
              <a:ext uri="{FF2B5EF4-FFF2-40B4-BE49-F238E27FC236}">
                <a16:creationId xmlns:a16="http://schemas.microsoft.com/office/drawing/2014/main" id="{D67CD475-0BB0-400A-B097-418E41E4D949}"/>
              </a:ext>
            </a:extLst>
          </p:cNvPr>
          <p:cNvSpPr txBox="1"/>
          <p:nvPr/>
        </p:nvSpPr>
        <p:spPr>
          <a:xfrm>
            <a:off x="2910840" y="2036484"/>
            <a:ext cx="1885760" cy="400110"/>
          </a:xfrm>
          <a:prstGeom prst="rect">
            <a:avLst/>
          </a:prstGeom>
          <a:noFill/>
        </p:spPr>
        <p:txBody>
          <a:bodyPr wrap="square" rtlCol="0">
            <a:spAutoFit/>
          </a:bodyPr>
          <a:lstStyle/>
          <a:p>
            <a:r>
              <a:rPr lang="en-GB" sz="2000" b="1" dirty="0" err="1"/>
              <a:t>Artikel</a:t>
            </a:r>
            <a:endParaRPr lang="en-GB" sz="2000" b="1" dirty="0"/>
          </a:p>
        </p:txBody>
      </p:sp>
      <p:sp>
        <p:nvSpPr>
          <p:cNvPr id="10" name="Rectangle 9">
            <a:extLst>
              <a:ext uri="{FF2B5EF4-FFF2-40B4-BE49-F238E27FC236}">
                <a16:creationId xmlns:a16="http://schemas.microsoft.com/office/drawing/2014/main" id="{0C360E28-CEB1-498E-B6FC-EE1C78EC9189}"/>
              </a:ext>
            </a:extLst>
          </p:cNvPr>
          <p:cNvSpPr/>
          <p:nvPr/>
        </p:nvSpPr>
        <p:spPr>
          <a:xfrm>
            <a:off x="128603" y="1990764"/>
            <a:ext cx="2142157" cy="447636"/>
          </a:xfrm>
          <a:prstGeom prst="rect">
            <a:avLst/>
          </a:prstGeom>
          <a:solidFill>
            <a:srgbClr val="FFE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Das </a:t>
            </a:r>
            <a:r>
              <a:rPr lang="en-GB" sz="2000" b="1" dirty="0" err="1"/>
              <a:t>sind</a:t>
            </a:r>
            <a:r>
              <a:rPr lang="en-GB" sz="2000" b="1" dirty="0"/>
              <a:t> </a:t>
            </a:r>
            <a:r>
              <a:rPr lang="en-GB" sz="2000" b="1" dirty="0" err="1"/>
              <a:t>nicht</a:t>
            </a:r>
            <a:endParaRPr lang="en-GB" sz="2000" b="1" dirty="0"/>
          </a:p>
        </p:txBody>
      </p:sp>
      <p:sp>
        <p:nvSpPr>
          <p:cNvPr id="23" name="TextBox 22">
            <a:extLst>
              <a:ext uri="{FF2B5EF4-FFF2-40B4-BE49-F238E27FC236}">
                <a16:creationId xmlns:a16="http://schemas.microsoft.com/office/drawing/2014/main" id="{A0DEE27E-EDAC-4D2D-8BFC-E914778DC715}"/>
              </a:ext>
            </a:extLst>
          </p:cNvPr>
          <p:cNvSpPr txBox="1"/>
          <p:nvPr/>
        </p:nvSpPr>
        <p:spPr>
          <a:xfrm>
            <a:off x="128603" y="2681296"/>
            <a:ext cx="10142220" cy="42473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But </a:t>
            </a:r>
            <a:r>
              <a:rPr lang="en-US" sz="2400" dirty="0">
                <a:solidFill>
                  <a:srgbClr val="525050"/>
                </a:solidFill>
                <a:latin typeface="Century Gothic" panose="020B0502020202020204" pitchFamily="34" charset="0"/>
              </a:rPr>
              <a:t>use </a:t>
            </a:r>
            <a:r>
              <a:rPr kumimoji="0" lang="en-US" sz="24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kein</a:t>
            </a:r>
            <a:r>
              <a:rPr kumimoji="0" lang="en-US" sz="24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US" sz="2400" b="0" i="1"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instead</a:t>
            </a:r>
            <a:r>
              <a:rPr kumimoji="0" lang="en-US"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of </a:t>
            </a:r>
            <a:r>
              <a:rPr kumimoji="0" lang="en-US" sz="2400" b="0" i="0" u="sng"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the indefinite article </a:t>
            </a:r>
            <a:r>
              <a:rPr kumimoji="0" lang="en-US"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to mean ‘</a:t>
            </a:r>
            <a:r>
              <a:rPr kumimoji="0" lang="en-US" sz="24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not</a:t>
            </a:r>
            <a:r>
              <a:rPr kumimoji="0" lang="en-US"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 no’:</a:t>
            </a:r>
          </a:p>
        </p:txBody>
      </p:sp>
      <p:graphicFrame>
        <p:nvGraphicFramePr>
          <p:cNvPr id="24" name="Table 2">
            <a:extLst>
              <a:ext uri="{FF2B5EF4-FFF2-40B4-BE49-F238E27FC236}">
                <a16:creationId xmlns:a16="http://schemas.microsoft.com/office/drawing/2014/main" id="{282B59F9-87CD-48FA-97F6-779CE5C3EC3C}"/>
              </a:ext>
            </a:extLst>
          </p:cNvPr>
          <p:cNvGraphicFramePr>
            <a:graphicFrameLocks noGrp="1"/>
          </p:cNvGraphicFramePr>
          <p:nvPr/>
        </p:nvGraphicFramePr>
        <p:xfrm>
          <a:off x="36351" y="3217201"/>
          <a:ext cx="11957480" cy="1069544"/>
        </p:xfrm>
        <a:graphic>
          <a:graphicData uri="http://schemas.openxmlformats.org/drawingml/2006/table">
            <a:tbl>
              <a:tblPr firstRow="1" bandRow="1">
                <a:tableStyleId>{5C22544A-7EE6-4342-B048-85BDC9FD1C3A}</a:tableStyleId>
              </a:tblPr>
              <a:tblGrid>
                <a:gridCol w="2157397">
                  <a:extLst>
                    <a:ext uri="{9D8B030D-6E8A-4147-A177-3AD203B41FA5}">
                      <a16:colId xmlns:a16="http://schemas.microsoft.com/office/drawing/2014/main" val="3107481450"/>
                    </a:ext>
                  </a:extLst>
                </a:gridCol>
                <a:gridCol w="2274277">
                  <a:extLst>
                    <a:ext uri="{9D8B030D-6E8A-4147-A177-3AD203B41FA5}">
                      <a16:colId xmlns:a16="http://schemas.microsoft.com/office/drawing/2014/main" val="1915090336"/>
                    </a:ext>
                  </a:extLst>
                </a:gridCol>
                <a:gridCol w="2567354">
                  <a:extLst>
                    <a:ext uri="{9D8B030D-6E8A-4147-A177-3AD203B41FA5}">
                      <a16:colId xmlns:a16="http://schemas.microsoft.com/office/drawing/2014/main" val="2522042924"/>
                    </a:ext>
                  </a:extLst>
                </a:gridCol>
                <a:gridCol w="2566956">
                  <a:extLst>
                    <a:ext uri="{9D8B030D-6E8A-4147-A177-3AD203B41FA5}">
                      <a16:colId xmlns:a16="http://schemas.microsoft.com/office/drawing/2014/main" val="898117445"/>
                    </a:ext>
                  </a:extLst>
                </a:gridCol>
                <a:gridCol w="2391496">
                  <a:extLst>
                    <a:ext uri="{9D8B030D-6E8A-4147-A177-3AD203B41FA5}">
                      <a16:colId xmlns:a16="http://schemas.microsoft.com/office/drawing/2014/main" val="3302041306"/>
                    </a:ext>
                  </a:extLst>
                </a:gridCol>
              </a:tblGrid>
              <a:tr h="581864">
                <a:tc>
                  <a:txBody>
                    <a:bodyPr/>
                    <a:lstStyle/>
                    <a:p>
                      <a:endParaRPr lang="en-GB" sz="2000" dirty="0"/>
                    </a:p>
                  </a:txBody>
                  <a:tcPr anchor="ctr"/>
                </a:tc>
                <a:tc>
                  <a:txBody>
                    <a:bodyPr/>
                    <a:lstStyle/>
                    <a:p>
                      <a:r>
                        <a:rPr lang="en-US" sz="2000" dirty="0"/>
                        <a:t>Masculine</a:t>
                      </a:r>
                      <a:endParaRPr lang="en-GB" sz="2000" dirty="0"/>
                    </a:p>
                  </a:txBody>
                  <a:tcPr anchor="ctr"/>
                </a:tc>
                <a:tc>
                  <a:txBody>
                    <a:bodyPr/>
                    <a:lstStyle/>
                    <a:p>
                      <a:r>
                        <a:rPr lang="en-US" sz="2000" dirty="0"/>
                        <a:t>Feminine </a:t>
                      </a:r>
                      <a:endParaRPr lang="en-GB" sz="2000" dirty="0"/>
                    </a:p>
                  </a:txBody>
                  <a:tcPr anchor="ctr"/>
                </a:tc>
                <a:tc>
                  <a:txBody>
                    <a:bodyPr/>
                    <a:lstStyle/>
                    <a:p>
                      <a:r>
                        <a:rPr lang="en-US" sz="2000" dirty="0"/>
                        <a:t>Neuter</a:t>
                      </a:r>
                      <a:endParaRPr lang="en-GB" sz="2000" dirty="0"/>
                    </a:p>
                  </a:txBody>
                  <a:tcPr anchor="ctr"/>
                </a:tc>
                <a:tc>
                  <a:txBody>
                    <a:bodyPr/>
                    <a:lstStyle/>
                    <a:p>
                      <a:r>
                        <a:rPr lang="en-US" sz="2000" dirty="0"/>
                        <a:t>Plural</a:t>
                      </a:r>
                      <a:endParaRPr lang="en-GB" sz="2000" dirty="0"/>
                    </a:p>
                  </a:txBody>
                  <a:tcPr anchor="ctr"/>
                </a:tc>
                <a:extLst>
                  <a:ext uri="{0D108BD9-81ED-4DB2-BD59-A6C34878D82A}">
                    <a16:rowId xmlns:a16="http://schemas.microsoft.com/office/drawing/2014/main" val="2787761686"/>
                  </a:ext>
                </a:extLst>
              </a:tr>
              <a:tr h="487680">
                <a:tc>
                  <a:txBody>
                    <a:bodyPr/>
                    <a:lstStyle/>
                    <a:p>
                      <a:pPr algn="ctr"/>
                      <a:r>
                        <a:rPr lang="en-US" sz="2000" b="1" dirty="0"/>
                        <a:t>Das </a:t>
                      </a:r>
                      <a:r>
                        <a:rPr lang="en-US" sz="2000" b="1" dirty="0" err="1"/>
                        <a:t>ist</a:t>
                      </a:r>
                      <a:endParaRPr lang="en-GB" sz="2000" b="1" dirty="0"/>
                    </a:p>
                  </a:txBody>
                  <a:tcPr anchor="ctr"/>
                </a:tc>
                <a:tc>
                  <a:txBody>
                    <a:bodyPr/>
                    <a:lstStyle/>
                    <a:p>
                      <a:r>
                        <a:rPr lang="en-US" sz="2000" b="1" dirty="0" err="1"/>
                        <a:t>k</a:t>
                      </a:r>
                      <a:r>
                        <a:rPr lang="en-US" sz="2000" dirty="0" err="1"/>
                        <a:t>ein</a:t>
                      </a:r>
                      <a:endParaRPr lang="en-GB" sz="2000" dirty="0"/>
                    </a:p>
                  </a:txBody>
                  <a:tcPr anchor="ctr"/>
                </a:tc>
                <a:tc>
                  <a:txBody>
                    <a:bodyPr/>
                    <a:lstStyle/>
                    <a:p>
                      <a:r>
                        <a:rPr lang="en-US" sz="2000" b="1" dirty="0" err="1"/>
                        <a:t>k</a:t>
                      </a:r>
                      <a:r>
                        <a:rPr lang="en-US" sz="2000" dirty="0" err="1"/>
                        <a:t>eine</a:t>
                      </a:r>
                      <a:endParaRPr lang="en-GB" sz="2000" dirty="0"/>
                    </a:p>
                  </a:txBody>
                  <a:tcPr anchor="ctr"/>
                </a:tc>
                <a:tc>
                  <a:txBody>
                    <a:bodyPr/>
                    <a:lstStyle/>
                    <a:p>
                      <a:r>
                        <a:rPr lang="en-US" sz="2000" b="1" dirty="0" err="1"/>
                        <a:t>k</a:t>
                      </a:r>
                      <a:r>
                        <a:rPr lang="en-US" sz="2000" dirty="0" err="1"/>
                        <a:t>ein</a:t>
                      </a:r>
                      <a:r>
                        <a:rPr lang="en-US" sz="2000" dirty="0"/>
                        <a:t> </a:t>
                      </a:r>
                      <a:endParaRPr lang="en-GB" sz="2000" dirty="0"/>
                    </a:p>
                  </a:txBody>
                  <a:tcPr anchor="ctr"/>
                </a:tc>
                <a:tc>
                  <a:txBody>
                    <a:bodyPr/>
                    <a:lstStyle/>
                    <a:p>
                      <a:r>
                        <a:rPr lang="en-GB" sz="2000" b="1" dirty="0"/>
                        <a:t>---</a:t>
                      </a:r>
                    </a:p>
                  </a:txBody>
                  <a:tcPr anchor="ctr"/>
                </a:tc>
                <a:extLst>
                  <a:ext uri="{0D108BD9-81ED-4DB2-BD59-A6C34878D82A}">
                    <a16:rowId xmlns:a16="http://schemas.microsoft.com/office/drawing/2014/main" val="1508859586"/>
                  </a:ext>
                </a:extLst>
              </a:tr>
            </a:tbl>
          </a:graphicData>
        </a:graphic>
      </p:graphicFrame>
      <p:sp>
        <p:nvSpPr>
          <p:cNvPr id="25" name="TextBox 24">
            <a:extLst>
              <a:ext uri="{FF2B5EF4-FFF2-40B4-BE49-F238E27FC236}">
                <a16:creationId xmlns:a16="http://schemas.microsoft.com/office/drawing/2014/main" id="{BDAD31AE-B63D-40C6-AC0B-313C3D19CE33}"/>
              </a:ext>
            </a:extLst>
          </p:cNvPr>
          <p:cNvSpPr txBox="1"/>
          <p:nvPr/>
        </p:nvSpPr>
        <p:spPr>
          <a:xfrm>
            <a:off x="9662972" y="3837738"/>
            <a:ext cx="2300379" cy="400110"/>
          </a:xfrm>
          <a:prstGeom prst="rect">
            <a:avLst/>
          </a:prstGeom>
          <a:solidFill>
            <a:srgbClr val="FFECCB"/>
          </a:solidFill>
        </p:spPr>
        <p:txBody>
          <a:bodyPr wrap="square" rtlCol="0">
            <a:spAutoFit/>
          </a:bodyPr>
          <a:lstStyle/>
          <a:p>
            <a:r>
              <a:rPr lang="en-GB" sz="2000" b="1" dirty="0" err="1"/>
              <a:t>k</a:t>
            </a:r>
            <a:r>
              <a:rPr lang="en-GB" sz="2000" dirty="0" err="1"/>
              <a:t>eine</a:t>
            </a:r>
            <a:r>
              <a:rPr lang="en-GB" sz="2000" dirty="0"/>
              <a:t> </a:t>
            </a:r>
            <a:r>
              <a:rPr lang="en-GB" sz="2000" b="1" dirty="0" err="1"/>
              <a:t>Antworten</a:t>
            </a:r>
            <a:endParaRPr lang="en-GB" sz="2000" b="1" dirty="0"/>
          </a:p>
        </p:txBody>
      </p:sp>
      <p:sp>
        <p:nvSpPr>
          <p:cNvPr id="26" name="TextBox 25">
            <a:extLst>
              <a:ext uri="{FF2B5EF4-FFF2-40B4-BE49-F238E27FC236}">
                <a16:creationId xmlns:a16="http://schemas.microsoft.com/office/drawing/2014/main" id="{00121DCA-CB7B-47E6-A267-449E6FAE5E37}"/>
              </a:ext>
            </a:extLst>
          </p:cNvPr>
          <p:cNvSpPr txBox="1"/>
          <p:nvPr/>
        </p:nvSpPr>
        <p:spPr>
          <a:xfrm>
            <a:off x="5211268" y="3839109"/>
            <a:ext cx="1584960" cy="400110"/>
          </a:xfrm>
          <a:prstGeom prst="rect">
            <a:avLst/>
          </a:prstGeom>
          <a:noFill/>
        </p:spPr>
        <p:txBody>
          <a:bodyPr wrap="square" rtlCol="0">
            <a:spAutoFit/>
          </a:bodyPr>
          <a:lstStyle/>
          <a:p>
            <a:r>
              <a:rPr lang="en-GB" sz="2000" b="1" dirty="0" err="1"/>
              <a:t>Frage</a:t>
            </a:r>
            <a:endParaRPr lang="en-GB" sz="2000" b="1" dirty="0"/>
          </a:p>
        </p:txBody>
      </p:sp>
      <p:sp>
        <p:nvSpPr>
          <p:cNvPr id="27" name="TextBox 26">
            <a:extLst>
              <a:ext uri="{FF2B5EF4-FFF2-40B4-BE49-F238E27FC236}">
                <a16:creationId xmlns:a16="http://schemas.microsoft.com/office/drawing/2014/main" id="{3B2BCE60-F1B2-49F6-8F26-9FEE3E476A98}"/>
              </a:ext>
            </a:extLst>
          </p:cNvPr>
          <p:cNvSpPr txBox="1"/>
          <p:nvPr/>
        </p:nvSpPr>
        <p:spPr>
          <a:xfrm>
            <a:off x="7810069" y="3839109"/>
            <a:ext cx="1584960" cy="400110"/>
          </a:xfrm>
          <a:prstGeom prst="rect">
            <a:avLst/>
          </a:prstGeom>
          <a:noFill/>
        </p:spPr>
        <p:txBody>
          <a:bodyPr wrap="square" rtlCol="0">
            <a:spAutoFit/>
          </a:bodyPr>
          <a:lstStyle/>
          <a:p>
            <a:r>
              <a:rPr lang="en-GB" sz="2000" b="1" dirty="0"/>
              <a:t>Lied</a:t>
            </a:r>
          </a:p>
        </p:txBody>
      </p:sp>
      <p:sp>
        <p:nvSpPr>
          <p:cNvPr id="28" name="TextBox 27">
            <a:extLst>
              <a:ext uri="{FF2B5EF4-FFF2-40B4-BE49-F238E27FC236}">
                <a16:creationId xmlns:a16="http://schemas.microsoft.com/office/drawing/2014/main" id="{E222465F-9437-43BD-9D89-4F19AC3A7275}"/>
              </a:ext>
            </a:extLst>
          </p:cNvPr>
          <p:cNvSpPr txBox="1"/>
          <p:nvPr/>
        </p:nvSpPr>
        <p:spPr>
          <a:xfrm>
            <a:off x="2818588" y="3854349"/>
            <a:ext cx="1885760" cy="400110"/>
          </a:xfrm>
          <a:prstGeom prst="rect">
            <a:avLst/>
          </a:prstGeom>
          <a:noFill/>
        </p:spPr>
        <p:txBody>
          <a:bodyPr wrap="square" rtlCol="0">
            <a:spAutoFit/>
          </a:bodyPr>
          <a:lstStyle/>
          <a:p>
            <a:r>
              <a:rPr lang="en-GB" sz="2000" b="1" dirty="0" err="1"/>
              <a:t>Artikel</a:t>
            </a:r>
            <a:endParaRPr lang="en-GB" sz="2000" b="1" dirty="0"/>
          </a:p>
        </p:txBody>
      </p:sp>
      <p:sp>
        <p:nvSpPr>
          <p:cNvPr id="29" name="Rectangle 28">
            <a:extLst>
              <a:ext uri="{FF2B5EF4-FFF2-40B4-BE49-F238E27FC236}">
                <a16:creationId xmlns:a16="http://schemas.microsoft.com/office/drawing/2014/main" id="{CCDB0399-2240-4250-9219-BE4E0AC0AA46}"/>
              </a:ext>
            </a:extLst>
          </p:cNvPr>
          <p:cNvSpPr/>
          <p:nvPr/>
        </p:nvSpPr>
        <p:spPr>
          <a:xfrm>
            <a:off x="36351" y="3823869"/>
            <a:ext cx="2142157" cy="447636"/>
          </a:xfrm>
          <a:prstGeom prst="rect">
            <a:avLst/>
          </a:prstGeom>
          <a:solidFill>
            <a:srgbClr val="FFE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Das </a:t>
            </a:r>
            <a:r>
              <a:rPr lang="en-GB" sz="2000" b="1" dirty="0" err="1"/>
              <a:t>sind</a:t>
            </a:r>
            <a:endParaRPr lang="en-GB" sz="2000" b="1" dirty="0"/>
          </a:p>
        </p:txBody>
      </p:sp>
      <p:sp>
        <p:nvSpPr>
          <p:cNvPr id="30" name="Speech Bubble: Rectangle with Corners Rounded 29">
            <a:extLst>
              <a:ext uri="{FF2B5EF4-FFF2-40B4-BE49-F238E27FC236}">
                <a16:creationId xmlns:a16="http://schemas.microsoft.com/office/drawing/2014/main" id="{A5907924-F1E6-430A-8EA2-19E40D1BEAF1}"/>
              </a:ext>
            </a:extLst>
          </p:cNvPr>
          <p:cNvSpPr/>
          <p:nvPr/>
        </p:nvSpPr>
        <p:spPr>
          <a:xfrm>
            <a:off x="9607417" y="2571256"/>
            <a:ext cx="2480999" cy="1069544"/>
          </a:xfrm>
          <a:prstGeom prst="wedgeRoundRectCallout">
            <a:avLst>
              <a:gd name="adj1" fmla="val -141967"/>
              <a:gd name="adj2" fmla="val 75635"/>
              <a:gd name="adj3" fmla="val 16667"/>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t>Kein</a:t>
            </a:r>
            <a:r>
              <a:rPr lang="en-US" sz="2000" b="1" dirty="0"/>
              <a:t>, </a:t>
            </a:r>
            <a:r>
              <a:rPr lang="en-US" sz="2000" b="1" dirty="0" err="1"/>
              <a:t>keine</a:t>
            </a:r>
            <a:r>
              <a:rPr lang="en-US" sz="2000" b="1" dirty="0"/>
              <a:t>, </a:t>
            </a:r>
            <a:r>
              <a:rPr lang="en-US" sz="2000" b="1" dirty="0" err="1"/>
              <a:t>kein</a:t>
            </a:r>
            <a:r>
              <a:rPr lang="en-US" sz="2000" b="1" dirty="0"/>
              <a:t> </a:t>
            </a:r>
            <a:r>
              <a:rPr lang="en-US" sz="2000" dirty="0"/>
              <a:t>is </a:t>
            </a:r>
            <a:r>
              <a:rPr lang="en-US" sz="2000" dirty="0" err="1"/>
              <a:t>ein</a:t>
            </a:r>
            <a:r>
              <a:rPr lang="en-US" sz="2000" dirty="0"/>
              <a:t>, eine, </a:t>
            </a:r>
            <a:r>
              <a:rPr lang="en-US" sz="2000" dirty="0" err="1"/>
              <a:t>ein</a:t>
            </a:r>
            <a:r>
              <a:rPr lang="en-US" sz="2000" dirty="0"/>
              <a:t> </a:t>
            </a:r>
            <a:r>
              <a:rPr lang="en-US" sz="2000" b="1" dirty="0"/>
              <a:t>+k</a:t>
            </a:r>
            <a:r>
              <a:rPr lang="en-US" sz="2000" dirty="0"/>
              <a:t>.</a:t>
            </a:r>
            <a:endParaRPr lang="en-GB" sz="2000" b="1" dirty="0"/>
          </a:p>
        </p:txBody>
      </p:sp>
      <p:sp>
        <p:nvSpPr>
          <p:cNvPr id="31" name="TextBox 30">
            <a:extLst>
              <a:ext uri="{FF2B5EF4-FFF2-40B4-BE49-F238E27FC236}">
                <a16:creationId xmlns:a16="http://schemas.microsoft.com/office/drawing/2014/main" id="{835BB3DE-DFA0-446B-BED1-DED6E1FE4C9B}"/>
              </a:ext>
            </a:extLst>
          </p:cNvPr>
          <p:cNvSpPr txBox="1"/>
          <p:nvPr/>
        </p:nvSpPr>
        <p:spPr>
          <a:xfrm>
            <a:off x="67768" y="4514401"/>
            <a:ext cx="10142220" cy="42473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Also use </a:t>
            </a:r>
            <a:r>
              <a:rPr kumimoji="0" lang="en-US" sz="24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nicht</a:t>
            </a:r>
            <a:r>
              <a:rPr kumimoji="0" lang="en-US" sz="24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lang="en-US" sz="2400" dirty="0">
                <a:solidFill>
                  <a:srgbClr val="525050"/>
                </a:solidFill>
                <a:latin typeface="Century Gothic" panose="020B0502020202020204" pitchFamily="34" charset="0"/>
              </a:rPr>
              <a:t>(not) before:</a:t>
            </a:r>
            <a:endParaRPr kumimoji="0" lang="en-US"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32" name="TextBox 31">
            <a:extLst>
              <a:ext uri="{FF2B5EF4-FFF2-40B4-BE49-F238E27FC236}">
                <a16:creationId xmlns:a16="http://schemas.microsoft.com/office/drawing/2014/main" id="{16DD8E7E-8B99-4B3D-A931-FF321ED64DED}"/>
              </a:ext>
            </a:extLst>
          </p:cNvPr>
          <p:cNvSpPr txBox="1"/>
          <p:nvPr/>
        </p:nvSpPr>
        <p:spPr>
          <a:xfrm>
            <a:off x="112551" y="4954372"/>
            <a:ext cx="6775929" cy="400110"/>
          </a:xfrm>
          <a:prstGeom prst="rect">
            <a:avLst/>
          </a:prstGeom>
          <a:solidFill>
            <a:schemeClr val="accent6"/>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bg1"/>
                </a:solidFill>
                <a:effectLst/>
                <a:uLnTx/>
                <a:uFillTx/>
              </a:rPr>
              <a:t>adjectives</a:t>
            </a:r>
            <a:r>
              <a:rPr kumimoji="0" lang="en-US" sz="2000" b="0" i="0" u="none" strike="noStrike" kern="0" cap="none" spc="0" normalizeH="0" noProof="0" dirty="0">
                <a:ln>
                  <a:noFill/>
                </a:ln>
                <a:solidFill>
                  <a:schemeClr val="bg1"/>
                </a:solidFill>
                <a:effectLst/>
                <a:uLnTx/>
                <a:uFillTx/>
              </a:rPr>
              <a:t> and adverbs (e.g., </a:t>
            </a:r>
            <a:r>
              <a:rPr kumimoji="0" lang="en-US" sz="2000" b="1" i="0" u="none" strike="noStrike" kern="0" cap="none" spc="0" normalizeH="0" noProof="0" dirty="0" err="1">
                <a:ln>
                  <a:noFill/>
                </a:ln>
                <a:solidFill>
                  <a:schemeClr val="bg1"/>
                </a:solidFill>
                <a:effectLst/>
                <a:uLnTx/>
                <a:uFillTx/>
              </a:rPr>
              <a:t>nicht</a:t>
            </a:r>
            <a:r>
              <a:rPr kumimoji="0" lang="en-US" sz="2000" b="0" i="0" u="none" strike="noStrike" kern="0" cap="none" spc="0" normalizeH="0" noProof="0" dirty="0">
                <a:ln>
                  <a:noFill/>
                </a:ln>
                <a:solidFill>
                  <a:schemeClr val="bg1"/>
                </a:solidFill>
                <a:effectLst/>
                <a:uLnTx/>
                <a:uFillTx/>
              </a:rPr>
              <a:t> </a:t>
            </a:r>
            <a:r>
              <a:rPr kumimoji="0" lang="en-US" sz="2000" b="1" i="0" u="none" strike="noStrike" kern="0" cap="none" spc="0" normalizeH="0" noProof="0" dirty="0">
                <a:ln>
                  <a:noFill/>
                </a:ln>
                <a:solidFill>
                  <a:schemeClr val="bg1"/>
                </a:solidFill>
                <a:effectLst/>
                <a:uLnTx/>
                <a:uFillTx/>
              </a:rPr>
              <a:t>rot, </a:t>
            </a:r>
            <a:r>
              <a:rPr kumimoji="0" lang="en-US" sz="2000" b="1" i="0" u="none" strike="noStrike" kern="0" cap="none" spc="0" normalizeH="0" noProof="0" dirty="0" err="1">
                <a:ln>
                  <a:noFill/>
                </a:ln>
                <a:solidFill>
                  <a:schemeClr val="bg1"/>
                </a:solidFill>
                <a:effectLst/>
                <a:uLnTx/>
                <a:uFillTx/>
              </a:rPr>
              <a:t>nicht</a:t>
            </a:r>
            <a:r>
              <a:rPr kumimoji="0" lang="en-US" sz="2000" b="1" i="0" u="none" strike="noStrike" kern="0" cap="none" spc="0" normalizeH="0" noProof="0" dirty="0">
                <a:ln>
                  <a:noFill/>
                </a:ln>
                <a:solidFill>
                  <a:schemeClr val="bg1"/>
                </a:solidFill>
                <a:effectLst/>
                <a:uLnTx/>
                <a:uFillTx/>
              </a:rPr>
              <a:t> oft</a:t>
            </a:r>
            <a:r>
              <a:rPr kumimoji="0" lang="en-US" sz="2000" i="0" u="none" strike="noStrike" kern="0" cap="none" spc="0" normalizeH="0" noProof="0" dirty="0">
                <a:ln>
                  <a:noFill/>
                </a:ln>
                <a:solidFill>
                  <a:schemeClr val="bg1"/>
                </a:solidFill>
                <a:effectLst/>
                <a:uLnTx/>
                <a:uFillTx/>
              </a:rPr>
              <a:t>)</a:t>
            </a:r>
            <a:endParaRPr kumimoji="0" lang="en-US" sz="2000" b="0" i="0" u="none" strike="noStrike" kern="0" cap="none" spc="0" normalizeH="0" baseline="0" noProof="0" dirty="0">
              <a:ln>
                <a:noFill/>
              </a:ln>
              <a:solidFill>
                <a:schemeClr val="bg1"/>
              </a:solidFill>
              <a:effectLst/>
              <a:uLnTx/>
              <a:uFillTx/>
            </a:endParaRPr>
          </a:p>
        </p:txBody>
      </p:sp>
      <p:sp>
        <p:nvSpPr>
          <p:cNvPr id="33" name="TextBox 32">
            <a:extLst>
              <a:ext uri="{FF2B5EF4-FFF2-40B4-BE49-F238E27FC236}">
                <a16:creationId xmlns:a16="http://schemas.microsoft.com/office/drawing/2014/main" id="{50B8E99A-BC2E-4A0E-85DB-4606EB8DBD6E}"/>
              </a:ext>
            </a:extLst>
          </p:cNvPr>
          <p:cNvSpPr txBox="1"/>
          <p:nvPr/>
        </p:nvSpPr>
        <p:spPr>
          <a:xfrm>
            <a:off x="128603" y="5444602"/>
            <a:ext cx="6759877" cy="400110"/>
          </a:xfrm>
          <a:prstGeom prst="rect">
            <a:avLst/>
          </a:prstGeom>
          <a:solidFill>
            <a:schemeClr val="accent6"/>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bg1"/>
                </a:solidFill>
                <a:effectLst/>
                <a:uLnTx/>
                <a:uFillTx/>
              </a:rPr>
              <a:t>possessive adjectives (</a:t>
            </a:r>
            <a:r>
              <a:rPr kumimoji="0" lang="en-US" sz="2000" b="1" i="0" u="none" strike="noStrike" kern="0" cap="none" spc="0" normalizeH="0" baseline="0" noProof="0" dirty="0" err="1">
                <a:ln>
                  <a:noFill/>
                </a:ln>
                <a:solidFill>
                  <a:schemeClr val="bg1"/>
                </a:solidFill>
                <a:effectLst/>
                <a:uLnTx/>
                <a:uFillTx/>
              </a:rPr>
              <a:t>nicht</a:t>
            </a:r>
            <a:r>
              <a:rPr kumimoji="0" lang="en-US" sz="2000" b="1" i="0" u="none" strike="noStrike" kern="0" cap="none" spc="0" normalizeH="0" baseline="0" noProof="0" dirty="0">
                <a:ln>
                  <a:noFill/>
                </a:ln>
                <a:solidFill>
                  <a:schemeClr val="bg1"/>
                </a:solidFill>
                <a:effectLst/>
                <a:uLnTx/>
                <a:uFillTx/>
              </a:rPr>
              <a:t> </a:t>
            </a:r>
            <a:r>
              <a:rPr kumimoji="0" lang="en-US" sz="2000" b="1" i="0" u="none" strike="noStrike" kern="0" cap="none" spc="0" normalizeH="0" baseline="0" noProof="0" dirty="0" err="1">
                <a:ln>
                  <a:noFill/>
                </a:ln>
                <a:solidFill>
                  <a:schemeClr val="bg1"/>
                </a:solidFill>
                <a:effectLst/>
                <a:uLnTx/>
                <a:uFillTx/>
              </a:rPr>
              <a:t>mein</a:t>
            </a:r>
            <a:r>
              <a:rPr kumimoji="0" lang="en-US" sz="2000" b="1" i="0" u="none" strike="noStrike" kern="0" cap="none" spc="0" normalizeH="0" baseline="0" noProof="0" dirty="0">
                <a:ln>
                  <a:noFill/>
                </a:ln>
                <a:solidFill>
                  <a:schemeClr val="bg1"/>
                </a:solidFill>
                <a:effectLst/>
                <a:uLnTx/>
                <a:uFillTx/>
              </a:rPr>
              <a:t>, </a:t>
            </a:r>
            <a:r>
              <a:rPr kumimoji="0" lang="en-US" sz="2000" b="1" i="0" u="none" strike="noStrike" kern="0" cap="none" spc="0" normalizeH="0" baseline="0" noProof="0" dirty="0" err="1">
                <a:ln>
                  <a:noFill/>
                </a:ln>
                <a:solidFill>
                  <a:schemeClr val="bg1"/>
                </a:solidFill>
                <a:effectLst/>
                <a:uLnTx/>
                <a:uFillTx/>
              </a:rPr>
              <a:t>nicht</a:t>
            </a:r>
            <a:r>
              <a:rPr kumimoji="0" lang="en-US" sz="2000" b="1" i="0" u="none" strike="noStrike" kern="0" cap="none" spc="0" normalizeH="0" baseline="0" noProof="0" dirty="0">
                <a:ln>
                  <a:noFill/>
                </a:ln>
                <a:solidFill>
                  <a:schemeClr val="bg1"/>
                </a:solidFill>
                <a:effectLst/>
                <a:uLnTx/>
                <a:uFillTx/>
              </a:rPr>
              <a:t> </a:t>
            </a:r>
            <a:r>
              <a:rPr kumimoji="0" lang="en-US" sz="2000" b="1" i="0" u="none" strike="noStrike" kern="0" cap="none" spc="0" normalizeH="0" baseline="0" noProof="0" dirty="0" err="1">
                <a:ln>
                  <a:noFill/>
                </a:ln>
                <a:solidFill>
                  <a:schemeClr val="bg1"/>
                </a:solidFill>
                <a:effectLst/>
                <a:uLnTx/>
                <a:uFillTx/>
              </a:rPr>
              <a:t>dein</a:t>
            </a:r>
            <a:r>
              <a:rPr kumimoji="0" lang="en-US" sz="2000" b="1" i="0" u="none" strike="noStrike" kern="0" cap="none" spc="0" normalizeH="0" baseline="0" noProof="0" dirty="0">
                <a:ln>
                  <a:noFill/>
                </a:ln>
                <a:solidFill>
                  <a:schemeClr val="bg1"/>
                </a:solidFill>
                <a:effectLst/>
                <a:uLnTx/>
                <a:uFillTx/>
              </a:rPr>
              <a:t>, …</a:t>
            </a:r>
            <a:endParaRPr kumimoji="0" lang="en-US" sz="2000" b="0" i="0" u="none" strike="noStrike" kern="0" cap="none" spc="0" normalizeH="0" baseline="0" noProof="0" dirty="0">
              <a:ln>
                <a:noFill/>
              </a:ln>
              <a:solidFill>
                <a:schemeClr val="bg1"/>
              </a:solidFill>
              <a:effectLst/>
              <a:uLnTx/>
              <a:uFillTx/>
            </a:endParaRPr>
          </a:p>
        </p:txBody>
      </p:sp>
      <p:sp>
        <p:nvSpPr>
          <p:cNvPr id="34" name="TextBox 33">
            <a:extLst>
              <a:ext uri="{FF2B5EF4-FFF2-40B4-BE49-F238E27FC236}">
                <a16:creationId xmlns:a16="http://schemas.microsoft.com/office/drawing/2014/main" id="{BBA66385-2063-4CA6-AAA4-C07346F566EC}"/>
              </a:ext>
            </a:extLst>
          </p:cNvPr>
          <p:cNvSpPr txBox="1"/>
          <p:nvPr/>
        </p:nvSpPr>
        <p:spPr>
          <a:xfrm>
            <a:off x="128603" y="5934832"/>
            <a:ext cx="6759877" cy="400110"/>
          </a:xfrm>
          <a:prstGeom prst="rect">
            <a:avLst/>
          </a:prstGeom>
          <a:solidFill>
            <a:schemeClr val="accent6"/>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bg1"/>
                </a:solidFill>
                <a:effectLst/>
                <a:uLnTx/>
                <a:uFillTx/>
              </a:rPr>
              <a:t>proper nouns (e.g., </a:t>
            </a:r>
            <a:r>
              <a:rPr kumimoji="0" lang="en-US" sz="2000" b="1" i="0" u="none" strike="noStrike" kern="0" cap="none" spc="0" normalizeH="0" baseline="0" noProof="0" dirty="0" err="1">
                <a:ln>
                  <a:noFill/>
                </a:ln>
                <a:solidFill>
                  <a:schemeClr val="bg1"/>
                </a:solidFill>
                <a:effectLst/>
                <a:uLnTx/>
                <a:uFillTx/>
              </a:rPr>
              <a:t>nicht</a:t>
            </a:r>
            <a:r>
              <a:rPr kumimoji="0" lang="en-US" sz="2000" b="0" i="0" u="none" strike="noStrike" kern="0" cap="none" spc="0" normalizeH="0" baseline="0" noProof="0" dirty="0">
                <a:ln>
                  <a:noFill/>
                </a:ln>
                <a:solidFill>
                  <a:schemeClr val="bg1"/>
                </a:solidFill>
                <a:effectLst/>
                <a:uLnTx/>
                <a:uFillTx/>
              </a:rPr>
              <a:t> </a:t>
            </a:r>
            <a:r>
              <a:rPr kumimoji="0" lang="en-US" sz="2000" b="1" i="0" u="none" strike="noStrike" kern="0" cap="none" spc="0" normalizeH="0" baseline="0" noProof="0" dirty="0">
                <a:ln>
                  <a:noFill/>
                </a:ln>
                <a:solidFill>
                  <a:schemeClr val="bg1"/>
                </a:solidFill>
                <a:effectLst/>
                <a:uLnTx/>
                <a:uFillTx/>
              </a:rPr>
              <a:t>Deutschland, </a:t>
            </a:r>
            <a:r>
              <a:rPr kumimoji="0" lang="en-US" sz="2000" b="1" i="0" u="none" strike="noStrike" kern="0" cap="none" spc="0" normalizeH="0" baseline="0" noProof="0" dirty="0" err="1">
                <a:ln>
                  <a:noFill/>
                </a:ln>
                <a:solidFill>
                  <a:schemeClr val="bg1"/>
                </a:solidFill>
                <a:effectLst/>
                <a:uLnTx/>
                <a:uFillTx/>
              </a:rPr>
              <a:t>nicht</a:t>
            </a:r>
            <a:r>
              <a:rPr kumimoji="0" lang="en-US" sz="2000" b="1" i="0" u="none" strike="noStrike" kern="0" cap="none" spc="0" normalizeH="0" baseline="0" noProof="0" dirty="0">
                <a:ln>
                  <a:noFill/>
                </a:ln>
                <a:solidFill>
                  <a:schemeClr val="bg1"/>
                </a:solidFill>
                <a:effectLst/>
                <a:uLnTx/>
                <a:uFillTx/>
              </a:rPr>
              <a:t> Mia, </a:t>
            </a:r>
            <a:r>
              <a:rPr kumimoji="0" lang="en-US" sz="2000" i="0" u="none" strike="noStrike" kern="0" cap="none" spc="0" normalizeH="0" baseline="0" noProof="0" dirty="0">
                <a:ln>
                  <a:noFill/>
                </a:ln>
                <a:solidFill>
                  <a:schemeClr val="bg1"/>
                </a:solidFill>
                <a:effectLst/>
                <a:uLnTx/>
                <a:uFillTx/>
              </a:rPr>
              <a:t>…)</a:t>
            </a:r>
          </a:p>
        </p:txBody>
      </p:sp>
      <p:sp>
        <p:nvSpPr>
          <p:cNvPr id="35" name="TextBox 34">
            <a:extLst>
              <a:ext uri="{FF2B5EF4-FFF2-40B4-BE49-F238E27FC236}">
                <a16:creationId xmlns:a16="http://schemas.microsoft.com/office/drawing/2014/main" id="{6EE114C4-542E-4DBE-B0DF-9AD3F1B683D4}"/>
              </a:ext>
            </a:extLst>
          </p:cNvPr>
          <p:cNvSpPr txBox="1"/>
          <p:nvPr/>
        </p:nvSpPr>
        <p:spPr>
          <a:xfrm>
            <a:off x="7810069" y="4437529"/>
            <a:ext cx="2324481" cy="42473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And after:</a:t>
            </a:r>
          </a:p>
        </p:txBody>
      </p:sp>
      <p:sp>
        <p:nvSpPr>
          <p:cNvPr id="36" name="TextBox 35">
            <a:extLst>
              <a:ext uri="{FF2B5EF4-FFF2-40B4-BE49-F238E27FC236}">
                <a16:creationId xmlns:a16="http://schemas.microsoft.com/office/drawing/2014/main" id="{551F3275-B425-47BF-BC7A-0516F0A391D6}"/>
              </a:ext>
            </a:extLst>
          </p:cNvPr>
          <p:cNvSpPr txBox="1"/>
          <p:nvPr/>
        </p:nvSpPr>
        <p:spPr>
          <a:xfrm>
            <a:off x="7854853" y="4862261"/>
            <a:ext cx="3864658" cy="400110"/>
          </a:xfrm>
          <a:prstGeom prst="rect">
            <a:avLst/>
          </a:prstGeom>
          <a:solidFill>
            <a:schemeClr val="accent6"/>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bg1"/>
                </a:solidFill>
                <a:effectLst/>
                <a:uLnTx/>
                <a:uFillTx/>
              </a:rPr>
              <a:t>verbs </a:t>
            </a:r>
            <a:r>
              <a:rPr kumimoji="0" lang="en-US" sz="2000" b="0" i="0" u="none" strike="noStrike" kern="0" cap="none" spc="0" normalizeH="0" noProof="0" dirty="0">
                <a:ln>
                  <a:noFill/>
                </a:ln>
                <a:solidFill>
                  <a:schemeClr val="bg1"/>
                </a:solidFill>
                <a:effectLst/>
                <a:uLnTx/>
                <a:uFillTx/>
              </a:rPr>
              <a:t>(e.g., </a:t>
            </a:r>
            <a:r>
              <a:rPr kumimoji="0" lang="en-US" sz="2000" b="1" i="0" u="none" strike="noStrike" kern="0" cap="none" spc="0" normalizeH="0" noProof="0" dirty="0">
                <a:ln>
                  <a:noFill/>
                </a:ln>
                <a:solidFill>
                  <a:schemeClr val="bg1"/>
                </a:solidFill>
                <a:effectLst/>
                <a:uLnTx/>
                <a:uFillTx/>
              </a:rPr>
              <a:t>er </a:t>
            </a:r>
            <a:r>
              <a:rPr kumimoji="0" lang="en-US" sz="2000" b="1" i="0" u="none" strike="noStrike" kern="0" cap="none" spc="0" normalizeH="0" noProof="0" dirty="0" err="1">
                <a:ln>
                  <a:noFill/>
                </a:ln>
                <a:solidFill>
                  <a:schemeClr val="bg1"/>
                </a:solidFill>
                <a:effectLst/>
                <a:uLnTx/>
                <a:uFillTx/>
              </a:rPr>
              <a:t>schreibt</a:t>
            </a:r>
            <a:r>
              <a:rPr kumimoji="0" lang="en-US" sz="2000" b="1" i="0" u="none" strike="noStrike" kern="0" cap="none" spc="0" normalizeH="0" noProof="0" dirty="0">
                <a:ln>
                  <a:noFill/>
                </a:ln>
                <a:solidFill>
                  <a:schemeClr val="bg1"/>
                </a:solidFill>
                <a:effectLst/>
                <a:uLnTx/>
                <a:uFillTx/>
              </a:rPr>
              <a:t> </a:t>
            </a:r>
            <a:r>
              <a:rPr kumimoji="0" lang="en-US" sz="2000" b="1" i="0" u="none" strike="noStrike" kern="0" cap="none" spc="0" normalizeH="0" noProof="0" dirty="0" err="1">
                <a:ln>
                  <a:noFill/>
                </a:ln>
                <a:solidFill>
                  <a:schemeClr val="bg1"/>
                </a:solidFill>
                <a:effectLst/>
                <a:uLnTx/>
                <a:uFillTx/>
              </a:rPr>
              <a:t>nicht</a:t>
            </a:r>
            <a:r>
              <a:rPr kumimoji="0" lang="en-US" sz="2000" i="0" u="none" strike="noStrike" kern="0" cap="none" spc="0" normalizeH="0" noProof="0" dirty="0">
                <a:ln>
                  <a:noFill/>
                </a:ln>
                <a:solidFill>
                  <a:schemeClr val="bg1"/>
                </a:solidFill>
                <a:effectLst/>
                <a:uLnTx/>
                <a:uFillTx/>
              </a:rPr>
              <a:t>)</a:t>
            </a:r>
            <a:endParaRPr kumimoji="0" lang="en-US" sz="2000" b="0" i="0" u="none" strike="noStrike" kern="0" cap="none" spc="0" normalizeH="0" baseline="0" noProof="0" dirty="0">
              <a:ln>
                <a:noFill/>
              </a:ln>
              <a:solidFill>
                <a:schemeClr val="bg1"/>
              </a:solidFill>
              <a:effectLst/>
              <a:uLnTx/>
              <a:uFillTx/>
            </a:endParaRPr>
          </a:p>
        </p:txBody>
      </p:sp>
      <p:sp>
        <p:nvSpPr>
          <p:cNvPr id="37" name="TextBox 36">
            <a:extLst>
              <a:ext uri="{FF2B5EF4-FFF2-40B4-BE49-F238E27FC236}">
                <a16:creationId xmlns:a16="http://schemas.microsoft.com/office/drawing/2014/main" id="{B5D5D8E7-7284-4196-8DFC-9BD800440736}"/>
              </a:ext>
            </a:extLst>
          </p:cNvPr>
          <p:cNvSpPr txBox="1"/>
          <p:nvPr/>
        </p:nvSpPr>
        <p:spPr>
          <a:xfrm>
            <a:off x="7854853" y="5354482"/>
            <a:ext cx="3864658" cy="707886"/>
          </a:xfrm>
          <a:prstGeom prst="rect">
            <a:avLst/>
          </a:prstGeom>
          <a:solidFill>
            <a:schemeClr val="accent6"/>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bg1"/>
                </a:solidFill>
                <a:effectLst/>
                <a:uLnTx/>
                <a:uFillTx/>
              </a:rPr>
              <a:t>whole phrases</a:t>
            </a:r>
            <a:r>
              <a:rPr kumimoji="0" lang="en-US" sz="2000" b="0" i="0" u="none" strike="noStrike" kern="0" cap="none" spc="0" normalizeH="0" noProof="0" dirty="0">
                <a:ln>
                  <a:noFill/>
                </a:ln>
                <a:solidFill>
                  <a:schemeClr val="bg1"/>
                </a:solidFill>
                <a:effectLst/>
                <a:uLnTx/>
                <a:uFillTx/>
              </a:rPr>
              <a:t> (e.g., </a:t>
            </a:r>
            <a:r>
              <a:rPr kumimoji="0" lang="en-US" sz="2000" b="1" i="0" u="none" strike="noStrike" kern="0" cap="none" spc="0" normalizeH="0" noProof="0" dirty="0">
                <a:ln>
                  <a:noFill/>
                </a:ln>
                <a:solidFill>
                  <a:schemeClr val="bg1"/>
                </a:solidFill>
                <a:effectLst/>
                <a:uLnTx/>
                <a:uFillTx/>
              </a:rPr>
              <a:t>ich </a:t>
            </a:r>
            <a:r>
              <a:rPr kumimoji="0" lang="en-US" sz="2000" b="1" i="0" u="none" strike="noStrike" kern="0" cap="none" spc="0" normalizeH="0" noProof="0" dirty="0" err="1">
                <a:ln>
                  <a:noFill/>
                </a:ln>
                <a:solidFill>
                  <a:schemeClr val="bg1"/>
                </a:solidFill>
                <a:effectLst/>
                <a:uLnTx/>
                <a:uFillTx/>
              </a:rPr>
              <a:t>verstehe</a:t>
            </a:r>
            <a:r>
              <a:rPr kumimoji="0" lang="en-US" sz="2000" b="1" i="0" u="none" strike="noStrike" kern="0" cap="none" spc="0" normalizeH="0" noProof="0" dirty="0">
                <a:ln>
                  <a:noFill/>
                </a:ln>
                <a:solidFill>
                  <a:schemeClr val="bg1"/>
                </a:solidFill>
                <a:effectLst/>
                <a:uLnTx/>
                <a:uFillTx/>
              </a:rPr>
              <a:t> die Aufgabe </a:t>
            </a:r>
            <a:r>
              <a:rPr kumimoji="0" lang="en-US" sz="2000" b="1" i="0" u="none" strike="noStrike" kern="0" cap="none" spc="0" normalizeH="0" noProof="0" dirty="0" err="1">
                <a:ln>
                  <a:noFill/>
                </a:ln>
                <a:solidFill>
                  <a:schemeClr val="bg1"/>
                </a:solidFill>
                <a:effectLst/>
                <a:uLnTx/>
                <a:uFillTx/>
              </a:rPr>
              <a:t>nicht</a:t>
            </a:r>
            <a:r>
              <a:rPr kumimoji="0" lang="en-US" sz="2000" b="0" i="0" u="none" strike="noStrike" kern="0" cap="none" spc="0" normalizeH="0" noProof="0" dirty="0">
                <a:ln>
                  <a:noFill/>
                </a:ln>
                <a:solidFill>
                  <a:schemeClr val="bg1"/>
                </a:solidFill>
                <a:effectLst/>
                <a:uLnTx/>
                <a:uFillTx/>
              </a:rPr>
              <a:t>).</a:t>
            </a:r>
            <a:endParaRPr kumimoji="0" lang="en-US" sz="2000" b="0" i="0" u="none" strike="noStrike" kern="0" cap="none" spc="0" normalizeH="0" baseline="0" noProof="0" dirty="0">
              <a:ln>
                <a:noFill/>
              </a:ln>
              <a:solidFill>
                <a:schemeClr val="bg1"/>
              </a:solidFill>
              <a:effectLst/>
              <a:uLnTx/>
              <a:uFillTx/>
            </a:endParaRPr>
          </a:p>
        </p:txBody>
      </p:sp>
      <p:sp>
        <p:nvSpPr>
          <p:cNvPr id="38" name="Speech Bubble: Rectangle with Corners Rounded 37">
            <a:extLst>
              <a:ext uri="{FF2B5EF4-FFF2-40B4-BE49-F238E27FC236}">
                <a16:creationId xmlns:a16="http://schemas.microsoft.com/office/drawing/2014/main" id="{884198AF-50EB-4C5E-A321-F43A7B46ED4D}"/>
              </a:ext>
            </a:extLst>
          </p:cNvPr>
          <p:cNvSpPr/>
          <p:nvPr/>
        </p:nvSpPr>
        <p:spPr>
          <a:xfrm>
            <a:off x="3835550" y="6394582"/>
            <a:ext cx="5559479" cy="424732"/>
          </a:xfrm>
          <a:prstGeom prst="wedgeRoundRectCallout">
            <a:avLst>
              <a:gd name="adj1" fmla="val -57536"/>
              <a:gd name="adj2" fmla="val 14637"/>
              <a:gd name="adj3" fmla="val 16667"/>
            </a:avLst>
          </a:prstGeom>
          <a:solidFill>
            <a:schemeClr val="tx1"/>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2"/>
                </a:solidFill>
              </a:rPr>
              <a:t>Tipp! If you ever think ‘</a:t>
            </a:r>
            <a:r>
              <a:rPr lang="en-US" sz="2000" b="1" dirty="0" err="1">
                <a:solidFill>
                  <a:schemeClr val="bg2"/>
                </a:solidFill>
              </a:rPr>
              <a:t>nicht</a:t>
            </a:r>
            <a:r>
              <a:rPr lang="en-US" sz="2000" b="1" dirty="0">
                <a:solidFill>
                  <a:schemeClr val="bg2"/>
                </a:solidFill>
              </a:rPr>
              <a:t> </a:t>
            </a:r>
            <a:r>
              <a:rPr lang="en-US" sz="2000" b="1" dirty="0" err="1">
                <a:solidFill>
                  <a:schemeClr val="bg2"/>
                </a:solidFill>
              </a:rPr>
              <a:t>ein</a:t>
            </a:r>
            <a:r>
              <a:rPr lang="en-US" sz="2000" b="1" dirty="0">
                <a:solidFill>
                  <a:schemeClr val="bg2"/>
                </a:solidFill>
              </a:rPr>
              <a:t>’ use </a:t>
            </a:r>
            <a:r>
              <a:rPr lang="en-US" sz="2000" b="1" dirty="0" err="1">
                <a:solidFill>
                  <a:schemeClr val="bg2"/>
                </a:solidFill>
              </a:rPr>
              <a:t>kein</a:t>
            </a:r>
            <a:r>
              <a:rPr lang="en-US" sz="2000" b="1" dirty="0">
                <a:solidFill>
                  <a:schemeClr val="bg2"/>
                </a:solidFill>
              </a:rPr>
              <a:t>!</a:t>
            </a:r>
            <a:endParaRPr lang="en-GB" sz="2000" b="1" dirty="0">
              <a:solidFill>
                <a:schemeClr val="bg2"/>
              </a:solidFill>
            </a:endParaRPr>
          </a:p>
        </p:txBody>
      </p:sp>
    </p:spTree>
    <p:extLst>
      <p:ext uri="{BB962C8B-B14F-4D97-AF65-F5344CB8AC3E}">
        <p14:creationId xmlns:p14="http://schemas.microsoft.com/office/powerpoint/2010/main" val="3658380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p:bldP spid="20" grpId="0"/>
      <p:bldP spid="21" grpId="0"/>
      <p:bldP spid="22" grpId="0"/>
      <p:bldP spid="10" grpId="0" animBg="1"/>
      <p:bldP spid="23" grpId="0"/>
      <p:bldP spid="25" grpId="0" animBg="1"/>
      <p:bldP spid="26" grpId="0"/>
      <p:bldP spid="27" grpId="0"/>
      <p:bldP spid="28" grpId="0"/>
      <p:bldP spid="29" grpId="0" animBg="1"/>
      <p:bldP spid="30" grpId="0" animBg="1"/>
      <p:bldP spid="31" grpId="0"/>
      <p:bldP spid="32" grpId="0" animBg="1"/>
      <p:bldP spid="33" grpId="0" animBg="1"/>
      <p:bldP spid="34" grpId="0" animBg="1"/>
      <p:bldP spid="35" grpId="0"/>
      <p:bldP spid="36" grpId="0" animBg="1"/>
      <p:bldP spid="37" grpId="0" animBg="1"/>
      <p:bldP spid="3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A3679-8040-4CDC-2A6E-806236F6F682}"/>
              </a:ext>
            </a:extLst>
          </p:cNvPr>
          <p:cNvSpPr>
            <a:spLocks noGrp="1"/>
          </p:cNvSpPr>
          <p:nvPr>
            <p:ph type="title"/>
          </p:nvPr>
        </p:nvSpPr>
        <p:spPr>
          <a:xfrm>
            <a:off x="0" y="213557"/>
            <a:ext cx="3550920" cy="647577"/>
          </a:xfrm>
        </p:spPr>
        <p:txBody>
          <a:bodyPr/>
          <a:lstStyle/>
          <a:p>
            <a:r>
              <a:rPr lang="en-GB" dirty="0" err="1"/>
              <a:t>neue</a:t>
            </a:r>
            <a:r>
              <a:rPr lang="en-GB" dirty="0"/>
              <a:t> </a:t>
            </a:r>
            <a:r>
              <a:rPr lang="en-GB" dirty="0" err="1"/>
              <a:t>Welten</a:t>
            </a:r>
            <a:endParaRPr lang="en-GB" dirty="0"/>
          </a:p>
        </p:txBody>
      </p:sp>
      <p:sp>
        <p:nvSpPr>
          <p:cNvPr id="3" name="Text Placeholder 2">
            <a:extLst>
              <a:ext uri="{FF2B5EF4-FFF2-40B4-BE49-F238E27FC236}">
                <a16:creationId xmlns:a16="http://schemas.microsoft.com/office/drawing/2014/main" id="{4AB2210E-281A-504F-AC9F-042CF1B8A2B6}"/>
              </a:ext>
            </a:extLst>
          </p:cNvPr>
          <p:cNvSpPr>
            <a:spLocks noGrp="1"/>
          </p:cNvSpPr>
          <p:nvPr>
            <p:ph type="body" sz="quarter" idx="10"/>
          </p:nvPr>
        </p:nvSpPr>
        <p:spPr>
          <a:xfrm>
            <a:off x="338931" y="1901192"/>
            <a:ext cx="11618397" cy="4320638"/>
          </a:xfrm>
          <a:solidFill>
            <a:schemeClr val="accent4">
              <a:lumMod val="20000"/>
              <a:lumOff val="80000"/>
            </a:schemeClr>
          </a:solidFill>
        </p:spPr>
        <p:txBody>
          <a:bodyPr>
            <a:normAutofit/>
          </a:bodyPr>
          <a:lstStyle/>
          <a:p>
            <a:pPr fontAlgn="base">
              <a:lnSpc>
                <a:spcPct val="110000"/>
              </a:lnSpc>
            </a:pPr>
            <a:r>
              <a:rPr lang="de-DE" sz="2200" dirty="0">
                <a:solidFill>
                  <a:srgbClr val="000000"/>
                </a:solidFill>
                <a:effectLst/>
                <a:latin typeface="+mn-lt"/>
                <a:ea typeface="Times New Roman" panose="02020603050405020304" pitchFamily="18" charset="0"/>
              </a:rPr>
              <a:t>Ich habe Sprachen gern gelernt, weil ich gute Lehrer hatte. ‚Was kann man mit Sprachen machen?‘, fragen viele Leute. ‚Man kann bestimmt </a:t>
            </a:r>
            <a:r>
              <a:rPr lang="de-DE" sz="2200" b="1" dirty="0">
                <a:solidFill>
                  <a:srgbClr val="000000"/>
                </a:solidFill>
                <a:latin typeface="+mn-lt"/>
                <a:ea typeface="Times New Roman" panose="02020603050405020304" pitchFamily="18" charset="0"/>
              </a:rPr>
              <a:t>  kein   </a:t>
            </a:r>
            <a:r>
              <a:rPr lang="de-DE" sz="2200" dirty="0">
                <a:solidFill>
                  <a:srgbClr val="000000"/>
                </a:solidFill>
                <a:effectLst/>
                <a:latin typeface="+mn-lt"/>
                <a:ea typeface="Times New Roman" panose="02020603050405020304" pitchFamily="18" charset="0"/>
              </a:rPr>
              <a:t>gutes Geld verdienen‘, sagt man auch. Aber das </a:t>
            </a:r>
            <a:r>
              <a:rPr lang="de-DE" sz="2200" dirty="0">
                <a:solidFill>
                  <a:srgbClr val="000000"/>
                </a:solidFill>
                <a:latin typeface="+mn-lt"/>
              </a:rPr>
              <a:t>stimmt* doch   </a:t>
            </a:r>
            <a:r>
              <a:rPr lang="de-DE" sz="2200" b="1" dirty="0">
                <a:solidFill>
                  <a:srgbClr val="000000"/>
                </a:solidFill>
                <a:latin typeface="+mn-lt"/>
              </a:rPr>
              <a:t>nicht</a:t>
            </a:r>
            <a:r>
              <a:rPr lang="de-DE" sz="2200" dirty="0">
                <a:solidFill>
                  <a:srgbClr val="000000"/>
                </a:solidFill>
                <a:effectLst/>
                <a:latin typeface="+mn-lt"/>
                <a:ea typeface="Times New Roman" panose="02020603050405020304" pitchFamily="18" charset="0"/>
              </a:rPr>
              <a:t>.   Man kann </a:t>
            </a:r>
            <a:r>
              <a:rPr lang="de-DE" sz="2200" dirty="0">
                <a:solidFill>
                  <a:srgbClr val="000000"/>
                </a:solidFill>
                <a:latin typeface="+mn-lt"/>
                <a:ea typeface="Times New Roman" panose="02020603050405020304" pitchFamily="18" charset="0"/>
              </a:rPr>
              <a:t>sogar* </a:t>
            </a:r>
            <a:r>
              <a:rPr lang="de-DE" sz="2200" dirty="0">
                <a:solidFill>
                  <a:srgbClr val="000000"/>
                </a:solidFill>
                <a:effectLst/>
                <a:latin typeface="+mn-lt"/>
                <a:ea typeface="Times New Roman" panose="02020603050405020304" pitchFamily="18" charset="0"/>
              </a:rPr>
              <a:t>mehr Geld verdienen, wenn man mehr als eine Sprache spricht. Wer   </a:t>
            </a:r>
            <a:r>
              <a:rPr lang="de-DE" sz="2200" b="1" dirty="0">
                <a:solidFill>
                  <a:srgbClr val="000000"/>
                </a:solidFill>
                <a:effectLst/>
                <a:latin typeface="+mn-lt"/>
                <a:ea typeface="Times New Roman" panose="02020603050405020304" pitchFamily="18" charset="0"/>
              </a:rPr>
              <a:t>keine   </a:t>
            </a:r>
            <a:r>
              <a:rPr lang="de-DE" sz="2200" dirty="0">
                <a:solidFill>
                  <a:srgbClr val="000000"/>
                </a:solidFill>
                <a:effectLst/>
                <a:latin typeface="+mn-lt"/>
                <a:ea typeface="Times New Roman" panose="02020603050405020304" pitchFamily="18" charset="0"/>
              </a:rPr>
              <a:t>andere Sprache spricht, hat diesen Vorteil   </a:t>
            </a:r>
            <a:r>
              <a:rPr lang="de-DE" sz="2200" b="1" dirty="0">
                <a:solidFill>
                  <a:srgbClr val="000000"/>
                </a:solidFill>
                <a:effectLst/>
                <a:latin typeface="+mn-lt"/>
                <a:ea typeface="Times New Roman" panose="02020603050405020304" pitchFamily="18" charset="0"/>
              </a:rPr>
              <a:t>nicht.   </a:t>
            </a:r>
            <a:r>
              <a:rPr lang="de-DE" sz="2200" dirty="0">
                <a:solidFill>
                  <a:srgbClr val="000000"/>
                </a:solidFill>
                <a:effectLst/>
                <a:latin typeface="+mn-lt"/>
                <a:ea typeface="Times New Roman" panose="02020603050405020304" pitchFamily="18" charset="0"/>
              </a:rPr>
              <a:t>Es geht aber   </a:t>
            </a:r>
            <a:r>
              <a:rPr lang="de-DE" sz="2200" b="1" dirty="0">
                <a:solidFill>
                  <a:srgbClr val="000000"/>
                </a:solidFill>
                <a:effectLst/>
                <a:latin typeface="+mn-lt"/>
                <a:ea typeface="Times New Roman" panose="02020603050405020304" pitchFamily="18" charset="0"/>
              </a:rPr>
              <a:t>nicht   </a:t>
            </a:r>
            <a:r>
              <a:rPr lang="de-DE" sz="2200" dirty="0">
                <a:solidFill>
                  <a:srgbClr val="000000"/>
                </a:solidFill>
                <a:effectLst/>
                <a:latin typeface="+mn-lt"/>
                <a:ea typeface="Times New Roman" panose="02020603050405020304" pitchFamily="18" charset="0"/>
              </a:rPr>
              <a:t>nur um* das Geld.</a:t>
            </a:r>
            <a:endParaRPr lang="en-GB" sz="2200" dirty="0">
              <a:effectLst/>
              <a:latin typeface="+mn-lt"/>
              <a:ea typeface="Times New Roman" panose="02020603050405020304" pitchFamily="18" charset="0"/>
            </a:endParaRPr>
          </a:p>
          <a:p>
            <a:pPr fontAlgn="base">
              <a:lnSpc>
                <a:spcPct val="110000"/>
              </a:lnSpc>
            </a:pPr>
            <a:r>
              <a:rPr lang="de-DE" sz="2200" dirty="0">
                <a:solidFill>
                  <a:srgbClr val="000000"/>
                </a:solidFill>
                <a:effectLst/>
                <a:latin typeface="+mn-lt"/>
                <a:ea typeface="Times New Roman" panose="02020603050405020304" pitchFamily="18" charset="0"/>
              </a:rPr>
              <a:t>Es scheint einfacher mit Freunden aus dem eigenen Land ins Ausland* zu reisen. Aber dadurch verliert man viel, da man   </a:t>
            </a:r>
            <a:r>
              <a:rPr lang="de-DE" sz="2200" b="1" dirty="0">
                <a:solidFill>
                  <a:srgbClr val="000000"/>
                </a:solidFill>
                <a:effectLst/>
                <a:latin typeface="+mn-lt"/>
                <a:ea typeface="Times New Roman" panose="02020603050405020304" pitchFamily="18" charset="0"/>
              </a:rPr>
              <a:t>keine   </a:t>
            </a:r>
            <a:r>
              <a:rPr lang="de-DE" sz="2200" dirty="0">
                <a:solidFill>
                  <a:srgbClr val="000000"/>
                </a:solidFill>
                <a:effectLst/>
                <a:latin typeface="+mn-lt"/>
                <a:ea typeface="Times New Roman" panose="02020603050405020304" pitchFamily="18" charset="0"/>
              </a:rPr>
              <a:t>Gespräche mit Menschen aus dem neuen Land führt. Ich habe zwei Jahre in Österreich verbracht. Zuerst war es schwer und ich habe die Leute   </a:t>
            </a:r>
            <a:r>
              <a:rPr lang="de-DE" sz="2200" b="1" dirty="0">
                <a:solidFill>
                  <a:srgbClr val="000000"/>
                </a:solidFill>
                <a:effectLst/>
                <a:latin typeface="+mn-lt"/>
                <a:ea typeface="Times New Roman" panose="02020603050405020304" pitchFamily="18" charset="0"/>
              </a:rPr>
              <a:t>nicht   </a:t>
            </a:r>
            <a:r>
              <a:rPr lang="de-DE" sz="2200" dirty="0">
                <a:solidFill>
                  <a:srgbClr val="000000"/>
                </a:solidFill>
                <a:effectLst/>
                <a:latin typeface="+mn-lt"/>
                <a:ea typeface="Times New Roman" panose="02020603050405020304" pitchFamily="18" charset="0"/>
              </a:rPr>
              <a:t>gut</a:t>
            </a:r>
            <a:r>
              <a:rPr lang="de-DE" sz="2200" b="1" dirty="0">
                <a:solidFill>
                  <a:srgbClr val="000000"/>
                </a:solidFill>
                <a:effectLst/>
                <a:latin typeface="+mn-lt"/>
                <a:ea typeface="Times New Roman" panose="02020603050405020304" pitchFamily="18" charset="0"/>
              </a:rPr>
              <a:t> </a:t>
            </a:r>
            <a:r>
              <a:rPr lang="de-DE" sz="2200" dirty="0">
                <a:solidFill>
                  <a:srgbClr val="000000"/>
                </a:solidFill>
                <a:effectLst/>
                <a:latin typeface="+mn-lt"/>
                <a:ea typeface="Times New Roman" panose="02020603050405020304" pitchFamily="18" charset="0"/>
              </a:rPr>
              <a:t>verstanden. Aber wir haben uns unterhalten und </a:t>
            </a:r>
            <a:r>
              <a:rPr lang="de-DE" sz="2200" dirty="0">
                <a:solidFill>
                  <a:srgbClr val="000000"/>
                </a:solidFill>
                <a:latin typeface="+mn-lt"/>
                <a:ea typeface="Times New Roman" panose="02020603050405020304" pitchFamily="18" charset="0"/>
              </a:rPr>
              <a:t>sie </a:t>
            </a:r>
            <a:r>
              <a:rPr lang="de-DE" sz="2200" dirty="0">
                <a:solidFill>
                  <a:srgbClr val="000000"/>
                </a:solidFill>
                <a:effectLst/>
                <a:latin typeface="+mn-lt"/>
                <a:ea typeface="Times New Roman" panose="02020603050405020304" pitchFamily="18" charset="0"/>
              </a:rPr>
              <a:t>haben mir Geschichten aus ihrer Vergangenheit erzählt.  Eine neue Sprache macht   </a:t>
            </a:r>
            <a:r>
              <a:rPr lang="de-DE" sz="2200" b="1" dirty="0">
                <a:solidFill>
                  <a:srgbClr val="000000"/>
                </a:solidFill>
                <a:effectLst/>
                <a:latin typeface="+mn-lt"/>
                <a:ea typeface="Times New Roman" panose="02020603050405020304" pitchFamily="18" charset="0"/>
              </a:rPr>
              <a:t>nicht   </a:t>
            </a:r>
            <a:r>
              <a:rPr lang="de-DE" sz="2200" dirty="0">
                <a:solidFill>
                  <a:srgbClr val="000000"/>
                </a:solidFill>
                <a:effectLst/>
                <a:latin typeface="+mn-lt"/>
                <a:ea typeface="Times New Roman" panose="02020603050405020304" pitchFamily="18" charset="0"/>
              </a:rPr>
              <a:t>nur Türen* auf, sie öffnet* dir plötzlich neue Welten.</a:t>
            </a:r>
            <a:endParaRPr lang="en-GB" sz="2200" dirty="0">
              <a:effectLst/>
              <a:latin typeface="+mn-lt"/>
              <a:ea typeface="Times New Roman" panose="02020603050405020304" pitchFamily="18" charset="0"/>
            </a:endParaRPr>
          </a:p>
          <a:p>
            <a:pPr>
              <a:lnSpc>
                <a:spcPct val="110000"/>
              </a:lnSpc>
              <a:spcAft>
                <a:spcPts val="800"/>
              </a:spcAft>
            </a:pPr>
            <a:endParaRPr lang="en-GB" sz="2200" dirty="0">
              <a:effectLst/>
              <a:latin typeface="+mn-lt"/>
              <a:ea typeface="Calibri" panose="020F0502020204030204" pitchFamily="34" charset="0"/>
              <a:cs typeface="Times New Roman" panose="02020603050405020304" pitchFamily="18" charset="0"/>
            </a:endParaRPr>
          </a:p>
        </p:txBody>
      </p:sp>
      <p:sp>
        <p:nvSpPr>
          <p:cNvPr id="4" name="Google Shape;228;p7">
            <a:extLst>
              <a:ext uri="{FF2B5EF4-FFF2-40B4-BE49-F238E27FC236}">
                <a16:creationId xmlns:a16="http://schemas.microsoft.com/office/drawing/2014/main" id="{DF0C0126-94C1-5C03-DDF3-E0F062CB2841}"/>
              </a:ext>
            </a:extLst>
          </p:cNvPr>
          <p:cNvSpPr/>
          <p:nvPr/>
        </p:nvSpPr>
        <p:spPr>
          <a:xfrm>
            <a:off x="11049000" y="172906"/>
            <a:ext cx="908328" cy="364439"/>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3D3C3C"/>
              </a:buClr>
              <a:buSzPts val="2000"/>
              <a:buFont typeface="Century Gothic"/>
              <a:buNone/>
              <a:tabLst/>
              <a:defRPr/>
            </a:pPr>
            <a:r>
              <a:rPr kumimoji="0" lang="en-GB" sz="2000" b="0" i="0" u="none" strike="noStrike" kern="1200" cap="none" spc="0" normalizeH="0" baseline="0" noProof="0" dirty="0" err="1">
                <a:ln>
                  <a:noFill/>
                </a:ln>
                <a:solidFill>
                  <a:srgbClr val="3D3C3C"/>
                </a:solidFill>
                <a:effectLst/>
                <a:uLnTx/>
                <a:uFillTx/>
                <a:latin typeface="Century Gothic"/>
                <a:ea typeface="Century Gothic"/>
                <a:cs typeface="Century Gothic"/>
                <a:sym typeface="Century Gothic"/>
              </a:rPr>
              <a:t>lesen</a:t>
            </a:r>
            <a:endParaRPr kumimoji="0" sz="18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6" name="TextBox 5">
            <a:extLst>
              <a:ext uri="{FF2B5EF4-FFF2-40B4-BE49-F238E27FC236}">
                <a16:creationId xmlns:a16="http://schemas.microsoft.com/office/drawing/2014/main" id="{30A388E4-FDC1-05E5-1C5B-8E9281A6C5C5}"/>
              </a:ext>
            </a:extLst>
          </p:cNvPr>
          <p:cNvSpPr txBox="1"/>
          <p:nvPr/>
        </p:nvSpPr>
        <p:spPr>
          <a:xfrm>
            <a:off x="3520440" y="82446"/>
            <a:ext cx="710435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Lies den Text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unten</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Wähl</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1" i="0" u="none" strike="noStrike" kern="1200" cap="none" spc="0" normalizeH="0" baseline="0" noProof="0" dirty="0" err="1">
                <a:ln>
                  <a:noFill/>
                </a:ln>
                <a:solidFill>
                  <a:srgbClr val="525050"/>
                </a:solidFill>
                <a:effectLst/>
                <a:uLnTx/>
                <a:uFillTx/>
                <a:latin typeface="Century Gothic"/>
                <a:ea typeface="+mn-ea"/>
                <a:cs typeface="+mn-cs"/>
              </a:rPr>
              <a:t>kein</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oder</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1" i="0" u="none" strike="noStrike" kern="1200" cap="none" spc="0" normalizeH="0" baseline="0" noProof="0" dirty="0">
                <a:ln>
                  <a:noFill/>
                </a:ln>
                <a:solidFill>
                  <a:srgbClr val="525050"/>
                </a:solidFill>
                <a:effectLst/>
                <a:uLnTx/>
                <a:uFillTx/>
                <a:latin typeface="Century Gothic"/>
                <a:ea typeface="+mn-ea"/>
                <a:cs typeface="+mn-cs"/>
              </a:rPr>
              <a:t>nicht</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p>
        </p:txBody>
      </p:sp>
      <p:sp>
        <p:nvSpPr>
          <p:cNvPr id="5" name="Flowchart: Alternate Process 4">
            <a:extLst>
              <a:ext uri="{FF2B5EF4-FFF2-40B4-BE49-F238E27FC236}">
                <a16:creationId xmlns:a16="http://schemas.microsoft.com/office/drawing/2014/main" id="{A6993C7D-C7BF-6F45-1773-B2B12C5EDF75}"/>
              </a:ext>
            </a:extLst>
          </p:cNvPr>
          <p:cNvSpPr/>
          <p:nvPr/>
        </p:nvSpPr>
        <p:spPr>
          <a:xfrm>
            <a:off x="8210550" y="612755"/>
            <a:ext cx="3920490" cy="1295203"/>
          </a:xfrm>
          <a:prstGeom prst="flowChartAlternateProcess">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FEE599"/>
                </a:solidFill>
                <a:effectLst/>
                <a:uLnTx/>
                <a:uFillTx/>
                <a:latin typeface="Century Gothic"/>
                <a:ea typeface="+mn-ea"/>
                <a:cs typeface="+mn-cs"/>
              </a:rPr>
              <a:t>stimmen</a:t>
            </a:r>
            <a:r>
              <a:rPr kumimoji="0" lang="en-GB" sz="2000" b="0" i="0" u="none" strike="noStrike" kern="1200" cap="none" spc="0" normalizeH="0" baseline="0" noProof="0" dirty="0">
                <a:ln>
                  <a:noFill/>
                </a:ln>
                <a:solidFill>
                  <a:srgbClr val="FEE599"/>
                </a:solidFill>
                <a:effectLst/>
                <a:uLnTx/>
                <a:uFillTx/>
                <a:latin typeface="Century Gothic"/>
                <a:ea typeface="+mn-ea"/>
                <a:cs typeface="+mn-cs"/>
              </a:rPr>
              <a:t> – to be correct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FEE599"/>
                </a:solidFill>
                <a:effectLst/>
                <a:uLnTx/>
                <a:uFillTx/>
                <a:latin typeface="Century Gothic"/>
                <a:ea typeface="+mn-ea"/>
                <a:cs typeface="+mn-cs"/>
              </a:rPr>
              <a:t>sogar</a:t>
            </a:r>
            <a:r>
              <a:rPr kumimoji="0" lang="en-GB" sz="2000" b="0" i="0" u="none" strike="noStrike" kern="1200" cap="none" spc="0" normalizeH="0" baseline="0" noProof="0" dirty="0">
                <a:ln>
                  <a:noFill/>
                </a:ln>
                <a:solidFill>
                  <a:srgbClr val="FEE599"/>
                </a:solidFill>
                <a:effectLst/>
                <a:uLnTx/>
                <a:uFillTx/>
                <a:latin typeface="Century Gothic"/>
                <a:ea typeface="+mn-ea"/>
                <a:cs typeface="+mn-cs"/>
              </a:rPr>
              <a:t> – even, in fact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FEE599"/>
                </a:solidFill>
                <a:effectLst/>
                <a:uLnTx/>
                <a:uFillTx/>
                <a:latin typeface="Century Gothic"/>
                <a:ea typeface="+mn-ea"/>
                <a:cs typeface="+mn-cs"/>
              </a:rPr>
              <a:t>gehen</a:t>
            </a:r>
            <a:r>
              <a:rPr kumimoji="0" lang="en-GB" sz="2000" b="0" i="0" u="none" strike="noStrike" kern="1200" cap="none" spc="0" normalizeH="0" baseline="0" noProof="0" dirty="0">
                <a:ln>
                  <a:noFill/>
                </a:ln>
                <a:solidFill>
                  <a:srgbClr val="FEE599"/>
                </a:solidFill>
                <a:effectLst/>
                <a:uLnTx/>
                <a:uFillTx/>
                <a:latin typeface="Century Gothic"/>
                <a:ea typeface="+mn-ea"/>
                <a:cs typeface="+mn-cs"/>
              </a:rPr>
              <a:t> um – to be about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EE599"/>
                </a:solidFill>
                <a:effectLst/>
                <a:uLnTx/>
                <a:uFillTx/>
                <a:latin typeface="Century Gothic"/>
                <a:ea typeface="+mn-ea"/>
                <a:cs typeface="+mn-cs"/>
              </a:rPr>
              <a:t>ins </a:t>
            </a:r>
            <a:r>
              <a:rPr kumimoji="0" lang="en-GB" sz="2000" b="0" i="0" u="none" strike="noStrike" kern="1200" cap="none" spc="0" normalizeH="0" baseline="0" noProof="0" dirty="0" err="1">
                <a:ln>
                  <a:noFill/>
                </a:ln>
                <a:solidFill>
                  <a:srgbClr val="FEE599"/>
                </a:solidFill>
                <a:effectLst/>
                <a:uLnTx/>
                <a:uFillTx/>
                <a:latin typeface="Century Gothic"/>
                <a:ea typeface="+mn-ea"/>
                <a:cs typeface="+mn-cs"/>
              </a:rPr>
              <a:t>Ausland</a:t>
            </a:r>
            <a:r>
              <a:rPr kumimoji="0" lang="en-GB" sz="2000" b="0" i="0" u="none" strike="noStrike" kern="1200" cap="none" spc="0" normalizeH="0" baseline="0" noProof="0" dirty="0">
                <a:ln>
                  <a:noFill/>
                </a:ln>
                <a:solidFill>
                  <a:srgbClr val="FEE599"/>
                </a:solidFill>
                <a:effectLst/>
                <a:uLnTx/>
                <a:uFillTx/>
                <a:latin typeface="Century Gothic"/>
                <a:ea typeface="+mn-ea"/>
                <a:cs typeface="+mn-cs"/>
              </a:rPr>
              <a:t> – abroad</a:t>
            </a:r>
          </a:p>
        </p:txBody>
      </p:sp>
      <p:sp>
        <p:nvSpPr>
          <p:cNvPr id="7" name="Rectangle: Rounded Corners 6">
            <a:extLst>
              <a:ext uri="{FF2B5EF4-FFF2-40B4-BE49-F238E27FC236}">
                <a16:creationId xmlns:a16="http://schemas.microsoft.com/office/drawing/2014/main" id="{06642A1D-C11F-47A5-B1C0-C1019A1E2EC4}"/>
              </a:ext>
            </a:extLst>
          </p:cNvPr>
          <p:cNvSpPr/>
          <p:nvPr/>
        </p:nvSpPr>
        <p:spPr>
          <a:xfrm>
            <a:off x="8747839" y="2282090"/>
            <a:ext cx="899160" cy="43454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D3C3C"/>
                </a:solidFill>
                <a:effectLst/>
                <a:uLnTx/>
                <a:uFillTx/>
                <a:latin typeface="Century Gothic"/>
                <a:ea typeface="+mn-ea"/>
                <a:cs typeface="+mn-cs"/>
              </a:rPr>
              <a:t>1.___</a:t>
            </a:r>
          </a:p>
        </p:txBody>
      </p:sp>
      <p:sp>
        <p:nvSpPr>
          <p:cNvPr id="9" name="Rectangle: Rounded Corners 8">
            <a:extLst>
              <a:ext uri="{FF2B5EF4-FFF2-40B4-BE49-F238E27FC236}">
                <a16:creationId xmlns:a16="http://schemas.microsoft.com/office/drawing/2014/main" id="{A2FA880C-1B82-47B2-9E15-183F1D2EFE37}"/>
              </a:ext>
            </a:extLst>
          </p:cNvPr>
          <p:cNvSpPr/>
          <p:nvPr/>
        </p:nvSpPr>
        <p:spPr>
          <a:xfrm>
            <a:off x="7456170" y="2625190"/>
            <a:ext cx="899160" cy="43454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D3C3C"/>
                </a:solidFill>
                <a:effectLst/>
                <a:uLnTx/>
                <a:uFillTx/>
                <a:latin typeface="Century Gothic"/>
                <a:ea typeface="+mn-ea"/>
                <a:cs typeface="+mn-cs"/>
              </a:rPr>
              <a:t>2.___.</a:t>
            </a:r>
          </a:p>
        </p:txBody>
      </p:sp>
      <p:sp>
        <p:nvSpPr>
          <p:cNvPr id="10" name="Rectangle: Rounded Corners 9">
            <a:extLst>
              <a:ext uri="{FF2B5EF4-FFF2-40B4-BE49-F238E27FC236}">
                <a16:creationId xmlns:a16="http://schemas.microsoft.com/office/drawing/2014/main" id="{2B25138F-651C-424C-83E3-0897A097EFEB}"/>
              </a:ext>
            </a:extLst>
          </p:cNvPr>
          <p:cNvSpPr/>
          <p:nvPr/>
        </p:nvSpPr>
        <p:spPr>
          <a:xfrm>
            <a:off x="8976439" y="3002178"/>
            <a:ext cx="899160" cy="43454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D3C3C"/>
                </a:solidFill>
                <a:effectLst/>
                <a:uLnTx/>
                <a:uFillTx/>
                <a:latin typeface="Century Gothic"/>
                <a:ea typeface="+mn-ea"/>
                <a:cs typeface="+mn-cs"/>
              </a:rPr>
              <a:t>3.___</a:t>
            </a:r>
          </a:p>
        </p:txBody>
      </p:sp>
      <p:sp>
        <p:nvSpPr>
          <p:cNvPr id="11" name="Rectangle: Rounded Corners 10">
            <a:extLst>
              <a:ext uri="{FF2B5EF4-FFF2-40B4-BE49-F238E27FC236}">
                <a16:creationId xmlns:a16="http://schemas.microsoft.com/office/drawing/2014/main" id="{1E8DE6F5-E727-44AE-8FEC-E3FC2D5AE50C}"/>
              </a:ext>
            </a:extLst>
          </p:cNvPr>
          <p:cNvSpPr/>
          <p:nvPr/>
        </p:nvSpPr>
        <p:spPr>
          <a:xfrm>
            <a:off x="5151119" y="3390998"/>
            <a:ext cx="899160" cy="43454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D3C3C"/>
                </a:solidFill>
                <a:effectLst/>
                <a:uLnTx/>
                <a:uFillTx/>
                <a:latin typeface="Century Gothic"/>
                <a:ea typeface="+mn-ea"/>
                <a:cs typeface="+mn-cs"/>
              </a:rPr>
              <a:t>4.___.</a:t>
            </a:r>
          </a:p>
        </p:txBody>
      </p:sp>
      <p:sp>
        <p:nvSpPr>
          <p:cNvPr id="12" name="Rectangle: Rounded Corners 11">
            <a:extLst>
              <a:ext uri="{FF2B5EF4-FFF2-40B4-BE49-F238E27FC236}">
                <a16:creationId xmlns:a16="http://schemas.microsoft.com/office/drawing/2014/main" id="{E3A9D434-C554-4981-A295-5836FC36DE13}"/>
              </a:ext>
            </a:extLst>
          </p:cNvPr>
          <p:cNvSpPr/>
          <p:nvPr/>
        </p:nvSpPr>
        <p:spPr>
          <a:xfrm>
            <a:off x="8052513" y="3369785"/>
            <a:ext cx="899160" cy="43454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D3C3C"/>
                </a:solidFill>
                <a:effectLst/>
                <a:uLnTx/>
                <a:uFillTx/>
                <a:latin typeface="Century Gothic"/>
                <a:ea typeface="+mn-ea"/>
                <a:cs typeface="+mn-cs"/>
              </a:rPr>
              <a:t>5.___</a:t>
            </a:r>
          </a:p>
        </p:txBody>
      </p:sp>
      <p:sp>
        <p:nvSpPr>
          <p:cNvPr id="13" name="Rectangle: Rounded Corners 12">
            <a:extLst>
              <a:ext uri="{FF2B5EF4-FFF2-40B4-BE49-F238E27FC236}">
                <a16:creationId xmlns:a16="http://schemas.microsoft.com/office/drawing/2014/main" id="{49E492A4-C294-4B53-924A-BE26E1E9834B}"/>
              </a:ext>
            </a:extLst>
          </p:cNvPr>
          <p:cNvSpPr/>
          <p:nvPr/>
        </p:nvSpPr>
        <p:spPr>
          <a:xfrm>
            <a:off x="5930265" y="4251960"/>
            <a:ext cx="899160" cy="43454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D3C3C"/>
                </a:solidFill>
                <a:effectLst/>
                <a:uLnTx/>
                <a:uFillTx/>
                <a:latin typeface="Century Gothic"/>
                <a:ea typeface="+mn-ea"/>
                <a:cs typeface="+mn-cs"/>
              </a:rPr>
              <a:t>6.___</a:t>
            </a:r>
          </a:p>
        </p:txBody>
      </p:sp>
      <p:sp>
        <p:nvSpPr>
          <p:cNvPr id="14" name="Rectangle: Rounded Corners 13">
            <a:extLst>
              <a:ext uri="{FF2B5EF4-FFF2-40B4-BE49-F238E27FC236}">
                <a16:creationId xmlns:a16="http://schemas.microsoft.com/office/drawing/2014/main" id="{C528613C-FD2D-4B4F-92CE-86FCA657D5B4}"/>
              </a:ext>
            </a:extLst>
          </p:cNvPr>
          <p:cNvSpPr/>
          <p:nvPr/>
        </p:nvSpPr>
        <p:spPr>
          <a:xfrm>
            <a:off x="4762578" y="4987484"/>
            <a:ext cx="899160" cy="43454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D3C3C"/>
                </a:solidFill>
                <a:effectLst/>
                <a:uLnTx/>
                <a:uFillTx/>
                <a:latin typeface="Century Gothic"/>
                <a:ea typeface="+mn-ea"/>
                <a:cs typeface="+mn-cs"/>
              </a:rPr>
              <a:t>7.___</a:t>
            </a:r>
          </a:p>
        </p:txBody>
      </p:sp>
      <p:sp>
        <p:nvSpPr>
          <p:cNvPr id="15" name="Rectangle: Rounded Corners 14">
            <a:extLst>
              <a:ext uri="{FF2B5EF4-FFF2-40B4-BE49-F238E27FC236}">
                <a16:creationId xmlns:a16="http://schemas.microsoft.com/office/drawing/2014/main" id="{03987E47-23E9-4E35-AF96-EEEDA0DDB19E}"/>
              </a:ext>
            </a:extLst>
          </p:cNvPr>
          <p:cNvSpPr/>
          <p:nvPr/>
        </p:nvSpPr>
        <p:spPr>
          <a:xfrm>
            <a:off x="3520440" y="5759077"/>
            <a:ext cx="899160" cy="43454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D3C3C"/>
                </a:solidFill>
                <a:effectLst/>
                <a:uLnTx/>
                <a:uFillTx/>
                <a:latin typeface="Century Gothic"/>
                <a:ea typeface="+mn-ea"/>
                <a:cs typeface="+mn-cs"/>
              </a:rPr>
              <a:t>8.___</a:t>
            </a:r>
          </a:p>
        </p:txBody>
      </p:sp>
      <p:pic>
        <p:nvPicPr>
          <p:cNvPr id="19" name="Picture 18" descr="A picture containing shape&#10;&#10;Description automatically generated">
            <a:extLst>
              <a:ext uri="{FF2B5EF4-FFF2-40B4-BE49-F238E27FC236}">
                <a16:creationId xmlns:a16="http://schemas.microsoft.com/office/drawing/2014/main" id="{4A208D97-3D6F-48F3-B80F-DF686B197EFC}"/>
              </a:ext>
            </a:extLst>
          </p:cNvPr>
          <p:cNvPicPr>
            <a:picLocks noChangeAspect="1"/>
          </p:cNvPicPr>
          <p:nvPr/>
        </p:nvPicPr>
        <p:blipFill>
          <a:blip r:embed="rId3" cstate="print">
            <a:clrChange>
              <a:clrFrom>
                <a:srgbClr val="F5F5F4"/>
              </a:clrFrom>
              <a:clrTo>
                <a:srgbClr val="F5F5F4">
                  <a:alpha val="0"/>
                </a:srgbClr>
              </a:clrTo>
            </a:clrChange>
            <a:extLst>
              <a:ext uri="{28A0092B-C50C-407E-A947-70E740481C1C}">
                <a14:useLocalDpi xmlns:a14="http://schemas.microsoft.com/office/drawing/2010/main" val="0"/>
              </a:ext>
            </a:extLst>
          </a:blip>
          <a:stretch>
            <a:fillRect/>
          </a:stretch>
        </p:blipFill>
        <p:spPr>
          <a:xfrm>
            <a:off x="1154709" y="588452"/>
            <a:ext cx="3390302" cy="1509744"/>
          </a:xfrm>
          <a:prstGeom prst="rect">
            <a:avLst/>
          </a:prstGeom>
        </p:spPr>
      </p:pic>
      <p:pic>
        <p:nvPicPr>
          <p:cNvPr id="23" name="Picture 22" descr="A group of people in clothing&#10;&#10;Description automatically generated with medium confidence">
            <a:extLst>
              <a:ext uri="{FF2B5EF4-FFF2-40B4-BE49-F238E27FC236}">
                <a16:creationId xmlns:a16="http://schemas.microsoft.com/office/drawing/2014/main" id="{438DD54B-07CB-4737-B6B4-3E35B25C21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9600" y="720848"/>
            <a:ext cx="3596720" cy="1079016"/>
          </a:xfrm>
          <a:prstGeom prst="rect">
            <a:avLst/>
          </a:prstGeom>
        </p:spPr>
      </p:pic>
      <p:pic>
        <p:nvPicPr>
          <p:cNvPr id="25" name="Picture 24" descr="A group of people walking on a trail in the woods&#10;&#10;Description automatically generated with medium confidence">
            <a:extLst>
              <a:ext uri="{FF2B5EF4-FFF2-40B4-BE49-F238E27FC236}">
                <a16:creationId xmlns:a16="http://schemas.microsoft.com/office/drawing/2014/main" id="{E3EFE7A7-2C73-4F66-A9F7-49881FB964D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6032" b="12180"/>
          <a:stretch/>
        </p:blipFill>
        <p:spPr>
          <a:xfrm>
            <a:off x="338931" y="861134"/>
            <a:ext cx="1002030" cy="1079016"/>
          </a:xfrm>
          <a:prstGeom prst="rect">
            <a:avLst/>
          </a:prstGeom>
        </p:spPr>
      </p:pic>
      <p:sp>
        <p:nvSpPr>
          <p:cNvPr id="16" name="TextBox 15">
            <a:extLst>
              <a:ext uri="{FF2B5EF4-FFF2-40B4-BE49-F238E27FC236}">
                <a16:creationId xmlns:a16="http://schemas.microsoft.com/office/drawing/2014/main" id="{BBB1FE28-F14B-4B30-94BF-0BF2677D06C9}"/>
              </a:ext>
            </a:extLst>
          </p:cNvPr>
          <p:cNvSpPr txBox="1"/>
          <p:nvPr/>
        </p:nvSpPr>
        <p:spPr>
          <a:xfrm>
            <a:off x="338931" y="1556611"/>
            <a:ext cx="100203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a:ea typeface="+mn-ea"/>
                <a:cs typeface="+mn-cs"/>
              </a:rPr>
              <a:t>Alex</a:t>
            </a:r>
          </a:p>
        </p:txBody>
      </p:sp>
      <p:sp>
        <p:nvSpPr>
          <p:cNvPr id="20" name="Rectangle: Rounded Corners 19">
            <a:extLst>
              <a:ext uri="{FF2B5EF4-FFF2-40B4-BE49-F238E27FC236}">
                <a16:creationId xmlns:a16="http://schemas.microsoft.com/office/drawing/2014/main" id="{87968463-003C-448A-AA5D-3FE718E31B48}"/>
              </a:ext>
            </a:extLst>
          </p:cNvPr>
          <p:cNvSpPr/>
          <p:nvPr/>
        </p:nvSpPr>
        <p:spPr>
          <a:xfrm>
            <a:off x="3540890" y="6428241"/>
            <a:ext cx="5820824" cy="374562"/>
          </a:xfrm>
          <a:prstGeom prst="round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FFF2CC"/>
                </a:solidFill>
                <a:effectLst/>
                <a:uLnTx/>
                <a:uFillTx/>
                <a:latin typeface="Century Gothic"/>
                <a:ea typeface="+mn-ea"/>
                <a:cs typeface="+mn-cs"/>
              </a:rPr>
              <a:t>aufmachen</a:t>
            </a:r>
            <a:r>
              <a:rPr kumimoji="0" lang="en-US" sz="2200" b="0" i="0" u="none" strike="noStrike" kern="1200" cap="none" spc="0" normalizeH="0" baseline="0" noProof="0" dirty="0">
                <a:ln>
                  <a:noFill/>
                </a:ln>
                <a:solidFill>
                  <a:srgbClr val="FFF2CC"/>
                </a:solidFill>
                <a:effectLst/>
                <a:uLnTx/>
                <a:uFillTx/>
                <a:latin typeface="Century Gothic"/>
                <a:ea typeface="+mn-ea"/>
                <a:cs typeface="+mn-cs"/>
              </a:rPr>
              <a:t> – to open | </a:t>
            </a:r>
            <a:r>
              <a:rPr kumimoji="0" lang="en-US" sz="2200" b="0" i="0" u="none" strike="noStrike" kern="1200" cap="none" spc="0" normalizeH="0" baseline="0" noProof="0" dirty="0" err="1">
                <a:ln>
                  <a:noFill/>
                </a:ln>
                <a:solidFill>
                  <a:srgbClr val="FFF2CC"/>
                </a:solidFill>
                <a:effectLst/>
                <a:uLnTx/>
                <a:uFillTx/>
                <a:latin typeface="Century Gothic"/>
                <a:ea typeface="+mn-ea"/>
                <a:cs typeface="+mn-cs"/>
              </a:rPr>
              <a:t>öffnen</a:t>
            </a:r>
            <a:r>
              <a:rPr kumimoji="0" lang="en-US" sz="2200" b="0" i="0" u="none" strike="noStrike" kern="1200" cap="none" spc="0" normalizeH="0" baseline="0" noProof="0" dirty="0">
                <a:ln>
                  <a:noFill/>
                </a:ln>
                <a:solidFill>
                  <a:srgbClr val="FFF2CC"/>
                </a:solidFill>
                <a:effectLst/>
                <a:uLnTx/>
                <a:uFillTx/>
                <a:latin typeface="Century Gothic"/>
                <a:ea typeface="+mn-ea"/>
                <a:cs typeface="+mn-cs"/>
              </a:rPr>
              <a:t> – to open</a:t>
            </a:r>
            <a:endParaRPr kumimoji="0" lang="en-GB" sz="2200" b="0" i="0" u="none" strike="noStrike" kern="1200" cap="none" spc="0" normalizeH="0" baseline="0" noProof="0" dirty="0">
              <a:ln>
                <a:noFill/>
              </a:ln>
              <a:solidFill>
                <a:srgbClr val="FFF2CC"/>
              </a:solidFill>
              <a:effectLst/>
              <a:uLnTx/>
              <a:uFillTx/>
              <a:latin typeface="Century Gothic"/>
              <a:ea typeface="+mn-ea"/>
              <a:cs typeface="+mn-cs"/>
            </a:endParaRPr>
          </a:p>
        </p:txBody>
      </p:sp>
    </p:spTree>
    <p:extLst>
      <p:ext uri="{BB962C8B-B14F-4D97-AF65-F5344CB8AC3E}">
        <p14:creationId xmlns:p14="http://schemas.microsoft.com/office/powerpoint/2010/main" val="1210639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P spid="13" grpId="0" animBg="1"/>
      <p:bldP spid="14" grpId="0" animBg="1"/>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A3679-8040-4CDC-2A6E-806236F6F682}"/>
              </a:ext>
            </a:extLst>
          </p:cNvPr>
          <p:cNvSpPr>
            <a:spLocks noGrp="1"/>
          </p:cNvSpPr>
          <p:nvPr>
            <p:ph type="title"/>
          </p:nvPr>
        </p:nvSpPr>
        <p:spPr>
          <a:xfrm>
            <a:off x="0" y="213557"/>
            <a:ext cx="3550920" cy="647577"/>
          </a:xfrm>
        </p:spPr>
        <p:txBody>
          <a:bodyPr/>
          <a:lstStyle/>
          <a:p>
            <a:r>
              <a:rPr lang="en-GB" dirty="0" err="1"/>
              <a:t>neue</a:t>
            </a:r>
            <a:r>
              <a:rPr lang="en-GB" dirty="0"/>
              <a:t> </a:t>
            </a:r>
            <a:r>
              <a:rPr lang="en-GB" dirty="0" err="1"/>
              <a:t>Welten</a:t>
            </a:r>
            <a:endParaRPr lang="en-GB" dirty="0"/>
          </a:p>
        </p:txBody>
      </p:sp>
      <p:sp>
        <p:nvSpPr>
          <p:cNvPr id="3" name="Text Placeholder 2">
            <a:extLst>
              <a:ext uri="{FF2B5EF4-FFF2-40B4-BE49-F238E27FC236}">
                <a16:creationId xmlns:a16="http://schemas.microsoft.com/office/drawing/2014/main" id="{4AB2210E-281A-504F-AC9F-042CF1B8A2B6}"/>
              </a:ext>
            </a:extLst>
          </p:cNvPr>
          <p:cNvSpPr>
            <a:spLocks noGrp="1"/>
          </p:cNvSpPr>
          <p:nvPr>
            <p:ph type="body" sz="quarter" idx="10"/>
          </p:nvPr>
        </p:nvSpPr>
        <p:spPr>
          <a:xfrm>
            <a:off x="338931" y="1901192"/>
            <a:ext cx="11514137" cy="4320638"/>
          </a:xfrm>
          <a:solidFill>
            <a:schemeClr val="accent4">
              <a:lumMod val="20000"/>
              <a:lumOff val="80000"/>
            </a:schemeClr>
          </a:solidFill>
        </p:spPr>
        <p:txBody>
          <a:bodyPr>
            <a:normAutofit/>
          </a:bodyPr>
          <a:lstStyle/>
          <a:p>
            <a:pPr fontAlgn="base">
              <a:lnSpc>
                <a:spcPct val="110000"/>
              </a:lnSpc>
            </a:pPr>
            <a:r>
              <a:rPr lang="de-DE" sz="2200" dirty="0">
                <a:solidFill>
                  <a:srgbClr val="000000"/>
                </a:solidFill>
                <a:effectLst/>
                <a:latin typeface="+mn-lt"/>
                <a:ea typeface="Times New Roman" panose="02020603050405020304" pitchFamily="18" charset="0"/>
              </a:rPr>
              <a:t>Ich habe Sprachen gern gelernt, weil ich gute Lehrer hatte. ‚Was kann man mit Sprachen machen?‘, fragen viele Leute. ‚Man kann bestimmt </a:t>
            </a:r>
            <a:r>
              <a:rPr lang="de-DE" sz="2200" b="1" dirty="0">
                <a:solidFill>
                  <a:srgbClr val="000000"/>
                </a:solidFill>
                <a:latin typeface="+mn-lt"/>
                <a:ea typeface="Times New Roman" panose="02020603050405020304" pitchFamily="18" charset="0"/>
              </a:rPr>
              <a:t>  kein   </a:t>
            </a:r>
            <a:r>
              <a:rPr lang="de-DE" sz="2200" dirty="0">
                <a:solidFill>
                  <a:srgbClr val="000000"/>
                </a:solidFill>
                <a:effectLst/>
                <a:latin typeface="+mn-lt"/>
                <a:ea typeface="Times New Roman" panose="02020603050405020304" pitchFamily="18" charset="0"/>
              </a:rPr>
              <a:t>gutes Geld verdienen‘, sagt man auch. Aber das </a:t>
            </a:r>
            <a:r>
              <a:rPr lang="de-DE" sz="2200" dirty="0">
                <a:solidFill>
                  <a:srgbClr val="000000"/>
                </a:solidFill>
                <a:latin typeface="+mn-lt"/>
              </a:rPr>
              <a:t>ist </a:t>
            </a:r>
            <a:r>
              <a:rPr lang="de-DE" sz="2200" b="1" dirty="0">
                <a:solidFill>
                  <a:srgbClr val="000000"/>
                </a:solidFill>
                <a:latin typeface="+mn-lt"/>
              </a:rPr>
              <a:t>nicht </a:t>
            </a:r>
            <a:r>
              <a:rPr lang="de-DE" sz="2200" dirty="0">
                <a:solidFill>
                  <a:srgbClr val="000000"/>
                </a:solidFill>
                <a:latin typeface="+mn-lt"/>
              </a:rPr>
              <a:t>wahr.</a:t>
            </a:r>
            <a:r>
              <a:rPr lang="de-DE" sz="2200" dirty="0">
                <a:solidFill>
                  <a:srgbClr val="000000"/>
                </a:solidFill>
                <a:effectLst/>
                <a:latin typeface="+mn-lt"/>
                <a:ea typeface="Times New Roman" panose="02020603050405020304" pitchFamily="18" charset="0"/>
              </a:rPr>
              <a:t>   Man kann </a:t>
            </a:r>
            <a:r>
              <a:rPr lang="de-DE" sz="2200">
                <a:solidFill>
                  <a:srgbClr val="000000"/>
                </a:solidFill>
                <a:effectLst/>
                <a:latin typeface="+mn-lt"/>
                <a:ea typeface="Times New Roman" panose="02020603050405020304" pitchFamily="18" charset="0"/>
              </a:rPr>
              <a:t>sogar* mehr </a:t>
            </a:r>
            <a:r>
              <a:rPr lang="de-DE" sz="2200" dirty="0">
                <a:solidFill>
                  <a:srgbClr val="000000"/>
                </a:solidFill>
                <a:effectLst/>
                <a:latin typeface="+mn-lt"/>
                <a:ea typeface="Times New Roman" panose="02020603050405020304" pitchFamily="18" charset="0"/>
              </a:rPr>
              <a:t>Geld verdienen, wenn man mehr als eine Sprache spricht. Wer   </a:t>
            </a:r>
            <a:r>
              <a:rPr lang="de-DE" sz="2200" b="1" dirty="0">
                <a:solidFill>
                  <a:srgbClr val="000000"/>
                </a:solidFill>
                <a:effectLst/>
                <a:latin typeface="+mn-lt"/>
                <a:ea typeface="Times New Roman" panose="02020603050405020304" pitchFamily="18" charset="0"/>
              </a:rPr>
              <a:t>keine   </a:t>
            </a:r>
            <a:r>
              <a:rPr lang="de-DE" sz="2200" dirty="0">
                <a:solidFill>
                  <a:srgbClr val="000000"/>
                </a:solidFill>
                <a:effectLst/>
                <a:latin typeface="+mn-lt"/>
                <a:ea typeface="Times New Roman" panose="02020603050405020304" pitchFamily="18" charset="0"/>
              </a:rPr>
              <a:t>andere Sprache spricht, hat diesen Vorteil   </a:t>
            </a:r>
            <a:r>
              <a:rPr lang="de-DE" sz="2200" b="1" dirty="0">
                <a:solidFill>
                  <a:srgbClr val="000000"/>
                </a:solidFill>
                <a:effectLst/>
                <a:latin typeface="+mn-lt"/>
                <a:ea typeface="Times New Roman" panose="02020603050405020304" pitchFamily="18" charset="0"/>
              </a:rPr>
              <a:t>nicht. </a:t>
            </a:r>
          </a:p>
          <a:p>
            <a:pPr fontAlgn="base">
              <a:lnSpc>
                <a:spcPct val="110000"/>
              </a:lnSpc>
            </a:pPr>
            <a:r>
              <a:rPr lang="de-DE" sz="2200" dirty="0">
                <a:solidFill>
                  <a:srgbClr val="000000"/>
                </a:solidFill>
                <a:effectLst/>
                <a:latin typeface="+mn-lt"/>
                <a:ea typeface="Times New Roman" panose="02020603050405020304" pitchFamily="18" charset="0"/>
              </a:rPr>
              <a:t>Man fährt lieber mit Freunden aus dem eigenen Land ins Ausland*. Aber dann findet man   </a:t>
            </a:r>
            <a:r>
              <a:rPr lang="de-DE" sz="2200" b="1" dirty="0">
                <a:solidFill>
                  <a:srgbClr val="000000"/>
                </a:solidFill>
                <a:effectLst/>
                <a:latin typeface="+mn-lt"/>
                <a:ea typeface="Times New Roman" panose="02020603050405020304" pitchFamily="18" charset="0"/>
              </a:rPr>
              <a:t>keine  </a:t>
            </a:r>
            <a:r>
              <a:rPr lang="de-DE" sz="2200" dirty="0">
                <a:solidFill>
                  <a:srgbClr val="000000"/>
                </a:solidFill>
                <a:effectLst/>
                <a:latin typeface="+mn-lt"/>
                <a:ea typeface="Times New Roman" panose="02020603050405020304" pitchFamily="18" charset="0"/>
              </a:rPr>
              <a:t>neuen Freunde. Ich habe zwei Jahre in Österreich verbracht. Zuerst war es schwer und ich habe die Leute   </a:t>
            </a:r>
            <a:r>
              <a:rPr lang="de-DE" sz="2200" b="1" dirty="0">
                <a:solidFill>
                  <a:srgbClr val="000000"/>
                </a:solidFill>
                <a:effectLst/>
                <a:latin typeface="+mn-lt"/>
                <a:ea typeface="Times New Roman" panose="02020603050405020304" pitchFamily="18" charset="0"/>
              </a:rPr>
              <a:t>nicht   </a:t>
            </a:r>
            <a:r>
              <a:rPr lang="de-DE" sz="2200" dirty="0">
                <a:solidFill>
                  <a:srgbClr val="000000"/>
                </a:solidFill>
                <a:effectLst/>
                <a:latin typeface="+mn-lt"/>
                <a:ea typeface="Times New Roman" panose="02020603050405020304" pitchFamily="18" charset="0"/>
              </a:rPr>
              <a:t>gut</a:t>
            </a:r>
            <a:r>
              <a:rPr lang="de-DE" sz="2200" b="1" dirty="0">
                <a:solidFill>
                  <a:srgbClr val="000000"/>
                </a:solidFill>
                <a:effectLst/>
                <a:latin typeface="+mn-lt"/>
                <a:ea typeface="Times New Roman" panose="02020603050405020304" pitchFamily="18" charset="0"/>
              </a:rPr>
              <a:t> </a:t>
            </a:r>
            <a:r>
              <a:rPr lang="de-DE" sz="2200" dirty="0">
                <a:solidFill>
                  <a:srgbClr val="000000"/>
                </a:solidFill>
                <a:effectLst/>
                <a:latin typeface="+mn-lt"/>
                <a:ea typeface="Times New Roman" panose="02020603050405020304" pitchFamily="18" charset="0"/>
              </a:rPr>
              <a:t>verstanden. Aber wir sind ins Gespräch gekommen und </a:t>
            </a:r>
            <a:r>
              <a:rPr lang="de-DE" sz="2200" dirty="0">
                <a:solidFill>
                  <a:srgbClr val="000000"/>
                </a:solidFill>
                <a:latin typeface="+mn-lt"/>
                <a:ea typeface="Times New Roman" panose="02020603050405020304" pitchFamily="18" charset="0"/>
              </a:rPr>
              <a:t>sie </a:t>
            </a:r>
            <a:r>
              <a:rPr lang="de-DE" sz="2200" dirty="0">
                <a:solidFill>
                  <a:srgbClr val="000000"/>
                </a:solidFill>
                <a:effectLst/>
                <a:latin typeface="+mn-lt"/>
                <a:ea typeface="Times New Roman" panose="02020603050405020304" pitchFamily="18" charset="0"/>
              </a:rPr>
              <a:t>haben mir Geschichten aus ihrer Vergangenheit erzählt.  Eine neue Sprache macht   </a:t>
            </a:r>
            <a:r>
              <a:rPr lang="de-DE" sz="2200" b="1" dirty="0">
                <a:solidFill>
                  <a:srgbClr val="000000"/>
                </a:solidFill>
                <a:effectLst/>
                <a:latin typeface="+mn-lt"/>
                <a:ea typeface="Times New Roman" panose="02020603050405020304" pitchFamily="18" charset="0"/>
              </a:rPr>
              <a:t>nicht   </a:t>
            </a:r>
            <a:r>
              <a:rPr lang="de-DE" sz="2200" dirty="0">
                <a:solidFill>
                  <a:srgbClr val="000000"/>
                </a:solidFill>
                <a:effectLst/>
                <a:latin typeface="+mn-lt"/>
                <a:ea typeface="Times New Roman" panose="02020603050405020304" pitchFamily="18" charset="0"/>
              </a:rPr>
              <a:t>nur Türen auf*, sie öffnet dir plötzlich neue Welten*.</a:t>
            </a:r>
            <a:endParaRPr lang="en-GB" sz="2200" dirty="0">
              <a:effectLst/>
              <a:latin typeface="+mn-lt"/>
              <a:ea typeface="Times New Roman" panose="02020603050405020304" pitchFamily="18" charset="0"/>
            </a:endParaRPr>
          </a:p>
          <a:p>
            <a:pPr>
              <a:lnSpc>
                <a:spcPct val="110000"/>
              </a:lnSpc>
              <a:spcAft>
                <a:spcPts val="800"/>
              </a:spcAft>
            </a:pPr>
            <a:endParaRPr lang="en-GB" sz="2200" dirty="0">
              <a:effectLst/>
              <a:latin typeface="+mn-lt"/>
              <a:ea typeface="Calibri" panose="020F0502020204030204" pitchFamily="34" charset="0"/>
              <a:cs typeface="Times New Roman" panose="02020603050405020304" pitchFamily="18" charset="0"/>
            </a:endParaRPr>
          </a:p>
        </p:txBody>
      </p:sp>
      <p:sp>
        <p:nvSpPr>
          <p:cNvPr id="4" name="Google Shape;228;p7">
            <a:extLst>
              <a:ext uri="{FF2B5EF4-FFF2-40B4-BE49-F238E27FC236}">
                <a16:creationId xmlns:a16="http://schemas.microsoft.com/office/drawing/2014/main" id="{DF0C0126-94C1-5C03-DDF3-E0F062CB2841}"/>
              </a:ext>
            </a:extLst>
          </p:cNvPr>
          <p:cNvSpPr/>
          <p:nvPr/>
        </p:nvSpPr>
        <p:spPr>
          <a:xfrm>
            <a:off x="11049000" y="172906"/>
            <a:ext cx="908328" cy="364439"/>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3D3C3C"/>
              </a:buClr>
              <a:buSzPts val="2000"/>
              <a:buFont typeface="Century Gothic"/>
              <a:buNone/>
              <a:tabLst/>
              <a:defRPr/>
            </a:pPr>
            <a:r>
              <a:rPr kumimoji="0" lang="en-GB" sz="2000" b="0" i="0" u="none" strike="noStrike" kern="1200" cap="none" spc="0" normalizeH="0" baseline="0" noProof="0" dirty="0" err="1">
                <a:ln>
                  <a:noFill/>
                </a:ln>
                <a:solidFill>
                  <a:srgbClr val="3D3C3C"/>
                </a:solidFill>
                <a:effectLst/>
                <a:uLnTx/>
                <a:uFillTx/>
                <a:latin typeface="Century Gothic"/>
                <a:ea typeface="Century Gothic"/>
                <a:cs typeface="Century Gothic"/>
                <a:sym typeface="Century Gothic"/>
              </a:rPr>
              <a:t>lesen</a:t>
            </a:r>
            <a:endParaRPr kumimoji="0" sz="18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6" name="TextBox 5">
            <a:extLst>
              <a:ext uri="{FF2B5EF4-FFF2-40B4-BE49-F238E27FC236}">
                <a16:creationId xmlns:a16="http://schemas.microsoft.com/office/drawing/2014/main" id="{30A388E4-FDC1-05E5-1C5B-8E9281A6C5C5}"/>
              </a:ext>
            </a:extLst>
          </p:cNvPr>
          <p:cNvSpPr txBox="1"/>
          <p:nvPr/>
        </p:nvSpPr>
        <p:spPr>
          <a:xfrm>
            <a:off x="3520440" y="82446"/>
            <a:ext cx="710435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Lies den Text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unten</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Wähl</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1" i="0" u="none" strike="noStrike" kern="1200" cap="none" spc="0" normalizeH="0" baseline="0" noProof="0" dirty="0" err="1">
                <a:ln>
                  <a:noFill/>
                </a:ln>
                <a:solidFill>
                  <a:srgbClr val="525050"/>
                </a:solidFill>
                <a:effectLst/>
                <a:uLnTx/>
                <a:uFillTx/>
                <a:latin typeface="Century Gothic"/>
                <a:ea typeface="+mn-ea"/>
                <a:cs typeface="+mn-cs"/>
              </a:rPr>
              <a:t>kein</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oder</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1" i="0" u="none" strike="noStrike" kern="1200" cap="none" spc="0" normalizeH="0" baseline="0" noProof="0" dirty="0">
                <a:ln>
                  <a:noFill/>
                </a:ln>
                <a:solidFill>
                  <a:srgbClr val="525050"/>
                </a:solidFill>
                <a:effectLst/>
                <a:uLnTx/>
                <a:uFillTx/>
                <a:latin typeface="Century Gothic"/>
                <a:ea typeface="+mn-ea"/>
                <a:cs typeface="+mn-cs"/>
              </a:rPr>
              <a:t>nicht</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p>
        </p:txBody>
      </p:sp>
      <p:sp>
        <p:nvSpPr>
          <p:cNvPr id="5" name="Flowchart: Alternate Process 4">
            <a:extLst>
              <a:ext uri="{FF2B5EF4-FFF2-40B4-BE49-F238E27FC236}">
                <a16:creationId xmlns:a16="http://schemas.microsoft.com/office/drawing/2014/main" id="{A6993C7D-C7BF-6F45-1773-B2B12C5EDF75}"/>
              </a:ext>
            </a:extLst>
          </p:cNvPr>
          <p:cNvSpPr/>
          <p:nvPr/>
        </p:nvSpPr>
        <p:spPr>
          <a:xfrm>
            <a:off x="8082637" y="971961"/>
            <a:ext cx="3920490" cy="697885"/>
          </a:xfrm>
          <a:prstGeom prst="flowChartAlternateProcess">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FEE599"/>
                </a:solidFill>
                <a:effectLst/>
                <a:uLnTx/>
                <a:uFillTx/>
                <a:latin typeface="Century Gothic"/>
                <a:ea typeface="+mn-ea"/>
                <a:cs typeface="+mn-cs"/>
              </a:rPr>
              <a:t>sogar</a:t>
            </a:r>
            <a:r>
              <a:rPr kumimoji="0" lang="en-GB" sz="2000" b="0" i="0" u="none" strike="noStrike" kern="1200" cap="none" spc="0" normalizeH="0" baseline="0" noProof="0" dirty="0">
                <a:ln>
                  <a:noFill/>
                </a:ln>
                <a:solidFill>
                  <a:srgbClr val="FEE599"/>
                </a:solidFill>
                <a:effectLst/>
                <a:uLnTx/>
                <a:uFillTx/>
                <a:latin typeface="Century Gothic"/>
                <a:ea typeface="+mn-ea"/>
                <a:cs typeface="+mn-cs"/>
              </a:rPr>
              <a:t> – even, in fact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EE599"/>
                </a:solidFill>
                <a:effectLst/>
                <a:uLnTx/>
                <a:uFillTx/>
                <a:latin typeface="Century Gothic"/>
                <a:ea typeface="+mn-ea"/>
                <a:cs typeface="+mn-cs"/>
              </a:rPr>
              <a:t>ins </a:t>
            </a:r>
            <a:r>
              <a:rPr kumimoji="0" lang="en-GB" sz="2000" b="0" i="0" u="none" strike="noStrike" kern="1200" cap="none" spc="0" normalizeH="0" baseline="0" noProof="0" dirty="0" err="1">
                <a:ln>
                  <a:noFill/>
                </a:ln>
                <a:solidFill>
                  <a:srgbClr val="FEE599"/>
                </a:solidFill>
                <a:effectLst/>
                <a:uLnTx/>
                <a:uFillTx/>
                <a:latin typeface="Century Gothic"/>
                <a:ea typeface="+mn-ea"/>
                <a:cs typeface="+mn-cs"/>
              </a:rPr>
              <a:t>Ausland</a:t>
            </a:r>
            <a:r>
              <a:rPr kumimoji="0" lang="en-GB" sz="2000" b="0" i="0" u="none" strike="noStrike" kern="1200" cap="none" spc="0" normalizeH="0" baseline="0" noProof="0" dirty="0">
                <a:ln>
                  <a:noFill/>
                </a:ln>
                <a:solidFill>
                  <a:srgbClr val="FEE599"/>
                </a:solidFill>
                <a:effectLst/>
                <a:uLnTx/>
                <a:uFillTx/>
                <a:latin typeface="Century Gothic"/>
                <a:ea typeface="+mn-ea"/>
                <a:cs typeface="+mn-cs"/>
              </a:rPr>
              <a:t> – abroad</a:t>
            </a:r>
          </a:p>
        </p:txBody>
      </p:sp>
      <p:sp>
        <p:nvSpPr>
          <p:cNvPr id="7" name="Rectangle: Rounded Corners 6">
            <a:extLst>
              <a:ext uri="{FF2B5EF4-FFF2-40B4-BE49-F238E27FC236}">
                <a16:creationId xmlns:a16="http://schemas.microsoft.com/office/drawing/2014/main" id="{06642A1D-C11F-47A5-B1C0-C1019A1E2EC4}"/>
              </a:ext>
            </a:extLst>
          </p:cNvPr>
          <p:cNvSpPr/>
          <p:nvPr/>
        </p:nvSpPr>
        <p:spPr>
          <a:xfrm>
            <a:off x="8747839" y="2282090"/>
            <a:ext cx="899160" cy="43454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D3C3C"/>
                </a:solidFill>
                <a:effectLst/>
                <a:uLnTx/>
                <a:uFillTx/>
                <a:latin typeface="Century Gothic"/>
                <a:ea typeface="+mn-ea"/>
                <a:cs typeface="+mn-cs"/>
              </a:rPr>
              <a:t>1.___</a:t>
            </a:r>
          </a:p>
        </p:txBody>
      </p:sp>
      <p:sp>
        <p:nvSpPr>
          <p:cNvPr id="9" name="Rectangle: Rounded Corners 8">
            <a:extLst>
              <a:ext uri="{FF2B5EF4-FFF2-40B4-BE49-F238E27FC236}">
                <a16:creationId xmlns:a16="http://schemas.microsoft.com/office/drawing/2014/main" id="{A2FA880C-1B82-47B2-9E15-183F1D2EFE37}"/>
              </a:ext>
            </a:extLst>
          </p:cNvPr>
          <p:cNvSpPr/>
          <p:nvPr/>
        </p:nvSpPr>
        <p:spPr>
          <a:xfrm>
            <a:off x="5871210" y="2651755"/>
            <a:ext cx="790847" cy="376334"/>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D3C3C"/>
                </a:solidFill>
                <a:effectLst/>
                <a:uLnTx/>
                <a:uFillTx/>
                <a:latin typeface="Century Gothic"/>
                <a:ea typeface="+mn-ea"/>
                <a:cs typeface="+mn-cs"/>
              </a:rPr>
              <a:t>2.__</a:t>
            </a:r>
          </a:p>
        </p:txBody>
      </p:sp>
      <p:sp>
        <p:nvSpPr>
          <p:cNvPr id="10" name="Rectangle: Rounded Corners 9">
            <a:extLst>
              <a:ext uri="{FF2B5EF4-FFF2-40B4-BE49-F238E27FC236}">
                <a16:creationId xmlns:a16="http://schemas.microsoft.com/office/drawing/2014/main" id="{2B25138F-651C-424C-83E3-0897A097EFEB}"/>
              </a:ext>
            </a:extLst>
          </p:cNvPr>
          <p:cNvSpPr/>
          <p:nvPr/>
        </p:nvSpPr>
        <p:spPr>
          <a:xfrm>
            <a:off x="8298259" y="3061770"/>
            <a:ext cx="899160" cy="43454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D3C3C"/>
                </a:solidFill>
                <a:effectLst/>
                <a:uLnTx/>
                <a:uFillTx/>
                <a:latin typeface="Century Gothic"/>
                <a:ea typeface="+mn-ea"/>
                <a:cs typeface="+mn-cs"/>
              </a:rPr>
              <a:t>3.___</a:t>
            </a:r>
          </a:p>
        </p:txBody>
      </p:sp>
      <p:sp>
        <p:nvSpPr>
          <p:cNvPr id="11" name="Rectangle: Rounded Corners 10">
            <a:extLst>
              <a:ext uri="{FF2B5EF4-FFF2-40B4-BE49-F238E27FC236}">
                <a16:creationId xmlns:a16="http://schemas.microsoft.com/office/drawing/2014/main" id="{1E8DE6F5-E727-44AE-8FEC-E3FC2D5AE50C}"/>
              </a:ext>
            </a:extLst>
          </p:cNvPr>
          <p:cNvSpPr/>
          <p:nvPr/>
        </p:nvSpPr>
        <p:spPr>
          <a:xfrm>
            <a:off x="3978750" y="3390394"/>
            <a:ext cx="899160" cy="43454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D3C3C"/>
                </a:solidFill>
                <a:effectLst/>
                <a:uLnTx/>
                <a:uFillTx/>
                <a:latin typeface="Century Gothic"/>
                <a:ea typeface="+mn-ea"/>
                <a:cs typeface="+mn-cs"/>
              </a:rPr>
              <a:t>4.___.</a:t>
            </a:r>
          </a:p>
        </p:txBody>
      </p:sp>
      <p:sp>
        <p:nvSpPr>
          <p:cNvPr id="12" name="Rectangle: Rounded Corners 11">
            <a:extLst>
              <a:ext uri="{FF2B5EF4-FFF2-40B4-BE49-F238E27FC236}">
                <a16:creationId xmlns:a16="http://schemas.microsoft.com/office/drawing/2014/main" id="{E3A9D434-C554-4981-A295-5836FC36DE13}"/>
              </a:ext>
            </a:extLst>
          </p:cNvPr>
          <p:cNvSpPr/>
          <p:nvPr/>
        </p:nvSpPr>
        <p:spPr>
          <a:xfrm>
            <a:off x="2067752" y="4240799"/>
            <a:ext cx="899160" cy="43454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D3C3C"/>
                </a:solidFill>
                <a:effectLst/>
                <a:uLnTx/>
                <a:uFillTx/>
                <a:latin typeface="Century Gothic"/>
                <a:ea typeface="+mn-ea"/>
                <a:cs typeface="+mn-cs"/>
              </a:rPr>
              <a:t>5.___</a:t>
            </a:r>
          </a:p>
        </p:txBody>
      </p:sp>
      <p:sp>
        <p:nvSpPr>
          <p:cNvPr id="13" name="Rectangle: Rounded Corners 12">
            <a:extLst>
              <a:ext uri="{FF2B5EF4-FFF2-40B4-BE49-F238E27FC236}">
                <a16:creationId xmlns:a16="http://schemas.microsoft.com/office/drawing/2014/main" id="{49E492A4-C294-4B53-924A-BE26E1E9834B}"/>
              </a:ext>
            </a:extLst>
          </p:cNvPr>
          <p:cNvSpPr/>
          <p:nvPr/>
        </p:nvSpPr>
        <p:spPr>
          <a:xfrm>
            <a:off x="6510830" y="4593396"/>
            <a:ext cx="899160" cy="43454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D3C3C"/>
                </a:solidFill>
                <a:effectLst/>
                <a:uLnTx/>
                <a:uFillTx/>
                <a:latin typeface="Century Gothic"/>
                <a:ea typeface="+mn-ea"/>
                <a:cs typeface="+mn-cs"/>
              </a:rPr>
              <a:t>6.___</a:t>
            </a:r>
          </a:p>
        </p:txBody>
      </p:sp>
      <p:sp>
        <p:nvSpPr>
          <p:cNvPr id="14" name="Rectangle: Rounded Corners 13">
            <a:extLst>
              <a:ext uri="{FF2B5EF4-FFF2-40B4-BE49-F238E27FC236}">
                <a16:creationId xmlns:a16="http://schemas.microsoft.com/office/drawing/2014/main" id="{C528613C-FD2D-4B4F-92CE-86FCA657D5B4}"/>
              </a:ext>
            </a:extLst>
          </p:cNvPr>
          <p:cNvSpPr/>
          <p:nvPr/>
        </p:nvSpPr>
        <p:spPr>
          <a:xfrm>
            <a:off x="5196839" y="5343028"/>
            <a:ext cx="899160" cy="43454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D3C3C"/>
                </a:solidFill>
                <a:effectLst/>
                <a:uLnTx/>
                <a:uFillTx/>
                <a:latin typeface="Century Gothic"/>
                <a:ea typeface="+mn-ea"/>
                <a:cs typeface="+mn-cs"/>
              </a:rPr>
              <a:t>7.___</a:t>
            </a:r>
          </a:p>
        </p:txBody>
      </p:sp>
      <p:pic>
        <p:nvPicPr>
          <p:cNvPr id="19" name="Picture 18" descr="A picture containing shape&#10;&#10;Description automatically generated">
            <a:extLst>
              <a:ext uri="{FF2B5EF4-FFF2-40B4-BE49-F238E27FC236}">
                <a16:creationId xmlns:a16="http://schemas.microsoft.com/office/drawing/2014/main" id="{4A208D97-3D6F-48F3-B80F-DF686B197EFC}"/>
              </a:ext>
            </a:extLst>
          </p:cNvPr>
          <p:cNvPicPr>
            <a:picLocks noChangeAspect="1"/>
          </p:cNvPicPr>
          <p:nvPr/>
        </p:nvPicPr>
        <p:blipFill>
          <a:blip r:embed="rId3" cstate="print">
            <a:clrChange>
              <a:clrFrom>
                <a:srgbClr val="F5F5F4"/>
              </a:clrFrom>
              <a:clrTo>
                <a:srgbClr val="F5F5F4">
                  <a:alpha val="0"/>
                </a:srgbClr>
              </a:clrTo>
            </a:clrChange>
            <a:extLst>
              <a:ext uri="{28A0092B-C50C-407E-A947-70E740481C1C}">
                <a14:useLocalDpi xmlns:a14="http://schemas.microsoft.com/office/drawing/2010/main" val="0"/>
              </a:ext>
            </a:extLst>
          </a:blip>
          <a:stretch>
            <a:fillRect/>
          </a:stretch>
        </p:blipFill>
        <p:spPr>
          <a:xfrm>
            <a:off x="1154709" y="588452"/>
            <a:ext cx="3390302" cy="1509744"/>
          </a:xfrm>
          <a:prstGeom prst="rect">
            <a:avLst/>
          </a:prstGeom>
        </p:spPr>
      </p:pic>
      <p:pic>
        <p:nvPicPr>
          <p:cNvPr id="23" name="Picture 22" descr="A group of people in clothing&#10;&#10;Description automatically generated with medium confidence">
            <a:extLst>
              <a:ext uri="{FF2B5EF4-FFF2-40B4-BE49-F238E27FC236}">
                <a16:creationId xmlns:a16="http://schemas.microsoft.com/office/drawing/2014/main" id="{438DD54B-07CB-4737-B6B4-3E35B25C21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9600" y="720848"/>
            <a:ext cx="3596720" cy="1079016"/>
          </a:xfrm>
          <a:prstGeom prst="rect">
            <a:avLst/>
          </a:prstGeom>
        </p:spPr>
      </p:pic>
      <p:pic>
        <p:nvPicPr>
          <p:cNvPr id="25" name="Picture 24" descr="A group of people walking on a trail in the woods&#10;&#10;Description automatically generated with medium confidence">
            <a:extLst>
              <a:ext uri="{FF2B5EF4-FFF2-40B4-BE49-F238E27FC236}">
                <a16:creationId xmlns:a16="http://schemas.microsoft.com/office/drawing/2014/main" id="{E3EFE7A7-2C73-4F66-A9F7-49881FB964D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6032" b="12180"/>
          <a:stretch/>
        </p:blipFill>
        <p:spPr>
          <a:xfrm>
            <a:off x="338931" y="861134"/>
            <a:ext cx="1002030" cy="1079016"/>
          </a:xfrm>
          <a:prstGeom prst="rect">
            <a:avLst/>
          </a:prstGeom>
        </p:spPr>
      </p:pic>
      <p:sp>
        <p:nvSpPr>
          <p:cNvPr id="17" name="TextBox 16">
            <a:extLst>
              <a:ext uri="{FF2B5EF4-FFF2-40B4-BE49-F238E27FC236}">
                <a16:creationId xmlns:a16="http://schemas.microsoft.com/office/drawing/2014/main" id="{DAD3787B-A3C2-4F15-A79C-EAFE7A229E61}"/>
              </a:ext>
            </a:extLst>
          </p:cNvPr>
          <p:cNvSpPr txBox="1"/>
          <p:nvPr/>
        </p:nvSpPr>
        <p:spPr>
          <a:xfrm>
            <a:off x="338931" y="1556611"/>
            <a:ext cx="100203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a:ea typeface="+mn-ea"/>
                <a:cs typeface="+mn-cs"/>
              </a:rPr>
              <a:t>Alex</a:t>
            </a:r>
          </a:p>
        </p:txBody>
      </p:sp>
      <p:sp>
        <p:nvSpPr>
          <p:cNvPr id="18" name="Rectangle: Rounded Corners 17">
            <a:extLst>
              <a:ext uri="{FF2B5EF4-FFF2-40B4-BE49-F238E27FC236}">
                <a16:creationId xmlns:a16="http://schemas.microsoft.com/office/drawing/2014/main" id="{65307FF5-9EBF-4251-AC2A-FB9867AA7C07}"/>
              </a:ext>
            </a:extLst>
          </p:cNvPr>
          <p:cNvSpPr/>
          <p:nvPr/>
        </p:nvSpPr>
        <p:spPr>
          <a:xfrm>
            <a:off x="3540890" y="6428241"/>
            <a:ext cx="5820824" cy="374562"/>
          </a:xfrm>
          <a:prstGeom prst="round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FFF2CC"/>
                </a:solidFill>
                <a:effectLst/>
                <a:uLnTx/>
                <a:uFillTx/>
                <a:latin typeface="Century Gothic"/>
                <a:ea typeface="+mn-ea"/>
                <a:cs typeface="+mn-cs"/>
              </a:rPr>
              <a:t>aufmachen</a:t>
            </a:r>
            <a:r>
              <a:rPr kumimoji="0" lang="en-US" sz="2200" b="0" i="0" u="none" strike="noStrike" kern="1200" cap="none" spc="0" normalizeH="0" baseline="0" noProof="0" dirty="0">
                <a:ln>
                  <a:noFill/>
                </a:ln>
                <a:solidFill>
                  <a:srgbClr val="FFF2CC"/>
                </a:solidFill>
                <a:effectLst/>
                <a:uLnTx/>
                <a:uFillTx/>
                <a:latin typeface="Century Gothic"/>
                <a:ea typeface="+mn-ea"/>
                <a:cs typeface="+mn-cs"/>
              </a:rPr>
              <a:t> – to open | </a:t>
            </a:r>
            <a:r>
              <a:rPr kumimoji="0" lang="en-US" sz="2200" b="0" i="0" u="none" strike="noStrike" kern="1200" cap="none" spc="0" normalizeH="0" baseline="0" noProof="0" dirty="0" err="1">
                <a:ln>
                  <a:noFill/>
                </a:ln>
                <a:solidFill>
                  <a:srgbClr val="FFF2CC"/>
                </a:solidFill>
                <a:effectLst/>
                <a:uLnTx/>
                <a:uFillTx/>
                <a:latin typeface="Century Gothic"/>
                <a:ea typeface="+mn-ea"/>
                <a:cs typeface="+mn-cs"/>
              </a:rPr>
              <a:t>öffnen</a:t>
            </a:r>
            <a:r>
              <a:rPr kumimoji="0" lang="en-US" sz="2200" b="0" i="0" u="none" strike="noStrike" kern="1200" cap="none" spc="0" normalizeH="0" baseline="0" noProof="0" dirty="0">
                <a:ln>
                  <a:noFill/>
                </a:ln>
                <a:solidFill>
                  <a:srgbClr val="FFF2CC"/>
                </a:solidFill>
                <a:effectLst/>
                <a:uLnTx/>
                <a:uFillTx/>
                <a:latin typeface="Century Gothic"/>
                <a:ea typeface="+mn-ea"/>
                <a:cs typeface="+mn-cs"/>
              </a:rPr>
              <a:t> – to open</a:t>
            </a:r>
            <a:endParaRPr kumimoji="0" lang="en-GB" sz="2200" b="0" i="0" u="none" strike="noStrike" kern="1200" cap="none" spc="0" normalizeH="0" baseline="0" noProof="0" dirty="0">
              <a:ln>
                <a:noFill/>
              </a:ln>
              <a:solidFill>
                <a:srgbClr val="FFF2CC"/>
              </a:solidFill>
              <a:effectLst/>
              <a:uLnTx/>
              <a:uFillTx/>
              <a:latin typeface="Century Gothic"/>
              <a:ea typeface="+mn-ea"/>
              <a:cs typeface="+mn-cs"/>
            </a:endParaRPr>
          </a:p>
        </p:txBody>
      </p:sp>
    </p:spTree>
    <p:extLst>
      <p:ext uri="{BB962C8B-B14F-4D97-AF65-F5344CB8AC3E}">
        <p14:creationId xmlns:p14="http://schemas.microsoft.com/office/powerpoint/2010/main" val="1784189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P spid="13"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C7E89-97F5-1F15-A03C-93963F43AA6D}"/>
              </a:ext>
            </a:extLst>
          </p:cNvPr>
          <p:cNvSpPr>
            <a:spLocks noGrp="1"/>
          </p:cNvSpPr>
          <p:nvPr>
            <p:ph type="title"/>
          </p:nvPr>
        </p:nvSpPr>
        <p:spPr>
          <a:xfrm>
            <a:off x="0" y="213557"/>
            <a:ext cx="5288280" cy="647577"/>
          </a:xfrm>
        </p:spPr>
        <p:txBody>
          <a:bodyPr>
            <a:normAutofit/>
          </a:bodyPr>
          <a:lstStyle/>
          <a:p>
            <a:r>
              <a:rPr lang="en-US" dirty="0" err="1"/>
              <a:t>Fremdsprachenlernen</a:t>
            </a:r>
            <a:endParaRPr lang="en-GB" dirty="0"/>
          </a:p>
        </p:txBody>
      </p:sp>
      <p:sp>
        <p:nvSpPr>
          <p:cNvPr id="4" name="Google Shape;228;p7">
            <a:extLst>
              <a:ext uri="{FF2B5EF4-FFF2-40B4-BE49-F238E27FC236}">
                <a16:creationId xmlns:a16="http://schemas.microsoft.com/office/drawing/2014/main" id="{96BD00FE-146B-EC48-9B2E-705F2FFBC295}"/>
              </a:ext>
            </a:extLst>
          </p:cNvPr>
          <p:cNvSpPr/>
          <p:nvPr/>
        </p:nvSpPr>
        <p:spPr>
          <a:xfrm>
            <a:off x="10413220" y="137357"/>
            <a:ext cx="1647136" cy="400919"/>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i="0" u="none" strike="noStrike" cap="none" dirty="0" err="1">
                <a:solidFill>
                  <a:srgbClr val="3D3C3C"/>
                </a:solidFill>
                <a:latin typeface="Century Gothic"/>
                <a:ea typeface="Century Gothic"/>
                <a:cs typeface="Century Gothic"/>
                <a:sym typeface="Century Gothic"/>
              </a:rPr>
              <a:t>schreiben</a:t>
            </a:r>
            <a:endParaRPr dirty="0"/>
          </a:p>
        </p:txBody>
      </p:sp>
      <p:sp>
        <p:nvSpPr>
          <p:cNvPr id="6" name="TextBox 5">
            <a:extLst>
              <a:ext uri="{FF2B5EF4-FFF2-40B4-BE49-F238E27FC236}">
                <a16:creationId xmlns:a16="http://schemas.microsoft.com/office/drawing/2014/main" id="{39E0BFD9-5A7A-461F-A5C6-0B5EC00A153F}"/>
              </a:ext>
            </a:extLst>
          </p:cNvPr>
          <p:cNvSpPr txBox="1"/>
          <p:nvPr/>
        </p:nvSpPr>
        <p:spPr>
          <a:xfrm>
            <a:off x="217011" y="848301"/>
            <a:ext cx="11514137" cy="830997"/>
          </a:xfrm>
          <a:prstGeom prst="rect">
            <a:avLst/>
          </a:prstGeom>
          <a:noFill/>
        </p:spPr>
        <p:txBody>
          <a:bodyPr wrap="square" rtlCol="0">
            <a:spAutoFit/>
          </a:bodyPr>
          <a:lstStyle/>
          <a:p>
            <a:r>
              <a:rPr lang="en-GB" sz="2400" b="1" dirty="0"/>
              <a:t>Lies die </a:t>
            </a:r>
            <a:r>
              <a:rPr lang="en-GB" sz="2400" b="1" dirty="0" err="1"/>
              <a:t>Meinungen</a:t>
            </a:r>
            <a:r>
              <a:rPr lang="en-GB" sz="2400" b="1" dirty="0"/>
              <a:t>. Was </a:t>
            </a:r>
            <a:r>
              <a:rPr lang="en-GB" sz="2400" b="1" dirty="0" err="1"/>
              <a:t>denkst</a:t>
            </a:r>
            <a:r>
              <a:rPr lang="en-GB" sz="2400" b="1" dirty="0"/>
              <a:t> du?  </a:t>
            </a:r>
            <a:br>
              <a:rPr lang="en-GB" sz="2400" dirty="0"/>
            </a:br>
            <a:r>
              <a:rPr lang="en-GB" sz="2400" dirty="0" err="1"/>
              <a:t>Schreib</a:t>
            </a:r>
            <a:r>
              <a:rPr lang="en-GB" sz="2400" dirty="0"/>
              <a:t> eine </a:t>
            </a:r>
            <a:r>
              <a:rPr lang="en-GB" sz="2400" dirty="0" err="1"/>
              <a:t>Antwort</a:t>
            </a:r>
            <a:r>
              <a:rPr lang="en-GB" sz="2400" dirty="0"/>
              <a:t> auf </a:t>
            </a:r>
            <a:r>
              <a:rPr lang="en-GB" sz="2400" b="1" dirty="0" err="1"/>
              <a:t>zwei</a:t>
            </a:r>
            <a:r>
              <a:rPr lang="en-GB" sz="2400" dirty="0"/>
              <a:t> </a:t>
            </a:r>
            <a:r>
              <a:rPr lang="en-GB" sz="2400" dirty="0" err="1"/>
              <a:t>Meinungen</a:t>
            </a:r>
            <a:r>
              <a:rPr lang="en-GB" sz="2400" dirty="0"/>
              <a:t>. </a:t>
            </a:r>
            <a:r>
              <a:rPr lang="en-GB" sz="2400" dirty="0" err="1"/>
              <a:t>Benutz</a:t>
            </a:r>
            <a:r>
              <a:rPr lang="en-GB" sz="2400" dirty="0"/>
              <a:t> </a:t>
            </a:r>
            <a:r>
              <a:rPr lang="en-GB" sz="2400" b="1" dirty="0" err="1"/>
              <a:t>nicht</a:t>
            </a:r>
            <a:r>
              <a:rPr lang="en-GB" sz="2400" dirty="0"/>
              <a:t> und </a:t>
            </a:r>
            <a:r>
              <a:rPr lang="en-GB" sz="2400" b="1" dirty="0" err="1"/>
              <a:t>kein</a:t>
            </a:r>
            <a:r>
              <a:rPr lang="en-GB" sz="2400" dirty="0"/>
              <a:t>.</a:t>
            </a:r>
          </a:p>
        </p:txBody>
      </p:sp>
      <p:sp>
        <p:nvSpPr>
          <p:cNvPr id="9" name="Speech Bubble: Rectangle with Corners Rounded 8">
            <a:extLst>
              <a:ext uri="{FF2B5EF4-FFF2-40B4-BE49-F238E27FC236}">
                <a16:creationId xmlns:a16="http://schemas.microsoft.com/office/drawing/2014/main" id="{217A1D18-6216-487E-BF07-B2ADDC269A21}"/>
              </a:ext>
            </a:extLst>
          </p:cNvPr>
          <p:cNvSpPr/>
          <p:nvPr/>
        </p:nvSpPr>
        <p:spPr>
          <a:xfrm>
            <a:off x="672710" y="1715891"/>
            <a:ext cx="5786901" cy="2036624"/>
          </a:xfrm>
          <a:prstGeom prst="wedgeRoundRectCallo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9D54584C-3499-4898-919F-658D8F5BD4B6}"/>
              </a:ext>
            </a:extLst>
          </p:cNvPr>
          <p:cNvSpPr txBox="1"/>
          <p:nvPr/>
        </p:nvSpPr>
        <p:spPr>
          <a:xfrm>
            <a:off x="822960" y="1892145"/>
            <a:ext cx="5675923" cy="1684115"/>
          </a:xfrm>
          <a:prstGeom prst="rect">
            <a:avLst/>
          </a:prstGeom>
          <a:noFill/>
        </p:spPr>
        <p:txBody>
          <a:bodyPr wrap="square">
            <a:spAutoFit/>
          </a:bodyPr>
          <a:lstStyle/>
          <a:p>
            <a:pPr marR="0" lvl="0" algn="l" defTabSz="914400" rtl="0" eaLnBrk="1" fontAlgn="auto" latinLnBrk="0" hangingPunct="1">
              <a:lnSpc>
                <a:spcPct val="150000"/>
              </a:lnSpc>
              <a:spcBef>
                <a:spcPts val="1000"/>
              </a:spcBef>
              <a:spcAft>
                <a:spcPts val="0"/>
              </a:spcAft>
              <a:buClrTx/>
              <a:buSzTx/>
              <a:tabLst/>
              <a:defRPr/>
            </a:pPr>
            <a:r>
              <a:rPr kumimoji="0" lang="en-US" sz="24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Englisch</a:t>
            </a:r>
            <a:r>
              <a:rPr kumimoji="0" lang="en-US"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US" sz="24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ist</a:t>
            </a:r>
            <a:r>
              <a:rPr kumimoji="0" lang="en-US"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eine </a:t>
            </a:r>
            <a:r>
              <a:rPr kumimoji="0" lang="en-US" sz="24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Weltsprache</a:t>
            </a:r>
            <a:r>
              <a:rPr kumimoji="0" lang="en-US"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Alle </a:t>
            </a:r>
            <a:r>
              <a:rPr kumimoji="0" lang="en-US" sz="24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sprechen</a:t>
            </a:r>
            <a:r>
              <a:rPr kumimoji="0" lang="en-US"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US" sz="24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Englisch</a:t>
            </a:r>
            <a:r>
              <a:rPr kumimoji="0" lang="en-US"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de-DE"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Es macht keinen Sinn, eine andere Sprache zu lernen.</a:t>
            </a:r>
          </a:p>
        </p:txBody>
      </p:sp>
      <p:sp>
        <p:nvSpPr>
          <p:cNvPr id="10" name="Speech Bubble: Rectangle with Corners Rounded 9">
            <a:extLst>
              <a:ext uri="{FF2B5EF4-FFF2-40B4-BE49-F238E27FC236}">
                <a16:creationId xmlns:a16="http://schemas.microsoft.com/office/drawing/2014/main" id="{B488D5BB-BA91-47C2-ACAB-272880FC6BC0}"/>
              </a:ext>
            </a:extLst>
          </p:cNvPr>
          <p:cNvSpPr/>
          <p:nvPr/>
        </p:nvSpPr>
        <p:spPr>
          <a:xfrm>
            <a:off x="6609863" y="1715891"/>
            <a:ext cx="5275190" cy="2036624"/>
          </a:xfrm>
          <a:prstGeom prst="wedgeRoundRectCallo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02BFE9AB-CD26-447E-A2EC-EF34AE55CA7C}"/>
              </a:ext>
            </a:extLst>
          </p:cNvPr>
          <p:cNvSpPr txBox="1"/>
          <p:nvPr/>
        </p:nvSpPr>
        <p:spPr>
          <a:xfrm>
            <a:off x="6703452" y="1892145"/>
            <a:ext cx="5486400" cy="1684115"/>
          </a:xfrm>
          <a:prstGeom prst="rect">
            <a:avLst/>
          </a:prstGeom>
          <a:noFill/>
        </p:spPr>
        <p:txBody>
          <a:bodyPr wrap="square">
            <a:spAutoFit/>
          </a:bodyPr>
          <a:lstStyle/>
          <a:p>
            <a:pPr>
              <a:lnSpc>
                <a:spcPct val="150000"/>
              </a:lnSpc>
              <a:spcBef>
                <a:spcPts val="1000"/>
              </a:spcBef>
              <a:defRPr/>
            </a:pPr>
            <a:r>
              <a:rPr lang="de-DE" sz="2400" dirty="0"/>
              <a:t>Sprachen sind schwierig und langweilig. Ich lerne lieber etwas Anderes.</a:t>
            </a:r>
          </a:p>
        </p:txBody>
      </p:sp>
      <p:sp>
        <p:nvSpPr>
          <p:cNvPr id="12" name="Speech Bubble: Rectangle with Corners Rounded 11">
            <a:extLst>
              <a:ext uri="{FF2B5EF4-FFF2-40B4-BE49-F238E27FC236}">
                <a16:creationId xmlns:a16="http://schemas.microsoft.com/office/drawing/2014/main" id="{F45BD6F4-9F34-40E6-A97D-DC38FFD76920}"/>
              </a:ext>
            </a:extLst>
          </p:cNvPr>
          <p:cNvSpPr/>
          <p:nvPr/>
        </p:nvSpPr>
        <p:spPr>
          <a:xfrm>
            <a:off x="672710" y="4035659"/>
            <a:ext cx="5786901" cy="2036624"/>
          </a:xfrm>
          <a:prstGeom prst="wedgeRoundRectCallo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744ABC9E-A785-4866-949B-706D10C574FF}"/>
              </a:ext>
            </a:extLst>
          </p:cNvPr>
          <p:cNvSpPr txBox="1"/>
          <p:nvPr/>
        </p:nvSpPr>
        <p:spPr>
          <a:xfrm>
            <a:off x="820812" y="4131544"/>
            <a:ext cx="5529970" cy="1684115"/>
          </a:xfrm>
          <a:prstGeom prst="rect">
            <a:avLst/>
          </a:prstGeom>
          <a:noFill/>
        </p:spPr>
        <p:txBody>
          <a:bodyPr wrap="square">
            <a:spAutoFit/>
          </a:bodyPr>
          <a:lstStyle/>
          <a:p>
            <a:pPr marR="0" lvl="0" algn="l" defTabSz="914400" rtl="0" eaLnBrk="1" fontAlgn="auto" latinLnBrk="0" hangingPunct="1">
              <a:lnSpc>
                <a:spcPct val="150000"/>
              </a:lnSpc>
              <a:spcBef>
                <a:spcPts val="1000"/>
              </a:spcBef>
              <a:spcAft>
                <a:spcPts val="0"/>
              </a:spcAft>
              <a:buClrTx/>
              <a:buSzTx/>
              <a:tabLst/>
              <a:defRPr/>
            </a:pPr>
            <a:r>
              <a:rPr kumimoji="0" lang="de-DE"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Wenn man Sprachen studiert, kann man nur Lehrer oder Lehrerin werden - unterrichten will ich nicht. </a:t>
            </a:r>
          </a:p>
        </p:txBody>
      </p:sp>
      <p:sp>
        <p:nvSpPr>
          <p:cNvPr id="15" name="Speech Bubble: Rectangle with Corners Rounded 14">
            <a:extLst>
              <a:ext uri="{FF2B5EF4-FFF2-40B4-BE49-F238E27FC236}">
                <a16:creationId xmlns:a16="http://schemas.microsoft.com/office/drawing/2014/main" id="{B6307068-F085-488A-B529-F5EAE345ACD1}"/>
              </a:ext>
            </a:extLst>
          </p:cNvPr>
          <p:cNvSpPr/>
          <p:nvPr/>
        </p:nvSpPr>
        <p:spPr>
          <a:xfrm>
            <a:off x="6868941" y="4131544"/>
            <a:ext cx="4772271" cy="1543087"/>
          </a:xfrm>
          <a:prstGeom prst="wedgeRoundRectCallo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3D9A5AC4-2CDD-4F7A-A234-DC854A39C738}"/>
              </a:ext>
            </a:extLst>
          </p:cNvPr>
          <p:cNvSpPr txBox="1"/>
          <p:nvPr/>
        </p:nvSpPr>
        <p:spPr>
          <a:xfrm>
            <a:off x="6947293" y="4338028"/>
            <a:ext cx="4693919" cy="1130118"/>
          </a:xfrm>
          <a:prstGeom prst="rect">
            <a:avLst/>
          </a:prstGeom>
          <a:noFill/>
        </p:spPr>
        <p:txBody>
          <a:bodyPr wrap="square">
            <a:spAutoFit/>
          </a:bodyPr>
          <a:lstStyle/>
          <a:p>
            <a:pPr marR="0" lvl="0" algn="l" defTabSz="914400" rtl="0" eaLnBrk="1" fontAlgn="auto" latinLnBrk="0" hangingPunct="1">
              <a:lnSpc>
                <a:spcPct val="150000"/>
              </a:lnSpc>
              <a:spcBef>
                <a:spcPts val="1000"/>
              </a:spcBef>
              <a:spcAft>
                <a:spcPts val="0"/>
              </a:spcAft>
              <a:buClrTx/>
              <a:buSzTx/>
              <a:tabLst/>
              <a:defRPr/>
            </a:pPr>
            <a:r>
              <a:rPr kumimoji="0" lang="de-DE"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Man braucht viel Zeit, um eine Fremdsprache zu lernen.</a:t>
            </a:r>
          </a:p>
        </p:txBody>
      </p:sp>
    </p:spTree>
    <p:extLst>
      <p:ext uri="{BB962C8B-B14F-4D97-AF65-F5344CB8AC3E}">
        <p14:creationId xmlns:p14="http://schemas.microsoft.com/office/powerpoint/2010/main" val="20947254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C7E89-97F5-1F15-A03C-93963F43AA6D}"/>
              </a:ext>
            </a:extLst>
          </p:cNvPr>
          <p:cNvSpPr>
            <a:spLocks noGrp="1"/>
          </p:cNvSpPr>
          <p:nvPr>
            <p:ph type="title"/>
          </p:nvPr>
        </p:nvSpPr>
        <p:spPr>
          <a:xfrm>
            <a:off x="0" y="213557"/>
            <a:ext cx="5288280" cy="647577"/>
          </a:xfrm>
        </p:spPr>
        <p:txBody>
          <a:bodyPr>
            <a:normAutofit/>
          </a:bodyPr>
          <a:lstStyle/>
          <a:p>
            <a:r>
              <a:rPr lang="en-US" dirty="0" err="1"/>
              <a:t>Fremdsprachenlernen</a:t>
            </a:r>
            <a:endParaRPr lang="en-GB" dirty="0"/>
          </a:p>
        </p:txBody>
      </p:sp>
      <p:sp>
        <p:nvSpPr>
          <p:cNvPr id="4" name="Google Shape;228;p7">
            <a:extLst>
              <a:ext uri="{FF2B5EF4-FFF2-40B4-BE49-F238E27FC236}">
                <a16:creationId xmlns:a16="http://schemas.microsoft.com/office/drawing/2014/main" id="{96BD00FE-146B-EC48-9B2E-705F2FFBC295}"/>
              </a:ext>
            </a:extLst>
          </p:cNvPr>
          <p:cNvSpPr/>
          <p:nvPr/>
        </p:nvSpPr>
        <p:spPr>
          <a:xfrm>
            <a:off x="10413220" y="137357"/>
            <a:ext cx="1647136" cy="400919"/>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i="0" u="none" strike="noStrike" cap="none" dirty="0" err="1">
                <a:solidFill>
                  <a:srgbClr val="3D3C3C"/>
                </a:solidFill>
                <a:latin typeface="Century Gothic"/>
                <a:ea typeface="Century Gothic"/>
                <a:cs typeface="Century Gothic"/>
                <a:sym typeface="Century Gothic"/>
              </a:rPr>
              <a:t>schreiben</a:t>
            </a:r>
            <a:endParaRPr dirty="0"/>
          </a:p>
        </p:txBody>
      </p:sp>
      <p:sp>
        <p:nvSpPr>
          <p:cNvPr id="6" name="TextBox 5">
            <a:extLst>
              <a:ext uri="{FF2B5EF4-FFF2-40B4-BE49-F238E27FC236}">
                <a16:creationId xmlns:a16="http://schemas.microsoft.com/office/drawing/2014/main" id="{39E0BFD9-5A7A-461F-A5C6-0B5EC00A153F}"/>
              </a:ext>
            </a:extLst>
          </p:cNvPr>
          <p:cNvSpPr txBox="1"/>
          <p:nvPr/>
        </p:nvSpPr>
        <p:spPr>
          <a:xfrm>
            <a:off x="217011" y="848301"/>
            <a:ext cx="11514137" cy="830997"/>
          </a:xfrm>
          <a:prstGeom prst="rect">
            <a:avLst/>
          </a:prstGeom>
          <a:noFill/>
        </p:spPr>
        <p:txBody>
          <a:bodyPr wrap="square" rtlCol="0">
            <a:spAutoFit/>
          </a:bodyPr>
          <a:lstStyle/>
          <a:p>
            <a:r>
              <a:rPr lang="en-GB" sz="2400" b="1" dirty="0"/>
              <a:t>Lies die </a:t>
            </a:r>
            <a:r>
              <a:rPr lang="en-GB" sz="2400" b="1" dirty="0" err="1"/>
              <a:t>Meinungen</a:t>
            </a:r>
            <a:r>
              <a:rPr lang="en-GB" sz="2400" b="1" dirty="0"/>
              <a:t>. Was </a:t>
            </a:r>
            <a:r>
              <a:rPr lang="en-GB" sz="2400" b="1" dirty="0" err="1"/>
              <a:t>denkst</a:t>
            </a:r>
            <a:r>
              <a:rPr lang="en-GB" sz="2400" b="1" dirty="0"/>
              <a:t> du?  </a:t>
            </a:r>
            <a:br>
              <a:rPr lang="en-GB" sz="2400" dirty="0"/>
            </a:br>
            <a:r>
              <a:rPr lang="en-GB" sz="2400" dirty="0" err="1"/>
              <a:t>Schreib</a:t>
            </a:r>
            <a:r>
              <a:rPr lang="en-GB" sz="2400" dirty="0"/>
              <a:t> eine </a:t>
            </a:r>
            <a:r>
              <a:rPr lang="en-GB" sz="2400" dirty="0" err="1"/>
              <a:t>Antwort</a:t>
            </a:r>
            <a:r>
              <a:rPr lang="en-GB" sz="2400" dirty="0"/>
              <a:t> auf </a:t>
            </a:r>
            <a:r>
              <a:rPr lang="en-GB" sz="2400" b="1" dirty="0" err="1"/>
              <a:t>zwei</a:t>
            </a:r>
            <a:r>
              <a:rPr lang="en-GB" sz="2400" dirty="0"/>
              <a:t> </a:t>
            </a:r>
            <a:r>
              <a:rPr lang="en-GB" sz="2400" dirty="0" err="1"/>
              <a:t>Meinungen</a:t>
            </a:r>
            <a:r>
              <a:rPr lang="en-GB" sz="2400" dirty="0"/>
              <a:t>. </a:t>
            </a:r>
            <a:r>
              <a:rPr lang="en-GB" sz="2400" dirty="0" err="1"/>
              <a:t>Benutz</a:t>
            </a:r>
            <a:r>
              <a:rPr lang="en-GB" sz="2400" dirty="0"/>
              <a:t> </a:t>
            </a:r>
            <a:r>
              <a:rPr lang="en-GB" sz="2400" b="1" dirty="0" err="1"/>
              <a:t>nicht</a:t>
            </a:r>
            <a:r>
              <a:rPr lang="en-GB" sz="2400" dirty="0"/>
              <a:t> und </a:t>
            </a:r>
            <a:r>
              <a:rPr lang="en-GB" sz="2400" b="1" dirty="0" err="1"/>
              <a:t>kein</a:t>
            </a:r>
            <a:r>
              <a:rPr lang="en-GB" sz="2400" dirty="0"/>
              <a:t>.</a:t>
            </a:r>
          </a:p>
        </p:txBody>
      </p:sp>
      <p:sp>
        <p:nvSpPr>
          <p:cNvPr id="9" name="Speech Bubble: Rectangle with Corners Rounded 8">
            <a:extLst>
              <a:ext uri="{FF2B5EF4-FFF2-40B4-BE49-F238E27FC236}">
                <a16:creationId xmlns:a16="http://schemas.microsoft.com/office/drawing/2014/main" id="{217A1D18-6216-487E-BF07-B2ADDC269A21}"/>
              </a:ext>
            </a:extLst>
          </p:cNvPr>
          <p:cNvSpPr/>
          <p:nvPr/>
        </p:nvSpPr>
        <p:spPr>
          <a:xfrm>
            <a:off x="217011" y="1715891"/>
            <a:ext cx="6242600" cy="2036624"/>
          </a:xfrm>
          <a:prstGeom prst="wedgeRoundRectCallo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9D54584C-3499-4898-919F-658D8F5BD4B6}"/>
              </a:ext>
            </a:extLst>
          </p:cNvPr>
          <p:cNvSpPr txBox="1"/>
          <p:nvPr/>
        </p:nvSpPr>
        <p:spPr>
          <a:xfrm>
            <a:off x="217011" y="1787360"/>
            <a:ext cx="6370320" cy="1684115"/>
          </a:xfrm>
          <a:prstGeom prst="rect">
            <a:avLst/>
          </a:prstGeom>
          <a:noFill/>
        </p:spPr>
        <p:txBody>
          <a:bodyPr wrap="square">
            <a:spAutoFit/>
          </a:bodyPr>
          <a:lstStyle/>
          <a:p>
            <a:pPr marR="0" lvl="0" algn="l" defTabSz="914400" rtl="0" eaLnBrk="1" fontAlgn="auto" latinLnBrk="0" hangingPunct="1">
              <a:lnSpc>
                <a:spcPct val="150000"/>
              </a:lnSpc>
              <a:spcBef>
                <a:spcPts val="1000"/>
              </a:spcBef>
              <a:spcAft>
                <a:spcPts val="0"/>
              </a:spcAft>
              <a:buClrTx/>
              <a:buSzTx/>
              <a:tabLst/>
              <a:defRPr/>
            </a:pPr>
            <a:r>
              <a:rPr kumimoji="0" lang="en-US" sz="24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Englisch</a:t>
            </a:r>
            <a:r>
              <a:rPr kumimoji="0" lang="en-US"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US" sz="24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ist</a:t>
            </a:r>
            <a:r>
              <a:rPr kumimoji="0" lang="en-US"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eine </a:t>
            </a:r>
            <a:r>
              <a:rPr kumimoji="0" lang="en-US" sz="24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Weltsprache</a:t>
            </a:r>
            <a:r>
              <a:rPr kumimoji="0" lang="en-US"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Alle </a:t>
            </a:r>
            <a:r>
              <a:rPr kumimoji="0" lang="en-US" sz="24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sprechen</a:t>
            </a:r>
            <a:r>
              <a:rPr kumimoji="0" lang="en-US"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US" sz="24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Englisch</a:t>
            </a:r>
            <a:r>
              <a:rPr kumimoji="0" lang="en-US"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de-DE"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Fremdsprachenlernen macht keinen Sinn!</a:t>
            </a:r>
          </a:p>
        </p:txBody>
      </p:sp>
      <p:sp>
        <p:nvSpPr>
          <p:cNvPr id="10" name="Speech Bubble: Rectangle with Corners Rounded 9">
            <a:extLst>
              <a:ext uri="{FF2B5EF4-FFF2-40B4-BE49-F238E27FC236}">
                <a16:creationId xmlns:a16="http://schemas.microsoft.com/office/drawing/2014/main" id="{B488D5BB-BA91-47C2-ACAB-272880FC6BC0}"/>
              </a:ext>
            </a:extLst>
          </p:cNvPr>
          <p:cNvSpPr/>
          <p:nvPr/>
        </p:nvSpPr>
        <p:spPr>
          <a:xfrm>
            <a:off x="6609863" y="1715891"/>
            <a:ext cx="5275190" cy="2036624"/>
          </a:xfrm>
          <a:prstGeom prst="wedgeRoundRectCallo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02BFE9AB-CD26-447E-A2EC-EF34AE55CA7C}"/>
              </a:ext>
            </a:extLst>
          </p:cNvPr>
          <p:cNvSpPr txBox="1"/>
          <p:nvPr/>
        </p:nvSpPr>
        <p:spPr>
          <a:xfrm>
            <a:off x="6703452" y="1892145"/>
            <a:ext cx="5181601" cy="1684115"/>
          </a:xfrm>
          <a:prstGeom prst="rect">
            <a:avLst/>
          </a:prstGeom>
          <a:noFill/>
        </p:spPr>
        <p:txBody>
          <a:bodyPr wrap="square">
            <a:spAutoFit/>
          </a:bodyPr>
          <a:lstStyle/>
          <a:p>
            <a:pPr>
              <a:lnSpc>
                <a:spcPct val="150000"/>
              </a:lnSpc>
              <a:spcBef>
                <a:spcPts val="1000"/>
              </a:spcBef>
              <a:defRPr/>
            </a:pPr>
            <a:r>
              <a:rPr lang="de-DE" sz="2400" dirty="0"/>
              <a:t>Ich finde Sprachen schwierig und langweilig. Ich lerne lieber ein anderes Fach.</a:t>
            </a:r>
          </a:p>
        </p:txBody>
      </p:sp>
      <p:sp>
        <p:nvSpPr>
          <p:cNvPr id="12" name="Speech Bubble: Rectangle with Corners Rounded 11">
            <a:extLst>
              <a:ext uri="{FF2B5EF4-FFF2-40B4-BE49-F238E27FC236}">
                <a16:creationId xmlns:a16="http://schemas.microsoft.com/office/drawing/2014/main" id="{F45BD6F4-9F34-40E6-A97D-DC38FFD76920}"/>
              </a:ext>
            </a:extLst>
          </p:cNvPr>
          <p:cNvSpPr/>
          <p:nvPr/>
        </p:nvSpPr>
        <p:spPr>
          <a:xfrm>
            <a:off x="672710" y="4035659"/>
            <a:ext cx="5786901" cy="2036624"/>
          </a:xfrm>
          <a:prstGeom prst="wedgeRoundRectCallo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744ABC9E-A785-4866-949B-706D10C574FF}"/>
              </a:ext>
            </a:extLst>
          </p:cNvPr>
          <p:cNvSpPr txBox="1"/>
          <p:nvPr/>
        </p:nvSpPr>
        <p:spPr>
          <a:xfrm>
            <a:off x="820812" y="4131544"/>
            <a:ext cx="5529970" cy="1684115"/>
          </a:xfrm>
          <a:prstGeom prst="rect">
            <a:avLst/>
          </a:prstGeom>
          <a:noFill/>
        </p:spPr>
        <p:txBody>
          <a:bodyPr wrap="square">
            <a:spAutoFit/>
          </a:bodyPr>
          <a:lstStyle/>
          <a:p>
            <a:pPr marR="0" lvl="0" algn="l" defTabSz="914400" rtl="0" eaLnBrk="1" fontAlgn="auto" latinLnBrk="0" hangingPunct="1">
              <a:lnSpc>
                <a:spcPct val="150000"/>
              </a:lnSpc>
              <a:spcBef>
                <a:spcPts val="1000"/>
              </a:spcBef>
              <a:spcAft>
                <a:spcPts val="0"/>
              </a:spcAft>
              <a:buClrTx/>
              <a:buSzTx/>
              <a:tabLst/>
              <a:defRPr/>
            </a:pPr>
            <a:r>
              <a:rPr kumimoji="0" lang="de-DE"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Wenn man Sprachen studiert, kann man nur Lehrer oder Lehrerin werden - das will ich nicht. </a:t>
            </a:r>
          </a:p>
        </p:txBody>
      </p:sp>
      <p:sp>
        <p:nvSpPr>
          <p:cNvPr id="15" name="Speech Bubble: Rectangle with Corners Rounded 14">
            <a:extLst>
              <a:ext uri="{FF2B5EF4-FFF2-40B4-BE49-F238E27FC236}">
                <a16:creationId xmlns:a16="http://schemas.microsoft.com/office/drawing/2014/main" id="{B6307068-F085-488A-B529-F5EAE345ACD1}"/>
              </a:ext>
            </a:extLst>
          </p:cNvPr>
          <p:cNvSpPr/>
          <p:nvPr/>
        </p:nvSpPr>
        <p:spPr>
          <a:xfrm>
            <a:off x="6868942" y="4131544"/>
            <a:ext cx="4528429" cy="1543087"/>
          </a:xfrm>
          <a:prstGeom prst="wedgeRoundRectCallo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3D9A5AC4-2CDD-4F7A-A234-DC854A39C738}"/>
              </a:ext>
            </a:extLst>
          </p:cNvPr>
          <p:cNvSpPr txBox="1"/>
          <p:nvPr/>
        </p:nvSpPr>
        <p:spPr>
          <a:xfrm>
            <a:off x="7086601" y="4227514"/>
            <a:ext cx="4310770" cy="1130118"/>
          </a:xfrm>
          <a:prstGeom prst="rect">
            <a:avLst/>
          </a:prstGeom>
          <a:noFill/>
        </p:spPr>
        <p:txBody>
          <a:bodyPr wrap="square">
            <a:spAutoFit/>
          </a:bodyPr>
          <a:lstStyle/>
          <a:p>
            <a:pPr marR="0" lvl="0" algn="l" defTabSz="914400" rtl="0" eaLnBrk="1" fontAlgn="auto" latinLnBrk="0" hangingPunct="1">
              <a:lnSpc>
                <a:spcPct val="150000"/>
              </a:lnSpc>
              <a:spcBef>
                <a:spcPts val="1000"/>
              </a:spcBef>
              <a:spcAft>
                <a:spcPts val="0"/>
              </a:spcAft>
              <a:buClrTx/>
              <a:buSzTx/>
              <a:tabLst/>
              <a:defRPr/>
            </a:pPr>
            <a:r>
              <a:rPr kumimoji="0" lang="de-DE"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Fremdsprachenlernen dauert sehr lange!</a:t>
            </a:r>
          </a:p>
        </p:txBody>
      </p:sp>
    </p:spTree>
    <p:extLst>
      <p:ext uri="{BB962C8B-B14F-4D97-AF65-F5344CB8AC3E}">
        <p14:creationId xmlns:p14="http://schemas.microsoft.com/office/powerpoint/2010/main" val="24080637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A7D7FD3-A9CA-7F6B-46F2-7AFB068E611F}"/>
              </a:ext>
            </a:extLst>
          </p:cNvPr>
          <p:cNvSpPr>
            <a:spLocks noGrp="1"/>
          </p:cNvSpPr>
          <p:nvPr>
            <p:ph type="body" sz="quarter" idx="13"/>
          </p:nvPr>
        </p:nvSpPr>
        <p:spPr>
          <a:xfrm>
            <a:off x="363538" y="2041942"/>
            <a:ext cx="7980362" cy="844550"/>
          </a:xfrm>
        </p:spPr>
        <p:txBody>
          <a:bodyPr>
            <a:noAutofit/>
          </a:bodyPr>
          <a:lstStyle/>
          <a:p>
            <a:r>
              <a:rPr lang="en-GB" sz="4400" dirty="0"/>
              <a:t>eine </a:t>
            </a:r>
            <a:r>
              <a:rPr lang="en-GB" sz="4400" dirty="0" err="1"/>
              <a:t>neue</a:t>
            </a:r>
            <a:r>
              <a:rPr lang="en-GB" sz="4400" dirty="0"/>
              <a:t> </a:t>
            </a:r>
            <a:r>
              <a:rPr lang="en-GB" sz="4400" dirty="0" err="1"/>
              <a:t>Sprache</a:t>
            </a:r>
            <a:r>
              <a:rPr lang="en-GB" sz="4400" dirty="0"/>
              <a:t> </a:t>
            </a:r>
            <a:r>
              <a:rPr lang="en-GB" sz="4400" dirty="0" err="1"/>
              <a:t>lernen</a:t>
            </a:r>
            <a:endParaRPr lang="en-GB" sz="4400" dirty="0"/>
          </a:p>
        </p:txBody>
      </p:sp>
      <p:sp>
        <p:nvSpPr>
          <p:cNvPr id="4" name="Text Placeholder 3">
            <a:extLst>
              <a:ext uri="{FF2B5EF4-FFF2-40B4-BE49-F238E27FC236}">
                <a16:creationId xmlns:a16="http://schemas.microsoft.com/office/drawing/2014/main" id="{11D1E62E-B899-ED47-3910-DD6FF345787A}"/>
              </a:ext>
            </a:extLst>
          </p:cNvPr>
          <p:cNvSpPr>
            <a:spLocks noGrp="1"/>
          </p:cNvSpPr>
          <p:nvPr>
            <p:ph type="body" sz="quarter" idx="14"/>
          </p:nvPr>
        </p:nvSpPr>
        <p:spPr>
          <a:xfrm>
            <a:off x="363538" y="1197392"/>
            <a:ext cx="6640512" cy="844550"/>
          </a:xfrm>
        </p:spPr>
        <p:txBody>
          <a:bodyPr/>
          <a:lstStyle/>
          <a:p>
            <a:r>
              <a:rPr lang="en-GB" dirty="0" err="1"/>
              <a:t>Identität</a:t>
            </a:r>
            <a:r>
              <a:rPr lang="en-GB" dirty="0"/>
              <a:t>:</a:t>
            </a:r>
          </a:p>
        </p:txBody>
      </p:sp>
      <p:sp>
        <p:nvSpPr>
          <p:cNvPr id="8" name="Text Placeholder 7">
            <a:extLst>
              <a:ext uri="{FF2B5EF4-FFF2-40B4-BE49-F238E27FC236}">
                <a16:creationId xmlns:a16="http://schemas.microsoft.com/office/drawing/2014/main" id="{9BAEDE38-A8E3-42F5-97ED-81144018542E}"/>
              </a:ext>
            </a:extLst>
          </p:cNvPr>
          <p:cNvSpPr>
            <a:spLocks noGrp="1"/>
          </p:cNvSpPr>
          <p:nvPr>
            <p:ph type="body" sz="quarter" idx="12"/>
          </p:nvPr>
        </p:nvSpPr>
        <p:spPr>
          <a:xfrm>
            <a:off x="0" y="5703888"/>
            <a:ext cx="3434738" cy="1154112"/>
          </a:xfrm>
        </p:spPr>
        <p:txBody>
          <a:bodyPr>
            <a:normAutofit fontScale="85000" lnSpcReduction="20000"/>
          </a:bodyPr>
          <a:lstStyle/>
          <a:p>
            <a:r>
              <a:rPr lang="en-GB" dirty="0"/>
              <a:t>Hilary Potter, Heike Krüsemann, Janine Turner</a:t>
            </a:r>
          </a:p>
          <a:p>
            <a:pPr>
              <a:lnSpc>
                <a:spcPct val="120000"/>
              </a:lnSpc>
              <a:spcBef>
                <a:spcPts val="0"/>
              </a:spcBef>
            </a:pPr>
            <a:endParaRPr lang="en-GB" dirty="0"/>
          </a:p>
          <a:p>
            <a:pPr>
              <a:lnSpc>
                <a:spcPct val="120000"/>
              </a:lnSpc>
              <a:spcBef>
                <a:spcPts val="0"/>
              </a:spcBef>
            </a:pPr>
            <a:r>
              <a:rPr lang="en-GB" dirty="0"/>
              <a:t>Date updated: 31/03/24</a:t>
            </a:r>
          </a:p>
          <a:p>
            <a:endParaRPr lang="en-GB" dirty="0"/>
          </a:p>
        </p:txBody>
      </p:sp>
      <p:sp>
        <p:nvSpPr>
          <p:cNvPr id="9" name="Text Placeholder 2">
            <a:extLst>
              <a:ext uri="{FF2B5EF4-FFF2-40B4-BE49-F238E27FC236}">
                <a16:creationId xmlns:a16="http://schemas.microsoft.com/office/drawing/2014/main" id="{3C472210-2CC2-4F8B-A995-93ECB203D55C}"/>
              </a:ext>
            </a:extLst>
          </p:cNvPr>
          <p:cNvSpPr txBox="1">
            <a:spLocks/>
          </p:cNvSpPr>
          <p:nvPr/>
        </p:nvSpPr>
        <p:spPr>
          <a:xfrm>
            <a:off x="363538" y="2886492"/>
            <a:ext cx="4864546" cy="479394"/>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
                <a:srgbClr val="3D3C3C"/>
              </a:buClr>
              <a:buSzPts val="2400"/>
              <a:buFont typeface="Arial" panose="020B0604020202020204" pitchFamily="34" charset="0"/>
              <a:buNone/>
              <a:tabLst/>
              <a:defRPr/>
            </a:pPr>
            <a:r>
              <a:rPr kumimoji="0" lang="en-GB" sz="2400" b="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Year 10 Term 1.1 Week 3 Lesson 3</a:t>
            </a:r>
          </a:p>
        </p:txBody>
      </p:sp>
    </p:spTree>
    <p:extLst>
      <p:ext uri="{BB962C8B-B14F-4D97-AF65-F5344CB8AC3E}">
        <p14:creationId xmlns:p14="http://schemas.microsoft.com/office/powerpoint/2010/main" val="26754306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049FF-5F4C-43E9-43F0-24174E76B25C}"/>
              </a:ext>
            </a:extLst>
          </p:cNvPr>
          <p:cNvSpPr>
            <a:spLocks noGrp="1"/>
          </p:cNvSpPr>
          <p:nvPr>
            <p:ph type="title"/>
          </p:nvPr>
        </p:nvSpPr>
        <p:spPr/>
        <p:txBody>
          <a:bodyPr/>
          <a:lstStyle/>
          <a:p>
            <a:r>
              <a:rPr lang="en-GB" dirty="0" err="1"/>
              <a:t>Vokabeln</a:t>
            </a:r>
            <a:endParaRPr lang="en-GB" dirty="0"/>
          </a:p>
        </p:txBody>
      </p:sp>
      <p:sp>
        <p:nvSpPr>
          <p:cNvPr id="3" name="Text Placeholder 2">
            <a:extLst>
              <a:ext uri="{FF2B5EF4-FFF2-40B4-BE49-F238E27FC236}">
                <a16:creationId xmlns:a16="http://schemas.microsoft.com/office/drawing/2014/main" id="{2111E232-8407-42F6-8E8B-36911962FFD7}"/>
              </a:ext>
            </a:extLst>
          </p:cNvPr>
          <p:cNvSpPr>
            <a:spLocks noGrp="1"/>
          </p:cNvSpPr>
          <p:nvPr>
            <p:ph type="body" sz="quarter" idx="10"/>
          </p:nvPr>
        </p:nvSpPr>
        <p:spPr/>
        <p:txBody>
          <a:bodyPr/>
          <a:lstStyle/>
          <a:p>
            <a:r>
              <a:rPr lang="en-US" dirty="0" err="1"/>
              <a:t>Finde</a:t>
            </a:r>
            <a:r>
              <a:rPr lang="en-US" dirty="0"/>
              <a:t> die </a:t>
            </a:r>
            <a:r>
              <a:rPr lang="en-US" dirty="0" err="1"/>
              <a:t>passenden</a:t>
            </a:r>
            <a:r>
              <a:rPr lang="en-US" dirty="0"/>
              <a:t> </a:t>
            </a:r>
            <a:r>
              <a:rPr lang="en-US" dirty="0" err="1"/>
              <a:t>Wörter</a:t>
            </a:r>
            <a:r>
              <a:rPr lang="en-US" dirty="0"/>
              <a:t> </a:t>
            </a:r>
            <a:r>
              <a:rPr lang="en-US" dirty="0" err="1"/>
              <a:t>aus</a:t>
            </a:r>
            <a:r>
              <a:rPr lang="en-US" dirty="0"/>
              <a:t> A und B.</a:t>
            </a:r>
          </a:p>
          <a:p>
            <a:endParaRPr lang="en-US" dirty="0"/>
          </a:p>
          <a:p>
            <a:r>
              <a:rPr lang="en-US" b="1" dirty="0"/>
              <a:t>A							B</a:t>
            </a:r>
            <a:endParaRPr lang="en-GB" b="1" dirty="0"/>
          </a:p>
        </p:txBody>
      </p:sp>
      <p:sp>
        <p:nvSpPr>
          <p:cNvPr id="4" name="Google Shape;228;p7">
            <a:extLst>
              <a:ext uri="{FF2B5EF4-FFF2-40B4-BE49-F238E27FC236}">
                <a16:creationId xmlns:a16="http://schemas.microsoft.com/office/drawing/2014/main" id="{A5DB3F53-28F2-0FC7-0190-A8417D329B83}"/>
              </a:ext>
            </a:extLst>
          </p:cNvPr>
          <p:cNvSpPr/>
          <p:nvPr/>
        </p:nvSpPr>
        <p:spPr>
          <a:xfrm>
            <a:off x="10713720" y="172906"/>
            <a:ext cx="1243608" cy="400919"/>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i="0" u="none" strike="noStrike" cap="none" dirty="0" err="1">
                <a:solidFill>
                  <a:srgbClr val="3D3C3C"/>
                </a:solidFill>
                <a:latin typeface="Century Gothic"/>
                <a:ea typeface="Century Gothic"/>
                <a:cs typeface="Century Gothic"/>
                <a:sym typeface="Century Gothic"/>
              </a:rPr>
              <a:t>Auftakt</a:t>
            </a:r>
            <a:endParaRPr dirty="0"/>
          </a:p>
        </p:txBody>
      </p:sp>
      <p:sp>
        <p:nvSpPr>
          <p:cNvPr id="6" name="Google Shape;921;p20">
            <a:extLst>
              <a:ext uri="{FF2B5EF4-FFF2-40B4-BE49-F238E27FC236}">
                <a16:creationId xmlns:a16="http://schemas.microsoft.com/office/drawing/2014/main" id="{3F8705D7-DCFD-3E50-0172-0D6D2B18ACBD}"/>
              </a:ext>
            </a:extLst>
          </p:cNvPr>
          <p:cNvSpPr/>
          <p:nvPr/>
        </p:nvSpPr>
        <p:spPr>
          <a:xfrm>
            <a:off x="1222888" y="1474470"/>
            <a:ext cx="4764144" cy="4446270"/>
          </a:xfrm>
          <a:prstGeom prst="ellipse">
            <a:avLst/>
          </a:prstGeom>
          <a:solidFill>
            <a:schemeClr val="tx2">
              <a:lumMod val="20000"/>
              <a:lumOff val="80000"/>
            </a:schemeClr>
          </a:solidFill>
          <a:ln w="28575"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2000" b="0" i="0" u="none" strike="noStrike" cap="none" dirty="0">
              <a:solidFill>
                <a:srgbClr val="FFFFFF"/>
              </a:solidFill>
              <a:latin typeface="Century Gothic"/>
              <a:ea typeface="Century Gothic"/>
              <a:cs typeface="Century Gothic"/>
              <a:sym typeface="Century Gothic"/>
            </a:endParaRPr>
          </a:p>
        </p:txBody>
      </p:sp>
      <p:sp>
        <p:nvSpPr>
          <p:cNvPr id="7" name="Google Shape;922;p20">
            <a:extLst>
              <a:ext uri="{FF2B5EF4-FFF2-40B4-BE49-F238E27FC236}">
                <a16:creationId xmlns:a16="http://schemas.microsoft.com/office/drawing/2014/main" id="{C9BDB97F-D3E1-F95B-E23C-899BB0001CF8}"/>
              </a:ext>
            </a:extLst>
          </p:cNvPr>
          <p:cNvSpPr/>
          <p:nvPr/>
        </p:nvSpPr>
        <p:spPr>
          <a:xfrm>
            <a:off x="7099202" y="1474470"/>
            <a:ext cx="4764144" cy="4446270"/>
          </a:xfrm>
          <a:prstGeom prst="ellipse">
            <a:avLst/>
          </a:prstGeom>
          <a:solidFill>
            <a:schemeClr val="accent1"/>
          </a:solidFill>
          <a:ln w="28575"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2000" b="0" i="0" u="none" strike="noStrike" cap="none">
              <a:solidFill>
                <a:srgbClr val="FFFFFF"/>
              </a:solidFill>
              <a:latin typeface="Century Gothic"/>
              <a:ea typeface="Century Gothic"/>
              <a:cs typeface="Century Gothic"/>
              <a:sym typeface="Century Gothic"/>
            </a:endParaRPr>
          </a:p>
        </p:txBody>
      </p:sp>
      <p:sp>
        <p:nvSpPr>
          <p:cNvPr id="8" name="Rectangle 7">
            <a:extLst>
              <a:ext uri="{FF2B5EF4-FFF2-40B4-BE49-F238E27FC236}">
                <a16:creationId xmlns:a16="http://schemas.microsoft.com/office/drawing/2014/main" id="{0387088B-04F9-823B-704F-CCEE7202C9C3}"/>
              </a:ext>
            </a:extLst>
          </p:cNvPr>
          <p:cNvSpPr/>
          <p:nvPr/>
        </p:nvSpPr>
        <p:spPr>
          <a:xfrm>
            <a:off x="1771650" y="2347645"/>
            <a:ext cx="1360170" cy="3847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t>Sache</a:t>
            </a:r>
            <a:endParaRPr lang="en-GB" sz="2400" dirty="0"/>
          </a:p>
        </p:txBody>
      </p:sp>
      <p:sp>
        <p:nvSpPr>
          <p:cNvPr id="11" name="Rectangle 10">
            <a:extLst>
              <a:ext uri="{FF2B5EF4-FFF2-40B4-BE49-F238E27FC236}">
                <a16:creationId xmlns:a16="http://schemas.microsoft.com/office/drawing/2014/main" id="{01B8D100-16AA-E293-B0DE-72F936680C27}"/>
              </a:ext>
            </a:extLst>
          </p:cNvPr>
          <p:cNvSpPr/>
          <p:nvPr/>
        </p:nvSpPr>
        <p:spPr>
          <a:xfrm>
            <a:off x="1405890" y="2958270"/>
            <a:ext cx="1885950" cy="42291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t>ankommen</a:t>
            </a:r>
            <a:endParaRPr lang="en-GB" sz="2400" dirty="0"/>
          </a:p>
        </p:txBody>
      </p:sp>
      <p:sp>
        <p:nvSpPr>
          <p:cNvPr id="12" name="Rectangle 11">
            <a:extLst>
              <a:ext uri="{FF2B5EF4-FFF2-40B4-BE49-F238E27FC236}">
                <a16:creationId xmlns:a16="http://schemas.microsoft.com/office/drawing/2014/main" id="{66110D3D-125E-4C83-5BFC-7D7F9E470FDD}"/>
              </a:ext>
            </a:extLst>
          </p:cNvPr>
          <p:cNvSpPr/>
          <p:nvPr/>
        </p:nvSpPr>
        <p:spPr>
          <a:xfrm>
            <a:off x="3710029" y="2317281"/>
            <a:ext cx="1360170" cy="47029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US" sz="2400" dirty="0" err="1">
                <a:effectLst/>
                <a:latin typeface="Century Gothic" panose="020B0502020202020204" pitchFamily="34" charset="0"/>
                <a:ea typeface="Calibri" panose="020F0502020204030204" pitchFamily="34" charset="0"/>
                <a:cs typeface="Times New Roman" panose="02020603050405020304" pitchFamily="18" charset="0"/>
              </a:rPr>
              <a:t>sagen</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23F87A9C-B5E7-B344-5A0C-182B9D105B62}"/>
              </a:ext>
            </a:extLst>
          </p:cNvPr>
          <p:cNvSpPr/>
          <p:nvPr/>
        </p:nvSpPr>
        <p:spPr>
          <a:xfrm>
            <a:off x="2699970" y="1678862"/>
            <a:ext cx="1595219" cy="42291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effectLst/>
                <a:latin typeface="Century Gothic" panose="020B0502020202020204" pitchFamily="34" charset="0"/>
                <a:ea typeface="Calibri" panose="020F0502020204030204" pitchFamily="34" charset="0"/>
                <a:cs typeface="Times New Roman" panose="02020603050405020304" pitchFamily="18" charset="0"/>
              </a:rPr>
              <a:t>hören</a:t>
            </a:r>
            <a:endParaRPr lang="en-GB" sz="2400" dirty="0"/>
          </a:p>
        </p:txBody>
      </p:sp>
      <p:sp>
        <p:nvSpPr>
          <p:cNvPr id="14" name="Rectangle 13">
            <a:extLst>
              <a:ext uri="{FF2B5EF4-FFF2-40B4-BE49-F238E27FC236}">
                <a16:creationId xmlns:a16="http://schemas.microsoft.com/office/drawing/2014/main" id="{0597928A-204D-22A7-1FF1-533975552496}"/>
              </a:ext>
            </a:extLst>
          </p:cNvPr>
          <p:cNvSpPr/>
          <p:nvPr/>
        </p:nvSpPr>
        <p:spPr>
          <a:xfrm>
            <a:off x="3877025" y="3617913"/>
            <a:ext cx="1783080" cy="47029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US" sz="2400" dirty="0" err="1">
                <a:effectLst/>
                <a:latin typeface="Century Gothic" panose="020B0502020202020204" pitchFamily="34" charset="0"/>
                <a:ea typeface="Calibri" panose="020F0502020204030204" pitchFamily="34" charset="0"/>
                <a:cs typeface="Times New Roman" panose="02020603050405020304" pitchFamily="18" charset="0"/>
              </a:rPr>
              <a:t>schreiben</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Rectangle 14">
            <a:extLst>
              <a:ext uri="{FF2B5EF4-FFF2-40B4-BE49-F238E27FC236}">
                <a16:creationId xmlns:a16="http://schemas.microsoft.com/office/drawing/2014/main" id="{31CE6B6B-8D15-0F9E-FDD2-79B0C495985C}"/>
              </a:ext>
            </a:extLst>
          </p:cNvPr>
          <p:cNvSpPr/>
          <p:nvPr/>
        </p:nvSpPr>
        <p:spPr>
          <a:xfrm>
            <a:off x="2990028" y="5267208"/>
            <a:ext cx="1120140" cy="47029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US" sz="2400" dirty="0" err="1">
                <a:effectLst/>
                <a:latin typeface="Century Gothic" panose="020B0502020202020204" pitchFamily="34" charset="0"/>
                <a:ea typeface="Calibri" panose="020F0502020204030204" pitchFamily="34" charset="0"/>
                <a:cs typeface="Times New Roman" panose="02020603050405020304" pitchFamily="18" charset="0"/>
              </a:rPr>
              <a:t>vorne</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Rectangle 15">
            <a:extLst>
              <a:ext uri="{FF2B5EF4-FFF2-40B4-BE49-F238E27FC236}">
                <a16:creationId xmlns:a16="http://schemas.microsoft.com/office/drawing/2014/main" id="{71ABEDA6-4CE3-DA0B-4500-53DA97C97DF1}"/>
              </a:ext>
            </a:extLst>
          </p:cNvPr>
          <p:cNvSpPr/>
          <p:nvPr/>
        </p:nvSpPr>
        <p:spPr>
          <a:xfrm>
            <a:off x="3491954" y="3043814"/>
            <a:ext cx="1120140" cy="47029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US" sz="2400" dirty="0" err="1">
                <a:effectLst/>
                <a:latin typeface="Century Gothic" panose="020B0502020202020204" pitchFamily="34" charset="0"/>
                <a:ea typeface="Calibri" panose="020F0502020204030204" pitchFamily="34" charset="0"/>
                <a:cs typeface="Times New Roman" panose="02020603050405020304" pitchFamily="18" charset="0"/>
              </a:rPr>
              <a:t>unten</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Rectangle 16">
            <a:extLst>
              <a:ext uri="{FF2B5EF4-FFF2-40B4-BE49-F238E27FC236}">
                <a16:creationId xmlns:a16="http://schemas.microsoft.com/office/drawing/2014/main" id="{F453D4A7-8CE0-E2FE-FFA3-0E291036AF21}"/>
              </a:ext>
            </a:extLst>
          </p:cNvPr>
          <p:cNvSpPr/>
          <p:nvPr/>
        </p:nvSpPr>
        <p:spPr>
          <a:xfrm>
            <a:off x="1524700" y="3674423"/>
            <a:ext cx="2080260" cy="42291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US" sz="2400" dirty="0" err="1">
                <a:solidFill>
                  <a:srgbClr val="FFC000"/>
                </a:solidFill>
                <a:effectLst/>
                <a:latin typeface="Century Gothic" panose="020B0502020202020204" pitchFamily="34" charset="0"/>
                <a:ea typeface="Calibri" panose="020F0502020204030204" pitchFamily="34" charset="0"/>
                <a:cs typeface="Times New Roman" panose="02020603050405020304" pitchFamily="18" charset="0"/>
              </a:rPr>
              <a:t>Gegenwart</a:t>
            </a:r>
            <a:r>
              <a:rPr lang="en-US" sz="24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Rectangle 17">
            <a:extLst>
              <a:ext uri="{FF2B5EF4-FFF2-40B4-BE49-F238E27FC236}">
                <a16:creationId xmlns:a16="http://schemas.microsoft.com/office/drawing/2014/main" id="{4EC07CDD-69D7-312C-B441-9AB5BD41C071}"/>
              </a:ext>
            </a:extLst>
          </p:cNvPr>
          <p:cNvSpPr/>
          <p:nvPr/>
        </p:nvSpPr>
        <p:spPr>
          <a:xfrm>
            <a:off x="3817880" y="4292283"/>
            <a:ext cx="1252319" cy="5916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Abend</a:t>
            </a:r>
            <a:endParaRPr lang="en-GB" sz="2400" dirty="0"/>
          </a:p>
        </p:txBody>
      </p:sp>
      <p:sp>
        <p:nvSpPr>
          <p:cNvPr id="19" name="Rectangle 18">
            <a:extLst>
              <a:ext uri="{FF2B5EF4-FFF2-40B4-BE49-F238E27FC236}">
                <a16:creationId xmlns:a16="http://schemas.microsoft.com/office/drawing/2014/main" id="{E2A9B755-A395-8FDE-65D6-09DBCB528B92}"/>
              </a:ext>
            </a:extLst>
          </p:cNvPr>
          <p:cNvSpPr/>
          <p:nvPr/>
        </p:nvSpPr>
        <p:spPr>
          <a:xfrm>
            <a:off x="1765846" y="4354522"/>
            <a:ext cx="1365974" cy="42291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t>richtig</a:t>
            </a:r>
            <a:endParaRPr lang="en-GB" sz="2400" dirty="0"/>
          </a:p>
        </p:txBody>
      </p:sp>
      <p:sp>
        <p:nvSpPr>
          <p:cNvPr id="21" name="Rectangle 20">
            <a:extLst>
              <a:ext uri="{FF2B5EF4-FFF2-40B4-BE49-F238E27FC236}">
                <a16:creationId xmlns:a16="http://schemas.microsoft.com/office/drawing/2014/main" id="{AD978415-9708-DC2B-8637-A8476E0DDBB1}"/>
              </a:ext>
            </a:extLst>
          </p:cNvPr>
          <p:cNvSpPr/>
          <p:nvPr/>
        </p:nvSpPr>
        <p:spPr>
          <a:xfrm>
            <a:off x="8716067" y="4910143"/>
            <a:ext cx="2110007" cy="4585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hear/listen</a:t>
            </a:r>
            <a:endParaRPr lang="en-GB" sz="2400" dirty="0"/>
          </a:p>
        </p:txBody>
      </p:sp>
      <p:sp>
        <p:nvSpPr>
          <p:cNvPr id="24" name="Rectangle 23">
            <a:extLst>
              <a:ext uri="{FF2B5EF4-FFF2-40B4-BE49-F238E27FC236}">
                <a16:creationId xmlns:a16="http://schemas.microsoft.com/office/drawing/2014/main" id="{24D1F8A4-B057-4DBF-2003-003AE5614E8D}"/>
              </a:ext>
            </a:extLst>
          </p:cNvPr>
          <p:cNvSpPr/>
          <p:nvPr/>
        </p:nvSpPr>
        <p:spPr>
          <a:xfrm>
            <a:off x="7381688" y="4292283"/>
            <a:ext cx="1559830" cy="4585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say/tell</a:t>
            </a:r>
            <a:endParaRPr lang="en-GB" sz="2400" dirty="0"/>
          </a:p>
        </p:txBody>
      </p:sp>
      <p:sp>
        <p:nvSpPr>
          <p:cNvPr id="25" name="Rectangle 24">
            <a:extLst>
              <a:ext uri="{FF2B5EF4-FFF2-40B4-BE49-F238E27FC236}">
                <a16:creationId xmlns:a16="http://schemas.microsoft.com/office/drawing/2014/main" id="{269A97F6-076B-7B41-89E1-DA607EC7235A}"/>
              </a:ext>
            </a:extLst>
          </p:cNvPr>
          <p:cNvSpPr/>
          <p:nvPr/>
        </p:nvSpPr>
        <p:spPr>
          <a:xfrm>
            <a:off x="9550130" y="3684168"/>
            <a:ext cx="1559830" cy="4585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write</a:t>
            </a:r>
            <a:endParaRPr lang="en-GB" sz="2400" dirty="0"/>
          </a:p>
        </p:txBody>
      </p:sp>
      <p:sp>
        <p:nvSpPr>
          <p:cNvPr id="26" name="Rectangle 25">
            <a:extLst>
              <a:ext uri="{FF2B5EF4-FFF2-40B4-BE49-F238E27FC236}">
                <a16:creationId xmlns:a16="http://schemas.microsoft.com/office/drawing/2014/main" id="{D2B91952-966F-19B7-8DC5-DF50AAA0EE64}"/>
              </a:ext>
            </a:extLst>
          </p:cNvPr>
          <p:cNvSpPr/>
          <p:nvPr/>
        </p:nvSpPr>
        <p:spPr>
          <a:xfrm>
            <a:off x="8734315" y="1732049"/>
            <a:ext cx="1559830" cy="4585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present</a:t>
            </a:r>
            <a:endParaRPr lang="en-GB" sz="2400" dirty="0"/>
          </a:p>
        </p:txBody>
      </p:sp>
      <p:sp>
        <p:nvSpPr>
          <p:cNvPr id="27" name="Rectangle 26">
            <a:extLst>
              <a:ext uri="{FF2B5EF4-FFF2-40B4-BE49-F238E27FC236}">
                <a16:creationId xmlns:a16="http://schemas.microsoft.com/office/drawing/2014/main" id="{2D155A8F-5693-80B5-CA47-59B69A55A38D}"/>
              </a:ext>
            </a:extLst>
          </p:cNvPr>
          <p:cNvSpPr/>
          <p:nvPr/>
        </p:nvSpPr>
        <p:spPr>
          <a:xfrm>
            <a:off x="7416736" y="2776258"/>
            <a:ext cx="1294939" cy="4585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down</a:t>
            </a:r>
            <a:endParaRPr lang="en-GB" sz="2400" dirty="0"/>
          </a:p>
        </p:txBody>
      </p:sp>
      <p:sp>
        <p:nvSpPr>
          <p:cNvPr id="28" name="Rectangle 27">
            <a:extLst>
              <a:ext uri="{FF2B5EF4-FFF2-40B4-BE49-F238E27FC236}">
                <a16:creationId xmlns:a16="http://schemas.microsoft.com/office/drawing/2014/main" id="{208A2047-4202-A748-B603-4BD86035F5B8}"/>
              </a:ext>
            </a:extLst>
          </p:cNvPr>
          <p:cNvSpPr/>
          <p:nvPr/>
        </p:nvSpPr>
        <p:spPr>
          <a:xfrm>
            <a:off x="8711675" y="2317710"/>
            <a:ext cx="2588382" cy="4585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at/to the front</a:t>
            </a:r>
            <a:endParaRPr lang="en-GB" sz="2400" dirty="0"/>
          </a:p>
        </p:txBody>
      </p:sp>
      <p:sp>
        <p:nvSpPr>
          <p:cNvPr id="29" name="Rectangle 28">
            <a:extLst>
              <a:ext uri="{FF2B5EF4-FFF2-40B4-BE49-F238E27FC236}">
                <a16:creationId xmlns:a16="http://schemas.microsoft.com/office/drawing/2014/main" id="{48E7C497-FAC8-A95D-4C06-8EC3E0013F16}"/>
              </a:ext>
            </a:extLst>
          </p:cNvPr>
          <p:cNvSpPr/>
          <p:nvPr/>
        </p:nvSpPr>
        <p:spPr>
          <a:xfrm>
            <a:off x="8915954" y="2940172"/>
            <a:ext cx="1130640" cy="42336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thing</a:t>
            </a:r>
            <a:endParaRPr lang="en-GB" sz="2400" dirty="0"/>
          </a:p>
        </p:txBody>
      </p:sp>
      <p:sp>
        <p:nvSpPr>
          <p:cNvPr id="30" name="Rectangle 29">
            <a:extLst>
              <a:ext uri="{FF2B5EF4-FFF2-40B4-BE49-F238E27FC236}">
                <a16:creationId xmlns:a16="http://schemas.microsoft.com/office/drawing/2014/main" id="{5EE52346-2E72-D6B6-956F-27B1B5171197}"/>
              </a:ext>
            </a:extLst>
          </p:cNvPr>
          <p:cNvSpPr/>
          <p:nvPr/>
        </p:nvSpPr>
        <p:spPr>
          <a:xfrm>
            <a:off x="10238412" y="3065964"/>
            <a:ext cx="1488203" cy="4585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evening</a:t>
            </a:r>
            <a:endParaRPr lang="en-GB" sz="2400" dirty="0"/>
          </a:p>
        </p:txBody>
      </p:sp>
      <p:sp>
        <p:nvSpPr>
          <p:cNvPr id="31" name="Rectangle 30">
            <a:extLst>
              <a:ext uri="{FF2B5EF4-FFF2-40B4-BE49-F238E27FC236}">
                <a16:creationId xmlns:a16="http://schemas.microsoft.com/office/drawing/2014/main" id="{34DD255F-FAB1-33B2-80EE-CE61A767FC68}"/>
              </a:ext>
            </a:extLst>
          </p:cNvPr>
          <p:cNvSpPr/>
          <p:nvPr/>
        </p:nvSpPr>
        <p:spPr>
          <a:xfrm>
            <a:off x="7199273" y="3445149"/>
            <a:ext cx="2293145" cy="4585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right/correct</a:t>
            </a:r>
            <a:endParaRPr lang="en-GB" sz="2400" dirty="0"/>
          </a:p>
        </p:txBody>
      </p:sp>
      <p:sp>
        <p:nvSpPr>
          <p:cNvPr id="32" name="Rectangle 31">
            <a:extLst>
              <a:ext uri="{FF2B5EF4-FFF2-40B4-BE49-F238E27FC236}">
                <a16:creationId xmlns:a16="http://schemas.microsoft.com/office/drawing/2014/main" id="{7699FF45-8847-92D1-9A70-9A2FE787FB06}"/>
              </a:ext>
            </a:extLst>
          </p:cNvPr>
          <p:cNvSpPr/>
          <p:nvPr/>
        </p:nvSpPr>
        <p:spPr>
          <a:xfrm>
            <a:off x="9153890" y="4309545"/>
            <a:ext cx="1559830" cy="4585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arrive</a:t>
            </a:r>
            <a:endParaRPr lang="en-GB" sz="2400" dirty="0"/>
          </a:p>
        </p:txBody>
      </p:sp>
    </p:spTree>
    <p:extLst>
      <p:ext uri="{BB962C8B-B14F-4D97-AF65-F5344CB8AC3E}">
        <p14:creationId xmlns:p14="http://schemas.microsoft.com/office/powerpoint/2010/main" val="17671963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049FF-5F4C-43E9-43F0-24174E76B25C}"/>
              </a:ext>
            </a:extLst>
          </p:cNvPr>
          <p:cNvSpPr>
            <a:spLocks noGrp="1"/>
          </p:cNvSpPr>
          <p:nvPr>
            <p:ph type="title"/>
          </p:nvPr>
        </p:nvSpPr>
        <p:spPr/>
        <p:txBody>
          <a:bodyPr/>
          <a:lstStyle/>
          <a:p>
            <a:r>
              <a:rPr lang="en-GB" dirty="0" err="1"/>
              <a:t>Antworten</a:t>
            </a:r>
            <a:endParaRPr lang="en-GB" dirty="0"/>
          </a:p>
        </p:txBody>
      </p:sp>
      <p:sp>
        <p:nvSpPr>
          <p:cNvPr id="4" name="Google Shape;228;p7">
            <a:extLst>
              <a:ext uri="{FF2B5EF4-FFF2-40B4-BE49-F238E27FC236}">
                <a16:creationId xmlns:a16="http://schemas.microsoft.com/office/drawing/2014/main" id="{A5DB3F53-28F2-0FC7-0190-A8417D329B83}"/>
              </a:ext>
            </a:extLst>
          </p:cNvPr>
          <p:cNvSpPr/>
          <p:nvPr/>
        </p:nvSpPr>
        <p:spPr>
          <a:xfrm>
            <a:off x="10713720" y="172906"/>
            <a:ext cx="1243608" cy="400919"/>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i="0" u="none" strike="noStrike" cap="none" dirty="0" err="1">
                <a:solidFill>
                  <a:srgbClr val="3D3C3C"/>
                </a:solidFill>
                <a:latin typeface="Century Gothic"/>
                <a:ea typeface="Century Gothic"/>
                <a:cs typeface="Century Gothic"/>
                <a:sym typeface="Century Gothic"/>
              </a:rPr>
              <a:t>Auftakt</a:t>
            </a:r>
            <a:endParaRPr dirty="0"/>
          </a:p>
        </p:txBody>
      </p:sp>
      <p:graphicFrame>
        <p:nvGraphicFramePr>
          <p:cNvPr id="10" name="Table 19">
            <a:extLst>
              <a:ext uri="{FF2B5EF4-FFF2-40B4-BE49-F238E27FC236}">
                <a16:creationId xmlns:a16="http://schemas.microsoft.com/office/drawing/2014/main" id="{4C844B78-9A6C-43EC-BB9B-EEA477602261}"/>
              </a:ext>
            </a:extLst>
          </p:cNvPr>
          <p:cNvGraphicFramePr>
            <a:graphicFrameLocks noGrp="1"/>
          </p:cNvGraphicFramePr>
          <p:nvPr/>
        </p:nvGraphicFramePr>
        <p:xfrm>
          <a:off x="2032000" y="861134"/>
          <a:ext cx="8128000" cy="5411274"/>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2476077106"/>
                    </a:ext>
                  </a:extLst>
                </a:gridCol>
                <a:gridCol w="4064000">
                  <a:extLst>
                    <a:ext uri="{9D8B030D-6E8A-4147-A177-3AD203B41FA5}">
                      <a16:colId xmlns:a16="http://schemas.microsoft.com/office/drawing/2014/main" val="108245642"/>
                    </a:ext>
                  </a:extLst>
                </a:gridCol>
              </a:tblGrid>
              <a:tr h="491934">
                <a:tc>
                  <a:txBody>
                    <a:bodyPr/>
                    <a:lstStyle/>
                    <a:p>
                      <a:r>
                        <a:rPr lang="en-GB" sz="2400" dirty="0" err="1"/>
                        <a:t>Englisch</a:t>
                      </a:r>
                      <a:endParaRPr lang="en-GB" sz="2400" dirty="0"/>
                    </a:p>
                  </a:txBody>
                  <a:tcPr/>
                </a:tc>
                <a:tc>
                  <a:txBody>
                    <a:bodyPr/>
                    <a:lstStyle/>
                    <a:p>
                      <a:r>
                        <a:rPr lang="en-GB" sz="2400" dirty="0"/>
                        <a:t>Deutsch</a:t>
                      </a:r>
                    </a:p>
                  </a:txBody>
                  <a:tcPr/>
                </a:tc>
                <a:extLst>
                  <a:ext uri="{0D108BD9-81ED-4DB2-BD59-A6C34878D82A}">
                    <a16:rowId xmlns:a16="http://schemas.microsoft.com/office/drawing/2014/main" val="1995465575"/>
                  </a:ext>
                </a:extLst>
              </a:tr>
              <a:tr h="491934">
                <a:tc>
                  <a:txBody>
                    <a:bodyPr/>
                    <a:lstStyle/>
                    <a:p>
                      <a:r>
                        <a:rPr lang="en-GB" sz="2400" dirty="0"/>
                        <a:t>to arrive, arriving</a:t>
                      </a:r>
                    </a:p>
                  </a:txBody>
                  <a:tcPr/>
                </a:tc>
                <a:tc>
                  <a:txBody>
                    <a:bodyPr/>
                    <a:lstStyle/>
                    <a:p>
                      <a:r>
                        <a:rPr lang="en-GB" sz="2400" b="1" dirty="0" err="1"/>
                        <a:t>ankommen</a:t>
                      </a:r>
                      <a:endParaRPr lang="en-GB" sz="2400" b="1" dirty="0"/>
                    </a:p>
                  </a:txBody>
                  <a:tcPr/>
                </a:tc>
                <a:extLst>
                  <a:ext uri="{0D108BD9-81ED-4DB2-BD59-A6C34878D82A}">
                    <a16:rowId xmlns:a16="http://schemas.microsoft.com/office/drawing/2014/main" val="4275038388"/>
                  </a:ext>
                </a:extLst>
              </a:tr>
              <a:tr h="491934">
                <a:tc>
                  <a:txBody>
                    <a:bodyPr/>
                    <a:lstStyle/>
                    <a:p>
                      <a:r>
                        <a:rPr lang="en-GB" sz="2400" dirty="0"/>
                        <a:t>to hear, listen</a:t>
                      </a:r>
                    </a:p>
                  </a:txBody>
                  <a:tcPr/>
                </a:tc>
                <a:tc>
                  <a:txBody>
                    <a:bodyPr/>
                    <a:lstStyle/>
                    <a:p>
                      <a:r>
                        <a:rPr lang="en-GB" sz="2400" b="1" dirty="0" err="1"/>
                        <a:t>hören</a:t>
                      </a:r>
                      <a:endParaRPr lang="en-GB" sz="2400" b="1" dirty="0"/>
                    </a:p>
                  </a:txBody>
                  <a:tcPr/>
                </a:tc>
                <a:extLst>
                  <a:ext uri="{0D108BD9-81ED-4DB2-BD59-A6C34878D82A}">
                    <a16:rowId xmlns:a16="http://schemas.microsoft.com/office/drawing/2014/main" val="1777096135"/>
                  </a:ext>
                </a:extLst>
              </a:tr>
              <a:tr h="491934">
                <a:tc>
                  <a:txBody>
                    <a:bodyPr/>
                    <a:lstStyle/>
                    <a:p>
                      <a:r>
                        <a:rPr lang="en-GB" sz="2400" dirty="0"/>
                        <a:t>to say, tell</a:t>
                      </a:r>
                    </a:p>
                  </a:txBody>
                  <a:tcPr/>
                </a:tc>
                <a:tc>
                  <a:txBody>
                    <a:bodyPr/>
                    <a:lstStyle/>
                    <a:p>
                      <a:r>
                        <a:rPr lang="en-GB" sz="2400" b="1" dirty="0" err="1"/>
                        <a:t>sagen</a:t>
                      </a:r>
                      <a:endParaRPr lang="en-GB" sz="2400" b="1" dirty="0"/>
                    </a:p>
                  </a:txBody>
                  <a:tcPr/>
                </a:tc>
                <a:extLst>
                  <a:ext uri="{0D108BD9-81ED-4DB2-BD59-A6C34878D82A}">
                    <a16:rowId xmlns:a16="http://schemas.microsoft.com/office/drawing/2014/main" val="602852889"/>
                  </a:ext>
                </a:extLst>
              </a:tr>
              <a:tr h="491934">
                <a:tc>
                  <a:txBody>
                    <a:bodyPr/>
                    <a:lstStyle/>
                    <a:p>
                      <a:r>
                        <a:rPr lang="en-GB" sz="2400" dirty="0"/>
                        <a:t>to write, writing</a:t>
                      </a:r>
                    </a:p>
                  </a:txBody>
                  <a:tcPr/>
                </a:tc>
                <a:tc>
                  <a:txBody>
                    <a:bodyPr/>
                    <a:lstStyle/>
                    <a:p>
                      <a:r>
                        <a:rPr lang="en-GB" sz="2400" b="1" dirty="0" err="1"/>
                        <a:t>schreiben</a:t>
                      </a:r>
                      <a:endParaRPr lang="en-GB" sz="2400" b="1" dirty="0"/>
                    </a:p>
                  </a:txBody>
                  <a:tcPr/>
                </a:tc>
                <a:extLst>
                  <a:ext uri="{0D108BD9-81ED-4DB2-BD59-A6C34878D82A}">
                    <a16:rowId xmlns:a16="http://schemas.microsoft.com/office/drawing/2014/main" val="2338482604"/>
                  </a:ext>
                </a:extLst>
              </a:tr>
              <a:tr h="491934">
                <a:tc>
                  <a:txBody>
                    <a:bodyPr/>
                    <a:lstStyle/>
                    <a:p>
                      <a:r>
                        <a:rPr lang="en-GB" sz="2400" dirty="0"/>
                        <a:t>(the) evening</a:t>
                      </a:r>
                    </a:p>
                  </a:txBody>
                  <a:tcPr/>
                </a:tc>
                <a:tc>
                  <a:txBody>
                    <a:bodyPr/>
                    <a:lstStyle/>
                    <a:p>
                      <a:r>
                        <a:rPr lang="en-GB" sz="2400" b="1" dirty="0"/>
                        <a:t>der Abend</a:t>
                      </a:r>
                    </a:p>
                  </a:txBody>
                  <a:tcPr/>
                </a:tc>
                <a:extLst>
                  <a:ext uri="{0D108BD9-81ED-4DB2-BD59-A6C34878D82A}">
                    <a16:rowId xmlns:a16="http://schemas.microsoft.com/office/drawing/2014/main" val="2976477438"/>
                  </a:ext>
                </a:extLst>
              </a:tr>
              <a:tr h="491934">
                <a:tc>
                  <a:txBody>
                    <a:bodyPr/>
                    <a:lstStyle/>
                    <a:p>
                      <a:r>
                        <a:rPr lang="en-GB" sz="2400" dirty="0"/>
                        <a:t>(the) thing</a:t>
                      </a:r>
                    </a:p>
                  </a:txBody>
                  <a:tcPr/>
                </a:tc>
                <a:tc>
                  <a:txBody>
                    <a:bodyPr/>
                    <a:lstStyle/>
                    <a:p>
                      <a:r>
                        <a:rPr lang="en-GB" sz="2400" b="1" dirty="0"/>
                        <a:t>die </a:t>
                      </a:r>
                      <a:r>
                        <a:rPr lang="en-GB" sz="2400" b="1" dirty="0" err="1"/>
                        <a:t>Sache</a:t>
                      </a:r>
                      <a:endParaRPr lang="en-GB" sz="2400" b="1" dirty="0"/>
                    </a:p>
                  </a:txBody>
                  <a:tcPr/>
                </a:tc>
                <a:extLst>
                  <a:ext uri="{0D108BD9-81ED-4DB2-BD59-A6C34878D82A}">
                    <a16:rowId xmlns:a16="http://schemas.microsoft.com/office/drawing/2014/main" val="1653078523"/>
                  </a:ext>
                </a:extLst>
              </a:tr>
              <a:tr h="491934">
                <a:tc>
                  <a:txBody>
                    <a:bodyPr/>
                    <a:lstStyle/>
                    <a:p>
                      <a:r>
                        <a:rPr lang="en-GB" sz="2400" dirty="0"/>
                        <a:t>at/to the front</a:t>
                      </a:r>
                    </a:p>
                  </a:txBody>
                  <a:tcPr/>
                </a:tc>
                <a:tc>
                  <a:txBody>
                    <a:bodyPr/>
                    <a:lstStyle/>
                    <a:p>
                      <a:r>
                        <a:rPr lang="en-GB" sz="2400" b="1" dirty="0" err="1"/>
                        <a:t>vorne</a:t>
                      </a:r>
                      <a:endParaRPr lang="en-GB" sz="2400" b="1" dirty="0"/>
                    </a:p>
                  </a:txBody>
                  <a:tcPr/>
                </a:tc>
                <a:extLst>
                  <a:ext uri="{0D108BD9-81ED-4DB2-BD59-A6C34878D82A}">
                    <a16:rowId xmlns:a16="http://schemas.microsoft.com/office/drawing/2014/main" val="1016882754"/>
                  </a:ext>
                </a:extLst>
              </a:tr>
              <a:tr h="491934">
                <a:tc>
                  <a:txBody>
                    <a:bodyPr/>
                    <a:lstStyle/>
                    <a:p>
                      <a:r>
                        <a:rPr lang="en-GB" sz="2400" dirty="0"/>
                        <a:t>down, downstairs, below</a:t>
                      </a:r>
                    </a:p>
                  </a:txBody>
                  <a:tcPr/>
                </a:tc>
                <a:tc>
                  <a:txBody>
                    <a:bodyPr/>
                    <a:lstStyle/>
                    <a:p>
                      <a:r>
                        <a:rPr lang="en-GB" sz="2400" b="1" dirty="0" err="1"/>
                        <a:t>unten</a:t>
                      </a:r>
                      <a:endParaRPr lang="en-GB" sz="2400" b="1" dirty="0"/>
                    </a:p>
                  </a:txBody>
                  <a:tcPr/>
                </a:tc>
                <a:extLst>
                  <a:ext uri="{0D108BD9-81ED-4DB2-BD59-A6C34878D82A}">
                    <a16:rowId xmlns:a16="http://schemas.microsoft.com/office/drawing/2014/main" val="1939319501"/>
                  </a:ext>
                </a:extLst>
              </a:tr>
              <a:tr h="491934">
                <a:tc>
                  <a:txBody>
                    <a:bodyPr/>
                    <a:lstStyle/>
                    <a:p>
                      <a:r>
                        <a:rPr lang="en-GB" sz="2400" dirty="0"/>
                        <a:t>right, correct, correctly</a:t>
                      </a:r>
                    </a:p>
                  </a:txBody>
                  <a:tcPr/>
                </a:tc>
                <a:tc>
                  <a:txBody>
                    <a:bodyPr/>
                    <a:lstStyle/>
                    <a:p>
                      <a:r>
                        <a:rPr lang="en-GB" sz="2400" b="1" dirty="0" err="1"/>
                        <a:t>richtig</a:t>
                      </a:r>
                      <a:endParaRPr lang="en-GB" sz="2400" b="1" dirty="0"/>
                    </a:p>
                  </a:txBody>
                  <a:tcPr/>
                </a:tc>
                <a:extLst>
                  <a:ext uri="{0D108BD9-81ED-4DB2-BD59-A6C34878D82A}">
                    <a16:rowId xmlns:a16="http://schemas.microsoft.com/office/drawing/2014/main" val="697595041"/>
                  </a:ext>
                </a:extLst>
              </a:tr>
              <a:tr h="491934">
                <a:tc>
                  <a:txBody>
                    <a:bodyPr/>
                    <a:lstStyle/>
                    <a:p>
                      <a:r>
                        <a:rPr lang="en-GB" sz="2400" dirty="0">
                          <a:solidFill>
                            <a:srgbClr val="FF6600"/>
                          </a:solidFill>
                        </a:rPr>
                        <a:t>(the) present</a:t>
                      </a:r>
                    </a:p>
                  </a:txBody>
                  <a:tcPr/>
                </a:tc>
                <a:tc>
                  <a:txBody>
                    <a:bodyPr/>
                    <a:lstStyle/>
                    <a:p>
                      <a:r>
                        <a:rPr lang="en-GB" sz="2400" b="1" dirty="0">
                          <a:solidFill>
                            <a:srgbClr val="FF6600"/>
                          </a:solidFill>
                        </a:rPr>
                        <a:t>die </a:t>
                      </a:r>
                      <a:r>
                        <a:rPr lang="en-GB" sz="2400" b="1" dirty="0" err="1">
                          <a:solidFill>
                            <a:srgbClr val="FF6600"/>
                          </a:solidFill>
                        </a:rPr>
                        <a:t>Gegenwart</a:t>
                      </a:r>
                      <a:endParaRPr lang="en-GB" sz="2400" b="1" dirty="0">
                        <a:solidFill>
                          <a:srgbClr val="FF6600"/>
                        </a:solidFill>
                      </a:endParaRPr>
                    </a:p>
                  </a:txBody>
                  <a:tcPr/>
                </a:tc>
                <a:extLst>
                  <a:ext uri="{0D108BD9-81ED-4DB2-BD59-A6C34878D82A}">
                    <a16:rowId xmlns:a16="http://schemas.microsoft.com/office/drawing/2014/main" val="722086796"/>
                  </a:ext>
                </a:extLst>
              </a:tr>
            </a:tbl>
          </a:graphicData>
        </a:graphic>
      </p:graphicFrame>
      <p:sp>
        <p:nvSpPr>
          <p:cNvPr id="20" name="Rectangle 19">
            <a:extLst>
              <a:ext uri="{FF2B5EF4-FFF2-40B4-BE49-F238E27FC236}">
                <a16:creationId xmlns:a16="http://schemas.microsoft.com/office/drawing/2014/main" id="{CDF990BF-20F4-42D8-8785-572B104CF50D}"/>
              </a:ext>
            </a:extLst>
          </p:cNvPr>
          <p:cNvSpPr/>
          <p:nvPr/>
        </p:nvSpPr>
        <p:spPr>
          <a:xfrm>
            <a:off x="6129250" y="1429790"/>
            <a:ext cx="2366356" cy="382386"/>
          </a:xfrm>
          <a:prstGeom prst="rect">
            <a:avLst/>
          </a:prstGeom>
          <a:solidFill>
            <a:srgbClr val="FFE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957AF592-58AA-474E-917F-B1C6D29158EC}"/>
              </a:ext>
            </a:extLst>
          </p:cNvPr>
          <p:cNvSpPr/>
          <p:nvPr/>
        </p:nvSpPr>
        <p:spPr>
          <a:xfrm>
            <a:off x="6129250" y="1895305"/>
            <a:ext cx="2366356" cy="382386"/>
          </a:xfrm>
          <a:prstGeom prst="rect">
            <a:avLst/>
          </a:prstGeom>
          <a:solidFill>
            <a:srgbClr val="FFF6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5FD287D9-C5FA-4E26-8821-B4DDD1725EFE}"/>
              </a:ext>
            </a:extLst>
          </p:cNvPr>
          <p:cNvSpPr/>
          <p:nvPr/>
        </p:nvSpPr>
        <p:spPr>
          <a:xfrm>
            <a:off x="6129250" y="2380832"/>
            <a:ext cx="2366356" cy="382386"/>
          </a:xfrm>
          <a:prstGeom prst="rect">
            <a:avLst/>
          </a:prstGeom>
          <a:solidFill>
            <a:srgbClr val="FFE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AC2E00CE-EDC5-43D6-94D7-373FA6E96D7E}"/>
              </a:ext>
            </a:extLst>
          </p:cNvPr>
          <p:cNvSpPr/>
          <p:nvPr/>
        </p:nvSpPr>
        <p:spPr>
          <a:xfrm>
            <a:off x="6129250" y="2846347"/>
            <a:ext cx="2366356" cy="382386"/>
          </a:xfrm>
          <a:prstGeom prst="rect">
            <a:avLst/>
          </a:prstGeom>
          <a:solidFill>
            <a:srgbClr val="FFF6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AAE7C6E0-5B7F-4376-A67B-6BF5FBF47826}"/>
              </a:ext>
            </a:extLst>
          </p:cNvPr>
          <p:cNvSpPr/>
          <p:nvPr/>
        </p:nvSpPr>
        <p:spPr>
          <a:xfrm>
            <a:off x="6129250" y="3375578"/>
            <a:ext cx="2366356" cy="382386"/>
          </a:xfrm>
          <a:prstGeom prst="rect">
            <a:avLst/>
          </a:prstGeom>
          <a:solidFill>
            <a:srgbClr val="FFE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CE6BE0CB-FDF0-4530-9C51-050DF0644C44}"/>
              </a:ext>
            </a:extLst>
          </p:cNvPr>
          <p:cNvSpPr/>
          <p:nvPr/>
        </p:nvSpPr>
        <p:spPr>
          <a:xfrm>
            <a:off x="6129250" y="3841093"/>
            <a:ext cx="2366356" cy="382386"/>
          </a:xfrm>
          <a:prstGeom prst="rect">
            <a:avLst/>
          </a:prstGeom>
          <a:solidFill>
            <a:srgbClr val="FFF6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DC0019FF-A2E6-42C3-B283-3C72DEC01B41}"/>
              </a:ext>
            </a:extLst>
          </p:cNvPr>
          <p:cNvSpPr/>
          <p:nvPr/>
        </p:nvSpPr>
        <p:spPr>
          <a:xfrm>
            <a:off x="6129250" y="4385529"/>
            <a:ext cx="2366356" cy="382386"/>
          </a:xfrm>
          <a:prstGeom prst="rect">
            <a:avLst/>
          </a:prstGeom>
          <a:solidFill>
            <a:srgbClr val="FFE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52AA400D-EFD3-4D27-A63E-B9F91BAE3A07}"/>
              </a:ext>
            </a:extLst>
          </p:cNvPr>
          <p:cNvSpPr/>
          <p:nvPr/>
        </p:nvSpPr>
        <p:spPr>
          <a:xfrm>
            <a:off x="6129250" y="4821590"/>
            <a:ext cx="2366356" cy="382386"/>
          </a:xfrm>
          <a:prstGeom prst="rect">
            <a:avLst/>
          </a:prstGeom>
          <a:solidFill>
            <a:srgbClr val="FFF6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F8DEC5A7-2027-4F19-9ECD-5B6C99E0CBBE}"/>
              </a:ext>
            </a:extLst>
          </p:cNvPr>
          <p:cNvSpPr/>
          <p:nvPr/>
        </p:nvSpPr>
        <p:spPr>
          <a:xfrm>
            <a:off x="6096000" y="5336571"/>
            <a:ext cx="2366356" cy="382386"/>
          </a:xfrm>
          <a:prstGeom prst="rect">
            <a:avLst/>
          </a:prstGeom>
          <a:solidFill>
            <a:srgbClr val="FFE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94FBE607-8093-49B5-A350-0EDF7C3BAF01}"/>
              </a:ext>
            </a:extLst>
          </p:cNvPr>
          <p:cNvSpPr/>
          <p:nvPr/>
        </p:nvSpPr>
        <p:spPr>
          <a:xfrm>
            <a:off x="6096000" y="5802086"/>
            <a:ext cx="2366356" cy="382386"/>
          </a:xfrm>
          <a:prstGeom prst="rect">
            <a:avLst/>
          </a:prstGeom>
          <a:solidFill>
            <a:srgbClr val="FFF6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16685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3" grpId="0" animBg="1"/>
      <p:bldP spid="34" grpId="0" animBg="1"/>
      <p:bldP spid="35" grpId="0" animBg="1"/>
      <p:bldP spid="36" grpId="0" animBg="1"/>
      <p:bldP spid="37" grpId="0" animBg="1"/>
      <p:bldP spid="38" grpId="0" animBg="1"/>
      <p:bldP spid="39" grpId="0" animBg="1"/>
      <p:bldP spid="40" grpId="0" animBg="1"/>
      <p:bldP spid="4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6BC08D0-A259-2E00-9A99-84B35ACE44C0}"/>
              </a:ext>
            </a:extLst>
          </p:cNvPr>
          <p:cNvSpPr>
            <a:spLocks noGrp="1"/>
          </p:cNvSpPr>
          <p:nvPr>
            <p:ph type="title"/>
          </p:nvPr>
        </p:nvSpPr>
        <p:spPr/>
        <p:txBody>
          <a:bodyPr/>
          <a:lstStyle/>
          <a:p>
            <a:r>
              <a:rPr lang="en-US" dirty="0"/>
              <a:t>Compound Nouns</a:t>
            </a:r>
            <a:endParaRPr lang="en-GB" dirty="0"/>
          </a:p>
        </p:txBody>
      </p:sp>
      <p:sp>
        <p:nvSpPr>
          <p:cNvPr id="4" name="Text Placeholder 3">
            <a:extLst>
              <a:ext uri="{FF2B5EF4-FFF2-40B4-BE49-F238E27FC236}">
                <a16:creationId xmlns:a16="http://schemas.microsoft.com/office/drawing/2014/main" id="{28150A91-828D-823C-B582-C3D4CBFCFFC1}"/>
              </a:ext>
            </a:extLst>
          </p:cNvPr>
          <p:cNvSpPr>
            <a:spLocks noGrp="1"/>
          </p:cNvSpPr>
          <p:nvPr>
            <p:ph type="body" sz="quarter" idx="10"/>
          </p:nvPr>
        </p:nvSpPr>
        <p:spPr>
          <a:xfrm>
            <a:off x="373063" y="877323"/>
            <a:ext cx="11514137" cy="5105400"/>
          </a:xfrm>
        </p:spPr>
        <p:txBody>
          <a:bodyPr/>
          <a:lstStyle/>
          <a:p>
            <a:endParaRPr lang="en-US" dirty="0"/>
          </a:p>
          <a:p>
            <a:endParaRPr lang="en-GB" dirty="0"/>
          </a:p>
        </p:txBody>
      </p:sp>
      <p:sp>
        <p:nvSpPr>
          <p:cNvPr id="7" name="TextBox 6">
            <a:extLst>
              <a:ext uri="{FF2B5EF4-FFF2-40B4-BE49-F238E27FC236}">
                <a16:creationId xmlns:a16="http://schemas.microsoft.com/office/drawing/2014/main" id="{40C344EE-410B-E949-D57E-D06BFBEDB8AA}"/>
              </a:ext>
            </a:extLst>
          </p:cNvPr>
          <p:cNvSpPr txBox="1"/>
          <p:nvPr/>
        </p:nvSpPr>
        <p:spPr>
          <a:xfrm>
            <a:off x="304800" y="877323"/>
            <a:ext cx="11299371" cy="1200329"/>
          </a:xfrm>
          <a:prstGeom prst="rect">
            <a:avLst/>
          </a:prstGeom>
          <a:noFill/>
        </p:spPr>
        <p:txBody>
          <a:bodyPr wrap="square" rtlCol="0">
            <a:spAutoFit/>
          </a:bodyPr>
          <a:lstStyle/>
          <a:p>
            <a:r>
              <a:rPr lang="en-US" sz="2400" dirty="0"/>
              <a:t>In German, combine two or more words to create one compound. </a:t>
            </a:r>
          </a:p>
          <a:p>
            <a:endParaRPr lang="en-US" sz="2400" dirty="0"/>
          </a:p>
          <a:p>
            <a:r>
              <a:rPr lang="en-US" sz="2400" b="1" dirty="0" err="1"/>
              <a:t>Zum</a:t>
            </a:r>
            <a:r>
              <a:rPr lang="en-US" sz="2400" b="1" dirty="0"/>
              <a:t> </a:t>
            </a:r>
            <a:r>
              <a:rPr lang="en-US" sz="2400" b="1" dirty="0" err="1"/>
              <a:t>Beispiel</a:t>
            </a:r>
            <a:r>
              <a:rPr lang="en-US" sz="2400" b="1" dirty="0"/>
              <a:t>:</a:t>
            </a:r>
          </a:p>
        </p:txBody>
      </p:sp>
      <p:sp>
        <p:nvSpPr>
          <p:cNvPr id="11" name="Speech Bubble: Rectangle with Corners Rounded 10">
            <a:extLst>
              <a:ext uri="{FF2B5EF4-FFF2-40B4-BE49-F238E27FC236}">
                <a16:creationId xmlns:a16="http://schemas.microsoft.com/office/drawing/2014/main" id="{BA102583-9362-C061-884B-EA6A61791AC3}"/>
              </a:ext>
            </a:extLst>
          </p:cNvPr>
          <p:cNvSpPr/>
          <p:nvPr/>
        </p:nvSpPr>
        <p:spPr>
          <a:xfrm>
            <a:off x="9223234" y="1294713"/>
            <a:ext cx="2902908" cy="1509851"/>
          </a:xfrm>
          <a:prstGeom prst="wedgeRoundRectCallout">
            <a:avLst>
              <a:gd name="adj1" fmla="val -63741"/>
              <a:gd name="adj2" fmla="val 17812"/>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The last noun gives the new compound its gender e.g., </a:t>
            </a:r>
            <a:br>
              <a:rPr lang="en-US" sz="2000" dirty="0"/>
            </a:br>
            <a:r>
              <a:rPr lang="en-US" sz="2000" b="1" dirty="0"/>
              <a:t>die</a:t>
            </a:r>
            <a:r>
              <a:rPr lang="en-US" sz="2000" dirty="0"/>
              <a:t> Hand, </a:t>
            </a:r>
            <a:r>
              <a:rPr lang="en-US" sz="2000" b="1" dirty="0"/>
              <a:t>der</a:t>
            </a:r>
            <a:r>
              <a:rPr lang="en-US" sz="2000" dirty="0"/>
              <a:t> Schuh </a:t>
            </a:r>
            <a:br>
              <a:rPr lang="en-US" sz="2000" dirty="0"/>
            </a:br>
            <a:r>
              <a:rPr lang="en-US" sz="2000" dirty="0">
                <a:sym typeface="Wingdings" panose="05000000000000000000" pitchFamily="2" charset="2"/>
              </a:rPr>
              <a:t> </a:t>
            </a:r>
            <a:r>
              <a:rPr lang="en-US" sz="2000" b="1" dirty="0">
                <a:sym typeface="Wingdings" panose="05000000000000000000" pitchFamily="2" charset="2"/>
              </a:rPr>
              <a:t>der </a:t>
            </a:r>
            <a:r>
              <a:rPr lang="en-US" sz="2000" dirty="0" err="1">
                <a:sym typeface="Wingdings" panose="05000000000000000000" pitchFamily="2" charset="2"/>
              </a:rPr>
              <a:t>Handschuh</a:t>
            </a:r>
            <a:r>
              <a:rPr lang="en-US" sz="2000" dirty="0">
                <a:sym typeface="Wingdings" panose="05000000000000000000" pitchFamily="2" charset="2"/>
              </a:rPr>
              <a:t>.</a:t>
            </a:r>
            <a:endParaRPr lang="en-GB" sz="2000" dirty="0"/>
          </a:p>
        </p:txBody>
      </p:sp>
      <p:sp>
        <p:nvSpPr>
          <p:cNvPr id="14" name="TextBox 13">
            <a:extLst>
              <a:ext uri="{FF2B5EF4-FFF2-40B4-BE49-F238E27FC236}">
                <a16:creationId xmlns:a16="http://schemas.microsoft.com/office/drawing/2014/main" id="{1981B35F-D9E7-4329-8413-B5D4020A321C}"/>
              </a:ext>
            </a:extLst>
          </p:cNvPr>
          <p:cNvSpPr txBox="1"/>
          <p:nvPr/>
        </p:nvSpPr>
        <p:spPr>
          <a:xfrm>
            <a:off x="304800" y="4681567"/>
            <a:ext cx="7559213" cy="461665"/>
          </a:xfrm>
          <a:prstGeom prst="rect">
            <a:avLst/>
          </a:prstGeom>
          <a:noFill/>
        </p:spPr>
        <p:txBody>
          <a:bodyPr wrap="square">
            <a:spAutoFit/>
          </a:bodyPr>
          <a:lstStyle/>
          <a:p>
            <a:r>
              <a:rPr lang="en-US" sz="2400" dirty="0"/>
              <a:t>Most compounds are nouns but there are also:</a:t>
            </a:r>
          </a:p>
        </p:txBody>
      </p:sp>
      <p:sp>
        <p:nvSpPr>
          <p:cNvPr id="16" name="TextBox 15">
            <a:extLst>
              <a:ext uri="{FF2B5EF4-FFF2-40B4-BE49-F238E27FC236}">
                <a16:creationId xmlns:a16="http://schemas.microsoft.com/office/drawing/2014/main" id="{439AC511-267E-4FD3-824C-6E8150DCCCCD}"/>
              </a:ext>
            </a:extLst>
          </p:cNvPr>
          <p:cNvSpPr txBox="1"/>
          <p:nvPr/>
        </p:nvSpPr>
        <p:spPr>
          <a:xfrm>
            <a:off x="373063" y="2059978"/>
            <a:ext cx="2889544" cy="461665"/>
          </a:xfrm>
          <a:prstGeom prst="rect">
            <a:avLst/>
          </a:prstGeom>
          <a:solidFill>
            <a:srgbClr val="FFF6D4"/>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25050"/>
                </a:solidFill>
                <a:effectLst/>
                <a:uLnTx/>
                <a:uFillTx/>
                <a:latin typeface="Century Gothic"/>
                <a:ea typeface="+mn-ea"/>
                <a:cs typeface="+mn-cs"/>
              </a:rPr>
              <a:t>Noun + noun</a:t>
            </a:r>
          </a:p>
        </p:txBody>
      </p:sp>
      <p:sp>
        <p:nvSpPr>
          <p:cNvPr id="17" name="TextBox 16">
            <a:extLst>
              <a:ext uri="{FF2B5EF4-FFF2-40B4-BE49-F238E27FC236}">
                <a16:creationId xmlns:a16="http://schemas.microsoft.com/office/drawing/2014/main" id="{96AE50C7-8DF1-42AE-AE0C-F2157C03D514}"/>
              </a:ext>
            </a:extLst>
          </p:cNvPr>
          <p:cNvSpPr txBox="1"/>
          <p:nvPr/>
        </p:nvSpPr>
        <p:spPr>
          <a:xfrm>
            <a:off x="373063" y="2727646"/>
            <a:ext cx="2902907" cy="461665"/>
          </a:xfrm>
          <a:prstGeom prst="rect">
            <a:avLst/>
          </a:prstGeom>
          <a:solidFill>
            <a:srgbClr val="FFF6D4"/>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25050"/>
                </a:solidFill>
                <a:effectLst/>
                <a:uLnTx/>
                <a:uFillTx/>
                <a:latin typeface="Century Gothic"/>
                <a:ea typeface="+mn-ea"/>
                <a:cs typeface="+mn-cs"/>
              </a:rPr>
              <a:t>Adjective + noun</a:t>
            </a:r>
          </a:p>
        </p:txBody>
      </p:sp>
      <p:sp>
        <p:nvSpPr>
          <p:cNvPr id="18" name="TextBox 17">
            <a:extLst>
              <a:ext uri="{FF2B5EF4-FFF2-40B4-BE49-F238E27FC236}">
                <a16:creationId xmlns:a16="http://schemas.microsoft.com/office/drawing/2014/main" id="{CE66314E-C5BE-4F39-ACCB-B4DD2A7EC1C5}"/>
              </a:ext>
            </a:extLst>
          </p:cNvPr>
          <p:cNvSpPr txBox="1"/>
          <p:nvPr/>
        </p:nvSpPr>
        <p:spPr>
          <a:xfrm>
            <a:off x="373063" y="3386859"/>
            <a:ext cx="2902907" cy="461665"/>
          </a:xfrm>
          <a:prstGeom prst="rect">
            <a:avLst/>
          </a:prstGeom>
          <a:solidFill>
            <a:srgbClr val="FFF6D4"/>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25050"/>
                </a:solidFill>
                <a:effectLst/>
                <a:uLnTx/>
                <a:uFillTx/>
                <a:latin typeface="Century Gothic"/>
                <a:ea typeface="+mn-ea"/>
                <a:cs typeface="+mn-cs"/>
              </a:rPr>
              <a:t>Verb stem + noun</a:t>
            </a:r>
          </a:p>
        </p:txBody>
      </p:sp>
      <p:sp>
        <p:nvSpPr>
          <p:cNvPr id="19" name="TextBox 18">
            <a:extLst>
              <a:ext uri="{FF2B5EF4-FFF2-40B4-BE49-F238E27FC236}">
                <a16:creationId xmlns:a16="http://schemas.microsoft.com/office/drawing/2014/main" id="{074DEE07-FE75-4D9C-AEDA-4CA23F9DA5EE}"/>
              </a:ext>
            </a:extLst>
          </p:cNvPr>
          <p:cNvSpPr txBox="1"/>
          <p:nvPr/>
        </p:nvSpPr>
        <p:spPr>
          <a:xfrm>
            <a:off x="373063" y="4028436"/>
            <a:ext cx="2902907" cy="461665"/>
          </a:xfrm>
          <a:prstGeom prst="rect">
            <a:avLst/>
          </a:prstGeom>
          <a:solidFill>
            <a:srgbClr val="FFF6D4"/>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25050"/>
                </a:solidFill>
                <a:effectLst/>
                <a:uLnTx/>
                <a:uFillTx/>
                <a:latin typeface="Century Gothic"/>
                <a:ea typeface="+mn-ea"/>
                <a:cs typeface="+mn-cs"/>
              </a:rPr>
              <a:t>Preposition + noun</a:t>
            </a:r>
          </a:p>
        </p:txBody>
      </p:sp>
      <p:sp>
        <p:nvSpPr>
          <p:cNvPr id="28" name="TextBox 27">
            <a:extLst>
              <a:ext uri="{FF2B5EF4-FFF2-40B4-BE49-F238E27FC236}">
                <a16:creationId xmlns:a16="http://schemas.microsoft.com/office/drawing/2014/main" id="{4B7EC6DF-F14A-4BBC-8E7B-C50FBE92291E}"/>
              </a:ext>
            </a:extLst>
          </p:cNvPr>
          <p:cNvSpPr txBox="1"/>
          <p:nvPr/>
        </p:nvSpPr>
        <p:spPr>
          <a:xfrm>
            <a:off x="3322647" y="2049639"/>
            <a:ext cx="5766924" cy="461665"/>
          </a:xfrm>
          <a:prstGeom prst="rect">
            <a:avLst/>
          </a:prstGeom>
          <a:noFill/>
        </p:spPr>
        <p:txBody>
          <a:bodyPr wrap="square" rtlCol="0">
            <a:spAutoFit/>
          </a:bodyPr>
          <a:lstStyle/>
          <a:p>
            <a:r>
              <a:rPr lang="en-US" sz="2400" b="1" dirty="0"/>
              <a:t>H</a:t>
            </a:r>
            <a:r>
              <a:rPr lang="en-US" sz="2400" dirty="0"/>
              <a:t>and + </a:t>
            </a:r>
            <a:r>
              <a:rPr lang="en-US" sz="2400" b="1" dirty="0"/>
              <a:t>S</a:t>
            </a:r>
            <a:r>
              <a:rPr lang="en-US" sz="2400" dirty="0"/>
              <a:t>chuh </a:t>
            </a:r>
            <a:r>
              <a:rPr lang="en-US" sz="2400" dirty="0">
                <a:sym typeface="Wingdings" panose="05000000000000000000" pitchFamily="2" charset="2"/>
              </a:rPr>
              <a:t> </a:t>
            </a:r>
            <a:r>
              <a:rPr lang="en-US" sz="2400" b="1" dirty="0" err="1">
                <a:sym typeface="Wingdings" panose="05000000000000000000" pitchFamily="2" charset="2"/>
              </a:rPr>
              <a:t>H</a:t>
            </a:r>
            <a:r>
              <a:rPr lang="en-US" sz="2400" dirty="0" err="1">
                <a:sym typeface="Wingdings" panose="05000000000000000000" pitchFamily="2" charset="2"/>
              </a:rPr>
              <a:t>and</a:t>
            </a:r>
            <a:r>
              <a:rPr lang="en-US" sz="2400" b="1" dirty="0" err="1">
                <a:sym typeface="Wingdings" panose="05000000000000000000" pitchFamily="2" charset="2"/>
              </a:rPr>
              <a:t>s</a:t>
            </a:r>
            <a:r>
              <a:rPr lang="en-US" sz="2400" dirty="0" err="1">
                <a:sym typeface="Wingdings" panose="05000000000000000000" pitchFamily="2" charset="2"/>
              </a:rPr>
              <a:t>chuh</a:t>
            </a:r>
            <a:r>
              <a:rPr lang="en-US" sz="2400" dirty="0">
                <a:sym typeface="Wingdings" panose="05000000000000000000" pitchFamily="2" charset="2"/>
              </a:rPr>
              <a:t> (glove)</a:t>
            </a:r>
            <a:endParaRPr lang="en-US" sz="2400" dirty="0"/>
          </a:p>
        </p:txBody>
      </p:sp>
      <p:sp>
        <p:nvSpPr>
          <p:cNvPr id="29" name="Speech Bubble: Rectangle with Corners Rounded 28">
            <a:extLst>
              <a:ext uri="{FF2B5EF4-FFF2-40B4-BE49-F238E27FC236}">
                <a16:creationId xmlns:a16="http://schemas.microsoft.com/office/drawing/2014/main" id="{DEA26D9A-9296-40E2-AD25-B10B259DF802}"/>
              </a:ext>
            </a:extLst>
          </p:cNvPr>
          <p:cNvSpPr/>
          <p:nvPr/>
        </p:nvSpPr>
        <p:spPr>
          <a:xfrm>
            <a:off x="5333287" y="1392645"/>
            <a:ext cx="2617640" cy="617187"/>
          </a:xfrm>
          <a:prstGeom prst="wedgeRoundRectCallout">
            <a:avLst>
              <a:gd name="adj1" fmla="val -22212"/>
              <a:gd name="adj2" fmla="val 74578"/>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Only the 1</a:t>
            </a:r>
            <a:r>
              <a:rPr lang="en-US" sz="2000" baseline="30000" dirty="0"/>
              <a:t>st</a:t>
            </a:r>
            <a:r>
              <a:rPr lang="en-US" sz="2000" dirty="0"/>
              <a:t> noun is </a:t>
            </a:r>
            <a:r>
              <a:rPr lang="en-US" sz="2000" dirty="0" err="1"/>
              <a:t>capitalised</a:t>
            </a:r>
            <a:r>
              <a:rPr lang="en-US" sz="2000" dirty="0"/>
              <a:t>.</a:t>
            </a:r>
            <a:endParaRPr lang="en-GB" sz="2000" dirty="0"/>
          </a:p>
        </p:txBody>
      </p:sp>
      <p:sp>
        <p:nvSpPr>
          <p:cNvPr id="30" name="TextBox 29">
            <a:extLst>
              <a:ext uri="{FF2B5EF4-FFF2-40B4-BE49-F238E27FC236}">
                <a16:creationId xmlns:a16="http://schemas.microsoft.com/office/drawing/2014/main" id="{D5507600-EA54-4784-849F-C2C5D66916E7}"/>
              </a:ext>
            </a:extLst>
          </p:cNvPr>
          <p:cNvSpPr txBox="1"/>
          <p:nvPr/>
        </p:nvSpPr>
        <p:spPr>
          <a:xfrm>
            <a:off x="3322647" y="2691601"/>
            <a:ext cx="6397550" cy="461665"/>
          </a:xfrm>
          <a:prstGeom prst="rect">
            <a:avLst/>
          </a:prstGeom>
          <a:noFill/>
        </p:spPr>
        <p:txBody>
          <a:bodyPr wrap="square" rtlCol="0">
            <a:spAutoFit/>
          </a:bodyPr>
          <a:lstStyle/>
          <a:p>
            <a:r>
              <a:rPr lang="en-US" sz="2400" b="1" dirty="0"/>
              <a:t>f</a:t>
            </a:r>
            <a:r>
              <a:rPr lang="en-US" sz="2400" dirty="0"/>
              <a:t>remd + </a:t>
            </a:r>
            <a:r>
              <a:rPr lang="en-US" sz="2400" b="1" dirty="0"/>
              <a:t>W</a:t>
            </a:r>
            <a:r>
              <a:rPr lang="en-US" sz="2400" dirty="0"/>
              <a:t>ort </a:t>
            </a:r>
            <a:r>
              <a:rPr lang="en-US" sz="2400" dirty="0">
                <a:sym typeface="Wingdings" panose="05000000000000000000" pitchFamily="2" charset="2"/>
              </a:rPr>
              <a:t> </a:t>
            </a:r>
            <a:r>
              <a:rPr lang="en-US" sz="2400" b="1" dirty="0" err="1">
                <a:sym typeface="Wingdings" panose="05000000000000000000" pitchFamily="2" charset="2"/>
              </a:rPr>
              <a:t>F</a:t>
            </a:r>
            <a:r>
              <a:rPr lang="en-US" sz="2400" dirty="0" err="1">
                <a:sym typeface="Wingdings" panose="05000000000000000000" pitchFamily="2" charset="2"/>
              </a:rPr>
              <a:t>remd</a:t>
            </a:r>
            <a:r>
              <a:rPr lang="en-US" sz="2400" b="1" dirty="0" err="1">
                <a:sym typeface="Wingdings" panose="05000000000000000000" pitchFamily="2" charset="2"/>
              </a:rPr>
              <a:t>w</a:t>
            </a:r>
            <a:r>
              <a:rPr lang="en-US" sz="2400" dirty="0" err="1">
                <a:sym typeface="Wingdings" panose="05000000000000000000" pitchFamily="2" charset="2"/>
              </a:rPr>
              <a:t>ort</a:t>
            </a:r>
            <a:r>
              <a:rPr lang="en-US" sz="2400" dirty="0">
                <a:sym typeface="Wingdings" panose="05000000000000000000" pitchFamily="2" charset="2"/>
              </a:rPr>
              <a:t> (foreign word)</a:t>
            </a:r>
            <a:endParaRPr lang="en-US" sz="2400" dirty="0"/>
          </a:p>
        </p:txBody>
      </p:sp>
      <p:sp>
        <p:nvSpPr>
          <p:cNvPr id="31" name="TextBox 30">
            <a:extLst>
              <a:ext uri="{FF2B5EF4-FFF2-40B4-BE49-F238E27FC236}">
                <a16:creationId xmlns:a16="http://schemas.microsoft.com/office/drawing/2014/main" id="{754AAD59-D266-43FD-9D6B-DE02FC946045}"/>
              </a:ext>
            </a:extLst>
          </p:cNvPr>
          <p:cNvSpPr txBox="1"/>
          <p:nvPr/>
        </p:nvSpPr>
        <p:spPr>
          <a:xfrm>
            <a:off x="3344232" y="3415596"/>
            <a:ext cx="7403099" cy="461665"/>
          </a:xfrm>
          <a:prstGeom prst="rect">
            <a:avLst/>
          </a:prstGeom>
          <a:noFill/>
        </p:spPr>
        <p:txBody>
          <a:bodyPr wrap="square" rtlCol="0">
            <a:spAutoFit/>
          </a:bodyPr>
          <a:lstStyle/>
          <a:p>
            <a:r>
              <a:rPr lang="en-US" sz="2400" b="1" dirty="0" err="1"/>
              <a:t>W</a:t>
            </a:r>
            <a:r>
              <a:rPr lang="en-US" sz="2400" dirty="0" err="1"/>
              <a:t>ohn</a:t>
            </a:r>
            <a:r>
              <a:rPr lang="en-US" sz="2400" dirty="0"/>
              <a:t> + </a:t>
            </a:r>
            <a:r>
              <a:rPr lang="en-US" sz="2400" b="1" dirty="0"/>
              <a:t>O</a:t>
            </a:r>
            <a:r>
              <a:rPr lang="en-US" sz="2400" dirty="0"/>
              <a:t>rt </a:t>
            </a:r>
            <a:r>
              <a:rPr lang="en-US" sz="2400" dirty="0">
                <a:sym typeface="Wingdings" panose="05000000000000000000" pitchFamily="2" charset="2"/>
              </a:rPr>
              <a:t> </a:t>
            </a:r>
            <a:r>
              <a:rPr lang="en-US" sz="2400" b="1" dirty="0" err="1">
                <a:sym typeface="Wingdings" panose="05000000000000000000" pitchFamily="2" charset="2"/>
              </a:rPr>
              <a:t>W</a:t>
            </a:r>
            <a:r>
              <a:rPr lang="en-US" sz="2400" dirty="0" err="1">
                <a:sym typeface="Wingdings" panose="05000000000000000000" pitchFamily="2" charset="2"/>
              </a:rPr>
              <a:t>ohn</a:t>
            </a:r>
            <a:r>
              <a:rPr lang="en-US" sz="2400" b="1" dirty="0" err="1">
                <a:sym typeface="Wingdings" panose="05000000000000000000" pitchFamily="2" charset="2"/>
              </a:rPr>
              <a:t>o</a:t>
            </a:r>
            <a:r>
              <a:rPr lang="en-US" sz="2400" dirty="0" err="1">
                <a:sym typeface="Wingdings" panose="05000000000000000000" pitchFamily="2" charset="2"/>
              </a:rPr>
              <a:t>rt</a:t>
            </a:r>
            <a:r>
              <a:rPr lang="en-US" sz="2400" dirty="0">
                <a:sym typeface="Wingdings" panose="05000000000000000000" pitchFamily="2" charset="2"/>
              </a:rPr>
              <a:t> (place where you live)</a:t>
            </a:r>
            <a:endParaRPr lang="en-US" sz="2400" dirty="0"/>
          </a:p>
        </p:txBody>
      </p:sp>
      <p:sp>
        <p:nvSpPr>
          <p:cNvPr id="32" name="TextBox 31">
            <a:extLst>
              <a:ext uri="{FF2B5EF4-FFF2-40B4-BE49-F238E27FC236}">
                <a16:creationId xmlns:a16="http://schemas.microsoft.com/office/drawing/2014/main" id="{1BD18F41-8F48-4C5D-8466-113B82EBFD8C}"/>
              </a:ext>
            </a:extLst>
          </p:cNvPr>
          <p:cNvSpPr txBox="1"/>
          <p:nvPr/>
        </p:nvSpPr>
        <p:spPr>
          <a:xfrm>
            <a:off x="3344232" y="4006743"/>
            <a:ext cx="7403099" cy="461665"/>
          </a:xfrm>
          <a:prstGeom prst="rect">
            <a:avLst/>
          </a:prstGeom>
          <a:noFill/>
        </p:spPr>
        <p:txBody>
          <a:bodyPr wrap="square" rtlCol="0">
            <a:spAutoFit/>
          </a:bodyPr>
          <a:lstStyle/>
          <a:p>
            <a:r>
              <a:rPr lang="en-US" sz="2400" b="1" dirty="0" err="1"/>
              <a:t>n</a:t>
            </a:r>
            <a:r>
              <a:rPr lang="en-US" sz="2400" dirty="0" err="1"/>
              <a:t>ach</a:t>
            </a:r>
            <a:r>
              <a:rPr lang="en-US" sz="2400" dirty="0"/>
              <a:t> + </a:t>
            </a:r>
            <a:r>
              <a:rPr lang="en-US" sz="2400" b="1" dirty="0"/>
              <a:t>N</a:t>
            </a:r>
            <a:r>
              <a:rPr lang="en-US" sz="2400" dirty="0"/>
              <a:t>ame </a:t>
            </a:r>
            <a:r>
              <a:rPr lang="en-US" sz="2400" dirty="0">
                <a:sym typeface="Wingdings" panose="05000000000000000000" pitchFamily="2" charset="2"/>
              </a:rPr>
              <a:t> </a:t>
            </a:r>
            <a:r>
              <a:rPr lang="en-US" sz="2400" b="1" dirty="0" err="1">
                <a:sym typeface="Wingdings" panose="05000000000000000000" pitchFamily="2" charset="2"/>
              </a:rPr>
              <a:t>N</a:t>
            </a:r>
            <a:r>
              <a:rPr lang="en-US" sz="2400" dirty="0" err="1">
                <a:sym typeface="Wingdings" panose="05000000000000000000" pitchFamily="2" charset="2"/>
              </a:rPr>
              <a:t>ach</a:t>
            </a:r>
            <a:r>
              <a:rPr lang="en-US" sz="2400" b="1" dirty="0" err="1">
                <a:sym typeface="Wingdings" panose="05000000000000000000" pitchFamily="2" charset="2"/>
              </a:rPr>
              <a:t>n</a:t>
            </a:r>
            <a:r>
              <a:rPr lang="en-US" sz="2400" dirty="0" err="1">
                <a:sym typeface="Wingdings" panose="05000000000000000000" pitchFamily="2" charset="2"/>
              </a:rPr>
              <a:t>ame</a:t>
            </a:r>
            <a:r>
              <a:rPr lang="en-US" sz="2400" dirty="0">
                <a:sym typeface="Wingdings" panose="05000000000000000000" pitchFamily="2" charset="2"/>
              </a:rPr>
              <a:t> (surname)</a:t>
            </a:r>
            <a:endParaRPr lang="en-US" sz="2400" dirty="0"/>
          </a:p>
        </p:txBody>
      </p:sp>
      <p:sp>
        <p:nvSpPr>
          <p:cNvPr id="33" name="Speech Bubble: Rectangle with Corners Rounded 32">
            <a:extLst>
              <a:ext uri="{FF2B5EF4-FFF2-40B4-BE49-F238E27FC236}">
                <a16:creationId xmlns:a16="http://schemas.microsoft.com/office/drawing/2014/main" id="{2D91CFF0-28D7-4D9D-A70E-71FDBA6F38EB}"/>
              </a:ext>
            </a:extLst>
          </p:cNvPr>
          <p:cNvSpPr/>
          <p:nvPr/>
        </p:nvSpPr>
        <p:spPr>
          <a:xfrm>
            <a:off x="7864013" y="4428395"/>
            <a:ext cx="4262129" cy="1285981"/>
          </a:xfrm>
          <a:prstGeom prst="wedgeRoundRectCallout">
            <a:avLst>
              <a:gd name="adj1" fmla="val -91277"/>
              <a:gd name="adj2" fmla="val -51074"/>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The </a:t>
            </a:r>
            <a:r>
              <a:rPr lang="en-US" sz="2000" b="1" dirty="0"/>
              <a:t>adjective</a:t>
            </a:r>
            <a:r>
              <a:rPr lang="en-US" sz="2000" dirty="0"/>
              <a:t> | </a:t>
            </a:r>
            <a:r>
              <a:rPr lang="en-US" sz="2000" b="1" dirty="0"/>
              <a:t>verb stem </a:t>
            </a:r>
            <a:r>
              <a:rPr lang="en-US" sz="2000" dirty="0"/>
              <a:t>| </a:t>
            </a:r>
            <a:r>
              <a:rPr lang="en-US" sz="2000" b="1" dirty="0"/>
              <a:t>preposition </a:t>
            </a:r>
            <a:r>
              <a:rPr lang="en-US" sz="2000" dirty="0"/>
              <a:t>is capitalized to start the new noun.</a:t>
            </a:r>
            <a:endParaRPr lang="en-GB" sz="2000" dirty="0"/>
          </a:p>
        </p:txBody>
      </p:sp>
      <p:sp>
        <p:nvSpPr>
          <p:cNvPr id="34" name="TextBox 33">
            <a:extLst>
              <a:ext uri="{FF2B5EF4-FFF2-40B4-BE49-F238E27FC236}">
                <a16:creationId xmlns:a16="http://schemas.microsoft.com/office/drawing/2014/main" id="{882E1B49-CE8B-46A5-8590-5BCE1B4B5456}"/>
              </a:ext>
            </a:extLst>
          </p:cNvPr>
          <p:cNvSpPr txBox="1"/>
          <p:nvPr/>
        </p:nvSpPr>
        <p:spPr>
          <a:xfrm>
            <a:off x="373063" y="5147250"/>
            <a:ext cx="3385582" cy="461665"/>
          </a:xfrm>
          <a:prstGeom prst="rect">
            <a:avLst/>
          </a:prstGeom>
          <a:solidFill>
            <a:srgbClr val="FFF6D4"/>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25050"/>
                </a:solidFill>
                <a:effectLst/>
                <a:uLnTx/>
                <a:uFillTx/>
                <a:latin typeface="Century Gothic"/>
                <a:ea typeface="+mn-ea"/>
                <a:cs typeface="+mn-cs"/>
              </a:rPr>
              <a:t>Adjective + adjective</a:t>
            </a:r>
          </a:p>
        </p:txBody>
      </p:sp>
      <p:sp>
        <p:nvSpPr>
          <p:cNvPr id="35" name="TextBox 34">
            <a:extLst>
              <a:ext uri="{FF2B5EF4-FFF2-40B4-BE49-F238E27FC236}">
                <a16:creationId xmlns:a16="http://schemas.microsoft.com/office/drawing/2014/main" id="{6C5C8547-150A-4DBD-93A9-DF2D25FADFEA}"/>
              </a:ext>
            </a:extLst>
          </p:cNvPr>
          <p:cNvSpPr txBox="1"/>
          <p:nvPr/>
        </p:nvSpPr>
        <p:spPr>
          <a:xfrm>
            <a:off x="373063" y="5695436"/>
            <a:ext cx="3385582" cy="461665"/>
          </a:xfrm>
          <a:prstGeom prst="rect">
            <a:avLst/>
          </a:prstGeom>
          <a:solidFill>
            <a:srgbClr val="FFF6D4"/>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25050"/>
                </a:solidFill>
                <a:effectLst/>
                <a:uLnTx/>
                <a:uFillTx/>
                <a:latin typeface="Century Gothic"/>
                <a:ea typeface="+mn-ea"/>
                <a:cs typeface="+mn-cs"/>
              </a:rPr>
              <a:t>Verb + preposition</a:t>
            </a:r>
          </a:p>
        </p:txBody>
      </p:sp>
      <p:sp>
        <p:nvSpPr>
          <p:cNvPr id="36" name="TextBox 35">
            <a:extLst>
              <a:ext uri="{FF2B5EF4-FFF2-40B4-BE49-F238E27FC236}">
                <a16:creationId xmlns:a16="http://schemas.microsoft.com/office/drawing/2014/main" id="{36237915-8536-4D4E-AAA0-E2C724404A14}"/>
              </a:ext>
            </a:extLst>
          </p:cNvPr>
          <p:cNvSpPr txBox="1"/>
          <p:nvPr/>
        </p:nvSpPr>
        <p:spPr>
          <a:xfrm>
            <a:off x="3758645" y="5107443"/>
            <a:ext cx="5766924" cy="461665"/>
          </a:xfrm>
          <a:prstGeom prst="rect">
            <a:avLst/>
          </a:prstGeom>
          <a:noFill/>
        </p:spPr>
        <p:txBody>
          <a:bodyPr wrap="square" rtlCol="0">
            <a:spAutoFit/>
          </a:bodyPr>
          <a:lstStyle/>
          <a:p>
            <a:r>
              <a:rPr lang="en-US" sz="2400" b="1" dirty="0" err="1">
                <a:sym typeface="Wingdings" panose="05000000000000000000" pitchFamily="2" charset="2"/>
              </a:rPr>
              <a:t>d</a:t>
            </a:r>
            <a:r>
              <a:rPr lang="en-US" sz="2400" dirty="0" err="1">
                <a:sym typeface="Wingdings" panose="05000000000000000000" pitchFamily="2" charset="2"/>
              </a:rPr>
              <a:t>unkel</a:t>
            </a:r>
            <a:r>
              <a:rPr lang="en-US" sz="2400" b="1" dirty="0" err="1">
                <a:sym typeface="Wingdings" panose="05000000000000000000" pitchFamily="2" charset="2"/>
              </a:rPr>
              <a:t>g</a:t>
            </a:r>
            <a:r>
              <a:rPr lang="en-US" sz="2400" dirty="0" err="1">
                <a:sym typeface="Wingdings" panose="05000000000000000000" pitchFamily="2" charset="2"/>
              </a:rPr>
              <a:t>rün</a:t>
            </a:r>
            <a:r>
              <a:rPr lang="en-US" sz="2400" dirty="0">
                <a:sym typeface="Wingdings" panose="05000000000000000000" pitchFamily="2" charset="2"/>
              </a:rPr>
              <a:t>(dark green)</a:t>
            </a:r>
            <a:endParaRPr lang="en-US" sz="2400" dirty="0"/>
          </a:p>
        </p:txBody>
      </p:sp>
      <p:sp>
        <p:nvSpPr>
          <p:cNvPr id="37" name="TextBox 36">
            <a:extLst>
              <a:ext uri="{FF2B5EF4-FFF2-40B4-BE49-F238E27FC236}">
                <a16:creationId xmlns:a16="http://schemas.microsoft.com/office/drawing/2014/main" id="{6A1ED46B-226C-49C2-9A39-8747453151BD}"/>
              </a:ext>
            </a:extLst>
          </p:cNvPr>
          <p:cNvSpPr txBox="1"/>
          <p:nvPr/>
        </p:nvSpPr>
        <p:spPr>
          <a:xfrm>
            <a:off x="3758645" y="5655629"/>
            <a:ext cx="3385582" cy="461665"/>
          </a:xfrm>
          <a:prstGeom prst="rect">
            <a:avLst/>
          </a:prstGeom>
          <a:noFill/>
        </p:spPr>
        <p:txBody>
          <a:bodyPr wrap="square" rtlCol="0">
            <a:spAutoFit/>
          </a:bodyPr>
          <a:lstStyle/>
          <a:p>
            <a:r>
              <a:rPr lang="en-US" sz="2400" b="1" dirty="0" err="1">
                <a:sym typeface="Wingdings" panose="05000000000000000000" pitchFamily="2" charset="2"/>
              </a:rPr>
              <a:t>a</a:t>
            </a:r>
            <a:r>
              <a:rPr lang="en-US" sz="2400" dirty="0" err="1">
                <a:sym typeface="Wingdings" panose="05000000000000000000" pitchFamily="2" charset="2"/>
              </a:rPr>
              <a:t>us</a:t>
            </a:r>
            <a:r>
              <a:rPr lang="en-US" sz="2400" b="1" dirty="0" err="1">
                <a:sym typeface="Wingdings" panose="05000000000000000000" pitchFamily="2" charset="2"/>
              </a:rPr>
              <a:t>g</a:t>
            </a:r>
            <a:r>
              <a:rPr lang="en-US" sz="2400" dirty="0" err="1">
                <a:sym typeface="Wingdings" panose="05000000000000000000" pitchFamily="2" charset="2"/>
              </a:rPr>
              <a:t>ehen</a:t>
            </a:r>
            <a:r>
              <a:rPr lang="en-US" sz="2400" dirty="0">
                <a:sym typeface="Wingdings" panose="05000000000000000000" pitchFamily="2" charset="2"/>
              </a:rPr>
              <a:t> (to go out)</a:t>
            </a:r>
            <a:endParaRPr lang="en-US" sz="2400" dirty="0"/>
          </a:p>
        </p:txBody>
      </p:sp>
      <p:sp>
        <p:nvSpPr>
          <p:cNvPr id="38" name="Flowchart: Alternate Process 11">
            <a:extLst>
              <a:ext uri="{FF2B5EF4-FFF2-40B4-BE49-F238E27FC236}">
                <a16:creationId xmlns:a16="http://schemas.microsoft.com/office/drawing/2014/main" id="{C739341C-1443-4955-9C5A-772C3CFD985B}"/>
              </a:ext>
            </a:extLst>
          </p:cNvPr>
          <p:cNvSpPr/>
          <p:nvPr/>
        </p:nvSpPr>
        <p:spPr>
          <a:xfrm>
            <a:off x="10416208" y="96025"/>
            <a:ext cx="1679259" cy="473830"/>
          </a:xfrm>
          <a:prstGeom prst="flowChartAlternate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Grammatik</a:t>
            </a:r>
            <a:endParaRPr lang="en-GB" sz="2000" dirty="0"/>
          </a:p>
        </p:txBody>
      </p:sp>
    </p:spTree>
    <p:extLst>
      <p:ext uri="{BB962C8B-B14F-4D97-AF65-F5344CB8AC3E}">
        <p14:creationId xmlns:p14="http://schemas.microsoft.com/office/powerpoint/2010/main" val="568009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P spid="14" grpId="0"/>
      <p:bldP spid="16" grpId="0" animBg="1"/>
      <p:bldP spid="17" grpId="0" animBg="1"/>
      <p:bldP spid="18" grpId="0" animBg="1"/>
      <p:bldP spid="19" grpId="0" animBg="1"/>
      <p:bldP spid="28" grpId="0"/>
      <p:bldP spid="29" grpId="0" animBg="1"/>
      <p:bldP spid="30" grpId="0"/>
      <p:bldP spid="31" grpId="0"/>
      <p:bldP spid="32" grpId="0"/>
      <p:bldP spid="33" grpId="0" animBg="1"/>
      <p:bldP spid="34" grpId="0" animBg="1"/>
      <p:bldP spid="35" grpId="0" animBg="1"/>
      <p:bldP spid="36" grpId="0"/>
      <p:bldP spid="3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049FF-5F4C-43E9-43F0-24174E76B25C}"/>
              </a:ext>
            </a:extLst>
          </p:cNvPr>
          <p:cNvSpPr>
            <a:spLocks noGrp="1"/>
          </p:cNvSpPr>
          <p:nvPr>
            <p:ph type="title"/>
          </p:nvPr>
        </p:nvSpPr>
        <p:spPr>
          <a:xfrm>
            <a:off x="0" y="213557"/>
            <a:ext cx="3972910" cy="647577"/>
          </a:xfrm>
        </p:spPr>
        <p:txBody>
          <a:bodyPr/>
          <a:lstStyle/>
          <a:p>
            <a:r>
              <a:rPr lang="en-GB" dirty="0" err="1"/>
              <a:t>Vokabeln</a:t>
            </a:r>
            <a:r>
              <a:rPr lang="en-GB" dirty="0"/>
              <a:t> [1/2]</a:t>
            </a:r>
          </a:p>
        </p:txBody>
      </p:sp>
      <p:sp>
        <p:nvSpPr>
          <p:cNvPr id="4" name="Google Shape;228;p7">
            <a:extLst>
              <a:ext uri="{FF2B5EF4-FFF2-40B4-BE49-F238E27FC236}">
                <a16:creationId xmlns:a16="http://schemas.microsoft.com/office/drawing/2014/main" id="{A5DB3F53-28F2-0FC7-0190-A8417D329B83}"/>
              </a:ext>
            </a:extLst>
          </p:cNvPr>
          <p:cNvSpPr/>
          <p:nvPr/>
        </p:nvSpPr>
        <p:spPr>
          <a:xfrm>
            <a:off x="10435590" y="172906"/>
            <a:ext cx="1521738" cy="400919"/>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US" sz="2000" dirty="0">
                <a:solidFill>
                  <a:srgbClr val="3D3C3C"/>
                </a:solidFill>
                <a:latin typeface="Century Gothic"/>
                <a:sym typeface="Century Gothic"/>
              </a:rPr>
              <a:t>s</a:t>
            </a:r>
            <a:r>
              <a:rPr lang="en-GB" sz="2000" dirty="0" err="1">
                <a:solidFill>
                  <a:srgbClr val="3D3C3C"/>
                </a:solidFill>
                <a:latin typeface="Century Gothic"/>
                <a:sym typeface="Century Gothic"/>
              </a:rPr>
              <a:t>chreiben</a:t>
            </a:r>
            <a:endParaRPr dirty="0"/>
          </a:p>
        </p:txBody>
      </p:sp>
      <p:graphicFrame>
        <p:nvGraphicFramePr>
          <p:cNvPr id="6" name="Table 6">
            <a:extLst>
              <a:ext uri="{FF2B5EF4-FFF2-40B4-BE49-F238E27FC236}">
                <a16:creationId xmlns:a16="http://schemas.microsoft.com/office/drawing/2014/main" id="{43AB1CE6-E725-72E8-0EE2-F9477EACA2D5}"/>
              </a:ext>
            </a:extLst>
          </p:cNvPr>
          <p:cNvGraphicFramePr>
            <a:graphicFrameLocks noGrp="1"/>
          </p:cNvGraphicFramePr>
          <p:nvPr/>
        </p:nvGraphicFramePr>
        <p:xfrm>
          <a:off x="312420" y="1866974"/>
          <a:ext cx="11567160" cy="2133600"/>
        </p:xfrm>
        <a:graphic>
          <a:graphicData uri="http://schemas.openxmlformats.org/drawingml/2006/table">
            <a:tbl>
              <a:tblPr firstRow="1" bandRow="1">
                <a:tableStyleId>{5940675A-B579-460E-94D1-54222C63F5DA}</a:tableStyleId>
              </a:tblPr>
              <a:tblGrid>
                <a:gridCol w="574777">
                  <a:extLst>
                    <a:ext uri="{9D8B030D-6E8A-4147-A177-3AD203B41FA5}">
                      <a16:colId xmlns:a16="http://schemas.microsoft.com/office/drawing/2014/main" val="3354334850"/>
                    </a:ext>
                  </a:extLst>
                </a:gridCol>
                <a:gridCol w="5307102">
                  <a:extLst>
                    <a:ext uri="{9D8B030D-6E8A-4147-A177-3AD203B41FA5}">
                      <a16:colId xmlns:a16="http://schemas.microsoft.com/office/drawing/2014/main" val="4181497533"/>
                    </a:ext>
                  </a:extLst>
                </a:gridCol>
                <a:gridCol w="5685281">
                  <a:extLst>
                    <a:ext uri="{9D8B030D-6E8A-4147-A177-3AD203B41FA5}">
                      <a16:colId xmlns:a16="http://schemas.microsoft.com/office/drawing/2014/main" val="3114467498"/>
                    </a:ext>
                  </a:extLst>
                </a:gridCol>
              </a:tblGrid>
              <a:tr h="394731">
                <a:tc>
                  <a:txBody>
                    <a:bodyPr/>
                    <a:lstStyle/>
                    <a:p>
                      <a:pPr algn="ctr"/>
                      <a:r>
                        <a:rPr lang="en-US" sz="2200" b="1" dirty="0"/>
                        <a:t>1</a:t>
                      </a:r>
                      <a:endParaRPr lang="en-GB" sz="2200" b="1" dirty="0"/>
                    </a:p>
                  </a:txBody>
                  <a:tcPr/>
                </a:tc>
                <a:tc>
                  <a:txBody>
                    <a:bodyPr/>
                    <a:lstStyle/>
                    <a:p>
                      <a:r>
                        <a:rPr lang="en-US" sz="2200" b="0" dirty="0"/>
                        <a:t>Ich </a:t>
                      </a:r>
                      <a:r>
                        <a:rPr lang="en-US" sz="2200" b="0" dirty="0" err="1"/>
                        <a:t>sitze</a:t>
                      </a:r>
                      <a:r>
                        <a:rPr lang="en-US" sz="2200" b="0" dirty="0"/>
                        <a:t> in der </a:t>
                      </a:r>
                      <a:r>
                        <a:rPr lang="en-US" sz="2200" b="0" dirty="0" err="1"/>
                        <a:t>ersten</a:t>
                      </a:r>
                      <a:r>
                        <a:rPr lang="en-US" sz="2200" b="0" dirty="0"/>
                        <a:t> </a:t>
                      </a:r>
                      <a:r>
                        <a:rPr lang="en-US" sz="2200" b="1" dirty="0"/>
                        <a:t>_______ ________</a:t>
                      </a:r>
                      <a:endParaRPr lang="en-GB" sz="2200" b="1" dirty="0"/>
                    </a:p>
                  </a:txBody>
                  <a:tcPr/>
                </a:tc>
                <a:tc>
                  <a:txBody>
                    <a:bodyPr/>
                    <a:lstStyle/>
                    <a:p>
                      <a:r>
                        <a:rPr lang="en-US" sz="2200" b="0" dirty="0"/>
                        <a:t>I sit in the first row at the front.</a:t>
                      </a:r>
                      <a:endParaRPr lang="en-GB" sz="2200" b="0" dirty="0"/>
                    </a:p>
                  </a:txBody>
                  <a:tcPr/>
                </a:tc>
                <a:extLst>
                  <a:ext uri="{0D108BD9-81ED-4DB2-BD59-A6C34878D82A}">
                    <a16:rowId xmlns:a16="http://schemas.microsoft.com/office/drawing/2014/main" val="1295035790"/>
                  </a:ext>
                </a:extLst>
              </a:tr>
              <a:tr h="394731">
                <a:tc>
                  <a:txBody>
                    <a:bodyPr/>
                    <a:lstStyle/>
                    <a:p>
                      <a:pPr algn="ctr"/>
                      <a:r>
                        <a:rPr lang="en-US" sz="2200" b="1" dirty="0">
                          <a:solidFill>
                            <a:schemeClr val="bg1"/>
                          </a:solidFill>
                        </a:rPr>
                        <a:t>2</a:t>
                      </a:r>
                      <a:endParaRPr lang="en-GB" sz="2200" b="1" dirty="0">
                        <a:solidFill>
                          <a:schemeClr val="bg1"/>
                        </a:solidFill>
                      </a:endParaRPr>
                    </a:p>
                  </a:txBody>
                  <a:tcPr/>
                </a:tc>
                <a:tc>
                  <a:txBody>
                    <a:bodyPr/>
                    <a:lstStyle/>
                    <a:p>
                      <a:r>
                        <a:rPr lang="en-US" sz="2200" b="0" dirty="0" err="1">
                          <a:solidFill>
                            <a:schemeClr val="bg1"/>
                          </a:solidFill>
                        </a:rPr>
                        <a:t>Wir</a:t>
                      </a:r>
                      <a:r>
                        <a:rPr lang="en-US" sz="2200" b="0" dirty="0">
                          <a:solidFill>
                            <a:schemeClr val="bg1"/>
                          </a:solidFill>
                        </a:rPr>
                        <a:t> </a:t>
                      </a:r>
                      <a:r>
                        <a:rPr lang="en-US" sz="2200" b="0" dirty="0" err="1">
                          <a:solidFill>
                            <a:schemeClr val="bg1"/>
                          </a:solidFill>
                        </a:rPr>
                        <a:t>haben</a:t>
                      </a:r>
                      <a:r>
                        <a:rPr lang="en-US" sz="2200" b="0" dirty="0">
                          <a:solidFill>
                            <a:schemeClr val="bg1"/>
                          </a:solidFill>
                        </a:rPr>
                        <a:t> _________ </a:t>
                      </a:r>
                      <a:r>
                        <a:rPr lang="en-US" sz="2200" b="0" dirty="0" err="1">
                          <a:solidFill>
                            <a:schemeClr val="bg1"/>
                          </a:solidFill>
                        </a:rPr>
                        <a:t>Aufgaben</a:t>
                      </a:r>
                      <a:endParaRPr lang="en-GB" sz="2200" b="0" dirty="0">
                        <a:solidFill>
                          <a:schemeClr val="bg1"/>
                        </a:solidFill>
                      </a:endParaRPr>
                    </a:p>
                  </a:txBody>
                  <a:tcPr/>
                </a:tc>
                <a:tc>
                  <a:txBody>
                    <a:bodyPr/>
                    <a:lstStyle/>
                    <a:p>
                      <a:r>
                        <a:rPr lang="en-US" sz="2200" b="0" dirty="0">
                          <a:solidFill>
                            <a:schemeClr val="bg1"/>
                          </a:solidFill>
                        </a:rPr>
                        <a:t>We have got different tasks.</a:t>
                      </a:r>
                      <a:endParaRPr lang="en-GB" sz="2200" b="0" dirty="0">
                        <a:solidFill>
                          <a:schemeClr val="bg1"/>
                        </a:solidFill>
                      </a:endParaRPr>
                    </a:p>
                  </a:txBody>
                  <a:tcPr/>
                </a:tc>
                <a:extLst>
                  <a:ext uri="{0D108BD9-81ED-4DB2-BD59-A6C34878D82A}">
                    <a16:rowId xmlns:a16="http://schemas.microsoft.com/office/drawing/2014/main" val="2973493075"/>
                  </a:ext>
                </a:extLst>
              </a:tr>
              <a:tr h="394731">
                <a:tc>
                  <a:txBody>
                    <a:bodyPr/>
                    <a:lstStyle/>
                    <a:p>
                      <a:pPr algn="ctr"/>
                      <a:r>
                        <a:rPr lang="en-US" sz="2200" b="1" dirty="0">
                          <a:solidFill>
                            <a:schemeClr val="bg1"/>
                          </a:solidFill>
                        </a:rPr>
                        <a:t>3</a:t>
                      </a:r>
                      <a:endParaRPr lang="en-GB" sz="2200" b="1" dirty="0">
                        <a:solidFill>
                          <a:schemeClr val="bg1"/>
                        </a:solidFill>
                      </a:endParaRPr>
                    </a:p>
                  </a:txBody>
                  <a:tcPr/>
                </a:tc>
                <a:tc>
                  <a:txBody>
                    <a:bodyPr/>
                    <a:lstStyle/>
                    <a:p>
                      <a:r>
                        <a:rPr lang="en-US" sz="2200" b="0" dirty="0" err="1">
                          <a:solidFill>
                            <a:schemeClr val="bg1"/>
                          </a:solidFill>
                        </a:rPr>
                        <a:t>Wir</a:t>
                      </a:r>
                      <a:r>
                        <a:rPr lang="en-US" sz="2200" b="0" dirty="0">
                          <a:solidFill>
                            <a:schemeClr val="bg1"/>
                          </a:solidFill>
                        </a:rPr>
                        <a:t> </a:t>
                      </a:r>
                      <a:r>
                        <a:rPr lang="en-US" sz="2200" b="0" dirty="0" err="1">
                          <a:solidFill>
                            <a:schemeClr val="bg1"/>
                          </a:solidFill>
                        </a:rPr>
                        <a:t>beantworten</a:t>
                      </a:r>
                      <a:r>
                        <a:rPr lang="en-US" sz="2200" b="0" dirty="0">
                          <a:solidFill>
                            <a:schemeClr val="bg1"/>
                          </a:solidFill>
                        </a:rPr>
                        <a:t> die </a:t>
                      </a:r>
                      <a:r>
                        <a:rPr lang="en-US" sz="2200" b="0" dirty="0" err="1">
                          <a:solidFill>
                            <a:schemeClr val="bg1"/>
                          </a:solidFill>
                        </a:rPr>
                        <a:t>Fragen</a:t>
                      </a:r>
                      <a:r>
                        <a:rPr lang="en-US" sz="2200" b="0" dirty="0">
                          <a:solidFill>
                            <a:schemeClr val="bg1"/>
                          </a:solidFill>
                        </a:rPr>
                        <a:t> nicht</a:t>
                      </a:r>
                      <a:endParaRPr lang="en-GB" sz="2200" b="0" dirty="0">
                        <a:solidFill>
                          <a:schemeClr val="bg1"/>
                        </a:solidFill>
                      </a:endParaRPr>
                    </a:p>
                  </a:txBody>
                  <a:tcPr/>
                </a:tc>
                <a:tc>
                  <a:txBody>
                    <a:bodyPr/>
                    <a:lstStyle/>
                    <a:p>
                      <a:r>
                        <a:rPr lang="en-US" sz="2200" b="0" dirty="0">
                          <a:solidFill>
                            <a:schemeClr val="bg1"/>
                          </a:solidFill>
                        </a:rPr>
                        <a:t>We won’t ________ the questions.</a:t>
                      </a:r>
                      <a:endParaRPr lang="en-GB" sz="2200" b="0" dirty="0">
                        <a:solidFill>
                          <a:schemeClr val="bg1"/>
                        </a:solidFill>
                      </a:endParaRPr>
                    </a:p>
                  </a:txBody>
                  <a:tcPr/>
                </a:tc>
                <a:extLst>
                  <a:ext uri="{0D108BD9-81ED-4DB2-BD59-A6C34878D82A}">
                    <a16:rowId xmlns:a16="http://schemas.microsoft.com/office/drawing/2014/main" val="1585916599"/>
                  </a:ext>
                </a:extLst>
              </a:tr>
              <a:tr h="394731">
                <a:tc>
                  <a:txBody>
                    <a:bodyPr/>
                    <a:lstStyle/>
                    <a:p>
                      <a:pPr algn="ctr"/>
                      <a:r>
                        <a:rPr lang="en-US" sz="2200" b="1" dirty="0">
                          <a:solidFill>
                            <a:schemeClr val="bg1"/>
                          </a:solidFill>
                        </a:rPr>
                        <a:t>4</a:t>
                      </a:r>
                      <a:endParaRPr lang="en-GB" sz="2200" b="1" dirty="0">
                        <a:solidFill>
                          <a:schemeClr val="bg1"/>
                        </a:solidFill>
                      </a:endParaRPr>
                    </a:p>
                  </a:txBody>
                  <a:tcPr/>
                </a:tc>
                <a:tc>
                  <a:txBody>
                    <a:bodyPr/>
                    <a:lstStyle/>
                    <a:p>
                      <a:r>
                        <a:rPr lang="en-US" sz="2200" b="0" dirty="0" err="1">
                          <a:solidFill>
                            <a:schemeClr val="bg1"/>
                          </a:solidFill>
                        </a:rPr>
                        <a:t>Wer</a:t>
                      </a:r>
                      <a:r>
                        <a:rPr lang="en-US" sz="2200" b="0" dirty="0">
                          <a:solidFill>
                            <a:schemeClr val="bg1"/>
                          </a:solidFill>
                        </a:rPr>
                        <a:t> will </a:t>
                      </a:r>
                      <a:r>
                        <a:rPr lang="en-US" sz="2200" b="0" dirty="0" err="1">
                          <a:solidFill>
                            <a:schemeClr val="bg1"/>
                          </a:solidFill>
                        </a:rPr>
                        <a:t>uns</a:t>
                      </a:r>
                      <a:r>
                        <a:rPr lang="en-US" sz="2200" b="0" dirty="0">
                          <a:solidFill>
                            <a:schemeClr val="bg1"/>
                          </a:solidFill>
                        </a:rPr>
                        <a:t> </a:t>
                      </a:r>
                      <a:r>
                        <a:rPr lang="en-US" sz="2200" b="0" dirty="0" err="1">
                          <a:solidFill>
                            <a:schemeClr val="bg1"/>
                          </a:solidFill>
                        </a:rPr>
                        <a:t>unterrichten</a:t>
                      </a:r>
                      <a:r>
                        <a:rPr lang="en-US" sz="2200" b="0" dirty="0">
                          <a:solidFill>
                            <a:schemeClr val="bg1"/>
                          </a:solidFill>
                        </a:rPr>
                        <a:t>? </a:t>
                      </a:r>
                      <a:endParaRPr lang="en-GB" sz="2200" b="0" dirty="0">
                        <a:solidFill>
                          <a:schemeClr val="bg1"/>
                        </a:solidFill>
                      </a:endParaRPr>
                    </a:p>
                  </a:txBody>
                  <a:tcPr/>
                </a:tc>
                <a:tc>
                  <a:txBody>
                    <a:bodyPr/>
                    <a:lstStyle/>
                    <a:p>
                      <a:r>
                        <a:rPr lang="en-US" sz="2200" b="0" dirty="0">
                          <a:solidFill>
                            <a:schemeClr val="bg1"/>
                          </a:solidFill>
                        </a:rPr>
                        <a:t>Who wants to ________ us?</a:t>
                      </a:r>
                      <a:endParaRPr lang="en-GB" sz="2200" b="0" dirty="0">
                        <a:solidFill>
                          <a:schemeClr val="bg1"/>
                        </a:solidFill>
                      </a:endParaRPr>
                    </a:p>
                  </a:txBody>
                  <a:tcPr/>
                </a:tc>
                <a:extLst>
                  <a:ext uri="{0D108BD9-81ED-4DB2-BD59-A6C34878D82A}">
                    <a16:rowId xmlns:a16="http://schemas.microsoft.com/office/drawing/2014/main" val="847411472"/>
                  </a:ext>
                </a:extLst>
              </a:tr>
              <a:tr h="394731">
                <a:tc>
                  <a:txBody>
                    <a:bodyPr/>
                    <a:lstStyle/>
                    <a:p>
                      <a:pPr algn="ctr"/>
                      <a:r>
                        <a:rPr lang="en-US" sz="2200" b="1" dirty="0">
                          <a:solidFill>
                            <a:schemeClr val="bg1"/>
                          </a:solidFill>
                        </a:rPr>
                        <a:t>5</a:t>
                      </a:r>
                      <a:endParaRPr lang="en-GB" sz="2200" b="1" dirty="0">
                        <a:solidFill>
                          <a:schemeClr val="bg1"/>
                        </a:solidFill>
                      </a:endParaRPr>
                    </a:p>
                  </a:txBody>
                  <a:tcPr/>
                </a:tc>
                <a:tc>
                  <a:txBody>
                    <a:bodyPr/>
                    <a:lstStyle/>
                    <a:p>
                      <a:r>
                        <a:rPr lang="en-US" sz="2200" b="0" dirty="0" err="1">
                          <a:solidFill>
                            <a:schemeClr val="bg1"/>
                          </a:solidFill>
                        </a:rPr>
                        <a:t>Jede</a:t>
                      </a:r>
                      <a:r>
                        <a:rPr lang="en-US" sz="2200" b="0" dirty="0">
                          <a:solidFill>
                            <a:schemeClr val="bg1"/>
                          </a:solidFill>
                        </a:rPr>
                        <a:t> ________ hat </a:t>
                      </a:r>
                      <a:r>
                        <a:rPr lang="en-US" sz="2200" b="0" dirty="0" err="1">
                          <a:solidFill>
                            <a:schemeClr val="bg1"/>
                          </a:solidFill>
                        </a:rPr>
                        <a:t>eine</a:t>
                      </a:r>
                      <a:r>
                        <a:rPr lang="en-US" sz="2200" b="0" dirty="0">
                          <a:solidFill>
                            <a:schemeClr val="bg1"/>
                          </a:solidFill>
                        </a:rPr>
                        <a:t> </a:t>
                      </a:r>
                      <a:r>
                        <a:rPr lang="en-US" sz="2200" b="0" dirty="0" err="1">
                          <a:solidFill>
                            <a:schemeClr val="bg1"/>
                          </a:solidFill>
                        </a:rPr>
                        <a:t>Folge</a:t>
                      </a:r>
                      <a:endParaRPr lang="en-GB" sz="2200" b="0" dirty="0">
                        <a:solidFill>
                          <a:schemeClr val="bg1"/>
                        </a:solidFill>
                      </a:endParaRPr>
                    </a:p>
                  </a:txBody>
                  <a:tcPr/>
                </a:tc>
                <a:tc>
                  <a:txBody>
                    <a:bodyPr/>
                    <a:lstStyle/>
                    <a:p>
                      <a:r>
                        <a:rPr lang="en-US" sz="2200" b="0" dirty="0">
                          <a:solidFill>
                            <a:schemeClr val="bg1"/>
                          </a:solidFill>
                        </a:rPr>
                        <a:t>Every action has a consequence.</a:t>
                      </a:r>
                      <a:endParaRPr lang="en-GB" sz="2200" b="0" dirty="0">
                        <a:solidFill>
                          <a:schemeClr val="bg1"/>
                        </a:solidFill>
                      </a:endParaRPr>
                    </a:p>
                  </a:txBody>
                  <a:tcPr/>
                </a:tc>
                <a:extLst>
                  <a:ext uri="{0D108BD9-81ED-4DB2-BD59-A6C34878D82A}">
                    <a16:rowId xmlns:a16="http://schemas.microsoft.com/office/drawing/2014/main" val="384125152"/>
                  </a:ext>
                </a:extLst>
              </a:tr>
            </a:tbl>
          </a:graphicData>
        </a:graphic>
      </p:graphicFrame>
      <p:sp>
        <p:nvSpPr>
          <p:cNvPr id="8" name="TextBox 7">
            <a:extLst>
              <a:ext uri="{FF2B5EF4-FFF2-40B4-BE49-F238E27FC236}">
                <a16:creationId xmlns:a16="http://schemas.microsoft.com/office/drawing/2014/main" id="{DA9C28D6-26D1-3048-7FFF-518B4864A0FC}"/>
              </a:ext>
            </a:extLst>
          </p:cNvPr>
          <p:cNvSpPr txBox="1"/>
          <p:nvPr/>
        </p:nvSpPr>
        <p:spPr>
          <a:xfrm>
            <a:off x="197628" y="967832"/>
            <a:ext cx="9908857" cy="461665"/>
          </a:xfrm>
          <a:prstGeom prst="rect">
            <a:avLst/>
          </a:prstGeom>
          <a:noFill/>
        </p:spPr>
        <p:txBody>
          <a:bodyPr wrap="square">
            <a:spAutoFit/>
          </a:bodyPr>
          <a:lstStyle/>
          <a:p>
            <a:r>
              <a:rPr lang="en-US" sz="2400" dirty="0" err="1"/>
              <a:t>Füll</a:t>
            </a:r>
            <a:r>
              <a:rPr lang="en-US" sz="2400" dirty="0"/>
              <a:t> die </a:t>
            </a:r>
            <a:r>
              <a:rPr lang="en-US" sz="2400" dirty="0" err="1"/>
              <a:t>Lücken</a:t>
            </a:r>
            <a:r>
              <a:rPr lang="en-US" sz="2400" dirty="0"/>
              <a:t> </a:t>
            </a:r>
            <a:r>
              <a:rPr lang="en-US" sz="2400" dirty="0" err="1"/>
              <a:t>aus</a:t>
            </a:r>
            <a:r>
              <a:rPr lang="en-US" sz="2400" dirty="0"/>
              <a:t> und </a:t>
            </a:r>
            <a:r>
              <a:rPr lang="en-US" sz="2400" dirty="0" err="1"/>
              <a:t>benutz</a:t>
            </a:r>
            <a:r>
              <a:rPr lang="en-US" sz="2400" dirty="0"/>
              <a:t> die </a:t>
            </a:r>
            <a:r>
              <a:rPr lang="en-US" sz="2400" dirty="0" err="1"/>
              <a:t>Wörter</a:t>
            </a:r>
            <a:r>
              <a:rPr lang="en-US" sz="2400" dirty="0"/>
              <a:t> da </a:t>
            </a:r>
            <a:r>
              <a:rPr lang="en-US" sz="2400" dirty="0" err="1"/>
              <a:t>unten</a:t>
            </a:r>
            <a:r>
              <a:rPr lang="en-US" sz="2400" dirty="0"/>
              <a:t>: </a:t>
            </a:r>
          </a:p>
        </p:txBody>
      </p:sp>
      <p:sp>
        <p:nvSpPr>
          <p:cNvPr id="9" name="Rectangle 8">
            <a:extLst>
              <a:ext uri="{FF2B5EF4-FFF2-40B4-BE49-F238E27FC236}">
                <a16:creationId xmlns:a16="http://schemas.microsoft.com/office/drawing/2014/main" id="{020592A5-955E-23F7-D711-8A88C44A3D94}"/>
              </a:ext>
            </a:extLst>
          </p:cNvPr>
          <p:cNvSpPr/>
          <p:nvPr/>
        </p:nvSpPr>
        <p:spPr>
          <a:xfrm>
            <a:off x="1031127" y="4425389"/>
            <a:ext cx="4592432" cy="8572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t>Aktion</a:t>
            </a:r>
            <a:r>
              <a:rPr lang="en-US" sz="2200" dirty="0"/>
              <a:t>, </a:t>
            </a:r>
            <a:r>
              <a:rPr lang="en-US" sz="2200" dirty="0" err="1"/>
              <a:t>verschieden</a:t>
            </a:r>
            <a:r>
              <a:rPr lang="en-US" sz="2200" dirty="0"/>
              <a:t> </a:t>
            </a:r>
            <a:r>
              <a:rPr lang="en-US" sz="2200" dirty="0" err="1"/>
              <a:t>vorne</a:t>
            </a:r>
            <a:r>
              <a:rPr lang="en-US" sz="2200" dirty="0"/>
              <a:t>,</a:t>
            </a:r>
          </a:p>
          <a:p>
            <a:pPr algn="ctr"/>
            <a:r>
              <a:rPr lang="en-US" sz="2200" dirty="0" err="1"/>
              <a:t>Reihe</a:t>
            </a:r>
            <a:r>
              <a:rPr lang="en-US" sz="2200" dirty="0"/>
              <a:t> </a:t>
            </a:r>
            <a:endParaRPr lang="en-GB" sz="2200" dirty="0"/>
          </a:p>
        </p:txBody>
      </p:sp>
      <p:sp>
        <p:nvSpPr>
          <p:cNvPr id="12" name="Rectangle 11">
            <a:extLst>
              <a:ext uri="{FF2B5EF4-FFF2-40B4-BE49-F238E27FC236}">
                <a16:creationId xmlns:a16="http://schemas.microsoft.com/office/drawing/2014/main" id="{CE99D1E1-0388-30E0-2434-F4225573EAA6}"/>
              </a:ext>
            </a:extLst>
          </p:cNvPr>
          <p:cNvSpPr/>
          <p:nvPr/>
        </p:nvSpPr>
        <p:spPr>
          <a:xfrm>
            <a:off x="6826136" y="4377492"/>
            <a:ext cx="4628481" cy="9051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bg2"/>
                </a:solidFill>
              </a:rPr>
              <a:t>answer, teach </a:t>
            </a:r>
          </a:p>
        </p:txBody>
      </p:sp>
      <p:graphicFrame>
        <p:nvGraphicFramePr>
          <p:cNvPr id="7" name="Table 6">
            <a:extLst>
              <a:ext uri="{FF2B5EF4-FFF2-40B4-BE49-F238E27FC236}">
                <a16:creationId xmlns:a16="http://schemas.microsoft.com/office/drawing/2014/main" id="{D7574191-0A7D-C8C4-2543-F95A15B0832D}"/>
              </a:ext>
            </a:extLst>
          </p:cNvPr>
          <p:cNvGraphicFramePr>
            <a:graphicFrameLocks noGrp="1"/>
          </p:cNvGraphicFramePr>
          <p:nvPr/>
        </p:nvGraphicFramePr>
        <p:xfrm>
          <a:off x="312420" y="1873242"/>
          <a:ext cx="11567160" cy="426720"/>
        </p:xfrm>
        <a:graphic>
          <a:graphicData uri="http://schemas.openxmlformats.org/drawingml/2006/table">
            <a:tbl>
              <a:tblPr firstRow="1" bandRow="1">
                <a:tableStyleId>{5940675A-B579-460E-94D1-54222C63F5DA}</a:tableStyleId>
              </a:tblPr>
              <a:tblGrid>
                <a:gridCol w="574777">
                  <a:extLst>
                    <a:ext uri="{9D8B030D-6E8A-4147-A177-3AD203B41FA5}">
                      <a16:colId xmlns:a16="http://schemas.microsoft.com/office/drawing/2014/main" val="3354334850"/>
                    </a:ext>
                  </a:extLst>
                </a:gridCol>
                <a:gridCol w="5307102">
                  <a:extLst>
                    <a:ext uri="{9D8B030D-6E8A-4147-A177-3AD203B41FA5}">
                      <a16:colId xmlns:a16="http://schemas.microsoft.com/office/drawing/2014/main" val="4181497533"/>
                    </a:ext>
                  </a:extLst>
                </a:gridCol>
                <a:gridCol w="5685281">
                  <a:extLst>
                    <a:ext uri="{9D8B030D-6E8A-4147-A177-3AD203B41FA5}">
                      <a16:colId xmlns:a16="http://schemas.microsoft.com/office/drawing/2014/main" val="3114467498"/>
                    </a:ext>
                  </a:extLst>
                </a:gridCol>
              </a:tblGrid>
              <a:tr h="394731">
                <a:tc>
                  <a:txBody>
                    <a:bodyPr/>
                    <a:lstStyle/>
                    <a:p>
                      <a:pPr algn="ctr"/>
                      <a:r>
                        <a:rPr lang="en-US" sz="2200" b="1" dirty="0"/>
                        <a:t>1</a:t>
                      </a:r>
                      <a:endParaRPr lang="en-GB" sz="2200" b="1" dirty="0"/>
                    </a:p>
                  </a:txBody>
                  <a:tcPr>
                    <a:solidFill>
                      <a:schemeClr val="accent6">
                        <a:lumMod val="90000"/>
                      </a:schemeClr>
                    </a:solidFill>
                  </a:tcPr>
                </a:tc>
                <a:tc>
                  <a:txBody>
                    <a:bodyPr/>
                    <a:lstStyle/>
                    <a:p>
                      <a:r>
                        <a:rPr lang="en-US" sz="2200" b="0" dirty="0"/>
                        <a:t>Ich </a:t>
                      </a:r>
                      <a:r>
                        <a:rPr lang="en-US" sz="2200" b="0" dirty="0" err="1"/>
                        <a:t>sitze</a:t>
                      </a:r>
                      <a:r>
                        <a:rPr lang="en-US" sz="2200" b="0" dirty="0"/>
                        <a:t> in der </a:t>
                      </a:r>
                      <a:r>
                        <a:rPr lang="en-US" sz="2200" b="0" dirty="0" err="1"/>
                        <a:t>ersten</a:t>
                      </a:r>
                      <a:r>
                        <a:rPr lang="en-US" sz="2200" b="0" dirty="0"/>
                        <a:t> </a:t>
                      </a:r>
                      <a:r>
                        <a:rPr lang="en-US" sz="2200" b="1" dirty="0" err="1"/>
                        <a:t>Reihe</a:t>
                      </a:r>
                      <a:r>
                        <a:rPr lang="en-US" sz="2200" b="1" dirty="0"/>
                        <a:t> </a:t>
                      </a:r>
                      <a:r>
                        <a:rPr lang="en-US" sz="2200" b="1" dirty="0" err="1"/>
                        <a:t>vorne</a:t>
                      </a:r>
                      <a:endParaRPr lang="en-GB" sz="2200" b="1" dirty="0"/>
                    </a:p>
                  </a:txBody>
                  <a:tcPr>
                    <a:solidFill>
                      <a:schemeClr val="accent6">
                        <a:lumMod val="90000"/>
                      </a:schemeClr>
                    </a:solidFill>
                  </a:tcPr>
                </a:tc>
                <a:tc>
                  <a:txBody>
                    <a:bodyPr/>
                    <a:lstStyle/>
                    <a:p>
                      <a:r>
                        <a:rPr lang="en-US" sz="2200" b="0" dirty="0"/>
                        <a:t>I sit in the first row at the front.</a:t>
                      </a:r>
                      <a:endParaRPr lang="en-GB" sz="2200" b="0" dirty="0"/>
                    </a:p>
                  </a:txBody>
                  <a:tcPr>
                    <a:solidFill>
                      <a:schemeClr val="accent6">
                        <a:lumMod val="90000"/>
                      </a:schemeClr>
                    </a:solidFill>
                  </a:tcPr>
                </a:tc>
                <a:extLst>
                  <a:ext uri="{0D108BD9-81ED-4DB2-BD59-A6C34878D82A}">
                    <a16:rowId xmlns:a16="http://schemas.microsoft.com/office/drawing/2014/main" val="1295035790"/>
                  </a:ext>
                </a:extLst>
              </a:tr>
            </a:tbl>
          </a:graphicData>
        </a:graphic>
      </p:graphicFrame>
      <p:graphicFrame>
        <p:nvGraphicFramePr>
          <p:cNvPr id="10" name="Table 9">
            <a:extLst>
              <a:ext uri="{FF2B5EF4-FFF2-40B4-BE49-F238E27FC236}">
                <a16:creationId xmlns:a16="http://schemas.microsoft.com/office/drawing/2014/main" id="{B065EC50-BA43-0321-8325-2CE57E676490}"/>
              </a:ext>
            </a:extLst>
          </p:cNvPr>
          <p:cNvGraphicFramePr>
            <a:graphicFrameLocks noGrp="1"/>
          </p:cNvGraphicFramePr>
          <p:nvPr/>
        </p:nvGraphicFramePr>
        <p:xfrm>
          <a:off x="312420" y="2305514"/>
          <a:ext cx="11567160" cy="426720"/>
        </p:xfrm>
        <a:graphic>
          <a:graphicData uri="http://schemas.openxmlformats.org/drawingml/2006/table">
            <a:tbl>
              <a:tblPr firstRow="1" bandRow="1">
                <a:tableStyleId>{5940675A-B579-460E-94D1-54222C63F5DA}</a:tableStyleId>
              </a:tblPr>
              <a:tblGrid>
                <a:gridCol w="574777">
                  <a:extLst>
                    <a:ext uri="{9D8B030D-6E8A-4147-A177-3AD203B41FA5}">
                      <a16:colId xmlns:a16="http://schemas.microsoft.com/office/drawing/2014/main" val="3454600225"/>
                    </a:ext>
                  </a:extLst>
                </a:gridCol>
                <a:gridCol w="5307102">
                  <a:extLst>
                    <a:ext uri="{9D8B030D-6E8A-4147-A177-3AD203B41FA5}">
                      <a16:colId xmlns:a16="http://schemas.microsoft.com/office/drawing/2014/main" val="1063802347"/>
                    </a:ext>
                  </a:extLst>
                </a:gridCol>
                <a:gridCol w="5685281">
                  <a:extLst>
                    <a:ext uri="{9D8B030D-6E8A-4147-A177-3AD203B41FA5}">
                      <a16:colId xmlns:a16="http://schemas.microsoft.com/office/drawing/2014/main" val="2320908309"/>
                    </a:ext>
                  </a:extLst>
                </a:gridCol>
              </a:tblGrid>
              <a:tr h="394731">
                <a:tc>
                  <a:txBody>
                    <a:bodyPr/>
                    <a:lstStyle/>
                    <a:p>
                      <a:pPr algn="ctr"/>
                      <a:r>
                        <a:rPr lang="en-US" sz="2200" b="1" dirty="0">
                          <a:solidFill>
                            <a:schemeClr val="bg1"/>
                          </a:solidFill>
                        </a:rPr>
                        <a:t>2</a:t>
                      </a:r>
                      <a:endParaRPr lang="en-GB" sz="2200" b="1" dirty="0">
                        <a:solidFill>
                          <a:schemeClr val="bg1"/>
                        </a:solidFill>
                      </a:endParaRPr>
                    </a:p>
                  </a:txBody>
                  <a:tcPr>
                    <a:solidFill>
                      <a:schemeClr val="accent6">
                        <a:lumMod val="90000"/>
                      </a:schemeClr>
                    </a:solidFill>
                  </a:tcPr>
                </a:tc>
                <a:tc>
                  <a:txBody>
                    <a:bodyPr/>
                    <a:lstStyle/>
                    <a:p>
                      <a:r>
                        <a:rPr lang="en-US" sz="2200" b="0" dirty="0" err="1">
                          <a:solidFill>
                            <a:schemeClr val="bg1"/>
                          </a:solidFill>
                        </a:rPr>
                        <a:t>Wir</a:t>
                      </a:r>
                      <a:r>
                        <a:rPr lang="en-US" sz="2200" b="0" dirty="0">
                          <a:solidFill>
                            <a:schemeClr val="bg1"/>
                          </a:solidFill>
                        </a:rPr>
                        <a:t> </a:t>
                      </a:r>
                      <a:r>
                        <a:rPr lang="en-US" sz="2200" b="0" dirty="0" err="1">
                          <a:solidFill>
                            <a:schemeClr val="bg1"/>
                          </a:solidFill>
                        </a:rPr>
                        <a:t>haben</a:t>
                      </a:r>
                      <a:r>
                        <a:rPr lang="en-US" sz="2200" b="0" dirty="0">
                          <a:solidFill>
                            <a:schemeClr val="bg1"/>
                          </a:solidFill>
                        </a:rPr>
                        <a:t> </a:t>
                      </a:r>
                      <a:r>
                        <a:rPr lang="en-US" sz="2200" b="1" dirty="0" err="1">
                          <a:solidFill>
                            <a:schemeClr val="bg1"/>
                          </a:solidFill>
                        </a:rPr>
                        <a:t>verschiedene</a:t>
                      </a:r>
                      <a:r>
                        <a:rPr lang="en-US" sz="2200" b="0" dirty="0">
                          <a:solidFill>
                            <a:schemeClr val="bg1"/>
                          </a:solidFill>
                        </a:rPr>
                        <a:t> </a:t>
                      </a:r>
                      <a:r>
                        <a:rPr lang="en-US" sz="2200" b="0" dirty="0" err="1">
                          <a:solidFill>
                            <a:schemeClr val="bg1"/>
                          </a:solidFill>
                        </a:rPr>
                        <a:t>Aufgaben</a:t>
                      </a:r>
                      <a:endParaRPr lang="en-GB" sz="2200" b="0" dirty="0">
                        <a:solidFill>
                          <a:schemeClr val="bg1"/>
                        </a:solidFill>
                      </a:endParaRPr>
                    </a:p>
                  </a:txBody>
                  <a:tcPr>
                    <a:solidFill>
                      <a:schemeClr val="accent6">
                        <a:lumMod val="90000"/>
                      </a:schemeClr>
                    </a:solidFill>
                  </a:tcPr>
                </a:tc>
                <a:tc>
                  <a:txBody>
                    <a:bodyPr/>
                    <a:lstStyle/>
                    <a:p>
                      <a:r>
                        <a:rPr lang="en-US" sz="2200" b="0" dirty="0">
                          <a:solidFill>
                            <a:schemeClr val="bg1"/>
                          </a:solidFill>
                        </a:rPr>
                        <a:t>We have got different tasks.</a:t>
                      </a:r>
                      <a:endParaRPr lang="en-GB" sz="2200" b="0" dirty="0">
                        <a:solidFill>
                          <a:schemeClr val="bg1"/>
                        </a:solidFill>
                      </a:endParaRPr>
                    </a:p>
                  </a:txBody>
                  <a:tcPr>
                    <a:solidFill>
                      <a:schemeClr val="accent6">
                        <a:lumMod val="90000"/>
                      </a:schemeClr>
                    </a:solidFill>
                  </a:tcPr>
                </a:tc>
                <a:extLst>
                  <a:ext uri="{0D108BD9-81ED-4DB2-BD59-A6C34878D82A}">
                    <a16:rowId xmlns:a16="http://schemas.microsoft.com/office/drawing/2014/main" val="2608316705"/>
                  </a:ext>
                </a:extLst>
              </a:tr>
            </a:tbl>
          </a:graphicData>
        </a:graphic>
      </p:graphicFrame>
      <p:graphicFrame>
        <p:nvGraphicFramePr>
          <p:cNvPr id="11" name="Table 10">
            <a:extLst>
              <a:ext uri="{FF2B5EF4-FFF2-40B4-BE49-F238E27FC236}">
                <a16:creationId xmlns:a16="http://schemas.microsoft.com/office/drawing/2014/main" id="{881D6470-3FC5-C6C4-EBE5-599676EA13B3}"/>
              </a:ext>
            </a:extLst>
          </p:cNvPr>
          <p:cNvGraphicFramePr>
            <a:graphicFrameLocks noGrp="1"/>
          </p:cNvGraphicFramePr>
          <p:nvPr/>
        </p:nvGraphicFramePr>
        <p:xfrm>
          <a:off x="312420" y="2732234"/>
          <a:ext cx="11567160" cy="426720"/>
        </p:xfrm>
        <a:graphic>
          <a:graphicData uri="http://schemas.openxmlformats.org/drawingml/2006/table">
            <a:tbl>
              <a:tblPr firstRow="1" bandRow="1">
                <a:tableStyleId>{5940675A-B579-460E-94D1-54222C63F5DA}</a:tableStyleId>
              </a:tblPr>
              <a:tblGrid>
                <a:gridCol w="574777">
                  <a:extLst>
                    <a:ext uri="{9D8B030D-6E8A-4147-A177-3AD203B41FA5}">
                      <a16:colId xmlns:a16="http://schemas.microsoft.com/office/drawing/2014/main" val="4058352060"/>
                    </a:ext>
                  </a:extLst>
                </a:gridCol>
                <a:gridCol w="5307102">
                  <a:extLst>
                    <a:ext uri="{9D8B030D-6E8A-4147-A177-3AD203B41FA5}">
                      <a16:colId xmlns:a16="http://schemas.microsoft.com/office/drawing/2014/main" val="2659782281"/>
                    </a:ext>
                  </a:extLst>
                </a:gridCol>
                <a:gridCol w="5685281">
                  <a:extLst>
                    <a:ext uri="{9D8B030D-6E8A-4147-A177-3AD203B41FA5}">
                      <a16:colId xmlns:a16="http://schemas.microsoft.com/office/drawing/2014/main" val="2864886358"/>
                    </a:ext>
                  </a:extLst>
                </a:gridCol>
              </a:tblGrid>
              <a:tr h="394731">
                <a:tc>
                  <a:txBody>
                    <a:bodyPr/>
                    <a:lstStyle/>
                    <a:p>
                      <a:pPr algn="ctr"/>
                      <a:r>
                        <a:rPr lang="en-US" sz="2200" b="1" dirty="0">
                          <a:solidFill>
                            <a:schemeClr val="bg1"/>
                          </a:solidFill>
                        </a:rPr>
                        <a:t>3</a:t>
                      </a:r>
                      <a:endParaRPr lang="en-GB" sz="2200" b="1" dirty="0">
                        <a:solidFill>
                          <a:schemeClr val="bg1"/>
                        </a:solidFill>
                      </a:endParaRPr>
                    </a:p>
                  </a:txBody>
                  <a:tcPr>
                    <a:solidFill>
                      <a:schemeClr val="accent6">
                        <a:lumMod val="90000"/>
                      </a:schemeClr>
                    </a:solidFill>
                  </a:tcPr>
                </a:tc>
                <a:tc>
                  <a:txBody>
                    <a:bodyPr/>
                    <a:lstStyle/>
                    <a:p>
                      <a:r>
                        <a:rPr lang="en-US" sz="2200" b="0" dirty="0" err="1">
                          <a:solidFill>
                            <a:schemeClr val="bg1"/>
                          </a:solidFill>
                        </a:rPr>
                        <a:t>Wir</a:t>
                      </a:r>
                      <a:r>
                        <a:rPr lang="en-US" sz="2200" b="0" dirty="0">
                          <a:solidFill>
                            <a:schemeClr val="bg1"/>
                          </a:solidFill>
                        </a:rPr>
                        <a:t> </a:t>
                      </a:r>
                      <a:r>
                        <a:rPr lang="en-US" sz="2200" b="0" dirty="0" err="1">
                          <a:solidFill>
                            <a:schemeClr val="bg1"/>
                          </a:solidFill>
                        </a:rPr>
                        <a:t>beantworten</a:t>
                      </a:r>
                      <a:r>
                        <a:rPr lang="en-US" sz="2200" b="0" dirty="0">
                          <a:solidFill>
                            <a:schemeClr val="bg1"/>
                          </a:solidFill>
                        </a:rPr>
                        <a:t> die </a:t>
                      </a:r>
                      <a:r>
                        <a:rPr lang="en-US" sz="2200" b="0" dirty="0" err="1">
                          <a:solidFill>
                            <a:schemeClr val="bg1"/>
                          </a:solidFill>
                        </a:rPr>
                        <a:t>Fragen</a:t>
                      </a:r>
                      <a:r>
                        <a:rPr lang="en-US" sz="2200" b="0" dirty="0">
                          <a:solidFill>
                            <a:schemeClr val="bg1"/>
                          </a:solidFill>
                        </a:rPr>
                        <a:t> nicht</a:t>
                      </a:r>
                      <a:endParaRPr lang="en-GB" sz="2200" b="0" dirty="0">
                        <a:solidFill>
                          <a:schemeClr val="bg1"/>
                        </a:solidFill>
                      </a:endParaRPr>
                    </a:p>
                  </a:txBody>
                  <a:tcPr>
                    <a:solidFill>
                      <a:schemeClr val="accent6">
                        <a:lumMod val="90000"/>
                      </a:schemeClr>
                    </a:solidFill>
                  </a:tcPr>
                </a:tc>
                <a:tc>
                  <a:txBody>
                    <a:bodyPr/>
                    <a:lstStyle/>
                    <a:p>
                      <a:r>
                        <a:rPr lang="en-US" sz="2200" b="0" dirty="0">
                          <a:solidFill>
                            <a:schemeClr val="bg1"/>
                          </a:solidFill>
                        </a:rPr>
                        <a:t>We won’t </a:t>
                      </a:r>
                      <a:r>
                        <a:rPr lang="en-US" sz="2200" b="1" dirty="0">
                          <a:solidFill>
                            <a:schemeClr val="bg1"/>
                          </a:solidFill>
                        </a:rPr>
                        <a:t>answer</a:t>
                      </a:r>
                      <a:r>
                        <a:rPr lang="en-US" sz="2200" b="0" dirty="0">
                          <a:solidFill>
                            <a:schemeClr val="bg1"/>
                          </a:solidFill>
                        </a:rPr>
                        <a:t> the questions.</a:t>
                      </a:r>
                      <a:endParaRPr lang="en-GB" sz="2200" b="0" dirty="0">
                        <a:solidFill>
                          <a:schemeClr val="bg1"/>
                        </a:solidFill>
                      </a:endParaRPr>
                    </a:p>
                  </a:txBody>
                  <a:tcPr>
                    <a:solidFill>
                      <a:schemeClr val="accent6">
                        <a:lumMod val="90000"/>
                      </a:schemeClr>
                    </a:solidFill>
                  </a:tcPr>
                </a:tc>
                <a:extLst>
                  <a:ext uri="{0D108BD9-81ED-4DB2-BD59-A6C34878D82A}">
                    <a16:rowId xmlns:a16="http://schemas.microsoft.com/office/drawing/2014/main" val="1150127932"/>
                  </a:ext>
                </a:extLst>
              </a:tr>
            </a:tbl>
          </a:graphicData>
        </a:graphic>
      </p:graphicFrame>
      <p:graphicFrame>
        <p:nvGraphicFramePr>
          <p:cNvPr id="13" name="Table 12">
            <a:extLst>
              <a:ext uri="{FF2B5EF4-FFF2-40B4-BE49-F238E27FC236}">
                <a16:creationId xmlns:a16="http://schemas.microsoft.com/office/drawing/2014/main" id="{BAC4A29B-0676-471B-51AA-51FD9923C81C}"/>
              </a:ext>
            </a:extLst>
          </p:cNvPr>
          <p:cNvGraphicFramePr>
            <a:graphicFrameLocks noGrp="1"/>
          </p:cNvGraphicFramePr>
          <p:nvPr/>
        </p:nvGraphicFramePr>
        <p:xfrm>
          <a:off x="312420" y="3169711"/>
          <a:ext cx="11567160" cy="426720"/>
        </p:xfrm>
        <a:graphic>
          <a:graphicData uri="http://schemas.openxmlformats.org/drawingml/2006/table">
            <a:tbl>
              <a:tblPr firstRow="1" bandRow="1">
                <a:tableStyleId>{5940675A-B579-460E-94D1-54222C63F5DA}</a:tableStyleId>
              </a:tblPr>
              <a:tblGrid>
                <a:gridCol w="574777">
                  <a:extLst>
                    <a:ext uri="{9D8B030D-6E8A-4147-A177-3AD203B41FA5}">
                      <a16:colId xmlns:a16="http://schemas.microsoft.com/office/drawing/2014/main" val="586257309"/>
                    </a:ext>
                  </a:extLst>
                </a:gridCol>
                <a:gridCol w="5307102">
                  <a:extLst>
                    <a:ext uri="{9D8B030D-6E8A-4147-A177-3AD203B41FA5}">
                      <a16:colId xmlns:a16="http://schemas.microsoft.com/office/drawing/2014/main" val="3675459235"/>
                    </a:ext>
                  </a:extLst>
                </a:gridCol>
                <a:gridCol w="5685281">
                  <a:extLst>
                    <a:ext uri="{9D8B030D-6E8A-4147-A177-3AD203B41FA5}">
                      <a16:colId xmlns:a16="http://schemas.microsoft.com/office/drawing/2014/main" val="3215210653"/>
                    </a:ext>
                  </a:extLst>
                </a:gridCol>
              </a:tblGrid>
              <a:tr h="394731">
                <a:tc>
                  <a:txBody>
                    <a:bodyPr/>
                    <a:lstStyle/>
                    <a:p>
                      <a:pPr algn="ctr"/>
                      <a:r>
                        <a:rPr lang="en-US" sz="2200" b="1" dirty="0">
                          <a:solidFill>
                            <a:schemeClr val="bg1"/>
                          </a:solidFill>
                        </a:rPr>
                        <a:t>4</a:t>
                      </a:r>
                      <a:endParaRPr lang="en-GB" sz="2200" b="1" dirty="0">
                        <a:solidFill>
                          <a:schemeClr val="bg1"/>
                        </a:solidFill>
                      </a:endParaRPr>
                    </a:p>
                  </a:txBody>
                  <a:tcPr>
                    <a:solidFill>
                      <a:schemeClr val="accent6">
                        <a:lumMod val="90000"/>
                      </a:schemeClr>
                    </a:solidFill>
                  </a:tcPr>
                </a:tc>
                <a:tc>
                  <a:txBody>
                    <a:bodyPr/>
                    <a:lstStyle/>
                    <a:p>
                      <a:r>
                        <a:rPr lang="en-US" sz="2200" b="0" dirty="0" err="1">
                          <a:solidFill>
                            <a:schemeClr val="bg1"/>
                          </a:solidFill>
                        </a:rPr>
                        <a:t>Wer</a:t>
                      </a:r>
                      <a:r>
                        <a:rPr lang="en-US" sz="2200" b="0" dirty="0">
                          <a:solidFill>
                            <a:schemeClr val="bg1"/>
                          </a:solidFill>
                        </a:rPr>
                        <a:t> will </a:t>
                      </a:r>
                      <a:r>
                        <a:rPr lang="en-US" sz="2200" b="0" dirty="0" err="1">
                          <a:solidFill>
                            <a:schemeClr val="bg1"/>
                          </a:solidFill>
                        </a:rPr>
                        <a:t>uns</a:t>
                      </a:r>
                      <a:r>
                        <a:rPr lang="en-US" sz="2200" b="0" dirty="0">
                          <a:solidFill>
                            <a:schemeClr val="bg1"/>
                          </a:solidFill>
                        </a:rPr>
                        <a:t> </a:t>
                      </a:r>
                      <a:r>
                        <a:rPr lang="en-US" sz="2200" b="0" dirty="0" err="1">
                          <a:solidFill>
                            <a:schemeClr val="bg1"/>
                          </a:solidFill>
                        </a:rPr>
                        <a:t>unterrichten</a:t>
                      </a:r>
                      <a:r>
                        <a:rPr lang="en-US" sz="2200" b="0" dirty="0">
                          <a:solidFill>
                            <a:schemeClr val="bg1"/>
                          </a:solidFill>
                        </a:rPr>
                        <a:t>? </a:t>
                      </a:r>
                      <a:endParaRPr lang="en-GB" sz="2200" b="0" dirty="0">
                        <a:solidFill>
                          <a:schemeClr val="bg1"/>
                        </a:solidFill>
                      </a:endParaRPr>
                    </a:p>
                  </a:txBody>
                  <a:tcPr>
                    <a:solidFill>
                      <a:schemeClr val="accent6">
                        <a:lumMod val="90000"/>
                      </a:schemeClr>
                    </a:solidFill>
                  </a:tcPr>
                </a:tc>
                <a:tc>
                  <a:txBody>
                    <a:bodyPr/>
                    <a:lstStyle/>
                    <a:p>
                      <a:r>
                        <a:rPr lang="en-US" sz="2200" b="0" dirty="0">
                          <a:solidFill>
                            <a:schemeClr val="bg1"/>
                          </a:solidFill>
                        </a:rPr>
                        <a:t>Who wants to </a:t>
                      </a:r>
                      <a:r>
                        <a:rPr lang="en-US" sz="2200" b="1" dirty="0">
                          <a:solidFill>
                            <a:schemeClr val="bg1"/>
                          </a:solidFill>
                        </a:rPr>
                        <a:t>teach</a:t>
                      </a:r>
                      <a:r>
                        <a:rPr lang="en-US" sz="2200" b="0" dirty="0">
                          <a:solidFill>
                            <a:schemeClr val="bg1"/>
                          </a:solidFill>
                        </a:rPr>
                        <a:t> us?</a:t>
                      </a:r>
                      <a:endParaRPr lang="en-GB" sz="2200" b="0" dirty="0">
                        <a:solidFill>
                          <a:schemeClr val="bg1"/>
                        </a:solidFill>
                      </a:endParaRPr>
                    </a:p>
                  </a:txBody>
                  <a:tcPr>
                    <a:solidFill>
                      <a:schemeClr val="accent6">
                        <a:lumMod val="90000"/>
                      </a:schemeClr>
                    </a:solidFill>
                  </a:tcPr>
                </a:tc>
                <a:extLst>
                  <a:ext uri="{0D108BD9-81ED-4DB2-BD59-A6C34878D82A}">
                    <a16:rowId xmlns:a16="http://schemas.microsoft.com/office/drawing/2014/main" val="4173248764"/>
                  </a:ext>
                </a:extLst>
              </a:tr>
            </a:tbl>
          </a:graphicData>
        </a:graphic>
      </p:graphicFrame>
      <p:graphicFrame>
        <p:nvGraphicFramePr>
          <p:cNvPr id="14" name="Table 13">
            <a:extLst>
              <a:ext uri="{FF2B5EF4-FFF2-40B4-BE49-F238E27FC236}">
                <a16:creationId xmlns:a16="http://schemas.microsoft.com/office/drawing/2014/main" id="{4B47584B-BF2C-4C66-E93E-ADA856948153}"/>
              </a:ext>
            </a:extLst>
          </p:cNvPr>
          <p:cNvGraphicFramePr>
            <a:graphicFrameLocks noGrp="1"/>
          </p:cNvGraphicFramePr>
          <p:nvPr/>
        </p:nvGraphicFramePr>
        <p:xfrm>
          <a:off x="312420" y="3607188"/>
          <a:ext cx="11567160" cy="426720"/>
        </p:xfrm>
        <a:graphic>
          <a:graphicData uri="http://schemas.openxmlformats.org/drawingml/2006/table">
            <a:tbl>
              <a:tblPr firstRow="1" bandRow="1">
                <a:tableStyleId>{5940675A-B579-460E-94D1-54222C63F5DA}</a:tableStyleId>
              </a:tblPr>
              <a:tblGrid>
                <a:gridCol w="574777">
                  <a:extLst>
                    <a:ext uri="{9D8B030D-6E8A-4147-A177-3AD203B41FA5}">
                      <a16:colId xmlns:a16="http://schemas.microsoft.com/office/drawing/2014/main" val="617591619"/>
                    </a:ext>
                  </a:extLst>
                </a:gridCol>
                <a:gridCol w="5307102">
                  <a:extLst>
                    <a:ext uri="{9D8B030D-6E8A-4147-A177-3AD203B41FA5}">
                      <a16:colId xmlns:a16="http://schemas.microsoft.com/office/drawing/2014/main" val="2993175466"/>
                    </a:ext>
                  </a:extLst>
                </a:gridCol>
                <a:gridCol w="5685281">
                  <a:extLst>
                    <a:ext uri="{9D8B030D-6E8A-4147-A177-3AD203B41FA5}">
                      <a16:colId xmlns:a16="http://schemas.microsoft.com/office/drawing/2014/main" val="1128378942"/>
                    </a:ext>
                  </a:extLst>
                </a:gridCol>
              </a:tblGrid>
              <a:tr h="291787">
                <a:tc>
                  <a:txBody>
                    <a:bodyPr/>
                    <a:lstStyle/>
                    <a:p>
                      <a:pPr algn="ctr"/>
                      <a:r>
                        <a:rPr lang="en-US" sz="2200" b="1" dirty="0">
                          <a:solidFill>
                            <a:schemeClr val="bg1"/>
                          </a:solidFill>
                        </a:rPr>
                        <a:t>5</a:t>
                      </a:r>
                      <a:endParaRPr lang="en-GB" sz="2200" b="1" dirty="0">
                        <a:solidFill>
                          <a:schemeClr val="bg1"/>
                        </a:solidFill>
                      </a:endParaRPr>
                    </a:p>
                  </a:txBody>
                  <a:tcPr>
                    <a:solidFill>
                      <a:schemeClr val="accent6">
                        <a:lumMod val="90000"/>
                      </a:schemeClr>
                    </a:solidFill>
                  </a:tcPr>
                </a:tc>
                <a:tc>
                  <a:txBody>
                    <a:bodyPr/>
                    <a:lstStyle/>
                    <a:p>
                      <a:r>
                        <a:rPr lang="en-US" sz="2200" b="0" dirty="0" err="1">
                          <a:solidFill>
                            <a:schemeClr val="bg1"/>
                          </a:solidFill>
                        </a:rPr>
                        <a:t>Jede</a:t>
                      </a:r>
                      <a:r>
                        <a:rPr lang="en-US" sz="2200" b="0" dirty="0">
                          <a:solidFill>
                            <a:schemeClr val="bg1"/>
                          </a:solidFill>
                        </a:rPr>
                        <a:t> </a:t>
                      </a:r>
                      <a:r>
                        <a:rPr lang="en-US" sz="2200" b="1" dirty="0" err="1">
                          <a:solidFill>
                            <a:schemeClr val="bg1"/>
                          </a:solidFill>
                        </a:rPr>
                        <a:t>Aktion</a:t>
                      </a:r>
                      <a:r>
                        <a:rPr lang="en-US" sz="2200" b="0" dirty="0">
                          <a:solidFill>
                            <a:schemeClr val="bg1"/>
                          </a:solidFill>
                        </a:rPr>
                        <a:t> hat </a:t>
                      </a:r>
                      <a:r>
                        <a:rPr lang="en-US" sz="2200" b="0" dirty="0" err="1">
                          <a:solidFill>
                            <a:schemeClr val="bg1"/>
                          </a:solidFill>
                        </a:rPr>
                        <a:t>eine</a:t>
                      </a:r>
                      <a:r>
                        <a:rPr lang="en-US" sz="2200" b="0" dirty="0">
                          <a:solidFill>
                            <a:schemeClr val="bg1"/>
                          </a:solidFill>
                        </a:rPr>
                        <a:t> </a:t>
                      </a:r>
                      <a:r>
                        <a:rPr lang="en-US" sz="2200" b="0" dirty="0" err="1">
                          <a:solidFill>
                            <a:schemeClr val="bg1"/>
                          </a:solidFill>
                        </a:rPr>
                        <a:t>Folge</a:t>
                      </a:r>
                      <a:endParaRPr lang="en-GB" sz="2200" b="0" dirty="0">
                        <a:solidFill>
                          <a:schemeClr val="bg1"/>
                        </a:solidFill>
                      </a:endParaRPr>
                    </a:p>
                  </a:txBody>
                  <a:tcPr>
                    <a:solidFill>
                      <a:schemeClr val="accent6">
                        <a:lumMod val="90000"/>
                      </a:schemeClr>
                    </a:solidFill>
                  </a:tcPr>
                </a:tc>
                <a:tc>
                  <a:txBody>
                    <a:bodyPr/>
                    <a:lstStyle/>
                    <a:p>
                      <a:r>
                        <a:rPr lang="en-US" sz="2200" b="0" dirty="0">
                          <a:solidFill>
                            <a:schemeClr val="bg1"/>
                          </a:solidFill>
                        </a:rPr>
                        <a:t>Every action has a consequence.</a:t>
                      </a:r>
                      <a:endParaRPr lang="en-GB" sz="2200" b="0" dirty="0">
                        <a:solidFill>
                          <a:schemeClr val="bg1"/>
                        </a:solidFill>
                      </a:endParaRPr>
                    </a:p>
                  </a:txBody>
                  <a:tcPr>
                    <a:solidFill>
                      <a:schemeClr val="accent6">
                        <a:lumMod val="90000"/>
                      </a:schemeClr>
                    </a:solidFill>
                  </a:tcPr>
                </a:tc>
                <a:extLst>
                  <a:ext uri="{0D108BD9-81ED-4DB2-BD59-A6C34878D82A}">
                    <a16:rowId xmlns:a16="http://schemas.microsoft.com/office/drawing/2014/main" val="404125179"/>
                  </a:ext>
                </a:extLst>
              </a:tr>
            </a:tbl>
          </a:graphicData>
        </a:graphic>
      </p:graphicFrame>
    </p:spTree>
    <p:extLst>
      <p:ext uri="{BB962C8B-B14F-4D97-AF65-F5344CB8AC3E}">
        <p14:creationId xmlns:p14="http://schemas.microsoft.com/office/powerpoint/2010/main" val="1178402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049FF-5F4C-43E9-43F0-24174E76B25C}"/>
              </a:ext>
            </a:extLst>
          </p:cNvPr>
          <p:cNvSpPr>
            <a:spLocks noGrp="1"/>
          </p:cNvSpPr>
          <p:nvPr>
            <p:ph type="title"/>
          </p:nvPr>
        </p:nvSpPr>
        <p:spPr/>
        <p:txBody>
          <a:bodyPr/>
          <a:lstStyle/>
          <a:p>
            <a:r>
              <a:rPr lang="en-GB" dirty="0" err="1"/>
              <a:t>Vokabeln</a:t>
            </a:r>
            <a:r>
              <a:rPr lang="en-GB" dirty="0"/>
              <a:t> [2/2]</a:t>
            </a:r>
          </a:p>
        </p:txBody>
      </p:sp>
      <p:sp>
        <p:nvSpPr>
          <p:cNvPr id="4" name="Google Shape;228;p7">
            <a:extLst>
              <a:ext uri="{FF2B5EF4-FFF2-40B4-BE49-F238E27FC236}">
                <a16:creationId xmlns:a16="http://schemas.microsoft.com/office/drawing/2014/main" id="{A5DB3F53-28F2-0FC7-0190-A8417D329B83}"/>
              </a:ext>
            </a:extLst>
          </p:cNvPr>
          <p:cNvSpPr/>
          <p:nvPr/>
        </p:nvSpPr>
        <p:spPr>
          <a:xfrm>
            <a:off x="10435590" y="172906"/>
            <a:ext cx="1521738" cy="400919"/>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US" sz="2000" dirty="0">
                <a:solidFill>
                  <a:srgbClr val="3D3C3C"/>
                </a:solidFill>
                <a:latin typeface="Century Gothic"/>
                <a:sym typeface="Century Gothic"/>
              </a:rPr>
              <a:t>s</a:t>
            </a:r>
            <a:r>
              <a:rPr lang="en-GB" sz="2000" dirty="0" err="1">
                <a:solidFill>
                  <a:srgbClr val="3D3C3C"/>
                </a:solidFill>
                <a:latin typeface="Century Gothic"/>
                <a:sym typeface="Century Gothic"/>
              </a:rPr>
              <a:t>chreiben</a:t>
            </a:r>
            <a:endParaRPr dirty="0"/>
          </a:p>
        </p:txBody>
      </p:sp>
      <p:graphicFrame>
        <p:nvGraphicFramePr>
          <p:cNvPr id="6" name="Table 6">
            <a:extLst>
              <a:ext uri="{FF2B5EF4-FFF2-40B4-BE49-F238E27FC236}">
                <a16:creationId xmlns:a16="http://schemas.microsoft.com/office/drawing/2014/main" id="{43AB1CE6-E725-72E8-0EE2-F9477EACA2D5}"/>
              </a:ext>
            </a:extLst>
          </p:cNvPr>
          <p:cNvGraphicFramePr>
            <a:graphicFrameLocks noGrp="1"/>
          </p:cNvGraphicFramePr>
          <p:nvPr/>
        </p:nvGraphicFramePr>
        <p:xfrm>
          <a:off x="303867" y="1229710"/>
          <a:ext cx="11584265" cy="3888753"/>
        </p:xfrm>
        <a:graphic>
          <a:graphicData uri="http://schemas.openxmlformats.org/drawingml/2006/table">
            <a:tbl>
              <a:tblPr firstRow="1" bandRow="1">
                <a:tableStyleId>{5940675A-B579-460E-94D1-54222C63F5DA}</a:tableStyleId>
              </a:tblPr>
              <a:tblGrid>
                <a:gridCol w="575627">
                  <a:extLst>
                    <a:ext uri="{9D8B030D-6E8A-4147-A177-3AD203B41FA5}">
                      <a16:colId xmlns:a16="http://schemas.microsoft.com/office/drawing/2014/main" val="3354334850"/>
                    </a:ext>
                  </a:extLst>
                </a:gridCol>
                <a:gridCol w="5314950">
                  <a:extLst>
                    <a:ext uri="{9D8B030D-6E8A-4147-A177-3AD203B41FA5}">
                      <a16:colId xmlns:a16="http://schemas.microsoft.com/office/drawing/2014/main" val="4181497533"/>
                    </a:ext>
                  </a:extLst>
                </a:gridCol>
                <a:gridCol w="5693688">
                  <a:extLst>
                    <a:ext uri="{9D8B030D-6E8A-4147-A177-3AD203B41FA5}">
                      <a16:colId xmlns:a16="http://schemas.microsoft.com/office/drawing/2014/main" val="3114467498"/>
                    </a:ext>
                  </a:extLst>
                </a:gridCol>
              </a:tblGrid>
              <a:tr h="852797">
                <a:tc>
                  <a:txBody>
                    <a:bodyPr/>
                    <a:lstStyle/>
                    <a:p>
                      <a:pPr algn="ctr"/>
                      <a:r>
                        <a:rPr lang="en-US" sz="2200" b="1" dirty="0">
                          <a:solidFill>
                            <a:schemeClr val="bg1"/>
                          </a:solidFill>
                        </a:rPr>
                        <a:t>6</a:t>
                      </a:r>
                      <a:endParaRPr lang="en-GB" sz="2200" b="1" dirty="0">
                        <a:solidFill>
                          <a:schemeClr val="bg1"/>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0" dirty="0">
                          <a:solidFill>
                            <a:schemeClr val="bg1"/>
                          </a:solidFill>
                        </a:rPr>
                        <a:t>__________du das? Dieser ________ ________ </a:t>
                      </a:r>
                      <a:r>
                        <a:rPr lang="en-US" sz="2200" b="0" dirty="0" err="1">
                          <a:solidFill>
                            <a:schemeClr val="bg1"/>
                          </a:solidFill>
                        </a:rPr>
                        <a:t>lustig</a:t>
                      </a:r>
                      <a:r>
                        <a:rPr lang="en-US" sz="2200" b="0" dirty="0">
                          <a:solidFill>
                            <a:schemeClr val="bg1"/>
                          </a:solidFill>
                        </a:rPr>
                        <a:t>.</a:t>
                      </a:r>
                      <a:endParaRPr lang="en-GB" sz="2200" b="0" dirty="0">
                        <a:solidFill>
                          <a:schemeClr val="bg1"/>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0" dirty="0">
                          <a:solidFill>
                            <a:schemeClr val="bg1"/>
                          </a:solidFill>
                        </a:rPr>
                        <a:t>Do you notice that? This expression sounds funny.</a:t>
                      </a:r>
                      <a:endParaRPr lang="en-GB" sz="2200" b="0" dirty="0">
                        <a:solidFill>
                          <a:schemeClr val="bg1"/>
                        </a:solidFill>
                      </a:endParaRPr>
                    </a:p>
                  </a:txBody>
                  <a:tcPr anchor="ctr"/>
                </a:tc>
                <a:extLst>
                  <a:ext uri="{0D108BD9-81ED-4DB2-BD59-A6C34878D82A}">
                    <a16:rowId xmlns:a16="http://schemas.microsoft.com/office/drawing/2014/main" val="4115380242"/>
                  </a:ext>
                </a:extLst>
              </a:tr>
              <a:tr h="477566">
                <a:tc>
                  <a:txBody>
                    <a:bodyPr/>
                    <a:lstStyle/>
                    <a:p>
                      <a:pPr algn="ctr"/>
                      <a:r>
                        <a:rPr lang="en-US" sz="2200" b="1" dirty="0">
                          <a:solidFill>
                            <a:schemeClr val="bg1"/>
                          </a:solidFill>
                        </a:rPr>
                        <a:t>7</a:t>
                      </a:r>
                      <a:endParaRPr lang="en-GB" sz="2200" b="1" dirty="0">
                        <a:solidFill>
                          <a:schemeClr val="bg1"/>
                        </a:solidFill>
                      </a:endParaRPr>
                    </a:p>
                  </a:txBody>
                  <a:tcPr anchor="ctr"/>
                </a:tc>
                <a:tc>
                  <a:txBody>
                    <a:bodyPr/>
                    <a:lstStyle/>
                    <a:p>
                      <a:r>
                        <a:rPr lang="en-US" sz="2200" dirty="0">
                          <a:solidFill>
                            <a:schemeClr val="bg1"/>
                          </a:solidFill>
                        </a:rPr>
                        <a:t>Dieser </a:t>
                      </a:r>
                      <a:r>
                        <a:rPr lang="en-US" sz="2200" dirty="0" err="1">
                          <a:solidFill>
                            <a:schemeClr val="bg1"/>
                          </a:solidFill>
                        </a:rPr>
                        <a:t>Satz</a:t>
                      </a:r>
                      <a:r>
                        <a:rPr lang="en-US" sz="2200" dirty="0">
                          <a:solidFill>
                            <a:schemeClr val="bg1"/>
                          </a:solidFill>
                        </a:rPr>
                        <a:t> </a:t>
                      </a:r>
                      <a:r>
                        <a:rPr lang="en-US" sz="2200" dirty="0" err="1">
                          <a:solidFill>
                            <a:schemeClr val="bg1"/>
                          </a:solidFill>
                        </a:rPr>
                        <a:t>ist</a:t>
                      </a:r>
                      <a:r>
                        <a:rPr lang="en-US" sz="2200" dirty="0">
                          <a:solidFill>
                            <a:schemeClr val="bg1"/>
                          </a:solidFill>
                        </a:rPr>
                        <a:t> </a:t>
                      </a:r>
                      <a:r>
                        <a:rPr lang="en-US" sz="2200" dirty="0" err="1">
                          <a:solidFill>
                            <a:schemeClr val="bg1"/>
                          </a:solidFill>
                        </a:rPr>
                        <a:t>kurz</a:t>
                      </a:r>
                      <a:endParaRPr lang="en-GB" sz="2200" dirty="0">
                        <a:solidFill>
                          <a:schemeClr val="bg1"/>
                        </a:solidFill>
                      </a:endParaRPr>
                    </a:p>
                  </a:txBody>
                  <a:tcPr anchor="ctr"/>
                </a:tc>
                <a:tc>
                  <a:txBody>
                    <a:bodyPr/>
                    <a:lstStyle/>
                    <a:p>
                      <a:r>
                        <a:rPr lang="en-US" sz="2200" dirty="0">
                          <a:solidFill>
                            <a:schemeClr val="bg1"/>
                          </a:solidFill>
                        </a:rPr>
                        <a:t>This __________ is short</a:t>
                      </a:r>
                      <a:endParaRPr lang="en-GB" sz="2200" dirty="0">
                        <a:solidFill>
                          <a:schemeClr val="bg1"/>
                        </a:solidFill>
                      </a:endParaRPr>
                    </a:p>
                  </a:txBody>
                  <a:tcPr anchor="ctr"/>
                </a:tc>
                <a:extLst>
                  <a:ext uri="{0D108BD9-81ED-4DB2-BD59-A6C34878D82A}">
                    <a16:rowId xmlns:a16="http://schemas.microsoft.com/office/drawing/2014/main" val="2236015929"/>
                  </a:ext>
                </a:extLst>
              </a:tr>
              <a:tr h="1228027">
                <a:tc>
                  <a:txBody>
                    <a:bodyPr/>
                    <a:lstStyle/>
                    <a:p>
                      <a:pPr algn="ctr"/>
                      <a:r>
                        <a:rPr lang="en-US" sz="2200" b="1" dirty="0">
                          <a:solidFill>
                            <a:schemeClr val="bg1"/>
                          </a:solidFill>
                        </a:rPr>
                        <a:t>8</a:t>
                      </a:r>
                      <a:endParaRPr lang="en-GB" sz="2200" b="1" dirty="0">
                        <a:solidFill>
                          <a:schemeClr val="bg1"/>
                        </a:solidFill>
                      </a:endParaRPr>
                    </a:p>
                  </a:txBody>
                  <a:tcPr anchor="ctr"/>
                </a:tc>
                <a:tc>
                  <a:txBody>
                    <a:bodyPr/>
                    <a:lstStyle/>
                    <a:p>
                      <a:r>
                        <a:rPr lang="en-US" sz="2200" dirty="0">
                          <a:solidFill>
                            <a:schemeClr val="bg1"/>
                          </a:solidFill>
                        </a:rPr>
                        <a:t>Ich muss ________ ________, </a:t>
                      </a:r>
                      <a:r>
                        <a:rPr lang="en-US" sz="2200" dirty="0" err="1">
                          <a:solidFill>
                            <a:schemeClr val="bg1"/>
                          </a:solidFill>
                        </a:rPr>
                        <a:t>wie</a:t>
                      </a:r>
                      <a:r>
                        <a:rPr lang="en-US" sz="2200" dirty="0">
                          <a:solidFill>
                            <a:schemeClr val="bg1"/>
                          </a:solidFill>
                        </a:rPr>
                        <a:t> international </a:t>
                      </a:r>
                      <a:r>
                        <a:rPr lang="en-US" sz="2200" dirty="0" err="1">
                          <a:solidFill>
                            <a:schemeClr val="bg1"/>
                          </a:solidFill>
                        </a:rPr>
                        <a:t>unsere</a:t>
                      </a:r>
                      <a:r>
                        <a:rPr lang="en-US" sz="2200" dirty="0">
                          <a:solidFill>
                            <a:schemeClr val="bg1"/>
                          </a:solidFill>
                        </a:rPr>
                        <a:t> </a:t>
                      </a:r>
                      <a:r>
                        <a:rPr lang="en-US" sz="2200" dirty="0" err="1">
                          <a:solidFill>
                            <a:schemeClr val="bg1"/>
                          </a:solidFill>
                        </a:rPr>
                        <a:t>Klasse</a:t>
                      </a:r>
                      <a:r>
                        <a:rPr lang="en-US" sz="2200" dirty="0">
                          <a:solidFill>
                            <a:schemeClr val="bg1"/>
                          </a:solidFill>
                        </a:rPr>
                        <a:t> </a:t>
                      </a:r>
                      <a:r>
                        <a:rPr lang="en-US" sz="2200" dirty="0" err="1">
                          <a:solidFill>
                            <a:schemeClr val="bg1"/>
                          </a:solidFill>
                        </a:rPr>
                        <a:t>ist</a:t>
                      </a:r>
                      <a:r>
                        <a:rPr lang="en-US" sz="2200" dirty="0">
                          <a:solidFill>
                            <a:schemeClr val="bg1"/>
                          </a:solidFill>
                        </a:rPr>
                        <a:t>. Wunderbar!</a:t>
                      </a:r>
                      <a:endParaRPr lang="en-GB" sz="2200" dirty="0">
                        <a:solidFill>
                          <a:schemeClr val="bg1"/>
                        </a:solidFill>
                      </a:endParaRPr>
                    </a:p>
                  </a:txBody>
                  <a:tcPr anchor="ctr"/>
                </a:tc>
                <a:tc>
                  <a:txBody>
                    <a:bodyPr/>
                    <a:lstStyle/>
                    <a:p>
                      <a:r>
                        <a:rPr lang="en-US" sz="2200" dirty="0">
                          <a:solidFill>
                            <a:schemeClr val="bg1"/>
                          </a:solidFill>
                        </a:rPr>
                        <a:t>I have to stress clearly how international our class is. Wonderful! </a:t>
                      </a:r>
                      <a:endParaRPr lang="en-GB" sz="2200" dirty="0">
                        <a:solidFill>
                          <a:schemeClr val="bg1"/>
                        </a:solidFill>
                      </a:endParaRPr>
                    </a:p>
                  </a:txBody>
                  <a:tcPr anchor="ctr"/>
                </a:tc>
                <a:extLst>
                  <a:ext uri="{0D108BD9-81ED-4DB2-BD59-A6C34878D82A}">
                    <a16:rowId xmlns:a16="http://schemas.microsoft.com/office/drawing/2014/main" val="3660398982"/>
                  </a:ext>
                </a:extLst>
              </a:tr>
              <a:tr h="477566">
                <a:tc>
                  <a:txBody>
                    <a:bodyPr/>
                    <a:lstStyle/>
                    <a:p>
                      <a:pPr algn="ctr"/>
                      <a:r>
                        <a:rPr lang="en-US" sz="2200" b="1" dirty="0">
                          <a:solidFill>
                            <a:schemeClr val="bg1"/>
                          </a:solidFill>
                        </a:rPr>
                        <a:t>9</a:t>
                      </a:r>
                      <a:endParaRPr lang="en-GB" sz="2200" b="1" dirty="0">
                        <a:solidFill>
                          <a:schemeClr val="bg1"/>
                        </a:solidFill>
                      </a:endParaRPr>
                    </a:p>
                  </a:txBody>
                  <a:tcPr anchor="ctr"/>
                </a:tc>
                <a:tc>
                  <a:txBody>
                    <a:bodyPr/>
                    <a:lstStyle/>
                    <a:p>
                      <a:r>
                        <a:rPr lang="en-US" sz="2200" dirty="0" err="1">
                          <a:solidFill>
                            <a:schemeClr val="bg1"/>
                          </a:solidFill>
                        </a:rPr>
                        <a:t>Welche</a:t>
                      </a:r>
                      <a:r>
                        <a:rPr lang="en-US" sz="2200" dirty="0">
                          <a:solidFill>
                            <a:schemeClr val="bg1"/>
                          </a:solidFill>
                        </a:rPr>
                        <a:t> </a:t>
                      </a:r>
                      <a:r>
                        <a:rPr lang="en-US" sz="2200" dirty="0" err="1">
                          <a:solidFill>
                            <a:schemeClr val="bg1"/>
                          </a:solidFill>
                        </a:rPr>
                        <a:t>Bedeutung</a:t>
                      </a:r>
                      <a:r>
                        <a:rPr lang="en-US" sz="2200" dirty="0">
                          <a:solidFill>
                            <a:schemeClr val="bg1"/>
                          </a:solidFill>
                        </a:rPr>
                        <a:t> hat dieses Wort?</a:t>
                      </a:r>
                      <a:endParaRPr lang="en-GB" sz="2200" dirty="0">
                        <a:solidFill>
                          <a:schemeClr val="bg1"/>
                        </a:solidFill>
                      </a:endParaRPr>
                    </a:p>
                  </a:txBody>
                  <a:tcPr anchor="ctr"/>
                </a:tc>
                <a:tc>
                  <a:txBody>
                    <a:bodyPr/>
                    <a:lstStyle/>
                    <a:p>
                      <a:r>
                        <a:rPr lang="en-US" sz="2200" dirty="0">
                          <a:solidFill>
                            <a:schemeClr val="bg1"/>
                          </a:solidFill>
                        </a:rPr>
                        <a:t>What is the _________ of this word? </a:t>
                      </a:r>
                      <a:endParaRPr lang="en-GB" sz="2200" dirty="0">
                        <a:solidFill>
                          <a:schemeClr val="bg1"/>
                        </a:solidFill>
                      </a:endParaRPr>
                    </a:p>
                  </a:txBody>
                  <a:tcPr anchor="ctr"/>
                </a:tc>
                <a:extLst>
                  <a:ext uri="{0D108BD9-81ED-4DB2-BD59-A6C34878D82A}">
                    <a16:rowId xmlns:a16="http://schemas.microsoft.com/office/drawing/2014/main" val="810609819"/>
                  </a:ext>
                </a:extLst>
              </a:tr>
              <a:tr h="852797">
                <a:tc>
                  <a:txBody>
                    <a:bodyPr/>
                    <a:lstStyle/>
                    <a:p>
                      <a:pPr algn="ctr"/>
                      <a:r>
                        <a:rPr lang="en-US" sz="2200" b="1" dirty="0">
                          <a:solidFill>
                            <a:schemeClr val="bg1"/>
                          </a:solidFill>
                        </a:rPr>
                        <a:t>10</a:t>
                      </a:r>
                      <a:endParaRPr lang="en-GB" sz="2200" b="1" dirty="0">
                        <a:solidFill>
                          <a:schemeClr val="bg1"/>
                        </a:solidFill>
                      </a:endParaRPr>
                    </a:p>
                  </a:txBody>
                  <a:tcPr anchor="ctr"/>
                </a:tc>
                <a:tc>
                  <a:txBody>
                    <a:bodyPr/>
                    <a:lstStyle/>
                    <a:p>
                      <a:r>
                        <a:rPr lang="en-US" sz="2200" dirty="0" err="1">
                          <a:solidFill>
                            <a:schemeClr val="bg1"/>
                          </a:solidFill>
                        </a:rPr>
                        <a:t>Wir</a:t>
                      </a:r>
                      <a:r>
                        <a:rPr lang="en-US" sz="2200" dirty="0">
                          <a:solidFill>
                            <a:schemeClr val="bg1"/>
                          </a:solidFill>
                        </a:rPr>
                        <a:t> </a:t>
                      </a:r>
                      <a:r>
                        <a:rPr lang="en-US" sz="2200" dirty="0" err="1">
                          <a:solidFill>
                            <a:schemeClr val="bg1"/>
                          </a:solidFill>
                        </a:rPr>
                        <a:t>bilden</a:t>
                      </a:r>
                      <a:r>
                        <a:rPr lang="en-US" sz="2200" dirty="0">
                          <a:solidFill>
                            <a:schemeClr val="bg1"/>
                          </a:solidFill>
                        </a:rPr>
                        <a:t> </a:t>
                      </a:r>
                      <a:r>
                        <a:rPr lang="en-US" sz="2200" dirty="0" err="1">
                          <a:solidFill>
                            <a:schemeClr val="bg1"/>
                          </a:solidFill>
                        </a:rPr>
                        <a:t>Sätze</a:t>
                      </a:r>
                      <a:r>
                        <a:rPr lang="en-US" sz="2200" dirty="0">
                          <a:solidFill>
                            <a:schemeClr val="bg1"/>
                          </a:solidFill>
                        </a:rPr>
                        <a:t> </a:t>
                      </a:r>
                      <a:r>
                        <a:rPr lang="en-US" sz="2200" dirty="0" err="1">
                          <a:solidFill>
                            <a:schemeClr val="bg1"/>
                          </a:solidFill>
                        </a:rPr>
                        <a:t>aus</a:t>
                      </a:r>
                      <a:r>
                        <a:rPr lang="en-US" sz="2200" dirty="0">
                          <a:solidFill>
                            <a:schemeClr val="bg1"/>
                          </a:solidFill>
                        </a:rPr>
                        <a:t> den </a:t>
                      </a:r>
                      <a:r>
                        <a:rPr lang="en-US" sz="2200" dirty="0" err="1">
                          <a:solidFill>
                            <a:schemeClr val="bg1"/>
                          </a:solidFill>
                        </a:rPr>
                        <a:t>neuen</a:t>
                      </a:r>
                      <a:r>
                        <a:rPr lang="en-US" sz="2200" dirty="0">
                          <a:solidFill>
                            <a:schemeClr val="bg1"/>
                          </a:solidFill>
                        </a:rPr>
                        <a:t> </a:t>
                      </a:r>
                      <a:r>
                        <a:rPr lang="en-US" sz="2200" dirty="0" err="1">
                          <a:solidFill>
                            <a:schemeClr val="bg1"/>
                          </a:solidFill>
                        </a:rPr>
                        <a:t>Wörtern</a:t>
                      </a:r>
                      <a:r>
                        <a:rPr lang="en-US" sz="2200" dirty="0">
                          <a:solidFill>
                            <a:schemeClr val="bg1"/>
                          </a:solidFill>
                        </a:rPr>
                        <a:t>.</a:t>
                      </a:r>
                      <a:endParaRPr lang="en-GB" sz="2200" dirty="0">
                        <a:solidFill>
                          <a:schemeClr val="bg1"/>
                        </a:solidFill>
                      </a:endParaRPr>
                    </a:p>
                  </a:txBody>
                  <a:tcPr anchor="ctr"/>
                </a:tc>
                <a:tc>
                  <a:txBody>
                    <a:bodyPr/>
                    <a:lstStyle/>
                    <a:p>
                      <a:r>
                        <a:rPr lang="en-US" sz="2200" dirty="0">
                          <a:solidFill>
                            <a:schemeClr val="bg1"/>
                          </a:solidFill>
                        </a:rPr>
                        <a:t>We’re ________ sentences from the new words.</a:t>
                      </a:r>
                      <a:endParaRPr lang="en-GB" sz="2200" dirty="0">
                        <a:solidFill>
                          <a:schemeClr val="bg1"/>
                        </a:solidFill>
                      </a:endParaRPr>
                    </a:p>
                  </a:txBody>
                  <a:tcPr anchor="ctr"/>
                </a:tc>
                <a:extLst>
                  <a:ext uri="{0D108BD9-81ED-4DB2-BD59-A6C34878D82A}">
                    <a16:rowId xmlns:a16="http://schemas.microsoft.com/office/drawing/2014/main" val="4005491292"/>
                  </a:ext>
                </a:extLst>
              </a:tr>
            </a:tbl>
          </a:graphicData>
        </a:graphic>
      </p:graphicFrame>
      <p:sp>
        <p:nvSpPr>
          <p:cNvPr id="3" name="Rectangle 2">
            <a:extLst>
              <a:ext uri="{FF2B5EF4-FFF2-40B4-BE49-F238E27FC236}">
                <a16:creationId xmlns:a16="http://schemas.microsoft.com/office/drawing/2014/main" id="{871627F1-1824-C56D-02F9-F46F13D07B9A}"/>
              </a:ext>
            </a:extLst>
          </p:cNvPr>
          <p:cNvSpPr/>
          <p:nvPr/>
        </p:nvSpPr>
        <p:spPr>
          <a:xfrm>
            <a:off x="1042557" y="5364554"/>
            <a:ext cx="4592432" cy="8572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chemeClr val="bg1"/>
                </a:solidFill>
              </a:rPr>
              <a:t>Deutlich</a:t>
            </a:r>
            <a:r>
              <a:rPr lang="en-US" sz="2200" dirty="0">
                <a:solidFill>
                  <a:schemeClr val="bg1"/>
                </a:solidFill>
              </a:rPr>
              <a:t>, </a:t>
            </a:r>
            <a:r>
              <a:rPr lang="en-US" sz="2200" dirty="0" err="1"/>
              <a:t>Ausdruck</a:t>
            </a:r>
            <a:r>
              <a:rPr lang="en-US" sz="2200" dirty="0"/>
              <a:t>, </a:t>
            </a:r>
            <a:r>
              <a:rPr lang="en-US" sz="2200" dirty="0" err="1"/>
              <a:t>merken</a:t>
            </a:r>
            <a:r>
              <a:rPr lang="en-US" sz="2200" dirty="0"/>
              <a:t>, </a:t>
            </a:r>
            <a:r>
              <a:rPr lang="en-US" sz="2200" dirty="0" err="1"/>
              <a:t>klingen,</a:t>
            </a:r>
            <a:r>
              <a:rPr lang="en-US" sz="2200" dirty="0" err="1">
                <a:solidFill>
                  <a:schemeClr val="bg1"/>
                </a:solidFill>
              </a:rPr>
              <a:t>betonen</a:t>
            </a:r>
            <a:r>
              <a:rPr lang="en-US" sz="2200" dirty="0">
                <a:solidFill>
                  <a:schemeClr val="bg1"/>
                </a:solidFill>
              </a:rPr>
              <a:t>, international</a:t>
            </a:r>
            <a:endParaRPr lang="en-GB" sz="2200" dirty="0"/>
          </a:p>
        </p:txBody>
      </p:sp>
      <p:sp>
        <p:nvSpPr>
          <p:cNvPr id="7" name="Rectangle 6">
            <a:extLst>
              <a:ext uri="{FF2B5EF4-FFF2-40B4-BE49-F238E27FC236}">
                <a16:creationId xmlns:a16="http://schemas.microsoft.com/office/drawing/2014/main" id="{157A783C-1138-BD33-AC95-EAAAA01A9108}"/>
              </a:ext>
            </a:extLst>
          </p:cNvPr>
          <p:cNvSpPr/>
          <p:nvPr/>
        </p:nvSpPr>
        <p:spPr>
          <a:xfrm>
            <a:off x="6837566" y="5316657"/>
            <a:ext cx="4628481" cy="9051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2"/>
                </a:solidFill>
              </a:rPr>
              <a:t>form, </a:t>
            </a:r>
            <a:r>
              <a:rPr lang="en-US" sz="2200" dirty="0">
                <a:solidFill>
                  <a:schemeClr val="bg2"/>
                </a:solidFill>
              </a:rPr>
              <a:t>sentence, meaning </a:t>
            </a:r>
          </a:p>
        </p:txBody>
      </p:sp>
      <p:graphicFrame>
        <p:nvGraphicFramePr>
          <p:cNvPr id="9" name="Table 6">
            <a:extLst>
              <a:ext uri="{FF2B5EF4-FFF2-40B4-BE49-F238E27FC236}">
                <a16:creationId xmlns:a16="http://schemas.microsoft.com/office/drawing/2014/main" id="{AC87E770-4A9C-D1AF-EA8A-8EB70E9BDBA3}"/>
              </a:ext>
            </a:extLst>
          </p:cNvPr>
          <p:cNvGraphicFramePr>
            <a:graphicFrameLocks noGrp="1"/>
          </p:cNvGraphicFramePr>
          <p:nvPr/>
        </p:nvGraphicFramePr>
        <p:xfrm>
          <a:off x="303866" y="1229710"/>
          <a:ext cx="11584265" cy="872607"/>
        </p:xfrm>
        <a:graphic>
          <a:graphicData uri="http://schemas.openxmlformats.org/drawingml/2006/table">
            <a:tbl>
              <a:tblPr firstRow="1" bandRow="1">
                <a:tableStyleId>{5940675A-B579-460E-94D1-54222C63F5DA}</a:tableStyleId>
              </a:tblPr>
              <a:tblGrid>
                <a:gridCol w="575627">
                  <a:extLst>
                    <a:ext uri="{9D8B030D-6E8A-4147-A177-3AD203B41FA5}">
                      <a16:colId xmlns:a16="http://schemas.microsoft.com/office/drawing/2014/main" val="3354334850"/>
                    </a:ext>
                  </a:extLst>
                </a:gridCol>
                <a:gridCol w="5314950">
                  <a:extLst>
                    <a:ext uri="{9D8B030D-6E8A-4147-A177-3AD203B41FA5}">
                      <a16:colId xmlns:a16="http://schemas.microsoft.com/office/drawing/2014/main" val="4181497533"/>
                    </a:ext>
                  </a:extLst>
                </a:gridCol>
                <a:gridCol w="5693688">
                  <a:extLst>
                    <a:ext uri="{9D8B030D-6E8A-4147-A177-3AD203B41FA5}">
                      <a16:colId xmlns:a16="http://schemas.microsoft.com/office/drawing/2014/main" val="3114467498"/>
                    </a:ext>
                  </a:extLst>
                </a:gridCol>
              </a:tblGrid>
              <a:tr h="872607">
                <a:tc>
                  <a:txBody>
                    <a:bodyPr/>
                    <a:lstStyle/>
                    <a:p>
                      <a:pPr algn="ctr"/>
                      <a:r>
                        <a:rPr lang="en-US" sz="2200" b="1" dirty="0">
                          <a:solidFill>
                            <a:schemeClr val="bg1"/>
                          </a:solidFill>
                        </a:rPr>
                        <a:t>6</a:t>
                      </a:r>
                      <a:endParaRPr lang="en-GB" sz="2200" b="1" dirty="0">
                        <a:solidFill>
                          <a:schemeClr val="bg1"/>
                        </a:solidFill>
                      </a:endParaRPr>
                    </a:p>
                  </a:txBody>
                  <a:tcPr>
                    <a:solidFill>
                      <a:schemeClr val="accent6">
                        <a:lumMod val="9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err="1">
                          <a:solidFill>
                            <a:schemeClr val="bg1"/>
                          </a:solidFill>
                        </a:rPr>
                        <a:t>Merkst</a:t>
                      </a:r>
                      <a:r>
                        <a:rPr lang="en-US" sz="2200" b="0" dirty="0">
                          <a:solidFill>
                            <a:schemeClr val="bg1"/>
                          </a:solidFill>
                        </a:rPr>
                        <a:t> du das? Dieser </a:t>
                      </a:r>
                      <a:r>
                        <a:rPr lang="en-US" sz="2200" b="1" dirty="0" err="1">
                          <a:solidFill>
                            <a:schemeClr val="bg1"/>
                          </a:solidFill>
                        </a:rPr>
                        <a:t>Ausdruck</a:t>
                      </a:r>
                      <a:r>
                        <a:rPr lang="en-US" sz="2200" b="1" dirty="0">
                          <a:solidFill>
                            <a:schemeClr val="bg1"/>
                          </a:solidFill>
                        </a:rPr>
                        <a:t>  </a:t>
                      </a:r>
                      <a:r>
                        <a:rPr lang="en-US" sz="2200" b="1" dirty="0" err="1">
                          <a:solidFill>
                            <a:schemeClr val="bg1"/>
                          </a:solidFill>
                        </a:rPr>
                        <a:t>klingt</a:t>
                      </a:r>
                      <a:r>
                        <a:rPr lang="en-US" sz="2200" b="1" dirty="0">
                          <a:solidFill>
                            <a:schemeClr val="bg1"/>
                          </a:solidFill>
                        </a:rPr>
                        <a:t> </a:t>
                      </a:r>
                      <a:r>
                        <a:rPr lang="en-US" sz="2200" b="0" dirty="0" err="1">
                          <a:solidFill>
                            <a:schemeClr val="bg1"/>
                          </a:solidFill>
                        </a:rPr>
                        <a:t>lustig</a:t>
                      </a:r>
                      <a:r>
                        <a:rPr lang="en-US" sz="2200" b="0" dirty="0">
                          <a:solidFill>
                            <a:schemeClr val="bg1"/>
                          </a:solidFill>
                        </a:rPr>
                        <a:t>.</a:t>
                      </a:r>
                    </a:p>
                  </a:txBody>
                  <a:tcPr anchor="ctr">
                    <a:solidFill>
                      <a:schemeClr val="accent6">
                        <a:lumMod val="9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0" dirty="0">
                          <a:solidFill>
                            <a:schemeClr val="bg1"/>
                          </a:solidFill>
                        </a:rPr>
                        <a:t>Do you notice that? This expression sounds funny.</a:t>
                      </a:r>
                      <a:endParaRPr lang="en-GB" sz="2200" b="0" dirty="0">
                        <a:solidFill>
                          <a:schemeClr val="bg1"/>
                        </a:solidFill>
                      </a:endParaRPr>
                    </a:p>
                  </a:txBody>
                  <a:tcPr anchor="ctr">
                    <a:solidFill>
                      <a:schemeClr val="accent6">
                        <a:lumMod val="90000"/>
                      </a:schemeClr>
                    </a:solidFill>
                  </a:tcPr>
                </a:tc>
                <a:extLst>
                  <a:ext uri="{0D108BD9-81ED-4DB2-BD59-A6C34878D82A}">
                    <a16:rowId xmlns:a16="http://schemas.microsoft.com/office/drawing/2014/main" val="4115380242"/>
                  </a:ext>
                </a:extLst>
              </a:tr>
            </a:tbl>
          </a:graphicData>
        </a:graphic>
      </p:graphicFrame>
      <p:graphicFrame>
        <p:nvGraphicFramePr>
          <p:cNvPr id="10" name="Table 9">
            <a:extLst>
              <a:ext uri="{FF2B5EF4-FFF2-40B4-BE49-F238E27FC236}">
                <a16:creationId xmlns:a16="http://schemas.microsoft.com/office/drawing/2014/main" id="{0A634A40-7008-ADD3-04ED-D7D870BF56AC}"/>
              </a:ext>
            </a:extLst>
          </p:cNvPr>
          <p:cNvGraphicFramePr>
            <a:graphicFrameLocks noGrp="1"/>
          </p:cNvGraphicFramePr>
          <p:nvPr/>
        </p:nvGraphicFramePr>
        <p:xfrm>
          <a:off x="303865" y="2110707"/>
          <a:ext cx="11584265" cy="488659"/>
        </p:xfrm>
        <a:graphic>
          <a:graphicData uri="http://schemas.openxmlformats.org/drawingml/2006/table">
            <a:tbl>
              <a:tblPr firstRow="1" bandRow="1">
                <a:tableStyleId>{5940675A-B579-460E-94D1-54222C63F5DA}</a:tableStyleId>
              </a:tblPr>
              <a:tblGrid>
                <a:gridCol w="575627">
                  <a:extLst>
                    <a:ext uri="{9D8B030D-6E8A-4147-A177-3AD203B41FA5}">
                      <a16:colId xmlns:a16="http://schemas.microsoft.com/office/drawing/2014/main" val="2893948761"/>
                    </a:ext>
                  </a:extLst>
                </a:gridCol>
                <a:gridCol w="5314950">
                  <a:extLst>
                    <a:ext uri="{9D8B030D-6E8A-4147-A177-3AD203B41FA5}">
                      <a16:colId xmlns:a16="http://schemas.microsoft.com/office/drawing/2014/main" val="2765058775"/>
                    </a:ext>
                  </a:extLst>
                </a:gridCol>
                <a:gridCol w="5693688">
                  <a:extLst>
                    <a:ext uri="{9D8B030D-6E8A-4147-A177-3AD203B41FA5}">
                      <a16:colId xmlns:a16="http://schemas.microsoft.com/office/drawing/2014/main" val="217779604"/>
                    </a:ext>
                  </a:extLst>
                </a:gridCol>
              </a:tblGrid>
              <a:tr h="488659">
                <a:tc>
                  <a:txBody>
                    <a:bodyPr/>
                    <a:lstStyle/>
                    <a:p>
                      <a:pPr algn="ctr"/>
                      <a:r>
                        <a:rPr lang="en-US" sz="2200" b="1" dirty="0">
                          <a:solidFill>
                            <a:schemeClr val="bg1"/>
                          </a:solidFill>
                        </a:rPr>
                        <a:t>7</a:t>
                      </a:r>
                      <a:endParaRPr lang="en-GB" sz="2200" b="1" dirty="0">
                        <a:solidFill>
                          <a:schemeClr val="bg1"/>
                        </a:solidFill>
                      </a:endParaRPr>
                    </a:p>
                  </a:txBody>
                  <a:tcPr>
                    <a:solidFill>
                      <a:schemeClr val="accent6">
                        <a:lumMod val="90000"/>
                      </a:schemeClr>
                    </a:solidFill>
                  </a:tcPr>
                </a:tc>
                <a:tc>
                  <a:txBody>
                    <a:bodyPr/>
                    <a:lstStyle/>
                    <a:p>
                      <a:r>
                        <a:rPr lang="en-US" sz="2200" dirty="0">
                          <a:solidFill>
                            <a:schemeClr val="bg1"/>
                          </a:solidFill>
                        </a:rPr>
                        <a:t>Dieser </a:t>
                      </a:r>
                      <a:r>
                        <a:rPr lang="en-US" sz="2200" dirty="0" err="1">
                          <a:solidFill>
                            <a:schemeClr val="bg1"/>
                          </a:solidFill>
                        </a:rPr>
                        <a:t>Satz</a:t>
                      </a:r>
                      <a:r>
                        <a:rPr lang="en-US" sz="2200" dirty="0">
                          <a:solidFill>
                            <a:schemeClr val="bg1"/>
                          </a:solidFill>
                        </a:rPr>
                        <a:t> </a:t>
                      </a:r>
                      <a:r>
                        <a:rPr lang="en-US" sz="2200" dirty="0" err="1">
                          <a:solidFill>
                            <a:schemeClr val="bg1"/>
                          </a:solidFill>
                        </a:rPr>
                        <a:t>ist</a:t>
                      </a:r>
                      <a:r>
                        <a:rPr lang="en-US" sz="2200" dirty="0">
                          <a:solidFill>
                            <a:schemeClr val="bg1"/>
                          </a:solidFill>
                        </a:rPr>
                        <a:t> </a:t>
                      </a:r>
                      <a:r>
                        <a:rPr lang="en-US" sz="2200" dirty="0" err="1">
                          <a:solidFill>
                            <a:schemeClr val="bg1"/>
                          </a:solidFill>
                        </a:rPr>
                        <a:t>kurz</a:t>
                      </a:r>
                      <a:endParaRPr lang="en-GB" sz="2200" dirty="0">
                        <a:solidFill>
                          <a:schemeClr val="bg1"/>
                        </a:solidFill>
                      </a:endParaRPr>
                    </a:p>
                  </a:txBody>
                  <a:tcPr anchor="ctr">
                    <a:solidFill>
                      <a:schemeClr val="accent6">
                        <a:lumMod val="90000"/>
                      </a:schemeClr>
                    </a:solidFill>
                  </a:tcPr>
                </a:tc>
                <a:tc>
                  <a:txBody>
                    <a:bodyPr/>
                    <a:lstStyle/>
                    <a:p>
                      <a:r>
                        <a:rPr lang="en-US" sz="2200" dirty="0">
                          <a:solidFill>
                            <a:schemeClr val="bg1"/>
                          </a:solidFill>
                        </a:rPr>
                        <a:t>This </a:t>
                      </a:r>
                      <a:r>
                        <a:rPr lang="en-US" sz="2200" b="1" dirty="0">
                          <a:solidFill>
                            <a:schemeClr val="bg1"/>
                          </a:solidFill>
                        </a:rPr>
                        <a:t>sentence</a:t>
                      </a:r>
                      <a:r>
                        <a:rPr lang="en-US" sz="2200" dirty="0">
                          <a:solidFill>
                            <a:schemeClr val="bg1"/>
                          </a:solidFill>
                        </a:rPr>
                        <a:t> </a:t>
                      </a:r>
                      <a:r>
                        <a:rPr lang="en-US" sz="2200">
                          <a:solidFill>
                            <a:schemeClr val="bg1"/>
                          </a:solidFill>
                        </a:rPr>
                        <a:t>is short.</a:t>
                      </a:r>
                      <a:endParaRPr lang="en-GB" sz="2200" dirty="0">
                        <a:solidFill>
                          <a:schemeClr val="bg1"/>
                        </a:solidFill>
                      </a:endParaRPr>
                    </a:p>
                  </a:txBody>
                  <a:tcPr anchor="ctr">
                    <a:solidFill>
                      <a:schemeClr val="accent6">
                        <a:lumMod val="90000"/>
                      </a:schemeClr>
                    </a:solidFill>
                  </a:tcPr>
                </a:tc>
                <a:extLst>
                  <a:ext uri="{0D108BD9-81ED-4DB2-BD59-A6C34878D82A}">
                    <a16:rowId xmlns:a16="http://schemas.microsoft.com/office/drawing/2014/main" val="3820207277"/>
                  </a:ext>
                </a:extLst>
              </a:tr>
            </a:tbl>
          </a:graphicData>
        </a:graphic>
      </p:graphicFrame>
      <p:graphicFrame>
        <p:nvGraphicFramePr>
          <p:cNvPr id="11" name="Table 10">
            <a:extLst>
              <a:ext uri="{FF2B5EF4-FFF2-40B4-BE49-F238E27FC236}">
                <a16:creationId xmlns:a16="http://schemas.microsoft.com/office/drawing/2014/main" id="{6E4535A5-C9A4-9807-00FB-21AAC1BB36F3}"/>
              </a:ext>
            </a:extLst>
          </p:cNvPr>
          <p:cNvGraphicFramePr>
            <a:graphicFrameLocks noGrp="1"/>
          </p:cNvGraphicFramePr>
          <p:nvPr/>
        </p:nvGraphicFramePr>
        <p:xfrm>
          <a:off x="303866" y="2613536"/>
          <a:ext cx="11584265" cy="1256555"/>
        </p:xfrm>
        <a:graphic>
          <a:graphicData uri="http://schemas.openxmlformats.org/drawingml/2006/table">
            <a:tbl>
              <a:tblPr firstRow="1" bandRow="1">
                <a:tableStyleId>{5940675A-B579-460E-94D1-54222C63F5DA}</a:tableStyleId>
              </a:tblPr>
              <a:tblGrid>
                <a:gridCol w="575627">
                  <a:extLst>
                    <a:ext uri="{9D8B030D-6E8A-4147-A177-3AD203B41FA5}">
                      <a16:colId xmlns:a16="http://schemas.microsoft.com/office/drawing/2014/main" val="3069444944"/>
                    </a:ext>
                  </a:extLst>
                </a:gridCol>
                <a:gridCol w="5314950">
                  <a:extLst>
                    <a:ext uri="{9D8B030D-6E8A-4147-A177-3AD203B41FA5}">
                      <a16:colId xmlns:a16="http://schemas.microsoft.com/office/drawing/2014/main" val="712852078"/>
                    </a:ext>
                  </a:extLst>
                </a:gridCol>
                <a:gridCol w="5693688">
                  <a:extLst>
                    <a:ext uri="{9D8B030D-6E8A-4147-A177-3AD203B41FA5}">
                      <a16:colId xmlns:a16="http://schemas.microsoft.com/office/drawing/2014/main" val="3935555968"/>
                    </a:ext>
                  </a:extLst>
                </a:gridCol>
              </a:tblGrid>
              <a:tr h="1256555">
                <a:tc>
                  <a:txBody>
                    <a:bodyPr/>
                    <a:lstStyle/>
                    <a:p>
                      <a:pPr algn="ctr"/>
                      <a:r>
                        <a:rPr lang="en-US" sz="2200" b="1" dirty="0">
                          <a:solidFill>
                            <a:schemeClr val="bg1"/>
                          </a:solidFill>
                        </a:rPr>
                        <a:t>8</a:t>
                      </a:r>
                      <a:endParaRPr lang="en-GB" sz="2200" b="1" dirty="0">
                        <a:solidFill>
                          <a:schemeClr val="bg1"/>
                        </a:solidFill>
                      </a:endParaRPr>
                    </a:p>
                  </a:txBody>
                  <a:tcPr>
                    <a:solidFill>
                      <a:schemeClr val="accent6">
                        <a:lumMod val="90000"/>
                      </a:schemeClr>
                    </a:solidFill>
                  </a:tcPr>
                </a:tc>
                <a:tc>
                  <a:txBody>
                    <a:bodyPr/>
                    <a:lstStyle/>
                    <a:p>
                      <a:r>
                        <a:rPr lang="en-US" sz="2200" dirty="0">
                          <a:solidFill>
                            <a:schemeClr val="bg1"/>
                          </a:solidFill>
                        </a:rPr>
                        <a:t>Ich muss </a:t>
                      </a:r>
                      <a:r>
                        <a:rPr lang="en-US" sz="2200" b="1" dirty="0" err="1">
                          <a:solidFill>
                            <a:schemeClr val="bg1"/>
                          </a:solidFill>
                        </a:rPr>
                        <a:t>deutlich</a:t>
                      </a:r>
                      <a:r>
                        <a:rPr lang="en-US" sz="2200" b="1" dirty="0">
                          <a:solidFill>
                            <a:schemeClr val="bg1"/>
                          </a:solidFill>
                        </a:rPr>
                        <a:t> </a:t>
                      </a:r>
                      <a:r>
                        <a:rPr lang="en-US" sz="2200" b="1" dirty="0" err="1">
                          <a:solidFill>
                            <a:schemeClr val="bg1"/>
                          </a:solidFill>
                        </a:rPr>
                        <a:t>betonen</a:t>
                      </a:r>
                      <a:r>
                        <a:rPr lang="en-US" sz="2200" dirty="0">
                          <a:solidFill>
                            <a:schemeClr val="bg1"/>
                          </a:solidFill>
                        </a:rPr>
                        <a:t>, </a:t>
                      </a:r>
                      <a:r>
                        <a:rPr lang="en-US" sz="2200" dirty="0" err="1">
                          <a:solidFill>
                            <a:schemeClr val="bg1"/>
                          </a:solidFill>
                        </a:rPr>
                        <a:t>wie</a:t>
                      </a:r>
                      <a:r>
                        <a:rPr lang="en-US" sz="2200" dirty="0">
                          <a:solidFill>
                            <a:schemeClr val="bg1"/>
                          </a:solidFill>
                        </a:rPr>
                        <a:t> </a:t>
                      </a:r>
                      <a:r>
                        <a:rPr lang="en-US" sz="2200" b="1" dirty="0">
                          <a:solidFill>
                            <a:schemeClr val="bg1"/>
                          </a:solidFill>
                        </a:rPr>
                        <a:t>international</a:t>
                      </a:r>
                      <a:r>
                        <a:rPr lang="en-US" sz="2200" dirty="0">
                          <a:solidFill>
                            <a:schemeClr val="bg1"/>
                          </a:solidFill>
                        </a:rPr>
                        <a:t> </a:t>
                      </a:r>
                      <a:r>
                        <a:rPr lang="en-US" sz="2200" dirty="0" err="1">
                          <a:solidFill>
                            <a:schemeClr val="bg1"/>
                          </a:solidFill>
                        </a:rPr>
                        <a:t>unsere</a:t>
                      </a:r>
                      <a:r>
                        <a:rPr lang="en-US" sz="2200" dirty="0">
                          <a:solidFill>
                            <a:schemeClr val="bg1"/>
                          </a:solidFill>
                        </a:rPr>
                        <a:t> </a:t>
                      </a:r>
                      <a:r>
                        <a:rPr lang="en-US" sz="2200" dirty="0" err="1">
                          <a:solidFill>
                            <a:schemeClr val="bg1"/>
                          </a:solidFill>
                        </a:rPr>
                        <a:t>Klasse</a:t>
                      </a:r>
                      <a:r>
                        <a:rPr lang="en-US" sz="2200" dirty="0">
                          <a:solidFill>
                            <a:schemeClr val="bg1"/>
                          </a:solidFill>
                        </a:rPr>
                        <a:t> </a:t>
                      </a:r>
                      <a:r>
                        <a:rPr lang="en-US" sz="2200" dirty="0" err="1">
                          <a:solidFill>
                            <a:schemeClr val="bg1"/>
                          </a:solidFill>
                        </a:rPr>
                        <a:t>ist</a:t>
                      </a:r>
                      <a:r>
                        <a:rPr lang="en-US" sz="2200" dirty="0">
                          <a:solidFill>
                            <a:schemeClr val="bg1"/>
                          </a:solidFill>
                        </a:rPr>
                        <a:t>. Wunderbar!</a:t>
                      </a:r>
                      <a:endParaRPr lang="en-GB" sz="2200" dirty="0">
                        <a:solidFill>
                          <a:schemeClr val="bg1"/>
                        </a:solidFill>
                      </a:endParaRPr>
                    </a:p>
                  </a:txBody>
                  <a:tcPr anchor="ctr">
                    <a:solidFill>
                      <a:schemeClr val="accent6">
                        <a:lumMod val="90000"/>
                      </a:schemeClr>
                    </a:solidFill>
                  </a:tcPr>
                </a:tc>
                <a:tc>
                  <a:txBody>
                    <a:bodyPr/>
                    <a:lstStyle/>
                    <a:p>
                      <a:r>
                        <a:rPr lang="en-US" sz="2200" dirty="0">
                          <a:solidFill>
                            <a:schemeClr val="bg1"/>
                          </a:solidFill>
                        </a:rPr>
                        <a:t>I have to stress clearly how international our class is. Wonderful! </a:t>
                      </a:r>
                      <a:endParaRPr lang="en-GB" sz="2200" dirty="0">
                        <a:solidFill>
                          <a:schemeClr val="bg1"/>
                        </a:solidFill>
                      </a:endParaRPr>
                    </a:p>
                  </a:txBody>
                  <a:tcPr anchor="ctr">
                    <a:solidFill>
                      <a:schemeClr val="accent6">
                        <a:lumMod val="90000"/>
                      </a:schemeClr>
                    </a:solidFill>
                  </a:tcPr>
                </a:tc>
                <a:extLst>
                  <a:ext uri="{0D108BD9-81ED-4DB2-BD59-A6C34878D82A}">
                    <a16:rowId xmlns:a16="http://schemas.microsoft.com/office/drawing/2014/main" val="3361031919"/>
                  </a:ext>
                </a:extLst>
              </a:tr>
            </a:tbl>
          </a:graphicData>
        </a:graphic>
      </p:graphicFrame>
      <p:graphicFrame>
        <p:nvGraphicFramePr>
          <p:cNvPr id="12" name="Table 11">
            <a:extLst>
              <a:ext uri="{FF2B5EF4-FFF2-40B4-BE49-F238E27FC236}">
                <a16:creationId xmlns:a16="http://schemas.microsoft.com/office/drawing/2014/main" id="{029BE45B-F26E-7109-76FF-7BD0EB3AFFD7}"/>
              </a:ext>
            </a:extLst>
          </p:cNvPr>
          <p:cNvGraphicFramePr>
            <a:graphicFrameLocks noGrp="1"/>
          </p:cNvGraphicFramePr>
          <p:nvPr/>
        </p:nvGraphicFramePr>
        <p:xfrm>
          <a:off x="303866" y="3871852"/>
          <a:ext cx="11584265" cy="488659"/>
        </p:xfrm>
        <a:graphic>
          <a:graphicData uri="http://schemas.openxmlformats.org/drawingml/2006/table">
            <a:tbl>
              <a:tblPr firstRow="1" bandRow="1">
                <a:tableStyleId>{5940675A-B579-460E-94D1-54222C63F5DA}</a:tableStyleId>
              </a:tblPr>
              <a:tblGrid>
                <a:gridCol w="575627">
                  <a:extLst>
                    <a:ext uri="{9D8B030D-6E8A-4147-A177-3AD203B41FA5}">
                      <a16:colId xmlns:a16="http://schemas.microsoft.com/office/drawing/2014/main" val="2402275071"/>
                    </a:ext>
                  </a:extLst>
                </a:gridCol>
                <a:gridCol w="5314950">
                  <a:extLst>
                    <a:ext uri="{9D8B030D-6E8A-4147-A177-3AD203B41FA5}">
                      <a16:colId xmlns:a16="http://schemas.microsoft.com/office/drawing/2014/main" val="3917610296"/>
                    </a:ext>
                  </a:extLst>
                </a:gridCol>
                <a:gridCol w="5693688">
                  <a:extLst>
                    <a:ext uri="{9D8B030D-6E8A-4147-A177-3AD203B41FA5}">
                      <a16:colId xmlns:a16="http://schemas.microsoft.com/office/drawing/2014/main" val="354151786"/>
                    </a:ext>
                  </a:extLst>
                </a:gridCol>
              </a:tblGrid>
              <a:tr h="488659">
                <a:tc>
                  <a:txBody>
                    <a:bodyPr/>
                    <a:lstStyle/>
                    <a:p>
                      <a:pPr algn="ctr"/>
                      <a:r>
                        <a:rPr lang="en-US" sz="2200" b="1" dirty="0">
                          <a:solidFill>
                            <a:schemeClr val="bg1"/>
                          </a:solidFill>
                        </a:rPr>
                        <a:t>9</a:t>
                      </a:r>
                      <a:endParaRPr lang="en-GB" sz="2200" b="1" dirty="0">
                        <a:solidFill>
                          <a:schemeClr val="bg1"/>
                        </a:solidFill>
                      </a:endParaRPr>
                    </a:p>
                  </a:txBody>
                  <a:tcPr>
                    <a:solidFill>
                      <a:schemeClr val="accent6">
                        <a:lumMod val="90000"/>
                      </a:schemeClr>
                    </a:solidFill>
                  </a:tcPr>
                </a:tc>
                <a:tc>
                  <a:txBody>
                    <a:bodyPr/>
                    <a:lstStyle/>
                    <a:p>
                      <a:r>
                        <a:rPr lang="en-US" sz="2200" dirty="0" err="1">
                          <a:solidFill>
                            <a:schemeClr val="bg1"/>
                          </a:solidFill>
                        </a:rPr>
                        <a:t>Welche</a:t>
                      </a:r>
                      <a:r>
                        <a:rPr lang="en-US" sz="2200" dirty="0">
                          <a:solidFill>
                            <a:schemeClr val="bg1"/>
                          </a:solidFill>
                        </a:rPr>
                        <a:t> </a:t>
                      </a:r>
                      <a:r>
                        <a:rPr lang="en-US" sz="2200" dirty="0" err="1">
                          <a:solidFill>
                            <a:schemeClr val="bg1"/>
                          </a:solidFill>
                        </a:rPr>
                        <a:t>Bedeutung</a:t>
                      </a:r>
                      <a:r>
                        <a:rPr lang="en-US" sz="2200" dirty="0">
                          <a:solidFill>
                            <a:schemeClr val="bg1"/>
                          </a:solidFill>
                        </a:rPr>
                        <a:t> hat dieses Wort?</a:t>
                      </a:r>
                      <a:endParaRPr lang="en-GB" sz="2200" dirty="0">
                        <a:solidFill>
                          <a:schemeClr val="bg1"/>
                        </a:solidFill>
                      </a:endParaRPr>
                    </a:p>
                  </a:txBody>
                  <a:tcPr anchor="ctr">
                    <a:solidFill>
                      <a:schemeClr val="accent6">
                        <a:lumMod val="90000"/>
                      </a:schemeClr>
                    </a:solidFill>
                  </a:tcPr>
                </a:tc>
                <a:tc>
                  <a:txBody>
                    <a:bodyPr/>
                    <a:lstStyle/>
                    <a:p>
                      <a:r>
                        <a:rPr lang="en-US" sz="2200" dirty="0">
                          <a:solidFill>
                            <a:schemeClr val="bg1"/>
                          </a:solidFill>
                        </a:rPr>
                        <a:t>What is the </a:t>
                      </a:r>
                      <a:r>
                        <a:rPr lang="en-US" sz="2200" b="1" dirty="0">
                          <a:solidFill>
                            <a:schemeClr val="bg1"/>
                          </a:solidFill>
                        </a:rPr>
                        <a:t>meaning</a:t>
                      </a:r>
                      <a:r>
                        <a:rPr lang="en-US" sz="2200" dirty="0">
                          <a:solidFill>
                            <a:schemeClr val="bg1"/>
                          </a:solidFill>
                        </a:rPr>
                        <a:t> of this word? </a:t>
                      </a:r>
                      <a:endParaRPr lang="en-GB" sz="2200" dirty="0">
                        <a:solidFill>
                          <a:schemeClr val="bg1"/>
                        </a:solidFill>
                      </a:endParaRPr>
                    </a:p>
                  </a:txBody>
                  <a:tcPr anchor="ctr">
                    <a:solidFill>
                      <a:schemeClr val="accent6">
                        <a:lumMod val="90000"/>
                      </a:schemeClr>
                    </a:solidFill>
                  </a:tcPr>
                </a:tc>
                <a:extLst>
                  <a:ext uri="{0D108BD9-81ED-4DB2-BD59-A6C34878D82A}">
                    <a16:rowId xmlns:a16="http://schemas.microsoft.com/office/drawing/2014/main" val="3846035233"/>
                  </a:ext>
                </a:extLst>
              </a:tr>
            </a:tbl>
          </a:graphicData>
        </a:graphic>
      </p:graphicFrame>
      <p:graphicFrame>
        <p:nvGraphicFramePr>
          <p:cNvPr id="13" name="Table 12">
            <a:extLst>
              <a:ext uri="{FF2B5EF4-FFF2-40B4-BE49-F238E27FC236}">
                <a16:creationId xmlns:a16="http://schemas.microsoft.com/office/drawing/2014/main" id="{B5B6C041-F076-E61D-592D-E2ED7C126EE4}"/>
              </a:ext>
            </a:extLst>
          </p:cNvPr>
          <p:cNvGraphicFramePr>
            <a:graphicFrameLocks noGrp="1"/>
          </p:cNvGraphicFramePr>
          <p:nvPr/>
        </p:nvGraphicFramePr>
        <p:xfrm>
          <a:off x="303865" y="4360511"/>
          <a:ext cx="11584265" cy="872607"/>
        </p:xfrm>
        <a:graphic>
          <a:graphicData uri="http://schemas.openxmlformats.org/drawingml/2006/table">
            <a:tbl>
              <a:tblPr firstRow="1" bandRow="1">
                <a:tableStyleId>{5940675A-B579-460E-94D1-54222C63F5DA}</a:tableStyleId>
              </a:tblPr>
              <a:tblGrid>
                <a:gridCol w="575627">
                  <a:extLst>
                    <a:ext uri="{9D8B030D-6E8A-4147-A177-3AD203B41FA5}">
                      <a16:colId xmlns:a16="http://schemas.microsoft.com/office/drawing/2014/main" val="1745976122"/>
                    </a:ext>
                  </a:extLst>
                </a:gridCol>
                <a:gridCol w="5314950">
                  <a:extLst>
                    <a:ext uri="{9D8B030D-6E8A-4147-A177-3AD203B41FA5}">
                      <a16:colId xmlns:a16="http://schemas.microsoft.com/office/drawing/2014/main" val="2744484501"/>
                    </a:ext>
                  </a:extLst>
                </a:gridCol>
                <a:gridCol w="5693688">
                  <a:extLst>
                    <a:ext uri="{9D8B030D-6E8A-4147-A177-3AD203B41FA5}">
                      <a16:colId xmlns:a16="http://schemas.microsoft.com/office/drawing/2014/main" val="3946732939"/>
                    </a:ext>
                  </a:extLst>
                </a:gridCol>
              </a:tblGrid>
              <a:tr h="872607">
                <a:tc>
                  <a:txBody>
                    <a:bodyPr/>
                    <a:lstStyle/>
                    <a:p>
                      <a:pPr algn="ctr"/>
                      <a:r>
                        <a:rPr lang="en-US" sz="2200" b="1" dirty="0">
                          <a:solidFill>
                            <a:schemeClr val="bg1"/>
                          </a:solidFill>
                        </a:rPr>
                        <a:t>10</a:t>
                      </a:r>
                      <a:endParaRPr lang="en-GB" sz="2200" b="1" dirty="0">
                        <a:solidFill>
                          <a:schemeClr val="bg1"/>
                        </a:solidFill>
                      </a:endParaRPr>
                    </a:p>
                  </a:txBody>
                  <a:tcPr>
                    <a:solidFill>
                      <a:schemeClr val="accent6">
                        <a:lumMod val="90000"/>
                      </a:schemeClr>
                    </a:solidFill>
                  </a:tcPr>
                </a:tc>
                <a:tc>
                  <a:txBody>
                    <a:bodyPr/>
                    <a:lstStyle/>
                    <a:p>
                      <a:r>
                        <a:rPr lang="en-US" sz="2200" dirty="0" err="1">
                          <a:solidFill>
                            <a:schemeClr val="bg1"/>
                          </a:solidFill>
                        </a:rPr>
                        <a:t>Wir</a:t>
                      </a:r>
                      <a:r>
                        <a:rPr lang="en-US" sz="2200" dirty="0">
                          <a:solidFill>
                            <a:schemeClr val="bg1"/>
                          </a:solidFill>
                        </a:rPr>
                        <a:t> </a:t>
                      </a:r>
                      <a:r>
                        <a:rPr lang="en-US" sz="2200" dirty="0" err="1">
                          <a:solidFill>
                            <a:schemeClr val="bg1"/>
                          </a:solidFill>
                        </a:rPr>
                        <a:t>bilden</a:t>
                      </a:r>
                      <a:r>
                        <a:rPr lang="en-US" sz="2200" dirty="0">
                          <a:solidFill>
                            <a:schemeClr val="bg1"/>
                          </a:solidFill>
                        </a:rPr>
                        <a:t> </a:t>
                      </a:r>
                      <a:r>
                        <a:rPr lang="en-US" sz="2200" dirty="0" err="1">
                          <a:solidFill>
                            <a:schemeClr val="bg1"/>
                          </a:solidFill>
                        </a:rPr>
                        <a:t>Sätze</a:t>
                      </a:r>
                      <a:r>
                        <a:rPr lang="en-US" sz="2200" dirty="0">
                          <a:solidFill>
                            <a:schemeClr val="bg1"/>
                          </a:solidFill>
                        </a:rPr>
                        <a:t> </a:t>
                      </a:r>
                      <a:r>
                        <a:rPr lang="en-US" sz="2200" dirty="0" err="1">
                          <a:solidFill>
                            <a:schemeClr val="bg1"/>
                          </a:solidFill>
                        </a:rPr>
                        <a:t>aus</a:t>
                      </a:r>
                      <a:r>
                        <a:rPr lang="en-US" sz="2200" dirty="0">
                          <a:solidFill>
                            <a:schemeClr val="bg1"/>
                          </a:solidFill>
                        </a:rPr>
                        <a:t> den </a:t>
                      </a:r>
                      <a:r>
                        <a:rPr lang="en-US" sz="2200" dirty="0" err="1">
                          <a:solidFill>
                            <a:schemeClr val="bg1"/>
                          </a:solidFill>
                        </a:rPr>
                        <a:t>neuen</a:t>
                      </a:r>
                      <a:r>
                        <a:rPr lang="en-US" sz="2200" dirty="0">
                          <a:solidFill>
                            <a:schemeClr val="bg1"/>
                          </a:solidFill>
                        </a:rPr>
                        <a:t> </a:t>
                      </a:r>
                      <a:r>
                        <a:rPr lang="en-US" sz="2200" dirty="0" err="1">
                          <a:solidFill>
                            <a:schemeClr val="bg1"/>
                          </a:solidFill>
                        </a:rPr>
                        <a:t>Wörtern</a:t>
                      </a:r>
                      <a:r>
                        <a:rPr lang="en-US" sz="2200" dirty="0">
                          <a:solidFill>
                            <a:schemeClr val="bg1"/>
                          </a:solidFill>
                        </a:rPr>
                        <a:t>.</a:t>
                      </a:r>
                      <a:endParaRPr lang="en-GB" sz="2200" dirty="0">
                        <a:solidFill>
                          <a:schemeClr val="bg1"/>
                        </a:solidFill>
                      </a:endParaRPr>
                    </a:p>
                  </a:txBody>
                  <a:tcPr anchor="ctr">
                    <a:solidFill>
                      <a:schemeClr val="accent6">
                        <a:lumMod val="90000"/>
                      </a:schemeClr>
                    </a:solidFill>
                  </a:tcPr>
                </a:tc>
                <a:tc>
                  <a:txBody>
                    <a:bodyPr/>
                    <a:lstStyle/>
                    <a:p>
                      <a:r>
                        <a:rPr lang="en-US" sz="2200" dirty="0">
                          <a:solidFill>
                            <a:schemeClr val="bg1"/>
                          </a:solidFill>
                        </a:rPr>
                        <a:t>We’re </a:t>
                      </a:r>
                      <a:r>
                        <a:rPr lang="en-US" sz="2200" b="1" dirty="0">
                          <a:solidFill>
                            <a:schemeClr val="bg1"/>
                          </a:solidFill>
                        </a:rPr>
                        <a:t>forming</a:t>
                      </a:r>
                      <a:r>
                        <a:rPr lang="en-US" sz="2200" dirty="0">
                          <a:solidFill>
                            <a:schemeClr val="bg1"/>
                          </a:solidFill>
                        </a:rPr>
                        <a:t> sentences from the new words.</a:t>
                      </a:r>
                      <a:endParaRPr lang="en-GB" sz="2200" dirty="0">
                        <a:solidFill>
                          <a:schemeClr val="bg1"/>
                        </a:solidFill>
                      </a:endParaRPr>
                    </a:p>
                  </a:txBody>
                  <a:tcPr anchor="ctr">
                    <a:solidFill>
                      <a:schemeClr val="accent6">
                        <a:lumMod val="90000"/>
                      </a:schemeClr>
                    </a:solidFill>
                  </a:tcPr>
                </a:tc>
                <a:extLst>
                  <a:ext uri="{0D108BD9-81ED-4DB2-BD59-A6C34878D82A}">
                    <a16:rowId xmlns:a16="http://schemas.microsoft.com/office/drawing/2014/main" val="1259678638"/>
                  </a:ext>
                </a:extLst>
              </a:tr>
            </a:tbl>
          </a:graphicData>
        </a:graphic>
      </p:graphicFrame>
    </p:spTree>
    <p:extLst>
      <p:ext uri="{BB962C8B-B14F-4D97-AF65-F5344CB8AC3E}">
        <p14:creationId xmlns:p14="http://schemas.microsoft.com/office/powerpoint/2010/main" val="3203552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049FF-5F4C-43E9-43F0-24174E76B25C}"/>
              </a:ext>
            </a:extLst>
          </p:cNvPr>
          <p:cNvSpPr>
            <a:spLocks noGrp="1"/>
          </p:cNvSpPr>
          <p:nvPr>
            <p:ph type="title"/>
          </p:nvPr>
        </p:nvSpPr>
        <p:spPr/>
        <p:txBody>
          <a:bodyPr/>
          <a:lstStyle/>
          <a:p>
            <a:r>
              <a:rPr lang="en-GB" dirty="0"/>
              <a:t>Plural rules 4-6</a:t>
            </a:r>
          </a:p>
        </p:txBody>
      </p:sp>
      <p:sp>
        <p:nvSpPr>
          <p:cNvPr id="3" name="Text Placeholder 2">
            <a:extLst>
              <a:ext uri="{FF2B5EF4-FFF2-40B4-BE49-F238E27FC236}">
                <a16:creationId xmlns:a16="http://schemas.microsoft.com/office/drawing/2014/main" id="{2111E232-8407-42F6-8E8B-36911962FFD7}"/>
              </a:ext>
            </a:extLst>
          </p:cNvPr>
          <p:cNvSpPr>
            <a:spLocks noGrp="1"/>
          </p:cNvSpPr>
          <p:nvPr>
            <p:ph type="body" sz="quarter" idx="10"/>
          </p:nvPr>
        </p:nvSpPr>
        <p:spPr>
          <a:xfrm>
            <a:off x="190183" y="1045459"/>
            <a:ext cx="11514137" cy="5105400"/>
          </a:xfrm>
        </p:spPr>
        <p:txBody>
          <a:bodyPr/>
          <a:lstStyle/>
          <a:p>
            <a:r>
              <a:rPr lang="en-GB" dirty="0"/>
              <a:t>Remember these plural rules:</a:t>
            </a:r>
          </a:p>
          <a:p>
            <a:endParaRPr lang="en-GB" dirty="0"/>
          </a:p>
        </p:txBody>
      </p:sp>
      <p:sp>
        <p:nvSpPr>
          <p:cNvPr id="4" name="Google Shape;228;p7">
            <a:extLst>
              <a:ext uri="{FF2B5EF4-FFF2-40B4-BE49-F238E27FC236}">
                <a16:creationId xmlns:a16="http://schemas.microsoft.com/office/drawing/2014/main" id="{A5DB3F53-28F2-0FC7-0190-A8417D329B83}"/>
              </a:ext>
            </a:extLst>
          </p:cNvPr>
          <p:cNvSpPr/>
          <p:nvPr/>
        </p:nvSpPr>
        <p:spPr>
          <a:xfrm>
            <a:off x="10310192" y="172906"/>
            <a:ext cx="1647136" cy="400919"/>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1" i="0" u="none" strike="noStrike" cap="none" dirty="0">
                <a:solidFill>
                  <a:srgbClr val="3D3C3C"/>
                </a:solidFill>
                <a:latin typeface="Century Gothic"/>
                <a:ea typeface="Century Gothic"/>
                <a:cs typeface="Century Gothic"/>
                <a:sym typeface="Century Gothic"/>
              </a:rPr>
              <a:t>Grammatik</a:t>
            </a:r>
            <a:endParaRPr dirty="0"/>
          </a:p>
        </p:txBody>
      </p:sp>
      <p:sp>
        <p:nvSpPr>
          <p:cNvPr id="6" name="TextBox 5">
            <a:extLst>
              <a:ext uri="{FF2B5EF4-FFF2-40B4-BE49-F238E27FC236}">
                <a16:creationId xmlns:a16="http://schemas.microsoft.com/office/drawing/2014/main" id="{AD8DE6E6-C202-7E0B-7B89-8FDF20A1C919}"/>
              </a:ext>
            </a:extLst>
          </p:cNvPr>
          <p:cNvSpPr txBox="1"/>
          <p:nvPr/>
        </p:nvSpPr>
        <p:spPr>
          <a:xfrm>
            <a:off x="304800" y="1671669"/>
            <a:ext cx="1249680" cy="461665"/>
          </a:xfrm>
          <a:prstGeom prst="rect">
            <a:avLst/>
          </a:prstGeom>
          <a:solidFill>
            <a:srgbClr val="FDEEB9"/>
          </a:solidFill>
          <a:ln>
            <a:solidFill>
              <a:schemeClr val="tx1">
                <a:lumMod val="50000"/>
                <a:lumOff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Rule 4</a:t>
            </a:r>
            <a:endParaRPr kumimoji="0" lang="en-US"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47640F13-99E7-CBF6-F593-4C078331A765}"/>
              </a:ext>
            </a:extLst>
          </p:cNvPr>
          <p:cNvSpPr txBox="1"/>
          <p:nvPr/>
        </p:nvSpPr>
        <p:spPr>
          <a:xfrm>
            <a:off x="2148840" y="1671669"/>
            <a:ext cx="5257800" cy="1477328"/>
          </a:xfrm>
          <a:prstGeom prst="rect">
            <a:avLst/>
          </a:prstGeom>
          <a:noFill/>
        </p:spPr>
        <p:txBody>
          <a:bodyPr wrap="square" rtlCol="0">
            <a:spAutoFit/>
          </a:bodyPr>
          <a:lstStyle/>
          <a:p>
            <a:r>
              <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Add –</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er</a:t>
            </a:r>
            <a:r>
              <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the end of masculine/neuter nouns </a:t>
            </a:r>
          </a:p>
          <a:p>
            <a:r>
              <a:rPr kumimoji="0" lang="en-GB" sz="2400" b="0" i="0" u="none" strike="noStrike" kern="1200" cap="none" spc="0" normalizeH="0" baseline="0" noProof="0" dirty="0">
                <a:ln>
                  <a:noFill/>
                </a:ln>
                <a:solidFill>
                  <a:schemeClr val="bg1"/>
                </a:solidFill>
                <a:effectLst/>
                <a:uLnTx/>
                <a:uFillTx/>
                <a:latin typeface="Century Gothic" panose="020F0302020204030204"/>
                <a:ea typeface="+mn-ea"/>
                <a:cs typeface="+mn-cs"/>
              </a:rPr>
              <a:t>(with or without an </a:t>
            </a:r>
            <a:r>
              <a:rPr kumimoji="0" lang="en-GB" sz="2400" b="1" i="0" u="none" strike="noStrike" kern="1200" cap="none" spc="0" normalizeH="0" baseline="0" noProof="0" dirty="0">
                <a:ln>
                  <a:noFill/>
                </a:ln>
                <a:solidFill>
                  <a:schemeClr val="bg1"/>
                </a:solidFill>
                <a:effectLst/>
                <a:uLnTx/>
                <a:uFillTx/>
                <a:latin typeface="Century Gothic" panose="020F0302020204030204"/>
                <a:ea typeface="+mn-ea"/>
                <a:cs typeface="+mn-cs"/>
              </a:rPr>
              <a:t>umlaut</a:t>
            </a:r>
            <a:r>
              <a:rPr kumimoji="0" lang="en-GB" sz="2400" b="0" i="0" u="none" strike="noStrike" kern="1200" cap="none" spc="0" normalizeH="0" baseline="0" noProof="0" dirty="0">
                <a:ln>
                  <a:noFill/>
                </a:ln>
                <a:solidFill>
                  <a:schemeClr val="bg1"/>
                </a:solidFill>
                <a:effectLst/>
                <a:uLnTx/>
                <a:uFillTx/>
                <a:latin typeface="Century Gothic" panose="020F0302020204030204"/>
                <a:ea typeface="+mn-ea"/>
                <a:cs typeface="+mn-cs"/>
              </a:rPr>
              <a:t>).</a:t>
            </a:r>
            <a:endParaRPr kumimoji="0" lang="en-US"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a:p>
            <a:endParaRPr lang="en-GB" dirty="0"/>
          </a:p>
        </p:txBody>
      </p:sp>
      <p:sp>
        <p:nvSpPr>
          <p:cNvPr id="8" name="TextBox 7">
            <a:extLst>
              <a:ext uri="{FF2B5EF4-FFF2-40B4-BE49-F238E27FC236}">
                <a16:creationId xmlns:a16="http://schemas.microsoft.com/office/drawing/2014/main" id="{47144203-59F8-2CFC-478E-4ADD82EF09A4}"/>
              </a:ext>
            </a:extLst>
          </p:cNvPr>
          <p:cNvSpPr txBox="1"/>
          <p:nvPr/>
        </p:nvSpPr>
        <p:spPr>
          <a:xfrm>
            <a:off x="6918326" y="1520256"/>
            <a:ext cx="4023360" cy="461665"/>
          </a:xfrm>
          <a:prstGeom prst="rect">
            <a:avLst/>
          </a:prstGeom>
          <a:noFill/>
        </p:spPr>
        <p:txBody>
          <a:bodyPr wrap="square" rtlCol="0">
            <a:spAutoFit/>
          </a:bodyPr>
          <a:lstStyle/>
          <a:p>
            <a:r>
              <a:rPr lang="en-GB" sz="2400" dirty="0"/>
              <a:t>das Blatt  	  die </a:t>
            </a:r>
            <a:r>
              <a:rPr lang="en-GB" sz="2400" dirty="0" err="1"/>
              <a:t>Bl</a:t>
            </a:r>
            <a:r>
              <a:rPr lang="en-GB" sz="2400" b="1" dirty="0" err="1"/>
              <a:t>ä</a:t>
            </a:r>
            <a:r>
              <a:rPr lang="en-GB" sz="2400" dirty="0" err="1"/>
              <a:t>tt</a:t>
            </a:r>
            <a:r>
              <a:rPr lang="en-GB" sz="2400" b="1" dirty="0" err="1"/>
              <a:t>er</a:t>
            </a:r>
            <a:r>
              <a:rPr lang="en-GB" sz="2400" dirty="0"/>
              <a:t>   </a:t>
            </a:r>
          </a:p>
        </p:txBody>
      </p:sp>
      <p:sp>
        <p:nvSpPr>
          <p:cNvPr id="11" name="Arrow: Right 10">
            <a:extLst>
              <a:ext uri="{FF2B5EF4-FFF2-40B4-BE49-F238E27FC236}">
                <a16:creationId xmlns:a16="http://schemas.microsoft.com/office/drawing/2014/main" id="{45C07DD0-546E-3D50-C39D-CA1B8CC82B0D}"/>
              </a:ext>
            </a:extLst>
          </p:cNvPr>
          <p:cNvSpPr/>
          <p:nvPr/>
        </p:nvSpPr>
        <p:spPr>
          <a:xfrm>
            <a:off x="8374063" y="1669394"/>
            <a:ext cx="555943" cy="202851"/>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7F23DE1D-5E2B-DAA9-E45B-F2057707FE42}"/>
              </a:ext>
            </a:extLst>
          </p:cNvPr>
          <p:cNvSpPr txBox="1"/>
          <p:nvPr/>
        </p:nvSpPr>
        <p:spPr>
          <a:xfrm>
            <a:off x="304800" y="3429000"/>
            <a:ext cx="1249680" cy="461665"/>
          </a:xfrm>
          <a:prstGeom prst="rect">
            <a:avLst/>
          </a:prstGeom>
          <a:solidFill>
            <a:srgbClr val="FDEEB9"/>
          </a:solidFill>
          <a:ln>
            <a:solidFill>
              <a:schemeClr val="tx1">
                <a:lumMod val="50000"/>
                <a:lumOff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Rule 5</a:t>
            </a:r>
            <a:endParaRPr kumimoji="0" lang="en-US"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DBCE2ABC-D208-FD98-8F4C-E32BF78BA502}"/>
              </a:ext>
            </a:extLst>
          </p:cNvPr>
          <p:cNvSpPr txBox="1"/>
          <p:nvPr/>
        </p:nvSpPr>
        <p:spPr>
          <a:xfrm>
            <a:off x="2148840" y="3409552"/>
            <a:ext cx="4286250" cy="830997"/>
          </a:xfrm>
          <a:prstGeom prst="rect">
            <a:avLst/>
          </a:prstGeom>
          <a:noFill/>
        </p:spPr>
        <p:txBody>
          <a:bodyPr wrap="square" rtlCol="0">
            <a:spAutoFit/>
          </a:bodyPr>
          <a:lstStyle/>
          <a:p>
            <a:r>
              <a:rPr lang="en-GB" sz="2400" dirty="0"/>
              <a:t>Add – </a:t>
            </a:r>
            <a:r>
              <a:rPr lang="en-GB" sz="2400" b="1" dirty="0"/>
              <a:t>s </a:t>
            </a:r>
            <a:r>
              <a:rPr lang="en-GB" sz="2400" dirty="0"/>
              <a:t>on nouns borrowed from other languages</a:t>
            </a:r>
            <a:r>
              <a:rPr lang="en-GB" sz="2400" b="1" dirty="0"/>
              <a:t>.</a:t>
            </a:r>
            <a:r>
              <a:rPr lang="en-GB" sz="2400" dirty="0"/>
              <a:t> </a:t>
            </a:r>
          </a:p>
        </p:txBody>
      </p:sp>
      <p:sp>
        <p:nvSpPr>
          <p:cNvPr id="16" name="TextBox 15">
            <a:extLst>
              <a:ext uri="{FF2B5EF4-FFF2-40B4-BE49-F238E27FC236}">
                <a16:creationId xmlns:a16="http://schemas.microsoft.com/office/drawing/2014/main" id="{541C24B8-F246-6338-4F92-8E5A49B9ED2F}"/>
              </a:ext>
            </a:extLst>
          </p:cNvPr>
          <p:cNvSpPr txBox="1"/>
          <p:nvPr/>
        </p:nvSpPr>
        <p:spPr>
          <a:xfrm>
            <a:off x="6979603" y="3429000"/>
            <a:ext cx="5212397" cy="830997"/>
          </a:xfrm>
          <a:prstGeom prst="rect">
            <a:avLst/>
          </a:prstGeom>
          <a:noFill/>
        </p:spPr>
        <p:txBody>
          <a:bodyPr wrap="square" rtlCol="0">
            <a:spAutoFit/>
          </a:bodyPr>
          <a:lstStyle/>
          <a:p>
            <a:r>
              <a:rPr lang="en-GB" sz="2400" dirty="0"/>
              <a:t>das Interview	die Interview</a:t>
            </a:r>
            <a:r>
              <a:rPr lang="en-GB" sz="2400" b="1" dirty="0"/>
              <a:t>s </a:t>
            </a:r>
            <a:r>
              <a:rPr lang="en-GB" sz="2400" dirty="0"/>
              <a:t>	</a:t>
            </a:r>
          </a:p>
        </p:txBody>
      </p:sp>
      <p:sp>
        <p:nvSpPr>
          <p:cNvPr id="17" name="Arrow: Right 16">
            <a:extLst>
              <a:ext uri="{FF2B5EF4-FFF2-40B4-BE49-F238E27FC236}">
                <a16:creationId xmlns:a16="http://schemas.microsoft.com/office/drawing/2014/main" id="{8B09F9F2-A4C9-4CA9-9803-54A4CE22326D}"/>
              </a:ext>
            </a:extLst>
          </p:cNvPr>
          <p:cNvSpPr/>
          <p:nvPr/>
        </p:nvSpPr>
        <p:spPr>
          <a:xfrm>
            <a:off x="9212580" y="3598159"/>
            <a:ext cx="555943" cy="202851"/>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9A6CA099-C8A3-3EC5-6597-7121F98BAD16}"/>
              </a:ext>
            </a:extLst>
          </p:cNvPr>
          <p:cNvSpPr txBox="1"/>
          <p:nvPr/>
        </p:nvSpPr>
        <p:spPr>
          <a:xfrm>
            <a:off x="304800" y="4820375"/>
            <a:ext cx="1249680" cy="461665"/>
          </a:xfrm>
          <a:prstGeom prst="rect">
            <a:avLst/>
          </a:prstGeom>
          <a:solidFill>
            <a:srgbClr val="FDEEB9"/>
          </a:solidFill>
          <a:ln>
            <a:solidFill>
              <a:schemeClr val="tx1">
                <a:lumMod val="50000"/>
                <a:lumOff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Rule 6</a:t>
            </a:r>
            <a:endParaRPr kumimoji="0" lang="en-US"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78BE881C-1C5C-E1E3-281D-11B0DEFAF8B5}"/>
              </a:ext>
            </a:extLst>
          </p:cNvPr>
          <p:cNvSpPr txBox="1"/>
          <p:nvPr/>
        </p:nvSpPr>
        <p:spPr>
          <a:xfrm>
            <a:off x="2148840" y="4635708"/>
            <a:ext cx="4286250" cy="830997"/>
          </a:xfrm>
          <a:prstGeom prst="rect">
            <a:avLst/>
          </a:prstGeom>
          <a:noFill/>
        </p:spPr>
        <p:txBody>
          <a:bodyPr wrap="square" rtlCol="0">
            <a:spAutoFit/>
          </a:bodyPr>
          <a:lstStyle/>
          <a:p>
            <a:r>
              <a:rPr lang="en-GB" sz="2400" dirty="0"/>
              <a:t>Add – </a:t>
            </a:r>
            <a:r>
              <a:rPr lang="en-GB" sz="2400" b="1" dirty="0" err="1"/>
              <a:t>nen</a:t>
            </a:r>
            <a:r>
              <a:rPr lang="en-GB" sz="2400" b="1" dirty="0"/>
              <a:t> </a:t>
            </a:r>
            <a:r>
              <a:rPr lang="en-GB" sz="2400" dirty="0"/>
              <a:t>on all female person nouns.</a:t>
            </a:r>
          </a:p>
        </p:txBody>
      </p:sp>
      <p:sp>
        <p:nvSpPr>
          <p:cNvPr id="20" name="TextBox 19">
            <a:extLst>
              <a:ext uri="{FF2B5EF4-FFF2-40B4-BE49-F238E27FC236}">
                <a16:creationId xmlns:a16="http://schemas.microsoft.com/office/drawing/2014/main" id="{5879A46B-0CF8-FCC9-3179-88621745D6A9}"/>
              </a:ext>
            </a:extLst>
          </p:cNvPr>
          <p:cNvSpPr txBox="1"/>
          <p:nvPr/>
        </p:nvSpPr>
        <p:spPr>
          <a:xfrm>
            <a:off x="6918326" y="4751385"/>
            <a:ext cx="5212397" cy="830997"/>
          </a:xfrm>
          <a:prstGeom prst="rect">
            <a:avLst/>
          </a:prstGeom>
          <a:noFill/>
        </p:spPr>
        <p:txBody>
          <a:bodyPr wrap="square" rtlCol="0">
            <a:spAutoFit/>
          </a:bodyPr>
          <a:lstStyle/>
          <a:p>
            <a:r>
              <a:rPr lang="en-GB" sz="2400" dirty="0"/>
              <a:t>die </a:t>
            </a:r>
            <a:r>
              <a:rPr lang="en-GB" sz="2400" dirty="0" err="1"/>
              <a:t>Lehrerin</a:t>
            </a:r>
            <a:r>
              <a:rPr lang="en-GB" sz="2400" dirty="0"/>
              <a:t>		die </a:t>
            </a:r>
            <a:r>
              <a:rPr lang="en-GB" sz="2400" dirty="0" err="1"/>
              <a:t>Lehrerin</a:t>
            </a:r>
            <a:r>
              <a:rPr lang="en-GB" sz="2400" b="1" dirty="0" err="1"/>
              <a:t>nen</a:t>
            </a:r>
            <a:r>
              <a:rPr lang="en-GB" sz="2400" dirty="0"/>
              <a:t>  	</a:t>
            </a:r>
          </a:p>
        </p:txBody>
      </p:sp>
      <p:sp>
        <p:nvSpPr>
          <p:cNvPr id="21" name="Arrow: Right 20">
            <a:extLst>
              <a:ext uri="{FF2B5EF4-FFF2-40B4-BE49-F238E27FC236}">
                <a16:creationId xmlns:a16="http://schemas.microsoft.com/office/drawing/2014/main" id="{51F3464D-E197-58D2-7CB5-8D43C1D1B499}"/>
              </a:ext>
            </a:extLst>
          </p:cNvPr>
          <p:cNvSpPr/>
          <p:nvPr/>
        </p:nvSpPr>
        <p:spPr>
          <a:xfrm>
            <a:off x="9029858" y="4949780"/>
            <a:ext cx="555943" cy="202851"/>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Speech Bubble: Rectangle with Corners Rounded 21">
            <a:extLst>
              <a:ext uri="{FF2B5EF4-FFF2-40B4-BE49-F238E27FC236}">
                <a16:creationId xmlns:a16="http://schemas.microsoft.com/office/drawing/2014/main" id="{84A268B4-F931-4C1D-B721-93AAA086F874}"/>
              </a:ext>
            </a:extLst>
          </p:cNvPr>
          <p:cNvSpPr/>
          <p:nvPr/>
        </p:nvSpPr>
        <p:spPr>
          <a:xfrm>
            <a:off x="5500207" y="316397"/>
            <a:ext cx="4528429" cy="923246"/>
          </a:xfrm>
          <a:prstGeom prst="wedgeRoundRectCallout">
            <a:avLst>
              <a:gd name="adj1" fmla="val 34522"/>
              <a:gd name="adj2" fmla="val 89822"/>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Remember: </a:t>
            </a:r>
            <a:r>
              <a:rPr lang="en-GB" sz="2400" b="1" dirty="0"/>
              <a:t>die</a:t>
            </a:r>
            <a:r>
              <a:rPr lang="en-GB" sz="2400" dirty="0"/>
              <a:t> is the plural word for ‘the’ for all nouns.</a:t>
            </a:r>
          </a:p>
        </p:txBody>
      </p:sp>
    </p:spTree>
    <p:extLst>
      <p:ext uri="{BB962C8B-B14F-4D97-AF65-F5344CB8AC3E}">
        <p14:creationId xmlns:p14="http://schemas.microsoft.com/office/powerpoint/2010/main" val="3389271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11" grpId="0" animBg="1"/>
      <p:bldP spid="12" grpId="0" animBg="1"/>
      <p:bldP spid="14" grpId="0"/>
      <p:bldP spid="16" grpId="0"/>
      <p:bldP spid="17" grpId="0" animBg="1"/>
      <p:bldP spid="18" grpId="0" animBg="1"/>
      <p:bldP spid="19" grpId="0"/>
      <p:bldP spid="20" grpId="0"/>
      <p:bldP spid="21" grpId="0" animBg="1"/>
      <p:bldP spid="2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F1111-9CA4-850C-B3EF-EDB8E7F7455C}"/>
              </a:ext>
            </a:extLst>
          </p:cNvPr>
          <p:cNvSpPr>
            <a:spLocks noGrp="1"/>
          </p:cNvSpPr>
          <p:nvPr>
            <p:ph type="title"/>
          </p:nvPr>
        </p:nvSpPr>
        <p:spPr/>
        <p:txBody>
          <a:bodyPr/>
          <a:lstStyle/>
          <a:p>
            <a:r>
              <a:rPr lang="en-US" dirty="0"/>
              <a:t>[a] </a:t>
            </a:r>
            <a:r>
              <a:rPr lang="en-US" dirty="0" err="1"/>
              <a:t>oder</a:t>
            </a:r>
            <a:r>
              <a:rPr lang="en-US" dirty="0"/>
              <a:t> [ä]? </a:t>
            </a:r>
            <a:endParaRPr lang="en-GB" dirty="0"/>
          </a:p>
        </p:txBody>
      </p:sp>
      <p:sp>
        <p:nvSpPr>
          <p:cNvPr id="4" name="Google Shape;228;p7">
            <a:extLst>
              <a:ext uri="{FF2B5EF4-FFF2-40B4-BE49-F238E27FC236}">
                <a16:creationId xmlns:a16="http://schemas.microsoft.com/office/drawing/2014/main" id="{3B022C97-554F-B62C-13CF-9D6865F95CCC}"/>
              </a:ext>
            </a:extLst>
          </p:cNvPr>
          <p:cNvSpPr/>
          <p:nvPr/>
        </p:nvSpPr>
        <p:spPr>
          <a:xfrm>
            <a:off x="10310192" y="94079"/>
            <a:ext cx="1647136" cy="400919"/>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i="0" u="none" strike="noStrike" cap="none" dirty="0" err="1">
                <a:solidFill>
                  <a:srgbClr val="3D3C3C"/>
                </a:solidFill>
                <a:latin typeface="Century Gothic"/>
                <a:ea typeface="Century Gothic"/>
                <a:cs typeface="Century Gothic"/>
                <a:sym typeface="Century Gothic"/>
              </a:rPr>
              <a:t>Phonetik</a:t>
            </a:r>
            <a:endParaRPr dirty="0"/>
          </a:p>
        </p:txBody>
      </p:sp>
      <p:pic>
        <p:nvPicPr>
          <p:cNvPr id="6" name="Picture 5" descr="Shape, rectangle&#10;&#10;Description automatically generated">
            <a:hlinkClick r:id="" action="ppaction://noaction">
              <a:snd r:embed="rId3" name="10.1.1.3 L2 SLIDE 8 wand.wav"/>
            </a:hlinkClick>
            <a:extLst>
              <a:ext uri="{FF2B5EF4-FFF2-40B4-BE49-F238E27FC236}">
                <a16:creationId xmlns:a16="http://schemas.microsoft.com/office/drawing/2014/main" id="{131CA002-726A-22DA-FDB3-AD5BB402F9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6531" y="2540381"/>
            <a:ext cx="4221797" cy="2039010"/>
          </a:xfrm>
          <a:prstGeom prst="rect">
            <a:avLst/>
          </a:prstGeom>
        </p:spPr>
      </p:pic>
      <p:sp>
        <p:nvSpPr>
          <p:cNvPr id="7" name="Arrow: Down 6">
            <a:extLst>
              <a:ext uri="{FF2B5EF4-FFF2-40B4-BE49-F238E27FC236}">
                <a16:creationId xmlns:a16="http://schemas.microsoft.com/office/drawing/2014/main" id="{571A37BA-5793-ED23-355D-1472B86F729D}"/>
              </a:ext>
            </a:extLst>
          </p:cNvPr>
          <p:cNvSpPr/>
          <p:nvPr/>
        </p:nvSpPr>
        <p:spPr>
          <a:xfrm>
            <a:off x="3301419" y="1935826"/>
            <a:ext cx="525780" cy="922048"/>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descr="Shape, rectangle&#10;&#10;Description automatically generated">
            <a:hlinkClick r:id="" action="ppaction://noaction">
              <a:snd r:embed="rId5" name="10.1.1.3 L2 SLIDE 8 wande.wav"/>
            </a:hlinkClick>
            <a:extLst>
              <a:ext uri="{FF2B5EF4-FFF2-40B4-BE49-F238E27FC236}">
                <a16:creationId xmlns:a16="http://schemas.microsoft.com/office/drawing/2014/main" id="{E65C60EF-2C6B-FF03-5BCF-D36E884A0D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6197" y="3488666"/>
            <a:ext cx="4090582" cy="1975637"/>
          </a:xfrm>
          <a:prstGeom prst="rect">
            <a:avLst/>
          </a:prstGeom>
        </p:spPr>
      </p:pic>
      <p:sp>
        <p:nvSpPr>
          <p:cNvPr id="16" name="Arrow: Left 15">
            <a:extLst>
              <a:ext uri="{FF2B5EF4-FFF2-40B4-BE49-F238E27FC236}">
                <a16:creationId xmlns:a16="http://schemas.microsoft.com/office/drawing/2014/main" id="{0733A6FC-B717-2077-353A-0FD2103A582B}"/>
              </a:ext>
            </a:extLst>
          </p:cNvPr>
          <p:cNvSpPr/>
          <p:nvPr/>
        </p:nvSpPr>
        <p:spPr>
          <a:xfrm rot="16200000">
            <a:off x="10018580" y="2860009"/>
            <a:ext cx="1051800" cy="468576"/>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hlinkClick r:id="" action="ppaction://noaction">
              <a:snd r:embed="rId6" name="10.1.1.3 L2 SLIDE 8 A.wav"/>
            </a:hlinkClick>
            <a:extLst>
              <a:ext uri="{FF2B5EF4-FFF2-40B4-BE49-F238E27FC236}">
                <a16:creationId xmlns:a16="http://schemas.microsoft.com/office/drawing/2014/main" id="{1A4644FF-77D3-4F47-1408-89C39E136F91}"/>
              </a:ext>
            </a:extLst>
          </p:cNvPr>
          <p:cNvSpPr txBox="1"/>
          <p:nvPr/>
        </p:nvSpPr>
        <p:spPr>
          <a:xfrm>
            <a:off x="313090" y="1019746"/>
            <a:ext cx="6071943" cy="830997"/>
          </a:xfrm>
          <a:prstGeom prst="rect">
            <a:avLst/>
          </a:prstGeom>
          <a:noFill/>
        </p:spPr>
        <p:txBody>
          <a:bodyPr wrap="square" rtlCol="0">
            <a:spAutoFit/>
          </a:bodyPr>
          <a:lstStyle/>
          <a:p>
            <a:r>
              <a:rPr lang="en-US" sz="2400" dirty="0" err="1"/>
              <a:t>Kennst</a:t>
            </a:r>
            <a:r>
              <a:rPr lang="en-US" sz="2400" dirty="0"/>
              <a:t> du </a:t>
            </a:r>
            <a:r>
              <a:rPr lang="en-US" sz="2400" dirty="0" err="1"/>
              <a:t>noch</a:t>
            </a:r>
            <a:r>
              <a:rPr lang="en-US" sz="2400" dirty="0"/>
              <a:t> das </a:t>
            </a:r>
            <a:r>
              <a:rPr lang="en-US" sz="2400" dirty="0" err="1"/>
              <a:t>kurze</a:t>
            </a:r>
            <a:r>
              <a:rPr lang="en-US" sz="2400" dirty="0"/>
              <a:t> [a]? </a:t>
            </a:r>
          </a:p>
          <a:p>
            <a:r>
              <a:rPr lang="en-US" sz="2400" dirty="0"/>
              <a:t>Sag es: [a] [a] [a].</a:t>
            </a:r>
            <a:endParaRPr lang="en-GB" sz="2400" dirty="0"/>
          </a:p>
        </p:txBody>
      </p:sp>
      <p:sp>
        <p:nvSpPr>
          <p:cNvPr id="20" name="TextBox 19">
            <a:hlinkClick r:id="" action="ppaction://noaction">
              <a:snd r:embed="rId7" name="10.1.1.3 L2 SLIDE 8 %C3%A4.wav"/>
            </a:hlinkClick>
            <a:extLst>
              <a:ext uri="{FF2B5EF4-FFF2-40B4-BE49-F238E27FC236}">
                <a16:creationId xmlns:a16="http://schemas.microsoft.com/office/drawing/2014/main" id="{F8F5444B-7633-8B34-5CED-E4E6DA3ACD00}"/>
              </a:ext>
            </a:extLst>
          </p:cNvPr>
          <p:cNvSpPr txBox="1"/>
          <p:nvPr/>
        </p:nvSpPr>
        <p:spPr>
          <a:xfrm>
            <a:off x="7031792" y="987430"/>
            <a:ext cx="4219391" cy="830997"/>
          </a:xfrm>
          <a:prstGeom prst="rect">
            <a:avLst/>
          </a:prstGeom>
          <a:noFill/>
        </p:spPr>
        <p:txBody>
          <a:bodyPr wrap="square" rtlCol="0">
            <a:spAutoFit/>
          </a:bodyPr>
          <a:lstStyle/>
          <a:p>
            <a:r>
              <a:rPr lang="en-US" sz="2400" dirty="0" err="1"/>
              <a:t>Jetzt</a:t>
            </a:r>
            <a:r>
              <a:rPr lang="en-US" sz="2400" dirty="0"/>
              <a:t> </a:t>
            </a:r>
            <a:r>
              <a:rPr lang="en-US" sz="2400" dirty="0" err="1"/>
              <a:t>übe</a:t>
            </a:r>
            <a:r>
              <a:rPr lang="en-US" sz="2400" dirty="0"/>
              <a:t> [ä]  </a:t>
            </a:r>
          </a:p>
          <a:p>
            <a:r>
              <a:rPr lang="en-US" sz="2400" dirty="0" err="1"/>
              <a:t>Wiederhole</a:t>
            </a:r>
            <a:r>
              <a:rPr lang="en-US" sz="2400" dirty="0"/>
              <a:t> es: [ä] [ä] [ä].</a:t>
            </a:r>
            <a:endParaRPr lang="en-GB" sz="2400" dirty="0"/>
          </a:p>
        </p:txBody>
      </p:sp>
      <p:sp>
        <p:nvSpPr>
          <p:cNvPr id="22" name="Arrow: Left 21">
            <a:extLst>
              <a:ext uri="{FF2B5EF4-FFF2-40B4-BE49-F238E27FC236}">
                <a16:creationId xmlns:a16="http://schemas.microsoft.com/office/drawing/2014/main" id="{F401C7BF-3E0D-C7F9-3635-8BDFFCECF718}"/>
              </a:ext>
            </a:extLst>
          </p:cNvPr>
          <p:cNvSpPr/>
          <p:nvPr/>
        </p:nvSpPr>
        <p:spPr>
          <a:xfrm rot="16200000">
            <a:off x="7255838" y="2807204"/>
            <a:ext cx="1051800" cy="468576"/>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87EFB0CD-8652-9ADE-1BF2-33558B82E11C}"/>
              </a:ext>
            </a:extLst>
          </p:cNvPr>
          <p:cNvSpPr txBox="1"/>
          <p:nvPr/>
        </p:nvSpPr>
        <p:spPr>
          <a:xfrm>
            <a:off x="6597642" y="2694335"/>
            <a:ext cx="5215991" cy="461665"/>
          </a:xfrm>
          <a:prstGeom prst="rect">
            <a:avLst/>
          </a:prstGeom>
          <a:noFill/>
        </p:spPr>
        <p:txBody>
          <a:bodyPr wrap="square" rtlCol="0">
            <a:spAutoFit/>
          </a:bodyPr>
          <a:lstStyle/>
          <a:p>
            <a:pPr algn="ctr"/>
            <a:r>
              <a:rPr lang="en-US" sz="2400" dirty="0"/>
              <a:t>Was </a:t>
            </a:r>
            <a:r>
              <a:rPr lang="en-US" sz="2400" dirty="0" err="1"/>
              <a:t>sind</a:t>
            </a:r>
            <a:r>
              <a:rPr lang="en-US" sz="2400" dirty="0"/>
              <a:t> </a:t>
            </a:r>
            <a:r>
              <a:rPr lang="en-US" sz="2400" dirty="0" err="1"/>
              <a:t>sie</a:t>
            </a:r>
            <a:r>
              <a:rPr lang="en-US" sz="2400" dirty="0"/>
              <a:t>? </a:t>
            </a:r>
            <a:endParaRPr lang="en-GB" dirty="0"/>
          </a:p>
        </p:txBody>
      </p:sp>
      <p:sp>
        <p:nvSpPr>
          <p:cNvPr id="9" name="TextBox 8">
            <a:hlinkClick r:id="" action="ppaction://noaction">
              <a:snd r:embed="rId3" name="10.1.1.3 L2 SLIDE 8 wand.wav"/>
            </a:hlinkClick>
            <a:extLst>
              <a:ext uri="{FF2B5EF4-FFF2-40B4-BE49-F238E27FC236}">
                <a16:creationId xmlns:a16="http://schemas.microsoft.com/office/drawing/2014/main" id="{DB84C614-0CA9-41AE-842C-546CCBA6B24F}"/>
              </a:ext>
            </a:extLst>
          </p:cNvPr>
          <p:cNvSpPr txBox="1"/>
          <p:nvPr/>
        </p:nvSpPr>
        <p:spPr>
          <a:xfrm>
            <a:off x="882558" y="4531172"/>
            <a:ext cx="3545022" cy="646331"/>
          </a:xfrm>
          <a:prstGeom prst="rect">
            <a:avLst/>
          </a:prstGeom>
          <a:noFill/>
        </p:spPr>
        <p:txBody>
          <a:bodyPr wrap="square" rtlCol="0">
            <a:spAutoFit/>
          </a:bodyPr>
          <a:lstStyle/>
          <a:p>
            <a:pPr algn="ctr"/>
            <a:r>
              <a:rPr lang="en-GB" sz="3600" dirty="0"/>
              <a:t>eine W</a:t>
            </a:r>
            <a:r>
              <a:rPr lang="en-GB" sz="3600" b="1" dirty="0"/>
              <a:t>a</a:t>
            </a:r>
            <a:r>
              <a:rPr lang="en-GB" sz="3600" dirty="0"/>
              <a:t>nd</a:t>
            </a:r>
          </a:p>
        </p:txBody>
      </p:sp>
      <p:grpSp>
        <p:nvGrpSpPr>
          <p:cNvPr id="15" name="Group 14">
            <a:extLst>
              <a:ext uri="{FF2B5EF4-FFF2-40B4-BE49-F238E27FC236}">
                <a16:creationId xmlns:a16="http://schemas.microsoft.com/office/drawing/2014/main" id="{935F936B-7420-4C69-8D24-CDEA280089B4}"/>
              </a:ext>
            </a:extLst>
          </p:cNvPr>
          <p:cNvGrpSpPr/>
          <p:nvPr/>
        </p:nvGrpSpPr>
        <p:grpSpPr>
          <a:xfrm>
            <a:off x="1186371" y="2191729"/>
            <a:ext cx="3558895" cy="3558895"/>
            <a:chOff x="-4918888" y="2057826"/>
            <a:chExt cx="4054485" cy="4054485"/>
          </a:xfrm>
        </p:grpSpPr>
        <p:sp>
          <p:nvSpPr>
            <p:cNvPr id="13" name="Rectangle 12">
              <a:extLst>
                <a:ext uri="{FF2B5EF4-FFF2-40B4-BE49-F238E27FC236}">
                  <a16:creationId xmlns:a16="http://schemas.microsoft.com/office/drawing/2014/main" id="{588C320B-0A54-41F2-A1EF-AEC1DAFB4622}"/>
                </a:ext>
              </a:extLst>
            </p:cNvPr>
            <p:cNvSpPr/>
            <p:nvPr/>
          </p:nvSpPr>
          <p:spPr>
            <a:xfrm>
              <a:off x="-4272455" y="2396850"/>
              <a:ext cx="2486396" cy="32104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Graphic 11" descr="Paper with solid fill">
              <a:hlinkClick r:id="" action="ppaction://noaction">
                <a:snd r:embed="rId8" name="10.1.1.3 L2 SLIDE 8 blatt.wav"/>
              </a:hlinkClick>
              <a:extLst>
                <a:ext uri="{FF2B5EF4-FFF2-40B4-BE49-F238E27FC236}">
                  <a16:creationId xmlns:a16="http://schemas.microsoft.com/office/drawing/2014/main" id="{FB10DA3B-B2D7-48DA-833B-E0F7F7BC3A6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918888" y="2057826"/>
              <a:ext cx="4054485" cy="4054485"/>
            </a:xfrm>
            <a:prstGeom prst="rect">
              <a:avLst/>
            </a:prstGeom>
          </p:spPr>
        </p:pic>
      </p:grpSp>
      <p:sp>
        <p:nvSpPr>
          <p:cNvPr id="27" name="TextBox 26">
            <a:hlinkClick r:id="" action="ppaction://noaction">
              <a:snd r:embed="rId8" name="10.1.1.3 L2 SLIDE 8 blatt.wav"/>
            </a:hlinkClick>
            <a:extLst>
              <a:ext uri="{FF2B5EF4-FFF2-40B4-BE49-F238E27FC236}">
                <a16:creationId xmlns:a16="http://schemas.microsoft.com/office/drawing/2014/main" id="{FA4D057D-5498-4DFF-B6E8-6522A93B6747}"/>
              </a:ext>
            </a:extLst>
          </p:cNvPr>
          <p:cNvSpPr txBox="1"/>
          <p:nvPr/>
        </p:nvSpPr>
        <p:spPr>
          <a:xfrm>
            <a:off x="1134918" y="5374223"/>
            <a:ext cx="3545022" cy="646331"/>
          </a:xfrm>
          <a:prstGeom prst="rect">
            <a:avLst/>
          </a:prstGeom>
          <a:noFill/>
        </p:spPr>
        <p:txBody>
          <a:bodyPr wrap="square" rtlCol="0">
            <a:spAutoFit/>
          </a:bodyPr>
          <a:lstStyle/>
          <a:p>
            <a:pPr algn="ctr"/>
            <a:r>
              <a:rPr lang="en-GB" sz="3600" dirty="0" err="1"/>
              <a:t>ein</a:t>
            </a:r>
            <a:r>
              <a:rPr lang="en-GB" sz="3600" dirty="0"/>
              <a:t> Bl</a:t>
            </a:r>
            <a:r>
              <a:rPr lang="en-GB" sz="3600" b="1" dirty="0"/>
              <a:t>a</a:t>
            </a:r>
            <a:r>
              <a:rPr lang="en-GB" sz="3600" dirty="0"/>
              <a:t>tt</a:t>
            </a:r>
          </a:p>
        </p:txBody>
      </p:sp>
      <p:sp>
        <p:nvSpPr>
          <p:cNvPr id="30" name="TextBox 29">
            <a:hlinkClick r:id="" action="ppaction://noaction">
              <a:snd r:embed="rId5" name="10.1.1.3 L2 SLIDE 8 wande.wav"/>
            </a:hlinkClick>
            <a:extLst>
              <a:ext uri="{FF2B5EF4-FFF2-40B4-BE49-F238E27FC236}">
                <a16:creationId xmlns:a16="http://schemas.microsoft.com/office/drawing/2014/main" id="{741F68B4-B1F9-4763-8AF2-C8A325BFD2AB}"/>
              </a:ext>
            </a:extLst>
          </p:cNvPr>
          <p:cNvSpPr txBox="1"/>
          <p:nvPr/>
        </p:nvSpPr>
        <p:spPr>
          <a:xfrm>
            <a:off x="7001660" y="5523092"/>
            <a:ext cx="3545022" cy="646331"/>
          </a:xfrm>
          <a:prstGeom prst="rect">
            <a:avLst/>
          </a:prstGeom>
          <a:noFill/>
        </p:spPr>
        <p:txBody>
          <a:bodyPr wrap="square" rtlCol="0">
            <a:spAutoFit/>
          </a:bodyPr>
          <a:lstStyle/>
          <a:p>
            <a:pPr algn="ctr"/>
            <a:r>
              <a:rPr lang="en-GB" sz="3600" dirty="0" err="1"/>
              <a:t>W</a:t>
            </a:r>
            <a:r>
              <a:rPr lang="en-GB" sz="3600" b="1" dirty="0" err="1"/>
              <a:t>ä</a:t>
            </a:r>
            <a:r>
              <a:rPr lang="en-GB" sz="3600" dirty="0" err="1"/>
              <a:t>nde</a:t>
            </a:r>
            <a:endParaRPr lang="en-GB" sz="3600" dirty="0"/>
          </a:p>
        </p:txBody>
      </p:sp>
      <p:grpSp>
        <p:nvGrpSpPr>
          <p:cNvPr id="31" name="Group 30">
            <a:extLst>
              <a:ext uri="{FF2B5EF4-FFF2-40B4-BE49-F238E27FC236}">
                <a16:creationId xmlns:a16="http://schemas.microsoft.com/office/drawing/2014/main" id="{9D787A3D-90DB-4BF4-9294-5FE635815E55}"/>
              </a:ext>
            </a:extLst>
          </p:cNvPr>
          <p:cNvGrpSpPr/>
          <p:nvPr/>
        </p:nvGrpSpPr>
        <p:grpSpPr>
          <a:xfrm>
            <a:off x="6189289" y="2323742"/>
            <a:ext cx="3344791" cy="3344791"/>
            <a:chOff x="-5096935" y="2005065"/>
            <a:chExt cx="4054485" cy="4054485"/>
          </a:xfrm>
        </p:grpSpPr>
        <p:sp>
          <p:nvSpPr>
            <p:cNvPr id="32" name="Rectangle 31">
              <a:extLst>
                <a:ext uri="{FF2B5EF4-FFF2-40B4-BE49-F238E27FC236}">
                  <a16:creationId xmlns:a16="http://schemas.microsoft.com/office/drawing/2014/main" id="{43C39448-E8B4-40F8-A8BC-C3B758C18176}"/>
                </a:ext>
              </a:extLst>
            </p:cNvPr>
            <p:cNvSpPr/>
            <p:nvPr/>
          </p:nvSpPr>
          <p:spPr>
            <a:xfrm>
              <a:off x="-4272455" y="2396850"/>
              <a:ext cx="2486396" cy="32104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3" name="Graphic 32" descr="Paper with solid fill">
              <a:hlinkClick r:id="" action="ppaction://noaction">
                <a:snd r:embed="rId11" name="10.1.1.3 L2 SLIDE 8 blatter.wav"/>
              </a:hlinkClick>
              <a:extLst>
                <a:ext uri="{FF2B5EF4-FFF2-40B4-BE49-F238E27FC236}">
                  <a16:creationId xmlns:a16="http://schemas.microsoft.com/office/drawing/2014/main" id="{3A062055-E5F3-494D-814E-3E03673E83A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096935" y="2005065"/>
              <a:ext cx="4054485" cy="4054485"/>
            </a:xfrm>
            <a:prstGeom prst="rect">
              <a:avLst/>
            </a:prstGeom>
          </p:spPr>
        </p:pic>
      </p:grpSp>
      <p:grpSp>
        <p:nvGrpSpPr>
          <p:cNvPr id="34" name="Group 33">
            <a:extLst>
              <a:ext uri="{FF2B5EF4-FFF2-40B4-BE49-F238E27FC236}">
                <a16:creationId xmlns:a16="http://schemas.microsoft.com/office/drawing/2014/main" id="{33B9CEE7-3EE2-4B73-81C0-0A409C738792}"/>
              </a:ext>
            </a:extLst>
          </p:cNvPr>
          <p:cNvGrpSpPr/>
          <p:nvPr/>
        </p:nvGrpSpPr>
        <p:grpSpPr>
          <a:xfrm>
            <a:off x="8467279" y="2364849"/>
            <a:ext cx="3344791" cy="3344791"/>
            <a:chOff x="-5096935" y="2005065"/>
            <a:chExt cx="4054485" cy="4054485"/>
          </a:xfrm>
        </p:grpSpPr>
        <p:sp>
          <p:nvSpPr>
            <p:cNvPr id="35" name="Rectangle 34">
              <a:extLst>
                <a:ext uri="{FF2B5EF4-FFF2-40B4-BE49-F238E27FC236}">
                  <a16:creationId xmlns:a16="http://schemas.microsoft.com/office/drawing/2014/main" id="{C17363B8-B7D7-4058-9A20-7439284659D5}"/>
                </a:ext>
              </a:extLst>
            </p:cNvPr>
            <p:cNvSpPr/>
            <p:nvPr/>
          </p:nvSpPr>
          <p:spPr>
            <a:xfrm>
              <a:off x="-4272455" y="2396850"/>
              <a:ext cx="2486396" cy="32104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6" name="Graphic 35" descr="Paper with solid fill">
              <a:hlinkClick r:id="" action="ppaction://noaction">
                <a:snd r:embed="rId11" name="10.1.1.3 L2 SLIDE 8 blatter.wav"/>
              </a:hlinkClick>
              <a:extLst>
                <a:ext uri="{FF2B5EF4-FFF2-40B4-BE49-F238E27FC236}">
                  <a16:creationId xmlns:a16="http://schemas.microsoft.com/office/drawing/2014/main" id="{D34C2FD8-45AD-47C3-ABED-15A569AD8F5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096935" y="2005065"/>
              <a:ext cx="4054485" cy="4054485"/>
            </a:xfrm>
            <a:prstGeom prst="rect">
              <a:avLst/>
            </a:prstGeom>
          </p:spPr>
        </p:pic>
      </p:grpSp>
      <p:sp>
        <p:nvSpPr>
          <p:cNvPr id="37" name="TextBox 36">
            <a:hlinkClick r:id="" action="ppaction://noaction">
              <a:snd r:embed="rId11" name="10.1.1.3 L2 SLIDE 8 blatter.wav"/>
            </a:hlinkClick>
            <a:extLst>
              <a:ext uri="{FF2B5EF4-FFF2-40B4-BE49-F238E27FC236}">
                <a16:creationId xmlns:a16="http://schemas.microsoft.com/office/drawing/2014/main" id="{31DC041E-1371-4F5C-AB32-55AEFBE30454}"/>
              </a:ext>
            </a:extLst>
          </p:cNvPr>
          <p:cNvSpPr txBox="1"/>
          <p:nvPr/>
        </p:nvSpPr>
        <p:spPr>
          <a:xfrm>
            <a:off x="7530453" y="5307250"/>
            <a:ext cx="3545022" cy="646331"/>
          </a:xfrm>
          <a:prstGeom prst="rect">
            <a:avLst/>
          </a:prstGeom>
          <a:noFill/>
        </p:spPr>
        <p:txBody>
          <a:bodyPr wrap="square" rtlCol="0">
            <a:spAutoFit/>
          </a:bodyPr>
          <a:lstStyle/>
          <a:p>
            <a:pPr algn="ctr"/>
            <a:r>
              <a:rPr lang="en-GB" sz="3600" dirty="0" err="1"/>
              <a:t>Bl</a:t>
            </a:r>
            <a:r>
              <a:rPr lang="en-GB" sz="3600" b="1" dirty="0" err="1"/>
              <a:t>ä</a:t>
            </a:r>
            <a:r>
              <a:rPr lang="en-GB" sz="3600" dirty="0" err="1"/>
              <a:t>tter</a:t>
            </a:r>
            <a:endParaRPr lang="en-GB" sz="3600" dirty="0"/>
          </a:p>
        </p:txBody>
      </p:sp>
      <p:sp>
        <p:nvSpPr>
          <p:cNvPr id="19" name="TextBox 18">
            <a:extLst>
              <a:ext uri="{FF2B5EF4-FFF2-40B4-BE49-F238E27FC236}">
                <a16:creationId xmlns:a16="http://schemas.microsoft.com/office/drawing/2014/main" id="{92D643B3-DF83-4908-B9D2-259C46F844C3}"/>
              </a:ext>
            </a:extLst>
          </p:cNvPr>
          <p:cNvSpPr txBox="1"/>
          <p:nvPr/>
        </p:nvSpPr>
        <p:spPr>
          <a:xfrm>
            <a:off x="3896611" y="1862077"/>
            <a:ext cx="2139764" cy="461665"/>
          </a:xfrm>
          <a:prstGeom prst="rect">
            <a:avLst/>
          </a:prstGeom>
          <a:noFill/>
        </p:spPr>
        <p:txBody>
          <a:bodyPr wrap="square" rtlCol="0">
            <a:spAutoFit/>
          </a:bodyPr>
          <a:lstStyle/>
          <a:p>
            <a:r>
              <a:rPr lang="en-GB" sz="2400" dirty="0"/>
              <a:t>Was </a:t>
            </a:r>
            <a:r>
              <a:rPr lang="en-GB" sz="2400" dirty="0" err="1"/>
              <a:t>ist</a:t>
            </a:r>
            <a:r>
              <a:rPr lang="en-GB" sz="2400" dirty="0"/>
              <a:t> das?</a:t>
            </a:r>
          </a:p>
        </p:txBody>
      </p:sp>
      <p:sp>
        <p:nvSpPr>
          <p:cNvPr id="38" name="TextBox 37">
            <a:extLst>
              <a:ext uri="{FF2B5EF4-FFF2-40B4-BE49-F238E27FC236}">
                <a16:creationId xmlns:a16="http://schemas.microsoft.com/office/drawing/2014/main" id="{3C71B8F5-5F6E-4828-9E5B-7ABC9DC7F7AE}"/>
              </a:ext>
            </a:extLst>
          </p:cNvPr>
          <p:cNvSpPr txBox="1"/>
          <p:nvPr/>
        </p:nvSpPr>
        <p:spPr>
          <a:xfrm>
            <a:off x="8149194" y="1910801"/>
            <a:ext cx="3075600" cy="461665"/>
          </a:xfrm>
          <a:prstGeom prst="rect">
            <a:avLst/>
          </a:prstGeom>
          <a:noFill/>
        </p:spPr>
        <p:txBody>
          <a:bodyPr wrap="square" rtlCol="0">
            <a:spAutoFit/>
          </a:bodyPr>
          <a:lstStyle/>
          <a:p>
            <a:r>
              <a:rPr lang="en-GB" sz="2400" dirty="0"/>
              <a:t>Was </a:t>
            </a:r>
            <a:r>
              <a:rPr lang="en-GB" sz="2400" dirty="0" err="1"/>
              <a:t>sind</a:t>
            </a:r>
            <a:r>
              <a:rPr lang="en-GB" sz="2400" dirty="0"/>
              <a:t> das?</a:t>
            </a:r>
          </a:p>
        </p:txBody>
      </p:sp>
      <p:sp>
        <p:nvSpPr>
          <p:cNvPr id="39" name="TextBox 38">
            <a:extLst>
              <a:ext uri="{FF2B5EF4-FFF2-40B4-BE49-F238E27FC236}">
                <a16:creationId xmlns:a16="http://schemas.microsoft.com/office/drawing/2014/main" id="{7062DA65-0F51-42DA-B873-A3C6FE5C8A94}"/>
              </a:ext>
            </a:extLst>
          </p:cNvPr>
          <p:cNvSpPr txBox="1"/>
          <p:nvPr/>
        </p:nvSpPr>
        <p:spPr>
          <a:xfrm>
            <a:off x="267792" y="2033637"/>
            <a:ext cx="2139764" cy="461665"/>
          </a:xfrm>
          <a:prstGeom prst="rect">
            <a:avLst/>
          </a:prstGeom>
          <a:noFill/>
        </p:spPr>
        <p:txBody>
          <a:bodyPr wrap="square" rtlCol="0">
            <a:spAutoFit/>
          </a:bodyPr>
          <a:lstStyle/>
          <a:p>
            <a:r>
              <a:rPr lang="en-GB" sz="2400" dirty="0"/>
              <a:t>Was </a:t>
            </a:r>
            <a:r>
              <a:rPr lang="en-GB" sz="2400" dirty="0" err="1"/>
              <a:t>ist</a:t>
            </a:r>
            <a:r>
              <a:rPr lang="en-GB" sz="2400" dirty="0"/>
              <a:t> das?</a:t>
            </a:r>
          </a:p>
        </p:txBody>
      </p:sp>
    </p:spTree>
    <p:extLst>
      <p:ext uri="{BB962C8B-B14F-4D97-AF65-F5344CB8AC3E}">
        <p14:creationId xmlns:p14="http://schemas.microsoft.com/office/powerpoint/2010/main" val="2974016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7"/>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6"/>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9"/>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3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23"/>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22"/>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16"/>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14"/>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3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7"/>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1"/>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34"/>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8"/>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6" grpId="0" animBg="1"/>
      <p:bldP spid="16" grpId="1" animBg="1"/>
      <p:bldP spid="18" grpId="0"/>
      <p:bldP spid="20" grpId="0"/>
      <p:bldP spid="22" grpId="0" animBg="1"/>
      <p:bldP spid="22" grpId="1" animBg="1"/>
      <p:bldP spid="23" grpId="0"/>
      <p:bldP spid="23" grpId="1"/>
      <p:bldP spid="9" grpId="0"/>
      <p:bldP spid="9" grpId="1"/>
      <p:bldP spid="27" grpId="0"/>
      <p:bldP spid="30" grpId="0"/>
      <p:bldP spid="30" grpId="1"/>
      <p:bldP spid="37" grpId="0"/>
      <p:bldP spid="19" grpId="0"/>
      <p:bldP spid="38" grpId="0"/>
      <p:bldP spid="39" grpId="0"/>
      <p:bldP spid="39"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049FF-5F4C-43E9-43F0-24174E76B25C}"/>
              </a:ext>
            </a:extLst>
          </p:cNvPr>
          <p:cNvSpPr>
            <a:spLocks noGrp="1"/>
          </p:cNvSpPr>
          <p:nvPr>
            <p:ph type="title"/>
          </p:nvPr>
        </p:nvSpPr>
        <p:spPr/>
        <p:txBody>
          <a:bodyPr/>
          <a:lstStyle/>
          <a:p>
            <a:r>
              <a:rPr lang="en-GB" dirty="0"/>
              <a:t>Plural rules 4-6</a:t>
            </a:r>
          </a:p>
        </p:txBody>
      </p:sp>
      <p:sp>
        <p:nvSpPr>
          <p:cNvPr id="3" name="Text Placeholder 2">
            <a:extLst>
              <a:ext uri="{FF2B5EF4-FFF2-40B4-BE49-F238E27FC236}">
                <a16:creationId xmlns:a16="http://schemas.microsoft.com/office/drawing/2014/main" id="{2111E232-8407-42F6-8E8B-36911962FFD7}"/>
              </a:ext>
            </a:extLst>
          </p:cNvPr>
          <p:cNvSpPr>
            <a:spLocks noGrp="1"/>
          </p:cNvSpPr>
          <p:nvPr>
            <p:ph type="body" sz="quarter" idx="10"/>
          </p:nvPr>
        </p:nvSpPr>
        <p:spPr/>
        <p:txBody>
          <a:bodyPr/>
          <a:lstStyle/>
          <a:p>
            <a:endParaRPr lang="de-DE" sz="2200" dirty="0">
              <a:effectLst/>
              <a:latin typeface="+mn-lt"/>
              <a:ea typeface="Times New Roman" panose="02020603050405020304" pitchFamily="18" charset="0"/>
              <a:cs typeface="Calibri" panose="020F0502020204030204" pitchFamily="34" charset="0"/>
            </a:endParaRPr>
          </a:p>
          <a:p>
            <a:endParaRPr lang="de-DE" sz="2200" dirty="0">
              <a:latin typeface="+mn-lt"/>
              <a:ea typeface="Times New Roman" panose="02020603050405020304" pitchFamily="18" charset="0"/>
              <a:cs typeface="Calibri" panose="020F0502020204030204" pitchFamily="34" charset="0"/>
            </a:endParaRPr>
          </a:p>
        </p:txBody>
      </p:sp>
      <p:sp>
        <p:nvSpPr>
          <p:cNvPr id="4" name="Google Shape;228;p7">
            <a:extLst>
              <a:ext uri="{FF2B5EF4-FFF2-40B4-BE49-F238E27FC236}">
                <a16:creationId xmlns:a16="http://schemas.microsoft.com/office/drawing/2014/main" id="{A5DB3F53-28F2-0FC7-0190-A8417D329B83}"/>
              </a:ext>
            </a:extLst>
          </p:cNvPr>
          <p:cNvSpPr/>
          <p:nvPr/>
        </p:nvSpPr>
        <p:spPr>
          <a:xfrm>
            <a:off x="10310192" y="94079"/>
            <a:ext cx="1647136" cy="400919"/>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i="0" u="none" strike="noStrike" cap="none" dirty="0">
                <a:solidFill>
                  <a:srgbClr val="3D3C3C"/>
                </a:solidFill>
                <a:latin typeface="Century Gothic"/>
                <a:ea typeface="Century Gothic"/>
                <a:cs typeface="Century Gothic"/>
                <a:sym typeface="Century Gothic"/>
              </a:rPr>
              <a:t>Grammatik</a:t>
            </a:r>
            <a:endParaRPr dirty="0"/>
          </a:p>
        </p:txBody>
      </p:sp>
      <p:sp>
        <p:nvSpPr>
          <p:cNvPr id="6" name="TextBox 5">
            <a:extLst>
              <a:ext uri="{FF2B5EF4-FFF2-40B4-BE49-F238E27FC236}">
                <a16:creationId xmlns:a16="http://schemas.microsoft.com/office/drawing/2014/main" id="{AD8DE6E6-C202-7E0B-7B89-8FDF20A1C919}"/>
              </a:ext>
            </a:extLst>
          </p:cNvPr>
          <p:cNvSpPr txBox="1"/>
          <p:nvPr/>
        </p:nvSpPr>
        <p:spPr>
          <a:xfrm>
            <a:off x="1382698" y="3335087"/>
            <a:ext cx="1249680" cy="461665"/>
          </a:xfrm>
          <a:prstGeom prst="rect">
            <a:avLst/>
          </a:prstGeom>
          <a:solidFill>
            <a:srgbClr val="FDEEB9"/>
          </a:solidFill>
          <a:ln>
            <a:solidFill>
              <a:schemeClr val="tx1">
                <a:lumMod val="50000"/>
                <a:lumOff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Rule 4</a:t>
            </a:r>
            <a:endParaRPr kumimoji="0" lang="en-US"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7F23DE1D-5E2B-DAA9-E45B-F2057707FE42}"/>
              </a:ext>
            </a:extLst>
          </p:cNvPr>
          <p:cNvSpPr txBox="1"/>
          <p:nvPr/>
        </p:nvSpPr>
        <p:spPr>
          <a:xfrm>
            <a:off x="5385269" y="3335086"/>
            <a:ext cx="1249680" cy="461665"/>
          </a:xfrm>
          <a:prstGeom prst="rect">
            <a:avLst/>
          </a:prstGeom>
          <a:solidFill>
            <a:srgbClr val="FDEEB9"/>
          </a:solidFill>
          <a:ln>
            <a:solidFill>
              <a:schemeClr val="tx1">
                <a:lumMod val="50000"/>
                <a:lumOff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Rule 5</a:t>
            </a:r>
            <a:endParaRPr kumimoji="0" lang="en-US"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9A6CA099-C8A3-3EC5-6597-7121F98BAD16}"/>
              </a:ext>
            </a:extLst>
          </p:cNvPr>
          <p:cNvSpPr txBox="1"/>
          <p:nvPr/>
        </p:nvSpPr>
        <p:spPr>
          <a:xfrm>
            <a:off x="9559622" y="3335085"/>
            <a:ext cx="1249680" cy="461665"/>
          </a:xfrm>
          <a:prstGeom prst="rect">
            <a:avLst/>
          </a:prstGeom>
          <a:solidFill>
            <a:srgbClr val="FDEEB9"/>
          </a:solidFill>
          <a:ln>
            <a:solidFill>
              <a:schemeClr val="tx1">
                <a:lumMod val="50000"/>
                <a:lumOff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Rule 6</a:t>
            </a:r>
            <a:endParaRPr kumimoji="0" lang="en-US"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C110F64F-4DB0-E58B-B73E-2C4D6F63669B}"/>
              </a:ext>
            </a:extLst>
          </p:cNvPr>
          <p:cNvSpPr txBox="1"/>
          <p:nvPr/>
        </p:nvSpPr>
        <p:spPr>
          <a:xfrm>
            <a:off x="443191" y="1123998"/>
            <a:ext cx="11514137" cy="457048"/>
          </a:xfrm>
          <a:prstGeom prst="rect">
            <a:avLst/>
          </a:prstGeom>
          <a:noFill/>
          <a:ln w="57150">
            <a:solidFill>
              <a:schemeClr val="accent2"/>
            </a:solidFill>
          </a:ln>
        </p:spPr>
        <p:txBody>
          <a:bodyPr wrap="square" rtlCol="0">
            <a:spAutoFit/>
          </a:bodyPr>
          <a:lstStyle/>
          <a:p>
            <a:pPr algn="ctr">
              <a:lnSpc>
                <a:spcPct val="107000"/>
              </a:lnSpc>
              <a:spcAft>
                <a:spcPts val="800"/>
              </a:spcAft>
            </a:pPr>
            <a:r>
              <a:rPr lang="de-DE" sz="2400" dirty="0">
                <a:effectLst/>
                <a:ea typeface="Calibri" panose="020F0502020204030204" pitchFamily="34" charset="0"/>
                <a:cs typeface="Times New Roman" panose="02020603050405020304" pitchFamily="18" charset="0"/>
              </a:rPr>
              <a:t>Wort  Kind   Hobby  Blatt   Interview Übersetzerin  Lied  B</a:t>
            </a:r>
            <a:r>
              <a:rPr lang="de-DE" sz="2400" dirty="0">
                <a:effectLst/>
                <a:ea typeface="Calibri" panose="020F0502020204030204" pitchFamily="34" charset="0"/>
                <a:cs typeface="Calibri" panose="020F0502020204030204" pitchFamily="34" charset="0"/>
              </a:rPr>
              <a:t>ü</a:t>
            </a:r>
            <a:r>
              <a:rPr lang="de-DE" sz="2400" dirty="0">
                <a:effectLst/>
                <a:ea typeface="Calibri" panose="020F0502020204030204" pitchFamily="34" charset="0"/>
                <a:cs typeface="Times New Roman" panose="02020603050405020304" pitchFamily="18" charset="0"/>
              </a:rPr>
              <a:t>rgerin   Bild  Buch</a:t>
            </a:r>
            <a:endParaRPr lang="en-GB" sz="2400" dirty="0">
              <a:effectLst/>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6CB398DB-2195-5AF2-A057-DBC722A55E27}"/>
              </a:ext>
            </a:extLst>
          </p:cNvPr>
          <p:cNvSpPr txBox="1"/>
          <p:nvPr/>
        </p:nvSpPr>
        <p:spPr>
          <a:xfrm>
            <a:off x="617220" y="1897380"/>
            <a:ext cx="2880360" cy="1200329"/>
          </a:xfrm>
          <a:prstGeom prst="rect">
            <a:avLst/>
          </a:prstGeom>
          <a:noFill/>
          <a:ln w="28575">
            <a:solidFill>
              <a:schemeClr val="bg1"/>
            </a:solidFill>
          </a:ln>
        </p:spPr>
        <p:txBody>
          <a:bodyPr wrap="square" rtlCol="0">
            <a:spAutoFit/>
          </a:bodyPr>
          <a:lstStyle/>
          <a:p>
            <a:r>
              <a:rPr lang="de-DE" sz="2400" dirty="0">
                <a:ea typeface="Calibri" panose="020F0502020204030204" pitchFamily="34" charset="0"/>
                <a:cs typeface="Times New Roman" panose="02020603050405020304" pitchFamily="18" charset="0"/>
              </a:rPr>
              <a:t>Bild,</a:t>
            </a:r>
            <a:r>
              <a:rPr lang="de-DE" sz="2400" dirty="0">
                <a:effectLst/>
                <a:ea typeface="Calibri" panose="020F0502020204030204" pitchFamily="34" charset="0"/>
                <a:cs typeface="Times New Roman" panose="02020603050405020304" pitchFamily="18" charset="0"/>
              </a:rPr>
              <a:t> Blatt, </a:t>
            </a:r>
          </a:p>
          <a:p>
            <a:r>
              <a:rPr lang="de-DE" sz="2400" dirty="0">
                <a:ea typeface="Calibri" panose="020F0502020204030204" pitchFamily="34" charset="0"/>
                <a:cs typeface="Times New Roman" panose="02020603050405020304" pitchFamily="18" charset="0"/>
              </a:rPr>
              <a:t>Buch, Kind, </a:t>
            </a:r>
          </a:p>
          <a:p>
            <a:r>
              <a:rPr lang="de-DE" sz="2400" dirty="0">
                <a:effectLst/>
                <a:ea typeface="Calibri" panose="020F0502020204030204" pitchFamily="34" charset="0"/>
                <a:cs typeface="Times New Roman" panose="02020603050405020304" pitchFamily="18" charset="0"/>
              </a:rPr>
              <a:t>Lied,</a:t>
            </a:r>
            <a:r>
              <a:rPr lang="de-DE" sz="2400" dirty="0">
                <a:ea typeface="Calibri" panose="020F0502020204030204" pitchFamily="34" charset="0"/>
                <a:cs typeface="Times New Roman" panose="02020603050405020304" pitchFamily="18" charset="0"/>
              </a:rPr>
              <a:t> Wort</a:t>
            </a:r>
            <a:endParaRPr lang="en-GB" sz="2400" dirty="0"/>
          </a:p>
        </p:txBody>
      </p:sp>
      <p:sp>
        <p:nvSpPr>
          <p:cNvPr id="13" name="TextBox 12">
            <a:extLst>
              <a:ext uri="{FF2B5EF4-FFF2-40B4-BE49-F238E27FC236}">
                <a16:creationId xmlns:a16="http://schemas.microsoft.com/office/drawing/2014/main" id="{E12A0440-F3C7-C28E-6FFC-83BCCE48DB96}"/>
              </a:ext>
            </a:extLst>
          </p:cNvPr>
          <p:cNvSpPr txBox="1"/>
          <p:nvPr/>
        </p:nvSpPr>
        <p:spPr>
          <a:xfrm>
            <a:off x="4655820" y="1924258"/>
            <a:ext cx="2880360" cy="461665"/>
          </a:xfrm>
          <a:prstGeom prst="rect">
            <a:avLst/>
          </a:prstGeom>
          <a:noFill/>
          <a:ln w="28575">
            <a:solidFill>
              <a:schemeClr val="accent2"/>
            </a:solidFill>
          </a:ln>
        </p:spPr>
        <p:txBody>
          <a:bodyPr wrap="square" rtlCol="0">
            <a:spAutoFit/>
          </a:bodyPr>
          <a:lstStyle/>
          <a:p>
            <a:r>
              <a:rPr lang="de-DE" sz="2400" dirty="0">
                <a:effectLst/>
                <a:ea typeface="Calibri" panose="020F0502020204030204" pitchFamily="34" charset="0"/>
                <a:cs typeface="Times New Roman" panose="02020603050405020304" pitchFamily="18" charset="0"/>
              </a:rPr>
              <a:t>Hobby, Interview</a:t>
            </a:r>
            <a:endParaRPr lang="en-GB" sz="2400" dirty="0"/>
          </a:p>
        </p:txBody>
      </p:sp>
      <p:sp>
        <p:nvSpPr>
          <p:cNvPr id="15" name="TextBox 14">
            <a:extLst>
              <a:ext uri="{FF2B5EF4-FFF2-40B4-BE49-F238E27FC236}">
                <a16:creationId xmlns:a16="http://schemas.microsoft.com/office/drawing/2014/main" id="{443C348F-CB97-20A1-E663-CD3B012B2925}"/>
              </a:ext>
            </a:extLst>
          </p:cNvPr>
          <p:cNvSpPr txBox="1"/>
          <p:nvPr/>
        </p:nvSpPr>
        <p:spPr>
          <a:xfrm>
            <a:off x="8870012" y="1924258"/>
            <a:ext cx="2880360" cy="830997"/>
          </a:xfrm>
          <a:prstGeom prst="rect">
            <a:avLst/>
          </a:prstGeom>
          <a:noFill/>
          <a:ln w="38100">
            <a:solidFill>
              <a:schemeClr val="tx2"/>
            </a:solidFill>
          </a:ln>
        </p:spPr>
        <p:txBody>
          <a:bodyPr wrap="square" rtlCol="0">
            <a:spAutoFit/>
          </a:bodyPr>
          <a:lstStyle/>
          <a:p>
            <a:r>
              <a:rPr lang="de-DE" sz="2400" dirty="0">
                <a:ea typeface="Calibri" panose="020F0502020204030204" pitchFamily="34" charset="0"/>
                <a:cs typeface="Times New Roman" panose="02020603050405020304" pitchFamily="18" charset="0"/>
              </a:rPr>
              <a:t>B</a:t>
            </a:r>
            <a:r>
              <a:rPr lang="de-DE" sz="2400" dirty="0">
                <a:ea typeface="Calibri" panose="020F0502020204030204" pitchFamily="34" charset="0"/>
                <a:cs typeface="Calibri" panose="020F0502020204030204" pitchFamily="34" charset="0"/>
              </a:rPr>
              <a:t>ü</a:t>
            </a:r>
            <a:r>
              <a:rPr lang="de-DE" sz="2400" dirty="0">
                <a:ea typeface="Calibri" panose="020F0502020204030204" pitchFamily="34" charset="0"/>
                <a:cs typeface="Times New Roman" panose="02020603050405020304" pitchFamily="18" charset="0"/>
              </a:rPr>
              <a:t>rgerin,</a:t>
            </a:r>
          </a:p>
          <a:p>
            <a:r>
              <a:rPr lang="de-DE" sz="2400" dirty="0">
                <a:ea typeface="Calibri" panose="020F0502020204030204" pitchFamily="34" charset="0"/>
                <a:cs typeface="Times New Roman" panose="02020603050405020304" pitchFamily="18" charset="0"/>
              </a:rPr>
              <a:t>Übersetzerin </a:t>
            </a:r>
            <a:endParaRPr lang="en-GB" sz="2400" dirty="0"/>
          </a:p>
        </p:txBody>
      </p:sp>
      <p:sp>
        <p:nvSpPr>
          <p:cNvPr id="22" name="TextBox 21">
            <a:extLst>
              <a:ext uri="{FF2B5EF4-FFF2-40B4-BE49-F238E27FC236}">
                <a16:creationId xmlns:a16="http://schemas.microsoft.com/office/drawing/2014/main" id="{A1184D07-D171-7169-38BE-215671611D68}"/>
              </a:ext>
            </a:extLst>
          </p:cNvPr>
          <p:cNvSpPr txBox="1"/>
          <p:nvPr/>
        </p:nvSpPr>
        <p:spPr>
          <a:xfrm>
            <a:off x="617220" y="4118510"/>
            <a:ext cx="2880360" cy="1200329"/>
          </a:xfrm>
          <a:prstGeom prst="rect">
            <a:avLst/>
          </a:prstGeom>
          <a:noFill/>
          <a:ln w="28575">
            <a:solidFill>
              <a:schemeClr val="bg1"/>
            </a:solidFill>
          </a:ln>
        </p:spPr>
        <p:txBody>
          <a:bodyPr wrap="square" rtlCol="0">
            <a:spAutoFit/>
          </a:bodyPr>
          <a:lstStyle/>
          <a:p>
            <a:r>
              <a:rPr lang="de-DE" sz="2400" dirty="0">
                <a:ea typeface="Calibri" panose="020F0502020204030204" pitchFamily="34" charset="0"/>
                <a:cs typeface="Times New Roman" panose="02020603050405020304" pitchFamily="18" charset="0"/>
              </a:rPr>
              <a:t>Bilder,</a:t>
            </a:r>
            <a:r>
              <a:rPr lang="de-DE" sz="2400" dirty="0">
                <a:effectLst/>
                <a:ea typeface="Calibri" panose="020F0502020204030204" pitchFamily="34" charset="0"/>
                <a:cs typeface="Times New Roman" panose="02020603050405020304" pitchFamily="18" charset="0"/>
              </a:rPr>
              <a:t> Blätter, </a:t>
            </a:r>
            <a:r>
              <a:rPr lang="de-DE" sz="2400" dirty="0">
                <a:ea typeface="Calibri" panose="020F0502020204030204" pitchFamily="34" charset="0"/>
                <a:cs typeface="Times New Roman" panose="02020603050405020304" pitchFamily="18" charset="0"/>
              </a:rPr>
              <a:t>Bücher, Kinder, </a:t>
            </a:r>
            <a:r>
              <a:rPr lang="de-DE" sz="2400" dirty="0">
                <a:effectLst/>
                <a:ea typeface="Calibri" panose="020F0502020204030204" pitchFamily="34" charset="0"/>
                <a:cs typeface="Times New Roman" panose="02020603050405020304" pitchFamily="18" charset="0"/>
              </a:rPr>
              <a:t>Lieder,</a:t>
            </a:r>
            <a:r>
              <a:rPr lang="de-DE" sz="2400" dirty="0">
                <a:ea typeface="Calibri" panose="020F0502020204030204" pitchFamily="34" charset="0"/>
                <a:cs typeface="Times New Roman" panose="02020603050405020304" pitchFamily="18" charset="0"/>
              </a:rPr>
              <a:t> Wörter</a:t>
            </a:r>
            <a:endParaRPr lang="en-GB" sz="2400" dirty="0"/>
          </a:p>
        </p:txBody>
      </p:sp>
      <p:sp>
        <p:nvSpPr>
          <p:cNvPr id="23" name="TextBox 22">
            <a:extLst>
              <a:ext uri="{FF2B5EF4-FFF2-40B4-BE49-F238E27FC236}">
                <a16:creationId xmlns:a16="http://schemas.microsoft.com/office/drawing/2014/main" id="{E05909BB-5EFA-B699-12D2-9AEB1C8C9672}"/>
              </a:ext>
            </a:extLst>
          </p:cNvPr>
          <p:cNvSpPr txBox="1"/>
          <p:nvPr/>
        </p:nvSpPr>
        <p:spPr>
          <a:xfrm>
            <a:off x="4689951" y="4487842"/>
            <a:ext cx="2880360" cy="830997"/>
          </a:xfrm>
          <a:prstGeom prst="rect">
            <a:avLst/>
          </a:prstGeom>
          <a:noFill/>
          <a:ln w="28575">
            <a:solidFill>
              <a:schemeClr val="accent2"/>
            </a:solidFill>
          </a:ln>
        </p:spPr>
        <p:txBody>
          <a:bodyPr wrap="square" rtlCol="0">
            <a:spAutoFit/>
          </a:bodyPr>
          <a:lstStyle/>
          <a:p>
            <a:r>
              <a:rPr lang="de-DE" sz="2400" dirty="0">
                <a:effectLst/>
                <a:ea typeface="Calibri" panose="020F0502020204030204" pitchFamily="34" charset="0"/>
                <a:cs typeface="Times New Roman" panose="02020603050405020304" pitchFamily="18" charset="0"/>
              </a:rPr>
              <a:t>Hobbys, Interviews</a:t>
            </a:r>
            <a:endParaRPr lang="en-GB" sz="2400" dirty="0"/>
          </a:p>
        </p:txBody>
      </p:sp>
      <p:sp>
        <p:nvSpPr>
          <p:cNvPr id="24" name="TextBox 23">
            <a:extLst>
              <a:ext uri="{FF2B5EF4-FFF2-40B4-BE49-F238E27FC236}">
                <a16:creationId xmlns:a16="http://schemas.microsoft.com/office/drawing/2014/main" id="{2A91CB13-AB6B-7BA7-E48C-C0E80CFBCFB6}"/>
              </a:ext>
            </a:extLst>
          </p:cNvPr>
          <p:cNvSpPr txBox="1"/>
          <p:nvPr/>
        </p:nvSpPr>
        <p:spPr>
          <a:xfrm>
            <a:off x="8870012" y="4498956"/>
            <a:ext cx="2880360" cy="830997"/>
          </a:xfrm>
          <a:prstGeom prst="rect">
            <a:avLst/>
          </a:prstGeom>
          <a:noFill/>
          <a:ln w="38100">
            <a:solidFill>
              <a:schemeClr val="tx2"/>
            </a:solidFill>
          </a:ln>
        </p:spPr>
        <p:txBody>
          <a:bodyPr wrap="square" rtlCol="0">
            <a:spAutoFit/>
          </a:bodyPr>
          <a:lstStyle/>
          <a:p>
            <a:r>
              <a:rPr lang="de-DE" sz="2400" dirty="0">
                <a:ea typeface="Calibri" panose="020F0502020204030204" pitchFamily="34" charset="0"/>
                <a:cs typeface="Times New Roman" panose="02020603050405020304" pitchFamily="18" charset="0"/>
              </a:rPr>
              <a:t>B</a:t>
            </a:r>
            <a:r>
              <a:rPr lang="de-DE" sz="2400" dirty="0">
                <a:ea typeface="Calibri" panose="020F0502020204030204" pitchFamily="34" charset="0"/>
                <a:cs typeface="Calibri" panose="020F0502020204030204" pitchFamily="34" charset="0"/>
              </a:rPr>
              <a:t>ü</a:t>
            </a:r>
            <a:r>
              <a:rPr lang="de-DE" sz="2400" dirty="0">
                <a:ea typeface="Calibri" panose="020F0502020204030204" pitchFamily="34" charset="0"/>
                <a:cs typeface="Times New Roman" panose="02020603050405020304" pitchFamily="18" charset="0"/>
              </a:rPr>
              <a:t>rgerinnen,</a:t>
            </a:r>
          </a:p>
          <a:p>
            <a:r>
              <a:rPr lang="de-DE" sz="2400" dirty="0">
                <a:ea typeface="Calibri" panose="020F0502020204030204" pitchFamily="34" charset="0"/>
                <a:cs typeface="Times New Roman" panose="02020603050405020304" pitchFamily="18" charset="0"/>
              </a:rPr>
              <a:t>Übersetzerinnen </a:t>
            </a:r>
            <a:endParaRPr lang="en-GB" sz="2400" dirty="0"/>
          </a:p>
        </p:txBody>
      </p:sp>
    </p:spTree>
    <p:extLst>
      <p:ext uri="{BB962C8B-B14F-4D97-AF65-F5344CB8AC3E}">
        <p14:creationId xmlns:p14="http://schemas.microsoft.com/office/powerpoint/2010/main" val="2520746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1000"/>
                                        <p:tgtEl>
                                          <p:spTgt spid="22"/>
                                        </p:tgtEl>
                                      </p:cBhvr>
                                    </p:animEffect>
                                    <p:anim calcmode="lin" valueType="num">
                                      <p:cBhvr>
                                        <p:cTn id="27" dur="1000" fill="hold"/>
                                        <p:tgtEl>
                                          <p:spTgt spid="22"/>
                                        </p:tgtEl>
                                        <p:attrNameLst>
                                          <p:attrName>ppt_x</p:attrName>
                                        </p:attrNameLst>
                                      </p:cBhvr>
                                      <p:tavLst>
                                        <p:tav tm="0">
                                          <p:val>
                                            <p:strVal val="#ppt_x"/>
                                          </p:val>
                                        </p:tav>
                                        <p:tav tm="100000">
                                          <p:val>
                                            <p:strVal val="#ppt_x"/>
                                          </p:val>
                                        </p:tav>
                                      </p:tavLst>
                                    </p:anim>
                                    <p:anim calcmode="lin" valueType="num">
                                      <p:cBhvr>
                                        <p:cTn id="2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1000"/>
                                        <p:tgtEl>
                                          <p:spTgt spid="23"/>
                                        </p:tgtEl>
                                      </p:cBhvr>
                                    </p:animEffect>
                                    <p:anim calcmode="lin" valueType="num">
                                      <p:cBhvr>
                                        <p:cTn id="34" dur="1000" fill="hold"/>
                                        <p:tgtEl>
                                          <p:spTgt spid="23"/>
                                        </p:tgtEl>
                                        <p:attrNameLst>
                                          <p:attrName>ppt_x</p:attrName>
                                        </p:attrNameLst>
                                      </p:cBhvr>
                                      <p:tavLst>
                                        <p:tav tm="0">
                                          <p:val>
                                            <p:strVal val="#ppt_x"/>
                                          </p:val>
                                        </p:tav>
                                        <p:tav tm="100000">
                                          <p:val>
                                            <p:strVal val="#ppt_x"/>
                                          </p:val>
                                        </p:tav>
                                      </p:tavLst>
                                    </p:anim>
                                    <p:anim calcmode="lin" valueType="num">
                                      <p:cBhvr>
                                        <p:cTn id="3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1000"/>
                                        <p:tgtEl>
                                          <p:spTgt spid="24"/>
                                        </p:tgtEl>
                                      </p:cBhvr>
                                    </p:animEffect>
                                    <p:anim calcmode="lin" valueType="num">
                                      <p:cBhvr>
                                        <p:cTn id="41" dur="1000" fill="hold"/>
                                        <p:tgtEl>
                                          <p:spTgt spid="24"/>
                                        </p:tgtEl>
                                        <p:attrNameLst>
                                          <p:attrName>ppt_x</p:attrName>
                                        </p:attrNameLst>
                                      </p:cBhvr>
                                      <p:tavLst>
                                        <p:tav tm="0">
                                          <p:val>
                                            <p:strVal val="#ppt_x"/>
                                          </p:val>
                                        </p:tav>
                                        <p:tav tm="100000">
                                          <p:val>
                                            <p:strVal val="#ppt_x"/>
                                          </p:val>
                                        </p:tav>
                                      </p:tavLst>
                                    </p:anim>
                                    <p:anim calcmode="lin" valueType="num">
                                      <p:cBhvr>
                                        <p:cTn id="4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3" grpId="0" animBg="1"/>
      <p:bldP spid="15" grpId="0" animBg="1"/>
      <p:bldP spid="22" grpId="0" animBg="1"/>
      <p:bldP spid="23" grpId="0" animBg="1"/>
      <p:bldP spid="2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BCD40143-CA75-425A-96CD-66AA568882BA}"/>
              </a:ext>
            </a:extLst>
          </p:cNvPr>
          <p:cNvSpPr txBox="1"/>
          <p:nvPr/>
        </p:nvSpPr>
        <p:spPr>
          <a:xfrm>
            <a:off x="270668" y="1009569"/>
            <a:ext cx="11686660" cy="1217769"/>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As you know, all vowels can be </a:t>
            </a:r>
            <a:r>
              <a:rPr kumimoji="0" lang="en-US" sz="24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short</a:t>
            </a:r>
            <a:r>
              <a:rPr kumimoji="0" lang="en-US"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(usually before a </a:t>
            </a:r>
            <a:r>
              <a:rPr kumimoji="0" lang="en-US" sz="2400" b="0" i="0" u="sng"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double</a:t>
            </a:r>
            <a:r>
              <a:rPr kumimoji="0" lang="en-US"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consonant) or </a:t>
            </a:r>
            <a:r>
              <a:rPr kumimoji="0" lang="en-US" sz="24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long</a:t>
            </a:r>
            <a:r>
              <a:rPr kumimoji="0" lang="en-US"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(usually before a </a:t>
            </a:r>
            <a:r>
              <a:rPr kumimoji="0" lang="en-US" sz="2400" b="0" i="0" u="sng"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single</a:t>
            </a:r>
            <a:r>
              <a:rPr kumimoji="0" lang="en-US"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consonant, and after ‘r’.)</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A741D682-FD9F-8E28-D8FF-D18951A97996}"/>
              </a:ext>
            </a:extLst>
          </p:cNvPr>
          <p:cNvSpPr>
            <a:spLocks noGrp="1"/>
          </p:cNvSpPr>
          <p:nvPr>
            <p:ph type="title"/>
          </p:nvPr>
        </p:nvSpPr>
        <p:spPr/>
        <p:txBody>
          <a:bodyPr/>
          <a:lstStyle/>
          <a:p>
            <a:r>
              <a:rPr lang="en-US" dirty="0"/>
              <a:t>[o] </a:t>
            </a:r>
            <a:r>
              <a:rPr lang="en-US" dirty="0" err="1"/>
              <a:t>oder</a:t>
            </a:r>
            <a:r>
              <a:rPr lang="en-US" dirty="0"/>
              <a:t> [ö]? </a:t>
            </a:r>
            <a:endParaRPr lang="en-GB" dirty="0"/>
          </a:p>
        </p:txBody>
      </p:sp>
      <p:sp>
        <p:nvSpPr>
          <p:cNvPr id="4" name="Google Shape;228;p7">
            <a:extLst>
              <a:ext uri="{FF2B5EF4-FFF2-40B4-BE49-F238E27FC236}">
                <a16:creationId xmlns:a16="http://schemas.microsoft.com/office/drawing/2014/main" id="{1984D19F-2E83-C326-1B46-579737BBE552}"/>
              </a:ext>
            </a:extLst>
          </p:cNvPr>
          <p:cNvSpPr/>
          <p:nvPr/>
        </p:nvSpPr>
        <p:spPr>
          <a:xfrm>
            <a:off x="10310192" y="98765"/>
            <a:ext cx="1647136" cy="400919"/>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1" i="0" u="none" strike="noStrike" cap="none" dirty="0" err="1">
                <a:solidFill>
                  <a:srgbClr val="3D3C3C"/>
                </a:solidFill>
                <a:latin typeface="Century Gothic"/>
                <a:ea typeface="Century Gothic"/>
                <a:cs typeface="Century Gothic"/>
                <a:sym typeface="Century Gothic"/>
              </a:rPr>
              <a:t>Phonetik</a:t>
            </a:r>
            <a:endParaRPr dirty="0"/>
          </a:p>
        </p:txBody>
      </p:sp>
      <p:sp>
        <p:nvSpPr>
          <p:cNvPr id="5" name="Flowchart: Alternate Process 4">
            <a:extLst>
              <a:ext uri="{FF2B5EF4-FFF2-40B4-BE49-F238E27FC236}">
                <a16:creationId xmlns:a16="http://schemas.microsoft.com/office/drawing/2014/main" id="{B44BD196-7966-1D71-6366-0B017A976393}"/>
              </a:ext>
            </a:extLst>
          </p:cNvPr>
          <p:cNvSpPr/>
          <p:nvPr/>
        </p:nvSpPr>
        <p:spPr>
          <a:xfrm>
            <a:off x="386794" y="3273663"/>
            <a:ext cx="3368777" cy="764242"/>
          </a:xfrm>
          <a:prstGeom prst="flowChartAlternate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6"/>
                </a:solidFill>
              </a:rPr>
              <a:t>Round lips to ‘o’ shape, drop jaw a little.</a:t>
            </a:r>
            <a:endParaRPr lang="en-GB" sz="2000" dirty="0">
              <a:solidFill>
                <a:schemeClr val="accent6"/>
              </a:solidFill>
            </a:endParaRPr>
          </a:p>
        </p:txBody>
      </p:sp>
      <p:sp>
        <p:nvSpPr>
          <p:cNvPr id="6" name="Oval 5">
            <a:hlinkClick r:id="" action="ppaction://noaction">
              <a:snd r:embed="rId3" name="o short new.wav"/>
            </a:hlinkClick>
            <a:extLst>
              <a:ext uri="{FF2B5EF4-FFF2-40B4-BE49-F238E27FC236}">
                <a16:creationId xmlns:a16="http://schemas.microsoft.com/office/drawing/2014/main" id="{AAF6D5B6-AF68-8AA8-F386-FB1EBD06D599}"/>
              </a:ext>
            </a:extLst>
          </p:cNvPr>
          <p:cNvSpPr/>
          <p:nvPr/>
        </p:nvSpPr>
        <p:spPr>
          <a:xfrm>
            <a:off x="4030918" y="2681995"/>
            <a:ext cx="1557478" cy="1381369"/>
          </a:xfrm>
          <a:prstGeom prst="ellipse">
            <a:avLst/>
          </a:prstGeom>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This is short </a:t>
            </a:r>
          </a:p>
          <a:p>
            <a:pPr algn="ctr"/>
            <a:r>
              <a:rPr lang="en-US" sz="2400" dirty="0"/>
              <a:t>[o] </a:t>
            </a:r>
            <a:endParaRPr lang="en-GB" dirty="0"/>
          </a:p>
        </p:txBody>
      </p:sp>
      <p:sp>
        <p:nvSpPr>
          <p:cNvPr id="16" name="TextBox 15">
            <a:hlinkClick r:id="" action="ppaction://noaction">
              <a:snd r:embed="rId4" name="10.1.1.3 L2 SLIDE 8 hobby.wav"/>
            </a:hlinkClick>
            <a:extLst>
              <a:ext uri="{FF2B5EF4-FFF2-40B4-BE49-F238E27FC236}">
                <a16:creationId xmlns:a16="http://schemas.microsoft.com/office/drawing/2014/main" id="{27F7E6E0-219D-4148-9F9F-6B3A9A65FF37}"/>
              </a:ext>
            </a:extLst>
          </p:cNvPr>
          <p:cNvSpPr txBox="1"/>
          <p:nvPr/>
        </p:nvSpPr>
        <p:spPr>
          <a:xfrm>
            <a:off x="336442" y="2761768"/>
            <a:ext cx="1557478" cy="42473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H</a:t>
            </a:r>
            <a:r>
              <a:rPr kumimoji="0" lang="en-US" sz="24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o</a:t>
            </a:r>
            <a:r>
              <a:rPr kumimoji="0" lang="en-US"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bby</a:t>
            </a:r>
          </a:p>
        </p:txBody>
      </p:sp>
      <p:sp>
        <p:nvSpPr>
          <p:cNvPr id="17" name="TextBox 16">
            <a:hlinkClick r:id="" action="ppaction://noaction">
              <a:snd r:embed="rId5" name="10.1.1.3 L2 SLIDE 8 wiederholen.wav"/>
            </a:hlinkClick>
            <a:extLst>
              <a:ext uri="{FF2B5EF4-FFF2-40B4-BE49-F238E27FC236}">
                <a16:creationId xmlns:a16="http://schemas.microsoft.com/office/drawing/2014/main" id="{4584D3AF-4078-47C3-BEBD-2E1B3D104186}"/>
              </a:ext>
            </a:extLst>
          </p:cNvPr>
          <p:cNvSpPr txBox="1"/>
          <p:nvPr/>
        </p:nvSpPr>
        <p:spPr>
          <a:xfrm>
            <a:off x="270668" y="4668111"/>
            <a:ext cx="2284835" cy="42473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wiederh</a:t>
            </a:r>
            <a:r>
              <a:rPr kumimoji="0" lang="en-US" sz="24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o</a:t>
            </a:r>
            <a:r>
              <a:rPr kumimoji="0" lang="en-US" sz="24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len</a:t>
            </a:r>
            <a:endParaRPr kumimoji="0" lang="en-US"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19" name="TextBox 18">
            <a:hlinkClick r:id="" action="ppaction://noaction">
              <a:snd r:embed="rId6" name="10.1.1.3 L2 SLIDE 8 plotzlich.wav"/>
            </a:hlinkClick>
            <a:extLst>
              <a:ext uri="{FF2B5EF4-FFF2-40B4-BE49-F238E27FC236}">
                <a16:creationId xmlns:a16="http://schemas.microsoft.com/office/drawing/2014/main" id="{88E2C733-BDA3-47F6-A128-E48167A9937F}"/>
              </a:ext>
            </a:extLst>
          </p:cNvPr>
          <p:cNvSpPr txBox="1"/>
          <p:nvPr/>
        </p:nvSpPr>
        <p:spPr>
          <a:xfrm>
            <a:off x="6061868" y="2761768"/>
            <a:ext cx="1828800" cy="42473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pl</a:t>
            </a:r>
            <a:r>
              <a:rPr kumimoji="0" lang="en-US" sz="24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ö</a:t>
            </a:r>
            <a:r>
              <a:rPr kumimoji="0" lang="en-US" sz="24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tzlich</a:t>
            </a:r>
            <a:endParaRPr kumimoji="0" lang="en-US"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20" name="Oval 19">
            <a:hlinkClick r:id="" action="ppaction://noaction">
              <a:snd r:embed="rId7" name="o long new.wav"/>
            </a:hlinkClick>
            <a:extLst>
              <a:ext uri="{FF2B5EF4-FFF2-40B4-BE49-F238E27FC236}">
                <a16:creationId xmlns:a16="http://schemas.microsoft.com/office/drawing/2014/main" id="{164E50AE-0FB2-47F3-99A5-84D0EC12ABBF}"/>
              </a:ext>
            </a:extLst>
          </p:cNvPr>
          <p:cNvSpPr/>
          <p:nvPr/>
        </p:nvSpPr>
        <p:spPr>
          <a:xfrm>
            <a:off x="4049793" y="4519028"/>
            <a:ext cx="1557478" cy="1381369"/>
          </a:xfrm>
          <a:prstGeom prst="ellipse">
            <a:avLst/>
          </a:prstGeom>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This is long</a:t>
            </a:r>
          </a:p>
          <a:p>
            <a:pPr algn="ctr"/>
            <a:r>
              <a:rPr lang="en-US" sz="2400" dirty="0"/>
              <a:t>[o] </a:t>
            </a:r>
            <a:endParaRPr lang="en-GB" dirty="0"/>
          </a:p>
        </p:txBody>
      </p:sp>
      <p:sp>
        <p:nvSpPr>
          <p:cNvPr id="21" name="Oval 20">
            <a:hlinkClick r:id="" action="ppaction://noaction">
              <a:snd r:embed="rId8" name="o_umlaut_short.wav"/>
            </a:hlinkClick>
            <a:extLst>
              <a:ext uri="{FF2B5EF4-FFF2-40B4-BE49-F238E27FC236}">
                <a16:creationId xmlns:a16="http://schemas.microsoft.com/office/drawing/2014/main" id="{5B2205A7-9846-465C-832F-E16C833F0D2B}"/>
              </a:ext>
            </a:extLst>
          </p:cNvPr>
          <p:cNvSpPr/>
          <p:nvPr/>
        </p:nvSpPr>
        <p:spPr>
          <a:xfrm>
            <a:off x="9787879" y="2633205"/>
            <a:ext cx="1557478" cy="1381369"/>
          </a:xfrm>
          <a:prstGeom prst="ellipse">
            <a:avLst/>
          </a:prstGeom>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This is short </a:t>
            </a:r>
          </a:p>
          <a:p>
            <a:pPr algn="ctr"/>
            <a:r>
              <a:rPr lang="en-US" sz="2400" dirty="0"/>
              <a:t>[ö] </a:t>
            </a:r>
            <a:endParaRPr lang="en-GB" dirty="0"/>
          </a:p>
        </p:txBody>
      </p:sp>
      <p:sp>
        <p:nvSpPr>
          <p:cNvPr id="22" name="TextBox 21">
            <a:hlinkClick r:id="" action="ppaction://noaction">
              <a:snd r:embed="rId9" name="10.1.1.3 L2 horen.wav"/>
            </a:hlinkClick>
            <a:extLst>
              <a:ext uri="{FF2B5EF4-FFF2-40B4-BE49-F238E27FC236}">
                <a16:creationId xmlns:a16="http://schemas.microsoft.com/office/drawing/2014/main" id="{4CD5F07E-8153-47C3-8D3D-ED3CC50FAEE3}"/>
              </a:ext>
            </a:extLst>
          </p:cNvPr>
          <p:cNvSpPr txBox="1"/>
          <p:nvPr/>
        </p:nvSpPr>
        <p:spPr>
          <a:xfrm>
            <a:off x="6061868" y="4709696"/>
            <a:ext cx="1828800" cy="42473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h</a:t>
            </a:r>
            <a:r>
              <a:rPr kumimoji="0" lang="en-US" sz="24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ö</a:t>
            </a:r>
            <a:r>
              <a:rPr kumimoji="0" lang="en-US" sz="24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ren</a:t>
            </a:r>
            <a:endParaRPr kumimoji="0" lang="en-US"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23" name="Oval 22">
            <a:hlinkClick r:id="" action="ppaction://noaction">
              <a:snd r:embed="rId10" name="o_umlaut_long.wav"/>
            </a:hlinkClick>
            <a:extLst>
              <a:ext uri="{FF2B5EF4-FFF2-40B4-BE49-F238E27FC236}">
                <a16:creationId xmlns:a16="http://schemas.microsoft.com/office/drawing/2014/main" id="{8B7249DC-58E1-4B4C-BABC-C8DF8DBF21D7}"/>
              </a:ext>
            </a:extLst>
          </p:cNvPr>
          <p:cNvSpPr/>
          <p:nvPr/>
        </p:nvSpPr>
        <p:spPr>
          <a:xfrm>
            <a:off x="9787879" y="4618238"/>
            <a:ext cx="1557478" cy="1381369"/>
          </a:xfrm>
          <a:prstGeom prst="ellipse">
            <a:avLst/>
          </a:prstGeom>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This is long</a:t>
            </a:r>
          </a:p>
          <a:p>
            <a:pPr algn="ctr"/>
            <a:r>
              <a:rPr lang="en-US" sz="2400" dirty="0"/>
              <a:t>[ö] </a:t>
            </a:r>
            <a:endParaRPr lang="en-GB" dirty="0"/>
          </a:p>
        </p:txBody>
      </p:sp>
      <p:sp>
        <p:nvSpPr>
          <p:cNvPr id="35" name="Flowchart: Alternate Process 4">
            <a:extLst>
              <a:ext uri="{FF2B5EF4-FFF2-40B4-BE49-F238E27FC236}">
                <a16:creationId xmlns:a16="http://schemas.microsoft.com/office/drawing/2014/main" id="{DF8C7A04-B1D5-43A2-9B4E-E2402D1ABBD0}"/>
              </a:ext>
            </a:extLst>
          </p:cNvPr>
          <p:cNvSpPr/>
          <p:nvPr/>
        </p:nvSpPr>
        <p:spPr>
          <a:xfrm>
            <a:off x="336442" y="5150757"/>
            <a:ext cx="3368777" cy="764242"/>
          </a:xfrm>
          <a:prstGeom prst="flowChartAlternate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6"/>
                </a:solidFill>
              </a:rPr>
              <a:t>Make smaller ‘o’ shape.</a:t>
            </a:r>
            <a:endParaRPr lang="en-GB" sz="2000" dirty="0">
              <a:solidFill>
                <a:schemeClr val="accent6"/>
              </a:solidFill>
            </a:endParaRPr>
          </a:p>
        </p:txBody>
      </p:sp>
      <p:sp>
        <p:nvSpPr>
          <p:cNvPr id="36" name="Flowchart: Alternate Process 4">
            <a:extLst>
              <a:ext uri="{FF2B5EF4-FFF2-40B4-BE49-F238E27FC236}">
                <a16:creationId xmlns:a16="http://schemas.microsoft.com/office/drawing/2014/main" id="{53C78360-B26C-4C01-92BD-54B4192DAB8F}"/>
              </a:ext>
            </a:extLst>
          </p:cNvPr>
          <p:cNvSpPr/>
          <p:nvPr/>
        </p:nvSpPr>
        <p:spPr>
          <a:xfrm>
            <a:off x="6095999" y="3255233"/>
            <a:ext cx="3368777" cy="764242"/>
          </a:xfrm>
          <a:prstGeom prst="flowChartAlternate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6"/>
                </a:solidFill>
              </a:rPr>
              <a:t>Make an ‘o’ shape; say the ‘</a:t>
            </a:r>
            <a:r>
              <a:rPr lang="en-US" sz="2000" dirty="0" err="1">
                <a:solidFill>
                  <a:schemeClr val="accent6"/>
                </a:solidFill>
              </a:rPr>
              <a:t>ur</a:t>
            </a:r>
            <a:r>
              <a:rPr lang="en-US" sz="2000" dirty="0">
                <a:solidFill>
                  <a:schemeClr val="accent6"/>
                </a:solidFill>
              </a:rPr>
              <a:t>’ sound in ‘burn’.</a:t>
            </a:r>
            <a:endParaRPr lang="en-GB" sz="2000" dirty="0">
              <a:solidFill>
                <a:schemeClr val="accent6"/>
              </a:solidFill>
            </a:endParaRPr>
          </a:p>
        </p:txBody>
      </p:sp>
      <p:sp>
        <p:nvSpPr>
          <p:cNvPr id="37" name="Flowchart: Alternate Process 4">
            <a:extLst>
              <a:ext uri="{FF2B5EF4-FFF2-40B4-BE49-F238E27FC236}">
                <a16:creationId xmlns:a16="http://schemas.microsoft.com/office/drawing/2014/main" id="{11EEE71B-3BC7-487F-9164-94FC4602E98B}"/>
              </a:ext>
            </a:extLst>
          </p:cNvPr>
          <p:cNvSpPr/>
          <p:nvPr/>
        </p:nvSpPr>
        <p:spPr>
          <a:xfrm>
            <a:off x="6095998" y="5134428"/>
            <a:ext cx="3368777" cy="764242"/>
          </a:xfrm>
          <a:prstGeom prst="flowChartAlternate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6"/>
                </a:solidFill>
              </a:rPr>
              <a:t>Say a longer version of short [ö].</a:t>
            </a:r>
            <a:endParaRPr lang="en-GB" sz="2000" dirty="0">
              <a:solidFill>
                <a:schemeClr val="accent6"/>
              </a:solidFill>
            </a:endParaRPr>
          </a:p>
        </p:txBody>
      </p:sp>
      <p:sp>
        <p:nvSpPr>
          <p:cNvPr id="41" name="TextBox 40">
            <a:extLst>
              <a:ext uri="{FF2B5EF4-FFF2-40B4-BE49-F238E27FC236}">
                <a16:creationId xmlns:a16="http://schemas.microsoft.com/office/drawing/2014/main" id="{39DE7B05-5A18-4D7A-95B9-CC67BA36E136}"/>
              </a:ext>
            </a:extLst>
          </p:cNvPr>
          <p:cNvSpPr txBox="1"/>
          <p:nvPr/>
        </p:nvSpPr>
        <p:spPr>
          <a:xfrm>
            <a:off x="270668" y="1897296"/>
            <a:ext cx="5388733" cy="480131"/>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Hör</a:t>
            </a:r>
            <a:r>
              <a:rPr kumimoji="0" lang="en-US" sz="28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zu</a:t>
            </a:r>
            <a:r>
              <a:rPr kumimoji="0" lang="en-US" sz="2800" b="1" i="0" u="none" strike="noStrike" kern="1200" cap="none" spc="0" normalizeH="0" noProof="0" dirty="0">
                <a:ln>
                  <a:noFill/>
                </a:ln>
                <a:solidFill>
                  <a:srgbClr val="525050"/>
                </a:solidFill>
                <a:effectLst/>
                <a:uLnTx/>
                <a:uFillTx/>
                <a:latin typeface="Century Gothic" panose="020B0502020202020204" pitchFamily="34" charset="0"/>
                <a:ea typeface="+mn-ea"/>
                <a:cs typeface="+mn-cs"/>
              </a:rPr>
              <a:t> und </a:t>
            </a:r>
            <a:r>
              <a:rPr kumimoji="0" lang="en-US" sz="2800" b="1" i="0" u="none" strike="noStrike" kern="1200" cap="none" spc="0" normalizeH="0" noProof="0" dirty="0" err="1">
                <a:ln>
                  <a:noFill/>
                </a:ln>
                <a:solidFill>
                  <a:srgbClr val="525050"/>
                </a:solidFill>
                <a:effectLst/>
                <a:uLnTx/>
                <a:uFillTx/>
                <a:latin typeface="Century Gothic" panose="020B0502020202020204" pitchFamily="34" charset="0"/>
                <a:ea typeface="+mn-ea"/>
                <a:cs typeface="+mn-cs"/>
              </a:rPr>
              <a:t>wiederhole</a:t>
            </a:r>
            <a:r>
              <a:rPr kumimoji="0" lang="en-US" sz="2800" b="1" i="0" u="none" strike="noStrike" kern="1200" cap="none" spc="0" normalizeH="0" noProof="0" dirty="0">
                <a:ln>
                  <a:noFill/>
                </a:ln>
                <a:solidFill>
                  <a:srgbClr val="525050"/>
                </a:solidFill>
                <a:effectLst/>
                <a:uLnTx/>
                <a:uFillTx/>
                <a:latin typeface="Century Gothic" panose="020B0502020202020204" pitchFamily="34" charset="0"/>
                <a:ea typeface="+mn-ea"/>
                <a:cs typeface="+mn-cs"/>
              </a:rPr>
              <a:t>.</a:t>
            </a:r>
            <a:endParaRPr kumimoji="0" lang="en-US" sz="28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graphicFrame>
        <p:nvGraphicFramePr>
          <p:cNvPr id="38" name="Table 38">
            <a:extLst>
              <a:ext uri="{FF2B5EF4-FFF2-40B4-BE49-F238E27FC236}">
                <a16:creationId xmlns:a16="http://schemas.microsoft.com/office/drawing/2014/main" id="{E56F2C65-C3E2-48A8-A387-D34FB4D1F5DC}"/>
              </a:ext>
            </a:extLst>
          </p:cNvPr>
          <p:cNvGraphicFramePr>
            <a:graphicFrameLocks noGrp="1"/>
          </p:cNvGraphicFramePr>
          <p:nvPr/>
        </p:nvGraphicFramePr>
        <p:xfrm>
          <a:off x="234672" y="1848930"/>
          <a:ext cx="11400946" cy="4428868"/>
        </p:xfrm>
        <a:graphic>
          <a:graphicData uri="http://schemas.openxmlformats.org/drawingml/2006/table">
            <a:tbl>
              <a:tblPr firstRow="1" bandRow="1">
                <a:tableStyleId>{5940675A-B579-460E-94D1-54222C63F5DA}</a:tableStyleId>
              </a:tblPr>
              <a:tblGrid>
                <a:gridCol w="2895600">
                  <a:extLst>
                    <a:ext uri="{9D8B030D-6E8A-4147-A177-3AD203B41FA5}">
                      <a16:colId xmlns:a16="http://schemas.microsoft.com/office/drawing/2014/main" val="1523917926"/>
                    </a:ext>
                  </a:extLst>
                </a:gridCol>
                <a:gridCol w="2895600">
                  <a:extLst>
                    <a:ext uri="{9D8B030D-6E8A-4147-A177-3AD203B41FA5}">
                      <a16:colId xmlns:a16="http://schemas.microsoft.com/office/drawing/2014/main" val="956716248"/>
                    </a:ext>
                  </a:extLst>
                </a:gridCol>
                <a:gridCol w="2895600">
                  <a:extLst>
                    <a:ext uri="{9D8B030D-6E8A-4147-A177-3AD203B41FA5}">
                      <a16:colId xmlns:a16="http://schemas.microsoft.com/office/drawing/2014/main" val="746737600"/>
                    </a:ext>
                  </a:extLst>
                </a:gridCol>
                <a:gridCol w="2714146">
                  <a:extLst>
                    <a:ext uri="{9D8B030D-6E8A-4147-A177-3AD203B41FA5}">
                      <a16:colId xmlns:a16="http://schemas.microsoft.com/office/drawing/2014/main" val="450562370"/>
                    </a:ext>
                  </a:extLst>
                </a:gridCol>
              </a:tblGrid>
              <a:tr h="1391248">
                <a:tc>
                  <a:txBody>
                    <a:bodyPr/>
                    <a:lstStyle/>
                    <a:p>
                      <a:pPr algn="ctr"/>
                      <a:r>
                        <a:rPr lang="en-GB" sz="2800" b="1" dirty="0"/>
                        <a:t>der </a:t>
                      </a:r>
                      <a:r>
                        <a:rPr lang="en-GB" sz="2800" b="1" dirty="0" err="1"/>
                        <a:t>Vorteil</a:t>
                      </a:r>
                      <a:endParaRPr lang="en-GB" sz="2800" b="1" dirty="0"/>
                    </a:p>
                  </a:txBody>
                  <a:tcPr anchor="ctr">
                    <a:solidFill>
                      <a:srgbClr val="FFEEAB"/>
                    </a:solidFill>
                  </a:tcPr>
                </a:tc>
                <a:tc>
                  <a:txBody>
                    <a:bodyPr/>
                    <a:lstStyle/>
                    <a:p>
                      <a:pPr algn="ctr"/>
                      <a:r>
                        <a:rPr lang="en-GB" sz="2800" b="1" dirty="0"/>
                        <a:t>die </a:t>
                      </a:r>
                      <a:r>
                        <a:rPr lang="en-GB" sz="2800" b="1" dirty="0" err="1"/>
                        <a:t>Antwort</a:t>
                      </a:r>
                      <a:endParaRPr lang="en-GB" sz="2800" b="1" dirty="0"/>
                    </a:p>
                  </a:txBody>
                  <a:tcPr anchor="ctr">
                    <a:solidFill>
                      <a:srgbClr val="FFEEAB"/>
                    </a:solidFill>
                  </a:tcPr>
                </a:tc>
                <a:tc>
                  <a:txBody>
                    <a:bodyPr/>
                    <a:lstStyle/>
                    <a:p>
                      <a:pPr algn="ctr"/>
                      <a:r>
                        <a:rPr lang="en-GB" sz="2800" b="1" dirty="0" err="1"/>
                        <a:t>vorn</a:t>
                      </a:r>
                      <a:endParaRPr lang="en-GB" sz="2800" b="1" dirty="0"/>
                    </a:p>
                  </a:txBody>
                  <a:tcPr anchor="ctr">
                    <a:solidFill>
                      <a:srgbClr val="FFEEAB"/>
                    </a:solidFill>
                  </a:tcPr>
                </a:tc>
                <a:tc>
                  <a:txBody>
                    <a:bodyPr/>
                    <a:lstStyle/>
                    <a:p>
                      <a:pPr algn="ctr"/>
                      <a:r>
                        <a:rPr lang="en-GB" sz="2800" b="1" dirty="0" err="1">
                          <a:solidFill>
                            <a:srgbClr val="C00000"/>
                          </a:solidFill>
                        </a:rPr>
                        <a:t>doch</a:t>
                      </a:r>
                      <a:endParaRPr lang="en-GB" sz="2800" b="1" dirty="0">
                        <a:solidFill>
                          <a:srgbClr val="C00000"/>
                        </a:solidFill>
                      </a:endParaRPr>
                    </a:p>
                  </a:txBody>
                  <a:tcPr anchor="ctr">
                    <a:solidFill>
                      <a:srgbClr val="FFEEAB"/>
                    </a:solidFill>
                  </a:tcPr>
                </a:tc>
                <a:extLst>
                  <a:ext uri="{0D108BD9-81ED-4DB2-BD59-A6C34878D82A}">
                    <a16:rowId xmlns:a16="http://schemas.microsoft.com/office/drawing/2014/main" val="2257219932"/>
                  </a:ext>
                </a:extLst>
              </a:tr>
              <a:tr h="1518810">
                <a:tc>
                  <a:txBody>
                    <a:bodyPr/>
                    <a:lstStyle/>
                    <a:p>
                      <a:pPr algn="ctr"/>
                      <a:r>
                        <a:rPr lang="en-GB" sz="2800" b="1" dirty="0" err="1"/>
                        <a:t>ankommen</a:t>
                      </a:r>
                      <a:endParaRPr lang="en-GB" sz="2800" b="1" dirty="0"/>
                    </a:p>
                  </a:txBody>
                  <a:tcPr anchor="ctr">
                    <a:solidFill>
                      <a:srgbClr val="FFEEAB"/>
                    </a:solidFill>
                  </a:tcPr>
                </a:tc>
                <a:tc>
                  <a:txBody>
                    <a:bodyPr/>
                    <a:lstStyle/>
                    <a:p>
                      <a:pPr algn="ctr"/>
                      <a:r>
                        <a:rPr lang="en-GB" sz="2800" b="1" dirty="0"/>
                        <a:t>die </a:t>
                      </a:r>
                      <a:r>
                        <a:rPr lang="en-GB" sz="2800" b="1" dirty="0" err="1"/>
                        <a:t>Wörter</a:t>
                      </a:r>
                      <a:endParaRPr lang="en-GB" sz="2800" b="1" dirty="0"/>
                    </a:p>
                  </a:txBody>
                  <a:tcPr anchor="ctr">
                    <a:solidFill>
                      <a:srgbClr val="FFEEAB"/>
                    </a:solidFill>
                  </a:tcPr>
                </a:tc>
                <a:tc>
                  <a:txBody>
                    <a:bodyPr/>
                    <a:lstStyle/>
                    <a:p>
                      <a:pPr algn="ctr"/>
                      <a:r>
                        <a:rPr lang="en-GB" sz="2800" b="1" dirty="0"/>
                        <a:t>das Wort</a:t>
                      </a:r>
                    </a:p>
                  </a:txBody>
                  <a:tcPr anchor="ctr">
                    <a:solidFill>
                      <a:srgbClr val="FFEEAB"/>
                    </a:solidFill>
                  </a:tcPr>
                </a:tc>
                <a:tc>
                  <a:txBody>
                    <a:bodyPr/>
                    <a:lstStyle/>
                    <a:p>
                      <a:pPr algn="ctr"/>
                      <a:r>
                        <a:rPr lang="en-GB" sz="2800" b="1" dirty="0" err="1">
                          <a:solidFill>
                            <a:srgbClr val="C00000"/>
                          </a:solidFill>
                        </a:rPr>
                        <a:t>betonen</a:t>
                      </a:r>
                      <a:endParaRPr lang="en-GB" sz="2800" b="1" dirty="0">
                        <a:solidFill>
                          <a:srgbClr val="C00000"/>
                        </a:solidFill>
                      </a:endParaRPr>
                    </a:p>
                  </a:txBody>
                  <a:tcPr anchor="ctr">
                    <a:solidFill>
                      <a:srgbClr val="FFEEAB"/>
                    </a:solidFill>
                  </a:tcPr>
                </a:tc>
                <a:extLst>
                  <a:ext uri="{0D108BD9-81ED-4DB2-BD59-A6C34878D82A}">
                    <a16:rowId xmlns:a16="http://schemas.microsoft.com/office/drawing/2014/main" val="1598650064"/>
                  </a:ext>
                </a:extLst>
              </a:tr>
              <a:tr h="1518810">
                <a:tc>
                  <a:txBody>
                    <a:bodyPr/>
                    <a:lstStyle/>
                    <a:p>
                      <a:pPr algn="ctr"/>
                      <a:r>
                        <a:rPr lang="en-GB" sz="2800" b="1" dirty="0" err="1">
                          <a:solidFill>
                            <a:srgbClr val="5B5855"/>
                          </a:solidFill>
                        </a:rPr>
                        <a:t>plötzlich</a:t>
                      </a:r>
                      <a:endParaRPr lang="en-GB" sz="2800" b="1" dirty="0">
                        <a:solidFill>
                          <a:srgbClr val="5B5855"/>
                        </a:solidFill>
                      </a:endParaRPr>
                    </a:p>
                  </a:txBody>
                  <a:tcPr anchor="ctr">
                    <a:solidFill>
                      <a:srgbClr val="FFEEAB"/>
                    </a:solidFill>
                  </a:tcPr>
                </a:tc>
                <a:tc>
                  <a:txBody>
                    <a:bodyPr/>
                    <a:lstStyle/>
                    <a:p>
                      <a:pPr algn="ctr"/>
                      <a:r>
                        <a:rPr lang="en-GB" sz="2800" b="1" dirty="0" err="1">
                          <a:solidFill>
                            <a:srgbClr val="5B5855"/>
                          </a:solidFill>
                        </a:rPr>
                        <a:t>hören</a:t>
                      </a:r>
                      <a:endParaRPr lang="en-GB" sz="2800" b="1" dirty="0">
                        <a:solidFill>
                          <a:srgbClr val="5B5855"/>
                        </a:solidFill>
                      </a:endParaRPr>
                    </a:p>
                  </a:txBody>
                  <a:tcPr anchor="ctr">
                    <a:solidFill>
                      <a:srgbClr val="FFEEAB"/>
                    </a:solidFill>
                  </a:tcPr>
                </a:tc>
                <a:tc>
                  <a:txBody>
                    <a:bodyPr/>
                    <a:lstStyle/>
                    <a:p>
                      <a:pPr algn="ctr"/>
                      <a:r>
                        <a:rPr lang="en-GB" sz="2800" b="1" dirty="0">
                          <a:solidFill>
                            <a:srgbClr val="5B5855"/>
                          </a:solidFill>
                        </a:rPr>
                        <a:t>die </a:t>
                      </a:r>
                      <a:r>
                        <a:rPr lang="en-GB" sz="2800" b="1" dirty="0" err="1">
                          <a:solidFill>
                            <a:srgbClr val="5B5855"/>
                          </a:solidFill>
                        </a:rPr>
                        <a:t>Ostsee</a:t>
                      </a:r>
                      <a:endParaRPr lang="en-GB" sz="2800" b="1" dirty="0">
                        <a:solidFill>
                          <a:srgbClr val="5B5855"/>
                        </a:solidFill>
                      </a:endParaRPr>
                    </a:p>
                  </a:txBody>
                  <a:tcPr anchor="ctr">
                    <a:solidFill>
                      <a:srgbClr val="FFEEAB"/>
                    </a:solidFill>
                  </a:tcPr>
                </a:tc>
                <a:tc>
                  <a:txBody>
                    <a:bodyPr/>
                    <a:lstStyle/>
                    <a:p>
                      <a:pPr algn="ctr"/>
                      <a:r>
                        <a:rPr lang="en-GB" sz="2800" b="1" dirty="0" err="1">
                          <a:solidFill>
                            <a:srgbClr val="C00000"/>
                          </a:solidFill>
                        </a:rPr>
                        <a:t>österreichisch</a:t>
                      </a:r>
                      <a:endParaRPr lang="en-GB" sz="2800" b="1" dirty="0">
                        <a:solidFill>
                          <a:srgbClr val="C00000"/>
                        </a:solidFill>
                      </a:endParaRPr>
                    </a:p>
                  </a:txBody>
                  <a:tcPr anchor="ctr">
                    <a:solidFill>
                      <a:srgbClr val="FFEEAB"/>
                    </a:solidFill>
                  </a:tcPr>
                </a:tc>
                <a:extLst>
                  <a:ext uri="{0D108BD9-81ED-4DB2-BD59-A6C34878D82A}">
                    <a16:rowId xmlns:a16="http://schemas.microsoft.com/office/drawing/2014/main" val="2506250446"/>
                  </a:ext>
                </a:extLst>
              </a:tr>
            </a:tbl>
          </a:graphicData>
        </a:graphic>
      </p:graphicFrame>
    </p:spTree>
    <p:extLst>
      <p:ext uri="{BB962C8B-B14F-4D97-AF65-F5344CB8AC3E}">
        <p14:creationId xmlns:p14="http://schemas.microsoft.com/office/powerpoint/2010/main" val="2932652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5" grpId="0" animBg="1"/>
      <p:bldP spid="6" grpId="0" animBg="1"/>
      <p:bldP spid="16" grpId="0"/>
      <p:bldP spid="17" grpId="0"/>
      <p:bldP spid="19" grpId="0"/>
      <p:bldP spid="20" grpId="0" animBg="1"/>
      <p:bldP spid="21" grpId="0" animBg="1"/>
      <p:bldP spid="22" grpId="0"/>
      <p:bldP spid="23" grpId="0" animBg="1"/>
      <p:bldP spid="35" grpId="0" animBg="1"/>
      <p:bldP spid="36" grpId="0" animBg="1"/>
      <p:bldP spid="37" grpId="0" animBg="1"/>
      <p:bldP spid="4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1D682-FD9F-8E28-D8FF-D18951A97996}"/>
              </a:ext>
            </a:extLst>
          </p:cNvPr>
          <p:cNvSpPr>
            <a:spLocks noGrp="1"/>
          </p:cNvSpPr>
          <p:nvPr>
            <p:ph type="title"/>
          </p:nvPr>
        </p:nvSpPr>
        <p:spPr>
          <a:xfrm>
            <a:off x="0" y="213557"/>
            <a:ext cx="2836985" cy="729444"/>
          </a:xfrm>
        </p:spPr>
        <p:txBody>
          <a:bodyPr/>
          <a:lstStyle/>
          <a:p>
            <a:r>
              <a:rPr lang="en-US" dirty="0"/>
              <a:t>[u] und [ü] </a:t>
            </a:r>
            <a:endParaRPr lang="en-GB" dirty="0"/>
          </a:p>
        </p:txBody>
      </p:sp>
      <p:sp>
        <p:nvSpPr>
          <p:cNvPr id="4" name="Google Shape;228;p7">
            <a:extLst>
              <a:ext uri="{FF2B5EF4-FFF2-40B4-BE49-F238E27FC236}">
                <a16:creationId xmlns:a16="http://schemas.microsoft.com/office/drawing/2014/main" id="{1984D19F-2E83-C326-1B46-579737BBE552}"/>
              </a:ext>
            </a:extLst>
          </p:cNvPr>
          <p:cNvSpPr/>
          <p:nvPr/>
        </p:nvSpPr>
        <p:spPr>
          <a:xfrm>
            <a:off x="10310192" y="98765"/>
            <a:ext cx="1647136" cy="400919"/>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1" i="0" u="none" strike="noStrike" cap="none" dirty="0" err="1">
                <a:solidFill>
                  <a:srgbClr val="3D3C3C"/>
                </a:solidFill>
                <a:latin typeface="Century Gothic"/>
                <a:ea typeface="Century Gothic"/>
                <a:cs typeface="Century Gothic"/>
                <a:sym typeface="Century Gothic"/>
              </a:rPr>
              <a:t>Phonetik</a:t>
            </a:r>
            <a:endParaRPr dirty="0"/>
          </a:p>
        </p:txBody>
      </p:sp>
      <p:sp>
        <p:nvSpPr>
          <p:cNvPr id="5" name="Flowchart: Alternate Process 4">
            <a:extLst>
              <a:ext uri="{FF2B5EF4-FFF2-40B4-BE49-F238E27FC236}">
                <a16:creationId xmlns:a16="http://schemas.microsoft.com/office/drawing/2014/main" id="{B44BD196-7966-1D71-6366-0B017A976393}"/>
              </a:ext>
            </a:extLst>
          </p:cNvPr>
          <p:cNvSpPr/>
          <p:nvPr/>
        </p:nvSpPr>
        <p:spPr>
          <a:xfrm>
            <a:off x="336442" y="2455633"/>
            <a:ext cx="3644124" cy="764242"/>
          </a:xfrm>
          <a:prstGeom prst="flowChartAlternate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6"/>
                </a:solidFill>
              </a:rPr>
              <a:t>Say German [u] like the vowel in English ‘do’.</a:t>
            </a:r>
            <a:endParaRPr lang="en-GB" sz="2000" dirty="0">
              <a:solidFill>
                <a:schemeClr val="accent6"/>
              </a:solidFill>
            </a:endParaRPr>
          </a:p>
        </p:txBody>
      </p:sp>
      <p:sp>
        <p:nvSpPr>
          <p:cNvPr id="6" name="Oval 5">
            <a:hlinkClick r:id="" action="ppaction://noaction">
              <a:snd r:embed="rId3" name="u short new.wav"/>
            </a:hlinkClick>
            <a:extLst>
              <a:ext uri="{FF2B5EF4-FFF2-40B4-BE49-F238E27FC236}">
                <a16:creationId xmlns:a16="http://schemas.microsoft.com/office/drawing/2014/main" id="{AAF6D5B6-AF68-8AA8-F386-FB1EBD06D599}"/>
              </a:ext>
            </a:extLst>
          </p:cNvPr>
          <p:cNvSpPr/>
          <p:nvPr/>
        </p:nvSpPr>
        <p:spPr>
          <a:xfrm>
            <a:off x="4030918" y="1887296"/>
            <a:ext cx="1557478" cy="1381369"/>
          </a:xfrm>
          <a:prstGeom prst="ellipse">
            <a:avLst/>
          </a:prstGeom>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This is short </a:t>
            </a:r>
          </a:p>
          <a:p>
            <a:pPr algn="ctr"/>
            <a:r>
              <a:rPr lang="en-US" sz="2400" dirty="0"/>
              <a:t>[u] </a:t>
            </a:r>
            <a:endParaRPr lang="en-GB" dirty="0"/>
          </a:p>
        </p:txBody>
      </p:sp>
      <p:sp>
        <p:nvSpPr>
          <p:cNvPr id="16" name="TextBox 15">
            <a:hlinkClick r:id="" action="ppaction://noaction">
              <a:snd r:embed="rId4" name="10.1.1.3 L2 unterschied.wav"/>
            </a:hlinkClick>
            <a:extLst>
              <a:ext uri="{FF2B5EF4-FFF2-40B4-BE49-F238E27FC236}">
                <a16:creationId xmlns:a16="http://schemas.microsoft.com/office/drawing/2014/main" id="{27F7E6E0-219D-4148-9F9F-6B3A9A65FF37}"/>
              </a:ext>
            </a:extLst>
          </p:cNvPr>
          <p:cNvSpPr txBox="1"/>
          <p:nvPr/>
        </p:nvSpPr>
        <p:spPr>
          <a:xfrm>
            <a:off x="336442" y="1967069"/>
            <a:ext cx="2781896" cy="42473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der </a:t>
            </a:r>
            <a:r>
              <a:rPr kumimoji="0" lang="en-US" sz="24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U</a:t>
            </a:r>
            <a:r>
              <a:rPr kumimoji="0" lang="en-US" sz="24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nterschied</a:t>
            </a:r>
            <a:endParaRPr kumimoji="0" lang="en-US"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17" name="TextBox 16">
            <a:hlinkClick r:id="" action="ppaction://noaction">
              <a:snd r:embed="rId5" name="10.1.1.3 L2 uhr.wav"/>
            </a:hlinkClick>
            <a:extLst>
              <a:ext uri="{FF2B5EF4-FFF2-40B4-BE49-F238E27FC236}">
                <a16:creationId xmlns:a16="http://schemas.microsoft.com/office/drawing/2014/main" id="{4584D3AF-4078-47C3-BEBD-2E1B3D104186}"/>
              </a:ext>
            </a:extLst>
          </p:cNvPr>
          <p:cNvSpPr txBox="1"/>
          <p:nvPr/>
        </p:nvSpPr>
        <p:spPr>
          <a:xfrm>
            <a:off x="270668" y="3873412"/>
            <a:ext cx="2284835" cy="42473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U</a:t>
            </a:r>
            <a:r>
              <a:rPr kumimoji="0" lang="en-US" sz="24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hr</a:t>
            </a:r>
            <a:endParaRPr kumimoji="0" lang="en-US"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19" name="TextBox 18">
            <a:hlinkClick r:id="" action="ppaction://noaction">
              <a:snd r:embed="rId6" name="10.1.1.3 L2 %C3%BCbt.wav"/>
            </a:hlinkClick>
            <a:extLst>
              <a:ext uri="{FF2B5EF4-FFF2-40B4-BE49-F238E27FC236}">
                <a16:creationId xmlns:a16="http://schemas.microsoft.com/office/drawing/2014/main" id="{88E2C733-BDA3-47F6-A128-E48167A9937F}"/>
              </a:ext>
            </a:extLst>
          </p:cNvPr>
          <p:cNvSpPr txBox="1"/>
          <p:nvPr/>
        </p:nvSpPr>
        <p:spPr>
          <a:xfrm>
            <a:off x="6061868" y="1967069"/>
            <a:ext cx="1828800" cy="42473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ü</a:t>
            </a:r>
            <a:r>
              <a:rPr kumimoji="0" lang="en-US" sz="24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bt</a:t>
            </a:r>
            <a:endParaRPr kumimoji="0" lang="en-US"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20" name="Oval 19">
            <a:hlinkClick r:id="" action="ppaction://noaction">
              <a:snd r:embed="rId7" name="10.1.1.3 L2 u.wav"/>
            </a:hlinkClick>
            <a:extLst>
              <a:ext uri="{FF2B5EF4-FFF2-40B4-BE49-F238E27FC236}">
                <a16:creationId xmlns:a16="http://schemas.microsoft.com/office/drawing/2014/main" id="{164E50AE-0FB2-47F3-99A5-84D0EC12ABBF}"/>
              </a:ext>
            </a:extLst>
          </p:cNvPr>
          <p:cNvSpPr/>
          <p:nvPr/>
        </p:nvSpPr>
        <p:spPr>
          <a:xfrm>
            <a:off x="4049793" y="3724329"/>
            <a:ext cx="1557478" cy="1381369"/>
          </a:xfrm>
          <a:prstGeom prst="ellipse">
            <a:avLst/>
          </a:prstGeom>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This is long</a:t>
            </a:r>
          </a:p>
          <a:p>
            <a:pPr algn="ctr"/>
            <a:r>
              <a:rPr lang="en-US" sz="2400" dirty="0"/>
              <a:t>[u] </a:t>
            </a:r>
            <a:endParaRPr lang="en-GB" dirty="0"/>
          </a:p>
        </p:txBody>
      </p:sp>
      <p:sp>
        <p:nvSpPr>
          <p:cNvPr id="21" name="Oval 20">
            <a:hlinkClick r:id="" action="ppaction://noaction">
              <a:snd r:embed="rId8" name="u_umlaut_short.wav"/>
            </a:hlinkClick>
            <a:extLst>
              <a:ext uri="{FF2B5EF4-FFF2-40B4-BE49-F238E27FC236}">
                <a16:creationId xmlns:a16="http://schemas.microsoft.com/office/drawing/2014/main" id="{5B2205A7-9846-465C-832F-E16C833F0D2B}"/>
              </a:ext>
            </a:extLst>
          </p:cNvPr>
          <p:cNvSpPr/>
          <p:nvPr/>
        </p:nvSpPr>
        <p:spPr>
          <a:xfrm>
            <a:off x="9787879" y="1838506"/>
            <a:ext cx="1557478" cy="1381369"/>
          </a:xfrm>
          <a:prstGeom prst="ellipse">
            <a:avLst/>
          </a:prstGeom>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This is short </a:t>
            </a:r>
          </a:p>
          <a:p>
            <a:pPr algn="ctr"/>
            <a:r>
              <a:rPr lang="en-US" sz="2400" dirty="0"/>
              <a:t>[ü] </a:t>
            </a:r>
            <a:endParaRPr lang="en-GB" dirty="0"/>
          </a:p>
        </p:txBody>
      </p:sp>
      <p:sp>
        <p:nvSpPr>
          <p:cNvPr id="22" name="TextBox 21">
            <a:hlinkClick r:id="" action="ppaction://noaction">
              <a:snd r:embed="rId9" name="10.1.1.3 L2 uben.wav"/>
            </a:hlinkClick>
            <a:extLst>
              <a:ext uri="{FF2B5EF4-FFF2-40B4-BE49-F238E27FC236}">
                <a16:creationId xmlns:a16="http://schemas.microsoft.com/office/drawing/2014/main" id="{4CD5F07E-8153-47C3-8D3D-ED3CC50FAEE3}"/>
              </a:ext>
            </a:extLst>
          </p:cNvPr>
          <p:cNvSpPr txBox="1"/>
          <p:nvPr/>
        </p:nvSpPr>
        <p:spPr>
          <a:xfrm>
            <a:off x="6061868" y="3914997"/>
            <a:ext cx="1828800" cy="42473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ü</a:t>
            </a:r>
            <a:r>
              <a:rPr kumimoji="0" lang="en-US" sz="24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ben</a:t>
            </a:r>
            <a:endParaRPr kumimoji="0" lang="en-US"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23" name="Oval 22">
            <a:hlinkClick r:id="" action="ppaction://noaction">
              <a:snd r:embed="rId10" name="u_umlaut_long.wav"/>
            </a:hlinkClick>
            <a:extLst>
              <a:ext uri="{FF2B5EF4-FFF2-40B4-BE49-F238E27FC236}">
                <a16:creationId xmlns:a16="http://schemas.microsoft.com/office/drawing/2014/main" id="{8B7249DC-58E1-4B4C-BABC-C8DF8DBF21D7}"/>
              </a:ext>
            </a:extLst>
          </p:cNvPr>
          <p:cNvSpPr/>
          <p:nvPr/>
        </p:nvSpPr>
        <p:spPr>
          <a:xfrm>
            <a:off x="9787879" y="3823539"/>
            <a:ext cx="1557478" cy="1381369"/>
          </a:xfrm>
          <a:prstGeom prst="ellipse">
            <a:avLst/>
          </a:prstGeom>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This is long</a:t>
            </a:r>
          </a:p>
          <a:p>
            <a:pPr algn="ctr"/>
            <a:r>
              <a:rPr lang="en-US" sz="2400" dirty="0"/>
              <a:t>[ü] </a:t>
            </a:r>
            <a:endParaRPr lang="en-GB" dirty="0"/>
          </a:p>
        </p:txBody>
      </p:sp>
      <p:sp>
        <p:nvSpPr>
          <p:cNvPr id="35" name="Flowchart: Alternate Process 4">
            <a:extLst>
              <a:ext uri="{FF2B5EF4-FFF2-40B4-BE49-F238E27FC236}">
                <a16:creationId xmlns:a16="http://schemas.microsoft.com/office/drawing/2014/main" id="{DF8C7A04-B1D5-43A2-9B4E-E2402D1ABBD0}"/>
              </a:ext>
            </a:extLst>
          </p:cNvPr>
          <p:cNvSpPr/>
          <p:nvPr/>
        </p:nvSpPr>
        <p:spPr>
          <a:xfrm>
            <a:off x="336442" y="4356058"/>
            <a:ext cx="3368777" cy="764242"/>
          </a:xfrm>
          <a:prstGeom prst="flowChartAlternate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6"/>
                </a:solidFill>
              </a:rPr>
              <a:t>Shape lips as for  short [u] but say it longer.</a:t>
            </a:r>
            <a:endParaRPr lang="en-GB" sz="2000" dirty="0">
              <a:solidFill>
                <a:schemeClr val="accent6"/>
              </a:solidFill>
            </a:endParaRPr>
          </a:p>
        </p:txBody>
      </p:sp>
      <p:sp>
        <p:nvSpPr>
          <p:cNvPr id="36" name="Flowchart: Alternate Process 4">
            <a:extLst>
              <a:ext uri="{FF2B5EF4-FFF2-40B4-BE49-F238E27FC236}">
                <a16:creationId xmlns:a16="http://schemas.microsoft.com/office/drawing/2014/main" id="{53C78360-B26C-4C01-92BD-54B4192DAB8F}"/>
              </a:ext>
            </a:extLst>
          </p:cNvPr>
          <p:cNvSpPr/>
          <p:nvPr/>
        </p:nvSpPr>
        <p:spPr>
          <a:xfrm>
            <a:off x="6095999" y="2460534"/>
            <a:ext cx="3368777" cy="764242"/>
          </a:xfrm>
          <a:prstGeom prst="flowChartAlternate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6"/>
                </a:solidFill>
              </a:rPr>
              <a:t>Shape lips as for German [u] but say English [</a:t>
            </a:r>
            <a:r>
              <a:rPr lang="en-US" sz="2000" dirty="0" err="1">
                <a:solidFill>
                  <a:schemeClr val="accent6"/>
                </a:solidFill>
              </a:rPr>
              <a:t>ee</a:t>
            </a:r>
            <a:r>
              <a:rPr lang="en-US" sz="2000" dirty="0">
                <a:solidFill>
                  <a:schemeClr val="accent6"/>
                </a:solidFill>
              </a:rPr>
              <a:t>].</a:t>
            </a:r>
            <a:endParaRPr lang="en-GB" sz="2000" dirty="0">
              <a:solidFill>
                <a:schemeClr val="accent6"/>
              </a:solidFill>
            </a:endParaRPr>
          </a:p>
        </p:txBody>
      </p:sp>
      <p:sp>
        <p:nvSpPr>
          <p:cNvPr id="37" name="Flowchart: Alternate Process 4">
            <a:extLst>
              <a:ext uri="{FF2B5EF4-FFF2-40B4-BE49-F238E27FC236}">
                <a16:creationId xmlns:a16="http://schemas.microsoft.com/office/drawing/2014/main" id="{11EEE71B-3BC7-487F-9164-94FC4602E98B}"/>
              </a:ext>
            </a:extLst>
          </p:cNvPr>
          <p:cNvSpPr/>
          <p:nvPr/>
        </p:nvSpPr>
        <p:spPr>
          <a:xfrm>
            <a:off x="5942822" y="4350787"/>
            <a:ext cx="3368777" cy="764242"/>
          </a:xfrm>
          <a:prstGeom prst="flowChartAlternate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6"/>
                </a:solidFill>
              </a:rPr>
              <a:t>Say a longer version of short [ü].</a:t>
            </a:r>
            <a:endParaRPr lang="en-GB" sz="2000" dirty="0">
              <a:solidFill>
                <a:schemeClr val="accent6"/>
              </a:solidFill>
            </a:endParaRPr>
          </a:p>
        </p:txBody>
      </p:sp>
      <p:sp>
        <p:nvSpPr>
          <p:cNvPr id="41" name="TextBox 40">
            <a:extLst>
              <a:ext uri="{FF2B5EF4-FFF2-40B4-BE49-F238E27FC236}">
                <a16:creationId xmlns:a16="http://schemas.microsoft.com/office/drawing/2014/main" id="{39DE7B05-5A18-4D7A-95B9-CC67BA36E136}"/>
              </a:ext>
            </a:extLst>
          </p:cNvPr>
          <p:cNvSpPr txBox="1"/>
          <p:nvPr/>
        </p:nvSpPr>
        <p:spPr>
          <a:xfrm>
            <a:off x="270668" y="960442"/>
            <a:ext cx="5388733" cy="480131"/>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Hör</a:t>
            </a:r>
            <a:r>
              <a:rPr kumimoji="0" lang="en-US" sz="28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zu</a:t>
            </a:r>
            <a:r>
              <a:rPr kumimoji="0" lang="en-US" sz="2800" b="1" i="0" u="none" strike="noStrike" kern="1200" cap="none" spc="0" normalizeH="0" noProof="0" dirty="0">
                <a:ln>
                  <a:noFill/>
                </a:ln>
                <a:solidFill>
                  <a:srgbClr val="525050"/>
                </a:solidFill>
                <a:effectLst/>
                <a:uLnTx/>
                <a:uFillTx/>
                <a:latin typeface="Century Gothic" panose="020B0502020202020204" pitchFamily="34" charset="0"/>
                <a:ea typeface="+mn-ea"/>
                <a:cs typeface="+mn-cs"/>
              </a:rPr>
              <a:t> und </a:t>
            </a:r>
            <a:r>
              <a:rPr kumimoji="0" lang="en-US" sz="2800" b="1" i="0" u="none" strike="noStrike" kern="1200" cap="none" spc="0" normalizeH="0" noProof="0" dirty="0" err="1">
                <a:ln>
                  <a:noFill/>
                </a:ln>
                <a:solidFill>
                  <a:srgbClr val="525050"/>
                </a:solidFill>
                <a:effectLst/>
                <a:uLnTx/>
                <a:uFillTx/>
                <a:latin typeface="Century Gothic" panose="020B0502020202020204" pitchFamily="34" charset="0"/>
                <a:ea typeface="+mn-ea"/>
                <a:cs typeface="+mn-cs"/>
              </a:rPr>
              <a:t>wiederhole</a:t>
            </a:r>
            <a:r>
              <a:rPr kumimoji="0" lang="en-US" sz="2800" b="1" i="0" u="none" strike="noStrike" kern="1200" cap="none" spc="0" normalizeH="0" noProof="0" dirty="0">
                <a:ln>
                  <a:noFill/>
                </a:ln>
                <a:solidFill>
                  <a:srgbClr val="525050"/>
                </a:solidFill>
                <a:effectLst/>
                <a:uLnTx/>
                <a:uFillTx/>
                <a:latin typeface="Century Gothic" panose="020B0502020202020204" pitchFamily="34" charset="0"/>
                <a:ea typeface="+mn-ea"/>
                <a:cs typeface="+mn-cs"/>
              </a:rPr>
              <a:t>.</a:t>
            </a:r>
            <a:endParaRPr kumimoji="0" lang="en-US" sz="28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24" name="Rectangle: Rounded Corners 23">
            <a:hlinkClick r:id="" action="ppaction://noaction">
              <a:snd r:embed="rId11" name="10.1.1.3 L2 SLIDE 11 tonguetwister.wav"/>
            </a:hlinkClick>
            <a:extLst>
              <a:ext uri="{FF2B5EF4-FFF2-40B4-BE49-F238E27FC236}">
                <a16:creationId xmlns:a16="http://schemas.microsoft.com/office/drawing/2014/main" id="{E62F4F46-3F8D-4603-89D6-B392E463E3F3}"/>
              </a:ext>
            </a:extLst>
          </p:cNvPr>
          <p:cNvSpPr/>
          <p:nvPr/>
        </p:nvSpPr>
        <p:spPr>
          <a:xfrm>
            <a:off x="1629929" y="5469904"/>
            <a:ext cx="8863878" cy="78604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1"/>
                </a:solidFill>
              </a:rPr>
              <a:t>Jetzt</a:t>
            </a:r>
            <a:r>
              <a:rPr lang="en-US" sz="2400" dirty="0">
                <a:solidFill>
                  <a:schemeClr val="bg1"/>
                </a:solidFill>
              </a:rPr>
              <a:t> sag </a:t>
            </a:r>
            <a:r>
              <a:rPr lang="en-US" sz="2400" dirty="0" err="1">
                <a:solidFill>
                  <a:schemeClr val="bg1"/>
                </a:solidFill>
              </a:rPr>
              <a:t>diesen</a:t>
            </a:r>
            <a:r>
              <a:rPr lang="en-US" sz="2400" dirty="0">
                <a:solidFill>
                  <a:schemeClr val="bg1"/>
                </a:solidFill>
              </a:rPr>
              <a:t> </a:t>
            </a:r>
            <a:r>
              <a:rPr lang="en-US" sz="2400" dirty="0" err="1">
                <a:solidFill>
                  <a:schemeClr val="bg1"/>
                </a:solidFill>
              </a:rPr>
              <a:t>Satz</a:t>
            </a:r>
            <a:r>
              <a:rPr lang="en-US" sz="2400" dirty="0">
                <a:solidFill>
                  <a:schemeClr val="bg1"/>
                </a:solidFill>
              </a:rPr>
              <a:t>: </a:t>
            </a:r>
          </a:p>
          <a:p>
            <a:pPr algn="ctr"/>
            <a:r>
              <a:rPr lang="en-US" sz="2400" b="1" dirty="0" err="1">
                <a:solidFill>
                  <a:schemeClr val="bg1"/>
                </a:solidFill>
              </a:rPr>
              <a:t>Ü</a:t>
            </a:r>
            <a:r>
              <a:rPr lang="en-US" sz="2400" dirty="0" err="1">
                <a:solidFill>
                  <a:schemeClr val="bg1"/>
                </a:solidFill>
              </a:rPr>
              <a:t>ben</a:t>
            </a:r>
            <a:r>
              <a:rPr lang="en-US" sz="2400" dirty="0">
                <a:solidFill>
                  <a:schemeClr val="bg1"/>
                </a:solidFill>
              </a:rPr>
              <a:t> </a:t>
            </a:r>
            <a:r>
              <a:rPr lang="en-US" sz="2400" b="1" dirty="0">
                <a:solidFill>
                  <a:schemeClr val="bg1"/>
                </a:solidFill>
              </a:rPr>
              <a:t>u</a:t>
            </a:r>
            <a:r>
              <a:rPr lang="en-US" sz="2400" dirty="0">
                <a:solidFill>
                  <a:schemeClr val="bg1"/>
                </a:solidFill>
              </a:rPr>
              <a:t>nd </a:t>
            </a:r>
            <a:r>
              <a:rPr lang="en-US" sz="2400" b="1" dirty="0" err="1">
                <a:solidFill>
                  <a:schemeClr val="bg1"/>
                </a:solidFill>
              </a:rPr>
              <a:t>ü</a:t>
            </a:r>
            <a:r>
              <a:rPr lang="en-US" sz="2400" dirty="0" err="1">
                <a:solidFill>
                  <a:schemeClr val="bg1"/>
                </a:solidFill>
              </a:rPr>
              <a:t>bersetzen</a:t>
            </a:r>
            <a:r>
              <a:rPr lang="en-US" sz="2400" dirty="0">
                <a:solidFill>
                  <a:schemeClr val="bg1"/>
                </a:solidFill>
              </a:rPr>
              <a:t> </a:t>
            </a:r>
            <a:r>
              <a:rPr lang="en-US" sz="2400" dirty="0" err="1">
                <a:solidFill>
                  <a:schemeClr val="bg1"/>
                </a:solidFill>
              </a:rPr>
              <a:t>r</a:t>
            </a:r>
            <a:r>
              <a:rPr lang="en-US" sz="2400" b="1" dirty="0" err="1">
                <a:solidFill>
                  <a:schemeClr val="bg1"/>
                </a:solidFill>
              </a:rPr>
              <a:t>u</a:t>
            </a:r>
            <a:r>
              <a:rPr lang="en-US" sz="2400" dirty="0" err="1">
                <a:solidFill>
                  <a:schemeClr val="bg1"/>
                </a:solidFill>
              </a:rPr>
              <a:t>nd</a:t>
            </a:r>
            <a:r>
              <a:rPr lang="en-US" sz="2400" dirty="0">
                <a:solidFill>
                  <a:schemeClr val="bg1"/>
                </a:solidFill>
              </a:rPr>
              <a:t> </a:t>
            </a:r>
            <a:r>
              <a:rPr lang="en-US" sz="2400" b="1" dirty="0">
                <a:solidFill>
                  <a:schemeClr val="bg1"/>
                </a:solidFill>
              </a:rPr>
              <a:t>u</a:t>
            </a:r>
            <a:r>
              <a:rPr lang="en-US" sz="2400" dirty="0">
                <a:solidFill>
                  <a:schemeClr val="bg1"/>
                </a:solidFill>
              </a:rPr>
              <a:t>m die </a:t>
            </a:r>
            <a:r>
              <a:rPr lang="en-US" sz="2400" b="1" dirty="0" err="1">
                <a:solidFill>
                  <a:schemeClr val="bg1"/>
                </a:solidFill>
              </a:rPr>
              <a:t>U</a:t>
            </a:r>
            <a:r>
              <a:rPr lang="en-US" sz="2400" dirty="0" err="1">
                <a:solidFill>
                  <a:schemeClr val="bg1"/>
                </a:solidFill>
              </a:rPr>
              <a:t>hr</a:t>
            </a:r>
            <a:r>
              <a:rPr lang="en-US" sz="2400" dirty="0">
                <a:solidFill>
                  <a:schemeClr val="bg1"/>
                </a:solidFill>
              </a:rPr>
              <a:t>!</a:t>
            </a:r>
            <a:endParaRPr lang="en-GB" sz="2400" dirty="0">
              <a:solidFill>
                <a:schemeClr val="bg1"/>
              </a:solidFill>
            </a:endParaRPr>
          </a:p>
        </p:txBody>
      </p:sp>
    </p:spTree>
    <p:extLst>
      <p:ext uri="{BB962C8B-B14F-4D97-AF65-F5344CB8AC3E}">
        <p14:creationId xmlns:p14="http://schemas.microsoft.com/office/powerpoint/2010/main" val="3964527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6" grpId="0"/>
      <p:bldP spid="17" grpId="0"/>
      <p:bldP spid="19" grpId="0"/>
      <p:bldP spid="20" grpId="0" animBg="1"/>
      <p:bldP spid="21" grpId="0" animBg="1"/>
      <p:bldP spid="22" grpId="0"/>
      <p:bldP spid="23" grpId="0" animBg="1"/>
      <p:bldP spid="35" grpId="0" animBg="1"/>
      <p:bldP spid="36" grpId="0" animBg="1"/>
      <p:bldP spid="37" grpId="0" animBg="1"/>
      <p:bldP spid="41" grpId="0"/>
      <p:bldP spid="2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F0EEB-A2D8-C636-97E6-344DA655BA27}"/>
              </a:ext>
            </a:extLst>
          </p:cNvPr>
          <p:cNvSpPr>
            <a:spLocks noGrp="1"/>
          </p:cNvSpPr>
          <p:nvPr>
            <p:ph type="title"/>
          </p:nvPr>
        </p:nvSpPr>
        <p:spPr>
          <a:xfrm>
            <a:off x="0" y="202053"/>
            <a:ext cx="3429000" cy="647577"/>
          </a:xfrm>
        </p:spPr>
        <p:txBody>
          <a:bodyPr>
            <a:normAutofit/>
          </a:bodyPr>
          <a:lstStyle/>
          <a:p>
            <a:r>
              <a:rPr lang="en-US" dirty="0"/>
              <a:t>Ein </a:t>
            </a:r>
            <a:r>
              <a:rPr lang="en-US" dirty="0" err="1"/>
              <a:t>Gespräch</a:t>
            </a:r>
            <a:r>
              <a:rPr lang="en-US" dirty="0"/>
              <a:t>	</a:t>
            </a:r>
            <a:endParaRPr lang="en-GB" dirty="0"/>
          </a:p>
        </p:txBody>
      </p:sp>
      <p:sp>
        <p:nvSpPr>
          <p:cNvPr id="3" name="Text Placeholder 2">
            <a:extLst>
              <a:ext uri="{FF2B5EF4-FFF2-40B4-BE49-F238E27FC236}">
                <a16:creationId xmlns:a16="http://schemas.microsoft.com/office/drawing/2014/main" id="{9F8D7B80-AE09-F532-6FE6-82100E6798EA}"/>
              </a:ext>
            </a:extLst>
          </p:cNvPr>
          <p:cNvSpPr>
            <a:spLocks noGrp="1"/>
          </p:cNvSpPr>
          <p:nvPr>
            <p:ph type="body" sz="quarter" idx="10"/>
          </p:nvPr>
        </p:nvSpPr>
        <p:spPr/>
        <p:txBody>
          <a:bodyPr/>
          <a:lstStyle/>
          <a:p>
            <a:pPr marL="457200" indent="-457200">
              <a:buAutoNum type="arabicParenR"/>
            </a:pPr>
            <a:r>
              <a:rPr lang="en-US" dirty="0"/>
              <a:t>Partner A </a:t>
            </a:r>
            <a:r>
              <a:rPr lang="en-US" dirty="0" err="1"/>
              <a:t>liest</a:t>
            </a:r>
            <a:r>
              <a:rPr lang="en-US" dirty="0"/>
              <a:t> den Text </a:t>
            </a:r>
            <a:r>
              <a:rPr lang="en-US" dirty="0" err="1"/>
              <a:t>vor</a:t>
            </a:r>
            <a:r>
              <a:rPr lang="en-US" dirty="0"/>
              <a:t> und Partner B </a:t>
            </a:r>
            <a:r>
              <a:rPr lang="en-US" dirty="0" err="1"/>
              <a:t>füllt</a:t>
            </a:r>
            <a:r>
              <a:rPr lang="en-US" dirty="0"/>
              <a:t> die </a:t>
            </a:r>
            <a:r>
              <a:rPr lang="en-US" dirty="0" err="1"/>
              <a:t>Lücken</a:t>
            </a:r>
            <a:r>
              <a:rPr lang="en-US" dirty="0"/>
              <a:t> </a:t>
            </a:r>
            <a:r>
              <a:rPr lang="en-US" dirty="0" err="1"/>
              <a:t>aus.</a:t>
            </a:r>
            <a:endParaRPr lang="en-US" dirty="0"/>
          </a:p>
          <a:p>
            <a:pPr marL="457200" indent="-457200">
              <a:buAutoNum type="arabicParenR"/>
            </a:pPr>
            <a:r>
              <a:rPr lang="en-US" dirty="0"/>
              <a:t>Partner B </a:t>
            </a:r>
            <a:r>
              <a:rPr lang="en-US" dirty="0" err="1"/>
              <a:t>liest</a:t>
            </a:r>
            <a:r>
              <a:rPr lang="en-US" dirty="0"/>
              <a:t> den Text </a:t>
            </a:r>
            <a:r>
              <a:rPr lang="en-US" dirty="0" err="1"/>
              <a:t>vor</a:t>
            </a:r>
            <a:r>
              <a:rPr lang="en-US" dirty="0"/>
              <a:t> und Partner A </a:t>
            </a:r>
            <a:r>
              <a:rPr lang="en-US" dirty="0" err="1"/>
              <a:t>füllt</a:t>
            </a:r>
            <a:r>
              <a:rPr lang="en-US" dirty="0"/>
              <a:t> die </a:t>
            </a:r>
            <a:r>
              <a:rPr lang="en-US" dirty="0" err="1"/>
              <a:t>Lücken</a:t>
            </a:r>
            <a:r>
              <a:rPr lang="en-US" dirty="0"/>
              <a:t> </a:t>
            </a:r>
            <a:r>
              <a:rPr lang="en-US" dirty="0" err="1"/>
              <a:t>aus.</a:t>
            </a:r>
            <a:endParaRPr lang="en-US" dirty="0"/>
          </a:p>
          <a:p>
            <a:endParaRPr lang="en-GB" dirty="0"/>
          </a:p>
        </p:txBody>
      </p:sp>
      <p:sp>
        <p:nvSpPr>
          <p:cNvPr id="4" name="Google Shape;228;p7">
            <a:extLst>
              <a:ext uri="{FF2B5EF4-FFF2-40B4-BE49-F238E27FC236}">
                <a16:creationId xmlns:a16="http://schemas.microsoft.com/office/drawing/2014/main" id="{8BD01D92-5C55-5DD6-F8A2-7FC246FC664B}"/>
              </a:ext>
            </a:extLst>
          </p:cNvPr>
          <p:cNvSpPr/>
          <p:nvPr/>
        </p:nvSpPr>
        <p:spPr>
          <a:xfrm>
            <a:off x="10310192" y="172906"/>
            <a:ext cx="1647136" cy="400919"/>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i="0" u="none" strike="noStrike" cap="none" dirty="0" err="1">
                <a:solidFill>
                  <a:srgbClr val="3D3C3C"/>
                </a:solidFill>
                <a:latin typeface="Century Gothic"/>
                <a:ea typeface="Century Gothic"/>
                <a:cs typeface="Century Gothic"/>
                <a:sym typeface="Century Gothic"/>
              </a:rPr>
              <a:t>Phonetik</a:t>
            </a:r>
            <a:endParaRPr dirty="0"/>
          </a:p>
        </p:txBody>
      </p:sp>
      <p:pic>
        <p:nvPicPr>
          <p:cNvPr id="6" name="Picture 5" descr="A picture containing text&#10;&#10;Description automatically generated">
            <a:extLst>
              <a:ext uri="{FF2B5EF4-FFF2-40B4-BE49-F238E27FC236}">
                <a16:creationId xmlns:a16="http://schemas.microsoft.com/office/drawing/2014/main" id="{3609F95B-3209-F9F4-9828-6FF1FCF7DD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3565" y="2767065"/>
            <a:ext cx="3717664" cy="2456445"/>
          </a:xfrm>
          <a:prstGeom prst="rect">
            <a:avLst/>
          </a:prstGeom>
        </p:spPr>
      </p:pic>
    </p:spTree>
    <p:extLst>
      <p:ext uri="{BB962C8B-B14F-4D97-AF65-F5344CB8AC3E}">
        <p14:creationId xmlns:p14="http://schemas.microsoft.com/office/powerpoint/2010/main" val="27644257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F0EEB-A2D8-C636-97E6-344DA655BA27}"/>
              </a:ext>
            </a:extLst>
          </p:cNvPr>
          <p:cNvSpPr>
            <a:spLocks noGrp="1"/>
          </p:cNvSpPr>
          <p:nvPr>
            <p:ph type="title"/>
          </p:nvPr>
        </p:nvSpPr>
        <p:spPr>
          <a:xfrm>
            <a:off x="0" y="202053"/>
            <a:ext cx="3429000" cy="647577"/>
          </a:xfrm>
        </p:spPr>
        <p:txBody>
          <a:bodyPr>
            <a:normAutofit/>
          </a:bodyPr>
          <a:lstStyle/>
          <a:p>
            <a:r>
              <a:rPr lang="en-US" dirty="0"/>
              <a:t>Ein </a:t>
            </a:r>
            <a:r>
              <a:rPr lang="en-US" dirty="0" err="1"/>
              <a:t>Gespräch</a:t>
            </a:r>
            <a:r>
              <a:rPr lang="en-US" dirty="0"/>
              <a:t>	</a:t>
            </a:r>
            <a:endParaRPr lang="en-GB" dirty="0"/>
          </a:p>
        </p:txBody>
      </p:sp>
      <p:sp>
        <p:nvSpPr>
          <p:cNvPr id="4" name="Google Shape;228;p7">
            <a:extLst>
              <a:ext uri="{FF2B5EF4-FFF2-40B4-BE49-F238E27FC236}">
                <a16:creationId xmlns:a16="http://schemas.microsoft.com/office/drawing/2014/main" id="{8BD01D92-5C55-5DD6-F8A2-7FC246FC664B}"/>
              </a:ext>
            </a:extLst>
          </p:cNvPr>
          <p:cNvSpPr/>
          <p:nvPr/>
        </p:nvSpPr>
        <p:spPr>
          <a:xfrm>
            <a:off x="10310192" y="172906"/>
            <a:ext cx="1647136" cy="400919"/>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i="0" u="none" strike="noStrike" cap="none" dirty="0" err="1">
                <a:solidFill>
                  <a:srgbClr val="3D3C3C"/>
                </a:solidFill>
                <a:latin typeface="Century Gothic"/>
                <a:ea typeface="Century Gothic"/>
                <a:cs typeface="Century Gothic"/>
                <a:sym typeface="Century Gothic"/>
              </a:rPr>
              <a:t>Phonetik</a:t>
            </a:r>
            <a:endParaRPr dirty="0"/>
          </a:p>
        </p:txBody>
      </p:sp>
      <p:pic>
        <p:nvPicPr>
          <p:cNvPr id="6" name="Picture 5" descr="A picture containing text&#10;&#10;Description automatically generated">
            <a:extLst>
              <a:ext uri="{FF2B5EF4-FFF2-40B4-BE49-F238E27FC236}">
                <a16:creationId xmlns:a16="http://schemas.microsoft.com/office/drawing/2014/main" id="{3609F95B-3209-F9F4-9828-6FF1FCF7DD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9000" y="0"/>
            <a:ext cx="1335629" cy="882516"/>
          </a:xfrm>
          <a:prstGeom prst="rect">
            <a:avLst/>
          </a:prstGeom>
        </p:spPr>
      </p:pic>
      <p:graphicFrame>
        <p:nvGraphicFramePr>
          <p:cNvPr id="3" name="Table 2">
            <a:extLst>
              <a:ext uri="{FF2B5EF4-FFF2-40B4-BE49-F238E27FC236}">
                <a16:creationId xmlns:a16="http://schemas.microsoft.com/office/drawing/2014/main" id="{0A94676D-9AB0-4427-A612-250A5AE86ED9}"/>
              </a:ext>
            </a:extLst>
          </p:cNvPr>
          <p:cNvGraphicFramePr>
            <a:graphicFrameLocks noGrp="1"/>
          </p:cNvGraphicFramePr>
          <p:nvPr/>
        </p:nvGraphicFramePr>
        <p:xfrm>
          <a:off x="176803" y="1410744"/>
          <a:ext cx="5461998" cy="4647888"/>
        </p:xfrm>
        <a:graphic>
          <a:graphicData uri="http://schemas.openxmlformats.org/drawingml/2006/table">
            <a:tbl>
              <a:tblPr firstRow="1" bandRow="1"/>
              <a:tblGrid>
                <a:gridCol w="5461998">
                  <a:extLst>
                    <a:ext uri="{9D8B030D-6E8A-4147-A177-3AD203B41FA5}">
                      <a16:colId xmlns:a16="http://schemas.microsoft.com/office/drawing/2014/main" val="769149354"/>
                    </a:ext>
                  </a:extLst>
                </a:gridCol>
              </a:tblGrid>
              <a:tr h="612229">
                <a:tc>
                  <a:txBody>
                    <a:bodyPr/>
                    <a:lstStyle/>
                    <a:p>
                      <a:pPr>
                        <a:lnSpc>
                          <a:spcPct val="107000"/>
                        </a:lnSpc>
                        <a:spcAft>
                          <a:spcPts val="800"/>
                        </a:spcAft>
                      </a:pPr>
                      <a:r>
                        <a:rPr lang="en-GB" sz="2000" b="1" dirty="0">
                          <a:solidFill>
                            <a:srgbClr val="282828"/>
                          </a:solidFill>
                          <a:effectLst/>
                          <a:latin typeface="Century Gothic" panose="020B0502020202020204" pitchFamily="34" charset="0"/>
                          <a:ea typeface="SimSun" panose="02010600030101010101" pitchFamily="2" charset="-122"/>
                          <a:cs typeface="Times New Roman" panose="02020603050405020304" pitchFamily="18" charset="0"/>
                        </a:rPr>
                        <a:t>Lies </a:t>
                      </a:r>
                      <a:r>
                        <a:rPr lang="en-GB" sz="2000" b="1" dirty="0" err="1">
                          <a:solidFill>
                            <a:srgbClr val="282828"/>
                          </a:solidFill>
                          <a:effectLst/>
                          <a:latin typeface="Century Gothic" panose="020B0502020202020204" pitchFamily="34" charset="0"/>
                          <a:ea typeface="SimSun" panose="02010600030101010101" pitchFamily="2" charset="-122"/>
                          <a:cs typeface="Times New Roman" panose="02020603050405020304" pitchFamily="18" charset="0"/>
                        </a:rPr>
                        <a:t>deinem</a:t>
                      </a:r>
                      <a:r>
                        <a:rPr lang="en-GB" sz="2000" b="1" dirty="0">
                          <a:solidFill>
                            <a:srgbClr val="282828"/>
                          </a:solidFill>
                          <a:effectLst/>
                          <a:latin typeface="Century Gothic" panose="020B0502020202020204" pitchFamily="34" charset="0"/>
                          <a:ea typeface="SimSun" panose="02010600030101010101" pitchFamily="2" charset="-122"/>
                          <a:cs typeface="Times New Roman" panose="02020603050405020304" pitchFamily="18" charset="0"/>
                        </a:rPr>
                        <a:t>/</a:t>
                      </a:r>
                      <a:r>
                        <a:rPr lang="en-GB" sz="2000" b="1" dirty="0" err="1">
                          <a:solidFill>
                            <a:srgbClr val="282828"/>
                          </a:solidFill>
                          <a:effectLst/>
                          <a:latin typeface="Century Gothic" panose="020B0502020202020204" pitchFamily="34" charset="0"/>
                          <a:ea typeface="SimSun" panose="02010600030101010101" pitchFamily="2" charset="-122"/>
                          <a:cs typeface="Times New Roman" panose="02020603050405020304" pitchFamily="18" charset="0"/>
                        </a:rPr>
                        <a:t>deiner</a:t>
                      </a:r>
                      <a:r>
                        <a:rPr lang="en-GB" sz="2000" b="1" dirty="0">
                          <a:solidFill>
                            <a:srgbClr val="282828"/>
                          </a:solidFill>
                          <a:effectLst/>
                          <a:latin typeface="Century Gothic" panose="020B0502020202020204" pitchFamily="34" charset="0"/>
                          <a:ea typeface="SimSun" panose="02010600030101010101" pitchFamily="2" charset="-122"/>
                          <a:cs typeface="Times New Roman" panose="02020603050405020304" pitchFamily="18" charset="0"/>
                        </a:rPr>
                        <a:t> Partner*in den Text </a:t>
                      </a:r>
                      <a:r>
                        <a:rPr lang="en-GB" sz="2000" b="1" dirty="0" err="1">
                          <a:solidFill>
                            <a:srgbClr val="282828"/>
                          </a:solidFill>
                          <a:effectLst/>
                          <a:latin typeface="Century Gothic" panose="020B0502020202020204" pitchFamily="34" charset="0"/>
                          <a:ea typeface="SimSun" panose="02010600030101010101" pitchFamily="2" charset="-122"/>
                          <a:cs typeface="Times New Roman" panose="02020603050405020304" pitchFamily="18" charset="0"/>
                        </a:rPr>
                        <a:t>vor</a:t>
                      </a:r>
                      <a:endParaRPr lang="en-GB" sz="1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BAB8B8"/>
                      </a:solidFill>
                      <a:prstDash val="solid"/>
                      <a:round/>
                      <a:headEnd type="none" w="med" len="med"/>
                      <a:tailEnd type="none" w="med" len="med"/>
                    </a:lnL>
                    <a:lnR w="12700" cap="flat" cmpd="sng" algn="ctr">
                      <a:solidFill>
                        <a:srgbClr val="BAB8B8"/>
                      </a:solidFill>
                      <a:prstDash val="solid"/>
                      <a:round/>
                      <a:headEnd type="none" w="med" len="med"/>
                      <a:tailEnd type="none" w="med" len="med"/>
                    </a:lnR>
                    <a:lnT w="12700" cap="flat" cmpd="sng" algn="ctr">
                      <a:solidFill>
                        <a:srgbClr val="BAB8B8"/>
                      </a:solidFill>
                      <a:prstDash val="solid"/>
                      <a:round/>
                      <a:headEnd type="none" w="med" len="med"/>
                      <a:tailEnd type="none" w="med" len="med"/>
                    </a:lnT>
                    <a:lnB w="19050" cap="flat" cmpd="sng" algn="ctr">
                      <a:solidFill>
                        <a:srgbClr val="979595"/>
                      </a:solidFill>
                      <a:prstDash val="solid"/>
                      <a:round/>
                      <a:headEnd type="none" w="med" len="med"/>
                      <a:tailEnd type="none" w="med" len="med"/>
                    </a:lnB>
                  </a:tcPr>
                </a:tc>
                <a:extLst>
                  <a:ext uri="{0D108BD9-81ED-4DB2-BD59-A6C34878D82A}">
                    <a16:rowId xmlns:a16="http://schemas.microsoft.com/office/drawing/2014/main" val="3586626321"/>
                  </a:ext>
                </a:extLst>
              </a:tr>
              <a:tr h="662561">
                <a:tc>
                  <a:txBody>
                    <a:bodyPr/>
                    <a:lstStyle/>
                    <a:p>
                      <a:r>
                        <a:rPr lang="en-GB" sz="2000" dirty="0">
                          <a:solidFill>
                            <a:srgbClr val="282828"/>
                          </a:solidFill>
                          <a:effectLst/>
                          <a:latin typeface="Century Gothic" panose="020B0502020202020204" pitchFamily="34" charset="0"/>
                          <a:ea typeface="SimSun" panose="02010600030101010101" pitchFamily="2" charset="-122"/>
                          <a:cs typeface="Times New Roman" panose="02020603050405020304" pitchFamily="18" charset="0"/>
                        </a:rPr>
                        <a:t>1. </a:t>
                      </a:r>
                      <a:r>
                        <a:rPr lang="en-US" sz="2000" dirty="0">
                          <a:effectLst/>
                          <a:latin typeface="Century Gothic" panose="020B0502020202020204" pitchFamily="34" charset="0"/>
                          <a:ea typeface="Times New Roman" panose="02020603050405020304" pitchFamily="18" charset="0"/>
                        </a:rPr>
                        <a:t>Ich </a:t>
                      </a:r>
                      <a:r>
                        <a:rPr lang="en-US" sz="2000" dirty="0" err="1">
                          <a:effectLst/>
                          <a:latin typeface="Century Gothic" panose="020B0502020202020204" pitchFamily="34" charset="0"/>
                          <a:ea typeface="Times New Roman" panose="02020603050405020304" pitchFamily="18" charset="0"/>
                        </a:rPr>
                        <a:t>habe</a:t>
                      </a:r>
                      <a:r>
                        <a:rPr lang="en-US" sz="2000" dirty="0">
                          <a:effectLst/>
                          <a:latin typeface="Century Gothic" panose="020B0502020202020204" pitchFamily="34" charset="0"/>
                          <a:ea typeface="Times New Roman" panose="02020603050405020304" pitchFamily="18" charset="0"/>
                        </a:rPr>
                        <a:t> eine </a:t>
                      </a:r>
                      <a:r>
                        <a:rPr lang="en-US" sz="2000" dirty="0" err="1">
                          <a:effectLst/>
                          <a:latin typeface="Century Gothic" panose="020B0502020202020204" pitchFamily="34" charset="0"/>
                          <a:ea typeface="Times New Roman" panose="02020603050405020304" pitchFamily="18" charset="0"/>
                        </a:rPr>
                        <a:t>Frage</a:t>
                      </a:r>
                      <a:r>
                        <a:rPr lang="en-US" sz="2000" dirty="0">
                          <a:effectLst/>
                          <a:latin typeface="Century Gothic" panose="020B0502020202020204" pitchFamily="34" charset="0"/>
                          <a:ea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BAB8B8"/>
                      </a:solidFill>
                      <a:prstDash val="solid"/>
                      <a:round/>
                      <a:headEnd type="none" w="med" len="med"/>
                      <a:tailEnd type="none" w="med" len="med"/>
                    </a:lnL>
                    <a:lnR w="12700" cap="flat" cmpd="sng" algn="ctr">
                      <a:solidFill>
                        <a:srgbClr val="BAB8B8"/>
                      </a:solidFill>
                      <a:prstDash val="solid"/>
                      <a:round/>
                      <a:headEnd type="none" w="med" len="med"/>
                      <a:tailEnd type="none" w="med" len="med"/>
                    </a:lnR>
                    <a:lnT w="19050" cap="flat" cmpd="sng" algn="ctr">
                      <a:solidFill>
                        <a:srgbClr val="979595"/>
                      </a:solidFill>
                      <a:prstDash val="solid"/>
                      <a:round/>
                      <a:headEnd type="none" w="med" len="med"/>
                      <a:tailEnd type="none" w="med" len="med"/>
                    </a:lnT>
                    <a:lnB w="12700" cap="flat" cmpd="sng" algn="ctr">
                      <a:solidFill>
                        <a:srgbClr val="BAB8B8"/>
                      </a:solidFill>
                      <a:prstDash val="solid"/>
                      <a:round/>
                      <a:headEnd type="none" w="med" len="med"/>
                      <a:tailEnd type="none" w="med" len="med"/>
                    </a:lnB>
                  </a:tcPr>
                </a:tc>
                <a:extLst>
                  <a:ext uri="{0D108BD9-81ED-4DB2-BD59-A6C34878D82A}">
                    <a16:rowId xmlns:a16="http://schemas.microsoft.com/office/drawing/2014/main" val="2909349782"/>
                  </a:ext>
                </a:extLst>
              </a:tr>
              <a:tr h="662561">
                <a:tc>
                  <a:txBody>
                    <a:bodyPr/>
                    <a:lstStyle/>
                    <a:p>
                      <a:r>
                        <a:rPr lang="en-GB" sz="2000" dirty="0">
                          <a:solidFill>
                            <a:srgbClr val="282828"/>
                          </a:solidFill>
                          <a:effectLst/>
                          <a:latin typeface="Century Gothic" panose="020B0502020202020204" pitchFamily="34" charset="0"/>
                          <a:ea typeface="SimSun" panose="02010600030101010101" pitchFamily="2" charset="-122"/>
                          <a:cs typeface="Times New Roman" panose="02020603050405020304" pitchFamily="18" charset="0"/>
                        </a:rPr>
                        <a:t>2. </a:t>
                      </a:r>
                      <a:r>
                        <a:rPr lang="en-US" sz="2000" dirty="0">
                          <a:effectLst/>
                          <a:latin typeface="Century Gothic" panose="020B0502020202020204" pitchFamily="34" charset="0"/>
                          <a:ea typeface="Times New Roman" panose="02020603050405020304" pitchFamily="18" charset="0"/>
                        </a:rPr>
                        <a:t>Ich sage: was </a:t>
                      </a:r>
                      <a:r>
                        <a:rPr lang="en-US" sz="2000" dirty="0" err="1">
                          <a:effectLst/>
                          <a:latin typeface="Century Gothic" panose="020B0502020202020204" pitchFamily="34" charset="0"/>
                          <a:ea typeface="Times New Roman" panose="02020603050405020304" pitchFamily="18" charset="0"/>
                        </a:rPr>
                        <a:t>üben</a:t>
                      </a:r>
                      <a:r>
                        <a:rPr lang="en-US" sz="2000" dirty="0">
                          <a:effectLst/>
                          <a:latin typeface="Century Gothic" panose="020B0502020202020204" pitchFamily="34" charset="0"/>
                          <a:ea typeface="Times New Roman" panose="02020603050405020304" pitchFamily="18" charset="0"/>
                        </a:rPr>
                        <a:t> </a:t>
                      </a:r>
                      <a:r>
                        <a:rPr lang="en-US" sz="2000" dirty="0" err="1">
                          <a:effectLst/>
                          <a:latin typeface="Century Gothic" panose="020B0502020202020204" pitchFamily="34" charset="0"/>
                          <a:ea typeface="Times New Roman" panose="02020603050405020304" pitchFamily="18" charset="0"/>
                        </a:rPr>
                        <a:t>wir</a:t>
                      </a:r>
                      <a:r>
                        <a:rPr lang="en-US" sz="2000" dirty="0">
                          <a:effectLst/>
                          <a:latin typeface="Century Gothic" panose="020B0502020202020204" pitchFamily="34" charset="0"/>
                          <a:ea typeface="Times New Roman" panose="02020603050405020304" pitchFamily="18" charset="0"/>
                        </a:rPr>
                        <a:t> </a:t>
                      </a:r>
                      <a:r>
                        <a:rPr lang="en-US" sz="2000" dirty="0" err="1">
                          <a:effectLst/>
                          <a:latin typeface="Century Gothic" panose="020B0502020202020204" pitchFamily="34" charset="0"/>
                          <a:ea typeface="Times New Roman" panose="02020603050405020304" pitchFamily="18" charset="0"/>
                        </a:rPr>
                        <a:t>nächste</a:t>
                      </a:r>
                      <a:r>
                        <a:rPr lang="en-US" sz="2000" dirty="0">
                          <a:effectLst/>
                          <a:latin typeface="Century Gothic" panose="020B0502020202020204" pitchFamily="34" charset="0"/>
                          <a:ea typeface="Times New Roman" panose="02020603050405020304" pitchFamily="18" charset="0"/>
                        </a:rPr>
                        <a:t> </a:t>
                      </a:r>
                      <a:r>
                        <a:rPr lang="en-US" sz="2000" dirty="0" err="1">
                          <a:effectLst/>
                          <a:latin typeface="Century Gothic" panose="020B0502020202020204" pitchFamily="34" charset="0"/>
                          <a:ea typeface="Times New Roman" panose="02020603050405020304" pitchFamily="18" charset="0"/>
                        </a:rPr>
                        <a:t>Woche</a:t>
                      </a:r>
                      <a:r>
                        <a:rPr lang="en-US" sz="2000" dirty="0">
                          <a:effectLst/>
                          <a:latin typeface="Century Gothic" panose="020B0502020202020204" pitchFamily="34" charset="0"/>
                          <a:ea typeface="Times New Roman" panose="02020603050405020304" pitchFamily="18" charset="0"/>
                        </a:rPr>
                        <a:t>?</a:t>
                      </a:r>
                      <a:endParaRPr lang="en-GB" sz="1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BAB8B8"/>
                      </a:solidFill>
                      <a:prstDash val="solid"/>
                      <a:round/>
                      <a:headEnd type="none" w="med" len="med"/>
                      <a:tailEnd type="none" w="med" len="med"/>
                    </a:lnL>
                    <a:lnR w="12700" cap="flat" cmpd="sng" algn="ctr">
                      <a:solidFill>
                        <a:srgbClr val="BAB8B8"/>
                      </a:solidFill>
                      <a:prstDash val="solid"/>
                      <a:round/>
                      <a:headEnd type="none" w="med" len="med"/>
                      <a:tailEnd type="none" w="med" len="med"/>
                    </a:lnR>
                    <a:lnT w="12700" cap="flat" cmpd="sng" algn="ctr">
                      <a:solidFill>
                        <a:srgbClr val="BAB8B8"/>
                      </a:solidFill>
                      <a:prstDash val="solid"/>
                      <a:round/>
                      <a:headEnd type="none" w="med" len="med"/>
                      <a:tailEnd type="none" w="med" len="med"/>
                    </a:lnT>
                    <a:lnB w="12700" cap="flat" cmpd="sng" algn="ctr">
                      <a:solidFill>
                        <a:srgbClr val="BAB8B8"/>
                      </a:solidFill>
                      <a:prstDash val="solid"/>
                      <a:round/>
                      <a:headEnd type="none" w="med" len="med"/>
                      <a:tailEnd type="none" w="med" len="med"/>
                    </a:lnB>
                  </a:tcPr>
                </a:tc>
                <a:extLst>
                  <a:ext uri="{0D108BD9-81ED-4DB2-BD59-A6C34878D82A}">
                    <a16:rowId xmlns:a16="http://schemas.microsoft.com/office/drawing/2014/main" val="2897401016"/>
                  </a:ext>
                </a:extLst>
              </a:tr>
              <a:tr h="662561">
                <a:tc>
                  <a:txBody>
                    <a:bodyPr/>
                    <a:lstStyle/>
                    <a:p>
                      <a:r>
                        <a:rPr lang="de-DE" sz="2000" dirty="0">
                          <a:solidFill>
                            <a:srgbClr val="282828"/>
                          </a:solidFill>
                          <a:effectLst/>
                          <a:latin typeface="Century Gothic" panose="020B0502020202020204" pitchFamily="34" charset="0"/>
                          <a:ea typeface="SimSun" panose="02010600030101010101" pitchFamily="2" charset="-122"/>
                          <a:cs typeface="Times New Roman" panose="02020603050405020304" pitchFamily="18" charset="0"/>
                        </a:rPr>
                        <a:t>3. Was? „</a:t>
                      </a:r>
                      <a:r>
                        <a:rPr lang="en-US" sz="2000" dirty="0" err="1">
                          <a:solidFill>
                            <a:srgbClr val="282828"/>
                          </a:solidFill>
                          <a:effectLst/>
                          <a:latin typeface="Century Gothic" panose="020B0502020202020204" pitchFamily="34" charset="0"/>
                          <a:ea typeface="SimSun" panose="02010600030101010101" pitchFamily="2" charset="-122"/>
                          <a:cs typeface="Times New Roman" panose="02020603050405020304" pitchFamily="18" charset="0"/>
                        </a:rPr>
                        <a:t>Müssen</a:t>
                      </a:r>
                      <a:r>
                        <a:rPr lang="en-US" sz="2000" dirty="0">
                          <a:solidFill>
                            <a:srgbClr val="282828"/>
                          </a:solidFill>
                          <a:effectLst/>
                          <a:latin typeface="Century Gothic" panose="020B0502020202020204" pitchFamily="34" charset="0"/>
                          <a:ea typeface="SimSun" panose="02010600030101010101" pitchFamily="2" charset="-122"/>
                          <a:cs typeface="Times New Roman" panose="02020603050405020304" pitchFamily="18" charset="0"/>
                        </a:rPr>
                        <a:t> </a:t>
                      </a:r>
                      <a:r>
                        <a:rPr lang="en-US" sz="2000" dirty="0" err="1">
                          <a:solidFill>
                            <a:srgbClr val="282828"/>
                          </a:solidFill>
                          <a:effectLst/>
                          <a:latin typeface="Century Gothic" panose="020B0502020202020204" pitchFamily="34" charset="0"/>
                          <a:ea typeface="SimSun" panose="02010600030101010101" pitchFamily="2" charset="-122"/>
                          <a:cs typeface="Times New Roman" panose="02020603050405020304" pitchFamily="18" charset="0"/>
                        </a:rPr>
                        <a:t>wir</a:t>
                      </a:r>
                      <a:r>
                        <a:rPr lang="en-US" sz="2000" dirty="0">
                          <a:solidFill>
                            <a:srgbClr val="282828"/>
                          </a:solidFill>
                          <a:effectLst/>
                          <a:latin typeface="Century Gothic" panose="020B0502020202020204" pitchFamily="34" charset="0"/>
                          <a:ea typeface="SimSun" panose="02010600030101010101" pitchFamily="2" charset="-122"/>
                          <a:cs typeface="Times New Roman" panose="02020603050405020304" pitchFamily="18" charset="0"/>
                        </a:rPr>
                        <a:t> </a:t>
                      </a:r>
                      <a:r>
                        <a:rPr lang="en-US" sz="2000" dirty="0" err="1">
                          <a:solidFill>
                            <a:srgbClr val="282828"/>
                          </a:solidFill>
                          <a:effectLst/>
                          <a:latin typeface="Century Gothic" panose="020B0502020202020204" pitchFamily="34" charset="0"/>
                          <a:ea typeface="SimSun" panose="02010600030101010101" pitchFamily="2" charset="-122"/>
                          <a:cs typeface="Times New Roman" panose="02020603050405020304" pitchFamily="18" charset="0"/>
                        </a:rPr>
                        <a:t>nur</a:t>
                      </a:r>
                      <a:r>
                        <a:rPr lang="en-US" sz="2000" dirty="0">
                          <a:solidFill>
                            <a:srgbClr val="282828"/>
                          </a:solidFill>
                          <a:effectLst/>
                          <a:latin typeface="Century Gothic" panose="020B0502020202020204" pitchFamily="34" charset="0"/>
                          <a:ea typeface="SimSun" panose="02010600030101010101" pitchFamily="2" charset="-122"/>
                          <a:cs typeface="Times New Roman" panose="02020603050405020304" pitchFamily="18" charset="0"/>
                        </a:rPr>
                        <a:t> </a:t>
                      </a:r>
                      <a:r>
                        <a:rPr lang="en-US" sz="2000" dirty="0" err="1">
                          <a:solidFill>
                            <a:srgbClr val="282828"/>
                          </a:solidFill>
                          <a:effectLst/>
                          <a:latin typeface="Century Gothic" panose="020B0502020202020204" pitchFamily="34" charset="0"/>
                          <a:ea typeface="SimSun" panose="02010600030101010101" pitchFamily="2" charset="-122"/>
                          <a:cs typeface="Times New Roman" panose="02020603050405020304" pitchFamily="18" charset="0"/>
                        </a:rPr>
                        <a:t>einen</a:t>
                      </a:r>
                      <a:r>
                        <a:rPr lang="en-US" sz="2000" dirty="0">
                          <a:solidFill>
                            <a:srgbClr val="282828"/>
                          </a:solidFill>
                          <a:effectLst/>
                          <a:latin typeface="Century Gothic" panose="020B0502020202020204" pitchFamily="34" charset="0"/>
                          <a:ea typeface="SimSun" panose="02010600030101010101" pitchFamily="2" charset="-122"/>
                          <a:cs typeface="Times New Roman" panose="02020603050405020304" pitchFamily="18" charset="0"/>
                        </a:rPr>
                        <a:t> </a:t>
                      </a:r>
                      <a:r>
                        <a:rPr lang="en-US" sz="2000" dirty="0" err="1">
                          <a:solidFill>
                            <a:srgbClr val="282828"/>
                          </a:solidFill>
                          <a:effectLst/>
                          <a:latin typeface="Century Gothic" panose="020B0502020202020204" pitchFamily="34" charset="0"/>
                          <a:ea typeface="SimSun" panose="02010600030101010101" pitchFamily="2" charset="-122"/>
                          <a:cs typeface="Times New Roman" panose="02020603050405020304" pitchFamily="18" charset="0"/>
                        </a:rPr>
                        <a:t>Satz</a:t>
                      </a:r>
                      <a:r>
                        <a:rPr lang="en-US" sz="2000" dirty="0">
                          <a:solidFill>
                            <a:srgbClr val="282828"/>
                          </a:solidFill>
                          <a:effectLst/>
                          <a:latin typeface="Century Gothic" panose="020B0502020202020204" pitchFamily="34" charset="0"/>
                          <a:ea typeface="SimSun" panose="02010600030101010101" pitchFamily="2" charset="-122"/>
                          <a:cs typeface="Times New Roman" panose="02020603050405020304" pitchFamily="18" charset="0"/>
                        </a:rPr>
                        <a:t> </a:t>
                      </a:r>
                      <a:r>
                        <a:rPr lang="en-US" sz="2000" dirty="0" err="1">
                          <a:solidFill>
                            <a:srgbClr val="282828"/>
                          </a:solidFill>
                          <a:effectLst/>
                          <a:latin typeface="Century Gothic" panose="020B0502020202020204" pitchFamily="34" charset="0"/>
                          <a:ea typeface="SimSun" panose="02010600030101010101" pitchFamily="2" charset="-122"/>
                          <a:cs typeface="Times New Roman" panose="02020603050405020304" pitchFamily="18" charset="0"/>
                        </a:rPr>
                        <a:t>üben</a:t>
                      </a:r>
                      <a:r>
                        <a:rPr lang="en-US" sz="2000" dirty="0">
                          <a:solidFill>
                            <a:srgbClr val="282828"/>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BAB8B8"/>
                      </a:solidFill>
                      <a:prstDash val="solid"/>
                      <a:round/>
                      <a:headEnd type="none" w="med" len="med"/>
                      <a:tailEnd type="none" w="med" len="med"/>
                    </a:lnL>
                    <a:lnR w="12700" cap="flat" cmpd="sng" algn="ctr">
                      <a:solidFill>
                        <a:srgbClr val="BAB8B8"/>
                      </a:solidFill>
                      <a:prstDash val="solid"/>
                      <a:round/>
                      <a:headEnd type="none" w="med" len="med"/>
                      <a:tailEnd type="none" w="med" len="med"/>
                    </a:lnR>
                    <a:lnT w="12700" cap="flat" cmpd="sng" algn="ctr">
                      <a:solidFill>
                        <a:srgbClr val="BAB8B8"/>
                      </a:solidFill>
                      <a:prstDash val="solid"/>
                      <a:round/>
                      <a:headEnd type="none" w="med" len="med"/>
                      <a:tailEnd type="none" w="med" len="med"/>
                    </a:lnT>
                    <a:lnB w="12700" cap="flat" cmpd="sng" algn="ctr">
                      <a:solidFill>
                        <a:srgbClr val="BAB8B8"/>
                      </a:solidFill>
                      <a:prstDash val="solid"/>
                      <a:round/>
                      <a:headEnd type="none" w="med" len="med"/>
                      <a:tailEnd type="none" w="med" len="med"/>
                    </a:lnB>
                  </a:tcPr>
                </a:tc>
                <a:extLst>
                  <a:ext uri="{0D108BD9-81ED-4DB2-BD59-A6C34878D82A}">
                    <a16:rowId xmlns:a16="http://schemas.microsoft.com/office/drawing/2014/main" val="3166789563"/>
                  </a:ext>
                </a:extLst>
              </a:tr>
              <a:tr h="662561">
                <a:tc>
                  <a:txBody>
                    <a:bodyPr/>
                    <a:lstStyle/>
                    <a:p>
                      <a:r>
                        <a:rPr lang="de-DE" sz="2000" dirty="0">
                          <a:solidFill>
                            <a:srgbClr val="282828"/>
                          </a:solidFill>
                          <a:effectLst/>
                          <a:latin typeface="Century Gothic" panose="020B0502020202020204" pitchFamily="34" charset="0"/>
                          <a:ea typeface="SimSun" panose="02010600030101010101" pitchFamily="2" charset="-122"/>
                          <a:cs typeface="Times New Roman" panose="02020603050405020304" pitchFamily="18" charset="0"/>
                        </a:rPr>
                        <a:t>4. „</a:t>
                      </a:r>
                      <a:r>
                        <a:rPr lang="en-US" sz="2000" dirty="0" err="1">
                          <a:solidFill>
                            <a:srgbClr val="282828"/>
                          </a:solidFill>
                          <a:effectLst/>
                          <a:latin typeface="Century Gothic" panose="020B0502020202020204" pitchFamily="34" charset="0"/>
                          <a:ea typeface="SimSun" panose="02010600030101010101" pitchFamily="2" charset="-122"/>
                          <a:cs typeface="Times New Roman" panose="02020603050405020304" pitchFamily="18" charset="0"/>
                        </a:rPr>
                        <a:t>Müssen</a:t>
                      </a:r>
                      <a:r>
                        <a:rPr lang="en-US" sz="2000" dirty="0">
                          <a:solidFill>
                            <a:srgbClr val="282828"/>
                          </a:solidFill>
                          <a:effectLst/>
                          <a:latin typeface="Century Gothic" panose="020B0502020202020204" pitchFamily="34" charset="0"/>
                          <a:ea typeface="SimSun" panose="02010600030101010101" pitchFamily="2" charset="-122"/>
                          <a:cs typeface="Times New Roman" panose="02020603050405020304" pitchFamily="18" charset="0"/>
                        </a:rPr>
                        <a:t> </a:t>
                      </a:r>
                      <a:r>
                        <a:rPr lang="en-US" sz="2000" dirty="0" err="1">
                          <a:solidFill>
                            <a:srgbClr val="282828"/>
                          </a:solidFill>
                          <a:effectLst/>
                          <a:latin typeface="Century Gothic" panose="020B0502020202020204" pitchFamily="34" charset="0"/>
                          <a:ea typeface="SimSun" panose="02010600030101010101" pitchFamily="2" charset="-122"/>
                          <a:cs typeface="Times New Roman" panose="02020603050405020304" pitchFamily="18" charset="0"/>
                        </a:rPr>
                        <a:t>wir</a:t>
                      </a:r>
                      <a:r>
                        <a:rPr lang="en-US" sz="2000" dirty="0">
                          <a:solidFill>
                            <a:srgbClr val="282828"/>
                          </a:solidFill>
                          <a:effectLst/>
                          <a:latin typeface="Century Gothic" panose="020B0502020202020204" pitchFamily="34" charset="0"/>
                          <a:ea typeface="SimSun" panose="02010600030101010101" pitchFamily="2" charset="-122"/>
                          <a:cs typeface="Times New Roman" panose="02020603050405020304" pitchFamily="18" charset="0"/>
                        </a:rPr>
                        <a:t> </a:t>
                      </a:r>
                      <a:r>
                        <a:rPr lang="en-US" sz="2000" dirty="0" err="1">
                          <a:solidFill>
                            <a:srgbClr val="282828"/>
                          </a:solidFill>
                          <a:effectLst/>
                          <a:latin typeface="Century Gothic" panose="020B0502020202020204" pitchFamily="34" charset="0"/>
                          <a:ea typeface="SimSun" panose="02010600030101010101" pitchFamily="2" charset="-122"/>
                          <a:cs typeface="Times New Roman" panose="02020603050405020304" pitchFamily="18" charset="0"/>
                        </a:rPr>
                        <a:t>nur</a:t>
                      </a:r>
                      <a:r>
                        <a:rPr lang="en-US" sz="2000" dirty="0">
                          <a:solidFill>
                            <a:srgbClr val="282828"/>
                          </a:solidFill>
                          <a:effectLst/>
                          <a:latin typeface="Century Gothic" panose="020B0502020202020204" pitchFamily="34" charset="0"/>
                          <a:ea typeface="SimSun" panose="02010600030101010101" pitchFamily="2" charset="-122"/>
                          <a:cs typeface="Times New Roman" panose="02020603050405020304" pitchFamily="18" charset="0"/>
                        </a:rPr>
                        <a:t> </a:t>
                      </a:r>
                      <a:r>
                        <a:rPr lang="en-US" sz="2000" dirty="0" err="1">
                          <a:solidFill>
                            <a:srgbClr val="282828"/>
                          </a:solidFill>
                          <a:effectLst/>
                          <a:latin typeface="Century Gothic" panose="020B0502020202020204" pitchFamily="34" charset="0"/>
                          <a:ea typeface="SimSun" panose="02010600030101010101" pitchFamily="2" charset="-122"/>
                          <a:cs typeface="Times New Roman" panose="02020603050405020304" pitchFamily="18" charset="0"/>
                        </a:rPr>
                        <a:t>einen</a:t>
                      </a:r>
                      <a:r>
                        <a:rPr lang="en-US" sz="2000" dirty="0">
                          <a:solidFill>
                            <a:srgbClr val="282828"/>
                          </a:solidFill>
                          <a:effectLst/>
                          <a:latin typeface="Century Gothic" panose="020B0502020202020204" pitchFamily="34" charset="0"/>
                          <a:ea typeface="SimSun" panose="02010600030101010101" pitchFamily="2" charset="-122"/>
                          <a:cs typeface="Times New Roman" panose="02020603050405020304" pitchFamily="18" charset="0"/>
                        </a:rPr>
                        <a:t> </a:t>
                      </a:r>
                      <a:r>
                        <a:rPr lang="en-US" sz="2000" dirty="0" err="1">
                          <a:solidFill>
                            <a:srgbClr val="282828"/>
                          </a:solidFill>
                          <a:effectLst/>
                          <a:latin typeface="Century Gothic" panose="020B0502020202020204" pitchFamily="34" charset="0"/>
                          <a:ea typeface="SimSun" panose="02010600030101010101" pitchFamily="2" charset="-122"/>
                          <a:cs typeface="Times New Roman" panose="02020603050405020304" pitchFamily="18" charset="0"/>
                        </a:rPr>
                        <a:t>Satz</a:t>
                      </a:r>
                      <a:r>
                        <a:rPr lang="en-US" sz="2000" dirty="0">
                          <a:solidFill>
                            <a:srgbClr val="282828"/>
                          </a:solidFill>
                          <a:effectLst/>
                          <a:latin typeface="Century Gothic" panose="020B0502020202020204" pitchFamily="34" charset="0"/>
                          <a:ea typeface="SimSun" panose="02010600030101010101" pitchFamily="2" charset="-122"/>
                          <a:cs typeface="Times New Roman" panose="02020603050405020304" pitchFamily="18" charset="0"/>
                        </a:rPr>
                        <a:t> </a:t>
                      </a:r>
                      <a:r>
                        <a:rPr lang="en-US" sz="2000" dirty="0" err="1">
                          <a:solidFill>
                            <a:srgbClr val="282828"/>
                          </a:solidFill>
                          <a:effectLst/>
                          <a:latin typeface="Century Gothic" panose="020B0502020202020204" pitchFamily="34" charset="0"/>
                          <a:ea typeface="SimSun" panose="02010600030101010101" pitchFamily="2" charset="-122"/>
                          <a:cs typeface="Times New Roman" panose="02020603050405020304" pitchFamily="18" charset="0"/>
                        </a:rPr>
                        <a:t>üben</a:t>
                      </a:r>
                      <a:r>
                        <a:rPr lang="en-US" sz="2000" dirty="0">
                          <a:solidFill>
                            <a:srgbClr val="282828"/>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BAB8B8"/>
                      </a:solidFill>
                      <a:prstDash val="solid"/>
                      <a:round/>
                      <a:headEnd type="none" w="med" len="med"/>
                      <a:tailEnd type="none" w="med" len="med"/>
                    </a:lnL>
                    <a:lnR w="12700" cap="flat" cmpd="sng" algn="ctr">
                      <a:solidFill>
                        <a:srgbClr val="BAB8B8"/>
                      </a:solidFill>
                      <a:prstDash val="solid"/>
                      <a:round/>
                      <a:headEnd type="none" w="med" len="med"/>
                      <a:tailEnd type="none" w="med" len="med"/>
                    </a:lnR>
                    <a:lnT w="12700" cap="flat" cmpd="sng" algn="ctr">
                      <a:solidFill>
                        <a:srgbClr val="BAB8B8"/>
                      </a:solidFill>
                      <a:prstDash val="solid"/>
                      <a:round/>
                      <a:headEnd type="none" w="med" len="med"/>
                      <a:tailEnd type="none" w="med" len="med"/>
                    </a:lnT>
                    <a:lnB w="12700" cap="flat" cmpd="sng" algn="ctr">
                      <a:solidFill>
                        <a:srgbClr val="BAB8B8"/>
                      </a:solidFill>
                      <a:prstDash val="solid"/>
                      <a:round/>
                      <a:headEnd type="none" w="med" len="med"/>
                      <a:tailEnd type="none" w="med" len="med"/>
                    </a:lnB>
                  </a:tcPr>
                </a:tc>
                <a:extLst>
                  <a:ext uri="{0D108BD9-81ED-4DB2-BD59-A6C34878D82A}">
                    <a16:rowId xmlns:a16="http://schemas.microsoft.com/office/drawing/2014/main" val="809510378"/>
                  </a:ext>
                </a:extLst>
              </a:tr>
              <a:tr h="722854">
                <a:tc>
                  <a:txBody>
                    <a:bodyPr/>
                    <a:lstStyle/>
                    <a:p>
                      <a:r>
                        <a:rPr lang="en-GB" sz="2000" dirty="0">
                          <a:solidFill>
                            <a:srgbClr val="282828"/>
                          </a:solidFill>
                          <a:effectLst/>
                          <a:latin typeface="Century Gothic" panose="020B0502020202020204" pitchFamily="34" charset="0"/>
                          <a:ea typeface="SimSun" panose="02010600030101010101" pitchFamily="2" charset="-122"/>
                          <a:cs typeface="Times New Roman" panose="02020603050405020304" pitchFamily="18" charset="0"/>
                        </a:rPr>
                        <a:t>5. </a:t>
                      </a:r>
                      <a:r>
                        <a:rPr lang="en-US" sz="2000" dirty="0">
                          <a:effectLst/>
                          <a:latin typeface="Century Gothic" panose="020B0502020202020204" pitchFamily="34" charset="0"/>
                          <a:ea typeface="Times New Roman" panose="02020603050405020304" pitchFamily="18" charset="0"/>
                        </a:rPr>
                        <a:t>Was? </a:t>
                      </a:r>
                      <a:r>
                        <a:rPr lang="en-US" sz="2000" dirty="0" err="1">
                          <a:effectLst/>
                          <a:latin typeface="Century Gothic" panose="020B0502020202020204" pitchFamily="34" charset="0"/>
                          <a:ea typeface="Times New Roman" panose="02020603050405020304" pitchFamily="18" charset="0"/>
                        </a:rPr>
                        <a:t>Wir</a:t>
                      </a:r>
                      <a:r>
                        <a:rPr lang="en-US" sz="2000" dirty="0">
                          <a:effectLst/>
                          <a:latin typeface="Century Gothic" panose="020B0502020202020204" pitchFamily="34" charset="0"/>
                          <a:ea typeface="Times New Roman" panose="02020603050405020304" pitchFamily="18" charset="0"/>
                        </a:rPr>
                        <a:t> </a:t>
                      </a:r>
                      <a:r>
                        <a:rPr lang="en-US" sz="2000" dirty="0" err="1">
                          <a:effectLst/>
                          <a:latin typeface="Century Gothic" panose="020B0502020202020204" pitchFamily="34" charset="0"/>
                          <a:ea typeface="Times New Roman" panose="02020603050405020304" pitchFamily="18" charset="0"/>
                        </a:rPr>
                        <a:t>gehen</a:t>
                      </a:r>
                      <a:r>
                        <a:rPr lang="en-US" sz="2000" dirty="0">
                          <a:effectLst/>
                          <a:latin typeface="Century Gothic" panose="020B0502020202020204" pitchFamily="34" charset="0"/>
                          <a:ea typeface="Times New Roman" panose="02020603050405020304" pitchFamily="18" charset="0"/>
                        </a:rPr>
                        <a:t> </a:t>
                      </a:r>
                      <a:r>
                        <a:rPr lang="en-US" sz="2000" dirty="0" err="1">
                          <a:effectLst/>
                          <a:latin typeface="Century Gothic" panose="020B0502020202020204" pitchFamily="34" charset="0"/>
                          <a:ea typeface="Times New Roman" panose="02020603050405020304" pitchFamily="18" charset="0"/>
                        </a:rPr>
                        <a:t>nach</a:t>
                      </a:r>
                      <a:r>
                        <a:rPr lang="en-US" sz="2000" dirty="0">
                          <a:effectLst/>
                          <a:latin typeface="Century Gothic" panose="020B0502020202020204" pitchFamily="34" charset="0"/>
                          <a:ea typeface="Times New Roman" panose="02020603050405020304" pitchFamily="18" charset="0"/>
                        </a:rPr>
                        <a:t> </a:t>
                      </a:r>
                      <a:r>
                        <a:rPr lang="en-US" sz="2000" dirty="0" err="1">
                          <a:effectLst/>
                          <a:latin typeface="Century Gothic" panose="020B0502020202020204" pitchFamily="34" charset="0"/>
                          <a:ea typeface="Times New Roman" panose="02020603050405020304" pitchFamily="18" charset="0"/>
                        </a:rPr>
                        <a:t>vorne</a:t>
                      </a:r>
                      <a:r>
                        <a:rPr lang="en-US" sz="2000" dirty="0">
                          <a:effectLst/>
                          <a:latin typeface="Century Gothic" panose="020B0502020202020204" pitchFamily="34" charset="0"/>
                          <a:ea typeface="Times New Roman" panose="02020603050405020304" pitchFamily="18" charset="0"/>
                        </a:rPr>
                        <a:t> und </a:t>
                      </a:r>
                      <a:r>
                        <a:rPr lang="en-US" sz="2000" dirty="0" err="1">
                          <a:effectLst/>
                          <a:latin typeface="Century Gothic" panose="020B0502020202020204" pitchFamily="34" charset="0"/>
                          <a:ea typeface="Times New Roman" panose="02020603050405020304" pitchFamily="18" charset="0"/>
                        </a:rPr>
                        <a:t>schreiben</a:t>
                      </a:r>
                      <a:r>
                        <a:rPr lang="en-US" sz="2000" dirty="0">
                          <a:effectLst/>
                          <a:latin typeface="Century Gothic" panose="020B0502020202020204" pitchFamily="34" charset="0"/>
                          <a:ea typeface="Times New Roman" panose="02020603050405020304" pitchFamily="18" charset="0"/>
                        </a:rPr>
                        <a:t> an die Wand?</a:t>
                      </a:r>
                      <a:endParaRPr lang="en-GB" sz="1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BAB8B8"/>
                      </a:solidFill>
                      <a:prstDash val="solid"/>
                      <a:round/>
                      <a:headEnd type="none" w="med" len="med"/>
                      <a:tailEnd type="none" w="med" len="med"/>
                    </a:lnL>
                    <a:lnR w="12700" cap="flat" cmpd="sng" algn="ctr">
                      <a:solidFill>
                        <a:srgbClr val="BAB8B8"/>
                      </a:solidFill>
                      <a:prstDash val="solid"/>
                      <a:round/>
                      <a:headEnd type="none" w="med" len="med"/>
                      <a:tailEnd type="none" w="med" len="med"/>
                    </a:lnR>
                    <a:lnT w="12700" cap="flat" cmpd="sng" algn="ctr">
                      <a:solidFill>
                        <a:srgbClr val="BAB8B8"/>
                      </a:solidFill>
                      <a:prstDash val="solid"/>
                      <a:round/>
                      <a:headEnd type="none" w="med" len="med"/>
                      <a:tailEnd type="none" w="med" len="med"/>
                    </a:lnT>
                    <a:lnB w="12700" cap="flat" cmpd="sng" algn="ctr">
                      <a:solidFill>
                        <a:srgbClr val="BAB8B8"/>
                      </a:solidFill>
                      <a:prstDash val="solid"/>
                      <a:round/>
                      <a:headEnd type="none" w="med" len="med"/>
                      <a:tailEnd type="none" w="med" len="med"/>
                    </a:lnB>
                  </a:tcPr>
                </a:tc>
                <a:extLst>
                  <a:ext uri="{0D108BD9-81ED-4DB2-BD59-A6C34878D82A}">
                    <a16:rowId xmlns:a16="http://schemas.microsoft.com/office/drawing/2014/main" val="3251223881"/>
                  </a:ext>
                </a:extLst>
              </a:tr>
              <a:tr h="662561">
                <a:tc>
                  <a:txBody>
                    <a:bodyPr/>
                    <a:lstStyle/>
                    <a:p>
                      <a:r>
                        <a:rPr lang="en-GB" sz="2000" dirty="0">
                          <a:solidFill>
                            <a:srgbClr val="282828"/>
                          </a:solidFill>
                          <a:effectLst/>
                          <a:latin typeface="Century Gothic" panose="020B0502020202020204" pitchFamily="34" charset="0"/>
                          <a:ea typeface="SimSun" panose="02010600030101010101" pitchFamily="2" charset="-122"/>
                          <a:cs typeface="Times New Roman" panose="02020603050405020304" pitchFamily="18" charset="0"/>
                        </a:rPr>
                        <a:t>6. </a:t>
                      </a:r>
                      <a:r>
                        <a:rPr lang="en-US" sz="2000" dirty="0" err="1">
                          <a:effectLst/>
                          <a:latin typeface="Century Gothic" panose="020B0502020202020204" pitchFamily="34" charset="0"/>
                          <a:ea typeface="Times New Roman" panose="02020603050405020304" pitchFamily="18" charset="0"/>
                        </a:rPr>
                        <a:t>Plötzlich</a:t>
                      </a:r>
                      <a:r>
                        <a:rPr lang="en-US" sz="2000" dirty="0">
                          <a:effectLst/>
                          <a:latin typeface="Century Gothic" panose="020B0502020202020204" pitchFamily="34" charset="0"/>
                          <a:ea typeface="Times New Roman" panose="02020603050405020304" pitchFamily="18" charset="0"/>
                        </a:rPr>
                        <a:t> </a:t>
                      </a:r>
                      <a:r>
                        <a:rPr lang="en-US" sz="2000" dirty="0" err="1">
                          <a:effectLst/>
                          <a:latin typeface="Century Gothic" panose="020B0502020202020204" pitchFamily="34" charset="0"/>
                          <a:ea typeface="Times New Roman" panose="02020603050405020304" pitchFamily="18" charset="0"/>
                        </a:rPr>
                        <a:t>macht</a:t>
                      </a:r>
                      <a:r>
                        <a:rPr lang="en-US" sz="2000" dirty="0">
                          <a:effectLst/>
                          <a:latin typeface="Century Gothic" panose="020B0502020202020204" pitchFamily="34" charset="0"/>
                          <a:ea typeface="Times New Roman" panose="02020603050405020304" pitchFamily="18" charset="0"/>
                        </a:rPr>
                        <a:t> mir die </a:t>
                      </a:r>
                      <a:r>
                        <a:rPr lang="en-US" sz="2000" dirty="0" err="1">
                          <a:effectLst/>
                          <a:latin typeface="Century Gothic" panose="020B0502020202020204" pitchFamily="34" charset="0"/>
                          <a:ea typeface="Times New Roman" panose="02020603050405020304" pitchFamily="18" charset="0"/>
                        </a:rPr>
                        <a:t>Übung</a:t>
                      </a:r>
                      <a:r>
                        <a:rPr lang="en-US" sz="2000" dirty="0">
                          <a:effectLst/>
                          <a:latin typeface="Century Gothic" panose="020B0502020202020204" pitchFamily="34" charset="0"/>
                          <a:ea typeface="Times New Roman" panose="02020603050405020304" pitchFamily="18" charset="0"/>
                        </a:rPr>
                        <a:t> Spaβ!</a:t>
                      </a:r>
                      <a:endParaRPr lang="en-GB" sz="1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BAB8B8"/>
                      </a:solidFill>
                      <a:prstDash val="solid"/>
                      <a:round/>
                      <a:headEnd type="none" w="med" len="med"/>
                      <a:tailEnd type="none" w="med" len="med"/>
                    </a:lnL>
                    <a:lnR w="12700" cap="flat" cmpd="sng" algn="ctr">
                      <a:solidFill>
                        <a:srgbClr val="BAB8B8"/>
                      </a:solidFill>
                      <a:prstDash val="solid"/>
                      <a:round/>
                      <a:headEnd type="none" w="med" len="med"/>
                      <a:tailEnd type="none" w="med" len="med"/>
                    </a:lnR>
                    <a:lnT w="12700" cap="flat" cmpd="sng" algn="ctr">
                      <a:solidFill>
                        <a:srgbClr val="BAB8B8"/>
                      </a:solidFill>
                      <a:prstDash val="solid"/>
                      <a:round/>
                      <a:headEnd type="none" w="med" len="med"/>
                      <a:tailEnd type="none" w="med" len="med"/>
                    </a:lnT>
                    <a:lnB w="12700" cap="flat" cmpd="sng" algn="ctr">
                      <a:solidFill>
                        <a:srgbClr val="BAB8B8"/>
                      </a:solidFill>
                      <a:prstDash val="solid"/>
                      <a:round/>
                      <a:headEnd type="none" w="med" len="med"/>
                      <a:tailEnd type="none" w="med" len="med"/>
                    </a:lnB>
                  </a:tcPr>
                </a:tc>
                <a:extLst>
                  <a:ext uri="{0D108BD9-81ED-4DB2-BD59-A6C34878D82A}">
                    <a16:rowId xmlns:a16="http://schemas.microsoft.com/office/drawing/2014/main" val="2792769585"/>
                  </a:ext>
                </a:extLst>
              </a:tr>
            </a:tbl>
          </a:graphicData>
        </a:graphic>
      </p:graphicFrame>
      <p:sp>
        <p:nvSpPr>
          <p:cNvPr id="8" name="TextBox 7">
            <a:extLst>
              <a:ext uri="{FF2B5EF4-FFF2-40B4-BE49-F238E27FC236}">
                <a16:creationId xmlns:a16="http://schemas.microsoft.com/office/drawing/2014/main" id="{C585ECE0-7606-4A93-9513-75E0E96029A6}"/>
              </a:ext>
            </a:extLst>
          </p:cNvPr>
          <p:cNvSpPr txBox="1"/>
          <p:nvPr/>
        </p:nvSpPr>
        <p:spPr>
          <a:xfrm>
            <a:off x="99036" y="920645"/>
            <a:ext cx="8147956"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25050"/>
                </a:solidFill>
                <a:effectLst/>
                <a:uLnTx/>
                <a:uFillTx/>
                <a:latin typeface="Century Gothic"/>
                <a:ea typeface="+mn-ea"/>
                <a:cs typeface="+mn-cs"/>
              </a:rPr>
              <a:t>Partner A </a:t>
            </a:r>
            <a:r>
              <a:rPr kumimoji="0" lang="en-GB" sz="2200" b="0" i="0" u="none" strike="noStrike" kern="1200" cap="none" spc="0" normalizeH="0" baseline="0" noProof="0" dirty="0" err="1">
                <a:ln>
                  <a:noFill/>
                </a:ln>
                <a:solidFill>
                  <a:srgbClr val="525050"/>
                </a:solidFill>
                <a:effectLst/>
                <a:uLnTx/>
                <a:uFillTx/>
                <a:latin typeface="Century Gothic"/>
                <a:ea typeface="+mn-ea"/>
                <a:cs typeface="+mn-cs"/>
              </a:rPr>
              <a:t>Runde</a:t>
            </a:r>
            <a:r>
              <a:rPr kumimoji="0" lang="en-GB" sz="2200" b="0" i="0" u="none" strike="noStrike" kern="1200" cap="none" spc="0" normalizeH="0" baseline="0" noProof="0" dirty="0">
                <a:ln>
                  <a:noFill/>
                </a:ln>
                <a:solidFill>
                  <a:srgbClr val="525050"/>
                </a:solidFill>
                <a:effectLst/>
                <a:uLnTx/>
                <a:uFillTx/>
                <a:latin typeface="Century Gothic"/>
                <a:ea typeface="+mn-ea"/>
                <a:cs typeface="+mn-cs"/>
              </a:rPr>
              <a:t> 1</a:t>
            </a:r>
            <a:endParaRPr kumimoji="0" lang="en-US" sz="22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10" name="TextBox 9">
            <a:extLst>
              <a:ext uri="{FF2B5EF4-FFF2-40B4-BE49-F238E27FC236}">
                <a16:creationId xmlns:a16="http://schemas.microsoft.com/office/drawing/2014/main" id="{2F68525B-3F61-49F9-BCD5-B7EF5D0BD89A}"/>
              </a:ext>
            </a:extLst>
          </p:cNvPr>
          <p:cNvSpPr txBox="1"/>
          <p:nvPr/>
        </p:nvSpPr>
        <p:spPr>
          <a:xfrm>
            <a:off x="6096000" y="958774"/>
            <a:ext cx="5861328"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25050"/>
                </a:solidFill>
                <a:effectLst/>
                <a:uLnTx/>
                <a:uFillTx/>
                <a:latin typeface="Century Gothic"/>
                <a:ea typeface="+mn-ea"/>
                <a:cs typeface="+mn-cs"/>
              </a:rPr>
              <a:t>Partner B </a:t>
            </a:r>
            <a:r>
              <a:rPr kumimoji="0" lang="en-GB" sz="2200" b="0" i="0" u="none" strike="noStrike" kern="1200" cap="none" spc="0" normalizeH="0" baseline="0" noProof="0" dirty="0" err="1">
                <a:ln>
                  <a:noFill/>
                </a:ln>
                <a:solidFill>
                  <a:srgbClr val="525050"/>
                </a:solidFill>
                <a:effectLst/>
                <a:uLnTx/>
                <a:uFillTx/>
                <a:latin typeface="Century Gothic"/>
                <a:ea typeface="+mn-ea"/>
                <a:cs typeface="+mn-cs"/>
              </a:rPr>
              <a:t>Runde</a:t>
            </a:r>
            <a:r>
              <a:rPr kumimoji="0" lang="en-GB" sz="2200" b="0" i="0" u="none" strike="noStrike" kern="1200" cap="none" spc="0" normalizeH="0" baseline="0" noProof="0" dirty="0">
                <a:ln>
                  <a:noFill/>
                </a:ln>
                <a:solidFill>
                  <a:srgbClr val="525050"/>
                </a:solidFill>
                <a:effectLst/>
                <a:uLnTx/>
                <a:uFillTx/>
                <a:latin typeface="Century Gothic"/>
                <a:ea typeface="+mn-ea"/>
                <a:cs typeface="+mn-cs"/>
              </a:rPr>
              <a:t> 1</a:t>
            </a:r>
            <a:endParaRPr kumimoji="0" lang="en-US" sz="2200" b="0" i="0" u="none" strike="noStrike" kern="1200" cap="none" spc="0" normalizeH="0" baseline="0" noProof="0" dirty="0">
              <a:ln>
                <a:noFill/>
              </a:ln>
              <a:solidFill>
                <a:srgbClr val="525050"/>
              </a:solidFill>
              <a:effectLst/>
              <a:uLnTx/>
              <a:uFillTx/>
              <a:latin typeface="Century Gothic"/>
              <a:ea typeface="+mn-ea"/>
              <a:cs typeface="+mn-cs"/>
            </a:endParaRPr>
          </a:p>
        </p:txBody>
      </p:sp>
      <p:graphicFrame>
        <p:nvGraphicFramePr>
          <p:cNvPr id="12" name="Table 11">
            <a:extLst>
              <a:ext uri="{FF2B5EF4-FFF2-40B4-BE49-F238E27FC236}">
                <a16:creationId xmlns:a16="http://schemas.microsoft.com/office/drawing/2014/main" id="{3CD89436-2E83-409B-8449-B4479B6CB16B}"/>
              </a:ext>
            </a:extLst>
          </p:cNvPr>
          <p:cNvGraphicFramePr>
            <a:graphicFrameLocks noGrp="1"/>
          </p:cNvGraphicFramePr>
          <p:nvPr/>
        </p:nvGraphicFramePr>
        <p:xfrm>
          <a:off x="6096000" y="1410744"/>
          <a:ext cx="4961255" cy="4750042"/>
        </p:xfrm>
        <a:graphic>
          <a:graphicData uri="http://schemas.openxmlformats.org/drawingml/2006/table">
            <a:tbl>
              <a:tblPr firstRow="1" bandRow="1"/>
              <a:tblGrid>
                <a:gridCol w="4961255">
                  <a:extLst>
                    <a:ext uri="{9D8B030D-6E8A-4147-A177-3AD203B41FA5}">
                      <a16:colId xmlns:a16="http://schemas.microsoft.com/office/drawing/2014/main" val="3803467783"/>
                    </a:ext>
                  </a:extLst>
                </a:gridCol>
              </a:tblGrid>
              <a:tr h="547347">
                <a:tc>
                  <a:txBody>
                    <a:bodyPr/>
                    <a:lstStyle/>
                    <a:p>
                      <a:r>
                        <a:rPr lang="en-US" sz="2000" b="1" dirty="0" err="1">
                          <a:solidFill>
                            <a:schemeClr val="bg1"/>
                          </a:solidFill>
                          <a:effectLst/>
                          <a:latin typeface="Century Gothic" panose="020B0502020202020204" pitchFamily="34" charset="0"/>
                          <a:ea typeface="SimSun" panose="02010600030101010101" pitchFamily="2" charset="-122"/>
                        </a:rPr>
                        <a:t>Hör</a:t>
                      </a:r>
                      <a:r>
                        <a:rPr lang="en-US" sz="2000" b="1" dirty="0">
                          <a:solidFill>
                            <a:schemeClr val="bg1"/>
                          </a:solidFill>
                          <a:effectLst/>
                          <a:latin typeface="Century Gothic" panose="020B0502020202020204" pitchFamily="34" charset="0"/>
                          <a:ea typeface="SimSun" panose="02010600030101010101" pitchFamily="2" charset="-122"/>
                        </a:rPr>
                        <a:t> </a:t>
                      </a:r>
                      <a:r>
                        <a:rPr lang="en-US" sz="2000" b="1" dirty="0" err="1">
                          <a:solidFill>
                            <a:schemeClr val="bg1"/>
                          </a:solidFill>
                          <a:effectLst/>
                          <a:latin typeface="Century Gothic" panose="020B0502020202020204" pitchFamily="34" charset="0"/>
                          <a:ea typeface="SimSun" panose="02010600030101010101" pitchFamily="2" charset="-122"/>
                        </a:rPr>
                        <a:t>deinem</a:t>
                      </a:r>
                      <a:r>
                        <a:rPr lang="en-US" sz="2000" b="1" dirty="0">
                          <a:solidFill>
                            <a:schemeClr val="bg1"/>
                          </a:solidFill>
                          <a:effectLst/>
                          <a:latin typeface="Century Gothic" panose="020B0502020202020204" pitchFamily="34" charset="0"/>
                          <a:ea typeface="SimSun" panose="02010600030101010101" pitchFamily="2" charset="-122"/>
                        </a:rPr>
                        <a:t>/</a:t>
                      </a:r>
                      <a:r>
                        <a:rPr lang="en-US" sz="2000" b="1" dirty="0" err="1">
                          <a:solidFill>
                            <a:schemeClr val="bg1"/>
                          </a:solidFill>
                          <a:effectLst/>
                          <a:latin typeface="Century Gothic" panose="020B0502020202020204" pitchFamily="34" charset="0"/>
                          <a:ea typeface="SimSun" panose="02010600030101010101" pitchFamily="2" charset="-122"/>
                        </a:rPr>
                        <a:t>deiner</a:t>
                      </a:r>
                      <a:r>
                        <a:rPr lang="en-US" sz="2000" b="1" dirty="0">
                          <a:solidFill>
                            <a:schemeClr val="bg1"/>
                          </a:solidFill>
                          <a:effectLst/>
                          <a:latin typeface="Century Gothic" panose="020B0502020202020204" pitchFamily="34" charset="0"/>
                          <a:ea typeface="SimSun" panose="02010600030101010101" pitchFamily="2" charset="-122"/>
                        </a:rPr>
                        <a:t> Partner*in </a:t>
                      </a:r>
                      <a:r>
                        <a:rPr lang="en-US" sz="2000" b="1" dirty="0" err="1">
                          <a:solidFill>
                            <a:schemeClr val="bg1"/>
                          </a:solidFill>
                          <a:effectLst/>
                          <a:latin typeface="Century Gothic" panose="020B0502020202020204" pitchFamily="34" charset="0"/>
                          <a:ea typeface="SimSun" panose="02010600030101010101" pitchFamily="2" charset="-122"/>
                        </a:rPr>
                        <a:t>zu</a:t>
                      </a:r>
                      <a:r>
                        <a:rPr lang="en-US" sz="2000" b="1" dirty="0">
                          <a:solidFill>
                            <a:schemeClr val="bg1"/>
                          </a:solidFill>
                          <a:effectLst/>
                          <a:latin typeface="Century Gothic" panose="020B0502020202020204" pitchFamily="34" charset="0"/>
                          <a:ea typeface="SimSun" panose="02010600030101010101" pitchFamily="2" charset="-122"/>
                        </a:rPr>
                        <a:t> und </a:t>
                      </a:r>
                      <a:r>
                        <a:rPr lang="en-US" sz="2000" b="1" dirty="0" err="1">
                          <a:solidFill>
                            <a:schemeClr val="bg1"/>
                          </a:solidFill>
                          <a:effectLst/>
                          <a:latin typeface="Century Gothic" panose="020B0502020202020204" pitchFamily="34" charset="0"/>
                          <a:ea typeface="SimSun" panose="02010600030101010101" pitchFamily="2" charset="-122"/>
                        </a:rPr>
                        <a:t>schreib</a:t>
                      </a:r>
                      <a:r>
                        <a:rPr lang="en-US" sz="2000" b="1" dirty="0">
                          <a:solidFill>
                            <a:schemeClr val="bg1"/>
                          </a:solidFill>
                          <a:effectLst/>
                          <a:latin typeface="Century Gothic" panose="020B0502020202020204" pitchFamily="34" charset="0"/>
                          <a:ea typeface="SimSun" panose="02010600030101010101" pitchFamily="2" charset="-122"/>
                        </a:rPr>
                        <a:t> auf Deutsch.</a:t>
                      </a:r>
                      <a:endParaRPr lang="en-GB" sz="1800" dirty="0">
                        <a:solidFill>
                          <a:schemeClr val="bg1"/>
                        </a:solidFill>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BAB8B8"/>
                      </a:solidFill>
                      <a:prstDash val="solid"/>
                      <a:round/>
                      <a:headEnd type="none" w="med" len="med"/>
                      <a:tailEnd type="none" w="med" len="med"/>
                    </a:lnL>
                    <a:lnR w="12700" cap="flat" cmpd="sng" algn="ctr">
                      <a:solidFill>
                        <a:srgbClr val="BAB8B8"/>
                      </a:solidFill>
                      <a:prstDash val="solid"/>
                      <a:round/>
                      <a:headEnd type="none" w="med" len="med"/>
                      <a:tailEnd type="none" w="med" len="med"/>
                    </a:lnR>
                    <a:lnT w="12700" cap="flat" cmpd="sng" algn="ctr">
                      <a:solidFill>
                        <a:srgbClr val="BAB8B8"/>
                      </a:solidFill>
                      <a:prstDash val="solid"/>
                      <a:round/>
                      <a:headEnd type="none" w="med" len="med"/>
                      <a:tailEnd type="none" w="med" len="med"/>
                    </a:lnT>
                    <a:lnB w="19050" cap="flat" cmpd="sng" algn="ctr">
                      <a:solidFill>
                        <a:srgbClr val="979595"/>
                      </a:solidFill>
                      <a:prstDash val="solid"/>
                      <a:round/>
                      <a:headEnd type="none" w="med" len="med"/>
                      <a:tailEnd type="none" w="med" len="med"/>
                    </a:lnB>
                  </a:tcPr>
                </a:tc>
                <a:extLst>
                  <a:ext uri="{0D108BD9-81ED-4DB2-BD59-A6C34878D82A}">
                    <a16:rowId xmlns:a16="http://schemas.microsoft.com/office/drawing/2014/main" val="3254026145"/>
                  </a:ext>
                </a:extLst>
              </a:tr>
              <a:tr h="589701">
                <a:tc>
                  <a:txBody>
                    <a:bodyPr/>
                    <a:lstStyle/>
                    <a:p>
                      <a:r>
                        <a:rPr lang="en-US" sz="2000">
                          <a:effectLst/>
                          <a:latin typeface="Century Gothic" panose="020B0502020202020204" pitchFamily="34" charset="0"/>
                          <a:ea typeface="Times New Roman" panose="02020603050405020304" pitchFamily="18" charset="0"/>
                        </a:rPr>
                        <a:t>1. Ich _____ eine ______. </a:t>
                      </a:r>
                      <a:endParaRPr lang="en-GB" sz="1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BAB8B8"/>
                      </a:solidFill>
                      <a:prstDash val="solid"/>
                      <a:round/>
                      <a:headEnd type="none" w="med" len="med"/>
                      <a:tailEnd type="none" w="med" len="med"/>
                    </a:lnL>
                    <a:lnR w="12700" cap="flat" cmpd="sng" algn="ctr">
                      <a:solidFill>
                        <a:srgbClr val="BAB8B8"/>
                      </a:solidFill>
                      <a:prstDash val="solid"/>
                      <a:round/>
                      <a:headEnd type="none" w="med" len="med"/>
                      <a:tailEnd type="none" w="med" len="med"/>
                    </a:lnR>
                    <a:lnT w="19050" cap="flat" cmpd="sng" algn="ctr">
                      <a:solidFill>
                        <a:srgbClr val="979595"/>
                      </a:solidFill>
                      <a:prstDash val="solid"/>
                      <a:round/>
                      <a:headEnd type="none" w="med" len="med"/>
                      <a:tailEnd type="none" w="med" len="med"/>
                    </a:lnT>
                    <a:lnB w="12700" cap="flat" cmpd="sng" algn="ctr">
                      <a:solidFill>
                        <a:srgbClr val="BAB8B8"/>
                      </a:solidFill>
                      <a:prstDash val="solid"/>
                      <a:round/>
                      <a:headEnd type="none" w="med" len="med"/>
                      <a:tailEnd type="none" w="med" len="med"/>
                    </a:lnB>
                  </a:tcPr>
                </a:tc>
                <a:extLst>
                  <a:ext uri="{0D108BD9-81ED-4DB2-BD59-A6C34878D82A}">
                    <a16:rowId xmlns:a16="http://schemas.microsoft.com/office/drawing/2014/main" val="1815995671"/>
                  </a:ext>
                </a:extLst>
              </a:tr>
              <a:tr h="589701">
                <a:tc>
                  <a:txBody>
                    <a:bodyPr/>
                    <a:lstStyle/>
                    <a:p>
                      <a:pPr>
                        <a:lnSpc>
                          <a:spcPct val="107000"/>
                        </a:lnSpc>
                        <a:spcAft>
                          <a:spcPts val="800"/>
                        </a:spcAft>
                      </a:pPr>
                      <a:r>
                        <a:rPr lang="en-US" sz="2000" dirty="0">
                          <a:effectLst/>
                          <a:latin typeface="Century Gothic" panose="020B0502020202020204" pitchFamily="34" charset="0"/>
                          <a:ea typeface="Times New Roman" panose="02020603050405020304" pitchFamily="18" charset="0"/>
                        </a:rPr>
                        <a:t>2. Ich _______: was ______ </a:t>
                      </a:r>
                      <a:r>
                        <a:rPr lang="en-US" sz="2000" dirty="0" err="1">
                          <a:effectLst/>
                          <a:latin typeface="Century Gothic" panose="020B0502020202020204" pitchFamily="34" charset="0"/>
                          <a:ea typeface="Times New Roman" panose="02020603050405020304" pitchFamily="18" charset="0"/>
                        </a:rPr>
                        <a:t>wir</a:t>
                      </a:r>
                      <a:r>
                        <a:rPr lang="en-US" sz="2000" dirty="0">
                          <a:effectLst/>
                          <a:latin typeface="Century Gothic" panose="020B0502020202020204" pitchFamily="34" charset="0"/>
                          <a:ea typeface="Times New Roman" panose="02020603050405020304" pitchFamily="18" charset="0"/>
                        </a:rPr>
                        <a:t> _______ </a:t>
                      </a:r>
                      <a:r>
                        <a:rPr lang="en-US" sz="2000" dirty="0" err="1">
                          <a:effectLst/>
                          <a:latin typeface="Century Gothic" panose="020B0502020202020204" pitchFamily="34" charset="0"/>
                          <a:ea typeface="Times New Roman" panose="02020603050405020304" pitchFamily="18" charset="0"/>
                        </a:rPr>
                        <a:t>Woche</a:t>
                      </a:r>
                      <a:r>
                        <a:rPr lang="en-US" sz="2000" dirty="0">
                          <a:effectLst/>
                          <a:latin typeface="Century Gothic" panose="020B0502020202020204" pitchFamily="34" charset="0"/>
                          <a:ea typeface="Times New Roman" panose="02020603050405020304" pitchFamily="18" charset="0"/>
                        </a:rPr>
                        <a:t>?</a:t>
                      </a:r>
                      <a:endParaRPr lang="en-GB" sz="1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BAB8B8"/>
                      </a:solidFill>
                      <a:prstDash val="solid"/>
                      <a:round/>
                      <a:headEnd type="none" w="med" len="med"/>
                      <a:tailEnd type="none" w="med" len="med"/>
                    </a:lnL>
                    <a:lnR w="12700" cap="flat" cmpd="sng" algn="ctr">
                      <a:solidFill>
                        <a:srgbClr val="BAB8B8"/>
                      </a:solidFill>
                      <a:prstDash val="solid"/>
                      <a:round/>
                      <a:headEnd type="none" w="med" len="med"/>
                      <a:tailEnd type="none" w="med" len="med"/>
                    </a:lnR>
                    <a:lnT w="12700" cap="flat" cmpd="sng" algn="ctr">
                      <a:solidFill>
                        <a:srgbClr val="BAB8B8"/>
                      </a:solidFill>
                      <a:prstDash val="solid"/>
                      <a:round/>
                      <a:headEnd type="none" w="med" len="med"/>
                      <a:tailEnd type="none" w="med" len="med"/>
                    </a:lnT>
                    <a:lnB w="12700" cap="flat" cmpd="sng" algn="ctr">
                      <a:solidFill>
                        <a:srgbClr val="BAB8B8"/>
                      </a:solidFill>
                      <a:prstDash val="solid"/>
                      <a:round/>
                      <a:headEnd type="none" w="med" len="med"/>
                      <a:tailEnd type="none" w="med" len="med"/>
                    </a:lnB>
                  </a:tcPr>
                </a:tc>
                <a:extLst>
                  <a:ext uri="{0D108BD9-81ED-4DB2-BD59-A6C34878D82A}">
                    <a16:rowId xmlns:a16="http://schemas.microsoft.com/office/drawing/2014/main" val="910825314"/>
                  </a:ext>
                </a:extLst>
              </a:tr>
              <a:tr h="589701">
                <a:tc>
                  <a:txBody>
                    <a:bodyPr/>
                    <a:lstStyle/>
                    <a:p>
                      <a:r>
                        <a:rPr lang="en-US" sz="2000" dirty="0">
                          <a:effectLst/>
                          <a:latin typeface="Century Gothic" panose="020B0502020202020204" pitchFamily="34" charset="0"/>
                          <a:ea typeface="Times New Roman" panose="02020603050405020304" pitchFamily="18" charset="0"/>
                        </a:rPr>
                        <a:t>3. Was?</a:t>
                      </a:r>
                      <a:endParaRPr lang="en-GB" sz="1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BAB8B8"/>
                      </a:solidFill>
                      <a:prstDash val="solid"/>
                      <a:round/>
                      <a:headEnd type="none" w="med" len="med"/>
                      <a:tailEnd type="none" w="med" len="med"/>
                    </a:lnL>
                    <a:lnR w="12700" cap="flat" cmpd="sng" algn="ctr">
                      <a:solidFill>
                        <a:srgbClr val="BAB8B8"/>
                      </a:solidFill>
                      <a:prstDash val="solid"/>
                      <a:round/>
                      <a:headEnd type="none" w="med" len="med"/>
                      <a:tailEnd type="none" w="med" len="med"/>
                    </a:lnR>
                    <a:lnT w="12700" cap="flat" cmpd="sng" algn="ctr">
                      <a:solidFill>
                        <a:srgbClr val="BAB8B8"/>
                      </a:solidFill>
                      <a:prstDash val="solid"/>
                      <a:round/>
                      <a:headEnd type="none" w="med" len="med"/>
                      <a:tailEnd type="none" w="med" len="med"/>
                    </a:lnT>
                    <a:lnB w="12700" cap="flat" cmpd="sng" algn="ctr">
                      <a:solidFill>
                        <a:srgbClr val="BAB8B8"/>
                      </a:solidFill>
                      <a:prstDash val="solid"/>
                      <a:round/>
                      <a:headEnd type="none" w="med" len="med"/>
                      <a:tailEnd type="none" w="med" len="med"/>
                    </a:lnB>
                  </a:tcPr>
                </a:tc>
                <a:extLst>
                  <a:ext uri="{0D108BD9-81ED-4DB2-BD59-A6C34878D82A}">
                    <a16:rowId xmlns:a16="http://schemas.microsoft.com/office/drawing/2014/main" val="4034186577"/>
                  </a:ext>
                </a:extLst>
              </a:tr>
              <a:tr h="610878">
                <a:tc>
                  <a:txBody>
                    <a:bodyPr/>
                    <a:lstStyle/>
                    <a:p>
                      <a:r>
                        <a:rPr lang="en-US" sz="2000" dirty="0">
                          <a:effectLst/>
                          <a:latin typeface="Century Gothic" panose="020B0502020202020204" pitchFamily="34" charset="0"/>
                          <a:ea typeface="Times New Roman" panose="02020603050405020304" pitchFamily="18" charset="0"/>
                        </a:rPr>
                        <a:t>4. _________ </a:t>
                      </a:r>
                      <a:r>
                        <a:rPr lang="en-US" sz="2000" dirty="0" err="1">
                          <a:effectLst/>
                          <a:latin typeface="Century Gothic" panose="020B0502020202020204" pitchFamily="34" charset="0"/>
                          <a:ea typeface="Times New Roman" panose="02020603050405020304" pitchFamily="18" charset="0"/>
                        </a:rPr>
                        <a:t>wir</a:t>
                      </a:r>
                      <a:r>
                        <a:rPr lang="en-US" sz="2000" dirty="0">
                          <a:effectLst/>
                          <a:latin typeface="Century Gothic" panose="020B0502020202020204" pitchFamily="34" charset="0"/>
                          <a:ea typeface="Times New Roman" panose="02020603050405020304" pitchFamily="18" charset="0"/>
                        </a:rPr>
                        <a:t> </a:t>
                      </a:r>
                      <a:r>
                        <a:rPr lang="en-US" sz="2000" dirty="0" err="1">
                          <a:effectLst/>
                          <a:latin typeface="Century Gothic" panose="020B0502020202020204" pitchFamily="34" charset="0"/>
                          <a:ea typeface="Times New Roman" panose="02020603050405020304" pitchFamily="18" charset="0"/>
                        </a:rPr>
                        <a:t>nur</a:t>
                      </a:r>
                      <a:r>
                        <a:rPr lang="en-US" sz="2000" dirty="0">
                          <a:effectLst/>
                          <a:latin typeface="Century Gothic" panose="020B0502020202020204" pitchFamily="34" charset="0"/>
                          <a:ea typeface="Times New Roman" panose="02020603050405020304" pitchFamily="18" charset="0"/>
                        </a:rPr>
                        <a:t> </a:t>
                      </a:r>
                      <a:r>
                        <a:rPr lang="en-US" sz="2000" dirty="0" err="1">
                          <a:effectLst/>
                          <a:latin typeface="Century Gothic" panose="020B0502020202020204" pitchFamily="34" charset="0"/>
                          <a:ea typeface="Times New Roman" panose="02020603050405020304" pitchFamily="18" charset="0"/>
                        </a:rPr>
                        <a:t>einen</a:t>
                      </a:r>
                      <a:r>
                        <a:rPr lang="en-US" sz="2000" dirty="0">
                          <a:effectLst/>
                          <a:latin typeface="Century Gothic" panose="020B0502020202020204" pitchFamily="34" charset="0"/>
                          <a:ea typeface="Times New Roman" panose="02020603050405020304" pitchFamily="18" charset="0"/>
                        </a:rPr>
                        <a:t> </a:t>
                      </a:r>
                      <a:r>
                        <a:rPr lang="en-US" sz="2000" dirty="0" err="1">
                          <a:effectLst/>
                          <a:latin typeface="Century Gothic" panose="020B0502020202020204" pitchFamily="34" charset="0"/>
                          <a:ea typeface="Times New Roman" panose="02020603050405020304" pitchFamily="18" charset="0"/>
                        </a:rPr>
                        <a:t>Satz</a:t>
                      </a:r>
                      <a:r>
                        <a:rPr lang="en-US" sz="2000" dirty="0">
                          <a:effectLst/>
                          <a:latin typeface="Century Gothic" panose="020B0502020202020204" pitchFamily="34" charset="0"/>
                          <a:ea typeface="Times New Roman" panose="02020603050405020304" pitchFamily="18" charset="0"/>
                        </a:rPr>
                        <a:t> ______? </a:t>
                      </a:r>
                      <a:endParaRPr lang="en-GB" sz="1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BAB8B8"/>
                      </a:solidFill>
                      <a:prstDash val="solid"/>
                      <a:round/>
                      <a:headEnd type="none" w="med" len="med"/>
                      <a:tailEnd type="none" w="med" len="med"/>
                    </a:lnL>
                    <a:lnR w="12700" cap="flat" cmpd="sng" algn="ctr">
                      <a:solidFill>
                        <a:srgbClr val="BAB8B8"/>
                      </a:solidFill>
                      <a:prstDash val="solid"/>
                      <a:round/>
                      <a:headEnd type="none" w="med" len="med"/>
                      <a:tailEnd type="none" w="med" len="med"/>
                    </a:lnR>
                    <a:lnT w="12700" cap="flat" cmpd="sng" algn="ctr">
                      <a:solidFill>
                        <a:srgbClr val="BAB8B8"/>
                      </a:solidFill>
                      <a:prstDash val="solid"/>
                      <a:round/>
                      <a:headEnd type="none" w="med" len="med"/>
                      <a:tailEnd type="none" w="med" len="med"/>
                    </a:lnT>
                    <a:lnB w="12700" cap="flat" cmpd="sng" algn="ctr">
                      <a:solidFill>
                        <a:srgbClr val="BAB8B8"/>
                      </a:solidFill>
                      <a:prstDash val="solid"/>
                      <a:round/>
                      <a:headEnd type="none" w="med" len="med"/>
                      <a:tailEnd type="none" w="med" len="med"/>
                    </a:lnB>
                  </a:tcPr>
                </a:tc>
                <a:extLst>
                  <a:ext uri="{0D108BD9-81ED-4DB2-BD59-A6C34878D82A}">
                    <a16:rowId xmlns:a16="http://schemas.microsoft.com/office/drawing/2014/main" val="170809234"/>
                  </a:ext>
                </a:extLst>
              </a:tr>
              <a:tr h="1130858">
                <a:tc>
                  <a:txBody>
                    <a:bodyPr/>
                    <a:lstStyle/>
                    <a:p>
                      <a:pPr>
                        <a:lnSpc>
                          <a:spcPct val="107000"/>
                        </a:lnSpc>
                        <a:spcAft>
                          <a:spcPts val="800"/>
                        </a:spcAft>
                      </a:pPr>
                      <a:r>
                        <a:rPr lang="en-US" sz="2000" dirty="0">
                          <a:effectLst/>
                          <a:latin typeface="Century Gothic" panose="020B0502020202020204" pitchFamily="34" charset="0"/>
                          <a:ea typeface="Times New Roman" panose="02020603050405020304" pitchFamily="18" charset="0"/>
                        </a:rPr>
                        <a:t>5. Was? </a:t>
                      </a:r>
                      <a:r>
                        <a:rPr lang="en-US" sz="2000" dirty="0" err="1">
                          <a:effectLst/>
                          <a:latin typeface="Century Gothic" panose="020B0502020202020204" pitchFamily="34" charset="0"/>
                          <a:ea typeface="Times New Roman" panose="02020603050405020304" pitchFamily="18" charset="0"/>
                        </a:rPr>
                        <a:t>Wir</a:t>
                      </a:r>
                      <a:r>
                        <a:rPr lang="en-US" sz="2000" dirty="0">
                          <a:effectLst/>
                          <a:latin typeface="Century Gothic" panose="020B0502020202020204" pitchFamily="34" charset="0"/>
                          <a:ea typeface="Times New Roman" panose="02020603050405020304" pitchFamily="18" charset="0"/>
                        </a:rPr>
                        <a:t> </a:t>
                      </a:r>
                      <a:r>
                        <a:rPr lang="en-US" sz="2000" dirty="0" err="1">
                          <a:effectLst/>
                          <a:latin typeface="Century Gothic" panose="020B0502020202020204" pitchFamily="34" charset="0"/>
                          <a:ea typeface="Times New Roman" panose="02020603050405020304" pitchFamily="18" charset="0"/>
                        </a:rPr>
                        <a:t>gehen</a:t>
                      </a:r>
                      <a:r>
                        <a:rPr lang="en-US" sz="2000" dirty="0">
                          <a:effectLst/>
                          <a:latin typeface="Century Gothic" panose="020B0502020202020204" pitchFamily="34" charset="0"/>
                          <a:ea typeface="Times New Roman" panose="02020603050405020304" pitchFamily="18" charset="0"/>
                        </a:rPr>
                        <a:t> </a:t>
                      </a:r>
                      <a:r>
                        <a:rPr lang="en-US" sz="2000" dirty="0" err="1">
                          <a:effectLst/>
                          <a:latin typeface="Century Gothic" panose="020B0502020202020204" pitchFamily="34" charset="0"/>
                          <a:ea typeface="Times New Roman" panose="02020603050405020304" pitchFamily="18" charset="0"/>
                        </a:rPr>
                        <a:t>nach</a:t>
                      </a:r>
                      <a:r>
                        <a:rPr lang="en-US" sz="2000" dirty="0">
                          <a:effectLst/>
                          <a:latin typeface="Century Gothic" panose="020B0502020202020204" pitchFamily="34" charset="0"/>
                          <a:ea typeface="Times New Roman" panose="02020603050405020304" pitchFamily="18" charset="0"/>
                        </a:rPr>
                        <a:t> ______ und </a:t>
                      </a:r>
                      <a:r>
                        <a:rPr lang="en-US" sz="2000" dirty="0" err="1">
                          <a:effectLst/>
                          <a:latin typeface="Century Gothic" panose="020B0502020202020204" pitchFamily="34" charset="0"/>
                          <a:ea typeface="Times New Roman" panose="02020603050405020304" pitchFamily="18" charset="0"/>
                        </a:rPr>
                        <a:t>schreiben</a:t>
                      </a:r>
                      <a:r>
                        <a:rPr lang="en-US" sz="2000" dirty="0">
                          <a:effectLst/>
                          <a:latin typeface="Century Gothic" panose="020B0502020202020204" pitchFamily="34" charset="0"/>
                          <a:ea typeface="Times New Roman" panose="02020603050405020304" pitchFamily="18" charset="0"/>
                        </a:rPr>
                        <a:t> an die _____?</a:t>
                      </a:r>
                      <a:endParaRPr lang="en-GB" sz="1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BAB8B8"/>
                      </a:solidFill>
                      <a:prstDash val="solid"/>
                      <a:round/>
                      <a:headEnd type="none" w="med" len="med"/>
                      <a:tailEnd type="none" w="med" len="med"/>
                    </a:lnL>
                    <a:lnR w="12700" cap="flat" cmpd="sng" algn="ctr">
                      <a:solidFill>
                        <a:srgbClr val="BAB8B8"/>
                      </a:solidFill>
                      <a:prstDash val="solid"/>
                      <a:round/>
                      <a:headEnd type="none" w="med" len="med"/>
                      <a:tailEnd type="none" w="med" len="med"/>
                    </a:lnR>
                    <a:lnT w="12700" cap="flat" cmpd="sng" algn="ctr">
                      <a:solidFill>
                        <a:srgbClr val="BAB8B8"/>
                      </a:solidFill>
                      <a:prstDash val="solid"/>
                      <a:round/>
                      <a:headEnd type="none" w="med" len="med"/>
                      <a:tailEnd type="none" w="med" len="med"/>
                    </a:lnT>
                    <a:lnB w="12700" cap="flat" cmpd="sng" algn="ctr">
                      <a:solidFill>
                        <a:srgbClr val="BAB8B8"/>
                      </a:solidFill>
                      <a:prstDash val="solid"/>
                      <a:round/>
                      <a:headEnd type="none" w="med" len="med"/>
                      <a:tailEnd type="none" w="med" len="med"/>
                    </a:lnB>
                  </a:tcPr>
                </a:tc>
                <a:extLst>
                  <a:ext uri="{0D108BD9-81ED-4DB2-BD59-A6C34878D82A}">
                    <a16:rowId xmlns:a16="http://schemas.microsoft.com/office/drawing/2014/main" val="3262143698"/>
                  </a:ext>
                </a:extLst>
              </a:tr>
              <a:tr h="589701">
                <a:tc>
                  <a:txBody>
                    <a:bodyPr/>
                    <a:lstStyle/>
                    <a:p>
                      <a:r>
                        <a:rPr lang="en-US" sz="2000" dirty="0">
                          <a:effectLst/>
                          <a:latin typeface="Century Gothic" panose="020B0502020202020204" pitchFamily="34" charset="0"/>
                          <a:ea typeface="Times New Roman" panose="02020603050405020304" pitchFamily="18" charset="0"/>
                        </a:rPr>
                        <a:t>________ </a:t>
                      </a:r>
                      <a:r>
                        <a:rPr lang="en-US" sz="2000" dirty="0" err="1">
                          <a:effectLst/>
                          <a:latin typeface="Century Gothic" panose="020B0502020202020204" pitchFamily="34" charset="0"/>
                          <a:ea typeface="Times New Roman" panose="02020603050405020304" pitchFamily="18" charset="0"/>
                        </a:rPr>
                        <a:t>macht</a:t>
                      </a:r>
                      <a:r>
                        <a:rPr lang="en-US" sz="2000" dirty="0">
                          <a:effectLst/>
                          <a:latin typeface="Century Gothic" panose="020B0502020202020204" pitchFamily="34" charset="0"/>
                          <a:ea typeface="Times New Roman" panose="02020603050405020304" pitchFamily="18" charset="0"/>
                        </a:rPr>
                        <a:t> mir die Aufgabe Spaβ!</a:t>
                      </a:r>
                      <a:endParaRPr lang="en-GB" sz="1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BAB8B8"/>
                      </a:solidFill>
                      <a:prstDash val="solid"/>
                      <a:round/>
                      <a:headEnd type="none" w="med" len="med"/>
                      <a:tailEnd type="none" w="med" len="med"/>
                    </a:lnL>
                    <a:lnR w="12700" cap="flat" cmpd="sng" algn="ctr">
                      <a:solidFill>
                        <a:srgbClr val="BAB8B8"/>
                      </a:solidFill>
                      <a:prstDash val="solid"/>
                      <a:round/>
                      <a:headEnd type="none" w="med" len="med"/>
                      <a:tailEnd type="none" w="med" len="med"/>
                    </a:lnR>
                    <a:lnT w="12700" cap="flat" cmpd="sng" algn="ctr">
                      <a:solidFill>
                        <a:srgbClr val="BAB8B8"/>
                      </a:solidFill>
                      <a:prstDash val="solid"/>
                      <a:round/>
                      <a:headEnd type="none" w="med" len="med"/>
                      <a:tailEnd type="none" w="med" len="med"/>
                    </a:lnT>
                    <a:lnB w="12700" cap="flat" cmpd="sng" algn="ctr">
                      <a:solidFill>
                        <a:srgbClr val="BAB8B8"/>
                      </a:solidFill>
                      <a:prstDash val="solid"/>
                      <a:round/>
                      <a:headEnd type="none" w="med" len="med"/>
                      <a:tailEnd type="none" w="med" len="med"/>
                    </a:lnB>
                  </a:tcPr>
                </a:tc>
                <a:extLst>
                  <a:ext uri="{0D108BD9-81ED-4DB2-BD59-A6C34878D82A}">
                    <a16:rowId xmlns:a16="http://schemas.microsoft.com/office/drawing/2014/main" val="848666424"/>
                  </a:ext>
                </a:extLst>
              </a:tr>
            </a:tbl>
          </a:graphicData>
        </a:graphic>
      </p:graphicFrame>
    </p:spTree>
    <p:extLst>
      <p:ext uri="{BB962C8B-B14F-4D97-AF65-F5344CB8AC3E}">
        <p14:creationId xmlns:p14="http://schemas.microsoft.com/office/powerpoint/2010/main" val="1776565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F0EEB-A2D8-C636-97E6-344DA655BA27}"/>
              </a:ext>
            </a:extLst>
          </p:cNvPr>
          <p:cNvSpPr>
            <a:spLocks noGrp="1"/>
          </p:cNvSpPr>
          <p:nvPr>
            <p:ph type="title"/>
          </p:nvPr>
        </p:nvSpPr>
        <p:spPr>
          <a:xfrm>
            <a:off x="0" y="202053"/>
            <a:ext cx="3429000" cy="647577"/>
          </a:xfrm>
        </p:spPr>
        <p:txBody>
          <a:bodyPr>
            <a:normAutofit/>
          </a:bodyPr>
          <a:lstStyle/>
          <a:p>
            <a:r>
              <a:rPr lang="en-US" dirty="0"/>
              <a:t>Ein </a:t>
            </a:r>
            <a:r>
              <a:rPr lang="en-US" dirty="0" err="1"/>
              <a:t>Gespräch</a:t>
            </a:r>
            <a:r>
              <a:rPr lang="en-US" dirty="0"/>
              <a:t>	</a:t>
            </a:r>
            <a:endParaRPr lang="en-GB" dirty="0"/>
          </a:p>
        </p:txBody>
      </p:sp>
      <p:sp>
        <p:nvSpPr>
          <p:cNvPr id="4" name="Google Shape;228;p7">
            <a:extLst>
              <a:ext uri="{FF2B5EF4-FFF2-40B4-BE49-F238E27FC236}">
                <a16:creationId xmlns:a16="http://schemas.microsoft.com/office/drawing/2014/main" id="{8BD01D92-5C55-5DD6-F8A2-7FC246FC664B}"/>
              </a:ext>
            </a:extLst>
          </p:cNvPr>
          <p:cNvSpPr/>
          <p:nvPr/>
        </p:nvSpPr>
        <p:spPr>
          <a:xfrm>
            <a:off x="10310192" y="172906"/>
            <a:ext cx="1647136" cy="400919"/>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i="0" u="none" strike="noStrike" cap="none" dirty="0" err="1">
                <a:solidFill>
                  <a:srgbClr val="3D3C3C"/>
                </a:solidFill>
                <a:latin typeface="Century Gothic"/>
                <a:ea typeface="Century Gothic"/>
                <a:cs typeface="Century Gothic"/>
                <a:sym typeface="Century Gothic"/>
              </a:rPr>
              <a:t>Phonetik</a:t>
            </a:r>
            <a:endParaRPr dirty="0"/>
          </a:p>
        </p:txBody>
      </p:sp>
      <p:pic>
        <p:nvPicPr>
          <p:cNvPr id="6" name="Picture 5" descr="A picture containing text&#10;&#10;Description automatically generated">
            <a:extLst>
              <a:ext uri="{FF2B5EF4-FFF2-40B4-BE49-F238E27FC236}">
                <a16:creationId xmlns:a16="http://schemas.microsoft.com/office/drawing/2014/main" id="{3609F95B-3209-F9F4-9828-6FF1FCF7DD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9000" y="0"/>
            <a:ext cx="1335629" cy="882516"/>
          </a:xfrm>
          <a:prstGeom prst="rect">
            <a:avLst/>
          </a:prstGeom>
        </p:spPr>
      </p:pic>
      <p:sp>
        <p:nvSpPr>
          <p:cNvPr id="8" name="TextBox 7">
            <a:extLst>
              <a:ext uri="{FF2B5EF4-FFF2-40B4-BE49-F238E27FC236}">
                <a16:creationId xmlns:a16="http://schemas.microsoft.com/office/drawing/2014/main" id="{C585ECE0-7606-4A93-9513-75E0E96029A6}"/>
              </a:ext>
            </a:extLst>
          </p:cNvPr>
          <p:cNvSpPr txBox="1"/>
          <p:nvPr/>
        </p:nvSpPr>
        <p:spPr>
          <a:xfrm>
            <a:off x="99036" y="920645"/>
            <a:ext cx="4941050"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25050"/>
                </a:solidFill>
                <a:effectLst/>
                <a:uLnTx/>
                <a:uFillTx/>
                <a:latin typeface="Century Gothic"/>
                <a:ea typeface="+mn-ea"/>
                <a:cs typeface="+mn-cs"/>
              </a:rPr>
              <a:t>Partner B </a:t>
            </a:r>
            <a:r>
              <a:rPr kumimoji="0" lang="en-GB" sz="2200" b="0" i="0" u="none" strike="noStrike" kern="1200" cap="none" spc="0" normalizeH="0" baseline="0" noProof="0" dirty="0" err="1">
                <a:ln>
                  <a:noFill/>
                </a:ln>
                <a:solidFill>
                  <a:srgbClr val="525050"/>
                </a:solidFill>
                <a:effectLst/>
                <a:uLnTx/>
                <a:uFillTx/>
                <a:latin typeface="Century Gothic"/>
                <a:ea typeface="+mn-ea"/>
                <a:cs typeface="+mn-cs"/>
              </a:rPr>
              <a:t>Runde</a:t>
            </a:r>
            <a:r>
              <a:rPr kumimoji="0" lang="en-GB" sz="2200" b="0" i="0" u="none" strike="noStrike" kern="1200" cap="none" spc="0" normalizeH="0" baseline="0" noProof="0" dirty="0">
                <a:ln>
                  <a:noFill/>
                </a:ln>
                <a:solidFill>
                  <a:srgbClr val="525050"/>
                </a:solidFill>
                <a:effectLst/>
                <a:uLnTx/>
                <a:uFillTx/>
                <a:latin typeface="Century Gothic"/>
                <a:ea typeface="+mn-ea"/>
                <a:cs typeface="+mn-cs"/>
              </a:rPr>
              <a:t> 2</a:t>
            </a:r>
            <a:endParaRPr kumimoji="0" lang="en-US" sz="2200" b="0" i="0" u="none" strike="noStrike" kern="1200" cap="none" spc="0" normalizeH="0" baseline="0" noProof="0" dirty="0">
              <a:ln>
                <a:noFill/>
              </a:ln>
              <a:solidFill>
                <a:srgbClr val="525050"/>
              </a:solidFill>
              <a:effectLst/>
              <a:uLnTx/>
              <a:uFillTx/>
              <a:latin typeface="Century Gothic"/>
              <a:ea typeface="+mn-ea"/>
              <a:cs typeface="+mn-cs"/>
            </a:endParaRPr>
          </a:p>
        </p:txBody>
      </p:sp>
      <p:graphicFrame>
        <p:nvGraphicFramePr>
          <p:cNvPr id="9" name="Table 8">
            <a:extLst>
              <a:ext uri="{FF2B5EF4-FFF2-40B4-BE49-F238E27FC236}">
                <a16:creationId xmlns:a16="http://schemas.microsoft.com/office/drawing/2014/main" id="{D407337E-3DAC-4BA9-8366-D0B440427E97}"/>
              </a:ext>
            </a:extLst>
          </p:cNvPr>
          <p:cNvGraphicFramePr>
            <a:graphicFrameLocks noGrp="1"/>
          </p:cNvGraphicFramePr>
          <p:nvPr/>
        </p:nvGraphicFramePr>
        <p:xfrm>
          <a:off x="6128657" y="1410744"/>
          <a:ext cx="5693229" cy="4647887"/>
        </p:xfrm>
        <a:graphic>
          <a:graphicData uri="http://schemas.openxmlformats.org/drawingml/2006/table">
            <a:tbl>
              <a:tblPr firstRow="1" bandRow="1"/>
              <a:tblGrid>
                <a:gridCol w="5693229">
                  <a:extLst>
                    <a:ext uri="{9D8B030D-6E8A-4147-A177-3AD203B41FA5}">
                      <a16:colId xmlns:a16="http://schemas.microsoft.com/office/drawing/2014/main" val="511829474"/>
                    </a:ext>
                  </a:extLst>
                </a:gridCol>
              </a:tblGrid>
              <a:tr h="752352">
                <a:tc>
                  <a:txBody>
                    <a:bodyPr/>
                    <a:lstStyle/>
                    <a:p>
                      <a:r>
                        <a:rPr lang="en-US" sz="2000" b="1" dirty="0" err="1">
                          <a:solidFill>
                            <a:schemeClr val="bg1"/>
                          </a:solidFill>
                          <a:effectLst/>
                          <a:latin typeface="Century Gothic" panose="020B0502020202020204" pitchFamily="34" charset="0"/>
                          <a:ea typeface="SimSun" panose="02010600030101010101" pitchFamily="2" charset="-122"/>
                        </a:rPr>
                        <a:t>Hör</a:t>
                      </a:r>
                      <a:r>
                        <a:rPr lang="en-US" sz="2000" b="1" dirty="0">
                          <a:solidFill>
                            <a:schemeClr val="bg1"/>
                          </a:solidFill>
                          <a:effectLst/>
                          <a:latin typeface="Century Gothic" panose="020B0502020202020204" pitchFamily="34" charset="0"/>
                          <a:ea typeface="SimSun" panose="02010600030101010101" pitchFamily="2" charset="-122"/>
                        </a:rPr>
                        <a:t> </a:t>
                      </a:r>
                      <a:r>
                        <a:rPr lang="en-US" sz="2000" b="1" dirty="0" err="1">
                          <a:solidFill>
                            <a:schemeClr val="bg1"/>
                          </a:solidFill>
                          <a:effectLst/>
                          <a:latin typeface="Century Gothic" panose="020B0502020202020204" pitchFamily="34" charset="0"/>
                          <a:ea typeface="SimSun" panose="02010600030101010101" pitchFamily="2" charset="-122"/>
                        </a:rPr>
                        <a:t>deinem</a:t>
                      </a:r>
                      <a:r>
                        <a:rPr lang="en-US" sz="2000" b="1" dirty="0">
                          <a:solidFill>
                            <a:schemeClr val="bg1"/>
                          </a:solidFill>
                          <a:effectLst/>
                          <a:latin typeface="Century Gothic" panose="020B0502020202020204" pitchFamily="34" charset="0"/>
                          <a:ea typeface="SimSun" panose="02010600030101010101" pitchFamily="2" charset="-122"/>
                        </a:rPr>
                        <a:t>/</a:t>
                      </a:r>
                      <a:r>
                        <a:rPr lang="en-US" sz="2000" b="1" dirty="0" err="1">
                          <a:solidFill>
                            <a:schemeClr val="bg1"/>
                          </a:solidFill>
                          <a:effectLst/>
                          <a:latin typeface="Century Gothic" panose="020B0502020202020204" pitchFamily="34" charset="0"/>
                          <a:ea typeface="SimSun" panose="02010600030101010101" pitchFamily="2" charset="-122"/>
                        </a:rPr>
                        <a:t>deiner</a:t>
                      </a:r>
                      <a:r>
                        <a:rPr lang="en-US" sz="2000" b="1" dirty="0">
                          <a:solidFill>
                            <a:schemeClr val="bg1"/>
                          </a:solidFill>
                          <a:effectLst/>
                          <a:latin typeface="Century Gothic" panose="020B0502020202020204" pitchFamily="34" charset="0"/>
                          <a:ea typeface="SimSun" panose="02010600030101010101" pitchFamily="2" charset="-122"/>
                        </a:rPr>
                        <a:t> Partner*in </a:t>
                      </a:r>
                      <a:r>
                        <a:rPr lang="en-US" sz="2000" b="1" dirty="0" err="1">
                          <a:solidFill>
                            <a:schemeClr val="bg1"/>
                          </a:solidFill>
                          <a:effectLst/>
                          <a:latin typeface="Century Gothic" panose="020B0502020202020204" pitchFamily="34" charset="0"/>
                          <a:ea typeface="SimSun" panose="02010600030101010101" pitchFamily="2" charset="-122"/>
                        </a:rPr>
                        <a:t>zu</a:t>
                      </a:r>
                      <a:r>
                        <a:rPr lang="en-US" sz="2000" b="1" dirty="0">
                          <a:solidFill>
                            <a:schemeClr val="bg1"/>
                          </a:solidFill>
                          <a:effectLst/>
                          <a:latin typeface="Century Gothic" panose="020B0502020202020204" pitchFamily="34" charset="0"/>
                          <a:ea typeface="SimSun" panose="02010600030101010101" pitchFamily="2" charset="-122"/>
                        </a:rPr>
                        <a:t> und </a:t>
                      </a:r>
                      <a:r>
                        <a:rPr lang="en-US" sz="2000" b="1" dirty="0" err="1">
                          <a:solidFill>
                            <a:schemeClr val="bg1"/>
                          </a:solidFill>
                          <a:effectLst/>
                          <a:latin typeface="Century Gothic" panose="020B0502020202020204" pitchFamily="34" charset="0"/>
                          <a:ea typeface="SimSun" panose="02010600030101010101" pitchFamily="2" charset="-122"/>
                        </a:rPr>
                        <a:t>schreib</a:t>
                      </a:r>
                      <a:r>
                        <a:rPr lang="en-US" sz="2000" b="1" dirty="0">
                          <a:solidFill>
                            <a:schemeClr val="bg1"/>
                          </a:solidFill>
                          <a:effectLst/>
                          <a:latin typeface="Century Gothic" panose="020B0502020202020204" pitchFamily="34" charset="0"/>
                          <a:ea typeface="SimSun" panose="02010600030101010101" pitchFamily="2" charset="-122"/>
                        </a:rPr>
                        <a:t> auf Deutsch.</a:t>
                      </a:r>
                      <a:endParaRPr lang="en-GB" sz="1800" dirty="0">
                        <a:solidFill>
                          <a:schemeClr val="bg1"/>
                        </a:solidFill>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BAB8B8"/>
                      </a:solidFill>
                      <a:prstDash val="solid"/>
                      <a:round/>
                      <a:headEnd type="none" w="med" len="med"/>
                      <a:tailEnd type="none" w="med" len="med"/>
                    </a:lnL>
                    <a:lnR w="12700" cap="flat" cmpd="sng" algn="ctr">
                      <a:solidFill>
                        <a:srgbClr val="BAB8B8"/>
                      </a:solidFill>
                      <a:prstDash val="solid"/>
                      <a:round/>
                      <a:headEnd type="none" w="med" len="med"/>
                      <a:tailEnd type="none" w="med" len="med"/>
                    </a:lnR>
                    <a:lnT w="12700" cap="flat" cmpd="sng" algn="ctr">
                      <a:solidFill>
                        <a:srgbClr val="BAB8B8"/>
                      </a:solidFill>
                      <a:prstDash val="solid"/>
                      <a:round/>
                      <a:headEnd type="none" w="med" len="med"/>
                      <a:tailEnd type="none" w="med" len="med"/>
                    </a:lnT>
                    <a:lnB w="19050" cap="flat" cmpd="sng" algn="ctr">
                      <a:solidFill>
                        <a:srgbClr val="979595"/>
                      </a:solidFill>
                      <a:prstDash val="solid"/>
                      <a:round/>
                      <a:headEnd type="none" w="med" len="med"/>
                      <a:tailEnd type="none" w="med" len="med"/>
                    </a:lnB>
                  </a:tcPr>
                </a:tc>
                <a:extLst>
                  <a:ext uri="{0D108BD9-81ED-4DB2-BD59-A6C34878D82A}">
                    <a16:rowId xmlns:a16="http://schemas.microsoft.com/office/drawing/2014/main" val="1279336253"/>
                  </a:ext>
                </a:extLst>
              </a:tr>
              <a:tr h="568164">
                <a:tc>
                  <a:txBody>
                    <a:bodyPr/>
                    <a:lstStyle/>
                    <a:p>
                      <a:r>
                        <a:rPr lang="en-US" sz="2000" dirty="0" err="1">
                          <a:solidFill>
                            <a:schemeClr val="bg1"/>
                          </a:solidFill>
                          <a:effectLst/>
                          <a:latin typeface="Century Gothic" panose="020B0502020202020204" pitchFamily="34" charset="0"/>
                          <a:ea typeface="SimSun" panose="02010600030101010101" pitchFamily="2" charset="-122"/>
                        </a:rPr>
                        <a:t>Komm</a:t>
                      </a:r>
                      <a:r>
                        <a:rPr lang="en-US" sz="2000" dirty="0">
                          <a:solidFill>
                            <a:schemeClr val="bg1"/>
                          </a:solidFill>
                          <a:effectLst/>
                          <a:latin typeface="Century Gothic" panose="020B0502020202020204" pitchFamily="34" charset="0"/>
                          <a:ea typeface="SimSun" panose="02010600030101010101" pitchFamily="2" charset="-122"/>
                        </a:rPr>
                        <a:t> ____, ich _____dich </a:t>
                      </a:r>
                      <a:r>
                        <a:rPr lang="en-US" sz="2000" dirty="0" err="1">
                          <a:solidFill>
                            <a:schemeClr val="bg1"/>
                          </a:solidFill>
                          <a:effectLst/>
                          <a:latin typeface="Century Gothic" panose="020B0502020202020204" pitchFamily="34" charset="0"/>
                          <a:ea typeface="SimSun" panose="02010600030101010101" pitchFamily="2" charset="-122"/>
                        </a:rPr>
                        <a:t>nicht</a:t>
                      </a:r>
                      <a:r>
                        <a:rPr lang="en-US" sz="2000" dirty="0">
                          <a:solidFill>
                            <a:schemeClr val="bg1"/>
                          </a:solidFill>
                          <a:effectLst/>
                          <a:latin typeface="Century Gothic" panose="020B0502020202020204" pitchFamily="34" charset="0"/>
                          <a:ea typeface="SimSun" panose="02010600030101010101" pitchFamily="2" charset="-122"/>
                        </a:rPr>
                        <a:t>.</a:t>
                      </a:r>
                      <a:endParaRPr lang="en-GB" sz="1800" dirty="0">
                        <a:solidFill>
                          <a:schemeClr val="bg1"/>
                        </a:solidFill>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BAB8B8"/>
                      </a:solidFill>
                      <a:prstDash val="solid"/>
                      <a:round/>
                      <a:headEnd type="none" w="med" len="med"/>
                      <a:tailEnd type="none" w="med" len="med"/>
                    </a:lnL>
                    <a:lnR w="12700" cap="flat" cmpd="sng" algn="ctr">
                      <a:solidFill>
                        <a:srgbClr val="BAB8B8"/>
                      </a:solidFill>
                      <a:prstDash val="solid"/>
                      <a:round/>
                      <a:headEnd type="none" w="med" len="med"/>
                      <a:tailEnd type="none" w="med" len="med"/>
                    </a:lnR>
                    <a:lnT w="19050" cap="flat" cmpd="sng" algn="ctr">
                      <a:solidFill>
                        <a:srgbClr val="979595"/>
                      </a:solidFill>
                      <a:prstDash val="solid"/>
                      <a:round/>
                      <a:headEnd type="none" w="med" len="med"/>
                      <a:tailEnd type="none" w="med" len="med"/>
                    </a:lnT>
                    <a:lnB w="12700" cap="flat" cmpd="sng" algn="ctr">
                      <a:solidFill>
                        <a:srgbClr val="BAB8B8"/>
                      </a:solidFill>
                      <a:prstDash val="solid"/>
                      <a:round/>
                      <a:headEnd type="none" w="med" len="med"/>
                      <a:tailEnd type="none" w="med" len="med"/>
                    </a:lnB>
                  </a:tcPr>
                </a:tc>
                <a:extLst>
                  <a:ext uri="{0D108BD9-81ED-4DB2-BD59-A6C34878D82A}">
                    <a16:rowId xmlns:a16="http://schemas.microsoft.com/office/drawing/2014/main" val="2449617983"/>
                  </a:ext>
                </a:extLst>
              </a:tr>
              <a:tr h="568164">
                <a:tc>
                  <a:txBody>
                    <a:bodyPr/>
                    <a:lstStyle/>
                    <a:p>
                      <a:r>
                        <a:rPr lang="en-US" sz="2000" dirty="0">
                          <a:solidFill>
                            <a:schemeClr val="bg1"/>
                          </a:solidFill>
                          <a:effectLst/>
                          <a:latin typeface="Century Gothic" panose="020B0502020202020204" pitchFamily="34" charset="0"/>
                          <a:ea typeface="SimSun" panose="02010600030101010101" pitchFamily="2" charset="-122"/>
                        </a:rPr>
                        <a:t>Ich ______ die _______.</a:t>
                      </a:r>
                      <a:endParaRPr lang="en-GB" sz="1800" dirty="0">
                        <a:solidFill>
                          <a:schemeClr val="bg1"/>
                        </a:solidFill>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BAB8B8"/>
                      </a:solidFill>
                      <a:prstDash val="solid"/>
                      <a:round/>
                      <a:headEnd type="none" w="med" len="med"/>
                      <a:tailEnd type="none" w="med" len="med"/>
                    </a:lnL>
                    <a:lnR w="12700" cap="flat" cmpd="sng" algn="ctr">
                      <a:solidFill>
                        <a:srgbClr val="BAB8B8"/>
                      </a:solidFill>
                      <a:prstDash val="solid"/>
                      <a:round/>
                      <a:headEnd type="none" w="med" len="med"/>
                      <a:tailEnd type="none" w="med" len="med"/>
                    </a:lnR>
                    <a:lnT w="12700" cap="flat" cmpd="sng" algn="ctr">
                      <a:solidFill>
                        <a:srgbClr val="BAB8B8"/>
                      </a:solidFill>
                      <a:prstDash val="solid"/>
                      <a:round/>
                      <a:headEnd type="none" w="med" len="med"/>
                      <a:tailEnd type="none" w="med" len="med"/>
                    </a:lnT>
                    <a:lnB w="12700" cap="flat" cmpd="sng" algn="ctr">
                      <a:solidFill>
                        <a:srgbClr val="BAB8B8"/>
                      </a:solidFill>
                      <a:prstDash val="solid"/>
                      <a:round/>
                      <a:headEnd type="none" w="med" len="med"/>
                      <a:tailEnd type="none" w="med" len="med"/>
                    </a:lnB>
                  </a:tcPr>
                </a:tc>
                <a:extLst>
                  <a:ext uri="{0D108BD9-81ED-4DB2-BD59-A6C34878D82A}">
                    <a16:rowId xmlns:a16="http://schemas.microsoft.com/office/drawing/2014/main" val="3687529973"/>
                  </a:ext>
                </a:extLst>
              </a:tr>
              <a:tr h="568164">
                <a:tc>
                  <a:txBody>
                    <a:bodyPr/>
                    <a:lstStyle/>
                    <a:p>
                      <a:r>
                        <a:rPr lang="en-US" sz="2000">
                          <a:solidFill>
                            <a:schemeClr val="bg1"/>
                          </a:solidFill>
                          <a:effectLst/>
                          <a:latin typeface="Century Gothic" panose="020B0502020202020204" pitchFamily="34" charset="0"/>
                          <a:ea typeface="SimSun" panose="02010600030101010101" pitchFamily="2" charset="-122"/>
                        </a:rPr>
                        <a:t>Übersetzung.</a:t>
                      </a:r>
                      <a:endParaRPr lang="en-GB" sz="1800">
                        <a:solidFill>
                          <a:schemeClr val="bg1"/>
                        </a:solidFill>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BAB8B8"/>
                      </a:solidFill>
                      <a:prstDash val="solid"/>
                      <a:round/>
                      <a:headEnd type="none" w="med" len="med"/>
                      <a:tailEnd type="none" w="med" len="med"/>
                    </a:lnL>
                    <a:lnR w="12700" cap="flat" cmpd="sng" algn="ctr">
                      <a:solidFill>
                        <a:srgbClr val="BAB8B8"/>
                      </a:solidFill>
                      <a:prstDash val="solid"/>
                      <a:round/>
                      <a:headEnd type="none" w="med" len="med"/>
                      <a:tailEnd type="none" w="med" len="med"/>
                    </a:lnR>
                    <a:lnT w="12700" cap="flat" cmpd="sng" algn="ctr">
                      <a:solidFill>
                        <a:srgbClr val="BAB8B8"/>
                      </a:solidFill>
                      <a:prstDash val="solid"/>
                      <a:round/>
                      <a:headEnd type="none" w="med" len="med"/>
                      <a:tailEnd type="none" w="med" len="med"/>
                    </a:lnT>
                    <a:lnB w="12700" cap="flat" cmpd="sng" algn="ctr">
                      <a:solidFill>
                        <a:srgbClr val="BAB8B8"/>
                      </a:solidFill>
                      <a:prstDash val="solid"/>
                      <a:round/>
                      <a:headEnd type="none" w="med" len="med"/>
                      <a:tailEnd type="none" w="med" len="med"/>
                    </a:lnB>
                  </a:tcPr>
                </a:tc>
                <a:extLst>
                  <a:ext uri="{0D108BD9-81ED-4DB2-BD59-A6C34878D82A}">
                    <a16:rowId xmlns:a16="http://schemas.microsoft.com/office/drawing/2014/main" val="4026032248"/>
                  </a:ext>
                </a:extLst>
              </a:tr>
              <a:tr h="1054715">
                <a:tc>
                  <a:txBody>
                    <a:bodyPr/>
                    <a:lstStyle/>
                    <a:p>
                      <a:r>
                        <a:rPr lang="en-US" sz="2000" dirty="0" err="1">
                          <a:solidFill>
                            <a:schemeClr val="bg1"/>
                          </a:solidFill>
                          <a:effectLst/>
                          <a:latin typeface="Century Gothic" panose="020B0502020202020204" pitchFamily="34" charset="0"/>
                          <a:ea typeface="SimSun" panose="02010600030101010101" pitchFamily="2" charset="-122"/>
                        </a:rPr>
                        <a:t>Nein</a:t>
                      </a:r>
                      <a:r>
                        <a:rPr lang="en-US" sz="2000" dirty="0">
                          <a:solidFill>
                            <a:schemeClr val="bg1"/>
                          </a:solidFill>
                          <a:effectLst/>
                          <a:latin typeface="Century Gothic" panose="020B0502020202020204" pitchFamily="34" charset="0"/>
                          <a:ea typeface="SimSun" panose="02010600030101010101" pitchFamily="2" charset="-122"/>
                        </a:rPr>
                        <a:t>. </a:t>
                      </a:r>
                      <a:r>
                        <a:rPr lang="en-US" sz="2000" dirty="0" err="1">
                          <a:solidFill>
                            <a:schemeClr val="bg1"/>
                          </a:solidFill>
                          <a:effectLst/>
                          <a:latin typeface="Century Gothic" panose="020B0502020202020204" pitchFamily="34" charset="0"/>
                          <a:ea typeface="SimSun" panose="02010600030101010101" pitchFamily="2" charset="-122"/>
                        </a:rPr>
                        <a:t>Wir</a:t>
                      </a:r>
                      <a:r>
                        <a:rPr lang="en-US" sz="2000" dirty="0">
                          <a:solidFill>
                            <a:schemeClr val="bg1"/>
                          </a:solidFill>
                          <a:effectLst/>
                          <a:latin typeface="Century Gothic" panose="020B0502020202020204" pitchFamily="34" charset="0"/>
                          <a:ea typeface="SimSun" panose="02010600030101010101" pitchFamily="2" charset="-122"/>
                        </a:rPr>
                        <a:t> </a:t>
                      </a:r>
                      <a:r>
                        <a:rPr lang="en-US" sz="2000" dirty="0" err="1">
                          <a:solidFill>
                            <a:schemeClr val="bg1"/>
                          </a:solidFill>
                          <a:effectLst/>
                          <a:latin typeface="Century Gothic" panose="020B0502020202020204" pitchFamily="34" charset="0"/>
                          <a:ea typeface="SimSun" panose="02010600030101010101" pitchFamily="2" charset="-122"/>
                        </a:rPr>
                        <a:t>müssen</a:t>
                      </a:r>
                      <a:r>
                        <a:rPr lang="en-US" sz="2000" dirty="0">
                          <a:solidFill>
                            <a:schemeClr val="bg1"/>
                          </a:solidFill>
                          <a:effectLst/>
                          <a:latin typeface="Century Gothic" panose="020B0502020202020204" pitchFamily="34" charset="0"/>
                          <a:ea typeface="SimSun" panose="02010600030101010101" pitchFamily="2" charset="-122"/>
                        </a:rPr>
                        <a:t> </a:t>
                      </a:r>
                      <a:r>
                        <a:rPr lang="en-US" sz="2000" dirty="0" err="1">
                          <a:solidFill>
                            <a:schemeClr val="bg1"/>
                          </a:solidFill>
                          <a:effectLst/>
                          <a:latin typeface="Century Gothic" panose="020B0502020202020204" pitchFamily="34" charset="0"/>
                          <a:ea typeface="SimSun" panose="02010600030101010101" pitchFamily="2" charset="-122"/>
                        </a:rPr>
                        <a:t>viele</a:t>
                      </a:r>
                      <a:r>
                        <a:rPr lang="en-US" sz="2000" dirty="0">
                          <a:solidFill>
                            <a:schemeClr val="bg1"/>
                          </a:solidFill>
                          <a:effectLst/>
                          <a:latin typeface="Century Gothic" panose="020B0502020202020204" pitchFamily="34" charset="0"/>
                          <a:ea typeface="SimSun" panose="02010600030101010101" pitchFamily="2" charset="-122"/>
                        </a:rPr>
                        <a:t> _______ _________ und an die ________ </a:t>
                      </a:r>
                      <a:r>
                        <a:rPr lang="en-US" sz="2000" dirty="0" err="1">
                          <a:solidFill>
                            <a:schemeClr val="bg1"/>
                          </a:solidFill>
                          <a:effectLst/>
                          <a:latin typeface="Century Gothic" panose="020B0502020202020204" pitchFamily="34" charset="0"/>
                          <a:ea typeface="SimSun" panose="02010600030101010101" pitchFamily="2" charset="-122"/>
                        </a:rPr>
                        <a:t>schreiben</a:t>
                      </a:r>
                      <a:r>
                        <a:rPr lang="en-US" sz="2000" dirty="0">
                          <a:solidFill>
                            <a:schemeClr val="bg1"/>
                          </a:solidFill>
                          <a:effectLst/>
                          <a:latin typeface="Century Gothic" panose="020B0502020202020204" pitchFamily="34" charset="0"/>
                          <a:ea typeface="SimSun" panose="02010600030101010101" pitchFamily="2" charset="-122"/>
                        </a:rPr>
                        <a:t>.</a:t>
                      </a:r>
                      <a:endParaRPr lang="en-GB" sz="1800" dirty="0">
                        <a:solidFill>
                          <a:schemeClr val="bg1"/>
                        </a:solidFill>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BAB8B8"/>
                      </a:solidFill>
                      <a:prstDash val="solid"/>
                      <a:round/>
                      <a:headEnd type="none" w="med" len="med"/>
                      <a:tailEnd type="none" w="med" len="med"/>
                    </a:lnL>
                    <a:lnR w="12700" cap="flat" cmpd="sng" algn="ctr">
                      <a:solidFill>
                        <a:srgbClr val="BAB8B8"/>
                      </a:solidFill>
                      <a:prstDash val="solid"/>
                      <a:round/>
                      <a:headEnd type="none" w="med" len="med"/>
                      <a:tailEnd type="none" w="med" len="med"/>
                    </a:lnR>
                    <a:lnT w="12700" cap="flat" cmpd="sng" algn="ctr">
                      <a:solidFill>
                        <a:srgbClr val="BAB8B8"/>
                      </a:solidFill>
                      <a:prstDash val="solid"/>
                      <a:round/>
                      <a:headEnd type="none" w="med" len="med"/>
                      <a:tailEnd type="none" w="med" len="med"/>
                    </a:lnT>
                    <a:lnB w="12700" cap="flat" cmpd="sng" algn="ctr">
                      <a:solidFill>
                        <a:srgbClr val="BAB8B8"/>
                      </a:solidFill>
                      <a:prstDash val="solid"/>
                      <a:round/>
                      <a:headEnd type="none" w="med" len="med"/>
                      <a:tailEnd type="none" w="med" len="med"/>
                    </a:lnB>
                  </a:tcPr>
                </a:tc>
                <a:extLst>
                  <a:ext uri="{0D108BD9-81ED-4DB2-BD59-A6C34878D82A}">
                    <a16:rowId xmlns:a16="http://schemas.microsoft.com/office/drawing/2014/main" val="1187174329"/>
                  </a:ext>
                </a:extLst>
              </a:tr>
              <a:tr h="568164">
                <a:tc>
                  <a:txBody>
                    <a:bodyPr/>
                    <a:lstStyle/>
                    <a:p>
                      <a:r>
                        <a:rPr lang="en-US" sz="2000" dirty="0">
                          <a:solidFill>
                            <a:schemeClr val="bg1"/>
                          </a:solidFill>
                          <a:effectLst/>
                          <a:latin typeface="Century Gothic" panose="020B0502020202020204" pitchFamily="34" charset="0"/>
                          <a:ea typeface="SimSun" panose="02010600030101010101" pitchFamily="2" charset="-122"/>
                        </a:rPr>
                        <a:t>Ja.</a:t>
                      </a:r>
                      <a:endParaRPr lang="en-GB" sz="1800" dirty="0">
                        <a:solidFill>
                          <a:schemeClr val="bg1"/>
                        </a:solidFill>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BAB8B8"/>
                      </a:solidFill>
                      <a:prstDash val="solid"/>
                      <a:round/>
                      <a:headEnd type="none" w="med" len="med"/>
                      <a:tailEnd type="none" w="med" len="med"/>
                    </a:lnL>
                    <a:lnR w="12700" cap="flat" cmpd="sng" algn="ctr">
                      <a:solidFill>
                        <a:srgbClr val="BAB8B8"/>
                      </a:solidFill>
                      <a:prstDash val="solid"/>
                      <a:round/>
                      <a:headEnd type="none" w="med" len="med"/>
                      <a:tailEnd type="none" w="med" len="med"/>
                    </a:lnR>
                    <a:lnT w="12700" cap="flat" cmpd="sng" algn="ctr">
                      <a:solidFill>
                        <a:srgbClr val="BAB8B8"/>
                      </a:solidFill>
                      <a:prstDash val="solid"/>
                      <a:round/>
                      <a:headEnd type="none" w="med" len="med"/>
                      <a:tailEnd type="none" w="med" len="med"/>
                    </a:lnT>
                    <a:lnB w="12700" cap="flat" cmpd="sng" algn="ctr">
                      <a:solidFill>
                        <a:srgbClr val="BAB8B8"/>
                      </a:solidFill>
                      <a:prstDash val="solid"/>
                      <a:round/>
                      <a:headEnd type="none" w="med" len="med"/>
                      <a:tailEnd type="none" w="med" len="med"/>
                    </a:lnB>
                  </a:tcPr>
                </a:tc>
                <a:extLst>
                  <a:ext uri="{0D108BD9-81ED-4DB2-BD59-A6C34878D82A}">
                    <a16:rowId xmlns:a16="http://schemas.microsoft.com/office/drawing/2014/main" val="3664979109"/>
                  </a:ext>
                </a:extLst>
              </a:tr>
              <a:tr h="568164">
                <a:tc>
                  <a:txBody>
                    <a:bodyPr/>
                    <a:lstStyle/>
                    <a:p>
                      <a:r>
                        <a:rPr lang="en-GB" sz="2000" dirty="0">
                          <a:solidFill>
                            <a:schemeClr val="bg1"/>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1800" dirty="0">
                        <a:solidFill>
                          <a:schemeClr val="bg1"/>
                        </a:solidFill>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BAB8B8"/>
                      </a:solidFill>
                      <a:prstDash val="solid"/>
                      <a:round/>
                      <a:headEnd type="none" w="med" len="med"/>
                      <a:tailEnd type="none" w="med" len="med"/>
                    </a:lnL>
                    <a:lnR w="12700" cap="flat" cmpd="sng" algn="ctr">
                      <a:solidFill>
                        <a:srgbClr val="BAB8B8"/>
                      </a:solidFill>
                      <a:prstDash val="solid"/>
                      <a:round/>
                      <a:headEnd type="none" w="med" len="med"/>
                      <a:tailEnd type="none" w="med" len="med"/>
                    </a:lnR>
                    <a:lnT w="12700" cap="flat" cmpd="sng" algn="ctr">
                      <a:solidFill>
                        <a:srgbClr val="BAB8B8"/>
                      </a:solidFill>
                      <a:prstDash val="solid"/>
                      <a:round/>
                      <a:headEnd type="none" w="med" len="med"/>
                      <a:tailEnd type="none" w="med" len="med"/>
                    </a:lnT>
                    <a:lnB w="12700" cap="flat" cmpd="sng" algn="ctr">
                      <a:solidFill>
                        <a:srgbClr val="BAB8B8"/>
                      </a:solidFill>
                      <a:prstDash val="solid"/>
                      <a:round/>
                      <a:headEnd type="none" w="med" len="med"/>
                      <a:tailEnd type="none" w="med" len="med"/>
                    </a:lnB>
                  </a:tcPr>
                </a:tc>
                <a:extLst>
                  <a:ext uri="{0D108BD9-81ED-4DB2-BD59-A6C34878D82A}">
                    <a16:rowId xmlns:a16="http://schemas.microsoft.com/office/drawing/2014/main" val="4193690903"/>
                  </a:ext>
                </a:extLst>
              </a:tr>
            </a:tbl>
          </a:graphicData>
        </a:graphic>
      </p:graphicFrame>
      <p:sp>
        <p:nvSpPr>
          <p:cNvPr id="11" name="TextBox 10">
            <a:extLst>
              <a:ext uri="{FF2B5EF4-FFF2-40B4-BE49-F238E27FC236}">
                <a16:creationId xmlns:a16="http://schemas.microsoft.com/office/drawing/2014/main" id="{70FA29D3-4D91-427E-9135-331BAD27E0CB}"/>
              </a:ext>
            </a:extLst>
          </p:cNvPr>
          <p:cNvSpPr txBox="1"/>
          <p:nvPr/>
        </p:nvSpPr>
        <p:spPr>
          <a:xfrm>
            <a:off x="6096000" y="920645"/>
            <a:ext cx="4941050"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25050"/>
                </a:solidFill>
                <a:effectLst/>
                <a:uLnTx/>
                <a:uFillTx/>
                <a:latin typeface="Century Gothic"/>
                <a:ea typeface="+mn-ea"/>
                <a:cs typeface="+mn-cs"/>
              </a:rPr>
              <a:t>Partner A </a:t>
            </a:r>
            <a:r>
              <a:rPr kumimoji="0" lang="en-GB" sz="2200" b="0" i="0" u="none" strike="noStrike" kern="1200" cap="none" spc="0" normalizeH="0" baseline="0" noProof="0" dirty="0" err="1">
                <a:ln>
                  <a:noFill/>
                </a:ln>
                <a:solidFill>
                  <a:srgbClr val="525050"/>
                </a:solidFill>
                <a:effectLst/>
                <a:uLnTx/>
                <a:uFillTx/>
                <a:latin typeface="Century Gothic"/>
                <a:ea typeface="+mn-ea"/>
                <a:cs typeface="+mn-cs"/>
              </a:rPr>
              <a:t>Runde</a:t>
            </a:r>
            <a:r>
              <a:rPr kumimoji="0" lang="en-GB" sz="2200" b="0" i="0" u="none" strike="noStrike" kern="1200" cap="none" spc="0" normalizeH="0" baseline="0" noProof="0" dirty="0">
                <a:ln>
                  <a:noFill/>
                </a:ln>
                <a:solidFill>
                  <a:srgbClr val="525050"/>
                </a:solidFill>
                <a:effectLst/>
                <a:uLnTx/>
                <a:uFillTx/>
                <a:latin typeface="Century Gothic"/>
                <a:ea typeface="+mn-ea"/>
                <a:cs typeface="+mn-cs"/>
              </a:rPr>
              <a:t> 2</a:t>
            </a:r>
            <a:endParaRPr kumimoji="0" lang="en-US" sz="2200" b="0" i="0" u="none" strike="noStrike" kern="1200" cap="none" spc="0" normalizeH="0" baseline="0" noProof="0" dirty="0">
              <a:ln>
                <a:noFill/>
              </a:ln>
              <a:solidFill>
                <a:srgbClr val="525050"/>
              </a:solidFill>
              <a:effectLst/>
              <a:uLnTx/>
              <a:uFillTx/>
              <a:latin typeface="Century Gothic"/>
              <a:ea typeface="+mn-ea"/>
              <a:cs typeface="+mn-cs"/>
            </a:endParaRPr>
          </a:p>
        </p:txBody>
      </p:sp>
      <p:graphicFrame>
        <p:nvGraphicFramePr>
          <p:cNvPr id="14" name="Table 13">
            <a:extLst>
              <a:ext uri="{FF2B5EF4-FFF2-40B4-BE49-F238E27FC236}">
                <a16:creationId xmlns:a16="http://schemas.microsoft.com/office/drawing/2014/main" id="{2A8F4EDA-78C0-4E06-9763-68ADF4F687E2}"/>
              </a:ext>
            </a:extLst>
          </p:cNvPr>
          <p:cNvGraphicFramePr>
            <a:graphicFrameLocks noGrp="1"/>
          </p:cNvGraphicFramePr>
          <p:nvPr/>
        </p:nvGraphicFramePr>
        <p:xfrm>
          <a:off x="211878" y="1397307"/>
          <a:ext cx="5409989" cy="4661325"/>
        </p:xfrm>
        <a:graphic>
          <a:graphicData uri="http://schemas.openxmlformats.org/drawingml/2006/table">
            <a:tbl>
              <a:tblPr firstRow="1" bandRow="1"/>
              <a:tblGrid>
                <a:gridCol w="5409989">
                  <a:extLst>
                    <a:ext uri="{9D8B030D-6E8A-4147-A177-3AD203B41FA5}">
                      <a16:colId xmlns:a16="http://schemas.microsoft.com/office/drawing/2014/main" val="574471288"/>
                    </a:ext>
                  </a:extLst>
                </a:gridCol>
              </a:tblGrid>
              <a:tr h="555785">
                <a:tc>
                  <a:txBody>
                    <a:bodyPr/>
                    <a:lstStyle/>
                    <a:p>
                      <a:r>
                        <a:rPr lang="en-GB" sz="2000" b="1" dirty="0">
                          <a:solidFill>
                            <a:srgbClr val="282828"/>
                          </a:solidFill>
                          <a:effectLst/>
                          <a:latin typeface="Century Gothic" panose="020B0502020202020204" pitchFamily="34" charset="0"/>
                          <a:ea typeface="SimSun" panose="02010600030101010101" pitchFamily="2" charset="-122"/>
                          <a:cs typeface="Times New Roman" panose="02020603050405020304" pitchFamily="18" charset="0"/>
                        </a:rPr>
                        <a:t>Lies </a:t>
                      </a:r>
                      <a:r>
                        <a:rPr lang="en-GB" sz="2000" b="1" dirty="0" err="1">
                          <a:solidFill>
                            <a:srgbClr val="282828"/>
                          </a:solidFill>
                          <a:effectLst/>
                          <a:latin typeface="Century Gothic" panose="020B0502020202020204" pitchFamily="34" charset="0"/>
                          <a:ea typeface="SimSun" panose="02010600030101010101" pitchFamily="2" charset="-122"/>
                          <a:cs typeface="Times New Roman" panose="02020603050405020304" pitchFamily="18" charset="0"/>
                        </a:rPr>
                        <a:t>deinem</a:t>
                      </a:r>
                      <a:r>
                        <a:rPr lang="en-GB" sz="2000" b="1" dirty="0">
                          <a:solidFill>
                            <a:srgbClr val="282828"/>
                          </a:solidFill>
                          <a:effectLst/>
                          <a:latin typeface="Century Gothic" panose="020B0502020202020204" pitchFamily="34" charset="0"/>
                          <a:ea typeface="SimSun" panose="02010600030101010101" pitchFamily="2" charset="-122"/>
                          <a:cs typeface="Times New Roman" panose="02020603050405020304" pitchFamily="18" charset="0"/>
                        </a:rPr>
                        <a:t>/</a:t>
                      </a:r>
                      <a:r>
                        <a:rPr lang="en-GB" sz="2000" b="1" dirty="0" err="1">
                          <a:solidFill>
                            <a:srgbClr val="282828"/>
                          </a:solidFill>
                          <a:effectLst/>
                          <a:latin typeface="Century Gothic" panose="020B0502020202020204" pitchFamily="34" charset="0"/>
                          <a:ea typeface="SimSun" panose="02010600030101010101" pitchFamily="2" charset="-122"/>
                          <a:cs typeface="Times New Roman" panose="02020603050405020304" pitchFamily="18" charset="0"/>
                        </a:rPr>
                        <a:t>deiner</a:t>
                      </a:r>
                      <a:r>
                        <a:rPr lang="en-GB" sz="2000" b="1" dirty="0">
                          <a:solidFill>
                            <a:srgbClr val="282828"/>
                          </a:solidFill>
                          <a:effectLst/>
                          <a:latin typeface="Century Gothic" panose="020B0502020202020204" pitchFamily="34" charset="0"/>
                          <a:ea typeface="SimSun" panose="02010600030101010101" pitchFamily="2" charset="-122"/>
                          <a:cs typeface="Times New Roman" panose="02020603050405020304" pitchFamily="18" charset="0"/>
                        </a:rPr>
                        <a:t> Partner*in den Text </a:t>
                      </a:r>
                      <a:r>
                        <a:rPr lang="en-GB" sz="2000" b="1" dirty="0" err="1">
                          <a:solidFill>
                            <a:srgbClr val="282828"/>
                          </a:solidFill>
                          <a:effectLst/>
                          <a:latin typeface="Century Gothic" panose="020B0502020202020204" pitchFamily="34" charset="0"/>
                          <a:ea typeface="SimSun" panose="02010600030101010101" pitchFamily="2" charset="-122"/>
                          <a:cs typeface="Times New Roman" panose="02020603050405020304" pitchFamily="18" charset="0"/>
                        </a:rPr>
                        <a:t>vor</a:t>
                      </a:r>
                      <a:r>
                        <a:rPr lang="en-GB" sz="2000" b="1" dirty="0">
                          <a:solidFill>
                            <a:srgbClr val="282828"/>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1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BAB8B8"/>
                      </a:solidFill>
                      <a:prstDash val="solid"/>
                      <a:round/>
                      <a:headEnd type="none" w="med" len="med"/>
                      <a:tailEnd type="none" w="med" len="med"/>
                    </a:lnL>
                    <a:lnR w="12700" cap="flat" cmpd="sng" algn="ctr">
                      <a:solidFill>
                        <a:srgbClr val="BAB8B8"/>
                      </a:solidFill>
                      <a:prstDash val="solid"/>
                      <a:round/>
                      <a:headEnd type="none" w="med" len="med"/>
                      <a:tailEnd type="none" w="med" len="med"/>
                    </a:lnR>
                    <a:lnT w="12700" cap="flat" cmpd="sng" algn="ctr">
                      <a:solidFill>
                        <a:srgbClr val="BAB8B8"/>
                      </a:solidFill>
                      <a:prstDash val="solid"/>
                      <a:round/>
                      <a:headEnd type="none" w="med" len="med"/>
                      <a:tailEnd type="none" w="med" len="med"/>
                    </a:lnT>
                    <a:lnB w="19050" cap="flat" cmpd="sng" algn="ctr">
                      <a:solidFill>
                        <a:srgbClr val="979595"/>
                      </a:solidFill>
                      <a:prstDash val="solid"/>
                      <a:round/>
                      <a:headEnd type="none" w="med" len="med"/>
                      <a:tailEnd type="none" w="med" len="med"/>
                    </a:lnB>
                  </a:tcPr>
                </a:tc>
                <a:extLst>
                  <a:ext uri="{0D108BD9-81ED-4DB2-BD59-A6C34878D82A}">
                    <a16:rowId xmlns:a16="http://schemas.microsoft.com/office/drawing/2014/main" val="3566043339"/>
                  </a:ext>
                </a:extLst>
              </a:tr>
              <a:tr h="598794">
                <a:tc>
                  <a:txBody>
                    <a:bodyPr/>
                    <a:lstStyle/>
                    <a:p>
                      <a:r>
                        <a:rPr lang="en-US" sz="2000" dirty="0">
                          <a:effectLst/>
                          <a:latin typeface="Century Gothic" panose="020B0502020202020204" pitchFamily="34" charset="0"/>
                          <a:ea typeface="Times New Roman" panose="02020603050405020304" pitchFamily="18" charset="0"/>
                        </a:rPr>
                        <a:t>1. </a:t>
                      </a:r>
                      <a:r>
                        <a:rPr lang="en-US" sz="2000" dirty="0" err="1">
                          <a:effectLst/>
                          <a:latin typeface="Century Gothic" panose="020B0502020202020204" pitchFamily="34" charset="0"/>
                          <a:ea typeface="Times New Roman" panose="02020603050405020304" pitchFamily="18" charset="0"/>
                        </a:rPr>
                        <a:t>Komm</a:t>
                      </a:r>
                      <a:r>
                        <a:rPr lang="en-US" sz="2000" dirty="0">
                          <a:effectLst/>
                          <a:latin typeface="Century Gothic" panose="020B0502020202020204" pitchFamily="34" charset="0"/>
                          <a:ea typeface="Times New Roman" panose="02020603050405020304" pitchFamily="18" charset="0"/>
                        </a:rPr>
                        <a:t> nah, ich </a:t>
                      </a:r>
                      <a:r>
                        <a:rPr lang="en-US" sz="2000" dirty="0" err="1">
                          <a:effectLst/>
                          <a:latin typeface="Century Gothic" panose="020B0502020202020204" pitchFamily="34" charset="0"/>
                          <a:ea typeface="Times New Roman" panose="02020603050405020304" pitchFamily="18" charset="0"/>
                        </a:rPr>
                        <a:t>höre</a:t>
                      </a:r>
                      <a:r>
                        <a:rPr lang="en-US" sz="2000" dirty="0">
                          <a:effectLst/>
                          <a:latin typeface="Century Gothic" panose="020B0502020202020204" pitchFamily="34" charset="0"/>
                          <a:ea typeface="Times New Roman" panose="02020603050405020304" pitchFamily="18" charset="0"/>
                        </a:rPr>
                        <a:t> dich </a:t>
                      </a:r>
                      <a:r>
                        <a:rPr lang="en-US" sz="2000" dirty="0" err="1">
                          <a:effectLst/>
                          <a:latin typeface="Century Gothic" panose="020B0502020202020204" pitchFamily="34" charset="0"/>
                          <a:ea typeface="Times New Roman" panose="02020603050405020304" pitchFamily="18" charset="0"/>
                        </a:rPr>
                        <a:t>nicht</a:t>
                      </a:r>
                      <a:r>
                        <a:rPr lang="en-US" sz="2000" dirty="0">
                          <a:effectLst/>
                          <a:latin typeface="Century Gothic" panose="020B0502020202020204" pitchFamily="34" charset="0"/>
                          <a:ea typeface="Times New Roman" panose="02020603050405020304" pitchFamily="18" charset="0"/>
                        </a:rPr>
                        <a:t>.</a:t>
                      </a:r>
                      <a:endParaRPr lang="en-GB" sz="1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BAB8B8"/>
                      </a:solidFill>
                      <a:prstDash val="solid"/>
                      <a:round/>
                      <a:headEnd type="none" w="med" len="med"/>
                      <a:tailEnd type="none" w="med" len="med"/>
                    </a:lnL>
                    <a:lnR w="12700" cap="flat" cmpd="sng" algn="ctr">
                      <a:solidFill>
                        <a:srgbClr val="BAB8B8"/>
                      </a:solidFill>
                      <a:prstDash val="solid"/>
                      <a:round/>
                      <a:headEnd type="none" w="med" len="med"/>
                      <a:tailEnd type="none" w="med" len="med"/>
                    </a:lnR>
                    <a:lnT w="19050" cap="flat" cmpd="sng" algn="ctr">
                      <a:solidFill>
                        <a:srgbClr val="979595"/>
                      </a:solidFill>
                      <a:prstDash val="solid"/>
                      <a:round/>
                      <a:headEnd type="none" w="med" len="med"/>
                      <a:tailEnd type="none" w="med" len="med"/>
                    </a:lnT>
                    <a:lnB w="12700" cap="flat" cmpd="sng" algn="ctr">
                      <a:solidFill>
                        <a:srgbClr val="BAB8B8"/>
                      </a:solidFill>
                      <a:prstDash val="solid"/>
                      <a:round/>
                      <a:headEnd type="none" w="med" len="med"/>
                      <a:tailEnd type="none" w="med" len="med"/>
                    </a:lnB>
                  </a:tcPr>
                </a:tc>
                <a:extLst>
                  <a:ext uri="{0D108BD9-81ED-4DB2-BD59-A6C34878D82A}">
                    <a16:rowId xmlns:a16="http://schemas.microsoft.com/office/drawing/2014/main" val="2840686135"/>
                  </a:ext>
                </a:extLst>
              </a:tr>
              <a:tr h="598794">
                <a:tc>
                  <a:txBody>
                    <a:bodyPr/>
                    <a:lstStyle/>
                    <a:p>
                      <a:r>
                        <a:rPr lang="en-US" sz="2000" dirty="0">
                          <a:effectLst/>
                          <a:latin typeface="Century Gothic" panose="020B0502020202020204" pitchFamily="34" charset="0"/>
                          <a:ea typeface="Times New Roman" panose="02020603050405020304" pitchFamily="18" charset="0"/>
                        </a:rPr>
                        <a:t>2. Ich </a:t>
                      </a:r>
                      <a:r>
                        <a:rPr lang="en-US" sz="2000" dirty="0" err="1">
                          <a:effectLst/>
                          <a:latin typeface="Century Gothic" panose="020B0502020202020204" pitchFamily="34" charset="0"/>
                          <a:ea typeface="Times New Roman" panose="02020603050405020304" pitchFamily="18" charset="0"/>
                        </a:rPr>
                        <a:t>habe</a:t>
                      </a:r>
                      <a:r>
                        <a:rPr lang="en-US" sz="2000" dirty="0">
                          <a:effectLst/>
                          <a:latin typeface="Century Gothic" panose="020B0502020202020204" pitchFamily="34" charset="0"/>
                          <a:ea typeface="Times New Roman" panose="02020603050405020304" pitchFamily="18" charset="0"/>
                        </a:rPr>
                        <a:t> die </a:t>
                      </a:r>
                      <a:r>
                        <a:rPr lang="en-US" sz="2000" dirty="0" err="1">
                          <a:effectLst/>
                          <a:latin typeface="Century Gothic" panose="020B0502020202020204" pitchFamily="34" charset="0"/>
                          <a:ea typeface="Times New Roman" panose="02020603050405020304" pitchFamily="18" charset="0"/>
                        </a:rPr>
                        <a:t>Antwort</a:t>
                      </a:r>
                      <a:r>
                        <a:rPr lang="en-US" sz="2000" dirty="0">
                          <a:effectLst/>
                          <a:latin typeface="Century Gothic" panose="020B0502020202020204" pitchFamily="34" charset="0"/>
                          <a:ea typeface="Times New Roman" panose="02020603050405020304" pitchFamily="18" charset="0"/>
                        </a:rPr>
                        <a:t>.</a:t>
                      </a:r>
                      <a:endParaRPr lang="en-GB" sz="1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BAB8B8"/>
                      </a:solidFill>
                      <a:prstDash val="solid"/>
                      <a:round/>
                      <a:headEnd type="none" w="med" len="med"/>
                      <a:tailEnd type="none" w="med" len="med"/>
                    </a:lnL>
                    <a:lnR w="12700" cap="flat" cmpd="sng" algn="ctr">
                      <a:solidFill>
                        <a:srgbClr val="BAB8B8"/>
                      </a:solidFill>
                      <a:prstDash val="solid"/>
                      <a:round/>
                      <a:headEnd type="none" w="med" len="med"/>
                      <a:tailEnd type="none" w="med" len="med"/>
                    </a:lnR>
                    <a:lnT w="12700" cap="flat" cmpd="sng" algn="ctr">
                      <a:solidFill>
                        <a:srgbClr val="BAB8B8"/>
                      </a:solidFill>
                      <a:prstDash val="solid"/>
                      <a:round/>
                      <a:headEnd type="none" w="med" len="med"/>
                      <a:tailEnd type="none" w="med" len="med"/>
                    </a:lnT>
                    <a:lnB w="12700" cap="flat" cmpd="sng" algn="ctr">
                      <a:solidFill>
                        <a:srgbClr val="BAB8B8"/>
                      </a:solidFill>
                      <a:prstDash val="solid"/>
                      <a:round/>
                      <a:headEnd type="none" w="med" len="med"/>
                      <a:tailEnd type="none" w="med" len="med"/>
                    </a:lnB>
                  </a:tcPr>
                </a:tc>
                <a:extLst>
                  <a:ext uri="{0D108BD9-81ED-4DB2-BD59-A6C34878D82A}">
                    <a16:rowId xmlns:a16="http://schemas.microsoft.com/office/drawing/2014/main" val="381576515"/>
                  </a:ext>
                </a:extLst>
              </a:tr>
              <a:tr h="598794">
                <a:tc>
                  <a:txBody>
                    <a:bodyPr/>
                    <a:lstStyle/>
                    <a:p>
                      <a:r>
                        <a:rPr lang="en-US" sz="2000" dirty="0">
                          <a:effectLst/>
                          <a:latin typeface="Century Gothic" panose="020B0502020202020204" pitchFamily="34" charset="0"/>
                          <a:ea typeface="Times New Roman" panose="02020603050405020304" pitchFamily="18" charset="0"/>
                        </a:rPr>
                        <a:t>3. </a:t>
                      </a:r>
                      <a:r>
                        <a:rPr lang="en-US" sz="2000" dirty="0" err="1">
                          <a:effectLst/>
                          <a:latin typeface="Century Gothic" panose="020B0502020202020204" pitchFamily="34" charset="0"/>
                          <a:ea typeface="Times New Roman" panose="02020603050405020304" pitchFamily="18" charset="0"/>
                        </a:rPr>
                        <a:t>Übersetzung</a:t>
                      </a:r>
                      <a:r>
                        <a:rPr lang="en-US" sz="2000" dirty="0">
                          <a:effectLst/>
                          <a:latin typeface="Century Gothic" panose="020B0502020202020204" pitchFamily="34" charset="0"/>
                          <a:ea typeface="Times New Roman" panose="02020603050405020304" pitchFamily="18" charset="0"/>
                        </a:rPr>
                        <a:t>.</a:t>
                      </a:r>
                      <a:endParaRPr lang="en-GB" sz="1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BAB8B8"/>
                      </a:solidFill>
                      <a:prstDash val="solid"/>
                      <a:round/>
                      <a:headEnd type="none" w="med" len="med"/>
                      <a:tailEnd type="none" w="med" len="med"/>
                    </a:lnL>
                    <a:lnR w="12700" cap="flat" cmpd="sng" algn="ctr">
                      <a:solidFill>
                        <a:srgbClr val="BAB8B8"/>
                      </a:solidFill>
                      <a:prstDash val="solid"/>
                      <a:round/>
                      <a:headEnd type="none" w="med" len="med"/>
                      <a:tailEnd type="none" w="med" len="med"/>
                    </a:lnR>
                    <a:lnT w="12700" cap="flat" cmpd="sng" algn="ctr">
                      <a:solidFill>
                        <a:srgbClr val="BAB8B8"/>
                      </a:solidFill>
                      <a:prstDash val="solid"/>
                      <a:round/>
                      <a:headEnd type="none" w="med" len="med"/>
                      <a:tailEnd type="none" w="med" len="med"/>
                    </a:lnT>
                    <a:lnB w="12700" cap="flat" cmpd="sng" algn="ctr">
                      <a:solidFill>
                        <a:srgbClr val="BAB8B8"/>
                      </a:solidFill>
                      <a:prstDash val="solid"/>
                      <a:round/>
                      <a:headEnd type="none" w="med" len="med"/>
                      <a:tailEnd type="none" w="med" len="med"/>
                    </a:lnB>
                  </a:tcPr>
                </a:tc>
                <a:extLst>
                  <a:ext uri="{0D108BD9-81ED-4DB2-BD59-A6C34878D82A}">
                    <a16:rowId xmlns:a16="http://schemas.microsoft.com/office/drawing/2014/main" val="2084036355"/>
                  </a:ext>
                </a:extLst>
              </a:tr>
              <a:tr h="1111570">
                <a:tc>
                  <a:txBody>
                    <a:bodyPr/>
                    <a:lstStyle/>
                    <a:p>
                      <a:r>
                        <a:rPr lang="en-US" sz="2000" dirty="0">
                          <a:effectLst/>
                          <a:latin typeface="Century Gothic" panose="020B0502020202020204" pitchFamily="34" charset="0"/>
                          <a:ea typeface="Times New Roman" panose="02020603050405020304" pitchFamily="18" charset="0"/>
                        </a:rPr>
                        <a:t>4. </a:t>
                      </a:r>
                      <a:r>
                        <a:rPr lang="en-US" sz="2000" dirty="0" err="1">
                          <a:effectLst/>
                          <a:latin typeface="Century Gothic" panose="020B0502020202020204" pitchFamily="34" charset="0"/>
                          <a:ea typeface="Times New Roman" panose="02020603050405020304" pitchFamily="18" charset="0"/>
                        </a:rPr>
                        <a:t>Doch</a:t>
                      </a:r>
                      <a:r>
                        <a:rPr lang="en-US" sz="2000" dirty="0">
                          <a:effectLst/>
                          <a:latin typeface="Century Gothic" panose="020B0502020202020204" pitchFamily="34" charset="0"/>
                          <a:ea typeface="Times New Roman" panose="02020603050405020304" pitchFamily="18" charset="0"/>
                        </a:rPr>
                        <a:t>. </a:t>
                      </a:r>
                      <a:r>
                        <a:rPr lang="en-US" sz="2000" dirty="0" err="1">
                          <a:effectLst/>
                          <a:latin typeface="Century Gothic" panose="020B0502020202020204" pitchFamily="34" charset="0"/>
                          <a:ea typeface="Times New Roman" panose="02020603050405020304" pitchFamily="18" charset="0"/>
                        </a:rPr>
                        <a:t>Wir</a:t>
                      </a:r>
                      <a:r>
                        <a:rPr lang="en-US" sz="2000" dirty="0">
                          <a:effectLst/>
                          <a:latin typeface="Century Gothic" panose="020B0502020202020204" pitchFamily="34" charset="0"/>
                          <a:ea typeface="Times New Roman" panose="02020603050405020304" pitchFamily="18" charset="0"/>
                        </a:rPr>
                        <a:t> </a:t>
                      </a:r>
                      <a:r>
                        <a:rPr lang="en-US" sz="2000" dirty="0" err="1">
                          <a:effectLst/>
                          <a:latin typeface="Century Gothic" panose="020B0502020202020204" pitchFamily="34" charset="0"/>
                          <a:ea typeface="Times New Roman" panose="02020603050405020304" pitchFamily="18" charset="0"/>
                        </a:rPr>
                        <a:t>müssen</a:t>
                      </a:r>
                      <a:r>
                        <a:rPr lang="en-US" sz="2000" dirty="0">
                          <a:effectLst/>
                          <a:latin typeface="Century Gothic" panose="020B0502020202020204" pitchFamily="34" charset="0"/>
                          <a:ea typeface="Times New Roman" panose="02020603050405020304" pitchFamily="18" charset="0"/>
                        </a:rPr>
                        <a:t> </a:t>
                      </a:r>
                      <a:r>
                        <a:rPr lang="en-US" sz="2000" dirty="0" err="1">
                          <a:effectLst/>
                          <a:latin typeface="Century Gothic" panose="020B0502020202020204" pitchFamily="34" charset="0"/>
                          <a:ea typeface="Times New Roman" panose="02020603050405020304" pitchFamily="18" charset="0"/>
                        </a:rPr>
                        <a:t>viele</a:t>
                      </a:r>
                      <a:r>
                        <a:rPr lang="en-US" sz="2000" dirty="0">
                          <a:effectLst/>
                          <a:latin typeface="Century Gothic" panose="020B0502020202020204" pitchFamily="34" charset="0"/>
                          <a:ea typeface="Times New Roman" panose="02020603050405020304" pitchFamily="18" charset="0"/>
                        </a:rPr>
                        <a:t> </a:t>
                      </a:r>
                      <a:r>
                        <a:rPr lang="en-US" sz="2000" dirty="0" err="1">
                          <a:effectLst/>
                          <a:latin typeface="Century Gothic" panose="020B0502020202020204" pitchFamily="34" charset="0"/>
                          <a:ea typeface="Times New Roman" panose="02020603050405020304" pitchFamily="18" charset="0"/>
                        </a:rPr>
                        <a:t>Sätze</a:t>
                      </a:r>
                      <a:r>
                        <a:rPr lang="en-US" sz="2000" dirty="0">
                          <a:effectLst/>
                          <a:latin typeface="Century Gothic" panose="020B0502020202020204" pitchFamily="34" charset="0"/>
                          <a:ea typeface="Times New Roman" panose="02020603050405020304" pitchFamily="18" charset="0"/>
                        </a:rPr>
                        <a:t> </a:t>
                      </a:r>
                      <a:r>
                        <a:rPr lang="en-US" sz="2000" dirty="0" err="1">
                          <a:effectLst/>
                          <a:latin typeface="Century Gothic" panose="020B0502020202020204" pitchFamily="34" charset="0"/>
                          <a:ea typeface="Times New Roman" panose="02020603050405020304" pitchFamily="18" charset="0"/>
                        </a:rPr>
                        <a:t>übersetzen</a:t>
                      </a:r>
                      <a:r>
                        <a:rPr lang="en-US" sz="2000" dirty="0">
                          <a:effectLst/>
                          <a:latin typeface="Century Gothic" panose="020B0502020202020204" pitchFamily="34" charset="0"/>
                          <a:ea typeface="Times New Roman" panose="02020603050405020304" pitchFamily="18" charset="0"/>
                        </a:rPr>
                        <a:t> und an die </a:t>
                      </a:r>
                      <a:r>
                        <a:rPr lang="en-US" sz="2000" dirty="0" err="1">
                          <a:effectLst/>
                          <a:latin typeface="Century Gothic" panose="020B0502020202020204" pitchFamily="34" charset="0"/>
                          <a:ea typeface="Times New Roman" panose="02020603050405020304" pitchFamily="18" charset="0"/>
                        </a:rPr>
                        <a:t>Wände</a:t>
                      </a:r>
                      <a:r>
                        <a:rPr lang="en-US" sz="2000" dirty="0">
                          <a:effectLst/>
                          <a:latin typeface="Century Gothic" panose="020B0502020202020204" pitchFamily="34" charset="0"/>
                          <a:ea typeface="Times New Roman" panose="02020603050405020304" pitchFamily="18" charset="0"/>
                        </a:rPr>
                        <a:t> </a:t>
                      </a:r>
                      <a:r>
                        <a:rPr lang="en-US" sz="2000" dirty="0" err="1">
                          <a:effectLst/>
                          <a:latin typeface="Century Gothic" panose="020B0502020202020204" pitchFamily="34" charset="0"/>
                          <a:ea typeface="Times New Roman" panose="02020603050405020304" pitchFamily="18" charset="0"/>
                        </a:rPr>
                        <a:t>schreiben</a:t>
                      </a:r>
                      <a:r>
                        <a:rPr lang="en-US" sz="2000" dirty="0">
                          <a:effectLst/>
                          <a:latin typeface="Century Gothic" panose="020B0502020202020204" pitchFamily="34" charset="0"/>
                          <a:ea typeface="Times New Roman" panose="02020603050405020304" pitchFamily="18" charset="0"/>
                        </a:rPr>
                        <a:t>.</a:t>
                      </a:r>
                      <a:endParaRPr lang="en-GB" sz="1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BAB8B8"/>
                      </a:solidFill>
                      <a:prstDash val="solid"/>
                      <a:round/>
                      <a:headEnd type="none" w="med" len="med"/>
                      <a:tailEnd type="none" w="med" len="med"/>
                    </a:lnL>
                    <a:lnR w="12700" cap="flat" cmpd="sng" algn="ctr">
                      <a:solidFill>
                        <a:srgbClr val="BAB8B8"/>
                      </a:solidFill>
                      <a:prstDash val="solid"/>
                      <a:round/>
                      <a:headEnd type="none" w="med" len="med"/>
                      <a:tailEnd type="none" w="med" len="med"/>
                    </a:lnR>
                    <a:lnT w="12700" cap="flat" cmpd="sng" algn="ctr">
                      <a:solidFill>
                        <a:srgbClr val="BAB8B8"/>
                      </a:solidFill>
                      <a:prstDash val="solid"/>
                      <a:round/>
                      <a:headEnd type="none" w="med" len="med"/>
                      <a:tailEnd type="none" w="med" len="med"/>
                    </a:lnT>
                    <a:lnB w="12700" cap="flat" cmpd="sng" algn="ctr">
                      <a:solidFill>
                        <a:srgbClr val="BAB8B8"/>
                      </a:solidFill>
                      <a:prstDash val="solid"/>
                      <a:round/>
                      <a:headEnd type="none" w="med" len="med"/>
                      <a:tailEnd type="none" w="med" len="med"/>
                    </a:lnB>
                  </a:tcPr>
                </a:tc>
                <a:extLst>
                  <a:ext uri="{0D108BD9-81ED-4DB2-BD59-A6C34878D82A}">
                    <a16:rowId xmlns:a16="http://schemas.microsoft.com/office/drawing/2014/main" val="1473659736"/>
                  </a:ext>
                </a:extLst>
              </a:tr>
              <a:tr h="598794">
                <a:tc>
                  <a:txBody>
                    <a:bodyPr/>
                    <a:lstStyle/>
                    <a:p>
                      <a:r>
                        <a:rPr lang="en-US" sz="2000" dirty="0">
                          <a:effectLst/>
                          <a:latin typeface="Century Gothic" panose="020B0502020202020204" pitchFamily="34" charset="0"/>
                          <a:ea typeface="Times New Roman" panose="02020603050405020304" pitchFamily="18" charset="0"/>
                        </a:rPr>
                        <a:t>5. Ja </a:t>
                      </a:r>
                      <a:endParaRPr lang="en-GB" sz="1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BAB8B8"/>
                      </a:solidFill>
                      <a:prstDash val="solid"/>
                      <a:round/>
                      <a:headEnd type="none" w="med" len="med"/>
                      <a:tailEnd type="none" w="med" len="med"/>
                    </a:lnL>
                    <a:lnR w="12700" cap="flat" cmpd="sng" algn="ctr">
                      <a:solidFill>
                        <a:srgbClr val="BAB8B8"/>
                      </a:solidFill>
                      <a:prstDash val="solid"/>
                      <a:round/>
                      <a:headEnd type="none" w="med" len="med"/>
                      <a:tailEnd type="none" w="med" len="med"/>
                    </a:lnR>
                    <a:lnT w="12700" cap="flat" cmpd="sng" algn="ctr">
                      <a:solidFill>
                        <a:srgbClr val="BAB8B8"/>
                      </a:solidFill>
                      <a:prstDash val="solid"/>
                      <a:round/>
                      <a:headEnd type="none" w="med" len="med"/>
                      <a:tailEnd type="none" w="med" len="med"/>
                    </a:lnT>
                    <a:lnB w="12700" cap="flat" cmpd="sng" algn="ctr">
                      <a:solidFill>
                        <a:srgbClr val="BAB8B8"/>
                      </a:solidFill>
                      <a:prstDash val="solid"/>
                      <a:round/>
                      <a:headEnd type="none" w="med" len="med"/>
                      <a:tailEnd type="none" w="med" len="med"/>
                    </a:lnB>
                  </a:tcPr>
                </a:tc>
                <a:extLst>
                  <a:ext uri="{0D108BD9-81ED-4DB2-BD59-A6C34878D82A}">
                    <a16:rowId xmlns:a16="http://schemas.microsoft.com/office/drawing/2014/main" val="3955916171"/>
                  </a:ext>
                </a:extLst>
              </a:tr>
              <a:tr h="598794">
                <a:tc>
                  <a:txBody>
                    <a:bodyPr/>
                    <a:lstStyle/>
                    <a:p>
                      <a:r>
                        <a:rPr lang="en-US" sz="2000" dirty="0">
                          <a:effectLst/>
                          <a:latin typeface="Century Gothic" panose="020B0502020202020204" pitchFamily="34" charset="0"/>
                          <a:ea typeface="Times New Roman" panose="02020603050405020304" pitchFamily="18" charset="0"/>
                        </a:rPr>
                        <a:t>6. Mir auch!</a:t>
                      </a:r>
                      <a:endParaRPr lang="en-GB" sz="1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BAB8B8"/>
                      </a:solidFill>
                      <a:prstDash val="solid"/>
                      <a:round/>
                      <a:headEnd type="none" w="med" len="med"/>
                      <a:tailEnd type="none" w="med" len="med"/>
                    </a:lnL>
                    <a:lnR w="12700" cap="flat" cmpd="sng" algn="ctr">
                      <a:solidFill>
                        <a:srgbClr val="BAB8B8"/>
                      </a:solidFill>
                      <a:prstDash val="solid"/>
                      <a:round/>
                      <a:headEnd type="none" w="med" len="med"/>
                      <a:tailEnd type="none" w="med" len="med"/>
                    </a:lnR>
                    <a:lnT w="12700" cap="flat" cmpd="sng" algn="ctr">
                      <a:solidFill>
                        <a:srgbClr val="BAB8B8"/>
                      </a:solidFill>
                      <a:prstDash val="solid"/>
                      <a:round/>
                      <a:headEnd type="none" w="med" len="med"/>
                      <a:tailEnd type="none" w="med" len="med"/>
                    </a:lnT>
                    <a:lnB w="12700" cap="flat" cmpd="sng" algn="ctr">
                      <a:solidFill>
                        <a:srgbClr val="BAB8B8"/>
                      </a:solidFill>
                      <a:prstDash val="solid"/>
                      <a:round/>
                      <a:headEnd type="none" w="med" len="med"/>
                      <a:tailEnd type="none" w="med" len="med"/>
                    </a:lnB>
                  </a:tcPr>
                </a:tc>
                <a:extLst>
                  <a:ext uri="{0D108BD9-81ED-4DB2-BD59-A6C34878D82A}">
                    <a16:rowId xmlns:a16="http://schemas.microsoft.com/office/drawing/2014/main" val="1595495745"/>
                  </a:ext>
                </a:extLst>
              </a:tr>
            </a:tbl>
          </a:graphicData>
        </a:graphic>
      </p:graphicFrame>
    </p:spTree>
    <p:extLst>
      <p:ext uri="{BB962C8B-B14F-4D97-AF65-F5344CB8AC3E}">
        <p14:creationId xmlns:p14="http://schemas.microsoft.com/office/powerpoint/2010/main" val="3688371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01828-C529-8EFF-CD10-2DA48CDF4173}"/>
              </a:ext>
            </a:extLst>
          </p:cNvPr>
          <p:cNvSpPr>
            <a:spLocks noGrp="1"/>
          </p:cNvSpPr>
          <p:nvPr>
            <p:ph type="title"/>
          </p:nvPr>
        </p:nvSpPr>
        <p:spPr>
          <a:xfrm>
            <a:off x="-1" y="213557"/>
            <a:ext cx="4384111" cy="647577"/>
          </a:xfrm>
        </p:spPr>
        <p:txBody>
          <a:bodyPr/>
          <a:lstStyle/>
          <a:p>
            <a:r>
              <a:rPr lang="en-US" dirty="0"/>
              <a:t>Connecting letters</a:t>
            </a:r>
            <a:endParaRPr lang="en-GB" dirty="0"/>
          </a:p>
        </p:txBody>
      </p:sp>
      <p:sp>
        <p:nvSpPr>
          <p:cNvPr id="3" name="Text Placeholder 2">
            <a:extLst>
              <a:ext uri="{FF2B5EF4-FFF2-40B4-BE49-F238E27FC236}">
                <a16:creationId xmlns:a16="http://schemas.microsoft.com/office/drawing/2014/main" id="{81073A3F-9DB7-DCBF-AE19-92F3BA9AF1A4}"/>
              </a:ext>
            </a:extLst>
          </p:cNvPr>
          <p:cNvSpPr>
            <a:spLocks noGrp="1"/>
          </p:cNvSpPr>
          <p:nvPr>
            <p:ph type="body" sz="quarter" idx="10"/>
          </p:nvPr>
        </p:nvSpPr>
        <p:spPr>
          <a:xfrm>
            <a:off x="373063" y="1036736"/>
            <a:ext cx="11514137" cy="5105400"/>
          </a:xfrm>
        </p:spPr>
        <p:txBody>
          <a:bodyPr>
            <a:normAutofit/>
          </a:bodyPr>
          <a:lstStyle/>
          <a:p>
            <a:r>
              <a:rPr lang="en-US" dirty="0"/>
              <a:t>Compounds sometimes have </a:t>
            </a:r>
            <a:r>
              <a:rPr lang="en-US" b="1" dirty="0"/>
              <a:t>fewer</a:t>
            </a:r>
            <a:r>
              <a:rPr lang="en-US" dirty="0"/>
              <a:t> or </a:t>
            </a:r>
            <a:r>
              <a:rPr lang="en-US" b="1" dirty="0"/>
              <a:t>additional </a:t>
            </a:r>
            <a:r>
              <a:rPr lang="en-US" dirty="0"/>
              <a:t>letters to make them easier to say:</a:t>
            </a:r>
            <a:endParaRPr lang="en-GB" dirty="0"/>
          </a:p>
          <a:p>
            <a:endParaRPr lang="en-GB" dirty="0"/>
          </a:p>
          <a:p>
            <a:endParaRPr lang="en-GB" dirty="0"/>
          </a:p>
          <a:p>
            <a:endParaRPr lang="en-GB" dirty="0"/>
          </a:p>
          <a:p>
            <a:r>
              <a:rPr lang="en-GB" dirty="0"/>
              <a:t> </a:t>
            </a:r>
          </a:p>
          <a:p>
            <a:endParaRPr lang="en-GB" dirty="0"/>
          </a:p>
          <a:p>
            <a:endParaRPr lang="en-GB" dirty="0"/>
          </a:p>
          <a:p>
            <a:r>
              <a:rPr lang="en-GB" dirty="0"/>
              <a:t> </a:t>
            </a:r>
          </a:p>
          <a:p>
            <a:endParaRPr lang="en-GB" b="1" dirty="0"/>
          </a:p>
          <a:p>
            <a:endParaRPr lang="en-GB" dirty="0"/>
          </a:p>
          <a:p>
            <a:endParaRPr lang="en-GB" dirty="0"/>
          </a:p>
        </p:txBody>
      </p:sp>
      <p:sp>
        <p:nvSpPr>
          <p:cNvPr id="11" name="Speech Bubble: Oval 10">
            <a:extLst>
              <a:ext uri="{FF2B5EF4-FFF2-40B4-BE49-F238E27FC236}">
                <a16:creationId xmlns:a16="http://schemas.microsoft.com/office/drawing/2014/main" id="{48A256AC-900C-713A-6841-6A84D3FA8A55}"/>
              </a:ext>
            </a:extLst>
          </p:cNvPr>
          <p:cNvSpPr/>
          <p:nvPr/>
        </p:nvSpPr>
        <p:spPr>
          <a:xfrm>
            <a:off x="145775" y="5163769"/>
            <a:ext cx="3393282" cy="1028471"/>
          </a:xfrm>
          <a:prstGeom prst="wedgeEllipseCallout">
            <a:avLst>
              <a:gd name="adj1" fmla="val 56900"/>
              <a:gd name="adj2" fmla="val -31563"/>
            </a:avLst>
          </a:prstGeom>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p>
        </p:txBody>
      </p:sp>
      <p:sp>
        <p:nvSpPr>
          <p:cNvPr id="12" name="Flowchart: Alternate Process 11">
            <a:extLst>
              <a:ext uri="{FF2B5EF4-FFF2-40B4-BE49-F238E27FC236}">
                <a16:creationId xmlns:a16="http://schemas.microsoft.com/office/drawing/2014/main" id="{6E9A66E9-6250-11BF-5922-23805A8818D0}"/>
              </a:ext>
            </a:extLst>
          </p:cNvPr>
          <p:cNvSpPr/>
          <p:nvPr/>
        </p:nvSpPr>
        <p:spPr>
          <a:xfrm>
            <a:off x="10416208" y="96025"/>
            <a:ext cx="1679259" cy="473830"/>
          </a:xfrm>
          <a:prstGeom prst="flowChartAlternate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Grammatik</a:t>
            </a:r>
            <a:endParaRPr lang="en-GB" sz="2000" dirty="0"/>
          </a:p>
        </p:txBody>
      </p:sp>
      <p:sp>
        <p:nvSpPr>
          <p:cNvPr id="4" name="TextBox 3">
            <a:extLst>
              <a:ext uri="{FF2B5EF4-FFF2-40B4-BE49-F238E27FC236}">
                <a16:creationId xmlns:a16="http://schemas.microsoft.com/office/drawing/2014/main" id="{0924FA2B-BAF1-1483-C3CF-65AF6CDFAD3F}"/>
              </a:ext>
            </a:extLst>
          </p:cNvPr>
          <p:cNvSpPr txBox="1"/>
          <p:nvPr/>
        </p:nvSpPr>
        <p:spPr>
          <a:xfrm>
            <a:off x="528687" y="3548830"/>
            <a:ext cx="8646239" cy="461665"/>
          </a:xfrm>
          <a:prstGeom prst="rect">
            <a:avLst/>
          </a:prstGeom>
          <a:noFill/>
          <a:ln w="28575">
            <a:solidFill>
              <a:srgbClr val="C00000"/>
            </a:solidFill>
          </a:ln>
        </p:spPr>
        <p:txBody>
          <a:bodyPr wrap="square" rtlCol="0" anchor="t">
            <a:spAutoFit/>
          </a:bodyPr>
          <a:lstStyle/>
          <a:p>
            <a:r>
              <a:rPr lang="en-GB" sz="2400" b="1" dirty="0"/>
              <a:t>+</a:t>
            </a:r>
            <a:r>
              <a:rPr lang="en-GB" sz="2400" dirty="0"/>
              <a:t>‘</a:t>
            </a:r>
            <a:r>
              <a:rPr lang="en-GB" sz="2400" b="1" dirty="0"/>
              <a:t>e</a:t>
            </a:r>
            <a:r>
              <a:rPr lang="en-GB" sz="2400" dirty="0"/>
              <a:t>’ e.g., Tag + </a:t>
            </a:r>
            <a:r>
              <a:rPr lang="en-GB" sz="2400" b="1" dirty="0"/>
              <a:t>e</a:t>
            </a:r>
            <a:r>
              <a:rPr lang="en-GB" sz="2400" dirty="0"/>
              <a:t> + Buch – </a:t>
            </a:r>
            <a:r>
              <a:rPr lang="en-GB" sz="2400" dirty="0" err="1"/>
              <a:t>Tag</a:t>
            </a:r>
            <a:r>
              <a:rPr lang="en-GB" sz="2400" b="1" dirty="0" err="1"/>
              <a:t>e</a:t>
            </a:r>
            <a:r>
              <a:rPr lang="en-GB" sz="2400" dirty="0" err="1"/>
              <a:t>buch</a:t>
            </a:r>
            <a:r>
              <a:rPr lang="en-GB" sz="2400" dirty="0"/>
              <a:t> = diary</a:t>
            </a:r>
            <a:endParaRPr lang="en-GB" dirty="0"/>
          </a:p>
        </p:txBody>
      </p:sp>
      <p:sp>
        <p:nvSpPr>
          <p:cNvPr id="5" name="TextBox 4">
            <a:extLst>
              <a:ext uri="{FF2B5EF4-FFF2-40B4-BE49-F238E27FC236}">
                <a16:creationId xmlns:a16="http://schemas.microsoft.com/office/drawing/2014/main" id="{21026AB3-A9E5-C483-B665-04E24776C8E1}"/>
              </a:ext>
            </a:extLst>
          </p:cNvPr>
          <p:cNvSpPr txBox="1"/>
          <p:nvPr/>
        </p:nvSpPr>
        <p:spPr>
          <a:xfrm>
            <a:off x="528687" y="2679633"/>
            <a:ext cx="8646239" cy="461665"/>
          </a:xfrm>
          <a:prstGeom prst="rect">
            <a:avLst/>
          </a:prstGeom>
          <a:noFill/>
          <a:ln w="28575">
            <a:solidFill>
              <a:srgbClr val="C00000"/>
            </a:solidFill>
          </a:ln>
        </p:spPr>
        <p:txBody>
          <a:bodyPr wrap="square" rtlCol="0" anchor="t">
            <a:spAutoFit/>
          </a:bodyPr>
          <a:lstStyle/>
          <a:p>
            <a:r>
              <a:rPr lang="en-GB" sz="2400" b="1" dirty="0"/>
              <a:t>+</a:t>
            </a:r>
            <a:r>
              <a:rPr lang="en-GB" sz="2400" dirty="0"/>
              <a:t>‘</a:t>
            </a:r>
            <a:r>
              <a:rPr lang="en-GB" sz="2400" b="1" dirty="0"/>
              <a:t>s/</a:t>
            </a:r>
            <a:r>
              <a:rPr lang="en-GB" sz="2400" b="1" dirty="0" err="1"/>
              <a:t>es</a:t>
            </a:r>
            <a:r>
              <a:rPr lang="en-GB" sz="2400" dirty="0" err="1"/>
              <a:t>’</a:t>
            </a:r>
            <a:r>
              <a:rPr lang="en-GB" sz="2400" dirty="0"/>
              <a:t> e.g., Arbeit + </a:t>
            </a:r>
            <a:r>
              <a:rPr lang="en-GB" sz="2400" b="1" dirty="0"/>
              <a:t>s </a:t>
            </a:r>
            <a:r>
              <a:rPr lang="en-GB" sz="2400" dirty="0"/>
              <a:t>+ Tag – </a:t>
            </a:r>
            <a:r>
              <a:rPr lang="en-GB" sz="2400" dirty="0" err="1"/>
              <a:t>Arbeit</a:t>
            </a:r>
            <a:r>
              <a:rPr lang="en-GB" sz="2400" b="1" dirty="0" err="1"/>
              <a:t>s</a:t>
            </a:r>
            <a:r>
              <a:rPr lang="en-GB" sz="2400" dirty="0" err="1"/>
              <a:t>tag</a:t>
            </a:r>
            <a:r>
              <a:rPr lang="en-GB" sz="2400" dirty="0"/>
              <a:t> = working day</a:t>
            </a:r>
          </a:p>
        </p:txBody>
      </p:sp>
      <p:sp>
        <p:nvSpPr>
          <p:cNvPr id="7" name="TextBox 6">
            <a:extLst>
              <a:ext uri="{FF2B5EF4-FFF2-40B4-BE49-F238E27FC236}">
                <a16:creationId xmlns:a16="http://schemas.microsoft.com/office/drawing/2014/main" id="{E58E5C4B-BE9D-4313-35B7-7BD07D999376}"/>
              </a:ext>
            </a:extLst>
          </p:cNvPr>
          <p:cNvSpPr txBox="1"/>
          <p:nvPr/>
        </p:nvSpPr>
        <p:spPr>
          <a:xfrm>
            <a:off x="528688" y="4470427"/>
            <a:ext cx="11358512" cy="461665"/>
          </a:xfrm>
          <a:prstGeom prst="rect">
            <a:avLst/>
          </a:prstGeom>
          <a:noFill/>
          <a:ln w="28575">
            <a:solidFill>
              <a:srgbClr val="C00000"/>
            </a:solidFill>
          </a:ln>
        </p:spPr>
        <p:txBody>
          <a:bodyPr wrap="square" rtlCol="0" anchor="t">
            <a:spAutoFit/>
          </a:bodyPr>
          <a:lstStyle/>
          <a:p>
            <a:r>
              <a:rPr lang="en-GB" sz="2400" b="1" dirty="0"/>
              <a:t>+</a:t>
            </a:r>
            <a:r>
              <a:rPr lang="en-GB" sz="2400" dirty="0"/>
              <a:t>‘</a:t>
            </a:r>
            <a:r>
              <a:rPr lang="en-GB" sz="2400" b="1" dirty="0"/>
              <a:t>n/ </a:t>
            </a:r>
            <a:r>
              <a:rPr lang="en-GB" sz="2400" b="1" dirty="0" err="1"/>
              <a:t>en</a:t>
            </a:r>
            <a:r>
              <a:rPr lang="en-GB" sz="2400" dirty="0"/>
              <a:t>’ e.g., </a:t>
            </a:r>
            <a:r>
              <a:rPr lang="en-GB" sz="2400" dirty="0" err="1"/>
              <a:t>Sprache</a:t>
            </a:r>
            <a:r>
              <a:rPr lang="en-GB" sz="2400" dirty="0"/>
              <a:t> + </a:t>
            </a:r>
            <a:r>
              <a:rPr lang="en-GB" sz="2400" b="1" dirty="0"/>
              <a:t>n</a:t>
            </a:r>
            <a:r>
              <a:rPr lang="en-GB" sz="2400" dirty="0"/>
              <a:t> + </a:t>
            </a:r>
            <a:r>
              <a:rPr lang="en-GB" sz="2400" dirty="0" err="1"/>
              <a:t>Frage</a:t>
            </a:r>
            <a:r>
              <a:rPr lang="en-GB" sz="2400" dirty="0"/>
              <a:t> – </a:t>
            </a:r>
            <a:r>
              <a:rPr lang="en-GB" sz="2400" dirty="0" err="1"/>
              <a:t>Sprache</a:t>
            </a:r>
            <a:r>
              <a:rPr lang="en-GB" sz="2400" b="1" dirty="0" err="1"/>
              <a:t>n</a:t>
            </a:r>
            <a:r>
              <a:rPr lang="en-GB" sz="2400" dirty="0" err="1"/>
              <a:t>frage</a:t>
            </a:r>
            <a:r>
              <a:rPr lang="en-GB" sz="2400" dirty="0"/>
              <a:t> = language question</a:t>
            </a:r>
          </a:p>
        </p:txBody>
      </p:sp>
      <p:sp>
        <p:nvSpPr>
          <p:cNvPr id="14" name="Speech Bubble: Rectangle with Corners Rounded 13">
            <a:extLst>
              <a:ext uri="{FF2B5EF4-FFF2-40B4-BE49-F238E27FC236}">
                <a16:creationId xmlns:a16="http://schemas.microsoft.com/office/drawing/2014/main" id="{071725B1-1948-4D77-8759-A59D19DEBE59}"/>
              </a:ext>
            </a:extLst>
          </p:cNvPr>
          <p:cNvSpPr/>
          <p:nvPr/>
        </p:nvSpPr>
        <p:spPr>
          <a:xfrm>
            <a:off x="9673267" y="1786297"/>
            <a:ext cx="2145670" cy="1494181"/>
          </a:xfrm>
          <a:prstGeom prst="wedgeRoundRectCallout">
            <a:avLst>
              <a:gd name="adj1" fmla="val -17881"/>
              <a:gd name="adj2" fmla="val 85328"/>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Connectors are needed for about 1/3 compounds.</a:t>
            </a:r>
            <a:endParaRPr lang="en-GB" sz="2000" dirty="0"/>
          </a:p>
        </p:txBody>
      </p:sp>
      <p:sp>
        <p:nvSpPr>
          <p:cNvPr id="15" name="TextBox 14">
            <a:extLst>
              <a:ext uri="{FF2B5EF4-FFF2-40B4-BE49-F238E27FC236}">
                <a16:creationId xmlns:a16="http://schemas.microsoft.com/office/drawing/2014/main" id="{88449D2D-13C5-4AF1-879F-F2D1967F85C9}"/>
              </a:ext>
            </a:extLst>
          </p:cNvPr>
          <p:cNvSpPr txBox="1"/>
          <p:nvPr/>
        </p:nvSpPr>
        <p:spPr>
          <a:xfrm>
            <a:off x="528688" y="1894523"/>
            <a:ext cx="8646238" cy="461665"/>
          </a:xfrm>
          <a:prstGeom prst="rect">
            <a:avLst/>
          </a:prstGeom>
          <a:noFill/>
          <a:ln w="28575">
            <a:solidFill>
              <a:schemeClr val="accent2"/>
            </a:solidFill>
          </a:ln>
        </p:spPr>
        <p:txBody>
          <a:bodyPr wrap="square" rtlCol="0" anchor="t">
            <a:spAutoFit/>
          </a:bodyPr>
          <a:lstStyle/>
          <a:p>
            <a:r>
              <a:rPr lang="en-GB" sz="2400" b="1" dirty="0"/>
              <a:t>-</a:t>
            </a:r>
            <a:r>
              <a:rPr lang="en-GB" sz="2400" dirty="0"/>
              <a:t>‘</a:t>
            </a:r>
            <a:r>
              <a:rPr lang="en-GB" sz="2400" b="1" dirty="0"/>
              <a:t>e</a:t>
            </a:r>
            <a:r>
              <a:rPr lang="en-GB" sz="2400" dirty="0"/>
              <a:t>’ e.g., Schule - </a:t>
            </a:r>
            <a:r>
              <a:rPr lang="en-GB" sz="2400" b="1" dirty="0"/>
              <a:t>e</a:t>
            </a:r>
            <a:r>
              <a:rPr lang="en-GB" sz="2400" dirty="0"/>
              <a:t> + Buch – </a:t>
            </a:r>
            <a:r>
              <a:rPr lang="en-GB" sz="2400" dirty="0" err="1"/>
              <a:t>Schulbuch</a:t>
            </a:r>
            <a:r>
              <a:rPr lang="en-GB" sz="2400" dirty="0"/>
              <a:t> = school book</a:t>
            </a:r>
            <a:endParaRPr lang="en-GB" dirty="0"/>
          </a:p>
        </p:txBody>
      </p:sp>
      <p:sp>
        <p:nvSpPr>
          <p:cNvPr id="16" name="TextBox 15">
            <a:extLst>
              <a:ext uri="{FF2B5EF4-FFF2-40B4-BE49-F238E27FC236}">
                <a16:creationId xmlns:a16="http://schemas.microsoft.com/office/drawing/2014/main" id="{1D67586B-FA54-495D-BCFB-83E032F5AD6A}"/>
              </a:ext>
            </a:extLst>
          </p:cNvPr>
          <p:cNvSpPr txBox="1"/>
          <p:nvPr/>
        </p:nvSpPr>
        <p:spPr>
          <a:xfrm>
            <a:off x="145774" y="5312546"/>
            <a:ext cx="340580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D3C3C"/>
                </a:solidFill>
                <a:effectLst/>
                <a:uLnTx/>
                <a:uFillTx/>
                <a:latin typeface="Century Gothic"/>
                <a:ea typeface="+mn-ea"/>
                <a:cs typeface="+mn-cs"/>
              </a:rPr>
              <a:t>There is no limit to the length of compounds!</a:t>
            </a:r>
            <a:endParaRPr kumimoji="0" lang="en-GB" sz="20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6" name="Rectangle: Rounded Corners 5">
            <a:extLst>
              <a:ext uri="{FF2B5EF4-FFF2-40B4-BE49-F238E27FC236}">
                <a16:creationId xmlns:a16="http://schemas.microsoft.com/office/drawing/2014/main" id="{363A4F3D-626F-BA93-8E1E-70795572FB13}"/>
              </a:ext>
            </a:extLst>
          </p:cNvPr>
          <p:cNvSpPr/>
          <p:nvPr/>
        </p:nvSpPr>
        <p:spPr>
          <a:xfrm>
            <a:off x="4198776" y="5107694"/>
            <a:ext cx="7620161" cy="1153527"/>
          </a:xfrm>
          <a:prstGeom prst="roundRect">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t>Sprachenlernmöglichkeiten</a:t>
            </a:r>
            <a:r>
              <a:rPr lang="en-US" sz="2400" dirty="0"/>
              <a:t> | </a:t>
            </a:r>
            <a:r>
              <a:rPr lang="en-US" sz="2400" dirty="0" err="1"/>
              <a:t>Fremdwörterbuch</a:t>
            </a:r>
            <a:r>
              <a:rPr lang="en-US" sz="2400" dirty="0"/>
              <a:t> | </a:t>
            </a:r>
            <a:r>
              <a:rPr lang="en-US" sz="2400" dirty="0" err="1"/>
              <a:t>Fremdsprachenunterrichtsmaterialien</a:t>
            </a:r>
            <a:endParaRPr lang="en-GB" sz="2400" dirty="0"/>
          </a:p>
        </p:txBody>
      </p:sp>
    </p:spTree>
    <p:extLst>
      <p:ext uri="{BB962C8B-B14F-4D97-AF65-F5344CB8AC3E}">
        <p14:creationId xmlns:p14="http://schemas.microsoft.com/office/powerpoint/2010/main" val="527953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0"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animBg="1"/>
      <p:bldP spid="5" grpId="0" animBg="1"/>
      <p:bldP spid="7" grpId="0" animBg="1"/>
      <p:bldP spid="14" grpId="0" animBg="1"/>
      <p:bldP spid="15" grpId="0" animBg="1"/>
      <p:bldP spid="16" grpId="0"/>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BFE5A-26B6-823D-3ADE-0BBEA25B6A57}"/>
              </a:ext>
            </a:extLst>
          </p:cNvPr>
          <p:cNvSpPr>
            <a:spLocks noGrp="1"/>
          </p:cNvSpPr>
          <p:nvPr>
            <p:ph type="title"/>
          </p:nvPr>
        </p:nvSpPr>
        <p:spPr>
          <a:xfrm>
            <a:off x="0" y="213557"/>
            <a:ext cx="5920740" cy="647577"/>
          </a:xfrm>
        </p:spPr>
        <p:txBody>
          <a:bodyPr/>
          <a:lstStyle/>
          <a:p>
            <a:r>
              <a:rPr lang="en-US" dirty="0" err="1"/>
              <a:t>Hausaufgaben</a:t>
            </a:r>
            <a:r>
              <a:rPr lang="en-US" dirty="0"/>
              <a:t>- </a:t>
            </a:r>
            <a:r>
              <a:rPr lang="en-US" dirty="0" err="1"/>
              <a:t>Quizlets</a:t>
            </a:r>
            <a:endParaRPr lang="en-GB" dirty="0"/>
          </a:p>
        </p:txBody>
      </p:sp>
      <p:sp>
        <p:nvSpPr>
          <p:cNvPr id="3" name="Text Placeholder 2">
            <a:extLst>
              <a:ext uri="{FF2B5EF4-FFF2-40B4-BE49-F238E27FC236}">
                <a16:creationId xmlns:a16="http://schemas.microsoft.com/office/drawing/2014/main" id="{68FE285C-D8D1-8617-C8CB-98EF42ACC243}"/>
              </a:ext>
            </a:extLst>
          </p:cNvPr>
          <p:cNvSpPr>
            <a:spLocks noGrp="1"/>
          </p:cNvSpPr>
          <p:nvPr>
            <p:ph type="body" sz="quarter" idx="10"/>
          </p:nvPr>
        </p:nvSpPr>
        <p:spPr/>
        <p:txBody>
          <a:bodyPr/>
          <a:lstStyle/>
          <a:p>
            <a:r>
              <a:rPr lang="en-US" b="1" dirty="0"/>
              <a:t>New vocabulary</a:t>
            </a:r>
          </a:p>
          <a:p>
            <a:endParaRPr lang="en-GB" dirty="0"/>
          </a:p>
          <a:p>
            <a:endParaRPr lang="en-GB" dirty="0"/>
          </a:p>
          <a:p>
            <a:endParaRPr lang="en-GB" dirty="0"/>
          </a:p>
          <a:p>
            <a:endParaRPr lang="en-GB" dirty="0"/>
          </a:p>
          <a:p>
            <a:endParaRPr lang="en-GB" dirty="0"/>
          </a:p>
          <a:p>
            <a:r>
              <a:rPr lang="en-GB" b="1" dirty="0"/>
              <a:t>Revisited vocabulary</a:t>
            </a:r>
          </a:p>
        </p:txBody>
      </p:sp>
      <p:pic>
        <p:nvPicPr>
          <p:cNvPr id="6" name="Picture 5">
            <a:extLst>
              <a:ext uri="{FF2B5EF4-FFF2-40B4-BE49-F238E27FC236}">
                <a16:creationId xmlns:a16="http://schemas.microsoft.com/office/drawing/2014/main" id="{4C8A6FE2-7292-52E7-ED2F-E81DCD68074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351351" y="1065213"/>
            <a:ext cx="1965960" cy="1965960"/>
          </a:xfrm>
          <a:prstGeom prst="rect">
            <a:avLst/>
          </a:prstGeom>
        </p:spPr>
      </p:pic>
      <p:sp>
        <p:nvSpPr>
          <p:cNvPr id="7" name="TextBox 6">
            <a:extLst>
              <a:ext uri="{FF2B5EF4-FFF2-40B4-BE49-F238E27FC236}">
                <a16:creationId xmlns:a16="http://schemas.microsoft.com/office/drawing/2014/main" id="{8953D169-0255-B072-65C7-5F5705058288}"/>
              </a:ext>
            </a:extLst>
          </p:cNvPr>
          <p:cNvSpPr txBox="1"/>
          <p:nvPr/>
        </p:nvSpPr>
        <p:spPr>
          <a:xfrm>
            <a:off x="5440680" y="3143250"/>
            <a:ext cx="1988820" cy="461665"/>
          </a:xfrm>
          <a:prstGeom prst="rect">
            <a:avLst/>
          </a:prstGeom>
          <a:noFill/>
        </p:spPr>
        <p:txBody>
          <a:bodyPr wrap="square" rtlCol="0">
            <a:spAutoFit/>
          </a:bodyPr>
          <a:lstStyle/>
          <a:p>
            <a:pPr algn="ctr"/>
            <a:r>
              <a:rPr lang="en-US" sz="2400" b="1" dirty="0"/>
              <a:t>Foundation</a:t>
            </a:r>
            <a:endParaRPr lang="en-GB" sz="2400" b="1" dirty="0"/>
          </a:p>
        </p:txBody>
      </p:sp>
      <p:pic>
        <p:nvPicPr>
          <p:cNvPr id="9" name="Picture 8">
            <a:extLst>
              <a:ext uri="{FF2B5EF4-FFF2-40B4-BE49-F238E27FC236}">
                <a16:creationId xmlns:a16="http://schemas.microsoft.com/office/drawing/2014/main" id="{01656FAF-B2B1-B108-5388-02CDE76BB7D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759048" y="1065213"/>
            <a:ext cx="1965960" cy="1965960"/>
          </a:xfrm>
          <a:prstGeom prst="rect">
            <a:avLst/>
          </a:prstGeom>
        </p:spPr>
      </p:pic>
      <p:sp>
        <p:nvSpPr>
          <p:cNvPr id="10" name="TextBox 9">
            <a:extLst>
              <a:ext uri="{FF2B5EF4-FFF2-40B4-BE49-F238E27FC236}">
                <a16:creationId xmlns:a16="http://schemas.microsoft.com/office/drawing/2014/main" id="{4B5C3EC5-A1FF-462F-E729-D085CC426FD5}"/>
              </a:ext>
            </a:extLst>
          </p:cNvPr>
          <p:cNvSpPr txBox="1"/>
          <p:nvPr/>
        </p:nvSpPr>
        <p:spPr>
          <a:xfrm>
            <a:off x="8848377" y="3143250"/>
            <a:ext cx="1988820" cy="461665"/>
          </a:xfrm>
          <a:prstGeom prst="rect">
            <a:avLst/>
          </a:prstGeom>
          <a:noFill/>
        </p:spPr>
        <p:txBody>
          <a:bodyPr wrap="square" rtlCol="0">
            <a:spAutoFit/>
          </a:bodyPr>
          <a:lstStyle/>
          <a:p>
            <a:pPr algn="ctr"/>
            <a:r>
              <a:rPr lang="en-US" sz="2400" b="1" dirty="0"/>
              <a:t>Higher</a:t>
            </a:r>
            <a:endParaRPr lang="en-GB" sz="2400" b="1" dirty="0"/>
          </a:p>
        </p:txBody>
      </p:sp>
      <p:pic>
        <p:nvPicPr>
          <p:cNvPr id="12" name="Picture 11">
            <a:extLst>
              <a:ext uri="{FF2B5EF4-FFF2-40B4-BE49-F238E27FC236}">
                <a16:creationId xmlns:a16="http://schemas.microsoft.com/office/drawing/2014/main" id="{D7D99773-1A8C-3D03-1D16-2BD2B9AE157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351351" y="3826828"/>
            <a:ext cx="2030730" cy="2030730"/>
          </a:xfrm>
          <a:prstGeom prst="rect">
            <a:avLst/>
          </a:prstGeom>
        </p:spPr>
      </p:pic>
      <p:sp>
        <p:nvSpPr>
          <p:cNvPr id="13" name="TextBox 12">
            <a:extLst>
              <a:ext uri="{FF2B5EF4-FFF2-40B4-BE49-F238E27FC236}">
                <a16:creationId xmlns:a16="http://schemas.microsoft.com/office/drawing/2014/main" id="{B98B2D99-A822-AC68-06C4-A4DF20E34DB7}"/>
              </a:ext>
            </a:extLst>
          </p:cNvPr>
          <p:cNvSpPr txBox="1"/>
          <p:nvPr/>
        </p:nvSpPr>
        <p:spPr>
          <a:xfrm>
            <a:off x="5463540" y="5926397"/>
            <a:ext cx="1988820" cy="461665"/>
          </a:xfrm>
          <a:prstGeom prst="rect">
            <a:avLst/>
          </a:prstGeom>
          <a:noFill/>
        </p:spPr>
        <p:txBody>
          <a:bodyPr wrap="square" rtlCol="0">
            <a:spAutoFit/>
          </a:bodyPr>
          <a:lstStyle/>
          <a:p>
            <a:pPr algn="ctr"/>
            <a:r>
              <a:rPr lang="en-US" sz="2400" b="1" dirty="0"/>
              <a:t>Foundation</a:t>
            </a:r>
            <a:endParaRPr lang="en-GB" sz="2400" b="1" dirty="0"/>
          </a:p>
        </p:txBody>
      </p:sp>
      <p:pic>
        <p:nvPicPr>
          <p:cNvPr id="15" name="Picture 14">
            <a:extLst>
              <a:ext uri="{FF2B5EF4-FFF2-40B4-BE49-F238E27FC236}">
                <a16:creationId xmlns:a16="http://schemas.microsoft.com/office/drawing/2014/main" id="{28185171-8C06-B56E-B917-1E6266AE9BA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8759048" y="3872399"/>
            <a:ext cx="2030730" cy="2030730"/>
          </a:xfrm>
          <a:prstGeom prst="rect">
            <a:avLst/>
          </a:prstGeom>
        </p:spPr>
      </p:pic>
      <p:sp>
        <p:nvSpPr>
          <p:cNvPr id="16" name="TextBox 15">
            <a:extLst>
              <a:ext uri="{FF2B5EF4-FFF2-40B4-BE49-F238E27FC236}">
                <a16:creationId xmlns:a16="http://schemas.microsoft.com/office/drawing/2014/main" id="{90D0712F-D950-A850-D58E-A10024916055}"/>
              </a:ext>
            </a:extLst>
          </p:cNvPr>
          <p:cNvSpPr txBox="1"/>
          <p:nvPr/>
        </p:nvSpPr>
        <p:spPr>
          <a:xfrm>
            <a:off x="8815644" y="5907048"/>
            <a:ext cx="1988820" cy="461665"/>
          </a:xfrm>
          <a:prstGeom prst="rect">
            <a:avLst/>
          </a:prstGeom>
          <a:noFill/>
        </p:spPr>
        <p:txBody>
          <a:bodyPr wrap="square" rtlCol="0">
            <a:spAutoFit/>
          </a:bodyPr>
          <a:lstStyle/>
          <a:p>
            <a:pPr algn="ctr"/>
            <a:r>
              <a:rPr lang="en-US" sz="2400" b="1" dirty="0"/>
              <a:t>Higher</a:t>
            </a:r>
            <a:endParaRPr lang="en-GB" sz="2400" b="1" dirty="0"/>
          </a:p>
        </p:txBody>
      </p:sp>
    </p:spTree>
    <p:extLst>
      <p:ext uri="{BB962C8B-B14F-4D97-AF65-F5344CB8AC3E}">
        <p14:creationId xmlns:p14="http://schemas.microsoft.com/office/powerpoint/2010/main" val="13535599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8E8F5-6B64-DC74-BE9F-840B369B5B54}"/>
              </a:ext>
            </a:extLst>
          </p:cNvPr>
          <p:cNvSpPr>
            <a:spLocks noGrp="1"/>
          </p:cNvSpPr>
          <p:nvPr>
            <p:ph type="title"/>
          </p:nvPr>
        </p:nvSpPr>
        <p:spPr>
          <a:xfrm>
            <a:off x="0" y="213557"/>
            <a:ext cx="4732638" cy="647577"/>
          </a:xfrm>
        </p:spPr>
        <p:txBody>
          <a:bodyPr/>
          <a:lstStyle/>
          <a:p>
            <a:r>
              <a:rPr lang="en-US" dirty="0"/>
              <a:t>Word Patterns 1 &amp; 2</a:t>
            </a:r>
            <a:endParaRPr lang="en-GB" dirty="0"/>
          </a:p>
        </p:txBody>
      </p:sp>
      <p:sp>
        <p:nvSpPr>
          <p:cNvPr id="3" name="Text Placeholder 2">
            <a:extLst>
              <a:ext uri="{FF2B5EF4-FFF2-40B4-BE49-F238E27FC236}">
                <a16:creationId xmlns:a16="http://schemas.microsoft.com/office/drawing/2014/main" id="{B0B9A0A2-8834-EA2A-4A79-C1CC35ACA632}"/>
              </a:ext>
            </a:extLst>
          </p:cNvPr>
          <p:cNvSpPr>
            <a:spLocks noGrp="1"/>
          </p:cNvSpPr>
          <p:nvPr>
            <p:ph type="body" sz="quarter" idx="10"/>
          </p:nvPr>
        </p:nvSpPr>
        <p:spPr>
          <a:xfrm>
            <a:off x="338931" y="1065213"/>
            <a:ext cx="4270139" cy="541165"/>
          </a:xfrm>
        </p:spPr>
        <p:txBody>
          <a:bodyPr>
            <a:noAutofit/>
          </a:bodyPr>
          <a:lstStyle/>
          <a:p>
            <a:r>
              <a:rPr lang="en-US" dirty="0"/>
              <a:t>Remember: </a:t>
            </a:r>
            <a:r>
              <a:rPr lang="en-US" b="1" dirty="0" err="1"/>
              <a:t>Lieblings</a:t>
            </a:r>
            <a:r>
              <a:rPr lang="en-US" dirty="0"/>
              <a:t>- = ?</a:t>
            </a:r>
          </a:p>
        </p:txBody>
      </p:sp>
      <p:sp>
        <p:nvSpPr>
          <p:cNvPr id="4" name="Flowchart: Alternate Process 3">
            <a:extLst>
              <a:ext uri="{FF2B5EF4-FFF2-40B4-BE49-F238E27FC236}">
                <a16:creationId xmlns:a16="http://schemas.microsoft.com/office/drawing/2014/main" id="{29CE3203-EAD1-264E-3952-1A5C30E023E8}"/>
              </a:ext>
            </a:extLst>
          </p:cNvPr>
          <p:cNvSpPr/>
          <p:nvPr/>
        </p:nvSpPr>
        <p:spPr>
          <a:xfrm>
            <a:off x="10468363" y="111272"/>
            <a:ext cx="1627820" cy="473830"/>
          </a:xfrm>
          <a:prstGeom prst="flowChartAlternate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Grammatik</a:t>
            </a:r>
            <a:endParaRPr lang="en-GB" sz="2000" dirty="0"/>
          </a:p>
        </p:txBody>
      </p:sp>
      <p:sp>
        <p:nvSpPr>
          <p:cNvPr id="5" name="TextBox 4">
            <a:extLst>
              <a:ext uri="{FF2B5EF4-FFF2-40B4-BE49-F238E27FC236}">
                <a16:creationId xmlns:a16="http://schemas.microsoft.com/office/drawing/2014/main" id="{9C439A5D-C344-4941-9E3B-7AD2D7F8DFF8}"/>
              </a:ext>
            </a:extLst>
          </p:cNvPr>
          <p:cNvSpPr txBox="1"/>
          <p:nvPr/>
        </p:nvSpPr>
        <p:spPr>
          <a:xfrm>
            <a:off x="4324865" y="1028417"/>
            <a:ext cx="2375298" cy="461665"/>
          </a:xfrm>
          <a:prstGeom prst="rect">
            <a:avLst/>
          </a:prstGeom>
          <a:noFill/>
        </p:spPr>
        <p:txBody>
          <a:bodyPr wrap="square" rtlCol="0">
            <a:spAutoFit/>
          </a:bodyPr>
          <a:lstStyle/>
          <a:p>
            <a:r>
              <a:rPr lang="en-US" sz="2400" dirty="0" err="1"/>
              <a:t>favourite</a:t>
            </a:r>
            <a:endParaRPr lang="en-GB" sz="2400" dirty="0"/>
          </a:p>
        </p:txBody>
      </p:sp>
      <p:sp>
        <p:nvSpPr>
          <p:cNvPr id="6" name="TextBox 5">
            <a:extLst>
              <a:ext uri="{FF2B5EF4-FFF2-40B4-BE49-F238E27FC236}">
                <a16:creationId xmlns:a16="http://schemas.microsoft.com/office/drawing/2014/main" id="{9A6DA8A9-358D-70B1-2404-75EC20C59E83}"/>
              </a:ext>
            </a:extLst>
          </p:cNvPr>
          <p:cNvSpPr txBox="1"/>
          <p:nvPr/>
        </p:nvSpPr>
        <p:spPr>
          <a:xfrm>
            <a:off x="2215649" y="1526878"/>
            <a:ext cx="2109216" cy="461665"/>
          </a:xfrm>
          <a:prstGeom prst="rect">
            <a:avLst/>
          </a:prstGeom>
          <a:noFill/>
        </p:spPr>
        <p:txBody>
          <a:bodyPr wrap="square" rtlCol="0">
            <a:spAutoFit/>
          </a:bodyPr>
          <a:lstStyle/>
          <a:p>
            <a:r>
              <a:rPr lang="en-US" sz="2400" b="1" dirty="0"/>
              <a:t>Haupt</a:t>
            </a:r>
            <a:r>
              <a:rPr lang="en-US" sz="2400" dirty="0"/>
              <a:t>-     = ?</a:t>
            </a:r>
            <a:endParaRPr lang="en-GB" sz="2400" dirty="0"/>
          </a:p>
        </p:txBody>
      </p:sp>
      <p:sp>
        <p:nvSpPr>
          <p:cNvPr id="7" name="TextBox 6">
            <a:extLst>
              <a:ext uri="{FF2B5EF4-FFF2-40B4-BE49-F238E27FC236}">
                <a16:creationId xmlns:a16="http://schemas.microsoft.com/office/drawing/2014/main" id="{98449A3F-78F1-4ECF-1B09-38053AF7C8CE}"/>
              </a:ext>
            </a:extLst>
          </p:cNvPr>
          <p:cNvSpPr txBox="1"/>
          <p:nvPr/>
        </p:nvSpPr>
        <p:spPr>
          <a:xfrm>
            <a:off x="4324865" y="1539234"/>
            <a:ext cx="1828799" cy="461665"/>
          </a:xfrm>
          <a:prstGeom prst="rect">
            <a:avLst/>
          </a:prstGeom>
          <a:noFill/>
        </p:spPr>
        <p:txBody>
          <a:bodyPr wrap="square" rtlCol="0">
            <a:spAutoFit/>
          </a:bodyPr>
          <a:lstStyle/>
          <a:p>
            <a:r>
              <a:rPr lang="en-US" sz="2400" dirty="0"/>
              <a:t>main</a:t>
            </a:r>
            <a:endParaRPr lang="en-GB" sz="2400" dirty="0"/>
          </a:p>
        </p:txBody>
      </p:sp>
      <p:sp>
        <p:nvSpPr>
          <p:cNvPr id="8" name="TextBox 7">
            <a:extLst>
              <a:ext uri="{FF2B5EF4-FFF2-40B4-BE49-F238E27FC236}">
                <a16:creationId xmlns:a16="http://schemas.microsoft.com/office/drawing/2014/main" id="{3E5FFF25-98ED-E192-549B-F80B97511AE6}"/>
              </a:ext>
            </a:extLst>
          </p:cNvPr>
          <p:cNvSpPr txBox="1"/>
          <p:nvPr/>
        </p:nvSpPr>
        <p:spPr>
          <a:xfrm>
            <a:off x="338931" y="2518855"/>
            <a:ext cx="10155936" cy="461665"/>
          </a:xfrm>
          <a:prstGeom prst="rect">
            <a:avLst/>
          </a:prstGeom>
          <a:noFill/>
        </p:spPr>
        <p:txBody>
          <a:bodyPr wrap="square" rtlCol="0">
            <a:spAutoFit/>
          </a:bodyPr>
          <a:lstStyle/>
          <a:p>
            <a:r>
              <a:rPr lang="en-US" sz="2400" dirty="0"/>
              <a:t>They work exactly like other compound nouns:</a:t>
            </a:r>
          </a:p>
        </p:txBody>
      </p:sp>
      <p:sp>
        <p:nvSpPr>
          <p:cNvPr id="11" name="TextBox 10">
            <a:extLst>
              <a:ext uri="{FF2B5EF4-FFF2-40B4-BE49-F238E27FC236}">
                <a16:creationId xmlns:a16="http://schemas.microsoft.com/office/drawing/2014/main" id="{B2F40634-085E-EB6D-0919-559B4A6ADE6A}"/>
              </a:ext>
            </a:extLst>
          </p:cNvPr>
          <p:cNvSpPr txBox="1"/>
          <p:nvPr/>
        </p:nvSpPr>
        <p:spPr>
          <a:xfrm>
            <a:off x="360053" y="3137466"/>
            <a:ext cx="8510016" cy="1569660"/>
          </a:xfrm>
          <a:prstGeom prst="rect">
            <a:avLst/>
          </a:prstGeom>
          <a:noFill/>
        </p:spPr>
        <p:txBody>
          <a:bodyPr wrap="square" rtlCol="0">
            <a:spAutoFit/>
          </a:bodyPr>
          <a:lstStyle/>
          <a:p>
            <a:r>
              <a:rPr lang="en-US" sz="2400" dirty="0" err="1"/>
              <a:t>Lieblings</a:t>
            </a:r>
            <a:r>
              <a:rPr lang="en-US" sz="2400" dirty="0"/>
              <a:t> + </a:t>
            </a:r>
            <a:r>
              <a:rPr lang="en-US" sz="2400" dirty="0" err="1"/>
              <a:t>Sprache</a:t>
            </a:r>
            <a:r>
              <a:rPr lang="en-US" sz="2400" dirty="0"/>
              <a:t> (f)  =	 </a:t>
            </a:r>
            <a:r>
              <a:rPr lang="en-US" sz="2400" dirty="0" err="1"/>
              <a:t>Lieblingssprache</a:t>
            </a:r>
            <a:r>
              <a:rPr lang="en-US" sz="2400" dirty="0"/>
              <a:t> (f)</a:t>
            </a:r>
          </a:p>
          <a:p>
            <a:endParaRPr lang="en-US" sz="2400" dirty="0"/>
          </a:p>
          <a:p>
            <a:r>
              <a:rPr lang="en-US" sz="2400" dirty="0"/>
              <a:t>	</a:t>
            </a:r>
            <a:r>
              <a:rPr lang="en-US" sz="2400" dirty="0" err="1"/>
              <a:t>Meine</a:t>
            </a:r>
            <a:r>
              <a:rPr lang="en-US" sz="2400" dirty="0"/>
              <a:t> </a:t>
            </a:r>
            <a:r>
              <a:rPr lang="en-US" sz="2400" b="1" dirty="0" err="1"/>
              <a:t>Lieblingssprache</a:t>
            </a:r>
            <a:r>
              <a:rPr lang="en-US" sz="2400" dirty="0"/>
              <a:t> </a:t>
            </a:r>
            <a:r>
              <a:rPr lang="en-US" sz="2400" dirty="0" err="1"/>
              <a:t>ist</a:t>
            </a:r>
            <a:r>
              <a:rPr lang="en-US" sz="2400" dirty="0"/>
              <a:t> … !</a:t>
            </a:r>
          </a:p>
          <a:p>
            <a:endParaRPr lang="en-GB" sz="2400" dirty="0"/>
          </a:p>
        </p:txBody>
      </p:sp>
      <p:sp>
        <p:nvSpPr>
          <p:cNvPr id="12" name="TextBox 11">
            <a:extLst>
              <a:ext uri="{FF2B5EF4-FFF2-40B4-BE49-F238E27FC236}">
                <a16:creationId xmlns:a16="http://schemas.microsoft.com/office/drawing/2014/main" id="{4A381A25-D77C-139F-5B7C-742282AEC232}"/>
              </a:ext>
            </a:extLst>
          </p:cNvPr>
          <p:cNvSpPr txBox="1"/>
          <p:nvPr/>
        </p:nvSpPr>
        <p:spPr>
          <a:xfrm>
            <a:off x="357075" y="4823291"/>
            <a:ext cx="8912352" cy="1938992"/>
          </a:xfrm>
          <a:prstGeom prst="rect">
            <a:avLst/>
          </a:prstGeom>
          <a:noFill/>
        </p:spPr>
        <p:txBody>
          <a:bodyPr wrap="square" rtlCol="0">
            <a:spAutoFit/>
          </a:bodyPr>
          <a:lstStyle/>
          <a:p>
            <a:r>
              <a:rPr lang="en-US" sz="2400" dirty="0"/>
              <a:t>Haupt + </a:t>
            </a:r>
            <a:r>
              <a:rPr lang="en-US" sz="2400" dirty="0" err="1"/>
              <a:t>Unterschied</a:t>
            </a:r>
            <a:r>
              <a:rPr lang="en-US" sz="2400" dirty="0"/>
              <a:t> (m) = </a:t>
            </a:r>
            <a:r>
              <a:rPr lang="en-US" sz="2400" dirty="0" err="1"/>
              <a:t>Hauptunterschied</a:t>
            </a:r>
            <a:r>
              <a:rPr lang="en-US" sz="2400" dirty="0"/>
              <a:t> (m)</a:t>
            </a:r>
          </a:p>
          <a:p>
            <a:endParaRPr lang="en-US" sz="2400" dirty="0"/>
          </a:p>
          <a:p>
            <a:r>
              <a:rPr lang="en-US" sz="2400" dirty="0"/>
              <a:t>	Der </a:t>
            </a:r>
            <a:r>
              <a:rPr lang="en-US" sz="2400" b="1" dirty="0" err="1"/>
              <a:t>Hauptunterschied</a:t>
            </a:r>
            <a:r>
              <a:rPr lang="en-US" sz="2400" dirty="0"/>
              <a:t> </a:t>
            </a:r>
            <a:r>
              <a:rPr lang="en-US" sz="2400" dirty="0" err="1"/>
              <a:t>ist</a:t>
            </a:r>
            <a:r>
              <a:rPr lang="en-US" sz="2400" dirty="0"/>
              <a:t> …</a:t>
            </a:r>
          </a:p>
          <a:p>
            <a:endParaRPr lang="en-US" sz="2400" dirty="0"/>
          </a:p>
          <a:p>
            <a:endParaRPr lang="en-GB" sz="2400" dirty="0"/>
          </a:p>
        </p:txBody>
      </p:sp>
      <p:sp>
        <p:nvSpPr>
          <p:cNvPr id="13" name="Speech Bubble: Rectangle with Corners Rounded 12">
            <a:extLst>
              <a:ext uri="{FF2B5EF4-FFF2-40B4-BE49-F238E27FC236}">
                <a16:creationId xmlns:a16="http://schemas.microsoft.com/office/drawing/2014/main" id="{1571D922-5787-4E4D-B477-D08B5C165A56}"/>
              </a:ext>
            </a:extLst>
          </p:cNvPr>
          <p:cNvSpPr/>
          <p:nvPr/>
        </p:nvSpPr>
        <p:spPr>
          <a:xfrm>
            <a:off x="6512719" y="562875"/>
            <a:ext cx="3955644" cy="1278902"/>
          </a:xfrm>
          <a:prstGeom prst="wedgeRoundRectCallout">
            <a:avLst>
              <a:gd name="adj1" fmla="val -70144"/>
              <a:gd name="adj2" fmla="val 45952"/>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dirty="0">
                <a:solidFill>
                  <a:schemeClr val="bg1"/>
                </a:solidFill>
                <a:latin typeface="Century Gothic" panose="020B0502020202020204" pitchFamily="34" charset="0"/>
              </a:rPr>
              <a:t>Add these prefixes before almost any noun to make a new word. </a:t>
            </a:r>
          </a:p>
        </p:txBody>
      </p:sp>
      <p:sp>
        <p:nvSpPr>
          <p:cNvPr id="14" name="TextBox 13">
            <a:extLst>
              <a:ext uri="{FF2B5EF4-FFF2-40B4-BE49-F238E27FC236}">
                <a16:creationId xmlns:a16="http://schemas.microsoft.com/office/drawing/2014/main" id="{DE590BE4-A80B-422F-A0F1-DB2B85A16CDA}"/>
              </a:ext>
            </a:extLst>
          </p:cNvPr>
          <p:cNvSpPr txBox="1"/>
          <p:nvPr/>
        </p:nvSpPr>
        <p:spPr>
          <a:xfrm>
            <a:off x="6512719" y="3892997"/>
            <a:ext cx="6175512" cy="461665"/>
          </a:xfrm>
          <a:prstGeom prst="rect">
            <a:avLst/>
          </a:prstGeom>
          <a:noFill/>
        </p:spPr>
        <p:txBody>
          <a:bodyPr wrap="square">
            <a:spAutoFit/>
          </a:bodyPr>
          <a:lstStyle/>
          <a:p>
            <a:r>
              <a:rPr lang="en-US" sz="2400" dirty="0"/>
              <a:t>My </a:t>
            </a:r>
            <a:r>
              <a:rPr lang="en-US" sz="2400" b="1" dirty="0" err="1"/>
              <a:t>favourite</a:t>
            </a:r>
            <a:r>
              <a:rPr lang="en-US" sz="2400" b="1" dirty="0"/>
              <a:t> language </a:t>
            </a:r>
            <a:r>
              <a:rPr lang="en-US" sz="2400" dirty="0"/>
              <a:t>is … !</a:t>
            </a:r>
          </a:p>
        </p:txBody>
      </p:sp>
      <p:sp>
        <p:nvSpPr>
          <p:cNvPr id="15" name="TextBox 14">
            <a:extLst>
              <a:ext uri="{FF2B5EF4-FFF2-40B4-BE49-F238E27FC236}">
                <a16:creationId xmlns:a16="http://schemas.microsoft.com/office/drawing/2014/main" id="{9A878AC3-A4DB-4C28-9822-7F8B7222A71A}"/>
              </a:ext>
            </a:extLst>
          </p:cNvPr>
          <p:cNvSpPr txBox="1"/>
          <p:nvPr/>
        </p:nvSpPr>
        <p:spPr>
          <a:xfrm>
            <a:off x="6512719" y="5657671"/>
            <a:ext cx="5583464" cy="461665"/>
          </a:xfrm>
          <a:prstGeom prst="rect">
            <a:avLst/>
          </a:prstGeom>
          <a:noFill/>
        </p:spPr>
        <p:txBody>
          <a:bodyPr wrap="square">
            <a:spAutoFit/>
          </a:bodyPr>
          <a:lstStyle/>
          <a:p>
            <a:r>
              <a:rPr lang="en-US" sz="2400" dirty="0"/>
              <a:t>The </a:t>
            </a:r>
            <a:r>
              <a:rPr lang="en-US" sz="2400" b="1" dirty="0"/>
              <a:t>main difference </a:t>
            </a:r>
            <a:r>
              <a:rPr lang="en-US" sz="2400" dirty="0"/>
              <a:t>is …</a:t>
            </a:r>
          </a:p>
        </p:txBody>
      </p:sp>
    </p:spTree>
    <p:extLst>
      <p:ext uri="{BB962C8B-B14F-4D97-AF65-F5344CB8AC3E}">
        <p14:creationId xmlns:p14="http://schemas.microsoft.com/office/powerpoint/2010/main" val="4242947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P spid="7" grpId="0"/>
      <p:bldP spid="8" grpId="0"/>
      <p:bldP spid="11" grpId="0"/>
      <p:bldP spid="12" grpId="0"/>
      <p:bldP spid="13" grpId="0" animBg="1"/>
      <p:bldP spid="1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496BA-5EB5-35F1-B8AC-AF925C26B7CB}"/>
              </a:ext>
            </a:extLst>
          </p:cNvPr>
          <p:cNvSpPr>
            <a:spLocks noGrp="1"/>
          </p:cNvSpPr>
          <p:nvPr>
            <p:ph type="title"/>
          </p:nvPr>
        </p:nvSpPr>
        <p:spPr/>
        <p:txBody>
          <a:bodyPr/>
          <a:lstStyle/>
          <a:p>
            <a:r>
              <a:rPr lang="en-US"/>
              <a:t>Compound Nouns</a:t>
            </a:r>
            <a:endParaRPr lang="en-GB"/>
          </a:p>
        </p:txBody>
      </p:sp>
      <p:sp>
        <p:nvSpPr>
          <p:cNvPr id="3" name="Text Placeholder 2">
            <a:extLst>
              <a:ext uri="{FF2B5EF4-FFF2-40B4-BE49-F238E27FC236}">
                <a16:creationId xmlns:a16="http://schemas.microsoft.com/office/drawing/2014/main" id="{49D40EC8-3CC5-066E-BFEB-A28DAE686C3D}"/>
              </a:ext>
            </a:extLst>
          </p:cNvPr>
          <p:cNvSpPr>
            <a:spLocks noGrp="1"/>
          </p:cNvSpPr>
          <p:nvPr>
            <p:ph type="body" sz="quarter" idx="10"/>
          </p:nvPr>
        </p:nvSpPr>
        <p:spPr>
          <a:xfrm>
            <a:off x="-4523232" y="3429000"/>
            <a:ext cx="3803901" cy="3976053"/>
          </a:xfrm>
        </p:spPr>
        <p:txBody>
          <a:bodyPr>
            <a:noAutofit/>
          </a:bodyPr>
          <a:lstStyle/>
          <a:p>
            <a:r>
              <a:rPr lang="en-GB" dirty="0">
                <a:solidFill>
                  <a:srgbClr val="FF6600"/>
                </a:solidFill>
                <a:ea typeface="Times New Roman" panose="02020603050405020304" pitchFamily="18" charset="0"/>
                <a:cs typeface="Calibri" panose="020F0502020204030204" pitchFamily="34" charset="0"/>
              </a:rPr>
              <a:t> </a:t>
            </a:r>
          </a:p>
          <a:p>
            <a:endParaRPr lang="en-GB" dirty="0">
              <a:effectLst/>
              <a:ea typeface="Calibri" panose="020F0502020204030204" pitchFamily="34" charset="0"/>
              <a:cs typeface="Calibri" panose="020F0502020204030204" pitchFamily="34" charset="0"/>
            </a:endParaRPr>
          </a:p>
        </p:txBody>
      </p:sp>
      <p:sp>
        <p:nvSpPr>
          <p:cNvPr id="4" name="Flowchart: Alternate Process 3">
            <a:extLst>
              <a:ext uri="{FF2B5EF4-FFF2-40B4-BE49-F238E27FC236}">
                <a16:creationId xmlns:a16="http://schemas.microsoft.com/office/drawing/2014/main" id="{B3605F87-6ED2-365C-2F75-CE6A989550BC}"/>
              </a:ext>
            </a:extLst>
          </p:cNvPr>
          <p:cNvSpPr/>
          <p:nvPr/>
        </p:nvSpPr>
        <p:spPr>
          <a:xfrm>
            <a:off x="8513805" y="213557"/>
            <a:ext cx="3090366" cy="473830"/>
          </a:xfrm>
          <a:prstGeom prst="flowChartAlternate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Grammatik</a:t>
            </a:r>
            <a:endParaRPr lang="en-GB" sz="2400" b="1" dirty="0"/>
          </a:p>
        </p:txBody>
      </p:sp>
      <p:sp>
        <p:nvSpPr>
          <p:cNvPr id="5" name="Flowchart: Connector 4">
            <a:extLst>
              <a:ext uri="{FF2B5EF4-FFF2-40B4-BE49-F238E27FC236}">
                <a16:creationId xmlns:a16="http://schemas.microsoft.com/office/drawing/2014/main" id="{B942FADD-997C-5D70-0765-ACB0A083EA3A}"/>
              </a:ext>
            </a:extLst>
          </p:cNvPr>
          <p:cNvSpPr/>
          <p:nvPr/>
        </p:nvSpPr>
        <p:spPr>
          <a:xfrm>
            <a:off x="148281" y="861134"/>
            <a:ext cx="11495077" cy="5210482"/>
          </a:xfrm>
          <a:prstGeom prst="flowChartConnector">
            <a:avLst/>
          </a:prstGeom>
          <a:noFill/>
          <a:ln w="57150">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E1890B1A-ED1A-7ED6-EEEC-1AB91570942D}"/>
              </a:ext>
            </a:extLst>
          </p:cNvPr>
          <p:cNvSpPr txBox="1"/>
          <p:nvPr/>
        </p:nvSpPr>
        <p:spPr>
          <a:xfrm>
            <a:off x="4261909" y="1246820"/>
            <a:ext cx="1244943" cy="461665"/>
          </a:xfrm>
          <a:prstGeom prst="rect">
            <a:avLst/>
          </a:prstGeom>
          <a:noFill/>
        </p:spPr>
        <p:txBody>
          <a:bodyPr wrap="square">
            <a:spAutoFit/>
          </a:bodyPr>
          <a:lstStyle/>
          <a:p>
            <a:r>
              <a:rPr lang="en-GB" sz="2400" dirty="0">
                <a:ea typeface="Times New Roman" panose="02020603050405020304" pitchFamily="18" charset="0"/>
                <a:cs typeface="Calibri" panose="020F0502020204030204" pitchFamily="34" charset="0"/>
              </a:rPr>
              <a:t>Artikel</a:t>
            </a:r>
            <a:endParaRPr lang="en-GB" sz="2400" dirty="0"/>
          </a:p>
        </p:txBody>
      </p:sp>
      <p:sp>
        <p:nvSpPr>
          <p:cNvPr id="8" name="TextBox 7">
            <a:extLst>
              <a:ext uri="{FF2B5EF4-FFF2-40B4-BE49-F238E27FC236}">
                <a16:creationId xmlns:a16="http://schemas.microsoft.com/office/drawing/2014/main" id="{5EDC718B-45CF-32CB-8EAB-DEFB3376B137}"/>
              </a:ext>
            </a:extLst>
          </p:cNvPr>
          <p:cNvSpPr txBox="1"/>
          <p:nvPr/>
        </p:nvSpPr>
        <p:spPr>
          <a:xfrm>
            <a:off x="6538702" y="2206751"/>
            <a:ext cx="1877568" cy="461665"/>
          </a:xfrm>
          <a:prstGeom prst="rect">
            <a:avLst/>
          </a:prstGeom>
          <a:noFill/>
        </p:spPr>
        <p:txBody>
          <a:bodyPr wrap="square" rtlCol="0">
            <a:spAutoFit/>
          </a:bodyPr>
          <a:lstStyle/>
          <a:p>
            <a:r>
              <a:rPr lang="en-US" sz="2400" dirty="0" err="1"/>
              <a:t>Bedeutung</a:t>
            </a:r>
            <a:endParaRPr lang="en-GB" sz="2400" dirty="0"/>
          </a:p>
        </p:txBody>
      </p:sp>
      <p:sp>
        <p:nvSpPr>
          <p:cNvPr id="9" name="TextBox 8">
            <a:extLst>
              <a:ext uri="{FF2B5EF4-FFF2-40B4-BE49-F238E27FC236}">
                <a16:creationId xmlns:a16="http://schemas.microsoft.com/office/drawing/2014/main" id="{D1C30EF6-BEAD-5602-478E-C272A21D2ABC}"/>
              </a:ext>
            </a:extLst>
          </p:cNvPr>
          <p:cNvSpPr txBox="1"/>
          <p:nvPr/>
        </p:nvSpPr>
        <p:spPr>
          <a:xfrm>
            <a:off x="6927608" y="3235542"/>
            <a:ext cx="1877567" cy="461665"/>
          </a:xfrm>
          <a:prstGeom prst="rect">
            <a:avLst/>
          </a:prstGeom>
          <a:noFill/>
        </p:spPr>
        <p:txBody>
          <a:bodyPr wrap="square" rtlCol="0">
            <a:spAutoFit/>
          </a:bodyPr>
          <a:lstStyle/>
          <a:p>
            <a:r>
              <a:rPr lang="en-GB" sz="2400" dirty="0" err="1">
                <a:ea typeface="Times New Roman" panose="02020603050405020304" pitchFamily="18" charset="0"/>
                <a:cs typeface="Calibri" panose="020F0502020204030204" pitchFamily="34" charset="0"/>
              </a:rPr>
              <a:t>Gespräch</a:t>
            </a:r>
            <a:endParaRPr lang="en-GB" sz="2400" dirty="0"/>
          </a:p>
        </p:txBody>
      </p:sp>
      <p:sp>
        <p:nvSpPr>
          <p:cNvPr id="10" name="TextBox 9">
            <a:extLst>
              <a:ext uri="{FF2B5EF4-FFF2-40B4-BE49-F238E27FC236}">
                <a16:creationId xmlns:a16="http://schemas.microsoft.com/office/drawing/2014/main" id="{686A9358-6A45-C974-67A2-DF7CCC44918E}"/>
              </a:ext>
            </a:extLst>
          </p:cNvPr>
          <p:cNvSpPr txBox="1"/>
          <p:nvPr/>
        </p:nvSpPr>
        <p:spPr>
          <a:xfrm>
            <a:off x="4957035" y="3578091"/>
            <a:ext cx="938784" cy="461665"/>
          </a:xfrm>
          <a:prstGeom prst="rect">
            <a:avLst/>
          </a:prstGeom>
          <a:noFill/>
        </p:spPr>
        <p:txBody>
          <a:bodyPr wrap="square" rtlCol="0">
            <a:spAutoFit/>
          </a:bodyPr>
          <a:lstStyle/>
          <a:p>
            <a:r>
              <a:rPr lang="en-US" sz="2400" dirty="0"/>
              <a:t>Sinn</a:t>
            </a:r>
            <a:endParaRPr lang="en-GB" sz="2400" dirty="0"/>
          </a:p>
        </p:txBody>
      </p:sp>
      <p:sp>
        <p:nvSpPr>
          <p:cNvPr id="11" name="TextBox 10">
            <a:extLst>
              <a:ext uri="{FF2B5EF4-FFF2-40B4-BE49-F238E27FC236}">
                <a16:creationId xmlns:a16="http://schemas.microsoft.com/office/drawing/2014/main" id="{B5C6F822-619B-F86E-8FA2-47714620B7B0}"/>
              </a:ext>
            </a:extLst>
          </p:cNvPr>
          <p:cNvSpPr txBox="1"/>
          <p:nvPr/>
        </p:nvSpPr>
        <p:spPr>
          <a:xfrm>
            <a:off x="3171803" y="2899074"/>
            <a:ext cx="938784" cy="461665"/>
          </a:xfrm>
          <a:prstGeom prst="rect">
            <a:avLst/>
          </a:prstGeom>
          <a:noFill/>
        </p:spPr>
        <p:txBody>
          <a:bodyPr wrap="square" rtlCol="0">
            <a:spAutoFit/>
          </a:bodyPr>
          <a:lstStyle/>
          <a:p>
            <a:r>
              <a:rPr lang="en-US" sz="2400" dirty="0" err="1"/>
              <a:t>Satz</a:t>
            </a:r>
            <a:endParaRPr lang="en-GB" sz="2400" dirty="0"/>
          </a:p>
        </p:txBody>
      </p:sp>
      <p:sp>
        <p:nvSpPr>
          <p:cNvPr id="12" name="TextBox 11">
            <a:extLst>
              <a:ext uri="{FF2B5EF4-FFF2-40B4-BE49-F238E27FC236}">
                <a16:creationId xmlns:a16="http://schemas.microsoft.com/office/drawing/2014/main" id="{97FF058D-D8BB-C7C4-4C36-D66AF1C74397}"/>
              </a:ext>
            </a:extLst>
          </p:cNvPr>
          <p:cNvSpPr txBox="1"/>
          <p:nvPr/>
        </p:nvSpPr>
        <p:spPr>
          <a:xfrm>
            <a:off x="6729986" y="4191914"/>
            <a:ext cx="1462544" cy="461665"/>
          </a:xfrm>
          <a:prstGeom prst="rect">
            <a:avLst/>
          </a:prstGeom>
          <a:noFill/>
        </p:spPr>
        <p:txBody>
          <a:bodyPr wrap="square" rtlCol="0">
            <a:spAutoFit/>
          </a:bodyPr>
          <a:lstStyle/>
          <a:p>
            <a:r>
              <a:rPr lang="en-US" sz="2400" dirty="0" err="1"/>
              <a:t>Reihe</a:t>
            </a:r>
            <a:endParaRPr lang="en-GB" sz="2400" dirty="0"/>
          </a:p>
        </p:txBody>
      </p:sp>
      <p:sp>
        <p:nvSpPr>
          <p:cNvPr id="13" name="TextBox 12">
            <a:extLst>
              <a:ext uri="{FF2B5EF4-FFF2-40B4-BE49-F238E27FC236}">
                <a16:creationId xmlns:a16="http://schemas.microsoft.com/office/drawing/2014/main" id="{A8AC7D56-980E-089C-87E8-D42D928BFF50}"/>
              </a:ext>
            </a:extLst>
          </p:cNvPr>
          <p:cNvSpPr txBox="1"/>
          <p:nvPr/>
        </p:nvSpPr>
        <p:spPr>
          <a:xfrm>
            <a:off x="5626607" y="1315398"/>
            <a:ext cx="1424983" cy="461665"/>
          </a:xfrm>
          <a:prstGeom prst="rect">
            <a:avLst/>
          </a:prstGeom>
          <a:noFill/>
        </p:spPr>
        <p:txBody>
          <a:bodyPr wrap="square" rtlCol="0">
            <a:spAutoFit/>
          </a:bodyPr>
          <a:lstStyle/>
          <a:p>
            <a:r>
              <a:rPr lang="en-US" sz="2400" dirty="0"/>
              <a:t>Abend</a:t>
            </a:r>
            <a:endParaRPr lang="en-GB" sz="2400" dirty="0"/>
          </a:p>
        </p:txBody>
      </p:sp>
      <p:sp>
        <p:nvSpPr>
          <p:cNvPr id="15" name="TextBox 14">
            <a:extLst>
              <a:ext uri="{FF2B5EF4-FFF2-40B4-BE49-F238E27FC236}">
                <a16:creationId xmlns:a16="http://schemas.microsoft.com/office/drawing/2014/main" id="{B43E84D4-CC74-35D9-492F-42F48AB48E2F}"/>
              </a:ext>
            </a:extLst>
          </p:cNvPr>
          <p:cNvSpPr txBox="1"/>
          <p:nvPr/>
        </p:nvSpPr>
        <p:spPr>
          <a:xfrm>
            <a:off x="676943" y="2683726"/>
            <a:ext cx="2011062" cy="461665"/>
          </a:xfrm>
          <a:prstGeom prst="rect">
            <a:avLst/>
          </a:prstGeom>
          <a:noFill/>
        </p:spPr>
        <p:txBody>
          <a:bodyPr wrap="square">
            <a:spAutoFit/>
          </a:bodyPr>
          <a:lstStyle/>
          <a:p>
            <a:r>
              <a:rPr lang="en-GB" sz="2400" dirty="0" err="1">
                <a:ea typeface="Times New Roman" panose="02020603050405020304" pitchFamily="18" charset="0"/>
                <a:cs typeface="Calibri" panose="020F0502020204030204" pitchFamily="34" charset="0"/>
              </a:rPr>
              <a:t>Unterschied</a:t>
            </a:r>
            <a:r>
              <a:rPr lang="en-GB" sz="2400" dirty="0">
                <a:ea typeface="Times New Roman" panose="02020603050405020304" pitchFamily="18" charset="0"/>
                <a:cs typeface="Calibri" panose="020F0502020204030204" pitchFamily="34" charset="0"/>
              </a:rPr>
              <a:t> </a:t>
            </a:r>
            <a:endParaRPr lang="en-GB" sz="2400" dirty="0"/>
          </a:p>
        </p:txBody>
      </p:sp>
      <p:sp>
        <p:nvSpPr>
          <p:cNvPr id="16" name="TextBox 15">
            <a:extLst>
              <a:ext uri="{FF2B5EF4-FFF2-40B4-BE49-F238E27FC236}">
                <a16:creationId xmlns:a16="http://schemas.microsoft.com/office/drawing/2014/main" id="{8700B25D-D473-7D81-A624-198848CEEB43}"/>
              </a:ext>
            </a:extLst>
          </p:cNvPr>
          <p:cNvSpPr txBox="1"/>
          <p:nvPr/>
        </p:nvSpPr>
        <p:spPr>
          <a:xfrm>
            <a:off x="9159258" y="4015863"/>
            <a:ext cx="1212033" cy="461665"/>
          </a:xfrm>
          <a:prstGeom prst="rect">
            <a:avLst/>
          </a:prstGeom>
          <a:noFill/>
        </p:spPr>
        <p:txBody>
          <a:bodyPr wrap="square" rtlCol="0">
            <a:spAutoFit/>
          </a:bodyPr>
          <a:lstStyle/>
          <a:p>
            <a:r>
              <a:rPr lang="en-US" sz="2400" dirty="0"/>
              <a:t>Kind</a:t>
            </a:r>
            <a:endParaRPr lang="en-GB" sz="2400" dirty="0"/>
          </a:p>
        </p:txBody>
      </p:sp>
      <p:sp>
        <p:nvSpPr>
          <p:cNvPr id="17" name="TextBox 16">
            <a:extLst>
              <a:ext uri="{FF2B5EF4-FFF2-40B4-BE49-F238E27FC236}">
                <a16:creationId xmlns:a16="http://schemas.microsoft.com/office/drawing/2014/main" id="{F92CB416-53E4-DA1B-7F62-F1B6CF60AB0D}"/>
              </a:ext>
            </a:extLst>
          </p:cNvPr>
          <p:cNvSpPr txBox="1"/>
          <p:nvPr/>
        </p:nvSpPr>
        <p:spPr>
          <a:xfrm>
            <a:off x="5489983" y="5090303"/>
            <a:ext cx="1212033" cy="461665"/>
          </a:xfrm>
          <a:prstGeom prst="rect">
            <a:avLst/>
          </a:prstGeom>
          <a:noFill/>
        </p:spPr>
        <p:txBody>
          <a:bodyPr wrap="square" rtlCol="0">
            <a:spAutoFit/>
          </a:bodyPr>
          <a:lstStyle/>
          <a:p>
            <a:r>
              <a:rPr lang="en-US" sz="2400" dirty="0"/>
              <a:t>Bild</a:t>
            </a:r>
            <a:endParaRPr lang="en-GB" sz="2400" dirty="0"/>
          </a:p>
        </p:txBody>
      </p:sp>
      <p:sp>
        <p:nvSpPr>
          <p:cNvPr id="18" name="TextBox 17">
            <a:extLst>
              <a:ext uri="{FF2B5EF4-FFF2-40B4-BE49-F238E27FC236}">
                <a16:creationId xmlns:a16="http://schemas.microsoft.com/office/drawing/2014/main" id="{91A44729-EF20-56B4-CA0D-C3AED5AB0449}"/>
              </a:ext>
            </a:extLst>
          </p:cNvPr>
          <p:cNvSpPr txBox="1"/>
          <p:nvPr/>
        </p:nvSpPr>
        <p:spPr>
          <a:xfrm>
            <a:off x="9271935" y="3007333"/>
            <a:ext cx="1574105" cy="461665"/>
          </a:xfrm>
          <a:prstGeom prst="rect">
            <a:avLst/>
          </a:prstGeom>
          <a:noFill/>
        </p:spPr>
        <p:txBody>
          <a:bodyPr wrap="square" rtlCol="0">
            <a:spAutoFit/>
          </a:bodyPr>
          <a:lstStyle/>
          <a:p>
            <a:r>
              <a:rPr lang="en-US" sz="2400" dirty="0" err="1"/>
              <a:t>Antwort</a:t>
            </a:r>
            <a:endParaRPr lang="en-GB" sz="2400" dirty="0"/>
          </a:p>
        </p:txBody>
      </p:sp>
      <p:sp>
        <p:nvSpPr>
          <p:cNvPr id="19" name="TextBox 18">
            <a:extLst>
              <a:ext uri="{FF2B5EF4-FFF2-40B4-BE49-F238E27FC236}">
                <a16:creationId xmlns:a16="http://schemas.microsoft.com/office/drawing/2014/main" id="{8A4F9D94-3A4F-6D17-8245-C8BE68D32A02}"/>
              </a:ext>
            </a:extLst>
          </p:cNvPr>
          <p:cNvSpPr txBox="1"/>
          <p:nvPr/>
        </p:nvSpPr>
        <p:spPr>
          <a:xfrm>
            <a:off x="7291044" y="1527115"/>
            <a:ext cx="2250451" cy="461665"/>
          </a:xfrm>
          <a:prstGeom prst="rect">
            <a:avLst/>
          </a:prstGeom>
          <a:noFill/>
        </p:spPr>
        <p:txBody>
          <a:bodyPr wrap="square" rtlCol="0">
            <a:spAutoFit/>
          </a:bodyPr>
          <a:lstStyle/>
          <a:p>
            <a:r>
              <a:rPr lang="en-US" sz="2400" dirty="0"/>
              <a:t>Aufgabe</a:t>
            </a:r>
            <a:endParaRPr lang="en-GB" sz="2400" dirty="0"/>
          </a:p>
        </p:txBody>
      </p:sp>
      <p:sp>
        <p:nvSpPr>
          <p:cNvPr id="20" name="TextBox 19">
            <a:extLst>
              <a:ext uri="{FF2B5EF4-FFF2-40B4-BE49-F238E27FC236}">
                <a16:creationId xmlns:a16="http://schemas.microsoft.com/office/drawing/2014/main" id="{0172B886-E317-8F83-DEB5-C3EA4AEB3A66}"/>
              </a:ext>
            </a:extLst>
          </p:cNvPr>
          <p:cNvSpPr txBox="1"/>
          <p:nvPr/>
        </p:nvSpPr>
        <p:spPr>
          <a:xfrm>
            <a:off x="7204236" y="5080936"/>
            <a:ext cx="1212033" cy="461665"/>
          </a:xfrm>
          <a:prstGeom prst="rect">
            <a:avLst/>
          </a:prstGeom>
          <a:noFill/>
        </p:spPr>
        <p:txBody>
          <a:bodyPr wrap="square" rtlCol="0">
            <a:spAutoFit/>
          </a:bodyPr>
          <a:lstStyle/>
          <a:p>
            <a:r>
              <a:rPr lang="en-US" sz="2400" dirty="0"/>
              <a:t>Blatt</a:t>
            </a:r>
            <a:endParaRPr lang="en-GB" sz="2400" dirty="0"/>
          </a:p>
        </p:txBody>
      </p:sp>
      <p:sp>
        <p:nvSpPr>
          <p:cNvPr id="21" name="TextBox 20">
            <a:extLst>
              <a:ext uri="{FF2B5EF4-FFF2-40B4-BE49-F238E27FC236}">
                <a16:creationId xmlns:a16="http://schemas.microsoft.com/office/drawing/2014/main" id="{79EB07C3-9963-84F3-92FD-00BDCA40A346}"/>
              </a:ext>
            </a:extLst>
          </p:cNvPr>
          <p:cNvSpPr txBox="1"/>
          <p:nvPr/>
        </p:nvSpPr>
        <p:spPr>
          <a:xfrm>
            <a:off x="3504571" y="5099315"/>
            <a:ext cx="1212033" cy="461665"/>
          </a:xfrm>
          <a:prstGeom prst="rect">
            <a:avLst/>
          </a:prstGeom>
          <a:noFill/>
        </p:spPr>
        <p:txBody>
          <a:bodyPr wrap="square" rtlCol="0">
            <a:spAutoFit/>
          </a:bodyPr>
          <a:lstStyle/>
          <a:p>
            <a:r>
              <a:rPr lang="en-US" sz="2400" dirty="0"/>
              <a:t>Buch</a:t>
            </a:r>
            <a:endParaRPr lang="en-GB" sz="2400" dirty="0"/>
          </a:p>
        </p:txBody>
      </p:sp>
      <p:sp>
        <p:nvSpPr>
          <p:cNvPr id="22" name="TextBox 21">
            <a:extLst>
              <a:ext uri="{FF2B5EF4-FFF2-40B4-BE49-F238E27FC236}">
                <a16:creationId xmlns:a16="http://schemas.microsoft.com/office/drawing/2014/main" id="{9E5826F8-A385-E102-28A5-60A1316EBA33}"/>
              </a:ext>
            </a:extLst>
          </p:cNvPr>
          <p:cNvSpPr txBox="1"/>
          <p:nvPr/>
        </p:nvSpPr>
        <p:spPr>
          <a:xfrm>
            <a:off x="3133603" y="2251508"/>
            <a:ext cx="1212033" cy="461665"/>
          </a:xfrm>
          <a:prstGeom prst="rect">
            <a:avLst/>
          </a:prstGeom>
          <a:noFill/>
        </p:spPr>
        <p:txBody>
          <a:bodyPr wrap="square" rtlCol="0">
            <a:spAutoFit/>
          </a:bodyPr>
          <a:lstStyle/>
          <a:p>
            <a:r>
              <a:rPr lang="en-US" sz="2400" dirty="0" err="1"/>
              <a:t>Fehler</a:t>
            </a:r>
            <a:endParaRPr lang="en-GB" sz="2400" dirty="0"/>
          </a:p>
        </p:txBody>
      </p:sp>
      <p:sp>
        <p:nvSpPr>
          <p:cNvPr id="23" name="TextBox 22">
            <a:extLst>
              <a:ext uri="{FF2B5EF4-FFF2-40B4-BE49-F238E27FC236}">
                <a16:creationId xmlns:a16="http://schemas.microsoft.com/office/drawing/2014/main" id="{AF5738B8-4ED4-954E-9F76-6513769A6A88}"/>
              </a:ext>
            </a:extLst>
          </p:cNvPr>
          <p:cNvSpPr txBox="1"/>
          <p:nvPr/>
        </p:nvSpPr>
        <p:spPr>
          <a:xfrm>
            <a:off x="4672647" y="2013400"/>
            <a:ext cx="1212033" cy="461665"/>
          </a:xfrm>
          <a:prstGeom prst="rect">
            <a:avLst/>
          </a:prstGeom>
          <a:noFill/>
        </p:spPr>
        <p:txBody>
          <a:bodyPr wrap="square" rtlCol="0">
            <a:spAutoFit/>
          </a:bodyPr>
          <a:lstStyle/>
          <a:p>
            <a:r>
              <a:rPr lang="en-US" sz="2400" dirty="0" err="1"/>
              <a:t>Frage</a:t>
            </a:r>
            <a:endParaRPr lang="en-GB" sz="2400" dirty="0"/>
          </a:p>
        </p:txBody>
      </p:sp>
      <p:sp>
        <p:nvSpPr>
          <p:cNvPr id="24" name="TextBox 23">
            <a:extLst>
              <a:ext uri="{FF2B5EF4-FFF2-40B4-BE49-F238E27FC236}">
                <a16:creationId xmlns:a16="http://schemas.microsoft.com/office/drawing/2014/main" id="{097ACB03-D2FA-E62C-84A8-127B867318D0}"/>
              </a:ext>
            </a:extLst>
          </p:cNvPr>
          <p:cNvSpPr txBox="1"/>
          <p:nvPr/>
        </p:nvSpPr>
        <p:spPr>
          <a:xfrm>
            <a:off x="3124383" y="3785031"/>
            <a:ext cx="1212033" cy="461665"/>
          </a:xfrm>
          <a:prstGeom prst="rect">
            <a:avLst/>
          </a:prstGeom>
          <a:noFill/>
        </p:spPr>
        <p:txBody>
          <a:bodyPr wrap="square" rtlCol="0">
            <a:spAutoFit/>
          </a:bodyPr>
          <a:lstStyle/>
          <a:p>
            <a:r>
              <a:rPr lang="en-US" sz="2400" dirty="0"/>
              <a:t>Hobby</a:t>
            </a:r>
            <a:endParaRPr lang="en-GB" sz="2400" dirty="0"/>
          </a:p>
        </p:txBody>
      </p:sp>
      <p:sp>
        <p:nvSpPr>
          <p:cNvPr id="25" name="TextBox 24">
            <a:extLst>
              <a:ext uri="{FF2B5EF4-FFF2-40B4-BE49-F238E27FC236}">
                <a16:creationId xmlns:a16="http://schemas.microsoft.com/office/drawing/2014/main" id="{027391C6-B0D2-3470-C471-FE3EB73C202A}"/>
              </a:ext>
            </a:extLst>
          </p:cNvPr>
          <p:cNvSpPr txBox="1"/>
          <p:nvPr/>
        </p:nvSpPr>
        <p:spPr>
          <a:xfrm>
            <a:off x="5200599" y="2879214"/>
            <a:ext cx="1757861" cy="461665"/>
          </a:xfrm>
          <a:prstGeom prst="rect">
            <a:avLst/>
          </a:prstGeom>
          <a:noFill/>
        </p:spPr>
        <p:txBody>
          <a:bodyPr wrap="square" rtlCol="0">
            <a:spAutoFit/>
          </a:bodyPr>
          <a:lstStyle/>
          <a:p>
            <a:r>
              <a:rPr lang="en-US" sz="2400" dirty="0"/>
              <a:t>Interview</a:t>
            </a:r>
            <a:endParaRPr lang="en-GB" sz="2400" dirty="0"/>
          </a:p>
        </p:txBody>
      </p:sp>
      <p:sp>
        <p:nvSpPr>
          <p:cNvPr id="26" name="TextBox 25">
            <a:extLst>
              <a:ext uri="{FF2B5EF4-FFF2-40B4-BE49-F238E27FC236}">
                <a16:creationId xmlns:a16="http://schemas.microsoft.com/office/drawing/2014/main" id="{3CFFC088-A41C-7615-E40D-12AE1C52674B}"/>
              </a:ext>
            </a:extLst>
          </p:cNvPr>
          <p:cNvSpPr txBox="1"/>
          <p:nvPr/>
        </p:nvSpPr>
        <p:spPr>
          <a:xfrm>
            <a:off x="2013640" y="4388889"/>
            <a:ext cx="1212033" cy="461665"/>
          </a:xfrm>
          <a:prstGeom prst="rect">
            <a:avLst/>
          </a:prstGeom>
          <a:noFill/>
        </p:spPr>
        <p:txBody>
          <a:bodyPr wrap="square" rtlCol="0">
            <a:spAutoFit/>
          </a:bodyPr>
          <a:lstStyle/>
          <a:p>
            <a:r>
              <a:rPr lang="en-US" sz="2400" dirty="0"/>
              <a:t>Lied</a:t>
            </a:r>
            <a:endParaRPr lang="en-GB" sz="2400" dirty="0"/>
          </a:p>
        </p:txBody>
      </p:sp>
      <p:sp>
        <p:nvSpPr>
          <p:cNvPr id="27" name="TextBox 26">
            <a:extLst>
              <a:ext uri="{FF2B5EF4-FFF2-40B4-BE49-F238E27FC236}">
                <a16:creationId xmlns:a16="http://schemas.microsoft.com/office/drawing/2014/main" id="{0114A085-B8B3-481B-CB6B-B965554FD7C2}"/>
              </a:ext>
            </a:extLst>
          </p:cNvPr>
          <p:cNvSpPr txBox="1"/>
          <p:nvPr/>
        </p:nvSpPr>
        <p:spPr>
          <a:xfrm>
            <a:off x="9224318" y="2244233"/>
            <a:ext cx="1212033" cy="461665"/>
          </a:xfrm>
          <a:prstGeom prst="rect">
            <a:avLst/>
          </a:prstGeom>
          <a:noFill/>
        </p:spPr>
        <p:txBody>
          <a:bodyPr wrap="square" rtlCol="0">
            <a:spAutoFit/>
          </a:bodyPr>
          <a:lstStyle/>
          <a:p>
            <a:r>
              <a:rPr lang="en-US" sz="2400" dirty="0" err="1"/>
              <a:t>Sache</a:t>
            </a:r>
            <a:endParaRPr lang="en-GB" sz="2400" dirty="0"/>
          </a:p>
        </p:txBody>
      </p:sp>
      <p:sp>
        <p:nvSpPr>
          <p:cNvPr id="28" name="TextBox 27">
            <a:extLst>
              <a:ext uri="{FF2B5EF4-FFF2-40B4-BE49-F238E27FC236}">
                <a16:creationId xmlns:a16="http://schemas.microsoft.com/office/drawing/2014/main" id="{1505E7DA-D14F-1311-DC8F-BA579920A65E}"/>
              </a:ext>
            </a:extLst>
          </p:cNvPr>
          <p:cNvSpPr txBox="1"/>
          <p:nvPr/>
        </p:nvSpPr>
        <p:spPr>
          <a:xfrm>
            <a:off x="3452921" y="4451749"/>
            <a:ext cx="2527366" cy="461665"/>
          </a:xfrm>
          <a:prstGeom prst="rect">
            <a:avLst/>
          </a:prstGeom>
          <a:noFill/>
        </p:spPr>
        <p:txBody>
          <a:bodyPr wrap="square" rtlCol="0">
            <a:spAutoFit/>
          </a:bodyPr>
          <a:lstStyle/>
          <a:p>
            <a:r>
              <a:rPr lang="en-US" sz="2400" dirty="0" err="1"/>
              <a:t>Vergangenheit</a:t>
            </a:r>
            <a:endParaRPr lang="en-GB" sz="2400" dirty="0"/>
          </a:p>
        </p:txBody>
      </p:sp>
      <p:sp>
        <p:nvSpPr>
          <p:cNvPr id="31" name="TextBox 30">
            <a:extLst>
              <a:ext uri="{FF2B5EF4-FFF2-40B4-BE49-F238E27FC236}">
                <a16:creationId xmlns:a16="http://schemas.microsoft.com/office/drawing/2014/main" id="{C4A24DB8-DB91-E163-3EB4-070F661BE20A}"/>
              </a:ext>
            </a:extLst>
          </p:cNvPr>
          <p:cNvSpPr txBox="1"/>
          <p:nvPr/>
        </p:nvSpPr>
        <p:spPr>
          <a:xfrm>
            <a:off x="2619656" y="1572457"/>
            <a:ext cx="1244943" cy="461665"/>
          </a:xfrm>
          <a:prstGeom prst="rect">
            <a:avLst/>
          </a:prstGeom>
          <a:noFill/>
        </p:spPr>
        <p:txBody>
          <a:bodyPr wrap="square">
            <a:spAutoFit/>
          </a:bodyPr>
          <a:lstStyle/>
          <a:p>
            <a:r>
              <a:rPr lang="en-GB" sz="2400" dirty="0" err="1">
                <a:ea typeface="Times New Roman" panose="02020603050405020304" pitchFamily="18" charset="0"/>
                <a:cs typeface="Calibri" panose="020F0502020204030204" pitchFamily="34" charset="0"/>
              </a:rPr>
              <a:t>Vorteil</a:t>
            </a:r>
            <a:endParaRPr lang="en-GB" sz="2400" dirty="0"/>
          </a:p>
        </p:txBody>
      </p:sp>
      <p:sp>
        <p:nvSpPr>
          <p:cNvPr id="32" name="TextBox 31">
            <a:extLst>
              <a:ext uri="{FF2B5EF4-FFF2-40B4-BE49-F238E27FC236}">
                <a16:creationId xmlns:a16="http://schemas.microsoft.com/office/drawing/2014/main" id="{E77C1CDA-6B27-9890-4B95-DA8B79F7C644}"/>
              </a:ext>
            </a:extLst>
          </p:cNvPr>
          <p:cNvSpPr txBox="1"/>
          <p:nvPr/>
        </p:nvSpPr>
        <p:spPr>
          <a:xfrm>
            <a:off x="8085953" y="4499525"/>
            <a:ext cx="1244943" cy="461665"/>
          </a:xfrm>
          <a:prstGeom prst="rect">
            <a:avLst/>
          </a:prstGeom>
          <a:noFill/>
        </p:spPr>
        <p:txBody>
          <a:bodyPr wrap="square">
            <a:spAutoFit/>
          </a:bodyPr>
          <a:lstStyle/>
          <a:p>
            <a:r>
              <a:rPr lang="en-GB" sz="2400" dirty="0">
                <a:ea typeface="Times New Roman" panose="02020603050405020304" pitchFamily="18" charset="0"/>
                <a:cs typeface="Calibri" panose="020F0502020204030204" pitchFamily="34" charset="0"/>
              </a:rPr>
              <a:t>Wand</a:t>
            </a:r>
            <a:endParaRPr lang="en-GB" sz="2400" dirty="0"/>
          </a:p>
        </p:txBody>
      </p:sp>
      <p:sp>
        <p:nvSpPr>
          <p:cNvPr id="33" name="TextBox 32">
            <a:extLst>
              <a:ext uri="{FF2B5EF4-FFF2-40B4-BE49-F238E27FC236}">
                <a16:creationId xmlns:a16="http://schemas.microsoft.com/office/drawing/2014/main" id="{830A65B4-6B69-F8B8-47FE-71A52669AA28}"/>
              </a:ext>
            </a:extLst>
          </p:cNvPr>
          <p:cNvSpPr txBox="1"/>
          <p:nvPr/>
        </p:nvSpPr>
        <p:spPr>
          <a:xfrm>
            <a:off x="847651" y="3974624"/>
            <a:ext cx="1244943" cy="461665"/>
          </a:xfrm>
          <a:prstGeom prst="rect">
            <a:avLst/>
          </a:prstGeom>
          <a:noFill/>
        </p:spPr>
        <p:txBody>
          <a:bodyPr wrap="square">
            <a:spAutoFit/>
          </a:bodyPr>
          <a:lstStyle/>
          <a:p>
            <a:r>
              <a:rPr lang="en-GB" sz="2400" dirty="0">
                <a:ea typeface="Times New Roman" panose="02020603050405020304" pitchFamily="18" charset="0"/>
                <a:cs typeface="Calibri" panose="020F0502020204030204" pitchFamily="34" charset="0"/>
              </a:rPr>
              <a:t>Wort</a:t>
            </a:r>
            <a:endParaRPr lang="en-GB" sz="2400" dirty="0"/>
          </a:p>
        </p:txBody>
      </p:sp>
      <p:sp>
        <p:nvSpPr>
          <p:cNvPr id="34" name="TextBox 33">
            <a:extLst>
              <a:ext uri="{FF2B5EF4-FFF2-40B4-BE49-F238E27FC236}">
                <a16:creationId xmlns:a16="http://schemas.microsoft.com/office/drawing/2014/main" id="{0FF84F2A-92EA-51E6-F344-8C264CB9F8DD}"/>
              </a:ext>
            </a:extLst>
          </p:cNvPr>
          <p:cNvSpPr txBox="1"/>
          <p:nvPr/>
        </p:nvSpPr>
        <p:spPr>
          <a:xfrm>
            <a:off x="9899401" y="3512959"/>
            <a:ext cx="2250451" cy="461665"/>
          </a:xfrm>
          <a:prstGeom prst="rect">
            <a:avLst/>
          </a:prstGeom>
          <a:noFill/>
        </p:spPr>
        <p:txBody>
          <a:bodyPr wrap="square">
            <a:spAutoFit/>
          </a:bodyPr>
          <a:lstStyle/>
          <a:p>
            <a:r>
              <a:rPr lang="en-GB" sz="2400" dirty="0" err="1">
                <a:solidFill>
                  <a:srgbClr val="FF6600"/>
                </a:solidFill>
                <a:ea typeface="Times New Roman" panose="02020603050405020304" pitchFamily="18" charset="0"/>
                <a:cs typeface="Calibri" panose="020F0502020204030204" pitchFamily="34" charset="0"/>
              </a:rPr>
              <a:t>Ausdruck</a:t>
            </a:r>
            <a:endParaRPr lang="en-GB" sz="2400" dirty="0"/>
          </a:p>
        </p:txBody>
      </p:sp>
      <p:sp>
        <p:nvSpPr>
          <p:cNvPr id="35" name="TextBox 34">
            <a:extLst>
              <a:ext uri="{FF2B5EF4-FFF2-40B4-BE49-F238E27FC236}">
                <a16:creationId xmlns:a16="http://schemas.microsoft.com/office/drawing/2014/main" id="{3B80FF71-8030-546F-FC20-BBC01743B450}"/>
              </a:ext>
            </a:extLst>
          </p:cNvPr>
          <p:cNvSpPr txBox="1"/>
          <p:nvPr/>
        </p:nvSpPr>
        <p:spPr>
          <a:xfrm>
            <a:off x="5227218" y="5590623"/>
            <a:ext cx="2250451" cy="461665"/>
          </a:xfrm>
          <a:prstGeom prst="rect">
            <a:avLst/>
          </a:prstGeom>
          <a:noFill/>
        </p:spPr>
        <p:txBody>
          <a:bodyPr wrap="square">
            <a:spAutoFit/>
          </a:bodyPr>
          <a:lstStyle/>
          <a:p>
            <a:r>
              <a:rPr lang="en-GB" sz="2400" dirty="0" err="1">
                <a:solidFill>
                  <a:srgbClr val="FF6600"/>
                </a:solidFill>
                <a:ea typeface="Times New Roman" panose="02020603050405020304" pitchFamily="18" charset="0"/>
                <a:cs typeface="Calibri" panose="020F0502020204030204" pitchFamily="34" charset="0"/>
              </a:rPr>
              <a:t>Übung</a:t>
            </a:r>
            <a:endParaRPr lang="en-GB" sz="2400" dirty="0"/>
          </a:p>
        </p:txBody>
      </p:sp>
      <p:sp>
        <p:nvSpPr>
          <p:cNvPr id="36" name="TextBox 35">
            <a:extLst>
              <a:ext uri="{FF2B5EF4-FFF2-40B4-BE49-F238E27FC236}">
                <a16:creationId xmlns:a16="http://schemas.microsoft.com/office/drawing/2014/main" id="{5DC35590-7BC3-F5EC-61A2-6A21E797BF78}"/>
              </a:ext>
            </a:extLst>
          </p:cNvPr>
          <p:cNvSpPr txBox="1"/>
          <p:nvPr/>
        </p:nvSpPr>
        <p:spPr>
          <a:xfrm>
            <a:off x="287972" y="3469180"/>
            <a:ext cx="2250451" cy="461665"/>
          </a:xfrm>
          <a:prstGeom prst="rect">
            <a:avLst/>
          </a:prstGeom>
          <a:noFill/>
        </p:spPr>
        <p:txBody>
          <a:bodyPr wrap="square">
            <a:spAutoFit/>
          </a:bodyPr>
          <a:lstStyle/>
          <a:p>
            <a:r>
              <a:rPr lang="en-US" sz="2400" dirty="0">
                <a:solidFill>
                  <a:srgbClr val="FF6600"/>
                </a:solidFill>
                <a:cs typeface="Calibri" panose="020F0502020204030204" pitchFamily="34" charset="0"/>
              </a:rPr>
              <a:t>B</a:t>
            </a:r>
            <a:r>
              <a:rPr lang="en-GB" sz="2400" dirty="0" err="1">
                <a:solidFill>
                  <a:srgbClr val="FF6600"/>
                </a:solidFill>
                <a:cs typeface="Calibri" panose="020F0502020204030204" pitchFamily="34" charset="0"/>
              </a:rPr>
              <a:t>egriff</a:t>
            </a:r>
            <a:endParaRPr lang="en-GB" sz="2400" dirty="0"/>
          </a:p>
        </p:txBody>
      </p:sp>
    </p:spTree>
    <p:extLst>
      <p:ext uri="{BB962C8B-B14F-4D97-AF65-F5344CB8AC3E}">
        <p14:creationId xmlns:p14="http://schemas.microsoft.com/office/powerpoint/2010/main" val="36686435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DA715733-EC4C-431D-9535-9EDDE8684C4D}"/>
              </a:ext>
            </a:extLst>
          </p:cNvPr>
          <p:cNvSpPr txBox="1"/>
          <p:nvPr/>
        </p:nvSpPr>
        <p:spPr>
          <a:xfrm>
            <a:off x="6142485" y="1060174"/>
            <a:ext cx="6049515" cy="1434432"/>
          </a:xfrm>
          <a:prstGeom prst="rect">
            <a:avLst/>
          </a:prstGeom>
          <a:noFill/>
        </p:spPr>
        <p:txBody>
          <a:bodyPr wrap="square">
            <a:spAutoFit/>
          </a:body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de-DE" sz="2200" b="1" i="0" u="none" strike="noStrike" kern="1200" cap="none" spc="0" normalizeH="0" baseline="0" noProof="0" dirty="0">
                <a:ln>
                  <a:noFill/>
                </a:ln>
                <a:solidFill>
                  <a:srgbClr val="3D3C3C"/>
                </a:solidFill>
                <a:effectLst/>
                <a:uLnTx/>
                <a:uFillTx/>
                <a:latin typeface="Century Gothic"/>
                <a:ea typeface="Times New Roman" panose="02020603050405020304" pitchFamily="18" charset="0"/>
                <a:cs typeface="Calibri" panose="020F0502020204030204" pitchFamily="34" charset="0"/>
              </a:rPr>
              <a:t>Was finden Sie an Deutsch </a:t>
            </a:r>
            <a:r>
              <a:rPr kumimoji="0" lang="de-DE" sz="2200" b="1" i="0" u="none" strike="noStrike" kern="1200" cap="none" spc="0" normalizeH="0" baseline="0" noProof="0" dirty="0">
                <a:ln>
                  <a:noFill/>
                </a:ln>
                <a:solidFill>
                  <a:srgbClr val="C00000"/>
                </a:solidFill>
                <a:effectLst/>
                <a:uLnTx/>
                <a:uFillTx/>
                <a:latin typeface="Century Gothic"/>
                <a:ea typeface="Times New Roman" panose="02020603050405020304" pitchFamily="18" charset="0"/>
                <a:cs typeface="Calibri" panose="020F0502020204030204" pitchFamily="34" charset="0"/>
              </a:rPr>
              <a:t>schwierig</a:t>
            </a:r>
            <a:r>
              <a:rPr kumimoji="0" lang="de-DE" sz="2200" b="1" i="0" u="none" strike="noStrike" kern="1200" cap="none" spc="0" normalizeH="0" baseline="0" noProof="0" dirty="0">
                <a:ln>
                  <a:noFill/>
                </a:ln>
                <a:solidFill>
                  <a:srgbClr val="3D3C3C"/>
                </a:solidFill>
                <a:effectLst/>
                <a:uLnTx/>
                <a:uFillTx/>
                <a:latin typeface="Century Gothic"/>
                <a:ea typeface="Times New Roman" panose="02020603050405020304" pitchFamily="18" charset="0"/>
                <a:cs typeface="Calibri" panose="020F0502020204030204" pitchFamily="34" charset="0"/>
              </a:rPr>
              <a:t>? </a:t>
            </a:r>
            <a:endParaRPr kumimoji="0" lang="en-GB" sz="2200" b="1" i="0" u="none" strike="noStrike" kern="1200" cap="none" spc="0" normalizeH="0" baseline="0" noProof="0" dirty="0">
              <a:ln>
                <a:noFill/>
              </a:ln>
              <a:solidFill>
                <a:srgbClr val="3D3C3C"/>
              </a:solidFill>
              <a:effectLst/>
              <a:uLnTx/>
              <a:uFillTx/>
              <a:latin typeface="Century Gothic"/>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kumimoji="0" lang="en-GB" sz="2200" b="1" i="0" u="none" strike="noStrike" kern="1200" cap="none" spc="0" normalizeH="0" baseline="0" noProof="0" dirty="0">
              <a:ln>
                <a:noFill/>
              </a:ln>
              <a:solidFill>
                <a:srgbClr val="3D3C3C"/>
              </a:solidFill>
              <a:effectLst/>
              <a:uLnTx/>
              <a:uFillTx/>
              <a:latin typeface="Century Gothic"/>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kumimoji="0" lang="de-DE" sz="2200" b="1" i="0" u="none" strike="noStrike" kern="1200" cap="none" spc="0" normalizeH="0" baseline="0" noProof="0" dirty="0">
              <a:ln>
                <a:noFill/>
              </a:ln>
              <a:solidFill>
                <a:srgbClr val="3D3C3C"/>
              </a:solidFill>
              <a:effectLst/>
              <a:uLnTx/>
              <a:uFillTx/>
              <a:latin typeface="Century Gothic"/>
              <a:ea typeface="Times New Roman" panose="02020603050405020304" pitchFamily="18" charset="0"/>
              <a:cs typeface="Calibri" panose="020F0502020204030204" pitchFamily="34" charset="0"/>
            </a:endParaRPr>
          </a:p>
        </p:txBody>
      </p:sp>
      <p:sp>
        <p:nvSpPr>
          <p:cNvPr id="2" name="Title 1">
            <a:extLst>
              <a:ext uri="{FF2B5EF4-FFF2-40B4-BE49-F238E27FC236}">
                <a16:creationId xmlns:a16="http://schemas.microsoft.com/office/drawing/2014/main" id="{48B0B2F3-EEFC-C162-6816-774C88859D04}"/>
              </a:ext>
            </a:extLst>
          </p:cNvPr>
          <p:cNvSpPr>
            <a:spLocks noGrp="1"/>
          </p:cNvSpPr>
          <p:nvPr>
            <p:ph type="title"/>
          </p:nvPr>
        </p:nvSpPr>
        <p:spPr>
          <a:xfrm>
            <a:off x="0" y="61157"/>
            <a:ext cx="9064487" cy="846617"/>
          </a:xfrm>
        </p:spPr>
        <p:txBody>
          <a:bodyPr anchor="ctr">
            <a:noAutofit/>
          </a:bodyPr>
          <a:lstStyle/>
          <a:p>
            <a:r>
              <a:rPr lang="de-DE" sz="2800" dirty="0">
                <a:solidFill>
                  <a:schemeClr val="tx1">
                    <a:lumMod val="75000"/>
                  </a:schemeClr>
                </a:solidFill>
                <a:effectLst/>
                <a:latin typeface="+mj-lt"/>
                <a:ea typeface="Times New Roman" panose="02020603050405020304" pitchFamily="18" charset="0"/>
                <a:cs typeface="Calibri" panose="020F0502020204030204" pitchFamily="34" charset="0"/>
              </a:rPr>
              <a:t>Interview mit Shalini über das Deutschlernen!</a:t>
            </a:r>
            <a:endParaRPr lang="en-GB" sz="2800" dirty="0">
              <a:solidFill>
                <a:schemeClr val="tx1">
                  <a:lumMod val="75000"/>
                </a:schemeClr>
              </a:solidFill>
              <a:latin typeface="+mj-lt"/>
            </a:endParaRPr>
          </a:p>
        </p:txBody>
      </p:sp>
      <p:sp>
        <p:nvSpPr>
          <p:cNvPr id="3" name="Text Placeholder 2">
            <a:extLst>
              <a:ext uri="{FF2B5EF4-FFF2-40B4-BE49-F238E27FC236}">
                <a16:creationId xmlns:a16="http://schemas.microsoft.com/office/drawing/2014/main" id="{438CB05D-AEBA-18E9-5E3E-28337946AF0E}"/>
              </a:ext>
            </a:extLst>
          </p:cNvPr>
          <p:cNvSpPr>
            <a:spLocks noGrp="1"/>
          </p:cNvSpPr>
          <p:nvPr>
            <p:ph type="body" sz="quarter" idx="10"/>
          </p:nvPr>
        </p:nvSpPr>
        <p:spPr>
          <a:xfrm>
            <a:off x="338931" y="1060174"/>
            <a:ext cx="5757069" cy="5238079"/>
          </a:xfrm>
        </p:spPr>
        <p:txBody>
          <a:bodyPr>
            <a:noAutofit/>
          </a:bodyPr>
          <a:lstStyle/>
          <a:p>
            <a:pPr>
              <a:lnSpc>
                <a:spcPct val="110000"/>
              </a:lnSpc>
            </a:pPr>
            <a:r>
              <a:rPr lang="de-DE" sz="2200" b="1" dirty="0">
                <a:solidFill>
                  <a:schemeClr val="bg1"/>
                </a:solidFill>
                <a:effectLst/>
                <a:latin typeface="+mn-lt"/>
                <a:ea typeface="Times New Roman" panose="02020603050405020304" pitchFamily="18" charset="0"/>
                <a:cs typeface="Calibri" panose="020F0502020204030204" pitchFamily="34" charset="0"/>
              </a:rPr>
              <a:t>Warum lernen Sie Deutsch? </a:t>
            </a:r>
          </a:p>
          <a:p>
            <a:pPr>
              <a:lnSpc>
                <a:spcPct val="110000"/>
              </a:lnSpc>
            </a:pPr>
            <a:endParaRPr lang="de-DE" sz="2200" b="1" dirty="0">
              <a:solidFill>
                <a:schemeClr val="bg1"/>
              </a:solidFill>
              <a:latin typeface="+mn-lt"/>
              <a:ea typeface="Times New Roman" panose="02020603050405020304" pitchFamily="18" charset="0"/>
              <a:cs typeface="Calibri" panose="020F0502020204030204" pitchFamily="34" charset="0"/>
            </a:endParaRPr>
          </a:p>
          <a:p>
            <a:pPr>
              <a:lnSpc>
                <a:spcPct val="110000"/>
              </a:lnSpc>
            </a:pPr>
            <a:endParaRPr lang="de-DE" sz="2200" b="1" dirty="0">
              <a:solidFill>
                <a:schemeClr val="bg1"/>
              </a:solidFill>
              <a:effectLst/>
              <a:latin typeface="+mn-lt"/>
              <a:ea typeface="Times New Roman" panose="02020603050405020304" pitchFamily="18" charset="0"/>
              <a:cs typeface="Calibri" panose="020F0502020204030204" pitchFamily="34" charset="0"/>
            </a:endParaRPr>
          </a:p>
          <a:p>
            <a:pPr>
              <a:lnSpc>
                <a:spcPct val="110000"/>
              </a:lnSpc>
            </a:pPr>
            <a:endParaRPr lang="de-DE" sz="2200" b="1" dirty="0">
              <a:solidFill>
                <a:schemeClr val="bg1"/>
              </a:solidFill>
              <a:effectLst/>
              <a:latin typeface="+mn-lt"/>
              <a:ea typeface="Times New Roman" panose="02020603050405020304" pitchFamily="18" charset="0"/>
              <a:cs typeface="Calibri" panose="020F0502020204030204" pitchFamily="34" charset="0"/>
            </a:endParaRPr>
          </a:p>
          <a:p>
            <a:pPr>
              <a:lnSpc>
                <a:spcPct val="110000"/>
              </a:lnSpc>
            </a:pPr>
            <a:endParaRPr lang="de-DE" sz="2200" b="1" dirty="0">
              <a:solidFill>
                <a:schemeClr val="bg1"/>
              </a:solidFill>
              <a:latin typeface="+mn-lt"/>
              <a:ea typeface="Calibri" panose="020F0502020204030204" pitchFamily="34" charset="0"/>
              <a:cs typeface="Calibri" panose="020F0502020204030204" pitchFamily="34" charset="0"/>
            </a:endParaRPr>
          </a:p>
          <a:p>
            <a:pPr>
              <a:lnSpc>
                <a:spcPct val="110000"/>
              </a:lnSpc>
            </a:pPr>
            <a:endParaRPr lang="de-DE" sz="2200" b="1" dirty="0">
              <a:solidFill>
                <a:schemeClr val="bg1"/>
              </a:solidFill>
              <a:effectLst/>
              <a:latin typeface="+mn-lt"/>
              <a:ea typeface="Times New Roman" panose="02020603050405020304" pitchFamily="18" charset="0"/>
              <a:cs typeface="Calibri" panose="020F0502020204030204" pitchFamily="34" charset="0"/>
            </a:endParaRPr>
          </a:p>
          <a:p>
            <a:pPr>
              <a:lnSpc>
                <a:spcPct val="110000"/>
              </a:lnSpc>
            </a:pPr>
            <a:endParaRPr lang="de-DE" sz="2200" b="1" dirty="0">
              <a:solidFill>
                <a:schemeClr val="bg1"/>
              </a:solidFill>
              <a:latin typeface="+mn-lt"/>
              <a:ea typeface="Calibri" panose="020F0502020204030204" pitchFamily="34" charset="0"/>
              <a:cs typeface="Calibri" panose="020F0502020204030204" pitchFamily="34" charset="0"/>
            </a:endParaRPr>
          </a:p>
          <a:p>
            <a:pPr>
              <a:lnSpc>
                <a:spcPct val="110000"/>
              </a:lnSpc>
            </a:pPr>
            <a:r>
              <a:rPr lang="en-GB" sz="2200" dirty="0">
                <a:latin typeface="+mn-lt"/>
              </a:rPr>
              <a:t>	</a:t>
            </a:r>
            <a:endParaRPr lang="en-GB" sz="2200" dirty="0">
              <a:effectLst/>
              <a:latin typeface="+mn-lt"/>
              <a:ea typeface="Calibri" panose="020F0502020204030204" pitchFamily="34" charset="0"/>
              <a:cs typeface="Times New Roman" panose="02020603050405020304" pitchFamily="18" charset="0"/>
            </a:endParaRPr>
          </a:p>
          <a:p>
            <a:pPr>
              <a:lnSpc>
                <a:spcPct val="110000"/>
              </a:lnSpc>
            </a:pPr>
            <a:endParaRPr lang="en-GB" sz="2200" dirty="0">
              <a:latin typeface="+mn-lt"/>
            </a:endParaRPr>
          </a:p>
        </p:txBody>
      </p:sp>
      <p:sp>
        <p:nvSpPr>
          <p:cNvPr id="4" name="Flowchart: Alternate Process 3">
            <a:extLst>
              <a:ext uri="{FF2B5EF4-FFF2-40B4-BE49-F238E27FC236}">
                <a16:creationId xmlns:a16="http://schemas.microsoft.com/office/drawing/2014/main" id="{E6A9E9A8-B96B-31A7-3498-C55D5B629085}"/>
              </a:ext>
            </a:extLst>
          </p:cNvPr>
          <p:cNvSpPr/>
          <p:nvPr/>
        </p:nvSpPr>
        <p:spPr>
          <a:xfrm>
            <a:off x="10296939" y="213557"/>
            <a:ext cx="1789145" cy="473830"/>
          </a:xfrm>
          <a:prstGeom prst="flowChartAlternate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3D3C3C"/>
                </a:solidFill>
                <a:effectLst/>
                <a:uLnTx/>
                <a:uFillTx/>
                <a:latin typeface="Century Gothic"/>
                <a:ea typeface="+mn-ea"/>
                <a:cs typeface="+mn-cs"/>
              </a:rPr>
              <a:t>hören</a:t>
            </a:r>
            <a:r>
              <a:rPr kumimoji="0" lang="en-US" sz="2000" b="0" i="0" u="none" strike="noStrike" kern="1200" cap="none" spc="0" normalizeH="0" baseline="0" noProof="0" dirty="0">
                <a:ln>
                  <a:noFill/>
                </a:ln>
                <a:solidFill>
                  <a:srgbClr val="3D3C3C"/>
                </a:solidFill>
                <a:effectLst/>
                <a:uLnTx/>
                <a:uFillTx/>
                <a:latin typeface="Century Gothic"/>
                <a:ea typeface="+mn-ea"/>
                <a:cs typeface="+mn-cs"/>
              </a:rPr>
              <a:t>/</a:t>
            </a:r>
            <a:r>
              <a:rPr kumimoji="0" lang="en-US" sz="2000" b="0" i="0" u="none" strike="noStrike" kern="1200" cap="none" spc="0" normalizeH="0" baseline="0" noProof="0" dirty="0" err="1">
                <a:ln>
                  <a:noFill/>
                </a:ln>
                <a:solidFill>
                  <a:srgbClr val="3D3C3C"/>
                </a:solidFill>
                <a:effectLst/>
                <a:uLnTx/>
                <a:uFillTx/>
                <a:latin typeface="Century Gothic"/>
                <a:ea typeface="+mn-ea"/>
                <a:cs typeface="+mn-cs"/>
              </a:rPr>
              <a:t>lesen</a:t>
            </a:r>
            <a:endParaRPr kumimoji="0" lang="en-GB" sz="20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5" name="Rectangle: Rounded Corners 4">
            <a:extLst>
              <a:ext uri="{FF2B5EF4-FFF2-40B4-BE49-F238E27FC236}">
                <a16:creationId xmlns:a16="http://schemas.microsoft.com/office/drawing/2014/main" id="{2A96502B-750F-1C18-1A89-10931A7E72A1}"/>
              </a:ext>
            </a:extLst>
          </p:cNvPr>
          <p:cNvSpPr/>
          <p:nvPr/>
        </p:nvSpPr>
        <p:spPr>
          <a:xfrm>
            <a:off x="4157643" y="6446538"/>
            <a:ext cx="3833533" cy="356948"/>
          </a:xfrm>
          <a:prstGeom prst="round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FF2CC"/>
                </a:solidFill>
                <a:effectLst/>
                <a:uLnTx/>
                <a:uFillTx/>
                <a:latin typeface="Century Gothic"/>
                <a:ea typeface="+mn-ea"/>
                <a:cs typeface="+mn-cs"/>
              </a:rPr>
              <a:t>*die Mannschaft - team</a:t>
            </a:r>
            <a:endParaRPr kumimoji="0" lang="en-GB" sz="2200" b="0" i="0" u="none" strike="noStrike" kern="1200" cap="none" spc="0" normalizeH="0" baseline="0" noProof="0" dirty="0">
              <a:ln>
                <a:noFill/>
              </a:ln>
              <a:solidFill>
                <a:srgbClr val="FFF2CC"/>
              </a:solidFill>
              <a:effectLst/>
              <a:uLnTx/>
              <a:uFillTx/>
              <a:latin typeface="Century Gothic"/>
              <a:ea typeface="+mn-ea"/>
              <a:cs typeface="+mn-cs"/>
            </a:endParaRPr>
          </a:p>
        </p:txBody>
      </p:sp>
      <p:sp>
        <p:nvSpPr>
          <p:cNvPr id="14" name="TextBox 13">
            <a:extLst>
              <a:ext uri="{FF2B5EF4-FFF2-40B4-BE49-F238E27FC236}">
                <a16:creationId xmlns:a16="http://schemas.microsoft.com/office/drawing/2014/main" id="{6CC43132-C52A-46DC-87AF-64EA61E3263E}"/>
              </a:ext>
            </a:extLst>
          </p:cNvPr>
          <p:cNvSpPr txBox="1"/>
          <p:nvPr/>
        </p:nvSpPr>
        <p:spPr>
          <a:xfrm>
            <a:off x="385416" y="1468543"/>
            <a:ext cx="5757069" cy="2059090"/>
          </a:xfrm>
          <a:prstGeom prst="rect">
            <a:avLst/>
          </a:prstGeom>
          <a:solidFill>
            <a:schemeClr val="accent1">
              <a:lumMod val="20000"/>
              <a:lumOff val="80000"/>
            </a:schemeClr>
          </a:solidFill>
        </p:spPr>
        <p:txBody>
          <a:bodyPr wrap="square">
            <a:spAutoFit/>
          </a:body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GB" sz="2200" b="0" i="0" u="none" strike="noStrike" kern="1200" cap="none" spc="0" normalizeH="0" baseline="0" noProof="0" dirty="0">
                <a:ln>
                  <a:noFill/>
                </a:ln>
                <a:solidFill>
                  <a:srgbClr val="525050"/>
                </a:solidFill>
                <a:effectLst/>
                <a:uLnTx/>
                <a:uFillTx/>
                <a:latin typeface="Century Gothic"/>
                <a:ea typeface="+mn-ea"/>
                <a:cs typeface="+mn-cs"/>
              </a:rPr>
              <a:t>Ich </a:t>
            </a:r>
            <a:r>
              <a:rPr kumimoji="0" lang="en-GB" sz="2200" b="0" i="0" u="none" strike="noStrike" kern="1200" cap="none" spc="0" normalizeH="0" baseline="0" noProof="0" dirty="0" err="1">
                <a:ln>
                  <a:noFill/>
                </a:ln>
                <a:solidFill>
                  <a:srgbClr val="525050"/>
                </a:solidFill>
                <a:effectLst/>
                <a:uLnTx/>
                <a:uFillTx/>
                <a:latin typeface="Century Gothic"/>
                <a:ea typeface="+mn-ea"/>
                <a:cs typeface="+mn-cs"/>
              </a:rPr>
              <a:t>lerne</a:t>
            </a:r>
            <a:r>
              <a:rPr kumimoji="0" lang="en-GB" sz="2200" b="0" i="0" u="none" strike="noStrike" kern="1200" cap="none" spc="0" normalizeH="0" baseline="0" noProof="0" dirty="0">
                <a:ln>
                  <a:noFill/>
                </a:ln>
                <a:solidFill>
                  <a:srgbClr val="525050"/>
                </a:solidFill>
                <a:effectLst/>
                <a:uLnTx/>
                <a:uFillTx/>
                <a:latin typeface="Century Gothic"/>
                <a:ea typeface="+mn-ea"/>
                <a:cs typeface="+mn-cs"/>
              </a:rPr>
              <a:t> </a:t>
            </a:r>
            <a:r>
              <a:rPr kumimoji="0" lang="de-DE" sz="2200" b="0" i="0" u="none" strike="noStrike" kern="1200" cap="none" spc="0" normalizeH="0" baseline="0" noProof="0" dirty="0">
                <a:ln>
                  <a:noFill/>
                </a:ln>
                <a:solidFill>
                  <a:srgbClr val="000000"/>
                </a:solidFill>
                <a:effectLst/>
                <a:uLnTx/>
                <a:uFillTx/>
                <a:latin typeface="Century Gothic"/>
                <a:ea typeface="Times New Roman" panose="02020603050405020304" pitchFamily="18" charset="0"/>
                <a:cs typeface="Calibri" panose="020F0502020204030204" pitchFamily="34" charset="0"/>
              </a:rPr>
              <a:t>Deutsch, weil es meine </a:t>
            </a:r>
            <a:r>
              <a:rPr kumimoji="0" lang="de-DE" sz="2200" b="1" i="0" u="none" strike="noStrike" kern="1200" cap="none" spc="0" normalizeH="0" baseline="0" noProof="0" dirty="0">
                <a:ln>
                  <a:noFill/>
                </a:ln>
                <a:solidFill>
                  <a:srgbClr val="000000"/>
                </a:solidFill>
                <a:effectLst/>
                <a:uLnTx/>
                <a:uFillTx/>
                <a:latin typeface="Century Gothic"/>
                <a:ea typeface="Times New Roman" panose="02020603050405020304" pitchFamily="18" charset="0"/>
                <a:cs typeface="Calibri" panose="020F0502020204030204" pitchFamily="34" charset="0"/>
              </a:rPr>
              <a:t>Lieblingsfremdsprache</a:t>
            </a:r>
            <a:r>
              <a:rPr kumimoji="0" lang="de-DE" sz="2200" b="0" i="0" u="none" strike="noStrike" kern="1200" cap="none" spc="0" normalizeH="0" baseline="0" noProof="0" dirty="0">
                <a:ln>
                  <a:noFill/>
                </a:ln>
                <a:solidFill>
                  <a:srgbClr val="000000"/>
                </a:solidFill>
                <a:effectLst/>
                <a:uLnTx/>
                <a:uFillTx/>
                <a:latin typeface="Century Gothic"/>
                <a:ea typeface="Times New Roman" panose="02020603050405020304" pitchFamily="18" charset="0"/>
                <a:cs typeface="Calibri" panose="020F0502020204030204" pitchFamily="34" charset="0"/>
              </a:rPr>
              <a:t> ist. Meine Muttersprache ist Urdu, aber jetzt ist meine </a:t>
            </a:r>
            <a:r>
              <a:rPr kumimoji="0" lang="de-DE" sz="2200" b="1" i="0" u="none" strike="noStrike" kern="1200" cap="none" spc="0" normalizeH="0" baseline="0" noProof="0" dirty="0">
                <a:ln>
                  <a:noFill/>
                </a:ln>
                <a:solidFill>
                  <a:srgbClr val="000000"/>
                </a:solidFill>
                <a:effectLst/>
                <a:uLnTx/>
                <a:uFillTx/>
                <a:latin typeface="Century Gothic"/>
                <a:ea typeface="Times New Roman" panose="02020603050405020304" pitchFamily="18" charset="0"/>
                <a:cs typeface="Calibri" panose="020F0502020204030204" pitchFamily="34" charset="0"/>
              </a:rPr>
              <a:t>Hauptsprache </a:t>
            </a:r>
            <a:r>
              <a:rPr kumimoji="0" lang="de-DE" sz="2200" b="0" i="0" u="none" strike="noStrike" kern="1200" cap="none" spc="0" normalizeH="0" baseline="0" noProof="0" dirty="0">
                <a:ln>
                  <a:noFill/>
                </a:ln>
                <a:solidFill>
                  <a:srgbClr val="000000"/>
                </a:solidFill>
                <a:effectLst/>
                <a:uLnTx/>
                <a:uFillTx/>
                <a:latin typeface="Century Gothic"/>
                <a:ea typeface="Times New Roman" panose="02020603050405020304" pitchFamily="18" charset="0"/>
                <a:cs typeface="Calibri" panose="020F0502020204030204" pitchFamily="34" charset="0"/>
              </a:rPr>
              <a:t>Englisch. </a:t>
            </a:r>
          </a:p>
        </p:txBody>
      </p:sp>
      <p:sp>
        <p:nvSpPr>
          <p:cNvPr id="16" name="TextBox 15">
            <a:extLst>
              <a:ext uri="{FF2B5EF4-FFF2-40B4-BE49-F238E27FC236}">
                <a16:creationId xmlns:a16="http://schemas.microsoft.com/office/drawing/2014/main" id="{56A4536E-E065-4256-A986-7B7E1A0078CB}"/>
              </a:ext>
            </a:extLst>
          </p:cNvPr>
          <p:cNvSpPr txBox="1"/>
          <p:nvPr/>
        </p:nvSpPr>
        <p:spPr>
          <a:xfrm>
            <a:off x="338931" y="4613732"/>
            <a:ext cx="5735479" cy="1551450"/>
          </a:xfrm>
          <a:prstGeom prst="rect">
            <a:avLst/>
          </a:prstGeom>
          <a:solidFill>
            <a:schemeClr val="accent1">
              <a:lumMod val="20000"/>
              <a:lumOff val="80000"/>
            </a:schemeClr>
          </a:solidFill>
        </p:spPr>
        <p:txBody>
          <a:bodyPr wrap="square">
            <a:spAutoFit/>
          </a:body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de-DE" sz="2200" b="0" i="0" u="none" strike="noStrike" kern="1200" cap="none" spc="0" normalizeH="0" baseline="0" noProof="0" dirty="0">
                <a:ln>
                  <a:noFill/>
                </a:ln>
                <a:solidFill>
                  <a:srgbClr val="000000"/>
                </a:solidFill>
                <a:effectLst/>
                <a:uLnTx/>
                <a:uFillTx/>
                <a:latin typeface="Century Gothic"/>
                <a:ea typeface="Times New Roman" panose="02020603050405020304" pitchFamily="18" charset="0"/>
                <a:cs typeface="Calibri" panose="020F0502020204030204" pitchFamily="34" charset="0"/>
              </a:rPr>
              <a:t>Heidelberg ist meine </a:t>
            </a:r>
            <a:r>
              <a:rPr kumimoji="0" lang="de-DE" sz="2200" b="1" i="0" u="none" strike="noStrike" kern="1200" cap="none" spc="0" normalizeH="0" baseline="0" noProof="0" dirty="0">
                <a:ln>
                  <a:noFill/>
                </a:ln>
                <a:solidFill>
                  <a:srgbClr val="000000"/>
                </a:solidFill>
                <a:effectLst/>
                <a:uLnTx/>
                <a:uFillTx/>
                <a:latin typeface="Century Gothic"/>
                <a:ea typeface="Times New Roman" panose="02020603050405020304" pitchFamily="18" charset="0"/>
                <a:cs typeface="Calibri" panose="020F0502020204030204" pitchFamily="34" charset="0"/>
              </a:rPr>
              <a:t>Lieblingsstadt</a:t>
            </a:r>
            <a:r>
              <a:rPr kumimoji="0" lang="de-DE" sz="2200" b="0" i="0" u="none" strike="noStrike" kern="1200" cap="none" spc="0" normalizeH="0" baseline="0" noProof="0" dirty="0">
                <a:ln>
                  <a:noFill/>
                </a:ln>
                <a:solidFill>
                  <a:srgbClr val="000000"/>
                </a:solidFill>
                <a:effectLst/>
                <a:uLnTx/>
                <a:uFillTx/>
                <a:latin typeface="Century Gothic"/>
                <a:ea typeface="Times New Roman" panose="02020603050405020304" pitchFamily="18" charset="0"/>
                <a:cs typeface="Calibri" panose="020F0502020204030204" pitchFamily="34" charset="0"/>
              </a:rPr>
              <a:t>. </a:t>
            </a:r>
            <a:r>
              <a:rPr kumimoji="0" lang="de-DE" sz="2200" b="0" i="0" u="none" strike="noStrike" kern="1200" cap="none" spc="0" normalizeH="0" baseline="0" noProof="0" dirty="0">
                <a:ln>
                  <a:noFill/>
                </a:ln>
                <a:solidFill>
                  <a:srgbClr val="000000"/>
                </a:solidFill>
                <a:effectLst/>
                <a:uLnTx/>
                <a:uFillTx/>
                <a:latin typeface="Century Gothic"/>
                <a:ea typeface="+mn-ea"/>
                <a:cs typeface="+mn-cs"/>
              </a:rPr>
              <a:t>Ich habe </a:t>
            </a:r>
            <a:r>
              <a:rPr kumimoji="0" lang="de-DE" sz="2200" b="1" i="0" u="none" strike="noStrike" kern="1200" cap="none" spc="0" normalizeH="0" baseline="0" noProof="0" dirty="0">
                <a:ln>
                  <a:noFill/>
                </a:ln>
                <a:solidFill>
                  <a:srgbClr val="C00000"/>
                </a:solidFill>
                <a:effectLst/>
                <a:uLnTx/>
                <a:uFillTx/>
                <a:latin typeface="Century Gothic"/>
                <a:ea typeface="+mn-ea"/>
                <a:cs typeface="+mn-cs"/>
              </a:rPr>
              <a:t>einen Artikel </a:t>
            </a:r>
            <a:r>
              <a:rPr kumimoji="0" lang="de-DE" sz="2200" b="0" i="0" u="none" strike="noStrike" kern="1200" cap="none" spc="0" normalizeH="0" baseline="0" noProof="0" dirty="0">
                <a:ln>
                  <a:noFill/>
                </a:ln>
                <a:solidFill>
                  <a:srgbClr val="000000"/>
                </a:solidFill>
                <a:effectLst/>
                <a:uLnTx/>
                <a:uFillTx/>
                <a:latin typeface="Century Gothic"/>
                <a:ea typeface="+mn-ea"/>
                <a:cs typeface="+mn-cs"/>
              </a:rPr>
              <a:t>über sie gelesen.</a:t>
            </a:r>
            <a:r>
              <a:rPr kumimoji="0" lang="de-DE" sz="2200" b="0" i="0" u="none" strike="noStrike" kern="1200" cap="none" spc="0" normalizeH="0" baseline="0" noProof="0" dirty="0">
                <a:ln>
                  <a:noFill/>
                </a:ln>
                <a:solidFill>
                  <a:srgbClr val="000000"/>
                </a:solidFill>
                <a:effectLst/>
                <a:uLnTx/>
                <a:uFillTx/>
                <a:latin typeface="Century Gothic"/>
                <a:ea typeface="Times New Roman" panose="02020603050405020304" pitchFamily="18" charset="0"/>
                <a:cs typeface="Calibri" panose="020F0502020204030204" pitchFamily="34" charset="0"/>
              </a:rPr>
              <a:t> Ich liebe alte Gebäude.</a:t>
            </a:r>
            <a:endParaRPr kumimoji="0" lang="en-GB" sz="22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5EE08E9F-BFD2-4453-893C-2B9636C13D83}"/>
              </a:ext>
            </a:extLst>
          </p:cNvPr>
          <p:cNvSpPr txBox="1"/>
          <p:nvPr/>
        </p:nvSpPr>
        <p:spPr>
          <a:xfrm>
            <a:off x="6208315" y="1464965"/>
            <a:ext cx="5917853" cy="2059090"/>
          </a:xfrm>
          <a:prstGeom prst="rect">
            <a:avLst/>
          </a:prstGeom>
          <a:solidFill>
            <a:schemeClr val="accent1">
              <a:lumMod val="20000"/>
              <a:lumOff val="80000"/>
            </a:schemeClr>
          </a:solidFill>
        </p:spPr>
        <p:txBody>
          <a:bodyPr wrap="square">
            <a:spAutoFit/>
          </a:body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de-DE" sz="2200" b="0" i="0" u="none" strike="noStrike" kern="1200" cap="none" spc="0" normalizeH="0" baseline="0" noProof="0" dirty="0">
                <a:ln>
                  <a:noFill/>
                </a:ln>
                <a:solidFill>
                  <a:srgbClr val="000000"/>
                </a:solidFill>
                <a:effectLst/>
                <a:uLnTx/>
                <a:uFillTx/>
                <a:latin typeface="Century Gothic"/>
                <a:ea typeface="Times New Roman" panose="02020603050405020304" pitchFamily="18" charset="0"/>
                <a:cs typeface="Calibri" panose="020F0502020204030204" pitchFamily="34" charset="0"/>
              </a:rPr>
              <a:t>Die vielen </a:t>
            </a:r>
            <a:r>
              <a:rPr kumimoji="0" lang="de-DE" sz="2200" b="1" i="0" u="none" strike="noStrike" kern="1200" cap="none" spc="0" normalizeH="0" baseline="0" noProof="0" dirty="0">
                <a:ln>
                  <a:noFill/>
                </a:ln>
                <a:solidFill>
                  <a:srgbClr val="C00000"/>
                </a:solidFill>
                <a:effectLst/>
                <a:uLnTx/>
                <a:uFillTx/>
                <a:latin typeface="Century Gothic"/>
                <a:ea typeface="Times New Roman" panose="02020603050405020304" pitchFamily="18" charset="0"/>
                <a:cs typeface="Calibri" panose="020F0502020204030204" pitchFamily="34" charset="0"/>
              </a:rPr>
              <a:t>verschiedenen </a:t>
            </a:r>
            <a:r>
              <a:rPr kumimoji="0" lang="de-DE" sz="2200" b="0" i="0" u="none" strike="noStrike" kern="1200" cap="none" spc="0" normalizeH="0" baseline="0" noProof="0" dirty="0">
                <a:ln>
                  <a:noFill/>
                </a:ln>
                <a:solidFill>
                  <a:srgbClr val="000000"/>
                </a:solidFill>
                <a:effectLst/>
                <a:uLnTx/>
                <a:uFillTx/>
                <a:latin typeface="Century Gothic"/>
                <a:ea typeface="Times New Roman" panose="02020603050405020304" pitchFamily="18" charset="0"/>
                <a:cs typeface="Calibri" panose="020F0502020204030204" pitchFamily="34" charset="0"/>
              </a:rPr>
              <a:t>Adjektivendungen! Ja, ich </a:t>
            </a:r>
            <a:r>
              <a:rPr kumimoji="0" lang="de-DE" sz="2200" b="1" i="0" u="none" strike="noStrike" kern="1200" cap="none" spc="0" normalizeH="0" baseline="0" noProof="0" dirty="0">
                <a:ln>
                  <a:noFill/>
                </a:ln>
                <a:solidFill>
                  <a:srgbClr val="C00000"/>
                </a:solidFill>
                <a:effectLst/>
                <a:uLnTx/>
                <a:uFillTx/>
                <a:latin typeface="Century Gothic"/>
                <a:ea typeface="Times New Roman" panose="02020603050405020304" pitchFamily="18" charset="0"/>
                <a:cs typeface="Calibri" panose="020F0502020204030204" pitchFamily="34" charset="0"/>
              </a:rPr>
              <a:t>betone</a:t>
            </a:r>
            <a:r>
              <a:rPr kumimoji="0" lang="de-DE" sz="2200" b="0" i="0" u="none" strike="noStrike" kern="1200" cap="none" spc="0" normalizeH="0" baseline="0" noProof="0" dirty="0">
                <a:ln>
                  <a:noFill/>
                </a:ln>
                <a:solidFill>
                  <a:srgbClr val="000000"/>
                </a:solidFill>
                <a:effectLst/>
                <a:uLnTx/>
                <a:uFillTx/>
                <a:latin typeface="Century Gothic"/>
                <a:ea typeface="Times New Roman" panose="02020603050405020304" pitchFamily="18" charset="0"/>
                <a:cs typeface="Calibri" panose="020F0502020204030204" pitchFamily="34" charset="0"/>
              </a:rPr>
              <a:t> es. Das ist für mich das </a:t>
            </a:r>
            <a:r>
              <a:rPr kumimoji="0" lang="de-DE" sz="2200" b="1" i="0" u="none" strike="noStrike" kern="1200" cap="none" spc="0" normalizeH="0" baseline="0" noProof="0" dirty="0">
                <a:ln>
                  <a:noFill/>
                </a:ln>
                <a:solidFill>
                  <a:srgbClr val="000000"/>
                </a:solidFill>
                <a:effectLst/>
                <a:uLnTx/>
                <a:uFillTx/>
                <a:latin typeface="Century Gothic"/>
                <a:ea typeface="Times New Roman" panose="02020603050405020304" pitchFamily="18" charset="0"/>
                <a:cs typeface="Calibri" panose="020F0502020204030204" pitchFamily="34" charset="0"/>
              </a:rPr>
              <a:t>Hauptproblem</a:t>
            </a:r>
            <a:r>
              <a:rPr kumimoji="0" lang="de-DE" sz="2200" b="0" i="0" u="none" strike="noStrike" kern="1200" cap="none" spc="0" normalizeH="0" baseline="0" noProof="0" dirty="0">
                <a:ln>
                  <a:noFill/>
                </a:ln>
                <a:solidFill>
                  <a:srgbClr val="000000"/>
                </a:solidFill>
                <a:effectLst/>
                <a:uLnTx/>
                <a:uFillTx/>
                <a:latin typeface="Century Gothic"/>
                <a:ea typeface="Times New Roman" panose="02020603050405020304" pitchFamily="18" charset="0"/>
                <a:cs typeface="Calibri" panose="020F0502020204030204" pitchFamily="34" charset="0"/>
              </a:rPr>
              <a:t>!  Echt </a:t>
            </a:r>
            <a:r>
              <a:rPr kumimoji="0" lang="de-DE" sz="2200" b="1" i="0" u="none" strike="noStrike" kern="1200" cap="none" spc="0" normalizeH="0" baseline="0" noProof="0" dirty="0">
                <a:ln>
                  <a:noFill/>
                </a:ln>
                <a:solidFill>
                  <a:srgbClr val="C00000"/>
                </a:solidFill>
                <a:effectLst/>
                <a:uLnTx/>
                <a:uFillTx/>
                <a:latin typeface="Century Gothic"/>
                <a:ea typeface="Times New Roman" panose="02020603050405020304" pitchFamily="18" charset="0"/>
                <a:cs typeface="Calibri" panose="020F0502020204030204" pitchFamily="34" charset="0"/>
              </a:rPr>
              <a:t>anders</a:t>
            </a:r>
            <a:r>
              <a:rPr kumimoji="0" lang="de-DE" sz="2200" b="0" i="0" u="none" strike="noStrike" kern="1200" cap="none" spc="0" normalizeH="0" baseline="0" noProof="0" dirty="0">
                <a:ln>
                  <a:noFill/>
                </a:ln>
                <a:solidFill>
                  <a:srgbClr val="000000"/>
                </a:solidFill>
                <a:effectLst/>
                <a:uLnTx/>
                <a:uFillTx/>
                <a:latin typeface="Century Gothic"/>
                <a:ea typeface="Times New Roman" panose="02020603050405020304" pitchFamily="18" charset="0"/>
                <a:cs typeface="Calibri" panose="020F0502020204030204" pitchFamily="34" charset="0"/>
              </a:rPr>
              <a:t> als Urdu!</a:t>
            </a:r>
          </a:p>
        </p:txBody>
      </p:sp>
      <p:sp>
        <p:nvSpPr>
          <p:cNvPr id="20" name="TextBox 19">
            <a:extLst>
              <a:ext uri="{FF2B5EF4-FFF2-40B4-BE49-F238E27FC236}">
                <a16:creationId xmlns:a16="http://schemas.microsoft.com/office/drawing/2014/main" id="{37DC5924-E5BE-4677-B6D7-819B128BAFEB}"/>
              </a:ext>
            </a:extLst>
          </p:cNvPr>
          <p:cNvSpPr txBox="1"/>
          <p:nvPr/>
        </p:nvSpPr>
        <p:spPr>
          <a:xfrm>
            <a:off x="6168231" y="4105900"/>
            <a:ext cx="5957937" cy="2059282"/>
          </a:xfrm>
          <a:prstGeom prst="rect">
            <a:avLst/>
          </a:prstGeom>
          <a:solidFill>
            <a:schemeClr val="accent1">
              <a:lumMod val="20000"/>
              <a:lumOff val="80000"/>
            </a:schemeClr>
          </a:solid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25050"/>
                </a:solidFill>
                <a:effectLst/>
                <a:uLnTx/>
                <a:uFillTx/>
                <a:latin typeface="Century Gothic"/>
                <a:ea typeface="+mn-ea"/>
                <a:cs typeface="+mn-cs"/>
              </a:rPr>
              <a:t>N</a:t>
            </a:r>
            <a:r>
              <a:rPr kumimoji="0" lang="de-DE" sz="2200" b="0" i="0" u="none" strike="noStrike" kern="1200" cap="none" spc="0" normalizeH="0" baseline="0" noProof="0" dirty="0">
                <a:ln>
                  <a:noFill/>
                </a:ln>
                <a:solidFill>
                  <a:srgbClr val="000000"/>
                </a:solidFill>
                <a:effectLst/>
                <a:uLnTx/>
                <a:uFillTx/>
                <a:latin typeface="Century Gothic"/>
                <a:ea typeface="Times New Roman" panose="02020603050405020304" pitchFamily="18" charset="0"/>
                <a:cs typeface="Calibri" panose="020F0502020204030204" pitchFamily="34" charset="0"/>
              </a:rPr>
              <a:t>ach Deutschland zu reisen, um meine </a:t>
            </a:r>
            <a:r>
              <a:rPr kumimoji="0" lang="de-DE" sz="2200" b="1" i="0" u="none" strike="noStrike" kern="1200" cap="none" spc="0" normalizeH="0" baseline="0" noProof="0" dirty="0">
                <a:ln>
                  <a:noFill/>
                </a:ln>
                <a:solidFill>
                  <a:srgbClr val="000000"/>
                </a:solidFill>
                <a:effectLst/>
                <a:uLnTx/>
                <a:uFillTx/>
                <a:latin typeface="Century Gothic"/>
                <a:ea typeface="Times New Roman" panose="02020603050405020304" pitchFamily="18" charset="0"/>
                <a:cs typeface="Calibri" panose="020F0502020204030204" pitchFamily="34" charset="0"/>
              </a:rPr>
              <a:t>Lieblingsfußballmannschaft*</a:t>
            </a:r>
            <a:r>
              <a:rPr kumimoji="0" lang="de-DE" sz="2200" b="0" i="0" u="none" strike="noStrike" kern="1200" cap="none" spc="0" normalizeH="0" baseline="0" noProof="0" dirty="0">
                <a:ln>
                  <a:noFill/>
                </a:ln>
                <a:solidFill>
                  <a:srgbClr val="000000"/>
                </a:solidFill>
                <a:effectLst/>
                <a:uLnTx/>
                <a:uFillTx/>
                <a:latin typeface="Century Gothic"/>
                <a:ea typeface="Times New Roman" panose="02020603050405020304" pitchFamily="18" charset="0"/>
                <a:cs typeface="Calibri" panose="020F0502020204030204" pitchFamily="34" charset="0"/>
              </a:rPr>
              <a:t>Bayern München, zu sehen. Ich möchte auch ein </a:t>
            </a:r>
            <a:r>
              <a:rPr kumimoji="0" lang="de-DE" sz="2200" b="1" i="0" u="none" strike="noStrike" kern="1200" cap="none" spc="0" normalizeH="0" baseline="0" noProof="0" dirty="0">
                <a:ln>
                  <a:noFill/>
                </a:ln>
                <a:solidFill>
                  <a:srgbClr val="C00000"/>
                </a:solidFill>
                <a:effectLst/>
                <a:uLnTx/>
                <a:uFillTx/>
                <a:latin typeface="Century Gothic"/>
                <a:ea typeface="Times New Roman" panose="02020603050405020304" pitchFamily="18" charset="0"/>
                <a:cs typeface="Calibri" panose="020F0502020204030204" pitchFamily="34" charset="0"/>
              </a:rPr>
              <a:t>Gespräch</a:t>
            </a:r>
            <a:r>
              <a:rPr kumimoji="0" lang="de-DE" sz="2200" b="0" i="0" u="none" strike="noStrike" kern="1200" cap="none" spc="0" normalizeH="0" baseline="0" noProof="0" dirty="0">
                <a:ln>
                  <a:noFill/>
                </a:ln>
                <a:solidFill>
                  <a:srgbClr val="000000"/>
                </a:solidFill>
                <a:effectLst/>
                <a:uLnTx/>
                <a:uFillTx/>
                <a:latin typeface="Century Gothic"/>
                <a:ea typeface="Times New Roman" panose="02020603050405020304" pitchFamily="18" charset="0"/>
                <a:cs typeface="Calibri" panose="020F0502020204030204" pitchFamily="34" charset="0"/>
              </a:rPr>
              <a:t> mit Julian Nagelsmann führen. </a:t>
            </a:r>
            <a:endParaRPr kumimoji="0" lang="en-GB" sz="22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24" name="TextBox 23">
            <a:extLst>
              <a:ext uri="{FF2B5EF4-FFF2-40B4-BE49-F238E27FC236}">
                <a16:creationId xmlns:a16="http://schemas.microsoft.com/office/drawing/2014/main" id="{BC8817BD-9AE3-465B-B0E4-4636C308C119}"/>
              </a:ext>
            </a:extLst>
          </p:cNvPr>
          <p:cNvSpPr txBox="1"/>
          <p:nvPr/>
        </p:nvSpPr>
        <p:spPr>
          <a:xfrm>
            <a:off x="266700" y="3701644"/>
            <a:ext cx="5829300" cy="805542"/>
          </a:xfrm>
          <a:prstGeom prst="rect">
            <a:avLst/>
          </a:prstGeom>
          <a:noFill/>
        </p:spPr>
        <p:txBody>
          <a:bodyPr wrap="square">
            <a:spAutoFit/>
          </a:body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de-DE" sz="2200" b="1" i="0" u="none" strike="noStrike" kern="1200" cap="none" spc="0" normalizeH="0" baseline="0" noProof="0" dirty="0">
                <a:ln>
                  <a:noFill/>
                </a:ln>
                <a:solidFill>
                  <a:srgbClr val="3D3C3C"/>
                </a:solidFill>
                <a:effectLst/>
                <a:uLnTx/>
                <a:uFillTx/>
                <a:latin typeface="Century Gothic"/>
                <a:ea typeface="Times New Roman" panose="02020603050405020304" pitchFamily="18" charset="0"/>
                <a:cs typeface="Calibri" panose="020F0502020204030204" pitchFamily="34" charset="0"/>
              </a:rPr>
              <a:t>Haben Sie eine Lieblingsstadt in Deutschland, und warum? </a:t>
            </a:r>
          </a:p>
        </p:txBody>
      </p:sp>
      <p:sp>
        <p:nvSpPr>
          <p:cNvPr id="26" name="TextBox 25">
            <a:extLst>
              <a:ext uri="{FF2B5EF4-FFF2-40B4-BE49-F238E27FC236}">
                <a16:creationId xmlns:a16="http://schemas.microsoft.com/office/drawing/2014/main" id="{4438C9A9-9C7D-47D3-94C3-F680561DA1EE}"/>
              </a:ext>
            </a:extLst>
          </p:cNvPr>
          <p:cNvSpPr txBox="1"/>
          <p:nvPr/>
        </p:nvSpPr>
        <p:spPr>
          <a:xfrm>
            <a:off x="6096000" y="3622845"/>
            <a:ext cx="6049515" cy="433132"/>
          </a:xfrm>
          <a:prstGeom prst="rect">
            <a:avLst/>
          </a:prstGeom>
          <a:noFill/>
        </p:spPr>
        <p:txBody>
          <a:bodyPr wrap="square">
            <a:spAutoFit/>
          </a:body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de-DE" sz="2200" b="1" i="0" u="none" strike="noStrike" kern="1200" cap="none" spc="0" normalizeH="0" baseline="0" noProof="0" dirty="0">
                <a:ln>
                  <a:noFill/>
                </a:ln>
                <a:solidFill>
                  <a:srgbClr val="3D3C3C"/>
                </a:solidFill>
                <a:effectLst/>
                <a:uLnTx/>
                <a:uFillTx/>
                <a:latin typeface="Century Gothic"/>
                <a:ea typeface="Times New Roman" panose="02020603050405020304" pitchFamily="18" charset="0"/>
                <a:cs typeface="Calibri" panose="020F0502020204030204" pitchFamily="34" charset="0"/>
              </a:rPr>
              <a:t>Was ist ihr Haupttraum?</a:t>
            </a:r>
            <a:endParaRPr kumimoji="0" lang="en-GB" sz="2200" b="1" i="0" u="none" strike="noStrike" kern="1200" cap="none" spc="0" normalizeH="0" baseline="0" noProof="0" dirty="0">
              <a:ln>
                <a:noFill/>
              </a:ln>
              <a:solidFill>
                <a:srgbClr val="3D3C3C"/>
              </a:solidFill>
              <a:effectLst/>
              <a:uLnTx/>
              <a:uFillTx/>
              <a:latin typeface="Century Gothic"/>
              <a:ea typeface="Calibri" panose="020F0502020204030204" pitchFamily="34"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986874DF-2A26-4D46-98CD-0AC04530E2C5}"/>
              </a:ext>
            </a:extLst>
          </p:cNvPr>
          <p:cNvSpPr/>
          <p:nvPr/>
        </p:nvSpPr>
        <p:spPr>
          <a:xfrm>
            <a:off x="385416" y="2137658"/>
            <a:ext cx="3176934" cy="356948"/>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D3C3C"/>
                </a:solidFill>
                <a:effectLst/>
                <a:uLnTx/>
                <a:uFillTx/>
                <a:latin typeface="Century Gothic"/>
                <a:ea typeface="+mn-ea"/>
                <a:cs typeface="+mn-cs"/>
              </a:rPr>
              <a:t>1</a:t>
            </a:r>
            <a:r>
              <a:rPr kumimoji="0" lang="en-GB" sz="2000" b="0" i="0" u="none" strike="noStrike" kern="1200" cap="none" spc="0" normalizeH="0" baseline="0" noProof="0" dirty="0">
                <a:ln>
                  <a:noFill/>
                </a:ln>
                <a:solidFill>
                  <a:srgbClr val="3D3C3C"/>
                </a:solidFill>
                <a:effectLst/>
                <a:uLnTx/>
                <a:uFillTx/>
                <a:latin typeface="Century Gothic"/>
                <a:ea typeface="+mn-ea"/>
                <a:cs typeface="+mn-cs"/>
              </a:rPr>
              <a:t>._____________________</a:t>
            </a:r>
          </a:p>
        </p:txBody>
      </p:sp>
      <p:sp>
        <p:nvSpPr>
          <p:cNvPr id="27" name="Rectangle: Rounded Corners 26">
            <a:extLst>
              <a:ext uri="{FF2B5EF4-FFF2-40B4-BE49-F238E27FC236}">
                <a16:creationId xmlns:a16="http://schemas.microsoft.com/office/drawing/2014/main" id="{8D4DA0BD-3A68-44C6-9180-3A6B3684370F}"/>
              </a:ext>
            </a:extLst>
          </p:cNvPr>
          <p:cNvSpPr/>
          <p:nvPr/>
        </p:nvSpPr>
        <p:spPr>
          <a:xfrm>
            <a:off x="1327623" y="3024952"/>
            <a:ext cx="2003406" cy="499295"/>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D3C3C"/>
                </a:solidFill>
                <a:effectLst/>
                <a:uLnTx/>
                <a:uFillTx/>
                <a:latin typeface="Century Gothic"/>
                <a:ea typeface="+mn-ea"/>
                <a:cs typeface="+mn-cs"/>
              </a:rPr>
              <a:t>2</a:t>
            </a:r>
            <a:r>
              <a:rPr kumimoji="0" lang="en-GB" sz="2000" b="0" i="0" u="none" strike="noStrike" kern="1200" cap="none" spc="0" normalizeH="0" baseline="0" noProof="0" dirty="0">
                <a:ln>
                  <a:noFill/>
                </a:ln>
                <a:solidFill>
                  <a:srgbClr val="3D3C3C"/>
                </a:solidFill>
                <a:effectLst/>
                <a:uLnTx/>
                <a:uFillTx/>
                <a:latin typeface="Century Gothic"/>
                <a:ea typeface="+mn-ea"/>
                <a:cs typeface="+mn-cs"/>
              </a:rPr>
              <a:t>.___________</a:t>
            </a:r>
          </a:p>
        </p:txBody>
      </p:sp>
      <p:sp>
        <p:nvSpPr>
          <p:cNvPr id="28" name="Rectangle: Rounded Corners 27">
            <a:extLst>
              <a:ext uri="{FF2B5EF4-FFF2-40B4-BE49-F238E27FC236}">
                <a16:creationId xmlns:a16="http://schemas.microsoft.com/office/drawing/2014/main" id="{5E6DFB13-5DBC-4E40-ACAA-597084FB0C29}"/>
              </a:ext>
            </a:extLst>
          </p:cNvPr>
          <p:cNvSpPr/>
          <p:nvPr/>
        </p:nvSpPr>
        <p:spPr>
          <a:xfrm>
            <a:off x="2411358" y="3674700"/>
            <a:ext cx="1951636" cy="499295"/>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D3C3C"/>
                </a:solidFill>
                <a:effectLst/>
                <a:uLnTx/>
                <a:uFillTx/>
                <a:latin typeface="Century Gothic"/>
                <a:ea typeface="+mn-ea"/>
                <a:cs typeface="+mn-cs"/>
              </a:rPr>
              <a:t>3</a:t>
            </a:r>
            <a:r>
              <a:rPr kumimoji="0" lang="en-GB" sz="2000" b="0" i="0" u="none" strike="noStrike" kern="1200" cap="none" spc="0" normalizeH="0" baseline="0" noProof="0" dirty="0">
                <a:ln>
                  <a:noFill/>
                </a:ln>
                <a:solidFill>
                  <a:srgbClr val="3D3C3C"/>
                </a:solidFill>
                <a:effectLst/>
                <a:uLnTx/>
                <a:uFillTx/>
                <a:latin typeface="Century Gothic"/>
                <a:ea typeface="+mn-ea"/>
                <a:cs typeface="+mn-cs"/>
              </a:rPr>
              <a:t>.__________</a:t>
            </a:r>
          </a:p>
        </p:txBody>
      </p:sp>
      <p:sp>
        <p:nvSpPr>
          <p:cNvPr id="29" name="Rectangle: Rounded Corners 28">
            <a:extLst>
              <a:ext uri="{FF2B5EF4-FFF2-40B4-BE49-F238E27FC236}">
                <a16:creationId xmlns:a16="http://schemas.microsoft.com/office/drawing/2014/main" id="{D1C2C735-F5C3-4BB2-B95C-2299B5EF77B0}"/>
              </a:ext>
            </a:extLst>
          </p:cNvPr>
          <p:cNvSpPr/>
          <p:nvPr/>
        </p:nvSpPr>
        <p:spPr>
          <a:xfrm>
            <a:off x="8384490" y="2560769"/>
            <a:ext cx="2104983" cy="499295"/>
          </a:xfrm>
          <a:prstGeom prst="roundRect">
            <a:avLst/>
          </a:prstGeom>
          <a:solidFill>
            <a:srgbClr val="FFF5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D3C3C"/>
                </a:solidFill>
                <a:effectLst/>
                <a:uLnTx/>
                <a:uFillTx/>
                <a:latin typeface="Century Gothic"/>
                <a:ea typeface="+mn-ea"/>
                <a:cs typeface="+mn-cs"/>
              </a:rPr>
              <a:t>5</a:t>
            </a:r>
            <a:r>
              <a:rPr kumimoji="0" lang="en-GB" sz="2000" b="0" i="0" u="none" strike="noStrike" kern="1200" cap="none" spc="0" normalizeH="0" baseline="0" noProof="0" dirty="0">
                <a:ln>
                  <a:noFill/>
                </a:ln>
                <a:solidFill>
                  <a:srgbClr val="3D3C3C"/>
                </a:solidFill>
                <a:effectLst/>
                <a:uLnTx/>
                <a:uFillTx/>
                <a:latin typeface="Century Gothic"/>
                <a:ea typeface="+mn-ea"/>
                <a:cs typeface="+mn-cs"/>
              </a:rPr>
              <a:t>.__________!</a:t>
            </a:r>
          </a:p>
        </p:txBody>
      </p:sp>
      <p:sp>
        <p:nvSpPr>
          <p:cNvPr id="30" name="Rectangle: Rounded Corners 29">
            <a:extLst>
              <a:ext uri="{FF2B5EF4-FFF2-40B4-BE49-F238E27FC236}">
                <a16:creationId xmlns:a16="http://schemas.microsoft.com/office/drawing/2014/main" id="{04380CAA-F6B0-4462-861F-9D1A39F9EDC8}"/>
              </a:ext>
            </a:extLst>
          </p:cNvPr>
          <p:cNvSpPr/>
          <p:nvPr/>
        </p:nvSpPr>
        <p:spPr>
          <a:xfrm>
            <a:off x="3206670" y="4652485"/>
            <a:ext cx="1951636" cy="499295"/>
          </a:xfrm>
          <a:prstGeom prst="roundRect">
            <a:avLst/>
          </a:prstGeom>
          <a:solidFill>
            <a:srgbClr val="FFF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D3C3C"/>
                </a:solidFill>
                <a:effectLst/>
                <a:uLnTx/>
                <a:uFillTx/>
                <a:latin typeface="Century Gothic"/>
                <a:ea typeface="+mn-ea"/>
                <a:cs typeface="+mn-cs"/>
              </a:rPr>
              <a:t>4</a:t>
            </a:r>
            <a:r>
              <a:rPr kumimoji="0" lang="en-GB" sz="2000" b="0" i="0" u="none" strike="noStrike" kern="1200" cap="none" spc="0" normalizeH="0" baseline="0" noProof="0" dirty="0">
                <a:ln>
                  <a:noFill/>
                </a:ln>
                <a:solidFill>
                  <a:srgbClr val="3D3C3C"/>
                </a:solidFill>
                <a:effectLst/>
                <a:uLnTx/>
                <a:uFillTx/>
                <a:latin typeface="Century Gothic"/>
                <a:ea typeface="+mn-ea"/>
                <a:cs typeface="+mn-cs"/>
              </a:rPr>
              <a:t>.__________.</a:t>
            </a:r>
          </a:p>
        </p:txBody>
      </p:sp>
      <p:sp>
        <p:nvSpPr>
          <p:cNvPr id="31" name="Rectangle: Rounded Corners 30">
            <a:extLst>
              <a:ext uri="{FF2B5EF4-FFF2-40B4-BE49-F238E27FC236}">
                <a16:creationId xmlns:a16="http://schemas.microsoft.com/office/drawing/2014/main" id="{DBA2C614-27BD-4DBB-B3C1-4DD42A181EBD}"/>
              </a:ext>
            </a:extLst>
          </p:cNvPr>
          <p:cNvSpPr/>
          <p:nvPr/>
        </p:nvSpPr>
        <p:spPr>
          <a:xfrm>
            <a:off x="7557177" y="3556682"/>
            <a:ext cx="2104983" cy="499295"/>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D3C3C"/>
                </a:solidFill>
                <a:effectLst/>
                <a:uLnTx/>
                <a:uFillTx/>
                <a:latin typeface="Century Gothic"/>
                <a:ea typeface="+mn-ea"/>
                <a:cs typeface="+mn-cs"/>
              </a:rPr>
              <a:t>6</a:t>
            </a:r>
            <a:r>
              <a:rPr kumimoji="0" lang="en-GB" sz="2000" b="0" i="0" u="none" strike="noStrike" kern="1200" cap="none" spc="0" normalizeH="0" baseline="0" noProof="0" dirty="0">
                <a:ln>
                  <a:noFill/>
                </a:ln>
                <a:solidFill>
                  <a:srgbClr val="3D3C3C"/>
                </a:solidFill>
                <a:effectLst/>
                <a:uLnTx/>
                <a:uFillTx/>
                <a:latin typeface="Century Gothic"/>
                <a:ea typeface="+mn-ea"/>
                <a:cs typeface="+mn-cs"/>
              </a:rPr>
              <a:t>.__________?</a:t>
            </a:r>
          </a:p>
        </p:txBody>
      </p:sp>
      <p:sp>
        <p:nvSpPr>
          <p:cNvPr id="32" name="Rectangle: Rounded Corners 31">
            <a:extLst>
              <a:ext uri="{FF2B5EF4-FFF2-40B4-BE49-F238E27FC236}">
                <a16:creationId xmlns:a16="http://schemas.microsoft.com/office/drawing/2014/main" id="{8D260074-EDCE-4CD2-8026-413B6DB5EDAB}"/>
              </a:ext>
            </a:extLst>
          </p:cNvPr>
          <p:cNvSpPr/>
          <p:nvPr/>
        </p:nvSpPr>
        <p:spPr>
          <a:xfrm>
            <a:off x="6208315" y="4677819"/>
            <a:ext cx="3850085" cy="499295"/>
          </a:xfrm>
          <a:prstGeom prst="roundRect">
            <a:avLst/>
          </a:prstGeom>
          <a:solidFill>
            <a:srgbClr val="FFF5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D3C3C"/>
                </a:solidFill>
                <a:effectLst/>
                <a:uLnTx/>
                <a:uFillTx/>
                <a:latin typeface="Century Gothic"/>
                <a:ea typeface="+mn-ea"/>
                <a:cs typeface="+mn-cs"/>
              </a:rPr>
              <a:t>7</a:t>
            </a:r>
            <a:r>
              <a:rPr kumimoji="0" lang="en-GB" sz="2000" b="0" i="0" u="none" strike="noStrike" kern="1200" cap="none" spc="0" normalizeH="0" baseline="0" noProof="0" dirty="0">
                <a:ln>
                  <a:noFill/>
                </a:ln>
                <a:solidFill>
                  <a:srgbClr val="3D3C3C"/>
                </a:solidFill>
                <a:effectLst/>
                <a:uLnTx/>
                <a:uFillTx/>
                <a:latin typeface="Century Gothic"/>
                <a:ea typeface="+mn-ea"/>
                <a:cs typeface="+mn-cs"/>
              </a:rPr>
              <a:t>.__________________________,</a:t>
            </a:r>
          </a:p>
        </p:txBody>
      </p:sp>
      <p:pic>
        <p:nvPicPr>
          <p:cNvPr id="6" name="10.1.1.3 L1 slide 7.mp3">
            <a:hlinkClick r:id="" action="ppaction://media"/>
            <a:extLst>
              <a:ext uri="{FF2B5EF4-FFF2-40B4-BE49-F238E27FC236}">
                <a16:creationId xmlns:a16="http://schemas.microsoft.com/office/drawing/2014/main" id="{AD80D126-7224-2AB2-870A-A30B00C120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30581" y="144369"/>
            <a:ext cx="812800" cy="812800"/>
          </a:xfrm>
          <a:prstGeom prst="rect">
            <a:avLst/>
          </a:prstGeom>
        </p:spPr>
      </p:pic>
    </p:spTree>
    <p:extLst>
      <p:ext uri="{BB962C8B-B14F-4D97-AF65-F5344CB8AC3E}">
        <p14:creationId xmlns:p14="http://schemas.microsoft.com/office/powerpoint/2010/main" val="2830377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6"/>
                </p:tgtEl>
              </p:cMediaNode>
            </p:audio>
          </p:childTnLst>
        </p:cTn>
      </p:par>
    </p:tnLst>
    <p:bldLst>
      <p:bldP spid="11" grpId="0" animBg="1"/>
      <p:bldP spid="27" grpId="0" animBg="1"/>
      <p:bldP spid="28" grpId="0" animBg="1"/>
      <p:bldP spid="29" grpId="0" animBg="1"/>
      <p:bldP spid="30" grpId="0" animBg="1"/>
      <p:bldP spid="31" grpId="0" animBg="1"/>
      <p:bldP spid="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DA715733-EC4C-431D-9535-9EDDE8684C4D}"/>
              </a:ext>
            </a:extLst>
          </p:cNvPr>
          <p:cNvSpPr txBox="1"/>
          <p:nvPr/>
        </p:nvSpPr>
        <p:spPr>
          <a:xfrm>
            <a:off x="6142485" y="1060174"/>
            <a:ext cx="6049515" cy="1434432"/>
          </a:xfrm>
          <a:prstGeom prst="rect">
            <a:avLst/>
          </a:prstGeom>
          <a:noFill/>
        </p:spPr>
        <p:txBody>
          <a:bodyPr wrap="square">
            <a:spAutoFit/>
          </a:body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de-DE" sz="2200" b="1" i="0" u="none" strike="noStrike" kern="1200" cap="none" spc="0" normalizeH="0" baseline="0" noProof="0" dirty="0">
                <a:ln>
                  <a:noFill/>
                </a:ln>
                <a:solidFill>
                  <a:srgbClr val="3D3C3C"/>
                </a:solidFill>
                <a:effectLst/>
                <a:uLnTx/>
                <a:uFillTx/>
                <a:latin typeface="Century Gothic"/>
                <a:ea typeface="Times New Roman" panose="02020603050405020304" pitchFamily="18" charset="0"/>
                <a:cs typeface="Calibri" panose="020F0502020204030204" pitchFamily="34" charset="0"/>
              </a:rPr>
              <a:t>Was finden Sie an Deutsch </a:t>
            </a:r>
            <a:r>
              <a:rPr kumimoji="0" lang="de-DE" sz="2200" b="1" i="0" u="none" strike="noStrike" kern="1200" cap="none" spc="0" normalizeH="0" baseline="0" noProof="0" dirty="0">
                <a:ln>
                  <a:noFill/>
                </a:ln>
                <a:solidFill>
                  <a:srgbClr val="C00000"/>
                </a:solidFill>
                <a:effectLst/>
                <a:uLnTx/>
                <a:uFillTx/>
                <a:latin typeface="Century Gothic"/>
                <a:ea typeface="Times New Roman" panose="02020603050405020304" pitchFamily="18" charset="0"/>
                <a:cs typeface="Calibri" panose="020F0502020204030204" pitchFamily="34" charset="0"/>
              </a:rPr>
              <a:t>schwierig</a:t>
            </a:r>
            <a:r>
              <a:rPr kumimoji="0" lang="de-DE" sz="2200" b="1" i="0" u="none" strike="noStrike" kern="1200" cap="none" spc="0" normalizeH="0" baseline="0" noProof="0" dirty="0">
                <a:ln>
                  <a:noFill/>
                </a:ln>
                <a:solidFill>
                  <a:srgbClr val="3D3C3C"/>
                </a:solidFill>
                <a:effectLst/>
                <a:uLnTx/>
                <a:uFillTx/>
                <a:latin typeface="Century Gothic"/>
                <a:ea typeface="Times New Roman" panose="02020603050405020304" pitchFamily="18" charset="0"/>
                <a:cs typeface="Calibri" panose="020F0502020204030204" pitchFamily="34" charset="0"/>
              </a:rPr>
              <a:t>? </a:t>
            </a:r>
            <a:endParaRPr kumimoji="0" lang="en-GB" sz="2200" b="1" i="0" u="none" strike="noStrike" kern="1200" cap="none" spc="0" normalizeH="0" baseline="0" noProof="0" dirty="0">
              <a:ln>
                <a:noFill/>
              </a:ln>
              <a:solidFill>
                <a:srgbClr val="3D3C3C"/>
              </a:solidFill>
              <a:effectLst/>
              <a:uLnTx/>
              <a:uFillTx/>
              <a:latin typeface="Century Gothic"/>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kumimoji="0" lang="en-GB" sz="2200" b="1" i="0" u="none" strike="noStrike" kern="1200" cap="none" spc="0" normalizeH="0" baseline="0" noProof="0" dirty="0">
              <a:ln>
                <a:noFill/>
              </a:ln>
              <a:solidFill>
                <a:srgbClr val="3D3C3C"/>
              </a:solidFill>
              <a:effectLst/>
              <a:uLnTx/>
              <a:uFillTx/>
              <a:latin typeface="Century Gothic"/>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kumimoji="0" lang="de-DE" sz="2200" b="1" i="0" u="none" strike="noStrike" kern="1200" cap="none" spc="0" normalizeH="0" baseline="0" noProof="0" dirty="0">
              <a:ln>
                <a:noFill/>
              </a:ln>
              <a:solidFill>
                <a:srgbClr val="3D3C3C"/>
              </a:solidFill>
              <a:effectLst/>
              <a:uLnTx/>
              <a:uFillTx/>
              <a:latin typeface="Century Gothic"/>
              <a:ea typeface="Times New Roman" panose="02020603050405020304" pitchFamily="18" charset="0"/>
              <a:cs typeface="Calibri" panose="020F0502020204030204" pitchFamily="34" charset="0"/>
            </a:endParaRPr>
          </a:p>
        </p:txBody>
      </p:sp>
      <p:sp>
        <p:nvSpPr>
          <p:cNvPr id="2" name="Title 1">
            <a:extLst>
              <a:ext uri="{FF2B5EF4-FFF2-40B4-BE49-F238E27FC236}">
                <a16:creationId xmlns:a16="http://schemas.microsoft.com/office/drawing/2014/main" id="{48B0B2F3-EEFC-C162-6816-774C88859D04}"/>
              </a:ext>
            </a:extLst>
          </p:cNvPr>
          <p:cNvSpPr>
            <a:spLocks noGrp="1"/>
          </p:cNvSpPr>
          <p:nvPr>
            <p:ph type="title"/>
          </p:nvPr>
        </p:nvSpPr>
        <p:spPr>
          <a:xfrm>
            <a:off x="0" y="213557"/>
            <a:ext cx="9064487" cy="846617"/>
          </a:xfrm>
        </p:spPr>
        <p:txBody>
          <a:bodyPr anchor="ctr">
            <a:noAutofit/>
          </a:bodyPr>
          <a:lstStyle/>
          <a:p>
            <a:r>
              <a:rPr lang="de-DE" sz="2800" dirty="0">
                <a:solidFill>
                  <a:schemeClr val="tx1">
                    <a:lumMod val="75000"/>
                  </a:schemeClr>
                </a:solidFill>
                <a:effectLst/>
                <a:latin typeface="+mj-lt"/>
                <a:ea typeface="Times New Roman" panose="02020603050405020304" pitchFamily="18" charset="0"/>
                <a:cs typeface="Calibri" panose="020F0502020204030204" pitchFamily="34" charset="0"/>
              </a:rPr>
              <a:t>Interview mit Shalini über das Deutschlernen!</a:t>
            </a:r>
            <a:endParaRPr lang="en-GB" sz="2800" dirty="0">
              <a:solidFill>
                <a:schemeClr val="tx1">
                  <a:lumMod val="75000"/>
                </a:schemeClr>
              </a:solidFill>
              <a:latin typeface="+mj-lt"/>
            </a:endParaRPr>
          </a:p>
        </p:txBody>
      </p:sp>
      <p:sp>
        <p:nvSpPr>
          <p:cNvPr id="3" name="Text Placeholder 2">
            <a:extLst>
              <a:ext uri="{FF2B5EF4-FFF2-40B4-BE49-F238E27FC236}">
                <a16:creationId xmlns:a16="http://schemas.microsoft.com/office/drawing/2014/main" id="{438CB05D-AEBA-18E9-5E3E-28337946AF0E}"/>
              </a:ext>
            </a:extLst>
          </p:cNvPr>
          <p:cNvSpPr>
            <a:spLocks noGrp="1"/>
          </p:cNvSpPr>
          <p:nvPr>
            <p:ph type="body" sz="quarter" idx="10"/>
          </p:nvPr>
        </p:nvSpPr>
        <p:spPr>
          <a:xfrm>
            <a:off x="338931" y="1060174"/>
            <a:ext cx="5757069" cy="5238079"/>
          </a:xfrm>
        </p:spPr>
        <p:txBody>
          <a:bodyPr>
            <a:noAutofit/>
          </a:bodyPr>
          <a:lstStyle/>
          <a:p>
            <a:pPr>
              <a:lnSpc>
                <a:spcPct val="110000"/>
              </a:lnSpc>
            </a:pPr>
            <a:r>
              <a:rPr lang="de-DE" sz="2200" b="1" dirty="0">
                <a:solidFill>
                  <a:schemeClr val="bg1"/>
                </a:solidFill>
                <a:effectLst/>
                <a:latin typeface="+mn-lt"/>
                <a:ea typeface="Times New Roman" panose="02020603050405020304" pitchFamily="18" charset="0"/>
                <a:cs typeface="Calibri" panose="020F0502020204030204" pitchFamily="34" charset="0"/>
              </a:rPr>
              <a:t>Warum lernen Sie Deutsch? </a:t>
            </a:r>
          </a:p>
          <a:p>
            <a:pPr>
              <a:lnSpc>
                <a:spcPct val="110000"/>
              </a:lnSpc>
            </a:pPr>
            <a:endParaRPr lang="de-DE" sz="2200" b="1" dirty="0">
              <a:solidFill>
                <a:schemeClr val="bg1"/>
              </a:solidFill>
              <a:latin typeface="+mn-lt"/>
              <a:ea typeface="Times New Roman" panose="02020603050405020304" pitchFamily="18" charset="0"/>
              <a:cs typeface="Calibri" panose="020F0502020204030204" pitchFamily="34" charset="0"/>
            </a:endParaRPr>
          </a:p>
          <a:p>
            <a:pPr>
              <a:lnSpc>
                <a:spcPct val="110000"/>
              </a:lnSpc>
            </a:pPr>
            <a:endParaRPr lang="de-DE" sz="2200" b="1" dirty="0">
              <a:solidFill>
                <a:schemeClr val="bg1"/>
              </a:solidFill>
              <a:effectLst/>
              <a:latin typeface="+mn-lt"/>
              <a:ea typeface="Times New Roman" panose="02020603050405020304" pitchFamily="18" charset="0"/>
              <a:cs typeface="Calibri" panose="020F0502020204030204" pitchFamily="34" charset="0"/>
            </a:endParaRPr>
          </a:p>
          <a:p>
            <a:pPr>
              <a:lnSpc>
                <a:spcPct val="110000"/>
              </a:lnSpc>
            </a:pPr>
            <a:endParaRPr lang="de-DE" sz="2200" b="1" dirty="0">
              <a:solidFill>
                <a:schemeClr val="bg1"/>
              </a:solidFill>
              <a:effectLst/>
              <a:latin typeface="+mn-lt"/>
              <a:ea typeface="Times New Roman" panose="02020603050405020304" pitchFamily="18" charset="0"/>
              <a:cs typeface="Calibri" panose="020F0502020204030204" pitchFamily="34" charset="0"/>
            </a:endParaRPr>
          </a:p>
          <a:p>
            <a:pPr>
              <a:lnSpc>
                <a:spcPct val="110000"/>
              </a:lnSpc>
            </a:pPr>
            <a:endParaRPr lang="de-DE" sz="2200" b="1" dirty="0">
              <a:solidFill>
                <a:schemeClr val="bg1"/>
              </a:solidFill>
              <a:latin typeface="+mn-lt"/>
              <a:ea typeface="Calibri" panose="020F0502020204030204" pitchFamily="34" charset="0"/>
              <a:cs typeface="Calibri" panose="020F0502020204030204" pitchFamily="34" charset="0"/>
            </a:endParaRPr>
          </a:p>
          <a:p>
            <a:pPr>
              <a:lnSpc>
                <a:spcPct val="110000"/>
              </a:lnSpc>
            </a:pPr>
            <a:endParaRPr lang="de-DE" sz="2200" b="1" dirty="0">
              <a:solidFill>
                <a:schemeClr val="bg1"/>
              </a:solidFill>
              <a:effectLst/>
              <a:latin typeface="+mn-lt"/>
              <a:ea typeface="Times New Roman" panose="02020603050405020304" pitchFamily="18" charset="0"/>
              <a:cs typeface="Calibri" panose="020F0502020204030204" pitchFamily="34" charset="0"/>
            </a:endParaRPr>
          </a:p>
          <a:p>
            <a:pPr>
              <a:lnSpc>
                <a:spcPct val="110000"/>
              </a:lnSpc>
            </a:pPr>
            <a:endParaRPr lang="de-DE" sz="2200" b="1" dirty="0">
              <a:solidFill>
                <a:schemeClr val="bg1"/>
              </a:solidFill>
              <a:latin typeface="+mn-lt"/>
              <a:ea typeface="Calibri" panose="020F0502020204030204" pitchFamily="34" charset="0"/>
              <a:cs typeface="Calibri" panose="020F0502020204030204" pitchFamily="34" charset="0"/>
            </a:endParaRPr>
          </a:p>
          <a:p>
            <a:pPr>
              <a:lnSpc>
                <a:spcPct val="110000"/>
              </a:lnSpc>
            </a:pPr>
            <a:r>
              <a:rPr lang="en-GB" sz="2200" dirty="0">
                <a:latin typeface="+mn-lt"/>
              </a:rPr>
              <a:t>	</a:t>
            </a:r>
            <a:endParaRPr lang="en-GB" sz="2200" dirty="0">
              <a:effectLst/>
              <a:latin typeface="+mn-lt"/>
              <a:ea typeface="Calibri" panose="020F0502020204030204" pitchFamily="34" charset="0"/>
              <a:cs typeface="Times New Roman" panose="02020603050405020304" pitchFamily="18" charset="0"/>
            </a:endParaRPr>
          </a:p>
          <a:p>
            <a:pPr>
              <a:lnSpc>
                <a:spcPct val="110000"/>
              </a:lnSpc>
            </a:pPr>
            <a:endParaRPr lang="en-GB" sz="2200" dirty="0">
              <a:latin typeface="+mn-lt"/>
            </a:endParaRPr>
          </a:p>
        </p:txBody>
      </p:sp>
      <p:sp>
        <p:nvSpPr>
          <p:cNvPr id="4" name="Flowchart: Alternate Process 3">
            <a:extLst>
              <a:ext uri="{FF2B5EF4-FFF2-40B4-BE49-F238E27FC236}">
                <a16:creationId xmlns:a16="http://schemas.microsoft.com/office/drawing/2014/main" id="{E6A9E9A8-B96B-31A7-3498-C55D5B629085}"/>
              </a:ext>
            </a:extLst>
          </p:cNvPr>
          <p:cNvSpPr/>
          <p:nvPr/>
        </p:nvSpPr>
        <p:spPr>
          <a:xfrm>
            <a:off x="10296939" y="213557"/>
            <a:ext cx="1789145" cy="473830"/>
          </a:xfrm>
          <a:prstGeom prst="flowChartAlternate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3D3C3C"/>
                </a:solidFill>
                <a:effectLst/>
                <a:uLnTx/>
                <a:uFillTx/>
                <a:latin typeface="Century Gothic"/>
                <a:ea typeface="+mn-ea"/>
                <a:cs typeface="+mn-cs"/>
              </a:rPr>
              <a:t>hören</a:t>
            </a:r>
            <a:r>
              <a:rPr kumimoji="0" lang="en-US" sz="2000" b="0" i="0" u="none" strike="noStrike" kern="1200" cap="none" spc="0" normalizeH="0" baseline="0" noProof="0" dirty="0">
                <a:ln>
                  <a:noFill/>
                </a:ln>
                <a:solidFill>
                  <a:srgbClr val="3D3C3C"/>
                </a:solidFill>
                <a:effectLst/>
                <a:uLnTx/>
                <a:uFillTx/>
                <a:latin typeface="Century Gothic"/>
                <a:ea typeface="+mn-ea"/>
                <a:cs typeface="+mn-cs"/>
              </a:rPr>
              <a:t>/</a:t>
            </a:r>
            <a:r>
              <a:rPr kumimoji="0" lang="en-US" sz="2000" b="0" i="0" u="none" strike="noStrike" kern="1200" cap="none" spc="0" normalizeH="0" baseline="0" noProof="0" dirty="0" err="1">
                <a:ln>
                  <a:noFill/>
                </a:ln>
                <a:solidFill>
                  <a:srgbClr val="3D3C3C"/>
                </a:solidFill>
                <a:effectLst/>
                <a:uLnTx/>
                <a:uFillTx/>
                <a:latin typeface="Century Gothic"/>
                <a:ea typeface="+mn-ea"/>
                <a:cs typeface="+mn-cs"/>
              </a:rPr>
              <a:t>lesen</a:t>
            </a:r>
            <a:endParaRPr kumimoji="0" lang="en-GB" sz="20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5" name="Rectangle: Rounded Corners 4">
            <a:extLst>
              <a:ext uri="{FF2B5EF4-FFF2-40B4-BE49-F238E27FC236}">
                <a16:creationId xmlns:a16="http://schemas.microsoft.com/office/drawing/2014/main" id="{2A96502B-750F-1C18-1A89-10931A7E72A1}"/>
              </a:ext>
            </a:extLst>
          </p:cNvPr>
          <p:cNvSpPr/>
          <p:nvPr/>
        </p:nvSpPr>
        <p:spPr>
          <a:xfrm>
            <a:off x="4157643" y="6446538"/>
            <a:ext cx="3833533" cy="356948"/>
          </a:xfrm>
          <a:prstGeom prst="round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FF2CC"/>
                </a:solidFill>
                <a:effectLst/>
                <a:uLnTx/>
                <a:uFillTx/>
                <a:latin typeface="Century Gothic"/>
                <a:ea typeface="+mn-ea"/>
                <a:cs typeface="+mn-cs"/>
              </a:rPr>
              <a:t>*die Mannschaft - team</a:t>
            </a:r>
            <a:endParaRPr kumimoji="0" lang="en-GB" sz="2200" b="0" i="0" u="none" strike="noStrike" kern="1200" cap="none" spc="0" normalizeH="0" baseline="0" noProof="0" dirty="0">
              <a:ln>
                <a:noFill/>
              </a:ln>
              <a:solidFill>
                <a:srgbClr val="FFF2CC"/>
              </a:solidFill>
              <a:effectLst/>
              <a:uLnTx/>
              <a:uFillTx/>
              <a:latin typeface="Century Gothic"/>
              <a:ea typeface="+mn-ea"/>
              <a:cs typeface="+mn-cs"/>
            </a:endParaRPr>
          </a:p>
        </p:txBody>
      </p:sp>
      <p:sp>
        <p:nvSpPr>
          <p:cNvPr id="14" name="TextBox 13">
            <a:extLst>
              <a:ext uri="{FF2B5EF4-FFF2-40B4-BE49-F238E27FC236}">
                <a16:creationId xmlns:a16="http://schemas.microsoft.com/office/drawing/2014/main" id="{6CC43132-C52A-46DC-87AF-64EA61E3263E}"/>
              </a:ext>
            </a:extLst>
          </p:cNvPr>
          <p:cNvSpPr txBox="1"/>
          <p:nvPr/>
        </p:nvSpPr>
        <p:spPr>
          <a:xfrm>
            <a:off x="385416" y="1468543"/>
            <a:ext cx="5757069" cy="2059090"/>
          </a:xfrm>
          <a:prstGeom prst="rect">
            <a:avLst/>
          </a:prstGeom>
          <a:solidFill>
            <a:schemeClr val="accent1">
              <a:lumMod val="20000"/>
              <a:lumOff val="80000"/>
            </a:schemeClr>
          </a:solidFill>
        </p:spPr>
        <p:txBody>
          <a:bodyPr wrap="square">
            <a:spAutoFit/>
          </a:body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GB" sz="2200" b="0" i="0" u="none" strike="noStrike" kern="1200" cap="none" spc="0" normalizeH="0" baseline="0" noProof="0" dirty="0">
                <a:ln>
                  <a:noFill/>
                </a:ln>
                <a:solidFill>
                  <a:srgbClr val="525050"/>
                </a:solidFill>
                <a:effectLst/>
                <a:uLnTx/>
                <a:uFillTx/>
                <a:latin typeface="Century Gothic"/>
                <a:ea typeface="+mn-ea"/>
                <a:cs typeface="+mn-cs"/>
              </a:rPr>
              <a:t>Ich </a:t>
            </a:r>
            <a:r>
              <a:rPr kumimoji="0" lang="en-GB" sz="2200" b="0" i="0" u="none" strike="noStrike" kern="1200" cap="none" spc="0" normalizeH="0" baseline="0" noProof="0" dirty="0" err="1">
                <a:ln>
                  <a:noFill/>
                </a:ln>
                <a:solidFill>
                  <a:srgbClr val="525050"/>
                </a:solidFill>
                <a:effectLst/>
                <a:uLnTx/>
                <a:uFillTx/>
                <a:latin typeface="Century Gothic"/>
                <a:ea typeface="+mn-ea"/>
                <a:cs typeface="+mn-cs"/>
              </a:rPr>
              <a:t>lerne</a:t>
            </a:r>
            <a:r>
              <a:rPr kumimoji="0" lang="en-GB" sz="2200" b="0" i="0" u="none" strike="noStrike" kern="1200" cap="none" spc="0" normalizeH="0" baseline="0" noProof="0" dirty="0">
                <a:ln>
                  <a:noFill/>
                </a:ln>
                <a:solidFill>
                  <a:srgbClr val="525050"/>
                </a:solidFill>
                <a:effectLst/>
                <a:uLnTx/>
                <a:uFillTx/>
                <a:latin typeface="Century Gothic"/>
                <a:ea typeface="+mn-ea"/>
                <a:cs typeface="+mn-cs"/>
              </a:rPr>
              <a:t> </a:t>
            </a:r>
            <a:r>
              <a:rPr kumimoji="0" lang="de-DE" sz="2200" b="0" i="0" u="none" strike="noStrike" kern="1200" cap="none" spc="0" normalizeH="0" baseline="0" noProof="0" dirty="0">
                <a:ln>
                  <a:noFill/>
                </a:ln>
                <a:solidFill>
                  <a:srgbClr val="000000"/>
                </a:solidFill>
                <a:effectLst/>
                <a:uLnTx/>
                <a:uFillTx/>
                <a:latin typeface="Century Gothic"/>
                <a:ea typeface="Times New Roman" panose="02020603050405020304" pitchFamily="18" charset="0"/>
                <a:cs typeface="Calibri" panose="020F0502020204030204" pitchFamily="34" charset="0"/>
              </a:rPr>
              <a:t>Deutsch, weil es meine </a:t>
            </a:r>
            <a:r>
              <a:rPr kumimoji="0" lang="de-DE" sz="2200" b="1" i="0" u="none" strike="noStrike" kern="1200" cap="none" spc="0" normalizeH="0" baseline="0" noProof="0" dirty="0">
                <a:ln>
                  <a:noFill/>
                </a:ln>
                <a:solidFill>
                  <a:srgbClr val="000000"/>
                </a:solidFill>
                <a:effectLst/>
                <a:uLnTx/>
                <a:uFillTx/>
                <a:latin typeface="Century Gothic"/>
                <a:ea typeface="Times New Roman" panose="02020603050405020304" pitchFamily="18" charset="0"/>
                <a:cs typeface="Calibri" panose="020F0502020204030204" pitchFamily="34" charset="0"/>
              </a:rPr>
              <a:t>Lieblingsfremdsprache</a:t>
            </a:r>
            <a:r>
              <a:rPr kumimoji="0" lang="de-DE" sz="2200" b="0" i="0" u="none" strike="noStrike" kern="1200" cap="none" spc="0" normalizeH="0" baseline="0" noProof="0" dirty="0">
                <a:ln>
                  <a:noFill/>
                </a:ln>
                <a:solidFill>
                  <a:srgbClr val="000000"/>
                </a:solidFill>
                <a:effectLst/>
                <a:uLnTx/>
                <a:uFillTx/>
                <a:latin typeface="Century Gothic"/>
                <a:ea typeface="Times New Roman" panose="02020603050405020304" pitchFamily="18" charset="0"/>
                <a:cs typeface="Calibri" panose="020F0502020204030204" pitchFamily="34" charset="0"/>
              </a:rPr>
              <a:t> ist. Meine Muttersprache ist Urdu, aber jetzt ist meine </a:t>
            </a:r>
            <a:r>
              <a:rPr kumimoji="0" lang="de-DE" sz="2200" b="1" i="0" u="none" strike="noStrike" kern="1200" cap="none" spc="0" normalizeH="0" baseline="0" noProof="0" dirty="0">
                <a:ln>
                  <a:noFill/>
                </a:ln>
                <a:solidFill>
                  <a:srgbClr val="000000"/>
                </a:solidFill>
                <a:effectLst/>
                <a:uLnTx/>
                <a:uFillTx/>
                <a:latin typeface="Century Gothic"/>
                <a:ea typeface="Times New Roman" panose="02020603050405020304" pitchFamily="18" charset="0"/>
                <a:cs typeface="Calibri" panose="020F0502020204030204" pitchFamily="34" charset="0"/>
              </a:rPr>
              <a:t>Hauptsprache </a:t>
            </a:r>
            <a:r>
              <a:rPr kumimoji="0" lang="de-DE" sz="2200" b="0" i="0" u="none" strike="noStrike" kern="1200" cap="none" spc="0" normalizeH="0" baseline="0" noProof="0" dirty="0">
                <a:ln>
                  <a:noFill/>
                </a:ln>
                <a:solidFill>
                  <a:srgbClr val="000000"/>
                </a:solidFill>
                <a:effectLst/>
                <a:uLnTx/>
                <a:uFillTx/>
                <a:latin typeface="Century Gothic"/>
                <a:ea typeface="Times New Roman" panose="02020603050405020304" pitchFamily="18" charset="0"/>
                <a:cs typeface="Calibri" panose="020F0502020204030204" pitchFamily="34" charset="0"/>
              </a:rPr>
              <a:t>Englisch. </a:t>
            </a:r>
          </a:p>
        </p:txBody>
      </p:sp>
      <p:sp>
        <p:nvSpPr>
          <p:cNvPr id="16" name="TextBox 15">
            <a:extLst>
              <a:ext uri="{FF2B5EF4-FFF2-40B4-BE49-F238E27FC236}">
                <a16:creationId xmlns:a16="http://schemas.microsoft.com/office/drawing/2014/main" id="{56A4536E-E065-4256-A986-7B7E1A0078CB}"/>
              </a:ext>
            </a:extLst>
          </p:cNvPr>
          <p:cNvSpPr txBox="1"/>
          <p:nvPr/>
        </p:nvSpPr>
        <p:spPr>
          <a:xfrm>
            <a:off x="338931" y="4613732"/>
            <a:ext cx="5735479" cy="1551450"/>
          </a:xfrm>
          <a:prstGeom prst="rect">
            <a:avLst/>
          </a:prstGeom>
          <a:solidFill>
            <a:schemeClr val="accent1">
              <a:lumMod val="20000"/>
              <a:lumOff val="80000"/>
            </a:schemeClr>
          </a:solidFill>
        </p:spPr>
        <p:txBody>
          <a:bodyPr wrap="square">
            <a:spAutoFit/>
          </a:body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de-DE" sz="2200" b="0" i="0" u="none" strike="noStrike" kern="1200" cap="none" spc="0" normalizeH="0" baseline="0" noProof="0" dirty="0">
                <a:ln>
                  <a:noFill/>
                </a:ln>
                <a:solidFill>
                  <a:srgbClr val="000000"/>
                </a:solidFill>
                <a:effectLst/>
                <a:uLnTx/>
                <a:uFillTx/>
                <a:latin typeface="Century Gothic"/>
                <a:ea typeface="Times New Roman" panose="02020603050405020304" pitchFamily="18" charset="0"/>
                <a:cs typeface="Calibri" panose="020F0502020204030204" pitchFamily="34" charset="0"/>
              </a:rPr>
              <a:t>Heidelberg ist meine </a:t>
            </a:r>
            <a:r>
              <a:rPr kumimoji="0" lang="de-DE" sz="2200" b="1" i="0" u="none" strike="noStrike" kern="1200" cap="none" spc="0" normalizeH="0" baseline="0" noProof="0" dirty="0">
                <a:ln>
                  <a:noFill/>
                </a:ln>
                <a:solidFill>
                  <a:srgbClr val="000000"/>
                </a:solidFill>
                <a:effectLst/>
                <a:uLnTx/>
                <a:uFillTx/>
                <a:latin typeface="Century Gothic"/>
                <a:ea typeface="Times New Roman" panose="02020603050405020304" pitchFamily="18" charset="0"/>
                <a:cs typeface="Calibri" panose="020F0502020204030204" pitchFamily="34" charset="0"/>
              </a:rPr>
              <a:t>Lieblingsstadt</a:t>
            </a:r>
            <a:r>
              <a:rPr kumimoji="0" lang="de-DE" sz="2200" b="0" i="0" u="none" strike="noStrike" kern="1200" cap="none" spc="0" normalizeH="0" baseline="0" noProof="0" dirty="0">
                <a:ln>
                  <a:noFill/>
                </a:ln>
                <a:solidFill>
                  <a:srgbClr val="000000"/>
                </a:solidFill>
                <a:effectLst/>
                <a:uLnTx/>
                <a:uFillTx/>
                <a:latin typeface="Century Gothic"/>
                <a:ea typeface="Times New Roman" panose="02020603050405020304" pitchFamily="18" charset="0"/>
                <a:cs typeface="Calibri" panose="020F0502020204030204" pitchFamily="34" charset="0"/>
              </a:rPr>
              <a:t>. </a:t>
            </a:r>
            <a:r>
              <a:rPr kumimoji="0" lang="de-DE" sz="2200" b="0" i="0" u="none" strike="noStrike" kern="1200" cap="none" spc="0" normalizeH="0" baseline="0" noProof="0" dirty="0">
                <a:ln>
                  <a:noFill/>
                </a:ln>
                <a:solidFill>
                  <a:srgbClr val="000000"/>
                </a:solidFill>
                <a:effectLst/>
                <a:uLnTx/>
                <a:uFillTx/>
                <a:latin typeface="Century Gothic"/>
                <a:ea typeface="+mn-ea"/>
                <a:cs typeface="+mn-cs"/>
              </a:rPr>
              <a:t>Ich habe </a:t>
            </a:r>
            <a:r>
              <a:rPr kumimoji="0" lang="de-DE" sz="2200" b="1" i="0" u="none" strike="noStrike" kern="1200" cap="none" spc="0" normalizeH="0" baseline="0" noProof="0" dirty="0">
                <a:ln>
                  <a:noFill/>
                </a:ln>
                <a:solidFill>
                  <a:srgbClr val="C00000"/>
                </a:solidFill>
                <a:effectLst/>
                <a:uLnTx/>
                <a:uFillTx/>
                <a:latin typeface="Century Gothic"/>
                <a:ea typeface="+mn-ea"/>
                <a:cs typeface="+mn-cs"/>
              </a:rPr>
              <a:t>einen Artikel </a:t>
            </a:r>
            <a:r>
              <a:rPr kumimoji="0" lang="de-DE" sz="2200" b="0" i="0" u="none" strike="noStrike" kern="1200" cap="none" spc="0" normalizeH="0" baseline="0" noProof="0" dirty="0">
                <a:ln>
                  <a:noFill/>
                </a:ln>
                <a:solidFill>
                  <a:srgbClr val="000000"/>
                </a:solidFill>
                <a:effectLst/>
                <a:uLnTx/>
                <a:uFillTx/>
                <a:latin typeface="Century Gothic"/>
                <a:ea typeface="+mn-ea"/>
                <a:cs typeface="+mn-cs"/>
              </a:rPr>
              <a:t>über sie gelesen.</a:t>
            </a:r>
            <a:r>
              <a:rPr kumimoji="0" lang="de-DE" sz="2200" b="0" i="0" u="none" strike="noStrike" kern="1200" cap="none" spc="0" normalizeH="0" baseline="0" noProof="0" dirty="0">
                <a:ln>
                  <a:noFill/>
                </a:ln>
                <a:solidFill>
                  <a:srgbClr val="000000"/>
                </a:solidFill>
                <a:effectLst/>
                <a:uLnTx/>
                <a:uFillTx/>
                <a:latin typeface="Century Gothic"/>
                <a:ea typeface="Times New Roman" panose="02020603050405020304" pitchFamily="18" charset="0"/>
                <a:cs typeface="Calibri" panose="020F0502020204030204" pitchFamily="34" charset="0"/>
              </a:rPr>
              <a:t> Ich liebe alte Gebäude.</a:t>
            </a:r>
            <a:endParaRPr kumimoji="0" lang="en-GB" sz="22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5EE08E9F-BFD2-4453-893C-2B9636C13D83}"/>
              </a:ext>
            </a:extLst>
          </p:cNvPr>
          <p:cNvSpPr txBox="1"/>
          <p:nvPr/>
        </p:nvSpPr>
        <p:spPr>
          <a:xfrm>
            <a:off x="6208315" y="1464965"/>
            <a:ext cx="5917853" cy="1551259"/>
          </a:xfrm>
          <a:prstGeom prst="rect">
            <a:avLst/>
          </a:prstGeom>
          <a:solidFill>
            <a:schemeClr val="accent1">
              <a:lumMod val="20000"/>
              <a:lumOff val="80000"/>
            </a:schemeClr>
          </a:solidFill>
        </p:spPr>
        <p:txBody>
          <a:bodyPr wrap="square">
            <a:spAutoFit/>
          </a:body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de-DE" sz="2200" b="0" i="0" u="none" strike="noStrike" kern="1200" cap="none" spc="0" normalizeH="0" baseline="0" noProof="0" dirty="0">
                <a:ln>
                  <a:noFill/>
                </a:ln>
                <a:solidFill>
                  <a:srgbClr val="000000"/>
                </a:solidFill>
                <a:effectLst/>
                <a:uLnTx/>
                <a:uFillTx/>
                <a:latin typeface="Century Gothic"/>
                <a:ea typeface="Times New Roman" panose="02020603050405020304" pitchFamily="18" charset="0"/>
                <a:cs typeface="Calibri" panose="020F0502020204030204" pitchFamily="34" charset="0"/>
              </a:rPr>
              <a:t>Die vielen Adjektivendungen! Ja, die sind für mich das </a:t>
            </a:r>
            <a:r>
              <a:rPr kumimoji="0" lang="de-DE" sz="2200" b="1" i="0" u="none" strike="noStrike" kern="1200" cap="none" spc="0" normalizeH="0" baseline="0" noProof="0" dirty="0">
                <a:ln>
                  <a:noFill/>
                </a:ln>
                <a:solidFill>
                  <a:srgbClr val="000000"/>
                </a:solidFill>
                <a:effectLst/>
                <a:uLnTx/>
                <a:uFillTx/>
                <a:latin typeface="Century Gothic"/>
                <a:ea typeface="Times New Roman" panose="02020603050405020304" pitchFamily="18" charset="0"/>
                <a:cs typeface="Calibri" panose="020F0502020204030204" pitchFamily="34" charset="0"/>
              </a:rPr>
              <a:t>Hauptproblem</a:t>
            </a:r>
            <a:r>
              <a:rPr kumimoji="0" lang="de-DE" sz="2200" b="0" i="0" u="none" strike="noStrike" kern="1200" cap="none" spc="0" normalizeH="0" baseline="0" noProof="0" dirty="0">
                <a:ln>
                  <a:noFill/>
                </a:ln>
                <a:solidFill>
                  <a:srgbClr val="000000"/>
                </a:solidFill>
                <a:effectLst/>
                <a:uLnTx/>
                <a:uFillTx/>
                <a:latin typeface="Century Gothic"/>
                <a:ea typeface="Times New Roman" panose="02020603050405020304" pitchFamily="18" charset="0"/>
                <a:cs typeface="Calibri" panose="020F0502020204030204" pitchFamily="34" charset="0"/>
              </a:rPr>
              <a:t>!  Echt </a:t>
            </a:r>
            <a:r>
              <a:rPr kumimoji="0" lang="de-DE" sz="2200" b="1" i="0" u="none" strike="noStrike" kern="1200" cap="none" spc="0" normalizeH="0" baseline="0" noProof="0" dirty="0">
                <a:ln>
                  <a:noFill/>
                </a:ln>
                <a:solidFill>
                  <a:srgbClr val="C00000"/>
                </a:solidFill>
                <a:effectLst/>
                <a:uLnTx/>
                <a:uFillTx/>
                <a:latin typeface="Century Gothic"/>
                <a:ea typeface="Times New Roman" panose="02020603050405020304" pitchFamily="18" charset="0"/>
                <a:cs typeface="Calibri" panose="020F0502020204030204" pitchFamily="34" charset="0"/>
              </a:rPr>
              <a:t>anders </a:t>
            </a:r>
            <a:r>
              <a:rPr kumimoji="0" lang="de-DE" sz="2200" b="0" i="0" u="none" strike="noStrike" kern="1200" cap="none" spc="0" normalizeH="0" baseline="0" noProof="0" dirty="0">
                <a:ln>
                  <a:noFill/>
                </a:ln>
                <a:solidFill>
                  <a:srgbClr val="000000"/>
                </a:solidFill>
                <a:effectLst/>
                <a:uLnTx/>
                <a:uFillTx/>
                <a:latin typeface="Century Gothic"/>
                <a:ea typeface="Times New Roman" panose="02020603050405020304" pitchFamily="18" charset="0"/>
                <a:cs typeface="Calibri" panose="020F0502020204030204" pitchFamily="34" charset="0"/>
              </a:rPr>
              <a:t>als Urdu!</a:t>
            </a:r>
          </a:p>
        </p:txBody>
      </p:sp>
      <p:sp>
        <p:nvSpPr>
          <p:cNvPr id="20" name="TextBox 19">
            <a:extLst>
              <a:ext uri="{FF2B5EF4-FFF2-40B4-BE49-F238E27FC236}">
                <a16:creationId xmlns:a16="http://schemas.microsoft.com/office/drawing/2014/main" id="{37DC5924-E5BE-4677-B6D7-819B128BAFEB}"/>
              </a:ext>
            </a:extLst>
          </p:cNvPr>
          <p:cNvSpPr txBox="1"/>
          <p:nvPr/>
        </p:nvSpPr>
        <p:spPr>
          <a:xfrm>
            <a:off x="6168231" y="4105900"/>
            <a:ext cx="5957937" cy="2059282"/>
          </a:xfrm>
          <a:prstGeom prst="rect">
            <a:avLst/>
          </a:prstGeom>
          <a:solidFill>
            <a:schemeClr val="accent1">
              <a:lumMod val="20000"/>
              <a:lumOff val="80000"/>
            </a:schemeClr>
          </a:solid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25050"/>
                </a:solidFill>
                <a:effectLst/>
                <a:uLnTx/>
                <a:uFillTx/>
                <a:latin typeface="Century Gothic"/>
                <a:ea typeface="+mn-ea"/>
                <a:cs typeface="+mn-cs"/>
              </a:rPr>
              <a:t>N</a:t>
            </a:r>
            <a:r>
              <a:rPr kumimoji="0" lang="de-DE" sz="2200" b="0" i="0" u="none" strike="noStrike" kern="1200" cap="none" spc="0" normalizeH="0" baseline="0" noProof="0" dirty="0">
                <a:ln>
                  <a:noFill/>
                </a:ln>
                <a:solidFill>
                  <a:srgbClr val="000000"/>
                </a:solidFill>
                <a:effectLst/>
                <a:uLnTx/>
                <a:uFillTx/>
                <a:latin typeface="Century Gothic"/>
                <a:ea typeface="Times New Roman" panose="02020603050405020304" pitchFamily="18" charset="0"/>
                <a:cs typeface="Calibri" panose="020F0502020204030204" pitchFamily="34" charset="0"/>
              </a:rPr>
              <a:t>ach Deutschland zu reisen! Ich möchte meine </a:t>
            </a:r>
            <a:r>
              <a:rPr kumimoji="0" lang="de-DE" sz="2200" b="1" i="0" u="none" strike="noStrike" kern="1200" cap="none" spc="0" normalizeH="0" baseline="0" noProof="0" dirty="0">
                <a:ln>
                  <a:noFill/>
                </a:ln>
                <a:solidFill>
                  <a:srgbClr val="000000"/>
                </a:solidFill>
                <a:effectLst/>
                <a:uLnTx/>
                <a:uFillTx/>
                <a:latin typeface="Century Gothic"/>
                <a:ea typeface="Times New Roman" panose="02020603050405020304" pitchFamily="18" charset="0"/>
                <a:cs typeface="Calibri" panose="020F0502020204030204" pitchFamily="34" charset="0"/>
              </a:rPr>
              <a:t>Lieblingsfußballmannschaft*</a:t>
            </a:r>
            <a:r>
              <a:rPr kumimoji="0" lang="de-DE" sz="2200" b="0" i="0" u="none" strike="noStrike" kern="1200" cap="none" spc="0" normalizeH="0" baseline="0" noProof="0" dirty="0">
                <a:ln>
                  <a:noFill/>
                </a:ln>
                <a:solidFill>
                  <a:srgbClr val="000000"/>
                </a:solidFill>
                <a:effectLst/>
                <a:uLnTx/>
                <a:uFillTx/>
                <a:latin typeface="Century Gothic"/>
                <a:ea typeface="Times New Roman" panose="02020603050405020304" pitchFamily="18" charset="0"/>
                <a:cs typeface="Calibri" panose="020F0502020204030204" pitchFamily="34"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de-DE" sz="2200" b="0" i="0" u="none" strike="noStrike" kern="1200" cap="none" spc="0" normalizeH="0" baseline="0" noProof="0" dirty="0">
                <a:ln>
                  <a:noFill/>
                </a:ln>
                <a:solidFill>
                  <a:srgbClr val="000000"/>
                </a:solidFill>
                <a:effectLst/>
                <a:uLnTx/>
                <a:uFillTx/>
                <a:latin typeface="Century Gothic"/>
                <a:ea typeface="Times New Roman" panose="02020603050405020304" pitchFamily="18" charset="0"/>
                <a:cs typeface="Calibri" panose="020F0502020204030204" pitchFamily="34" charset="0"/>
              </a:rPr>
              <a:t>Bayern München sehen und </a:t>
            </a:r>
            <a:r>
              <a:rPr kumimoji="0" lang="de-DE" sz="2200" b="1" i="0" u="none" strike="noStrike" kern="1200" cap="none" spc="0" normalizeH="0" baseline="0" noProof="0" dirty="0">
                <a:ln>
                  <a:noFill/>
                </a:ln>
                <a:solidFill>
                  <a:srgbClr val="C00000"/>
                </a:solidFill>
                <a:effectLst/>
                <a:uLnTx/>
                <a:uFillTx/>
                <a:latin typeface="Century Gothic"/>
                <a:ea typeface="Times New Roman" panose="02020603050405020304" pitchFamily="18" charset="0"/>
                <a:cs typeface="Calibri" panose="020F0502020204030204" pitchFamily="34" charset="0"/>
              </a:rPr>
              <a:t>ein Gespräch </a:t>
            </a:r>
            <a:r>
              <a:rPr kumimoji="0" lang="de-DE" sz="2200" b="0" i="0" u="none" strike="noStrike" kern="1200" cap="none" spc="0" normalizeH="0" baseline="0" noProof="0" dirty="0">
                <a:ln>
                  <a:noFill/>
                </a:ln>
                <a:solidFill>
                  <a:srgbClr val="000000"/>
                </a:solidFill>
                <a:effectLst/>
                <a:uLnTx/>
                <a:uFillTx/>
                <a:latin typeface="Century Gothic"/>
                <a:ea typeface="Times New Roman" panose="02020603050405020304" pitchFamily="18" charset="0"/>
                <a:cs typeface="Calibri" panose="020F0502020204030204" pitchFamily="34" charset="0"/>
              </a:rPr>
              <a:t>mit Julian Nagelsmann führen. </a:t>
            </a:r>
            <a:endParaRPr kumimoji="0" lang="en-GB" sz="22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24" name="TextBox 23">
            <a:extLst>
              <a:ext uri="{FF2B5EF4-FFF2-40B4-BE49-F238E27FC236}">
                <a16:creationId xmlns:a16="http://schemas.microsoft.com/office/drawing/2014/main" id="{BC8817BD-9AE3-465B-B0E4-4636C308C119}"/>
              </a:ext>
            </a:extLst>
          </p:cNvPr>
          <p:cNvSpPr txBox="1"/>
          <p:nvPr/>
        </p:nvSpPr>
        <p:spPr>
          <a:xfrm>
            <a:off x="266700" y="3701644"/>
            <a:ext cx="5829300" cy="805542"/>
          </a:xfrm>
          <a:prstGeom prst="rect">
            <a:avLst/>
          </a:prstGeom>
          <a:noFill/>
        </p:spPr>
        <p:txBody>
          <a:bodyPr wrap="square">
            <a:spAutoFit/>
          </a:body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de-DE" sz="2200" b="1" i="0" u="none" strike="noStrike" kern="1200" cap="none" spc="0" normalizeH="0" baseline="0" noProof="0" dirty="0">
                <a:ln>
                  <a:noFill/>
                </a:ln>
                <a:solidFill>
                  <a:srgbClr val="3D3C3C"/>
                </a:solidFill>
                <a:effectLst/>
                <a:uLnTx/>
                <a:uFillTx/>
                <a:latin typeface="Century Gothic"/>
                <a:ea typeface="Times New Roman" panose="02020603050405020304" pitchFamily="18" charset="0"/>
                <a:cs typeface="Calibri" panose="020F0502020204030204" pitchFamily="34" charset="0"/>
              </a:rPr>
              <a:t>Haben Sie eine Lieblingsstadt in Deutschland, und warum? </a:t>
            </a:r>
          </a:p>
        </p:txBody>
      </p:sp>
      <p:sp>
        <p:nvSpPr>
          <p:cNvPr id="26" name="TextBox 25">
            <a:extLst>
              <a:ext uri="{FF2B5EF4-FFF2-40B4-BE49-F238E27FC236}">
                <a16:creationId xmlns:a16="http://schemas.microsoft.com/office/drawing/2014/main" id="{4438C9A9-9C7D-47D3-94C3-F680561DA1EE}"/>
              </a:ext>
            </a:extLst>
          </p:cNvPr>
          <p:cNvSpPr txBox="1"/>
          <p:nvPr/>
        </p:nvSpPr>
        <p:spPr>
          <a:xfrm>
            <a:off x="6096000" y="3622845"/>
            <a:ext cx="6049515" cy="433132"/>
          </a:xfrm>
          <a:prstGeom prst="rect">
            <a:avLst/>
          </a:prstGeom>
          <a:noFill/>
        </p:spPr>
        <p:txBody>
          <a:bodyPr wrap="square">
            <a:spAutoFit/>
          </a:body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de-DE" sz="2200" b="1" i="0" u="none" strike="noStrike" kern="1200" cap="none" spc="0" normalizeH="0" baseline="0" noProof="0" dirty="0">
                <a:ln>
                  <a:noFill/>
                </a:ln>
                <a:solidFill>
                  <a:srgbClr val="3D3C3C"/>
                </a:solidFill>
                <a:effectLst/>
                <a:uLnTx/>
                <a:uFillTx/>
                <a:latin typeface="Century Gothic"/>
                <a:ea typeface="Times New Roman" panose="02020603050405020304" pitchFamily="18" charset="0"/>
                <a:cs typeface="Calibri" panose="020F0502020204030204" pitchFamily="34" charset="0"/>
              </a:rPr>
              <a:t>Was ist ihr Haupttraum?</a:t>
            </a:r>
            <a:endParaRPr kumimoji="0" lang="en-GB" sz="2200" b="1" i="0" u="none" strike="noStrike" kern="1200" cap="none" spc="0" normalizeH="0" baseline="0" noProof="0" dirty="0">
              <a:ln>
                <a:noFill/>
              </a:ln>
              <a:solidFill>
                <a:srgbClr val="3D3C3C"/>
              </a:solidFill>
              <a:effectLst/>
              <a:uLnTx/>
              <a:uFillTx/>
              <a:latin typeface="Century Gothic"/>
              <a:ea typeface="Calibri" panose="020F0502020204030204" pitchFamily="34"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986874DF-2A26-4D46-98CD-0AC04530E2C5}"/>
              </a:ext>
            </a:extLst>
          </p:cNvPr>
          <p:cNvSpPr/>
          <p:nvPr/>
        </p:nvSpPr>
        <p:spPr>
          <a:xfrm>
            <a:off x="385416" y="2137658"/>
            <a:ext cx="3176934" cy="356948"/>
          </a:xfrm>
          <a:prstGeom prst="roundRect">
            <a:avLst/>
          </a:prstGeom>
          <a:solidFill>
            <a:srgbClr val="FFF5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D3C3C"/>
                </a:solidFill>
                <a:effectLst/>
                <a:uLnTx/>
                <a:uFillTx/>
                <a:latin typeface="Century Gothic"/>
                <a:ea typeface="+mn-ea"/>
                <a:cs typeface="+mn-cs"/>
              </a:rPr>
              <a:t>1</a:t>
            </a:r>
            <a:r>
              <a:rPr kumimoji="0" lang="en-GB" sz="2000" b="0" i="0" u="none" strike="noStrike" kern="1200" cap="none" spc="0" normalizeH="0" baseline="0" noProof="0" dirty="0">
                <a:ln>
                  <a:noFill/>
                </a:ln>
                <a:solidFill>
                  <a:srgbClr val="3D3C3C"/>
                </a:solidFill>
                <a:effectLst/>
                <a:uLnTx/>
                <a:uFillTx/>
                <a:latin typeface="Century Gothic"/>
                <a:ea typeface="+mn-ea"/>
                <a:cs typeface="+mn-cs"/>
              </a:rPr>
              <a:t>._____________________</a:t>
            </a:r>
          </a:p>
        </p:txBody>
      </p:sp>
      <p:sp>
        <p:nvSpPr>
          <p:cNvPr id="27" name="Rectangle: Rounded Corners 26">
            <a:extLst>
              <a:ext uri="{FF2B5EF4-FFF2-40B4-BE49-F238E27FC236}">
                <a16:creationId xmlns:a16="http://schemas.microsoft.com/office/drawing/2014/main" id="{8D4DA0BD-3A68-44C6-9180-3A6B3684370F}"/>
              </a:ext>
            </a:extLst>
          </p:cNvPr>
          <p:cNvSpPr/>
          <p:nvPr/>
        </p:nvSpPr>
        <p:spPr>
          <a:xfrm>
            <a:off x="1327623" y="3024952"/>
            <a:ext cx="2003406" cy="499295"/>
          </a:xfrm>
          <a:prstGeom prst="roundRect">
            <a:avLst/>
          </a:prstGeom>
          <a:solidFill>
            <a:srgbClr val="FFF5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D3C3C"/>
                </a:solidFill>
                <a:effectLst/>
                <a:uLnTx/>
                <a:uFillTx/>
                <a:latin typeface="Century Gothic"/>
                <a:ea typeface="+mn-ea"/>
                <a:cs typeface="+mn-cs"/>
              </a:rPr>
              <a:t>2</a:t>
            </a:r>
            <a:r>
              <a:rPr kumimoji="0" lang="en-GB" sz="2000" b="0" i="0" u="none" strike="noStrike" kern="1200" cap="none" spc="0" normalizeH="0" baseline="0" noProof="0" dirty="0">
                <a:ln>
                  <a:noFill/>
                </a:ln>
                <a:solidFill>
                  <a:srgbClr val="3D3C3C"/>
                </a:solidFill>
                <a:effectLst/>
                <a:uLnTx/>
                <a:uFillTx/>
                <a:latin typeface="Century Gothic"/>
                <a:ea typeface="+mn-ea"/>
                <a:cs typeface="+mn-cs"/>
              </a:rPr>
              <a:t>.___________</a:t>
            </a:r>
          </a:p>
        </p:txBody>
      </p:sp>
      <p:sp>
        <p:nvSpPr>
          <p:cNvPr id="28" name="Rectangle: Rounded Corners 27">
            <a:extLst>
              <a:ext uri="{FF2B5EF4-FFF2-40B4-BE49-F238E27FC236}">
                <a16:creationId xmlns:a16="http://schemas.microsoft.com/office/drawing/2014/main" id="{5E6DFB13-5DBC-4E40-ACAA-597084FB0C29}"/>
              </a:ext>
            </a:extLst>
          </p:cNvPr>
          <p:cNvSpPr/>
          <p:nvPr/>
        </p:nvSpPr>
        <p:spPr>
          <a:xfrm>
            <a:off x="2411358" y="3674700"/>
            <a:ext cx="1951636" cy="499295"/>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D3C3C"/>
                </a:solidFill>
                <a:effectLst/>
                <a:uLnTx/>
                <a:uFillTx/>
                <a:latin typeface="Century Gothic"/>
                <a:ea typeface="+mn-ea"/>
                <a:cs typeface="+mn-cs"/>
              </a:rPr>
              <a:t>3</a:t>
            </a:r>
            <a:r>
              <a:rPr kumimoji="0" lang="en-GB" sz="2000" b="0" i="0" u="none" strike="noStrike" kern="1200" cap="none" spc="0" normalizeH="0" baseline="0" noProof="0" dirty="0">
                <a:ln>
                  <a:noFill/>
                </a:ln>
                <a:solidFill>
                  <a:srgbClr val="3D3C3C"/>
                </a:solidFill>
                <a:effectLst/>
                <a:uLnTx/>
                <a:uFillTx/>
                <a:latin typeface="Century Gothic"/>
                <a:ea typeface="+mn-ea"/>
                <a:cs typeface="+mn-cs"/>
              </a:rPr>
              <a:t>.__________</a:t>
            </a:r>
          </a:p>
        </p:txBody>
      </p:sp>
      <p:sp>
        <p:nvSpPr>
          <p:cNvPr id="29" name="Rectangle: Rounded Corners 28">
            <a:extLst>
              <a:ext uri="{FF2B5EF4-FFF2-40B4-BE49-F238E27FC236}">
                <a16:creationId xmlns:a16="http://schemas.microsoft.com/office/drawing/2014/main" id="{D1C2C735-F5C3-4BB2-B95C-2299B5EF77B0}"/>
              </a:ext>
            </a:extLst>
          </p:cNvPr>
          <p:cNvSpPr/>
          <p:nvPr/>
        </p:nvSpPr>
        <p:spPr>
          <a:xfrm>
            <a:off x="8011995" y="2055843"/>
            <a:ext cx="2104983" cy="499295"/>
          </a:xfrm>
          <a:prstGeom prst="roundRect">
            <a:avLst/>
          </a:prstGeom>
          <a:solidFill>
            <a:srgbClr val="FFF5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D3C3C"/>
                </a:solidFill>
                <a:effectLst/>
                <a:uLnTx/>
                <a:uFillTx/>
                <a:latin typeface="Century Gothic"/>
                <a:ea typeface="+mn-ea"/>
                <a:cs typeface="+mn-cs"/>
              </a:rPr>
              <a:t>5</a:t>
            </a:r>
            <a:r>
              <a:rPr kumimoji="0" lang="en-GB" sz="2000" b="0" i="0" u="none" strike="noStrike" kern="1200" cap="none" spc="0" normalizeH="0" baseline="0" noProof="0" dirty="0">
                <a:ln>
                  <a:noFill/>
                </a:ln>
                <a:solidFill>
                  <a:srgbClr val="3D3C3C"/>
                </a:solidFill>
                <a:effectLst/>
                <a:uLnTx/>
                <a:uFillTx/>
                <a:latin typeface="Century Gothic"/>
                <a:ea typeface="+mn-ea"/>
                <a:cs typeface="+mn-cs"/>
              </a:rPr>
              <a:t>.__________!</a:t>
            </a:r>
          </a:p>
        </p:txBody>
      </p:sp>
      <p:sp>
        <p:nvSpPr>
          <p:cNvPr id="30" name="Rectangle: Rounded Corners 29">
            <a:extLst>
              <a:ext uri="{FF2B5EF4-FFF2-40B4-BE49-F238E27FC236}">
                <a16:creationId xmlns:a16="http://schemas.microsoft.com/office/drawing/2014/main" id="{04380CAA-F6B0-4462-861F-9D1A39F9EDC8}"/>
              </a:ext>
            </a:extLst>
          </p:cNvPr>
          <p:cNvSpPr/>
          <p:nvPr/>
        </p:nvSpPr>
        <p:spPr>
          <a:xfrm>
            <a:off x="3206670" y="4652485"/>
            <a:ext cx="1951636" cy="499295"/>
          </a:xfrm>
          <a:prstGeom prst="roundRect">
            <a:avLst/>
          </a:prstGeom>
          <a:solidFill>
            <a:srgbClr val="FFF5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D3C3C"/>
                </a:solidFill>
                <a:effectLst/>
                <a:uLnTx/>
                <a:uFillTx/>
                <a:latin typeface="Century Gothic"/>
                <a:ea typeface="+mn-ea"/>
                <a:cs typeface="+mn-cs"/>
              </a:rPr>
              <a:t>4</a:t>
            </a:r>
            <a:r>
              <a:rPr kumimoji="0" lang="en-GB" sz="2000" b="0" i="0" u="none" strike="noStrike" kern="1200" cap="none" spc="0" normalizeH="0" baseline="0" noProof="0" dirty="0">
                <a:ln>
                  <a:noFill/>
                </a:ln>
                <a:solidFill>
                  <a:srgbClr val="3D3C3C"/>
                </a:solidFill>
                <a:effectLst/>
                <a:uLnTx/>
                <a:uFillTx/>
                <a:latin typeface="Century Gothic"/>
                <a:ea typeface="+mn-ea"/>
                <a:cs typeface="+mn-cs"/>
              </a:rPr>
              <a:t>.__________.</a:t>
            </a:r>
          </a:p>
        </p:txBody>
      </p:sp>
      <p:sp>
        <p:nvSpPr>
          <p:cNvPr id="31" name="Rectangle: Rounded Corners 30">
            <a:extLst>
              <a:ext uri="{FF2B5EF4-FFF2-40B4-BE49-F238E27FC236}">
                <a16:creationId xmlns:a16="http://schemas.microsoft.com/office/drawing/2014/main" id="{DBA2C614-27BD-4DBB-B3C1-4DD42A181EBD}"/>
              </a:ext>
            </a:extLst>
          </p:cNvPr>
          <p:cNvSpPr/>
          <p:nvPr/>
        </p:nvSpPr>
        <p:spPr>
          <a:xfrm>
            <a:off x="7557177" y="3556682"/>
            <a:ext cx="2104983" cy="499295"/>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D3C3C"/>
                </a:solidFill>
                <a:effectLst/>
                <a:uLnTx/>
                <a:uFillTx/>
                <a:latin typeface="Century Gothic"/>
                <a:ea typeface="+mn-ea"/>
                <a:cs typeface="+mn-cs"/>
              </a:rPr>
              <a:t>6</a:t>
            </a:r>
            <a:r>
              <a:rPr kumimoji="0" lang="en-GB" sz="2000" b="0" i="0" u="none" strike="noStrike" kern="1200" cap="none" spc="0" normalizeH="0" baseline="0" noProof="0" dirty="0">
                <a:ln>
                  <a:noFill/>
                </a:ln>
                <a:solidFill>
                  <a:srgbClr val="3D3C3C"/>
                </a:solidFill>
                <a:effectLst/>
                <a:uLnTx/>
                <a:uFillTx/>
                <a:latin typeface="Century Gothic"/>
                <a:ea typeface="+mn-ea"/>
                <a:cs typeface="+mn-cs"/>
              </a:rPr>
              <a:t>.__________?</a:t>
            </a:r>
          </a:p>
        </p:txBody>
      </p:sp>
      <p:sp>
        <p:nvSpPr>
          <p:cNvPr id="32" name="Rectangle: Rounded Corners 31">
            <a:extLst>
              <a:ext uri="{FF2B5EF4-FFF2-40B4-BE49-F238E27FC236}">
                <a16:creationId xmlns:a16="http://schemas.microsoft.com/office/drawing/2014/main" id="{8D260074-EDCE-4CD2-8026-413B6DB5EDAB}"/>
              </a:ext>
            </a:extLst>
          </p:cNvPr>
          <p:cNvSpPr/>
          <p:nvPr/>
        </p:nvSpPr>
        <p:spPr>
          <a:xfrm>
            <a:off x="7204293" y="4696051"/>
            <a:ext cx="4172563" cy="499295"/>
          </a:xfrm>
          <a:prstGeom prst="roundRect">
            <a:avLst/>
          </a:prstGeom>
          <a:solidFill>
            <a:srgbClr val="FFF5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D3C3C"/>
                </a:solidFill>
                <a:effectLst/>
                <a:uLnTx/>
                <a:uFillTx/>
                <a:latin typeface="Century Gothic"/>
                <a:ea typeface="+mn-ea"/>
                <a:cs typeface="+mn-cs"/>
              </a:rPr>
              <a:t>7</a:t>
            </a:r>
            <a:r>
              <a:rPr kumimoji="0" lang="en-GB" sz="2000" b="0" i="0" u="none" strike="noStrike" kern="1200" cap="none" spc="0" normalizeH="0" baseline="0" noProof="0" dirty="0">
                <a:ln>
                  <a:noFill/>
                </a:ln>
                <a:solidFill>
                  <a:srgbClr val="3D3C3C"/>
                </a:solidFill>
                <a:effectLst/>
                <a:uLnTx/>
                <a:uFillTx/>
                <a:latin typeface="Century Gothic"/>
                <a:ea typeface="+mn-ea"/>
                <a:cs typeface="+mn-cs"/>
              </a:rPr>
              <a:t>.__________________________</a:t>
            </a:r>
          </a:p>
        </p:txBody>
      </p:sp>
      <p:pic>
        <p:nvPicPr>
          <p:cNvPr id="6" name="10.1.1.3 L1 slide 8 foundation.mp3">
            <a:hlinkClick r:id="" action="ppaction://media"/>
            <a:extLst>
              <a:ext uri="{FF2B5EF4-FFF2-40B4-BE49-F238E27FC236}">
                <a16:creationId xmlns:a16="http://schemas.microsoft.com/office/drawing/2014/main" id="{46E08E47-FEBB-247E-AF44-C739DB3A13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47785" y="214293"/>
            <a:ext cx="812800" cy="812800"/>
          </a:xfrm>
          <a:prstGeom prst="rect">
            <a:avLst/>
          </a:prstGeom>
        </p:spPr>
      </p:pic>
    </p:spTree>
    <p:extLst>
      <p:ext uri="{BB962C8B-B14F-4D97-AF65-F5344CB8AC3E}">
        <p14:creationId xmlns:p14="http://schemas.microsoft.com/office/powerpoint/2010/main" val="2016689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6"/>
                </p:tgtEl>
              </p:cMediaNode>
            </p:audio>
          </p:childTnLst>
        </p:cTn>
      </p:par>
    </p:tnLst>
    <p:bldLst>
      <p:bldP spid="11" grpId="0" animBg="1"/>
      <p:bldP spid="27" grpId="0" animBg="1"/>
      <p:bldP spid="28" grpId="0" animBg="1"/>
      <p:bldP spid="29" grpId="0" animBg="1"/>
      <p:bldP spid="30" grpId="0" animBg="1"/>
      <p:bldP spid="31" grpId="0" animBg="1"/>
      <p:bldP spid="3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0B2F3-EEFC-C162-6816-774C88859D04}"/>
              </a:ext>
            </a:extLst>
          </p:cNvPr>
          <p:cNvSpPr>
            <a:spLocks noGrp="1"/>
          </p:cNvSpPr>
          <p:nvPr>
            <p:ph type="title"/>
          </p:nvPr>
        </p:nvSpPr>
        <p:spPr>
          <a:xfrm>
            <a:off x="0" y="213557"/>
            <a:ext cx="9064487" cy="846617"/>
          </a:xfrm>
        </p:spPr>
        <p:txBody>
          <a:bodyPr anchor="ctr">
            <a:noAutofit/>
          </a:bodyPr>
          <a:lstStyle/>
          <a:p>
            <a:r>
              <a:rPr lang="de-DE" sz="2800" dirty="0">
                <a:solidFill>
                  <a:schemeClr val="tx1">
                    <a:lumMod val="75000"/>
                  </a:schemeClr>
                </a:solidFill>
                <a:effectLst/>
                <a:latin typeface="+mj-lt"/>
                <a:ea typeface="Times New Roman" panose="02020603050405020304" pitchFamily="18" charset="0"/>
                <a:cs typeface="Calibri" panose="020F0502020204030204" pitchFamily="34" charset="0"/>
              </a:rPr>
              <a:t>Interview mit Shalini über das Deutschlernen!</a:t>
            </a:r>
            <a:endParaRPr lang="en-GB" sz="2800" dirty="0">
              <a:solidFill>
                <a:schemeClr val="tx1">
                  <a:lumMod val="75000"/>
                </a:schemeClr>
              </a:solidFill>
              <a:latin typeface="+mj-lt"/>
            </a:endParaRPr>
          </a:p>
        </p:txBody>
      </p:sp>
      <p:sp>
        <p:nvSpPr>
          <p:cNvPr id="3" name="Text Placeholder 2">
            <a:extLst>
              <a:ext uri="{FF2B5EF4-FFF2-40B4-BE49-F238E27FC236}">
                <a16:creationId xmlns:a16="http://schemas.microsoft.com/office/drawing/2014/main" id="{438CB05D-AEBA-18E9-5E3E-28337946AF0E}"/>
              </a:ext>
            </a:extLst>
          </p:cNvPr>
          <p:cNvSpPr>
            <a:spLocks noGrp="1"/>
          </p:cNvSpPr>
          <p:nvPr>
            <p:ph type="body" sz="quarter" idx="10"/>
          </p:nvPr>
        </p:nvSpPr>
        <p:spPr>
          <a:xfrm>
            <a:off x="53966" y="1044703"/>
            <a:ext cx="6090839" cy="5238079"/>
          </a:xfrm>
        </p:spPr>
        <p:txBody>
          <a:bodyPr>
            <a:noAutofit/>
          </a:bodyPr>
          <a:lstStyle/>
          <a:p>
            <a:r>
              <a:rPr lang="de-DE" sz="2200" b="1" dirty="0">
                <a:solidFill>
                  <a:schemeClr val="bg1"/>
                </a:solidFill>
                <a:effectLst/>
                <a:latin typeface="+mn-lt"/>
                <a:ea typeface="Times New Roman" panose="02020603050405020304" pitchFamily="18" charset="0"/>
                <a:cs typeface="Calibri" panose="020F0502020204030204" pitchFamily="34" charset="0"/>
              </a:rPr>
              <a:t>Verwechseln* Sie manchmal bestimmte deutschen Wörter? </a:t>
            </a:r>
          </a:p>
          <a:p>
            <a:pPr>
              <a:lnSpc>
                <a:spcPct val="110000"/>
              </a:lnSpc>
            </a:pPr>
            <a:endParaRPr lang="de-DE" sz="2200" b="1" dirty="0">
              <a:solidFill>
                <a:schemeClr val="bg1"/>
              </a:solidFill>
              <a:effectLst/>
              <a:latin typeface="+mn-lt"/>
              <a:ea typeface="Times New Roman" panose="02020603050405020304" pitchFamily="18" charset="0"/>
              <a:cs typeface="Calibri" panose="020F0502020204030204" pitchFamily="34" charset="0"/>
            </a:endParaRPr>
          </a:p>
          <a:p>
            <a:pPr>
              <a:lnSpc>
                <a:spcPct val="110000"/>
              </a:lnSpc>
            </a:pPr>
            <a:endParaRPr lang="de-DE" sz="2200" b="1" dirty="0">
              <a:solidFill>
                <a:schemeClr val="bg1"/>
              </a:solidFill>
              <a:effectLst/>
              <a:latin typeface="+mn-lt"/>
              <a:ea typeface="Times New Roman" panose="02020603050405020304" pitchFamily="18" charset="0"/>
              <a:cs typeface="Calibri" panose="020F0502020204030204" pitchFamily="34" charset="0"/>
            </a:endParaRPr>
          </a:p>
          <a:p>
            <a:pPr>
              <a:lnSpc>
                <a:spcPct val="110000"/>
              </a:lnSpc>
            </a:pPr>
            <a:endParaRPr lang="de-DE" sz="2200" b="1" dirty="0">
              <a:solidFill>
                <a:schemeClr val="bg1"/>
              </a:solidFill>
              <a:latin typeface="+mn-lt"/>
              <a:ea typeface="Calibri" panose="020F0502020204030204" pitchFamily="34" charset="0"/>
              <a:cs typeface="Calibri" panose="020F0502020204030204" pitchFamily="34" charset="0"/>
            </a:endParaRPr>
          </a:p>
          <a:p>
            <a:pPr>
              <a:lnSpc>
                <a:spcPct val="110000"/>
              </a:lnSpc>
            </a:pPr>
            <a:endParaRPr lang="de-DE" sz="2200" b="1" dirty="0">
              <a:solidFill>
                <a:schemeClr val="bg1"/>
              </a:solidFill>
              <a:effectLst/>
              <a:latin typeface="+mn-lt"/>
              <a:ea typeface="Times New Roman" panose="02020603050405020304" pitchFamily="18" charset="0"/>
              <a:cs typeface="Calibri" panose="020F0502020204030204" pitchFamily="34" charset="0"/>
            </a:endParaRPr>
          </a:p>
          <a:p>
            <a:pPr>
              <a:lnSpc>
                <a:spcPct val="110000"/>
              </a:lnSpc>
            </a:pPr>
            <a:endParaRPr lang="de-DE" sz="2200" b="1" dirty="0">
              <a:solidFill>
                <a:schemeClr val="bg1"/>
              </a:solidFill>
              <a:latin typeface="+mn-lt"/>
              <a:ea typeface="Calibri" panose="020F0502020204030204" pitchFamily="34" charset="0"/>
              <a:cs typeface="Calibri" panose="020F0502020204030204" pitchFamily="34" charset="0"/>
            </a:endParaRPr>
          </a:p>
          <a:p>
            <a:pPr>
              <a:lnSpc>
                <a:spcPct val="110000"/>
              </a:lnSpc>
            </a:pPr>
            <a:r>
              <a:rPr lang="en-GB" sz="2200" dirty="0">
                <a:latin typeface="+mn-lt"/>
              </a:rPr>
              <a:t>	</a:t>
            </a:r>
            <a:endParaRPr lang="en-GB" sz="2200" dirty="0">
              <a:effectLst/>
              <a:latin typeface="+mn-lt"/>
              <a:ea typeface="Calibri" panose="020F0502020204030204" pitchFamily="34" charset="0"/>
              <a:cs typeface="Times New Roman" panose="02020603050405020304" pitchFamily="18" charset="0"/>
            </a:endParaRPr>
          </a:p>
          <a:p>
            <a:pPr>
              <a:lnSpc>
                <a:spcPct val="110000"/>
              </a:lnSpc>
            </a:pPr>
            <a:endParaRPr lang="en-GB" sz="2200" dirty="0">
              <a:latin typeface="+mn-lt"/>
            </a:endParaRPr>
          </a:p>
        </p:txBody>
      </p:sp>
      <p:sp>
        <p:nvSpPr>
          <p:cNvPr id="4" name="Flowchart: Alternate Process 3">
            <a:extLst>
              <a:ext uri="{FF2B5EF4-FFF2-40B4-BE49-F238E27FC236}">
                <a16:creationId xmlns:a16="http://schemas.microsoft.com/office/drawing/2014/main" id="{E6A9E9A8-B96B-31A7-3498-C55D5B629085}"/>
              </a:ext>
            </a:extLst>
          </p:cNvPr>
          <p:cNvSpPr/>
          <p:nvPr/>
        </p:nvSpPr>
        <p:spPr>
          <a:xfrm>
            <a:off x="10296939" y="213557"/>
            <a:ext cx="1789145" cy="473830"/>
          </a:xfrm>
          <a:prstGeom prst="flowChartAlternate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3D3C3C"/>
                </a:solidFill>
                <a:effectLst/>
                <a:uLnTx/>
                <a:uFillTx/>
                <a:latin typeface="Century Gothic"/>
                <a:ea typeface="+mn-ea"/>
                <a:cs typeface="+mn-cs"/>
              </a:rPr>
              <a:t>hören</a:t>
            </a:r>
            <a:r>
              <a:rPr kumimoji="0" lang="en-US" sz="2000" b="0" i="0" u="none" strike="noStrike" kern="1200" cap="none" spc="0" normalizeH="0" baseline="0" noProof="0" dirty="0">
                <a:ln>
                  <a:noFill/>
                </a:ln>
                <a:solidFill>
                  <a:srgbClr val="3D3C3C"/>
                </a:solidFill>
                <a:effectLst/>
                <a:uLnTx/>
                <a:uFillTx/>
                <a:latin typeface="Century Gothic"/>
                <a:ea typeface="+mn-ea"/>
                <a:cs typeface="+mn-cs"/>
              </a:rPr>
              <a:t>/</a:t>
            </a:r>
            <a:r>
              <a:rPr kumimoji="0" lang="en-US" sz="2000" b="0" i="0" u="none" strike="noStrike" kern="1200" cap="none" spc="0" normalizeH="0" baseline="0" noProof="0" dirty="0" err="1">
                <a:ln>
                  <a:noFill/>
                </a:ln>
                <a:solidFill>
                  <a:srgbClr val="3D3C3C"/>
                </a:solidFill>
                <a:effectLst/>
                <a:uLnTx/>
                <a:uFillTx/>
                <a:latin typeface="Century Gothic"/>
                <a:ea typeface="+mn-ea"/>
                <a:cs typeface="+mn-cs"/>
              </a:rPr>
              <a:t>lesen</a:t>
            </a:r>
            <a:endParaRPr kumimoji="0" lang="en-GB" sz="20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5" name="Rectangle: Rounded Corners 4">
            <a:extLst>
              <a:ext uri="{FF2B5EF4-FFF2-40B4-BE49-F238E27FC236}">
                <a16:creationId xmlns:a16="http://schemas.microsoft.com/office/drawing/2014/main" id="{2A96502B-750F-1C18-1A89-10931A7E72A1}"/>
              </a:ext>
            </a:extLst>
          </p:cNvPr>
          <p:cNvSpPr/>
          <p:nvPr/>
        </p:nvSpPr>
        <p:spPr>
          <a:xfrm>
            <a:off x="7119257" y="5908220"/>
            <a:ext cx="5018777" cy="374562"/>
          </a:xfrm>
          <a:prstGeom prst="round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FF2CC"/>
                </a:solidFill>
                <a:effectLst/>
                <a:uLnTx/>
                <a:uFillTx/>
                <a:latin typeface="Century Gothic"/>
                <a:ea typeface="+mn-ea"/>
                <a:cs typeface="+mn-cs"/>
              </a:rPr>
              <a:t>*</a:t>
            </a:r>
            <a:r>
              <a:rPr kumimoji="0" lang="en-US" sz="2200" b="0" i="0" u="none" strike="noStrike" kern="1200" cap="none" spc="0" normalizeH="0" baseline="0" noProof="0" dirty="0" err="1">
                <a:ln>
                  <a:noFill/>
                </a:ln>
                <a:solidFill>
                  <a:srgbClr val="FFF2CC"/>
                </a:solidFill>
                <a:effectLst/>
                <a:uLnTx/>
                <a:uFillTx/>
                <a:latin typeface="Century Gothic"/>
                <a:ea typeface="+mn-ea"/>
                <a:cs typeface="+mn-cs"/>
              </a:rPr>
              <a:t>verwechseln</a:t>
            </a:r>
            <a:r>
              <a:rPr kumimoji="0" lang="en-US" sz="2200" b="0" i="0" u="none" strike="noStrike" kern="1200" cap="none" spc="0" normalizeH="0" baseline="0" noProof="0" dirty="0">
                <a:ln>
                  <a:noFill/>
                </a:ln>
                <a:solidFill>
                  <a:srgbClr val="FFF2CC"/>
                </a:solidFill>
                <a:effectLst/>
                <a:uLnTx/>
                <a:uFillTx/>
                <a:latin typeface="Century Gothic"/>
                <a:ea typeface="+mn-ea"/>
                <a:cs typeface="+mn-cs"/>
              </a:rPr>
              <a:t> – to confuse, mix up</a:t>
            </a:r>
            <a:endParaRPr kumimoji="0" lang="en-GB" sz="2200" b="0" i="0" u="none" strike="noStrike" kern="1200" cap="none" spc="0" normalizeH="0" baseline="0" noProof="0" dirty="0">
              <a:ln>
                <a:noFill/>
              </a:ln>
              <a:solidFill>
                <a:srgbClr val="FFF2CC"/>
              </a:solidFill>
              <a:effectLst/>
              <a:uLnTx/>
              <a:uFillTx/>
              <a:latin typeface="Century Gothic"/>
              <a:ea typeface="+mn-ea"/>
              <a:cs typeface="+mn-cs"/>
            </a:endParaRPr>
          </a:p>
        </p:txBody>
      </p:sp>
      <p:sp>
        <p:nvSpPr>
          <p:cNvPr id="14" name="TextBox 13">
            <a:extLst>
              <a:ext uri="{FF2B5EF4-FFF2-40B4-BE49-F238E27FC236}">
                <a16:creationId xmlns:a16="http://schemas.microsoft.com/office/drawing/2014/main" id="{6CC43132-C52A-46DC-87AF-64EA61E3263E}"/>
              </a:ext>
            </a:extLst>
          </p:cNvPr>
          <p:cNvSpPr txBox="1"/>
          <p:nvPr/>
        </p:nvSpPr>
        <p:spPr>
          <a:xfrm>
            <a:off x="125857" y="1682186"/>
            <a:ext cx="6049515" cy="2566921"/>
          </a:xfrm>
          <a:prstGeom prst="rect">
            <a:avLst/>
          </a:prstGeom>
          <a:solidFill>
            <a:schemeClr val="accent1">
              <a:lumMod val="20000"/>
              <a:lumOff val="80000"/>
            </a:schemeClr>
          </a:solid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de-DE" sz="2200" b="0" i="0" u="none" strike="noStrike" kern="1200" cap="none" spc="0" normalizeH="0" baseline="0" noProof="0" dirty="0">
                <a:ln>
                  <a:noFill/>
                </a:ln>
                <a:solidFill>
                  <a:srgbClr val="3D3C3C"/>
                </a:solidFill>
                <a:effectLst/>
                <a:uLnTx/>
                <a:uFillTx/>
                <a:latin typeface="Century Gothic"/>
                <a:ea typeface="+mn-ea"/>
                <a:cs typeface="Calibri" panose="020F0502020204030204" pitchFamily="34" charset="0"/>
              </a:rPr>
              <a:t>Ja! </a:t>
            </a:r>
            <a:r>
              <a:rPr kumimoji="0" lang="de-DE" sz="2200" b="0" i="0" u="none" strike="noStrike" kern="1200" cap="none" spc="0" normalizeH="0" baseline="0" noProof="0" dirty="0">
                <a:ln>
                  <a:noFill/>
                </a:ln>
                <a:solidFill>
                  <a:srgbClr val="3D3C3C"/>
                </a:solidFill>
                <a:effectLst/>
                <a:uLnTx/>
                <a:uFillTx/>
                <a:latin typeface="Century Gothic"/>
                <a:ea typeface="Times New Roman" panose="02020603050405020304" pitchFamily="18" charset="0"/>
                <a:cs typeface="Calibri" panose="020F0502020204030204" pitchFamily="34" charset="0"/>
              </a:rPr>
              <a:t>Einige, einzige und eigene. . . Sie sehen ähnlich aus, </a:t>
            </a:r>
            <a:r>
              <a:rPr kumimoji="0" lang="de-DE" sz="2200" b="1" i="0" u="none" strike="noStrike" kern="1200" cap="none" spc="0" normalizeH="0" baseline="0" noProof="0" dirty="0">
                <a:ln>
                  <a:noFill/>
                </a:ln>
                <a:solidFill>
                  <a:srgbClr val="C00000"/>
                </a:solidFill>
                <a:effectLst/>
                <a:uLnTx/>
                <a:uFillTx/>
                <a:latin typeface="Century Gothic"/>
                <a:ea typeface="Times New Roman" panose="02020603050405020304" pitchFamily="18" charset="0"/>
                <a:cs typeface="Calibri" panose="020F0502020204030204" pitchFamily="34" charset="0"/>
              </a:rPr>
              <a:t>sie klingen </a:t>
            </a:r>
            <a:r>
              <a:rPr kumimoji="0" lang="de-DE" sz="2200" b="0" i="0" u="none" strike="noStrike" kern="1200" cap="none" spc="0" normalizeH="0" baseline="0" noProof="0" dirty="0">
                <a:ln>
                  <a:noFill/>
                </a:ln>
                <a:solidFill>
                  <a:srgbClr val="3D3C3C"/>
                </a:solidFill>
                <a:effectLst/>
                <a:uLnTx/>
                <a:uFillTx/>
                <a:latin typeface="Century Gothic"/>
                <a:ea typeface="Times New Roman" panose="02020603050405020304" pitchFamily="18" charset="0"/>
                <a:cs typeface="Calibri" panose="020F0502020204030204" pitchFamily="34" charset="0"/>
              </a:rPr>
              <a:t>sogar ähnlich, aber </a:t>
            </a:r>
            <a:r>
              <a:rPr kumimoji="0" lang="de-DE" sz="2200" b="1" i="0" u="none" strike="noStrike" kern="1200" cap="none" spc="0" normalizeH="0" baseline="0" noProof="0" dirty="0">
                <a:ln>
                  <a:noFill/>
                </a:ln>
                <a:solidFill>
                  <a:srgbClr val="C00000"/>
                </a:solidFill>
                <a:effectLst/>
                <a:uLnTx/>
                <a:uFillTx/>
                <a:latin typeface="Century Gothic"/>
                <a:ea typeface="Times New Roman" panose="02020603050405020304" pitchFamily="18" charset="0"/>
                <a:cs typeface="Calibri" panose="020F0502020204030204" pitchFamily="34" charset="0"/>
              </a:rPr>
              <a:t>der Sinn </a:t>
            </a:r>
            <a:r>
              <a:rPr kumimoji="0" lang="de-DE" sz="2200" b="0" i="0" u="none" strike="noStrike" kern="1200" cap="none" spc="0" normalizeH="0" baseline="0" noProof="0" dirty="0">
                <a:ln>
                  <a:noFill/>
                </a:ln>
                <a:solidFill>
                  <a:srgbClr val="3D3C3C"/>
                </a:solidFill>
                <a:effectLst/>
                <a:uLnTx/>
                <a:uFillTx/>
                <a:latin typeface="Century Gothic"/>
                <a:ea typeface="Times New Roman" panose="02020603050405020304" pitchFamily="18" charset="0"/>
                <a:cs typeface="Calibri" panose="020F0502020204030204" pitchFamily="34" charset="0"/>
              </a:rPr>
              <a:t>ist </a:t>
            </a:r>
            <a:r>
              <a:rPr kumimoji="0" lang="de-DE" sz="2200" b="1" i="0" u="none" strike="noStrike" kern="1200" cap="none" spc="0" normalizeH="0" baseline="0" noProof="0" dirty="0">
                <a:ln>
                  <a:noFill/>
                </a:ln>
                <a:solidFill>
                  <a:srgbClr val="C00000"/>
                </a:solidFill>
                <a:effectLst/>
                <a:uLnTx/>
                <a:uFillTx/>
                <a:latin typeface="Century Gothic"/>
                <a:ea typeface="Times New Roman" panose="02020603050405020304" pitchFamily="18" charset="0"/>
                <a:cs typeface="Calibri" panose="020F0502020204030204" pitchFamily="34" charset="0"/>
              </a:rPr>
              <a:t>anders</a:t>
            </a:r>
            <a:r>
              <a:rPr kumimoji="0" lang="de-DE" sz="2200" b="0" i="0" u="none" strike="noStrike" kern="1200" cap="none" spc="0" normalizeH="0" baseline="0" noProof="0" dirty="0">
                <a:ln>
                  <a:noFill/>
                </a:ln>
                <a:solidFill>
                  <a:srgbClr val="3D3C3C"/>
                </a:solidFill>
                <a:effectLst/>
                <a:uLnTx/>
                <a:uFillTx/>
                <a:latin typeface="Century Gothic"/>
                <a:ea typeface="Times New Roman" panose="02020603050405020304" pitchFamily="18" charset="0"/>
                <a:cs typeface="Calibri" panose="020F0502020204030204" pitchFamily="34" charset="0"/>
              </a:rPr>
              <a:t>. Aber dann habe ich </a:t>
            </a:r>
            <a:r>
              <a:rPr kumimoji="0" lang="de-DE" sz="2200" b="1" i="0" u="none" strike="noStrike" kern="1200" cap="none" spc="0" normalizeH="0" baseline="0" noProof="0" dirty="0">
                <a:ln>
                  <a:noFill/>
                </a:ln>
                <a:solidFill>
                  <a:srgbClr val="C00000"/>
                </a:solidFill>
                <a:effectLst/>
                <a:uLnTx/>
                <a:uFillTx/>
                <a:latin typeface="Century Gothic"/>
                <a:ea typeface="Times New Roman" panose="02020603050405020304" pitchFamily="18" charset="0"/>
                <a:cs typeface="Calibri" panose="020F0502020204030204" pitchFamily="34" charset="0"/>
              </a:rPr>
              <a:t>den Unterschied</a:t>
            </a:r>
            <a:r>
              <a:rPr kumimoji="0" lang="de-DE" sz="2200" b="0" i="0" u="none" strike="noStrike" kern="1200" cap="none" spc="0" normalizeH="0" baseline="0" noProof="0" dirty="0">
                <a:ln>
                  <a:noFill/>
                </a:ln>
                <a:solidFill>
                  <a:srgbClr val="3D3C3C"/>
                </a:solidFill>
                <a:effectLst/>
                <a:uLnTx/>
                <a:uFillTx/>
                <a:latin typeface="Century Gothic"/>
                <a:ea typeface="Times New Roman" panose="02020603050405020304" pitchFamily="18" charset="0"/>
                <a:cs typeface="Calibri" panose="020F0502020204030204" pitchFamily="34" charset="0"/>
              </a:rPr>
              <a:t> </a:t>
            </a:r>
            <a:r>
              <a:rPr kumimoji="0" lang="de-DE" sz="2200" b="1" i="0" u="none" strike="noStrike" kern="1200" cap="none" spc="0" normalizeH="0" baseline="0" noProof="0" dirty="0">
                <a:ln>
                  <a:noFill/>
                </a:ln>
                <a:solidFill>
                  <a:srgbClr val="C00000"/>
                </a:solidFill>
                <a:effectLst/>
                <a:uLnTx/>
                <a:uFillTx/>
                <a:latin typeface="Century Gothic"/>
                <a:ea typeface="Times New Roman" panose="02020603050405020304" pitchFamily="18" charset="0"/>
                <a:cs typeface="Calibri" panose="020F0502020204030204" pitchFamily="34" charset="0"/>
              </a:rPr>
              <a:t>verstanden</a:t>
            </a:r>
            <a:r>
              <a:rPr kumimoji="0" lang="de-DE" sz="2200" b="0" i="0" u="none" strike="noStrike" kern="1200" cap="none" spc="0" normalizeH="0" baseline="0" noProof="0" dirty="0">
                <a:ln>
                  <a:noFill/>
                </a:ln>
                <a:solidFill>
                  <a:srgbClr val="3D3C3C"/>
                </a:solidFill>
                <a:effectLst/>
                <a:uLnTx/>
                <a:uFillTx/>
                <a:latin typeface="Century Gothic"/>
                <a:ea typeface="Times New Roman" panose="02020603050405020304" pitchFamily="18" charset="0"/>
                <a:cs typeface="Calibri" panose="020F0502020204030204" pitchFamily="34" charset="0"/>
              </a:rPr>
              <a:t> und gelernt, und es ist nicht mehr mein </a:t>
            </a:r>
            <a:r>
              <a:rPr kumimoji="0" lang="de-DE" sz="2200" b="1" i="0" u="none" strike="noStrike" kern="1200" cap="none" spc="0" normalizeH="0" baseline="0" noProof="0" dirty="0">
                <a:ln>
                  <a:noFill/>
                </a:ln>
                <a:solidFill>
                  <a:srgbClr val="3D3C3C"/>
                </a:solidFill>
                <a:effectLst/>
                <a:uLnTx/>
                <a:uFillTx/>
                <a:latin typeface="Century Gothic"/>
                <a:ea typeface="Times New Roman" panose="02020603050405020304" pitchFamily="18" charset="0"/>
                <a:cs typeface="Calibri" panose="020F0502020204030204" pitchFamily="34" charset="0"/>
              </a:rPr>
              <a:t>Hauptproblem</a:t>
            </a:r>
            <a:r>
              <a:rPr kumimoji="0" lang="de-DE" sz="2200" b="0" i="0" u="none" strike="noStrike" kern="1200" cap="none" spc="0" normalizeH="0" baseline="0" noProof="0" dirty="0">
                <a:ln>
                  <a:noFill/>
                </a:ln>
                <a:solidFill>
                  <a:srgbClr val="3D3C3C"/>
                </a:solidFill>
                <a:effectLst/>
                <a:uLnTx/>
                <a:uFillTx/>
                <a:latin typeface="Century Gothic"/>
                <a:ea typeface="Times New Roman" panose="02020603050405020304" pitchFamily="18" charset="0"/>
                <a:cs typeface="Calibri" panose="020F0502020204030204" pitchFamily="34" charset="0"/>
              </a:rPr>
              <a:t>!</a:t>
            </a:r>
          </a:p>
        </p:txBody>
      </p:sp>
      <p:sp>
        <p:nvSpPr>
          <p:cNvPr id="16" name="TextBox 15">
            <a:extLst>
              <a:ext uri="{FF2B5EF4-FFF2-40B4-BE49-F238E27FC236}">
                <a16:creationId xmlns:a16="http://schemas.microsoft.com/office/drawing/2014/main" id="{56A4536E-E065-4256-A986-7B7E1A0078CB}"/>
              </a:ext>
            </a:extLst>
          </p:cNvPr>
          <p:cNvSpPr txBox="1"/>
          <p:nvPr/>
        </p:nvSpPr>
        <p:spPr>
          <a:xfrm>
            <a:off x="6300663" y="1170717"/>
            <a:ext cx="5765480" cy="2567113"/>
          </a:xfrm>
          <a:prstGeom prst="rect">
            <a:avLst/>
          </a:prstGeom>
          <a:solidFill>
            <a:schemeClr val="accent1">
              <a:lumMod val="20000"/>
              <a:lumOff val="80000"/>
            </a:schemeClr>
          </a:solidFill>
        </p:spPr>
        <p:txBody>
          <a:bodyPr wrap="squar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kumimoji="0" lang="de-DE" sz="2200" b="1" i="0" u="none" strike="noStrike" kern="1200" cap="none" spc="0" normalizeH="0" baseline="0" noProof="0" dirty="0">
                <a:ln>
                  <a:noFill/>
                </a:ln>
                <a:solidFill>
                  <a:srgbClr val="C00000"/>
                </a:solidFill>
                <a:effectLst/>
                <a:uLnTx/>
                <a:uFillTx/>
                <a:latin typeface="Century Gothic"/>
                <a:ea typeface="Times New Roman" panose="02020603050405020304" pitchFamily="18" charset="0"/>
                <a:cs typeface="Calibri" panose="020F0502020204030204" pitchFamily="34" charset="0"/>
              </a:rPr>
              <a:t>Ich beantworte </a:t>
            </a:r>
            <a:r>
              <a:rPr kumimoji="0" lang="de-DE" sz="2200" b="0" i="0" u="none" strike="noStrike" kern="1200" cap="none" spc="0" normalizeH="0" baseline="0" noProof="0" dirty="0">
                <a:ln>
                  <a:noFill/>
                </a:ln>
                <a:solidFill>
                  <a:srgbClr val="000000"/>
                </a:solidFill>
                <a:effectLst/>
                <a:uLnTx/>
                <a:uFillTx/>
                <a:latin typeface="Century Gothic"/>
                <a:ea typeface="Times New Roman" panose="02020603050405020304" pitchFamily="18" charset="0"/>
                <a:cs typeface="Calibri" panose="020F0502020204030204" pitchFamily="34" charset="0"/>
              </a:rPr>
              <a:t>gerne Grammatik</a:t>
            </a:r>
            <a:r>
              <a:rPr kumimoji="0" lang="de-DE" sz="2200" b="1" i="0" u="none" strike="noStrike" kern="1200" cap="none" spc="0" normalizeH="0" baseline="0" noProof="0" dirty="0">
                <a:ln>
                  <a:noFill/>
                </a:ln>
                <a:solidFill>
                  <a:srgbClr val="C00000"/>
                </a:solidFill>
                <a:effectLst/>
                <a:uLnTx/>
                <a:uFillTx/>
                <a:latin typeface="Century Gothic"/>
                <a:ea typeface="Times New Roman" panose="02020603050405020304" pitchFamily="18" charset="0"/>
                <a:cs typeface="Calibri" panose="020F0502020204030204" pitchFamily="34" charset="0"/>
              </a:rPr>
              <a:t>fragen</a:t>
            </a:r>
            <a:r>
              <a:rPr kumimoji="0" lang="de-DE" sz="2200" b="0" i="0" u="none" strike="noStrike" kern="1200" cap="none" spc="0" normalizeH="0" baseline="0" noProof="0" dirty="0">
                <a:ln>
                  <a:noFill/>
                </a:ln>
                <a:solidFill>
                  <a:srgbClr val="000000"/>
                </a:solidFill>
                <a:effectLst/>
                <a:uLnTx/>
                <a:uFillTx/>
                <a:latin typeface="Century Gothic"/>
                <a:ea typeface="Times New Roman" panose="02020603050405020304" pitchFamily="18" charset="0"/>
                <a:cs typeface="Calibri" panose="020F0502020204030204" pitchFamily="34" charset="0"/>
              </a:rPr>
              <a:t>, wenn mein Deutschlehrer </a:t>
            </a:r>
            <a:r>
              <a:rPr kumimoji="0" lang="de-DE" sz="2200" b="1" i="0" u="none" strike="noStrike" kern="1200" cap="none" spc="0" normalizeH="0" baseline="0" noProof="0" dirty="0">
                <a:ln>
                  <a:noFill/>
                </a:ln>
                <a:solidFill>
                  <a:srgbClr val="C00000"/>
                </a:solidFill>
                <a:effectLst/>
                <a:uLnTx/>
                <a:uFillTx/>
                <a:latin typeface="Century Gothic"/>
                <a:ea typeface="Times New Roman" panose="02020603050405020304" pitchFamily="18" charset="0"/>
                <a:cs typeface="Calibri" panose="020F0502020204030204" pitchFamily="34" charset="0"/>
              </a:rPr>
              <a:t>unterrichtet</a:t>
            </a:r>
            <a:r>
              <a:rPr kumimoji="0" lang="de-DE" sz="2200" b="0" i="0" u="none" strike="noStrike" kern="1200" cap="none" spc="0" normalizeH="0" baseline="0" noProof="0" dirty="0">
                <a:ln>
                  <a:noFill/>
                </a:ln>
                <a:solidFill>
                  <a:srgbClr val="000000"/>
                </a:solidFill>
                <a:effectLst/>
                <a:uLnTx/>
                <a:uFillTx/>
                <a:latin typeface="Century Gothic"/>
                <a:ea typeface="Times New Roman" panose="02020603050405020304" pitchFamily="18" charset="0"/>
                <a:cs typeface="Calibri" panose="020F0502020204030204" pitchFamily="34" charset="0"/>
              </a:rPr>
              <a:t>.  Seine </a:t>
            </a:r>
            <a:r>
              <a:rPr kumimoji="0" lang="de-DE" sz="2200" b="1" i="0" u="none" strike="noStrike" kern="1200" cap="none" spc="0" normalizeH="0" baseline="0" noProof="0" dirty="0">
                <a:ln>
                  <a:noFill/>
                </a:ln>
                <a:solidFill>
                  <a:srgbClr val="C00000"/>
                </a:solidFill>
                <a:effectLst/>
                <a:uLnTx/>
                <a:uFillTx/>
                <a:latin typeface="Century Gothic"/>
                <a:ea typeface="Times New Roman" panose="02020603050405020304" pitchFamily="18" charset="0"/>
                <a:cs typeface="Calibri" panose="020F0502020204030204" pitchFamily="34" charset="0"/>
              </a:rPr>
              <a:t>Übungen</a:t>
            </a:r>
            <a:r>
              <a:rPr kumimoji="0" lang="de-DE" sz="2200" b="0" i="0" u="none" strike="noStrike" kern="1200" cap="none" spc="0" normalizeH="0" baseline="0" noProof="0" dirty="0">
                <a:ln>
                  <a:noFill/>
                </a:ln>
                <a:solidFill>
                  <a:srgbClr val="000000"/>
                </a:solidFill>
                <a:effectLst/>
                <a:uLnTx/>
                <a:uFillTx/>
                <a:latin typeface="Century Gothic"/>
                <a:ea typeface="Times New Roman" panose="02020603050405020304" pitchFamily="18" charset="0"/>
                <a:cs typeface="Calibri" panose="020F0502020204030204" pitchFamily="34" charset="0"/>
              </a:rPr>
              <a:t> sind deutlich, </a:t>
            </a:r>
            <a:r>
              <a:rPr kumimoji="0" lang="de-DE" sz="2200" b="1" i="0" u="none" strike="noStrike" kern="1200" cap="none" spc="0" normalizeH="0" baseline="0" noProof="0" dirty="0">
                <a:ln>
                  <a:noFill/>
                </a:ln>
                <a:solidFill>
                  <a:srgbClr val="C00000"/>
                </a:solidFill>
                <a:effectLst/>
                <a:uLnTx/>
                <a:uFillTx/>
                <a:latin typeface="Century Gothic"/>
                <a:ea typeface="Times New Roman" panose="02020603050405020304" pitchFamily="18" charset="0"/>
                <a:cs typeface="Calibri" panose="020F0502020204030204" pitchFamily="34" charset="0"/>
              </a:rPr>
              <a:t>er bildet verschiedene</a:t>
            </a:r>
            <a:r>
              <a:rPr kumimoji="0" lang="de-DE" sz="2200" b="0" i="0" u="none" strike="noStrike" kern="1200" cap="none" spc="0" normalizeH="0" baseline="0" noProof="0" dirty="0">
                <a:ln>
                  <a:noFill/>
                </a:ln>
                <a:solidFill>
                  <a:srgbClr val="000000"/>
                </a:solidFill>
                <a:effectLst/>
                <a:uLnTx/>
                <a:uFillTx/>
                <a:latin typeface="Century Gothic"/>
                <a:ea typeface="Times New Roman" panose="02020603050405020304" pitchFamily="18" charset="0"/>
                <a:cs typeface="Calibri" panose="020F0502020204030204" pitchFamily="34" charset="0"/>
              </a:rPr>
              <a:t> </a:t>
            </a:r>
            <a:r>
              <a:rPr kumimoji="0" lang="de-DE" sz="2200" b="1" i="0" u="none" strike="noStrike" kern="1200" cap="none" spc="0" normalizeH="0" baseline="0" noProof="0" dirty="0">
                <a:ln>
                  <a:noFill/>
                </a:ln>
                <a:solidFill>
                  <a:srgbClr val="C00000"/>
                </a:solidFill>
                <a:effectLst/>
                <a:uLnTx/>
                <a:uFillTx/>
                <a:latin typeface="Century Gothic"/>
                <a:ea typeface="Times New Roman" panose="02020603050405020304" pitchFamily="18" charset="0"/>
                <a:cs typeface="Calibri" panose="020F0502020204030204" pitchFamily="34" charset="0"/>
              </a:rPr>
              <a:t>Sätze</a:t>
            </a:r>
            <a:r>
              <a:rPr kumimoji="0" lang="de-DE" sz="2200" b="0" i="0" u="none" strike="noStrike" kern="1200" cap="none" spc="0" normalizeH="0" baseline="0" noProof="0" dirty="0">
                <a:ln>
                  <a:noFill/>
                </a:ln>
                <a:solidFill>
                  <a:srgbClr val="000000"/>
                </a:solidFill>
                <a:effectLst/>
                <a:uLnTx/>
                <a:uFillTx/>
                <a:latin typeface="Century Gothic"/>
                <a:ea typeface="Times New Roman" panose="02020603050405020304" pitchFamily="18" charset="0"/>
                <a:cs typeface="Calibri" panose="020F0502020204030204" pitchFamily="34" charset="0"/>
              </a:rPr>
              <a:t>.  Ta-da!  Ich verstehe es!</a:t>
            </a:r>
          </a:p>
        </p:txBody>
      </p:sp>
      <p:sp>
        <p:nvSpPr>
          <p:cNvPr id="20" name="TextBox 19">
            <a:extLst>
              <a:ext uri="{FF2B5EF4-FFF2-40B4-BE49-F238E27FC236}">
                <a16:creationId xmlns:a16="http://schemas.microsoft.com/office/drawing/2014/main" id="{37DC5924-E5BE-4677-B6D7-819B128BAFEB}"/>
              </a:ext>
            </a:extLst>
          </p:cNvPr>
          <p:cNvSpPr txBox="1"/>
          <p:nvPr/>
        </p:nvSpPr>
        <p:spPr>
          <a:xfrm>
            <a:off x="6300663" y="4336954"/>
            <a:ext cx="5800007" cy="1043619"/>
          </a:xfrm>
          <a:prstGeom prst="rect">
            <a:avLst/>
          </a:prstGeom>
          <a:solidFill>
            <a:schemeClr val="accent1">
              <a:lumMod val="20000"/>
              <a:lumOff val="80000"/>
            </a:schemeClr>
          </a:solidFill>
        </p:spPr>
        <p:txBody>
          <a:bodyPr wrap="squar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kumimoji="0" lang="de-DE" sz="2200" b="0" i="0" u="none" strike="noStrike" kern="1200" cap="none" spc="0" normalizeH="0" baseline="0" noProof="0" dirty="0">
                <a:ln>
                  <a:noFill/>
                </a:ln>
                <a:solidFill>
                  <a:srgbClr val="000000"/>
                </a:solidFill>
                <a:effectLst/>
                <a:uLnTx/>
                <a:uFillTx/>
                <a:latin typeface="Century Gothic"/>
                <a:ea typeface="Times New Roman" panose="02020603050405020304" pitchFamily="18" charset="0"/>
                <a:cs typeface="Calibri" panose="020F0502020204030204" pitchFamily="34" charset="0"/>
              </a:rPr>
              <a:t>Kühlschrank! "Cool cupboard", auf Englisch! Das ist logisch, aber auch lustig. </a:t>
            </a:r>
            <a:endParaRPr kumimoji="0" lang="en-GB" sz="22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endParaRPr>
          </a:p>
        </p:txBody>
      </p:sp>
      <p:sp>
        <p:nvSpPr>
          <p:cNvPr id="24" name="TextBox 23">
            <a:extLst>
              <a:ext uri="{FF2B5EF4-FFF2-40B4-BE49-F238E27FC236}">
                <a16:creationId xmlns:a16="http://schemas.microsoft.com/office/drawing/2014/main" id="{BC8817BD-9AE3-465B-B0E4-4636C308C119}"/>
              </a:ext>
            </a:extLst>
          </p:cNvPr>
          <p:cNvSpPr txBox="1"/>
          <p:nvPr/>
        </p:nvSpPr>
        <p:spPr>
          <a:xfrm>
            <a:off x="23399" y="4235689"/>
            <a:ext cx="5829300" cy="425566"/>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200" b="1" i="0" u="none" strike="noStrike" kern="1200" cap="none" spc="0" normalizeH="0" baseline="0" noProof="0" dirty="0">
                <a:ln>
                  <a:noFill/>
                </a:ln>
                <a:solidFill>
                  <a:srgbClr val="3D3C3C"/>
                </a:solidFill>
                <a:effectLst/>
                <a:uLnTx/>
                <a:uFillTx/>
                <a:latin typeface="Century Gothic"/>
                <a:ea typeface="Times New Roman" panose="02020603050405020304" pitchFamily="18" charset="0"/>
                <a:cs typeface="Calibri" panose="020F0502020204030204" pitchFamily="34" charset="0"/>
              </a:rPr>
              <a:t>Haben Sie einen Tipp für Deutschlehrer?  </a:t>
            </a:r>
          </a:p>
        </p:txBody>
      </p:sp>
      <p:sp>
        <p:nvSpPr>
          <p:cNvPr id="26" name="TextBox 25">
            <a:extLst>
              <a:ext uri="{FF2B5EF4-FFF2-40B4-BE49-F238E27FC236}">
                <a16:creationId xmlns:a16="http://schemas.microsoft.com/office/drawing/2014/main" id="{4438C9A9-9C7D-47D3-94C3-F680561DA1EE}"/>
              </a:ext>
            </a:extLst>
          </p:cNvPr>
          <p:cNvSpPr txBox="1"/>
          <p:nvPr/>
        </p:nvSpPr>
        <p:spPr>
          <a:xfrm>
            <a:off x="6300663" y="3860690"/>
            <a:ext cx="6049515"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de-DE" sz="2200" b="1" i="0" u="none" strike="noStrike" kern="1200" cap="none" spc="0" normalizeH="0" baseline="0" noProof="0" dirty="0">
                <a:ln>
                  <a:noFill/>
                </a:ln>
                <a:solidFill>
                  <a:srgbClr val="3D3C3C"/>
                </a:solidFill>
                <a:effectLst/>
                <a:uLnTx/>
                <a:uFillTx/>
                <a:latin typeface="Century Gothic"/>
                <a:ea typeface="Times New Roman" panose="02020603050405020304" pitchFamily="18" charset="0"/>
                <a:cs typeface="Calibri" panose="020F0502020204030204" pitchFamily="34" charset="0"/>
              </a:rPr>
              <a:t>Haben Sie ein deutsches Lieblingswort? </a:t>
            </a:r>
          </a:p>
        </p:txBody>
      </p:sp>
      <p:sp>
        <p:nvSpPr>
          <p:cNvPr id="27" name="Rectangle: Rounded Corners 26">
            <a:extLst>
              <a:ext uri="{FF2B5EF4-FFF2-40B4-BE49-F238E27FC236}">
                <a16:creationId xmlns:a16="http://schemas.microsoft.com/office/drawing/2014/main" id="{8D4DA0BD-3A68-44C6-9180-3A6B3684370F}"/>
              </a:ext>
            </a:extLst>
          </p:cNvPr>
          <p:cNvSpPr/>
          <p:nvPr/>
        </p:nvSpPr>
        <p:spPr>
          <a:xfrm>
            <a:off x="3770334" y="3758029"/>
            <a:ext cx="2207656" cy="499295"/>
          </a:xfrm>
          <a:prstGeom prst="roundRect">
            <a:avLst/>
          </a:prstGeom>
          <a:solidFill>
            <a:srgbClr val="FFF5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D3C3C"/>
                </a:solidFill>
                <a:effectLst/>
                <a:uLnTx/>
                <a:uFillTx/>
                <a:latin typeface="Century Gothic"/>
                <a:ea typeface="+mn-ea"/>
                <a:cs typeface="+mn-cs"/>
              </a:rPr>
              <a:t>8</a:t>
            </a:r>
            <a:r>
              <a:rPr kumimoji="0" lang="en-GB" sz="2000" b="0" i="0" u="none" strike="noStrike" kern="1200" cap="none" spc="0" normalizeH="0" baseline="0" noProof="0" dirty="0">
                <a:ln>
                  <a:noFill/>
                </a:ln>
                <a:solidFill>
                  <a:srgbClr val="3D3C3C"/>
                </a:solidFill>
                <a:effectLst/>
                <a:uLnTx/>
                <a:uFillTx/>
                <a:latin typeface="Century Gothic"/>
                <a:ea typeface="+mn-ea"/>
                <a:cs typeface="+mn-cs"/>
              </a:rPr>
              <a:t>.___________!</a:t>
            </a:r>
          </a:p>
        </p:txBody>
      </p:sp>
      <p:sp>
        <p:nvSpPr>
          <p:cNvPr id="28" name="Rectangle: Rounded Corners 27">
            <a:extLst>
              <a:ext uri="{FF2B5EF4-FFF2-40B4-BE49-F238E27FC236}">
                <a16:creationId xmlns:a16="http://schemas.microsoft.com/office/drawing/2014/main" id="{5E6DFB13-5DBC-4E40-ACAA-597084FB0C29}"/>
              </a:ext>
            </a:extLst>
          </p:cNvPr>
          <p:cNvSpPr/>
          <p:nvPr/>
        </p:nvSpPr>
        <p:spPr>
          <a:xfrm>
            <a:off x="9750577" y="3826487"/>
            <a:ext cx="1951636" cy="499295"/>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D3C3C"/>
                </a:solidFill>
                <a:effectLst/>
                <a:uLnTx/>
                <a:uFillTx/>
                <a:latin typeface="Century Gothic"/>
                <a:ea typeface="+mn-ea"/>
                <a:cs typeface="+mn-cs"/>
              </a:rPr>
              <a:t>11</a:t>
            </a:r>
            <a:r>
              <a:rPr kumimoji="0" lang="en-GB" sz="2000" b="0" i="0" u="none" strike="noStrike" kern="1200" cap="none" spc="0" normalizeH="0" baseline="0" noProof="0" dirty="0">
                <a:ln>
                  <a:noFill/>
                </a:ln>
                <a:solidFill>
                  <a:srgbClr val="3D3C3C"/>
                </a:solidFill>
                <a:effectLst/>
                <a:uLnTx/>
                <a:uFillTx/>
                <a:latin typeface="Century Gothic"/>
                <a:ea typeface="+mn-ea"/>
                <a:cs typeface="+mn-cs"/>
              </a:rPr>
              <a:t>._________?</a:t>
            </a:r>
          </a:p>
        </p:txBody>
      </p:sp>
      <p:sp>
        <p:nvSpPr>
          <p:cNvPr id="21" name="TextBox 20">
            <a:extLst>
              <a:ext uri="{FF2B5EF4-FFF2-40B4-BE49-F238E27FC236}">
                <a16:creationId xmlns:a16="http://schemas.microsoft.com/office/drawing/2014/main" id="{181312E8-CC3D-4858-A76E-5A30235CC81D}"/>
              </a:ext>
            </a:extLst>
          </p:cNvPr>
          <p:cNvSpPr txBox="1"/>
          <p:nvPr/>
        </p:nvSpPr>
        <p:spPr>
          <a:xfrm>
            <a:off x="101937" y="4661255"/>
            <a:ext cx="6058152" cy="1654043"/>
          </a:xfrm>
          <a:prstGeom prst="rect">
            <a:avLst/>
          </a:prstGeom>
          <a:solidFill>
            <a:schemeClr val="accent1">
              <a:lumMod val="20000"/>
              <a:lumOff val="80000"/>
            </a:schemeClr>
          </a:solidFill>
        </p:spPr>
        <p:txBody>
          <a:bodyPr wrap="squar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kumimoji="0" lang="de-DE" sz="2200" b="0" i="0" u="none" strike="noStrike" kern="1200" cap="none" spc="0" normalizeH="0" baseline="0" noProof="0" dirty="0">
                <a:ln>
                  <a:noFill/>
                </a:ln>
                <a:solidFill>
                  <a:srgbClr val="000000"/>
                </a:solidFill>
                <a:effectLst/>
                <a:uLnTx/>
                <a:uFillTx/>
                <a:latin typeface="Century Gothic"/>
                <a:ea typeface="Times New Roman" panose="02020603050405020304" pitchFamily="18" charset="0"/>
                <a:cs typeface="Calibri" panose="020F0502020204030204" pitchFamily="34" charset="0"/>
              </a:rPr>
              <a:t>Mein </a:t>
            </a:r>
            <a:r>
              <a:rPr kumimoji="0" lang="de-DE" sz="2200" b="1" i="0" u="none" strike="noStrike" kern="1200" cap="none" spc="0" normalizeH="0" baseline="0" noProof="0" dirty="0">
                <a:ln>
                  <a:noFill/>
                </a:ln>
                <a:solidFill>
                  <a:srgbClr val="000000"/>
                </a:solidFill>
                <a:effectLst/>
                <a:uLnTx/>
                <a:uFillTx/>
                <a:latin typeface="Century Gothic"/>
                <a:ea typeface="Times New Roman" panose="02020603050405020304" pitchFamily="18" charset="0"/>
                <a:cs typeface="Calibri" panose="020F0502020204030204" pitchFamily="34" charset="0"/>
              </a:rPr>
              <a:t>Haupttipp</a:t>
            </a:r>
            <a:r>
              <a:rPr kumimoji="0" lang="de-DE" sz="2200" b="0" i="0" u="none" strike="noStrike" kern="1200" cap="none" spc="0" normalizeH="0" baseline="0" noProof="0" dirty="0">
                <a:ln>
                  <a:noFill/>
                </a:ln>
                <a:solidFill>
                  <a:srgbClr val="000000"/>
                </a:solidFill>
                <a:effectLst/>
                <a:uLnTx/>
                <a:uFillTx/>
                <a:latin typeface="Century Gothic"/>
                <a:ea typeface="Times New Roman" panose="02020603050405020304" pitchFamily="18" charset="0"/>
                <a:cs typeface="Calibri" panose="020F0502020204030204" pitchFamily="34" charset="0"/>
              </a:rPr>
              <a:t> ist, die Grammatik gut zu erklären. Meine </a:t>
            </a:r>
            <a:r>
              <a:rPr kumimoji="0" lang="de-DE" sz="2200" b="1" i="0" u="none" strike="noStrike" kern="1200" cap="none" spc="0" normalizeH="0" baseline="0" noProof="0" dirty="0">
                <a:ln>
                  <a:noFill/>
                </a:ln>
                <a:solidFill>
                  <a:srgbClr val="3D3C3C"/>
                </a:solidFill>
                <a:effectLst/>
                <a:uLnTx/>
                <a:uFillTx/>
                <a:latin typeface="Century Gothic"/>
                <a:ea typeface="Times New Roman" panose="02020603050405020304" pitchFamily="18" charset="0"/>
                <a:cs typeface="Calibri" panose="020F0502020204030204" pitchFamily="34" charset="0"/>
              </a:rPr>
              <a:t>Lieblingsübungen</a:t>
            </a:r>
            <a:r>
              <a:rPr kumimoji="0" lang="de-DE" sz="2200" b="0" i="0" u="none" strike="noStrike" kern="1200" cap="none" spc="0" normalizeH="0" baseline="0" noProof="0" dirty="0">
                <a:ln>
                  <a:noFill/>
                </a:ln>
                <a:solidFill>
                  <a:srgbClr val="000000"/>
                </a:solidFill>
                <a:effectLst/>
                <a:uLnTx/>
                <a:uFillTx/>
                <a:latin typeface="Century Gothic"/>
                <a:ea typeface="Times New Roman" panose="02020603050405020304" pitchFamily="18" charset="0"/>
                <a:cs typeface="Calibri" panose="020F0502020204030204" pitchFamily="34" charset="0"/>
              </a:rPr>
              <a:t> beim</a:t>
            </a:r>
          </a:p>
          <a:p>
            <a:pPr marL="0" marR="0" lvl="0" indent="0" algn="l" defTabSz="914400" rtl="0" eaLnBrk="1" fontAlgn="auto" latinLnBrk="0" hangingPunct="1">
              <a:lnSpc>
                <a:spcPct val="150000"/>
              </a:lnSpc>
              <a:spcBef>
                <a:spcPts val="0"/>
              </a:spcBef>
              <a:spcAft>
                <a:spcPts val="800"/>
              </a:spcAft>
              <a:buClrTx/>
              <a:buSzTx/>
              <a:buFontTx/>
              <a:buNone/>
              <a:tabLst/>
              <a:defRPr/>
            </a:pPr>
            <a:r>
              <a:rPr kumimoji="0" lang="de-DE" sz="2200" b="0" i="0" u="none" strike="noStrike" kern="1200" cap="none" spc="0" normalizeH="0" baseline="0" noProof="0" dirty="0">
                <a:ln>
                  <a:noFill/>
                </a:ln>
                <a:solidFill>
                  <a:srgbClr val="000000"/>
                </a:solidFill>
                <a:effectLst/>
                <a:uLnTx/>
                <a:uFillTx/>
                <a:latin typeface="Century Gothic"/>
                <a:ea typeface="Times New Roman" panose="02020603050405020304" pitchFamily="18" charset="0"/>
                <a:cs typeface="Calibri" panose="020F0502020204030204" pitchFamily="34" charset="0"/>
              </a:rPr>
              <a:t>Deutschlernen sind Grammatik</a:t>
            </a:r>
            <a:r>
              <a:rPr kumimoji="0" lang="de-DE" sz="2200" b="1" i="0" u="none" strike="noStrike" kern="1200" cap="none" spc="0" normalizeH="0" baseline="0" noProof="0" dirty="0">
                <a:ln>
                  <a:noFill/>
                </a:ln>
                <a:solidFill>
                  <a:srgbClr val="C00000"/>
                </a:solidFill>
                <a:effectLst/>
                <a:uLnTx/>
                <a:uFillTx/>
                <a:latin typeface="Century Gothic"/>
                <a:ea typeface="Times New Roman" panose="02020603050405020304" pitchFamily="18" charset="0"/>
                <a:cs typeface="Calibri" panose="020F0502020204030204" pitchFamily="34" charset="0"/>
              </a:rPr>
              <a:t>aufgaben</a:t>
            </a:r>
            <a:r>
              <a:rPr kumimoji="0" lang="de-DE" sz="2200" b="0" i="0" u="none" strike="noStrike" kern="1200" cap="none" spc="0" normalizeH="0" baseline="0" noProof="0" dirty="0">
                <a:ln>
                  <a:noFill/>
                </a:ln>
                <a:solidFill>
                  <a:srgbClr val="000000"/>
                </a:solidFill>
                <a:effectLst/>
                <a:uLnTx/>
                <a:uFillTx/>
                <a:latin typeface="Century Gothic"/>
                <a:ea typeface="Times New Roman" panose="02020603050405020304" pitchFamily="18" charset="0"/>
                <a:cs typeface="Calibri" panose="020F0502020204030204" pitchFamily="34" charset="0"/>
              </a:rPr>
              <a:t>!</a:t>
            </a:r>
          </a:p>
        </p:txBody>
      </p:sp>
      <p:sp>
        <p:nvSpPr>
          <p:cNvPr id="30" name="Rectangle: Rounded Corners 29">
            <a:extLst>
              <a:ext uri="{FF2B5EF4-FFF2-40B4-BE49-F238E27FC236}">
                <a16:creationId xmlns:a16="http://schemas.microsoft.com/office/drawing/2014/main" id="{04380CAA-F6B0-4462-861F-9D1A39F9EDC8}"/>
              </a:ext>
            </a:extLst>
          </p:cNvPr>
          <p:cNvSpPr/>
          <p:nvPr/>
        </p:nvSpPr>
        <p:spPr>
          <a:xfrm>
            <a:off x="844877" y="4736341"/>
            <a:ext cx="1441123" cy="499295"/>
          </a:xfrm>
          <a:prstGeom prst="roundRect">
            <a:avLst/>
          </a:prstGeom>
          <a:solidFill>
            <a:srgbClr val="FFF5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D3C3C"/>
                </a:solidFill>
                <a:effectLst/>
                <a:uLnTx/>
                <a:uFillTx/>
                <a:latin typeface="Century Gothic"/>
                <a:ea typeface="+mn-ea"/>
                <a:cs typeface="+mn-cs"/>
              </a:rPr>
              <a:t>9</a:t>
            </a:r>
            <a:r>
              <a:rPr kumimoji="0" lang="en-GB" sz="2000" b="0" i="0" u="none" strike="noStrike" kern="1200" cap="none" spc="0" normalizeH="0" baseline="0" noProof="0" dirty="0">
                <a:ln>
                  <a:noFill/>
                </a:ln>
                <a:solidFill>
                  <a:srgbClr val="3D3C3C"/>
                </a:solidFill>
                <a:effectLst/>
                <a:uLnTx/>
                <a:uFillTx/>
                <a:latin typeface="Century Gothic"/>
                <a:ea typeface="+mn-ea"/>
                <a:cs typeface="+mn-cs"/>
              </a:rPr>
              <a:t>._______</a:t>
            </a:r>
          </a:p>
        </p:txBody>
      </p:sp>
      <p:sp>
        <p:nvSpPr>
          <p:cNvPr id="11" name="Rectangle: Rounded Corners 10">
            <a:extLst>
              <a:ext uri="{FF2B5EF4-FFF2-40B4-BE49-F238E27FC236}">
                <a16:creationId xmlns:a16="http://schemas.microsoft.com/office/drawing/2014/main" id="{986874DF-2A26-4D46-98CD-0AC04530E2C5}"/>
              </a:ext>
            </a:extLst>
          </p:cNvPr>
          <p:cNvSpPr/>
          <p:nvPr/>
        </p:nvSpPr>
        <p:spPr>
          <a:xfrm>
            <a:off x="2286000" y="5267758"/>
            <a:ext cx="2508069" cy="499295"/>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D3C3C"/>
                </a:solidFill>
                <a:effectLst/>
                <a:uLnTx/>
                <a:uFillTx/>
                <a:latin typeface="Century Gothic"/>
                <a:ea typeface="+mn-ea"/>
                <a:cs typeface="+mn-cs"/>
              </a:rPr>
              <a:t>10</a:t>
            </a:r>
            <a:r>
              <a:rPr kumimoji="0" lang="en-GB" sz="2000" b="0" i="0" u="none" strike="noStrike" kern="1200" cap="none" spc="0" normalizeH="0" baseline="0" noProof="0" dirty="0">
                <a:ln>
                  <a:noFill/>
                </a:ln>
                <a:solidFill>
                  <a:srgbClr val="3D3C3C"/>
                </a:solidFill>
                <a:effectLst/>
                <a:uLnTx/>
                <a:uFillTx/>
                <a:latin typeface="Century Gothic"/>
                <a:ea typeface="+mn-ea"/>
                <a:cs typeface="+mn-cs"/>
              </a:rPr>
              <a:t>._______________</a:t>
            </a:r>
          </a:p>
        </p:txBody>
      </p:sp>
      <p:pic>
        <p:nvPicPr>
          <p:cNvPr id="6" name="10.1.1.3 L1 slide 9.mp3">
            <a:hlinkClick r:id="" action="ppaction://media"/>
            <a:extLst>
              <a:ext uri="{FF2B5EF4-FFF2-40B4-BE49-F238E27FC236}">
                <a16:creationId xmlns:a16="http://schemas.microsoft.com/office/drawing/2014/main" id="{EBE17757-7DD9-DE5C-AAE2-28299A7380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83403" y="116252"/>
            <a:ext cx="812800" cy="812800"/>
          </a:xfrm>
          <a:prstGeom prst="rect">
            <a:avLst/>
          </a:prstGeom>
        </p:spPr>
      </p:pic>
    </p:spTree>
    <p:extLst>
      <p:ext uri="{BB962C8B-B14F-4D97-AF65-F5344CB8AC3E}">
        <p14:creationId xmlns:p14="http://schemas.microsoft.com/office/powerpoint/2010/main" val="2445663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6412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6"/>
                </p:tgtEl>
              </p:cMediaNode>
            </p:audio>
          </p:childTnLst>
        </p:cTn>
      </p:par>
    </p:tnLst>
    <p:bldLst>
      <p:bldP spid="27" grpId="0" animBg="1"/>
      <p:bldP spid="28" grpId="0" animBg="1"/>
      <p:bldP spid="30" grpId="0" animBg="1"/>
      <p:bldP spid="11" grpId="0" animBg="1"/>
    </p:bldLst>
  </p:timing>
</p:sld>
</file>

<file path=ppt/theme/theme1.xml><?xml version="1.0" encoding="utf-8"?>
<a:theme xmlns:a="http://schemas.openxmlformats.org/drawingml/2006/main" name="1_NCELP_German_2022">
  <a:themeElements>
    <a:clrScheme name="NCELP_German">
      <a:dk1>
        <a:srgbClr val="525050"/>
      </a:dk1>
      <a:lt1>
        <a:srgbClr val="3D3C3C"/>
      </a:lt1>
      <a:dk2>
        <a:srgbClr val="FFCC00"/>
      </a:dk2>
      <a:lt2>
        <a:srgbClr val="FFFFFF"/>
      </a:lt2>
      <a:accent1>
        <a:srgbClr val="FFCC00"/>
      </a:accent1>
      <a:accent2>
        <a:srgbClr val="AD1519"/>
      </a:accent2>
      <a:accent3>
        <a:srgbClr val="525050"/>
      </a:accent3>
      <a:accent4>
        <a:srgbClr val="FEE599"/>
      </a:accent4>
      <a:accent5>
        <a:srgbClr val="EA5559"/>
      </a:accent5>
      <a:accent6>
        <a:srgbClr val="FFF2CC"/>
      </a:accent6>
      <a:hlink>
        <a:srgbClr val="0071DC"/>
      </a:hlink>
      <a:folHlink>
        <a:srgbClr val="6F3B55"/>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52638B47-9C48-4E39-B248-D93845352569}" vid="{9BFAA737-D31B-4598-B06A-1D167B8500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TotalTime>
  <Words>10500</Words>
  <Application>Microsoft Office PowerPoint</Application>
  <PresentationFormat>Widescreen</PresentationFormat>
  <Paragraphs>1436</Paragraphs>
  <Slides>40</Slides>
  <Notes>40</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Arial</vt:lpstr>
      <vt:lpstr>Calibri</vt:lpstr>
      <vt:lpstr>Century Gothic</vt:lpstr>
      <vt:lpstr>Symbol</vt:lpstr>
      <vt:lpstr>Times New Roman</vt:lpstr>
      <vt:lpstr>1_NCELP_German_2022</vt:lpstr>
      <vt:lpstr>PowerPoint Presentation</vt:lpstr>
      <vt:lpstr>Word Maths. Divide and conquer!</vt:lpstr>
      <vt:lpstr>Compound Nouns</vt:lpstr>
      <vt:lpstr>Connecting letters</vt:lpstr>
      <vt:lpstr>Word Patterns 1 &amp; 2</vt:lpstr>
      <vt:lpstr>Compound Nouns</vt:lpstr>
      <vt:lpstr>Interview mit Shalini über das Deutschlernen!</vt:lpstr>
      <vt:lpstr>Interview mit Shalini über das Deutschlernen!</vt:lpstr>
      <vt:lpstr>Interview mit Shalini über das Deutschlernen!</vt:lpstr>
      <vt:lpstr>Interview mit Shalini über das Deutschlernen!</vt:lpstr>
      <vt:lpstr>Partnerarbeit – Interview über das Deutschlernen!  </vt:lpstr>
      <vt:lpstr>Interview Übersetzung</vt:lpstr>
      <vt:lpstr>Interview Übersetzung</vt:lpstr>
      <vt:lpstr>Hausaufgaben</vt:lpstr>
      <vt:lpstr>PowerPoint Presentation</vt:lpstr>
      <vt:lpstr>Vokabeln</vt:lpstr>
      <vt:lpstr>Vokabeln</vt:lpstr>
      <vt:lpstr>Definite article ‘the’ (R1 and R2)</vt:lpstr>
      <vt:lpstr>Indefinite article ‘a’ (R1 and R2)</vt:lpstr>
      <vt:lpstr>HABEN – to have, having </vt:lpstr>
      <vt:lpstr>Mia und Wolf lernen Englisch</vt:lpstr>
      <vt:lpstr>Nicht der, die, das (not the) | kein, keine, kein (not a/an)</vt:lpstr>
      <vt:lpstr>neue Welten</vt:lpstr>
      <vt:lpstr>neue Welten</vt:lpstr>
      <vt:lpstr>Fremdsprachenlernen</vt:lpstr>
      <vt:lpstr>Fremdsprachenlernen</vt:lpstr>
      <vt:lpstr>PowerPoint Presentation</vt:lpstr>
      <vt:lpstr>Vokabeln</vt:lpstr>
      <vt:lpstr>Antworten</vt:lpstr>
      <vt:lpstr>Vokabeln [1/2]</vt:lpstr>
      <vt:lpstr>Vokabeln [2/2]</vt:lpstr>
      <vt:lpstr>Plural rules 4-6</vt:lpstr>
      <vt:lpstr>[a] oder [ä]? </vt:lpstr>
      <vt:lpstr>Plural rules 4-6</vt:lpstr>
      <vt:lpstr>[o] oder [ö]? </vt:lpstr>
      <vt:lpstr>[u] und [ü] </vt:lpstr>
      <vt:lpstr>Ein Gespräch </vt:lpstr>
      <vt:lpstr>Ein Gespräch </vt:lpstr>
      <vt:lpstr>Ein Gespräch </vt:lpstr>
      <vt:lpstr>Hausaufgaben- Quizlets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5</cp:revision>
  <dcterms:created xsi:type="dcterms:W3CDTF">2024-04-01T12:52:08Z</dcterms:created>
  <dcterms:modified xsi:type="dcterms:W3CDTF">2024-04-01T13:20:28Z</dcterms:modified>
</cp:coreProperties>
</file>