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743" r:id="rId2"/>
    <p:sldId id="761" r:id="rId3"/>
    <p:sldId id="735" r:id="rId4"/>
    <p:sldId id="737" r:id="rId5"/>
    <p:sldId id="736" r:id="rId6"/>
    <p:sldId id="764" r:id="rId7"/>
    <p:sldId id="765" r:id="rId8"/>
    <p:sldId id="766" r:id="rId9"/>
    <p:sldId id="767" r:id="rId10"/>
    <p:sldId id="762" r:id="rId11"/>
    <p:sldId id="741" r:id="rId12"/>
    <p:sldId id="742" r:id="rId13"/>
    <p:sldId id="768" r:id="rId14"/>
    <p:sldId id="787" r:id="rId15"/>
    <p:sldId id="747" r:id="rId16"/>
    <p:sldId id="755" r:id="rId17"/>
    <p:sldId id="763" r:id="rId18"/>
    <p:sldId id="746" r:id="rId19"/>
    <p:sldId id="777" r:id="rId20"/>
    <p:sldId id="778" r:id="rId21"/>
    <p:sldId id="779" r:id="rId22"/>
    <p:sldId id="780" r:id="rId23"/>
    <p:sldId id="781" r:id="rId24"/>
    <p:sldId id="782" r:id="rId25"/>
    <p:sldId id="783" r:id="rId26"/>
    <p:sldId id="784" r:id="rId27"/>
    <p:sldId id="785" r:id="rId28"/>
    <p:sldId id="789" r:id="rId29"/>
    <p:sldId id="788" r:id="rId30"/>
    <p:sldId id="753" r:id="rId31"/>
    <p:sldId id="790" r:id="rId32"/>
    <p:sldId id="760" r:id="rId33"/>
    <p:sldId id="751" r:id="rId34"/>
    <p:sldId id="786" r:id="rId35"/>
    <p:sldId id="616" r:id="rId36"/>
    <p:sldId id="757" r:id="rId37"/>
    <p:sldId id="791" r:id="rId38"/>
    <p:sldId id="272" r:id="rId39"/>
    <p:sldId id="75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5805" autoAdjust="0"/>
  </p:normalViewPr>
  <p:slideViewPr>
    <p:cSldViewPr snapToGrid="0">
      <p:cViewPr varScale="1">
        <p:scale>
          <a:sx n="75" d="100"/>
          <a:sy n="75" d="100"/>
        </p:scale>
        <p:origin x="18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05AEF-F6F9-4D08-8C99-3C4B3C2D5719}"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A4856-77B6-4EF9-9379-F9DB2DA41A2F}" type="slidenum">
              <a:rPr lang="en-GB" smtClean="0"/>
              <a:t>‹#›</a:t>
            </a:fld>
            <a:endParaRPr lang="en-GB"/>
          </a:p>
        </p:txBody>
      </p:sp>
    </p:spTree>
    <p:extLst>
      <p:ext uri="{BB962C8B-B14F-4D97-AF65-F5344CB8AC3E}">
        <p14:creationId xmlns:p14="http://schemas.microsoft.com/office/powerpoint/2010/main" val="693585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creativecommons.org/licenses/by-sa/2.0/?ref=openverse" TargetMode="External"/><Relationship Id="rId13" Type="http://schemas.openxmlformats.org/officeDocument/2006/relationships/hyperlink" Target="https://www.flickr.com/photos/146832554@N06" TargetMode="External"/><Relationship Id="rId18" Type="http://schemas.openxmlformats.org/officeDocument/2006/relationships/hyperlink" Target="https://www.flickr.com/photos/23807781@N06" TargetMode="External"/><Relationship Id="rId3" Type="http://schemas.openxmlformats.org/officeDocument/2006/relationships/hyperlink" Target="https://www.flickr.com/photos/23498592@N03/28814871458" TargetMode="External"/><Relationship Id="rId7" Type="http://schemas.openxmlformats.org/officeDocument/2006/relationships/hyperlink" Target="https://www.flickr.com/photos/131021490@N02" TargetMode="External"/><Relationship Id="rId12" Type="http://schemas.openxmlformats.org/officeDocument/2006/relationships/hyperlink" Target="https://www.flickr.com/photos/146832554@N06/33471095508" TargetMode="External"/><Relationship Id="rId17" Type="http://schemas.openxmlformats.org/officeDocument/2006/relationships/hyperlink" Target="https://www.flickr.com/photos/23807781@N06/2268008538" TargetMode="External"/><Relationship Id="rId2" Type="http://schemas.openxmlformats.org/officeDocument/2006/relationships/slide" Target="../slides/slide10.xml"/><Relationship Id="rId16" Type="http://schemas.openxmlformats.org/officeDocument/2006/relationships/hyperlink" Target="https://creativecommons.org/licenses/by/2.0/?ref=openverse" TargetMode="External"/><Relationship Id="rId1" Type="http://schemas.openxmlformats.org/officeDocument/2006/relationships/notesMaster" Target="../notesMasters/notesMaster1.xml"/><Relationship Id="rId6" Type="http://schemas.openxmlformats.org/officeDocument/2006/relationships/hyperlink" Target="https://www.flickr.com/photos/131021490@N02/25287469660" TargetMode="External"/><Relationship Id="rId11" Type="http://schemas.openxmlformats.org/officeDocument/2006/relationships/hyperlink" Target="https://creativecommons.org/licenses/by-nc/2.0/?ref=openverse" TargetMode="External"/><Relationship Id="rId5" Type="http://schemas.openxmlformats.org/officeDocument/2006/relationships/hyperlink" Target="https://creativecommons.org/licenses/by-nc-sa/2.0/?ref=openverse" TargetMode="External"/><Relationship Id="rId15" Type="http://schemas.openxmlformats.org/officeDocument/2006/relationships/hyperlink" Target="https://www.flickr.com/photos/67287915@N00" TargetMode="External"/><Relationship Id="rId10" Type="http://schemas.openxmlformats.org/officeDocument/2006/relationships/hyperlink" Target="https://www.flickr.com/photos/92224929@N03" TargetMode="External"/><Relationship Id="rId4" Type="http://schemas.openxmlformats.org/officeDocument/2006/relationships/hyperlink" Target="https://www.flickr.com/photos/23498592@N03" TargetMode="External"/><Relationship Id="rId9" Type="http://schemas.openxmlformats.org/officeDocument/2006/relationships/hyperlink" Target="https://www.flickr.com/photos/92224929@N03/15953711981" TargetMode="External"/><Relationship Id="rId14" Type="http://schemas.openxmlformats.org/officeDocument/2006/relationships/hyperlink" Target="https://www.flickr.com/photos/67287915@N00/127785141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resources.ncelp.org/concern/parent/p8418q90p/file_sets/kh04ds12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Bayern, Bodensee, Donau, Schnitzel, </a:t>
            </a:r>
            <a:r>
              <a:rPr lang="en-CA" sz="1200" b="1" i="0" u="none" strike="noStrike" kern="1200" dirty="0" err="1">
                <a:solidFill>
                  <a:schemeClr val="tx1"/>
                </a:solidFill>
                <a:effectLst/>
                <a:latin typeface="+mn-lt"/>
                <a:ea typeface="+mn-ea"/>
                <a:cs typeface="+mn-cs"/>
              </a:rPr>
              <a:t>Minderheit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bayrisch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unsprünglich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Milliarde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Mrd</a:t>
            </a:r>
            <a:r>
              <a:rPr lang="en-CA" sz="1200" b="1" i="0" u="none" strike="noStrike" kern="1200" dirty="0">
                <a:solidFill>
                  <a:schemeClr val="tx1"/>
                </a:solidFill>
                <a:effectLst/>
                <a:latin typeface="+mn-lt"/>
                <a:ea typeface="+mn-ea"/>
                <a:cs typeface="+mn-cs"/>
              </a:rPr>
              <a:t>., Stein</a:t>
            </a:r>
            <a:endPar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rPr>
              <a:t>Edexcel list does not have: </a:t>
            </a:r>
            <a:r>
              <a:rPr lang="en-CA" sz="1200" b="1" i="0" u="none" strike="noStrike" kern="1200" dirty="0">
                <a:solidFill>
                  <a:schemeClr val="tx1"/>
                </a:solidFill>
                <a:effectLst/>
                <a:latin typeface="+mn-lt"/>
                <a:ea typeface="+mn-ea"/>
                <a:cs typeface="+mn-cs"/>
              </a:rPr>
              <a:t>Bayern, Bodensee, </a:t>
            </a:r>
            <a:r>
              <a:rPr lang="en-CA" sz="1200" b="1" i="0" u="none" strike="noStrike" kern="1200" dirty="0" err="1">
                <a:solidFill>
                  <a:schemeClr val="tx1"/>
                </a:solidFill>
                <a:effectLst/>
                <a:latin typeface="+mn-lt"/>
                <a:ea typeface="+mn-ea"/>
                <a:cs typeface="+mn-cs"/>
              </a:rPr>
              <a:t>Ostsee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bayrisch</a:t>
            </a:r>
            <a:r>
              <a:rPr lang="en-CA" sz="1200" b="1" i="0" u="none" strike="noStrike" kern="1200" dirty="0">
                <a:solidFill>
                  <a:schemeClr val="tx1"/>
                </a:solidFill>
                <a:effectLst/>
                <a:latin typeface="+mn-lt"/>
                <a:ea typeface="+mn-ea"/>
                <a:cs typeface="+mn-cs"/>
              </a:rPr>
              <a:t>, Berliner, </a:t>
            </a:r>
            <a:r>
              <a:rPr lang="en-CA" sz="1200" b="1" i="0" u="none" strike="noStrike" kern="1200" dirty="0" err="1">
                <a:solidFill>
                  <a:schemeClr val="tx1"/>
                </a:solidFill>
                <a:effectLst/>
                <a:latin typeface="+mn-lt"/>
                <a:ea typeface="+mn-ea"/>
                <a:cs typeface="+mn-cs"/>
              </a:rPr>
              <a:t>speziell</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ursprünglich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Milliarde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Mrd</a:t>
            </a:r>
            <a:r>
              <a:rPr lang="en-CA" sz="1200" b="1" i="0" u="none" strike="noStrike" kern="1200" dirty="0">
                <a:solidFill>
                  <a:schemeClr val="tx1"/>
                </a:solidFill>
                <a:effectLst/>
                <a:latin typeface="+mn-lt"/>
                <a:ea typeface="+mn-ea"/>
                <a:cs typeface="+mn-cs"/>
              </a:rPr>
              <a:t>., Stein, </a:t>
            </a:r>
            <a:r>
              <a:rPr lang="en-CA" sz="1200" b="1" i="0" u="none" strike="noStrike" kern="1200" dirty="0" err="1">
                <a:solidFill>
                  <a:schemeClr val="tx1"/>
                </a:solidFill>
                <a:effectLst/>
                <a:latin typeface="+mn-lt"/>
                <a:ea typeface="+mn-ea"/>
                <a:cs typeface="+mn-cs"/>
              </a:rPr>
              <a:t>Vergleich</a:t>
            </a:r>
            <a:br>
              <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rPr>
            </a:b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WO2</a:t>
            </a: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Revisit: Numbers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Plural rules 1-3</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WH-questions</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200" b="1" i="0" dirty="0">
                <a:solidFill>
                  <a:srgbClr val="000000"/>
                </a:solidFill>
                <a:effectLst/>
                <a:latin typeface="Century Gothic" panose="020B0502020202020204" pitchFamily="34" charset="0"/>
              </a:rPr>
              <a:t>[w] vs [v]</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question words]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dirty="0">
                <a:solidFill>
                  <a:srgbClr val="000000"/>
                </a:solidFill>
                <a:effectLst/>
                <a:latin typeface="Century Gothic" panose="020B0502020202020204" pitchFamily="34" charset="0"/>
              </a:rPr>
              <a:t>[z]</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numbers 20+] </a:t>
            </a:r>
            <a:endParaRPr lang="en-US" sz="12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Bayern [624] Bodensee [n/a] Donau [n/a] Köln [n/a] München [n/a] Ostsee [n/a] Rhein [n/a] Schnitzel [n/a] U-Bahn [n/a] Volk [1032] Weise [468] Wurst [3923] national [891] Minderheit (H) [4256] bayrisch (H) [1383] Berliner (H) [1190] speziell (H) [815] ursprünglich (H) [1332]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en-GB" sz="1200" b="0" i="0" dirty="0">
                <a:solidFill>
                  <a:srgbClr val="000000"/>
                </a:solidFill>
                <a:effectLst/>
                <a:latin typeface="Century Gothic" panose="020B0502020202020204" pitchFamily="34" charset="0"/>
              </a:rPr>
              <a:t>l</a:t>
            </a:r>
            <a:r>
              <a:rPr lang="de-DE" sz="1200" b="0" i="0" u="none" strike="noStrike" dirty="0">
                <a:solidFill>
                  <a:srgbClr val="000000"/>
                </a:solidFill>
                <a:effectLst/>
                <a:latin typeface="Century Gothic" panose="020B0502020202020204" pitchFamily="34" charset="0"/>
              </a:rPr>
              <a:t>iegen [6] Art [260] Grund [249] Kleidung [2820] Kultur [594] Milliarde, Mrd. [453] Million, Mio. [209] Norden, Nord- [1516] Nummer [806] Osten, Ost- [1208] Projekt [720] Religion [1976] Schloss [1907] Stein [1181] Süden, Süd- [1771] Vergleich [383] Welt [164] Westen, West- [1010] bekannt [319] eigen [166] einzig [343] oft [223] acht [645] achtzig [3301] drei [106] dreißig [2046] dreizehn [4772] eins [774] elf [1507] fünf [274] fünfzig [2390] hundert [1107] neun [1053] neunzig [3028] null [1680] sechs [428] sechzehn [4924] sechzig [2448] sieben [611] siebzehn [n/a] siebzig [2609] tausend [1177] vier [200] vierzig [2907] zehn [333] zwanzig [1359] zwei [70] zwölf [1080] was für? [n/a] </a:t>
            </a: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einige, wann, was, was für, wer, wie, wo, woher, wohin, viel(e), oft, warum</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44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[z], numbers, and some of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work in pairs. Student A chooses a picture and says its number </a:t>
            </a:r>
            <a:r>
              <a:rPr lang="en-GB" b="1" u="sng" dirty="0"/>
              <a:t>in German.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 B listens to the number to work out which picture Student A is referring to. They say the name of the picture in </a:t>
            </a:r>
            <a:r>
              <a:rPr lang="en-GB" b="1" u="sng" dirty="0"/>
              <a:t>German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a:p>
            <a:r>
              <a:rPr lang="en-GB" dirty="0"/>
              <a:t>Image attribution: </a:t>
            </a:r>
            <a:r>
              <a:rPr lang="en-GB" b="0" i="0" dirty="0">
                <a:solidFill>
                  <a:srgbClr val="30272E"/>
                </a:solidFill>
                <a:effectLst/>
                <a:latin typeface="Inter"/>
              </a:rPr>
              <a:t>"</a:t>
            </a:r>
            <a:r>
              <a:rPr lang="en-GB" b="0" i="0" dirty="0">
                <a:effectLst/>
                <a:latin typeface="Inter"/>
                <a:hlinkClick r:id="rId3"/>
              </a:rPr>
              <a:t>Lindau, Bodensee</a:t>
            </a:r>
            <a:r>
              <a:rPr lang="en-GB" b="0" i="0" dirty="0">
                <a:solidFill>
                  <a:srgbClr val="30272E"/>
                </a:solidFill>
                <a:effectLst/>
                <a:latin typeface="Inter"/>
              </a:rPr>
              <a:t>" by </a:t>
            </a:r>
            <a:r>
              <a:rPr lang="en-GB" b="0" i="0" dirty="0">
                <a:effectLst/>
                <a:latin typeface="Inter"/>
                <a:hlinkClick r:id="rId4"/>
              </a:rPr>
              <a:t>to.wi</a:t>
            </a:r>
            <a:r>
              <a:rPr lang="en-GB" b="0" i="0" dirty="0">
                <a:solidFill>
                  <a:srgbClr val="30272E"/>
                </a:solidFill>
                <a:effectLst/>
                <a:latin typeface="Inter"/>
              </a:rPr>
              <a:t> is licensed under </a:t>
            </a:r>
            <a:r>
              <a:rPr lang="en-GB" b="0" i="0" dirty="0">
                <a:effectLst/>
                <a:latin typeface="Inter"/>
                <a:hlinkClick r:id="rId5"/>
              </a:rPr>
              <a:t>CC BY-NC-SA 2.0</a:t>
            </a:r>
            <a:r>
              <a:rPr lang="en-GB" b="0" i="0" dirty="0">
                <a:solidFill>
                  <a:srgbClr val="30272E"/>
                </a:solidFill>
                <a:effectLst/>
                <a:latin typeface="Inter"/>
              </a:rPr>
              <a:t>, "</a:t>
            </a:r>
            <a:r>
              <a:rPr lang="en-GB" b="0" i="0" dirty="0">
                <a:effectLst/>
                <a:latin typeface="Inter"/>
                <a:hlinkClick r:id="rId6"/>
              </a:rPr>
              <a:t>ÖBB 5146 Sankt Nikola an der Donau, Bahnviadukt</a:t>
            </a:r>
            <a:r>
              <a:rPr lang="en-GB" b="0" i="0" dirty="0">
                <a:solidFill>
                  <a:srgbClr val="30272E"/>
                </a:solidFill>
                <a:effectLst/>
                <a:latin typeface="Inter"/>
              </a:rPr>
              <a:t>" by </a:t>
            </a:r>
            <a:r>
              <a:rPr lang="en-GB" b="0" i="0" dirty="0">
                <a:effectLst/>
                <a:latin typeface="Inter"/>
                <a:hlinkClick r:id="rId7"/>
              </a:rPr>
              <a:t>peter.velthoen</a:t>
            </a:r>
            <a:r>
              <a:rPr lang="en-GB" b="0" i="0" dirty="0">
                <a:solidFill>
                  <a:srgbClr val="30272E"/>
                </a:solidFill>
                <a:effectLst/>
                <a:latin typeface="Inter"/>
              </a:rPr>
              <a:t> is licensed under </a:t>
            </a:r>
            <a:r>
              <a:rPr lang="en-GB" b="0" i="0" dirty="0">
                <a:effectLst/>
                <a:latin typeface="Inter"/>
                <a:hlinkClick r:id="rId8"/>
              </a:rPr>
              <a:t>CC BY-SA 2.0</a:t>
            </a:r>
            <a:r>
              <a:rPr lang="en-GB" b="0" i="0" dirty="0">
                <a:solidFill>
                  <a:srgbClr val="30272E"/>
                </a:solidFill>
                <a:effectLst/>
                <a:latin typeface="Inter"/>
              </a:rPr>
              <a:t>, "</a:t>
            </a:r>
            <a:r>
              <a:rPr lang="en-GB" b="0" i="0" dirty="0">
                <a:effectLst/>
                <a:latin typeface="Inter"/>
                <a:hlinkClick r:id="rId9"/>
              </a:rPr>
              <a:t>Köln</a:t>
            </a:r>
            <a:r>
              <a:rPr lang="en-GB" b="0" i="0" dirty="0">
                <a:solidFill>
                  <a:srgbClr val="30272E"/>
                </a:solidFill>
                <a:effectLst/>
                <a:latin typeface="Inter"/>
              </a:rPr>
              <a:t>" by </a:t>
            </a:r>
            <a:r>
              <a:rPr lang="en-GB" b="0" i="0" dirty="0">
                <a:effectLst/>
                <a:latin typeface="Inter"/>
                <a:hlinkClick r:id="rId10"/>
              </a:rPr>
              <a:t>György Soponyai</a:t>
            </a:r>
            <a:r>
              <a:rPr lang="en-GB" b="0" i="0" dirty="0">
                <a:solidFill>
                  <a:srgbClr val="30272E"/>
                </a:solidFill>
                <a:effectLst/>
                <a:latin typeface="Inter"/>
              </a:rPr>
              <a:t> is licensed under </a:t>
            </a:r>
            <a:r>
              <a:rPr lang="en-GB" b="0" i="0" dirty="0">
                <a:effectLst/>
                <a:latin typeface="Inter"/>
                <a:hlinkClick r:id="rId11"/>
              </a:rPr>
              <a:t>CC BY-NC 2.0</a:t>
            </a:r>
            <a:r>
              <a:rPr lang="en-GB" b="0" i="0" dirty="0">
                <a:solidFill>
                  <a:srgbClr val="30272E"/>
                </a:solidFill>
                <a:effectLst/>
                <a:latin typeface="Inter"/>
              </a:rPr>
              <a:t>., "</a:t>
            </a:r>
            <a:r>
              <a:rPr lang="en-GB" b="0" i="0" dirty="0">
                <a:effectLst/>
                <a:latin typeface="Inter"/>
                <a:hlinkClick r:id="rId12"/>
              </a:rPr>
              <a:t>Rhine Valley from Triesenberg, Liechtenstein</a:t>
            </a:r>
            <a:r>
              <a:rPr lang="en-GB" b="0" i="0" dirty="0">
                <a:solidFill>
                  <a:srgbClr val="30272E"/>
                </a:solidFill>
                <a:effectLst/>
                <a:latin typeface="Inter"/>
              </a:rPr>
              <a:t>" by </a:t>
            </a:r>
            <a:r>
              <a:rPr lang="en-GB" b="0" i="0" dirty="0">
                <a:effectLst/>
                <a:latin typeface="Inter"/>
                <a:hlinkClick r:id="rId13"/>
              </a:rPr>
              <a:t>pom'.</a:t>
            </a:r>
            <a:r>
              <a:rPr lang="en-GB" b="0" i="0" dirty="0">
                <a:solidFill>
                  <a:srgbClr val="30272E"/>
                </a:solidFill>
                <a:effectLst/>
                <a:latin typeface="Inter"/>
              </a:rPr>
              <a:t> is licensed under </a:t>
            </a:r>
            <a:r>
              <a:rPr lang="en-GB" b="0" i="0" dirty="0">
                <a:effectLst/>
                <a:latin typeface="Inter"/>
                <a:hlinkClick r:id="rId8"/>
              </a:rPr>
              <a:t>CC BY-SA 2.0</a:t>
            </a:r>
            <a:r>
              <a:rPr lang="en-GB" b="0" i="0" dirty="0">
                <a:solidFill>
                  <a:srgbClr val="30272E"/>
                </a:solidFill>
                <a:effectLst/>
                <a:latin typeface="Inter"/>
              </a:rPr>
              <a:t>, "</a:t>
            </a:r>
            <a:r>
              <a:rPr lang="en-GB" b="0" i="0" dirty="0">
                <a:effectLst/>
                <a:latin typeface="Inter"/>
                <a:hlinkClick r:id="rId14"/>
              </a:rPr>
              <a:t>Schnitzel mit Pommes</a:t>
            </a:r>
            <a:r>
              <a:rPr lang="en-GB" b="0" i="0" dirty="0">
                <a:solidFill>
                  <a:srgbClr val="30272E"/>
                </a:solidFill>
                <a:effectLst/>
                <a:latin typeface="Inter"/>
              </a:rPr>
              <a:t>" by </a:t>
            </a:r>
            <a:r>
              <a:rPr lang="en-GB" b="0" i="0" dirty="0">
                <a:effectLst/>
                <a:latin typeface="Inter"/>
                <a:hlinkClick r:id="rId15"/>
              </a:rPr>
              <a:t>Christian Cable</a:t>
            </a:r>
            <a:r>
              <a:rPr lang="en-GB" b="0" i="0" dirty="0">
                <a:solidFill>
                  <a:srgbClr val="30272E"/>
                </a:solidFill>
                <a:effectLst/>
                <a:latin typeface="Inter"/>
              </a:rPr>
              <a:t> is licensed under </a:t>
            </a:r>
            <a:r>
              <a:rPr lang="en-GB" b="0" i="0" dirty="0">
                <a:effectLst/>
                <a:latin typeface="Inter"/>
                <a:hlinkClick r:id="rId16"/>
              </a:rPr>
              <a:t>CC BY 2.0</a:t>
            </a:r>
            <a:r>
              <a:rPr lang="en-GB" b="0" i="0" dirty="0">
                <a:solidFill>
                  <a:srgbClr val="30272E"/>
                </a:solidFill>
                <a:effectLst/>
                <a:latin typeface="Inter"/>
              </a:rPr>
              <a:t>, "</a:t>
            </a:r>
            <a:r>
              <a:rPr lang="en-GB" b="0" i="0" dirty="0">
                <a:effectLst/>
                <a:latin typeface="Inter"/>
                <a:hlinkClick r:id="rId17"/>
              </a:rPr>
              <a:t>Rerik Ostsee Strand</a:t>
            </a:r>
            <a:r>
              <a:rPr lang="en-GB" b="0" i="0" dirty="0">
                <a:solidFill>
                  <a:srgbClr val="30272E"/>
                </a:solidFill>
                <a:effectLst/>
                <a:latin typeface="Inter"/>
              </a:rPr>
              <a:t>" by </a:t>
            </a:r>
            <a:r>
              <a:rPr lang="en-GB" b="0" i="0" dirty="0">
                <a:effectLst/>
                <a:latin typeface="Inter"/>
                <a:hlinkClick r:id="rId18"/>
              </a:rPr>
              <a:t>az1172</a:t>
            </a:r>
            <a:r>
              <a:rPr lang="en-GB" b="0" i="0" dirty="0">
                <a:solidFill>
                  <a:srgbClr val="30272E"/>
                </a:solidFill>
                <a:effectLst/>
                <a:latin typeface="Inter"/>
              </a:rPr>
              <a:t> is licensed under </a:t>
            </a:r>
            <a:r>
              <a:rPr lang="en-GB" b="0" i="0" dirty="0">
                <a:effectLst/>
                <a:latin typeface="Inter"/>
                <a:hlinkClick r:id="rId8"/>
              </a:rPr>
              <a:t>CC BY-SA 2.0</a:t>
            </a:r>
            <a:r>
              <a:rPr lang="en-GB" b="0" i="0" dirty="0">
                <a:solidFill>
                  <a:srgbClr val="30272E"/>
                </a:solidFill>
                <a:effectLst/>
                <a:latin typeface="Inter"/>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42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recap WO2 and the different instances when it is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text about Bavaria and note down all the instances of WO2 that they can find.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the answers. At relevant points, speech bubbles will appear to remind students when we use WO2.</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0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 </a:t>
            </a:r>
            <a:r>
              <a:rPr lang="en-GB" b="0" dirty="0"/>
              <a:t>(Note: All text boxes are suitable for foundation apart from the grey text box which contains higher vocabulary)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endParaRPr lang="en-GB" dirty="0"/>
          </a:p>
          <a:p>
            <a:r>
              <a:rPr lang="en-GB" b="1" dirty="0"/>
              <a:t>Aim: </a:t>
            </a:r>
            <a:r>
              <a:rPr lang="en-GB" b="0" dirty="0"/>
              <a:t>to practise using WO2 to emphasise sentence elements.</a:t>
            </a:r>
            <a:endParaRPr lang="en-GB" b="1" dirty="0"/>
          </a:p>
          <a:p>
            <a:endParaRPr lang="en-GB" b="1" dirty="0"/>
          </a:p>
          <a:p>
            <a:r>
              <a:rPr lang="en-GB" b="1" dirty="0"/>
              <a:t>Procedure:</a:t>
            </a:r>
          </a:p>
          <a:p>
            <a:pPr marL="228600" indent="-228600">
              <a:buAutoNum type="arabicPeriod"/>
            </a:pPr>
            <a:r>
              <a:rPr lang="en-GB" b="0" dirty="0"/>
              <a:t>Explain the task. Using the phrases in the text boxes, students write sentences to advertise Bavaria. They should write the phrases in bold at the start of the sentence and then use WO2.</a:t>
            </a:r>
          </a:p>
          <a:p>
            <a:pPr marL="228600" indent="-228600">
              <a:buAutoNum type="arabicPeriod"/>
            </a:pPr>
            <a:r>
              <a:rPr lang="en-GB" b="0" dirty="0"/>
              <a:t>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15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30 seconds</a:t>
            </a:r>
            <a:br>
              <a:rPr lang="en-GB" dirty="0"/>
            </a:br>
            <a:br>
              <a:rPr lang="en-GB" b="1" dirty="0"/>
            </a:br>
            <a:r>
              <a:rPr lang="en-GB" b="1" dirty="0"/>
              <a:t>Aim: </a:t>
            </a:r>
            <a:r>
              <a:rPr lang="en-GB" b="0" dirty="0"/>
              <a:t>to remind students of their HW from last week; the vocabulary is the new and revisited vocabulary in use in this week’s lessons.</a:t>
            </a:r>
          </a:p>
          <a:p>
            <a:pPr marL="0" lvl="0" indent="0" algn="l" rtl="0">
              <a:lnSpc>
                <a:spcPct val="100000"/>
              </a:lnSpc>
              <a:spcBef>
                <a:spcPts val="0"/>
              </a:spcBef>
              <a:spcAft>
                <a:spcPts val="0"/>
              </a:spcAft>
              <a:buSzPts val="1400"/>
              <a:buNone/>
            </a:pPr>
            <a:br>
              <a:rPr lang="en-GB" b="0" dirty="0"/>
            </a:br>
            <a:endParaRPr lang="en-GB" b="0"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Bayern, Bodensee, Donau, Schnitzel, </a:t>
            </a:r>
            <a:r>
              <a:rPr lang="en-CA" sz="1200" b="1" i="0" u="none" strike="noStrike" kern="1200" dirty="0" err="1">
                <a:solidFill>
                  <a:schemeClr val="tx1"/>
                </a:solidFill>
                <a:effectLst/>
                <a:latin typeface="+mn-lt"/>
                <a:ea typeface="+mn-ea"/>
                <a:cs typeface="+mn-cs"/>
              </a:rPr>
              <a:t>Minderheit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bayrisch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unsprünglich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Milliarde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Mrd</a:t>
            </a:r>
            <a:r>
              <a:rPr lang="en-CA" sz="1200" b="1" i="0" u="none" strike="noStrike" kern="1200" dirty="0">
                <a:solidFill>
                  <a:schemeClr val="tx1"/>
                </a:solidFill>
                <a:effectLst/>
                <a:latin typeface="+mn-lt"/>
                <a:ea typeface="+mn-ea"/>
                <a:cs typeface="+mn-cs"/>
              </a:rPr>
              <a:t>., Stein</a:t>
            </a:r>
            <a:endPar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rPr>
              <a:t>Edexcel list does not have: </a:t>
            </a:r>
            <a:r>
              <a:rPr lang="en-CA" sz="1200" b="1" i="0" u="none" strike="noStrike" kern="1200" dirty="0">
                <a:solidFill>
                  <a:schemeClr val="tx1"/>
                </a:solidFill>
                <a:effectLst/>
                <a:latin typeface="+mn-lt"/>
                <a:ea typeface="+mn-ea"/>
                <a:cs typeface="+mn-cs"/>
              </a:rPr>
              <a:t>Bayern, Bodensee, </a:t>
            </a:r>
            <a:r>
              <a:rPr lang="en-CA" sz="1200" b="1" i="0" u="none" strike="noStrike" kern="1200" dirty="0" err="1">
                <a:solidFill>
                  <a:schemeClr val="tx1"/>
                </a:solidFill>
                <a:effectLst/>
                <a:latin typeface="+mn-lt"/>
                <a:ea typeface="+mn-ea"/>
                <a:cs typeface="+mn-cs"/>
              </a:rPr>
              <a:t>Ostsee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bayrisch</a:t>
            </a:r>
            <a:r>
              <a:rPr lang="en-CA" sz="1200" b="1" i="0" u="none" strike="noStrike" kern="1200" dirty="0">
                <a:solidFill>
                  <a:schemeClr val="tx1"/>
                </a:solidFill>
                <a:effectLst/>
                <a:latin typeface="+mn-lt"/>
                <a:ea typeface="+mn-ea"/>
                <a:cs typeface="+mn-cs"/>
              </a:rPr>
              <a:t>, Berliner, </a:t>
            </a:r>
            <a:r>
              <a:rPr lang="en-CA" sz="1200" b="1" i="0" u="none" strike="noStrike" kern="1200" dirty="0" err="1">
                <a:solidFill>
                  <a:schemeClr val="tx1"/>
                </a:solidFill>
                <a:effectLst/>
                <a:latin typeface="+mn-lt"/>
                <a:ea typeface="+mn-ea"/>
                <a:cs typeface="+mn-cs"/>
              </a:rPr>
              <a:t>speziell</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ursprünglich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Milliarde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Mrd</a:t>
            </a:r>
            <a:r>
              <a:rPr lang="en-CA" sz="1200" b="1" i="0" u="none" strike="noStrike" kern="1200" dirty="0">
                <a:solidFill>
                  <a:schemeClr val="tx1"/>
                </a:solidFill>
                <a:effectLst/>
                <a:latin typeface="+mn-lt"/>
                <a:ea typeface="+mn-ea"/>
                <a:cs typeface="+mn-cs"/>
              </a:rPr>
              <a:t>., Stein, </a:t>
            </a:r>
            <a:r>
              <a:rPr lang="en-CA" sz="1200" b="1" i="0" u="none" strike="noStrike" kern="1200" dirty="0" err="1">
                <a:solidFill>
                  <a:schemeClr val="tx1"/>
                </a:solidFill>
                <a:effectLst/>
                <a:latin typeface="+mn-lt"/>
                <a:ea typeface="+mn-ea"/>
                <a:cs typeface="+mn-cs"/>
              </a:rPr>
              <a:t>Vergleich</a:t>
            </a:r>
            <a:br>
              <a:rPr lang="en-CA" sz="1200" b="1" i="0" u="none" strike="noStrike" kern="1200" dirty="0">
                <a:solidFill>
                  <a:schemeClr val="tx1"/>
                </a:solidFill>
                <a:effectLst/>
                <a:latin typeface="+mn-lt"/>
                <a:ea typeface="+mn-ea"/>
                <a:cs typeface="+mn-cs"/>
              </a:rPr>
            </a:br>
            <a:br>
              <a:rPr lang="en-CA" sz="1200" b="1"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Plural rules 1-3</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WH-questions</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WO2</a:t>
            </a:r>
          </a:p>
          <a:p>
            <a:pPr>
              <a:lnSpc>
                <a:spcPct val="107000"/>
              </a:lnSpc>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Revisit: Numbers</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200" b="1" i="0" dirty="0">
                <a:solidFill>
                  <a:srgbClr val="000000"/>
                </a:solidFill>
                <a:effectLst/>
                <a:latin typeface="Century Gothic" panose="020B0502020202020204" pitchFamily="34" charset="0"/>
              </a:rPr>
              <a:t>[w] vs [v]</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dirty="0">
                <a:solidFill>
                  <a:srgbClr val="000000"/>
                </a:solidFill>
                <a:effectLst/>
                <a:latin typeface="Century Gothic" panose="020B0502020202020204" pitchFamily="34" charset="0"/>
              </a:rPr>
              <a:t>[link to grammar: question words]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[z]</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numbers 20+] </a:t>
            </a:r>
            <a:endParaRPr lang="en-US" sz="12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Bayern [624] Bodensee [n/a] Donau [n/a] Köln [n/a] München [n/a] Ostsee [n/a] Rhein [n/a] Schnitzel [n/a] U-Bahn [n/a] Volk [1032] Weise [468] Wurst [3923] national [891] Minderheit (H) [4256] bayrisch (H) [1383] Berliner (H) [1190] speziell (H) [815] ursprünglich (H) [1332]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en-GB" sz="1200" b="0" i="0" dirty="0">
                <a:solidFill>
                  <a:srgbClr val="000000"/>
                </a:solidFill>
                <a:effectLst/>
                <a:latin typeface="Century Gothic" panose="020B0502020202020204" pitchFamily="34" charset="0"/>
              </a:rPr>
              <a:t>l</a:t>
            </a:r>
            <a:r>
              <a:rPr lang="de-DE" sz="1200" b="0" i="0" u="none" strike="noStrike" dirty="0">
                <a:solidFill>
                  <a:srgbClr val="000000"/>
                </a:solidFill>
                <a:effectLst/>
                <a:latin typeface="Century Gothic" panose="020B0502020202020204" pitchFamily="34" charset="0"/>
              </a:rPr>
              <a:t>iegen [6] Art [260] Grund [249] Kleidung [2820] Kultur [594] Milliarde, Mrd. [453] Million, Mio. [209] Norden, Nord- [1516] Nummer [806] Osten, Ost- [1208] Projekt [720] Religion [1976] Schloss [1907] Stein [1181] Süden, Süd- [1771] Vergleich [383] Welt [164] Westen, West- [1010] bekannt [319] eigen [166] einzig [343] oft [223] acht [645] achtzig [3301] drei [106] dreißig [2046] dreizehn [4772] eins [774] elf [1507] fünf [274] fünfzig [2390] hundert [1107] neun [1053] neunzig [3028] null [1680] sechs [428] sechzehn [4924] sechzig [2448] sieben [611] siebzehn [n/a] siebzig [2609] tausend [1177] vier [200] vierzig [2907] zehn [333] zwanzig [1359] zwei [70] zwölf [1080] was für? [n/a] </a:t>
            </a: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einige, wann, was, was für, wer, wie, wo, woher, wohin, viel(e), oft, warum</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131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F+H</a:t>
            </a: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8 minutes </a:t>
            </a:r>
          </a:p>
          <a:p>
            <a:endParaRPr lang="en-GB" b="0" i="0" dirty="0">
              <a:solidFill>
                <a:srgbClr val="202124"/>
              </a:solidFill>
              <a:effectLst/>
              <a:latin typeface="arial" panose="020B0604020202020204" pitchFamily="34" charset="0"/>
            </a:endParaRPr>
          </a:p>
          <a:p>
            <a:r>
              <a:rPr lang="en-GB" b="1" noProof="0" dirty="0"/>
              <a:t>Aim: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practise the oral production of this week’s thematic vocabulary.</a:t>
            </a:r>
          </a:p>
          <a:p>
            <a:endParaRPr lang="en-GB" b="1" noProof="0" dirty="0"/>
          </a:p>
          <a:p>
            <a:r>
              <a:rPr lang="en-GB" b="1" noProof="0" dirty="0"/>
              <a:t>Procedure:</a:t>
            </a:r>
          </a:p>
          <a:p>
            <a:r>
              <a:rPr lang="en-GB" b="0" noProof="0" dirty="0"/>
              <a:t>1. Students work in pairs or small group and take it in turns to translate words into German to find a path from Bonn to Cologne. They can move through the squares horizontally or vertically, but not diagonally.</a:t>
            </a:r>
          </a:p>
          <a:p>
            <a:r>
              <a:rPr lang="en-GB" b="0" noProof="0" dirty="0"/>
              <a:t>2. The listening student(s) monitor(s) translation. If a student gets a translation wrong, they cannot proceed to that square. Classmates correct and the student must find a different path.</a:t>
            </a:r>
          </a:p>
          <a:p>
            <a:r>
              <a:rPr lang="en-GB" b="0" noProof="0" dirty="0"/>
              <a:t>3. The student who makes it to the end in the fewest number of moves is the winner.</a:t>
            </a:r>
          </a:p>
          <a:p>
            <a:r>
              <a:rPr lang="en-GB" b="0" noProof="0" dirty="0"/>
              <a:t>4. Click to reveal answers.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716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F+H</a:t>
            </a: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3 minutes </a:t>
            </a:r>
          </a:p>
          <a:p>
            <a:endParaRPr lang="en-GB" b="0"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Aim: </a:t>
            </a:r>
            <a:r>
              <a:rPr lang="en-GB" b="0" i="0" dirty="0">
                <a:solidFill>
                  <a:srgbClr val="202124"/>
                </a:solidFill>
                <a:effectLst/>
                <a:latin typeface="arial" panose="020B0604020202020204" pitchFamily="34" charset="0"/>
              </a:rPr>
              <a:t>to quickly recap [w] and [v]. Students should be very familiar with these SSCs by now, but due to the crossover with English [v] and [f], it is worth highlighting the differences again.</a:t>
            </a:r>
          </a:p>
          <a:p>
            <a:endParaRPr lang="en-GB" b="0"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Procedure: </a:t>
            </a:r>
          </a:p>
          <a:p>
            <a:pPr marL="0" indent="0">
              <a:buNone/>
            </a:pPr>
            <a:r>
              <a:rPr lang="en-GB" b="0" i="0" dirty="0">
                <a:solidFill>
                  <a:srgbClr val="202124"/>
                </a:solidFill>
                <a:effectLst/>
                <a:latin typeface="arial" panose="020B0604020202020204" pitchFamily="34" charset="0"/>
              </a:rPr>
              <a:t>1. Remind students that </a:t>
            </a:r>
            <a:r>
              <a:rPr lang="en-GB" dirty="0"/>
              <a:t>German ‘w’ is pronounced like English ‘v’ and German ‘v’ is pronounced like English ‘f’.</a:t>
            </a:r>
          </a:p>
          <a:p>
            <a:pPr marL="0" indent="0">
              <a:buNone/>
            </a:pPr>
            <a:r>
              <a:rPr lang="en-GB" b="0" dirty="0"/>
              <a:t>2. Click to hear a native speaker say [w] and Welt and ask students to repeat.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hear a native speaker say [v] and </a:t>
            </a:r>
            <a:r>
              <a:rPr lang="en-GB" b="0" dirty="0" err="1"/>
              <a:t>vor</a:t>
            </a:r>
            <a:r>
              <a:rPr lang="en-GB" b="0" dirty="0"/>
              <a:t> and ask students to repeat. </a:t>
            </a:r>
          </a:p>
          <a:p>
            <a:pPr marL="0" indent="0">
              <a:buNone/>
            </a:pP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27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F+H</a:t>
            </a: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9 minutes </a:t>
            </a:r>
          </a:p>
          <a:p>
            <a:endParaRPr lang="en-GB" b="0"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Aim: </a:t>
            </a:r>
            <a:r>
              <a:rPr lang="en-GB" b="0" i="0" dirty="0">
                <a:solidFill>
                  <a:srgbClr val="202124"/>
                </a:solidFill>
                <a:effectLst/>
                <a:latin typeface="arial" panose="020B0604020202020204" pitchFamily="34" charset="0"/>
              </a:rPr>
              <a:t>to </a:t>
            </a:r>
            <a:r>
              <a:rPr lang="en-GB" b="0" dirty="0"/>
              <a:t>practise differentiating between the two German SSCs [v] and [w] in the spoken modality, which is tricky because of the pronunciation crossover between English [f] and German [v] and English [v] and German [w].</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Note</a:t>
            </a:r>
            <a:r>
              <a:rPr lang="en-GB" b="0" i="0" dirty="0">
                <a:solidFill>
                  <a:srgbClr val="202124"/>
                </a:solidFill>
                <a:effectLst/>
                <a:latin typeface="arial" panose="020B0604020202020204" pitchFamily="34" charset="0"/>
              </a:rPr>
              <a:t>: [f] has been included with [v] as when listening students have no way of knowing whether a word has been spelled with [f] or [v].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Some unknown words are included in this phonics exercise to encourage students to listen carefully for the SSCs, rather than using their knowledge of spellings of familiar words. </a:t>
            </a:r>
          </a:p>
          <a:p>
            <a:endParaRPr lang="en-GB" b="0" dirty="0"/>
          </a:p>
          <a:p>
            <a:r>
              <a:rPr lang="en-GB" b="1" i="0" dirty="0">
                <a:solidFill>
                  <a:srgbClr val="202124"/>
                </a:solidFill>
                <a:effectLst/>
                <a:latin typeface="arial" panose="020B0604020202020204" pitchFamily="34" charset="0"/>
              </a:rPr>
              <a:t>Procedure: </a:t>
            </a:r>
          </a:p>
          <a:p>
            <a:pPr marL="228600" indent="-228600">
              <a:buAutoNum type="arabicPeriod"/>
            </a:pPr>
            <a:r>
              <a:rPr lang="en-GB" b="0" i="0" dirty="0">
                <a:solidFill>
                  <a:srgbClr val="202124"/>
                </a:solidFill>
                <a:effectLst/>
                <a:latin typeface="arial" panose="020B0604020202020204" pitchFamily="34" charset="0"/>
              </a:rPr>
              <a:t>Click on the audio buttons to play the sentences. Students listen carefully and note down how many of each SSC they hear. </a:t>
            </a:r>
          </a:p>
          <a:p>
            <a:pPr marL="228600" indent="-228600">
              <a:buAutoNum type="arabicPeriod"/>
            </a:pPr>
            <a:r>
              <a:rPr lang="en-GB" b="0" i="0" dirty="0">
                <a:solidFill>
                  <a:srgbClr val="202124"/>
                </a:solidFill>
                <a:effectLst/>
                <a:latin typeface="arial" panose="020B0604020202020204" pitchFamily="34" charset="0"/>
              </a:rPr>
              <a:t>Click to reveal the answers. </a:t>
            </a:r>
          </a:p>
          <a:p>
            <a:pPr marL="228600" indent="-228600">
              <a:buAutoNum type="arabicPeriod"/>
            </a:pPr>
            <a:endParaRPr lang="en-GB" b="0" i="0" dirty="0">
              <a:solidFill>
                <a:srgbClr val="202124"/>
              </a:solidFill>
              <a:effectLst/>
              <a:latin typeface="arial" panose="020B0604020202020204" pitchFamily="34" charset="0"/>
            </a:endParaRPr>
          </a:p>
          <a:p>
            <a:pPr marL="0" indent="0">
              <a:buNone/>
            </a:pPr>
            <a:r>
              <a:rPr lang="en-GB" b="1" i="0" dirty="0">
                <a:solidFill>
                  <a:srgbClr val="202124"/>
                </a:solidFill>
                <a:effectLst/>
                <a:latin typeface="arial" panose="020B0604020202020204" pitchFamily="34" charset="0"/>
              </a:rPr>
              <a:t>Transcript</a:t>
            </a:r>
            <a:r>
              <a:rPr lang="en-GB" b="0" i="0" dirty="0">
                <a:solidFill>
                  <a:srgbClr val="202124"/>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1. </a:t>
            </a:r>
            <a:r>
              <a:rPr lang="de-DE" sz="1200" dirty="0">
                <a:solidFill>
                  <a:srgbClr val="525050"/>
                </a:solidFill>
              </a:rPr>
              <a:t>Man verkauft viele Weißwürste in Bayern.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2. </a:t>
            </a:r>
            <a:r>
              <a:rPr lang="de-DE" sz="1200" dirty="0">
                <a:solidFill>
                  <a:srgbClr val="525050"/>
                </a:solidFill>
              </a:rPr>
              <a:t>Wasservögel leben am Bodensee in Baden-Württemberg.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de-DE" sz="1200" dirty="0">
                <a:solidFill>
                  <a:srgbClr val="525050"/>
                </a:solidFill>
              </a:rPr>
              <a:t>Die Donau beginnt im Schwarzwald, geht durch Wien und endet im Schwarzen Meer.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4. Nach dem Zweiten Weltkrieg hat man das Berliner Nikolaiviertel fast vollständig wieder aufgebaut.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5. Köln hat eine große Bevölkerung. Sie hat ungefähr 1,1 Millionen Einwohner.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6. </a:t>
            </a:r>
            <a:r>
              <a:rPr lang="en-GB" sz="1200" dirty="0">
                <a:solidFill>
                  <a:srgbClr val="525050"/>
                </a:solidFill>
              </a:rPr>
              <a:t>Für Schleswig-Holstein und Mecklenburg-Vorpommern </a:t>
            </a:r>
            <a:r>
              <a:rPr lang="en-GB" sz="1200" dirty="0" err="1">
                <a:solidFill>
                  <a:srgbClr val="525050"/>
                </a:solidFill>
              </a:rPr>
              <a:t>ist</a:t>
            </a:r>
            <a:r>
              <a:rPr lang="en-GB" sz="1200" dirty="0">
                <a:solidFill>
                  <a:srgbClr val="525050"/>
                </a:solidFill>
              </a:rPr>
              <a:t> die </a:t>
            </a:r>
            <a:r>
              <a:rPr lang="en-GB" sz="1200" dirty="0" err="1">
                <a:solidFill>
                  <a:srgbClr val="525050"/>
                </a:solidFill>
              </a:rPr>
              <a:t>Ostsee</a:t>
            </a:r>
            <a:r>
              <a:rPr lang="en-GB" sz="1200" dirty="0">
                <a:solidFill>
                  <a:srgbClr val="525050"/>
                </a:solidFill>
              </a:rPr>
              <a:t> </a:t>
            </a:r>
            <a:r>
              <a:rPr lang="en-GB" sz="1200" dirty="0" err="1">
                <a:solidFill>
                  <a:srgbClr val="525050"/>
                </a:solidFill>
              </a:rPr>
              <a:t>ein</a:t>
            </a:r>
            <a:r>
              <a:rPr lang="en-GB" sz="1200" dirty="0">
                <a:solidFill>
                  <a:srgbClr val="525050"/>
                </a:solidFill>
              </a:rPr>
              <a:t> </a:t>
            </a:r>
            <a:r>
              <a:rPr lang="en-GB" sz="1200" dirty="0" err="1">
                <a:solidFill>
                  <a:srgbClr val="525050"/>
                </a:solidFill>
              </a:rPr>
              <a:t>Vorteil</a:t>
            </a:r>
            <a:r>
              <a:rPr lang="en-GB" sz="1200" dirty="0">
                <a:solidFill>
                  <a:srgbClr val="52505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Vogel</a:t>
            </a:r>
            <a:r>
              <a:rPr lang="en-GB" dirty="0">
                <a:solidFill>
                  <a:srgbClr val="000000"/>
                </a:solidFill>
                <a:effectLst/>
                <a:latin typeface="Century Gothic" panose="020B0502020202020204" pitchFamily="34" charset="0"/>
              </a:rPr>
              <a:t> [1701] </a:t>
            </a:r>
            <a:r>
              <a:rPr lang="de-DE" sz="1200" dirty="0">
                <a:effectLst/>
                <a:latin typeface="+mj-lt"/>
                <a:ea typeface="Calibri" panose="020F0502020204030204" pitchFamily="34" charset="0"/>
                <a:cs typeface="Times New Roman" panose="02020603050405020304" pitchFamily="18" charset="0"/>
              </a:rPr>
              <a:t>enden</a:t>
            </a:r>
            <a:r>
              <a:rPr lang="en-GB" dirty="0">
                <a:solidFill>
                  <a:srgbClr val="000000"/>
                </a:solidFill>
                <a:effectLst/>
                <a:latin typeface="Century Gothic" panose="020B0502020202020204" pitchFamily="34" charset="0"/>
              </a:rPr>
              <a:t> [1313] </a:t>
            </a:r>
            <a:r>
              <a:rPr lang="en-GB" dirty="0" err="1">
                <a:solidFill>
                  <a:srgbClr val="000000"/>
                </a:solidFill>
                <a:effectLst/>
                <a:latin typeface="Century Gothic" panose="020B0502020202020204" pitchFamily="34" charset="0"/>
              </a:rPr>
              <a:t>Viertel</a:t>
            </a:r>
            <a:r>
              <a:rPr lang="en-GB" dirty="0">
                <a:solidFill>
                  <a:srgbClr val="000000"/>
                </a:solidFill>
                <a:effectLst/>
                <a:latin typeface="Century Gothic" panose="020B0502020202020204" pitchFamily="34" charset="0"/>
              </a:rPr>
              <a:t> [1997] </a:t>
            </a:r>
            <a:r>
              <a:rPr lang="en-GB" dirty="0" err="1">
                <a:solidFill>
                  <a:srgbClr val="000000"/>
                </a:solidFill>
                <a:effectLst/>
                <a:latin typeface="Century Gothic" panose="020B0502020202020204" pitchFamily="34" charset="0"/>
              </a:rPr>
              <a:t>vollständig</a:t>
            </a:r>
            <a:r>
              <a:rPr lang="en-GB" dirty="0">
                <a:solidFill>
                  <a:srgbClr val="000000"/>
                </a:solidFill>
                <a:effectLst/>
                <a:latin typeface="Century Gothic" panose="020B0502020202020204" pitchFamily="34" charset="0"/>
              </a:rPr>
              <a:t> [1058] </a:t>
            </a:r>
            <a:r>
              <a:rPr lang="en-GB" dirty="0" err="1">
                <a:solidFill>
                  <a:srgbClr val="000000"/>
                </a:solidFill>
                <a:effectLst/>
                <a:latin typeface="Century Gothic" panose="020B0502020202020204" pitchFamily="34" charset="0"/>
              </a:rPr>
              <a:t>Einwohner</a:t>
            </a:r>
            <a:r>
              <a:rPr lang="en-GB" dirty="0">
                <a:solidFill>
                  <a:srgbClr val="000000"/>
                </a:solidFill>
                <a:effectLst/>
                <a:latin typeface="Century Gothic" panose="020B0502020202020204" pitchFamily="34" charset="0"/>
              </a:rPr>
              <a:t> [2311]</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2FFB3-C813-4389-8F04-ECD033D790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74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4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remind students of word order following a question word. To recap question words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to bring up a brief reminder and example.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Ask students to shout out other question words they know.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to reveal answers.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695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 </a:t>
            </a:r>
          </a:p>
          <a:p>
            <a:r>
              <a:rPr lang="en-GB" b="1" dirty="0"/>
              <a:t>Timing: </a:t>
            </a:r>
            <a:r>
              <a:rPr lang="en-GB" b="0" dirty="0"/>
              <a:t>8 minutes</a:t>
            </a:r>
          </a:p>
          <a:p>
            <a:r>
              <a:rPr lang="en-GB" b="1" dirty="0"/>
              <a:t>Slide 1/9</a:t>
            </a:r>
            <a:br>
              <a:rPr lang="en-GB" dirty="0"/>
            </a:br>
            <a:br>
              <a:rPr lang="en-GB" b="1" dirty="0"/>
            </a:br>
            <a:r>
              <a:rPr lang="en-GB" b="1" dirty="0"/>
              <a:t>Aim: </a:t>
            </a:r>
            <a:r>
              <a:rPr lang="en-GB" b="0" dirty="0"/>
              <a:t>to practise interrogatives and learn about German culture.</a:t>
            </a:r>
            <a:br>
              <a:rPr lang="en-GB" dirty="0"/>
            </a:br>
            <a:br>
              <a:rPr lang="en-GB" dirty="0"/>
            </a:br>
            <a:r>
              <a:rPr lang="en-GB" b="1" dirty="0"/>
              <a:t>Procedure:</a:t>
            </a:r>
            <a:br>
              <a:rPr lang="en-GB" dirty="0"/>
            </a:br>
            <a:r>
              <a:rPr lang="en-GB" dirty="0"/>
              <a:t>1. Click to reveal each slide.</a:t>
            </a:r>
          </a:p>
          <a:p>
            <a:r>
              <a:rPr lang="en-GB" dirty="0"/>
              <a:t>2. Students write down which answer they think is right.</a:t>
            </a:r>
          </a:p>
          <a:p>
            <a:r>
              <a:rPr lang="en-GB" dirty="0"/>
              <a:t>3. Click to reveal the correct answer, students mark their answer.</a:t>
            </a:r>
          </a:p>
          <a:p>
            <a:r>
              <a:rPr lang="en-GB" dirty="0"/>
              <a:t>4. On the final slide, click through the animations to reveal the German saying for how many answers they got right. </a:t>
            </a:r>
          </a:p>
          <a:p>
            <a:r>
              <a:rPr lang="en-GB" dirty="0"/>
              <a:t>5. Students are not expected to know what each of the idioms mean, they are there for interest and to learn more about German culture. The teacher will need to explain each meaning.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Kanzler</a:t>
            </a:r>
            <a:r>
              <a:rPr lang="en-GB" dirty="0">
                <a:solidFill>
                  <a:srgbClr val="000000"/>
                </a:solidFill>
                <a:effectLst/>
                <a:latin typeface="Century Gothic" panose="020B0502020202020204" pitchFamily="34" charset="0"/>
              </a:rPr>
              <a:t> [1983]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75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a:t>
            </a:r>
          </a:p>
          <a:p>
            <a:pPr marL="0" lvl="0" indent="0" algn="l" rtl="0">
              <a:spcBef>
                <a:spcPts val="0"/>
              </a:spcBef>
              <a:spcAft>
                <a:spcPts val="0"/>
              </a:spcAft>
              <a:buNone/>
            </a:pPr>
            <a:r>
              <a:rPr lang="en-US" b="1" dirty="0"/>
              <a:t>Timing: 6 minutes</a:t>
            </a:r>
            <a:br>
              <a:rPr lang="en-US" dirty="0"/>
            </a:br>
            <a:br>
              <a:rPr lang="en-US" b="1" dirty="0"/>
            </a:br>
            <a:r>
              <a:rPr lang="en-US" b="1" dirty="0"/>
              <a:t>Aim: </a:t>
            </a:r>
            <a:r>
              <a:rPr lang="en-US" b="0" dirty="0"/>
              <a:t>to </a:t>
            </a:r>
            <a:r>
              <a:rPr lang="en-US" b="0" dirty="0" err="1"/>
              <a:t>practise</a:t>
            </a:r>
            <a:r>
              <a:rPr lang="en-US" b="0" dirty="0"/>
              <a:t> this week’s vocabulary. This is a vocabulary game based on </a:t>
            </a:r>
            <a:r>
              <a:rPr lang="en-US" b="0" dirty="0" err="1"/>
              <a:t>Dobble</a:t>
            </a:r>
            <a:r>
              <a:rPr lang="en-US" b="0" dirty="0"/>
              <a:t>.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r>
              <a:rPr lang="en-US" b="0" dirty="0"/>
              <a:t>Six of the circles target higher vocabulary. They have a star on them to make teachers aware.</a:t>
            </a:r>
            <a:endParaRPr lang="en-US" b="1" dirty="0"/>
          </a:p>
          <a:p>
            <a:pPr marL="0" lvl="0" indent="0" algn="l" rtl="0">
              <a:spcBef>
                <a:spcPts val="0"/>
              </a:spcBef>
              <a:spcAft>
                <a:spcPts val="0"/>
              </a:spcAft>
              <a:buNone/>
            </a:pPr>
            <a:br>
              <a:rPr lang="en-US" dirty="0"/>
            </a:br>
            <a:r>
              <a:rPr lang="en-US" b="1" dirty="0"/>
              <a:t>Procedure:</a:t>
            </a:r>
            <a:br>
              <a:rPr lang="en-US" dirty="0"/>
            </a:br>
            <a:r>
              <a:rPr lang="en-US" dirty="0"/>
              <a:t>1.  Click on the mouse to start the game. The circle on the left has eight German words. One of the words has a translation in the English circle on the left. Students try to find the word as quickly as possible and shout out the word (or translation) when they have found it. First person to find and shout the word (or translation) gets a point.</a:t>
            </a:r>
          </a:p>
          <a:p>
            <a:pPr marL="0" lvl="0" indent="0" algn="l" rtl="0">
              <a:spcBef>
                <a:spcPts val="0"/>
              </a:spcBef>
              <a:spcAft>
                <a:spcPts val="0"/>
              </a:spcAft>
              <a:buNone/>
            </a:pPr>
            <a:r>
              <a:rPr lang="en-US" dirty="0"/>
              <a:t>2. When the correct word is found click the mouse to change the English words to the next set.</a:t>
            </a:r>
          </a:p>
          <a:p>
            <a:pPr marL="0" lvl="0" indent="0" algn="l" rtl="0">
              <a:spcBef>
                <a:spcPts val="0"/>
              </a:spcBef>
              <a:spcAft>
                <a:spcPts val="0"/>
              </a:spcAft>
              <a:buNone/>
            </a:pPr>
            <a:r>
              <a:rPr lang="en-US" dirty="0"/>
              <a:t>3. The German words change after every four rounds. This change is </a:t>
            </a:r>
            <a:r>
              <a:rPr lang="en-US" dirty="0" err="1"/>
              <a:t>signalled</a:t>
            </a:r>
            <a:r>
              <a:rPr lang="en-US" dirty="0"/>
              <a:t> with a </a:t>
            </a:r>
            <a:r>
              <a:rPr lang="en-US" dirty="0" err="1"/>
              <a:t>colour</a:t>
            </a:r>
            <a:r>
              <a:rPr lang="en-US" dirty="0"/>
              <a:t> change on both circles.</a:t>
            </a:r>
          </a:p>
          <a:p>
            <a:pPr marL="0" lvl="0" indent="0" algn="l" rtl="0">
              <a:spcBef>
                <a:spcPts val="0"/>
              </a:spcBef>
              <a:spcAft>
                <a:spcPts val="0"/>
              </a:spcAft>
              <a:buNone/>
            </a:pPr>
            <a:r>
              <a:rPr lang="en-US" dirty="0"/>
              <a:t>4. Play until all cards have been done.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 number of ways to do this game:</a:t>
            </a:r>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Whole class (live - in person)</a:t>
            </a:r>
            <a:r>
              <a:rPr lang="en-US" sz="1200" b="0" i="0" dirty="0">
                <a:solidFill>
                  <a:schemeClr val="dk1"/>
                </a:solidFill>
                <a:latin typeface="Calibri"/>
                <a:ea typeface="Calibri"/>
                <a:cs typeface="Calibri"/>
                <a:sym typeface="Calibri"/>
              </a:rPr>
              <a:t>: First one to spot and shout out the correct answer gets a point</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Whole class (synchronous online)</a:t>
            </a:r>
            <a:r>
              <a:rPr lang="en-US" sz="1200" b="0" i="0" dirty="0">
                <a:solidFill>
                  <a:schemeClr val="dk1"/>
                </a:solidFill>
                <a:latin typeface="Calibri"/>
                <a:ea typeface="Calibri"/>
                <a:cs typeface="Calibri"/>
                <a:sym typeface="Calibri"/>
              </a:rPr>
              <a:t>: First one to spot and type the word in the chat gets a point</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Individual (asynchronous online)</a:t>
            </a:r>
            <a:r>
              <a:rPr lang="en-US" sz="1200" b="0" i="0" dirty="0">
                <a:solidFill>
                  <a:schemeClr val="dk1"/>
                </a:solidFill>
                <a:latin typeface="Calibri"/>
                <a:ea typeface="Calibri"/>
                <a:cs typeface="Calibri"/>
                <a:sym typeface="Calibri"/>
              </a:rPr>
              <a:t>: Use the timed version (English circle changes after 8 seconds). Can they spot the word before it changes?</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Pairs (live - in person)</a:t>
            </a:r>
            <a:r>
              <a:rPr lang="en-US" sz="1200" b="0" i="0" dirty="0">
                <a:solidFill>
                  <a:schemeClr val="dk1"/>
                </a:solidFill>
                <a:latin typeface="Calibri"/>
                <a:ea typeface="Calibri"/>
                <a:cs typeface="Calibri"/>
                <a:sym typeface="Calibri"/>
              </a:rPr>
              <a:t>: Same as live whole class, but in pairs. Would need a tablet for each pair.</a:t>
            </a:r>
            <a:endParaRPr lang="en-US"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827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92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32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126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421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[6/9]</a:t>
            </a:r>
          </a:p>
          <a:p>
            <a:r>
              <a:rPr lang="en-GB" dirty="0"/>
              <a:t>Angela Merkel By © </a:t>
            </a:r>
            <a:r>
              <a:rPr lang="en-GB" dirty="0" err="1"/>
              <a:t>Raimond</a:t>
            </a:r>
            <a:r>
              <a:rPr lang="en-GB" dirty="0"/>
              <a:t> </a:t>
            </a:r>
            <a:r>
              <a:rPr lang="en-GB" dirty="0" err="1"/>
              <a:t>Spekking</a:t>
            </a:r>
            <a:r>
              <a:rPr lang="en-GB" dirty="0"/>
              <a:t> / CC BY-SA 4.0 (via Wikimedia Commons), CC BY-SA 4.0, https://commons.wikimedia.org/w/index.php?curid=96378820</a:t>
            </a:r>
          </a:p>
          <a:p>
            <a:endParaRPr lang="en-GB" dirty="0"/>
          </a:p>
          <a:p>
            <a:r>
              <a:rPr lang="en-GB" dirty="0"/>
              <a:t>Olaf Scholz </a:t>
            </a:r>
            <a:r>
              <a:rPr lang="fi-FI" dirty="0"/>
              <a:t>By FinnishGovernment - Pääministeri Marinin ja liittokansleri Scholzin tapaaminen 16.3.2022, CC BY 2.0, https://commons.wikimedia.org/w/index.php?curid=117080123</a:t>
            </a:r>
          </a:p>
          <a:p>
            <a:endParaRPr lang="fi-FI" dirty="0"/>
          </a:p>
          <a:p>
            <a:r>
              <a:rPr lang="fi-FI" dirty="0"/>
              <a:t>Emmanuel Macron </a:t>
            </a:r>
            <a:r>
              <a:rPr lang="en-GB" dirty="0"/>
              <a:t>By President.gov.ua, CC BY 4.0, https://commons.wikimedia.org/w/index.php?curid=119423950</a:t>
            </a:r>
          </a:p>
          <a:p>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331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00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642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with non-literal use of language, we do not expect students to be able to work out the meanings. The literal translation element elicits vocabulary knowledge. The non-literal translation element is information giving, and for linguistic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355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 </a:t>
            </a:r>
            <a:r>
              <a:rPr lang="en-GB" b="0" i="0" dirty="0">
                <a:solidFill>
                  <a:srgbClr val="202124"/>
                </a:solidFill>
                <a:effectLst/>
                <a:latin typeface="arial" panose="020B0604020202020204" pitchFamily="34" charset="0"/>
              </a:rPr>
              <a:t>(Grey boxes higher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practise listening comprehension and WH-questions.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Note: </a:t>
            </a:r>
            <a:r>
              <a:rPr lang="en-GB" b="0" i="0" dirty="0">
                <a:solidFill>
                  <a:srgbClr val="222222"/>
                </a:solidFill>
                <a:effectLst/>
                <a:latin typeface="Calibri" panose="020F0502020204030204" pitchFamily="34" charset="0"/>
              </a:rPr>
              <a:t>for teaching and learning we have created this as a two-stage activity (listening, then reading) and as such, the listening contains an unknown word that is glossed. We don’t believe this will be a hindrance to students in identifying the correlation between question and statement.</a:t>
            </a: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on the audio buttons to play the sentences. </a:t>
            </a:r>
            <a:r>
              <a:rPr lang="en-GB" b="1" i="0" dirty="0">
                <a:solidFill>
                  <a:srgbClr val="202124"/>
                </a:solidFill>
                <a:effectLst/>
                <a:latin typeface="arial" panose="020B0604020202020204" pitchFamily="34" charset="0"/>
              </a:rPr>
              <a:t>Note</a:t>
            </a:r>
            <a:r>
              <a:rPr lang="en-GB" b="0" i="0" dirty="0">
                <a:solidFill>
                  <a:srgbClr val="202124"/>
                </a:solidFill>
                <a:effectLst/>
                <a:latin typeface="arial" panose="020B0604020202020204" pitchFamily="34" charset="0"/>
              </a:rPr>
              <a:t>: the last two sentences contain higher-only vocabulary. Their corresponding questions have not been marked grey as this would give away too large a clue!</a:t>
            </a:r>
          </a:p>
          <a:p>
            <a:pPr marL="228600" indent="-228600">
              <a:buAutoNum type="arabicPeriod"/>
            </a:pPr>
            <a:r>
              <a:rPr lang="en-GB" b="0" i="0" dirty="0">
                <a:solidFill>
                  <a:srgbClr val="202124"/>
                </a:solidFill>
                <a:effectLst/>
                <a:latin typeface="arial" panose="020B0604020202020204" pitchFamily="34" charset="0"/>
              </a:rPr>
              <a:t>Students listen and note down which question is answered by the sentence.</a:t>
            </a:r>
          </a:p>
          <a:p>
            <a:pPr marL="228600" indent="-228600">
              <a:buAutoNum type="arabicPeriod"/>
            </a:pPr>
            <a:r>
              <a:rPr lang="en-GB" b="0" i="0" dirty="0">
                <a:solidFill>
                  <a:srgbClr val="202124"/>
                </a:solidFill>
                <a:effectLst/>
                <a:latin typeface="arial" panose="020B0604020202020204" pitchFamily="34" charset="0"/>
              </a:rPr>
              <a:t>Click to reveal answers.</a:t>
            </a:r>
          </a:p>
          <a:p>
            <a:pPr marL="228600" indent="-228600">
              <a:buAutoNum type="arabicPeriod"/>
            </a:pPr>
            <a:endParaRPr lang="en-GB" b="0" i="0" dirty="0">
              <a:solidFill>
                <a:srgbClr val="202124"/>
              </a:solidFill>
              <a:effectLst/>
              <a:latin typeface="arial" panose="020B0604020202020204" pitchFamily="34" charset="0"/>
            </a:endParaRPr>
          </a:p>
          <a:p>
            <a:pPr marL="0" indent="0">
              <a:buNone/>
            </a:pPr>
            <a:r>
              <a:rPr lang="en-GB" b="1" i="0" dirty="0">
                <a:solidFill>
                  <a:srgbClr val="202124"/>
                </a:solidFill>
                <a:effectLst/>
                <a:latin typeface="arial" panose="020B0604020202020204" pitchFamily="34" charset="0"/>
              </a:rPr>
              <a:t>Transcript</a:t>
            </a:r>
            <a:r>
              <a:rPr lang="en-GB" b="0" i="0" dirty="0">
                <a:solidFill>
                  <a:srgbClr val="202124"/>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1.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Das Saterland ist nicht groß. Es hat nur drei Dörfer: Ramsloh, </a:t>
            </a:r>
            <a:r>
              <a:rPr kumimoji="0" lang="de-DE" sz="1200" b="0" i="0" u="none" strike="noStrike" kern="1200" cap="none" spc="0" normalizeH="0" baseline="0" noProof="0" dirty="0" err="1">
                <a:ln>
                  <a:noFill/>
                </a:ln>
                <a:solidFill>
                  <a:srgbClr val="525050"/>
                </a:solidFill>
                <a:effectLst/>
                <a:uLnTx/>
                <a:uFillTx/>
                <a:latin typeface="Century Gothic"/>
                <a:ea typeface="+mn-ea"/>
                <a:cs typeface="+mn-cs"/>
              </a:rPr>
              <a:t>Strücklingen</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 und Scharrel. </a:t>
            </a: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2.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ziemlich</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unbekannte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in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Norddeutschland</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3.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Frühe</a:t>
            </a:r>
            <a:r>
              <a:rPr lang="de-DE" sz="18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r ist man nur </a:t>
            </a:r>
            <a:r>
              <a:rPr lang="de-DE" sz="1800" b="0" u="none"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mit dem Boot über einen See ins </a:t>
            </a:r>
            <a:r>
              <a:rPr lang="de-DE" sz="18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Saterland gekommen. Das ist auch der Grund, warum es Saterfriesisch heute noch gibt!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alibri" panose="020F0502020204030204" pitchFamily="34" charset="0"/>
                <a:ea typeface="+mn-ea"/>
                <a:cs typeface="Calibri" panose="020F0502020204030204" pitchFamily="34" charset="0"/>
              </a:rPr>
              <a:t>4.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Man kommt jetzt leichter ins Saterland, weil der See weniger Wasser hat. Man braucht kein Boot mehr.</a:t>
            </a:r>
            <a:endParaRPr kumimoji="0" lang="en-GB"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5.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Das Saterland liegt in der Nähe von Oldenburg in Niedersachsen.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6. Sie haben ihre Sprache nach England gebracht. Schon im Mittelalter sind Boote von Friesland nach England gefahren.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7. </a:t>
            </a:r>
            <a:r>
              <a:rPr kumimoji="0" lang="de-DE" sz="1200" b="0" i="0" u="none" strike="noStrike" kern="1200" cap="none" spc="0" normalizeH="0" baseline="0" noProof="0" dirty="0">
                <a:ln>
                  <a:noFill/>
                </a:ln>
                <a:solidFill>
                  <a:srgbClr val="FFFFFF"/>
                </a:solidFill>
                <a:effectLst/>
                <a:uLnTx/>
                <a:uFillTx/>
                <a:latin typeface="Century Gothic"/>
                <a:ea typeface="+mn-ea"/>
                <a:cs typeface="+mn-cs"/>
              </a:rPr>
              <a:t>Man weiß das, weil  Englisch und Friesisch* ursprünglich sehr ähnlich waren. </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8. </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Die Menschen in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Saterland</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sprechen</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Sie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eine</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Minderheit</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Nur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ungefähr</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2000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Personen</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verstehen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Friesisch</a:t>
            </a:r>
            <a:r>
              <a:rPr lang="en-GB" dirty="0">
                <a:solidFill>
                  <a:srgbClr val="000000"/>
                </a:solidFill>
                <a:effectLst/>
                <a:latin typeface="Century Gothic" panose="020B0502020202020204" pitchFamily="34" charset="0"/>
              </a:rPr>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25050"/>
              </a:solidFill>
              <a:effectLst/>
              <a:uLnTx/>
              <a:uFillTx/>
              <a:latin typeface="Century Gothic"/>
              <a:ea typeface="+mn-ea"/>
              <a:cs typeface="+mn-cs"/>
            </a:endParaRPr>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79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 </a:t>
            </a:r>
            <a:r>
              <a:rPr lang="en-GB" b="0" i="0" dirty="0">
                <a:solidFill>
                  <a:srgbClr val="202124"/>
                </a:solidFill>
                <a:effectLst/>
                <a:latin typeface="arial" panose="020B0604020202020204" pitchFamily="34" charset="0"/>
              </a:rPr>
              <a:t>(Grey boxes higher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practise WH-questions with WO2 in a reading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Calibri" panose="020F0502020204030204" pitchFamily="34" charset="0"/>
              </a:rPr>
              <a:t>The teacher asks the questions in a random order and students respond by reading aloud the correct answer.</a:t>
            </a:r>
          </a:p>
          <a:p>
            <a:pPr marL="228600" indent="-228600">
              <a:buAutoNum type="arabicPeriod"/>
            </a:pPr>
            <a:r>
              <a:rPr lang="en-GB" b="0" i="0" dirty="0">
                <a:solidFill>
                  <a:srgbClr val="202124"/>
                </a:solidFill>
                <a:effectLst/>
                <a:latin typeface="arial" panose="020B0604020202020204" pitchFamily="34" charset="0"/>
              </a:rPr>
              <a:t>Click to reveal the questions.</a:t>
            </a:r>
          </a:p>
          <a:p>
            <a:pPr marL="228600" indent="-228600">
              <a:buAutoNum type="arabicPeriod"/>
            </a:pPr>
            <a:r>
              <a:rPr lang="en-GB" b="0" i="0" dirty="0">
                <a:solidFill>
                  <a:srgbClr val="222222"/>
                </a:solidFill>
                <a:effectLst/>
                <a:latin typeface="Calibri" panose="020F0502020204030204" pitchFamily="34" charset="0"/>
              </a:rPr>
              <a:t>Students summarise what they have found out about </a:t>
            </a:r>
            <a:r>
              <a:rPr lang="en-GB" b="0" i="0" dirty="0" err="1">
                <a:solidFill>
                  <a:srgbClr val="222222"/>
                </a:solidFill>
                <a:effectLst/>
                <a:latin typeface="Calibri" panose="020F0502020204030204" pitchFamily="34" charset="0"/>
              </a:rPr>
              <a:t>Friesisch</a:t>
            </a:r>
            <a:r>
              <a:rPr lang="en-GB" b="0" i="0" dirty="0">
                <a:solidFill>
                  <a:srgbClr val="222222"/>
                </a:solidFill>
                <a:effectLst/>
                <a:latin typeface="Calibri" panose="020F0502020204030204" pitchFamily="34" charset="0"/>
              </a:rPr>
              <a:t> in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408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 </a:t>
            </a:r>
            <a:r>
              <a:rPr lang="en-US" b="0" dirty="0"/>
              <a:t>(Note: The top row contains foundation vocabulary and the bottom row contains higher vocabulary)</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6 minutes</a:t>
            </a:r>
            <a:br>
              <a:rPr lang="en-US" dirty="0"/>
            </a:br>
            <a:br>
              <a:rPr lang="en-US" b="1" dirty="0"/>
            </a:br>
            <a:r>
              <a:rPr lang="en-US" b="1" dirty="0"/>
              <a:t>Aim: </a:t>
            </a:r>
            <a:r>
              <a:rPr lang="en-US" b="0" dirty="0"/>
              <a:t>to </a:t>
            </a:r>
            <a:r>
              <a:rPr lang="en-US" b="0" dirty="0" err="1"/>
              <a:t>practise</a:t>
            </a:r>
            <a:r>
              <a:rPr lang="en-US" b="0" dirty="0"/>
              <a:t> this week’s vocabulary. </a:t>
            </a:r>
          </a:p>
          <a:p>
            <a:pPr marL="0" lvl="0" indent="0" algn="l" rtl="0">
              <a:spcBef>
                <a:spcPts val="0"/>
              </a:spcBef>
              <a:spcAft>
                <a:spcPts val="0"/>
              </a:spcAft>
              <a:buNone/>
            </a:pPr>
            <a:br>
              <a:rPr lang="en-US" dirty="0"/>
            </a:br>
            <a:r>
              <a:rPr lang="en-US" b="1" dirty="0"/>
              <a:t>Procedure:</a:t>
            </a:r>
            <a:br>
              <a:rPr lang="en-US" dirty="0"/>
            </a:br>
            <a:r>
              <a:rPr lang="en-US" dirty="0"/>
              <a:t>1.  Students translate the English words to German.</a:t>
            </a:r>
          </a:p>
          <a:p>
            <a:pPr marL="0" lvl="0" indent="0" algn="l" rtl="0">
              <a:spcBef>
                <a:spcPts val="0"/>
              </a:spcBef>
              <a:spcAft>
                <a:spcPts val="0"/>
              </a:spcAft>
              <a:buNone/>
            </a:pPr>
            <a:r>
              <a:rPr lang="en-US" dirty="0"/>
              <a:t>2. Click to reveal answers.</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2FFB3-C813-4389-8F04-ECD033D790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93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9 minutes </a:t>
            </a:r>
            <a:endParaRPr lang="en-GB" dirty="0"/>
          </a:p>
          <a:p>
            <a:endParaRPr lang="en-GB" dirty="0"/>
          </a:p>
          <a:p>
            <a:r>
              <a:rPr lang="en-GB" b="1" dirty="0"/>
              <a:t>Aim</a:t>
            </a:r>
            <a:r>
              <a:rPr lang="en-GB" dirty="0"/>
              <a:t>: to practise forming questions in the spoken modality; to practise the SSC [w].</a:t>
            </a:r>
          </a:p>
          <a:p>
            <a:endParaRPr lang="en-GB" dirty="0"/>
          </a:p>
          <a:p>
            <a:r>
              <a:rPr lang="en-GB" b="1" dirty="0"/>
              <a:t>Procedure: </a:t>
            </a:r>
          </a:p>
          <a:p>
            <a:pPr marL="228600" indent="-228600">
              <a:buAutoNum type="arabicPeriod"/>
            </a:pPr>
            <a:r>
              <a:rPr lang="en-GB" b="0" dirty="0"/>
              <a:t>Students read the short introduction about Judith Kerr and the information about her in the boxes. </a:t>
            </a:r>
            <a:r>
              <a:rPr lang="en-GB" b="1" dirty="0"/>
              <a:t>Note: </a:t>
            </a:r>
            <a:r>
              <a:rPr lang="en-GB" b="0" dirty="0"/>
              <a:t>Foundation students should read the first and middle rows of boxes (pale yellow and gold) and Higher students should read the middle and last two rows of boxes (gold and grey). The content in the pale yellow and grey boxes is practically the same, except the higher boxes contain some of this week’s higher vocabulary for extra practice.</a:t>
            </a:r>
          </a:p>
          <a:p>
            <a:pPr marL="228600" indent="-228600">
              <a:buAutoNum type="arabicPeriod"/>
            </a:pPr>
            <a:r>
              <a:rPr lang="en-GB" b="0" dirty="0"/>
              <a:t>Students work in pairs based on tier. Student A chooses one of the 5 boxes for their tier and asks a question that is answered by the information in that box. Student B must try and guess which box Student A is referring to. Students then swap roles.</a:t>
            </a:r>
          </a:p>
          <a:p>
            <a:pPr marL="228600" indent="-228600">
              <a:buAutoNum type="arabicPeriod"/>
            </a:pPr>
            <a:r>
              <a:rPr lang="en-GB" b="0" dirty="0"/>
              <a:t>As a whole class, students suggest questions to each of the answers. Click to reveal a suggested question for each box.</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br>
              <a:rPr lang="en-US" b="1" dirty="0"/>
            </a:br>
            <a:r>
              <a:rPr lang="de-DE" sz="1200" dirty="0">
                <a:effectLst/>
                <a:latin typeface="+mj-lt"/>
                <a:ea typeface="Calibri" panose="020F0502020204030204" pitchFamily="34" charset="0"/>
                <a:cs typeface="Times New Roman" panose="02020603050405020304" pitchFamily="18" charset="0"/>
              </a:rPr>
              <a:t>Flucht</a:t>
            </a:r>
            <a:r>
              <a:rPr lang="en-GB" dirty="0">
                <a:solidFill>
                  <a:srgbClr val="000000"/>
                </a:solidFill>
                <a:effectLst/>
                <a:latin typeface="Century Gothic" panose="020B0502020202020204" pitchFamily="34" charset="0"/>
              </a:rPr>
              <a:t> [2008] Jude [1746] </a:t>
            </a:r>
            <a:r>
              <a:rPr lang="en-GB" dirty="0" err="1">
                <a:solidFill>
                  <a:srgbClr val="000000"/>
                </a:solidFill>
                <a:effectLst/>
                <a:latin typeface="Century Gothic" panose="020B0502020202020204" pitchFamily="34" charset="0"/>
              </a:rPr>
              <a:t>fliehen</a:t>
            </a:r>
            <a:r>
              <a:rPr lang="en-GB" dirty="0">
                <a:solidFill>
                  <a:srgbClr val="000000"/>
                </a:solidFill>
                <a:effectLst/>
                <a:latin typeface="Century Gothic" panose="020B0502020202020204" pitchFamily="34" charset="0"/>
              </a:rPr>
              <a:t> [2467]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Jones, R.L. &amp; </a:t>
            </a:r>
            <a:r>
              <a:rPr lang="en-US" i="1" dirty="0" err="1"/>
              <a:t>Tschirner</a:t>
            </a:r>
            <a:r>
              <a:rPr lang="en-US" i="1" dirty="0"/>
              <a:t>, E. (2019). A frequency dictionary of German: core vocabulary for learners. Routledge</a:t>
            </a:r>
            <a:endParaRPr lang="en-US" dirty="0"/>
          </a:p>
          <a:p>
            <a:pPr marL="228600" indent="-228600">
              <a:buAutoNum type="arabicPeriod"/>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90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Bayern, Bodensee, Donau, Schnitzel, </a:t>
            </a:r>
            <a:r>
              <a:rPr lang="en-CA" sz="1200" b="1" i="0" u="none" strike="noStrike" kern="1200" dirty="0" err="1">
                <a:solidFill>
                  <a:schemeClr val="tx1"/>
                </a:solidFill>
                <a:effectLst/>
                <a:latin typeface="+mn-lt"/>
                <a:ea typeface="+mn-ea"/>
                <a:cs typeface="+mn-cs"/>
              </a:rPr>
              <a:t>Minderheit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bayrisch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unsprünglich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Milliarde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Mrd</a:t>
            </a:r>
            <a:r>
              <a:rPr lang="en-CA" sz="1200" b="1" i="0" u="none" strike="noStrike" kern="1200" dirty="0">
                <a:solidFill>
                  <a:schemeClr val="tx1"/>
                </a:solidFill>
                <a:effectLst/>
                <a:latin typeface="+mn-lt"/>
                <a:ea typeface="+mn-ea"/>
                <a:cs typeface="+mn-cs"/>
              </a:rPr>
              <a:t>., Stein</a:t>
            </a:r>
            <a:endPar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en-GB" sz="1200" b="1" i="0" u="none" strike="noStrike" kern="1200" dirty="0">
                <a:solidFill>
                  <a:schemeClr val="tx1"/>
                </a:solidFill>
                <a:effectLst/>
                <a:latin typeface="Calibri" panose="020F0502020204030204" pitchFamily="34" charset="0"/>
                <a:ea typeface="+mn-ea"/>
                <a:cs typeface="Times New Roman" panose="02020603050405020304" pitchFamily="18" charset="0"/>
              </a:rPr>
              <a:t>Edexcel list does not have: </a:t>
            </a:r>
            <a:r>
              <a:rPr lang="en-CA" sz="1200" b="1" i="0" u="none" strike="noStrike" kern="1200" dirty="0">
                <a:solidFill>
                  <a:schemeClr val="tx1"/>
                </a:solidFill>
                <a:effectLst/>
                <a:latin typeface="+mn-lt"/>
                <a:ea typeface="+mn-ea"/>
                <a:cs typeface="+mn-cs"/>
              </a:rPr>
              <a:t>Bayern, Bodensee, </a:t>
            </a:r>
            <a:r>
              <a:rPr lang="en-CA" sz="1200" b="1" i="0" u="none" strike="noStrike" kern="1200" dirty="0" err="1">
                <a:solidFill>
                  <a:schemeClr val="tx1"/>
                </a:solidFill>
                <a:effectLst/>
                <a:latin typeface="+mn-lt"/>
                <a:ea typeface="+mn-ea"/>
                <a:cs typeface="+mn-cs"/>
              </a:rPr>
              <a:t>Ostsee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bayrisch</a:t>
            </a:r>
            <a:r>
              <a:rPr lang="en-CA" sz="1200" b="1" i="0" u="none" strike="noStrike" kern="1200" dirty="0">
                <a:solidFill>
                  <a:schemeClr val="tx1"/>
                </a:solidFill>
                <a:effectLst/>
                <a:latin typeface="+mn-lt"/>
                <a:ea typeface="+mn-ea"/>
                <a:cs typeface="+mn-cs"/>
              </a:rPr>
              <a:t>, Berliner, </a:t>
            </a:r>
            <a:r>
              <a:rPr lang="en-CA" sz="1200" b="1" i="0" u="none" strike="noStrike" kern="1200" dirty="0" err="1">
                <a:solidFill>
                  <a:schemeClr val="tx1"/>
                </a:solidFill>
                <a:effectLst/>
                <a:latin typeface="+mn-lt"/>
                <a:ea typeface="+mn-ea"/>
                <a:cs typeface="+mn-cs"/>
              </a:rPr>
              <a:t>speziell</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ursprünglich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Milliarde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Mrd</a:t>
            </a:r>
            <a:r>
              <a:rPr lang="en-CA" sz="1200" b="1" i="0" u="none" strike="noStrike" kern="1200" dirty="0">
                <a:solidFill>
                  <a:schemeClr val="tx1"/>
                </a:solidFill>
                <a:effectLst/>
                <a:latin typeface="+mn-lt"/>
                <a:ea typeface="+mn-ea"/>
                <a:cs typeface="+mn-cs"/>
              </a:rPr>
              <a:t>., Stein, </a:t>
            </a:r>
            <a:r>
              <a:rPr lang="en-CA" sz="1200" b="1" i="0" u="none" strike="noStrike" kern="1200" dirty="0" err="1">
                <a:solidFill>
                  <a:schemeClr val="tx1"/>
                </a:solidFill>
                <a:effectLst/>
                <a:latin typeface="+mn-lt"/>
                <a:ea typeface="+mn-ea"/>
                <a:cs typeface="+mn-cs"/>
              </a:rPr>
              <a:t>Vergleich</a:t>
            </a:r>
            <a:endParaRPr lang="en-CA" sz="1200" b="1" i="0" u="none" strike="noStrike" kern="1200" dirty="0">
              <a:solidFill>
                <a:schemeClr val="tx1"/>
              </a:solidFill>
              <a:effectLst/>
              <a:latin typeface="+mn-lt"/>
              <a:ea typeface="+mn-ea"/>
              <a:cs typeface="+mn-cs"/>
            </a:endParaRPr>
          </a:p>
          <a:p>
            <a:pPr>
              <a:lnSpc>
                <a:spcPct val="107000"/>
              </a:lnSpc>
              <a:spcAft>
                <a:spcPts val="800"/>
              </a:spcAft>
            </a:pPr>
            <a:endParaRPr lang="en-CA" sz="1200" b="1" i="0" u="none" strike="noStrike" kern="1200" dirty="0">
              <a:solidFill>
                <a:schemeClr val="tx1"/>
              </a:solidFill>
              <a:effectLst/>
              <a:latin typeface="+mn-lt"/>
              <a:ea typeface="+mn-ea"/>
              <a:cs typeface="+mn-cs"/>
            </a:endParaRPr>
          </a:p>
          <a:p>
            <a:pPr>
              <a:lnSpc>
                <a:spcPct val="107000"/>
              </a:lnSpc>
              <a:spcAft>
                <a:spcPts val="800"/>
              </a:spcAft>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Plural rules 1-3</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WH-questions</a:t>
            </a:r>
            <a:br>
              <a:rPr lang="en-GB" sz="1200" b="0"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WO2</a:t>
            </a:r>
          </a:p>
          <a:p>
            <a:pPr>
              <a:lnSpc>
                <a:spcPct val="107000"/>
              </a:lnSpc>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Revisit: Numbers</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200" b="1" i="0" dirty="0">
                <a:solidFill>
                  <a:srgbClr val="000000"/>
                </a:solidFill>
                <a:effectLst/>
                <a:latin typeface="Century Gothic" panose="020B0502020202020204" pitchFamily="34" charset="0"/>
              </a:rPr>
              <a:t>[w] vs [v]</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question words]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dirty="0">
                <a:solidFill>
                  <a:srgbClr val="000000"/>
                </a:solidFill>
                <a:effectLst/>
                <a:latin typeface="Century Gothic" panose="020B0502020202020204" pitchFamily="34" charset="0"/>
              </a:rPr>
              <a:t>[z]</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numbers 20+] </a:t>
            </a:r>
            <a:endParaRPr lang="en-US" sz="12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Bayern [624] Bodensee [n/a] Donau [n/a] Köln [n/a] München [n/a] Ostsee [n/a] Rhein [n/a] Schnitzel [n/a] U-Bahn [n/a] Volk [1032] Weise [468] Wurst [3923] national [891] Minderheit (H) [4256] bayrisch (H) [1383] Berliner (H) [1190] speziell (H) [815] ursprünglich (H) [1332]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en-GB" sz="1200" b="0" i="0" dirty="0">
                <a:solidFill>
                  <a:srgbClr val="000000"/>
                </a:solidFill>
                <a:effectLst/>
                <a:latin typeface="Century Gothic" panose="020B0502020202020204" pitchFamily="34" charset="0"/>
              </a:rPr>
              <a:t>l</a:t>
            </a:r>
            <a:r>
              <a:rPr lang="de-DE" sz="1200" b="0" i="0" u="none" strike="noStrike" dirty="0">
                <a:solidFill>
                  <a:srgbClr val="000000"/>
                </a:solidFill>
                <a:effectLst/>
                <a:latin typeface="Century Gothic" panose="020B0502020202020204" pitchFamily="34" charset="0"/>
              </a:rPr>
              <a:t>iegen [6] Art [260] Grund [249] Kleidung [2820] Kultur [594] Milliarde, Mrd. [453] Million, Mio. [209] Norden, Nord- [1516] Nummer [806] Osten, Ost- [1208] Projekt [720] Religion [1976] Schloss [1907] Stein [1181] Süden, Süd- [1771] Vergleich [383] Welt [164] Westen, West- [1010] bekannt [319] eigen [166] einzig [343] oft [223] acht [645] achtzig [3301] drei [106] dreißig [2046] dreizehn [4772] eins [774] elf [1507] fünf [274] fünfzig [2390] hundert [1107] neun [1053] neunzig [3028] null [1680] sechs [428] sechzehn [4924] sechzig [2448] sieben [611] siebzehn [n/a] siebzig [2609] tausend [1177] vier [200] vierzig [2907] zehn [333] zwanzig [1359] zwei [70] zwölf [1080] was für? [n/a] </a:t>
            </a: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einige, wann, was, was für, wer, wie, wo, woher, wohin, viel(e), oft, warum</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076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5 minutes</a:t>
            </a:r>
          </a:p>
          <a:p>
            <a:endParaRPr lang="en-GB" dirty="0"/>
          </a:p>
          <a:p>
            <a:r>
              <a:rPr lang="en-GB" b="1" dirty="0"/>
              <a:t>Aim</a:t>
            </a:r>
            <a:r>
              <a:rPr lang="en-GB" dirty="0"/>
              <a:t>: to recap the homework.</a:t>
            </a:r>
          </a:p>
          <a:p>
            <a:endParaRPr lang="en-GB" dirty="0"/>
          </a:p>
          <a:p>
            <a:r>
              <a:rPr lang="en-GB" b="1" dirty="0"/>
              <a:t>Procedure</a:t>
            </a:r>
            <a:r>
              <a:rPr lang="en-GB" dirty="0"/>
              <a:t>:</a:t>
            </a:r>
            <a:br>
              <a:rPr lang="en-GB" dirty="0"/>
            </a:br>
            <a:r>
              <a:rPr lang="en-GB" dirty="0"/>
              <a:t>Teachers to revisit last week’s homework with students, as appropriate to their classes.</a:t>
            </a:r>
            <a:br>
              <a:rPr lang="en-GB" dirty="0"/>
            </a:br>
            <a:br>
              <a:rPr lang="en-GB" dirty="0"/>
            </a:br>
            <a:r>
              <a:rPr lang="en-GB" b="1" dirty="0"/>
              <a:t>Note</a:t>
            </a:r>
            <a:r>
              <a:rPr lang="en-GB" dirty="0"/>
              <a:t>: the full 10.1.1.1 homework sheet is here: </a:t>
            </a:r>
            <a:r>
              <a:rPr lang="en-GB" dirty="0">
                <a:hlinkClick r:id="rId3"/>
              </a:rPr>
              <a:t>https://resources.ncelp.org/concern/parent/p8418q90p/file_sets/kh04ds12s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923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endParaRPr lang="en-GB" b="1" dirty="0"/>
          </a:p>
          <a:p>
            <a:r>
              <a:rPr lang="en-GB" b="1" dirty="0"/>
              <a:t>Timing: </a:t>
            </a:r>
            <a:r>
              <a:rPr lang="en-GB" dirty="0"/>
              <a:t>3 minutes</a:t>
            </a:r>
            <a:br>
              <a:rPr lang="en-GB" dirty="0"/>
            </a:br>
            <a:br>
              <a:rPr lang="en-GB" b="1" dirty="0"/>
            </a:br>
            <a:r>
              <a:rPr lang="en-GB" b="1" dirty="0"/>
              <a:t>Aim: </a:t>
            </a:r>
            <a:r>
              <a:rPr lang="en-GB" b="0" dirty="0"/>
              <a:t>to recap plural noun formation for rules 1-3. </a:t>
            </a:r>
            <a:br>
              <a:rPr lang="en-GB" b="0" dirty="0"/>
            </a:br>
            <a:br>
              <a:rPr lang="en-GB" dirty="0"/>
            </a:br>
            <a:r>
              <a:rPr lang="en-GB" b="1" dirty="0"/>
              <a:t>Procedure:</a:t>
            </a:r>
            <a:br>
              <a:rPr lang="en-GB" dirty="0"/>
            </a:br>
            <a:r>
              <a:rPr lang="en-GB" dirty="0"/>
              <a:t>Click through the recap.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531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endParaRPr lang="en-GB" b="1" dirty="0"/>
          </a:p>
          <a:p>
            <a:r>
              <a:rPr lang="en-GB" b="1" dirty="0"/>
              <a:t>Timing: </a:t>
            </a:r>
            <a:r>
              <a:rPr lang="en-GB" b="0" dirty="0"/>
              <a:t>8 minutes</a:t>
            </a:r>
            <a:br>
              <a:rPr lang="en-GB" dirty="0"/>
            </a:br>
            <a:br>
              <a:rPr lang="en-GB" b="1" dirty="0"/>
            </a:br>
            <a:r>
              <a:rPr lang="en-GB" b="1" dirty="0"/>
              <a:t>Aim: </a:t>
            </a:r>
            <a:r>
              <a:rPr lang="en-GB" b="0" dirty="0"/>
              <a:t>to practise plural noun formation for rules 1-3. This slide models the task for students. The next slide shows the student task, which is available as a separate handout.</a:t>
            </a:r>
            <a:br>
              <a:rPr lang="en-GB" b="1" dirty="0"/>
            </a:br>
            <a:r>
              <a:rPr lang="en-GB" b="0" dirty="0"/>
              <a:t>NB: the items under ‘du </a:t>
            </a:r>
            <a:r>
              <a:rPr lang="en-GB" b="0" dirty="0" err="1"/>
              <a:t>antwortest</a:t>
            </a:r>
            <a:r>
              <a:rPr lang="en-GB" b="0" dirty="0"/>
              <a:t>’ are jumbled so students have to identify the correct items. </a:t>
            </a:r>
            <a:br>
              <a:rPr lang="en-GB" b="0" dirty="0"/>
            </a:br>
            <a:br>
              <a:rPr lang="en-GB" dirty="0"/>
            </a:br>
            <a:r>
              <a:rPr lang="en-GB" b="1" dirty="0"/>
              <a:t>Procedure:</a:t>
            </a:r>
            <a:br>
              <a:rPr lang="en-GB" dirty="0"/>
            </a:br>
            <a:r>
              <a:rPr lang="en-GB" dirty="0"/>
              <a:t>Model </a:t>
            </a:r>
            <a:r>
              <a:rPr lang="en-GB" dirty="0" err="1"/>
              <a:t>pairwork</a:t>
            </a:r>
            <a:r>
              <a:rPr lang="en-GB" dirty="0"/>
              <a:t> activity, making sure students have understood how it works. Then use handouts for </a:t>
            </a:r>
            <a:r>
              <a:rPr lang="en-GB" dirty="0" err="1"/>
              <a:t>pairwork</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de-DE" sz="1200" kern="1200" dirty="0">
                <a:solidFill>
                  <a:schemeClr val="tx1"/>
                </a:solidFill>
                <a:effectLst/>
                <a:latin typeface="+mn-lt"/>
                <a:ea typeface="+mn-ea"/>
                <a:cs typeface="+mn-cs"/>
              </a:rPr>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360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THE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993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some of this week’s grammar and vocabulary in a German to English translation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German sentences and translate them into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model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 The layout of the task mirrors that used in professional translating; the side-by-side and sentence-by-sentence format may help students to ensure that they pay attention to the detail of the text and account for every word, which will be important in GCSE translation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ii) There will be several correct ways of translating each sentence. The model answers provide a guide, but will not be the only correct answers.</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729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WO2, WH- and yes/no questions, plurals, and some of this week’s vocabulary in an English to German translation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sentences in English and translate them into German. They write the parts in bold at the beginning of their German sentences so that they use WO2.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model answers. Note: there will be several correct ways of translating each sentence. The model answers provide a guide, but will not be the only correct answers.</a:t>
            </a:r>
          </a:p>
          <a:p>
            <a:endParaRPr lang="en-GB" dirty="0"/>
          </a:p>
          <a:p>
            <a:r>
              <a:rPr lang="en-US" b="1" dirty="0"/>
              <a:t>Word frequency of unknown words (1 is the most frequent word in German): </a:t>
            </a:r>
            <a:br>
              <a:rPr lang="en-US" b="1" dirty="0"/>
            </a:br>
            <a:r>
              <a:rPr lang="en-GB" dirty="0"/>
              <a:t>Vogel [1701]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Jones, R.L. &amp; </a:t>
            </a:r>
            <a:r>
              <a:rPr lang="en-US" i="1" dirty="0" err="1"/>
              <a:t>Tschirner</a:t>
            </a:r>
            <a:r>
              <a:rPr lang="en-US" i="1" dirty="0"/>
              <a:t>, E. (2019). A frequency dictionary of German: core vocabulary for learners. Routledge</a:t>
            </a:r>
            <a:endParaRPr lang="en-US" dirty="0"/>
          </a:p>
          <a:p>
            <a:endParaRPr lang="en-GB" dirty="0"/>
          </a:p>
        </p:txBody>
      </p:sp>
      <p:sp>
        <p:nvSpPr>
          <p:cNvPr id="4" name="Slide Number Placeholder 3"/>
          <p:cNvSpPr>
            <a:spLocks noGrp="1"/>
          </p:cNvSpPr>
          <p:nvPr>
            <p:ph type="sldNum" sz="quarter" idx="5"/>
          </p:nvPr>
        </p:nvSpPr>
        <p:spPr/>
        <p:txBody>
          <a:bodyPr/>
          <a:lstStyle/>
          <a:p>
            <a:fld id="{4DFDA421-CC48-41D4-BE9A-9D1A1BED9A9E}" type="slidenum">
              <a:rPr lang="en-GB" smtClean="0"/>
              <a:t>37</a:t>
            </a:fld>
            <a:endParaRPr lang="en-GB"/>
          </a:p>
        </p:txBody>
      </p:sp>
    </p:spTree>
    <p:extLst>
      <p:ext uri="{BB962C8B-B14F-4D97-AF65-F5344CB8AC3E}">
        <p14:creationId xmlns:p14="http://schemas.microsoft.com/office/powerpoint/2010/main" val="1421930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2 minutes</a:t>
            </a:r>
            <a:br>
              <a:rPr lang="en-GB" dirty="0"/>
            </a:br>
            <a:br>
              <a:rPr lang="en-GB" b="1" dirty="0"/>
            </a:br>
            <a:r>
              <a:rPr lang="en-GB" b="1" dirty="0"/>
              <a:t>Aim: </a:t>
            </a:r>
            <a:r>
              <a:rPr lang="en-GB" b="0" dirty="0"/>
              <a:t>to set homework for the following week.,</a:t>
            </a:r>
          </a:p>
          <a:p>
            <a:pPr marL="0" lvl="0" indent="0" algn="l" rtl="0">
              <a:lnSpc>
                <a:spcPct val="100000"/>
              </a:lnSpc>
              <a:spcBef>
                <a:spcPts val="0"/>
              </a:spcBef>
              <a:spcAft>
                <a:spcPts val="0"/>
              </a:spcAft>
              <a:buSzPts val="1400"/>
              <a:buNone/>
            </a:pPr>
            <a:r>
              <a:rPr lang="en-GB" b="1" dirty="0"/>
              <a:t>Note</a:t>
            </a:r>
            <a:r>
              <a:rPr lang="en-GB" b="0" dirty="0"/>
              <a:t>: the vocabulary learning is pre-learning for Y10.1.1 Week 3.</a:t>
            </a:r>
            <a:br>
              <a:rPr lang="en-GB" b="0" dirty="0"/>
            </a:br>
            <a:br>
              <a:rPr lang="en-GB" b="0" dirty="0"/>
            </a:br>
            <a:r>
              <a:rPr lang="en-GB" b="1" dirty="0"/>
              <a:t>Procedure:</a:t>
            </a:r>
            <a:br>
              <a:rPr lang="en-GB" b="1" dirty="0"/>
            </a:br>
            <a:r>
              <a:rPr lang="en-GB" b="0" dirty="0"/>
              <a:t>1. Display the slide. Explain the tasks.</a:t>
            </a:r>
            <a:br>
              <a:rPr lang="en-GB" b="0" dirty="0"/>
            </a:br>
            <a:r>
              <a:rPr lang="en-GB" b="0" dirty="0"/>
              <a:t>2. Post this slide or its information for students, using the usual school system for this.</a:t>
            </a:r>
            <a:br>
              <a:rPr lang="en-GB" dirty="0"/>
            </a:br>
            <a:endParaRPr dirty="0"/>
          </a:p>
          <a:p>
            <a:pPr marL="0" lvl="0" indent="0" algn="l" rtl="0">
              <a:lnSpc>
                <a:spcPct val="100000"/>
              </a:lnSpc>
              <a:spcBef>
                <a:spcPts val="0"/>
              </a:spcBef>
              <a:spcAft>
                <a:spcPts val="0"/>
              </a:spcAft>
              <a:buSzPts val="1400"/>
              <a:buNone/>
            </a:pPr>
            <a:r>
              <a:rPr lang="en-GB" b="1" dirty="0"/>
              <a:t>Notes</a:t>
            </a:r>
            <a:r>
              <a:rPr lang="en-GB" dirty="0"/>
              <a:t>: </a:t>
            </a:r>
            <a:br>
              <a:rPr lang="en-GB" dirty="0"/>
            </a:br>
            <a:r>
              <a:rPr lang="en-GB"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GB" dirty="0" err="1"/>
              <a:t>LanguageNut</a:t>
            </a:r>
            <a:r>
              <a:rPr lang="en-GB" dirty="0"/>
              <a:t>. Teachers may of course create their own versions of vocabulary learning activities in any of the different platforms available.</a:t>
            </a:r>
            <a:br>
              <a:rPr lang="en-GB" dirty="0"/>
            </a:br>
            <a:br>
              <a:rPr lang="en-GB" dirty="0"/>
            </a:br>
            <a:r>
              <a:rPr lang="en-GB" dirty="0"/>
              <a:t>At KS4, there are several sets for learning/revisiting:</a:t>
            </a:r>
            <a:br>
              <a:rPr lang="en-GB" dirty="0"/>
            </a:br>
            <a:r>
              <a:rPr lang="en-GB" dirty="0"/>
              <a:t>1. The new vocabulary for the following week.</a:t>
            </a:r>
            <a:br>
              <a:rPr lang="en-GB" dirty="0"/>
            </a:br>
            <a:r>
              <a:rPr lang="en-GB" dirty="0"/>
              <a:t>2. The revisited thematic vocabulary (from KS3 SOW) assigned to the week.</a:t>
            </a:r>
            <a:br>
              <a:rPr lang="en-GB" dirty="0"/>
            </a:br>
            <a:r>
              <a:rPr lang="en-GB" dirty="0"/>
              <a:t>3. The systematic revisiting (at +3 and +9 weekly intervals) of new vocabulary.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 the KS4 SOW every word from the GCSE vocabulary list has been tracked to ensure that:</a:t>
            </a:r>
            <a:br>
              <a:rPr lang="en-GB" dirty="0"/>
            </a:br>
            <a:r>
              <a:rPr lang="en-GB" dirty="0"/>
              <a:t>1. New words are </a:t>
            </a:r>
            <a:r>
              <a:rPr lang="en-GB" b="1" dirty="0"/>
              <a:t>introduced, revisited twice </a:t>
            </a:r>
            <a:r>
              <a:rPr lang="en-GB" dirty="0"/>
              <a:t>at intervals during the course, and </a:t>
            </a:r>
            <a:r>
              <a:rPr lang="en-GB" b="1" dirty="0"/>
              <a:t>once again </a:t>
            </a:r>
            <a:r>
              <a:rPr lang="en-GB" dirty="0"/>
              <a:t>during the final 9-week revision phase.</a:t>
            </a:r>
            <a:br>
              <a:rPr lang="en-GB" dirty="0"/>
            </a:br>
            <a:r>
              <a:rPr lang="en-GB" dirty="0"/>
              <a:t>2. KS3 revisited thematic vocabulary is </a:t>
            </a:r>
            <a:r>
              <a:rPr lang="en-GB" b="1" dirty="0"/>
              <a:t>revisited twice </a:t>
            </a:r>
            <a:r>
              <a:rPr lang="en-GB" dirty="0"/>
              <a:t>during the course, and </a:t>
            </a:r>
            <a:r>
              <a:rPr lang="en-GB" b="1" dirty="0"/>
              <a:t>once again</a:t>
            </a:r>
            <a:r>
              <a:rPr lang="en-GB" dirty="0"/>
              <a:t> during the final 9-week revision phase.</a:t>
            </a:r>
            <a:br>
              <a:rPr lang="en-GB" dirty="0"/>
            </a:br>
            <a:r>
              <a:rPr lang="en-GB" dirty="0"/>
              <a:t>3. KS3 function words (listed as R(</a:t>
            </a:r>
            <a:r>
              <a:rPr lang="en-GB" dirty="0" err="1"/>
              <a:t>equired</a:t>
            </a:r>
            <a:r>
              <a:rPr lang="en-GB" dirty="0"/>
              <a:t>) on Annex E of the GCSE Subject Content are all </a:t>
            </a:r>
            <a:r>
              <a:rPr lang="en-GB" b="1" dirty="0"/>
              <a:t>revisited multiple times </a:t>
            </a:r>
            <a:r>
              <a:rPr lang="en-GB" dirty="0"/>
              <a:t>(Column D on the KS4 SOW) and the revisits are also tracked on the KS4 Vocabulary tracker.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We anticipate that students will spend on average 2 hours on homework per week at KS4.  </a:t>
            </a:r>
            <a:br>
              <a:rPr lang="en-GB" dirty="0"/>
            </a:br>
            <a:r>
              <a:rPr lang="en-GB"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dirty="0"/>
              <a:t>nd</a:t>
            </a:r>
            <a:r>
              <a:rPr lang="en-GB"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dirty="0"/>
              <a:t>might</a:t>
            </a:r>
            <a:r>
              <a:rPr lang="en-GB" dirty="0"/>
              <a:t> best be undertaken in class, where teachers can replicate the conditions for written language production that will apply for students at GCSE.</a:t>
            </a:r>
            <a:endParaRPr dirty="0"/>
          </a:p>
          <a:p>
            <a:pPr marL="0" lvl="0" indent="0" algn="l" rtl="0">
              <a:lnSpc>
                <a:spcPct val="100000"/>
              </a:lnSpc>
              <a:spcBef>
                <a:spcPts val="0"/>
              </a:spcBef>
              <a:spcAft>
                <a:spcPts val="0"/>
              </a:spcAft>
              <a:buSzPts val="1400"/>
              <a:buNone/>
            </a:pPr>
            <a:endParaRPr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Possible additional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may like to make use of this text, which uses mostly previously taught language, setting comprehension questions, creating a gap-fill or other suitable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mj-lt"/>
                <a:ea typeface="Calibri" panose="020F0502020204030204" pitchFamily="34" charset="0"/>
                <a:cs typeface="Times New Roman" panose="02020603050405020304" pitchFamily="18" charset="0"/>
              </a:rPr>
              <a:t>eigentlich</a:t>
            </a:r>
            <a:r>
              <a:rPr lang="en-GB" dirty="0">
                <a:solidFill>
                  <a:srgbClr val="000000"/>
                </a:solidFill>
                <a:effectLst/>
                <a:latin typeface="Century Gothic" panose="020B0502020202020204" pitchFamily="34" charset="0"/>
              </a:rPr>
              <a:t> [151] </a:t>
            </a:r>
            <a:r>
              <a:rPr lang="en-GB" dirty="0" err="1">
                <a:solidFill>
                  <a:srgbClr val="000000"/>
                </a:solidFill>
                <a:effectLst/>
                <a:latin typeface="Century Gothic" panose="020B0502020202020204" pitchFamily="34" charset="0"/>
              </a:rPr>
              <a:t>Eiche</a:t>
            </a:r>
            <a:r>
              <a:rPr lang="en-GB" dirty="0">
                <a:solidFill>
                  <a:srgbClr val="000000"/>
                </a:solidFill>
                <a:effectLst/>
                <a:latin typeface="Century Gothic" panose="020B0502020202020204" pitchFamily="34" charset="0"/>
              </a:rPr>
              <a:t> [&gt;5009] </a:t>
            </a:r>
            <a:r>
              <a:rPr lang="en-GB" dirty="0" err="1">
                <a:solidFill>
                  <a:srgbClr val="000000"/>
                </a:solidFill>
                <a:effectLst/>
                <a:latin typeface="Century Gothic" panose="020B0502020202020204" pitchFamily="34" charset="0"/>
              </a:rPr>
              <a:t>amerikanisch</a:t>
            </a:r>
            <a:r>
              <a:rPr lang="en-GB" dirty="0">
                <a:solidFill>
                  <a:srgbClr val="000000"/>
                </a:solidFill>
                <a:effectLst/>
                <a:latin typeface="Century Gothic" panose="020B0502020202020204" pitchFamily="34" charset="0"/>
              </a:rPr>
              <a:t> [836]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4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3 minutes</a:t>
            </a:r>
            <a:br>
              <a:rPr lang="en-US" dirty="0"/>
            </a:br>
            <a:br>
              <a:rPr lang="en-US" b="1" dirty="0"/>
            </a:br>
            <a:r>
              <a:rPr lang="en-US" b="1" dirty="0"/>
              <a:t>Aim: </a:t>
            </a:r>
            <a:r>
              <a:rPr lang="en-US" b="0" dirty="0"/>
              <a:t>to recap numbers in German. </a:t>
            </a:r>
          </a:p>
          <a:p>
            <a:pPr marL="0" lvl="0" indent="0" algn="l" rtl="0">
              <a:spcBef>
                <a:spcPts val="0"/>
              </a:spcBef>
              <a:spcAft>
                <a:spcPts val="0"/>
              </a:spcAft>
              <a:buNone/>
            </a:pPr>
            <a:br>
              <a:rPr lang="en-US" dirty="0"/>
            </a:br>
            <a:r>
              <a:rPr lang="en-US" b="1" dirty="0"/>
              <a:t>Procedure:</a:t>
            </a:r>
            <a:br>
              <a:rPr lang="en-US" dirty="0"/>
            </a:br>
            <a:r>
              <a:rPr lang="en-US" dirty="0"/>
              <a:t>Click through the recap. Students should already be familiar with the information.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8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a:t>
            </a:r>
          </a:p>
          <a:p>
            <a:pPr marL="0" lvl="0" indent="0" algn="l" rtl="0">
              <a:spcBef>
                <a:spcPts val="0"/>
              </a:spcBef>
              <a:spcAft>
                <a:spcPts val="0"/>
              </a:spcAft>
              <a:buNone/>
            </a:pPr>
            <a:r>
              <a:rPr lang="en-US" b="1" dirty="0"/>
              <a:t>Timing: 8 minutes</a:t>
            </a:r>
            <a:br>
              <a:rPr lang="en-US" dirty="0"/>
            </a:br>
            <a:br>
              <a:rPr lang="en-US" b="1" dirty="0"/>
            </a:br>
            <a:r>
              <a:rPr lang="en-US" b="1" dirty="0"/>
              <a:t>Aim: </a:t>
            </a:r>
            <a:r>
              <a:rPr lang="en-US" b="0" dirty="0"/>
              <a:t>to </a:t>
            </a:r>
            <a:r>
              <a:rPr lang="en-US" b="0" dirty="0" err="1"/>
              <a:t>practise</a:t>
            </a:r>
            <a:r>
              <a:rPr lang="en-US" b="0" dirty="0"/>
              <a:t> [z] and numbers.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r>
              <a:rPr lang="en-US" b="0" dirty="0"/>
              <a:t>The first two handouts are for higher students and the second two are for foundation students. Students will need to work in a pair with someone working at the same tier. </a:t>
            </a:r>
          </a:p>
          <a:p>
            <a:pPr marL="0" lvl="0" indent="0" algn="l" rtl="0">
              <a:spcBef>
                <a:spcPts val="0"/>
              </a:spcBef>
              <a:spcAft>
                <a:spcPts val="0"/>
              </a:spcAft>
              <a:buNone/>
            </a:pPr>
            <a:br>
              <a:rPr lang="en-US" dirty="0"/>
            </a:br>
            <a:r>
              <a:rPr lang="en-US" b="1" dirty="0"/>
              <a:t>Procedure:</a:t>
            </a:r>
            <a:br>
              <a:rPr lang="en-US" dirty="0"/>
            </a:br>
            <a:r>
              <a:rPr lang="en-US" dirty="0"/>
              <a:t>1.  Explain the task. Each student should have a handout with some facts about Switzerland. </a:t>
            </a:r>
          </a:p>
          <a:p>
            <a:pPr marL="0" lvl="0" indent="0" algn="l" rtl="0">
              <a:spcBef>
                <a:spcPts val="0"/>
              </a:spcBef>
              <a:spcAft>
                <a:spcPts val="0"/>
              </a:spcAft>
              <a:buNone/>
            </a:pPr>
            <a:r>
              <a:rPr lang="en-US" dirty="0"/>
              <a:t>2.  Students take it in turn to read a fact to each other. </a:t>
            </a:r>
          </a:p>
          <a:p>
            <a:pPr marL="0" lvl="0" indent="0" algn="l" rtl="0">
              <a:spcBef>
                <a:spcPts val="0"/>
              </a:spcBef>
              <a:spcAft>
                <a:spcPts val="0"/>
              </a:spcAft>
              <a:buNone/>
            </a:pPr>
            <a:r>
              <a:rPr lang="en-US" dirty="0"/>
              <a:t>3.  Their partner notes all the numbers they hear. </a:t>
            </a:r>
          </a:p>
          <a:p>
            <a:pPr marL="0" lvl="0" indent="0" algn="l" rtl="0">
              <a:spcBef>
                <a:spcPts val="0"/>
              </a:spcBef>
              <a:spcAft>
                <a:spcPts val="0"/>
              </a:spcAft>
              <a:buNone/>
            </a:pPr>
            <a:endParaRPr lang="en-US" dirty="0"/>
          </a:p>
          <a:p>
            <a:r>
              <a:rPr lang="en-US" b="1" dirty="0"/>
              <a:t>Word frequency of unknown words (1 is the most frequent word in German): </a:t>
            </a:r>
            <a:br>
              <a:rPr lang="en-US" b="1" dirty="0"/>
            </a:br>
            <a:r>
              <a:rPr lang="de-DE" sz="1200" dirty="0">
                <a:effectLst/>
                <a:latin typeface="+mj-lt"/>
                <a:ea typeface="Calibri" panose="020F0502020204030204" pitchFamily="34" charset="0"/>
                <a:cs typeface="Times New Roman" panose="02020603050405020304" pitchFamily="18" charset="0"/>
              </a:rPr>
              <a:t>Milliardäre</a:t>
            </a:r>
            <a:r>
              <a:rPr lang="en-GB" dirty="0">
                <a:solidFill>
                  <a:srgbClr val="000000"/>
                </a:solidFill>
                <a:effectLst/>
                <a:latin typeface="Century Gothic" panose="020B0502020202020204" pitchFamily="34" charset="0"/>
              </a:rPr>
              <a:t> [&gt;5009] </a:t>
            </a:r>
            <a:r>
              <a:rPr lang="de-DE" sz="1200" dirty="0">
                <a:effectLst/>
                <a:latin typeface="+mj-lt"/>
                <a:ea typeface="Calibri" panose="020F0502020204030204" pitchFamily="34" charset="0"/>
                <a:cs typeface="Times New Roman" panose="02020603050405020304" pitchFamily="18" charset="0"/>
              </a:rPr>
              <a:t>Meerschweinchen</a:t>
            </a:r>
            <a:r>
              <a:rPr lang="en-GB" dirty="0">
                <a:solidFill>
                  <a:srgbClr val="000000"/>
                </a:solidFill>
                <a:effectLst/>
                <a:latin typeface="Century Gothic" panose="020B0502020202020204" pitchFamily="34" charset="0"/>
              </a:rPr>
              <a:t> [&gt;5009] </a:t>
            </a:r>
            <a:r>
              <a:rPr lang="en-GB" dirty="0" err="1">
                <a:solidFill>
                  <a:srgbClr val="000000"/>
                </a:solidFill>
                <a:effectLst/>
                <a:latin typeface="Century Gothic" panose="020B0502020202020204" pitchFamily="34" charset="0"/>
              </a:rPr>
              <a:t>Zugang</a:t>
            </a:r>
            <a:r>
              <a:rPr lang="en-GB" dirty="0">
                <a:solidFill>
                  <a:srgbClr val="000000"/>
                </a:solidFill>
                <a:effectLst/>
                <a:latin typeface="Century Gothic" panose="020B0502020202020204" pitchFamily="34" charset="0"/>
              </a:rPr>
              <a:t> [1506] Album [3630] </a:t>
            </a:r>
            <a:r>
              <a:rPr lang="en-GB" dirty="0" err="1">
                <a:solidFill>
                  <a:srgbClr val="000000"/>
                </a:solidFill>
                <a:effectLst/>
                <a:latin typeface="Century Gothic" panose="020B0502020202020204" pitchFamily="34" charset="0"/>
              </a:rPr>
              <a:t>Wahlrecht</a:t>
            </a:r>
            <a:r>
              <a:rPr lang="en-GB" dirty="0">
                <a:solidFill>
                  <a:srgbClr val="000000"/>
                </a:solidFill>
                <a:effectLst/>
                <a:latin typeface="Century Gothic" panose="020B0502020202020204" pitchFamily="34" charset="0"/>
              </a:rPr>
              <a:t> [&gt;5009] Schweizer [1274]</a:t>
            </a:r>
            <a:br>
              <a:rPr lang="en-US" dirty="0"/>
            </a:b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24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Higher Handout audio answers</a:t>
            </a:r>
          </a:p>
          <a:p>
            <a:pPr marL="0" lvl="0" indent="0" algn="l" rtl="0">
              <a:spcBef>
                <a:spcPts val="0"/>
              </a:spcBef>
              <a:spcAft>
                <a:spcPts val="0"/>
              </a:spcAft>
              <a:buNone/>
            </a:pPr>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br>
              <a:rPr lang="en-US" dirty="0"/>
            </a:br>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Higher Handout</a:t>
            </a:r>
          </a:p>
          <a:p>
            <a:endParaRPr lang="en-GB" dirty="0"/>
          </a:p>
          <a:p>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78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Foundation Handout audio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br>
              <a:rPr lang="en-US"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8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Foundation Handout</a:t>
            </a:r>
          </a:p>
          <a:p>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001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04696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462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6749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34696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44549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85213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2780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426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943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23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91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2462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6603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6705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170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98893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1463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81496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19.wav"/><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17.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37.jpeg"/><Relationship Id="rId5" Type="http://schemas.openxmlformats.org/officeDocument/2006/relationships/audio" Target="../media/audio25.wav"/><Relationship Id="rId10" Type="http://schemas.openxmlformats.org/officeDocument/2006/relationships/image" Target="../media/image36.jpeg"/><Relationship Id="rId4" Type="http://schemas.openxmlformats.org/officeDocument/2006/relationships/audio" Target="../media/audio24.wav"/><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jpeg"/><Relationship Id="rId9" Type="http://schemas.openxmlformats.org/officeDocument/2006/relationships/image" Target="../media/image45.gif"/></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33.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microsoft.com/office/2007/relationships/hdphoto" Target="../media/hdphoto2.wdp"/><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35.xml"/><Relationship Id="rId16"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hdphoto" Target="../media/hdphoto2.wdp"/><Relationship Id="rId9" Type="http://schemas.openxmlformats.org/officeDocument/2006/relationships/image" Target="../media/image76.png"/><Relationship Id="rId1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514E9-6C7F-40A8-1D3B-7A5A527E6B5F}"/>
              </a:ext>
            </a:extLst>
          </p:cNvPr>
          <p:cNvSpPr>
            <a:spLocks noGrp="1"/>
          </p:cNvSpPr>
          <p:nvPr>
            <p:ph type="body" sz="quarter" idx="12"/>
          </p:nvPr>
        </p:nvSpPr>
        <p:spPr>
          <a:xfrm>
            <a:off x="0" y="5783787"/>
            <a:ext cx="4616835" cy="1154112"/>
          </a:xfrm>
        </p:spPr>
        <p:txBody>
          <a:bodyPr>
            <a:normAutofit fontScale="700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 </a:t>
            </a:r>
            <a:r>
              <a:rPr lang="en-GB" dirty="0"/>
              <a:t>31/03/24</a:t>
            </a:r>
            <a:endParaRPr lang="en-GB" sz="2400" b="0" dirty="0">
              <a:effectLst/>
            </a:endParaRPr>
          </a:p>
          <a:p>
            <a:endParaRPr lang="en-GB" dirty="0"/>
          </a:p>
        </p:txBody>
      </p:sp>
      <p:sp>
        <p:nvSpPr>
          <p:cNvPr id="3" name="Text Placeholder 2">
            <a:extLst>
              <a:ext uri="{FF2B5EF4-FFF2-40B4-BE49-F238E27FC236}">
                <a16:creationId xmlns:a16="http://schemas.microsoft.com/office/drawing/2014/main" id="{44F023D7-9802-A281-5D90-17C4B88147A0}"/>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2 Lesson 1</a:t>
            </a:r>
          </a:p>
        </p:txBody>
      </p:sp>
      <p:sp>
        <p:nvSpPr>
          <p:cNvPr id="4" name="Text Placeholder 3">
            <a:extLst>
              <a:ext uri="{FF2B5EF4-FFF2-40B4-BE49-F238E27FC236}">
                <a16:creationId xmlns:a16="http://schemas.microsoft.com/office/drawing/2014/main" id="{D9870441-A9F8-AF83-6771-E4594E00F299}"/>
              </a:ext>
            </a:extLst>
          </p:cNvPr>
          <p:cNvSpPr>
            <a:spLocks noGrp="1"/>
          </p:cNvSpPr>
          <p:nvPr>
            <p:ph type="body" sz="quarter" idx="14"/>
          </p:nvPr>
        </p:nvSpPr>
        <p:spPr>
          <a:xfrm>
            <a:off x="363538" y="1952625"/>
            <a:ext cx="8966442" cy="1476376"/>
          </a:xfrm>
        </p:spPr>
        <p:txBody>
          <a:bodyPr>
            <a:normAutofit/>
          </a:bodyPr>
          <a:lstStyle/>
          <a:p>
            <a:r>
              <a:rPr lang="en-GB" sz="5000" dirty="0" err="1"/>
              <a:t>Identität</a:t>
            </a:r>
            <a:r>
              <a:rPr lang="en-GB" sz="5000" dirty="0"/>
              <a:t>:</a:t>
            </a:r>
          </a:p>
          <a:p>
            <a:r>
              <a:rPr lang="en-GB" sz="3200" b="0" dirty="0"/>
              <a:t>Die Schweiz, Deutschland, Bayern</a:t>
            </a:r>
          </a:p>
        </p:txBody>
      </p:sp>
    </p:spTree>
    <p:extLst>
      <p:ext uri="{BB962C8B-B14F-4D97-AF65-F5344CB8AC3E}">
        <p14:creationId xmlns:p14="http://schemas.microsoft.com/office/powerpoint/2010/main" val="847770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1438-0D2F-B3D6-B32A-ED385B815286}"/>
              </a:ext>
            </a:extLst>
          </p:cNvPr>
          <p:cNvSpPr>
            <a:spLocks noGrp="1"/>
          </p:cNvSpPr>
          <p:nvPr>
            <p:ph type="title"/>
          </p:nvPr>
        </p:nvSpPr>
        <p:spPr>
          <a:xfrm>
            <a:off x="0" y="213557"/>
            <a:ext cx="5614988" cy="647577"/>
          </a:xfrm>
        </p:spPr>
        <p:txBody>
          <a:bodyPr/>
          <a:lstStyle/>
          <a:p>
            <a:r>
              <a:rPr lang="en-GB" dirty="0"/>
              <a:t>Germany in numbers</a:t>
            </a:r>
          </a:p>
        </p:txBody>
      </p:sp>
      <p:sp>
        <p:nvSpPr>
          <p:cNvPr id="4" name="Rectangle: Rounded Corners 3">
            <a:extLst>
              <a:ext uri="{FF2B5EF4-FFF2-40B4-BE49-F238E27FC236}">
                <a16:creationId xmlns:a16="http://schemas.microsoft.com/office/drawing/2014/main" id="{654CCF52-1899-2C43-0B6E-E65F9E51E071}"/>
              </a:ext>
            </a:extLst>
          </p:cNvPr>
          <p:cNvSpPr/>
          <p:nvPr/>
        </p:nvSpPr>
        <p:spPr>
          <a:xfrm>
            <a:off x="10546401" y="213557"/>
            <a:ext cx="1392072" cy="3187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6" name="Picture 2" descr="Free photos of Neuschwanstein">
            <a:extLst>
              <a:ext uri="{FF2B5EF4-FFF2-40B4-BE49-F238E27FC236}">
                <a16:creationId xmlns:a16="http://schemas.microsoft.com/office/drawing/2014/main" id="{C2FA5723-6CF3-F9DF-4154-37CC4DD545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729"/>
          <a:stretch/>
        </p:blipFill>
        <p:spPr bwMode="auto">
          <a:xfrm>
            <a:off x="6318910" y="4023777"/>
            <a:ext cx="2919729" cy="22091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06E3729-F4D1-F8F2-1D08-C90BA3AD78C0}"/>
              </a:ext>
            </a:extLst>
          </p:cNvPr>
          <p:cNvSpPr/>
          <p:nvPr/>
        </p:nvSpPr>
        <p:spPr>
          <a:xfrm>
            <a:off x="7104333" y="5797924"/>
            <a:ext cx="2919729"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77,550 Kilometres</a:t>
            </a:r>
          </a:p>
        </p:txBody>
      </p:sp>
      <p:pic>
        <p:nvPicPr>
          <p:cNvPr id="3" name="Picture 2">
            <a:extLst>
              <a:ext uri="{FF2B5EF4-FFF2-40B4-BE49-F238E27FC236}">
                <a16:creationId xmlns:a16="http://schemas.microsoft.com/office/drawing/2014/main" id="{5B962D71-FF9A-8604-AB54-3C0B3E4A4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61890" y="1131911"/>
            <a:ext cx="3334436" cy="2217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
            <a:extLst>
              <a:ext uri="{FF2B5EF4-FFF2-40B4-BE49-F238E27FC236}">
                <a16:creationId xmlns:a16="http://schemas.microsoft.com/office/drawing/2014/main" id="{BE53092E-DFC1-D46E-FB60-7D0B00EBF7C6}"/>
              </a:ext>
            </a:extLst>
          </p:cNvPr>
          <p:cNvSpPr/>
          <p:nvPr/>
        </p:nvSpPr>
        <p:spPr>
          <a:xfrm>
            <a:off x="1844523" y="2925868"/>
            <a:ext cx="1840934" cy="4628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251 Metres</a:t>
            </a:r>
          </a:p>
        </p:txBody>
      </p:sp>
      <p:sp>
        <p:nvSpPr>
          <p:cNvPr id="10" name="Rectangle: Rounded Corners 7">
            <a:extLst>
              <a:ext uri="{FF2B5EF4-FFF2-40B4-BE49-F238E27FC236}">
                <a16:creationId xmlns:a16="http://schemas.microsoft.com/office/drawing/2014/main" id="{D39389CB-7F43-2162-B6A4-DD6356F7DD68}"/>
              </a:ext>
            </a:extLst>
          </p:cNvPr>
          <p:cNvSpPr/>
          <p:nvPr/>
        </p:nvSpPr>
        <p:spPr>
          <a:xfrm>
            <a:off x="57508" y="868279"/>
            <a:ext cx="2882125" cy="4628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Lake Constance</a:t>
            </a:r>
          </a:p>
        </p:txBody>
      </p:sp>
      <p:grpSp>
        <p:nvGrpSpPr>
          <p:cNvPr id="33" name="Group 32">
            <a:extLst>
              <a:ext uri="{FF2B5EF4-FFF2-40B4-BE49-F238E27FC236}">
                <a16:creationId xmlns:a16="http://schemas.microsoft.com/office/drawing/2014/main" id="{572391A4-C75D-3E96-5D7B-BFCB0C035A4B}"/>
              </a:ext>
            </a:extLst>
          </p:cNvPr>
          <p:cNvGrpSpPr/>
          <p:nvPr/>
        </p:nvGrpSpPr>
        <p:grpSpPr>
          <a:xfrm>
            <a:off x="4032871" y="1015485"/>
            <a:ext cx="3508396" cy="2565544"/>
            <a:chOff x="2657894" y="3471937"/>
            <a:chExt cx="3508396" cy="2565544"/>
          </a:xfrm>
        </p:grpSpPr>
        <p:pic>
          <p:nvPicPr>
            <p:cNvPr id="11" name="Picture 10">
              <a:extLst>
                <a:ext uri="{FF2B5EF4-FFF2-40B4-BE49-F238E27FC236}">
                  <a16:creationId xmlns:a16="http://schemas.microsoft.com/office/drawing/2014/main" id="{C0E75B90-D1BB-4655-54D3-D601F0792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65430" y="3747707"/>
              <a:ext cx="3093324" cy="20261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1812FD20-7B62-EC95-E7AA-93D8C2AD54D8}"/>
                </a:ext>
              </a:extLst>
            </p:cNvPr>
            <p:cNvSpPr/>
            <p:nvPr/>
          </p:nvSpPr>
          <p:spPr>
            <a:xfrm>
              <a:off x="3561821" y="5539027"/>
              <a:ext cx="2604469" cy="498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2,850 Kilometres</a:t>
              </a:r>
            </a:p>
          </p:txBody>
        </p:sp>
        <p:sp>
          <p:nvSpPr>
            <p:cNvPr id="13" name="Rectangle: Rounded Corners 7">
              <a:extLst>
                <a:ext uri="{FF2B5EF4-FFF2-40B4-BE49-F238E27FC236}">
                  <a16:creationId xmlns:a16="http://schemas.microsoft.com/office/drawing/2014/main" id="{F72F5AAB-0865-4664-3098-5760496DF90C}"/>
                </a:ext>
              </a:extLst>
            </p:cNvPr>
            <p:cNvSpPr/>
            <p:nvPr/>
          </p:nvSpPr>
          <p:spPr>
            <a:xfrm>
              <a:off x="2657894" y="3471937"/>
              <a:ext cx="1582117" cy="480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Danube</a:t>
              </a:r>
            </a:p>
          </p:txBody>
        </p:sp>
      </p:grpSp>
      <p:grpSp>
        <p:nvGrpSpPr>
          <p:cNvPr id="32" name="Group 31">
            <a:extLst>
              <a:ext uri="{FF2B5EF4-FFF2-40B4-BE49-F238E27FC236}">
                <a16:creationId xmlns:a16="http://schemas.microsoft.com/office/drawing/2014/main" id="{6666FFC3-1F4B-0232-129A-F31FD5A33CC0}"/>
              </a:ext>
            </a:extLst>
          </p:cNvPr>
          <p:cNvGrpSpPr/>
          <p:nvPr/>
        </p:nvGrpSpPr>
        <p:grpSpPr>
          <a:xfrm>
            <a:off x="7549332" y="323517"/>
            <a:ext cx="3710071" cy="2679257"/>
            <a:chOff x="3896876" y="871313"/>
            <a:chExt cx="3710071" cy="2679257"/>
          </a:xfrm>
        </p:grpSpPr>
        <p:pic>
          <p:nvPicPr>
            <p:cNvPr id="14" name="Picture 13">
              <a:extLst>
                <a:ext uri="{FF2B5EF4-FFF2-40B4-BE49-F238E27FC236}">
                  <a16:creationId xmlns:a16="http://schemas.microsoft.com/office/drawing/2014/main" id="{10CC8593-76DE-70C0-D02F-20F8C2BCB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932741" y="1173398"/>
              <a:ext cx="3334436" cy="22173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id="{016143C8-7DE0-80E9-73BE-6C7271B2021B}"/>
                </a:ext>
              </a:extLst>
            </p:cNvPr>
            <p:cNvSpPr/>
            <p:nvPr/>
          </p:nvSpPr>
          <p:spPr>
            <a:xfrm>
              <a:off x="5136265" y="3062625"/>
              <a:ext cx="2470682"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2000 years old</a:t>
              </a:r>
            </a:p>
          </p:txBody>
        </p:sp>
        <p:sp>
          <p:nvSpPr>
            <p:cNvPr id="16" name="Rectangle: Rounded Corners 7">
              <a:extLst>
                <a:ext uri="{FF2B5EF4-FFF2-40B4-BE49-F238E27FC236}">
                  <a16:creationId xmlns:a16="http://schemas.microsoft.com/office/drawing/2014/main" id="{0F9AA275-547E-736A-CED9-38E930A7CF6E}"/>
                </a:ext>
              </a:extLst>
            </p:cNvPr>
            <p:cNvSpPr/>
            <p:nvPr/>
          </p:nvSpPr>
          <p:spPr>
            <a:xfrm>
              <a:off x="3896876" y="871313"/>
              <a:ext cx="1758823" cy="3831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Cologne</a:t>
              </a:r>
            </a:p>
          </p:txBody>
        </p:sp>
      </p:grpSp>
      <p:pic>
        <p:nvPicPr>
          <p:cNvPr id="17" name="Picture 16">
            <a:extLst>
              <a:ext uri="{FF2B5EF4-FFF2-40B4-BE49-F238E27FC236}">
                <a16:creationId xmlns:a16="http://schemas.microsoft.com/office/drawing/2014/main" id="{3CB770CD-7BD7-3566-16A1-61AB65FC5C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73403" y="3655961"/>
            <a:ext cx="2210925" cy="22109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6">
            <a:extLst>
              <a:ext uri="{FF2B5EF4-FFF2-40B4-BE49-F238E27FC236}">
                <a16:creationId xmlns:a16="http://schemas.microsoft.com/office/drawing/2014/main" id="{807A8021-0687-1EB2-F8F2-018AA2AEA458}"/>
              </a:ext>
            </a:extLst>
          </p:cNvPr>
          <p:cNvSpPr/>
          <p:nvPr/>
        </p:nvSpPr>
        <p:spPr>
          <a:xfrm>
            <a:off x="316336" y="5624699"/>
            <a:ext cx="2614939" cy="4628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1,233 Kilometres</a:t>
            </a:r>
          </a:p>
        </p:txBody>
      </p:sp>
      <p:sp>
        <p:nvSpPr>
          <p:cNvPr id="19" name="Rectangle: Rounded Corners 7">
            <a:extLst>
              <a:ext uri="{FF2B5EF4-FFF2-40B4-BE49-F238E27FC236}">
                <a16:creationId xmlns:a16="http://schemas.microsoft.com/office/drawing/2014/main" id="{4297C56C-DDE2-8F35-11EF-2303F82E6509}"/>
              </a:ext>
            </a:extLst>
          </p:cNvPr>
          <p:cNvSpPr/>
          <p:nvPr/>
        </p:nvSpPr>
        <p:spPr>
          <a:xfrm>
            <a:off x="101306" y="3567054"/>
            <a:ext cx="1268861" cy="4628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Rhine</a:t>
            </a:r>
          </a:p>
        </p:txBody>
      </p:sp>
      <p:grpSp>
        <p:nvGrpSpPr>
          <p:cNvPr id="25" name="Group 24">
            <a:extLst>
              <a:ext uri="{FF2B5EF4-FFF2-40B4-BE49-F238E27FC236}">
                <a16:creationId xmlns:a16="http://schemas.microsoft.com/office/drawing/2014/main" id="{5E116311-5389-E879-BB71-70455D688484}"/>
              </a:ext>
            </a:extLst>
          </p:cNvPr>
          <p:cNvGrpSpPr/>
          <p:nvPr/>
        </p:nvGrpSpPr>
        <p:grpSpPr>
          <a:xfrm>
            <a:off x="8867135" y="3254936"/>
            <a:ext cx="3195071" cy="2278800"/>
            <a:chOff x="12559035" y="3893311"/>
            <a:chExt cx="3195071" cy="2277302"/>
          </a:xfrm>
        </p:grpSpPr>
        <p:pic>
          <p:nvPicPr>
            <p:cNvPr id="20" name="Picture 19">
              <a:extLst>
                <a:ext uri="{FF2B5EF4-FFF2-40B4-BE49-F238E27FC236}">
                  <a16:creationId xmlns:a16="http://schemas.microsoft.com/office/drawing/2014/main" id="{DBE2FF29-CF8B-92D7-C8B6-6A3DE7B5AC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687" b="15435"/>
            <a:stretch/>
          </p:blipFill>
          <p:spPr bwMode="auto">
            <a:xfrm>
              <a:off x="13242201" y="4229131"/>
              <a:ext cx="2470682" cy="186967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4A7F51D3-3DDD-C0BE-0014-1A7152768FE1}"/>
                </a:ext>
              </a:extLst>
            </p:cNvPr>
            <p:cNvSpPr/>
            <p:nvPr/>
          </p:nvSpPr>
          <p:spPr>
            <a:xfrm>
              <a:off x="12559035" y="3893311"/>
              <a:ext cx="1780460" cy="4984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Schnitzel</a:t>
              </a:r>
            </a:p>
          </p:txBody>
        </p:sp>
        <p:sp>
          <p:nvSpPr>
            <p:cNvPr id="22" name="Rectangle: Rounded Corners 6">
              <a:extLst>
                <a:ext uri="{FF2B5EF4-FFF2-40B4-BE49-F238E27FC236}">
                  <a16:creationId xmlns:a16="http://schemas.microsoft.com/office/drawing/2014/main" id="{9BD91804-4E91-04C3-B8B3-26AAA5508D7E}"/>
                </a:ext>
              </a:extLst>
            </p:cNvPr>
            <p:cNvSpPr/>
            <p:nvPr/>
          </p:nvSpPr>
          <p:spPr>
            <a:xfrm>
              <a:off x="14762861" y="5682668"/>
              <a:ext cx="991245"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1831</a:t>
              </a:r>
            </a:p>
          </p:txBody>
        </p:sp>
      </p:grpSp>
      <p:sp>
        <p:nvSpPr>
          <p:cNvPr id="24" name="Rectangle: Rounded Corners 7">
            <a:extLst>
              <a:ext uri="{FF2B5EF4-FFF2-40B4-BE49-F238E27FC236}">
                <a16:creationId xmlns:a16="http://schemas.microsoft.com/office/drawing/2014/main" id="{49266082-1834-BF34-2106-516AE0358892}"/>
              </a:ext>
            </a:extLst>
          </p:cNvPr>
          <p:cNvSpPr/>
          <p:nvPr/>
        </p:nvSpPr>
        <p:spPr>
          <a:xfrm>
            <a:off x="6192764" y="3830255"/>
            <a:ext cx="1507434" cy="4628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Bavaria</a:t>
            </a:r>
          </a:p>
        </p:txBody>
      </p:sp>
      <p:grpSp>
        <p:nvGrpSpPr>
          <p:cNvPr id="31" name="Group 30">
            <a:extLst>
              <a:ext uri="{FF2B5EF4-FFF2-40B4-BE49-F238E27FC236}">
                <a16:creationId xmlns:a16="http://schemas.microsoft.com/office/drawing/2014/main" id="{6E429345-EA83-4258-7435-84A9AF3CD029}"/>
              </a:ext>
            </a:extLst>
          </p:cNvPr>
          <p:cNvGrpSpPr/>
          <p:nvPr/>
        </p:nvGrpSpPr>
        <p:grpSpPr>
          <a:xfrm>
            <a:off x="2761551" y="3687671"/>
            <a:ext cx="3386539" cy="2407737"/>
            <a:chOff x="7052265" y="401285"/>
            <a:chExt cx="3386539" cy="2407737"/>
          </a:xfrm>
        </p:grpSpPr>
        <p:pic>
          <p:nvPicPr>
            <p:cNvPr id="23" name="Picture 22">
              <a:extLst>
                <a:ext uri="{FF2B5EF4-FFF2-40B4-BE49-F238E27FC236}">
                  <a16:creationId xmlns:a16="http://schemas.microsoft.com/office/drawing/2014/main" id="{8B4FBF7D-01B2-28C1-82DB-33A9363686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34689" y="665911"/>
              <a:ext cx="2955263" cy="1965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4B6C783B-96D9-7F3C-9B21-5959E7A3B47B}"/>
                </a:ext>
              </a:extLst>
            </p:cNvPr>
            <p:cNvSpPr/>
            <p:nvPr/>
          </p:nvSpPr>
          <p:spPr>
            <a:xfrm>
              <a:off x="7052265" y="401285"/>
              <a:ext cx="1897681" cy="4984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Baltic Sea</a:t>
              </a:r>
            </a:p>
          </p:txBody>
        </p:sp>
        <p:sp>
          <p:nvSpPr>
            <p:cNvPr id="30" name="Rectangle: Rounded Corners 6">
              <a:extLst>
                <a:ext uri="{FF2B5EF4-FFF2-40B4-BE49-F238E27FC236}">
                  <a16:creationId xmlns:a16="http://schemas.microsoft.com/office/drawing/2014/main" id="{70526FE3-1F6F-D2B7-88B7-B0C0E342C7C2}"/>
                </a:ext>
              </a:extLst>
            </p:cNvPr>
            <p:cNvSpPr/>
            <p:nvPr/>
          </p:nvSpPr>
          <p:spPr>
            <a:xfrm>
              <a:off x="8440483" y="2321077"/>
              <a:ext cx="1998321"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459 Metres</a:t>
              </a:r>
            </a:p>
          </p:txBody>
        </p:sp>
      </p:grpSp>
    </p:spTree>
    <p:extLst>
      <p:ext uri="{BB962C8B-B14F-4D97-AF65-F5344CB8AC3E}">
        <p14:creationId xmlns:p14="http://schemas.microsoft.com/office/powerpoint/2010/main" val="179018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24B9-C7C9-8BC7-4C4D-87D6DBEF98D4}"/>
              </a:ext>
            </a:extLst>
          </p:cNvPr>
          <p:cNvSpPr>
            <a:spLocks noGrp="1"/>
          </p:cNvSpPr>
          <p:nvPr>
            <p:ph type="title"/>
          </p:nvPr>
        </p:nvSpPr>
        <p:spPr>
          <a:xfrm>
            <a:off x="0" y="213557"/>
            <a:ext cx="3291983" cy="647577"/>
          </a:xfrm>
        </p:spPr>
        <p:txBody>
          <a:bodyPr/>
          <a:lstStyle/>
          <a:p>
            <a:r>
              <a:rPr lang="en-GB" dirty="0"/>
              <a:t>Bayern – WO2</a:t>
            </a:r>
          </a:p>
        </p:txBody>
      </p:sp>
      <p:sp>
        <p:nvSpPr>
          <p:cNvPr id="3" name="Text Placeholder 2">
            <a:extLst>
              <a:ext uri="{FF2B5EF4-FFF2-40B4-BE49-F238E27FC236}">
                <a16:creationId xmlns:a16="http://schemas.microsoft.com/office/drawing/2014/main" id="{BEB484B4-6287-0AEF-0E55-07A0DBE8E090}"/>
              </a:ext>
            </a:extLst>
          </p:cNvPr>
          <p:cNvSpPr>
            <a:spLocks noGrp="1"/>
          </p:cNvSpPr>
          <p:nvPr>
            <p:ph type="body" sz="quarter" idx="10"/>
          </p:nvPr>
        </p:nvSpPr>
        <p:spPr>
          <a:xfrm>
            <a:off x="394728" y="907328"/>
            <a:ext cx="11514137" cy="5105400"/>
          </a:xfrm>
        </p:spPr>
        <p:txBody>
          <a:bodyPr/>
          <a:lstStyle/>
          <a:p>
            <a:r>
              <a:rPr lang="de-DE" b="1" dirty="0"/>
              <a:t>Hör zu und lies den Text über Bayern. Wie viele Beispiele für WO2 kannst du finden?</a:t>
            </a:r>
          </a:p>
          <a:p>
            <a:endParaRPr lang="de-DE" dirty="0"/>
          </a:p>
        </p:txBody>
      </p:sp>
      <p:sp>
        <p:nvSpPr>
          <p:cNvPr id="4" name="Rectangle: Rounded Corners 3">
            <a:extLst>
              <a:ext uri="{FF2B5EF4-FFF2-40B4-BE49-F238E27FC236}">
                <a16:creationId xmlns:a16="http://schemas.microsoft.com/office/drawing/2014/main" id="{3F1FFE3D-8359-3114-4661-01CECF3740FE}"/>
              </a:ext>
            </a:extLst>
          </p:cNvPr>
          <p:cNvSpPr/>
          <p:nvPr/>
        </p:nvSpPr>
        <p:spPr>
          <a:xfrm>
            <a:off x="10946674" y="213557"/>
            <a:ext cx="927463"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2050" name="Picture 2" descr="Free photos of Dirndl">
            <a:extLst>
              <a:ext uri="{FF2B5EF4-FFF2-40B4-BE49-F238E27FC236}">
                <a16:creationId xmlns:a16="http://schemas.microsoft.com/office/drawing/2014/main" id="{5A4A6487-E35D-1324-1B8D-EDB0C4E89B4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496" b="99501" l="1250" r="99063">
                        <a14:foregroundMark x1="41146" y1="95175" x2="60104" y2="92512"/>
                        <a14:foregroundMark x1="70417" y1="96506" x2="70417" y2="96506"/>
                        <a14:foregroundMark x1="75313" y1="98669" x2="75313" y2="98669"/>
                        <a14:foregroundMark x1="75104" y1="98669" x2="75104" y2="98669"/>
                        <a14:foregroundMark x1="70729" y1="95175" x2="45000" y2="86190"/>
                        <a14:foregroundMark x1="45000" y1="86190" x2="37188" y2="92013"/>
                        <a14:foregroundMark x1="68438" y1="46589" x2="67813" y2="46589"/>
                        <a14:foregroundMark x1="67396" y1="60899" x2="66771" y2="30449"/>
                        <a14:foregroundMark x1="66771" y1="30449" x2="61146" y2="20799"/>
                        <a14:foregroundMark x1="61146" y1="20799" x2="47708" y2="14476"/>
                        <a14:foregroundMark x1="47708" y1="14476" x2="28333" y2="15973"/>
                        <a14:foregroundMark x1="9063" y1="50582" x2="9167" y2="29451"/>
                        <a14:foregroundMark x1="9167" y1="29451" x2="12500" y2="19468"/>
                        <a14:foregroundMark x1="12500" y1="19468" x2="12917" y2="18636"/>
                        <a14:foregroundMark x1="16771" y1="41431" x2="9271" y2="19967"/>
                        <a14:foregroundMark x1="9271" y1="19967" x2="5938" y2="15308"/>
                        <a14:foregroundMark x1="4583" y1="52080" x2="16354" y2="46922"/>
                        <a14:foregroundMark x1="16354" y1="46922" x2="20625" y2="18636"/>
                        <a14:foregroundMark x1="1354" y1="40765" x2="5104" y2="9651"/>
                        <a14:foregroundMark x1="5104" y1="9651" x2="14375" y2="3993"/>
                        <a14:foregroundMark x1="14375" y1="3993" x2="82083" y2="13145"/>
                        <a14:foregroundMark x1="82083" y1="13145" x2="89583" y2="30283"/>
                        <a14:foregroundMark x1="89583" y1="30283" x2="90104" y2="42263"/>
                        <a14:foregroundMark x1="90104" y1="42263" x2="82708" y2="41764"/>
                        <a14:foregroundMark x1="82708" y1="41764" x2="82708" y2="41597"/>
                        <a14:foregroundMark x1="84271" y1="52080" x2="91354" y2="32612"/>
                        <a14:foregroundMark x1="91354" y1="32612" x2="90104" y2="13478"/>
                        <a14:foregroundMark x1="90104" y1="13478" x2="84896" y2="7488"/>
                        <a14:foregroundMark x1="84896" y1="7488" x2="65313" y2="2662"/>
                        <a14:foregroundMark x1="65313" y1="2662" x2="58438" y2="2662"/>
                        <a14:foregroundMark x1="92188" y1="47421" x2="93750" y2="20965"/>
                        <a14:foregroundMark x1="97083" y1="30116" x2="99063" y2="24626"/>
                        <a14:foregroundMark x1="33750" y1="90183" x2="30625" y2="99667"/>
                        <a14:foregroundMark x1="1354" y1="36439" x2="1250" y2="14309"/>
                        <a14:foregroundMark x1="1250" y1="14309" x2="4792" y2="6656"/>
                      </a14:backgroundRemoval>
                    </a14:imgEffect>
                  </a14:imgLayer>
                </a14:imgProps>
              </a:ext>
              <a:ext uri="{28A0092B-C50C-407E-A947-70E740481C1C}">
                <a14:useLocalDpi xmlns:a14="http://schemas.microsoft.com/office/drawing/2010/main" val="0"/>
              </a:ext>
            </a:extLst>
          </a:blip>
          <a:srcRect/>
          <a:stretch>
            <a:fillRect/>
          </a:stretch>
        </p:blipFill>
        <p:spPr bwMode="auto">
          <a:xfrm>
            <a:off x="9352595" y="1720014"/>
            <a:ext cx="2250381" cy="1408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hotos of Leather pants">
            <a:extLst>
              <a:ext uri="{FF2B5EF4-FFF2-40B4-BE49-F238E27FC236}">
                <a16:creationId xmlns:a16="http://schemas.microsoft.com/office/drawing/2014/main" id="{2DFAD48F-BCAA-1968-DBFA-C50074E3A6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6263" y="3707031"/>
            <a:ext cx="1923043" cy="19230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904852-BE30-7D58-78A9-231EC2AE6875}"/>
              </a:ext>
            </a:extLst>
          </p:cNvPr>
          <p:cNvSpPr txBox="1"/>
          <p:nvPr/>
        </p:nvSpPr>
        <p:spPr>
          <a:xfrm>
            <a:off x="377902" y="1697393"/>
            <a:ext cx="7877824"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In Süddeutschland liegt Bayern. Bayern hat seine eigene Kultur. Hier findet man extrem viele Schlösser und alte Städte. In den Alpen in Bayern heißt ein Feld „Alm“. Sommerurlaub machen Menschen gerne in den Alpen. Und im Winter ist Skifahren beliebt. Kleidung wie Dirndl und Lederhosen, Musik, und Essen und Trinken haben die Kultur von Bayern auch berühmt gemacht. Der FC Bayern München ist ein bekannter Verein. </a:t>
            </a:r>
            <a:br>
              <a:rPr kumimoji="0" lang="de-DE" sz="2400" b="0" i="0" u="none" strike="noStrike" kern="1200" cap="none" spc="0" normalizeH="0" baseline="0" noProof="0" dirty="0">
                <a:ln>
                  <a:noFill/>
                </a:ln>
                <a:solidFill>
                  <a:srgbClr val="525050"/>
                </a:solidFill>
                <a:effectLst/>
                <a:uLnTx/>
                <a:uFillTx/>
                <a:latin typeface="Century Gothic"/>
                <a:ea typeface="+mn-ea"/>
                <a:cs typeface="+mn-cs"/>
              </a:rPr>
            </a:br>
            <a:r>
              <a:rPr kumimoji="0" lang="de-DE" sz="2400" b="0" i="0" u="none" strike="noStrike" kern="1200" cap="none" spc="0" normalizeH="0" baseline="0" noProof="0" dirty="0">
                <a:ln>
                  <a:noFill/>
                </a:ln>
                <a:solidFill>
                  <a:srgbClr val="525050"/>
                </a:solidFill>
                <a:effectLst/>
                <a:uLnTx/>
                <a:uFillTx/>
                <a:latin typeface="Century Gothic"/>
                <a:ea typeface="+mn-ea"/>
                <a:cs typeface="+mn-cs"/>
              </a:rPr>
              <a:t>Hast du Lust, mal nach Bayern zu fahren?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Was möchtest du dort machen?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C440E4B-8F4C-0995-E59A-F468081125D8}"/>
              </a:ext>
            </a:extLst>
          </p:cNvPr>
          <p:cNvSpPr txBox="1"/>
          <p:nvPr/>
        </p:nvSpPr>
        <p:spPr>
          <a:xfrm>
            <a:off x="9609640" y="3262210"/>
            <a:ext cx="15675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Dirndl</a:t>
            </a:r>
          </a:p>
        </p:txBody>
      </p:sp>
      <p:sp>
        <p:nvSpPr>
          <p:cNvPr id="8" name="TextBox 7">
            <a:extLst>
              <a:ext uri="{FF2B5EF4-FFF2-40B4-BE49-F238E27FC236}">
                <a16:creationId xmlns:a16="http://schemas.microsoft.com/office/drawing/2014/main" id="{F75AEF7C-5190-3BEE-099C-3858FCF97A53}"/>
              </a:ext>
            </a:extLst>
          </p:cNvPr>
          <p:cNvSpPr txBox="1"/>
          <p:nvPr/>
        </p:nvSpPr>
        <p:spPr>
          <a:xfrm>
            <a:off x="9516263" y="5708948"/>
            <a:ext cx="21101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Lederhosen</a:t>
            </a:r>
          </a:p>
        </p:txBody>
      </p:sp>
      <p:sp>
        <p:nvSpPr>
          <p:cNvPr id="9" name="Rectangle 8">
            <a:extLst>
              <a:ext uri="{FF2B5EF4-FFF2-40B4-BE49-F238E27FC236}">
                <a16:creationId xmlns:a16="http://schemas.microsoft.com/office/drawing/2014/main" id="{4C944A5F-E05D-2DB5-4A71-93E166F0E794}"/>
              </a:ext>
            </a:extLst>
          </p:cNvPr>
          <p:cNvSpPr/>
          <p:nvPr/>
        </p:nvSpPr>
        <p:spPr>
          <a:xfrm>
            <a:off x="3291983" y="1697393"/>
            <a:ext cx="1763343"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F9136FAA-7F64-9AE3-E500-EFAAF1234937}"/>
              </a:ext>
            </a:extLst>
          </p:cNvPr>
          <p:cNvSpPr/>
          <p:nvPr/>
        </p:nvSpPr>
        <p:spPr>
          <a:xfrm>
            <a:off x="3206541" y="2098563"/>
            <a:ext cx="1763343"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902C175C-DEDC-CFC9-5B75-B4BB8064A6F7}"/>
              </a:ext>
            </a:extLst>
          </p:cNvPr>
          <p:cNvSpPr/>
          <p:nvPr/>
        </p:nvSpPr>
        <p:spPr>
          <a:xfrm>
            <a:off x="6202448" y="2405250"/>
            <a:ext cx="1554650"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3829A414-3590-F835-836A-B4B82CE3208D}"/>
              </a:ext>
            </a:extLst>
          </p:cNvPr>
          <p:cNvSpPr/>
          <p:nvPr/>
        </p:nvSpPr>
        <p:spPr>
          <a:xfrm>
            <a:off x="4429711" y="2813605"/>
            <a:ext cx="2997855"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734C3705-1FAD-67EF-E2EA-F748CAE6FCCF}"/>
              </a:ext>
            </a:extLst>
          </p:cNvPr>
          <p:cNvSpPr/>
          <p:nvPr/>
        </p:nvSpPr>
        <p:spPr>
          <a:xfrm>
            <a:off x="5595934" y="3253202"/>
            <a:ext cx="1848458" cy="441101"/>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EF2F34F5-AFB4-9776-8142-3A125A836590}"/>
              </a:ext>
            </a:extLst>
          </p:cNvPr>
          <p:cNvSpPr/>
          <p:nvPr/>
        </p:nvSpPr>
        <p:spPr>
          <a:xfrm>
            <a:off x="394728" y="4931933"/>
            <a:ext cx="1251263"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238E0CA6-9F11-657D-ADD7-1E2C7B1D2D19}"/>
              </a:ext>
            </a:extLst>
          </p:cNvPr>
          <p:cNvSpPr/>
          <p:nvPr/>
        </p:nvSpPr>
        <p:spPr>
          <a:xfrm>
            <a:off x="1091904" y="5359205"/>
            <a:ext cx="2026496"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6" name="Speech Bubble: Rectangle with Corners Rounded 15">
            <a:extLst>
              <a:ext uri="{FF2B5EF4-FFF2-40B4-BE49-F238E27FC236}">
                <a16:creationId xmlns:a16="http://schemas.microsoft.com/office/drawing/2014/main" id="{E2083C66-8C25-C0ED-2D20-60B384276506}"/>
              </a:ext>
            </a:extLst>
          </p:cNvPr>
          <p:cNvSpPr/>
          <p:nvPr/>
        </p:nvSpPr>
        <p:spPr>
          <a:xfrm>
            <a:off x="8272552" y="1471956"/>
            <a:ext cx="3919448" cy="1790254"/>
          </a:xfrm>
          <a:prstGeom prst="wedgeRoundRectCallout">
            <a:avLst>
              <a:gd name="adj1" fmla="val -165308"/>
              <a:gd name="adj2" fmla="val 3124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We can put the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object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the start of a sentence to emphasise it. After, we use WO2 and the subject comes after the verb.</a:t>
            </a:r>
          </a:p>
        </p:txBody>
      </p:sp>
      <p:sp>
        <p:nvSpPr>
          <p:cNvPr id="17" name="Speech Bubble: Rectangle with Corners Rounded 16">
            <a:extLst>
              <a:ext uri="{FF2B5EF4-FFF2-40B4-BE49-F238E27FC236}">
                <a16:creationId xmlns:a16="http://schemas.microsoft.com/office/drawing/2014/main" id="{07ED4CF6-209C-40A8-F1A3-537AFD753785}"/>
              </a:ext>
            </a:extLst>
          </p:cNvPr>
          <p:cNvSpPr/>
          <p:nvPr/>
        </p:nvSpPr>
        <p:spPr>
          <a:xfrm>
            <a:off x="6605177" y="4620526"/>
            <a:ext cx="2432474" cy="980731"/>
          </a:xfrm>
          <a:prstGeom prst="wedgeRoundRectCallout">
            <a:avLst>
              <a:gd name="adj1" fmla="val -88675"/>
              <a:gd name="adj2" fmla="val -106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Use WO2 in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yes/no questions</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8" name="Speech Bubble: Rectangle with Corners Rounded 17">
            <a:extLst>
              <a:ext uri="{FF2B5EF4-FFF2-40B4-BE49-F238E27FC236}">
                <a16:creationId xmlns:a16="http://schemas.microsoft.com/office/drawing/2014/main" id="{D8E4616F-30FB-1935-8CA1-061EB312C031}"/>
              </a:ext>
            </a:extLst>
          </p:cNvPr>
          <p:cNvSpPr/>
          <p:nvPr/>
        </p:nvSpPr>
        <p:spPr>
          <a:xfrm>
            <a:off x="5159829" y="5736596"/>
            <a:ext cx="3861445" cy="549799"/>
          </a:xfrm>
          <a:prstGeom prst="wedgeRoundRectCallout">
            <a:avLst>
              <a:gd name="adj1" fmla="val -87322"/>
              <a:gd name="adj2" fmla="val -4157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And after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wh</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-question words</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9" name="Speech Bubble: Rectangle with Corners Rounded 18">
            <a:extLst>
              <a:ext uri="{FF2B5EF4-FFF2-40B4-BE49-F238E27FC236}">
                <a16:creationId xmlns:a16="http://schemas.microsoft.com/office/drawing/2014/main" id="{DC2D8FAB-C321-C26C-D22E-928ACEEDA3DB}"/>
              </a:ext>
            </a:extLst>
          </p:cNvPr>
          <p:cNvSpPr/>
          <p:nvPr/>
        </p:nvSpPr>
        <p:spPr>
          <a:xfrm>
            <a:off x="4219535" y="55970"/>
            <a:ext cx="3629065" cy="1057024"/>
          </a:xfrm>
          <a:prstGeom prst="wedgeRoundRectCallout">
            <a:avLst>
              <a:gd name="adj1" fmla="val -86995"/>
              <a:gd name="adj2" fmla="val 12051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Remember, we use WO2 when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location adverbs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come before the verb.</a:t>
            </a:r>
          </a:p>
        </p:txBody>
      </p:sp>
      <p:sp>
        <p:nvSpPr>
          <p:cNvPr id="20" name="Rectangle 19">
            <a:extLst>
              <a:ext uri="{FF2B5EF4-FFF2-40B4-BE49-F238E27FC236}">
                <a16:creationId xmlns:a16="http://schemas.microsoft.com/office/drawing/2014/main" id="{68D0C563-D055-48DA-9EAE-096CFC3D691D}"/>
              </a:ext>
            </a:extLst>
          </p:cNvPr>
          <p:cNvSpPr/>
          <p:nvPr/>
        </p:nvSpPr>
        <p:spPr>
          <a:xfrm>
            <a:off x="394728" y="2799914"/>
            <a:ext cx="831284"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2" name="Speech Bubble: Rectangle with Corners Rounded 21">
            <a:extLst>
              <a:ext uri="{FF2B5EF4-FFF2-40B4-BE49-F238E27FC236}">
                <a16:creationId xmlns:a16="http://schemas.microsoft.com/office/drawing/2014/main" id="{F1D16FA0-91C3-4378-9A40-2E2A15DC66BB}"/>
              </a:ext>
            </a:extLst>
          </p:cNvPr>
          <p:cNvSpPr/>
          <p:nvPr/>
        </p:nvSpPr>
        <p:spPr>
          <a:xfrm>
            <a:off x="8428237" y="3297709"/>
            <a:ext cx="2553271" cy="774233"/>
          </a:xfrm>
          <a:prstGeom prst="wedgeRoundRectCallout">
            <a:avLst>
              <a:gd name="adj1" fmla="val -168510"/>
              <a:gd name="adj2" fmla="val -1555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Use WO2 after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time adverbs</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too.</a:t>
            </a:r>
          </a:p>
        </p:txBody>
      </p:sp>
      <p:pic>
        <p:nvPicPr>
          <p:cNvPr id="5" name="10.1.1.2 L1 Slide 11.mp3">
            <a:hlinkClick r:id="" action="ppaction://media"/>
            <a:extLst>
              <a:ext uri="{FF2B5EF4-FFF2-40B4-BE49-F238E27FC236}">
                <a16:creationId xmlns:a16="http://schemas.microsoft.com/office/drawing/2014/main" id="{7229A50C-3297-5F81-B0A9-50A4DA77CE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5876" y="105066"/>
            <a:ext cx="812800" cy="812800"/>
          </a:xfrm>
          <a:prstGeom prst="rect">
            <a:avLst/>
          </a:prstGeom>
        </p:spPr>
      </p:pic>
    </p:spTree>
    <p:extLst>
      <p:ext uri="{BB962C8B-B14F-4D97-AF65-F5344CB8AC3E}">
        <p14:creationId xmlns:p14="http://schemas.microsoft.com/office/powerpoint/2010/main" val="414497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79BBE-90DE-AA97-1E65-DB86F98E5773}"/>
              </a:ext>
            </a:extLst>
          </p:cNvPr>
          <p:cNvSpPr>
            <a:spLocks noGrp="1"/>
          </p:cNvSpPr>
          <p:nvPr>
            <p:ph type="title"/>
          </p:nvPr>
        </p:nvSpPr>
        <p:spPr>
          <a:xfrm>
            <a:off x="0" y="213557"/>
            <a:ext cx="2024743" cy="647577"/>
          </a:xfrm>
        </p:spPr>
        <p:txBody>
          <a:bodyPr/>
          <a:lstStyle/>
          <a:p>
            <a:r>
              <a:rPr lang="en-GB" dirty="0"/>
              <a:t>Bayern</a:t>
            </a:r>
          </a:p>
        </p:txBody>
      </p:sp>
      <p:sp>
        <p:nvSpPr>
          <p:cNvPr id="3" name="Text Placeholder 2">
            <a:extLst>
              <a:ext uri="{FF2B5EF4-FFF2-40B4-BE49-F238E27FC236}">
                <a16:creationId xmlns:a16="http://schemas.microsoft.com/office/drawing/2014/main" id="{E0D1EC40-0411-3885-5E7E-C1D3C5996565}"/>
              </a:ext>
            </a:extLst>
          </p:cNvPr>
          <p:cNvSpPr>
            <a:spLocks noGrp="1"/>
          </p:cNvSpPr>
          <p:nvPr>
            <p:ph type="body" sz="quarter" idx="10"/>
          </p:nvPr>
        </p:nvSpPr>
        <p:spPr>
          <a:xfrm>
            <a:off x="373063" y="1008202"/>
            <a:ext cx="11514137" cy="5105400"/>
          </a:xfrm>
        </p:spPr>
        <p:txBody>
          <a:bodyPr/>
          <a:lstStyle/>
          <a:p>
            <a:r>
              <a:rPr lang="en-GB" dirty="0"/>
              <a:t>You work for a tourist board in Bavaria and want to advertise all the great things to do there. You want to emphasise certain parts of your sentences so you write them at the start. </a:t>
            </a:r>
          </a:p>
          <a:p>
            <a:endParaRPr lang="en-GB" dirty="0"/>
          </a:p>
        </p:txBody>
      </p:sp>
      <p:sp>
        <p:nvSpPr>
          <p:cNvPr id="4" name="Rectangle: Rounded Corners 3">
            <a:extLst>
              <a:ext uri="{FF2B5EF4-FFF2-40B4-BE49-F238E27FC236}">
                <a16:creationId xmlns:a16="http://schemas.microsoft.com/office/drawing/2014/main" id="{61715DA3-F59A-175F-393B-7F1B8D276350}"/>
              </a:ext>
            </a:extLst>
          </p:cNvPr>
          <p:cNvSpPr/>
          <p:nvPr/>
        </p:nvSpPr>
        <p:spPr>
          <a:xfrm>
            <a:off x="10254343" y="213557"/>
            <a:ext cx="1449977" cy="3220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6D838913-B778-25AB-49A5-29819A9DBDA8}"/>
              </a:ext>
            </a:extLst>
          </p:cNvPr>
          <p:cNvSpPr/>
          <p:nvPr/>
        </p:nvSpPr>
        <p:spPr>
          <a:xfrm>
            <a:off x="505387" y="2256332"/>
            <a:ext cx="3862250"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besuchen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Touristen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München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englischen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Garten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sehr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873410EE-5928-07A7-B195-77556DE454B7}"/>
              </a:ext>
            </a:extLst>
          </p:cNvPr>
          <p:cNvSpPr/>
          <p:nvPr/>
        </p:nvSpPr>
        <p:spPr>
          <a:xfrm>
            <a:off x="4879121" y="2256332"/>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besonders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lecker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Menschen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Schnitzel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8B04D784-94E3-2FF4-0498-63EB1C58963B}"/>
              </a:ext>
            </a:extLst>
          </p:cNvPr>
          <p:cNvSpPr/>
          <p:nvPr/>
        </p:nvSpPr>
        <p:spPr>
          <a:xfrm>
            <a:off x="541407" y="4331333"/>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statt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Oktoberfest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in Bayern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im</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September</a:t>
            </a:r>
          </a:p>
        </p:txBody>
      </p:sp>
      <p:sp>
        <p:nvSpPr>
          <p:cNvPr id="10" name="Rectangle: Rounded Corners 9">
            <a:extLst>
              <a:ext uri="{FF2B5EF4-FFF2-40B4-BE49-F238E27FC236}">
                <a16:creationId xmlns:a16="http://schemas.microsoft.com/office/drawing/2014/main" id="{395FEEE0-62C7-9923-AD13-F55A5D7316D1}"/>
              </a:ext>
            </a:extLst>
          </p:cNvPr>
          <p:cNvSpPr/>
          <p:nvPr/>
        </p:nvSpPr>
        <p:spPr>
          <a:xfrm>
            <a:off x="8536576" y="2256332"/>
            <a:ext cx="3145973" cy="186798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a:ea typeface="+mn-ea"/>
                <a:cs typeface="+mn-cs"/>
              </a:rPr>
              <a:t>bayrisches</a:t>
            </a:r>
            <a:r>
              <a:rPr kumimoji="0" lang="en-GB" sz="2400" b="1" i="0" u="none" strike="noStrike" kern="1200" cap="none" spc="0" normalizeH="0" baseline="0" noProof="0" dirty="0">
                <a:ln>
                  <a:noFill/>
                </a:ln>
                <a:solidFill>
                  <a:srgbClr val="FFFFFF"/>
                </a:solidFill>
                <a:effectLst/>
                <a:uLnTx/>
                <a:uFillTx/>
                <a:latin typeface="Century Gothic"/>
                <a:ea typeface="+mn-ea"/>
                <a:cs typeface="+mn-cs"/>
              </a:rPr>
              <a:t> Essen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kann</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probieren</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4BE3B45F-A23F-3EC9-F8F2-D390813B295B}"/>
              </a:ext>
            </a:extLst>
          </p:cNvPr>
          <p:cNvSpPr/>
          <p:nvPr/>
        </p:nvSpPr>
        <p:spPr>
          <a:xfrm>
            <a:off x="4213755" y="4349121"/>
            <a:ext cx="2811487"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auf dem Markt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Würste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verkauft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man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09A8D5C3-580B-1880-2C60-63A6FDAF8790}"/>
              </a:ext>
            </a:extLst>
          </p:cNvPr>
          <p:cNvSpPr/>
          <p:nvPr/>
        </p:nvSpPr>
        <p:spPr>
          <a:xfrm>
            <a:off x="7551619" y="4331333"/>
            <a:ext cx="4130931" cy="18042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wichtig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Kleidung</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Lederhosen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unserer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Kultur</a:t>
            </a:r>
          </a:p>
        </p:txBody>
      </p:sp>
      <p:sp>
        <p:nvSpPr>
          <p:cNvPr id="8" name="Rectangle: Rounded Corners 7">
            <a:extLst>
              <a:ext uri="{FF2B5EF4-FFF2-40B4-BE49-F238E27FC236}">
                <a16:creationId xmlns:a16="http://schemas.microsoft.com/office/drawing/2014/main" id="{4D9555B7-9495-F9BD-586B-E369F6CDF201}"/>
              </a:ext>
            </a:extLst>
          </p:cNvPr>
          <p:cNvSpPr/>
          <p:nvPr/>
        </p:nvSpPr>
        <p:spPr>
          <a:xfrm>
            <a:off x="505387" y="2299192"/>
            <a:ext cx="3862250"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München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besuchen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Touristen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sehr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englischen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Garten.</a:t>
            </a:r>
          </a:p>
        </p:txBody>
      </p:sp>
      <p:sp>
        <p:nvSpPr>
          <p:cNvPr id="9" name="Rectangle: Rounded Corners 8">
            <a:extLst>
              <a:ext uri="{FF2B5EF4-FFF2-40B4-BE49-F238E27FC236}">
                <a16:creationId xmlns:a16="http://schemas.microsoft.com/office/drawing/2014/main" id="{FAFD42CB-A3D7-39FD-D0AD-CDD87C777909}"/>
              </a:ext>
            </a:extLst>
          </p:cNvPr>
          <p:cNvSpPr/>
          <p:nvPr/>
        </p:nvSpPr>
        <p:spPr>
          <a:xfrm>
            <a:off x="4879121" y="2283326"/>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Schnitzel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Menschen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besonders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lecker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3" name="Rectangle: Rounded Corners 12">
            <a:extLst>
              <a:ext uri="{FF2B5EF4-FFF2-40B4-BE49-F238E27FC236}">
                <a16:creationId xmlns:a16="http://schemas.microsoft.com/office/drawing/2014/main" id="{629B4FAA-90D8-FB00-519C-77C26E16BCFB}"/>
              </a:ext>
            </a:extLst>
          </p:cNvPr>
          <p:cNvSpPr/>
          <p:nvPr/>
        </p:nvSpPr>
        <p:spPr>
          <a:xfrm>
            <a:off x="8558347" y="2291849"/>
            <a:ext cx="3145973" cy="186798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a:ea typeface="+mn-ea"/>
                <a:cs typeface="+mn-cs"/>
              </a:rPr>
              <a:t>Bayrisches</a:t>
            </a:r>
            <a:r>
              <a:rPr kumimoji="0" lang="en-GB" sz="2400" b="1" i="0" u="none" strike="noStrike" kern="1200" cap="none" spc="0" normalizeH="0" baseline="0" noProof="0" dirty="0">
                <a:ln>
                  <a:noFill/>
                </a:ln>
                <a:solidFill>
                  <a:srgbClr val="FFFFFF"/>
                </a:solidFill>
                <a:effectLst/>
                <a:uLnTx/>
                <a:uFillTx/>
                <a:latin typeface="Century Gothic"/>
                <a:ea typeface="+mn-ea"/>
                <a:cs typeface="+mn-cs"/>
              </a:rPr>
              <a:t> Essen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kann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man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probieren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4" name="Rectangle: Rounded Corners 13">
            <a:extLst>
              <a:ext uri="{FF2B5EF4-FFF2-40B4-BE49-F238E27FC236}">
                <a16:creationId xmlns:a16="http://schemas.microsoft.com/office/drawing/2014/main" id="{23B32D32-E2A9-4212-0811-246BDD318C5E}"/>
              </a:ext>
            </a:extLst>
          </p:cNvPr>
          <p:cNvSpPr/>
          <p:nvPr/>
        </p:nvSpPr>
        <p:spPr>
          <a:xfrm>
            <a:off x="541407" y="4349121"/>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Im</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September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das Oktoberfest in Bayern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statt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4C7EE7CF-9F65-FDE5-F254-D78137DE2781}"/>
              </a:ext>
            </a:extLst>
          </p:cNvPr>
          <p:cNvSpPr/>
          <p:nvPr/>
        </p:nvSpPr>
        <p:spPr>
          <a:xfrm>
            <a:off x="4213754" y="4340833"/>
            <a:ext cx="2811487"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Auf dem </a:t>
            </a:r>
            <a:r>
              <a:rPr lang="de-DE" sz="2400" b="1" dirty="0">
                <a:solidFill>
                  <a:srgbClr val="3D3C3C"/>
                </a:solidFill>
                <a:latin typeface="Century Gothic"/>
              </a:rPr>
              <a:t>M</a:t>
            </a:r>
            <a:r>
              <a:rPr kumimoji="0" lang="de-DE" sz="2400" b="1" i="0" u="none" strike="noStrike" kern="1200" cap="none" spc="0" normalizeH="0" baseline="0" noProof="0" dirty="0" err="1">
                <a:ln>
                  <a:noFill/>
                </a:ln>
                <a:solidFill>
                  <a:srgbClr val="3D3C3C"/>
                </a:solidFill>
                <a:effectLst/>
                <a:uLnTx/>
                <a:uFillTx/>
                <a:latin typeface="Century Gothic"/>
                <a:ea typeface="+mn-ea"/>
                <a:cs typeface="+mn-cs"/>
              </a:rPr>
              <a:t>arkt</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verkauft</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man Würste.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EA305733-DDE7-3645-1224-90384D4613A8}"/>
              </a:ext>
            </a:extLst>
          </p:cNvPr>
          <p:cNvSpPr/>
          <p:nvPr/>
        </p:nvSpPr>
        <p:spPr>
          <a:xfrm>
            <a:off x="7551616" y="4335211"/>
            <a:ext cx="4130931" cy="18042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unserer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Kultur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Kleidung</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Lederhosen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wichtig</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6575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New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Revisited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5" name="Google Shape;755;p17"/>
          <p:cNvSpPr txBox="1"/>
          <p:nvPr/>
        </p:nvSpPr>
        <p:spPr>
          <a:xfrm>
            <a:off x="328246" y="5202160"/>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Hausaufgabenblatt</a:t>
            </a: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10.1.1.1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753;p17">
            <a:extLst>
              <a:ext uri="{FF2B5EF4-FFF2-40B4-BE49-F238E27FC236}">
                <a16:creationId xmlns:a16="http://schemas.microsoft.com/office/drawing/2014/main" id="{BF1EDB79-A8A0-A972-F2D2-95977700497C}"/>
              </a:ext>
            </a:extLst>
          </p:cNvPr>
          <p:cNvSpPr txBox="1"/>
          <p:nvPr/>
        </p:nvSpPr>
        <p:spPr>
          <a:xfrm>
            <a:off x="4697571" y="4306424"/>
            <a:ext cx="40955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 | 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 name="Picture 10" descr="Qr code&#10;&#10;Description automatically generated">
            <a:extLst>
              <a:ext uri="{FF2B5EF4-FFF2-40B4-BE49-F238E27FC236}">
                <a16:creationId xmlns:a16="http://schemas.microsoft.com/office/drawing/2014/main" id="{8DACC109-8D3F-4EFC-AE74-D70309860941}"/>
              </a:ext>
            </a:extLst>
          </p:cNvPr>
          <p:cNvPicPr>
            <a:picLocks noChangeAspect="1"/>
          </p:cNvPicPr>
          <p:nvPr/>
        </p:nvPicPr>
        <p:blipFill>
          <a:blip r:embed="rId4"/>
          <a:stretch>
            <a:fillRect/>
          </a:stretch>
        </p:blipFill>
        <p:spPr>
          <a:xfrm>
            <a:off x="4521476" y="825081"/>
            <a:ext cx="1631008" cy="1631008"/>
          </a:xfrm>
          <a:prstGeom prst="rect">
            <a:avLst/>
          </a:prstGeom>
        </p:spPr>
      </p:pic>
      <p:pic>
        <p:nvPicPr>
          <p:cNvPr id="13" name="Picture 12" descr="Qr code&#10;&#10;Description automatically generated">
            <a:extLst>
              <a:ext uri="{FF2B5EF4-FFF2-40B4-BE49-F238E27FC236}">
                <a16:creationId xmlns:a16="http://schemas.microsoft.com/office/drawing/2014/main" id="{473D13E2-C465-4EDD-92A3-FEDEDF83270B}"/>
              </a:ext>
            </a:extLst>
          </p:cNvPr>
          <p:cNvPicPr>
            <a:picLocks noChangeAspect="1"/>
          </p:cNvPicPr>
          <p:nvPr/>
        </p:nvPicPr>
        <p:blipFill>
          <a:blip r:embed="rId5"/>
          <a:stretch>
            <a:fillRect/>
          </a:stretch>
        </p:blipFill>
        <p:spPr>
          <a:xfrm>
            <a:off x="7071783" y="850373"/>
            <a:ext cx="1631008" cy="1631008"/>
          </a:xfrm>
          <a:prstGeom prst="rect">
            <a:avLst/>
          </a:prstGeom>
        </p:spPr>
      </p:pic>
      <p:pic>
        <p:nvPicPr>
          <p:cNvPr id="17" name="Picture 16" descr="Qr code&#10;&#10;Description automatically generated">
            <a:extLst>
              <a:ext uri="{FF2B5EF4-FFF2-40B4-BE49-F238E27FC236}">
                <a16:creationId xmlns:a16="http://schemas.microsoft.com/office/drawing/2014/main" id="{1CF1B040-BFF4-4CD9-9060-9313A2F34265}"/>
              </a:ext>
            </a:extLst>
          </p:cNvPr>
          <p:cNvPicPr>
            <a:picLocks noChangeAspect="1"/>
          </p:cNvPicPr>
          <p:nvPr/>
        </p:nvPicPr>
        <p:blipFill>
          <a:blip r:embed="rId6"/>
          <a:stretch>
            <a:fillRect/>
          </a:stretch>
        </p:blipFill>
        <p:spPr>
          <a:xfrm>
            <a:off x="5816528" y="2832914"/>
            <a:ext cx="1558309" cy="155830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514E9-6C7F-40A8-1D3B-7A5A527E6B5F}"/>
              </a:ext>
            </a:extLst>
          </p:cNvPr>
          <p:cNvSpPr>
            <a:spLocks noGrp="1"/>
          </p:cNvSpPr>
          <p:nvPr>
            <p:ph type="body" sz="quarter" idx="12"/>
          </p:nvPr>
        </p:nvSpPr>
        <p:spPr>
          <a:xfrm>
            <a:off x="0" y="5782248"/>
            <a:ext cx="4075297" cy="1154112"/>
          </a:xfrm>
        </p:spPr>
        <p:txBody>
          <a:bodyPr>
            <a:normAutofit fontScale="700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 31/03/24</a:t>
            </a:r>
          </a:p>
          <a:p>
            <a:endParaRPr lang="en-GB" dirty="0"/>
          </a:p>
        </p:txBody>
      </p:sp>
      <p:sp>
        <p:nvSpPr>
          <p:cNvPr id="3" name="Text Placeholder 2">
            <a:extLst>
              <a:ext uri="{FF2B5EF4-FFF2-40B4-BE49-F238E27FC236}">
                <a16:creationId xmlns:a16="http://schemas.microsoft.com/office/drawing/2014/main" id="{44F023D7-9802-A281-5D90-17C4B88147A0}"/>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2 Lesson 2</a:t>
            </a:r>
          </a:p>
        </p:txBody>
      </p:sp>
      <p:sp>
        <p:nvSpPr>
          <p:cNvPr id="4" name="Text Placeholder 3">
            <a:extLst>
              <a:ext uri="{FF2B5EF4-FFF2-40B4-BE49-F238E27FC236}">
                <a16:creationId xmlns:a16="http://schemas.microsoft.com/office/drawing/2014/main" id="{D9870441-A9F8-AF83-6771-E4594E00F299}"/>
              </a:ext>
            </a:extLst>
          </p:cNvPr>
          <p:cNvSpPr>
            <a:spLocks noGrp="1"/>
          </p:cNvSpPr>
          <p:nvPr>
            <p:ph type="body" sz="quarter" idx="14"/>
          </p:nvPr>
        </p:nvSpPr>
        <p:spPr>
          <a:xfrm>
            <a:off x="363538" y="1952625"/>
            <a:ext cx="8966442" cy="1476376"/>
          </a:xfrm>
        </p:spPr>
        <p:txBody>
          <a:bodyPr>
            <a:normAutofit/>
          </a:bodyPr>
          <a:lstStyle/>
          <a:p>
            <a:r>
              <a:rPr lang="en-GB" sz="5000" dirty="0" err="1"/>
              <a:t>Identität</a:t>
            </a:r>
            <a:r>
              <a:rPr lang="en-GB" sz="5000" dirty="0"/>
              <a:t>:</a:t>
            </a:r>
          </a:p>
          <a:p>
            <a:r>
              <a:rPr lang="en-GB" sz="3200" b="0" dirty="0"/>
              <a:t>Kultur in Deutschland</a:t>
            </a:r>
          </a:p>
        </p:txBody>
      </p:sp>
    </p:spTree>
    <p:extLst>
      <p:ext uri="{BB962C8B-B14F-4D97-AF65-F5344CB8AC3E}">
        <p14:creationId xmlns:p14="http://schemas.microsoft.com/office/powerpoint/2010/main" val="295593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vector graphics of Waves">
            <a:extLst>
              <a:ext uri="{FF2B5EF4-FFF2-40B4-BE49-F238E27FC236}">
                <a16:creationId xmlns:a16="http://schemas.microsoft.com/office/drawing/2014/main" id="{8E8FD545-B7CF-982A-E225-CF3D3111FE92}"/>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648799" y="1260229"/>
            <a:ext cx="10894402" cy="42366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131A9D-081A-3B14-CE02-362A20D542C8}"/>
              </a:ext>
            </a:extLst>
          </p:cNvPr>
          <p:cNvSpPr>
            <a:spLocks noGrp="1"/>
          </p:cNvSpPr>
          <p:nvPr>
            <p:ph type="title"/>
          </p:nvPr>
        </p:nvSpPr>
        <p:spPr>
          <a:xfrm>
            <a:off x="0" y="213557"/>
            <a:ext cx="2756079" cy="647577"/>
          </a:xfrm>
        </p:spPr>
        <p:txBody>
          <a:bodyPr/>
          <a:lstStyle/>
          <a:p>
            <a:r>
              <a:rPr lang="en-GB" dirty="0" err="1"/>
              <a:t>Vokabeln</a:t>
            </a:r>
            <a:endParaRPr lang="en-GB" dirty="0"/>
          </a:p>
        </p:txBody>
      </p:sp>
      <p:sp>
        <p:nvSpPr>
          <p:cNvPr id="3" name="Text Placeholder 2">
            <a:extLst>
              <a:ext uri="{FF2B5EF4-FFF2-40B4-BE49-F238E27FC236}">
                <a16:creationId xmlns:a16="http://schemas.microsoft.com/office/drawing/2014/main" id="{7AA9368A-C027-E8C1-D3A6-D168C2D28D88}"/>
              </a:ext>
            </a:extLst>
          </p:cNvPr>
          <p:cNvSpPr>
            <a:spLocks noGrp="1"/>
          </p:cNvSpPr>
          <p:nvPr>
            <p:ph type="body" sz="quarter" idx="10"/>
          </p:nvPr>
        </p:nvSpPr>
        <p:spPr>
          <a:xfrm>
            <a:off x="1970394" y="832352"/>
            <a:ext cx="11514137" cy="676853"/>
          </a:xfrm>
        </p:spPr>
        <p:txBody>
          <a:bodyPr/>
          <a:lstStyle/>
          <a:p>
            <a:r>
              <a:rPr lang="en-GB" dirty="0"/>
              <a:t>Travel along the Rhine from Bonn to Cologne!</a:t>
            </a:r>
          </a:p>
        </p:txBody>
      </p:sp>
      <p:sp>
        <p:nvSpPr>
          <p:cNvPr id="5" name="Rectangle: Rounded Corners 4">
            <a:extLst>
              <a:ext uri="{FF2B5EF4-FFF2-40B4-BE49-F238E27FC236}">
                <a16:creationId xmlns:a16="http://schemas.microsoft.com/office/drawing/2014/main" id="{71F1C750-FB5B-E243-8A06-F0C8CA34D1A0}"/>
              </a:ext>
            </a:extLst>
          </p:cNvPr>
          <p:cNvSpPr/>
          <p:nvPr/>
        </p:nvSpPr>
        <p:spPr>
          <a:xfrm>
            <a:off x="98479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lie, be lying (down)</a:t>
            </a:r>
          </a:p>
        </p:txBody>
      </p:sp>
      <p:sp>
        <p:nvSpPr>
          <p:cNvPr id="6" name="Rectangle: Rounded Corners 5">
            <a:extLst>
              <a:ext uri="{FF2B5EF4-FFF2-40B4-BE49-F238E27FC236}">
                <a16:creationId xmlns:a16="http://schemas.microsoft.com/office/drawing/2014/main" id="{554D42AF-354A-2D61-4940-D6B6E82EE56B}"/>
              </a:ext>
            </a:extLst>
          </p:cNvPr>
          <p:cNvSpPr/>
          <p:nvPr/>
        </p:nvSpPr>
        <p:spPr>
          <a:xfrm>
            <a:off x="364308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zero</a:t>
            </a:r>
          </a:p>
        </p:txBody>
      </p:sp>
      <p:sp>
        <p:nvSpPr>
          <p:cNvPr id="7" name="Rectangle: Rounded Corners 6">
            <a:extLst>
              <a:ext uri="{FF2B5EF4-FFF2-40B4-BE49-F238E27FC236}">
                <a16:creationId xmlns:a16="http://schemas.microsoft.com/office/drawing/2014/main" id="{88D90E26-15CC-1E2D-ED29-D79C9F97497C}"/>
              </a:ext>
            </a:extLst>
          </p:cNvPr>
          <p:cNvSpPr/>
          <p:nvPr/>
        </p:nvSpPr>
        <p:spPr>
          <a:xfrm>
            <a:off x="630137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castle</a:t>
            </a:r>
          </a:p>
        </p:txBody>
      </p:sp>
      <p:sp>
        <p:nvSpPr>
          <p:cNvPr id="8" name="Rectangle: Rounded Corners 7">
            <a:extLst>
              <a:ext uri="{FF2B5EF4-FFF2-40B4-BE49-F238E27FC236}">
                <a16:creationId xmlns:a16="http://schemas.microsoft.com/office/drawing/2014/main" id="{93EFB314-2FF7-5B62-BFF0-FD4A46325DF4}"/>
              </a:ext>
            </a:extLst>
          </p:cNvPr>
          <p:cNvSpPr/>
          <p:nvPr/>
        </p:nvSpPr>
        <p:spPr>
          <a:xfrm>
            <a:off x="887430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thirty</a:t>
            </a:r>
          </a:p>
        </p:txBody>
      </p:sp>
      <p:sp>
        <p:nvSpPr>
          <p:cNvPr id="9" name="Rectangle: Rounded Corners 8">
            <a:extLst>
              <a:ext uri="{FF2B5EF4-FFF2-40B4-BE49-F238E27FC236}">
                <a16:creationId xmlns:a16="http://schemas.microsoft.com/office/drawing/2014/main" id="{E877661C-B090-2DFA-1209-0419C849B0F4}"/>
              </a:ext>
            </a:extLst>
          </p:cNvPr>
          <p:cNvSpPr/>
          <p:nvPr/>
        </p:nvSpPr>
        <p:spPr>
          <a:xfrm>
            <a:off x="984790" y="293836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forty</a:t>
            </a:r>
          </a:p>
        </p:txBody>
      </p:sp>
      <p:sp>
        <p:nvSpPr>
          <p:cNvPr id="10" name="Rectangle: Rounded Corners 9">
            <a:extLst>
              <a:ext uri="{FF2B5EF4-FFF2-40B4-BE49-F238E27FC236}">
                <a16:creationId xmlns:a16="http://schemas.microsoft.com/office/drawing/2014/main" id="{17783D60-A05E-DFA5-4CE8-ECD57B70D764}"/>
              </a:ext>
            </a:extLst>
          </p:cNvPr>
          <p:cNvSpPr/>
          <p:nvPr/>
        </p:nvSpPr>
        <p:spPr>
          <a:xfrm>
            <a:off x="3643080" y="293836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type, kind</a:t>
            </a:r>
          </a:p>
        </p:txBody>
      </p:sp>
      <p:sp>
        <p:nvSpPr>
          <p:cNvPr id="11" name="Rectangle: Rounded Corners 10">
            <a:extLst>
              <a:ext uri="{FF2B5EF4-FFF2-40B4-BE49-F238E27FC236}">
                <a16:creationId xmlns:a16="http://schemas.microsoft.com/office/drawing/2014/main" id="{840534B7-4012-3E0D-596F-BC085B196D08}"/>
              </a:ext>
            </a:extLst>
          </p:cNvPr>
          <p:cNvSpPr/>
          <p:nvPr/>
        </p:nvSpPr>
        <p:spPr>
          <a:xfrm>
            <a:off x="6301370" y="293836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east</a:t>
            </a:r>
          </a:p>
        </p:txBody>
      </p:sp>
      <p:sp>
        <p:nvSpPr>
          <p:cNvPr id="12" name="Rectangle: Rounded Corners 11">
            <a:extLst>
              <a:ext uri="{FF2B5EF4-FFF2-40B4-BE49-F238E27FC236}">
                <a16:creationId xmlns:a16="http://schemas.microsoft.com/office/drawing/2014/main" id="{790FCFAD-7E3E-5863-CA88-7877108854E1}"/>
              </a:ext>
            </a:extLst>
          </p:cNvPr>
          <p:cNvSpPr/>
          <p:nvPr/>
        </p:nvSpPr>
        <p:spPr>
          <a:xfrm>
            <a:off x="8930635" y="2928255"/>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twelve</a:t>
            </a:r>
          </a:p>
        </p:txBody>
      </p:sp>
      <p:sp>
        <p:nvSpPr>
          <p:cNvPr id="13" name="Rectangle: Rounded Corners 12">
            <a:extLst>
              <a:ext uri="{FF2B5EF4-FFF2-40B4-BE49-F238E27FC236}">
                <a16:creationId xmlns:a16="http://schemas.microsoft.com/office/drawing/2014/main" id="{3E89AF17-E0D7-0CAD-FCE0-8F5BC4C4499C}"/>
              </a:ext>
            </a:extLst>
          </p:cNvPr>
          <p:cNvSpPr/>
          <p:nvPr/>
        </p:nvSpPr>
        <p:spPr>
          <a:xfrm>
            <a:off x="984790" y="405425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project</a:t>
            </a:r>
          </a:p>
        </p:txBody>
      </p:sp>
      <p:sp>
        <p:nvSpPr>
          <p:cNvPr id="14" name="Rectangle: Rounded Corners 13">
            <a:extLst>
              <a:ext uri="{FF2B5EF4-FFF2-40B4-BE49-F238E27FC236}">
                <a16:creationId xmlns:a16="http://schemas.microsoft.com/office/drawing/2014/main" id="{6045A2CD-A176-9DE5-E949-B8B0918D6AED}"/>
              </a:ext>
            </a:extLst>
          </p:cNvPr>
          <p:cNvSpPr/>
          <p:nvPr/>
        </p:nvSpPr>
        <p:spPr>
          <a:xfrm>
            <a:off x="3643080" y="405425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one</a:t>
            </a:r>
          </a:p>
        </p:txBody>
      </p:sp>
      <p:sp>
        <p:nvSpPr>
          <p:cNvPr id="15" name="Rectangle: Rounded Corners 14">
            <a:extLst>
              <a:ext uri="{FF2B5EF4-FFF2-40B4-BE49-F238E27FC236}">
                <a16:creationId xmlns:a16="http://schemas.microsoft.com/office/drawing/2014/main" id="{1F8E3691-1E3B-EDF7-970A-28B41ACF3948}"/>
              </a:ext>
            </a:extLst>
          </p:cNvPr>
          <p:cNvSpPr/>
          <p:nvPr/>
        </p:nvSpPr>
        <p:spPr>
          <a:xfrm>
            <a:off x="6301370" y="405425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ninety</a:t>
            </a:r>
          </a:p>
        </p:txBody>
      </p:sp>
      <p:sp>
        <p:nvSpPr>
          <p:cNvPr id="16" name="Rectangle: Rounded Corners 15">
            <a:extLst>
              <a:ext uri="{FF2B5EF4-FFF2-40B4-BE49-F238E27FC236}">
                <a16:creationId xmlns:a16="http://schemas.microsoft.com/office/drawing/2014/main" id="{9B614071-637F-68A2-AD8D-9C24A78D5704}"/>
              </a:ext>
            </a:extLst>
          </p:cNvPr>
          <p:cNvSpPr/>
          <p:nvPr/>
        </p:nvSpPr>
        <p:spPr>
          <a:xfrm>
            <a:off x="8930635" y="4044145"/>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seventy</a:t>
            </a:r>
          </a:p>
        </p:txBody>
      </p:sp>
      <p:sp>
        <p:nvSpPr>
          <p:cNvPr id="21" name="Rectangle: Rounded Corners 20">
            <a:extLst>
              <a:ext uri="{FF2B5EF4-FFF2-40B4-BE49-F238E27FC236}">
                <a16:creationId xmlns:a16="http://schemas.microsoft.com/office/drawing/2014/main" id="{38EC8D9E-1DC3-9B20-5CDC-FEDF8BD58B74}"/>
              </a:ext>
            </a:extLst>
          </p:cNvPr>
          <p:cNvSpPr/>
          <p:nvPr/>
        </p:nvSpPr>
        <p:spPr>
          <a:xfrm>
            <a:off x="983655"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liegen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E4861635-627F-5B11-77D9-FBF0445EFB68}"/>
              </a:ext>
            </a:extLst>
          </p:cNvPr>
          <p:cNvSpPr/>
          <p:nvPr/>
        </p:nvSpPr>
        <p:spPr>
          <a:xfrm>
            <a:off x="3640810"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null</a:t>
            </a:r>
          </a:p>
        </p:txBody>
      </p:sp>
      <p:sp>
        <p:nvSpPr>
          <p:cNvPr id="23" name="Rectangle: Rounded Corners 22">
            <a:extLst>
              <a:ext uri="{FF2B5EF4-FFF2-40B4-BE49-F238E27FC236}">
                <a16:creationId xmlns:a16="http://schemas.microsoft.com/office/drawing/2014/main" id="{A08B1E0E-5B37-D8C6-4C1E-E6856B867025}"/>
              </a:ext>
            </a:extLst>
          </p:cNvPr>
          <p:cNvSpPr/>
          <p:nvPr/>
        </p:nvSpPr>
        <p:spPr>
          <a:xfrm>
            <a:off x="6299100"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Schloss</a:t>
            </a:r>
          </a:p>
        </p:txBody>
      </p:sp>
      <p:sp>
        <p:nvSpPr>
          <p:cNvPr id="24" name="Rectangle: Rounded Corners 23">
            <a:extLst>
              <a:ext uri="{FF2B5EF4-FFF2-40B4-BE49-F238E27FC236}">
                <a16:creationId xmlns:a16="http://schemas.microsoft.com/office/drawing/2014/main" id="{8A77857A-8AA8-FE8E-DD53-344D1ACBBA0F}"/>
              </a:ext>
            </a:extLst>
          </p:cNvPr>
          <p:cNvSpPr/>
          <p:nvPr/>
        </p:nvSpPr>
        <p:spPr>
          <a:xfrm>
            <a:off x="8872030"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dreißig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Rectangle: Rounded Corners 24">
            <a:extLst>
              <a:ext uri="{FF2B5EF4-FFF2-40B4-BE49-F238E27FC236}">
                <a16:creationId xmlns:a16="http://schemas.microsoft.com/office/drawing/2014/main" id="{C37DFDB0-2055-05A7-2637-32796BD38536}"/>
              </a:ext>
            </a:extLst>
          </p:cNvPr>
          <p:cNvSpPr/>
          <p:nvPr/>
        </p:nvSpPr>
        <p:spPr>
          <a:xfrm>
            <a:off x="982520" y="293780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vierzig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3AC0BB2D-28AB-D718-0B3A-D6EDE6935E57}"/>
              </a:ext>
            </a:extLst>
          </p:cNvPr>
          <p:cNvSpPr/>
          <p:nvPr/>
        </p:nvSpPr>
        <p:spPr>
          <a:xfrm>
            <a:off x="3640810" y="293780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die Art</a:t>
            </a:r>
          </a:p>
        </p:txBody>
      </p:sp>
      <p:sp>
        <p:nvSpPr>
          <p:cNvPr id="27" name="Rectangle: Rounded Corners 26">
            <a:extLst>
              <a:ext uri="{FF2B5EF4-FFF2-40B4-BE49-F238E27FC236}">
                <a16:creationId xmlns:a16="http://schemas.microsoft.com/office/drawing/2014/main" id="{1F294300-12D3-1CE5-8408-DDA23A4906C8}"/>
              </a:ext>
            </a:extLst>
          </p:cNvPr>
          <p:cNvSpPr/>
          <p:nvPr/>
        </p:nvSpPr>
        <p:spPr>
          <a:xfrm>
            <a:off x="6299100" y="293780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Osten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Ost-</a:t>
            </a:r>
          </a:p>
        </p:txBody>
      </p:sp>
      <p:sp>
        <p:nvSpPr>
          <p:cNvPr id="28" name="Rectangle: Rounded Corners 27">
            <a:extLst>
              <a:ext uri="{FF2B5EF4-FFF2-40B4-BE49-F238E27FC236}">
                <a16:creationId xmlns:a16="http://schemas.microsoft.com/office/drawing/2014/main" id="{3FE2986E-F89A-91B0-C226-9302E25242AA}"/>
              </a:ext>
            </a:extLst>
          </p:cNvPr>
          <p:cNvSpPr/>
          <p:nvPr/>
        </p:nvSpPr>
        <p:spPr>
          <a:xfrm>
            <a:off x="8928365" y="2927696"/>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zwölf</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C4F0C03E-9BA8-D1CC-8A55-D48FFFD0ECEF}"/>
              </a:ext>
            </a:extLst>
          </p:cNvPr>
          <p:cNvSpPr/>
          <p:nvPr/>
        </p:nvSpPr>
        <p:spPr>
          <a:xfrm>
            <a:off x="982520" y="405369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Projekt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7AD8B3AF-4C43-C4B3-8092-FD3DC0F6B27B}"/>
              </a:ext>
            </a:extLst>
          </p:cNvPr>
          <p:cNvSpPr/>
          <p:nvPr/>
        </p:nvSpPr>
        <p:spPr>
          <a:xfrm>
            <a:off x="3640810" y="405369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eins</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433433BC-5FCC-25D8-E03F-F6ABF80C703F}"/>
              </a:ext>
            </a:extLst>
          </p:cNvPr>
          <p:cNvSpPr/>
          <p:nvPr/>
        </p:nvSpPr>
        <p:spPr>
          <a:xfrm>
            <a:off x="6299100" y="405369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neunzig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AC71F92-88DA-410A-9910-4C593FC09ED6}"/>
              </a:ext>
            </a:extLst>
          </p:cNvPr>
          <p:cNvSpPr/>
          <p:nvPr/>
        </p:nvSpPr>
        <p:spPr>
          <a:xfrm>
            <a:off x="8928365" y="4043586"/>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siebzig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2054" name="Picture 6" descr="Free photos of Crane houses">
            <a:extLst>
              <a:ext uri="{FF2B5EF4-FFF2-40B4-BE49-F238E27FC236}">
                <a16:creationId xmlns:a16="http://schemas.microsoft.com/office/drawing/2014/main" id="{ED73F491-6EF9-A54A-5327-F670C87A48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5114" y="213557"/>
            <a:ext cx="2212920" cy="135080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A4C3BE07-8C84-06D8-16A5-0B1446347FA1}"/>
              </a:ext>
            </a:extLst>
          </p:cNvPr>
          <p:cNvSpPr/>
          <p:nvPr/>
        </p:nvSpPr>
        <p:spPr>
          <a:xfrm>
            <a:off x="11002488" y="1272133"/>
            <a:ext cx="1082208" cy="3996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Köln</a:t>
            </a:r>
          </a:p>
        </p:txBody>
      </p:sp>
      <p:pic>
        <p:nvPicPr>
          <p:cNvPr id="2056" name="Picture 8" descr="Free photos of Bonn">
            <a:extLst>
              <a:ext uri="{FF2B5EF4-FFF2-40B4-BE49-F238E27FC236}">
                <a16:creationId xmlns:a16="http://schemas.microsoft.com/office/drawing/2014/main" id="{0FCF5E1A-9AB2-55A0-363E-DD04A5C832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174" y="5056751"/>
            <a:ext cx="1760220" cy="117348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FED858E7-8AA4-3BE5-C54C-22FE0A00450B}"/>
              </a:ext>
            </a:extLst>
          </p:cNvPr>
          <p:cNvSpPr/>
          <p:nvPr/>
        </p:nvSpPr>
        <p:spPr>
          <a:xfrm>
            <a:off x="1219116" y="5862808"/>
            <a:ext cx="1082208" cy="3996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Bonn</a:t>
            </a:r>
          </a:p>
        </p:txBody>
      </p:sp>
    </p:spTree>
    <p:extLst>
      <p:ext uri="{BB962C8B-B14F-4D97-AF65-F5344CB8AC3E}">
        <p14:creationId xmlns:p14="http://schemas.microsoft.com/office/powerpoint/2010/main" val="23030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653C-8734-B790-CFB5-E50FA7E5A843}"/>
              </a:ext>
            </a:extLst>
          </p:cNvPr>
          <p:cNvSpPr>
            <a:spLocks noGrp="1"/>
          </p:cNvSpPr>
          <p:nvPr>
            <p:ph type="title"/>
          </p:nvPr>
        </p:nvSpPr>
        <p:spPr>
          <a:xfrm>
            <a:off x="0" y="213557"/>
            <a:ext cx="2769326" cy="647577"/>
          </a:xfrm>
        </p:spPr>
        <p:txBody>
          <a:bodyPr/>
          <a:lstStyle/>
          <a:p>
            <a:r>
              <a:rPr lang="en-GB" dirty="0"/>
              <a:t>[w] and [v]</a:t>
            </a:r>
          </a:p>
        </p:txBody>
      </p:sp>
      <p:sp>
        <p:nvSpPr>
          <p:cNvPr id="3" name="Text Placeholder 2">
            <a:extLst>
              <a:ext uri="{FF2B5EF4-FFF2-40B4-BE49-F238E27FC236}">
                <a16:creationId xmlns:a16="http://schemas.microsoft.com/office/drawing/2014/main" id="{A1DBF6BF-30A9-AD2A-3E05-FB0BF52442F8}"/>
              </a:ext>
            </a:extLst>
          </p:cNvPr>
          <p:cNvSpPr>
            <a:spLocks noGrp="1"/>
          </p:cNvSpPr>
          <p:nvPr>
            <p:ph type="body" sz="quarter" idx="10"/>
          </p:nvPr>
        </p:nvSpPr>
        <p:spPr/>
        <p:txBody>
          <a:bodyPr/>
          <a:lstStyle/>
          <a:p>
            <a:r>
              <a:rPr lang="en-GB" dirty="0"/>
              <a:t>Remember! German ‘w’ is pronounced like English ‘v’. German ‘v’ is pronounced like English ‘f’.</a:t>
            </a:r>
          </a:p>
        </p:txBody>
      </p:sp>
      <p:sp>
        <p:nvSpPr>
          <p:cNvPr id="7" name="Title 4">
            <a:extLst>
              <a:ext uri="{FF2B5EF4-FFF2-40B4-BE49-F238E27FC236}">
                <a16:creationId xmlns:a16="http://schemas.microsoft.com/office/drawing/2014/main" id="{A2246366-885E-C3AA-25BF-BE3D944140A2}"/>
              </a:ext>
            </a:extLst>
          </p:cNvPr>
          <p:cNvSpPr txBox="1">
            <a:spLocks/>
          </p:cNvSpPr>
          <p:nvPr/>
        </p:nvSpPr>
        <p:spPr>
          <a:xfrm>
            <a:off x="373063" y="1944008"/>
            <a:ext cx="10515600" cy="1325563"/>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700" b="1" i="0" u="none" strike="noStrike" kern="1200" cap="none" spc="0" normalizeH="0" baseline="0" noProof="0" dirty="0">
                <a:ln>
                  <a:noFill/>
                </a:ln>
                <a:solidFill>
                  <a:srgbClr val="FFCC00"/>
                </a:solidFill>
                <a:effectLst/>
                <a:uLnTx/>
                <a:uFillTx/>
                <a:latin typeface="Century Gothic" panose="020B0502020202020204" pitchFamily="34" charset="0"/>
                <a:ea typeface="+mj-ea"/>
                <a:cs typeface="+mj-cs"/>
              </a:rPr>
              <a:t>w</a:t>
            </a:r>
            <a:br>
              <a:rPr kumimoji="0" lang="en-GB" sz="9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b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8" name="Picture 7" descr="the world">
            <a:extLst>
              <a:ext uri="{FF2B5EF4-FFF2-40B4-BE49-F238E27FC236}">
                <a16:creationId xmlns:a16="http://schemas.microsoft.com/office/drawing/2014/main" id="{EFF36253-B11B-B8EA-F665-4DB8E2C2E24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4032" y="2676464"/>
            <a:ext cx="2242084" cy="1938992"/>
          </a:xfrm>
          <a:prstGeom prst="rect">
            <a:avLst/>
          </a:prstGeom>
        </p:spPr>
      </p:pic>
      <p:sp>
        <p:nvSpPr>
          <p:cNvPr id="9" name="Rectangle 8">
            <a:extLst>
              <a:ext uri="{FF2B5EF4-FFF2-40B4-BE49-F238E27FC236}">
                <a16:creationId xmlns:a16="http://schemas.microsoft.com/office/drawing/2014/main" id="{FD16CFEF-8B3B-7F77-F20E-CE7091AAD646}"/>
              </a:ext>
            </a:extLst>
          </p:cNvPr>
          <p:cNvSpPr/>
          <p:nvPr/>
        </p:nvSpPr>
        <p:spPr>
          <a:xfrm>
            <a:off x="1459244" y="5084901"/>
            <a:ext cx="349166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C000"/>
                </a:solidFill>
                <a:effectLst/>
                <a:uLnTx/>
                <a:uFillTx/>
                <a:latin typeface="Century Gothic"/>
                <a:ea typeface="+mn-ea"/>
                <a:cs typeface="+mn-cs"/>
              </a:rPr>
              <a:t>W</a:t>
            </a:r>
            <a:r>
              <a:rPr kumimoji="0" lang="en-GB" sz="5400" b="0" i="0" u="none" strike="noStrike" kern="0" cap="none" spc="0" normalizeH="0" baseline="0" noProof="0" dirty="0">
                <a:ln>
                  <a:noFill/>
                </a:ln>
                <a:solidFill>
                  <a:srgbClr val="002060"/>
                </a:solidFill>
                <a:effectLst/>
                <a:uLnTx/>
                <a:uFillTx/>
                <a:latin typeface="Century Gothic"/>
                <a:ea typeface="+mn-ea"/>
                <a:cs typeface="+mn-cs"/>
              </a:rPr>
              <a:t>elt</a:t>
            </a:r>
          </a:p>
        </p:txBody>
      </p:sp>
      <p:sp>
        <p:nvSpPr>
          <p:cNvPr id="10" name="Title 4">
            <a:extLst>
              <a:ext uri="{FF2B5EF4-FFF2-40B4-BE49-F238E27FC236}">
                <a16:creationId xmlns:a16="http://schemas.microsoft.com/office/drawing/2014/main" id="{521540C3-04A2-2368-3EEA-AA7B2FB082C4}"/>
              </a:ext>
            </a:extLst>
          </p:cNvPr>
          <p:cNvSpPr txBox="1">
            <a:spLocks/>
          </p:cNvSpPr>
          <p:nvPr/>
        </p:nvSpPr>
        <p:spPr>
          <a:xfrm>
            <a:off x="7439669" y="2068834"/>
            <a:ext cx="10515600" cy="1325563"/>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700" b="1" i="0" u="none" strike="noStrike" kern="1200" cap="none" spc="0" normalizeH="0" baseline="0" noProof="0" dirty="0">
                <a:ln>
                  <a:noFill/>
                </a:ln>
                <a:solidFill>
                  <a:srgbClr val="FFCC00"/>
                </a:solidFill>
                <a:effectLst/>
                <a:uLnTx/>
                <a:uFillTx/>
                <a:latin typeface="Century Gothic" panose="020B0502020202020204" pitchFamily="34" charset="0"/>
                <a:ea typeface="+mj-ea"/>
                <a:cs typeface="+mj-cs"/>
              </a:rPr>
              <a:t>v</a:t>
            </a:r>
            <a:b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b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1" name="Picture 10" descr="man in front of wall">
            <a:extLst>
              <a:ext uri="{FF2B5EF4-FFF2-40B4-BE49-F238E27FC236}">
                <a16:creationId xmlns:a16="http://schemas.microsoft.com/office/drawing/2014/main" id="{D88A244C-DC59-4EB5-51EE-BC6C1A993B2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44085" y="2995147"/>
            <a:ext cx="1974275" cy="1789676"/>
          </a:xfrm>
          <a:prstGeom prst="rect">
            <a:avLst/>
          </a:prstGeom>
        </p:spPr>
      </p:pic>
      <p:sp>
        <p:nvSpPr>
          <p:cNvPr id="12" name="Rectangle 11">
            <a:extLst>
              <a:ext uri="{FF2B5EF4-FFF2-40B4-BE49-F238E27FC236}">
                <a16:creationId xmlns:a16="http://schemas.microsoft.com/office/drawing/2014/main" id="{21AF70E3-9A4E-31FF-3AFE-5AC8385A7D0A}"/>
              </a:ext>
            </a:extLst>
          </p:cNvPr>
          <p:cNvSpPr/>
          <p:nvPr/>
        </p:nvSpPr>
        <p:spPr>
          <a:xfrm>
            <a:off x="8798745" y="4886862"/>
            <a:ext cx="12298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err="1">
                <a:ln>
                  <a:noFill/>
                </a:ln>
                <a:solidFill>
                  <a:srgbClr val="FFC000"/>
                </a:solidFill>
                <a:effectLst/>
                <a:uLnTx/>
                <a:uFillTx/>
                <a:latin typeface="Century Gothic"/>
                <a:ea typeface="+mn-ea"/>
                <a:cs typeface="+mn-cs"/>
              </a:rPr>
              <a:t>v</a:t>
            </a:r>
            <a:r>
              <a:rPr kumimoji="0" lang="en-GB" sz="5400" b="0" i="0" u="none" strike="noStrike" kern="0" cap="none" spc="0" normalizeH="0" baseline="0" noProof="0" dirty="0" err="1">
                <a:ln>
                  <a:noFill/>
                </a:ln>
                <a:solidFill>
                  <a:srgbClr val="002060"/>
                </a:solidFill>
                <a:effectLst/>
                <a:uLnTx/>
                <a:uFillTx/>
                <a:latin typeface="Century Gothic"/>
                <a:ea typeface="+mn-ea"/>
                <a:cs typeface="+mn-cs"/>
              </a:rPr>
              <a:t>or</a:t>
            </a:r>
            <a:endParaRPr kumimoji="0" lang="en-GB" sz="5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CE8457B7-9081-584F-FCE0-D5B23D2D7DEA}"/>
              </a:ext>
            </a:extLst>
          </p:cNvPr>
          <p:cNvSpPr/>
          <p:nvPr/>
        </p:nvSpPr>
        <p:spPr>
          <a:xfrm>
            <a:off x="10659291" y="339634"/>
            <a:ext cx="1227909" cy="3265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370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v ne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vor ne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6"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79AE-686A-F65A-2613-72C77A44DF0D}"/>
              </a:ext>
            </a:extLst>
          </p:cNvPr>
          <p:cNvSpPr>
            <a:spLocks noGrp="1"/>
          </p:cNvSpPr>
          <p:nvPr>
            <p:ph type="title"/>
          </p:nvPr>
        </p:nvSpPr>
        <p:spPr>
          <a:xfrm>
            <a:off x="0" y="213557"/>
            <a:ext cx="2530258" cy="647577"/>
          </a:xfrm>
        </p:spPr>
        <p:txBody>
          <a:bodyPr>
            <a:normAutofit fontScale="90000"/>
          </a:bodyPr>
          <a:lstStyle/>
          <a:p>
            <a:r>
              <a:rPr lang="en-GB" dirty="0"/>
              <a:t>[v] and [w]</a:t>
            </a:r>
            <a:br>
              <a:rPr lang="en-GB" b="0" dirty="0"/>
            </a:br>
            <a:r>
              <a:rPr lang="en-GB" b="0" dirty="0"/>
              <a:t> </a:t>
            </a:r>
            <a:endParaRPr lang="en-GB" dirty="0"/>
          </a:p>
        </p:txBody>
      </p:sp>
      <p:graphicFrame>
        <p:nvGraphicFramePr>
          <p:cNvPr id="4" name="Table 6">
            <a:extLst>
              <a:ext uri="{FF2B5EF4-FFF2-40B4-BE49-F238E27FC236}">
                <a16:creationId xmlns:a16="http://schemas.microsoft.com/office/drawing/2014/main" id="{6D2948A6-8E90-4035-C8E1-59E0B6EF1F0F}"/>
              </a:ext>
            </a:extLst>
          </p:cNvPr>
          <p:cNvGraphicFramePr>
            <a:graphicFrameLocks noGrp="1"/>
          </p:cNvGraphicFramePr>
          <p:nvPr/>
        </p:nvGraphicFramePr>
        <p:xfrm>
          <a:off x="128412" y="1851569"/>
          <a:ext cx="11724215" cy="4295361"/>
        </p:xfrm>
        <a:graphic>
          <a:graphicData uri="http://schemas.openxmlformats.org/drawingml/2006/table">
            <a:tbl>
              <a:tblPr firstRow="1" bandRow="1"/>
              <a:tblGrid>
                <a:gridCol w="510435">
                  <a:extLst>
                    <a:ext uri="{9D8B030D-6E8A-4147-A177-3AD203B41FA5}">
                      <a16:colId xmlns:a16="http://schemas.microsoft.com/office/drawing/2014/main" val="2607353726"/>
                    </a:ext>
                  </a:extLst>
                </a:gridCol>
                <a:gridCol w="8816451">
                  <a:extLst>
                    <a:ext uri="{9D8B030D-6E8A-4147-A177-3AD203B41FA5}">
                      <a16:colId xmlns:a16="http://schemas.microsoft.com/office/drawing/2014/main" val="1600817978"/>
                    </a:ext>
                  </a:extLst>
                </a:gridCol>
                <a:gridCol w="1134830">
                  <a:extLst>
                    <a:ext uri="{9D8B030D-6E8A-4147-A177-3AD203B41FA5}">
                      <a16:colId xmlns:a16="http://schemas.microsoft.com/office/drawing/2014/main" val="4128092149"/>
                    </a:ext>
                  </a:extLst>
                </a:gridCol>
                <a:gridCol w="1262499">
                  <a:extLst>
                    <a:ext uri="{9D8B030D-6E8A-4147-A177-3AD203B41FA5}">
                      <a16:colId xmlns:a16="http://schemas.microsoft.com/office/drawing/2014/main" val="837666246"/>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[v/f]</a:t>
                      </a:r>
                      <a:endParaRPr lang="en-GB" sz="2000"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mn-lt"/>
                          <a:ea typeface="+mn-ea"/>
                          <a:cs typeface="+mn-cs"/>
                        </a:rPr>
                        <a:t>[w]</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Man verkauft viele Weißwürste in Bayern.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 I I </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endParaRPr lang="en-GB" sz="2400" b="1"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Wasservögel leben am Bodensee in Baden-Württemberg.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Die Donau beginnt im Schwarzwald, geht durch Wien und endet im Schwarzen Meer.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400" b="1"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 I I 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Nach dem Zweiten Weltkrieg hat man das Berliner Nikolaiviertel fast vollständig wieder aufgebaut.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Köln hat eine große Bevölkerung. Sie hat ungefähr 1,1 Millionen Einwohner.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Für Schleswig-Holstein und Mecklenburg-Vorpommern </a:t>
                      </a:r>
                      <a:r>
                        <a:rPr lang="en-GB" sz="2000" dirty="0" err="1">
                          <a:solidFill>
                            <a:srgbClr val="525050"/>
                          </a:solidFill>
                        </a:rPr>
                        <a:t>ist</a:t>
                      </a:r>
                      <a:r>
                        <a:rPr lang="en-GB" sz="2000" dirty="0">
                          <a:solidFill>
                            <a:srgbClr val="525050"/>
                          </a:solidFill>
                        </a:rPr>
                        <a:t> die </a:t>
                      </a:r>
                      <a:r>
                        <a:rPr lang="en-GB" sz="2000" dirty="0" err="1">
                          <a:solidFill>
                            <a:srgbClr val="525050"/>
                          </a:solidFill>
                        </a:rPr>
                        <a:t>Ostsee</a:t>
                      </a:r>
                      <a:r>
                        <a:rPr lang="en-GB" sz="2000" dirty="0">
                          <a:solidFill>
                            <a:srgbClr val="525050"/>
                          </a:solidFill>
                        </a:rPr>
                        <a:t> </a:t>
                      </a:r>
                      <a:r>
                        <a:rPr lang="en-GB" sz="2000" dirty="0" err="1">
                          <a:solidFill>
                            <a:srgbClr val="525050"/>
                          </a:solidFill>
                        </a:rPr>
                        <a:t>ein</a:t>
                      </a:r>
                      <a:r>
                        <a:rPr lang="en-GB" sz="2000" dirty="0">
                          <a:solidFill>
                            <a:srgbClr val="525050"/>
                          </a:solidFill>
                        </a:rPr>
                        <a:t> </a:t>
                      </a:r>
                      <a:r>
                        <a:rPr lang="en-GB" sz="2000" dirty="0" err="1">
                          <a:solidFill>
                            <a:srgbClr val="525050"/>
                          </a:solidFill>
                        </a:rPr>
                        <a:t>Vorteil</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bl>
          </a:graphicData>
        </a:graphic>
      </p:graphicFrame>
      <p:sp>
        <p:nvSpPr>
          <p:cNvPr id="5" name="TextBox 4" descr="text box hiding answer">
            <a:extLst>
              <a:ext uri="{FF2B5EF4-FFF2-40B4-BE49-F238E27FC236}">
                <a16:creationId xmlns:a16="http://schemas.microsoft.com/office/drawing/2014/main" id="{A9989615-6E12-C01A-7AAD-6D79B6AACE6A}"/>
              </a:ext>
            </a:extLst>
          </p:cNvPr>
          <p:cNvSpPr txBox="1"/>
          <p:nvPr/>
        </p:nvSpPr>
        <p:spPr>
          <a:xfrm>
            <a:off x="702803" y="2407169"/>
            <a:ext cx="7933935" cy="36934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7" name="TextBox 6" descr="text box hiding answer">
            <a:extLst>
              <a:ext uri="{FF2B5EF4-FFF2-40B4-BE49-F238E27FC236}">
                <a16:creationId xmlns:a16="http://schemas.microsoft.com/office/drawing/2014/main" id="{3F2E25D5-3E07-2FB9-59B2-9D0775E95415}"/>
              </a:ext>
            </a:extLst>
          </p:cNvPr>
          <p:cNvSpPr txBox="1"/>
          <p:nvPr/>
        </p:nvSpPr>
        <p:spPr>
          <a:xfrm>
            <a:off x="702802" y="2905506"/>
            <a:ext cx="7340169" cy="396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9" name="TextBox 8" descr="text box hiding answer">
            <a:extLst>
              <a:ext uri="{FF2B5EF4-FFF2-40B4-BE49-F238E27FC236}">
                <a16:creationId xmlns:a16="http://schemas.microsoft.com/office/drawing/2014/main" id="{7807805E-5764-0FF6-7DA8-BCBFAB1C7304}"/>
              </a:ext>
            </a:extLst>
          </p:cNvPr>
          <p:cNvSpPr txBox="1"/>
          <p:nvPr/>
        </p:nvSpPr>
        <p:spPr>
          <a:xfrm>
            <a:off x="702802" y="3381029"/>
            <a:ext cx="8445460"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1" name="TextBox 10" descr="text box hiding answer">
            <a:extLst>
              <a:ext uri="{FF2B5EF4-FFF2-40B4-BE49-F238E27FC236}">
                <a16:creationId xmlns:a16="http://schemas.microsoft.com/office/drawing/2014/main" id="{4C9FBACD-7241-1118-C5E5-B0A785BE6241}"/>
              </a:ext>
            </a:extLst>
          </p:cNvPr>
          <p:cNvSpPr txBox="1"/>
          <p:nvPr/>
        </p:nvSpPr>
        <p:spPr>
          <a:xfrm>
            <a:off x="702801" y="4101906"/>
            <a:ext cx="8445460" cy="615553"/>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3" name="TextBox 12" descr="text box hiding answer">
            <a:extLst>
              <a:ext uri="{FF2B5EF4-FFF2-40B4-BE49-F238E27FC236}">
                <a16:creationId xmlns:a16="http://schemas.microsoft.com/office/drawing/2014/main" id="{2C4A9F44-824F-73F6-1744-FC59BC9E30AC}"/>
              </a:ext>
            </a:extLst>
          </p:cNvPr>
          <p:cNvSpPr txBox="1"/>
          <p:nvPr/>
        </p:nvSpPr>
        <p:spPr>
          <a:xfrm>
            <a:off x="702801" y="4807550"/>
            <a:ext cx="8278029" cy="54627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5" name="TextBox 14" descr="text box hiding answer">
            <a:extLst>
              <a:ext uri="{FF2B5EF4-FFF2-40B4-BE49-F238E27FC236}">
                <a16:creationId xmlns:a16="http://schemas.microsoft.com/office/drawing/2014/main" id="{1DBD62E0-E003-03D5-8ADC-DBD1A8F517B4}"/>
              </a:ext>
            </a:extLst>
          </p:cNvPr>
          <p:cNvSpPr txBox="1"/>
          <p:nvPr/>
        </p:nvSpPr>
        <p:spPr>
          <a:xfrm>
            <a:off x="702801" y="5466390"/>
            <a:ext cx="8655219" cy="62733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1" name="Action Button: Custom 16">
            <a:hlinkClick r:id="" action="ppaction://noaction" highlightClick="1">
              <a:snd r:embed="rId3" name="10.1.1.2 L2 Slide 4 1.wav"/>
            </a:hlinkClick>
            <a:extLst>
              <a:ext uri="{FF2B5EF4-FFF2-40B4-BE49-F238E27FC236}">
                <a16:creationId xmlns:a16="http://schemas.microsoft.com/office/drawing/2014/main" id="{A598A5E9-3F76-3471-5AD4-D57300AB323F}"/>
              </a:ext>
            </a:extLst>
          </p:cNvPr>
          <p:cNvSpPr/>
          <p:nvPr/>
        </p:nvSpPr>
        <p:spPr>
          <a:xfrm>
            <a:off x="172247" y="2407169"/>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22" name="Action Button: Custom 16">
            <a:hlinkClick r:id="" action="ppaction://noaction" highlightClick="1">
              <a:snd r:embed="rId4" name="10.1.1.2 L2 Slide 4 2.wav"/>
            </a:hlinkClick>
            <a:extLst>
              <a:ext uri="{FF2B5EF4-FFF2-40B4-BE49-F238E27FC236}">
                <a16:creationId xmlns:a16="http://schemas.microsoft.com/office/drawing/2014/main" id="{E96BF242-531B-70C3-2101-1158054709DD}"/>
              </a:ext>
            </a:extLst>
          </p:cNvPr>
          <p:cNvSpPr/>
          <p:nvPr/>
        </p:nvSpPr>
        <p:spPr>
          <a:xfrm>
            <a:off x="172247" y="2879803"/>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23" name="Action Button: Custom 16">
            <a:hlinkClick r:id="" action="ppaction://noaction" highlightClick="1">
              <a:snd r:embed="rId5" name="10.1.1.2 L2 Slide 4 3.wav"/>
            </a:hlinkClick>
            <a:extLst>
              <a:ext uri="{FF2B5EF4-FFF2-40B4-BE49-F238E27FC236}">
                <a16:creationId xmlns:a16="http://schemas.microsoft.com/office/drawing/2014/main" id="{042008B4-E8B8-97F2-0DB4-58931C558242}"/>
              </a:ext>
            </a:extLst>
          </p:cNvPr>
          <p:cNvSpPr/>
          <p:nvPr/>
        </p:nvSpPr>
        <p:spPr>
          <a:xfrm>
            <a:off x="170169" y="3390891"/>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24" name="Action Button: Custom 16">
            <a:hlinkClick r:id="" action="ppaction://noaction" highlightClick="1">
              <a:snd r:embed="rId6" name="10.1.1.2 L2 Slide 4 4.wav"/>
            </a:hlinkClick>
            <a:extLst>
              <a:ext uri="{FF2B5EF4-FFF2-40B4-BE49-F238E27FC236}">
                <a16:creationId xmlns:a16="http://schemas.microsoft.com/office/drawing/2014/main" id="{0EF79954-B73F-ED1B-C0B8-EEA5FF2BB7D3}"/>
              </a:ext>
            </a:extLst>
          </p:cNvPr>
          <p:cNvSpPr/>
          <p:nvPr/>
        </p:nvSpPr>
        <p:spPr>
          <a:xfrm>
            <a:off x="170169" y="407063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25" name="Action Button: Custom 16">
            <a:hlinkClick r:id="" action="ppaction://noaction" highlightClick="1">
              <a:snd r:embed="rId7" name="10.1.1.2 L2 Slide 4 5.wav"/>
            </a:hlinkClick>
            <a:extLst>
              <a:ext uri="{FF2B5EF4-FFF2-40B4-BE49-F238E27FC236}">
                <a16:creationId xmlns:a16="http://schemas.microsoft.com/office/drawing/2014/main" id="{9EAE93D0-644B-A64D-E9CC-C3D6AED6A335}"/>
              </a:ext>
            </a:extLst>
          </p:cNvPr>
          <p:cNvSpPr/>
          <p:nvPr/>
        </p:nvSpPr>
        <p:spPr>
          <a:xfrm>
            <a:off x="170169" y="480285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26" name="Action Button: Custom 16">
            <a:hlinkClick r:id="" action="ppaction://noaction" highlightClick="1">
              <a:snd r:embed="rId8" name="10.1.1.2 L2 Slide 4 6.wav"/>
            </a:hlinkClick>
            <a:extLst>
              <a:ext uri="{FF2B5EF4-FFF2-40B4-BE49-F238E27FC236}">
                <a16:creationId xmlns:a16="http://schemas.microsoft.com/office/drawing/2014/main" id="{396148E0-2546-9FF6-D292-CEF45C06D255}"/>
              </a:ext>
            </a:extLst>
          </p:cNvPr>
          <p:cNvSpPr/>
          <p:nvPr/>
        </p:nvSpPr>
        <p:spPr>
          <a:xfrm>
            <a:off x="170169" y="548081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6" name="TextBox 5" descr="text box hiding answer">
            <a:extLst>
              <a:ext uri="{FF2B5EF4-FFF2-40B4-BE49-F238E27FC236}">
                <a16:creationId xmlns:a16="http://schemas.microsoft.com/office/drawing/2014/main" id="{035983BE-CA4D-D599-0A34-BA0A213BF56F}"/>
              </a:ext>
            </a:extLst>
          </p:cNvPr>
          <p:cNvSpPr txBox="1"/>
          <p:nvPr/>
        </p:nvSpPr>
        <p:spPr>
          <a:xfrm>
            <a:off x="9622661" y="2438961"/>
            <a:ext cx="922812" cy="36934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8" name="TextBox 7" descr="text box hiding answer">
            <a:extLst>
              <a:ext uri="{FF2B5EF4-FFF2-40B4-BE49-F238E27FC236}">
                <a16:creationId xmlns:a16="http://schemas.microsoft.com/office/drawing/2014/main" id="{28103838-6864-EBE7-1AFE-9D9FA387BDE9}"/>
              </a:ext>
            </a:extLst>
          </p:cNvPr>
          <p:cNvSpPr txBox="1"/>
          <p:nvPr/>
        </p:nvSpPr>
        <p:spPr>
          <a:xfrm>
            <a:off x="10808534" y="2422489"/>
            <a:ext cx="922812" cy="36934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0" name="TextBox 9" descr="text box hiding answer">
            <a:extLst>
              <a:ext uri="{FF2B5EF4-FFF2-40B4-BE49-F238E27FC236}">
                <a16:creationId xmlns:a16="http://schemas.microsoft.com/office/drawing/2014/main" id="{00F20072-A625-4093-B3EB-1B738F3E8FA3}"/>
              </a:ext>
            </a:extLst>
          </p:cNvPr>
          <p:cNvSpPr txBox="1"/>
          <p:nvPr/>
        </p:nvSpPr>
        <p:spPr>
          <a:xfrm>
            <a:off x="9624859" y="2888150"/>
            <a:ext cx="968954" cy="396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2" name="TextBox 11" descr="text box hiding answer">
            <a:extLst>
              <a:ext uri="{FF2B5EF4-FFF2-40B4-BE49-F238E27FC236}">
                <a16:creationId xmlns:a16="http://schemas.microsoft.com/office/drawing/2014/main" id="{27C574C4-9CD8-414A-6E6F-0FBE2F2D619A}"/>
              </a:ext>
            </a:extLst>
          </p:cNvPr>
          <p:cNvSpPr txBox="1"/>
          <p:nvPr/>
        </p:nvSpPr>
        <p:spPr>
          <a:xfrm>
            <a:off x="10823020" y="2876405"/>
            <a:ext cx="968954" cy="396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4" name="TextBox 13" descr="text box hiding answer">
            <a:extLst>
              <a:ext uri="{FF2B5EF4-FFF2-40B4-BE49-F238E27FC236}">
                <a16:creationId xmlns:a16="http://schemas.microsoft.com/office/drawing/2014/main" id="{702AACFA-70DE-4128-47E6-13C6E163C6D3}"/>
              </a:ext>
            </a:extLst>
          </p:cNvPr>
          <p:cNvSpPr txBox="1"/>
          <p:nvPr/>
        </p:nvSpPr>
        <p:spPr>
          <a:xfrm>
            <a:off x="9705598" y="3404463"/>
            <a:ext cx="839875"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6" name="TextBox 15" descr="text box hiding answer">
            <a:extLst>
              <a:ext uri="{FF2B5EF4-FFF2-40B4-BE49-F238E27FC236}">
                <a16:creationId xmlns:a16="http://schemas.microsoft.com/office/drawing/2014/main" id="{9DC38B46-E426-0D24-B684-DCF23275C3D8}"/>
              </a:ext>
            </a:extLst>
          </p:cNvPr>
          <p:cNvSpPr txBox="1"/>
          <p:nvPr/>
        </p:nvSpPr>
        <p:spPr>
          <a:xfrm>
            <a:off x="10839296" y="3372388"/>
            <a:ext cx="839875"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7" name="TextBox 16" descr="text box hiding answer">
            <a:extLst>
              <a:ext uri="{FF2B5EF4-FFF2-40B4-BE49-F238E27FC236}">
                <a16:creationId xmlns:a16="http://schemas.microsoft.com/office/drawing/2014/main" id="{A776D347-AB96-1777-4E0A-783F93B564B6}"/>
              </a:ext>
            </a:extLst>
          </p:cNvPr>
          <p:cNvSpPr txBox="1"/>
          <p:nvPr/>
        </p:nvSpPr>
        <p:spPr>
          <a:xfrm>
            <a:off x="9622661" y="4135724"/>
            <a:ext cx="822719" cy="615553"/>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8" name="TextBox 17" descr="text box hiding answer">
            <a:extLst>
              <a:ext uri="{FF2B5EF4-FFF2-40B4-BE49-F238E27FC236}">
                <a16:creationId xmlns:a16="http://schemas.microsoft.com/office/drawing/2014/main" id="{734F0A70-A9DA-930B-2C83-E34B8A4D827A}"/>
              </a:ext>
            </a:extLst>
          </p:cNvPr>
          <p:cNvSpPr txBox="1"/>
          <p:nvPr/>
        </p:nvSpPr>
        <p:spPr>
          <a:xfrm>
            <a:off x="10815456" y="4024174"/>
            <a:ext cx="822719" cy="615553"/>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9" name="TextBox 18" descr="text box hiding answer">
            <a:extLst>
              <a:ext uri="{FF2B5EF4-FFF2-40B4-BE49-F238E27FC236}">
                <a16:creationId xmlns:a16="http://schemas.microsoft.com/office/drawing/2014/main" id="{F74C9B5A-F671-918A-CAC4-758E54700729}"/>
              </a:ext>
            </a:extLst>
          </p:cNvPr>
          <p:cNvSpPr txBox="1"/>
          <p:nvPr/>
        </p:nvSpPr>
        <p:spPr>
          <a:xfrm rot="10800000" flipV="1">
            <a:off x="9608703" y="4964187"/>
            <a:ext cx="92273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0" name="TextBox 19" descr="text box hiding answer">
            <a:extLst>
              <a:ext uri="{FF2B5EF4-FFF2-40B4-BE49-F238E27FC236}">
                <a16:creationId xmlns:a16="http://schemas.microsoft.com/office/drawing/2014/main" id="{5F7F0E30-EFBF-44C8-D588-510CA94E01CD}"/>
              </a:ext>
            </a:extLst>
          </p:cNvPr>
          <p:cNvSpPr txBox="1"/>
          <p:nvPr/>
        </p:nvSpPr>
        <p:spPr>
          <a:xfrm rot="10800000" flipV="1">
            <a:off x="10815456" y="4990033"/>
            <a:ext cx="92273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7" name="TextBox 26" descr="text box hiding answer">
            <a:extLst>
              <a:ext uri="{FF2B5EF4-FFF2-40B4-BE49-F238E27FC236}">
                <a16:creationId xmlns:a16="http://schemas.microsoft.com/office/drawing/2014/main" id="{BE6929F3-A047-3002-8DEE-C775C7D63093}"/>
              </a:ext>
            </a:extLst>
          </p:cNvPr>
          <p:cNvSpPr txBox="1"/>
          <p:nvPr/>
        </p:nvSpPr>
        <p:spPr>
          <a:xfrm>
            <a:off x="9608703" y="5512481"/>
            <a:ext cx="950728" cy="5645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8" name="TextBox 27" descr="text box hiding answer">
            <a:extLst>
              <a:ext uri="{FF2B5EF4-FFF2-40B4-BE49-F238E27FC236}">
                <a16:creationId xmlns:a16="http://schemas.microsoft.com/office/drawing/2014/main" id="{AA18EE8B-3F63-0324-6E80-B9860656B21D}"/>
              </a:ext>
            </a:extLst>
          </p:cNvPr>
          <p:cNvSpPr txBox="1"/>
          <p:nvPr/>
        </p:nvSpPr>
        <p:spPr>
          <a:xfrm>
            <a:off x="10781045" y="5497760"/>
            <a:ext cx="950728" cy="5645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9" name="Rectangle: Rounded Corners 3">
            <a:extLst>
              <a:ext uri="{FF2B5EF4-FFF2-40B4-BE49-F238E27FC236}">
                <a16:creationId xmlns:a16="http://schemas.microsoft.com/office/drawing/2014/main" id="{B5571A06-0E0D-EAF0-1FB2-637C9179D201}"/>
              </a:ext>
            </a:extLst>
          </p:cNvPr>
          <p:cNvSpPr/>
          <p:nvPr/>
        </p:nvSpPr>
        <p:spPr>
          <a:xfrm>
            <a:off x="10429563" y="199631"/>
            <a:ext cx="1392072" cy="3187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5B1B95C-0903-40E0-8F8B-1B22981B958D}"/>
              </a:ext>
            </a:extLst>
          </p:cNvPr>
          <p:cNvSpPr txBox="1"/>
          <p:nvPr/>
        </p:nvSpPr>
        <p:spPr>
          <a:xfrm>
            <a:off x="2617408" y="288180"/>
            <a:ext cx="55628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[v/f] und [w]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du?</a:t>
            </a:r>
          </a:p>
        </p:txBody>
      </p:sp>
      <p:pic>
        <p:nvPicPr>
          <p:cNvPr id="1026" name="Picture 2" descr="Free photos of White sausage">
            <a:extLst>
              <a:ext uri="{FF2B5EF4-FFF2-40B4-BE49-F238E27FC236}">
                <a16:creationId xmlns:a16="http://schemas.microsoft.com/office/drawing/2014/main" id="{538DC9EA-B50C-F09A-B830-BF1132A22D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3296" y="897581"/>
            <a:ext cx="1781998" cy="1336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s of Berlin">
            <a:extLst>
              <a:ext uri="{FF2B5EF4-FFF2-40B4-BE49-F238E27FC236}">
                <a16:creationId xmlns:a16="http://schemas.microsoft.com/office/drawing/2014/main" id="{BE472DAC-8D28-7789-2E9A-1E61ADB4B7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4992" y="861176"/>
            <a:ext cx="2065812" cy="13729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s of Cologne cathedral">
            <a:extLst>
              <a:ext uri="{FF2B5EF4-FFF2-40B4-BE49-F238E27FC236}">
                <a16:creationId xmlns:a16="http://schemas.microsoft.com/office/drawing/2014/main" id="{9F7C8029-1512-6B59-D3EF-F7EB2BA1EF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943" y="914751"/>
            <a:ext cx="1514137" cy="13230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photos of Pier">
            <a:extLst>
              <a:ext uri="{FF2B5EF4-FFF2-40B4-BE49-F238E27FC236}">
                <a16:creationId xmlns:a16="http://schemas.microsoft.com/office/drawing/2014/main" id="{FF9E3FFA-6B65-534C-AE36-20F25ED8278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7387" y="876651"/>
            <a:ext cx="2025512" cy="137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P spid="6" grpId="0" animBg="1"/>
      <p:bldP spid="8" grpId="0" animBg="1"/>
      <p:bldP spid="10" grpId="0" animBg="1"/>
      <p:bldP spid="12" grpId="0" animBg="1"/>
      <p:bldP spid="14" grpId="0" animBg="1"/>
      <p:bldP spid="16" grpId="0" animBg="1"/>
      <p:bldP spid="17" grpId="0" animBg="1"/>
      <p:bldP spid="18" grpId="0" animBg="1"/>
      <p:bldP spid="19" grpId="0" animBg="1"/>
      <p:bldP spid="20"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95AA-3127-54F0-4003-F34B47C0D913}"/>
              </a:ext>
            </a:extLst>
          </p:cNvPr>
          <p:cNvSpPr>
            <a:spLocks noGrp="1"/>
          </p:cNvSpPr>
          <p:nvPr>
            <p:ph type="title"/>
          </p:nvPr>
        </p:nvSpPr>
        <p:spPr/>
        <p:txBody>
          <a:bodyPr/>
          <a:lstStyle/>
          <a:p>
            <a:r>
              <a:rPr lang="en-GB" dirty="0"/>
              <a:t>WH question words</a:t>
            </a:r>
          </a:p>
        </p:txBody>
      </p:sp>
      <p:sp>
        <p:nvSpPr>
          <p:cNvPr id="3" name="Text Placeholder 2">
            <a:extLst>
              <a:ext uri="{FF2B5EF4-FFF2-40B4-BE49-F238E27FC236}">
                <a16:creationId xmlns:a16="http://schemas.microsoft.com/office/drawing/2014/main" id="{60C41817-B3C5-E1C0-166B-BF2A9FE1C926}"/>
              </a:ext>
            </a:extLst>
          </p:cNvPr>
          <p:cNvSpPr>
            <a:spLocks noGrp="1"/>
          </p:cNvSpPr>
          <p:nvPr>
            <p:ph type="body" sz="quarter" idx="10"/>
          </p:nvPr>
        </p:nvSpPr>
        <p:spPr/>
        <p:txBody>
          <a:bodyPr/>
          <a:lstStyle/>
          <a:p>
            <a:r>
              <a:rPr lang="en-GB" dirty="0"/>
              <a:t>As you know, to form an open question, we use a </a:t>
            </a:r>
            <a:r>
              <a:rPr lang="en-GB" i="1" dirty="0"/>
              <a:t>question word </a:t>
            </a:r>
            <a:r>
              <a:rPr lang="en-GB" dirty="0"/>
              <a:t>before the </a:t>
            </a:r>
            <a:r>
              <a:rPr lang="en-GB" i="1" dirty="0"/>
              <a:t>verb, </a:t>
            </a:r>
            <a:r>
              <a:rPr lang="en-GB" dirty="0"/>
              <a:t>followed by the </a:t>
            </a:r>
            <a:r>
              <a:rPr lang="en-GB" i="1" dirty="0"/>
              <a:t>subject. </a:t>
            </a:r>
            <a:endParaRPr lang="en-GB" dirty="0"/>
          </a:p>
          <a:p>
            <a:endParaRPr lang="en-GB" dirty="0"/>
          </a:p>
        </p:txBody>
      </p:sp>
      <p:sp>
        <p:nvSpPr>
          <p:cNvPr id="25" name="Speech Bubble: Rectangle with Corners Rounded 24">
            <a:extLst>
              <a:ext uri="{FF2B5EF4-FFF2-40B4-BE49-F238E27FC236}">
                <a16:creationId xmlns:a16="http://schemas.microsoft.com/office/drawing/2014/main" id="{1D28566C-1F62-098F-B51E-E06A3233B82E}"/>
              </a:ext>
            </a:extLst>
          </p:cNvPr>
          <p:cNvSpPr/>
          <p:nvPr/>
        </p:nvSpPr>
        <p:spPr>
          <a:xfrm>
            <a:off x="8663834" y="4023497"/>
            <a:ext cx="1865274" cy="750626"/>
          </a:xfrm>
          <a:prstGeom prst="wedgeRoundRectCallout">
            <a:avLst>
              <a:gd name="adj1" fmla="val -76552"/>
              <a:gd name="adj2" fmla="val 1982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Was/</a:t>
            </a:r>
            <a:b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was für?</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2B2DA7A2-1924-E53D-08BA-469A5F506BE8}"/>
              </a:ext>
            </a:extLst>
          </p:cNvPr>
          <p:cNvSpPr/>
          <p:nvPr/>
        </p:nvSpPr>
        <p:spPr>
          <a:xfrm>
            <a:off x="5361181" y="5415665"/>
            <a:ext cx="1469638" cy="461737"/>
          </a:xfrm>
          <a:prstGeom prst="wedgeRoundRectCallout">
            <a:avLst>
              <a:gd name="adj1" fmla="val -66031"/>
              <a:gd name="adj2" fmla="val 2171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Wann</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413C304B-F29A-9160-C1DB-FFC55E62CC31}"/>
              </a:ext>
            </a:extLst>
          </p:cNvPr>
          <p:cNvSpPr/>
          <p:nvPr/>
        </p:nvSpPr>
        <p:spPr>
          <a:xfrm>
            <a:off x="2047602" y="3458477"/>
            <a:ext cx="1110511" cy="471229"/>
          </a:xfrm>
          <a:prstGeom prst="wedgeRoundRectCallout">
            <a:avLst>
              <a:gd name="adj1" fmla="val -72597"/>
              <a:gd name="adj2" fmla="val 19068"/>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Wie?</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21FCFC29-C85B-19A4-DDDE-54A14DAC3ABE}"/>
              </a:ext>
            </a:extLst>
          </p:cNvPr>
          <p:cNvSpPr/>
          <p:nvPr/>
        </p:nvSpPr>
        <p:spPr>
          <a:xfrm>
            <a:off x="9776912" y="2718309"/>
            <a:ext cx="2110288" cy="863929"/>
          </a:xfrm>
          <a:prstGeom prst="wedgeRoundRectCallout">
            <a:avLst>
              <a:gd name="adj1" fmla="val -65262"/>
              <a:gd name="adj2" fmla="val 23398"/>
              <a:gd name="adj3" fmla="val 16667"/>
            </a:avLst>
          </a:prstGeom>
          <a:solidFill>
            <a:schemeClr val="tx2"/>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Wo/</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wohin</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woher</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1" name="Picture 30">
            <a:extLst>
              <a:ext uri="{FF2B5EF4-FFF2-40B4-BE49-F238E27FC236}">
                <a16:creationId xmlns:a16="http://schemas.microsoft.com/office/drawing/2014/main" id="{5D9C7618-FFB7-8FF4-288A-F0F4EF583D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189" y="2718309"/>
            <a:ext cx="881399" cy="923607"/>
          </a:xfrm>
          <a:prstGeom prst="rect">
            <a:avLst/>
          </a:prstGeom>
          <a:solidFill>
            <a:schemeClr val="bg2"/>
          </a:solidFill>
          <a:ln>
            <a:solidFill>
              <a:schemeClr val="bg2"/>
            </a:solidFill>
          </a:ln>
        </p:spPr>
      </p:pic>
      <p:pic>
        <p:nvPicPr>
          <p:cNvPr id="32" name="Picture 31">
            <a:extLst>
              <a:ext uri="{FF2B5EF4-FFF2-40B4-BE49-F238E27FC236}">
                <a16:creationId xmlns:a16="http://schemas.microsoft.com/office/drawing/2014/main" id="{0DA07E06-7CF3-1A13-4020-CF3C2C71409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691" y="3362033"/>
            <a:ext cx="768734" cy="733599"/>
          </a:xfrm>
          <a:prstGeom prst="rect">
            <a:avLst/>
          </a:prstGeom>
          <a:solidFill>
            <a:schemeClr val="bg2"/>
          </a:solidFill>
          <a:ln>
            <a:solidFill>
              <a:schemeClr val="bg2"/>
            </a:solidFill>
          </a:ln>
        </p:spPr>
      </p:pic>
      <p:pic>
        <p:nvPicPr>
          <p:cNvPr id="33" name="Picture 32">
            <a:extLst>
              <a:ext uri="{FF2B5EF4-FFF2-40B4-BE49-F238E27FC236}">
                <a16:creationId xmlns:a16="http://schemas.microsoft.com/office/drawing/2014/main" id="{59F3D96A-5EC7-64D0-47B8-D94AAC74B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789" y="5011895"/>
            <a:ext cx="698820" cy="865507"/>
          </a:xfrm>
          <a:prstGeom prst="rect">
            <a:avLst/>
          </a:prstGeom>
          <a:solidFill>
            <a:schemeClr val="bg2"/>
          </a:solidFill>
          <a:ln>
            <a:solidFill>
              <a:schemeClr val="bg2"/>
            </a:solidFill>
          </a:ln>
        </p:spPr>
      </p:pic>
      <p:pic>
        <p:nvPicPr>
          <p:cNvPr id="36" name="Picture 35">
            <a:extLst>
              <a:ext uri="{FF2B5EF4-FFF2-40B4-BE49-F238E27FC236}">
                <a16:creationId xmlns:a16="http://schemas.microsoft.com/office/drawing/2014/main" id="{28AD4C29-ABA5-FB29-D3CD-83C3D4C060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251" y="3752911"/>
            <a:ext cx="771406" cy="796691"/>
          </a:xfrm>
          <a:prstGeom prst="rect">
            <a:avLst/>
          </a:prstGeom>
          <a:solidFill>
            <a:schemeClr val="bg2"/>
          </a:solidFill>
          <a:ln>
            <a:solidFill>
              <a:schemeClr val="bg2"/>
            </a:solidFill>
          </a:ln>
        </p:spPr>
      </p:pic>
      <p:sp>
        <p:nvSpPr>
          <p:cNvPr id="37" name="Speech Bubble: Rectangle with Corners Rounded 36">
            <a:extLst>
              <a:ext uri="{FF2B5EF4-FFF2-40B4-BE49-F238E27FC236}">
                <a16:creationId xmlns:a16="http://schemas.microsoft.com/office/drawing/2014/main" id="{7996E60E-3633-83F5-2726-980B3432AE11}"/>
              </a:ext>
            </a:extLst>
          </p:cNvPr>
          <p:cNvSpPr/>
          <p:nvPr/>
        </p:nvSpPr>
        <p:spPr>
          <a:xfrm>
            <a:off x="9323847" y="5295012"/>
            <a:ext cx="1205261" cy="461737"/>
          </a:xfrm>
          <a:prstGeom prst="wedgeRoundRectCallout">
            <a:avLst>
              <a:gd name="adj1" fmla="val -76552"/>
              <a:gd name="adj2" fmla="val 1982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Wer</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8" name="Picture 37">
            <a:extLst>
              <a:ext uri="{FF2B5EF4-FFF2-40B4-BE49-F238E27FC236}">
                <a16:creationId xmlns:a16="http://schemas.microsoft.com/office/drawing/2014/main" id="{79CFB90D-A2BF-B3A9-131E-2808CBF6F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526" y="5314365"/>
            <a:ext cx="1033230" cy="739391"/>
          </a:xfrm>
          <a:prstGeom prst="rect">
            <a:avLst/>
          </a:prstGeom>
          <a:solidFill>
            <a:schemeClr val="bg2"/>
          </a:solidFill>
          <a:ln>
            <a:solidFill>
              <a:schemeClr val="bg2"/>
            </a:solidFill>
          </a:ln>
        </p:spPr>
      </p:pic>
      <p:sp>
        <p:nvSpPr>
          <p:cNvPr id="39" name="Speech Bubble: Rectangle with Corners Rounded 38">
            <a:extLst>
              <a:ext uri="{FF2B5EF4-FFF2-40B4-BE49-F238E27FC236}">
                <a16:creationId xmlns:a16="http://schemas.microsoft.com/office/drawing/2014/main" id="{6C666482-AB5C-B945-F31E-7B5F9E0A9272}"/>
              </a:ext>
            </a:extLst>
          </p:cNvPr>
          <p:cNvSpPr/>
          <p:nvPr/>
        </p:nvSpPr>
        <p:spPr>
          <a:xfrm>
            <a:off x="5110535" y="3617450"/>
            <a:ext cx="1632162" cy="461737"/>
          </a:xfrm>
          <a:prstGeom prst="wedgeRoundRectCallout">
            <a:avLst>
              <a:gd name="adj1" fmla="val -66031"/>
              <a:gd name="adj2" fmla="val 2171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Warum</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D3B133BC-29BE-3504-AC87-00429698BD19}"/>
              </a:ext>
            </a:extLst>
          </p:cNvPr>
          <p:cNvSpPr/>
          <p:nvPr/>
        </p:nvSpPr>
        <p:spPr>
          <a:xfrm>
            <a:off x="1785984" y="4833275"/>
            <a:ext cx="2033915" cy="461737"/>
          </a:xfrm>
          <a:prstGeom prst="wedgeRoundRectCallout">
            <a:avLst>
              <a:gd name="adj1" fmla="val -61720"/>
              <a:gd name="adj2" fmla="val 13573"/>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Wie </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viele</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41" name="Picture 40">
            <a:extLst>
              <a:ext uri="{FF2B5EF4-FFF2-40B4-BE49-F238E27FC236}">
                <a16:creationId xmlns:a16="http://schemas.microsoft.com/office/drawing/2014/main" id="{6AD28955-BCAD-DDA6-6CD4-74B67D9859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491" y="4774123"/>
            <a:ext cx="953028" cy="708859"/>
          </a:xfrm>
          <a:prstGeom prst="rect">
            <a:avLst/>
          </a:prstGeom>
          <a:solidFill>
            <a:schemeClr val="bg2"/>
          </a:solidFill>
          <a:ln>
            <a:solidFill>
              <a:schemeClr val="bg2"/>
            </a:solidFill>
          </a:ln>
        </p:spPr>
      </p:pic>
      <p:pic>
        <p:nvPicPr>
          <p:cNvPr id="42" name="Picture 41" descr="A picture containing text, vector graphics&#10;&#10;Description automatically generated">
            <a:extLst>
              <a:ext uri="{FF2B5EF4-FFF2-40B4-BE49-F238E27FC236}">
                <a16:creationId xmlns:a16="http://schemas.microsoft.com/office/drawing/2014/main" id="{E0669BE4-43DC-15A3-B28B-27A7EF8E8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4362" y="3547613"/>
            <a:ext cx="830432" cy="715173"/>
          </a:xfrm>
          <a:prstGeom prst="rect">
            <a:avLst/>
          </a:prstGeom>
          <a:solidFill>
            <a:schemeClr val="bg2"/>
          </a:solidFill>
          <a:ln>
            <a:solidFill>
              <a:schemeClr val="bg2"/>
            </a:solidFill>
          </a:ln>
        </p:spPr>
      </p:pic>
      <p:sp>
        <p:nvSpPr>
          <p:cNvPr id="44" name="Rectangle: Rounded Corners 43">
            <a:extLst>
              <a:ext uri="{FF2B5EF4-FFF2-40B4-BE49-F238E27FC236}">
                <a16:creationId xmlns:a16="http://schemas.microsoft.com/office/drawing/2014/main" id="{7A7A1A46-D30E-68A1-1EB6-E79A5916712F}"/>
              </a:ext>
            </a:extLst>
          </p:cNvPr>
          <p:cNvSpPr/>
          <p:nvPr/>
        </p:nvSpPr>
        <p:spPr>
          <a:xfrm>
            <a:off x="488515" y="1866378"/>
            <a:ext cx="4121063" cy="4552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Wo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der Stein?</a:t>
            </a:r>
          </a:p>
        </p:txBody>
      </p:sp>
      <p:sp>
        <p:nvSpPr>
          <p:cNvPr id="45" name="TextBox 44">
            <a:extLst>
              <a:ext uri="{FF2B5EF4-FFF2-40B4-BE49-F238E27FC236}">
                <a16:creationId xmlns:a16="http://schemas.microsoft.com/office/drawing/2014/main" id="{A66FA023-EDD2-A5FD-8FF1-7AB09616936C}"/>
              </a:ext>
            </a:extLst>
          </p:cNvPr>
          <p:cNvSpPr txBox="1"/>
          <p:nvPr/>
        </p:nvSpPr>
        <p:spPr>
          <a:xfrm>
            <a:off x="4885151" y="1859992"/>
            <a:ext cx="392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Where is the rock?</a:t>
            </a:r>
          </a:p>
        </p:txBody>
      </p:sp>
      <p:sp>
        <p:nvSpPr>
          <p:cNvPr id="46" name="TextBox 45">
            <a:extLst>
              <a:ext uri="{FF2B5EF4-FFF2-40B4-BE49-F238E27FC236}">
                <a16:creationId xmlns:a16="http://schemas.microsoft.com/office/drawing/2014/main" id="{7F657782-7CF0-9AE6-502E-6362469F70E8}"/>
              </a:ext>
            </a:extLst>
          </p:cNvPr>
          <p:cNvSpPr txBox="1"/>
          <p:nvPr/>
        </p:nvSpPr>
        <p:spPr>
          <a:xfrm>
            <a:off x="488515" y="2491136"/>
            <a:ext cx="9380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What other question words do you know in German?</a:t>
            </a:r>
          </a:p>
        </p:txBody>
      </p:sp>
      <p:sp>
        <p:nvSpPr>
          <p:cNvPr id="47" name="Rectangle: Rounded Corners 46">
            <a:extLst>
              <a:ext uri="{FF2B5EF4-FFF2-40B4-BE49-F238E27FC236}">
                <a16:creationId xmlns:a16="http://schemas.microsoft.com/office/drawing/2014/main" id="{26EC0EA4-2CAD-CE61-7FCD-1F666BF30CAC}"/>
              </a:ext>
            </a:extLst>
          </p:cNvPr>
          <p:cNvSpPr/>
          <p:nvPr/>
        </p:nvSpPr>
        <p:spPr>
          <a:xfrm>
            <a:off x="10529108" y="213557"/>
            <a:ext cx="1358092" cy="4103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2809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7" grpId="0" animBg="1"/>
      <p:bldP spid="39" grpId="0" animBg="1"/>
      <p:bldP spid="40" grpId="0" animBg="1"/>
      <p:bldP spid="44" grpId="0" animBg="1"/>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941685" cy="647577"/>
          </a:xfrm>
        </p:spPr>
        <p:txBody>
          <a:bodyPr>
            <a:normAutofit/>
          </a:bodyPr>
          <a:lstStyle/>
          <a:p>
            <a:r>
              <a:rPr lang="en-GB" dirty="0" err="1"/>
              <a:t>Kulturquiz</a:t>
            </a:r>
            <a:r>
              <a:rPr lang="en-GB" dirty="0"/>
              <a:t> [1/8]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44C12D8F-170D-951C-9F1E-A60C5D8DD13B}"/>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größer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93C8B749-60B8-AD9F-C12C-F90D280C46B8}"/>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Bayern</a:t>
            </a:r>
          </a:p>
        </p:txBody>
      </p:sp>
      <p:sp>
        <p:nvSpPr>
          <p:cNvPr id="7" name="Rectangle: Rounded Corners 6">
            <a:extLst>
              <a:ext uri="{FF2B5EF4-FFF2-40B4-BE49-F238E27FC236}">
                <a16:creationId xmlns:a16="http://schemas.microsoft.com/office/drawing/2014/main" id="{2488995B-F48F-86C8-E607-557B21362119}"/>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Hamburg</a:t>
            </a:r>
          </a:p>
        </p:txBody>
      </p:sp>
      <p:sp>
        <p:nvSpPr>
          <p:cNvPr id="8" name="Rectangle: Rounded Corners 7">
            <a:extLst>
              <a:ext uri="{FF2B5EF4-FFF2-40B4-BE49-F238E27FC236}">
                <a16:creationId xmlns:a16="http://schemas.microsoft.com/office/drawing/2014/main" id="{7217CF27-4367-3860-4706-FD81B4A9E4A6}"/>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Brandenburg</a:t>
            </a:r>
          </a:p>
        </p:txBody>
      </p:sp>
      <p:pic>
        <p:nvPicPr>
          <p:cNvPr id="9" name="Picture 23" descr="Hintersee, Lake, Mountains, Nature">
            <a:extLst>
              <a:ext uri="{FF2B5EF4-FFF2-40B4-BE49-F238E27FC236}">
                <a16:creationId xmlns:a16="http://schemas.microsoft.com/office/drawing/2014/main" id="{8CEDA6B7-F6D5-4720-9E05-16579544F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97"/>
          <a:stretch/>
        </p:blipFill>
        <p:spPr bwMode="auto">
          <a:xfrm>
            <a:off x="506163" y="2405124"/>
            <a:ext cx="3187083" cy="23503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Free photos of Hamburg">
            <a:extLst>
              <a:ext uri="{FF2B5EF4-FFF2-40B4-BE49-F238E27FC236}">
                <a16:creationId xmlns:a16="http://schemas.microsoft.com/office/drawing/2014/main" id="{CB3DF210-A604-37B7-D38C-9C8F06362B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001" y="2400592"/>
            <a:ext cx="3465997" cy="2310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descr="Free photos of Lock">
            <a:extLst>
              <a:ext uri="{FF2B5EF4-FFF2-40B4-BE49-F238E27FC236}">
                <a16:creationId xmlns:a16="http://schemas.microsoft.com/office/drawing/2014/main" id="{BA87F581-16D1-BCB4-2E8B-A5E6FE639E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1" r="7669"/>
          <a:stretch/>
        </p:blipFill>
        <p:spPr bwMode="auto">
          <a:xfrm>
            <a:off x="8475249" y="2407212"/>
            <a:ext cx="3057621" cy="23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a:extLst>
              <a:ext uri="{FF2B5EF4-FFF2-40B4-BE49-F238E27FC236}">
                <a16:creationId xmlns:a16="http://schemas.microsoft.com/office/drawing/2014/main" id="{583CA8F6-6905-E850-8595-9BBBF54771AE}"/>
              </a:ext>
            </a:extLst>
          </p:cNvPr>
          <p:cNvGrpSpPr/>
          <p:nvPr/>
        </p:nvGrpSpPr>
        <p:grpSpPr>
          <a:xfrm>
            <a:off x="6346471" y="1402642"/>
            <a:ext cx="4047214" cy="4046400"/>
            <a:chOff x="6434320" y="1461755"/>
            <a:chExt cx="4047214" cy="4046400"/>
          </a:xfrm>
        </p:grpSpPr>
        <p:grpSp>
          <p:nvGrpSpPr>
            <p:cNvPr id="43" name="Group 42">
              <a:extLst>
                <a:ext uri="{FF2B5EF4-FFF2-40B4-BE49-F238E27FC236}">
                  <a16:creationId xmlns:a16="http://schemas.microsoft.com/office/drawing/2014/main" id="{406FC8EC-1791-1B59-D054-81C28D9C15BF}"/>
                </a:ext>
              </a:extLst>
            </p:cNvPr>
            <p:cNvGrpSpPr/>
            <p:nvPr/>
          </p:nvGrpSpPr>
          <p:grpSpPr>
            <a:xfrm>
              <a:off x="6434320" y="1461755"/>
              <a:ext cx="4047214" cy="4046400"/>
              <a:chOff x="5535300" y="1119407"/>
              <a:chExt cx="4047214" cy="4046400"/>
            </a:xfrm>
          </p:grpSpPr>
          <p:sp>
            <p:nvSpPr>
              <p:cNvPr id="16" name="Google Shape;406;p3">
                <a:extLst>
                  <a:ext uri="{FF2B5EF4-FFF2-40B4-BE49-F238E27FC236}">
                    <a16:creationId xmlns:a16="http://schemas.microsoft.com/office/drawing/2014/main" id="{15FBB8F4-D63E-6949-7FCA-CA3CD6423385}"/>
                  </a:ext>
                </a:extLst>
              </p:cNvPr>
              <p:cNvSpPr/>
              <p:nvPr/>
            </p:nvSpPr>
            <p:spPr>
              <a:xfrm>
                <a:off x="5535300" y="1119407"/>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Google Shape;357;p3">
                <a:extLst>
                  <a:ext uri="{FF2B5EF4-FFF2-40B4-BE49-F238E27FC236}">
                    <a16:creationId xmlns:a16="http://schemas.microsoft.com/office/drawing/2014/main" id="{2BDC0E3D-0694-AB42-F8BB-5ACB2685D18B}"/>
                  </a:ext>
                </a:extLst>
              </p:cNvPr>
              <p:cNvSpPr txBox="1"/>
              <p:nvPr/>
            </p:nvSpPr>
            <p:spPr>
              <a:xfrm>
                <a:off x="6713541" y="1649377"/>
                <a:ext cx="188533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advantage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5" name="Google Shape;359;p3">
                <a:extLst>
                  <a:ext uri="{FF2B5EF4-FFF2-40B4-BE49-F238E27FC236}">
                    <a16:creationId xmlns:a16="http://schemas.microsoft.com/office/drawing/2014/main" id="{B89C0916-0DC9-C828-28EE-6B08F6AB0E90}"/>
                  </a:ext>
                </a:extLst>
              </p:cNvPr>
              <p:cNvSpPr txBox="1"/>
              <p:nvPr/>
            </p:nvSpPr>
            <p:spPr>
              <a:xfrm>
                <a:off x="6036646" y="3830831"/>
                <a:ext cx="1218603"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danger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6" name="Google Shape;360;p3">
                <a:extLst>
                  <a:ext uri="{FF2B5EF4-FFF2-40B4-BE49-F238E27FC236}">
                    <a16:creationId xmlns:a16="http://schemas.microsoft.com/office/drawing/2014/main" id="{6062149E-D9E3-13A8-24E3-62AD418FBE09}"/>
                  </a:ext>
                </a:extLst>
              </p:cNvPr>
              <p:cNvSpPr txBox="1"/>
              <p:nvPr/>
            </p:nvSpPr>
            <p:spPr>
              <a:xfrm>
                <a:off x="7793178" y="2744999"/>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daughter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7" name="Google Shape;361;p3">
                <a:extLst>
                  <a:ext uri="{FF2B5EF4-FFF2-40B4-BE49-F238E27FC236}">
                    <a16:creationId xmlns:a16="http://schemas.microsoft.com/office/drawing/2014/main" id="{DD21F2A2-BF58-3DB9-28B1-D9C79124E7FC}"/>
                  </a:ext>
                </a:extLst>
              </p:cNvPr>
              <p:cNvSpPr txBox="1"/>
              <p:nvPr/>
            </p:nvSpPr>
            <p:spPr>
              <a:xfrm>
                <a:off x="7684124" y="2184127"/>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people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38" name="Google Shape;362;p3">
                <a:extLst>
                  <a:ext uri="{FF2B5EF4-FFF2-40B4-BE49-F238E27FC236}">
                    <a16:creationId xmlns:a16="http://schemas.microsoft.com/office/drawing/2014/main" id="{7B0A9D50-4CD9-1F78-5F8B-0B62BB465934}"/>
                  </a:ext>
                </a:extLst>
              </p:cNvPr>
              <p:cNvSpPr txBox="1"/>
              <p:nvPr/>
            </p:nvSpPr>
            <p:spPr>
              <a:xfrm>
                <a:off x="7576984" y="3321277"/>
                <a:ext cx="148790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everything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9" name="Google Shape;363;p3">
                <a:extLst>
                  <a:ext uri="{FF2B5EF4-FFF2-40B4-BE49-F238E27FC236}">
                    <a16:creationId xmlns:a16="http://schemas.microsoft.com/office/drawing/2014/main" id="{9CCB51CE-0DDF-6A09-36C4-1961CC5DBF12}"/>
                  </a:ext>
                </a:extLst>
              </p:cNvPr>
              <p:cNvSpPr txBox="1"/>
              <p:nvPr/>
            </p:nvSpPr>
            <p:spPr>
              <a:xfrm>
                <a:off x="7265951" y="4384719"/>
                <a:ext cx="79653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0" name="Google Shape;364;p3">
                <a:extLst>
                  <a:ext uri="{FF2B5EF4-FFF2-40B4-BE49-F238E27FC236}">
                    <a16:creationId xmlns:a16="http://schemas.microsoft.com/office/drawing/2014/main" id="{E0794E04-D9F5-A4BC-88DA-B3FE170FF315}"/>
                  </a:ext>
                </a:extLst>
              </p:cNvPr>
              <p:cNvSpPr txBox="1"/>
              <p:nvPr/>
            </p:nvSpPr>
            <p:spPr>
              <a:xfrm>
                <a:off x="6527468" y="2936924"/>
                <a:ext cx="872355"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new</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34" name="Google Shape;358;p3">
              <a:extLst>
                <a:ext uri="{FF2B5EF4-FFF2-40B4-BE49-F238E27FC236}">
                  <a16:creationId xmlns:a16="http://schemas.microsoft.com/office/drawing/2014/main" id="{B7764C89-B86F-3A62-2540-EC29F9F47F82}"/>
                </a:ext>
              </a:extLst>
            </p:cNvPr>
            <p:cNvSpPr txBox="1"/>
            <p:nvPr/>
          </p:nvSpPr>
          <p:spPr>
            <a:xfrm>
              <a:off x="6838016" y="2665782"/>
              <a:ext cx="1218603"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thing</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grpSp>
      <p:sp>
        <p:nvSpPr>
          <p:cNvPr id="2" name="Title 1">
            <a:extLst>
              <a:ext uri="{FF2B5EF4-FFF2-40B4-BE49-F238E27FC236}">
                <a16:creationId xmlns:a16="http://schemas.microsoft.com/office/drawing/2014/main" id="{A3A91CE3-F3A0-8A3F-D1FE-E6ED449C91E9}"/>
              </a:ext>
            </a:extLst>
          </p:cNvPr>
          <p:cNvSpPr>
            <a:spLocks noGrp="1"/>
          </p:cNvSpPr>
          <p:nvPr>
            <p:ph type="title"/>
          </p:nvPr>
        </p:nvSpPr>
        <p:spPr/>
        <p:txBody>
          <a:bodyPr/>
          <a:lstStyle/>
          <a:p>
            <a:r>
              <a:rPr lang="en-GB" dirty="0" err="1"/>
              <a:t>Vokabeln</a:t>
            </a:r>
            <a:endParaRPr lang="en-GB" dirty="0"/>
          </a:p>
        </p:txBody>
      </p:sp>
      <p:grpSp>
        <p:nvGrpSpPr>
          <p:cNvPr id="42" name="Group 41">
            <a:extLst>
              <a:ext uri="{FF2B5EF4-FFF2-40B4-BE49-F238E27FC236}">
                <a16:creationId xmlns:a16="http://schemas.microsoft.com/office/drawing/2014/main" id="{FEB25C72-F748-7C2F-50C1-C1CD34D99CC1}"/>
              </a:ext>
            </a:extLst>
          </p:cNvPr>
          <p:cNvGrpSpPr/>
          <p:nvPr/>
        </p:nvGrpSpPr>
        <p:grpSpPr>
          <a:xfrm>
            <a:off x="1455042" y="1471789"/>
            <a:ext cx="4047214" cy="4046400"/>
            <a:chOff x="4730884" y="1924239"/>
            <a:chExt cx="4047214" cy="4046400"/>
          </a:xfrm>
        </p:grpSpPr>
        <p:sp>
          <p:nvSpPr>
            <p:cNvPr id="15" name="Google Shape;405;p3">
              <a:extLst>
                <a:ext uri="{FF2B5EF4-FFF2-40B4-BE49-F238E27FC236}">
                  <a16:creationId xmlns:a16="http://schemas.microsoft.com/office/drawing/2014/main" id="{A847325D-B30B-3E3F-A2F8-294BF062B52D}"/>
                </a:ext>
              </a:extLst>
            </p:cNvPr>
            <p:cNvSpPr/>
            <p:nvPr/>
          </p:nvSpPr>
          <p:spPr>
            <a:xfrm>
              <a:off x="4730884" y="1924239"/>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 name="Google Shape;357;p3">
              <a:extLst>
                <a:ext uri="{FF2B5EF4-FFF2-40B4-BE49-F238E27FC236}">
                  <a16:creationId xmlns:a16="http://schemas.microsoft.com/office/drawing/2014/main" id="{2BD7B730-6B7D-DC4F-47FA-6D5905C1B645}"/>
                </a:ext>
              </a:extLst>
            </p:cNvPr>
            <p:cNvSpPr txBox="1"/>
            <p:nvPr/>
          </p:nvSpPr>
          <p:spPr>
            <a:xfrm>
              <a:off x="5970363" y="2295994"/>
              <a:ext cx="1470274"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Schnitzel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 name="Google Shape;358;p3">
              <a:extLst>
                <a:ext uri="{FF2B5EF4-FFF2-40B4-BE49-F238E27FC236}">
                  <a16:creationId xmlns:a16="http://schemas.microsoft.com/office/drawing/2014/main" id="{F489C6FC-8FBB-66C7-906B-7F05CAA171C2}"/>
                </a:ext>
              </a:extLst>
            </p:cNvPr>
            <p:cNvSpPr txBox="1"/>
            <p:nvPr/>
          </p:nvSpPr>
          <p:spPr>
            <a:xfrm>
              <a:off x="6215425" y="3504885"/>
              <a:ext cx="198024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Bodensee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7" name="Google Shape;359;p3">
              <a:extLst>
                <a:ext uri="{FF2B5EF4-FFF2-40B4-BE49-F238E27FC236}">
                  <a16:creationId xmlns:a16="http://schemas.microsoft.com/office/drawing/2014/main" id="{33E4A4A1-E15E-E001-A7E6-DFC1DB35C255}"/>
                </a:ext>
              </a:extLst>
            </p:cNvPr>
            <p:cNvSpPr txBox="1"/>
            <p:nvPr/>
          </p:nvSpPr>
          <p:spPr>
            <a:xfrm>
              <a:off x="4961616" y="4391917"/>
              <a:ext cx="157110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Junge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8" name="Google Shape;360;p3">
              <a:extLst>
                <a:ext uri="{FF2B5EF4-FFF2-40B4-BE49-F238E27FC236}">
                  <a16:creationId xmlns:a16="http://schemas.microsoft.com/office/drawing/2014/main" id="{B717E58B-8CC9-4502-E11B-041AFBE9A13F}"/>
                </a:ext>
              </a:extLst>
            </p:cNvPr>
            <p:cNvSpPr txBox="1"/>
            <p:nvPr/>
          </p:nvSpPr>
          <p:spPr>
            <a:xfrm>
              <a:off x="7103373" y="2935214"/>
              <a:ext cx="136094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das Volk</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9" name="Google Shape;361;p3">
              <a:extLst>
                <a:ext uri="{FF2B5EF4-FFF2-40B4-BE49-F238E27FC236}">
                  <a16:creationId xmlns:a16="http://schemas.microsoft.com/office/drawing/2014/main" id="{4048BA57-F2BD-266A-62E8-C53C1CC1C180}"/>
                </a:ext>
              </a:extLst>
            </p:cNvPr>
            <p:cNvSpPr txBox="1"/>
            <p:nvPr/>
          </p:nvSpPr>
          <p:spPr>
            <a:xfrm>
              <a:off x="5217592" y="2845147"/>
              <a:ext cx="1487908"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München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30" name="Google Shape;362;p3">
              <a:extLst>
                <a:ext uri="{FF2B5EF4-FFF2-40B4-BE49-F238E27FC236}">
                  <a16:creationId xmlns:a16="http://schemas.microsoft.com/office/drawing/2014/main" id="{CE7049D5-2F6A-EB1C-2E7B-42830297180F}"/>
                </a:ext>
              </a:extLst>
            </p:cNvPr>
            <p:cNvSpPr txBox="1"/>
            <p:nvPr/>
          </p:nvSpPr>
          <p:spPr>
            <a:xfrm>
              <a:off x="6812113" y="4144064"/>
              <a:ext cx="1736373"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Grund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1" name="Google Shape;363;p3">
              <a:extLst>
                <a:ext uri="{FF2B5EF4-FFF2-40B4-BE49-F238E27FC236}">
                  <a16:creationId xmlns:a16="http://schemas.microsoft.com/office/drawing/2014/main" id="{64C4607F-3FEE-6F0A-6764-3038E0DD23BA}"/>
                </a:ext>
              </a:extLst>
            </p:cNvPr>
            <p:cNvSpPr txBox="1"/>
            <p:nvPr/>
          </p:nvSpPr>
          <p:spPr>
            <a:xfrm>
              <a:off x="6307028" y="5078914"/>
              <a:ext cx="157110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enthalten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2" name="Google Shape;364;p3">
              <a:extLst>
                <a:ext uri="{FF2B5EF4-FFF2-40B4-BE49-F238E27FC236}">
                  <a16:creationId xmlns:a16="http://schemas.microsoft.com/office/drawing/2014/main" id="{78C345DB-41F5-B5D0-6979-0FDDC6328673}"/>
                </a:ext>
              </a:extLst>
            </p:cNvPr>
            <p:cNvSpPr txBox="1"/>
            <p:nvPr/>
          </p:nvSpPr>
          <p:spPr>
            <a:xfrm>
              <a:off x="4834526" y="3818587"/>
              <a:ext cx="12597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bekannt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44" name="Group 43">
            <a:extLst>
              <a:ext uri="{FF2B5EF4-FFF2-40B4-BE49-F238E27FC236}">
                <a16:creationId xmlns:a16="http://schemas.microsoft.com/office/drawing/2014/main" id="{755C7DF6-CE2A-32E7-F7CE-39B4A86B44A3}"/>
              </a:ext>
            </a:extLst>
          </p:cNvPr>
          <p:cNvGrpSpPr/>
          <p:nvPr/>
        </p:nvGrpSpPr>
        <p:grpSpPr>
          <a:xfrm>
            <a:off x="6344875" y="1390619"/>
            <a:ext cx="4047214" cy="4046400"/>
            <a:chOff x="5402948" y="1006063"/>
            <a:chExt cx="4047214" cy="4046400"/>
          </a:xfrm>
        </p:grpSpPr>
        <p:sp>
          <p:nvSpPr>
            <p:cNvPr id="45" name="Google Shape;406;p3">
              <a:extLst>
                <a:ext uri="{FF2B5EF4-FFF2-40B4-BE49-F238E27FC236}">
                  <a16:creationId xmlns:a16="http://schemas.microsoft.com/office/drawing/2014/main" id="{7BB2C594-5796-241E-8B12-766E00F9B537}"/>
                </a:ext>
              </a:extLst>
            </p:cNvPr>
            <p:cNvSpPr/>
            <p:nvPr/>
          </p:nvSpPr>
          <p:spPr>
            <a:xfrm>
              <a:off x="5402948" y="1006063"/>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6" name="Google Shape;357;p3">
              <a:extLst>
                <a:ext uri="{FF2B5EF4-FFF2-40B4-BE49-F238E27FC236}">
                  <a16:creationId xmlns:a16="http://schemas.microsoft.com/office/drawing/2014/main" id="{02757D9A-DABC-9253-8760-0F7D27541521}"/>
                </a:ext>
              </a:extLst>
            </p:cNvPr>
            <p:cNvSpPr txBox="1"/>
            <p:nvPr/>
          </p:nvSpPr>
          <p:spPr>
            <a:xfrm>
              <a:off x="6807483" y="3686971"/>
              <a:ext cx="11168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Münich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7" name="Google Shape;359;p3">
              <a:extLst>
                <a:ext uri="{FF2B5EF4-FFF2-40B4-BE49-F238E27FC236}">
                  <a16:creationId xmlns:a16="http://schemas.microsoft.com/office/drawing/2014/main" id="{DC66AE0E-5DE4-43C8-B4EA-C0658083A473}"/>
                </a:ext>
              </a:extLst>
            </p:cNvPr>
            <p:cNvSpPr txBox="1"/>
            <p:nvPr/>
          </p:nvSpPr>
          <p:spPr>
            <a:xfrm>
              <a:off x="7479443" y="2195580"/>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above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8" name="Google Shape;360;p3">
              <a:extLst>
                <a:ext uri="{FF2B5EF4-FFF2-40B4-BE49-F238E27FC236}">
                  <a16:creationId xmlns:a16="http://schemas.microsoft.com/office/drawing/2014/main" id="{A40206FA-7C67-5288-AC26-458A8C0DCD18}"/>
                </a:ext>
              </a:extLst>
            </p:cNvPr>
            <p:cNvSpPr txBox="1"/>
            <p:nvPr/>
          </p:nvSpPr>
          <p:spPr>
            <a:xfrm>
              <a:off x="5813037" y="2908604"/>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general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9" name="Google Shape;361;p3">
              <a:extLst>
                <a:ext uri="{FF2B5EF4-FFF2-40B4-BE49-F238E27FC236}">
                  <a16:creationId xmlns:a16="http://schemas.microsoft.com/office/drawing/2014/main" id="{267397C9-FCE9-925C-E371-517D161C5CCA}"/>
                </a:ext>
              </a:extLst>
            </p:cNvPr>
            <p:cNvSpPr txBox="1"/>
            <p:nvPr/>
          </p:nvSpPr>
          <p:spPr>
            <a:xfrm>
              <a:off x="6735489" y="4399995"/>
              <a:ext cx="1487908"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special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50" name="Google Shape;362;p3">
              <a:extLst>
                <a:ext uri="{FF2B5EF4-FFF2-40B4-BE49-F238E27FC236}">
                  <a16:creationId xmlns:a16="http://schemas.microsoft.com/office/drawing/2014/main" id="{797B965D-0086-F0E6-0A33-7DEA7CC91713}"/>
                </a:ext>
              </a:extLst>
            </p:cNvPr>
            <p:cNvSpPr txBox="1"/>
            <p:nvPr/>
          </p:nvSpPr>
          <p:spPr>
            <a:xfrm>
              <a:off x="5985858" y="2178491"/>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reason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51" name="Google Shape;363;p3">
              <a:extLst>
                <a:ext uri="{FF2B5EF4-FFF2-40B4-BE49-F238E27FC236}">
                  <a16:creationId xmlns:a16="http://schemas.microsoft.com/office/drawing/2014/main" id="{9955C7AE-0306-6E51-F47E-19197A5C7564}"/>
                </a:ext>
              </a:extLst>
            </p:cNvPr>
            <p:cNvSpPr txBox="1"/>
            <p:nvPr/>
          </p:nvSpPr>
          <p:spPr>
            <a:xfrm>
              <a:off x="7098321" y="1451045"/>
              <a:ext cx="79653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nice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52" name="Google Shape;364;p3">
              <a:extLst>
                <a:ext uri="{FF2B5EF4-FFF2-40B4-BE49-F238E27FC236}">
                  <a16:creationId xmlns:a16="http://schemas.microsoft.com/office/drawing/2014/main" id="{A6B28491-7ADF-E38D-6325-E0772D207AE8}"/>
                </a:ext>
              </a:extLst>
            </p:cNvPr>
            <p:cNvSpPr txBox="1"/>
            <p:nvPr/>
          </p:nvSpPr>
          <p:spPr>
            <a:xfrm>
              <a:off x="7924378" y="2949551"/>
              <a:ext cx="872355"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world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54" name="TextBox 53">
            <a:extLst>
              <a:ext uri="{FF2B5EF4-FFF2-40B4-BE49-F238E27FC236}">
                <a16:creationId xmlns:a16="http://schemas.microsoft.com/office/drawing/2014/main" id="{56B15CAA-B20A-91CD-C83C-F25DB8D92612}"/>
              </a:ext>
            </a:extLst>
          </p:cNvPr>
          <p:cNvSpPr txBox="1"/>
          <p:nvPr/>
        </p:nvSpPr>
        <p:spPr>
          <a:xfrm>
            <a:off x="4536831" y="469509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nvGrpSpPr>
          <p:cNvPr id="57" name="Group 56">
            <a:extLst>
              <a:ext uri="{FF2B5EF4-FFF2-40B4-BE49-F238E27FC236}">
                <a16:creationId xmlns:a16="http://schemas.microsoft.com/office/drawing/2014/main" id="{10B6D2FC-AFCD-7BE4-A711-6931F15E8B88}"/>
              </a:ext>
            </a:extLst>
          </p:cNvPr>
          <p:cNvGrpSpPr/>
          <p:nvPr/>
        </p:nvGrpSpPr>
        <p:grpSpPr>
          <a:xfrm>
            <a:off x="6333642" y="1398480"/>
            <a:ext cx="4047214" cy="4046400"/>
            <a:chOff x="5432030" y="1007149"/>
            <a:chExt cx="4047214" cy="4046400"/>
          </a:xfrm>
        </p:grpSpPr>
        <p:sp>
          <p:nvSpPr>
            <p:cNvPr id="58" name="Google Shape;406;p3">
              <a:extLst>
                <a:ext uri="{FF2B5EF4-FFF2-40B4-BE49-F238E27FC236}">
                  <a16:creationId xmlns:a16="http://schemas.microsoft.com/office/drawing/2014/main" id="{CD69EEA3-A88F-12DC-D19B-4D83FB723241}"/>
                </a:ext>
              </a:extLst>
            </p:cNvPr>
            <p:cNvSpPr/>
            <p:nvPr/>
          </p:nvSpPr>
          <p:spPr>
            <a:xfrm>
              <a:off x="5432030" y="1007149"/>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 name="Google Shape;357;p3">
              <a:extLst>
                <a:ext uri="{FF2B5EF4-FFF2-40B4-BE49-F238E27FC236}">
                  <a16:creationId xmlns:a16="http://schemas.microsoft.com/office/drawing/2014/main" id="{52D1778A-F596-3DE3-6F5D-3F38CFFD4EA5}"/>
                </a:ext>
              </a:extLst>
            </p:cNvPr>
            <p:cNvSpPr txBox="1"/>
            <p:nvPr/>
          </p:nvSpPr>
          <p:spPr>
            <a:xfrm>
              <a:off x="7422513" y="4288196"/>
              <a:ext cx="105128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really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0" name="Google Shape;359;p3">
              <a:extLst>
                <a:ext uri="{FF2B5EF4-FFF2-40B4-BE49-F238E27FC236}">
                  <a16:creationId xmlns:a16="http://schemas.microsoft.com/office/drawing/2014/main" id="{5362F014-222C-46E1-2689-0C2A4BF0C1F1}"/>
                </a:ext>
              </a:extLst>
            </p:cNvPr>
            <p:cNvSpPr txBox="1"/>
            <p:nvPr/>
          </p:nvSpPr>
          <p:spPr>
            <a:xfrm>
              <a:off x="7479443" y="2195580"/>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business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1" name="Google Shape;360;p3">
              <a:extLst>
                <a:ext uri="{FF2B5EF4-FFF2-40B4-BE49-F238E27FC236}">
                  <a16:creationId xmlns:a16="http://schemas.microsoft.com/office/drawing/2014/main" id="{D486A00D-B7D2-6F65-9EB5-F0A67D1DEA0A}"/>
                </a:ext>
              </a:extLst>
            </p:cNvPr>
            <p:cNvSpPr txBox="1"/>
            <p:nvPr/>
          </p:nvSpPr>
          <p:spPr>
            <a:xfrm>
              <a:off x="6746525" y="1520289"/>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perhaps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2" name="Google Shape;361;p3">
              <a:extLst>
                <a:ext uri="{FF2B5EF4-FFF2-40B4-BE49-F238E27FC236}">
                  <a16:creationId xmlns:a16="http://schemas.microsoft.com/office/drawing/2014/main" id="{3FB2115D-5F10-D321-C49A-DA6B18AF2410}"/>
                </a:ext>
              </a:extLst>
            </p:cNvPr>
            <p:cNvSpPr txBox="1"/>
            <p:nvPr/>
          </p:nvSpPr>
          <p:spPr>
            <a:xfrm>
              <a:off x="6123396" y="3680230"/>
              <a:ext cx="134609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schnitzel</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63" name="Google Shape;362;p3">
              <a:extLst>
                <a:ext uri="{FF2B5EF4-FFF2-40B4-BE49-F238E27FC236}">
                  <a16:creationId xmlns:a16="http://schemas.microsoft.com/office/drawing/2014/main" id="{BB9DB5BE-51B6-E0F5-7499-BC3FEE992E1A}"/>
                </a:ext>
              </a:extLst>
            </p:cNvPr>
            <p:cNvSpPr txBox="1"/>
            <p:nvPr/>
          </p:nvSpPr>
          <p:spPr>
            <a:xfrm>
              <a:off x="5985858" y="2178491"/>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paying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4" name="Google Shape;363;p3">
              <a:extLst>
                <a:ext uri="{FF2B5EF4-FFF2-40B4-BE49-F238E27FC236}">
                  <a16:creationId xmlns:a16="http://schemas.microsoft.com/office/drawing/2014/main" id="{EDD54EDE-8231-DA04-0D17-700B5E416D61}"/>
                </a:ext>
              </a:extLst>
            </p:cNvPr>
            <p:cNvSpPr txBox="1"/>
            <p:nvPr/>
          </p:nvSpPr>
          <p:spPr>
            <a:xfrm>
              <a:off x="6414507" y="2842393"/>
              <a:ext cx="79653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cold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5" name="Google Shape;364;p3">
              <a:extLst>
                <a:ext uri="{FF2B5EF4-FFF2-40B4-BE49-F238E27FC236}">
                  <a16:creationId xmlns:a16="http://schemas.microsoft.com/office/drawing/2014/main" id="{0706B15F-8ADD-7F8D-95DC-20217547B32F}"/>
                </a:ext>
              </a:extLst>
            </p:cNvPr>
            <p:cNvSpPr txBox="1"/>
            <p:nvPr/>
          </p:nvSpPr>
          <p:spPr>
            <a:xfrm>
              <a:off x="7764657" y="3282177"/>
              <a:ext cx="139021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probably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66" name="Group 65">
            <a:extLst>
              <a:ext uri="{FF2B5EF4-FFF2-40B4-BE49-F238E27FC236}">
                <a16:creationId xmlns:a16="http://schemas.microsoft.com/office/drawing/2014/main" id="{E2E741CE-243F-5DCA-4BEB-F267F53B0A6B}"/>
              </a:ext>
            </a:extLst>
          </p:cNvPr>
          <p:cNvGrpSpPr/>
          <p:nvPr/>
        </p:nvGrpSpPr>
        <p:grpSpPr>
          <a:xfrm>
            <a:off x="6329598" y="1401158"/>
            <a:ext cx="4047214" cy="4046400"/>
            <a:chOff x="5414082" y="1050568"/>
            <a:chExt cx="4047214" cy="4046400"/>
          </a:xfrm>
        </p:grpSpPr>
        <p:sp>
          <p:nvSpPr>
            <p:cNvPr id="67" name="Google Shape;406;p3">
              <a:extLst>
                <a:ext uri="{FF2B5EF4-FFF2-40B4-BE49-F238E27FC236}">
                  <a16:creationId xmlns:a16="http://schemas.microsoft.com/office/drawing/2014/main" id="{82EEBE37-6087-042A-184D-372FCC4AEA3A}"/>
                </a:ext>
              </a:extLst>
            </p:cNvPr>
            <p:cNvSpPr/>
            <p:nvPr/>
          </p:nvSpPr>
          <p:spPr>
            <a:xfrm>
              <a:off x="5414082" y="1050568"/>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 name="Google Shape;357;p3">
              <a:extLst>
                <a:ext uri="{FF2B5EF4-FFF2-40B4-BE49-F238E27FC236}">
                  <a16:creationId xmlns:a16="http://schemas.microsoft.com/office/drawing/2014/main" id="{29DBDF6F-84E8-108B-1748-A54B0FA70C1D}"/>
                </a:ext>
              </a:extLst>
            </p:cNvPr>
            <p:cNvSpPr txBox="1"/>
            <p:nvPr/>
          </p:nvSpPr>
          <p:spPr>
            <a:xfrm>
              <a:off x="6449672" y="1491505"/>
              <a:ext cx="223186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Lake Constance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9" name="Google Shape;359;p3">
              <a:extLst>
                <a:ext uri="{FF2B5EF4-FFF2-40B4-BE49-F238E27FC236}">
                  <a16:creationId xmlns:a16="http://schemas.microsoft.com/office/drawing/2014/main" id="{ADC4B974-2455-E546-74BA-8CA40A940868}"/>
                </a:ext>
              </a:extLst>
            </p:cNvPr>
            <p:cNvSpPr txBox="1"/>
            <p:nvPr/>
          </p:nvSpPr>
          <p:spPr>
            <a:xfrm>
              <a:off x="5911322" y="2107186"/>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cultural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 name="Google Shape;360;p3">
              <a:extLst>
                <a:ext uri="{FF2B5EF4-FFF2-40B4-BE49-F238E27FC236}">
                  <a16:creationId xmlns:a16="http://schemas.microsoft.com/office/drawing/2014/main" id="{DC07F856-ADF0-B924-6502-7E1738EEBE81}"/>
                </a:ext>
              </a:extLst>
            </p:cNvPr>
            <p:cNvSpPr txBox="1"/>
            <p:nvPr/>
          </p:nvSpPr>
          <p:spPr>
            <a:xfrm>
              <a:off x="6064818" y="3314419"/>
              <a:ext cx="1317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clothes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1" name="Google Shape;361;p3">
              <a:extLst>
                <a:ext uri="{FF2B5EF4-FFF2-40B4-BE49-F238E27FC236}">
                  <a16:creationId xmlns:a16="http://schemas.microsoft.com/office/drawing/2014/main" id="{181718DB-0DEB-CABA-E7FC-974484BF86C5}"/>
                </a:ext>
              </a:extLst>
            </p:cNvPr>
            <p:cNvSpPr txBox="1"/>
            <p:nvPr/>
          </p:nvSpPr>
          <p:spPr>
            <a:xfrm>
              <a:off x="6643269" y="2710831"/>
              <a:ext cx="1317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religion</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72" name="Google Shape;362;p3">
              <a:extLst>
                <a:ext uri="{FF2B5EF4-FFF2-40B4-BE49-F238E27FC236}">
                  <a16:creationId xmlns:a16="http://schemas.microsoft.com/office/drawing/2014/main" id="{D97F165B-1CBD-A3D2-B194-8F581362AF1A}"/>
                </a:ext>
              </a:extLst>
            </p:cNvPr>
            <p:cNvSpPr txBox="1"/>
            <p:nvPr/>
          </p:nvSpPr>
          <p:spPr>
            <a:xfrm>
              <a:off x="6180587" y="4112015"/>
              <a:ext cx="155204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neighbour</a:t>
              </a:r>
            </a:p>
          </p:txBody>
        </p:sp>
        <p:sp>
          <p:nvSpPr>
            <p:cNvPr id="73" name="Google Shape;363;p3">
              <a:extLst>
                <a:ext uri="{FF2B5EF4-FFF2-40B4-BE49-F238E27FC236}">
                  <a16:creationId xmlns:a16="http://schemas.microsoft.com/office/drawing/2014/main" id="{91274E5B-9BDF-B297-B0CD-15204E2BB5EE}"/>
                </a:ext>
              </a:extLst>
            </p:cNvPr>
            <p:cNvSpPr txBox="1"/>
            <p:nvPr/>
          </p:nvSpPr>
          <p:spPr>
            <a:xfrm>
              <a:off x="7961004" y="2174326"/>
              <a:ext cx="110208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France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4" name="Google Shape;364;p3">
              <a:extLst>
                <a:ext uri="{FF2B5EF4-FFF2-40B4-BE49-F238E27FC236}">
                  <a16:creationId xmlns:a16="http://schemas.microsoft.com/office/drawing/2014/main" id="{3887F8F0-7CC8-22A5-4027-4E34D47C036D}"/>
                </a:ext>
              </a:extLst>
            </p:cNvPr>
            <p:cNvSpPr txBox="1"/>
            <p:nvPr/>
          </p:nvSpPr>
          <p:spPr>
            <a:xfrm>
              <a:off x="7764657" y="3282177"/>
              <a:ext cx="139021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Baltic Sea</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29" name="Group 228">
            <a:extLst>
              <a:ext uri="{FF2B5EF4-FFF2-40B4-BE49-F238E27FC236}">
                <a16:creationId xmlns:a16="http://schemas.microsoft.com/office/drawing/2014/main" id="{E2198960-E973-F913-1645-3182FD000D5C}"/>
              </a:ext>
            </a:extLst>
          </p:cNvPr>
          <p:cNvGrpSpPr/>
          <p:nvPr/>
        </p:nvGrpSpPr>
        <p:grpSpPr>
          <a:xfrm>
            <a:off x="1473474" y="1486717"/>
            <a:ext cx="4047214" cy="4046400"/>
            <a:chOff x="586298" y="1626159"/>
            <a:chExt cx="4047214" cy="4046400"/>
          </a:xfrm>
        </p:grpSpPr>
        <p:grpSp>
          <p:nvGrpSpPr>
            <p:cNvPr id="75" name="Group 74">
              <a:extLst>
                <a:ext uri="{FF2B5EF4-FFF2-40B4-BE49-F238E27FC236}">
                  <a16:creationId xmlns:a16="http://schemas.microsoft.com/office/drawing/2014/main" id="{C2FE0096-B895-9F7C-BC5E-78E36E53EE28}"/>
                </a:ext>
              </a:extLst>
            </p:cNvPr>
            <p:cNvGrpSpPr/>
            <p:nvPr/>
          </p:nvGrpSpPr>
          <p:grpSpPr>
            <a:xfrm>
              <a:off x="586298" y="1626159"/>
              <a:ext cx="4047214" cy="4046400"/>
              <a:chOff x="592957" y="1253875"/>
              <a:chExt cx="4047214" cy="4046400"/>
            </a:xfrm>
          </p:grpSpPr>
          <p:sp>
            <p:nvSpPr>
              <p:cNvPr id="76" name="Google Shape;405;p3">
                <a:extLst>
                  <a:ext uri="{FF2B5EF4-FFF2-40B4-BE49-F238E27FC236}">
                    <a16:creationId xmlns:a16="http://schemas.microsoft.com/office/drawing/2014/main" id="{7C237003-20F1-9A85-540E-3FC0D05E4645}"/>
                  </a:ext>
                </a:extLst>
              </p:cNvPr>
              <p:cNvSpPr/>
              <p:nvPr/>
            </p:nvSpPr>
            <p:spPr>
              <a:xfrm>
                <a:off x="592957" y="1253875"/>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 name="Google Shape;357;p3">
                <a:extLst>
                  <a:ext uri="{FF2B5EF4-FFF2-40B4-BE49-F238E27FC236}">
                    <a16:creationId xmlns:a16="http://schemas.microsoft.com/office/drawing/2014/main" id="{7C08B02A-E8B3-DA6A-DE9A-6A1E5A9ED2D1}"/>
                  </a:ext>
                </a:extLst>
              </p:cNvPr>
              <p:cNvSpPr txBox="1"/>
              <p:nvPr/>
            </p:nvSpPr>
            <p:spPr>
              <a:xfrm>
                <a:off x="1682402" y="1649377"/>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Berliner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8" name="Google Shape;358;p3">
                <a:extLst>
                  <a:ext uri="{FF2B5EF4-FFF2-40B4-BE49-F238E27FC236}">
                    <a16:creationId xmlns:a16="http://schemas.microsoft.com/office/drawing/2014/main" id="{F7D128A8-982D-1D4C-9F86-41AA74251B14}"/>
                  </a:ext>
                </a:extLst>
              </p:cNvPr>
              <p:cNvSpPr txBox="1"/>
              <p:nvPr/>
            </p:nvSpPr>
            <p:spPr>
              <a:xfrm>
                <a:off x="1300942" y="3298699"/>
                <a:ext cx="174470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Sprache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79" name="Google Shape;359;p3">
                <a:extLst>
                  <a:ext uri="{FF2B5EF4-FFF2-40B4-BE49-F238E27FC236}">
                    <a16:creationId xmlns:a16="http://schemas.microsoft.com/office/drawing/2014/main" id="{02813D7C-6949-D3FF-0B43-CBE802D92858}"/>
                  </a:ext>
                </a:extLst>
              </p:cNvPr>
              <p:cNvSpPr txBox="1"/>
              <p:nvPr/>
            </p:nvSpPr>
            <p:spPr>
              <a:xfrm>
                <a:off x="1378877" y="3903935"/>
                <a:ext cx="157110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verstehen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0" name="Google Shape;360;p3">
                <a:extLst>
                  <a:ext uri="{FF2B5EF4-FFF2-40B4-BE49-F238E27FC236}">
                    <a16:creationId xmlns:a16="http://schemas.microsoft.com/office/drawing/2014/main" id="{17557E1F-FFE0-B5AB-1757-C17E7C348B90}"/>
                  </a:ext>
                </a:extLst>
              </p:cNvPr>
              <p:cNvSpPr txBox="1"/>
              <p:nvPr/>
            </p:nvSpPr>
            <p:spPr>
              <a:xfrm>
                <a:off x="1460297" y="2710982"/>
                <a:ext cx="206276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M</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inderheit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1" name="Google Shape;361;p3">
                <a:extLst>
                  <a:ext uri="{FF2B5EF4-FFF2-40B4-BE49-F238E27FC236}">
                    <a16:creationId xmlns:a16="http://schemas.microsoft.com/office/drawing/2014/main" id="{7810E8B3-A223-6AE2-C1AD-3A5C095BE357}"/>
                  </a:ext>
                </a:extLst>
              </p:cNvPr>
              <p:cNvSpPr txBox="1"/>
              <p:nvPr/>
            </p:nvSpPr>
            <p:spPr>
              <a:xfrm>
                <a:off x="2395500" y="2233453"/>
                <a:ext cx="13061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bekannt</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82" name="Google Shape;362;p3">
                <a:extLst>
                  <a:ext uri="{FF2B5EF4-FFF2-40B4-BE49-F238E27FC236}">
                    <a16:creationId xmlns:a16="http://schemas.microsoft.com/office/drawing/2014/main" id="{25ECE4B2-2B95-6BB5-AA9A-BEA21122CC1F}"/>
                  </a:ext>
                </a:extLst>
              </p:cNvPr>
              <p:cNvSpPr txBox="1"/>
              <p:nvPr/>
            </p:nvSpPr>
            <p:spPr>
              <a:xfrm>
                <a:off x="3335884" y="3567798"/>
                <a:ext cx="106601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hören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3" name="Google Shape;363;p3">
                <a:extLst>
                  <a:ext uri="{FF2B5EF4-FFF2-40B4-BE49-F238E27FC236}">
                    <a16:creationId xmlns:a16="http://schemas.microsoft.com/office/drawing/2014/main" id="{A5784528-6073-8147-DDA8-2C4003DD1B13}"/>
                  </a:ext>
                </a:extLst>
              </p:cNvPr>
              <p:cNvSpPr txBox="1"/>
              <p:nvPr/>
            </p:nvSpPr>
            <p:spPr>
              <a:xfrm>
                <a:off x="1860520" y="4536908"/>
                <a:ext cx="178389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ursprünglich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4" name="Google Shape;364;p3">
                <a:extLst>
                  <a:ext uri="{FF2B5EF4-FFF2-40B4-BE49-F238E27FC236}">
                    <a16:creationId xmlns:a16="http://schemas.microsoft.com/office/drawing/2014/main" id="{C9356512-31BC-43F7-1A38-7DC98F781A32}"/>
                  </a:ext>
                </a:extLst>
              </p:cNvPr>
              <p:cNvSpPr txBox="1"/>
              <p:nvPr/>
            </p:nvSpPr>
            <p:spPr>
              <a:xfrm>
                <a:off x="1005281" y="2146181"/>
                <a:ext cx="9100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doch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6" name="Star: 5 Points 5">
              <a:extLst>
                <a:ext uri="{FF2B5EF4-FFF2-40B4-BE49-F238E27FC236}">
                  <a16:creationId xmlns:a16="http://schemas.microsoft.com/office/drawing/2014/main" id="{9E4C1714-6D09-3E77-20E3-0F79A8A3E71B}"/>
                </a:ext>
              </a:extLst>
            </p:cNvPr>
            <p:cNvSpPr/>
            <p:nvPr/>
          </p:nvSpPr>
          <p:spPr>
            <a:xfrm>
              <a:off x="3053863" y="1877157"/>
              <a:ext cx="600502" cy="530938"/>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grpSp>
        <p:nvGrpSpPr>
          <p:cNvPr id="127" name="Group 126">
            <a:extLst>
              <a:ext uri="{FF2B5EF4-FFF2-40B4-BE49-F238E27FC236}">
                <a16:creationId xmlns:a16="http://schemas.microsoft.com/office/drawing/2014/main" id="{BA02F600-5219-F32E-FBFA-9C5FA3585C94}"/>
              </a:ext>
            </a:extLst>
          </p:cNvPr>
          <p:cNvGrpSpPr/>
          <p:nvPr/>
        </p:nvGrpSpPr>
        <p:grpSpPr>
          <a:xfrm>
            <a:off x="6331620" y="1408958"/>
            <a:ext cx="4047214" cy="4046400"/>
            <a:chOff x="606829" y="1235137"/>
            <a:chExt cx="4047214" cy="4046400"/>
          </a:xfrm>
        </p:grpSpPr>
        <p:sp>
          <p:nvSpPr>
            <p:cNvPr id="128" name="Google Shape;405;p3">
              <a:extLst>
                <a:ext uri="{FF2B5EF4-FFF2-40B4-BE49-F238E27FC236}">
                  <a16:creationId xmlns:a16="http://schemas.microsoft.com/office/drawing/2014/main" id="{93BA757D-1DA6-1352-D30D-8DED9D2D8B31}"/>
                </a:ext>
              </a:extLst>
            </p:cNvPr>
            <p:cNvSpPr/>
            <p:nvPr/>
          </p:nvSpPr>
          <p:spPr>
            <a:xfrm>
              <a:off x="606829" y="1235137"/>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9" name="Google Shape;357;p3">
              <a:extLst>
                <a:ext uri="{FF2B5EF4-FFF2-40B4-BE49-F238E27FC236}">
                  <a16:creationId xmlns:a16="http://schemas.microsoft.com/office/drawing/2014/main" id="{DA044063-1880-10D3-06C7-DAE4B8975EEB}"/>
                </a:ext>
              </a:extLst>
            </p:cNvPr>
            <p:cNvSpPr txBox="1"/>
            <p:nvPr/>
          </p:nvSpPr>
          <p:spPr>
            <a:xfrm>
              <a:off x="1614719" y="1649047"/>
              <a:ext cx="198330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minority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0" name="Google Shape;358;p3">
              <a:extLst>
                <a:ext uri="{FF2B5EF4-FFF2-40B4-BE49-F238E27FC236}">
                  <a16:creationId xmlns:a16="http://schemas.microsoft.com/office/drawing/2014/main" id="{36EA2B00-97F2-2598-331E-009558AEFBD3}"/>
                </a:ext>
              </a:extLst>
            </p:cNvPr>
            <p:cNvSpPr txBox="1"/>
            <p:nvPr/>
          </p:nvSpPr>
          <p:spPr>
            <a:xfrm>
              <a:off x="2122187" y="2858268"/>
              <a:ext cx="1251345" cy="415382"/>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learn</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31" name="Google Shape;359;p3">
              <a:extLst>
                <a:ext uri="{FF2B5EF4-FFF2-40B4-BE49-F238E27FC236}">
                  <a16:creationId xmlns:a16="http://schemas.microsoft.com/office/drawing/2014/main" id="{7D40C875-5189-31AB-EB27-8EBBCDA49270}"/>
                </a:ext>
              </a:extLst>
            </p:cNvPr>
            <p:cNvSpPr txBox="1"/>
            <p:nvPr/>
          </p:nvSpPr>
          <p:spPr>
            <a:xfrm>
              <a:off x="1277367" y="3837968"/>
              <a:ext cx="137891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repeat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2" name="Google Shape;360;p3">
              <a:extLst>
                <a:ext uri="{FF2B5EF4-FFF2-40B4-BE49-F238E27FC236}">
                  <a16:creationId xmlns:a16="http://schemas.microsoft.com/office/drawing/2014/main" id="{0CC3D726-5167-7C92-2A76-B635C28D96C4}"/>
                </a:ext>
              </a:extLst>
            </p:cNvPr>
            <p:cNvSpPr txBox="1"/>
            <p:nvPr/>
          </p:nvSpPr>
          <p:spPr>
            <a:xfrm>
              <a:off x="3010135" y="2288597"/>
              <a:ext cx="957483" cy="400946"/>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south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3" name="Google Shape;361;p3">
              <a:extLst>
                <a:ext uri="{FF2B5EF4-FFF2-40B4-BE49-F238E27FC236}">
                  <a16:creationId xmlns:a16="http://schemas.microsoft.com/office/drawing/2014/main" id="{B580A420-B6CC-C980-6FA5-42224CEBFC2E}"/>
                </a:ext>
              </a:extLst>
            </p:cNvPr>
            <p:cNvSpPr txBox="1"/>
            <p:nvPr/>
          </p:nvSpPr>
          <p:spPr>
            <a:xfrm>
              <a:off x="1124354" y="2198530"/>
              <a:ext cx="9978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sheet</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34" name="Google Shape;362;p3">
              <a:extLst>
                <a:ext uri="{FF2B5EF4-FFF2-40B4-BE49-F238E27FC236}">
                  <a16:creationId xmlns:a16="http://schemas.microsoft.com/office/drawing/2014/main" id="{37AACC7D-7E86-4099-F561-247E9710D2D3}"/>
                </a:ext>
              </a:extLst>
            </p:cNvPr>
            <p:cNvSpPr txBox="1"/>
            <p:nvPr/>
          </p:nvSpPr>
          <p:spPr>
            <a:xfrm>
              <a:off x="3142773" y="3423009"/>
              <a:ext cx="104040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deep</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5" name="Google Shape;363;p3">
              <a:extLst>
                <a:ext uri="{FF2B5EF4-FFF2-40B4-BE49-F238E27FC236}">
                  <a16:creationId xmlns:a16="http://schemas.microsoft.com/office/drawing/2014/main" id="{FF7FE1EE-5D7D-4429-C223-B68A6F445A5E}"/>
                </a:ext>
              </a:extLst>
            </p:cNvPr>
            <p:cNvSpPr txBox="1"/>
            <p:nvPr/>
          </p:nvSpPr>
          <p:spPr>
            <a:xfrm>
              <a:off x="1901070" y="4448678"/>
              <a:ext cx="1378914" cy="401743"/>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home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6" name="Google Shape;364;p3">
              <a:extLst>
                <a:ext uri="{FF2B5EF4-FFF2-40B4-BE49-F238E27FC236}">
                  <a16:creationId xmlns:a16="http://schemas.microsoft.com/office/drawing/2014/main" id="{98C37E6F-5BF5-BF95-61BD-F467EDE63952}"/>
                </a:ext>
              </a:extLst>
            </p:cNvPr>
            <p:cNvSpPr txBox="1"/>
            <p:nvPr/>
          </p:nvSpPr>
          <p:spPr>
            <a:xfrm>
              <a:off x="723673" y="2925523"/>
              <a:ext cx="891046" cy="397812"/>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false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47" name="Group 146">
            <a:extLst>
              <a:ext uri="{FF2B5EF4-FFF2-40B4-BE49-F238E27FC236}">
                <a16:creationId xmlns:a16="http://schemas.microsoft.com/office/drawing/2014/main" id="{CB91B6EE-ECD2-EDBD-3810-4E0BBA107A7A}"/>
              </a:ext>
            </a:extLst>
          </p:cNvPr>
          <p:cNvGrpSpPr/>
          <p:nvPr/>
        </p:nvGrpSpPr>
        <p:grpSpPr>
          <a:xfrm>
            <a:off x="1464008" y="1464165"/>
            <a:ext cx="4047214" cy="4046400"/>
            <a:chOff x="621812" y="1296224"/>
            <a:chExt cx="4047214" cy="4046400"/>
          </a:xfrm>
          <a:solidFill>
            <a:schemeClr val="tx2">
              <a:lumMod val="40000"/>
              <a:lumOff val="60000"/>
            </a:schemeClr>
          </a:solidFill>
        </p:grpSpPr>
        <p:sp>
          <p:nvSpPr>
            <p:cNvPr id="148" name="Google Shape;405;p3">
              <a:extLst>
                <a:ext uri="{FF2B5EF4-FFF2-40B4-BE49-F238E27FC236}">
                  <a16:creationId xmlns:a16="http://schemas.microsoft.com/office/drawing/2014/main" id="{49CC5D29-F5E8-448C-140C-4941981937AE}"/>
                </a:ext>
              </a:extLst>
            </p:cNvPr>
            <p:cNvSpPr/>
            <p:nvPr/>
          </p:nvSpPr>
          <p:spPr>
            <a:xfrm>
              <a:off x="621812" y="1296224"/>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9" name="Google Shape;357;p3">
              <a:extLst>
                <a:ext uri="{FF2B5EF4-FFF2-40B4-BE49-F238E27FC236}">
                  <a16:creationId xmlns:a16="http://schemas.microsoft.com/office/drawing/2014/main" id="{63A8F0ED-7703-A4EC-7AB5-14F8421412C7}"/>
                </a:ext>
              </a:extLst>
            </p:cNvPr>
            <p:cNvSpPr txBox="1"/>
            <p:nvPr/>
          </p:nvSpPr>
          <p:spPr>
            <a:xfrm>
              <a:off x="3337280" y="3249373"/>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Donau</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0" name="Google Shape;358;p3">
              <a:extLst>
                <a:ext uri="{FF2B5EF4-FFF2-40B4-BE49-F238E27FC236}">
                  <a16:creationId xmlns:a16="http://schemas.microsoft.com/office/drawing/2014/main" id="{3F82FECB-901A-96CC-0EA2-40A333EF080F}"/>
                </a:ext>
              </a:extLst>
            </p:cNvPr>
            <p:cNvSpPr txBox="1"/>
            <p:nvPr/>
          </p:nvSpPr>
          <p:spPr>
            <a:xfrm>
              <a:off x="3076651" y="3860890"/>
              <a:ext cx="115137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kulturell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51" name="Google Shape;359;p3">
              <a:extLst>
                <a:ext uri="{FF2B5EF4-FFF2-40B4-BE49-F238E27FC236}">
                  <a16:creationId xmlns:a16="http://schemas.microsoft.com/office/drawing/2014/main" id="{1D6E107B-6B37-DE7D-472A-048E4489819F}"/>
                </a:ext>
              </a:extLst>
            </p:cNvPr>
            <p:cNvSpPr txBox="1"/>
            <p:nvPr/>
          </p:nvSpPr>
          <p:spPr>
            <a:xfrm>
              <a:off x="1783017" y="4571423"/>
              <a:ext cx="157110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verstehen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2" name="Google Shape;360;p3">
              <a:extLst>
                <a:ext uri="{FF2B5EF4-FFF2-40B4-BE49-F238E27FC236}">
                  <a16:creationId xmlns:a16="http://schemas.microsoft.com/office/drawing/2014/main" id="{BF61E472-523E-B579-0096-E7648986BB14}"/>
                </a:ext>
              </a:extLst>
            </p:cNvPr>
            <p:cNvSpPr txBox="1"/>
            <p:nvPr/>
          </p:nvSpPr>
          <p:spPr>
            <a:xfrm>
              <a:off x="844801" y="3010515"/>
              <a:ext cx="206276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Norden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3" name="Google Shape;361;p3">
              <a:extLst>
                <a:ext uri="{FF2B5EF4-FFF2-40B4-BE49-F238E27FC236}">
                  <a16:creationId xmlns:a16="http://schemas.microsoft.com/office/drawing/2014/main" id="{02721AA1-A7F3-486D-A830-0A6CC986C48F}"/>
                </a:ext>
              </a:extLst>
            </p:cNvPr>
            <p:cNvSpPr txBox="1"/>
            <p:nvPr/>
          </p:nvSpPr>
          <p:spPr>
            <a:xfrm>
              <a:off x="2028350" y="1548532"/>
              <a:ext cx="95894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reden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54" name="Google Shape;362;p3">
              <a:extLst>
                <a:ext uri="{FF2B5EF4-FFF2-40B4-BE49-F238E27FC236}">
                  <a16:creationId xmlns:a16="http://schemas.microsoft.com/office/drawing/2014/main" id="{D6E2F1EF-7208-57CE-94A1-EEB8B203C881}"/>
                </a:ext>
              </a:extLst>
            </p:cNvPr>
            <p:cNvSpPr txBox="1"/>
            <p:nvPr/>
          </p:nvSpPr>
          <p:spPr>
            <a:xfrm>
              <a:off x="2702696" y="2214373"/>
              <a:ext cx="132185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U-</a:t>
              </a:r>
              <a:r>
                <a:rPr lang="en-US" sz="2000" kern="0" dirty="0">
                  <a:solidFill>
                    <a:srgbClr val="3D3C3C"/>
                  </a:solidFill>
                  <a:latin typeface="Century Gothic"/>
                  <a:ea typeface="Century Gothic"/>
                  <a:cs typeface="Century Gothic"/>
                  <a:sym typeface="Century Gothic"/>
                </a:rPr>
                <a:t>B</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ahn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5" name="Google Shape;363;p3">
              <a:extLst>
                <a:ext uri="{FF2B5EF4-FFF2-40B4-BE49-F238E27FC236}">
                  <a16:creationId xmlns:a16="http://schemas.microsoft.com/office/drawing/2014/main" id="{A48FC299-C0AE-93BA-2321-706ADE0A31FA}"/>
                </a:ext>
              </a:extLst>
            </p:cNvPr>
            <p:cNvSpPr txBox="1"/>
            <p:nvPr/>
          </p:nvSpPr>
          <p:spPr>
            <a:xfrm>
              <a:off x="1052295" y="3692235"/>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national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6" name="Google Shape;364;p3">
              <a:extLst>
                <a:ext uri="{FF2B5EF4-FFF2-40B4-BE49-F238E27FC236}">
                  <a16:creationId xmlns:a16="http://schemas.microsoft.com/office/drawing/2014/main" id="{491D8B8E-4489-BFC9-EABA-BE7359A69274}"/>
                </a:ext>
              </a:extLst>
            </p:cNvPr>
            <p:cNvSpPr txBox="1"/>
            <p:nvPr/>
          </p:nvSpPr>
          <p:spPr>
            <a:xfrm>
              <a:off x="1005281" y="2146181"/>
              <a:ext cx="13252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Art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28" name="Group 227">
            <a:extLst>
              <a:ext uri="{FF2B5EF4-FFF2-40B4-BE49-F238E27FC236}">
                <a16:creationId xmlns:a16="http://schemas.microsoft.com/office/drawing/2014/main" id="{18502E42-B6D4-F75E-285D-BA380D841C53}"/>
              </a:ext>
            </a:extLst>
          </p:cNvPr>
          <p:cNvGrpSpPr/>
          <p:nvPr/>
        </p:nvGrpSpPr>
        <p:grpSpPr>
          <a:xfrm>
            <a:off x="1449208" y="1472640"/>
            <a:ext cx="4047214" cy="4046400"/>
            <a:chOff x="590235" y="1579705"/>
            <a:chExt cx="4047214" cy="4046400"/>
          </a:xfrm>
        </p:grpSpPr>
        <p:grpSp>
          <p:nvGrpSpPr>
            <p:cNvPr id="116" name="Group 115">
              <a:extLst>
                <a:ext uri="{FF2B5EF4-FFF2-40B4-BE49-F238E27FC236}">
                  <a16:creationId xmlns:a16="http://schemas.microsoft.com/office/drawing/2014/main" id="{A4F29DCB-7D92-A8E5-A088-4ACD960FF8F1}"/>
                </a:ext>
              </a:extLst>
            </p:cNvPr>
            <p:cNvGrpSpPr/>
            <p:nvPr/>
          </p:nvGrpSpPr>
          <p:grpSpPr>
            <a:xfrm>
              <a:off x="590235" y="1579705"/>
              <a:ext cx="4047214" cy="4046400"/>
              <a:chOff x="592957" y="1253875"/>
              <a:chExt cx="4047214" cy="4046400"/>
            </a:xfrm>
            <a:solidFill>
              <a:schemeClr val="accent2">
                <a:lumMod val="40000"/>
                <a:lumOff val="60000"/>
              </a:schemeClr>
            </a:solidFill>
          </p:grpSpPr>
          <p:sp>
            <p:nvSpPr>
              <p:cNvPr id="137" name="Google Shape;405;p3">
                <a:extLst>
                  <a:ext uri="{FF2B5EF4-FFF2-40B4-BE49-F238E27FC236}">
                    <a16:creationId xmlns:a16="http://schemas.microsoft.com/office/drawing/2014/main" id="{7C1F4107-8576-3CA2-9B4A-35EC4420CE78}"/>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8" name="Google Shape;357;p3">
                <a:extLst>
                  <a:ext uri="{FF2B5EF4-FFF2-40B4-BE49-F238E27FC236}">
                    <a16:creationId xmlns:a16="http://schemas.microsoft.com/office/drawing/2014/main" id="{4885EE73-9DEB-BF1F-792A-1516DD15BE6C}"/>
                  </a:ext>
                </a:extLst>
              </p:cNvPr>
              <p:cNvSpPr txBox="1"/>
              <p:nvPr/>
            </p:nvSpPr>
            <p:spPr>
              <a:xfrm>
                <a:off x="3142845" y="3581248"/>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Bayern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9" name="Google Shape;358;p3">
                <a:extLst>
                  <a:ext uri="{FF2B5EF4-FFF2-40B4-BE49-F238E27FC236}">
                    <a16:creationId xmlns:a16="http://schemas.microsoft.com/office/drawing/2014/main" id="{7CEF0D02-E56C-2DC9-AF46-0A50BAB10989}"/>
                  </a:ext>
                </a:extLst>
              </p:cNvPr>
              <p:cNvSpPr txBox="1"/>
              <p:nvPr/>
            </p:nvSpPr>
            <p:spPr>
              <a:xfrm>
                <a:off x="2774484" y="2077191"/>
                <a:ext cx="115137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speziell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40" name="Google Shape;359;p3">
                <a:extLst>
                  <a:ext uri="{FF2B5EF4-FFF2-40B4-BE49-F238E27FC236}">
                    <a16:creationId xmlns:a16="http://schemas.microsoft.com/office/drawing/2014/main" id="{30F66B1A-D57C-4BCD-D17A-4223C47E522D}"/>
                  </a:ext>
                </a:extLst>
              </p:cNvPr>
              <p:cNvSpPr txBox="1"/>
              <p:nvPr/>
            </p:nvSpPr>
            <p:spPr>
              <a:xfrm>
                <a:off x="2051418" y="2923148"/>
                <a:ext cx="198965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unterscheiden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1" name="Google Shape;360;p3">
                <a:extLst>
                  <a:ext uri="{FF2B5EF4-FFF2-40B4-BE49-F238E27FC236}">
                    <a16:creationId xmlns:a16="http://schemas.microsoft.com/office/drawing/2014/main" id="{6C3DB80A-73E8-718E-B7A8-104869933A65}"/>
                  </a:ext>
                </a:extLst>
              </p:cNvPr>
              <p:cNvSpPr txBox="1"/>
              <p:nvPr/>
            </p:nvSpPr>
            <p:spPr>
              <a:xfrm>
                <a:off x="1956404" y="4584348"/>
                <a:ext cx="134572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bayrisch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2" name="Google Shape;361;p3">
                <a:extLst>
                  <a:ext uri="{FF2B5EF4-FFF2-40B4-BE49-F238E27FC236}">
                    <a16:creationId xmlns:a16="http://schemas.microsoft.com/office/drawing/2014/main" id="{4CD2A240-62CC-6158-F217-E633DAD237B7}"/>
                  </a:ext>
                </a:extLst>
              </p:cNvPr>
              <p:cNvSpPr txBox="1"/>
              <p:nvPr/>
            </p:nvSpPr>
            <p:spPr>
              <a:xfrm>
                <a:off x="1909611" y="1547787"/>
                <a:ext cx="8505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etwa</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43" name="Google Shape;362;p3">
                <a:extLst>
                  <a:ext uri="{FF2B5EF4-FFF2-40B4-BE49-F238E27FC236}">
                    <a16:creationId xmlns:a16="http://schemas.microsoft.com/office/drawing/2014/main" id="{097BD525-A9FD-6566-E961-25BF8688AEB9}"/>
                  </a:ext>
                </a:extLst>
              </p:cNvPr>
              <p:cNvSpPr txBox="1"/>
              <p:nvPr/>
            </p:nvSpPr>
            <p:spPr>
              <a:xfrm>
                <a:off x="934639" y="3266789"/>
                <a:ext cx="61451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ob</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4" name="Google Shape;363;p3">
                <a:extLst>
                  <a:ext uri="{FF2B5EF4-FFF2-40B4-BE49-F238E27FC236}">
                    <a16:creationId xmlns:a16="http://schemas.microsoft.com/office/drawing/2014/main" id="{381F57BC-03A5-0D1C-C200-14F506E10DDA}"/>
                  </a:ext>
                </a:extLst>
              </p:cNvPr>
              <p:cNvSpPr txBox="1"/>
              <p:nvPr/>
            </p:nvSpPr>
            <p:spPr>
              <a:xfrm>
                <a:off x="1383698" y="3886978"/>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Nacht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5" name="Google Shape;364;p3">
                <a:extLst>
                  <a:ext uri="{FF2B5EF4-FFF2-40B4-BE49-F238E27FC236}">
                    <a16:creationId xmlns:a16="http://schemas.microsoft.com/office/drawing/2014/main" id="{B46000D3-C622-E80A-7F77-A12960CAAAA8}"/>
                  </a:ext>
                </a:extLst>
              </p:cNvPr>
              <p:cNvSpPr txBox="1"/>
              <p:nvPr/>
            </p:nvSpPr>
            <p:spPr>
              <a:xfrm>
                <a:off x="1004963" y="2341064"/>
                <a:ext cx="147027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Person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197" name="Star: 5 Points 5">
              <a:extLst>
                <a:ext uri="{FF2B5EF4-FFF2-40B4-BE49-F238E27FC236}">
                  <a16:creationId xmlns:a16="http://schemas.microsoft.com/office/drawing/2014/main" id="{FBBD70FB-1CC1-4F2F-7822-0B8E33A3254F}"/>
                </a:ext>
              </a:extLst>
            </p:cNvPr>
            <p:cNvSpPr/>
            <p:nvPr/>
          </p:nvSpPr>
          <p:spPr>
            <a:xfrm>
              <a:off x="2877168" y="1791389"/>
              <a:ext cx="600502" cy="530938"/>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grpSp>
        <p:nvGrpSpPr>
          <p:cNvPr id="232" name="Group 231">
            <a:extLst>
              <a:ext uri="{FF2B5EF4-FFF2-40B4-BE49-F238E27FC236}">
                <a16:creationId xmlns:a16="http://schemas.microsoft.com/office/drawing/2014/main" id="{B8EA32AF-0002-15FD-6946-60D60CE53C34}"/>
              </a:ext>
            </a:extLst>
          </p:cNvPr>
          <p:cNvGrpSpPr/>
          <p:nvPr/>
        </p:nvGrpSpPr>
        <p:grpSpPr>
          <a:xfrm>
            <a:off x="1455270" y="1476771"/>
            <a:ext cx="4047214" cy="4046400"/>
            <a:chOff x="971776" y="1044089"/>
            <a:chExt cx="4047214" cy="4046400"/>
          </a:xfrm>
        </p:grpSpPr>
        <p:grpSp>
          <p:nvGrpSpPr>
            <p:cNvPr id="198" name="Group 197">
              <a:extLst>
                <a:ext uri="{FF2B5EF4-FFF2-40B4-BE49-F238E27FC236}">
                  <a16:creationId xmlns:a16="http://schemas.microsoft.com/office/drawing/2014/main" id="{1DE3EA57-19F6-C2B8-1FEA-FB820F0903F8}"/>
                </a:ext>
              </a:extLst>
            </p:cNvPr>
            <p:cNvGrpSpPr/>
            <p:nvPr/>
          </p:nvGrpSpPr>
          <p:grpSpPr>
            <a:xfrm>
              <a:off x="971776" y="1044089"/>
              <a:ext cx="4047214" cy="4046400"/>
              <a:chOff x="592957" y="1253875"/>
              <a:chExt cx="4047214" cy="4046400"/>
            </a:xfrm>
            <a:solidFill>
              <a:schemeClr val="accent4">
                <a:lumMod val="20000"/>
                <a:lumOff val="80000"/>
              </a:schemeClr>
            </a:solidFill>
          </p:grpSpPr>
          <p:sp>
            <p:nvSpPr>
              <p:cNvPr id="199" name="Google Shape;405;p3">
                <a:extLst>
                  <a:ext uri="{FF2B5EF4-FFF2-40B4-BE49-F238E27FC236}">
                    <a16:creationId xmlns:a16="http://schemas.microsoft.com/office/drawing/2014/main" id="{DAFF541E-18BF-673E-046D-9D2CF63664D3}"/>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00" name="Google Shape;357;p3">
                <a:extLst>
                  <a:ext uri="{FF2B5EF4-FFF2-40B4-BE49-F238E27FC236}">
                    <a16:creationId xmlns:a16="http://schemas.microsoft.com/office/drawing/2014/main" id="{1F3DCBAA-57B6-9445-5D3C-7AEA4DE23B67}"/>
                  </a:ext>
                </a:extLst>
              </p:cNvPr>
              <p:cNvSpPr txBox="1"/>
              <p:nvPr/>
            </p:nvSpPr>
            <p:spPr>
              <a:xfrm>
                <a:off x="3142845" y="3581248"/>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tief</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2" name="Google Shape;359;p3">
                <a:extLst>
                  <a:ext uri="{FF2B5EF4-FFF2-40B4-BE49-F238E27FC236}">
                    <a16:creationId xmlns:a16="http://schemas.microsoft.com/office/drawing/2014/main" id="{96679190-4F79-EAF5-B36A-E07D9B746908}"/>
                  </a:ext>
                </a:extLst>
              </p:cNvPr>
              <p:cNvSpPr txBox="1"/>
              <p:nvPr/>
            </p:nvSpPr>
            <p:spPr>
              <a:xfrm>
                <a:off x="2890491" y="2650931"/>
                <a:ext cx="14082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Wurst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3" name="Google Shape;360;p3">
                <a:extLst>
                  <a:ext uri="{FF2B5EF4-FFF2-40B4-BE49-F238E27FC236}">
                    <a16:creationId xmlns:a16="http://schemas.microsoft.com/office/drawing/2014/main" id="{1E9842D8-8A7F-CEBA-30FC-ADAD2FFB5B94}"/>
                  </a:ext>
                </a:extLst>
              </p:cNvPr>
              <p:cNvSpPr txBox="1"/>
              <p:nvPr/>
            </p:nvSpPr>
            <p:spPr>
              <a:xfrm>
                <a:off x="1956404" y="4584348"/>
                <a:ext cx="134572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schwarz</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5" name="Google Shape;362;p3">
                <a:extLst>
                  <a:ext uri="{FF2B5EF4-FFF2-40B4-BE49-F238E27FC236}">
                    <a16:creationId xmlns:a16="http://schemas.microsoft.com/office/drawing/2014/main" id="{81A908D0-A3D1-9573-5649-FCB10F431A36}"/>
                  </a:ext>
                </a:extLst>
              </p:cNvPr>
              <p:cNvSpPr txBox="1"/>
              <p:nvPr/>
            </p:nvSpPr>
            <p:spPr>
              <a:xfrm>
                <a:off x="678902" y="3266789"/>
                <a:ext cx="19680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Mädchen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6" name="Google Shape;363;p3">
                <a:extLst>
                  <a:ext uri="{FF2B5EF4-FFF2-40B4-BE49-F238E27FC236}">
                    <a16:creationId xmlns:a16="http://schemas.microsoft.com/office/drawing/2014/main" id="{C1182E0D-5753-CAAC-3B1F-B427FF20EDB7}"/>
                  </a:ext>
                </a:extLst>
              </p:cNvPr>
              <p:cNvSpPr txBox="1"/>
              <p:nvPr/>
            </p:nvSpPr>
            <p:spPr>
              <a:xfrm>
                <a:off x="1383698" y="3886978"/>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Weise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7" name="Google Shape;364;p3">
                <a:extLst>
                  <a:ext uri="{FF2B5EF4-FFF2-40B4-BE49-F238E27FC236}">
                    <a16:creationId xmlns:a16="http://schemas.microsoft.com/office/drawing/2014/main" id="{757B0B66-76E8-C6F1-07B5-C7C37C8466A4}"/>
                  </a:ext>
                </a:extLst>
              </p:cNvPr>
              <p:cNvSpPr txBox="1"/>
              <p:nvPr/>
            </p:nvSpPr>
            <p:spPr>
              <a:xfrm>
                <a:off x="1004963" y="2341064"/>
                <a:ext cx="7820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Köln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31" name="Google Shape;362;p3">
              <a:extLst>
                <a:ext uri="{FF2B5EF4-FFF2-40B4-BE49-F238E27FC236}">
                  <a16:creationId xmlns:a16="http://schemas.microsoft.com/office/drawing/2014/main" id="{2A3C456C-091E-E6C5-462F-00B91A732108}"/>
                </a:ext>
              </a:extLst>
            </p:cNvPr>
            <p:cNvSpPr txBox="1"/>
            <p:nvPr/>
          </p:nvSpPr>
          <p:spPr>
            <a:xfrm>
              <a:off x="2124234" y="1479093"/>
              <a:ext cx="82122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oder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53" name="Group 252">
            <a:extLst>
              <a:ext uri="{FF2B5EF4-FFF2-40B4-BE49-F238E27FC236}">
                <a16:creationId xmlns:a16="http://schemas.microsoft.com/office/drawing/2014/main" id="{24EB420D-C5B2-BDEF-562F-29E2367F11AC}"/>
              </a:ext>
            </a:extLst>
          </p:cNvPr>
          <p:cNvGrpSpPr/>
          <p:nvPr/>
        </p:nvGrpSpPr>
        <p:grpSpPr>
          <a:xfrm>
            <a:off x="1455561" y="1481758"/>
            <a:ext cx="4047214" cy="4046400"/>
            <a:chOff x="971776" y="1044089"/>
            <a:chExt cx="4047214" cy="4046400"/>
          </a:xfrm>
          <a:solidFill>
            <a:schemeClr val="accent3">
              <a:lumMod val="20000"/>
              <a:lumOff val="80000"/>
            </a:schemeClr>
          </a:solidFill>
        </p:grpSpPr>
        <p:grpSp>
          <p:nvGrpSpPr>
            <p:cNvPr id="254" name="Group 253">
              <a:extLst>
                <a:ext uri="{FF2B5EF4-FFF2-40B4-BE49-F238E27FC236}">
                  <a16:creationId xmlns:a16="http://schemas.microsoft.com/office/drawing/2014/main" id="{40E066B1-8222-E6A2-688A-B806DBC1D417}"/>
                </a:ext>
              </a:extLst>
            </p:cNvPr>
            <p:cNvGrpSpPr/>
            <p:nvPr/>
          </p:nvGrpSpPr>
          <p:grpSpPr>
            <a:xfrm>
              <a:off x="971776" y="1044089"/>
              <a:ext cx="4047214" cy="4046400"/>
              <a:chOff x="592957" y="1253875"/>
              <a:chExt cx="4047214" cy="4046400"/>
            </a:xfrm>
            <a:grpFill/>
          </p:grpSpPr>
          <p:sp>
            <p:nvSpPr>
              <p:cNvPr id="256" name="Google Shape;405;p3">
                <a:extLst>
                  <a:ext uri="{FF2B5EF4-FFF2-40B4-BE49-F238E27FC236}">
                    <a16:creationId xmlns:a16="http://schemas.microsoft.com/office/drawing/2014/main" id="{B9089D54-D611-B523-7721-3C6F979ACE8A}"/>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7" name="Google Shape;357;p3">
                <a:extLst>
                  <a:ext uri="{FF2B5EF4-FFF2-40B4-BE49-F238E27FC236}">
                    <a16:creationId xmlns:a16="http://schemas.microsoft.com/office/drawing/2014/main" id="{5838B22E-29DD-6945-BFD0-D1DD667746F5}"/>
                  </a:ext>
                </a:extLst>
              </p:cNvPr>
              <p:cNvSpPr txBox="1"/>
              <p:nvPr/>
            </p:nvSpPr>
            <p:spPr>
              <a:xfrm>
                <a:off x="3142845" y="3581248"/>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zwölf</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8" name="Google Shape;359;p3">
                <a:extLst>
                  <a:ext uri="{FF2B5EF4-FFF2-40B4-BE49-F238E27FC236}">
                    <a16:creationId xmlns:a16="http://schemas.microsoft.com/office/drawing/2014/main" id="{499CF5FF-DDA4-D0A4-F479-B60BBBF7DD16}"/>
                  </a:ext>
                </a:extLst>
              </p:cNvPr>
              <p:cNvSpPr txBox="1"/>
              <p:nvPr/>
            </p:nvSpPr>
            <p:spPr>
              <a:xfrm>
                <a:off x="2890491" y="2650931"/>
                <a:ext cx="14082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Ostsee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9" name="Google Shape;360;p3">
                <a:extLst>
                  <a:ext uri="{FF2B5EF4-FFF2-40B4-BE49-F238E27FC236}">
                    <a16:creationId xmlns:a16="http://schemas.microsoft.com/office/drawing/2014/main" id="{5ECC314F-C8CA-F353-FAC5-25AE3BEE07C4}"/>
                  </a:ext>
                </a:extLst>
              </p:cNvPr>
              <p:cNvSpPr txBox="1"/>
              <p:nvPr/>
            </p:nvSpPr>
            <p:spPr>
              <a:xfrm>
                <a:off x="1956404" y="4584348"/>
                <a:ext cx="99607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üben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0" name="Google Shape;362;p3">
                <a:extLst>
                  <a:ext uri="{FF2B5EF4-FFF2-40B4-BE49-F238E27FC236}">
                    <a16:creationId xmlns:a16="http://schemas.microsoft.com/office/drawing/2014/main" id="{BE33E9B4-C4A7-24F5-DA77-AF2634E4A50C}"/>
                  </a:ext>
                </a:extLst>
              </p:cNvPr>
              <p:cNvSpPr txBox="1"/>
              <p:nvPr/>
            </p:nvSpPr>
            <p:spPr>
              <a:xfrm>
                <a:off x="678902" y="3266789"/>
                <a:ext cx="19680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Vergleich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1" name="Google Shape;363;p3">
                <a:extLst>
                  <a:ext uri="{FF2B5EF4-FFF2-40B4-BE49-F238E27FC236}">
                    <a16:creationId xmlns:a16="http://schemas.microsoft.com/office/drawing/2014/main" id="{63702D80-64EC-E619-4096-87156FD57283}"/>
                  </a:ext>
                </a:extLst>
              </p:cNvPr>
              <p:cNvSpPr txBox="1"/>
              <p:nvPr/>
            </p:nvSpPr>
            <p:spPr>
              <a:xfrm>
                <a:off x="953547" y="2371198"/>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Rhein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2" name="Google Shape;364;p3">
                <a:extLst>
                  <a:ext uri="{FF2B5EF4-FFF2-40B4-BE49-F238E27FC236}">
                    <a16:creationId xmlns:a16="http://schemas.microsoft.com/office/drawing/2014/main" id="{6B99723E-F24C-D4D1-E854-EBA108F74438}"/>
                  </a:ext>
                </a:extLst>
              </p:cNvPr>
              <p:cNvSpPr txBox="1"/>
              <p:nvPr/>
            </p:nvSpPr>
            <p:spPr>
              <a:xfrm>
                <a:off x="2646000" y="1896605"/>
                <a:ext cx="106442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eigen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55" name="Google Shape;362;p3">
              <a:extLst>
                <a:ext uri="{FF2B5EF4-FFF2-40B4-BE49-F238E27FC236}">
                  <a16:creationId xmlns:a16="http://schemas.microsoft.com/office/drawing/2014/main" id="{78F7A304-2C86-D1BE-FC76-390615AB9ADE}"/>
                </a:ext>
              </a:extLst>
            </p:cNvPr>
            <p:cNvSpPr txBox="1"/>
            <p:nvPr/>
          </p:nvSpPr>
          <p:spPr>
            <a:xfrm>
              <a:off x="1740301" y="3707319"/>
              <a:ext cx="12237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Welt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86" name="Group 85">
            <a:extLst>
              <a:ext uri="{FF2B5EF4-FFF2-40B4-BE49-F238E27FC236}">
                <a16:creationId xmlns:a16="http://schemas.microsoft.com/office/drawing/2014/main" id="{D897A7B8-BFAF-D50C-CD9B-5AFEBFD777D9}"/>
              </a:ext>
            </a:extLst>
          </p:cNvPr>
          <p:cNvGrpSpPr/>
          <p:nvPr/>
        </p:nvGrpSpPr>
        <p:grpSpPr>
          <a:xfrm>
            <a:off x="6348030" y="1402081"/>
            <a:ext cx="4047214" cy="4046400"/>
            <a:chOff x="592979" y="1235137"/>
            <a:chExt cx="4047214" cy="4046400"/>
          </a:xfrm>
        </p:grpSpPr>
        <p:sp>
          <p:nvSpPr>
            <p:cNvPr id="87" name="Google Shape;405;p3">
              <a:extLst>
                <a:ext uri="{FF2B5EF4-FFF2-40B4-BE49-F238E27FC236}">
                  <a16:creationId xmlns:a16="http://schemas.microsoft.com/office/drawing/2014/main" id="{840D8CCF-53F7-2E88-6787-665B45AC91BE}"/>
                </a:ext>
              </a:extLst>
            </p:cNvPr>
            <p:cNvSpPr/>
            <p:nvPr/>
          </p:nvSpPr>
          <p:spPr>
            <a:xfrm>
              <a:off x="592979" y="1235137"/>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8" name="Google Shape;357;p3">
              <a:extLst>
                <a:ext uri="{FF2B5EF4-FFF2-40B4-BE49-F238E27FC236}">
                  <a16:creationId xmlns:a16="http://schemas.microsoft.com/office/drawing/2014/main" id="{64FC7824-A35B-8D89-78B6-8001C68C8E04}"/>
                </a:ext>
              </a:extLst>
            </p:cNvPr>
            <p:cNvSpPr txBox="1"/>
            <p:nvPr/>
          </p:nvSpPr>
          <p:spPr>
            <a:xfrm>
              <a:off x="1877125" y="1649377"/>
              <a:ext cx="1470274"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suddenly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9" name="Google Shape;358;p3">
              <a:extLst>
                <a:ext uri="{FF2B5EF4-FFF2-40B4-BE49-F238E27FC236}">
                  <a16:creationId xmlns:a16="http://schemas.microsoft.com/office/drawing/2014/main" id="{EA136323-4552-9B38-A165-F403415E630D}"/>
                </a:ext>
              </a:extLst>
            </p:cNvPr>
            <p:cNvSpPr txBox="1"/>
            <p:nvPr/>
          </p:nvSpPr>
          <p:spPr>
            <a:xfrm>
              <a:off x="2122187" y="2858268"/>
              <a:ext cx="198024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weekend</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90" name="Google Shape;359;p3">
              <a:extLst>
                <a:ext uri="{FF2B5EF4-FFF2-40B4-BE49-F238E27FC236}">
                  <a16:creationId xmlns:a16="http://schemas.microsoft.com/office/drawing/2014/main" id="{5B712A45-C293-F54B-F046-44244F88F7F7}"/>
                </a:ext>
              </a:extLst>
            </p:cNvPr>
            <p:cNvSpPr txBox="1"/>
            <p:nvPr/>
          </p:nvSpPr>
          <p:spPr>
            <a:xfrm>
              <a:off x="868378" y="3745300"/>
              <a:ext cx="176898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originate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1" name="Google Shape;360;p3">
              <a:extLst>
                <a:ext uri="{FF2B5EF4-FFF2-40B4-BE49-F238E27FC236}">
                  <a16:creationId xmlns:a16="http://schemas.microsoft.com/office/drawing/2014/main" id="{B8E56294-6FFA-9B73-AF97-2C581C79748C}"/>
                </a:ext>
              </a:extLst>
            </p:cNvPr>
            <p:cNvSpPr txBox="1"/>
            <p:nvPr/>
          </p:nvSpPr>
          <p:spPr>
            <a:xfrm>
              <a:off x="3010135" y="2288597"/>
              <a:ext cx="136094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Poland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2" name="Google Shape;361;p3">
              <a:extLst>
                <a:ext uri="{FF2B5EF4-FFF2-40B4-BE49-F238E27FC236}">
                  <a16:creationId xmlns:a16="http://schemas.microsoft.com/office/drawing/2014/main" id="{0CC862A4-B7A0-4C38-C2B5-6CDB8D212C25}"/>
                </a:ext>
              </a:extLst>
            </p:cNvPr>
            <p:cNvSpPr txBox="1"/>
            <p:nvPr/>
          </p:nvSpPr>
          <p:spPr>
            <a:xfrm>
              <a:off x="1124354" y="2198530"/>
              <a:ext cx="1487908"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originally</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93" name="Google Shape;362;p3">
              <a:extLst>
                <a:ext uri="{FF2B5EF4-FFF2-40B4-BE49-F238E27FC236}">
                  <a16:creationId xmlns:a16="http://schemas.microsoft.com/office/drawing/2014/main" id="{4BE3145D-3570-EBC0-8A45-049C0EEEC810}"/>
                </a:ext>
              </a:extLst>
            </p:cNvPr>
            <p:cNvSpPr txBox="1"/>
            <p:nvPr/>
          </p:nvSpPr>
          <p:spPr>
            <a:xfrm>
              <a:off x="3267323" y="3497447"/>
              <a:ext cx="118792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strange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4" name="Google Shape;363;p3">
              <a:extLst>
                <a:ext uri="{FF2B5EF4-FFF2-40B4-BE49-F238E27FC236}">
                  <a16:creationId xmlns:a16="http://schemas.microsoft.com/office/drawing/2014/main" id="{D053F7DB-F7A0-5FDB-A3E9-9A2211BE1655}"/>
                </a:ext>
              </a:extLst>
            </p:cNvPr>
            <p:cNvSpPr txBox="1"/>
            <p:nvPr/>
          </p:nvSpPr>
          <p:spPr>
            <a:xfrm>
              <a:off x="2213790" y="4432298"/>
              <a:ext cx="79634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here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5" name="Google Shape;364;p3">
              <a:extLst>
                <a:ext uri="{FF2B5EF4-FFF2-40B4-BE49-F238E27FC236}">
                  <a16:creationId xmlns:a16="http://schemas.microsoft.com/office/drawing/2014/main" id="{5BFA950B-04BF-A92C-8AE9-3C235945CFB7}"/>
                </a:ext>
              </a:extLst>
            </p:cNvPr>
            <p:cNvSpPr txBox="1"/>
            <p:nvPr/>
          </p:nvSpPr>
          <p:spPr>
            <a:xfrm>
              <a:off x="741288" y="3171970"/>
              <a:ext cx="12597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difficult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83" name="Google Shape;406;p3">
            <a:extLst>
              <a:ext uri="{FF2B5EF4-FFF2-40B4-BE49-F238E27FC236}">
                <a16:creationId xmlns:a16="http://schemas.microsoft.com/office/drawing/2014/main" id="{6328BD80-C74D-475A-ECEB-03BB677B8AB3}"/>
              </a:ext>
            </a:extLst>
          </p:cNvPr>
          <p:cNvSpPr/>
          <p:nvPr/>
        </p:nvSpPr>
        <p:spPr>
          <a:xfrm>
            <a:off x="1460297" y="1478242"/>
            <a:ext cx="4047214" cy="4046400"/>
          </a:xfrm>
          <a:prstGeom prst="ellipse">
            <a:avLst/>
          </a:prstGeom>
          <a:solidFill>
            <a:srgbClr val="E3EAFD"/>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117" name="Group 116">
            <a:extLst>
              <a:ext uri="{FF2B5EF4-FFF2-40B4-BE49-F238E27FC236}">
                <a16:creationId xmlns:a16="http://schemas.microsoft.com/office/drawing/2014/main" id="{A7C64B91-A78B-F38A-A63E-6FC8DA5CDC1D}"/>
              </a:ext>
            </a:extLst>
          </p:cNvPr>
          <p:cNvGrpSpPr/>
          <p:nvPr/>
        </p:nvGrpSpPr>
        <p:grpSpPr>
          <a:xfrm>
            <a:off x="6344176" y="1403392"/>
            <a:ext cx="4047214" cy="4046400"/>
            <a:chOff x="606829" y="1235137"/>
            <a:chExt cx="4047214" cy="4046400"/>
          </a:xfrm>
        </p:grpSpPr>
        <p:sp>
          <p:nvSpPr>
            <p:cNvPr id="118" name="Google Shape;405;p3">
              <a:extLst>
                <a:ext uri="{FF2B5EF4-FFF2-40B4-BE49-F238E27FC236}">
                  <a16:creationId xmlns:a16="http://schemas.microsoft.com/office/drawing/2014/main" id="{358B9E8B-5060-A6B6-995C-E1B3681AE9DA}"/>
                </a:ext>
              </a:extLst>
            </p:cNvPr>
            <p:cNvSpPr/>
            <p:nvPr/>
          </p:nvSpPr>
          <p:spPr>
            <a:xfrm>
              <a:off x="606829" y="1235137"/>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9" name="Google Shape;357;p3">
              <a:extLst>
                <a:ext uri="{FF2B5EF4-FFF2-40B4-BE49-F238E27FC236}">
                  <a16:creationId xmlns:a16="http://schemas.microsoft.com/office/drawing/2014/main" id="{3D370B56-390A-B74F-F9E5-5D0693047C4E}"/>
                </a:ext>
              </a:extLst>
            </p:cNvPr>
            <p:cNvSpPr txBox="1"/>
            <p:nvPr/>
          </p:nvSpPr>
          <p:spPr>
            <a:xfrm>
              <a:off x="1614719" y="1649047"/>
              <a:ext cx="198330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approximately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0" name="Google Shape;358;p3">
              <a:extLst>
                <a:ext uri="{FF2B5EF4-FFF2-40B4-BE49-F238E27FC236}">
                  <a16:creationId xmlns:a16="http://schemas.microsoft.com/office/drawing/2014/main" id="{16810758-1A0C-C359-10E2-71CBABE3DAA0}"/>
                </a:ext>
              </a:extLst>
            </p:cNvPr>
            <p:cNvSpPr txBox="1"/>
            <p:nvPr/>
          </p:nvSpPr>
          <p:spPr>
            <a:xfrm>
              <a:off x="2122187" y="2858268"/>
              <a:ext cx="198024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separate</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21" name="Google Shape;359;p3">
              <a:extLst>
                <a:ext uri="{FF2B5EF4-FFF2-40B4-BE49-F238E27FC236}">
                  <a16:creationId xmlns:a16="http://schemas.microsoft.com/office/drawing/2014/main" id="{F489E80D-9EFE-3BF2-16E1-BF46CAF71E46}"/>
                </a:ext>
              </a:extLst>
            </p:cNvPr>
            <p:cNvSpPr txBox="1"/>
            <p:nvPr/>
          </p:nvSpPr>
          <p:spPr>
            <a:xfrm>
              <a:off x="2637131" y="3532268"/>
              <a:ext cx="176898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contain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2" name="Google Shape;360;p3">
              <a:extLst>
                <a:ext uri="{FF2B5EF4-FFF2-40B4-BE49-F238E27FC236}">
                  <a16:creationId xmlns:a16="http://schemas.microsoft.com/office/drawing/2014/main" id="{19A7F9D3-59EF-7C04-45E5-6E401FCEFF46}"/>
                </a:ext>
              </a:extLst>
            </p:cNvPr>
            <p:cNvSpPr txBox="1"/>
            <p:nvPr/>
          </p:nvSpPr>
          <p:spPr>
            <a:xfrm>
              <a:off x="3010135" y="2288597"/>
              <a:ext cx="136094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Poland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3" name="Google Shape;361;p3">
              <a:extLst>
                <a:ext uri="{FF2B5EF4-FFF2-40B4-BE49-F238E27FC236}">
                  <a16:creationId xmlns:a16="http://schemas.microsoft.com/office/drawing/2014/main" id="{BEFD05CA-94BA-DBC6-8B85-F2CDFEF2CA1F}"/>
                </a:ext>
              </a:extLst>
            </p:cNvPr>
            <p:cNvSpPr txBox="1"/>
            <p:nvPr/>
          </p:nvSpPr>
          <p:spPr>
            <a:xfrm>
              <a:off x="1124354" y="2198530"/>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from Berlin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24" name="Google Shape;362;p3">
              <a:extLst>
                <a:ext uri="{FF2B5EF4-FFF2-40B4-BE49-F238E27FC236}">
                  <a16:creationId xmlns:a16="http://schemas.microsoft.com/office/drawing/2014/main" id="{0279C9A0-7860-1151-56C6-32E8A5557CF3}"/>
                </a:ext>
              </a:extLst>
            </p:cNvPr>
            <p:cNvSpPr txBox="1"/>
            <p:nvPr/>
          </p:nvSpPr>
          <p:spPr>
            <a:xfrm>
              <a:off x="2845916" y="4235356"/>
              <a:ext cx="104040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attack</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5" name="Google Shape;363;p3">
              <a:extLst>
                <a:ext uri="{FF2B5EF4-FFF2-40B4-BE49-F238E27FC236}">
                  <a16:creationId xmlns:a16="http://schemas.microsoft.com/office/drawing/2014/main" id="{C004CA20-04C2-AA92-2D20-C0AD404BB15E}"/>
                </a:ext>
              </a:extLst>
            </p:cNvPr>
            <p:cNvSpPr txBox="1"/>
            <p:nvPr/>
          </p:nvSpPr>
          <p:spPr>
            <a:xfrm>
              <a:off x="1145267" y="3992224"/>
              <a:ext cx="1378914" cy="401743"/>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because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6" name="Google Shape;364;p3">
              <a:extLst>
                <a:ext uri="{FF2B5EF4-FFF2-40B4-BE49-F238E27FC236}">
                  <a16:creationId xmlns:a16="http://schemas.microsoft.com/office/drawing/2014/main" id="{31F1B102-7254-23B2-846E-E902E7B8B18C}"/>
                </a:ext>
              </a:extLst>
            </p:cNvPr>
            <p:cNvSpPr txBox="1"/>
            <p:nvPr/>
          </p:nvSpPr>
          <p:spPr>
            <a:xfrm>
              <a:off x="741288" y="3171970"/>
              <a:ext cx="12597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difficult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57" name="Group 156">
            <a:extLst>
              <a:ext uri="{FF2B5EF4-FFF2-40B4-BE49-F238E27FC236}">
                <a16:creationId xmlns:a16="http://schemas.microsoft.com/office/drawing/2014/main" id="{31032F1C-27CD-4E9A-2D3B-E0421B0B5852}"/>
              </a:ext>
            </a:extLst>
          </p:cNvPr>
          <p:cNvGrpSpPr/>
          <p:nvPr/>
        </p:nvGrpSpPr>
        <p:grpSpPr>
          <a:xfrm>
            <a:off x="6367292" y="1384133"/>
            <a:ext cx="4047214" cy="4046400"/>
            <a:chOff x="361727" y="1206237"/>
            <a:chExt cx="4047214" cy="4046400"/>
          </a:xfrm>
          <a:solidFill>
            <a:schemeClr val="tx2">
              <a:lumMod val="40000"/>
              <a:lumOff val="60000"/>
            </a:schemeClr>
          </a:solidFill>
        </p:grpSpPr>
        <p:sp>
          <p:nvSpPr>
            <p:cNvPr id="158" name="Google Shape;405;p3">
              <a:extLst>
                <a:ext uri="{FF2B5EF4-FFF2-40B4-BE49-F238E27FC236}">
                  <a16:creationId xmlns:a16="http://schemas.microsoft.com/office/drawing/2014/main" id="{CEB66503-E486-8440-1FF6-4A67C13772C7}"/>
                </a:ext>
              </a:extLst>
            </p:cNvPr>
            <p:cNvSpPr/>
            <p:nvPr/>
          </p:nvSpPr>
          <p:spPr>
            <a:xfrm>
              <a:off x="361727" y="1206237"/>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9" name="Google Shape;357;p3">
              <a:extLst>
                <a:ext uri="{FF2B5EF4-FFF2-40B4-BE49-F238E27FC236}">
                  <a16:creationId xmlns:a16="http://schemas.microsoft.com/office/drawing/2014/main" id="{DA7F474A-CB67-3B15-6DA5-5D55B5CBB5F8}"/>
                </a:ext>
              </a:extLst>
            </p:cNvPr>
            <p:cNvSpPr txBox="1"/>
            <p:nvPr/>
          </p:nvSpPr>
          <p:spPr>
            <a:xfrm>
              <a:off x="1682402" y="1649377"/>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singer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0" name="Google Shape;358;p3">
              <a:extLst>
                <a:ext uri="{FF2B5EF4-FFF2-40B4-BE49-F238E27FC236}">
                  <a16:creationId xmlns:a16="http://schemas.microsoft.com/office/drawing/2014/main" id="{80375E74-8842-6D5A-7FC7-F19B8E54DF4D}"/>
                </a:ext>
              </a:extLst>
            </p:cNvPr>
            <p:cNvSpPr txBox="1"/>
            <p:nvPr/>
          </p:nvSpPr>
          <p:spPr>
            <a:xfrm>
              <a:off x="878776" y="3133732"/>
              <a:ext cx="138279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number</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61" name="Google Shape;359;p3">
              <a:extLst>
                <a:ext uri="{FF2B5EF4-FFF2-40B4-BE49-F238E27FC236}">
                  <a16:creationId xmlns:a16="http://schemas.microsoft.com/office/drawing/2014/main" id="{4F809161-27D1-72B8-88CF-4B73F3B88ABB}"/>
                </a:ext>
              </a:extLst>
            </p:cNvPr>
            <p:cNvSpPr txBox="1"/>
            <p:nvPr/>
          </p:nvSpPr>
          <p:spPr>
            <a:xfrm>
              <a:off x="1378877" y="3903935"/>
              <a:ext cx="9959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live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2" name="Google Shape;360;p3">
              <a:extLst>
                <a:ext uri="{FF2B5EF4-FFF2-40B4-BE49-F238E27FC236}">
                  <a16:creationId xmlns:a16="http://schemas.microsoft.com/office/drawing/2014/main" id="{79EA0494-D96F-27F7-BFA0-7F85472E580E}"/>
                </a:ext>
              </a:extLst>
            </p:cNvPr>
            <p:cNvSpPr txBox="1"/>
            <p:nvPr/>
          </p:nvSpPr>
          <p:spPr>
            <a:xfrm>
              <a:off x="2510766" y="3143401"/>
              <a:ext cx="131482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Danube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3" name="Google Shape;361;p3">
              <a:extLst>
                <a:ext uri="{FF2B5EF4-FFF2-40B4-BE49-F238E27FC236}">
                  <a16:creationId xmlns:a16="http://schemas.microsoft.com/office/drawing/2014/main" id="{CB517225-FCE0-7B61-68B2-0B915AAFE008}"/>
                </a:ext>
              </a:extLst>
            </p:cNvPr>
            <p:cNvSpPr txBox="1"/>
            <p:nvPr/>
          </p:nvSpPr>
          <p:spPr>
            <a:xfrm>
              <a:off x="2501020" y="2489509"/>
              <a:ext cx="13061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hundred</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64" name="Google Shape;362;p3">
              <a:extLst>
                <a:ext uri="{FF2B5EF4-FFF2-40B4-BE49-F238E27FC236}">
                  <a16:creationId xmlns:a16="http://schemas.microsoft.com/office/drawing/2014/main" id="{418FF2A8-0FAE-A2DE-881C-9E92158E6853}"/>
                </a:ext>
              </a:extLst>
            </p:cNvPr>
            <p:cNvSpPr txBox="1"/>
            <p:nvPr/>
          </p:nvSpPr>
          <p:spPr>
            <a:xfrm>
              <a:off x="2745776" y="3805147"/>
              <a:ext cx="123088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learning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5" name="Google Shape;363;p3">
              <a:extLst>
                <a:ext uri="{FF2B5EF4-FFF2-40B4-BE49-F238E27FC236}">
                  <a16:creationId xmlns:a16="http://schemas.microsoft.com/office/drawing/2014/main" id="{EE1C6995-DD85-870B-A106-3A09EA544B43}"/>
                </a:ext>
              </a:extLst>
            </p:cNvPr>
            <p:cNvSpPr txBox="1"/>
            <p:nvPr/>
          </p:nvSpPr>
          <p:spPr>
            <a:xfrm>
              <a:off x="1965815" y="4551267"/>
              <a:ext cx="137891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home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6" name="Google Shape;364;p3">
              <a:extLst>
                <a:ext uri="{FF2B5EF4-FFF2-40B4-BE49-F238E27FC236}">
                  <a16:creationId xmlns:a16="http://schemas.microsoft.com/office/drawing/2014/main" id="{9E83C581-2FF0-5001-7659-676582D25782}"/>
                </a:ext>
              </a:extLst>
            </p:cNvPr>
            <p:cNvSpPr txBox="1"/>
            <p:nvPr/>
          </p:nvSpPr>
          <p:spPr>
            <a:xfrm>
              <a:off x="1005281" y="2146181"/>
              <a:ext cx="115005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culture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85" name="Group 84">
            <a:extLst>
              <a:ext uri="{FF2B5EF4-FFF2-40B4-BE49-F238E27FC236}">
                <a16:creationId xmlns:a16="http://schemas.microsoft.com/office/drawing/2014/main" id="{6E3F8496-1471-8FE1-8ADC-57DCEC7995E8}"/>
              </a:ext>
            </a:extLst>
          </p:cNvPr>
          <p:cNvGrpSpPr/>
          <p:nvPr/>
        </p:nvGrpSpPr>
        <p:grpSpPr>
          <a:xfrm>
            <a:off x="6352714" y="1396246"/>
            <a:ext cx="4047214" cy="4046400"/>
            <a:chOff x="592957" y="1253875"/>
            <a:chExt cx="4047214" cy="4046400"/>
          </a:xfrm>
          <a:solidFill>
            <a:schemeClr val="tx2">
              <a:lumMod val="40000"/>
              <a:lumOff val="60000"/>
            </a:schemeClr>
          </a:solidFill>
        </p:grpSpPr>
        <p:sp>
          <p:nvSpPr>
            <p:cNvPr id="96" name="Google Shape;405;p3">
              <a:extLst>
                <a:ext uri="{FF2B5EF4-FFF2-40B4-BE49-F238E27FC236}">
                  <a16:creationId xmlns:a16="http://schemas.microsoft.com/office/drawing/2014/main" id="{1B294F1F-0715-E5CB-6E01-F63EAC8D502B}"/>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7" name="Google Shape;357;p3">
              <a:extLst>
                <a:ext uri="{FF2B5EF4-FFF2-40B4-BE49-F238E27FC236}">
                  <a16:creationId xmlns:a16="http://schemas.microsoft.com/office/drawing/2014/main" id="{2D50785E-D23C-EF26-4226-1592F45B8163}"/>
                </a:ext>
              </a:extLst>
            </p:cNvPr>
            <p:cNvSpPr txBox="1"/>
            <p:nvPr/>
          </p:nvSpPr>
          <p:spPr>
            <a:xfrm>
              <a:off x="1775360" y="3958179"/>
              <a:ext cx="23697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underground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8" name="Google Shape;358;p3">
              <a:extLst>
                <a:ext uri="{FF2B5EF4-FFF2-40B4-BE49-F238E27FC236}">
                  <a16:creationId xmlns:a16="http://schemas.microsoft.com/office/drawing/2014/main" id="{2BEDF8F0-C09D-5C39-2E09-5EBF19C2B160}"/>
                </a:ext>
              </a:extLst>
            </p:cNvPr>
            <p:cNvSpPr txBox="1"/>
            <p:nvPr/>
          </p:nvSpPr>
          <p:spPr>
            <a:xfrm>
              <a:off x="878776" y="3133732"/>
              <a:ext cx="138279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evening</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99" name="Google Shape;359;p3">
              <a:extLst>
                <a:ext uri="{FF2B5EF4-FFF2-40B4-BE49-F238E27FC236}">
                  <a16:creationId xmlns:a16="http://schemas.microsoft.com/office/drawing/2014/main" id="{EA185A8A-C457-A2D4-74F2-6590E0CF69D2}"/>
                </a:ext>
              </a:extLst>
            </p:cNvPr>
            <p:cNvSpPr txBox="1"/>
            <p:nvPr/>
          </p:nvSpPr>
          <p:spPr>
            <a:xfrm>
              <a:off x="2113603" y="1653563"/>
              <a:ext cx="1595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translate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0" name="Google Shape;360;p3">
              <a:extLst>
                <a:ext uri="{FF2B5EF4-FFF2-40B4-BE49-F238E27FC236}">
                  <a16:creationId xmlns:a16="http://schemas.microsoft.com/office/drawing/2014/main" id="{B8E371DA-2FA2-A57C-75B6-ABAB1CA68D52}"/>
                </a:ext>
              </a:extLst>
            </p:cNvPr>
            <p:cNvSpPr txBox="1"/>
            <p:nvPr/>
          </p:nvSpPr>
          <p:spPr>
            <a:xfrm>
              <a:off x="2510767" y="3143401"/>
              <a:ext cx="97593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sheet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1" name="Google Shape;361;p3">
              <a:extLst>
                <a:ext uri="{FF2B5EF4-FFF2-40B4-BE49-F238E27FC236}">
                  <a16:creationId xmlns:a16="http://schemas.microsoft.com/office/drawing/2014/main" id="{7D8BDF4D-BB50-C3BB-9CDF-570633123475}"/>
                </a:ext>
              </a:extLst>
            </p:cNvPr>
            <p:cNvSpPr txBox="1"/>
            <p:nvPr/>
          </p:nvSpPr>
          <p:spPr>
            <a:xfrm>
              <a:off x="2832732" y="2474377"/>
              <a:ext cx="11000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south</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02" name="Google Shape;362;p3">
              <a:extLst>
                <a:ext uri="{FF2B5EF4-FFF2-40B4-BE49-F238E27FC236}">
                  <a16:creationId xmlns:a16="http://schemas.microsoft.com/office/drawing/2014/main" id="{2A3E2653-8D3C-F832-9318-41C2BAE7B63C}"/>
                </a:ext>
              </a:extLst>
            </p:cNvPr>
            <p:cNvSpPr txBox="1"/>
            <p:nvPr/>
          </p:nvSpPr>
          <p:spPr>
            <a:xfrm>
              <a:off x="1036242" y="2350883"/>
              <a:ext cx="8795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child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3" name="Google Shape;363;p3">
              <a:extLst>
                <a:ext uri="{FF2B5EF4-FFF2-40B4-BE49-F238E27FC236}">
                  <a16:creationId xmlns:a16="http://schemas.microsoft.com/office/drawing/2014/main" id="{868DF059-8A6C-0561-B13F-3E57F803FF49}"/>
                </a:ext>
              </a:extLst>
            </p:cNvPr>
            <p:cNvSpPr txBox="1"/>
            <p:nvPr/>
          </p:nvSpPr>
          <p:spPr>
            <a:xfrm>
              <a:off x="1935496" y="4477487"/>
              <a:ext cx="76282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leaf</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4" name="Google Shape;364;p3">
              <a:extLst>
                <a:ext uri="{FF2B5EF4-FFF2-40B4-BE49-F238E27FC236}">
                  <a16:creationId xmlns:a16="http://schemas.microsoft.com/office/drawing/2014/main" id="{F1F1C40E-775E-51FD-104A-56B94173C40D}"/>
                </a:ext>
              </a:extLst>
            </p:cNvPr>
            <p:cNvSpPr txBox="1"/>
            <p:nvPr/>
          </p:nvSpPr>
          <p:spPr>
            <a:xfrm>
              <a:off x="3688455" y="3315126"/>
              <a:ext cx="74237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fifty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06" name="Group 105">
            <a:extLst>
              <a:ext uri="{FF2B5EF4-FFF2-40B4-BE49-F238E27FC236}">
                <a16:creationId xmlns:a16="http://schemas.microsoft.com/office/drawing/2014/main" id="{402462DD-C5A9-CB8A-099A-50CC3CCCCD5C}"/>
              </a:ext>
            </a:extLst>
          </p:cNvPr>
          <p:cNvGrpSpPr/>
          <p:nvPr/>
        </p:nvGrpSpPr>
        <p:grpSpPr>
          <a:xfrm>
            <a:off x="6346377" y="1404690"/>
            <a:ext cx="4047214" cy="4046400"/>
            <a:chOff x="592957" y="1269369"/>
            <a:chExt cx="4047214" cy="4046400"/>
          </a:xfrm>
          <a:solidFill>
            <a:schemeClr val="tx2">
              <a:lumMod val="40000"/>
              <a:lumOff val="60000"/>
            </a:schemeClr>
          </a:solidFill>
        </p:grpSpPr>
        <p:sp>
          <p:nvSpPr>
            <p:cNvPr id="107" name="Google Shape;405;p3">
              <a:extLst>
                <a:ext uri="{FF2B5EF4-FFF2-40B4-BE49-F238E27FC236}">
                  <a16:creationId xmlns:a16="http://schemas.microsoft.com/office/drawing/2014/main" id="{551B70BD-FF9D-813E-AD4C-063B15B25231}"/>
                </a:ext>
              </a:extLst>
            </p:cNvPr>
            <p:cNvSpPr/>
            <p:nvPr/>
          </p:nvSpPr>
          <p:spPr>
            <a:xfrm>
              <a:off x="592957" y="1269369"/>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08" name="Google Shape;357;p3">
              <a:extLst>
                <a:ext uri="{FF2B5EF4-FFF2-40B4-BE49-F238E27FC236}">
                  <a16:creationId xmlns:a16="http://schemas.microsoft.com/office/drawing/2014/main" id="{D632143B-8B1E-E11A-295B-39C96DE47421}"/>
                </a:ext>
              </a:extLst>
            </p:cNvPr>
            <p:cNvSpPr txBox="1"/>
            <p:nvPr/>
          </p:nvSpPr>
          <p:spPr>
            <a:xfrm>
              <a:off x="1715792" y="4318673"/>
              <a:ext cx="21100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advantage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9" name="Google Shape;358;p3">
              <a:extLst>
                <a:ext uri="{FF2B5EF4-FFF2-40B4-BE49-F238E27FC236}">
                  <a16:creationId xmlns:a16="http://schemas.microsoft.com/office/drawing/2014/main" id="{0EDF2DDB-BA19-8403-6EE7-83CDA293D778}"/>
                </a:ext>
              </a:extLst>
            </p:cNvPr>
            <p:cNvSpPr txBox="1"/>
            <p:nvPr/>
          </p:nvSpPr>
          <p:spPr>
            <a:xfrm>
              <a:off x="878776" y="3133732"/>
              <a:ext cx="125971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national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10" name="Google Shape;359;p3">
              <a:extLst>
                <a:ext uri="{FF2B5EF4-FFF2-40B4-BE49-F238E27FC236}">
                  <a16:creationId xmlns:a16="http://schemas.microsoft.com/office/drawing/2014/main" id="{9D129E2D-88F4-7410-BBBB-EE900429738C}"/>
                </a:ext>
              </a:extLst>
            </p:cNvPr>
            <p:cNvSpPr txBox="1"/>
            <p:nvPr/>
          </p:nvSpPr>
          <p:spPr>
            <a:xfrm>
              <a:off x="2113604" y="1653563"/>
              <a:ext cx="87418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living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1" name="Google Shape;360;p3">
              <a:extLst>
                <a:ext uri="{FF2B5EF4-FFF2-40B4-BE49-F238E27FC236}">
                  <a16:creationId xmlns:a16="http://schemas.microsoft.com/office/drawing/2014/main" id="{0EBC5521-AFA7-26FC-46AB-3A94DE02548C}"/>
                </a:ext>
              </a:extLst>
            </p:cNvPr>
            <p:cNvSpPr txBox="1"/>
            <p:nvPr/>
          </p:nvSpPr>
          <p:spPr>
            <a:xfrm>
              <a:off x="2496000" y="2274416"/>
              <a:ext cx="14944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thousand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2" name="Google Shape;361;p3">
              <a:extLst>
                <a:ext uri="{FF2B5EF4-FFF2-40B4-BE49-F238E27FC236}">
                  <a16:creationId xmlns:a16="http://schemas.microsoft.com/office/drawing/2014/main" id="{F9A52D2A-5623-3A9B-ECD7-226BECC3E2AB}"/>
                </a:ext>
              </a:extLst>
            </p:cNvPr>
            <p:cNvSpPr txBox="1"/>
            <p:nvPr/>
          </p:nvSpPr>
          <p:spPr>
            <a:xfrm>
              <a:off x="1362862" y="3792998"/>
              <a:ext cx="11000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foreign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13" name="Google Shape;362;p3">
              <a:extLst>
                <a:ext uri="{FF2B5EF4-FFF2-40B4-BE49-F238E27FC236}">
                  <a16:creationId xmlns:a16="http://schemas.microsoft.com/office/drawing/2014/main" id="{4777B0EB-9FD9-C02E-3566-1DE316D456EC}"/>
                </a:ext>
              </a:extLst>
            </p:cNvPr>
            <p:cNvSpPr txBox="1"/>
            <p:nvPr/>
          </p:nvSpPr>
          <p:spPr>
            <a:xfrm>
              <a:off x="1036242" y="2350883"/>
              <a:ext cx="119032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famous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4" name="Google Shape;363;p3">
              <a:extLst>
                <a:ext uri="{FF2B5EF4-FFF2-40B4-BE49-F238E27FC236}">
                  <a16:creationId xmlns:a16="http://schemas.microsoft.com/office/drawing/2014/main" id="{E649A26F-7422-397B-128D-0AFA14C945BB}"/>
                </a:ext>
              </a:extLst>
            </p:cNvPr>
            <p:cNvSpPr txBox="1"/>
            <p:nvPr/>
          </p:nvSpPr>
          <p:spPr>
            <a:xfrm>
              <a:off x="3464344" y="3398020"/>
              <a:ext cx="104040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close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5" name="Google Shape;364;p3">
              <a:extLst>
                <a:ext uri="{FF2B5EF4-FFF2-40B4-BE49-F238E27FC236}">
                  <a16:creationId xmlns:a16="http://schemas.microsoft.com/office/drawing/2014/main" id="{7316E80D-4592-4328-FD58-9D9240A3E352}"/>
                </a:ext>
              </a:extLst>
            </p:cNvPr>
            <p:cNvSpPr txBox="1"/>
            <p:nvPr/>
          </p:nvSpPr>
          <p:spPr>
            <a:xfrm>
              <a:off x="2266125" y="2834939"/>
              <a:ext cx="74237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fifty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77" name="Group 176">
            <a:extLst>
              <a:ext uri="{FF2B5EF4-FFF2-40B4-BE49-F238E27FC236}">
                <a16:creationId xmlns:a16="http://schemas.microsoft.com/office/drawing/2014/main" id="{48A8765A-93D6-4672-3ECF-B7A9C7FC963A}"/>
              </a:ext>
            </a:extLst>
          </p:cNvPr>
          <p:cNvGrpSpPr/>
          <p:nvPr/>
        </p:nvGrpSpPr>
        <p:grpSpPr>
          <a:xfrm>
            <a:off x="6349398" y="1411368"/>
            <a:ext cx="4047214" cy="4046400"/>
            <a:chOff x="592957" y="1253875"/>
            <a:chExt cx="4047214" cy="4046400"/>
          </a:xfrm>
          <a:solidFill>
            <a:schemeClr val="accent2">
              <a:lumMod val="40000"/>
              <a:lumOff val="60000"/>
            </a:schemeClr>
          </a:solidFill>
        </p:grpSpPr>
        <p:sp>
          <p:nvSpPr>
            <p:cNvPr id="178" name="Google Shape;405;p3">
              <a:extLst>
                <a:ext uri="{FF2B5EF4-FFF2-40B4-BE49-F238E27FC236}">
                  <a16:creationId xmlns:a16="http://schemas.microsoft.com/office/drawing/2014/main" id="{BEDE7C2A-2FF1-2C14-B369-F0B0053BBD1C}"/>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79" name="Google Shape;357;p3">
              <a:extLst>
                <a:ext uri="{FF2B5EF4-FFF2-40B4-BE49-F238E27FC236}">
                  <a16:creationId xmlns:a16="http://schemas.microsoft.com/office/drawing/2014/main" id="{683FFB2D-73CE-DC75-2648-AAEBEA1C60B6}"/>
                </a:ext>
              </a:extLst>
            </p:cNvPr>
            <p:cNvSpPr txBox="1"/>
            <p:nvPr/>
          </p:nvSpPr>
          <p:spPr>
            <a:xfrm>
              <a:off x="2764355" y="3971202"/>
              <a:ext cx="132729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forget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0" name="Google Shape;358;p3">
              <a:extLst>
                <a:ext uri="{FF2B5EF4-FFF2-40B4-BE49-F238E27FC236}">
                  <a16:creationId xmlns:a16="http://schemas.microsoft.com/office/drawing/2014/main" id="{2264EB34-A1D3-CFAA-2FA9-15B2F60A0252}"/>
                </a:ext>
              </a:extLst>
            </p:cNvPr>
            <p:cNvSpPr txBox="1"/>
            <p:nvPr/>
          </p:nvSpPr>
          <p:spPr>
            <a:xfrm>
              <a:off x="2895688" y="2174285"/>
              <a:ext cx="105348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great</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81" name="Google Shape;359;p3">
              <a:extLst>
                <a:ext uri="{FF2B5EF4-FFF2-40B4-BE49-F238E27FC236}">
                  <a16:creationId xmlns:a16="http://schemas.microsoft.com/office/drawing/2014/main" id="{7B3CE2C7-F99E-C9E8-6C8A-A517BC14FB70}"/>
                </a:ext>
              </a:extLst>
            </p:cNvPr>
            <p:cNvSpPr txBox="1"/>
            <p:nvPr/>
          </p:nvSpPr>
          <p:spPr>
            <a:xfrm>
              <a:off x="2146880" y="2923148"/>
              <a:ext cx="189419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be called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2" name="Google Shape;360;p3">
              <a:extLst>
                <a:ext uri="{FF2B5EF4-FFF2-40B4-BE49-F238E27FC236}">
                  <a16:creationId xmlns:a16="http://schemas.microsoft.com/office/drawing/2014/main" id="{CA9EB831-9EB5-7C04-C571-ED7681B1E4EF}"/>
                </a:ext>
              </a:extLst>
            </p:cNvPr>
            <p:cNvSpPr txBox="1"/>
            <p:nvPr/>
          </p:nvSpPr>
          <p:spPr>
            <a:xfrm>
              <a:off x="1956404" y="4584348"/>
              <a:ext cx="12021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special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3" name="Google Shape;361;p3">
              <a:extLst>
                <a:ext uri="{FF2B5EF4-FFF2-40B4-BE49-F238E27FC236}">
                  <a16:creationId xmlns:a16="http://schemas.microsoft.com/office/drawing/2014/main" id="{2625AC2F-8B03-EEAF-21F1-A6E04D913633}"/>
                </a:ext>
              </a:extLst>
            </p:cNvPr>
            <p:cNvSpPr txBox="1"/>
            <p:nvPr/>
          </p:nvSpPr>
          <p:spPr>
            <a:xfrm>
              <a:off x="1909611" y="1547787"/>
              <a:ext cx="8505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often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84" name="Google Shape;362;p3">
              <a:extLst>
                <a:ext uri="{FF2B5EF4-FFF2-40B4-BE49-F238E27FC236}">
                  <a16:creationId xmlns:a16="http://schemas.microsoft.com/office/drawing/2014/main" id="{4ECC2238-2129-0F0B-B593-F3F10976BCF8}"/>
                </a:ext>
              </a:extLst>
            </p:cNvPr>
            <p:cNvSpPr txBox="1"/>
            <p:nvPr/>
          </p:nvSpPr>
          <p:spPr>
            <a:xfrm>
              <a:off x="1001906" y="3206469"/>
              <a:ext cx="104027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place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5" name="Google Shape;363;p3">
              <a:extLst>
                <a:ext uri="{FF2B5EF4-FFF2-40B4-BE49-F238E27FC236}">
                  <a16:creationId xmlns:a16="http://schemas.microsoft.com/office/drawing/2014/main" id="{BDB47641-5C79-D7B7-AF5F-D31E5352AEBC}"/>
                </a:ext>
              </a:extLst>
            </p:cNvPr>
            <p:cNvSpPr txBox="1"/>
            <p:nvPr/>
          </p:nvSpPr>
          <p:spPr>
            <a:xfrm>
              <a:off x="1383698" y="3886978"/>
              <a:ext cx="11221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mother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6" name="Google Shape;364;p3">
              <a:extLst>
                <a:ext uri="{FF2B5EF4-FFF2-40B4-BE49-F238E27FC236}">
                  <a16:creationId xmlns:a16="http://schemas.microsoft.com/office/drawing/2014/main" id="{1BED76D4-C217-CD3F-1A6F-53872BE2615C}"/>
                </a:ext>
              </a:extLst>
            </p:cNvPr>
            <p:cNvSpPr txBox="1"/>
            <p:nvPr/>
          </p:nvSpPr>
          <p:spPr>
            <a:xfrm>
              <a:off x="1004963" y="2341064"/>
              <a:ext cx="11565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picture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87" name="Group 186">
            <a:extLst>
              <a:ext uri="{FF2B5EF4-FFF2-40B4-BE49-F238E27FC236}">
                <a16:creationId xmlns:a16="http://schemas.microsoft.com/office/drawing/2014/main" id="{8BA6AF28-D2F6-8101-CD73-E95ED8E11F61}"/>
              </a:ext>
            </a:extLst>
          </p:cNvPr>
          <p:cNvGrpSpPr/>
          <p:nvPr/>
        </p:nvGrpSpPr>
        <p:grpSpPr>
          <a:xfrm>
            <a:off x="6344875" y="1393075"/>
            <a:ext cx="4047214" cy="4046400"/>
            <a:chOff x="592957" y="1253875"/>
            <a:chExt cx="4047214" cy="4046400"/>
          </a:xfrm>
          <a:solidFill>
            <a:schemeClr val="accent2">
              <a:lumMod val="40000"/>
              <a:lumOff val="60000"/>
            </a:schemeClr>
          </a:solidFill>
        </p:grpSpPr>
        <p:sp>
          <p:nvSpPr>
            <p:cNvPr id="188" name="Google Shape;405;p3">
              <a:extLst>
                <a:ext uri="{FF2B5EF4-FFF2-40B4-BE49-F238E27FC236}">
                  <a16:creationId xmlns:a16="http://schemas.microsoft.com/office/drawing/2014/main" id="{B1BF9D60-CE0A-C096-AE2F-D9FC1DDAA637}"/>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9" name="Google Shape;357;p3">
              <a:extLst>
                <a:ext uri="{FF2B5EF4-FFF2-40B4-BE49-F238E27FC236}">
                  <a16:creationId xmlns:a16="http://schemas.microsoft.com/office/drawing/2014/main" id="{3156FA1B-17FF-69EF-C1A4-1FDBD0E44C0F}"/>
                </a:ext>
              </a:extLst>
            </p:cNvPr>
            <p:cNvSpPr txBox="1"/>
            <p:nvPr/>
          </p:nvSpPr>
          <p:spPr>
            <a:xfrm>
              <a:off x="2790344" y="2307395"/>
              <a:ext cx="145066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because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0" name="Google Shape;358;p3">
              <a:extLst>
                <a:ext uri="{FF2B5EF4-FFF2-40B4-BE49-F238E27FC236}">
                  <a16:creationId xmlns:a16="http://schemas.microsoft.com/office/drawing/2014/main" id="{26814481-ED54-8CB1-D6A6-6BB435159268}"/>
                </a:ext>
              </a:extLst>
            </p:cNvPr>
            <p:cNvSpPr txBox="1"/>
            <p:nvPr/>
          </p:nvSpPr>
          <p:spPr>
            <a:xfrm>
              <a:off x="2728794" y="3515709"/>
              <a:ext cx="1392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pressure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91" name="Google Shape;359;p3">
              <a:extLst>
                <a:ext uri="{FF2B5EF4-FFF2-40B4-BE49-F238E27FC236}">
                  <a16:creationId xmlns:a16="http://schemas.microsoft.com/office/drawing/2014/main" id="{1E7081C9-E829-38B0-6CC6-0028187AA334}"/>
                </a:ext>
              </a:extLst>
            </p:cNvPr>
            <p:cNvSpPr txBox="1"/>
            <p:nvPr/>
          </p:nvSpPr>
          <p:spPr>
            <a:xfrm>
              <a:off x="2530310" y="2923148"/>
              <a:ext cx="151076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promise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2" name="Google Shape;360;p3">
              <a:extLst>
                <a:ext uri="{FF2B5EF4-FFF2-40B4-BE49-F238E27FC236}">
                  <a16:creationId xmlns:a16="http://schemas.microsoft.com/office/drawing/2014/main" id="{2588B4CF-2936-1E2D-4A7B-2B60A08BDFB3}"/>
                </a:ext>
              </a:extLst>
            </p:cNvPr>
            <p:cNvSpPr txBox="1"/>
            <p:nvPr/>
          </p:nvSpPr>
          <p:spPr>
            <a:xfrm>
              <a:off x="1422696" y="3265902"/>
              <a:ext cx="75500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eye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3" name="Google Shape;361;p3">
              <a:extLst>
                <a:ext uri="{FF2B5EF4-FFF2-40B4-BE49-F238E27FC236}">
                  <a16:creationId xmlns:a16="http://schemas.microsoft.com/office/drawing/2014/main" id="{9018C067-9007-A380-61EB-91898A8F3244}"/>
                </a:ext>
              </a:extLst>
            </p:cNvPr>
            <p:cNvSpPr txBox="1"/>
            <p:nvPr/>
          </p:nvSpPr>
          <p:spPr>
            <a:xfrm>
              <a:off x="1909611" y="1547787"/>
              <a:ext cx="8505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let</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94" name="Google Shape;362;p3">
              <a:extLst>
                <a:ext uri="{FF2B5EF4-FFF2-40B4-BE49-F238E27FC236}">
                  <a16:creationId xmlns:a16="http://schemas.microsoft.com/office/drawing/2014/main" id="{C75BE3F8-AC3E-ECC4-1369-6ABF94316FB0}"/>
                </a:ext>
              </a:extLst>
            </p:cNvPr>
            <p:cNvSpPr txBox="1"/>
            <p:nvPr/>
          </p:nvSpPr>
          <p:spPr>
            <a:xfrm>
              <a:off x="1587853" y="2352188"/>
              <a:ext cx="83061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poor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5" name="Google Shape;363;p3">
              <a:extLst>
                <a:ext uri="{FF2B5EF4-FFF2-40B4-BE49-F238E27FC236}">
                  <a16:creationId xmlns:a16="http://schemas.microsoft.com/office/drawing/2014/main" id="{996CD9B8-676E-AD0B-7B30-505BD3571104}"/>
                </a:ext>
              </a:extLst>
            </p:cNvPr>
            <p:cNvSpPr txBox="1"/>
            <p:nvPr/>
          </p:nvSpPr>
          <p:spPr>
            <a:xfrm>
              <a:off x="1852252" y="3992238"/>
              <a:ext cx="81318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wall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6" name="Google Shape;364;p3">
              <a:extLst>
                <a:ext uri="{FF2B5EF4-FFF2-40B4-BE49-F238E27FC236}">
                  <a16:creationId xmlns:a16="http://schemas.microsoft.com/office/drawing/2014/main" id="{25B1BAF9-B238-1031-ABF7-7C1A15E1A1D7}"/>
                </a:ext>
              </a:extLst>
            </p:cNvPr>
            <p:cNvSpPr txBox="1"/>
            <p:nvPr/>
          </p:nvSpPr>
          <p:spPr>
            <a:xfrm>
              <a:off x="2024475" y="4650608"/>
              <a:ext cx="147027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Bavarian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18" name="Group 217">
            <a:extLst>
              <a:ext uri="{FF2B5EF4-FFF2-40B4-BE49-F238E27FC236}">
                <a16:creationId xmlns:a16="http://schemas.microsoft.com/office/drawing/2014/main" id="{90BF329E-8C20-F433-FEB9-4F788915F58B}"/>
              </a:ext>
            </a:extLst>
          </p:cNvPr>
          <p:cNvGrpSpPr/>
          <p:nvPr/>
        </p:nvGrpSpPr>
        <p:grpSpPr>
          <a:xfrm>
            <a:off x="6346662" y="1383883"/>
            <a:ext cx="4047214" cy="4046400"/>
            <a:chOff x="592957" y="1253875"/>
            <a:chExt cx="4047214" cy="4046400"/>
          </a:xfrm>
          <a:solidFill>
            <a:schemeClr val="accent4">
              <a:lumMod val="20000"/>
              <a:lumOff val="80000"/>
            </a:schemeClr>
          </a:solidFill>
        </p:grpSpPr>
        <p:sp>
          <p:nvSpPr>
            <p:cNvPr id="219" name="Google Shape;405;p3">
              <a:extLst>
                <a:ext uri="{FF2B5EF4-FFF2-40B4-BE49-F238E27FC236}">
                  <a16:creationId xmlns:a16="http://schemas.microsoft.com/office/drawing/2014/main" id="{D97EA937-8835-F979-7ED7-0565DC6DF6BF}"/>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20" name="Google Shape;357;p3">
              <a:extLst>
                <a:ext uri="{FF2B5EF4-FFF2-40B4-BE49-F238E27FC236}">
                  <a16:creationId xmlns:a16="http://schemas.microsoft.com/office/drawing/2014/main" id="{917FB081-E40C-7727-44F0-DAFF96807203}"/>
                </a:ext>
              </a:extLst>
            </p:cNvPr>
            <p:cNvSpPr txBox="1"/>
            <p:nvPr/>
          </p:nvSpPr>
          <p:spPr>
            <a:xfrm>
              <a:off x="3449117" y="3581248"/>
              <a:ext cx="88122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night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1" name="Google Shape;358;p3">
              <a:extLst>
                <a:ext uri="{FF2B5EF4-FFF2-40B4-BE49-F238E27FC236}">
                  <a16:creationId xmlns:a16="http://schemas.microsoft.com/office/drawing/2014/main" id="{C3BF2A3D-BBAF-0973-4294-3C0B4F31FAC8}"/>
                </a:ext>
              </a:extLst>
            </p:cNvPr>
            <p:cNvSpPr txBox="1"/>
            <p:nvPr/>
          </p:nvSpPr>
          <p:spPr>
            <a:xfrm>
              <a:off x="2447729" y="2077191"/>
              <a:ext cx="160345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improve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22" name="Google Shape;359;p3">
              <a:extLst>
                <a:ext uri="{FF2B5EF4-FFF2-40B4-BE49-F238E27FC236}">
                  <a16:creationId xmlns:a16="http://schemas.microsoft.com/office/drawing/2014/main" id="{83E50976-4876-0963-E0C3-95FEAF0CB174}"/>
                </a:ext>
              </a:extLst>
            </p:cNvPr>
            <p:cNvSpPr txBox="1"/>
            <p:nvPr/>
          </p:nvSpPr>
          <p:spPr>
            <a:xfrm>
              <a:off x="3077640" y="2923148"/>
              <a:ext cx="9634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eighty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3" name="Google Shape;360;p3">
              <a:extLst>
                <a:ext uri="{FF2B5EF4-FFF2-40B4-BE49-F238E27FC236}">
                  <a16:creationId xmlns:a16="http://schemas.microsoft.com/office/drawing/2014/main" id="{0FB5E9E4-4C31-255B-4214-A64096FB09F3}"/>
                </a:ext>
              </a:extLst>
            </p:cNvPr>
            <p:cNvSpPr txBox="1"/>
            <p:nvPr/>
          </p:nvSpPr>
          <p:spPr>
            <a:xfrm>
              <a:off x="1956404" y="4584348"/>
              <a:ext cx="91525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state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4" name="Google Shape;361;p3">
              <a:extLst>
                <a:ext uri="{FF2B5EF4-FFF2-40B4-BE49-F238E27FC236}">
                  <a16:creationId xmlns:a16="http://schemas.microsoft.com/office/drawing/2014/main" id="{92D6CA3D-2E54-1BC7-343E-1929B1C790F6}"/>
                </a:ext>
              </a:extLst>
            </p:cNvPr>
            <p:cNvSpPr txBox="1"/>
            <p:nvPr/>
          </p:nvSpPr>
          <p:spPr>
            <a:xfrm>
              <a:off x="1710590" y="1617685"/>
              <a:ext cx="166366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downstairs</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25" name="Google Shape;362;p3">
              <a:extLst>
                <a:ext uri="{FF2B5EF4-FFF2-40B4-BE49-F238E27FC236}">
                  <a16:creationId xmlns:a16="http://schemas.microsoft.com/office/drawing/2014/main" id="{89BEE712-94B5-C65D-030F-041A9726AE72}"/>
                </a:ext>
              </a:extLst>
            </p:cNvPr>
            <p:cNvSpPr txBox="1"/>
            <p:nvPr/>
          </p:nvSpPr>
          <p:spPr>
            <a:xfrm>
              <a:off x="1530338" y="3096390"/>
              <a:ext cx="10911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castle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6" name="Google Shape;363;p3">
              <a:extLst>
                <a:ext uri="{FF2B5EF4-FFF2-40B4-BE49-F238E27FC236}">
                  <a16:creationId xmlns:a16="http://schemas.microsoft.com/office/drawing/2014/main" id="{CD85FD7E-8B87-7A3F-BE75-B244FAA0C2AB}"/>
                </a:ext>
              </a:extLst>
            </p:cNvPr>
            <p:cNvSpPr txBox="1"/>
            <p:nvPr/>
          </p:nvSpPr>
          <p:spPr>
            <a:xfrm>
              <a:off x="1383698" y="3886978"/>
              <a:ext cx="97518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north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7" name="Google Shape;364;p3">
              <a:extLst>
                <a:ext uri="{FF2B5EF4-FFF2-40B4-BE49-F238E27FC236}">
                  <a16:creationId xmlns:a16="http://schemas.microsoft.com/office/drawing/2014/main" id="{5E59DED6-F4FB-9748-186B-7D44F9B63B73}"/>
                </a:ext>
              </a:extLst>
            </p:cNvPr>
            <p:cNvSpPr txBox="1"/>
            <p:nvPr/>
          </p:nvSpPr>
          <p:spPr>
            <a:xfrm>
              <a:off x="1004963" y="2341064"/>
              <a:ext cx="125494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sausage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33" name="Group 232">
            <a:extLst>
              <a:ext uri="{FF2B5EF4-FFF2-40B4-BE49-F238E27FC236}">
                <a16:creationId xmlns:a16="http://schemas.microsoft.com/office/drawing/2014/main" id="{468A9B21-5455-4F21-1CB5-9B29210348C1}"/>
              </a:ext>
            </a:extLst>
          </p:cNvPr>
          <p:cNvGrpSpPr/>
          <p:nvPr/>
        </p:nvGrpSpPr>
        <p:grpSpPr>
          <a:xfrm>
            <a:off x="6340191" y="1399108"/>
            <a:ext cx="4047214" cy="4046400"/>
            <a:chOff x="620216" y="1267195"/>
            <a:chExt cx="4047214" cy="4046400"/>
          </a:xfrm>
          <a:solidFill>
            <a:schemeClr val="accent4">
              <a:lumMod val="20000"/>
              <a:lumOff val="80000"/>
            </a:schemeClr>
          </a:solidFill>
        </p:grpSpPr>
        <p:sp>
          <p:nvSpPr>
            <p:cNvPr id="234" name="Google Shape;405;p3">
              <a:extLst>
                <a:ext uri="{FF2B5EF4-FFF2-40B4-BE49-F238E27FC236}">
                  <a16:creationId xmlns:a16="http://schemas.microsoft.com/office/drawing/2014/main" id="{155021A9-201C-F047-ADA2-ACAD89C4BDD8}"/>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35" name="Google Shape;357;p3">
              <a:extLst>
                <a:ext uri="{FF2B5EF4-FFF2-40B4-BE49-F238E27FC236}">
                  <a16:creationId xmlns:a16="http://schemas.microsoft.com/office/drawing/2014/main" id="{31FBE210-553D-5DF5-7D46-088DF6AD0889}"/>
                </a:ext>
              </a:extLst>
            </p:cNvPr>
            <p:cNvSpPr txBox="1"/>
            <p:nvPr/>
          </p:nvSpPr>
          <p:spPr>
            <a:xfrm>
              <a:off x="3234347" y="3124395"/>
              <a:ext cx="70452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boy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36" name="Google Shape;358;p3">
              <a:extLst>
                <a:ext uri="{FF2B5EF4-FFF2-40B4-BE49-F238E27FC236}">
                  <a16:creationId xmlns:a16="http://schemas.microsoft.com/office/drawing/2014/main" id="{8402B816-0B5D-E133-26D6-780B258FB067}"/>
                </a:ext>
              </a:extLst>
            </p:cNvPr>
            <p:cNvSpPr txBox="1"/>
            <p:nvPr/>
          </p:nvSpPr>
          <p:spPr>
            <a:xfrm>
              <a:off x="2221286" y="2391237"/>
              <a:ext cx="91589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single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37" name="Google Shape;359;p3">
              <a:extLst>
                <a:ext uri="{FF2B5EF4-FFF2-40B4-BE49-F238E27FC236}">
                  <a16:creationId xmlns:a16="http://schemas.microsoft.com/office/drawing/2014/main" id="{1A92E619-88CF-1381-B6A5-EFC53C7AB170}"/>
                </a:ext>
              </a:extLst>
            </p:cNvPr>
            <p:cNvSpPr txBox="1"/>
            <p:nvPr/>
          </p:nvSpPr>
          <p:spPr>
            <a:xfrm>
              <a:off x="2654016" y="4067301"/>
              <a:ext cx="130110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Cologne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38" name="Google Shape;360;p3">
              <a:extLst>
                <a:ext uri="{FF2B5EF4-FFF2-40B4-BE49-F238E27FC236}">
                  <a16:creationId xmlns:a16="http://schemas.microsoft.com/office/drawing/2014/main" id="{778DDDC4-3C08-4B5A-02F3-AF8DAAC8B68E}"/>
                </a:ext>
              </a:extLst>
            </p:cNvPr>
            <p:cNvSpPr txBox="1"/>
            <p:nvPr/>
          </p:nvSpPr>
          <p:spPr>
            <a:xfrm>
              <a:off x="1956404" y="4584348"/>
              <a:ext cx="91525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now</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39" name="Google Shape;361;p3">
              <a:extLst>
                <a:ext uri="{FF2B5EF4-FFF2-40B4-BE49-F238E27FC236}">
                  <a16:creationId xmlns:a16="http://schemas.microsoft.com/office/drawing/2014/main" id="{43F354F1-6ECD-676C-1E55-411E92017F6E}"/>
                </a:ext>
              </a:extLst>
            </p:cNvPr>
            <p:cNvSpPr txBox="1"/>
            <p:nvPr/>
          </p:nvSpPr>
          <p:spPr>
            <a:xfrm>
              <a:off x="2358880" y="1646248"/>
              <a:ext cx="118863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mistake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40" name="Google Shape;362;p3">
              <a:extLst>
                <a:ext uri="{FF2B5EF4-FFF2-40B4-BE49-F238E27FC236}">
                  <a16:creationId xmlns:a16="http://schemas.microsoft.com/office/drawing/2014/main" id="{8A04D8E0-8AB7-D686-9EE3-F91F6E0458D1}"/>
                </a:ext>
              </a:extLst>
            </p:cNvPr>
            <p:cNvSpPr txBox="1"/>
            <p:nvPr/>
          </p:nvSpPr>
          <p:spPr>
            <a:xfrm>
              <a:off x="1530339" y="3096390"/>
              <a:ext cx="89325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1" name="Google Shape;363;p3">
              <a:extLst>
                <a:ext uri="{FF2B5EF4-FFF2-40B4-BE49-F238E27FC236}">
                  <a16:creationId xmlns:a16="http://schemas.microsoft.com/office/drawing/2014/main" id="{7C3766CF-FE8D-ADDE-DEB8-0FEF596627B8}"/>
                </a:ext>
              </a:extLst>
            </p:cNvPr>
            <p:cNvSpPr txBox="1"/>
            <p:nvPr/>
          </p:nvSpPr>
          <p:spPr>
            <a:xfrm>
              <a:off x="946042" y="3786892"/>
              <a:ext cx="145401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practising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2" name="Google Shape;364;p3">
              <a:extLst>
                <a:ext uri="{FF2B5EF4-FFF2-40B4-BE49-F238E27FC236}">
                  <a16:creationId xmlns:a16="http://schemas.microsoft.com/office/drawing/2014/main" id="{C7B8B638-C711-D8A4-8A19-57EB6B86E684}"/>
                </a:ext>
              </a:extLst>
            </p:cNvPr>
            <p:cNvSpPr txBox="1"/>
            <p:nvPr/>
          </p:nvSpPr>
          <p:spPr>
            <a:xfrm>
              <a:off x="1004963" y="2341064"/>
              <a:ext cx="92102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lie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73" name="Group 272">
            <a:extLst>
              <a:ext uri="{FF2B5EF4-FFF2-40B4-BE49-F238E27FC236}">
                <a16:creationId xmlns:a16="http://schemas.microsoft.com/office/drawing/2014/main" id="{0145A0C7-4852-E09C-7B97-D5359FCCE9E0}"/>
              </a:ext>
            </a:extLst>
          </p:cNvPr>
          <p:cNvGrpSpPr/>
          <p:nvPr/>
        </p:nvGrpSpPr>
        <p:grpSpPr>
          <a:xfrm>
            <a:off x="6347508" y="1412766"/>
            <a:ext cx="4047214" cy="4046400"/>
            <a:chOff x="620216" y="1267195"/>
            <a:chExt cx="4047214" cy="4046400"/>
          </a:xfrm>
          <a:solidFill>
            <a:schemeClr val="accent4">
              <a:lumMod val="20000"/>
              <a:lumOff val="80000"/>
            </a:schemeClr>
          </a:solidFill>
        </p:grpSpPr>
        <p:sp>
          <p:nvSpPr>
            <p:cNvPr id="274" name="Google Shape;405;p3">
              <a:extLst>
                <a:ext uri="{FF2B5EF4-FFF2-40B4-BE49-F238E27FC236}">
                  <a16:creationId xmlns:a16="http://schemas.microsoft.com/office/drawing/2014/main" id="{8E1E1A68-DF7D-0FD0-0E88-90759E6DEEE1}"/>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75" name="Google Shape;357;p3">
              <a:extLst>
                <a:ext uri="{FF2B5EF4-FFF2-40B4-BE49-F238E27FC236}">
                  <a16:creationId xmlns:a16="http://schemas.microsoft.com/office/drawing/2014/main" id="{CD7AEB45-4782-2A57-105C-27CDD71BCF4D}"/>
                </a:ext>
              </a:extLst>
            </p:cNvPr>
            <p:cNvSpPr txBox="1"/>
            <p:nvPr/>
          </p:nvSpPr>
          <p:spPr>
            <a:xfrm>
              <a:off x="754501" y="2895761"/>
              <a:ext cx="99772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singer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6" name="Google Shape;358;p3">
              <a:extLst>
                <a:ext uri="{FF2B5EF4-FFF2-40B4-BE49-F238E27FC236}">
                  <a16:creationId xmlns:a16="http://schemas.microsoft.com/office/drawing/2014/main" id="{C8E1E7F3-0602-834E-8CDD-8B40D34FCB45}"/>
                </a:ext>
              </a:extLst>
            </p:cNvPr>
            <p:cNvSpPr txBox="1"/>
            <p:nvPr/>
          </p:nvSpPr>
          <p:spPr>
            <a:xfrm>
              <a:off x="3265950" y="2405846"/>
              <a:ext cx="91589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eye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77" name="Google Shape;359;p3">
              <a:extLst>
                <a:ext uri="{FF2B5EF4-FFF2-40B4-BE49-F238E27FC236}">
                  <a16:creationId xmlns:a16="http://schemas.microsoft.com/office/drawing/2014/main" id="{D85187C5-7062-9CD8-3100-B777C11DF9F0}"/>
                </a:ext>
              </a:extLst>
            </p:cNvPr>
            <p:cNvSpPr txBox="1"/>
            <p:nvPr/>
          </p:nvSpPr>
          <p:spPr>
            <a:xfrm>
              <a:off x="2654016" y="4067301"/>
              <a:ext cx="8791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8" name="Google Shape;360;p3">
              <a:extLst>
                <a:ext uri="{FF2B5EF4-FFF2-40B4-BE49-F238E27FC236}">
                  <a16:creationId xmlns:a16="http://schemas.microsoft.com/office/drawing/2014/main" id="{A91FE199-3263-4569-C5E6-AAB05B202025}"/>
                </a:ext>
              </a:extLst>
            </p:cNvPr>
            <p:cNvSpPr txBox="1"/>
            <p:nvPr/>
          </p:nvSpPr>
          <p:spPr>
            <a:xfrm>
              <a:off x="1956404" y="4584348"/>
              <a:ext cx="134200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way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9" name="Google Shape;361;p3">
              <a:extLst>
                <a:ext uri="{FF2B5EF4-FFF2-40B4-BE49-F238E27FC236}">
                  <a16:creationId xmlns:a16="http://schemas.microsoft.com/office/drawing/2014/main" id="{82587741-1EA1-E55E-3A59-D70A44446540}"/>
                </a:ext>
              </a:extLst>
            </p:cNvPr>
            <p:cNvSpPr txBox="1"/>
            <p:nvPr/>
          </p:nvSpPr>
          <p:spPr>
            <a:xfrm>
              <a:off x="2358880" y="1646248"/>
              <a:ext cx="104389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hobby</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80" name="Google Shape;362;p3">
              <a:extLst>
                <a:ext uri="{FF2B5EF4-FFF2-40B4-BE49-F238E27FC236}">
                  <a16:creationId xmlns:a16="http://schemas.microsoft.com/office/drawing/2014/main" id="{0C6E0EDE-B14E-9AF9-3817-7E7EFCA216F8}"/>
                </a:ext>
              </a:extLst>
            </p:cNvPr>
            <p:cNvSpPr txBox="1"/>
            <p:nvPr/>
          </p:nvSpPr>
          <p:spPr>
            <a:xfrm>
              <a:off x="3144251" y="3124887"/>
              <a:ext cx="89325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81" name="Google Shape;363;p3">
              <a:extLst>
                <a:ext uri="{FF2B5EF4-FFF2-40B4-BE49-F238E27FC236}">
                  <a16:creationId xmlns:a16="http://schemas.microsoft.com/office/drawing/2014/main" id="{2D4A7DDC-8B28-9E22-FF37-DC52C3D2EA9B}"/>
                </a:ext>
              </a:extLst>
            </p:cNvPr>
            <p:cNvSpPr txBox="1"/>
            <p:nvPr/>
          </p:nvSpPr>
          <p:spPr>
            <a:xfrm>
              <a:off x="1418130" y="3457577"/>
              <a:ext cx="132692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sleep</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82" name="Google Shape;364;p3">
              <a:extLst>
                <a:ext uri="{FF2B5EF4-FFF2-40B4-BE49-F238E27FC236}">
                  <a16:creationId xmlns:a16="http://schemas.microsoft.com/office/drawing/2014/main" id="{EBBF1376-55ED-CC6F-6A57-AA38032E6477}"/>
                </a:ext>
              </a:extLst>
            </p:cNvPr>
            <p:cNvSpPr txBox="1"/>
            <p:nvPr/>
          </p:nvSpPr>
          <p:spPr>
            <a:xfrm>
              <a:off x="1004963" y="2341064"/>
              <a:ext cx="156856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the front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64" name="Group 263">
            <a:extLst>
              <a:ext uri="{FF2B5EF4-FFF2-40B4-BE49-F238E27FC236}">
                <a16:creationId xmlns:a16="http://schemas.microsoft.com/office/drawing/2014/main" id="{3648E9BC-831B-FB20-00CB-0D64391317EE}"/>
              </a:ext>
            </a:extLst>
          </p:cNvPr>
          <p:cNvGrpSpPr/>
          <p:nvPr/>
        </p:nvGrpSpPr>
        <p:grpSpPr>
          <a:xfrm>
            <a:off x="6356030" y="1407560"/>
            <a:ext cx="4047214" cy="4046400"/>
            <a:chOff x="620216" y="1267195"/>
            <a:chExt cx="4047214" cy="4046400"/>
          </a:xfrm>
          <a:solidFill>
            <a:schemeClr val="accent3">
              <a:lumMod val="20000"/>
              <a:lumOff val="80000"/>
            </a:schemeClr>
          </a:solidFill>
        </p:grpSpPr>
        <p:sp>
          <p:nvSpPr>
            <p:cNvPr id="265" name="Google Shape;405;p3">
              <a:extLst>
                <a:ext uri="{FF2B5EF4-FFF2-40B4-BE49-F238E27FC236}">
                  <a16:creationId xmlns:a16="http://schemas.microsoft.com/office/drawing/2014/main" id="{339A711D-6E8E-6EE4-03BC-70A33FE86B62}"/>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66" name="Google Shape;357;p3">
              <a:extLst>
                <a:ext uri="{FF2B5EF4-FFF2-40B4-BE49-F238E27FC236}">
                  <a16:creationId xmlns:a16="http://schemas.microsoft.com/office/drawing/2014/main" id="{87090E86-3DBA-FB8D-B18D-CEB4FC31055C}"/>
                </a:ext>
              </a:extLst>
            </p:cNvPr>
            <p:cNvSpPr txBox="1"/>
            <p:nvPr/>
          </p:nvSpPr>
          <p:spPr>
            <a:xfrm>
              <a:off x="2725562" y="3595495"/>
              <a:ext cx="14570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live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7" name="Google Shape;358;p3">
              <a:extLst>
                <a:ext uri="{FF2B5EF4-FFF2-40B4-BE49-F238E27FC236}">
                  <a16:creationId xmlns:a16="http://schemas.microsoft.com/office/drawing/2014/main" id="{1B3F6D9C-DC3F-30D8-9302-3D6E070BA30D}"/>
                </a:ext>
              </a:extLst>
            </p:cNvPr>
            <p:cNvSpPr txBox="1"/>
            <p:nvPr/>
          </p:nvSpPr>
          <p:spPr>
            <a:xfrm>
              <a:off x="1538624" y="3438086"/>
              <a:ext cx="9634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Rhine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68" name="Google Shape;360;p3">
              <a:extLst>
                <a:ext uri="{FF2B5EF4-FFF2-40B4-BE49-F238E27FC236}">
                  <a16:creationId xmlns:a16="http://schemas.microsoft.com/office/drawing/2014/main" id="{64EA13E7-A979-C684-B60F-5A376C236F33}"/>
                </a:ext>
              </a:extLst>
            </p:cNvPr>
            <p:cNvSpPr txBox="1"/>
            <p:nvPr/>
          </p:nvSpPr>
          <p:spPr>
            <a:xfrm>
              <a:off x="1956404" y="4584348"/>
              <a:ext cx="106510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9" name="Google Shape;361;p3">
              <a:extLst>
                <a:ext uri="{FF2B5EF4-FFF2-40B4-BE49-F238E27FC236}">
                  <a16:creationId xmlns:a16="http://schemas.microsoft.com/office/drawing/2014/main" id="{FCC5E50E-6A18-2B6D-92C9-795DAE7F3987}"/>
                </a:ext>
              </a:extLst>
            </p:cNvPr>
            <p:cNvSpPr txBox="1"/>
            <p:nvPr/>
          </p:nvSpPr>
          <p:spPr>
            <a:xfrm>
              <a:off x="1884686" y="1688159"/>
              <a:ext cx="86386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wall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70" name="Google Shape;362;p3">
              <a:extLst>
                <a:ext uri="{FF2B5EF4-FFF2-40B4-BE49-F238E27FC236}">
                  <a16:creationId xmlns:a16="http://schemas.microsoft.com/office/drawing/2014/main" id="{0AAB7149-DC87-B53B-5204-7B34CC096C58}"/>
                </a:ext>
              </a:extLst>
            </p:cNvPr>
            <p:cNvSpPr txBox="1"/>
            <p:nvPr/>
          </p:nvSpPr>
          <p:spPr>
            <a:xfrm>
              <a:off x="2029687" y="2953893"/>
              <a:ext cx="11818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seventy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1" name="Google Shape;363;p3">
              <a:extLst>
                <a:ext uri="{FF2B5EF4-FFF2-40B4-BE49-F238E27FC236}">
                  <a16:creationId xmlns:a16="http://schemas.microsoft.com/office/drawing/2014/main" id="{5203D924-BC85-1093-58AE-BC513B5F5145}"/>
                </a:ext>
              </a:extLst>
            </p:cNvPr>
            <p:cNvSpPr txBox="1"/>
            <p:nvPr/>
          </p:nvSpPr>
          <p:spPr>
            <a:xfrm>
              <a:off x="1017417" y="2315837"/>
              <a:ext cx="77425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task</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2" name="Google Shape;364;p3">
              <a:extLst>
                <a:ext uri="{FF2B5EF4-FFF2-40B4-BE49-F238E27FC236}">
                  <a16:creationId xmlns:a16="http://schemas.microsoft.com/office/drawing/2014/main" id="{5610B036-EADB-C10D-C389-EF581DB851CA}"/>
                </a:ext>
              </a:extLst>
            </p:cNvPr>
            <p:cNvSpPr txBox="1"/>
            <p:nvPr/>
          </p:nvSpPr>
          <p:spPr>
            <a:xfrm>
              <a:off x="2404803" y="2198107"/>
              <a:ext cx="172862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translate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43" name="Group 242">
            <a:extLst>
              <a:ext uri="{FF2B5EF4-FFF2-40B4-BE49-F238E27FC236}">
                <a16:creationId xmlns:a16="http://schemas.microsoft.com/office/drawing/2014/main" id="{827F6337-1005-C56E-6636-5F9C41F53A28}"/>
              </a:ext>
            </a:extLst>
          </p:cNvPr>
          <p:cNvGrpSpPr/>
          <p:nvPr/>
        </p:nvGrpSpPr>
        <p:grpSpPr>
          <a:xfrm>
            <a:off x="6342853" y="1411368"/>
            <a:ext cx="4047214" cy="4046400"/>
            <a:chOff x="620216" y="1267195"/>
            <a:chExt cx="4047214" cy="4046400"/>
          </a:xfrm>
          <a:solidFill>
            <a:schemeClr val="accent3">
              <a:lumMod val="20000"/>
              <a:lumOff val="80000"/>
            </a:schemeClr>
          </a:solidFill>
        </p:grpSpPr>
        <p:sp>
          <p:nvSpPr>
            <p:cNvPr id="244" name="Google Shape;405;p3">
              <a:extLst>
                <a:ext uri="{FF2B5EF4-FFF2-40B4-BE49-F238E27FC236}">
                  <a16:creationId xmlns:a16="http://schemas.microsoft.com/office/drawing/2014/main" id="{3316105B-6D89-4833-D0BB-D809C6D95B2F}"/>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45" name="Google Shape;357;p3">
              <a:extLst>
                <a:ext uri="{FF2B5EF4-FFF2-40B4-BE49-F238E27FC236}">
                  <a16:creationId xmlns:a16="http://schemas.microsoft.com/office/drawing/2014/main" id="{9C8E628F-C99F-2853-EE9B-4776CBD36939}"/>
                </a:ext>
              </a:extLst>
            </p:cNvPr>
            <p:cNvSpPr txBox="1"/>
            <p:nvPr/>
          </p:nvSpPr>
          <p:spPr>
            <a:xfrm>
              <a:off x="2725562" y="3595495"/>
              <a:ext cx="14570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Baltic Sea</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6" name="Google Shape;358;p3">
              <a:extLst>
                <a:ext uri="{FF2B5EF4-FFF2-40B4-BE49-F238E27FC236}">
                  <a16:creationId xmlns:a16="http://schemas.microsoft.com/office/drawing/2014/main" id="{B9BDD177-8255-95E5-2A70-39F228AF93BD}"/>
                </a:ext>
              </a:extLst>
            </p:cNvPr>
            <p:cNvSpPr txBox="1"/>
            <p:nvPr/>
          </p:nvSpPr>
          <p:spPr>
            <a:xfrm>
              <a:off x="2980207" y="2691994"/>
              <a:ext cx="120533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picture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48" name="Google Shape;360;p3">
              <a:extLst>
                <a:ext uri="{FF2B5EF4-FFF2-40B4-BE49-F238E27FC236}">
                  <a16:creationId xmlns:a16="http://schemas.microsoft.com/office/drawing/2014/main" id="{982829F6-FB23-E0AE-7697-DEB44D6A52E3}"/>
                </a:ext>
              </a:extLst>
            </p:cNvPr>
            <p:cNvSpPr txBox="1"/>
            <p:nvPr/>
          </p:nvSpPr>
          <p:spPr>
            <a:xfrm>
              <a:off x="1956404" y="4584348"/>
              <a:ext cx="144268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eleven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9" name="Google Shape;361;p3">
              <a:extLst>
                <a:ext uri="{FF2B5EF4-FFF2-40B4-BE49-F238E27FC236}">
                  <a16:creationId xmlns:a16="http://schemas.microsoft.com/office/drawing/2014/main" id="{A0A2965B-4DAC-01DC-395D-FF225D4A8AF9}"/>
                </a:ext>
              </a:extLst>
            </p:cNvPr>
            <p:cNvSpPr txBox="1"/>
            <p:nvPr/>
          </p:nvSpPr>
          <p:spPr>
            <a:xfrm>
              <a:off x="2556206" y="2059978"/>
              <a:ext cx="143528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past</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50" name="Google Shape;362;p3">
              <a:extLst>
                <a:ext uri="{FF2B5EF4-FFF2-40B4-BE49-F238E27FC236}">
                  <a16:creationId xmlns:a16="http://schemas.microsoft.com/office/drawing/2014/main" id="{AF46E867-2031-CF81-DB6B-7C3AC33A3E91}"/>
                </a:ext>
              </a:extLst>
            </p:cNvPr>
            <p:cNvSpPr txBox="1"/>
            <p:nvPr/>
          </p:nvSpPr>
          <p:spPr>
            <a:xfrm>
              <a:off x="1241783" y="3096390"/>
              <a:ext cx="11818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mother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1" name="Google Shape;363;p3">
              <a:extLst>
                <a:ext uri="{FF2B5EF4-FFF2-40B4-BE49-F238E27FC236}">
                  <a16:creationId xmlns:a16="http://schemas.microsoft.com/office/drawing/2014/main" id="{B77ED8A9-0010-A69D-B0A4-AA0346946A3E}"/>
                </a:ext>
              </a:extLst>
            </p:cNvPr>
            <p:cNvSpPr txBox="1"/>
            <p:nvPr/>
          </p:nvSpPr>
          <p:spPr>
            <a:xfrm>
              <a:off x="946042" y="3786892"/>
              <a:ext cx="168054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suggestion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2" name="Google Shape;364;p3">
              <a:extLst>
                <a:ext uri="{FF2B5EF4-FFF2-40B4-BE49-F238E27FC236}">
                  <a16:creationId xmlns:a16="http://schemas.microsoft.com/office/drawing/2014/main" id="{E2C6A560-CDEE-0C0B-FFA0-2FE594138A65}"/>
                </a:ext>
              </a:extLst>
            </p:cNvPr>
            <p:cNvSpPr txBox="1"/>
            <p:nvPr/>
          </p:nvSpPr>
          <p:spPr>
            <a:xfrm>
              <a:off x="1004963" y="2341064"/>
              <a:ext cx="143464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country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84" name="Google Shape;406;p3">
            <a:extLst>
              <a:ext uri="{FF2B5EF4-FFF2-40B4-BE49-F238E27FC236}">
                <a16:creationId xmlns:a16="http://schemas.microsoft.com/office/drawing/2014/main" id="{71AD4DBC-C20E-9C19-74FF-51440D2191BB}"/>
              </a:ext>
            </a:extLst>
          </p:cNvPr>
          <p:cNvSpPr/>
          <p:nvPr/>
        </p:nvSpPr>
        <p:spPr>
          <a:xfrm>
            <a:off x="6331352" y="1397710"/>
            <a:ext cx="4047214" cy="4046400"/>
          </a:xfrm>
          <a:prstGeom prst="ellipse">
            <a:avLst/>
          </a:prstGeom>
          <a:solidFill>
            <a:srgbClr val="E3EAFD"/>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Rectangle: Rounded Corners 2">
            <a:extLst>
              <a:ext uri="{FF2B5EF4-FFF2-40B4-BE49-F238E27FC236}">
                <a16:creationId xmlns:a16="http://schemas.microsoft.com/office/drawing/2014/main" id="{E50783A3-F653-3557-2BA8-3E933BB78F0C}"/>
              </a:ext>
            </a:extLst>
          </p:cNvPr>
          <p:cNvSpPr/>
          <p:nvPr/>
        </p:nvSpPr>
        <p:spPr>
          <a:xfrm>
            <a:off x="10562897" y="213557"/>
            <a:ext cx="1261241" cy="3434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06805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8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28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764133" cy="647577"/>
          </a:xfrm>
        </p:spPr>
        <p:txBody>
          <a:bodyPr>
            <a:normAutofit/>
          </a:bodyPr>
          <a:lstStyle/>
          <a:p>
            <a:r>
              <a:rPr lang="en-GB" dirty="0" err="1"/>
              <a:t>Kulturquiz</a:t>
            </a:r>
            <a:r>
              <a:rPr lang="en-GB" dirty="0"/>
              <a:t> [2/8]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1000EE8E-64B7-0AE2-A34E-2D8191332926}"/>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Wann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normalerweise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Lebkuchen?</a:t>
            </a:r>
          </a:p>
        </p:txBody>
      </p:sp>
      <p:sp>
        <p:nvSpPr>
          <p:cNvPr id="12" name="Rectangle: Rounded Corners 11">
            <a:extLst>
              <a:ext uri="{FF2B5EF4-FFF2-40B4-BE49-F238E27FC236}">
                <a16:creationId xmlns:a16="http://schemas.microsoft.com/office/drawing/2014/main" id="{C1262225-AC25-D88F-33F6-8BE173F7EE89}"/>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April</a:t>
            </a:r>
          </a:p>
        </p:txBody>
      </p:sp>
      <p:sp>
        <p:nvSpPr>
          <p:cNvPr id="13" name="Rectangle: Rounded Corners 12">
            <a:extLst>
              <a:ext uri="{FF2B5EF4-FFF2-40B4-BE49-F238E27FC236}">
                <a16:creationId xmlns:a16="http://schemas.microsoft.com/office/drawing/2014/main" id="{1B618D0D-EE13-485F-57D7-D00561EFEB21}"/>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Sommer</a:t>
            </a:r>
          </a:p>
        </p:txBody>
      </p:sp>
      <p:sp>
        <p:nvSpPr>
          <p:cNvPr id="14" name="Rectangle: Rounded Corners 13">
            <a:extLst>
              <a:ext uri="{FF2B5EF4-FFF2-40B4-BE49-F238E27FC236}">
                <a16:creationId xmlns:a16="http://schemas.microsoft.com/office/drawing/2014/main" id="{89354555-8466-FE9E-DDA9-CB37913F0C4F}"/>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Weihnachten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2" descr="Free vector graphics of Easter bunny">
            <a:extLst>
              <a:ext uri="{FF2B5EF4-FFF2-40B4-BE49-F238E27FC236}">
                <a16:creationId xmlns:a16="http://schemas.microsoft.com/office/drawing/2014/main" id="{C8E82A36-B52A-05A7-310A-C230451045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714" y="2309872"/>
            <a:ext cx="1548345" cy="24501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vector graphics of Warm">
            <a:extLst>
              <a:ext uri="{FF2B5EF4-FFF2-40B4-BE49-F238E27FC236}">
                <a16:creationId xmlns:a16="http://schemas.microsoft.com/office/drawing/2014/main" id="{52079E71-50A4-B795-D6FA-EFA3957441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393" y="1971719"/>
            <a:ext cx="2943554" cy="2943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ee vector graphics of Christmas">
            <a:extLst>
              <a:ext uri="{FF2B5EF4-FFF2-40B4-BE49-F238E27FC236}">
                <a16:creationId xmlns:a16="http://schemas.microsoft.com/office/drawing/2014/main" id="{39FCC67F-81F8-BDE7-1ED2-7DCDEC04B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497" y="1786094"/>
            <a:ext cx="2669858" cy="30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0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673019" cy="647577"/>
          </a:xfrm>
        </p:spPr>
        <p:txBody>
          <a:bodyPr>
            <a:normAutofit/>
          </a:bodyPr>
          <a:lstStyle/>
          <a:p>
            <a:r>
              <a:rPr lang="en-GB" dirty="0" err="1"/>
              <a:t>Kulturquiz</a:t>
            </a:r>
            <a:r>
              <a:rPr lang="en-GB" dirty="0"/>
              <a:t> [3/8]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73700147-74F5-69B5-72FC-B6C8034DF50E}"/>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Donau und der Rhein?</a:t>
            </a:r>
          </a:p>
        </p:txBody>
      </p:sp>
      <p:sp>
        <p:nvSpPr>
          <p:cNvPr id="6" name="Rectangle: Rounded Corners 5">
            <a:extLst>
              <a:ext uri="{FF2B5EF4-FFF2-40B4-BE49-F238E27FC236}">
                <a16:creationId xmlns:a16="http://schemas.microsoft.com/office/drawing/2014/main" id="{3CE4F253-7C27-A9F0-7CA9-F7E59B41A844}"/>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Städte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793A46AE-4E40-8D8C-892F-633E78D85E02}"/>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Schlösser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FDCAE1AB-7BA4-77BC-5DF5-2549FAB8BD09}"/>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Flüsse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2" descr="Free vector graphics of City">
            <a:extLst>
              <a:ext uri="{FF2B5EF4-FFF2-40B4-BE49-F238E27FC236}">
                <a16:creationId xmlns:a16="http://schemas.microsoft.com/office/drawing/2014/main" id="{1E0EBF23-1C84-D98D-C450-B18E11C5D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 y="2553057"/>
            <a:ext cx="2933878" cy="2246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Castle">
            <a:extLst>
              <a:ext uri="{FF2B5EF4-FFF2-40B4-BE49-F238E27FC236}">
                <a16:creationId xmlns:a16="http://schemas.microsoft.com/office/drawing/2014/main" id="{DA7EACD0-B857-45CF-A739-4A490F72C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30" y="1930876"/>
            <a:ext cx="399288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Water">
            <a:extLst>
              <a:ext uri="{FF2B5EF4-FFF2-40B4-BE49-F238E27FC236}">
                <a16:creationId xmlns:a16="http://schemas.microsoft.com/office/drawing/2014/main" id="{4E830499-CDFF-692A-D2AF-5CE926423A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9217" y="2654290"/>
            <a:ext cx="3376418" cy="214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34106" cy="647577"/>
          </a:xfrm>
        </p:spPr>
        <p:txBody>
          <a:bodyPr>
            <a:normAutofit/>
          </a:bodyPr>
          <a:lstStyle/>
          <a:p>
            <a:r>
              <a:rPr lang="en-GB" dirty="0" err="1"/>
              <a:t>Kulturquiz</a:t>
            </a:r>
            <a:r>
              <a:rPr lang="en-GB" dirty="0"/>
              <a:t> [4/8]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68D3D4A9-21B8-8909-F719-95E62E999610}"/>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U-Bahn-</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Linien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es in Berlin?</a:t>
            </a:r>
          </a:p>
        </p:txBody>
      </p:sp>
      <p:sp>
        <p:nvSpPr>
          <p:cNvPr id="12" name="Rectangle: Rounded Corners 11">
            <a:extLst>
              <a:ext uri="{FF2B5EF4-FFF2-40B4-BE49-F238E27FC236}">
                <a16:creationId xmlns:a16="http://schemas.microsoft.com/office/drawing/2014/main" id="{1FAADC56-A601-DE6F-EF07-2211EB9FD94C}"/>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Zwei</a:t>
            </a:r>
          </a:p>
        </p:txBody>
      </p:sp>
      <p:sp>
        <p:nvSpPr>
          <p:cNvPr id="13" name="Rectangle: Rounded Corners 12">
            <a:extLst>
              <a:ext uri="{FF2B5EF4-FFF2-40B4-BE49-F238E27FC236}">
                <a16:creationId xmlns:a16="http://schemas.microsoft.com/office/drawing/2014/main" id="{4D499D55-8D9B-BD68-8A99-3D173A463476}"/>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Neun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7C7673EF-A930-B746-E5F0-259DB67EAC62}"/>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Zwanzig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4" descr="Free photos of Bvg u-bahn">
            <a:extLst>
              <a:ext uri="{FF2B5EF4-FFF2-40B4-BE49-F238E27FC236}">
                <a16:creationId xmlns:a16="http://schemas.microsoft.com/office/drawing/2014/main" id="{113C04DC-974F-D128-2DE7-B78991944E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823"/>
          <a:stretch/>
        </p:blipFill>
        <p:spPr bwMode="auto">
          <a:xfrm>
            <a:off x="429895" y="2182005"/>
            <a:ext cx="3204210" cy="2568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photos of Metro">
            <a:extLst>
              <a:ext uri="{FF2B5EF4-FFF2-40B4-BE49-F238E27FC236}">
                <a16:creationId xmlns:a16="http://schemas.microsoft.com/office/drawing/2014/main" id="{B3A04EB4-F32D-0D48-17E3-9B96E84F5F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0042" y="2192131"/>
            <a:ext cx="3424255" cy="25681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ree photos of U bahn">
            <a:extLst>
              <a:ext uri="{FF2B5EF4-FFF2-40B4-BE49-F238E27FC236}">
                <a16:creationId xmlns:a16="http://schemas.microsoft.com/office/drawing/2014/main" id="{C7291C3E-7751-AEC6-00A7-BEB7163A8F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5298" y="2176720"/>
            <a:ext cx="3424256" cy="256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accent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817399" cy="647577"/>
          </a:xfrm>
        </p:spPr>
        <p:txBody>
          <a:bodyPr>
            <a:normAutofit/>
          </a:bodyPr>
          <a:lstStyle/>
          <a:p>
            <a:r>
              <a:rPr lang="en-GB" dirty="0" err="1"/>
              <a:t>Kulturquiz</a:t>
            </a:r>
            <a:r>
              <a:rPr lang="en-GB" dirty="0"/>
              <a:t> [5/8]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9F390408-2F5E-F5E3-FF18-520DCE931DD1}"/>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lang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der Bodensee?</a:t>
            </a:r>
          </a:p>
        </p:txBody>
      </p:sp>
      <p:sp>
        <p:nvSpPr>
          <p:cNvPr id="6" name="Rectangle: Rounded Corners 5">
            <a:extLst>
              <a:ext uri="{FF2B5EF4-FFF2-40B4-BE49-F238E27FC236}">
                <a16:creationId xmlns:a16="http://schemas.microsoft.com/office/drawing/2014/main" id="{7798B03C-F7B2-0B82-320F-D300C514F7AC}"/>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17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D53E0556-96F5-1F60-927A-34DAE94B8A41}"/>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34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8D7948F2-1817-5A98-A024-EBB39152E49E}"/>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63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2" descr="Free photos of Sailboats">
            <a:extLst>
              <a:ext uri="{FF2B5EF4-FFF2-40B4-BE49-F238E27FC236}">
                <a16:creationId xmlns:a16="http://schemas.microsoft.com/office/drawing/2014/main" id="{8FC317A6-1A55-B77D-1038-F56195746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82" y="2628900"/>
            <a:ext cx="3618063" cy="22198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photos of Swans">
            <a:extLst>
              <a:ext uri="{FF2B5EF4-FFF2-40B4-BE49-F238E27FC236}">
                <a16:creationId xmlns:a16="http://schemas.microsoft.com/office/drawing/2014/main" id="{0FA64352-4A94-9A99-3FEA-CAD6116901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126" y="2628900"/>
            <a:ext cx="3329748" cy="22198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photos of Birds">
            <a:extLst>
              <a:ext uri="{FF2B5EF4-FFF2-40B4-BE49-F238E27FC236}">
                <a16:creationId xmlns:a16="http://schemas.microsoft.com/office/drawing/2014/main" id="{823B4208-BB60-0DAC-1F7C-D5B4CC1F41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2211" y="2628900"/>
            <a:ext cx="3780491" cy="222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8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93112" cy="647577"/>
          </a:xfrm>
        </p:spPr>
        <p:txBody>
          <a:bodyPr>
            <a:normAutofit/>
          </a:bodyPr>
          <a:lstStyle/>
          <a:p>
            <a:r>
              <a:rPr lang="en-GB" dirty="0" err="1"/>
              <a:t>Kulturquiz</a:t>
            </a:r>
            <a:r>
              <a:rPr lang="en-GB" dirty="0"/>
              <a:t> [6/8]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0C34A152-7A30-EB5E-65CB-DC5D460420A5}"/>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Bundeskanzler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von Deutschland?</a:t>
            </a:r>
          </a:p>
        </p:txBody>
      </p:sp>
      <p:sp>
        <p:nvSpPr>
          <p:cNvPr id="12" name="Rectangle: Rounded Corners 11">
            <a:extLst>
              <a:ext uri="{FF2B5EF4-FFF2-40B4-BE49-F238E27FC236}">
                <a16:creationId xmlns:a16="http://schemas.microsoft.com/office/drawing/2014/main" id="{7B1FB330-6C39-0980-2823-7FE847D6D9A9}"/>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Olaf Scholz</a:t>
            </a:r>
          </a:p>
        </p:txBody>
      </p:sp>
      <p:sp>
        <p:nvSpPr>
          <p:cNvPr id="13" name="Rectangle: Rounded Corners 12">
            <a:extLst>
              <a:ext uri="{FF2B5EF4-FFF2-40B4-BE49-F238E27FC236}">
                <a16:creationId xmlns:a16="http://schemas.microsoft.com/office/drawing/2014/main" id="{A6338F46-1F5A-FBCA-1BBA-B8866B81665F}"/>
              </a:ext>
            </a:extLst>
          </p:cNvPr>
          <p:cNvSpPr/>
          <p:nvPr/>
        </p:nvSpPr>
        <p:spPr>
          <a:xfrm>
            <a:off x="4815204" y="5166360"/>
            <a:ext cx="2530631"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Angela Merkel</a:t>
            </a:r>
          </a:p>
        </p:txBody>
      </p:sp>
      <p:sp>
        <p:nvSpPr>
          <p:cNvPr id="14" name="Rectangle: Rounded Corners 13">
            <a:extLst>
              <a:ext uri="{FF2B5EF4-FFF2-40B4-BE49-F238E27FC236}">
                <a16:creationId xmlns:a16="http://schemas.microsoft.com/office/drawing/2014/main" id="{F8FACD5A-3482-FF55-960D-184EC3F66964}"/>
              </a:ext>
            </a:extLst>
          </p:cNvPr>
          <p:cNvSpPr/>
          <p:nvPr/>
        </p:nvSpPr>
        <p:spPr>
          <a:xfrm>
            <a:off x="8403357" y="5166360"/>
            <a:ext cx="316372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Emmanuel Macron</a:t>
            </a:r>
          </a:p>
        </p:txBody>
      </p:sp>
      <p:pic>
        <p:nvPicPr>
          <p:cNvPr id="15" name="Picture 6">
            <a:extLst>
              <a:ext uri="{FF2B5EF4-FFF2-40B4-BE49-F238E27FC236}">
                <a16:creationId xmlns:a16="http://schemas.microsoft.com/office/drawing/2014/main" id="{71B78199-3450-4A4D-419C-E731CED62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780" y="2182005"/>
            <a:ext cx="2009756" cy="28088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C5122E04-3BFC-27CE-AC2F-D966E20FF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84" y="2182005"/>
            <a:ext cx="2126141" cy="28088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D604E0CC-540F-3785-BE0C-BDA75B911E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735" y="2182005"/>
            <a:ext cx="2019509" cy="28088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22C3E66A-18A1-4910-DFB7-ECBD012A1FB1}"/>
              </a:ext>
            </a:extLst>
          </p:cNvPr>
          <p:cNvSpPr/>
          <p:nvPr/>
        </p:nvSpPr>
        <p:spPr>
          <a:xfrm>
            <a:off x="7345835" y="180003"/>
            <a:ext cx="3179206" cy="736600"/>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*der </a:t>
            </a:r>
            <a:r>
              <a:rPr kumimoji="0" lang="en-GB" sz="24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Bundeskanzler</a:t>
            </a:r>
            <a:r>
              <a:rPr kumimoji="0" lang="en-GB" sz="24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chancellor</a:t>
            </a:r>
          </a:p>
        </p:txBody>
      </p:sp>
    </p:spTree>
    <p:extLst>
      <p:ext uri="{BB962C8B-B14F-4D97-AF65-F5344CB8AC3E}">
        <p14:creationId xmlns:p14="http://schemas.microsoft.com/office/powerpoint/2010/main" val="17048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645629" cy="647577"/>
          </a:xfrm>
        </p:spPr>
        <p:txBody>
          <a:bodyPr>
            <a:normAutofit/>
          </a:bodyPr>
          <a:lstStyle/>
          <a:p>
            <a:r>
              <a:rPr lang="en-GB" dirty="0" err="1"/>
              <a:t>Kulturquiz</a:t>
            </a:r>
            <a:r>
              <a:rPr lang="en-GB" dirty="0"/>
              <a:t> [7/8]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36A6DA06-0982-E611-2926-F88FD315EC1F}"/>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Ostsee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326340B6-A5D5-C9EF-F437-64F50833839E}"/>
              </a:ext>
            </a:extLst>
          </p:cNvPr>
          <p:cNvSpPr/>
          <p:nvPr/>
        </p:nvSpPr>
        <p:spPr>
          <a:xfrm>
            <a:off x="911704" y="5166360"/>
            <a:ext cx="311165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Norddeutschland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9513FCE9-0B1B-AE9B-DA40-8E24050C0584}"/>
              </a:ext>
            </a:extLst>
          </p:cNvPr>
          <p:cNvSpPr/>
          <p:nvPr/>
        </p:nvSpPr>
        <p:spPr>
          <a:xfrm>
            <a:off x="4682568" y="5166360"/>
            <a:ext cx="287718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Süddeutschland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B3EC4193-8F78-8965-8FAA-0BE133A451AC}"/>
              </a:ext>
            </a:extLst>
          </p:cNvPr>
          <p:cNvSpPr/>
          <p:nvPr/>
        </p:nvSpPr>
        <p:spPr>
          <a:xfrm>
            <a:off x="8218961" y="5166360"/>
            <a:ext cx="287718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Westdeutschland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8" descr="Free vector graphics of Compass">
            <a:extLst>
              <a:ext uri="{FF2B5EF4-FFF2-40B4-BE49-F238E27FC236}">
                <a16:creationId xmlns:a16="http://schemas.microsoft.com/office/drawing/2014/main" id="{6A121F39-74BB-05CE-6DAB-0B1AFCE418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435" y="2485698"/>
            <a:ext cx="2356193" cy="2333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ee vector graphics of Compass">
            <a:extLst>
              <a:ext uri="{FF2B5EF4-FFF2-40B4-BE49-F238E27FC236}">
                <a16:creationId xmlns:a16="http://schemas.microsoft.com/office/drawing/2014/main" id="{D09770D1-85E5-FE50-C7D5-6A2F878812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063" y="2454816"/>
            <a:ext cx="2356193" cy="2333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vector graphics of Compass">
            <a:extLst>
              <a:ext uri="{FF2B5EF4-FFF2-40B4-BE49-F238E27FC236}">
                <a16:creationId xmlns:a16="http://schemas.microsoft.com/office/drawing/2014/main" id="{CF3DC8B3-76A6-4007-1411-88EDF58C44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880" y="2454816"/>
            <a:ext cx="2356193" cy="233350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9F34F689-53C7-12F7-6445-1713D7F8B5D0}"/>
              </a:ext>
            </a:extLst>
          </p:cNvPr>
          <p:cNvSpPr/>
          <p:nvPr/>
        </p:nvSpPr>
        <p:spPr>
          <a:xfrm>
            <a:off x="2267506" y="2301251"/>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Oval 19">
            <a:extLst>
              <a:ext uri="{FF2B5EF4-FFF2-40B4-BE49-F238E27FC236}">
                <a16:creationId xmlns:a16="http://schemas.microsoft.com/office/drawing/2014/main" id="{41B65376-6C1C-09AA-8187-D8D51194FACD}"/>
              </a:ext>
            </a:extLst>
          </p:cNvPr>
          <p:cNvSpPr/>
          <p:nvPr/>
        </p:nvSpPr>
        <p:spPr>
          <a:xfrm>
            <a:off x="5886844" y="4459676"/>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E6213B0C-5024-341D-13F0-2EA09079DA6D}"/>
              </a:ext>
            </a:extLst>
          </p:cNvPr>
          <p:cNvSpPr/>
          <p:nvPr/>
        </p:nvSpPr>
        <p:spPr>
          <a:xfrm>
            <a:off x="8128061" y="3390736"/>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33977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75356" cy="647577"/>
          </a:xfrm>
        </p:spPr>
        <p:txBody>
          <a:bodyPr>
            <a:normAutofit/>
          </a:bodyPr>
          <a:lstStyle/>
          <a:p>
            <a:r>
              <a:rPr lang="en-GB" dirty="0" err="1"/>
              <a:t>Kulturquiz</a:t>
            </a:r>
            <a:r>
              <a:rPr lang="en-GB" dirty="0"/>
              <a:t> [8/8]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BD50BB96-5CEA-867D-BB04-211542DFFDA9}"/>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fahren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Menschen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im</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September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nach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München?</a:t>
            </a:r>
          </a:p>
        </p:txBody>
      </p:sp>
      <p:sp>
        <p:nvSpPr>
          <p:cNvPr id="12" name="Rectangle: Rounded Corners 11">
            <a:extLst>
              <a:ext uri="{FF2B5EF4-FFF2-40B4-BE49-F238E27FC236}">
                <a16:creationId xmlns:a16="http://schemas.microsoft.com/office/drawing/2014/main" id="{D016AA4B-B6E1-302F-588E-CF104E867F15}"/>
              </a:ext>
            </a:extLst>
          </p:cNvPr>
          <p:cNvSpPr/>
          <p:nvPr/>
        </p:nvSpPr>
        <p:spPr>
          <a:xfrm>
            <a:off x="911704" y="5166360"/>
            <a:ext cx="256015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Fußball</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CD4360F5-1BBA-DE57-E449-FC2E9334D3C0}"/>
              </a:ext>
            </a:extLst>
          </p:cNvPr>
          <p:cNvSpPr/>
          <p:nvPr/>
        </p:nvSpPr>
        <p:spPr>
          <a:xfrm>
            <a:off x="4540567" y="5166360"/>
            <a:ext cx="278320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das Schnitzel</a:t>
            </a:r>
          </a:p>
        </p:txBody>
      </p:sp>
      <p:sp>
        <p:nvSpPr>
          <p:cNvPr id="14" name="Rectangle: Rounded Corners 13">
            <a:extLst>
              <a:ext uri="{FF2B5EF4-FFF2-40B4-BE49-F238E27FC236}">
                <a16:creationId xmlns:a16="http://schemas.microsoft.com/office/drawing/2014/main" id="{79998D7E-0160-71B5-0A41-4EAEFD3B18D1}"/>
              </a:ext>
            </a:extLst>
          </p:cNvPr>
          <p:cNvSpPr/>
          <p:nvPr/>
        </p:nvSpPr>
        <p:spPr>
          <a:xfrm>
            <a:off x="8492490" y="5166360"/>
            <a:ext cx="260365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das Oktoberfest</a:t>
            </a:r>
          </a:p>
        </p:txBody>
      </p:sp>
      <p:pic>
        <p:nvPicPr>
          <p:cNvPr id="15" name="Picture 2" descr="Free photos of Marching band">
            <a:extLst>
              <a:ext uri="{FF2B5EF4-FFF2-40B4-BE49-F238E27FC236}">
                <a16:creationId xmlns:a16="http://schemas.microsoft.com/office/drawing/2014/main" id="{FF6D4395-E118-11BF-3946-4AD007632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98"/>
          <a:stretch/>
        </p:blipFill>
        <p:spPr bwMode="auto">
          <a:xfrm>
            <a:off x="8044336" y="2142331"/>
            <a:ext cx="348853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photos of Schnipo">
            <a:extLst>
              <a:ext uri="{FF2B5EF4-FFF2-40B4-BE49-F238E27FC236}">
                <a16:creationId xmlns:a16="http://schemas.microsoft.com/office/drawing/2014/main" id="{0DA8DF6B-95B3-B801-0098-0EBA823745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8" r="7712"/>
          <a:stretch/>
        </p:blipFill>
        <p:spPr bwMode="auto">
          <a:xfrm>
            <a:off x="4185832" y="2117809"/>
            <a:ext cx="3488534" cy="26207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ee photos of Bayern munich">
            <a:extLst>
              <a:ext uri="{FF2B5EF4-FFF2-40B4-BE49-F238E27FC236}">
                <a16:creationId xmlns:a16="http://schemas.microsoft.com/office/drawing/2014/main" id="{6CDF5D98-9F70-03E3-B949-542D55EF3F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83" r="9167"/>
          <a:stretch/>
        </p:blipFill>
        <p:spPr bwMode="auto">
          <a:xfrm>
            <a:off x="547852" y="2117810"/>
            <a:ext cx="3243540" cy="262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5273337" cy="647577"/>
          </a:xfrm>
        </p:spPr>
        <p:txBody>
          <a:bodyPr>
            <a:normAutofit/>
          </a:bodyPr>
          <a:lstStyle/>
          <a:p>
            <a:r>
              <a:rPr lang="en-GB" dirty="0" err="1"/>
              <a:t>Kulturquiz</a:t>
            </a:r>
            <a:r>
              <a:rPr lang="en-GB" dirty="0"/>
              <a:t> – </a:t>
            </a:r>
            <a:r>
              <a:rPr lang="en-GB" dirty="0" err="1"/>
              <a:t>Ergebnisse</a:t>
            </a:r>
            <a:endParaRPr lang="en-GB" dirty="0"/>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D1E9709A-8D5A-396A-A974-0E61F5022381}"/>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hast du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richtig</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3CAD0951-1205-2B3E-6D99-DD4041F86EAE}"/>
              </a:ext>
            </a:extLst>
          </p:cNvPr>
          <p:cNvSpPr/>
          <p:nvPr/>
        </p:nvSpPr>
        <p:spPr>
          <a:xfrm>
            <a:off x="911704" y="4503420"/>
            <a:ext cx="2560150" cy="141732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dir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Wurst!</a:t>
            </a:r>
          </a:p>
        </p:txBody>
      </p:sp>
      <p:sp>
        <p:nvSpPr>
          <p:cNvPr id="7" name="Rectangle: Rounded Corners 6">
            <a:extLst>
              <a:ext uri="{FF2B5EF4-FFF2-40B4-BE49-F238E27FC236}">
                <a16:creationId xmlns:a16="http://schemas.microsoft.com/office/drawing/2014/main" id="{2B935E13-9F67-A708-CEBD-E5D80B691BE5}"/>
              </a:ext>
            </a:extLst>
          </p:cNvPr>
          <p:cNvSpPr/>
          <p:nvPr/>
        </p:nvSpPr>
        <p:spPr>
          <a:xfrm>
            <a:off x="4815924" y="4503420"/>
            <a:ext cx="2560151" cy="141732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Jetzt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geht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es um die Wurst!</a:t>
            </a:r>
          </a:p>
        </p:txBody>
      </p:sp>
      <p:sp>
        <p:nvSpPr>
          <p:cNvPr id="8" name="Rectangle: Rounded Corners 7">
            <a:extLst>
              <a:ext uri="{FF2B5EF4-FFF2-40B4-BE49-F238E27FC236}">
                <a16:creationId xmlns:a16="http://schemas.microsoft.com/office/drawing/2014/main" id="{FED62164-94AC-5A1D-733A-16022B54901A}"/>
              </a:ext>
            </a:extLst>
          </p:cNvPr>
          <p:cNvSpPr/>
          <p:nvPr/>
        </p:nvSpPr>
        <p:spPr>
          <a:xfrm>
            <a:off x="8529660" y="4503420"/>
            <a:ext cx="2557440" cy="152019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zeigst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dich von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deiner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Schokoladen-seite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9" name="Rectangle: Rounded Corners 8">
            <a:extLst>
              <a:ext uri="{FF2B5EF4-FFF2-40B4-BE49-F238E27FC236}">
                <a16:creationId xmlns:a16="http://schemas.microsoft.com/office/drawing/2014/main" id="{EF6E9DAA-2C62-294E-7000-A6E9C3446FF6}"/>
              </a:ext>
            </a:extLst>
          </p:cNvPr>
          <p:cNvSpPr/>
          <p:nvPr/>
        </p:nvSpPr>
        <p:spPr>
          <a:xfrm>
            <a:off x="911704" y="1998276"/>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1-3</a:t>
            </a:r>
          </a:p>
        </p:txBody>
      </p:sp>
      <p:sp>
        <p:nvSpPr>
          <p:cNvPr id="10" name="Rectangle: Rounded Corners 9">
            <a:extLst>
              <a:ext uri="{FF2B5EF4-FFF2-40B4-BE49-F238E27FC236}">
                <a16:creationId xmlns:a16="http://schemas.microsoft.com/office/drawing/2014/main" id="{99081D37-194D-03C1-C5AF-AA0229D99DA4}"/>
              </a:ext>
            </a:extLst>
          </p:cNvPr>
          <p:cNvSpPr/>
          <p:nvPr/>
        </p:nvSpPr>
        <p:spPr>
          <a:xfrm>
            <a:off x="4815925" y="1995785"/>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4-6</a:t>
            </a:r>
          </a:p>
        </p:txBody>
      </p:sp>
      <p:sp>
        <p:nvSpPr>
          <p:cNvPr id="11" name="Rectangle: Rounded Corners 10">
            <a:extLst>
              <a:ext uri="{FF2B5EF4-FFF2-40B4-BE49-F238E27FC236}">
                <a16:creationId xmlns:a16="http://schemas.microsoft.com/office/drawing/2014/main" id="{52180CAD-335A-913E-A43A-CE2BEF0EE3A3}"/>
              </a:ext>
            </a:extLst>
          </p:cNvPr>
          <p:cNvSpPr/>
          <p:nvPr/>
        </p:nvSpPr>
        <p:spPr>
          <a:xfrm>
            <a:off x="8529660" y="1995785"/>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7-8</a:t>
            </a:r>
          </a:p>
        </p:txBody>
      </p:sp>
      <p:pic>
        <p:nvPicPr>
          <p:cNvPr id="18" name="Picture 2" descr="Sausage, Bratwurst, Barbecue, Meat, Grilling, Food">
            <a:hlinkClick r:id="" action="ppaction://noaction">
              <a:snd r:embed="rId3" name="9.1.2.7 Slide 7.wav"/>
            </a:hlinkClick>
            <a:extLst>
              <a:ext uri="{FF2B5EF4-FFF2-40B4-BE49-F238E27FC236}">
                <a16:creationId xmlns:a16="http://schemas.microsoft.com/office/drawing/2014/main" id="{DA913A92-9DCA-2931-DDB6-E2506A327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916" y="2859249"/>
            <a:ext cx="2489725" cy="12448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ok Salami, Sausage, Beer Sausage, Salami, Food, Eat">
            <a:extLst>
              <a:ext uri="{FF2B5EF4-FFF2-40B4-BE49-F238E27FC236}">
                <a16:creationId xmlns:a16="http://schemas.microsoft.com/office/drawing/2014/main" id="{B69D5478-43D0-FB59-985C-0F305B95B7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 t="9574" r="1248" b="20693"/>
          <a:stretch/>
        </p:blipFill>
        <p:spPr bwMode="auto">
          <a:xfrm>
            <a:off x="4643315" y="2862680"/>
            <a:ext cx="2629989" cy="1254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ocolate, Sweet, Dessert, Cocoa, Candy, Dark Chocolate">
            <a:extLst>
              <a:ext uri="{FF2B5EF4-FFF2-40B4-BE49-F238E27FC236}">
                <a16:creationId xmlns:a16="http://schemas.microsoft.com/office/drawing/2014/main" id="{59382284-3E74-99D3-F67B-0D78194BE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0622" y="2872382"/>
            <a:ext cx="1607994" cy="1517373"/>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445C776F-FA89-36E7-CA51-963A0779503C}"/>
              </a:ext>
            </a:extLst>
          </p:cNvPr>
          <p:cNvSpPr/>
          <p:nvPr/>
        </p:nvSpPr>
        <p:spPr>
          <a:xfrm>
            <a:off x="3872463" y="2571904"/>
            <a:ext cx="1886921" cy="1520190"/>
          </a:xfrm>
          <a:prstGeom prst="wedgeRoundRectCallout">
            <a:avLst>
              <a:gd name="adj1" fmla="val -99165"/>
              <a:gd name="adj2" fmla="val 657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It’s all the same to you!</a:t>
            </a:r>
          </a:p>
        </p:txBody>
      </p:sp>
      <p:sp>
        <p:nvSpPr>
          <p:cNvPr id="22" name="Speech Bubble: Rectangle with Corners Rounded 21">
            <a:extLst>
              <a:ext uri="{FF2B5EF4-FFF2-40B4-BE49-F238E27FC236}">
                <a16:creationId xmlns:a16="http://schemas.microsoft.com/office/drawing/2014/main" id="{18D869EB-80A9-4CD3-FDFC-725540619464}"/>
              </a:ext>
            </a:extLst>
          </p:cNvPr>
          <p:cNvSpPr/>
          <p:nvPr/>
        </p:nvSpPr>
        <p:spPr>
          <a:xfrm>
            <a:off x="6948720" y="2571115"/>
            <a:ext cx="1886921" cy="1520190"/>
          </a:xfrm>
          <a:prstGeom prst="wedgeRoundRectCallout">
            <a:avLst>
              <a:gd name="adj1" fmla="val -99165"/>
              <a:gd name="adj2" fmla="val 657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It’s crunch time!</a:t>
            </a:r>
          </a:p>
        </p:txBody>
      </p:sp>
      <p:sp>
        <p:nvSpPr>
          <p:cNvPr id="23" name="Speech Bubble: Rectangle with Corners Rounded 22">
            <a:extLst>
              <a:ext uri="{FF2B5EF4-FFF2-40B4-BE49-F238E27FC236}">
                <a16:creationId xmlns:a16="http://schemas.microsoft.com/office/drawing/2014/main" id="{DC406F7C-858E-685F-0548-52C7320611D9}"/>
              </a:ext>
            </a:extLst>
          </p:cNvPr>
          <p:cNvSpPr/>
          <p:nvPr/>
        </p:nvSpPr>
        <p:spPr>
          <a:xfrm>
            <a:off x="7071210" y="2566409"/>
            <a:ext cx="1886921" cy="1520190"/>
          </a:xfrm>
          <a:prstGeom prst="wedgeRoundRectCallout">
            <a:avLst>
              <a:gd name="adj1" fmla="val 66130"/>
              <a:gd name="adj2" fmla="val -671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You’re showing your best side!</a:t>
            </a:r>
          </a:p>
        </p:txBody>
      </p:sp>
    </p:spTree>
    <p:extLst>
      <p:ext uri="{BB962C8B-B14F-4D97-AF65-F5344CB8AC3E}">
        <p14:creationId xmlns:p14="http://schemas.microsoft.com/office/powerpoint/2010/main" val="6778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21" grpId="0" animBg="1"/>
      <p:bldP spid="21" grpId="1" animBg="1"/>
      <p:bldP spid="22" grpId="0" animBg="1"/>
      <p:bldP spid="22" grpId="1" animBg="1"/>
      <p:bldP spid="23" grpId="0" animBg="1"/>
      <p:bldP spid="2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F92B-64BB-D350-8DF8-15DC2FBA9C18}"/>
              </a:ext>
            </a:extLst>
          </p:cNvPr>
          <p:cNvSpPr>
            <a:spLocks noGrp="1"/>
          </p:cNvSpPr>
          <p:nvPr>
            <p:ph type="title"/>
          </p:nvPr>
        </p:nvSpPr>
        <p:spPr>
          <a:xfrm>
            <a:off x="0" y="213557"/>
            <a:ext cx="3156559" cy="647577"/>
          </a:xfrm>
        </p:spPr>
        <p:txBody>
          <a:bodyPr/>
          <a:lstStyle/>
          <a:p>
            <a:r>
              <a:rPr lang="en-GB" dirty="0" err="1"/>
              <a:t>Saterfriesisch</a:t>
            </a:r>
            <a:endParaRPr lang="en-GB" dirty="0"/>
          </a:p>
        </p:txBody>
      </p:sp>
      <p:sp>
        <p:nvSpPr>
          <p:cNvPr id="3" name="Text Placeholder 2">
            <a:extLst>
              <a:ext uri="{FF2B5EF4-FFF2-40B4-BE49-F238E27FC236}">
                <a16:creationId xmlns:a16="http://schemas.microsoft.com/office/drawing/2014/main" id="{8A4BBA0B-BA0F-6859-4863-CB6E5EA648D0}"/>
              </a:ext>
            </a:extLst>
          </p:cNvPr>
          <p:cNvSpPr>
            <a:spLocks noGrp="1"/>
          </p:cNvSpPr>
          <p:nvPr>
            <p:ph type="body" sz="quarter" idx="10"/>
          </p:nvPr>
        </p:nvSpPr>
        <p:spPr>
          <a:xfrm>
            <a:off x="3156559" y="204566"/>
            <a:ext cx="4263144" cy="722649"/>
          </a:xfrm>
        </p:spPr>
        <p:txBody>
          <a:bodyPr>
            <a:normAutofit/>
          </a:bodyPr>
          <a:lstStyle/>
          <a:p>
            <a:r>
              <a:rPr lang="en-GB" sz="2000" dirty="0" err="1"/>
              <a:t>Hör</a:t>
            </a:r>
            <a:r>
              <a:rPr lang="en-GB" sz="2000" dirty="0"/>
              <a:t> </a:t>
            </a:r>
            <a:r>
              <a:rPr lang="en-GB" sz="2000" dirty="0" err="1"/>
              <a:t>zu</a:t>
            </a:r>
            <a:r>
              <a:rPr lang="en-GB" sz="2000" dirty="0"/>
              <a:t>. Was war die </a:t>
            </a:r>
            <a:r>
              <a:rPr lang="en-GB" sz="2000" dirty="0" err="1"/>
              <a:t>Frage</a:t>
            </a:r>
            <a:r>
              <a:rPr lang="en-GB" sz="2000" dirty="0"/>
              <a:t>?</a:t>
            </a:r>
          </a:p>
        </p:txBody>
      </p:sp>
      <p:sp>
        <p:nvSpPr>
          <p:cNvPr id="15" name="Rectangle: Rounded Corners 14">
            <a:extLst>
              <a:ext uri="{FF2B5EF4-FFF2-40B4-BE49-F238E27FC236}">
                <a16:creationId xmlns:a16="http://schemas.microsoft.com/office/drawing/2014/main" id="{0DCD4B14-3C44-6C62-BDD4-424F12165BA0}"/>
              </a:ext>
            </a:extLst>
          </p:cNvPr>
          <p:cNvSpPr/>
          <p:nvPr/>
        </p:nvSpPr>
        <p:spPr>
          <a:xfrm>
            <a:off x="9258300" y="2177224"/>
            <a:ext cx="2319143"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D44C76C6-E877-30F0-C203-C9B23F1ECE59}"/>
              </a:ext>
            </a:extLst>
          </p:cNvPr>
          <p:cNvSpPr/>
          <p:nvPr/>
        </p:nvSpPr>
        <p:spPr>
          <a:xfrm>
            <a:off x="6124963" y="1449843"/>
            <a:ext cx="2319144" cy="9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Wer</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spricht</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diese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Sprache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p>
        </p:txBody>
      </p:sp>
      <p:sp>
        <p:nvSpPr>
          <p:cNvPr id="17" name="Rectangle: Rounded Corners 16">
            <a:extLst>
              <a:ext uri="{FF2B5EF4-FFF2-40B4-BE49-F238E27FC236}">
                <a16:creationId xmlns:a16="http://schemas.microsoft.com/office/drawing/2014/main" id="{792CBDFC-D041-FEE8-3B89-42D84F4BF772}"/>
              </a:ext>
            </a:extLst>
          </p:cNvPr>
          <p:cNvSpPr/>
          <p:nvPr/>
        </p:nvSpPr>
        <p:spPr>
          <a:xfrm>
            <a:off x="9405258" y="4624147"/>
            <a:ext cx="1871468"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liegt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8" name="Rectangle: Rounded Corners 17">
            <a:extLst>
              <a:ext uri="{FF2B5EF4-FFF2-40B4-BE49-F238E27FC236}">
                <a16:creationId xmlns:a16="http://schemas.microsoft.com/office/drawing/2014/main" id="{5DC2CBB9-AC81-D6FC-FD77-6105A457343C}"/>
              </a:ext>
            </a:extLst>
          </p:cNvPr>
          <p:cNvSpPr/>
          <p:nvPr/>
        </p:nvSpPr>
        <p:spPr>
          <a:xfrm>
            <a:off x="2036262" y="1369611"/>
            <a:ext cx="2414393"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groß</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9" name="Rectangle: Rounded Corners 18">
            <a:extLst>
              <a:ext uri="{FF2B5EF4-FFF2-40B4-BE49-F238E27FC236}">
                <a16:creationId xmlns:a16="http://schemas.microsoft.com/office/drawing/2014/main" id="{A14B39C9-371E-6EA8-0C33-F9C683411E0F}"/>
              </a:ext>
            </a:extLst>
          </p:cNvPr>
          <p:cNvSpPr/>
          <p:nvPr/>
        </p:nvSpPr>
        <p:spPr>
          <a:xfrm>
            <a:off x="6400996" y="3639178"/>
            <a:ext cx="2576317"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0" name="Rectangle: Rounded Corners 19">
            <a:extLst>
              <a:ext uri="{FF2B5EF4-FFF2-40B4-BE49-F238E27FC236}">
                <a16:creationId xmlns:a16="http://schemas.microsoft.com/office/drawing/2014/main" id="{B9C32604-2F9F-7BD3-13C4-78EA1AE28CC1}"/>
              </a:ext>
            </a:extLst>
          </p:cNvPr>
          <p:cNvSpPr/>
          <p:nvPr/>
        </p:nvSpPr>
        <p:spPr>
          <a:xfrm>
            <a:off x="4179387" y="5316098"/>
            <a:ext cx="3509768"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leichter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1" name="Rectangle: Rounded Corners 20">
            <a:extLst>
              <a:ext uri="{FF2B5EF4-FFF2-40B4-BE49-F238E27FC236}">
                <a16:creationId xmlns:a16="http://schemas.microsoft.com/office/drawing/2014/main" id="{2F544EA2-CC45-EAB5-A435-F58E6E22703F}"/>
              </a:ext>
            </a:extLst>
          </p:cNvPr>
          <p:cNvSpPr/>
          <p:nvPr/>
        </p:nvSpPr>
        <p:spPr>
          <a:xfrm>
            <a:off x="2933700" y="2701894"/>
            <a:ext cx="3162300"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ihre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gebracht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A7B3E4F0-BBC4-5B66-CBCF-4FDBFBCD5C75}"/>
              </a:ext>
            </a:extLst>
          </p:cNvPr>
          <p:cNvSpPr/>
          <p:nvPr/>
        </p:nvSpPr>
        <p:spPr>
          <a:xfrm>
            <a:off x="2083886" y="4017720"/>
            <a:ext cx="2319144" cy="9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a:ea typeface="+mn-ea"/>
                <a:cs typeface="+mn-cs"/>
              </a:rPr>
              <a:t>Woher weiß man das?</a:t>
            </a:r>
          </a:p>
        </p:txBody>
      </p:sp>
      <p:sp>
        <p:nvSpPr>
          <p:cNvPr id="23" name="Rectangle: Rounded Corners 22">
            <a:extLst>
              <a:ext uri="{FF2B5EF4-FFF2-40B4-BE49-F238E27FC236}">
                <a16:creationId xmlns:a16="http://schemas.microsoft.com/office/drawing/2014/main" id="{E1786052-C200-94C3-01CB-BD0D055DAF42}"/>
              </a:ext>
            </a:extLst>
          </p:cNvPr>
          <p:cNvSpPr/>
          <p:nvPr/>
        </p:nvSpPr>
        <p:spPr>
          <a:xfrm>
            <a:off x="11038113" y="204566"/>
            <a:ext cx="938775" cy="3527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B4D1AA54-6F47-D2A8-E973-5E3168FA1E57}"/>
              </a:ext>
            </a:extLst>
          </p:cNvPr>
          <p:cNvSpPr/>
          <p:nvPr/>
        </p:nvSpPr>
        <p:spPr>
          <a:xfrm>
            <a:off x="8242664" y="158670"/>
            <a:ext cx="2325188" cy="50336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lang="en-GB" dirty="0">
                <a:solidFill>
                  <a:schemeClr val="accent4">
                    <a:lumMod val="20000"/>
                    <a:lumOff val="80000"/>
                  </a:schemeClr>
                </a:solidFill>
                <a:latin typeface="Century Gothic"/>
              </a:rPr>
              <a:t>f</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riesisch</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Frisian</a:t>
            </a:r>
          </a:p>
        </p:txBody>
      </p:sp>
      <p:sp>
        <p:nvSpPr>
          <p:cNvPr id="4" name="Action Button: Custom 16">
            <a:hlinkClick r:id="" action="ppaction://noaction" highlightClick="1">
              <a:snd r:embed="rId3" name="10.1.1.2 L2 slide 15 1.wav"/>
            </a:hlinkClick>
            <a:extLst>
              <a:ext uri="{FF2B5EF4-FFF2-40B4-BE49-F238E27FC236}">
                <a16:creationId xmlns:a16="http://schemas.microsoft.com/office/drawing/2014/main" id="{7F69CD12-74D5-C64A-2B5C-2E9428E3A8D3}"/>
              </a:ext>
            </a:extLst>
          </p:cNvPr>
          <p:cNvSpPr/>
          <p:nvPr/>
        </p:nvSpPr>
        <p:spPr>
          <a:xfrm>
            <a:off x="454713" y="1333853"/>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5" name="Action Button: Custom 16">
            <a:hlinkClick r:id="" action="ppaction://noaction" highlightClick="1">
              <a:snd r:embed="rId4" name="10.1.1.2 L2 slide 15 2.wav"/>
            </a:hlinkClick>
            <a:extLst>
              <a:ext uri="{FF2B5EF4-FFF2-40B4-BE49-F238E27FC236}">
                <a16:creationId xmlns:a16="http://schemas.microsoft.com/office/drawing/2014/main" id="{F3E242CB-61C7-0DE7-D13E-0F59520708D5}"/>
              </a:ext>
            </a:extLst>
          </p:cNvPr>
          <p:cNvSpPr/>
          <p:nvPr/>
        </p:nvSpPr>
        <p:spPr>
          <a:xfrm>
            <a:off x="454713" y="1899843"/>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2" name="Action Button: Custom 16">
            <a:hlinkClick r:id="" action="ppaction://noaction" highlightClick="1">
              <a:snd r:embed="rId5" name="10.1.1.2 L2 slide 15 3.wav"/>
            </a:hlinkClick>
            <a:extLst>
              <a:ext uri="{FF2B5EF4-FFF2-40B4-BE49-F238E27FC236}">
                <a16:creationId xmlns:a16="http://schemas.microsoft.com/office/drawing/2014/main" id="{39954326-8E07-3142-A0A0-099FD3C18072}"/>
              </a:ext>
            </a:extLst>
          </p:cNvPr>
          <p:cNvSpPr/>
          <p:nvPr/>
        </p:nvSpPr>
        <p:spPr>
          <a:xfrm>
            <a:off x="452635" y="2503894"/>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25" name="Action Button: Custom 16">
            <a:hlinkClick r:id="" action="ppaction://noaction" highlightClick="1">
              <a:snd r:embed="rId6" name="10.1.1.2 L2 slide 15 4.wav"/>
            </a:hlinkClick>
            <a:extLst>
              <a:ext uri="{FF2B5EF4-FFF2-40B4-BE49-F238E27FC236}">
                <a16:creationId xmlns:a16="http://schemas.microsoft.com/office/drawing/2014/main" id="{3956623C-3546-9321-F69E-EA76BF9C6997}"/>
              </a:ext>
            </a:extLst>
          </p:cNvPr>
          <p:cNvSpPr/>
          <p:nvPr/>
        </p:nvSpPr>
        <p:spPr>
          <a:xfrm>
            <a:off x="452635" y="310794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26" name="Action Button: Custom 16">
            <a:hlinkClick r:id="" action="ppaction://noaction" highlightClick="1">
              <a:snd r:embed="rId7" name="10.1.1.2 L2 slide 15 5.wav"/>
            </a:hlinkClick>
            <a:extLst>
              <a:ext uri="{FF2B5EF4-FFF2-40B4-BE49-F238E27FC236}">
                <a16:creationId xmlns:a16="http://schemas.microsoft.com/office/drawing/2014/main" id="{06A1F8E8-B0AB-B352-00FF-37319ED8F7A4}"/>
              </a:ext>
            </a:extLst>
          </p:cNvPr>
          <p:cNvSpPr/>
          <p:nvPr/>
        </p:nvSpPr>
        <p:spPr>
          <a:xfrm>
            <a:off x="452635" y="371199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27" name="Action Button: Custom 16">
            <a:hlinkClick r:id="" action="ppaction://noaction" highlightClick="1">
              <a:snd r:embed="rId8" name="10.1.1.2 L2 slide 15 6.wav"/>
            </a:hlinkClick>
            <a:extLst>
              <a:ext uri="{FF2B5EF4-FFF2-40B4-BE49-F238E27FC236}">
                <a16:creationId xmlns:a16="http://schemas.microsoft.com/office/drawing/2014/main" id="{3BB84D29-A8CB-3C71-86B7-3BFE6139552A}"/>
              </a:ext>
            </a:extLst>
          </p:cNvPr>
          <p:cNvSpPr/>
          <p:nvPr/>
        </p:nvSpPr>
        <p:spPr>
          <a:xfrm>
            <a:off x="452635" y="431604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28" name="Action Button: Custom 16">
            <a:hlinkClick r:id="" action="ppaction://noaction" highlightClick="1">
              <a:snd r:embed="rId9" name="10.1.1.2 L2 slide 15 7.wav"/>
            </a:hlinkClick>
            <a:extLst>
              <a:ext uri="{FF2B5EF4-FFF2-40B4-BE49-F238E27FC236}">
                <a16:creationId xmlns:a16="http://schemas.microsoft.com/office/drawing/2014/main" id="{D6321CCF-F2C6-69FC-C982-93900031801D}"/>
              </a:ext>
            </a:extLst>
          </p:cNvPr>
          <p:cNvSpPr/>
          <p:nvPr/>
        </p:nvSpPr>
        <p:spPr>
          <a:xfrm>
            <a:off x="452635" y="4920098"/>
            <a:ext cx="396000" cy="396000"/>
          </a:xfrm>
          <a:prstGeom prst="actionButtonBlank">
            <a:avLst/>
          </a:prstGeom>
          <a:solidFill>
            <a:schemeClr val="tx1"/>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2"/>
                </a:solidFill>
                <a:effectLst/>
                <a:uLnTx/>
                <a:uFillTx/>
                <a:latin typeface="Century Gothic" panose="020F0302020204030204"/>
                <a:ea typeface="+mn-ea"/>
                <a:cs typeface="+mn-cs"/>
              </a:rPr>
              <a:t>7</a:t>
            </a:r>
          </a:p>
        </p:txBody>
      </p:sp>
      <p:sp>
        <p:nvSpPr>
          <p:cNvPr id="29" name="Action Button: Custom 16">
            <a:hlinkClick r:id="" action="ppaction://noaction" highlightClick="1">
              <a:snd r:embed="rId10" name="10.1.1.2 L2 slide 15 8.wav"/>
            </a:hlinkClick>
            <a:extLst>
              <a:ext uri="{FF2B5EF4-FFF2-40B4-BE49-F238E27FC236}">
                <a16:creationId xmlns:a16="http://schemas.microsoft.com/office/drawing/2014/main" id="{D59390A8-B90A-CBA3-D4E6-4315FC7AC122}"/>
              </a:ext>
            </a:extLst>
          </p:cNvPr>
          <p:cNvSpPr/>
          <p:nvPr/>
        </p:nvSpPr>
        <p:spPr>
          <a:xfrm>
            <a:off x="452635" y="5524147"/>
            <a:ext cx="396000" cy="396000"/>
          </a:xfrm>
          <a:prstGeom prst="actionButtonBlank">
            <a:avLst/>
          </a:prstGeom>
          <a:solidFill>
            <a:schemeClr val="tx1"/>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2"/>
                </a:solidFill>
                <a:effectLst/>
                <a:uLnTx/>
                <a:uFillTx/>
                <a:latin typeface="Century Gothic" panose="020F0302020204030204"/>
                <a:ea typeface="+mn-ea"/>
                <a:cs typeface="+mn-cs"/>
              </a:rPr>
              <a:t>8</a:t>
            </a:r>
          </a:p>
        </p:txBody>
      </p:sp>
      <p:sp>
        <p:nvSpPr>
          <p:cNvPr id="30" name="Rectangle 29">
            <a:extLst>
              <a:ext uri="{FF2B5EF4-FFF2-40B4-BE49-F238E27FC236}">
                <a16:creationId xmlns:a16="http://schemas.microsoft.com/office/drawing/2014/main" id="{3858D8AB-89BA-C4F8-81D6-67FBAC4C11FB}"/>
              </a:ext>
            </a:extLst>
          </p:cNvPr>
          <p:cNvSpPr/>
          <p:nvPr/>
        </p:nvSpPr>
        <p:spPr>
          <a:xfrm>
            <a:off x="4171221" y="1049129"/>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31" name="Rectangle 30">
            <a:extLst>
              <a:ext uri="{FF2B5EF4-FFF2-40B4-BE49-F238E27FC236}">
                <a16:creationId xmlns:a16="http://schemas.microsoft.com/office/drawing/2014/main" id="{167CC217-9F69-76DB-E514-DC909832F186}"/>
              </a:ext>
            </a:extLst>
          </p:cNvPr>
          <p:cNvSpPr/>
          <p:nvPr/>
        </p:nvSpPr>
        <p:spPr>
          <a:xfrm>
            <a:off x="11276726" y="1998453"/>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32" name="Rectangle 31">
            <a:extLst>
              <a:ext uri="{FF2B5EF4-FFF2-40B4-BE49-F238E27FC236}">
                <a16:creationId xmlns:a16="http://schemas.microsoft.com/office/drawing/2014/main" id="{E4D161AA-4D53-93D7-AB51-06731353487D}"/>
              </a:ext>
            </a:extLst>
          </p:cNvPr>
          <p:cNvSpPr/>
          <p:nvPr/>
        </p:nvSpPr>
        <p:spPr>
          <a:xfrm>
            <a:off x="7522144" y="5022199"/>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33" name="Rectangle 32">
            <a:extLst>
              <a:ext uri="{FF2B5EF4-FFF2-40B4-BE49-F238E27FC236}">
                <a16:creationId xmlns:a16="http://schemas.microsoft.com/office/drawing/2014/main" id="{2A8DE800-C2E4-06F6-24E5-B7A0F2C04477}"/>
              </a:ext>
            </a:extLst>
          </p:cNvPr>
          <p:cNvSpPr/>
          <p:nvPr/>
        </p:nvSpPr>
        <p:spPr>
          <a:xfrm>
            <a:off x="8697879" y="3389027"/>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34" name="Rectangle 33">
            <a:extLst>
              <a:ext uri="{FF2B5EF4-FFF2-40B4-BE49-F238E27FC236}">
                <a16:creationId xmlns:a16="http://schemas.microsoft.com/office/drawing/2014/main" id="{43E04C05-31F2-5780-BF27-01E728F94449}"/>
              </a:ext>
            </a:extLst>
          </p:cNvPr>
          <p:cNvSpPr/>
          <p:nvPr/>
        </p:nvSpPr>
        <p:spPr>
          <a:xfrm>
            <a:off x="11180497" y="4342266"/>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35" name="Rectangle 34">
            <a:extLst>
              <a:ext uri="{FF2B5EF4-FFF2-40B4-BE49-F238E27FC236}">
                <a16:creationId xmlns:a16="http://schemas.microsoft.com/office/drawing/2014/main" id="{7C5641C2-46A5-CD1D-56BD-2264349A3BA8}"/>
              </a:ext>
            </a:extLst>
          </p:cNvPr>
          <p:cNvSpPr/>
          <p:nvPr/>
        </p:nvSpPr>
        <p:spPr>
          <a:xfrm>
            <a:off x="5810717" y="2479563"/>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36" name="Rectangle 35">
            <a:extLst>
              <a:ext uri="{FF2B5EF4-FFF2-40B4-BE49-F238E27FC236}">
                <a16:creationId xmlns:a16="http://schemas.microsoft.com/office/drawing/2014/main" id="{3A822B9E-FC70-3483-5898-B30F8D0B9639}"/>
              </a:ext>
            </a:extLst>
          </p:cNvPr>
          <p:cNvSpPr/>
          <p:nvPr/>
        </p:nvSpPr>
        <p:spPr>
          <a:xfrm>
            <a:off x="4123596" y="3824225"/>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a:t>
            </a:r>
          </a:p>
        </p:txBody>
      </p:sp>
      <p:sp>
        <p:nvSpPr>
          <p:cNvPr id="37" name="Rectangle 36">
            <a:extLst>
              <a:ext uri="{FF2B5EF4-FFF2-40B4-BE49-F238E27FC236}">
                <a16:creationId xmlns:a16="http://schemas.microsoft.com/office/drawing/2014/main" id="{90E47E58-87F8-6643-590C-EBF40611B110}"/>
              </a:ext>
            </a:extLst>
          </p:cNvPr>
          <p:cNvSpPr/>
          <p:nvPr/>
        </p:nvSpPr>
        <p:spPr>
          <a:xfrm>
            <a:off x="8121454" y="1262671"/>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a:t>
            </a:r>
          </a:p>
        </p:txBody>
      </p:sp>
    </p:spTree>
    <p:extLst>
      <p:ext uri="{BB962C8B-B14F-4D97-AF65-F5344CB8AC3E}">
        <p14:creationId xmlns:p14="http://schemas.microsoft.com/office/powerpoint/2010/main" val="1148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F92B-64BB-D350-8DF8-15DC2FBA9C18}"/>
              </a:ext>
            </a:extLst>
          </p:cNvPr>
          <p:cNvSpPr>
            <a:spLocks noGrp="1"/>
          </p:cNvSpPr>
          <p:nvPr>
            <p:ph type="title"/>
          </p:nvPr>
        </p:nvSpPr>
        <p:spPr>
          <a:xfrm>
            <a:off x="0" y="213557"/>
            <a:ext cx="3156559" cy="647577"/>
          </a:xfrm>
        </p:spPr>
        <p:txBody>
          <a:bodyPr/>
          <a:lstStyle/>
          <a:p>
            <a:r>
              <a:rPr lang="en-GB" dirty="0" err="1"/>
              <a:t>Saterfriesisch</a:t>
            </a:r>
            <a:endParaRPr lang="en-GB" dirty="0"/>
          </a:p>
        </p:txBody>
      </p:sp>
      <p:sp>
        <p:nvSpPr>
          <p:cNvPr id="3" name="Text Placeholder 2">
            <a:extLst>
              <a:ext uri="{FF2B5EF4-FFF2-40B4-BE49-F238E27FC236}">
                <a16:creationId xmlns:a16="http://schemas.microsoft.com/office/drawing/2014/main" id="{8A4BBA0B-BA0F-6859-4863-CB6E5EA648D0}"/>
              </a:ext>
            </a:extLst>
          </p:cNvPr>
          <p:cNvSpPr>
            <a:spLocks noGrp="1"/>
          </p:cNvSpPr>
          <p:nvPr>
            <p:ph type="body" sz="quarter" idx="10"/>
          </p:nvPr>
        </p:nvSpPr>
        <p:spPr>
          <a:xfrm>
            <a:off x="3156559" y="204566"/>
            <a:ext cx="4263144" cy="722649"/>
          </a:xfrm>
        </p:spPr>
        <p:txBody>
          <a:bodyPr>
            <a:normAutofit/>
          </a:bodyPr>
          <a:lstStyle/>
          <a:p>
            <a:r>
              <a:rPr lang="en-GB" sz="2000" dirty="0"/>
              <a:t>Was war die </a:t>
            </a:r>
            <a:r>
              <a:rPr lang="en-GB" sz="2000" dirty="0" err="1"/>
              <a:t>Frage</a:t>
            </a:r>
            <a:r>
              <a:rPr lang="en-GB" sz="2000" dirty="0"/>
              <a:t>?</a:t>
            </a:r>
          </a:p>
        </p:txBody>
      </p:sp>
      <p:sp>
        <p:nvSpPr>
          <p:cNvPr id="6" name="TextBox 5">
            <a:extLst>
              <a:ext uri="{FF2B5EF4-FFF2-40B4-BE49-F238E27FC236}">
                <a16:creationId xmlns:a16="http://schemas.microsoft.com/office/drawing/2014/main" id="{4FEEAEBA-CF45-7514-DEDE-4CEBBF2E5D08}"/>
              </a:ext>
            </a:extLst>
          </p:cNvPr>
          <p:cNvSpPr txBox="1"/>
          <p:nvPr/>
        </p:nvSpPr>
        <p:spPr>
          <a:xfrm>
            <a:off x="9239925" y="1079831"/>
            <a:ext cx="3582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5F616662-1918-6FDF-630C-90EE540F4392}"/>
              </a:ext>
            </a:extLst>
          </p:cNvPr>
          <p:cNvSpPr txBox="1"/>
          <p:nvPr/>
        </p:nvSpPr>
        <p:spPr>
          <a:xfrm>
            <a:off x="9239925" y="1513942"/>
            <a:ext cx="29728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diese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C68DD876-0764-66CD-6B23-8C8893ED24ED}"/>
              </a:ext>
            </a:extLst>
          </p:cNvPr>
          <p:cNvSpPr txBox="1"/>
          <p:nvPr/>
        </p:nvSpPr>
        <p:spPr>
          <a:xfrm>
            <a:off x="8556172" y="2185616"/>
            <a:ext cx="4246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liegt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9" name="TextBox 8">
            <a:extLst>
              <a:ext uri="{FF2B5EF4-FFF2-40B4-BE49-F238E27FC236}">
                <a16:creationId xmlns:a16="http://schemas.microsoft.com/office/drawing/2014/main" id="{1BE7A894-01DD-1606-7872-E43A59C3F70D}"/>
              </a:ext>
            </a:extLst>
          </p:cNvPr>
          <p:cNvSpPr txBox="1"/>
          <p:nvPr/>
        </p:nvSpPr>
        <p:spPr>
          <a:xfrm>
            <a:off x="8123346" y="2714196"/>
            <a:ext cx="4246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groß</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8F17178D-5418-08E8-361B-F4142E7F94F0}"/>
              </a:ext>
            </a:extLst>
          </p:cNvPr>
          <p:cNvSpPr txBox="1"/>
          <p:nvPr/>
        </p:nvSpPr>
        <p:spPr>
          <a:xfrm>
            <a:off x="9484181" y="3322193"/>
            <a:ext cx="3093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1" name="TextBox 10">
            <a:extLst>
              <a:ext uri="{FF2B5EF4-FFF2-40B4-BE49-F238E27FC236}">
                <a16:creationId xmlns:a16="http://schemas.microsoft.com/office/drawing/2014/main" id="{9837394A-7FC6-7E76-5F4B-E245916E6983}"/>
              </a:ext>
            </a:extLst>
          </p:cNvPr>
          <p:cNvSpPr txBox="1"/>
          <p:nvPr/>
        </p:nvSpPr>
        <p:spPr>
          <a:xfrm>
            <a:off x="8123346" y="4113672"/>
            <a:ext cx="3853543" cy="707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leichter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27B63744-994A-C7DE-928C-6864380E1B35}"/>
              </a:ext>
            </a:extLst>
          </p:cNvPr>
          <p:cNvSpPr txBox="1"/>
          <p:nvPr/>
        </p:nvSpPr>
        <p:spPr>
          <a:xfrm>
            <a:off x="8710318" y="4844741"/>
            <a:ext cx="30723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ihre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gebracht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401D4164-DBFB-61A1-38CD-87977C4862B4}"/>
              </a:ext>
            </a:extLst>
          </p:cNvPr>
          <p:cNvSpPr txBox="1"/>
          <p:nvPr/>
        </p:nvSpPr>
        <p:spPr>
          <a:xfrm>
            <a:off x="7637639" y="5778169"/>
            <a:ext cx="91502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weiß</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das?</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0DCD4B14-3C44-6C62-BDD4-424F12165BA0}"/>
              </a:ext>
            </a:extLst>
          </p:cNvPr>
          <p:cNvSpPr/>
          <p:nvPr/>
        </p:nvSpPr>
        <p:spPr>
          <a:xfrm>
            <a:off x="100207" y="1152757"/>
            <a:ext cx="9139718" cy="2963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ziemlich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unbekannte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Norddeutschland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D44C76C6-E877-30F0-C203-C9B23F1ECE59}"/>
              </a:ext>
            </a:extLst>
          </p:cNvPr>
          <p:cNvSpPr/>
          <p:nvPr/>
        </p:nvSpPr>
        <p:spPr>
          <a:xfrm>
            <a:off x="100207" y="1551413"/>
            <a:ext cx="9018741" cy="586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Die Menschen in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Sie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Minderheit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Nur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ungefähr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2000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Personen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verstehen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7" name="Rectangle: Rounded Corners 16">
            <a:extLst>
              <a:ext uri="{FF2B5EF4-FFF2-40B4-BE49-F238E27FC236}">
                <a16:creationId xmlns:a16="http://schemas.microsoft.com/office/drawing/2014/main" id="{792CBDFC-D041-FEE8-3B89-42D84F4BF772}"/>
              </a:ext>
            </a:extLst>
          </p:cNvPr>
          <p:cNvSpPr/>
          <p:nvPr/>
        </p:nvSpPr>
        <p:spPr>
          <a:xfrm>
            <a:off x="100207" y="2248869"/>
            <a:ext cx="8286146"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Das Saterland liegt in der Nähe von Oldenburg in Niedersachsen.</a:t>
            </a:r>
          </a:p>
        </p:txBody>
      </p:sp>
      <p:sp>
        <p:nvSpPr>
          <p:cNvPr id="18" name="Rectangle: Rounded Corners 17">
            <a:extLst>
              <a:ext uri="{FF2B5EF4-FFF2-40B4-BE49-F238E27FC236}">
                <a16:creationId xmlns:a16="http://schemas.microsoft.com/office/drawing/2014/main" id="{5DC2CBB9-AC81-D6FC-FD77-6105A457343C}"/>
              </a:ext>
            </a:extLst>
          </p:cNvPr>
          <p:cNvSpPr/>
          <p:nvPr/>
        </p:nvSpPr>
        <p:spPr>
          <a:xfrm>
            <a:off x="100207" y="2647525"/>
            <a:ext cx="7972639" cy="614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Das Saterland ist nicht groß. Es hat nur drei Dörfer: Ramsloh, </a:t>
            </a:r>
            <a:r>
              <a:rPr kumimoji="0" lang="de-DE" sz="2000" b="0" i="0" u="none" strike="noStrike" kern="1200" cap="none" spc="0" normalizeH="0" baseline="0" noProof="0" dirty="0" err="1">
                <a:ln>
                  <a:noFill/>
                </a:ln>
                <a:solidFill>
                  <a:srgbClr val="525050"/>
                </a:solidFill>
                <a:effectLst/>
                <a:uLnTx/>
                <a:uFillTx/>
                <a:latin typeface="Century Gothic"/>
                <a:ea typeface="+mn-ea"/>
                <a:cs typeface="+mn-cs"/>
              </a:rPr>
              <a:t>Strücklingen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und Scharrel. </a:t>
            </a:r>
          </a:p>
        </p:txBody>
      </p:sp>
      <p:sp>
        <p:nvSpPr>
          <p:cNvPr id="19" name="Rectangle: Rounded Corners 18">
            <a:extLst>
              <a:ext uri="{FF2B5EF4-FFF2-40B4-BE49-F238E27FC236}">
                <a16:creationId xmlns:a16="http://schemas.microsoft.com/office/drawing/2014/main" id="{A14B39C9-371E-6EA8-0C33-F9C683411E0F}"/>
              </a:ext>
            </a:extLst>
          </p:cNvPr>
          <p:cNvSpPr/>
          <p:nvPr/>
        </p:nvSpPr>
        <p:spPr>
          <a:xfrm>
            <a:off x="100208" y="3372468"/>
            <a:ext cx="9305050" cy="6878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Früher ist man nur mit dem Boot über einen See ins Saterland gekommen. Das ist auch der Grund, warum es Saterfriesisch heute noch gibt!</a:t>
            </a:r>
          </a:p>
        </p:txBody>
      </p:sp>
      <p:sp>
        <p:nvSpPr>
          <p:cNvPr id="20" name="Rectangle: Rounded Corners 19">
            <a:extLst>
              <a:ext uri="{FF2B5EF4-FFF2-40B4-BE49-F238E27FC236}">
                <a16:creationId xmlns:a16="http://schemas.microsoft.com/office/drawing/2014/main" id="{B9C32604-2F9F-7BD3-13C4-78EA1AE28CC1}"/>
              </a:ext>
            </a:extLst>
          </p:cNvPr>
          <p:cNvSpPr/>
          <p:nvPr/>
        </p:nvSpPr>
        <p:spPr>
          <a:xfrm>
            <a:off x="100207" y="4170970"/>
            <a:ext cx="7828947" cy="614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Man kommt jetzt leichter ins Saterland, weil der See weniger Wasser hat. Man braucht kein Boot mehr.</a:t>
            </a:r>
          </a:p>
        </p:txBody>
      </p:sp>
      <p:sp>
        <p:nvSpPr>
          <p:cNvPr id="21" name="Rectangle: Rounded Corners 20">
            <a:extLst>
              <a:ext uri="{FF2B5EF4-FFF2-40B4-BE49-F238E27FC236}">
                <a16:creationId xmlns:a16="http://schemas.microsoft.com/office/drawing/2014/main" id="{2F544EA2-CC45-EAB5-A435-F58E6E22703F}"/>
              </a:ext>
            </a:extLst>
          </p:cNvPr>
          <p:cNvSpPr/>
          <p:nvPr/>
        </p:nvSpPr>
        <p:spPr>
          <a:xfrm>
            <a:off x="100208" y="4895913"/>
            <a:ext cx="8455964" cy="6567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Sie haben ihre Sprache nach England gebracht. Schon im Mittelalter sind Boote von Friesland nach England gefahren.</a:t>
            </a:r>
          </a:p>
        </p:txBody>
      </p:sp>
      <p:sp>
        <p:nvSpPr>
          <p:cNvPr id="22" name="Rectangle: Rounded Corners 21">
            <a:extLst>
              <a:ext uri="{FF2B5EF4-FFF2-40B4-BE49-F238E27FC236}">
                <a16:creationId xmlns:a16="http://schemas.microsoft.com/office/drawing/2014/main" id="{A7B3E4F0-BBC4-5B66-CBCF-4FDBFBCD5C75}"/>
              </a:ext>
            </a:extLst>
          </p:cNvPr>
          <p:cNvSpPr/>
          <p:nvPr/>
        </p:nvSpPr>
        <p:spPr>
          <a:xfrm>
            <a:off x="100207" y="5663285"/>
            <a:ext cx="7515439" cy="65671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Century Gothic"/>
                <a:ea typeface="+mn-ea"/>
                <a:cs typeface="+mn-cs"/>
              </a:rPr>
              <a:t>Man weiß das, weil  Englisch und Friesisch* ursprünglich sehr ähnlich waren. </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E1786052-C200-94C3-01CB-BD0D055DAF42}"/>
              </a:ext>
            </a:extLst>
          </p:cNvPr>
          <p:cNvSpPr/>
          <p:nvPr/>
        </p:nvSpPr>
        <p:spPr>
          <a:xfrm>
            <a:off x="11038113" y="204566"/>
            <a:ext cx="938775" cy="3527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B4D1AA54-6F47-D2A8-E973-5E3168FA1E57}"/>
              </a:ext>
            </a:extLst>
          </p:cNvPr>
          <p:cNvSpPr/>
          <p:nvPr/>
        </p:nvSpPr>
        <p:spPr>
          <a:xfrm>
            <a:off x="8242664" y="158670"/>
            <a:ext cx="2325188" cy="50336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friesisch</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Frisian</a:t>
            </a:r>
          </a:p>
        </p:txBody>
      </p:sp>
    </p:spTree>
    <p:extLst>
      <p:ext uri="{BB962C8B-B14F-4D97-AF65-F5344CB8AC3E}">
        <p14:creationId xmlns:p14="http://schemas.microsoft.com/office/powerpoint/2010/main" val="32807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2F19-A7D6-914E-0641-886E5FFA80B0}"/>
              </a:ext>
            </a:extLst>
          </p:cNvPr>
          <p:cNvSpPr>
            <a:spLocks noGrp="1"/>
          </p:cNvSpPr>
          <p:nvPr>
            <p:ph type="title"/>
          </p:nvPr>
        </p:nvSpPr>
        <p:spPr/>
        <p:txBody>
          <a:bodyPr/>
          <a:lstStyle/>
          <a:p>
            <a:r>
              <a:rPr lang="en-GB" dirty="0" err="1"/>
              <a:t>Vokabeln</a:t>
            </a:r>
            <a:endParaRPr lang="en-GB" dirty="0"/>
          </a:p>
        </p:txBody>
      </p:sp>
      <p:sp>
        <p:nvSpPr>
          <p:cNvPr id="3" name="Text Placeholder 2">
            <a:extLst>
              <a:ext uri="{FF2B5EF4-FFF2-40B4-BE49-F238E27FC236}">
                <a16:creationId xmlns:a16="http://schemas.microsoft.com/office/drawing/2014/main" id="{7199D143-E007-E2D2-4262-C569683E7977}"/>
              </a:ext>
            </a:extLst>
          </p:cNvPr>
          <p:cNvSpPr>
            <a:spLocks noGrp="1"/>
          </p:cNvSpPr>
          <p:nvPr>
            <p:ph type="body" sz="quarter" idx="10"/>
          </p:nvPr>
        </p:nvSpPr>
        <p:spPr/>
        <p:txBody>
          <a:bodyPr/>
          <a:lstStyle/>
          <a:p>
            <a:r>
              <a:rPr lang="en-GB" dirty="0"/>
              <a:t>Wie </a:t>
            </a:r>
            <a:r>
              <a:rPr lang="en-GB" dirty="0" err="1"/>
              <a:t>heißt</a:t>
            </a:r>
            <a:r>
              <a:rPr lang="en-GB" dirty="0"/>
              <a:t> das auf Deutsch?</a:t>
            </a:r>
          </a:p>
        </p:txBody>
      </p:sp>
      <p:graphicFrame>
        <p:nvGraphicFramePr>
          <p:cNvPr id="4" name="Table 4">
            <a:extLst>
              <a:ext uri="{FF2B5EF4-FFF2-40B4-BE49-F238E27FC236}">
                <a16:creationId xmlns:a16="http://schemas.microsoft.com/office/drawing/2014/main" id="{3152A1F3-EFA6-4635-0D0A-B8937F374D96}"/>
              </a:ext>
            </a:extLst>
          </p:cNvPr>
          <p:cNvGraphicFramePr>
            <a:graphicFrameLocks noGrp="1"/>
          </p:cNvGraphicFramePr>
          <p:nvPr/>
        </p:nvGraphicFramePr>
        <p:xfrm>
          <a:off x="479960" y="1926159"/>
          <a:ext cx="11232080" cy="4244454"/>
        </p:xfrm>
        <a:graphic>
          <a:graphicData uri="http://schemas.openxmlformats.org/drawingml/2006/table">
            <a:tbl>
              <a:tblPr firstRow="1" bandRow="1">
                <a:tableStyleId>{2D5ABB26-0587-4C30-8999-92F81FD0307C}</a:tableStyleId>
              </a:tblPr>
              <a:tblGrid>
                <a:gridCol w="2246416">
                  <a:extLst>
                    <a:ext uri="{9D8B030D-6E8A-4147-A177-3AD203B41FA5}">
                      <a16:colId xmlns:a16="http://schemas.microsoft.com/office/drawing/2014/main" val="3794560636"/>
                    </a:ext>
                  </a:extLst>
                </a:gridCol>
                <a:gridCol w="2246416">
                  <a:extLst>
                    <a:ext uri="{9D8B030D-6E8A-4147-A177-3AD203B41FA5}">
                      <a16:colId xmlns:a16="http://schemas.microsoft.com/office/drawing/2014/main" val="3607312022"/>
                    </a:ext>
                  </a:extLst>
                </a:gridCol>
                <a:gridCol w="2246416">
                  <a:extLst>
                    <a:ext uri="{9D8B030D-6E8A-4147-A177-3AD203B41FA5}">
                      <a16:colId xmlns:a16="http://schemas.microsoft.com/office/drawing/2014/main" val="4090422633"/>
                    </a:ext>
                  </a:extLst>
                </a:gridCol>
                <a:gridCol w="2246416">
                  <a:extLst>
                    <a:ext uri="{9D8B030D-6E8A-4147-A177-3AD203B41FA5}">
                      <a16:colId xmlns:a16="http://schemas.microsoft.com/office/drawing/2014/main" val="3648451465"/>
                    </a:ext>
                  </a:extLst>
                </a:gridCol>
                <a:gridCol w="2246416">
                  <a:extLst>
                    <a:ext uri="{9D8B030D-6E8A-4147-A177-3AD203B41FA5}">
                      <a16:colId xmlns:a16="http://schemas.microsoft.com/office/drawing/2014/main" val="4185716844"/>
                    </a:ext>
                  </a:extLst>
                </a:gridCol>
              </a:tblGrid>
              <a:tr h="21222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582972"/>
                  </a:ext>
                </a:extLst>
              </a:tr>
              <a:tr h="21222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3119861"/>
                  </a:ext>
                </a:extLst>
              </a:tr>
            </a:tbl>
          </a:graphicData>
        </a:graphic>
      </p:graphicFrame>
      <p:pic>
        <p:nvPicPr>
          <p:cNvPr id="1026" name="Picture 2" descr="Free photos of Metro">
            <a:extLst>
              <a:ext uri="{FF2B5EF4-FFF2-40B4-BE49-F238E27FC236}">
                <a16:creationId xmlns:a16="http://schemas.microsoft.com/office/drawing/2014/main" id="{3E04855B-9980-BE30-A7DB-2E0DABB3D6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2" y="1977855"/>
            <a:ext cx="1707668" cy="1280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1C0BA5-B70D-EC8F-30F6-DF77D40F814F}"/>
              </a:ext>
            </a:extLst>
          </p:cNvPr>
          <p:cNvSpPr txBox="1"/>
          <p:nvPr/>
        </p:nvSpPr>
        <p:spPr>
          <a:xfrm>
            <a:off x="479960" y="3165429"/>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underground, metro</a:t>
            </a:r>
          </a:p>
        </p:txBody>
      </p:sp>
      <p:pic>
        <p:nvPicPr>
          <p:cNvPr id="11" name="Picture 2">
            <a:extLst>
              <a:ext uri="{FF2B5EF4-FFF2-40B4-BE49-F238E27FC236}">
                <a16:creationId xmlns:a16="http://schemas.microsoft.com/office/drawing/2014/main" id="{0212E415-3493-9E4E-6B47-98E4E40EC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78636" y="4132964"/>
            <a:ext cx="1638742" cy="12239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66A3EA7-D980-2CDB-90AC-309E49684B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489485" y="4127786"/>
            <a:ext cx="1707668" cy="11366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60E9DE7-47FD-557C-3E51-C5B078BD4C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275934" y="4127786"/>
            <a:ext cx="1707668" cy="11366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8697CBE-9CA8-7447-E8AA-95A074D801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489485" y="2019939"/>
            <a:ext cx="1707668" cy="11313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86E467B2-CC6B-6192-C158-F913D95D7D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025282" y="4118095"/>
            <a:ext cx="1707668" cy="11366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8AB9DAC-F4E1-4EEE-74FB-89D26D263C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3028810" y="2088761"/>
            <a:ext cx="1707668" cy="8538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7803C24C-6691-8037-8E8A-F910DAAED77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9734489" y="2019939"/>
            <a:ext cx="1707668" cy="11313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FBCE392-885A-2B69-B5C5-B29061B48C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9744261" y="4127786"/>
            <a:ext cx="1707668" cy="12060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9F95306A-87D6-7BE7-FA07-9C9E0B664AC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47" t="1008" r="5641"/>
          <a:stretch/>
        </p:blipFill>
        <p:spPr bwMode="auto">
          <a:xfrm>
            <a:off x="5198327" y="1830559"/>
            <a:ext cx="1863231" cy="134600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C2068D5-4F30-7FC5-541C-42C2E8B402BD}"/>
              </a:ext>
            </a:extLst>
          </p:cNvPr>
          <p:cNvSpPr txBox="1"/>
          <p:nvPr/>
        </p:nvSpPr>
        <p:spPr>
          <a:xfrm>
            <a:off x="5008830" y="3165429"/>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way, manner</a:t>
            </a:r>
          </a:p>
        </p:txBody>
      </p:sp>
      <p:sp>
        <p:nvSpPr>
          <p:cNvPr id="21" name="TextBox 20">
            <a:extLst>
              <a:ext uri="{FF2B5EF4-FFF2-40B4-BE49-F238E27FC236}">
                <a16:creationId xmlns:a16="http://schemas.microsoft.com/office/drawing/2014/main" id="{F5822B3B-B0FC-4686-4D5B-DBBA6296A06D}"/>
              </a:ext>
            </a:extLst>
          </p:cNvPr>
          <p:cNvSpPr txBox="1"/>
          <p:nvPr/>
        </p:nvSpPr>
        <p:spPr>
          <a:xfrm>
            <a:off x="2758928" y="3165429"/>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people, folk</a:t>
            </a:r>
          </a:p>
        </p:txBody>
      </p:sp>
      <p:sp>
        <p:nvSpPr>
          <p:cNvPr id="5" name="TextBox 4">
            <a:extLst>
              <a:ext uri="{FF2B5EF4-FFF2-40B4-BE49-F238E27FC236}">
                <a16:creationId xmlns:a16="http://schemas.microsoft.com/office/drawing/2014/main" id="{B0AB2833-73C9-E4B9-6ED1-8B0B8BDB5EEC}"/>
              </a:ext>
            </a:extLst>
          </p:cNvPr>
          <p:cNvSpPr txBox="1"/>
          <p:nvPr/>
        </p:nvSpPr>
        <p:spPr>
          <a:xfrm>
            <a:off x="7236719" y="3188011"/>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sausage</a:t>
            </a:r>
          </a:p>
        </p:txBody>
      </p:sp>
      <p:sp>
        <p:nvSpPr>
          <p:cNvPr id="9" name="TextBox 8">
            <a:extLst>
              <a:ext uri="{FF2B5EF4-FFF2-40B4-BE49-F238E27FC236}">
                <a16:creationId xmlns:a16="http://schemas.microsoft.com/office/drawing/2014/main" id="{CFB428C1-0C65-236B-3861-139D2DC2E562}"/>
              </a:ext>
            </a:extLst>
          </p:cNvPr>
          <p:cNvSpPr txBox="1"/>
          <p:nvPr/>
        </p:nvSpPr>
        <p:spPr>
          <a:xfrm>
            <a:off x="9474380" y="3173851"/>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national, nationally</a:t>
            </a:r>
          </a:p>
        </p:txBody>
      </p:sp>
      <p:sp>
        <p:nvSpPr>
          <p:cNvPr id="10" name="TextBox 9">
            <a:extLst>
              <a:ext uri="{FF2B5EF4-FFF2-40B4-BE49-F238E27FC236}">
                <a16:creationId xmlns:a16="http://schemas.microsoft.com/office/drawing/2014/main" id="{A6542E9A-4202-25A6-F470-95F4A8DF4B2A}"/>
              </a:ext>
            </a:extLst>
          </p:cNvPr>
          <p:cNvSpPr txBox="1"/>
          <p:nvPr/>
        </p:nvSpPr>
        <p:spPr>
          <a:xfrm>
            <a:off x="436747" y="5340515"/>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minority</a:t>
            </a:r>
          </a:p>
        </p:txBody>
      </p:sp>
      <p:sp>
        <p:nvSpPr>
          <p:cNvPr id="24" name="TextBox 23">
            <a:extLst>
              <a:ext uri="{FF2B5EF4-FFF2-40B4-BE49-F238E27FC236}">
                <a16:creationId xmlns:a16="http://schemas.microsoft.com/office/drawing/2014/main" id="{026BB275-CD25-64A0-1D97-17CA32B05812}"/>
              </a:ext>
            </a:extLst>
          </p:cNvPr>
          <p:cNvSpPr txBox="1"/>
          <p:nvPr/>
        </p:nvSpPr>
        <p:spPr>
          <a:xfrm>
            <a:off x="2740687" y="5284710"/>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Bavarian</a:t>
            </a:r>
          </a:p>
        </p:txBody>
      </p:sp>
      <p:sp>
        <p:nvSpPr>
          <p:cNvPr id="25" name="TextBox 24">
            <a:extLst>
              <a:ext uri="{FF2B5EF4-FFF2-40B4-BE49-F238E27FC236}">
                <a16:creationId xmlns:a16="http://schemas.microsoft.com/office/drawing/2014/main" id="{84F023E8-EA33-05FE-6292-2C0591CD3577}"/>
              </a:ext>
            </a:extLst>
          </p:cNvPr>
          <p:cNvSpPr txBox="1"/>
          <p:nvPr/>
        </p:nvSpPr>
        <p:spPr>
          <a:xfrm>
            <a:off x="4920550" y="5330876"/>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(of) Berlin</a:t>
            </a:r>
          </a:p>
        </p:txBody>
      </p:sp>
      <p:sp>
        <p:nvSpPr>
          <p:cNvPr id="26" name="TextBox 25">
            <a:extLst>
              <a:ext uri="{FF2B5EF4-FFF2-40B4-BE49-F238E27FC236}">
                <a16:creationId xmlns:a16="http://schemas.microsoft.com/office/drawing/2014/main" id="{C646CC24-0923-7181-56C4-AA2BC51362A2}"/>
              </a:ext>
            </a:extLst>
          </p:cNvPr>
          <p:cNvSpPr txBox="1"/>
          <p:nvPr/>
        </p:nvSpPr>
        <p:spPr>
          <a:xfrm>
            <a:off x="7140079" y="5311559"/>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special, specific</a:t>
            </a:r>
          </a:p>
        </p:txBody>
      </p:sp>
      <p:sp>
        <p:nvSpPr>
          <p:cNvPr id="27" name="TextBox 26">
            <a:extLst>
              <a:ext uri="{FF2B5EF4-FFF2-40B4-BE49-F238E27FC236}">
                <a16:creationId xmlns:a16="http://schemas.microsoft.com/office/drawing/2014/main" id="{5CD708B4-4F3F-5CEC-9DBB-7DFD975FD95C}"/>
              </a:ext>
            </a:extLst>
          </p:cNvPr>
          <p:cNvSpPr txBox="1"/>
          <p:nvPr/>
        </p:nvSpPr>
        <p:spPr>
          <a:xfrm>
            <a:off x="9416826" y="5283502"/>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original, originally</a:t>
            </a:r>
          </a:p>
        </p:txBody>
      </p:sp>
      <p:sp>
        <p:nvSpPr>
          <p:cNvPr id="8" name="TextBox 7">
            <a:extLst>
              <a:ext uri="{FF2B5EF4-FFF2-40B4-BE49-F238E27FC236}">
                <a16:creationId xmlns:a16="http://schemas.microsoft.com/office/drawing/2014/main" id="{521D91A4-92DA-C6F4-C31B-4631B17BB0F3}"/>
              </a:ext>
            </a:extLst>
          </p:cNvPr>
          <p:cNvSpPr txBox="1"/>
          <p:nvPr/>
        </p:nvSpPr>
        <p:spPr>
          <a:xfrm>
            <a:off x="610062" y="3245049"/>
            <a:ext cx="2077985" cy="769441"/>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U-Bahn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C2F4C250-C123-F68A-9D07-B3192129664C}"/>
              </a:ext>
            </a:extLst>
          </p:cNvPr>
          <p:cNvSpPr txBox="1"/>
          <p:nvPr/>
        </p:nvSpPr>
        <p:spPr>
          <a:xfrm>
            <a:off x="7248839" y="3275048"/>
            <a:ext cx="2143718" cy="46166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Wurst</a:t>
            </a:r>
          </a:p>
        </p:txBody>
      </p:sp>
      <p:sp>
        <p:nvSpPr>
          <p:cNvPr id="23" name="TextBox 22">
            <a:extLst>
              <a:ext uri="{FF2B5EF4-FFF2-40B4-BE49-F238E27FC236}">
                <a16:creationId xmlns:a16="http://schemas.microsoft.com/office/drawing/2014/main" id="{5A46A536-109E-F49B-8809-2476D1AEB38A}"/>
              </a:ext>
            </a:extLst>
          </p:cNvPr>
          <p:cNvSpPr txBox="1"/>
          <p:nvPr/>
        </p:nvSpPr>
        <p:spPr>
          <a:xfrm>
            <a:off x="9529712" y="3181218"/>
            <a:ext cx="2100507"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national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C6F627E2-801E-C96B-F04D-B29EABA4EACA}"/>
              </a:ext>
            </a:extLst>
          </p:cNvPr>
          <p:cNvSpPr txBox="1"/>
          <p:nvPr/>
        </p:nvSpPr>
        <p:spPr>
          <a:xfrm>
            <a:off x="492239" y="5302774"/>
            <a:ext cx="2156410"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Minderheit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BF8B3EE-3A52-53EB-0895-448095CC7980}"/>
              </a:ext>
            </a:extLst>
          </p:cNvPr>
          <p:cNvSpPr txBox="1"/>
          <p:nvPr/>
        </p:nvSpPr>
        <p:spPr>
          <a:xfrm>
            <a:off x="5020950" y="5419236"/>
            <a:ext cx="2167955" cy="46166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berliner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4E25F9D7-B179-13BF-29D8-C0E67AE54291}"/>
              </a:ext>
            </a:extLst>
          </p:cNvPr>
          <p:cNvSpPr txBox="1"/>
          <p:nvPr/>
        </p:nvSpPr>
        <p:spPr>
          <a:xfrm>
            <a:off x="2771049" y="5394048"/>
            <a:ext cx="2156410" cy="46166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bayrisch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48CBCF2D-A530-CFDA-9329-98A015E9ABBF}"/>
              </a:ext>
            </a:extLst>
          </p:cNvPr>
          <p:cNvSpPr txBox="1"/>
          <p:nvPr/>
        </p:nvSpPr>
        <p:spPr>
          <a:xfrm>
            <a:off x="7298307" y="5311559"/>
            <a:ext cx="2089680"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speziell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1FB9F7C4-A8B8-9FFF-78B1-8F35D8C9AB51}"/>
              </a:ext>
            </a:extLst>
          </p:cNvPr>
          <p:cNvSpPr txBox="1"/>
          <p:nvPr/>
        </p:nvSpPr>
        <p:spPr>
          <a:xfrm>
            <a:off x="9516242" y="5282489"/>
            <a:ext cx="2100507"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ursprünglich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06D48B15-922B-5691-1721-C9B4F5CCBF25}"/>
              </a:ext>
            </a:extLst>
          </p:cNvPr>
          <p:cNvSpPr txBox="1"/>
          <p:nvPr/>
        </p:nvSpPr>
        <p:spPr>
          <a:xfrm>
            <a:off x="2778256" y="3173851"/>
            <a:ext cx="2162072"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das Volk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3C61184-BC3D-5484-C6E5-09B7E2EFB3C3}"/>
              </a:ext>
            </a:extLst>
          </p:cNvPr>
          <p:cNvSpPr txBox="1"/>
          <p:nvPr/>
        </p:nvSpPr>
        <p:spPr>
          <a:xfrm>
            <a:off x="5045807" y="3107010"/>
            <a:ext cx="2162072"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Weise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ED2449D0-659A-F59D-9FEF-9B5429E5E22F}"/>
              </a:ext>
            </a:extLst>
          </p:cNvPr>
          <p:cNvSpPr/>
          <p:nvPr/>
        </p:nvSpPr>
        <p:spPr>
          <a:xfrm>
            <a:off x="10476411" y="213557"/>
            <a:ext cx="1347727" cy="4339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1434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9" grpId="0" animBg="1"/>
      <p:bldP spid="30" grpId="0" animBg="1"/>
      <p:bldP spid="31" grpId="0" animBg="1"/>
      <p:bldP spid="32" grpId="0" animBg="1"/>
      <p:bldP spid="33" grpId="0" animBg="1"/>
      <p:bldP spid="34" grpId="0" animBg="1"/>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8EE9-2459-F388-2C5E-16844B67DEBE}"/>
              </a:ext>
            </a:extLst>
          </p:cNvPr>
          <p:cNvSpPr>
            <a:spLocks noGrp="1"/>
          </p:cNvSpPr>
          <p:nvPr>
            <p:ph type="title"/>
          </p:nvPr>
        </p:nvSpPr>
        <p:spPr>
          <a:xfrm>
            <a:off x="0" y="213557"/>
            <a:ext cx="2680570" cy="647577"/>
          </a:xfrm>
        </p:spPr>
        <p:txBody>
          <a:bodyPr/>
          <a:lstStyle/>
          <a:p>
            <a:r>
              <a:rPr lang="en-GB" dirty="0"/>
              <a:t>Judith Kerr</a:t>
            </a:r>
          </a:p>
        </p:txBody>
      </p:sp>
      <p:sp>
        <p:nvSpPr>
          <p:cNvPr id="3" name="Text Placeholder 2">
            <a:extLst>
              <a:ext uri="{FF2B5EF4-FFF2-40B4-BE49-F238E27FC236}">
                <a16:creationId xmlns:a16="http://schemas.microsoft.com/office/drawing/2014/main" id="{BC066BCD-D7B1-2400-37E0-85ACBA6C3184}"/>
              </a:ext>
            </a:extLst>
          </p:cNvPr>
          <p:cNvSpPr>
            <a:spLocks noGrp="1"/>
          </p:cNvSpPr>
          <p:nvPr>
            <p:ph type="body" sz="quarter" idx="10"/>
          </p:nvPr>
        </p:nvSpPr>
        <p:spPr>
          <a:xfrm>
            <a:off x="217790" y="899498"/>
            <a:ext cx="11974210" cy="5105400"/>
          </a:xfrm>
        </p:spPr>
        <p:txBody>
          <a:bodyPr>
            <a:normAutofit/>
          </a:bodyPr>
          <a:lstStyle/>
          <a:p>
            <a:r>
              <a:rPr lang="de-DE" dirty="0"/>
              <a:t>In Großbritannien ist Judith Kerr für „The Tiger Who Came to Tea”bekannt. In Deutschland ist sie für „When Hitler Stole Pink Rabbit” berühmt, das die Flucht* von ihrer Familie aus Nazideutschland beschreibt. </a:t>
            </a:r>
            <a:endParaRPr lang="en-GB" dirty="0"/>
          </a:p>
        </p:txBody>
      </p:sp>
      <p:sp>
        <p:nvSpPr>
          <p:cNvPr id="5" name="Rectangle: Rounded Corners 4">
            <a:extLst>
              <a:ext uri="{FF2B5EF4-FFF2-40B4-BE49-F238E27FC236}">
                <a16:creationId xmlns:a16="http://schemas.microsoft.com/office/drawing/2014/main" id="{1F148F55-ECFD-C1B8-0319-EEF0ACDFC96E}"/>
              </a:ext>
            </a:extLst>
          </p:cNvPr>
          <p:cNvSpPr/>
          <p:nvPr/>
        </p:nvSpPr>
        <p:spPr>
          <a:xfrm>
            <a:off x="217790" y="3409786"/>
            <a:ext cx="4808694" cy="1337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Mein Vater ist zuerst in die Schweiz gefahren, dann sind wir alle nach Paris geflohen*.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73C310C1-117D-8BBA-6D0E-5D04B7C085B8}"/>
              </a:ext>
            </a:extLst>
          </p:cNvPr>
          <p:cNvSpPr/>
          <p:nvPr/>
        </p:nvSpPr>
        <p:spPr>
          <a:xfrm>
            <a:off x="5296238" y="3409786"/>
            <a:ext cx="3009488" cy="13376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 Religion war nicht so wichtig in meinem Leben. </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00EE88FA-3548-8891-162F-D15B2BCC2A16}"/>
              </a:ext>
            </a:extLst>
          </p:cNvPr>
          <p:cNvSpPr/>
          <p:nvPr/>
        </p:nvSpPr>
        <p:spPr>
          <a:xfrm>
            <a:off x="8575481" y="3429000"/>
            <a:ext cx="3373677" cy="1318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Schreiben! Ich habe als Kind immer gern Bücher geschrieben. </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263F6FD8-A2AC-BA16-3BC4-4DFF4357B00F}"/>
              </a:ext>
            </a:extLst>
          </p:cNvPr>
          <p:cNvSpPr/>
          <p:nvPr/>
        </p:nvSpPr>
        <p:spPr>
          <a:xfrm>
            <a:off x="801418" y="4981810"/>
            <a:ext cx="5728379"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Ich bin 1923 in Berlin geboren, habe glückliche berliner Kinderjahre verbracht, bis ich 10 war.</a:t>
            </a:r>
            <a:endParaRPr kumimoji="0" lang="en-GB" sz="3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42BCEC8-17E8-3521-CF60-17286617ECD6}"/>
              </a:ext>
            </a:extLst>
          </p:cNvPr>
          <p:cNvSpPr/>
          <p:nvPr/>
        </p:nvSpPr>
        <p:spPr>
          <a:xfrm>
            <a:off x="6925535" y="4981810"/>
            <a:ext cx="4294841"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Meine Eltern waren Juden* und als Minderheit sind wir vor den Nazis geflohen*.</a:t>
            </a:r>
            <a:endParaRPr kumimoji="0" lang="en-GB" sz="3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FEC112AD-6ACB-65CD-CB8B-30614B05423A}"/>
              </a:ext>
            </a:extLst>
          </p:cNvPr>
          <p:cNvSpPr/>
          <p:nvPr/>
        </p:nvSpPr>
        <p:spPr>
          <a:xfrm>
            <a:off x="1287306" y="2044047"/>
            <a:ext cx="4808694"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Ich bin 1923 in Berlin geboren, habe meine Kinderjahre dort verbracht, bis ich 10 war.</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8DD15FEB-9557-B617-DA30-18DEF2098D3D}"/>
              </a:ext>
            </a:extLst>
          </p:cNvPr>
          <p:cNvSpPr/>
          <p:nvPr/>
        </p:nvSpPr>
        <p:spPr>
          <a:xfrm>
            <a:off x="6479693" y="2019487"/>
            <a:ext cx="4024106"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Meine Eltern waren Juden* und wir sind vor den Nazis geflohen*.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2" name="Rectangle: Rounded Corners 11">
            <a:extLst>
              <a:ext uri="{FF2B5EF4-FFF2-40B4-BE49-F238E27FC236}">
                <a16:creationId xmlns:a16="http://schemas.microsoft.com/office/drawing/2014/main" id="{2BBD51E6-0528-0A6F-9006-42229867E94F}"/>
              </a:ext>
            </a:extLst>
          </p:cNvPr>
          <p:cNvSpPr/>
          <p:nvPr/>
        </p:nvSpPr>
        <p:spPr>
          <a:xfrm>
            <a:off x="9816241" y="213556"/>
            <a:ext cx="2132917" cy="3629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8E9E2F54-0421-AB99-DA55-0CE8C3E6240A}"/>
              </a:ext>
            </a:extLst>
          </p:cNvPr>
          <p:cNvSpPr/>
          <p:nvPr/>
        </p:nvSpPr>
        <p:spPr>
          <a:xfrm>
            <a:off x="3362750" y="163746"/>
            <a:ext cx="5771311" cy="539867"/>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*Flucht – flight;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Juden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Jews;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geflohen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fled</a:t>
            </a:r>
          </a:p>
        </p:txBody>
      </p:sp>
      <p:sp>
        <p:nvSpPr>
          <p:cNvPr id="14" name="Rectangle: Rounded Corners 13">
            <a:extLst>
              <a:ext uri="{FF2B5EF4-FFF2-40B4-BE49-F238E27FC236}">
                <a16:creationId xmlns:a16="http://schemas.microsoft.com/office/drawing/2014/main" id="{ED6963AF-9D8E-D2B5-D5BC-A1A1CEFAC7C1}"/>
              </a:ext>
            </a:extLst>
          </p:cNvPr>
          <p:cNvSpPr/>
          <p:nvPr/>
        </p:nvSpPr>
        <p:spPr>
          <a:xfrm>
            <a:off x="1287306" y="2039569"/>
            <a:ext cx="4808694"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Wo und wann bist du geboren? </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F2F1D2E1-A9D6-2E15-C759-4EEA8939DC6C}"/>
              </a:ext>
            </a:extLst>
          </p:cNvPr>
          <p:cNvSpPr/>
          <p:nvPr/>
        </p:nvSpPr>
        <p:spPr>
          <a:xfrm>
            <a:off x="6466083" y="2040623"/>
            <a:ext cx="4024106"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Warum hast du Deutschland verlassen?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3BBDC69C-7A24-A1A5-2D30-7544ACDE699A}"/>
              </a:ext>
            </a:extLst>
          </p:cNvPr>
          <p:cNvSpPr/>
          <p:nvPr/>
        </p:nvSpPr>
        <p:spPr>
          <a:xfrm>
            <a:off x="217790" y="3394030"/>
            <a:ext cx="4808694" cy="1337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Wohin seid ihr geflohen?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CC88DDD6-D96A-7152-700A-B0FC0783A116}"/>
              </a:ext>
            </a:extLst>
          </p:cNvPr>
          <p:cNvSpPr/>
          <p:nvPr/>
        </p:nvSpPr>
        <p:spPr>
          <a:xfrm>
            <a:off x="5323151" y="3413210"/>
            <a:ext cx="3009488" cy="13376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Wie wichtig ist die Religion in deinem Leben?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E7E86EEB-3442-FB0E-15F0-3A5FDD03F2C0}"/>
              </a:ext>
            </a:extLst>
          </p:cNvPr>
          <p:cNvSpPr/>
          <p:nvPr/>
        </p:nvSpPr>
        <p:spPr>
          <a:xfrm>
            <a:off x="8575481" y="3434409"/>
            <a:ext cx="3373677" cy="1318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Was für Hobbys hast du als Kind gehabt?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ECA1EA6C-D7F5-5D07-B9D2-2FD05C8EA53F}"/>
              </a:ext>
            </a:extLst>
          </p:cNvPr>
          <p:cNvSpPr/>
          <p:nvPr/>
        </p:nvSpPr>
        <p:spPr>
          <a:xfrm>
            <a:off x="801417" y="4985233"/>
            <a:ext cx="5728379"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Wo und wann bist du geboren? </a:t>
            </a:r>
          </a:p>
        </p:txBody>
      </p:sp>
      <p:sp>
        <p:nvSpPr>
          <p:cNvPr id="20" name="Rectangle: Rounded Corners 19">
            <a:extLst>
              <a:ext uri="{FF2B5EF4-FFF2-40B4-BE49-F238E27FC236}">
                <a16:creationId xmlns:a16="http://schemas.microsoft.com/office/drawing/2014/main" id="{29DE3984-550B-0CE4-4EF5-EA28D92FA28F}"/>
              </a:ext>
            </a:extLst>
          </p:cNvPr>
          <p:cNvSpPr/>
          <p:nvPr/>
        </p:nvSpPr>
        <p:spPr>
          <a:xfrm>
            <a:off x="6963103" y="4999144"/>
            <a:ext cx="4294841"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Warum hast du Berlin verlassen?</a:t>
            </a:r>
          </a:p>
        </p:txBody>
      </p:sp>
    </p:spTree>
    <p:extLst>
      <p:ext uri="{BB962C8B-B14F-4D97-AF65-F5344CB8AC3E}">
        <p14:creationId xmlns:p14="http://schemas.microsoft.com/office/powerpoint/2010/main" val="19317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514E9-6C7F-40A8-1D3B-7A5A527E6B5F}"/>
              </a:ext>
            </a:extLst>
          </p:cNvPr>
          <p:cNvSpPr>
            <a:spLocks noGrp="1"/>
          </p:cNvSpPr>
          <p:nvPr>
            <p:ph type="body" sz="quarter" idx="12"/>
          </p:nvPr>
        </p:nvSpPr>
        <p:spPr>
          <a:xfrm>
            <a:off x="114300" y="6154986"/>
            <a:ext cx="4089400" cy="1154112"/>
          </a:xfrm>
        </p:spPr>
        <p:txBody>
          <a:bodyPr>
            <a:normAutofit/>
          </a:bodyPr>
          <a:lstStyle/>
          <a:p>
            <a:r>
              <a:rPr lang="en-GB" sz="1200" dirty="0"/>
              <a:t>Charlotte Moss / Janine Turner / Rachel Hawkes</a:t>
            </a:r>
          </a:p>
          <a:p>
            <a:pPr rtl="0">
              <a:lnSpc>
                <a:spcPct val="120000"/>
              </a:lnSpc>
              <a:spcBef>
                <a:spcPts val="0"/>
              </a:spcBef>
              <a:spcAft>
                <a:spcPts val="0"/>
              </a:spcAft>
            </a:pPr>
            <a:r>
              <a:rPr lang="en-GB" sz="1200" b="0" dirty="0">
                <a:effectLst/>
              </a:rPr>
              <a:t>Artwork: Steve Clarke</a:t>
            </a:r>
          </a:p>
          <a:p>
            <a:pPr rtl="0">
              <a:lnSpc>
                <a:spcPct val="120000"/>
              </a:lnSpc>
              <a:spcBef>
                <a:spcPts val="0"/>
              </a:spcBef>
              <a:spcAft>
                <a:spcPts val="0"/>
              </a:spcAft>
            </a:pPr>
            <a:r>
              <a:rPr lang="en-GB" sz="1200" b="0" dirty="0">
                <a:effectLst/>
              </a:rPr>
              <a:t>Date updated: 31/03/24</a:t>
            </a:r>
          </a:p>
          <a:p>
            <a:endParaRPr lang="en-GB" dirty="0"/>
          </a:p>
        </p:txBody>
      </p:sp>
      <p:sp>
        <p:nvSpPr>
          <p:cNvPr id="3" name="Text Placeholder 2">
            <a:extLst>
              <a:ext uri="{FF2B5EF4-FFF2-40B4-BE49-F238E27FC236}">
                <a16:creationId xmlns:a16="http://schemas.microsoft.com/office/drawing/2014/main" id="{44F023D7-9802-A281-5D90-17C4B88147A0}"/>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2 Lesson 3</a:t>
            </a:r>
          </a:p>
        </p:txBody>
      </p:sp>
      <p:sp>
        <p:nvSpPr>
          <p:cNvPr id="4" name="Text Placeholder 3">
            <a:extLst>
              <a:ext uri="{FF2B5EF4-FFF2-40B4-BE49-F238E27FC236}">
                <a16:creationId xmlns:a16="http://schemas.microsoft.com/office/drawing/2014/main" id="{D9870441-A9F8-AF83-6771-E4594E00F299}"/>
              </a:ext>
            </a:extLst>
          </p:cNvPr>
          <p:cNvSpPr>
            <a:spLocks noGrp="1"/>
          </p:cNvSpPr>
          <p:nvPr>
            <p:ph type="body" sz="quarter" idx="14"/>
          </p:nvPr>
        </p:nvSpPr>
        <p:spPr>
          <a:xfrm>
            <a:off x="363538" y="1952625"/>
            <a:ext cx="8966442" cy="1476376"/>
          </a:xfrm>
        </p:spPr>
        <p:txBody>
          <a:bodyPr>
            <a:normAutofit/>
          </a:bodyPr>
          <a:lstStyle/>
          <a:p>
            <a:r>
              <a:rPr lang="en-GB" sz="5000" dirty="0" err="1"/>
              <a:t>Identität</a:t>
            </a:r>
            <a:r>
              <a:rPr lang="en-GB" sz="5000" dirty="0"/>
              <a:t>:</a:t>
            </a:r>
          </a:p>
          <a:p>
            <a:r>
              <a:rPr lang="en-GB" sz="3200" b="0" dirty="0"/>
              <a:t>Das Oktoberfest in Deutschland</a:t>
            </a:r>
          </a:p>
        </p:txBody>
      </p:sp>
    </p:spTree>
    <p:extLst>
      <p:ext uri="{BB962C8B-B14F-4D97-AF65-F5344CB8AC3E}">
        <p14:creationId xmlns:p14="http://schemas.microsoft.com/office/powerpoint/2010/main" val="71905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DBBE915-04E9-48BC-8DBB-E26E69DB73AB}"/>
              </a:ext>
            </a:extLst>
          </p:cNvPr>
          <p:cNvGraphicFramePr>
            <a:graphicFrameLocks noGrp="1"/>
          </p:cNvGraphicFramePr>
          <p:nvPr/>
        </p:nvGraphicFramePr>
        <p:xfrm>
          <a:off x="2" y="616296"/>
          <a:ext cx="12191998" cy="5727354"/>
        </p:xfrm>
        <a:graphic>
          <a:graphicData uri="http://schemas.openxmlformats.org/drawingml/2006/table">
            <a:tbl>
              <a:tblPr firstRow="1" firstCol="1" bandRow="1"/>
              <a:tblGrid>
                <a:gridCol w="1181098">
                  <a:extLst>
                    <a:ext uri="{9D8B030D-6E8A-4147-A177-3AD203B41FA5}">
                      <a16:colId xmlns:a16="http://schemas.microsoft.com/office/drawing/2014/main" val="3497221586"/>
                    </a:ext>
                  </a:extLst>
                </a:gridCol>
                <a:gridCol w="3075519">
                  <a:extLst>
                    <a:ext uri="{9D8B030D-6E8A-4147-A177-3AD203B41FA5}">
                      <a16:colId xmlns:a16="http://schemas.microsoft.com/office/drawing/2014/main" val="1295990147"/>
                    </a:ext>
                  </a:extLst>
                </a:gridCol>
                <a:gridCol w="1889098">
                  <a:extLst>
                    <a:ext uri="{9D8B030D-6E8A-4147-A177-3AD203B41FA5}">
                      <a16:colId xmlns:a16="http://schemas.microsoft.com/office/drawing/2014/main" val="1593564106"/>
                    </a:ext>
                  </a:extLst>
                </a:gridCol>
                <a:gridCol w="1922631">
                  <a:extLst>
                    <a:ext uri="{9D8B030D-6E8A-4147-A177-3AD203B41FA5}">
                      <a16:colId xmlns:a16="http://schemas.microsoft.com/office/drawing/2014/main" val="1805389002"/>
                    </a:ext>
                  </a:extLst>
                </a:gridCol>
                <a:gridCol w="2809202">
                  <a:extLst>
                    <a:ext uri="{9D8B030D-6E8A-4147-A177-3AD203B41FA5}">
                      <a16:colId xmlns:a16="http://schemas.microsoft.com/office/drawing/2014/main" val="1571700540"/>
                    </a:ext>
                  </a:extLst>
                </a:gridCol>
                <a:gridCol w="1314450">
                  <a:extLst>
                    <a:ext uri="{9D8B030D-6E8A-4147-A177-3AD203B41FA5}">
                      <a16:colId xmlns:a16="http://schemas.microsoft.com/office/drawing/2014/main" val="593237444"/>
                    </a:ext>
                  </a:extLst>
                </a:gridCol>
              </a:tblGrid>
              <a:tr h="210312">
                <a:tc>
                  <a:txBody>
                    <a:bodyPr/>
                    <a:lstStyle/>
                    <a:p>
                      <a:pPr algn="ctr">
                        <a:lnSpc>
                          <a:spcPct val="107000"/>
                        </a:lnSpc>
                        <a:spcAft>
                          <a:spcPts val="800"/>
                        </a:spcAft>
                      </a:pPr>
                      <a:r>
                        <a:rPr lang="en-GB" sz="180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180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Antwort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b="1" dirty="0" err="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benutzen</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Personen</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Wörter</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884008"/>
                  </a:ext>
                </a:extLst>
              </a:tr>
              <a:tr h="786983">
                <a:tc>
                  <a:txBody>
                    <a:bodyPr/>
                    <a:lstStyle/>
                    <a:p>
                      <a:pPr algn="ctr">
                        <a:lnSpc>
                          <a:spcPct val="107000"/>
                        </a:lnSpc>
                        <a:spcAft>
                          <a:spcPts val="800"/>
                        </a:spcAft>
                      </a:pPr>
                      <a:r>
                        <a:rPr lang="en-GB"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heißt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180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gridSpan="4">
                  <a:txBody>
                    <a:bodyPr/>
                    <a:lstStyle/>
                    <a:p>
                      <a:pPr>
                        <a:lnSpc>
                          <a:spcPct val="150000"/>
                        </a:lnSpc>
                        <a:spcAft>
                          <a:spcPts val="800"/>
                        </a:spcAft>
                      </a:pP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hMerge="1">
                  <a:txBody>
                    <a:bodyPr/>
                    <a:lstStyle/>
                    <a:p>
                      <a:endParaRPr lang="en-GB"/>
                    </a:p>
                  </a:txBody>
                  <a:tcPr/>
                </a:tc>
                <a:tc rowSpan="5" hMerge="1">
                  <a:txBody>
                    <a:bodyPr/>
                    <a:lstStyle/>
                    <a:p>
                      <a:endParaRPr lang="en-GB"/>
                    </a:p>
                  </a:txBody>
                  <a:tcPr/>
                </a:tc>
                <a:tc rowSpan="5" hMerge="1">
                  <a:txBody>
                    <a:bodyPr/>
                    <a:lstStyle/>
                    <a:p>
                      <a:endParaRPr lang="en-GB"/>
                    </a:p>
                  </a:txBody>
                  <a:tcPr/>
                </a:tc>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positiv</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259646"/>
                  </a:ext>
                </a:extLst>
              </a:tr>
              <a:tr h="786983">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einfacher</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de-DE" sz="180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Leute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392018"/>
                  </a:ext>
                </a:extLst>
              </a:tr>
              <a:tr h="786983">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benutzt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de-DE" sz="180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unmöglich</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536856"/>
                  </a:ext>
                </a:extLst>
              </a:tr>
              <a:tr h="612618">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bleibt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denken</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220009"/>
                  </a:ext>
                </a:extLst>
              </a:tr>
              <a:tr h="2087799">
                <a:tc>
                  <a:txBody>
                    <a:bodyPr/>
                    <a:lstStyle/>
                    <a:p>
                      <a:pPr algn="ctr">
                        <a:lnSpc>
                          <a:spcPct val="107000"/>
                        </a:lnSpc>
                        <a:spcAft>
                          <a:spcPts val="800"/>
                        </a:spcAft>
                      </a:pPr>
                      <a:r>
                        <a:rPr lang="de-DE" sz="1800" b="1">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ganz inklusiv</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de-DE" sz="180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800"/>
                        </a:spcAft>
                      </a:pPr>
                      <a:r>
                        <a:rPr lang="de-DE" sz="1800" b="1" dirty="0">
                          <a:solidFill>
                            <a:srgbClr val="3D3C3C"/>
                          </a:solidFill>
                          <a:effectLst/>
                          <a:latin typeface="Century Gothic" panose="020B0502020202020204" pitchFamily="34" charset="0"/>
                          <a:ea typeface="Times New Roman" panose="02020603050405020304" pitchFamily="18" charset="0"/>
                          <a:cs typeface="Arial" panose="020B0604020202020204" pitchFamily="34" charset="0"/>
                        </a:rPr>
                        <a:t>unterr-ichten</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0546" marR="50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757428"/>
                  </a:ext>
                </a:extLst>
              </a:tr>
            </a:tbl>
          </a:graphicData>
        </a:graphic>
      </p:graphicFrame>
      <p:sp>
        <p:nvSpPr>
          <p:cNvPr id="6" name="TextBox 5">
            <a:extLst>
              <a:ext uri="{FF2B5EF4-FFF2-40B4-BE49-F238E27FC236}">
                <a16:creationId xmlns:a16="http://schemas.microsoft.com/office/drawing/2014/main" id="{BDB77418-B268-439D-9FD8-CD410B8597E6}"/>
              </a:ext>
            </a:extLst>
          </p:cNvPr>
          <p:cNvSpPr txBox="1"/>
          <p:nvPr/>
        </p:nvSpPr>
        <p:spPr>
          <a:xfrm>
            <a:off x="1236746" y="1305695"/>
            <a:ext cx="9718508" cy="502547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In der deutschen Sprache haben Substantive* unterschiedlichen*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Formen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wie „Freunde“ für Männer und „Freundinnen“ für Frauen. Aber was soll man sagen, wenn man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über alle Menschen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reden will? Einige Personen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sagen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dass „Freunde“ Menschen aller Gender bedeutet*. Für andere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bedeutet</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das nur Männer, und sie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sagen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lieber „Freundinnen und Freunde“. Für andere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Personen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sind Gendersternchen, wie „Freund*innen“ eine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gute</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Lösung, weil das alle Gender bedeutet. Aber das ist nicht die einzige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Lösung</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Seit 2019 ist die Sprache in Hannover offiziell genderneutral. Dort benutzt man Formen wie „Studentinnen und Studenten“ nicht.  Man empfiehlt* Wörter, die aus dem Verb stammen, wie „Studierende“ für Menschen, die studieren, und „Lehrende“ für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Menschen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die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lehren</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Das ist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leichter </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zu sagen und schreiben als „Lehrer*innen“ und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ist immer noch</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genderneutral. Aber wenn Wörter wie „Lehrende“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nicht möglich</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sind, </a:t>
            </a:r>
            <a:r>
              <a:rPr kumimoji="0" lang="de-DE"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empfiehlt</a:t>
            </a:r>
            <a:r>
              <a:rPr kumimoji="0" lang="de-DE" b="0"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Arial" panose="020B0604020202020204" pitchFamily="34" charset="0"/>
              </a:rPr>
              <a:t> die Stadt das Gendersternchen.</a:t>
            </a:r>
            <a:endParaRPr kumimoji="0" lang="en-GB" b="0" i="0" u="none" strike="noStrike" kern="1200" cap="none" spc="0" normalizeH="0" baseline="0" noProof="0" dirty="0">
              <a:ln>
                <a:noFill/>
              </a:ln>
              <a:solidFill>
                <a:srgbClr val="52505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A33EB7B8-5832-4107-C7E0-492B3BC9DA0B}"/>
              </a:ext>
            </a:extLst>
          </p:cNvPr>
          <p:cNvSpPr>
            <a:spLocks noGrp="1"/>
          </p:cNvSpPr>
          <p:nvPr>
            <p:ph type="title"/>
          </p:nvPr>
        </p:nvSpPr>
        <p:spPr/>
        <p:txBody>
          <a:bodyPr/>
          <a:lstStyle/>
          <a:p>
            <a:r>
              <a:rPr lang="en-GB" dirty="0" err="1"/>
              <a:t>Hausaufgaben</a:t>
            </a:r>
            <a:endParaRPr lang="en-GB" dirty="0"/>
          </a:p>
        </p:txBody>
      </p:sp>
    </p:spTree>
    <p:extLst>
      <p:ext uri="{BB962C8B-B14F-4D97-AF65-F5344CB8AC3E}">
        <p14:creationId xmlns:p14="http://schemas.microsoft.com/office/powerpoint/2010/main" val="1167690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A4BA-7049-8ACD-D9FC-60698EB50C1C}"/>
              </a:ext>
            </a:extLst>
          </p:cNvPr>
          <p:cNvSpPr>
            <a:spLocks noGrp="1"/>
          </p:cNvSpPr>
          <p:nvPr>
            <p:ph type="title"/>
          </p:nvPr>
        </p:nvSpPr>
        <p:spPr>
          <a:xfrm>
            <a:off x="0" y="88296"/>
            <a:ext cx="3557392" cy="647577"/>
          </a:xfrm>
        </p:spPr>
        <p:txBody>
          <a:bodyPr/>
          <a:lstStyle/>
          <a:p>
            <a:r>
              <a:rPr lang="en-GB" dirty="0"/>
              <a:t>Plural rules 1-3</a:t>
            </a:r>
          </a:p>
        </p:txBody>
      </p:sp>
      <p:sp>
        <p:nvSpPr>
          <p:cNvPr id="3" name="Text Placeholder 2">
            <a:extLst>
              <a:ext uri="{FF2B5EF4-FFF2-40B4-BE49-F238E27FC236}">
                <a16:creationId xmlns:a16="http://schemas.microsoft.com/office/drawing/2014/main" id="{A0FC3817-72A4-91B8-DA58-61283B4F9FCE}"/>
              </a:ext>
            </a:extLst>
          </p:cNvPr>
          <p:cNvSpPr>
            <a:spLocks noGrp="1"/>
          </p:cNvSpPr>
          <p:nvPr>
            <p:ph type="body" sz="quarter" idx="10"/>
          </p:nvPr>
        </p:nvSpPr>
        <p:spPr>
          <a:xfrm>
            <a:off x="131603" y="1054417"/>
            <a:ext cx="11765486" cy="5105400"/>
          </a:xfrm>
        </p:spPr>
        <p:txBody>
          <a:bodyPr/>
          <a:lstStyle/>
          <a:p>
            <a:r>
              <a:rPr lang="en-GB" dirty="0"/>
              <a:t>You know six ways to form plurals in German. Here are the first three:</a:t>
            </a:r>
          </a:p>
        </p:txBody>
      </p:sp>
      <p:sp>
        <p:nvSpPr>
          <p:cNvPr id="4" name="TextBox 3">
            <a:extLst>
              <a:ext uri="{FF2B5EF4-FFF2-40B4-BE49-F238E27FC236}">
                <a16:creationId xmlns:a16="http://schemas.microsoft.com/office/drawing/2014/main" id="{D98EE05D-5422-1163-E8A2-4EC10EA15B94}"/>
              </a:ext>
            </a:extLst>
          </p:cNvPr>
          <p:cNvSpPr txBox="1"/>
          <p:nvPr/>
        </p:nvSpPr>
        <p:spPr>
          <a:xfrm>
            <a:off x="124719" y="4973669"/>
            <a:ext cx="938099" cy="400110"/>
          </a:xfrm>
          <a:prstGeom prst="rect">
            <a:avLst/>
          </a:prstGeom>
          <a:solidFill>
            <a:srgbClr val="FFCC00"/>
          </a:solidFill>
          <a:ln>
            <a:solidFill>
              <a:schemeClr val="tx2"/>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36687F0-A988-FE81-5FC7-3268FF515BD4}"/>
              </a:ext>
            </a:extLst>
          </p:cNvPr>
          <p:cNvSpPr txBox="1"/>
          <p:nvPr/>
        </p:nvSpPr>
        <p:spPr>
          <a:xfrm>
            <a:off x="116939" y="1960886"/>
            <a:ext cx="945721" cy="400110"/>
          </a:xfrm>
          <a:prstGeom prst="rect">
            <a:avLst/>
          </a:prstGeom>
          <a:solidFill>
            <a:srgbClr val="FFCC00"/>
          </a:solidFill>
          <a:ln>
            <a:solidFill>
              <a:schemeClr val="tx2"/>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4C64E7E-B198-23AB-7838-FA9CFC320B27}"/>
              </a:ext>
            </a:extLst>
          </p:cNvPr>
          <p:cNvSpPr txBox="1"/>
          <p:nvPr/>
        </p:nvSpPr>
        <p:spPr>
          <a:xfrm>
            <a:off x="126423" y="3420081"/>
            <a:ext cx="957149" cy="400110"/>
          </a:xfrm>
          <a:prstGeom prst="rect">
            <a:avLst/>
          </a:prstGeom>
          <a:solidFill>
            <a:srgbClr val="FFCC00"/>
          </a:solidFill>
          <a:ln>
            <a:solidFill>
              <a:schemeClr val="tx2"/>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DF3D5B8C-5253-D983-6F38-5CE3741DE09C}"/>
              </a:ext>
            </a:extLst>
          </p:cNvPr>
          <p:cNvSpPr/>
          <p:nvPr/>
        </p:nvSpPr>
        <p:spPr>
          <a:xfrm>
            <a:off x="1062660" y="1996504"/>
            <a:ext cx="59442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the end (with or without an </a:t>
            </a: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umlaut</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8" name="Rectangle 7">
            <a:extLst>
              <a:ext uri="{FF2B5EF4-FFF2-40B4-BE49-F238E27FC236}">
                <a16:creationId xmlns:a16="http://schemas.microsoft.com/office/drawing/2014/main" id="{F1E53F21-4F88-E0F9-B7AB-C04DE4FA3EF9}"/>
              </a:ext>
            </a:extLst>
          </p:cNvPr>
          <p:cNvSpPr/>
          <p:nvPr/>
        </p:nvSpPr>
        <p:spPr>
          <a:xfrm>
            <a:off x="1117691" y="3435862"/>
            <a:ext cx="66548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may not change.</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999F0713-3D2B-6579-FEA9-7B2E90F6BCEF}"/>
              </a:ext>
            </a:extLst>
          </p:cNvPr>
          <p:cNvSpPr/>
          <p:nvPr/>
        </p:nvSpPr>
        <p:spPr>
          <a:xfrm>
            <a:off x="1081867" y="4988944"/>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Add either –</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feminine nouns</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BCAEB16-520A-639A-6095-DFA0D6C7F81E}"/>
              </a:ext>
            </a:extLst>
          </p:cNvPr>
          <p:cNvSpPr txBox="1"/>
          <p:nvPr/>
        </p:nvSpPr>
        <p:spPr>
          <a:xfrm>
            <a:off x="1912960" y="2616775"/>
            <a:ext cx="1950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Grund</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26F9B1F-71CD-9293-D5C3-974FD0C24FB9}"/>
              </a:ext>
            </a:extLst>
          </p:cNvPr>
          <p:cNvSpPr txBox="1"/>
          <p:nvPr/>
        </p:nvSpPr>
        <p:spPr>
          <a:xfrm>
            <a:off x="3694139" y="2600806"/>
            <a:ext cx="17195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die Gr</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ü</a:t>
            </a:r>
            <a:r>
              <a:rPr kumimoji="0" lang="en-GB"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nde</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B8F4E77B-DB74-CE26-8B1D-A346BC59F084}"/>
              </a:ext>
            </a:extLst>
          </p:cNvPr>
          <p:cNvSpPr txBox="1"/>
          <p:nvPr/>
        </p:nvSpPr>
        <p:spPr>
          <a:xfrm>
            <a:off x="3801194" y="4043906"/>
            <a:ext cx="22100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die Schnitzel</a:t>
            </a:r>
          </a:p>
        </p:txBody>
      </p:sp>
      <p:sp>
        <p:nvSpPr>
          <p:cNvPr id="13" name="TextBox 12">
            <a:extLst>
              <a:ext uri="{FF2B5EF4-FFF2-40B4-BE49-F238E27FC236}">
                <a16:creationId xmlns:a16="http://schemas.microsoft.com/office/drawing/2014/main" id="{47341C6C-E68F-E47F-5EF0-5EED51A57051}"/>
              </a:ext>
            </a:extLst>
          </p:cNvPr>
          <p:cNvSpPr txBox="1"/>
          <p:nvPr/>
        </p:nvSpPr>
        <p:spPr>
          <a:xfrm>
            <a:off x="1828200" y="4036362"/>
            <a:ext cx="2138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das Schnitzel</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EFD7226-CF4D-5384-74D3-E927154939B1}"/>
              </a:ext>
            </a:extLst>
          </p:cNvPr>
          <p:cNvSpPr txBox="1"/>
          <p:nvPr/>
        </p:nvSpPr>
        <p:spPr>
          <a:xfrm>
            <a:off x="1896625" y="5603208"/>
            <a:ext cx="2232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die Weise </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16B5C1C-6151-8A77-627E-138BD0DC861D}"/>
              </a:ext>
            </a:extLst>
          </p:cNvPr>
          <p:cNvSpPr txBox="1"/>
          <p:nvPr/>
        </p:nvSpPr>
        <p:spPr>
          <a:xfrm>
            <a:off x="3941335" y="5595664"/>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Weisen</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183DAFD-363D-62BF-4C47-0979C776E8B5}"/>
              </a:ext>
            </a:extLst>
          </p:cNvPr>
          <p:cNvSpPr txBox="1"/>
          <p:nvPr/>
        </p:nvSpPr>
        <p:spPr>
          <a:xfrm>
            <a:off x="7659719" y="1908889"/>
            <a:ext cx="4193349" cy="707886"/>
          </a:xfrm>
          <a:prstGeom prst="rect">
            <a:avLst/>
          </a:prstGeom>
          <a:solidFill>
            <a:schemeClr val="tx1"/>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&gt;90% masculine nouns</a:t>
            </a:r>
            <a:b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&gt;75% neuter nouns</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2DD9092-A9F3-E6A4-1917-D8D84F2BF099}"/>
              </a:ext>
            </a:extLst>
          </p:cNvPr>
          <p:cNvSpPr txBox="1"/>
          <p:nvPr/>
        </p:nvSpPr>
        <p:spPr>
          <a:xfrm>
            <a:off x="7659719" y="3407062"/>
            <a:ext cx="4261612" cy="400110"/>
          </a:xfrm>
          <a:prstGeom prst="rect">
            <a:avLst/>
          </a:prstGeom>
          <a:solidFill>
            <a:schemeClr val="tx1"/>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masculine/neuter</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31EB9BC-43D7-33BA-EFF8-73A0573CE34B}"/>
              </a:ext>
            </a:extLst>
          </p:cNvPr>
          <p:cNvSpPr txBox="1"/>
          <p:nvPr/>
        </p:nvSpPr>
        <p:spPr>
          <a:xfrm>
            <a:off x="7625586" y="4997570"/>
            <a:ext cx="4271503" cy="400110"/>
          </a:xfrm>
          <a:prstGeom prst="rect">
            <a:avLst/>
          </a:prstGeom>
          <a:solidFill>
            <a:schemeClr val="tx1"/>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90% feminine nouns</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03226181-716D-130B-DE18-6AA1BB8B58DF}"/>
              </a:ext>
            </a:extLst>
          </p:cNvPr>
          <p:cNvSpPr/>
          <p:nvPr/>
        </p:nvSpPr>
        <p:spPr>
          <a:xfrm>
            <a:off x="10214345" y="150926"/>
            <a:ext cx="1672855" cy="3751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Tree>
    <p:extLst>
      <p:ext uri="{BB962C8B-B14F-4D97-AF65-F5344CB8AC3E}">
        <p14:creationId xmlns:p14="http://schemas.microsoft.com/office/powerpoint/2010/main" val="219241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p:bldP spid="14" grpId="0"/>
      <p:bldP spid="15" grpId="0"/>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8F11-3047-265B-7028-0EBFD0D96A91}"/>
              </a:ext>
            </a:extLst>
          </p:cNvPr>
          <p:cNvSpPr>
            <a:spLocks noGrp="1"/>
          </p:cNvSpPr>
          <p:nvPr>
            <p:ph type="title"/>
          </p:nvPr>
        </p:nvSpPr>
        <p:spPr>
          <a:xfrm>
            <a:off x="0" y="213557"/>
            <a:ext cx="3511437" cy="647577"/>
          </a:xfrm>
        </p:spPr>
        <p:txBody>
          <a:bodyPr/>
          <a:lstStyle/>
          <a:p>
            <a:r>
              <a:rPr lang="en-GB" dirty="0"/>
              <a:t>Was </a:t>
            </a:r>
            <a:r>
              <a:rPr lang="en-GB" dirty="0" err="1"/>
              <a:t>siehst</a:t>
            </a:r>
            <a:r>
              <a:rPr lang="en-GB" dirty="0"/>
              <a:t> du?</a:t>
            </a:r>
          </a:p>
        </p:txBody>
      </p:sp>
      <p:graphicFrame>
        <p:nvGraphicFramePr>
          <p:cNvPr id="4" name="Table 3">
            <a:extLst>
              <a:ext uri="{FF2B5EF4-FFF2-40B4-BE49-F238E27FC236}">
                <a16:creationId xmlns:a16="http://schemas.microsoft.com/office/drawing/2014/main" id="{3A2FE265-9BD4-6F08-D0F2-82F1F3C0AEAA}"/>
              </a:ext>
            </a:extLst>
          </p:cNvPr>
          <p:cNvGraphicFramePr>
            <a:graphicFrameLocks noGrp="1"/>
          </p:cNvGraphicFramePr>
          <p:nvPr/>
        </p:nvGraphicFramePr>
        <p:xfrm>
          <a:off x="7013753" y="3600362"/>
          <a:ext cx="5081161" cy="2682275"/>
        </p:xfrm>
        <a:graphic>
          <a:graphicData uri="http://schemas.openxmlformats.org/drawingml/2006/table">
            <a:tbl>
              <a:tblPr firstRow="1" bandRow="1">
                <a:tableStyleId>{ED083AE6-46FA-4A59-8FB0-9F97EB10719F}</a:tableStyleId>
              </a:tblPr>
              <a:tblGrid>
                <a:gridCol w="350035">
                  <a:extLst>
                    <a:ext uri="{9D8B030D-6E8A-4147-A177-3AD203B41FA5}">
                      <a16:colId xmlns:a16="http://schemas.microsoft.com/office/drawing/2014/main" val="2707976010"/>
                    </a:ext>
                  </a:extLst>
                </a:gridCol>
                <a:gridCol w="2116659">
                  <a:extLst>
                    <a:ext uri="{9D8B030D-6E8A-4147-A177-3AD203B41FA5}">
                      <a16:colId xmlns:a16="http://schemas.microsoft.com/office/drawing/2014/main" val="614538447"/>
                    </a:ext>
                  </a:extLst>
                </a:gridCol>
                <a:gridCol w="2614467">
                  <a:extLst>
                    <a:ext uri="{9D8B030D-6E8A-4147-A177-3AD203B41FA5}">
                      <a16:colId xmlns:a16="http://schemas.microsoft.com/office/drawing/2014/main" val="4052351916"/>
                    </a:ext>
                  </a:extLst>
                </a:gridCol>
              </a:tblGrid>
              <a:tr h="482885">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endParaRPr lang="en-GB" sz="200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73313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tx1"/>
                          </a:solidFill>
                          <a:latin typeface="Century Gothic" panose="020B0502020202020204" pitchFamily="34" charset="0"/>
                        </a:rPr>
                        <a:t>eleven worlds</a:t>
                      </a:r>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73313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tx1"/>
                          </a:solidFill>
                          <a:latin typeface="Century Gothic" panose="020B0502020202020204" pitchFamily="34" charset="0"/>
                        </a:rPr>
                        <a:t>five schnitzels</a:t>
                      </a:r>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73313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two stones</a:t>
                      </a:r>
                    </a:p>
                  </a:txBody>
                  <a:tcPr anchor="ctr"/>
                </a:tc>
                <a:extLst>
                  <a:ext uri="{0D108BD9-81ED-4DB2-BD59-A6C34878D82A}">
                    <a16:rowId xmlns:a16="http://schemas.microsoft.com/office/drawing/2014/main" val="3820224318"/>
                  </a:ext>
                </a:extLst>
              </a:tr>
            </a:tbl>
          </a:graphicData>
        </a:graphic>
      </p:graphicFrame>
      <p:sp>
        <p:nvSpPr>
          <p:cNvPr id="5" name="CuadroTexto 4">
            <a:extLst>
              <a:ext uri="{FF2B5EF4-FFF2-40B4-BE49-F238E27FC236}">
                <a16:creationId xmlns:a16="http://schemas.microsoft.com/office/drawing/2014/main" id="{2811F318-B358-4CB0-35CB-ED59CCE603A9}"/>
              </a:ext>
            </a:extLst>
          </p:cNvPr>
          <p:cNvSpPr txBox="1"/>
          <p:nvPr/>
        </p:nvSpPr>
        <p:spPr>
          <a:xfrm>
            <a:off x="10733877" y="810452"/>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525050"/>
                </a:solidFill>
                <a:effectLst/>
                <a:uLnTx/>
                <a:uFillTx/>
                <a:latin typeface="Century Gothic" panose="020F0302020204030204"/>
                <a:ea typeface="+mn-ea"/>
                <a:cs typeface="+mn-cs"/>
              </a:rPr>
              <a:t>Person </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B</a:t>
            </a:r>
            <a:endParaRPr kumimoji="0" lang="es-GB" sz="20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6" name="Speech Bubble: Rectangle with Corners Rounded 5">
            <a:extLst>
              <a:ext uri="{FF2B5EF4-FFF2-40B4-BE49-F238E27FC236}">
                <a16:creationId xmlns:a16="http://schemas.microsoft.com/office/drawing/2014/main" id="{B015F5B8-CEA8-E6D2-207B-8527ED48F6FE}"/>
              </a:ext>
            </a:extLst>
          </p:cNvPr>
          <p:cNvSpPr/>
          <p:nvPr/>
        </p:nvSpPr>
        <p:spPr>
          <a:xfrm>
            <a:off x="7065896" y="665662"/>
            <a:ext cx="3511437" cy="1064991"/>
          </a:xfrm>
          <a:prstGeom prst="wedgeRoundRectCallout">
            <a:avLst>
              <a:gd name="adj1" fmla="val 55783"/>
              <a:gd name="adj2" fmla="val -15143"/>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2.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fünf</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Schnitzel! Ich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drei</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Religionen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Was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siehst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du?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0" name="Speech Bubble: Rectangle with Corners Rounded 9">
            <a:extLst>
              <a:ext uri="{FF2B5EF4-FFF2-40B4-BE49-F238E27FC236}">
                <a16:creationId xmlns:a16="http://schemas.microsoft.com/office/drawing/2014/main" id="{C76A7AF7-5437-7013-FC71-45C2FBCF697E}"/>
              </a:ext>
            </a:extLst>
          </p:cNvPr>
          <p:cNvSpPr/>
          <p:nvPr/>
        </p:nvSpPr>
        <p:spPr>
          <a:xfrm>
            <a:off x="7144362" y="1871936"/>
            <a:ext cx="4655241" cy="836666"/>
          </a:xfrm>
          <a:prstGeom prst="wedgeRoundRectCallout">
            <a:avLst>
              <a:gd name="adj1" fmla="val 34934"/>
              <a:gd name="adj2" fmla="val -86817"/>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4.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auch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zwei</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Steine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neun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Köpfe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Was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siehst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du?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DE485FAD-BF02-58D1-768B-104D52A756A5}"/>
              </a:ext>
            </a:extLst>
          </p:cNvPr>
          <p:cNvSpPr/>
          <p:nvPr/>
        </p:nvSpPr>
        <p:spPr>
          <a:xfrm>
            <a:off x="7013753" y="2802984"/>
            <a:ext cx="4483160" cy="714486"/>
          </a:xfrm>
          <a:prstGeom prst="wedgeRoundRectCallout">
            <a:avLst>
              <a:gd name="adj1" fmla="val 62776"/>
              <a:gd name="adj2" fmla="val -62189"/>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6.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elf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Welten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zwei</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Fenster. Was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siehst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du?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1BC0E2A9-8153-F034-36CE-4295D4B337FE}"/>
              </a:ext>
            </a:extLst>
          </p:cNvPr>
          <p:cNvSpPr/>
          <p:nvPr/>
        </p:nvSpPr>
        <p:spPr>
          <a:xfrm>
            <a:off x="8378519" y="4881396"/>
            <a:ext cx="705354"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x 9</a:t>
            </a:r>
            <a:endPar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9" name="Oval 18">
            <a:extLst>
              <a:ext uri="{FF2B5EF4-FFF2-40B4-BE49-F238E27FC236}">
                <a16:creationId xmlns:a16="http://schemas.microsoft.com/office/drawing/2014/main" id="{C59D79C4-AEF9-1B4B-6F9C-D12D42209474}"/>
              </a:ext>
            </a:extLst>
          </p:cNvPr>
          <p:cNvSpPr/>
          <p:nvPr/>
        </p:nvSpPr>
        <p:spPr>
          <a:xfrm>
            <a:off x="9813556" y="4941499"/>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0" name="Oval 19">
            <a:extLst>
              <a:ext uri="{FF2B5EF4-FFF2-40B4-BE49-F238E27FC236}">
                <a16:creationId xmlns:a16="http://schemas.microsoft.com/office/drawing/2014/main" id="{FE4F456E-3C80-27D0-4D78-0C0FF797F6B2}"/>
              </a:ext>
            </a:extLst>
          </p:cNvPr>
          <p:cNvSpPr/>
          <p:nvPr/>
        </p:nvSpPr>
        <p:spPr>
          <a:xfrm>
            <a:off x="9846684" y="5630442"/>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AF4C037E-8CA2-6EB5-F8EF-DF78F7C046FE}"/>
              </a:ext>
            </a:extLst>
          </p:cNvPr>
          <p:cNvSpPr/>
          <p:nvPr/>
        </p:nvSpPr>
        <p:spPr>
          <a:xfrm>
            <a:off x="9827528" y="4219032"/>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2" name="Oval 21">
            <a:extLst>
              <a:ext uri="{FF2B5EF4-FFF2-40B4-BE49-F238E27FC236}">
                <a16:creationId xmlns:a16="http://schemas.microsoft.com/office/drawing/2014/main" id="{64FE290D-93A2-EA19-DFC1-C0097AE704B8}"/>
              </a:ext>
            </a:extLst>
          </p:cNvPr>
          <p:cNvSpPr/>
          <p:nvPr/>
        </p:nvSpPr>
        <p:spPr>
          <a:xfrm>
            <a:off x="7156123" y="4226748"/>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3" name="Oval 22">
            <a:extLst>
              <a:ext uri="{FF2B5EF4-FFF2-40B4-BE49-F238E27FC236}">
                <a16:creationId xmlns:a16="http://schemas.microsoft.com/office/drawing/2014/main" id="{DD66D1B7-963D-18C4-1A02-C3CE62C4BDA5}"/>
              </a:ext>
            </a:extLst>
          </p:cNvPr>
          <p:cNvSpPr/>
          <p:nvPr/>
        </p:nvSpPr>
        <p:spPr>
          <a:xfrm>
            <a:off x="7356982" y="4809917"/>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4" name="Oval 23">
            <a:extLst>
              <a:ext uri="{FF2B5EF4-FFF2-40B4-BE49-F238E27FC236}">
                <a16:creationId xmlns:a16="http://schemas.microsoft.com/office/drawing/2014/main" id="{EC84DD21-20F5-E70B-A610-9FAD7FCAC347}"/>
              </a:ext>
            </a:extLst>
          </p:cNvPr>
          <p:cNvSpPr/>
          <p:nvPr/>
        </p:nvSpPr>
        <p:spPr>
          <a:xfrm>
            <a:off x="7301587" y="5598369"/>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5" name="CuadroTexto 4">
            <a:extLst>
              <a:ext uri="{FF2B5EF4-FFF2-40B4-BE49-F238E27FC236}">
                <a16:creationId xmlns:a16="http://schemas.microsoft.com/office/drawing/2014/main" id="{D7C3FB38-E404-D282-66B8-292115CC5DDC}"/>
              </a:ext>
            </a:extLst>
          </p:cNvPr>
          <p:cNvSpPr txBox="1"/>
          <p:nvPr/>
        </p:nvSpPr>
        <p:spPr>
          <a:xfrm>
            <a:off x="177113" y="1780024"/>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525050"/>
                </a:solidFill>
                <a:effectLst/>
                <a:uLnTx/>
                <a:uFillTx/>
                <a:latin typeface="Century Gothic" panose="020F0302020204030204"/>
                <a:ea typeface="+mn-ea"/>
                <a:cs typeface="+mn-cs"/>
              </a:rPr>
              <a:t>Person A</a:t>
            </a:r>
          </a:p>
        </p:txBody>
      </p:sp>
      <p:graphicFrame>
        <p:nvGraphicFramePr>
          <p:cNvPr id="26" name="Table 25">
            <a:extLst>
              <a:ext uri="{FF2B5EF4-FFF2-40B4-BE49-F238E27FC236}">
                <a16:creationId xmlns:a16="http://schemas.microsoft.com/office/drawing/2014/main" id="{427A864C-F030-4A10-BEAF-4E6899FD7AAD}"/>
              </a:ext>
            </a:extLst>
          </p:cNvPr>
          <p:cNvGraphicFramePr>
            <a:graphicFrameLocks noGrp="1"/>
          </p:cNvGraphicFramePr>
          <p:nvPr/>
        </p:nvGraphicFramePr>
        <p:xfrm>
          <a:off x="97086" y="3714638"/>
          <a:ext cx="5081161" cy="2595630"/>
        </p:xfrm>
        <a:graphic>
          <a:graphicData uri="http://schemas.openxmlformats.org/drawingml/2006/table">
            <a:tbl>
              <a:tblPr firstRow="1" bandRow="1">
                <a:tableStyleId>{ED083AE6-46FA-4A59-8FB0-9F97EB10719F}</a:tableStyleId>
              </a:tblPr>
              <a:tblGrid>
                <a:gridCol w="350035">
                  <a:extLst>
                    <a:ext uri="{9D8B030D-6E8A-4147-A177-3AD203B41FA5}">
                      <a16:colId xmlns:a16="http://schemas.microsoft.com/office/drawing/2014/main" val="2707976010"/>
                    </a:ext>
                  </a:extLst>
                </a:gridCol>
                <a:gridCol w="2078183">
                  <a:extLst>
                    <a:ext uri="{9D8B030D-6E8A-4147-A177-3AD203B41FA5}">
                      <a16:colId xmlns:a16="http://schemas.microsoft.com/office/drawing/2014/main" val="614538447"/>
                    </a:ext>
                  </a:extLst>
                </a:gridCol>
                <a:gridCol w="2652943">
                  <a:extLst>
                    <a:ext uri="{9D8B030D-6E8A-4147-A177-3AD203B41FA5}">
                      <a16:colId xmlns:a16="http://schemas.microsoft.com/office/drawing/2014/main" val="4052351916"/>
                    </a:ext>
                  </a:extLst>
                </a:gridCol>
              </a:tblGrid>
              <a:tr h="311076">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endParaRPr lang="en-GB" sz="200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73313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          </a:t>
                      </a:r>
                      <a:r>
                        <a:rPr lang="en-GB" sz="2000" b="0" dirty="0">
                          <a:solidFill>
                            <a:schemeClr val="tx1"/>
                          </a:solidFill>
                          <a:latin typeface="Century Gothic" panose="020B0502020202020204" pitchFamily="34" charset="0"/>
                        </a:rPr>
                        <a:t>x 4</a:t>
                      </a:r>
                    </a:p>
                  </a:txBody>
                  <a:tcPr anchor="ctr"/>
                </a:tc>
                <a:tc>
                  <a:txBody>
                    <a:bodyPr/>
                    <a:lstStyle/>
                    <a:p>
                      <a:pPr algn="ctr"/>
                      <a:r>
                        <a:rPr lang="en-US" sz="2000" b="0" dirty="0">
                          <a:solidFill>
                            <a:schemeClr val="tx1"/>
                          </a:solidFill>
                          <a:latin typeface="Century Gothic" panose="020B0502020202020204" pitchFamily="34" charset="0"/>
                        </a:rPr>
                        <a:t>seven heads</a:t>
                      </a:r>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73313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four windows</a:t>
                      </a:r>
                    </a:p>
                  </a:txBody>
                  <a:tcPr anchor="ctr"/>
                </a:tc>
                <a:extLst>
                  <a:ext uri="{0D108BD9-81ED-4DB2-BD59-A6C34878D82A}">
                    <a16:rowId xmlns:a16="http://schemas.microsoft.com/office/drawing/2014/main" val="2057203793"/>
                  </a:ext>
                </a:extLst>
              </a:tr>
              <a:tr h="73313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five religions</a:t>
                      </a:r>
                    </a:p>
                  </a:txBody>
                  <a:tcPr anchor="ctr"/>
                </a:tc>
                <a:extLst>
                  <a:ext uri="{0D108BD9-81ED-4DB2-BD59-A6C34878D82A}">
                    <a16:rowId xmlns:a16="http://schemas.microsoft.com/office/drawing/2014/main" val="3820224318"/>
                  </a:ext>
                </a:extLst>
              </a:tr>
            </a:tbl>
          </a:graphicData>
        </a:graphic>
      </p:graphicFrame>
      <p:sp>
        <p:nvSpPr>
          <p:cNvPr id="27" name="Speech Bubble: Rectangle with Corners Rounded 26">
            <a:extLst>
              <a:ext uri="{FF2B5EF4-FFF2-40B4-BE49-F238E27FC236}">
                <a16:creationId xmlns:a16="http://schemas.microsoft.com/office/drawing/2014/main" id="{401AE9F9-7BCD-939C-3E31-DB123A1F11AC}"/>
              </a:ext>
            </a:extLst>
          </p:cNvPr>
          <p:cNvSpPr/>
          <p:nvPr/>
        </p:nvSpPr>
        <p:spPr>
          <a:xfrm>
            <a:off x="3820739" y="622870"/>
            <a:ext cx="2993773" cy="1035377"/>
          </a:xfrm>
          <a:prstGeom prst="wedgeRoundRectCallout">
            <a:avLst>
              <a:gd name="adj1" fmla="val -130059"/>
              <a:gd name="adj2" fmla="val 77507"/>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1.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vier</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Schnitzel. Was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siehst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du?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Speech Bubble: Rectangle with Corners Rounded 27">
            <a:extLst>
              <a:ext uri="{FF2B5EF4-FFF2-40B4-BE49-F238E27FC236}">
                <a16:creationId xmlns:a16="http://schemas.microsoft.com/office/drawing/2014/main" id="{54EB2027-E4B9-D1EA-E6DC-81700541FC28}"/>
              </a:ext>
            </a:extLst>
          </p:cNvPr>
          <p:cNvSpPr/>
          <p:nvPr/>
        </p:nvSpPr>
        <p:spPr>
          <a:xfrm>
            <a:off x="3012874" y="1728366"/>
            <a:ext cx="3511437" cy="1064991"/>
          </a:xfrm>
          <a:prstGeom prst="wedgeRoundRectCallout">
            <a:avLst>
              <a:gd name="adj1" fmla="val -94331"/>
              <a:gd name="adj2" fmla="val -19953"/>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3.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fünf</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Religionen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zwei</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Steine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Was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siehst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du?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Speech Bubble: Rectangle with Corners Rounded 28">
            <a:extLst>
              <a:ext uri="{FF2B5EF4-FFF2-40B4-BE49-F238E27FC236}">
                <a16:creationId xmlns:a16="http://schemas.microsoft.com/office/drawing/2014/main" id="{97A74486-6B28-186C-8D02-9B40BA3237F3}"/>
              </a:ext>
            </a:extLst>
          </p:cNvPr>
          <p:cNvSpPr/>
          <p:nvPr/>
        </p:nvSpPr>
        <p:spPr>
          <a:xfrm>
            <a:off x="2585222" y="2869870"/>
            <a:ext cx="4346181" cy="721459"/>
          </a:xfrm>
          <a:prstGeom prst="wedgeRoundRectCallout">
            <a:avLst>
              <a:gd name="adj1" fmla="val -84764"/>
              <a:gd name="adj2" fmla="val -64077"/>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5.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sieben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Köpfe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drei</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Welten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Was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siehst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du?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Speech Bubble: Rectangle with Corners Rounded 31">
            <a:extLst>
              <a:ext uri="{FF2B5EF4-FFF2-40B4-BE49-F238E27FC236}">
                <a16:creationId xmlns:a16="http://schemas.microsoft.com/office/drawing/2014/main" id="{4B44826F-7A54-66F4-058F-823932C230A1}"/>
              </a:ext>
            </a:extLst>
          </p:cNvPr>
          <p:cNvSpPr/>
          <p:nvPr/>
        </p:nvSpPr>
        <p:spPr>
          <a:xfrm>
            <a:off x="5113301" y="3803301"/>
            <a:ext cx="1780502" cy="900360"/>
          </a:xfrm>
          <a:prstGeom prst="wedgeRoundRectCallout">
            <a:avLst>
              <a:gd name="adj1" fmla="val -72716"/>
              <a:gd name="adj2" fmla="val -42536"/>
              <a:gd name="adj3" fmla="val 16667"/>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7. I</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ch</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sehe</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vier</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Fenster! </a:t>
            </a: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9" name="Oval 38">
            <a:extLst>
              <a:ext uri="{FF2B5EF4-FFF2-40B4-BE49-F238E27FC236}">
                <a16:creationId xmlns:a16="http://schemas.microsoft.com/office/drawing/2014/main" id="{82705779-85DE-0821-73A2-BAE69A5C0C1F}"/>
              </a:ext>
            </a:extLst>
          </p:cNvPr>
          <p:cNvSpPr/>
          <p:nvPr/>
        </p:nvSpPr>
        <p:spPr>
          <a:xfrm>
            <a:off x="2906254" y="5722068"/>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40" name="Oval 39">
            <a:extLst>
              <a:ext uri="{FF2B5EF4-FFF2-40B4-BE49-F238E27FC236}">
                <a16:creationId xmlns:a16="http://schemas.microsoft.com/office/drawing/2014/main" id="{E23693CD-B655-AE4F-1ED1-A9C62C717728}"/>
              </a:ext>
            </a:extLst>
          </p:cNvPr>
          <p:cNvSpPr/>
          <p:nvPr/>
        </p:nvSpPr>
        <p:spPr>
          <a:xfrm>
            <a:off x="2760834" y="4238189"/>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41" name="Oval 40">
            <a:extLst>
              <a:ext uri="{FF2B5EF4-FFF2-40B4-BE49-F238E27FC236}">
                <a16:creationId xmlns:a16="http://schemas.microsoft.com/office/drawing/2014/main" id="{44E4B02C-DAA6-2B8B-DD3B-6D5BB9173828}"/>
              </a:ext>
            </a:extLst>
          </p:cNvPr>
          <p:cNvSpPr/>
          <p:nvPr/>
        </p:nvSpPr>
        <p:spPr>
          <a:xfrm>
            <a:off x="2939622" y="4984777"/>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42" name="Oval 41">
            <a:extLst>
              <a:ext uri="{FF2B5EF4-FFF2-40B4-BE49-F238E27FC236}">
                <a16:creationId xmlns:a16="http://schemas.microsoft.com/office/drawing/2014/main" id="{3277D485-3D62-7692-99A2-5226686C4D4E}"/>
              </a:ext>
            </a:extLst>
          </p:cNvPr>
          <p:cNvSpPr/>
          <p:nvPr/>
        </p:nvSpPr>
        <p:spPr>
          <a:xfrm>
            <a:off x="408367" y="4194920"/>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43" name="Oval 42">
            <a:extLst>
              <a:ext uri="{FF2B5EF4-FFF2-40B4-BE49-F238E27FC236}">
                <a16:creationId xmlns:a16="http://schemas.microsoft.com/office/drawing/2014/main" id="{5982AAFB-7132-775F-7D8D-490E5BF9B680}"/>
              </a:ext>
            </a:extLst>
          </p:cNvPr>
          <p:cNvSpPr/>
          <p:nvPr/>
        </p:nvSpPr>
        <p:spPr>
          <a:xfrm>
            <a:off x="184161" y="4966862"/>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44" name="Oval 43">
            <a:extLst>
              <a:ext uri="{FF2B5EF4-FFF2-40B4-BE49-F238E27FC236}">
                <a16:creationId xmlns:a16="http://schemas.microsoft.com/office/drawing/2014/main" id="{5533D8C8-0A6C-F9B3-3D76-DC62C6FF507A}"/>
              </a:ext>
            </a:extLst>
          </p:cNvPr>
          <p:cNvSpPr/>
          <p:nvPr/>
        </p:nvSpPr>
        <p:spPr>
          <a:xfrm>
            <a:off x="387871" y="5695237"/>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B29EDD72-449C-5D37-F047-16927B93143D}"/>
              </a:ext>
            </a:extLst>
          </p:cNvPr>
          <p:cNvSpPr/>
          <p:nvPr/>
        </p:nvSpPr>
        <p:spPr>
          <a:xfrm>
            <a:off x="10584493" y="72736"/>
            <a:ext cx="1374399" cy="4032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descr="Free photos of Chicken schnitzel">
            <a:extLst>
              <a:ext uri="{FF2B5EF4-FFF2-40B4-BE49-F238E27FC236}">
                <a16:creationId xmlns:a16="http://schemas.microsoft.com/office/drawing/2014/main" id="{DC9F9212-943E-2E72-1800-88BF29F77B2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549473" y="4196865"/>
            <a:ext cx="961857" cy="641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Rock">
            <a:extLst>
              <a:ext uri="{FF2B5EF4-FFF2-40B4-BE49-F238E27FC236}">
                <a16:creationId xmlns:a16="http://schemas.microsoft.com/office/drawing/2014/main" id="{66E807C5-7F2C-BF28-A7BC-B4B4B24DB5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47" y="5012453"/>
            <a:ext cx="820146" cy="5322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Free vector graphics of Rock">
            <a:extLst>
              <a:ext uri="{FF2B5EF4-FFF2-40B4-BE49-F238E27FC236}">
                <a16:creationId xmlns:a16="http://schemas.microsoft.com/office/drawing/2014/main" id="{E008D89A-D74F-2BCD-5D08-470CEE717C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4793" y="4975599"/>
            <a:ext cx="820146" cy="532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World">
            <a:extLst>
              <a:ext uri="{FF2B5EF4-FFF2-40B4-BE49-F238E27FC236}">
                <a16:creationId xmlns:a16="http://schemas.microsoft.com/office/drawing/2014/main" id="{F8CA48D8-0366-17D1-E797-F48505649D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94" y="5686500"/>
            <a:ext cx="539460" cy="5394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Free vector graphics of World">
            <a:extLst>
              <a:ext uri="{FF2B5EF4-FFF2-40B4-BE49-F238E27FC236}">
                <a16:creationId xmlns:a16="http://schemas.microsoft.com/office/drawing/2014/main" id="{A90A090C-9D39-9C98-11E9-3D09C672B3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956" y="5679032"/>
            <a:ext cx="539460" cy="5394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Free vector graphics of World">
            <a:extLst>
              <a:ext uri="{FF2B5EF4-FFF2-40B4-BE49-F238E27FC236}">
                <a16:creationId xmlns:a16="http://schemas.microsoft.com/office/drawing/2014/main" id="{07AE9308-EE1C-0476-914A-119B49F905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2699" y="5691627"/>
            <a:ext cx="539460" cy="5394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Symbol">
            <a:extLst>
              <a:ext uri="{FF2B5EF4-FFF2-40B4-BE49-F238E27FC236}">
                <a16:creationId xmlns:a16="http://schemas.microsoft.com/office/drawing/2014/main" id="{E8482055-B59C-E594-5D47-3A083D79E6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0095" y="4117421"/>
            <a:ext cx="641567" cy="6415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vector graphics of Cross">
            <a:extLst>
              <a:ext uri="{FF2B5EF4-FFF2-40B4-BE49-F238E27FC236}">
                <a16:creationId xmlns:a16="http://schemas.microsoft.com/office/drawing/2014/main" id="{2F15FD42-B333-DE7B-7FCB-C8FDF0C67E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4229" y="4238189"/>
            <a:ext cx="310531" cy="4746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Crescent">
            <a:extLst>
              <a:ext uri="{FF2B5EF4-FFF2-40B4-BE49-F238E27FC236}">
                <a16:creationId xmlns:a16="http://schemas.microsoft.com/office/drawing/2014/main" id="{6849ACE7-A450-2A50-23F4-F03E0AF8DC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2355" y="4200773"/>
            <a:ext cx="541303" cy="5028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Free vector graphics of Cranium">
            <a:extLst>
              <a:ext uri="{FF2B5EF4-FFF2-40B4-BE49-F238E27FC236}">
                <a16:creationId xmlns:a16="http://schemas.microsoft.com/office/drawing/2014/main" id="{652A29CF-1574-D328-2E9F-F216ACA943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6310" y="4888712"/>
            <a:ext cx="473722" cy="5016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Window">
            <a:extLst>
              <a:ext uri="{FF2B5EF4-FFF2-40B4-BE49-F238E27FC236}">
                <a16:creationId xmlns:a16="http://schemas.microsoft.com/office/drawing/2014/main" id="{5F09AE29-2DD8-809E-0E18-64E769D74E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1334" y="5621446"/>
            <a:ext cx="528431" cy="5086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vector graphics of Window">
            <a:extLst>
              <a:ext uri="{FF2B5EF4-FFF2-40B4-BE49-F238E27FC236}">
                <a16:creationId xmlns:a16="http://schemas.microsoft.com/office/drawing/2014/main" id="{E07DA5F8-D773-1BE1-2E46-F5C2049049E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01448" y="5612237"/>
            <a:ext cx="528431" cy="50865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4B0DD0CC-6810-181A-C8FF-5B86A5EDD368}"/>
              </a:ext>
            </a:extLst>
          </p:cNvPr>
          <p:cNvSpPr txBox="1"/>
          <p:nvPr/>
        </p:nvSpPr>
        <p:spPr>
          <a:xfrm>
            <a:off x="3674289" y="72736"/>
            <a:ext cx="6734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Frage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deinen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Partner und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beantworte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Fragen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31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9" grpId="0" animBg="1"/>
      <p:bldP spid="20" grpId="0" animBg="1"/>
      <p:bldP spid="21" grpId="0" animBg="1"/>
      <p:bldP spid="22" grpId="0" animBg="1"/>
      <p:bldP spid="23" grpId="0" animBg="1"/>
      <p:bldP spid="24" grpId="0" animBg="1"/>
      <p:bldP spid="27" grpId="0" animBg="1"/>
      <p:bldP spid="28" grpId="0" animBg="1"/>
      <p:bldP spid="29" grpId="0" animBg="1"/>
      <p:bldP spid="32" grpId="0" animBg="1"/>
      <p:bldP spid="39"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883CA0FB-3353-4B1A-9812-7AE72BB0E462}"/>
              </a:ext>
            </a:extLst>
          </p:cNvPr>
          <p:cNvGraphicFramePr>
            <a:graphicFrameLocks noGrp="1"/>
          </p:cNvGraphicFramePr>
          <p:nvPr/>
        </p:nvGraphicFramePr>
        <p:xfrm>
          <a:off x="6710195" y="60133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2474640">
                  <a:extLst>
                    <a:ext uri="{9D8B030D-6E8A-4147-A177-3AD203B41FA5}">
                      <a16:colId xmlns:a16="http://schemas.microsoft.com/office/drawing/2014/main" val="614538447"/>
                    </a:ext>
                  </a:extLst>
                </a:gridCol>
                <a:gridCol w="2457304">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r>
                        <a:rPr lang="en-U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r>
                        <a:rPr lang="en-GB" sz="2000" dirty="0">
                          <a:solidFill>
                            <a:schemeClr val="tx1"/>
                          </a:solidFill>
                        </a:rPr>
                        <a: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chemeClr val="tx1"/>
                          </a:solidFill>
                        </a:rPr>
                        <a:t>1</a:t>
                      </a:r>
                      <a:endParaRPr lang="en-GB" sz="2000" b="1"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x 9</a:t>
                      </a:r>
                    </a:p>
                  </a:txBody>
                  <a:tcPr anchor="ctr"/>
                </a:tc>
                <a:tc>
                  <a:txBody>
                    <a:bodyPr/>
                    <a:lstStyle/>
                    <a:p>
                      <a:pPr algn="ctr"/>
                      <a:r>
                        <a:rPr lang="en-GB" sz="2000" b="0" dirty="0">
                          <a:solidFill>
                            <a:schemeClr val="tx1"/>
                          </a:solidFill>
                          <a:latin typeface="Century Gothic" panose="020B0502020202020204" pitchFamily="34" charset="0"/>
                        </a:rPr>
                        <a:t>ten heads</a:t>
                      </a:r>
                    </a:p>
                  </a:txBody>
                  <a:tcPr anchor="ctr"/>
                </a:tc>
                <a:extLst>
                  <a:ext uri="{0D108BD9-81ED-4DB2-BD59-A6C34878D82A}">
                    <a16:rowId xmlns:a16="http://schemas.microsoft.com/office/drawing/2014/main" val="791576946"/>
                  </a:ext>
                </a:extLst>
              </a:tr>
              <a:tr h="834866">
                <a:tc>
                  <a:txBody>
                    <a:bodyPr/>
                    <a:lstStyle/>
                    <a:p>
                      <a:pPr algn="ctr"/>
                      <a:r>
                        <a:rPr lang="en-GB" sz="2000" b="1" dirty="0">
                          <a:solidFill>
                            <a:schemeClr val="tx1"/>
                          </a:solidFill>
                        </a:rPr>
                        <a:t>2</a:t>
                      </a:r>
                      <a:endParaRPr lang="en-GB" sz="2000" b="1" dirty="0">
                        <a:solidFill>
                          <a:schemeClr val="tx1"/>
                        </a:solidFill>
                        <a:latin typeface="Century Gothic" panose="020B0502020202020204" pitchFamily="34" charset="0"/>
                      </a:endParaRPr>
                    </a:p>
                  </a:txBody>
                  <a:tcPr anchor="ctr"/>
                </a:tc>
                <a:tc>
                  <a:txBody>
                    <a:bodyPr/>
                    <a:lstStyle/>
                    <a:p>
                      <a:pPr algn="l"/>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two stones</a:t>
                      </a: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chemeClr val="tx1"/>
                          </a:solidFill>
                        </a:rPr>
                        <a:t>3</a:t>
                      </a:r>
                      <a:endParaRPr lang="en-GB" sz="2000" b="1"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x 5</a:t>
                      </a:r>
                    </a:p>
                  </a:txBody>
                  <a:tcPr anchor="ctr"/>
                </a:tc>
                <a:tc>
                  <a:txBody>
                    <a:bodyPr/>
                    <a:lstStyle/>
                    <a:p>
                      <a:pPr algn="ctr"/>
                      <a:r>
                        <a:rPr lang="en-GB" sz="2000" b="0" dirty="0">
                          <a:solidFill>
                            <a:schemeClr val="tx1"/>
                          </a:solidFill>
                          <a:latin typeface="Century Gothic" panose="020B0502020202020204" pitchFamily="34" charset="0"/>
                        </a:rPr>
                        <a:t>three pupils</a:t>
                      </a: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chemeClr val="tx1"/>
                          </a:solidFill>
                        </a:rPr>
                        <a:t>4</a:t>
                      </a:r>
                      <a:endParaRPr lang="en-GB" sz="2000" b="1" dirty="0">
                        <a:solidFill>
                          <a:schemeClr val="tx1"/>
                        </a:solidFill>
                        <a:latin typeface="Century Gothic" panose="020B0502020202020204" pitchFamily="34" charset="0"/>
                      </a:endParaRPr>
                    </a:p>
                  </a:txBody>
                  <a:tcPr anchor="ctr"/>
                </a:tc>
                <a:tc>
                  <a:txBody>
                    <a:bodyPr/>
                    <a:lstStyle/>
                    <a:p>
                      <a:pPr algn="l"/>
                      <a:endParaRPr lang="en-GB" sz="2000" b="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four bodies</a:t>
                      </a:r>
                    </a:p>
                    <a:p>
                      <a:pPr algn="ctr"/>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chemeClr val="tx1"/>
                          </a:solidFill>
                        </a:rPr>
                        <a:t>5</a:t>
                      </a:r>
                      <a:endParaRPr lang="en-GB" sz="2000" b="1" dirty="0">
                        <a:solidFill>
                          <a:schemeClr val="tx1"/>
                        </a:solidFill>
                        <a:latin typeface="Century Gothic" panose="020B0502020202020204" pitchFamily="34" charset="0"/>
                      </a:endParaRPr>
                    </a:p>
                  </a:txBody>
                  <a:tcPr anchor="ctr"/>
                </a:tc>
                <a:tc>
                  <a:txBody>
                    <a:bodyPr/>
                    <a:lstStyle/>
                    <a:p>
                      <a:pPr algn="ctr"/>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sixteen suns</a:t>
                      </a:r>
                    </a:p>
                  </a:txBody>
                  <a:tcPr anchor="ctr"/>
                </a:tc>
                <a:extLst>
                  <a:ext uri="{0D108BD9-81ED-4DB2-BD59-A6C34878D82A}">
                    <a16:rowId xmlns:a16="http://schemas.microsoft.com/office/drawing/2014/main" val="404888800"/>
                  </a:ext>
                </a:extLst>
              </a:tr>
              <a:tr h="834866">
                <a:tc>
                  <a:txBody>
                    <a:bodyPr/>
                    <a:lstStyle/>
                    <a:p>
                      <a:pPr algn="ctr"/>
                      <a:r>
                        <a:rPr lang="en-GB" sz="2000" b="1" dirty="0">
                          <a:solidFill>
                            <a:schemeClr val="tx1"/>
                          </a:solidFill>
                        </a:rPr>
                        <a:t>6</a:t>
                      </a:r>
                      <a:endParaRPr lang="en-GB" sz="2000" b="1" dirty="0">
                        <a:solidFill>
                          <a:schemeClr val="tx1"/>
                        </a:solidFill>
                        <a:latin typeface="Century Gothic" panose="020B0502020202020204" pitchFamily="34" charset="0"/>
                      </a:endParaRPr>
                    </a:p>
                  </a:txBody>
                  <a:tcPr anchor="ctr"/>
                </a:tc>
                <a:tc>
                  <a:txBody>
                    <a:bodyPr/>
                    <a:lstStyle/>
                    <a:p>
                      <a:pPr algn="l"/>
                      <a:r>
                        <a:rPr lang="en-GB" sz="2000" b="0" dirty="0">
                          <a:solidFill>
                            <a:schemeClr val="tx1"/>
                          </a:solidFill>
                          <a:latin typeface="Century Gothic" panose="020B0502020202020204" pitchFamily="34" charset="0"/>
                        </a:rPr>
                        <a:t>                x 17</a:t>
                      </a:r>
                    </a:p>
                  </a:txBody>
                  <a:tcPr anchor="ctr"/>
                </a:tc>
                <a:tc>
                  <a:txBody>
                    <a:bodyPr/>
                    <a:lstStyle/>
                    <a:p>
                      <a:pPr algn="ctr"/>
                      <a:r>
                        <a:rPr lang="en-GB" sz="2000" b="0" dirty="0">
                          <a:solidFill>
                            <a:schemeClr val="tx1"/>
                          </a:solidFill>
                          <a:latin typeface="Century Gothic" panose="020B0502020202020204" pitchFamily="34" charset="0"/>
                        </a:rPr>
                        <a:t>five religions</a:t>
                      </a:r>
                    </a:p>
                  </a:txBody>
                  <a:tcPr anchor="ctr"/>
                </a:tc>
                <a:extLst>
                  <a:ext uri="{0D108BD9-81ED-4DB2-BD59-A6C34878D82A}">
                    <a16:rowId xmlns:a16="http://schemas.microsoft.com/office/drawing/2014/main" val="3091951630"/>
                  </a:ext>
                </a:extLst>
              </a:tr>
            </a:tbl>
          </a:graphicData>
        </a:graphic>
      </p:graphicFrame>
      <p:graphicFrame>
        <p:nvGraphicFramePr>
          <p:cNvPr id="22" name="Table 21">
            <a:extLst>
              <a:ext uri="{FF2B5EF4-FFF2-40B4-BE49-F238E27FC236}">
                <a16:creationId xmlns:a16="http://schemas.microsoft.com/office/drawing/2014/main" id="{CDC5FB8D-8AB8-403D-860E-4ACDE149270E}"/>
              </a:ext>
            </a:extLst>
          </p:cNvPr>
          <p:cNvGraphicFramePr>
            <a:graphicFrameLocks noGrp="1"/>
          </p:cNvGraphicFramePr>
          <p:nvPr/>
        </p:nvGraphicFramePr>
        <p:xfrm>
          <a:off x="433555" y="60133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2429015">
                  <a:extLst>
                    <a:ext uri="{9D8B030D-6E8A-4147-A177-3AD203B41FA5}">
                      <a16:colId xmlns:a16="http://schemas.microsoft.com/office/drawing/2014/main" val="614538447"/>
                    </a:ext>
                  </a:extLst>
                </a:gridCol>
                <a:gridCol w="2502929">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r>
                        <a:rPr lang="en-U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r>
                        <a:rPr lang="en-GB" sz="2000" dirty="0">
                          <a:solidFill>
                            <a:schemeClr val="tx1"/>
                          </a:solidFill>
                        </a:rPr>
                        <a: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chemeClr val="tx1"/>
                          </a:solidFill>
                        </a:rPr>
                        <a:t>1</a:t>
                      </a:r>
                      <a:endParaRPr lang="en-GB" sz="2000" b="1" dirty="0">
                        <a:solidFill>
                          <a:schemeClr val="tx1"/>
                        </a:solidFill>
                        <a:latin typeface="Century Gothic" panose="020B0502020202020204" pitchFamily="34" charset="0"/>
                      </a:endParaRPr>
                    </a:p>
                  </a:txBody>
                  <a:tcPr anchor="ctr"/>
                </a:tc>
                <a:tc>
                  <a:txBody>
                    <a:bodyPr/>
                    <a:lstStyle/>
                    <a:p>
                      <a:pPr algn="ctr"/>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six worlds</a:t>
                      </a:r>
                    </a:p>
                  </a:txBody>
                  <a:tcPr anchor="ctr"/>
                </a:tc>
                <a:extLst>
                  <a:ext uri="{0D108BD9-81ED-4DB2-BD59-A6C34878D82A}">
                    <a16:rowId xmlns:a16="http://schemas.microsoft.com/office/drawing/2014/main" val="791576946"/>
                  </a:ext>
                </a:extLst>
              </a:tr>
              <a:tr h="834866">
                <a:tc>
                  <a:txBody>
                    <a:bodyPr/>
                    <a:lstStyle/>
                    <a:p>
                      <a:pPr algn="ctr"/>
                      <a:r>
                        <a:rPr lang="en-GB" sz="2000" b="1" dirty="0">
                          <a:solidFill>
                            <a:schemeClr val="tx1"/>
                          </a:solidFill>
                        </a:rPr>
                        <a:t>2</a:t>
                      </a:r>
                      <a:endParaRPr lang="en-GB" sz="2000" b="1" dirty="0">
                        <a:solidFill>
                          <a:schemeClr val="tx1"/>
                        </a:solidFill>
                        <a:latin typeface="Century Gothic" panose="020B0502020202020204" pitchFamily="34" charset="0"/>
                      </a:endParaRPr>
                    </a:p>
                  </a:txBody>
                  <a:tcPr anchor="ctr"/>
                </a:tc>
                <a:tc>
                  <a:txBody>
                    <a:bodyPr/>
                    <a:lstStyle/>
                    <a:p>
                      <a:pPr algn="ctr"/>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ten churches</a:t>
                      </a: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chemeClr val="tx1"/>
                          </a:solidFill>
                        </a:rPr>
                        <a:t>3</a:t>
                      </a:r>
                      <a:endParaRPr lang="en-GB" sz="2000" b="1"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   x13</a:t>
                      </a:r>
                    </a:p>
                  </a:txBody>
                  <a:tcPr anchor="ctr"/>
                </a:tc>
                <a:tc>
                  <a:txBody>
                    <a:bodyPr/>
                    <a:lstStyle/>
                    <a:p>
                      <a:pPr algn="ctr"/>
                      <a:r>
                        <a:rPr lang="en-GB" sz="2000" b="0" dirty="0">
                          <a:solidFill>
                            <a:schemeClr val="tx1"/>
                          </a:solidFill>
                          <a:latin typeface="Century Gothic" panose="020B0502020202020204" pitchFamily="34" charset="0"/>
                        </a:rPr>
                        <a:t>two windows</a:t>
                      </a: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chemeClr val="tx1"/>
                          </a:solidFill>
                        </a:rPr>
                        <a:t>4</a:t>
                      </a:r>
                      <a:endParaRPr lang="en-GB" sz="2000" b="1" dirty="0">
                        <a:solidFill>
                          <a:schemeClr val="tx1"/>
                        </a:solidFill>
                        <a:latin typeface="Century Gothic" panose="020B0502020202020204" pitchFamily="34" charset="0"/>
                      </a:endParaRPr>
                    </a:p>
                  </a:txBody>
                  <a:tcPr anchor="ctr"/>
                </a:tc>
                <a:tc>
                  <a:txBody>
                    <a:bodyPr/>
                    <a:lstStyle/>
                    <a:p>
                      <a:pPr algn="l"/>
                      <a:r>
                        <a:rPr lang="en-GB" sz="2000" b="0" dirty="0">
                          <a:solidFill>
                            <a:schemeClr val="tx1"/>
                          </a:solidFill>
                          <a:latin typeface="Century Gothic" panose="020B0502020202020204" pitchFamily="34" charset="0"/>
                        </a:rPr>
                        <a:t>                 x 7</a:t>
                      </a:r>
                    </a:p>
                  </a:txBody>
                  <a:tcPr anchor="ctr"/>
                </a:tc>
                <a:tc>
                  <a:txBody>
                    <a:bodyPr/>
                    <a:lstStyle/>
                    <a:p>
                      <a:pPr algn="ctr"/>
                      <a:r>
                        <a:rPr lang="en-GB" sz="2000" b="0" dirty="0">
                          <a:solidFill>
                            <a:schemeClr val="tx1"/>
                          </a:solidFill>
                          <a:latin typeface="Century Gothic" panose="020B0502020202020204" pitchFamily="34" charset="0"/>
                        </a:rPr>
                        <a:t>eight schnitzels</a:t>
                      </a: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chemeClr val="tx1"/>
                          </a:solidFill>
                        </a:rPr>
                        <a:t>5</a:t>
                      </a:r>
                      <a:endParaRPr lang="en-GB" sz="2000" b="1" dirty="0">
                        <a:solidFill>
                          <a:schemeClr val="tx1"/>
                        </a:solidFill>
                        <a:latin typeface="Century Gothic" panose="020B0502020202020204" pitchFamily="34" charset="0"/>
                      </a:endParaRPr>
                    </a:p>
                  </a:txBody>
                  <a:tcPr anchor="ctr"/>
                </a:tc>
                <a:tc>
                  <a:txBody>
                    <a:bodyPr/>
                    <a:lstStyle/>
                    <a:p>
                      <a:pPr algn="ctr"/>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eleven tables</a:t>
                      </a:r>
                    </a:p>
                  </a:txBody>
                  <a:tcPr anchor="ctr"/>
                </a:tc>
                <a:extLst>
                  <a:ext uri="{0D108BD9-81ED-4DB2-BD59-A6C34878D82A}">
                    <a16:rowId xmlns:a16="http://schemas.microsoft.com/office/drawing/2014/main" val="404888800"/>
                  </a:ext>
                </a:extLst>
              </a:tr>
              <a:tr h="834866">
                <a:tc>
                  <a:txBody>
                    <a:bodyPr/>
                    <a:lstStyle/>
                    <a:p>
                      <a:pPr algn="ctr"/>
                      <a:r>
                        <a:rPr lang="en-GB" sz="2000" b="1" dirty="0">
                          <a:solidFill>
                            <a:schemeClr val="tx1"/>
                          </a:solidFill>
                        </a:rPr>
                        <a:t>6</a:t>
                      </a:r>
                      <a:endParaRPr lang="en-GB" sz="2000" b="1" dirty="0">
                        <a:solidFill>
                          <a:schemeClr val="tx1"/>
                        </a:solidFill>
                        <a:latin typeface="Century Gothic" panose="020B0502020202020204" pitchFamily="34" charset="0"/>
                      </a:endParaRPr>
                    </a:p>
                  </a:txBody>
                  <a:tcPr anchor="ctr"/>
                </a:tc>
                <a:tc>
                  <a:txBody>
                    <a:bodyPr/>
                    <a:lstStyle/>
                    <a:p>
                      <a:pPr algn="l"/>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nine arms</a:t>
                      </a:r>
                    </a:p>
                  </a:txBody>
                  <a:tcPr anchor="ctr"/>
                </a:tc>
                <a:extLst>
                  <a:ext uri="{0D108BD9-81ED-4DB2-BD59-A6C34878D82A}">
                    <a16:rowId xmlns:a16="http://schemas.microsoft.com/office/drawing/2014/main" val="3091951630"/>
                  </a:ext>
                </a:extLst>
              </a:tr>
            </a:tbl>
          </a:graphicData>
        </a:graphic>
      </p:graphicFrame>
      <p:sp>
        <p:nvSpPr>
          <p:cNvPr id="6" name="CuadroTexto 4">
            <a:extLst>
              <a:ext uri="{FF2B5EF4-FFF2-40B4-BE49-F238E27FC236}">
                <a16:creationId xmlns:a16="http://schemas.microsoft.com/office/drawing/2014/main" id="{B58B79F3-5363-43FC-92F2-16F15342C315}"/>
              </a:ext>
            </a:extLst>
          </p:cNvPr>
          <p:cNvSpPr txBox="1"/>
          <p:nvPr/>
        </p:nvSpPr>
        <p:spPr>
          <a:xfrm>
            <a:off x="2344960" y="166894"/>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525050"/>
                </a:solidFill>
                <a:effectLst/>
                <a:uLnTx/>
                <a:uFillTx/>
                <a:latin typeface="Century Gothic" panose="020F0302020204030204"/>
                <a:ea typeface="+mn-ea"/>
                <a:cs typeface="+mn-cs"/>
              </a:rPr>
              <a:t>Person A</a:t>
            </a:r>
          </a:p>
        </p:txBody>
      </p:sp>
      <p:sp>
        <p:nvSpPr>
          <p:cNvPr id="8" name="CuadroTexto 4">
            <a:extLst>
              <a:ext uri="{FF2B5EF4-FFF2-40B4-BE49-F238E27FC236}">
                <a16:creationId xmlns:a16="http://schemas.microsoft.com/office/drawing/2014/main" id="{A8D422D2-9DB1-4255-9265-4350AD001900}"/>
              </a:ext>
            </a:extLst>
          </p:cNvPr>
          <p:cNvSpPr txBox="1"/>
          <p:nvPr/>
        </p:nvSpPr>
        <p:spPr>
          <a:xfrm>
            <a:off x="9023787" y="119830"/>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525050"/>
                </a:solidFill>
                <a:effectLst/>
                <a:uLnTx/>
                <a:uFillTx/>
                <a:latin typeface="Century Gothic" panose="020F0302020204030204"/>
                <a:ea typeface="+mn-ea"/>
                <a:cs typeface="+mn-cs"/>
              </a:rPr>
              <a:t>Person </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B</a:t>
            </a:r>
            <a:endParaRPr kumimoji="0" lang="es-GB" sz="20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pic>
        <p:nvPicPr>
          <p:cNvPr id="13" name="Picture 2" descr="Free photos of Chicken schnitzel">
            <a:extLst>
              <a:ext uri="{FF2B5EF4-FFF2-40B4-BE49-F238E27FC236}">
                <a16:creationId xmlns:a16="http://schemas.microsoft.com/office/drawing/2014/main" id="{A8390F1A-F5F3-A7DA-8D57-181D8D996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7074690" y="2136632"/>
            <a:ext cx="961857" cy="6412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raphics of Rock">
            <a:extLst>
              <a:ext uri="{FF2B5EF4-FFF2-40B4-BE49-F238E27FC236}">
                <a16:creationId xmlns:a16="http://schemas.microsoft.com/office/drawing/2014/main" id="{DEAF84AA-E680-E816-151F-5F26A01038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605" y="3884662"/>
            <a:ext cx="820146" cy="532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vector graphics of World">
            <a:extLst>
              <a:ext uri="{FF2B5EF4-FFF2-40B4-BE49-F238E27FC236}">
                <a16:creationId xmlns:a16="http://schemas.microsoft.com/office/drawing/2014/main" id="{32A03DD7-5435-C6F0-556D-AA1A9CB876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7087" y="4655036"/>
            <a:ext cx="539460" cy="5394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vector graphics of World">
            <a:extLst>
              <a:ext uri="{FF2B5EF4-FFF2-40B4-BE49-F238E27FC236}">
                <a16:creationId xmlns:a16="http://schemas.microsoft.com/office/drawing/2014/main" id="{B656FDF9-E76C-380A-F3D1-85F030ABE3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6718" y="4655036"/>
            <a:ext cx="539460" cy="5394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photos of Chicken schnitzel">
            <a:extLst>
              <a:ext uri="{FF2B5EF4-FFF2-40B4-BE49-F238E27FC236}">
                <a16:creationId xmlns:a16="http://schemas.microsoft.com/office/drawing/2014/main" id="{37A805D6-C8AF-91E4-310E-39979C6D917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7873604" y="2136632"/>
            <a:ext cx="961857" cy="6412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photos of Chicken schnitzel">
            <a:extLst>
              <a:ext uri="{FF2B5EF4-FFF2-40B4-BE49-F238E27FC236}">
                <a16:creationId xmlns:a16="http://schemas.microsoft.com/office/drawing/2014/main" id="{EE209346-9DC3-36B2-0EDC-722343CF72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8618392" y="2136632"/>
            <a:ext cx="961857" cy="6412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Free vector graphics of Symbol">
            <a:extLst>
              <a:ext uri="{FF2B5EF4-FFF2-40B4-BE49-F238E27FC236}">
                <a16:creationId xmlns:a16="http://schemas.microsoft.com/office/drawing/2014/main" id="{BCB63BCF-529D-973A-8D95-D998FB73B7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7605" y="5352663"/>
            <a:ext cx="641567" cy="64156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Free vector graphics of Cross">
            <a:extLst>
              <a:ext uri="{FF2B5EF4-FFF2-40B4-BE49-F238E27FC236}">
                <a16:creationId xmlns:a16="http://schemas.microsoft.com/office/drawing/2014/main" id="{48EAA763-DEFB-D617-D5A4-BC996716F2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1739" y="5473431"/>
            <a:ext cx="310531" cy="47469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Free vector graphics of Crescent">
            <a:extLst>
              <a:ext uri="{FF2B5EF4-FFF2-40B4-BE49-F238E27FC236}">
                <a16:creationId xmlns:a16="http://schemas.microsoft.com/office/drawing/2014/main" id="{3587C74E-5686-9805-89CF-E2632770E4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9865" y="5436015"/>
            <a:ext cx="541303" cy="5028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Free vector graphics of Cranium">
            <a:extLst>
              <a:ext uri="{FF2B5EF4-FFF2-40B4-BE49-F238E27FC236}">
                <a16:creationId xmlns:a16="http://schemas.microsoft.com/office/drawing/2014/main" id="{E7639EF0-2399-0E2C-02CE-840BB886DB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527" y="2174154"/>
            <a:ext cx="473722" cy="5016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Free vector graphics of Cranium">
            <a:extLst>
              <a:ext uri="{FF2B5EF4-FFF2-40B4-BE49-F238E27FC236}">
                <a16:creationId xmlns:a16="http://schemas.microsoft.com/office/drawing/2014/main" id="{4CE561A4-FC5D-5182-720C-347BC9C9B0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2270" y="2174154"/>
            <a:ext cx="473722" cy="5016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Free vector graphics of Window">
            <a:extLst>
              <a:ext uri="{FF2B5EF4-FFF2-40B4-BE49-F238E27FC236}">
                <a16:creationId xmlns:a16="http://schemas.microsoft.com/office/drawing/2014/main" id="{D92CEF24-A6FF-69E3-24B5-CFB7B230F72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45173" y="3006511"/>
            <a:ext cx="528431" cy="50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Muscle">
            <a:extLst>
              <a:ext uri="{FF2B5EF4-FFF2-40B4-BE49-F238E27FC236}">
                <a16:creationId xmlns:a16="http://schemas.microsoft.com/office/drawing/2014/main" id="{F380FDF3-8F22-4A15-20D7-E15A4FF0092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13997" y="1266753"/>
            <a:ext cx="597598" cy="6412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Table">
            <a:extLst>
              <a:ext uri="{FF2B5EF4-FFF2-40B4-BE49-F238E27FC236}">
                <a16:creationId xmlns:a16="http://schemas.microsoft.com/office/drawing/2014/main" id="{77043025-AF6A-AA5A-49A7-6287F5A4DDD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31941" y="3785157"/>
            <a:ext cx="647353" cy="539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ree vector graphics of Table">
            <a:extLst>
              <a:ext uri="{FF2B5EF4-FFF2-40B4-BE49-F238E27FC236}">
                <a16:creationId xmlns:a16="http://schemas.microsoft.com/office/drawing/2014/main" id="{75E99C41-34AF-6FD8-F611-7F2C77F531E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3041" y="3805145"/>
            <a:ext cx="647353" cy="5394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graphics of Table">
            <a:extLst>
              <a:ext uri="{FF2B5EF4-FFF2-40B4-BE49-F238E27FC236}">
                <a16:creationId xmlns:a16="http://schemas.microsoft.com/office/drawing/2014/main" id="{3424FC1F-CA90-2AE1-B883-1CDBE281F6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21182" y="3819020"/>
            <a:ext cx="647353" cy="5394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Boy">
            <a:extLst>
              <a:ext uri="{FF2B5EF4-FFF2-40B4-BE49-F238E27FC236}">
                <a16:creationId xmlns:a16="http://schemas.microsoft.com/office/drawing/2014/main" id="{942153E1-BB2B-F944-FB2A-2EC784E7B37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4064" y="4510719"/>
            <a:ext cx="553614" cy="798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vector graphics of Boy">
            <a:extLst>
              <a:ext uri="{FF2B5EF4-FFF2-40B4-BE49-F238E27FC236}">
                <a16:creationId xmlns:a16="http://schemas.microsoft.com/office/drawing/2014/main" id="{EDE4D8E2-D8C8-2443-27B2-E54588F503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47678" y="4515611"/>
            <a:ext cx="553614" cy="7988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vector graphics of Boy">
            <a:extLst>
              <a:ext uri="{FF2B5EF4-FFF2-40B4-BE49-F238E27FC236}">
                <a16:creationId xmlns:a16="http://schemas.microsoft.com/office/drawing/2014/main" id="{B5B61259-ACB4-05FB-D479-2CCCFD9EDCF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3709" y="4515611"/>
            <a:ext cx="553614" cy="7988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vector graphics of Sun">
            <a:extLst>
              <a:ext uri="{FF2B5EF4-FFF2-40B4-BE49-F238E27FC236}">
                <a16:creationId xmlns:a16="http://schemas.microsoft.com/office/drawing/2014/main" id="{FFA00365-B157-0AFA-145E-CE42ADDFE6E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7903" y="2729768"/>
            <a:ext cx="969009" cy="9757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Church">
            <a:extLst>
              <a:ext uri="{FF2B5EF4-FFF2-40B4-BE49-F238E27FC236}">
                <a16:creationId xmlns:a16="http://schemas.microsoft.com/office/drawing/2014/main" id="{1FF7B1EC-ABFB-0AB2-642E-AF01D5A057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83134" y="5309523"/>
            <a:ext cx="544966" cy="805699"/>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Skeleton with solid fill">
            <a:extLst>
              <a:ext uri="{FF2B5EF4-FFF2-40B4-BE49-F238E27FC236}">
                <a16:creationId xmlns:a16="http://schemas.microsoft.com/office/drawing/2014/main" id="{0A331218-512D-428D-BBE9-152180FC44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7903" y="1203278"/>
            <a:ext cx="721324" cy="721324"/>
          </a:xfrm>
          <a:prstGeom prst="rect">
            <a:avLst/>
          </a:prstGeom>
        </p:spPr>
      </p:pic>
      <p:pic>
        <p:nvPicPr>
          <p:cNvPr id="37" name="Graphic 36" descr="Skeleton with solid fill">
            <a:extLst>
              <a:ext uri="{FF2B5EF4-FFF2-40B4-BE49-F238E27FC236}">
                <a16:creationId xmlns:a16="http://schemas.microsoft.com/office/drawing/2014/main" id="{37C51C79-3BAE-4732-A638-646BAFBD418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10946" y="1197012"/>
            <a:ext cx="721324" cy="721324"/>
          </a:xfrm>
          <a:prstGeom prst="rect">
            <a:avLst/>
          </a:prstGeom>
        </p:spPr>
      </p:pic>
      <p:pic>
        <p:nvPicPr>
          <p:cNvPr id="38" name="Graphic 37" descr="Skeleton with solid fill">
            <a:extLst>
              <a:ext uri="{FF2B5EF4-FFF2-40B4-BE49-F238E27FC236}">
                <a16:creationId xmlns:a16="http://schemas.microsoft.com/office/drawing/2014/main" id="{0A9A695D-60FA-4A19-A3B3-F9B505BE95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89795" y="1196175"/>
            <a:ext cx="721324" cy="721324"/>
          </a:xfrm>
          <a:prstGeom prst="rect">
            <a:avLst/>
          </a:prstGeom>
        </p:spPr>
      </p:pic>
      <p:pic>
        <p:nvPicPr>
          <p:cNvPr id="39" name="Graphic 38" descr="Skeleton with solid fill">
            <a:extLst>
              <a:ext uri="{FF2B5EF4-FFF2-40B4-BE49-F238E27FC236}">
                <a16:creationId xmlns:a16="http://schemas.microsoft.com/office/drawing/2014/main" id="{C2A81ACF-BC14-40FF-89F0-F078B82DF1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4651" y="1210264"/>
            <a:ext cx="721324" cy="721324"/>
          </a:xfrm>
          <a:prstGeom prst="rect">
            <a:avLst/>
          </a:prstGeom>
        </p:spPr>
      </p:pic>
    </p:spTree>
    <p:extLst>
      <p:ext uri="{BB962C8B-B14F-4D97-AF65-F5344CB8AC3E}">
        <p14:creationId xmlns:p14="http://schemas.microsoft.com/office/powerpoint/2010/main" val="3695548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B186-CE0E-276E-1350-F2D563356BDE}"/>
              </a:ext>
            </a:extLst>
          </p:cNvPr>
          <p:cNvSpPr>
            <a:spLocks noGrp="1"/>
          </p:cNvSpPr>
          <p:nvPr>
            <p:ph type="title"/>
          </p:nvPr>
        </p:nvSpPr>
        <p:spPr>
          <a:xfrm>
            <a:off x="0" y="213557"/>
            <a:ext cx="2914650" cy="647577"/>
          </a:xfrm>
        </p:spPr>
        <p:txBody>
          <a:bodyPr/>
          <a:lstStyle/>
          <a:p>
            <a:r>
              <a:rPr lang="en-GB" dirty="0"/>
              <a:t>Oktoberfest</a:t>
            </a:r>
          </a:p>
        </p:txBody>
      </p:sp>
      <p:sp>
        <p:nvSpPr>
          <p:cNvPr id="3" name="Text Placeholder 2">
            <a:extLst>
              <a:ext uri="{FF2B5EF4-FFF2-40B4-BE49-F238E27FC236}">
                <a16:creationId xmlns:a16="http://schemas.microsoft.com/office/drawing/2014/main" id="{D5E4290C-C1A4-3B3D-0AE2-9112125241F9}"/>
              </a:ext>
            </a:extLst>
          </p:cNvPr>
          <p:cNvSpPr>
            <a:spLocks noGrp="1"/>
          </p:cNvSpPr>
          <p:nvPr>
            <p:ph type="body" sz="quarter" idx="10"/>
          </p:nvPr>
        </p:nvSpPr>
        <p:spPr>
          <a:xfrm>
            <a:off x="2914650" y="233114"/>
            <a:ext cx="6777990" cy="533277"/>
          </a:xfrm>
        </p:spPr>
        <p:txBody>
          <a:bodyPr>
            <a:normAutofit/>
          </a:bodyPr>
          <a:lstStyle/>
          <a:p>
            <a:r>
              <a:rPr lang="en-GB" dirty="0" err="1"/>
              <a:t>Übersetze</a:t>
            </a:r>
            <a:r>
              <a:rPr lang="en-GB" dirty="0"/>
              <a:t> den </a:t>
            </a:r>
            <a:r>
              <a:rPr lang="en-GB" dirty="0" err="1"/>
              <a:t>Oktoberfesttext</a:t>
            </a:r>
            <a:r>
              <a:rPr lang="en-GB" dirty="0"/>
              <a:t> ins </a:t>
            </a:r>
            <a:r>
              <a:rPr lang="en-GB" dirty="0" err="1"/>
              <a:t>Englische</a:t>
            </a:r>
            <a:r>
              <a:rPr lang="en-GB" dirty="0"/>
              <a:t>.</a:t>
            </a:r>
          </a:p>
        </p:txBody>
      </p:sp>
      <p:graphicFrame>
        <p:nvGraphicFramePr>
          <p:cNvPr id="4" name="Table 4">
            <a:extLst>
              <a:ext uri="{FF2B5EF4-FFF2-40B4-BE49-F238E27FC236}">
                <a16:creationId xmlns:a16="http://schemas.microsoft.com/office/drawing/2014/main" id="{1152C81B-B1B2-FEE6-AA3E-18AF1CCACBC9}"/>
              </a:ext>
            </a:extLst>
          </p:cNvPr>
          <p:cNvGraphicFramePr>
            <a:graphicFrameLocks noGrp="1"/>
          </p:cNvGraphicFramePr>
          <p:nvPr/>
        </p:nvGraphicFramePr>
        <p:xfrm>
          <a:off x="304800" y="984141"/>
          <a:ext cx="11582400" cy="5273040"/>
        </p:xfrm>
        <a:graphic>
          <a:graphicData uri="http://schemas.openxmlformats.org/drawingml/2006/table">
            <a:tbl>
              <a:tblPr firstRow="1" bandRow="1">
                <a:tableStyleId>{3B4B98B0-60AC-42C2-AFA5-B58CD77FA1E5}</a:tableStyleId>
              </a:tblPr>
              <a:tblGrid>
                <a:gridCol w="5786034">
                  <a:extLst>
                    <a:ext uri="{9D8B030D-6E8A-4147-A177-3AD203B41FA5}">
                      <a16:colId xmlns:a16="http://schemas.microsoft.com/office/drawing/2014/main" val="3116075371"/>
                    </a:ext>
                  </a:extLst>
                </a:gridCol>
                <a:gridCol w="5796366">
                  <a:extLst>
                    <a:ext uri="{9D8B030D-6E8A-4147-A177-3AD203B41FA5}">
                      <a16:colId xmlns:a16="http://schemas.microsoft.com/office/drawing/2014/main" val="333340111"/>
                    </a:ext>
                  </a:extLst>
                </a:gridCol>
              </a:tblGrid>
              <a:tr h="410707">
                <a:tc>
                  <a:txBody>
                    <a:bodyPr/>
                    <a:lstStyle/>
                    <a:p>
                      <a:r>
                        <a:rPr lang="en-GB" sz="2400" dirty="0"/>
                        <a:t>German</a:t>
                      </a:r>
                    </a:p>
                  </a:txBody>
                  <a:tcPr/>
                </a:tc>
                <a:tc>
                  <a:txBody>
                    <a:bodyPr/>
                    <a:lstStyle/>
                    <a:p>
                      <a:r>
                        <a:rPr lang="en-GB" sz="2400" dirty="0"/>
                        <a:t>English</a:t>
                      </a:r>
                    </a:p>
                  </a:txBody>
                  <a:tcPr/>
                </a:tc>
                <a:extLst>
                  <a:ext uri="{0D108BD9-81ED-4DB2-BD59-A6C34878D82A}">
                    <a16:rowId xmlns:a16="http://schemas.microsoft.com/office/drawing/2014/main" val="1929095964"/>
                  </a:ext>
                </a:extLst>
              </a:tr>
              <a:tr h="684509">
                <a:tc>
                  <a:txBody>
                    <a:bodyPr/>
                    <a:lstStyle/>
                    <a:p>
                      <a:r>
                        <a:rPr lang="de-DE" sz="2000" dirty="0"/>
                        <a:t>Was ist größer, das Oktoberfest in München oder der Weihnachtsmarkt in Nürnberg?</a:t>
                      </a:r>
                      <a:endParaRPr lang="en-GB" sz="2000" dirty="0"/>
                    </a:p>
                  </a:txBody>
                  <a:tcPr/>
                </a:tc>
                <a:tc>
                  <a:txBody>
                    <a:bodyPr/>
                    <a:lstStyle/>
                    <a:p>
                      <a:r>
                        <a:rPr lang="en-GB" sz="2000" dirty="0"/>
                        <a:t>What is bigger, the Oktoberfest in Munich or the Christmas market in Nürnberg?</a:t>
                      </a:r>
                    </a:p>
                  </a:txBody>
                  <a:tcPr/>
                </a:tc>
                <a:extLst>
                  <a:ext uri="{0D108BD9-81ED-4DB2-BD59-A6C34878D82A}">
                    <a16:rowId xmlns:a16="http://schemas.microsoft.com/office/drawing/2014/main" val="3438807472"/>
                  </a:ext>
                </a:extLst>
              </a:tr>
              <a:tr h="684509">
                <a:tc>
                  <a:txBody>
                    <a:bodyPr/>
                    <a:lstStyle/>
                    <a:p>
                      <a:r>
                        <a:rPr lang="de-DE" sz="2000" dirty="0"/>
                        <a:t>Jedes Jahr kommen mehr als sieben Millionen Personen zum nationalen Oktoberfest! </a:t>
                      </a:r>
                      <a:endParaRPr lang="en-GB" sz="2000" dirty="0"/>
                    </a:p>
                  </a:txBody>
                  <a:tcPr/>
                </a:tc>
                <a:tc>
                  <a:txBody>
                    <a:bodyPr/>
                    <a:lstStyle/>
                    <a:p>
                      <a:r>
                        <a:rPr lang="en-GB" sz="2000" dirty="0"/>
                        <a:t>Every year more than seven million people come to the national Oktoberfest. </a:t>
                      </a:r>
                    </a:p>
                  </a:txBody>
                  <a:tcPr/>
                </a:tc>
                <a:extLst>
                  <a:ext uri="{0D108BD9-81ED-4DB2-BD59-A6C34878D82A}">
                    <a16:rowId xmlns:a16="http://schemas.microsoft.com/office/drawing/2014/main" val="3927892388"/>
                  </a:ext>
                </a:extLst>
              </a:tr>
              <a:tr h="684509">
                <a:tc>
                  <a:txBody>
                    <a:bodyPr/>
                    <a:lstStyle/>
                    <a:p>
                      <a:r>
                        <a:rPr lang="de-DE" sz="2000" dirty="0"/>
                        <a:t>Im Dezember besuchen zwei Millionen Personen Nürnberg.</a:t>
                      </a:r>
                      <a:endParaRPr lang="en-GB" sz="2000" dirty="0"/>
                    </a:p>
                  </a:txBody>
                  <a:tcPr/>
                </a:tc>
                <a:tc>
                  <a:txBody>
                    <a:bodyPr/>
                    <a:lstStyle/>
                    <a:p>
                      <a:r>
                        <a:rPr lang="en-GB" sz="2000" dirty="0"/>
                        <a:t>In December, two million people visit Nürnberg.</a:t>
                      </a:r>
                    </a:p>
                  </a:txBody>
                  <a:tcPr/>
                </a:tc>
                <a:extLst>
                  <a:ext uri="{0D108BD9-81ED-4DB2-BD59-A6C34878D82A}">
                    <a16:rowId xmlns:a16="http://schemas.microsoft.com/office/drawing/2014/main" val="3352662192"/>
                  </a:ext>
                </a:extLst>
              </a:tr>
              <a:tr h="684509">
                <a:tc>
                  <a:txBody>
                    <a:bodyPr/>
                    <a:lstStyle/>
                    <a:p>
                      <a:r>
                        <a:rPr lang="de-DE" sz="2000" dirty="0"/>
                        <a:t>Warum heißt es Oktoberfest, wenn es im September beginnt?</a:t>
                      </a:r>
                      <a:endParaRPr lang="en-GB" sz="2000" dirty="0"/>
                    </a:p>
                  </a:txBody>
                  <a:tcPr/>
                </a:tc>
                <a:tc>
                  <a:txBody>
                    <a:bodyPr/>
                    <a:lstStyle/>
                    <a:p>
                      <a:r>
                        <a:rPr lang="en-GB" sz="2000" dirty="0"/>
                        <a:t>Why is it called Oktoberfest when it begins in September?</a:t>
                      </a:r>
                    </a:p>
                  </a:txBody>
                  <a:tcPr/>
                </a:tc>
                <a:extLst>
                  <a:ext uri="{0D108BD9-81ED-4DB2-BD59-A6C34878D82A}">
                    <a16:rowId xmlns:a16="http://schemas.microsoft.com/office/drawing/2014/main" val="3205445555"/>
                  </a:ext>
                </a:extLst>
              </a:tr>
              <a:tr h="684509">
                <a:tc>
                  <a:txBody>
                    <a:bodyPr/>
                    <a:lstStyle/>
                    <a:p>
                      <a:r>
                        <a:rPr lang="de-DE" sz="2000" dirty="0"/>
                        <a:t>Das erste Oktoberfest war am siebzehnten Oktober 1800.</a:t>
                      </a:r>
                      <a:endParaRPr lang="en-GB" sz="2000" dirty="0"/>
                    </a:p>
                  </a:txBody>
                  <a:tcPr/>
                </a:tc>
                <a:tc>
                  <a:txBody>
                    <a:bodyPr/>
                    <a:lstStyle/>
                    <a:p>
                      <a:r>
                        <a:rPr lang="en-GB" sz="2000" dirty="0"/>
                        <a:t>The first Oktoberfest was on the 17th of October 1800. </a:t>
                      </a:r>
                    </a:p>
                  </a:txBody>
                  <a:tcPr/>
                </a:tc>
                <a:extLst>
                  <a:ext uri="{0D108BD9-81ED-4DB2-BD59-A6C34878D82A}">
                    <a16:rowId xmlns:a16="http://schemas.microsoft.com/office/drawing/2014/main" val="822367814"/>
                  </a:ext>
                </a:extLst>
              </a:tr>
              <a:tr h="684509">
                <a:tc>
                  <a:txBody>
                    <a:bodyPr/>
                    <a:lstStyle/>
                    <a:p>
                      <a:r>
                        <a:rPr lang="de-DE" sz="2000" dirty="0"/>
                        <a:t>Aber in München ist das Wetter oft schlecht im Oktober, deshalb beginnt das Volksfest jetzt am dritten Sonntag im September. </a:t>
                      </a:r>
                      <a:endParaRPr lang="en-GB" sz="2000" dirty="0"/>
                    </a:p>
                  </a:txBody>
                  <a:tcPr/>
                </a:tc>
                <a:tc>
                  <a:txBody>
                    <a:bodyPr/>
                    <a:lstStyle/>
                    <a:p>
                      <a:r>
                        <a:rPr lang="en-GB" sz="2000" dirty="0"/>
                        <a:t>But in Munich the weather is often bad in October, so the Folk festival now starts on the third Sunday in September.</a:t>
                      </a:r>
                    </a:p>
                  </a:txBody>
                  <a:tcPr/>
                </a:tc>
                <a:extLst>
                  <a:ext uri="{0D108BD9-81ED-4DB2-BD59-A6C34878D82A}">
                    <a16:rowId xmlns:a16="http://schemas.microsoft.com/office/drawing/2014/main" val="1307256789"/>
                  </a:ext>
                </a:extLst>
              </a:tr>
            </a:tbl>
          </a:graphicData>
        </a:graphic>
      </p:graphicFrame>
      <p:sp>
        <p:nvSpPr>
          <p:cNvPr id="5" name="Rectangle: Rounded Corners 4">
            <a:extLst>
              <a:ext uri="{FF2B5EF4-FFF2-40B4-BE49-F238E27FC236}">
                <a16:creationId xmlns:a16="http://schemas.microsoft.com/office/drawing/2014/main" id="{D9A34C76-DBBE-F40F-39D0-C2857EDEB7C1}"/>
              </a:ext>
            </a:extLst>
          </p:cNvPr>
          <p:cNvSpPr/>
          <p:nvPr/>
        </p:nvSpPr>
        <p:spPr>
          <a:xfrm>
            <a:off x="11125200" y="132967"/>
            <a:ext cx="922020" cy="3122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2A348E9F-D169-794D-F2C7-18170B2AD41F}"/>
              </a:ext>
            </a:extLst>
          </p:cNvPr>
          <p:cNvSpPr/>
          <p:nvPr/>
        </p:nvSpPr>
        <p:spPr>
          <a:xfrm>
            <a:off x="6096000" y="1508760"/>
            <a:ext cx="5791200" cy="6172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8B10870D-E167-4AB9-F608-D35AA5B83F6B}"/>
              </a:ext>
            </a:extLst>
          </p:cNvPr>
          <p:cNvSpPr/>
          <p:nvPr/>
        </p:nvSpPr>
        <p:spPr>
          <a:xfrm>
            <a:off x="6096000" y="2217420"/>
            <a:ext cx="5608320" cy="754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DD300A8D-5C72-E85C-BCD3-003D8537C66A}"/>
              </a:ext>
            </a:extLst>
          </p:cNvPr>
          <p:cNvSpPr/>
          <p:nvPr/>
        </p:nvSpPr>
        <p:spPr>
          <a:xfrm>
            <a:off x="6050280" y="3189550"/>
            <a:ext cx="5791200" cy="6172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7D6DC719-559C-3454-0106-1CDCD0B62FB1}"/>
              </a:ext>
            </a:extLst>
          </p:cNvPr>
          <p:cNvSpPr/>
          <p:nvPr/>
        </p:nvSpPr>
        <p:spPr>
          <a:xfrm>
            <a:off x="6096000" y="3929776"/>
            <a:ext cx="5608320" cy="597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955E97DA-B328-86E7-80F6-4D86DEC56141}"/>
              </a:ext>
            </a:extLst>
          </p:cNvPr>
          <p:cNvSpPr/>
          <p:nvPr/>
        </p:nvSpPr>
        <p:spPr>
          <a:xfrm>
            <a:off x="6096000" y="4596796"/>
            <a:ext cx="5791200" cy="6172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B5C32BF2-D258-57B6-D59A-173708A5D606}"/>
              </a:ext>
            </a:extLst>
          </p:cNvPr>
          <p:cNvSpPr/>
          <p:nvPr/>
        </p:nvSpPr>
        <p:spPr>
          <a:xfrm>
            <a:off x="6050280" y="5276196"/>
            <a:ext cx="5996940" cy="9809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1026" name="Picture 2" descr="Free illustrations of Collage">
            <a:extLst>
              <a:ext uri="{FF2B5EF4-FFF2-40B4-BE49-F238E27FC236}">
                <a16:creationId xmlns:a16="http://schemas.microsoft.com/office/drawing/2014/main" id="{41E33A72-4254-FF9A-2851-E0BE83C3C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69228"/>
            <a:ext cx="4828431" cy="482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CDEE-E02F-2E5F-A111-055EC0F06678}"/>
              </a:ext>
            </a:extLst>
          </p:cNvPr>
          <p:cNvSpPr>
            <a:spLocks noGrp="1"/>
          </p:cNvSpPr>
          <p:nvPr>
            <p:ph type="title"/>
          </p:nvPr>
        </p:nvSpPr>
        <p:spPr>
          <a:xfrm>
            <a:off x="0" y="213557"/>
            <a:ext cx="2653990" cy="647577"/>
          </a:xfrm>
        </p:spPr>
        <p:txBody>
          <a:bodyPr/>
          <a:lstStyle/>
          <a:p>
            <a:r>
              <a:rPr lang="en-GB" dirty="0"/>
              <a:t>Die </a:t>
            </a:r>
            <a:r>
              <a:rPr lang="en-GB" dirty="0" err="1"/>
              <a:t>Ostsee</a:t>
            </a:r>
            <a:endParaRPr lang="en-GB" dirty="0"/>
          </a:p>
        </p:txBody>
      </p:sp>
      <p:graphicFrame>
        <p:nvGraphicFramePr>
          <p:cNvPr id="5" name="Table 4">
            <a:extLst>
              <a:ext uri="{FF2B5EF4-FFF2-40B4-BE49-F238E27FC236}">
                <a16:creationId xmlns:a16="http://schemas.microsoft.com/office/drawing/2014/main" id="{85C91C2E-B243-692D-ADA6-F4863976E26C}"/>
              </a:ext>
            </a:extLst>
          </p:cNvPr>
          <p:cNvGraphicFramePr>
            <a:graphicFrameLocks noGrp="1"/>
          </p:cNvGraphicFramePr>
          <p:nvPr/>
        </p:nvGraphicFramePr>
        <p:xfrm>
          <a:off x="304800" y="1206822"/>
          <a:ext cx="11582400" cy="4999344"/>
        </p:xfrm>
        <a:graphic>
          <a:graphicData uri="http://schemas.openxmlformats.org/drawingml/2006/table">
            <a:tbl>
              <a:tblPr firstRow="1" bandRow="1">
                <a:tableStyleId>{3B4B98B0-60AC-42C2-AFA5-B58CD77FA1E5}</a:tableStyleId>
              </a:tblPr>
              <a:tblGrid>
                <a:gridCol w="5786034">
                  <a:extLst>
                    <a:ext uri="{9D8B030D-6E8A-4147-A177-3AD203B41FA5}">
                      <a16:colId xmlns:a16="http://schemas.microsoft.com/office/drawing/2014/main" val="3116075371"/>
                    </a:ext>
                  </a:extLst>
                </a:gridCol>
                <a:gridCol w="5796366">
                  <a:extLst>
                    <a:ext uri="{9D8B030D-6E8A-4147-A177-3AD203B41FA5}">
                      <a16:colId xmlns:a16="http://schemas.microsoft.com/office/drawing/2014/main" val="333340111"/>
                    </a:ext>
                  </a:extLst>
                </a:gridCol>
              </a:tblGrid>
              <a:tr h="0">
                <a:tc>
                  <a:txBody>
                    <a:bodyPr/>
                    <a:lstStyle/>
                    <a:p>
                      <a:r>
                        <a:rPr lang="en-GB" sz="2000" dirty="0"/>
                        <a:t>English </a:t>
                      </a:r>
                    </a:p>
                  </a:txBody>
                  <a:tcPr/>
                </a:tc>
                <a:tc>
                  <a:txBody>
                    <a:bodyPr/>
                    <a:lstStyle/>
                    <a:p>
                      <a:r>
                        <a:rPr lang="en-GB" sz="2000" dirty="0"/>
                        <a:t>German</a:t>
                      </a:r>
                    </a:p>
                  </a:txBody>
                  <a:tcPr/>
                </a:tc>
                <a:extLst>
                  <a:ext uri="{0D108BD9-81ED-4DB2-BD59-A6C34878D82A}">
                    <a16:rowId xmlns:a16="http://schemas.microsoft.com/office/drawing/2014/main" val="1929095964"/>
                  </a:ext>
                </a:extLst>
              </a:tr>
              <a:tr h="644105">
                <a:tc>
                  <a:txBody>
                    <a:bodyPr/>
                    <a:lstStyle/>
                    <a:p>
                      <a:r>
                        <a:rPr lang="en-GB" sz="2000" dirty="0"/>
                        <a:t>You can walk 1130  kilometres</a:t>
                      </a:r>
                      <a:r>
                        <a:rPr lang="en-GB" sz="2000" b="1" dirty="0"/>
                        <a:t> at the Baltic Sea in North Germany.</a:t>
                      </a:r>
                    </a:p>
                  </a:txBody>
                  <a:tcPr anchor="ctr"/>
                </a:tc>
                <a:tc>
                  <a:txBody>
                    <a:bodyPr/>
                    <a:lstStyle/>
                    <a:p>
                      <a:r>
                        <a:rPr lang="de-DE" sz="2000" dirty="0"/>
                        <a:t>An der Ostsee in Norddeutschland kann man 1130 Kilometer wandern.</a:t>
                      </a:r>
                      <a:endParaRPr lang="en-GB" sz="2000" dirty="0"/>
                    </a:p>
                  </a:txBody>
                  <a:tcPr anchor="ctr"/>
                </a:tc>
                <a:extLst>
                  <a:ext uri="{0D108BD9-81ED-4DB2-BD59-A6C34878D82A}">
                    <a16:rowId xmlns:a16="http://schemas.microsoft.com/office/drawing/2014/main" val="3438807472"/>
                  </a:ext>
                </a:extLst>
              </a:tr>
              <a:tr h="405645">
                <a:tc>
                  <a:txBody>
                    <a:bodyPr/>
                    <a:lstStyle/>
                    <a:p>
                      <a:r>
                        <a:rPr lang="en-GB" sz="2000" dirty="0"/>
                        <a:t>Long beaches and beautiful coasts lie </a:t>
                      </a:r>
                      <a:r>
                        <a:rPr lang="en-GB" sz="2000" b="1" dirty="0"/>
                        <a:t>here</a:t>
                      </a:r>
                      <a:r>
                        <a:rPr lang="en-GB" sz="2000" dirty="0"/>
                        <a:t>.</a:t>
                      </a:r>
                    </a:p>
                  </a:txBody>
                  <a:tcPr anchor="ctr"/>
                </a:tc>
                <a:tc>
                  <a:txBody>
                    <a:bodyPr/>
                    <a:lstStyle/>
                    <a:p>
                      <a:r>
                        <a:rPr lang="de-DE" sz="2000" dirty="0"/>
                        <a:t>Hier liegen lange Strände und schöne Küsten.</a:t>
                      </a:r>
                      <a:endParaRPr lang="en-GB" sz="2000" dirty="0"/>
                    </a:p>
                  </a:txBody>
                  <a:tcPr anchor="ctr"/>
                </a:tc>
                <a:extLst>
                  <a:ext uri="{0D108BD9-81ED-4DB2-BD59-A6C34878D82A}">
                    <a16:rowId xmlns:a16="http://schemas.microsoft.com/office/drawing/2014/main" val="3927892388"/>
                  </a:ext>
                </a:extLst>
              </a:tr>
              <a:tr h="394058">
                <a:tc>
                  <a:txBody>
                    <a:bodyPr/>
                    <a:lstStyle/>
                    <a:p>
                      <a:r>
                        <a:rPr lang="en-GB" sz="2000" dirty="0"/>
                        <a:t>Where can you travel to, if you like water sports, if you like to eat fish?  To </a:t>
                      </a:r>
                      <a:r>
                        <a:rPr lang="en-GB" sz="2000" dirty="0" err="1"/>
                        <a:t>Pelzerhaken</a:t>
                      </a:r>
                      <a:r>
                        <a:rPr lang="en-GB" sz="2000" dirty="0"/>
                        <a:t>!!</a:t>
                      </a:r>
                    </a:p>
                  </a:txBody>
                  <a:tcPr anchor="ctr"/>
                </a:tc>
                <a:tc>
                  <a:txBody>
                    <a:bodyPr/>
                    <a:lstStyle/>
                    <a:p>
                      <a:r>
                        <a:rPr lang="de-DE" sz="2000" dirty="0"/>
                        <a:t>Wohin kann man fahren, wenn man Wassersport mag, wenn man gerne Fisch isst?  Nach Pelzerhaken!</a:t>
                      </a:r>
                      <a:endParaRPr lang="en-GB" sz="2000" dirty="0"/>
                    </a:p>
                  </a:txBody>
                  <a:tcPr anchor="ctr"/>
                </a:tc>
                <a:extLst>
                  <a:ext uri="{0D108BD9-81ED-4DB2-BD59-A6C34878D82A}">
                    <a16:rowId xmlns:a16="http://schemas.microsoft.com/office/drawing/2014/main" val="3352662192"/>
                  </a:ext>
                </a:extLst>
              </a:tr>
              <a:tr h="684509">
                <a:tc>
                  <a:txBody>
                    <a:bodyPr/>
                    <a:lstStyle/>
                    <a:p>
                      <a:r>
                        <a:rPr lang="en-GB" sz="2000" dirty="0"/>
                        <a:t>The Baltic Sea is </a:t>
                      </a:r>
                      <a:r>
                        <a:rPr lang="en-GB" sz="2000" b="1" dirty="0"/>
                        <a:t>famous</a:t>
                      </a:r>
                      <a:r>
                        <a:rPr lang="en-GB" sz="2000" dirty="0"/>
                        <a:t> for its birds* and for its beautiful coast.</a:t>
                      </a:r>
                    </a:p>
                  </a:txBody>
                  <a:tcPr anchor="ctr"/>
                </a:tc>
                <a:tc>
                  <a:txBody>
                    <a:bodyPr/>
                    <a:lstStyle/>
                    <a:p>
                      <a:r>
                        <a:rPr lang="de-DE" sz="2000" dirty="0"/>
                        <a:t>Bekannt ist die Ostsee für ihre Vögel und für ihre schöne Küste.</a:t>
                      </a:r>
                      <a:endParaRPr lang="en-GB" sz="2000" dirty="0"/>
                    </a:p>
                  </a:txBody>
                  <a:tcPr anchor="ctr"/>
                </a:tc>
                <a:extLst>
                  <a:ext uri="{0D108BD9-81ED-4DB2-BD59-A6C34878D82A}">
                    <a16:rowId xmlns:a16="http://schemas.microsoft.com/office/drawing/2014/main" val="3205445555"/>
                  </a:ext>
                </a:extLst>
              </a:tr>
              <a:tr h="478899">
                <a:tc>
                  <a:txBody>
                    <a:bodyPr/>
                    <a:lstStyle/>
                    <a:p>
                      <a:r>
                        <a:rPr lang="en-GB" sz="2000" dirty="0"/>
                        <a:t>Can you plan the weather there?  No. </a:t>
                      </a:r>
                    </a:p>
                  </a:txBody>
                  <a:tcPr anchor="ctr"/>
                </a:tc>
                <a:tc>
                  <a:txBody>
                    <a:bodyPr/>
                    <a:lstStyle/>
                    <a:p>
                      <a:r>
                        <a:rPr lang="de-DE" sz="2000" dirty="0"/>
                        <a:t>Kann man das Wetter dort planen?  Nein.</a:t>
                      </a:r>
                      <a:endParaRPr lang="en-GB" sz="2000" dirty="0"/>
                    </a:p>
                  </a:txBody>
                  <a:tcPr anchor="ctr"/>
                </a:tc>
                <a:extLst>
                  <a:ext uri="{0D108BD9-81ED-4DB2-BD59-A6C34878D82A}">
                    <a16:rowId xmlns:a16="http://schemas.microsoft.com/office/drawing/2014/main" val="822367814"/>
                  </a:ext>
                </a:extLst>
              </a:tr>
              <a:tr h="684509">
                <a:tc>
                  <a:txBody>
                    <a:bodyPr/>
                    <a:lstStyle/>
                    <a:p>
                      <a:r>
                        <a:rPr lang="en-GB" sz="2000" dirty="0"/>
                        <a:t>There are places </a:t>
                      </a:r>
                      <a:r>
                        <a:rPr lang="en-GB" sz="2000" b="1" dirty="0"/>
                        <a:t>on the Baltic coast, </a:t>
                      </a:r>
                      <a:r>
                        <a:rPr lang="en-GB" sz="2000" dirty="0"/>
                        <a:t>like </a:t>
                      </a:r>
                      <a:r>
                        <a:rPr lang="en-GB" sz="2000" dirty="0" err="1"/>
                        <a:t>Usedom</a:t>
                      </a:r>
                      <a:r>
                        <a:rPr lang="en-GB" sz="2000" dirty="0"/>
                        <a:t>, which are called FKK (</a:t>
                      </a:r>
                      <a:r>
                        <a:rPr lang="en-GB" sz="2000" dirty="0" err="1"/>
                        <a:t>Freikörperkultur</a:t>
                      </a:r>
                      <a:r>
                        <a:rPr lang="en-GB" sz="2000" dirty="0"/>
                        <a:t>). Many holiday makers </a:t>
                      </a:r>
                      <a:r>
                        <a:rPr lang="en-GB" sz="2000" b="1" dirty="0"/>
                        <a:t>in </a:t>
                      </a:r>
                      <a:r>
                        <a:rPr lang="en-GB" sz="2000" b="1" dirty="0" err="1"/>
                        <a:t>Usedom</a:t>
                      </a:r>
                      <a:r>
                        <a:rPr lang="en-GB" sz="2000" b="1" dirty="0"/>
                        <a:t> </a:t>
                      </a:r>
                      <a:r>
                        <a:rPr lang="en-GB" sz="2000" dirty="0"/>
                        <a:t>wear no clothing. </a:t>
                      </a:r>
                    </a:p>
                  </a:txBody>
                  <a:tcPr anchor="ctr"/>
                </a:tc>
                <a:tc>
                  <a:txBody>
                    <a:bodyPr/>
                    <a:lstStyle/>
                    <a:p>
                      <a:r>
                        <a:rPr lang="de-DE" sz="2000" dirty="0"/>
                        <a:t>An der Ostsee gibt es Orte, wie Usedom, die FKK heißen. In Usedom tragen viele Urlaubmacher keine Kleidung.</a:t>
                      </a:r>
                      <a:endParaRPr lang="en-GB" sz="2000" dirty="0"/>
                    </a:p>
                  </a:txBody>
                  <a:tcPr anchor="ctr"/>
                </a:tc>
                <a:extLst>
                  <a:ext uri="{0D108BD9-81ED-4DB2-BD59-A6C34878D82A}">
                    <a16:rowId xmlns:a16="http://schemas.microsoft.com/office/drawing/2014/main" val="1307256789"/>
                  </a:ext>
                </a:extLst>
              </a:tr>
            </a:tbl>
          </a:graphicData>
        </a:graphic>
      </p:graphicFrame>
      <p:sp>
        <p:nvSpPr>
          <p:cNvPr id="7" name="Rectangle: Rounded Corners 6">
            <a:extLst>
              <a:ext uri="{FF2B5EF4-FFF2-40B4-BE49-F238E27FC236}">
                <a16:creationId xmlns:a16="http://schemas.microsoft.com/office/drawing/2014/main" id="{58B047C5-B94B-8A14-CB27-00C159D4E9FB}"/>
              </a:ext>
            </a:extLst>
          </p:cNvPr>
          <p:cNvSpPr/>
          <p:nvPr/>
        </p:nvSpPr>
        <p:spPr>
          <a:xfrm>
            <a:off x="10627112" y="133814"/>
            <a:ext cx="1360449" cy="3568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schreiben</a:t>
            </a:r>
            <a:endParaRPr lang="en-GB" dirty="0"/>
          </a:p>
        </p:txBody>
      </p:sp>
      <p:sp>
        <p:nvSpPr>
          <p:cNvPr id="9" name="TextBox 8">
            <a:extLst>
              <a:ext uri="{FF2B5EF4-FFF2-40B4-BE49-F238E27FC236}">
                <a16:creationId xmlns:a16="http://schemas.microsoft.com/office/drawing/2014/main" id="{CC8EA049-B5F5-634A-D737-9DA49DB364A8}"/>
              </a:ext>
            </a:extLst>
          </p:cNvPr>
          <p:cNvSpPr txBox="1"/>
          <p:nvPr/>
        </p:nvSpPr>
        <p:spPr>
          <a:xfrm>
            <a:off x="2653990" y="196433"/>
            <a:ext cx="8176633" cy="725520"/>
          </a:xfrm>
          <a:prstGeom prst="rect">
            <a:avLst/>
          </a:prstGeom>
          <a:noFill/>
        </p:spPr>
        <p:txBody>
          <a:bodyPr wrap="square">
            <a:spAutoFit/>
          </a:bodyPr>
          <a:lstStyle/>
          <a:p>
            <a:pPr>
              <a:lnSpc>
                <a:spcPct val="107000"/>
              </a:lnSpc>
              <a:spcAft>
                <a:spcPts val="800"/>
              </a:spcAft>
            </a:pPr>
            <a:r>
              <a:rPr lang="en-GB" sz="2000" dirty="0">
                <a:effectLst/>
                <a:latin typeface="+mj-lt"/>
                <a:ea typeface="Calibri" panose="020F0502020204030204" pitchFamily="34" charset="0"/>
                <a:cs typeface="Times New Roman" panose="02020603050405020304" pitchFamily="18" charset="0"/>
              </a:rPr>
              <a:t>Using your knowledge of WO2, translate the sentences into German. Start each sentence with the part in bold.</a:t>
            </a:r>
          </a:p>
        </p:txBody>
      </p:sp>
      <p:sp>
        <p:nvSpPr>
          <p:cNvPr id="10" name="Rectangle 9">
            <a:extLst>
              <a:ext uri="{FF2B5EF4-FFF2-40B4-BE49-F238E27FC236}">
                <a16:creationId xmlns:a16="http://schemas.microsoft.com/office/drawing/2014/main" id="{5E05008A-0AD8-5CAB-A633-F2A3B0DAB511}"/>
              </a:ext>
            </a:extLst>
          </p:cNvPr>
          <p:cNvSpPr/>
          <p:nvPr/>
        </p:nvSpPr>
        <p:spPr>
          <a:xfrm>
            <a:off x="6096000" y="1611146"/>
            <a:ext cx="5791200" cy="6549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ABBB4A1E-47AD-ECFC-22B5-49BD3040BD55}"/>
              </a:ext>
            </a:extLst>
          </p:cNvPr>
          <p:cNvSpPr/>
          <p:nvPr/>
        </p:nvSpPr>
        <p:spPr>
          <a:xfrm>
            <a:off x="6153150" y="2337763"/>
            <a:ext cx="5608320" cy="360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94EE6E2A-1C02-6A31-7283-258ED8791429}"/>
              </a:ext>
            </a:extLst>
          </p:cNvPr>
          <p:cNvSpPr/>
          <p:nvPr/>
        </p:nvSpPr>
        <p:spPr>
          <a:xfrm>
            <a:off x="5970270" y="2730412"/>
            <a:ext cx="5916930" cy="9747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57C24E98-72AD-CE33-49AE-EFB1DB41429A}"/>
              </a:ext>
            </a:extLst>
          </p:cNvPr>
          <p:cNvSpPr/>
          <p:nvPr/>
        </p:nvSpPr>
        <p:spPr>
          <a:xfrm>
            <a:off x="6050280" y="3775434"/>
            <a:ext cx="5608320" cy="597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4BCDA1C5-FC07-3FB2-98BF-93B0B905D256}"/>
              </a:ext>
            </a:extLst>
          </p:cNvPr>
          <p:cNvSpPr/>
          <p:nvPr/>
        </p:nvSpPr>
        <p:spPr>
          <a:xfrm>
            <a:off x="6096000" y="4433883"/>
            <a:ext cx="5791200" cy="4288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A6BC28F3-DD51-2560-D3BF-DC99295B416E}"/>
              </a:ext>
            </a:extLst>
          </p:cNvPr>
          <p:cNvSpPr/>
          <p:nvPr/>
        </p:nvSpPr>
        <p:spPr>
          <a:xfrm>
            <a:off x="5764530" y="5048683"/>
            <a:ext cx="5996940" cy="9809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descr="Free photos of House">
            <a:extLst>
              <a:ext uri="{FF2B5EF4-FFF2-40B4-BE49-F238E27FC236}">
                <a16:creationId xmlns:a16="http://schemas.microsoft.com/office/drawing/2014/main" id="{63FFBEBF-FC33-6ACB-EF25-DCEA32EF1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77" y="2488542"/>
            <a:ext cx="5671388" cy="376911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C896B903-6099-4E1C-A5F1-2C1BCB9EC8E0}"/>
              </a:ext>
            </a:extLst>
          </p:cNvPr>
          <p:cNvSpPr/>
          <p:nvPr/>
        </p:nvSpPr>
        <p:spPr>
          <a:xfrm>
            <a:off x="10158761" y="632476"/>
            <a:ext cx="1828800" cy="416923"/>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4">
                    <a:lumMod val="20000"/>
                    <a:lumOff val="80000"/>
                  </a:schemeClr>
                </a:solidFill>
              </a:rPr>
              <a:t>*birds – </a:t>
            </a:r>
            <a:r>
              <a:rPr lang="en-GB" dirty="0" err="1">
                <a:solidFill>
                  <a:schemeClr val="accent4">
                    <a:lumMod val="20000"/>
                    <a:lumOff val="80000"/>
                  </a:schemeClr>
                </a:solidFill>
              </a:rPr>
              <a:t>Vögel</a:t>
            </a:r>
            <a:endParaRPr lang="en-GB" dirty="0">
              <a:solidFill>
                <a:schemeClr val="accent4">
                  <a:lumMod val="20000"/>
                  <a:lumOff val="80000"/>
                </a:schemeClr>
              </a:solidFill>
            </a:endParaRPr>
          </a:p>
        </p:txBody>
      </p:sp>
    </p:spTree>
    <p:extLst>
      <p:ext uri="{BB962C8B-B14F-4D97-AF65-F5344CB8AC3E}">
        <p14:creationId xmlns:p14="http://schemas.microsoft.com/office/powerpoint/2010/main" val="36760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New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Revisited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753;p17">
            <a:extLst>
              <a:ext uri="{FF2B5EF4-FFF2-40B4-BE49-F238E27FC236}">
                <a16:creationId xmlns:a16="http://schemas.microsoft.com/office/drawing/2014/main" id="{BF1EDB79-A8A0-A972-F2D2-95977700497C}"/>
              </a:ext>
            </a:extLst>
          </p:cNvPr>
          <p:cNvSpPr txBox="1"/>
          <p:nvPr/>
        </p:nvSpPr>
        <p:spPr>
          <a:xfrm>
            <a:off x="4697571" y="4306424"/>
            <a:ext cx="40955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 | 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 name="Picture 10">
            <a:extLst>
              <a:ext uri="{FF2B5EF4-FFF2-40B4-BE49-F238E27FC236}">
                <a16:creationId xmlns:a16="http://schemas.microsoft.com/office/drawing/2014/main" id="{8DACC109-8D3F-4EFC-AE74-D703098609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21476" y="825081"/>
            <a:ext cx="1631008" cy="1631008"/>
          </a:xfrm>
          <a:prstGeom prst="rect">
            <a:avLst/>
          </a:prstGeom>
        </p:spPr>
      </p:pic>
      <p:pic>
        <p:nvPicPr>
          <p:cNvPr id="13" name="Picture 12">
            <a:extLst>
              <a:ext uri="{FF2B5EF4-FFF2-40B4-BE49-F238E27FC236}">
                <a16:creationId xmlns:a16="http://schemas.microsoft.com/office/drawing/2014/main" id="{473D13E2-C465-4EDD-92A3-FEDEDF8327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71783" y="850373"/>
            <a:ext cx="1631008" cy="1631008"/>
          </a:xfrm>
          <a:prstGeom prst="rect">
            <a:avLst/>
          </a:prstGeom>
        </p:spPr>
      </p:pic>
      <p:pic>
        <p:nvPicPr>
          <p:cNvPr id="3" name="Picture 2" descr="Qr code&#10;&#10;Description automatically generated">
            <a:extLst>
              <a:ext uri="{FF2B5EF4-FFF2-40B4-BE49-F238E27FC236}">
                <a16:creationId xmlns:a16="http://schemas.microsoft.com/office/drawing/2014/main" id="{05F13317-1AE0-B98E-4B97-5E75CF2E7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6489" y="2752311"/>
            <a:ext cx="1638912" cy="16389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0885-0AB2-5FE1-7089-56B002EAB02C}"/>
              </a:ext>
            </a:extLst>
          </p:cNvPr>
          <p:cNvSpPr>
            <a:spLocks noGrp="1"/>
          </p:cNvSpPr>
          <p:nvPr>
            <p:ph type="title"/>
          </p:nvPr>
        </p:nvSpPr>
        <p:spPr>
          <a:xfrm>
            <a:off x="0" y="213557"/>
            <a:ext cx="3848100" cy="647577"/>
          </a:xfrm>
        </p:spPr>
        <p:txBody>
          <a:bodyPr/>
          <a:lstStyle/>
          <a:p>
            <a:r>
              <a:rPr lang="en-GB" dirty="0"/>
              <a:t>Deutsche </a:t>
            </a:r>
            <a:r>
              <a:rPr lang="en-GB" dirty="0" err="1"/>
              <a:t>Eiche</a:t>
            </a:r>
            <a:endParaRPr lang="en-GB" dirty="0"/>
          </a:p>
        </p:txBody>
      </p:sp>
      <p:sp>
        <p:nvSpPr>
          <p:cNvPr id="3" name="Text Placeholder 2">
            <a:extLst>
              <a:ext uri="{FF2B5EF4-FFF2-40B4-BE49-F238E27FC236}">
                <a16:creationId xmlns:a16="http://schemas.microsoft.com/office/drawing/2014/main" id="{382EE6F0-BA07-29A4-3191-385A1795C6C3}"/>
              </a:ext>
            </a:extLst>
          </p:cNvPr>
          <p:cNvSpPr>
            <a:spLocks noGrp="1"/>
          </p:cNvSpPr>
          <p:nvPr>
            <p:ph type="body" sz="quarter" idx="10"/>
          </p:nvPr>
        </p:nvSpPr>
        <p:spPr>
          <a:xfrm>
            <a:off x="182560" y="1250673"/>
            <a:ext cx="11514137" cy="5105400"/>
          </a:xfrm>
        </p:spPr>
        <p:txBody>
          <a:bodyPr/>
          <a:lstStyle/>
          <a:p>
            <a:r>
              <a:rPr lang="de-DE" dirty="0"/>
              <a:t>Normalerweise hat jedes Land einen Nationalbaum. Oft steht er als eine Art Symbol für die Geschichte und die Kultur von dem Land. Welche Nationalbäume kennst du? Der Nationalbaum von den USA ist: die Eiche*. Für England ist es: die Eiche! Und Deutschland nennt seinen Nationalbaum: Eiche! Ja, eigentlich* haben alle drei Länder die Eiche als Nationalbaum. Und auch Frankreich hat einen Teil von der Eiche in seinem nationalen Symbol. Warum, meinst du, ist das wohl so? Warum gibt es eine deutsche, eine englische und eine amerikanische* Nationaleiche? Und warum lieben so viele Personen und Völker auf der Welt die Eiche? Stark ist sie bestimmt. Sehr alt kann sie auch werden, zum Beispiel ist die Bräutigamseiche in Eutin über 500 Jahre alt! Auch in der Religion und in der Geschichte und in der Kultur ist die Eiche oft sehr wichtig. Wollen wir darüber sprechen? Ja – treffen wir uns an der Eiche!</a:t>
            </a:r>
            <a:endParaRPr lang="en-GB" dirty="0"/>
          </a:p>
        </p:txBody>
      </p:sp>
      <p:sp>
        <p:nvSpPr>
          <p:cNvPr id="4" name="Rectangle: Rounded Corners 3">
            <a:extLst>
              <a:ext uri="{FF2B5EF4-FFF2-40B4-BE49-F238E27FC236}">
                <a16:creationId xmlns:a16="http://schemas.microsoft.com/office/drawing/2014/main" id="{A15E071D-BBAF-DF18-53BA-C0B7A6118CE8}"/>
              </a:ext>
            </a:extLst>
          </p:cNvPr>
          <p:cNvSpPr/>
          <p:nvPr/>
        </p:nvSpPr>
        <p:spPr>
          <a:xfrm>
            <a:off x="7222435" y="133814"/>
            <a:ext cx="3520107" cy="96754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*die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Eiche</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oak</a:t>
            </a:r>
            <a:b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b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eigentlich</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actually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amerikanisch</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American</a:t>
            </a:r>
          </a:p>
        </p:txBody>
      </p:sp>
      <p:sp>
        <p:nvSpPr>
          <p:cNvPr id="5" name="Rectangle: Rounded Corners 4">
            <a:extLst>
              <a:ext uri="{FF2B5EF4-FFF2-40B4-BE49-F238E27FC236}">
                <a16:creationId xmlns:a16="http://schemas.microsoft.com/office/drawing/2014/main" id="{6FAFA7A1-41EE-4DEA-B467-CEC865D45DC0}"/>
              </a:ext>
            </a:extLst>
          </p:cNvPr>
          <p:cNvSpPr/>
          <p:nvPr/>
        </p:nvSpPr>
        <p:spPr>
          <a:xfrm>
            <a:off x="8298831" y="5295765"/>
            <a:ext cx="3785149" cy="967543"/>
          </a:xfrm>
          <a:prstGeom prst="roundRect">
            <a:avLst/>
          </a:prstGeom>
          <a:solidFill>
            <a:schemeClr val="accent4">
              <a:lumMod val="20000"/>
              <a:lumOff val="80000"/>
            </a:schemeClr>
          </a:solidFill>
          <a:ln>
            <a:solidFill>
              <a:srgbClr val="52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Bräutigamseiche</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name of a famous oak tree</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Eutin – city in Germany</a:t>
            </a:r>
          </a:p>
        </p:txBody>
      </p:sp>
      <p:sp>
        <p:nvSpPr>
          <p:cNvPr id="6" name="Rectangle: Rounded Corners 5">
            <a:extLst>
              <a:ext uri="{FF2B5EF4-FFF2-40B4-BE49-F238E27FC236}">
                <a16:creationId xmlns:a16="http://schemas.microsoft.com/office/drawing/2014/main" id="{C1679B1D-CFD4-443F-B0F0-4577DD31906B}"/>
              </a:ext>
            </a:extLst>
          </p:cNvPr>
          <p:cNvSpPr/>
          <p:nvPr/>
        </p:nvSpPr>
        <p:spPr>
          <a:xfrm>
            <a:off x="10933043" y="133814"/>
            <a:ext cx="1054518" cy="3568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lesen</a:t>
            </a:r>
            <a:endParaRPr lang="en-GB" dirty="0"/>
          </a:p>
        </p:txBody>
      </p:sp>
    </p:spTree>
    <p:extLst>
      <p:ext uri="{BB962C8B-B14F-4D97-AF65-F5344CB8AC3E}">
        <p14:creationId xmlns:p14="http://schemas.microsoft.com/office/powerpoint/2010/main" val="278971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E5E2-60FE-FE71-FF82-258827F0484D}"/>
              </a:ext>
            </a:extLst>
          </p:cNvPr>
          <p:cNvSpPr>
            <a:spLocks noGrp="1"/>
          </p:cNvSpPr>
          <p:nvPr>
            <p:ph type="title"/>
          </p:nvPr>
        </p:nvSpPr>
        <p:spPr>
          <a:xfrm>
            <a:off x="0" y="213557"/>
            <a:ext cx="2214563" cy="647577"/>
          </a:xfrm>
        </p:spPr>
        <p:txBody>
          <a:bodyPr/>
          <a:lstStyle/>
          <a:p>
            <a:r>
              <a:rPr lang="en-GB" dirty="0" err="1"/>
              <a:t>Zahlen</a:t>
            </a:r>
            <a:endParaRPr lang="en-GB" dirty="0"/>
          </a:p>
        </p:txBody>
      </p:sp>
      <p:sp>
        <p:nvSpPr>
          <p:cNvPr id="4" name="Rectangle: Rounded Corners 3">
            <a:extLst>
              <a:ext uri="{FF2B5EF4-FFF2-40B4-BE49-F238E27FC236}">
                <a16:creationId xmlns:a16="http://schemas.microsoft.com/office/drawing/2014/main" id="{B1E45EB4-CD5C-9890-B4C5-5443FEAA6A0D}"/>
              </a:ext>
            </a:extLst>
          </p:cNvPr>
          <p:cNvSpPr/>
          <p:nvPr/>
        </p:nvSpPr>
        <p:spPr>
          <a:xfrm>
            <a:off x="10329863" y="213557"/>
            <a:ext cx="1557337" cy="4738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graphicFrame>
        <p:nvGraphicFramePr>
          <p:cNvPr id="5" name="Table 14">
            <a:extLst>
              <a:ext uri="{FF2B5EF4-FFF2-40B4-BE49-F238E27FC236}">
                <a16:creationId xmlns:a16="http://schemas.microsoft.com/office/drawing/2014/main" id="{E2FCC998-309D-6442-4669-A3D28BD18B3E}"/>
              </a:ext>
            </a:extLst>
          </p:cNvPr>
          <p:cNvGraphicFramePr>
            <a:graphicFrameLocks noGrp="1"/>
          </p:cNvGraphicFramePr>
          <p:nvPr/>
        </p:nvGraphicFramePr>
        <p:xfrm>
          <a:off x="2321448" y="875405"/>
          <a:ext cx="9577929" cy="3528038"/>
        </p:xfrm>
        <a:graphic>
          <a:graphicData uri="http://schemas.openxmlformats.org/drawingml/2006/table">
            <a:tbl>
              <a:tblPr firstRow="1" bandRow="1">
                <a:tableStyleId>{00A15C55-8517-42AA-B614-E9B94910E393}</a:tableStyleId>
              </a:tblPr>
              <a:tblGrid>
                <a:gridCol w="2801073">
                  <a:extLst>
                    <a:ext uri="{9D8B030D-6E8A-4147-A177-3AD203B41FA5}">
                      <a16:colId xmlns:a16="http://schemas.microsoft.com/office/drawing/2014/main" val="2404550570"/>
                    </a:ext>
                  </a:extLst>
                </a:gridCol>
                <a:gridCol w="3391383">
                  <a:extLst>
                    <a:ext uri="{9D8B030D-6E8A-4147-A177-3AD203B41FA5}">
                      <a16:colId xmlns:a16="http://schemas.microsoft.com/office/drawing/2014/main" val="221259196"/>
                    </a:ext>
                  </a:extLst>
                </a:gridCol>
                <a:gridCol w="3385473">
                  <a:extLst>
                    <a:ext uri="{9D8B030D-6E8A-4147-A177-3AD203B41FA5}">
                      <a16:colId xmlns:a16="http://schemas.microsoft.com/office/drawing/2014/main" val="3381466171"/>
                    </a:ext>
                  </a:extLst>
                </a:gridCol>
              </a:tblGrid>
              <a:tr h="385560">
                <a:tc>
                  <a:txBody>
                    <a:bodyPr/>
                    <a:lstStyle/>
                    <a:p>
                      <a:pPr algn="ctr"/>
                      <a:r>
                        <a:rPr lang="en-US" sz="2400" dirty="0" err="1">
                          <a:solidFill>
                            <a:schemeClr val="tx1"/>
                          </a:solidFill>
                        </a:rPr>
                        <a:t>Zahl</a:t>
                      </a:r>
                      <a:endParaRPr lang="en-GB" sz="2400" dirty="0">
                        <a:solidFill>
                          <a:schemeClr val="tx1"/>
                        </a:solidFill>
                      </a:endParaRPr>
                    </a:p>
                  </a:txBody>
                  <a:tcPr>
                    <a:solidFill>
                      <a:schemeClr val="tx2"/>
                    </a:solidFill>
                  </a:tcPr>
                </a:tc>
                <a:tc>
                  <a:txBody>
                    <a:bodyPr/>
                    <a:lstStyle/>
                    <a:p>
                      <a:pPr algn="ctr"/>
                      <a:r>
                        <a:rPr lang="en-US" sz="2400" dirty="0">
                          <a:solidFill>
                            <a:schemeClr val="tx1"/>
                          </a:solidFill>
                        </a:rPr>
                        <a:t>Deutsch</a:t>
                      </a:r>
                      <a:endParaRPr lang="en-GB" sz="2400" dirty="0">
                        <a:solidFill>
                          <a:schemeClr val="tx1"/>
                        </a:solidFill>
                      </a:endParaRPr>
                    </a:p>
                  </a:txBody>
                  <a:tcPr>
                    <a:solidFill>
                      <a:schemeClr val="tx2"/>
                    </a:solidFill>
                  </a:tcPr>
                </a:tc>
                <a:tc>
                  <a:txBody>
                    <a:bodyPr/>
                    <a:lstStyle/>
                    <a:p>
                      <a:pPr algn="ctr"/>
                      <a:r>
                        <a:rPr lang="en-US" sz="2400" dirty="0" err="1">
                          <a:solidFill>
                            <a:schemeClr val="tx1"/>
                          </a:solidFill>
                        </a:rPr>
                        <a:t>Englisch</a:t>
                      </a:r>
                      <a:endParaRPr lang="en-GB" sz="2400" dirty="0">
                        <a:solidFill>
                          <a:schemeClr val="tx1"/>
                        </a:solidFill>
                      </a:endParaRPr>
                    </a:p>
                  </a:txBody>
                  <a:tcPr>
                    <a:solidFill>
                      <a:schemeClr val="tx2"/>
                    </a:solidFill>
                  </a:tcPr>
                </a:tc>
                <a:extLst>
                  <a:ext uri="{0D108BD9-81ED-4DB2-BD59-A6C34878D82A}">
                    <a16:rowId xmlns:a16="http://schemas.microsoft.com/office/drawing/2014/main" val="1719640179"/>
                  </a:ext>
                </a:extLst>
              </a:tr>
              <a:tr h="504730">
                <a:tc>
                  <a:txBody>
                    <a:bodyPr/>
                    <a:lstStyle/>
                    <a:p>
                      <a:pPr algn="ctr"/>
                      <a:r>
                        <a:rPr lang="en-US" sz="2400" dirty="0">
                          <a:solidFill>
                            <a:schemeClr val="tx1"/>
                          </a:solidFill>
                        </a:rPr>
                        <a:t>100</a:t>
                      </a:r>
                      <a:endParaRPr lang="en-GB" sz="2400" dirty="0">
                        <a:solidFill>
                          <a:schemeClr val="tx1"/>
                        </a:solidFill>
                      </a:endParaRPr>
                    </a:p>
                  </a:txBody>
                  <a:tcPr/>
                </a:tc>
                <a:tc>
                  <a:txBody>
                    <a:bodyPr/>
                    <a:lstStyle/>
                    <a:p>
                      <a:pPr algn="ctr"/>
                      <a:r>
                        <a:rPr lang="en-US" sz="2400" dirty="0">
                          <a:solidFill>
                            <a:schemeClr val="tx1"/>
                          </a:solidFill>
                        </a:rPr>
                        <a:t>Hundert</a:t>
                      </a:r>
                      <a:endParaRPr lang="en-GB" sz="2400" dirty="0">
                        <a:solidFill>
                          <a:schemeClr val="tx1"/>
                        </a:solidFill>
                      </a:endParaRPr>
                    </a:p>
                  </a:txBody>
                  <a:tcPr/>
                </a:tc>
                <a:tc>
                  <a:txBody>
                    <a:bodyPr/>
                    <a:lstStyle/>
                    <a:p>
                      <a:pPr algn="ctr"/>
                      <a:r>
                        <a:rPr lang="en-US" sz="2400" dirty="0">
                          <a:solidFill>
                            <a:schemeClr val="tx1"/>
                          </a:solidFill>
                        </a:rPr>
                        <a:t>one hundred</a:t>
                      </a:r>
                      <a:endParaRPr lang="en-GB" sz="2400" dirty="0">
                        <a:solidFill>
                          <a:schemeClr val="tx1"/>
                        </a:solidFill>
                      </a:endParaRPr>
                    </a:p>
                  </a:txBody>
                  <a:tcPr/>
                </a:tc>
                <a:extLst>
                  <a:ext uri="{0D108BD9-81ED-4DB2-BD59-A6C34878D82A}">
                    <a16:rowId xmlns:a16="http://schemas.microsoft.com/office/drawing/2014/main" val="3612549359"/>
                  </a:ext>
                </a:extLst>
              </a:tr>
              <a:tr h="462988">
                <a:tc>
                  <a:txBody>
                    <a:bodyPr/>
                    <a:lstStyle/>
                    <a:p>
                      <a:pPr algn="ctr"/>
                      <a:r>
                        <a:rPr lang="en-US" sz="2400" dirty="0">
                          <a:solidFill>
                            <a:schemeClr val="tx1"/>
                          </a:solidFill>
                        </a:rPr>
                        <a:t>1.000</a:t>
                      </a:r>
                      <a:endParaRPr lang="en-GB" sz="2400" dirty="0">
                        <a:solidFill>
                          <a:schemeClr val="tx1"/>
                        </a:solidFill>
                      </a:endParaRPr>
                    </a:p>
                  </a:txBody>
                  <a:tcPr/>
                </a:tc>
                <a:tc>
                  <a:txBody>
                    <a:bodyPr/>
                    <a:lstStyle/>
                    <a:p>
                      <a:pPr algn="ctr"/>
                      <a:r>
                        <a:rPr lang="en-US" sz="2400" dirty="0" err="1">
                          <a:solidFill>
                            <a:schemeClr val="tx1"/>
                          </a:solidFill>
                        </a:rPr>
                        <a:t>Tausend</a:t>
                      </a:r>
                      <a:endParaRPr lang="en-GB" sz="2400" dirty="0">
                        <a:solidFill>
                          <a:schemeClr val="tx1"/>
                        </a:solidFill>
                      </a:endParaRPr>
                    </a:p>
                  </a:txBody>
                  <a:tcPr/>
                </a:tc>
                <a:tc>
                  <a:txBody>
                    <a:bodyPr/>
                    <a:lstStyle/>
                    <a:p>
                      <a:pPr algn="ctr"/>
                      <a:r>
                        <a:rPr lang="en-US" sz="2400" dirty="0">
                          <a:solidFill>
                            <a:schemeClr val="tx1"/>
                          </a:solidFill>
                        </a:rPr>
                        <a:t>thousand</a:t>
                      </a:r>
                      <a:endParaRPr lang="en-GB" sz="2400" dirty="0">
                        <a:solidFill>
                          <a:schemeClr val="tx1"/>
                        </a:solidFill>
                      </a:endParaRPr>
                    </a:p>
                  </a:txBody>
                  <a:tcPr/>
                </a:tc>
                <a:extLst>
                  <a:ext uri="{0D108BD9-81ED-4DB2-BD59-A6C34878D82A}">
                    <a16:rowId xmlns:a16="http://schemas.microsoft.com/office/drawing/2014/main" val="455820140"/>
                  </a:ext>
                </a:extLst>
              </a:tr>
              <a:tr h="368759">
                <a:tc>
                  <a:txBody>
                    <a:bodyPr/>
                    <a:lstStyle/>
                    <a:p>
                      <a:pPr algn="ctr"/>
                      <a:r>
                        <a:rPr lang="en-US" sz="2400" dirty="0">
                          <a:solidFill>
                            <a:schemeClr val="tx1"/>
                          </a:solidFill>
                        </a:rPr>
                        <a:t>1.000.000</a:t>
                      </a:r>
                      <a:endParaRPr lang="en-GB" sz="2400" dirty="0">
                        <a:solidFill>
                          <a:schemeClr val="tx1"/>
                        </a:solidFill>
                      </a:endParaRPr>
                    </a:p>
                  </a:txBody>
                  <a:tcPr/>
                </a:tc>
                <a:tc>
                  <a:txBody>
                    <a:bodyPr/>
                    <a:lstStyle/>
                    <a:p>
                      <a:pPr algn="ctr"/>
                      <a:r>
                        <a:rPr lang="en-US" sz="2400" dirty="0">
                          <a:solidFill>
                            <a:schemeClr val="tx1"/>
                          </a:solidFill>
                        </a:rPr>
                        <a:t>Million</a:t>
                      </a:r>
                      <a:endParaRPr lang="en-GB" sz="2400" dirty="0">
                        <a:solidFill>
                          <a:schemeClr val="tx1"/>
                        </a:solidFill>
                      </a:endParaRPr>
                    </a:p>
                  </a:txBody>
                  <a:tcPr/>
                </a:tc>
                <a:tc>
                  <a:txBody>
                    <a:bodyPr/>
                    <a:lstStyle/>
                    <a:p>
                      <a:pPr algn="ctr"/>
                      <a:r>
                        <a:rPr lang="en-US" sz="2400" dirty="0">
                          <a:solidFill>
                            <a:schemeClr val="tx1"/>
                          </a:solidFill>
                        </a:rPr>
                        <a:t>million</a:t>
                      </a:r>
                      <a:endParaRPr lang="en-GB" sz="2400" dirty="0">
                        <a:solidFill>
                          <a:schemeClr val="tx1"/>
                        </a:solidFill>
                      </a:endParaRPr>
                    </a:p>
                  </a:txBody>
                  <a:tcPr/>
                </a:tc>
                <a:extLst>
                  <a:ext uri="{0D108BD9-81ED-4DB2-BD59-A6C34878D82A}">
                    <a16:rowId xmlns:a16="http://schemas.microsoft.com/office/drawing/2014/main" val="1452410683"/>
                  </a:ext>
                </a:extLst>
              </a:tr>
              <a:tr h="694008">
                <a:tc>
                  <a:txBody>
                    <a:bodyPr/>
                    <a:lstStyle/>
                    <a:p>
                      <a:pPr algn="ctr"/>
                      <a:r>
                        <a:rPr lang="en-US" sz="2400" dirty="0">
                          <a:solidFill>
                            <a:schemeClr val="tx1"/>
                          </a:solidFill>
                        </a:rPr>
                        <a:t>1.000.000.000</a:t>
                      </a:r>
                      <a:endParaRPr lang="en-GB" sz="2400" dirty="0">
                        <a:solidFill>
                          <a:schemeClr val="tx1"/>
                        </a:solidFill>
                      </a:endParaRPr>
                    </a:p>
                  </a:txBody>
                  <a:tcPr/>
                </a:tc>
                <a:tc>
                  <a:txBody>
                    <a:bodyPr/>
                    <a:lstStyle/>
                    <a:p>
                      <a:pPr algn="ctr"/>
                      <a:r>
                        <a:rPr lang="en-US" sz="2400" dirty="0" err="1">
                          <a:solidFill>
                            <a:schemeClr val="tx1"/>
                          </a:solidFill>
                        </a:rPr>
                        <a:t>Milliarde</a:t>
                      </a:r>
                      <a:r>
                        <a:rPr lang="en-US" sz="2400" dirty="0">
                          <a:solidFill>
                            <a:schemeClr val="tx1"/>
                          </a:solidFill>
                        </a:rPr>
                        <a:t> </a:t>
                      </a:r>
                    </a:p>
                    <a:p>
                      <a:pPr algn="ctr"/>
                      <a:r>
                        <a:rPr lang="en-US" sz="2400" dirty="0">
                          <a:solidFill>
                            <a:schemeClr val="tx1"/>
                          </a:solidFill>
                        </a:rPr>
                        <a:t>(=</a:t>
                      </a:r>
                      <a:r>
                        <a:rPr lang="en-US" sz="2400" dirty="0" err="1">
                          <a:solidFill>
                            <a:schemeClr val="tx1"/>
                          </a:solidFill>
                        </a:rPr>
                        <a:t>tausend</a:t>
                      </a:r>
                      <a:r>
                        <a:rPr lang="en-US" sz="2400" dirty="0">
                          <a:solidFill>
                            <a:schemeClr val="tx1"/>
                          </a:solidFill>
                        </a:rPr>
                        <a:t> </a:t>
                      </a:r>
                      <a:r>
                        <a:rPr lang="en-US" sz="2400" dirty="0" err="1">
                          <a:solidFill>
                            <a:schemeClr val="tx1"/>
                          </a:solidFill>
                        </a:rPr>
                        <a:t>Millionen</a:t>
                      </a:r>
                      <a:r>
                        <a:rPr lang="en-US" sz="2400" dirty="0">
                          <a:solidFill>
                            <a:schemeClr val="tx1"/>
                          </a:solidFill>
                        </a:rPr>
                        <a:t>)</a:t>
                      </a:r>
                      <a:endParaRPr lang="en-GB" sz="2400" dirty="0">
                        <a:solidFill>
                          <a:schemeClr val="tx1"/>
                        </a:solidFill>
                      </a:endParaRPr>
                    </a:p>
                  </a:txBody>
                  <a:tcPr/>
                </a:tc>
                <a:tc>
                  <a:txBody>
                    <a:bodyPr/>
                    <a:lstStyle/>
                    <a:p>
                      <a:pPr algn="ctr"/>
                      <a:r>
                        <a:rPr lang="en-US" sz="2400" b="1" dirty="0">
                          <a:solidFill>
                            <a:schemeClr val="accent2"/>
                          </a:solidFill>
                        </a:rPr>
                        <a:t>billion</a:t>
                      </a:r>
                    </a:p>
                    <a:p>
                      <a:pPr algn="ctr"/>
                      <a:r>
                        <a:rPr lang="en-US" sz="2400" b="0" dirty="0">
                          <a:solidFill>
                            <a:schemeClr val="tx1"/>
                          </a:solidFill>
                        </a:rPr>
                        <a:t>(=a thousand million)</a:t>
                      </a:r>
                      <a:endParaRPr lang="en-GB" sz="2400" b="0" dirty="0">
                        <a:solidFill>
                          <a:schemeClr val="tx1"/>
                        </a:solidFill>
                      </a:endParaRPr>
                    </a:p>
                  </a:txBody>
                  <a:tcPr/>
                </a:tc>
                <a:extLst>
                  <a:ext uri="{0D108BD9-81ED-4DB2-BD59-A6C34878D82A}">
                    <a16:rowId xmlns:a16="http://schemas.microsoft.com/office/drawing/2014/main" val="4173508523"/>
                  </a:ext>
                </a:extLst>
              </a:tr>
              <a:tr h="694008">
                <a:tc>
                  <a:txBody>
                    <a:bodyPr/>
                    <a:lstStyle/>
                    <a:p>
                      <a:pPr algn="ctr"/>
                      <a:r>
                        <a:rPr lang="en-US" sz="2400" dirty="0">
                          <a:solidFill>
                            <a:schemeClr val="tx1"/>
                          </a:solidFill>
                        </a:rPr>
                        <a:t>1.000.000.000.000</a:t>
                      </a:r>
                      <a:endParaRPr lang="en-GB" sz="2400" dirty="0">
                        <a:solidFill>
                          <a:schemeClr val="tx1"/>
                        </a:solidFill>
                      </a:endParaRPr>
                    </a:p>
                  </a:txBody>
                  <a:tcPr/>
                </a:tc>
                <a:tc>
                  <a:txBody>
                    <a:bodyPr/>
                    <a:lstStyle/>
                    <a:p>
                      <a:pPr algn="ctr"/>
                      <a:r>
                        <a:rPr lang="en-US" sz="2400" b="1" dirty="0">
                          <a:solidFill>
                            <a:schemeClr val="accent2"/>
                          </a:solidFill>
                        </a:rPr>
                        <a:t>Billion</a:t>
                      </a:r>
                    </a:p>
                    <a:p>
                      <a:pPr algn="ctr"/>
                      <a:r>
                        <a:rPr lang="en-US" sz="2400" b="0" dirty="0">
                          <a:solidFill>
                            <a:schemeClr val="tx1"/>
                          </a:solidFill>
                        </a:rPr>
                        <a:t>(=</a:t>
                      </a:r>
                      <a:r>
                        <a:rPr lang="en-US" sz="2400" b="0" dirty="0" err="1">
                          <a:solidFill>
                            <a:schemeClr val="tx1"/>
                          </a:solidFill>
                        </a:rPr>
                        <a:t>tausend</a:t>
                      </a:r>
                      <a:r>
                        <a:rPr lang="en-US" sz="2400" b="0" dirty="0">
                          <a:solidFill>
                            <a:schemeClr val="tx1"/>
                          </a:solidFill>
                        </a:rPr>
                        <a:t> </a:t>
                      </a:r>
                      <a:r>
                        <a:rPr lang="en-US" sz="2400" b="0" dirty="0" err="1">
                          <a:solidFill>
                            <a:schemeClr val="tx1"/>
                          </a:solidFill>
                        </a:rPr>
                        <a:t>Milliarden</a:t>
                      </a:r>
                      <a:r>
                        <a:rPr lang="en-US" sz="2400" b="0" dirty="0">
                          <a:solidFill>
                            <a:schemeClr val="tx1"/>
                          </a:solidFill>
                        </a:rPr>
                        <a:t>)</a:t>
                      </a:r>
                      <a:endParaRPr lang="en-GB" sz="2400" b="0" dirty="0">
                        <a:solidFill>
                          <a:schemeClr val="tx1"/>
                        </a:solidFill>
                      </a:endParaRPr>
                    </a:p>
                  </a:txBody>
                  <a:tcPr/>
                </a:tc>
                <a:tc>
                  <a:txBody>
                    <a:bodyPr/>
                    <a:lstStyle/>
                    <a:p>
                      <a:pPr algn="ctr"/>
                      <a:r>
                        <a:rPr lang="en-US" sz="2400" dirty="0">
                          <a:solidFill>
                            <a:schemeClr val="tx1"/>
                          </a:solidFill>
                        </a:rPr>
                        <a:t>trillion</a:t>
                      </a:r>
                    </a:p>
                    <a:p>
                      <a:pPr algn="ctr"/>
                      <a:r>
                        <a:rPr lang="en-US" sz="2400" dirty="0">
                          <a:solidFill>
                            <a:schemeClr val="tx1"/>
                          </a:solidFill>
                        </a:rPr>
                        <a:t>(=a million million)</a:t>
                      </a:r>
                      <a:endParaRPr lang="en-GB" sz="2400" dirty="0">
                        <a:solidFill>
                          <a:schemeClr val="tx1"/>
                        </a:solidFill>
                      </a:endParaRPr>
                    </a:p>
                  </a:txBody>
                  <a:tcPr/>
                </a:tc>
                <a:extLst>
                  <a:ext uri="{0D108BD9-81ED-4DB2-BD59-A6C34878D82A}">
                    <a16:rowId xmlns:a16="http://schemas.microsoft.com/office/drawing/2014/main" val="2028809021"/>
                  </a:ext>
                </a:extLst>
              </a:tr>
            </a:tbl>
          </a:graphicData>
        </a:graphic>
      </p:graphicFrame>
      <p:sp>
        <p:nvSpPr>
          <p:cNvPr id="11" name="Speech Bubble: Rectangle with Corners Rounded 10">
            <a:extLst>
              <a:ext uri="{FF2B5EF4-FFF2-40B4-BE49-F238E27FC236}">
                <a16:creationId xmlns:a16="http://schemas.microsoft.com/office/drawing/2014/main" id="{A50816C9-BC7A-FDB4-7CEB-91BA51202C31}"/>
              </a:ext>
            </a:extLst>
          </p:cNvPr>
          <p:cNvSpPr/>
          <p:nvPr/>
        </p:nvSpPr>
        <p:spPr>
          <a:xfrm>
            <a:off x="101984" y="2914151"/>
            <a:ext cx="2112579" cy="1307492"/>
          </a:xfrm>
          <a:prstGeom prst="wedgeRoundRectCallout">
            <a:avLst>
              <a:gd name="adj1" fmla="val 67345"/>
              <a:gd name="adj2" fmla="val -11719"/>
              <a:gd name="adj3" fmla="val 16667"/>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Watch your millions, billions and trillions! </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30BC9E1-9B6B-63FD-AA93-7F523327BD94}"/>
              </a:ext>
            </a:extLst>
          </p:cNvPr>
          <p:cNvSpPr txBox="1"/>
          <p:nvPr/>
        </p:nvSpPr>
        <p:spPr>
          <a:xfrm>
            <a:off x="208172" y="4552875"/>
            <a:ext cx="10865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numbers are written as one word.</a:t>
            </a:r>
          </a:p>
        </p:txBody>
      </p:sp>
      <p:sp>
        <p:nvSpPr>
          <p:cNvPr id="16" name="Rectangle 15">
            <a:extLst>
              <a:ext uri="{FF2B5EF4-FFF2-40B4-BE49-F238E27FC236}">
                <a16:creationId xmlns:a16="http://schemas.microsoft.com/office/drawing/2014/main" id="{EC4F3268-F317-2AA6-80F6-59C0F0CC7C75}"/>
              </a:ext>
            </a:extLst>
          </p:cNvPr>
          <p:cNvSpPr/>
          <p:nvPr/>
        </p:nvSpPr>
        <p:spPr>
          <a:xfrm>
            <a:off x="208172" y="5261235"/>
            <a:ext cx="953921" cy="489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7283</a:t>
            </a:r>
          </a:p>
        </p:txBody>
      </p:sp>
      <p:sp>
        <p:nvSpPr>
          <p:cNvPr id="17" name="Speech Bubble: Rectangle with Corners Rounded 16">
            <a:extLst>
              <a:ext uri="{FF2B5EF4-FFF2-40B4-BE49-F238E27FC236}">
                <a16:creationId xmlns:a16="http://schemas.microsoft.com/office/drawing/2014/main" id="{0FE9FB4F-A493-B805-D266-7CC41634FDE9}"/>
              </a:ext>
            </a:extLst>
          </p:cNvPr>
          <p:cNvSpPr/>
          <p:nvPr/>
        </p:nvSpPr>
        <p:spPr>
          <a:xfrm>
            <a:off x="8533541" y="4552876"/>
            <a:ext cx="3528911" cy="1691424"/>
          </a:xfrm>
          <a:prstGeom prst="wedgeRoundRectCallout">
            <a:avLst>
              <a:gd name="adj1" fmla="val -71634"/>
              <a:gd name="adj2" fmla="val -51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Don’t forget – we say double digits the other way round in German.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drei</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und</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achtzig</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1" i="0" u="none" strike="noStrike" kern="1200" cap="none" spc="0" normalizeH="0" baseline="0" noProof="0" dirty="0">
                <a:ln>
                  <a:noFill/>
                </a:ln>
                <a:solidFill>
                  <a:srgbClr val="525050"/>
                </a:solidFill>
                <a:effectLst/>
                <a:uLnTx/>
                <a:uFillTx/>
                <a:latin typeface="Century Gothic"/>
                <a:ea typeface="+mn-ea"/>
                <a:cs typeface="+mn-cs"/>
              </a:rPr>
              <a:t>eighty</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three</a:t>
            </a:r>
          </a:p>
        </p:txBody>
      </p:sp>
      <p:sp>
        <p:nvSpPr>
          <p:cNvPr id="18" name="TextBox 17">
            <a:extLst>
              <a:ext uri="{FF2B5EF4-FFF2-40B4-BE49-F238E27FC236}">
                <a16:creationId xmlns:a16="http://schemas.microsoft.com/office/drawing/2014/main" id="{B0B33662-7636-9506-1811-891E881921B5}"/>
              </a:ext>
            </a:extLst>
          </p:cNvPr>
          <p:cNvSpPr txBox="1"/>
          <p:nvPr/>
        </p:nvSpPr>
        <p:spPr>
          <a:xfrm>
            <a:off x="1162093" y="5151598"/>
            <a:ext cx="74257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siebentausendzweihundertdreiundachtzig</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Sieben</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tausend</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zwei</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hundert</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dreiundachtzig</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9643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p:txBody>
          <a:bodyPr>
            <a:normAutofit/>
          </a:bodyPr>
          <a:lstStyle/>
          <a:p>
            <a:r>
              <a:rPr lang="de-DE" dirty="0"/>
              <a:t>Du hast einige Statistiken zum Thema Die Schweiz recherchiert. </a:t>
            </a:r>
            <a:r>
              <a:rPr lang="de-DE" dirty="0" err="1"/>
              <a:t>Lies</a:t>
            </a:r>
            <a:r>
              <a:rPr lang="de-DE" dirty="0"/>
              <a:t> die Sätze deinem Partner/deiner Partnerin vor. Dein Partner/deine Partnerin muss die Zahlen schreiben.</a:t>
            </a:r>
          </a:p>
          <a:p>
            <a:endParaRPr lang="de-DE" dirty="0"/>
          </a:p>
          <a:p>
            <a:r>
              <a:rPr lang="de-DE" dirty="0"/>
              <a:t>Finde mindestens drei Infos, die dich interessieren. Schreib sie auf Englisch.</a:t>
            </a:r>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descr="Free photos of Zurich">
            <a:extLst>
              <a:ext uri="{FF2B5EF4-FFF2-40B4-BE49-F238E27FC236}">
                <a16:creationId xmlns:a16="http://schemas.microsoft.com/office/drawing/2014/main" id="{B4BDA483-0F75-46CD-2BFC-C098827E8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00400"/>
            <a:ext cx="9144000" cy="297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9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BAD956-68D5-525C-9B44-99EA29DF0129}"/>
              </a:ext>
            </a:extLst>
          </p:cNvPr>
          <p:cNvSpPr/>
          <p:nvPr/>
        </p:nvSpPr>
        <p:spPr>
          <a:xfrm>
            <a:off x="5406884" y="108500"/>
            <a:ext cx="4956315" cy="1257455"/>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2000" dirty="0">
                <a:solidFill>
                  <a:schemeClr val="accent4">
                    <a:lumMod val="20000"/>
                    <a:lumOff val="80000"/>
                  </a:schemeClr>
                </a:solidFill>
                <a:latin typeface="Century Gothic"/>
                <a:ea typeface="Calibri" panose="020F0502020204030204" pitchFamily="34" charset="0"/>
                <a:cs typeface="Times New Roman" panose="02020603050405020304" pitchFamily="18" charset="0"/>
              </a:rPr>
              <a:t>*e</a:t>
            </a: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inzeln – single, individual</a:t>
            </a:r>
          </a:p>
          <a:p>
            <a:pPr>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*das Meerschweinchen – guinea pig</a:t>
            </a:r>
            <a:b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*der Wert – value, worth</a:t>
            </a:r>
            <a:b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*Milliardäre – billionaires</a:t>
            </a:r>
          </a:p>
        </p:txBody>
      </p:sp>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889898" y="853387"/>
            <a:ext cx="11514137" cy="5105400"/>
          </a:xfrm>
        </p:spPr>
        <p:txBody>
          <a:bodyPr>
            <a:normAutofit/>
          </a:bodyPr>
          <a:lstStyle/>
          <a:p>
            <a:r>
              <a:rPr lang="de-DE" dirty="0"/>
              <a:t>HANDOUT PARTNER A </a:t>
            </a:r>
          </a:p>
          <a:p>
            <a:r>
              <a:rPr lang="de-DE" b="1" dirty="0"/>
              <a:t>2014</a:t>
            </a:r>
            <a:r>
              <a:rPr lang="de-DE" dirty="0"/>
              <a:t> hat man zum ersten Mal die Schweizer App „THREEMA” gesehen, die eine andere sichere, nationale Form von „WhatsApp” ist. Du musst sie kaufen, sie kostet </a:t>
            </a:r>
            <a:r>
              <a:rPr lang="de-DE" b="1" dirty="0"/>
              <a:t>3,99</a:t>
            </a:r>
            <a:r>
              <a:rPr lang="de-DE" dirty="0"/>
              <a:t> Euro.</a:t>
            </a:r>
          </a:p>
          <a:p>
            <a:r>
              <a:rPr lang="en-GB" b="0" i="0" u="none" strike="noStrike" dirty="0" err="1">
                <a:solidFill>
                  <a:schemeClr val="tx1"/>
                </a:solidFill>
                <a:effectLst/>
              </a:rPr>
              <a:t>Seit</a:t>
            </a:r>
            <a:r>
              <a:rPr lang="en-GB" b="1" i="0" u="none" strike="noStrike" dirty="0">
                <a:solidFill>
                  <a:schemeClr val="tx1"/>
                </a:solidFill>
                <a:effectLst/>
              </a:rPr>
              <a:t> 2008 </a:t>
            </a:r>
            <a:r>
              <a:rPr lang="en-GB" b="0" i="0" u="none" strike="noStrike" dirty="0" err="1">
                <a:solidFill>
                  <a:schemeClr val="tx1"/>
                </a:solidFill>
                <a:effectLst/>
              </a:rPr>
              <a:t>darf</a:t>
            </a:r>
            <a:r>
              <a:rPr lang="en-GB" b="0" i="0" u="none" strike="noStrike" dirty="0">
                <a:solidFill>
                  <a:schemeClr val="tx1"/>
                </a:solidFill>
                <a:effectLst/>
              </a:rPr>
              <a:t> man </a:t>
            </a:r>
            <a:r>
              <a:rPr lang="en-GB" b="0" i="0" u="none" strike="noStrike" dirty="0" err="1">
                <a:solidFill>
                  <a:schemeClr val="tx1"/>
                </a:solidFill>
                <a:effectLst/>
              </a:rPr>
              <a:t>kein</a:t>
            </a:r>
            <a:r>
              <a:rPr lang="en-GB" b="0" i="0" u="none" strike="noStrike" dirty="0">
                <a:solidFill>
                  <a:schemeClr val="tx1"/>
                </a:solidFill>
                <a:effectLst/>
              </a:rPr>
              <a:t> </a:t>
            </a:r>
            <a:r>
              <a:rPr lang="en-GB" b="0" i="0" u="none" strike="noStrike" dirty="0" err="1">
                <a:solidFill>
                  <a:schemeClr val="tx1"/>
                </a:solidFill>
                <a:effectLst/>
              </a:rPr>
              <a:t>einzelnes</a:t>
            </a:r>
            <a:r>
              <a:rPr lang="en-GB" b="0" i="0" u="none" strike="noStrike" dirty="0">
                <a:solidFill>
                  <a:schemeClr val="tx1"/>
                </a:solidFill>
                <a:effectLst/>
              </a:rPr>
              <a:t>* </a:t>
            </a:r>
            <a:r>
              <a:rPr lang="en-GB" b="0" i="0" u="none" strike="noStrike" dirty="0" err="1">
                <a:solidFill>
                  <a:schemeClr val="tx1"/>
                </a:solidFill>
                <a:effectLst/>
              </a:rPr>
              <a:t>Meerschweinchen</a:t>
            </a:r>
            <a:r>
              <a:rPr lang="en-GB" b="0" i="0" u="none" strike="noStrike" dirty="0">
                <a:solidFill>
                  <a:schemeClr val="tx1"/>
                </a:solidFill>
                <a:effectLst/>
              </a:rPr>
              <a:t>* </a:t>
            </a:r>
            <a:r>
              <a:rPr lang="en-GB" b="0" i="0" u="none" strike="noStrike" dirty="0" err="1">
                <a:solidFill>
                  <a:schemeClr val="tx1"/>
                </a:solidFill>
                <a:effectLst/>
              </a:rPr>
              <a:t>haben</a:t>
            </a:r>
            <a:r>
              <a:rPr lang="en-GB" b="0" i="0" u="none" strike="noStrike" dirty="0">
                <a:solidFill>
                  <a:schemeClr val="tx1"/>
                </a:solidFill>
                <a:effectLst/>
              </a:rPr>
              <a:t>. </a:t>
            </a:r>
            <a:r>
              <a:rPr lang="en-GB" b="0" i="0" u="none" strike="noStrike" dirty="0" err="1">
                <a:solidFill>
                  <a:schemeClr val="tx1"/>
                </a:solidFill>
                <a:effectLst/>
              </a:rPr>
              <a:t>Wenn</a:t>
            </a:r>
            <a:r>
              <a:rPr lang="en-GB" b="0" i="0" u="none" strike="noStrike" dirty="0">
                <a:solidFill>
                  <a:schemeClr val="tx1"/>
                </a:solidFill>
                <a:effectLst/>
              </a:rPr>
              <a:t> </a:t>
            </a:r>
            <a:r>
              <a:rPr lang="en-GB" b="0" i="0" u="none" strike="noStrike" dirty="0" err="1">
                <a:solidFill>
                  <a:schemeClr val="tx1"/>
                </a:solidFill>
                <a:effectLst/>
              </a:rPr>
              <a:t>ein</a:t>
            </a:r>
            <a:r>
              <a:rPr lang="en-GB" b="0" i="0" u="none" strike="noStrike" dirty="0">
                <a:solidFill>
                  <a:schemeClr val="tx1"/>
                </a:solidFill>
                <a:effectLst/>
              </a:rPr>
              <a:t> </a:t>
            </a:r>
            <a:r>
              <a:rPr lang="en-GB" b="0" i="0" u="none" strike="noStrike" dirty="0" err="1">
                <a:solidFill>
                  <a:schemeClr val="tx1"/>
                </a:solidFill>
                <a:effectLst/>
              </a:rPr>
              <a:t>Meerschweinchen</a:t>
            </a:r>
            <a:r>
              <a:rPr lang="en-GB" b="0" i="0" u="none" strike="noStrike" dirty="0">
                <a:solidFill>
                  <a:schemeClr val="tx1"/>
                </a:solidFill>
                <a:effectLst/>
              </a:rPr>
              <a:t> </a:t>
            </a:r>
            <a:r>
              <a:rPr lang="en-GB" b="0" i="0" u="none" strike="noStrike" dirty="0" err="1">
                <a:solidFill>
                  <a:schemeClr val="tx1"/>
                </a:solidFill>
                <a:effectLst/>
              </a:rPr>
              <a:t>stirbt</a:t>
            </a:r>
            <a:r>
              <a:rPr lang="en-GB" b="0" i="0" u="none" strike="noStrike" dirty="0">
                <a:solidFill>
                  <a:schemeClr val="tx1"/>
                </a:solidFill>
                <a:effectLst/>
              </a:rPr>
              <a:t>, </a:t>
            </a:r>
            <a:r>
              <a:rPr lang="en-GB" b="0" i="0" u="none" strike="noStrike" dirty="0" err="1">
                <a:solidFill>
                  <a:schemeClr val="tx1"/>
                </a:solidFill>
                <a:effectLst/>
              </a:rPr>
              <a:t>kannst</a:t>
            </a:r>
            <a:r>
              <a:rPr lang="en-GB" b="0" i="0" u="none" strike="noStrike" dirty="0">
                <a:solidFill>
                  <a:schemeClr val="tx1"/>
                </a:solidFill>
                <a:effectLst/>
              </a:rPr>
              <a:t> du </a:t>
            </a:r>
            <a:r>
              <a:rPr lang="en-GB" b="0" i="0" u="none" strike="noStrike" dirty="0" err="1">
                <a:solidFill>
                  <a:schemeClr val="tx1"/>
                </a:solidFill>
                <a:effectLst/>
              </a:rPr>
              <a:t>einnen</a:t>
            </a:r>
            <a:r>
              <a:rPr lang="en-GB" b="0" i="0" u="none" strike="noStrike" dirty="0">
                <a:solidFill>
                  <a:schemeClr val="tx1"/>
                </a:solidFill>
                <a:effectLst/>
              </a:rPr>
              <a:t> </a:t>
            </a:r>
            <a:r>
              <a:rPr lang="en-GB" b="0" i="0" u="none" strike="noStrike" dirty="0" err="1">
                <a:solidFill>
                  <a:schemeClr val="tx1"/>
                </a:solidFill>
                <a:effectLst/>
              </a:rPr>
              <a:t>Meerschweinchen</a:t>
            </a:r>
            <a:r>
              <a:rPr lang="en-GB" b="0" i="0" u="none" strike="noStrike" dirty="0">
                <a:solidFill>
                  <a:schemeClr val="tx1"/>
                </a:solidFill>
                <a:effectLst/>
              </a:rPr>
              <a:t>- </a:t>
            </a:r>
            <a:r>
              <a:rPr lang="en-GB" b="0" i="0" u="none" strike="noStrike" dirty="0" err="1">
                <a:solidFill>
                  <a:schemeClr val="tx1"/>
                </a:solidFill>
                <a:effectLst/>
              </a:rPr>
              <a:t>Männchen</a:t>
            </a:r>
            <a:r>
              <a:rPr lang="en-GB" b="0" i="0" u="none" strike="noStrike" dirty="0">
                <a:solidFill>
                  <a:schemeClr val="tx1"/>
                </a:solidFill>
                <a:effectLst/>
              </a:rPr>
              <a:t> </a:t>
            </a:r>
            <a:r>
              <a:rPr lang="en-GB" b="0" i="0" u="none" strike="noStrike" dirty="0" err="1">
                <a:solidFill>
                  <a:schemeClr val="tx1"/>
                </a:solidFill>
                <a:effectLst/>
              </a:rPr>
              <a:t>oder</a:t>
            </a:r>
            <a:r>
              <a:rPr lang="en-GB" b="0" i="0" u="none" strike="noStrike" dirty="0">
                <a:solidFill>
                  <a:schemeClr val="tx1"/>
                </a:solidFill>
                <a:effectLst/>
              </a:rPr>
              <a:t> </a:t>
            </a:r>
            <a:r>
              <a:rPr lang="en-GB" b="0" i="0" u="none" strike="noStrike" dirty="0" err="1">
                <a:solidFill>
                  <a:schemeClr val="tx1"/>
                </a:solidFill>
                <a:effectLst/>
              </a:rPr>
              <a:t>eine</a:t>
            </a:r>
            <a:r>
              <a:rPr lang="en-GB" b="0" i="0" u="none" strike="noStrike" dirty="0">
                <a:solidFill>
                  <a:schemeClr val="tx1"/>
                </a:solidFill>
                <a:effectLst/>
              </a:rPr>
              <a:t> </a:t>
            </a:r>
            <a:r>
              <a:rPr lang="en-GB" b="0" i="0" u="none" strike="noStrike" dirty="0" err="1">
                <a:solidFill>
                  <a:schemeClr val="tx1"/>
                </a:solidFill>
                <a:effectLst/>
              </a:rPr>
              <a:t>Meerschweinchen-Weibchen</a:t>
            </a:r>
            <a:r>
              <a:rPr lang="en-GB" b="0" i="0" u="none" strike="noStrike" dirty="0">
                <a:solidFill>
                  <a:schemeClr val="tx1"/>
                </a:solidFill>
                <a:effectLst/>
              </a:rPr>
              <a:t> für das </a:t>
            </a:r>
            <a:r>
              <a:rPr lang="en-GB" b="0" i="0" u="none" strike="noStrike" dirty="0" err="1">
                <a:solidFill>
                  <a:schemeClr val="tx1"/>
                </a:solidFill>
                <a:effectLst/>
              </a:rPr>
              <a:t>andere</a:t>
            </a:r>
            <a:r>
              <a:rPr lang="en-GB" b="0" i="0" u="none" strike="noStrike" dirty="0">
                <a:solidFill>
                  <a:schemeClr val="tx1"/>
                </a:solidFill>
                <a:effectLst/>
              </a:rPr>
              <a:t> </a:t>
            </a:r>
            <a:r>
              <a:rPr lang="en-GB" b="0" i="0" u="none" strike="noStrike" dirty="0" err="1">
                <a:solidFill>
                  <a:schemeClr val="tx1"/>
                </a:solidFill>
                <a:effectLst/>
              </a:rPr>
              <a:t>bei</a:t>
            </a:r>
            <a:r>
              <a:rPr lang="en-GB" b="0" i="0" u="none" strike="noStrike" dirty="0">
                <a:solidFill>
                  <a:schemeClr val="tx1"/>
                </a:solidFill>
                <a:effectLst/>
              </a:rPr>
              <a:t> ˵Priska </a:t>
            </a:r>
            <a:r>
              <a:rPr lang="en-GB" b="0" i="0" u="none" strike="noStrike" dirty="0" err="1">
                <a:solidFill>
                  <a:schemeClr val="tx1"/>
                </a:solidFill>
                <a:effectLst/>
              </a:rPr>
              <a:t>Küng</a:t>
            </a:r>
            <a:r>
              <a:rPr lang="en-GB" b="0" i="0" u="none" strike="noStrike" dirty="0">
                <a:solidFill>
                  <a:schemeClr val="tx1"/>
                </a:solidFill>
                <a:effectLst/>
              </a:rPr>
              <a:t>” </a:t>
            </a:r>
            <a:r>
              <a:rPr lang="en-GB" b="0" i="0" u="none" strike="noStrike" dirty="0" err="1">
                <a:solidFill>
                  <a:schemeClr val="tx1"/>
                </a:solidFill>
                <a:effectLst/>
              </a:rPr>
              <a:t>finden</a:t>
            </a:r>
            <a:r>
              <a:rPr lang="en-GB" b="0" i="0" u="none" strike="noStrike" dirty="0">
                <a:solidFill>
                  <a:schemeClr val="tx1"/>
                </a:solidFill>
                <a:effectLst/>
              </a:rPr>
              <a:t>. Das </a:t>
            </a:r>
            <a:r>
              <a:rPr lang="en-GB" b="0" i="0" u="none" strike="noStrike" dirty="0" err="1">
                <a:solidFill>
                  <a:schemeClr val="tx1"/>
                </a:solidFill>
                <a:effectLst/>
              </a:rPr>
              <a:t>ist</a:t>
            </a:r>
            <a:r>
              <a:rPr lang="en-GB" b="0" i="0" u="none" strike="noStrike" dirty="0">
                <a:solidFill>
                  <a:schemeClr val="tx1"/>
                </a:solidFill>
                <a:effectLst/>
              </a:rPr>
              <a:t> </a:t>
            </a:r>
            <a:r>
              <a:rPr lang="en-GB" b="0" i="0" u="none" strike="noStrike" dirty="0" err="1">
                <a:solidFill>
                  <a:schemeClr val="tx1"/>
                </a:solidFill>
                <a:effectLst/>
              </a:rPr>
              <a:t>eine</a:t>
            </a:r>
            <a:r>
              <a:rPr lang="en-GB" b="0" i="0" u="none" strike="noStrike" dirty="0">
                <a:solidFill>
                  <a:schemeClr val="tx1"/>
                </a:solidFill>
                <a:effectLst/>
              </a:rPr>
              <a:t> </a:t>
            </a:r>
            <a:r>
              <a:rPr lang="en-GB" b="0" i="0" u="none" strike="noStrike" dirty="0" err="1">
                <a:solidFill>
                  <a:schemeClr val="tx1"/>
                </a:solidFill>
                <a:effectLst/>
              </a:rPr>
              <a:t>spezielle</a:t>
            </a:r>
            <a:r>
              <a:rPr lang="en-GB" b="0" i="0" u="none" strike="noStrike" dirty="0">
                <a:solidFill>
                  <a:schemeClr val="tx1"/>
                </a:solidFill>
                <a:effectLst/>
              </a:rPr>
              <a:t> und </a:t>
            </a:r>
            <a:r>
              <a:rPr lang="en-GB" b="0" i="0" u="none" strike="noStrike" dirty="0" err="1">
                <a:solidFill>
                  <a:schemeClr val="tx1"/>
                </a:solidFill>
                <a:effectLst/>
              </a:rPr>
              <a:t>bekannte</a:t>
            </a:r>
            <a:r>
              <a:rPr lang="en-GB" b="0" i="0" u="none" strike="noStrike" dirty="0">
                <a:solidFill>
                  <a:schemeClr val="tx1"/>
                </a:solidFill>
                <a:effectLst/>
              </a:rPr>
              <a:t> </a:t>
            </a:r>
            <a:r>
              <a:rPr lang="en-GB" b="0" i="0" u="none" strike="noStrike" dirty="0" err="1">
                <a:solidFill>
                  <a:schemeClr val="tx1"/>
                </a:solidFill>
                <a:effectLst/>
              </a:rPr>
              <a:t>Internetseite</a:t>
            </a:r>
            <a:r>
              <a:rPr lang="en-GB" b="0" i="0" u="none" strike="noStrike" dirty="0">
                <a:solidFill>
                  <a:schemeClr val="tx1"/>
                </a:solidFill>
                <a:effectLst/>
              </a:rPr>
              <a:t>.</a:t>
            </a:r>
            <a:endParaRPr lang="en-GB" sz="1800" dirty="0">
              <a:solidFill>
                <a:srgbClr val="1F4E79"/>
              </a:solidFill>
            </a:endParaRPr>
          </a:p>
          <a:p>
            <a:r>
              <a:rPr lang="de-DE" dirty="0"/>
              <a:t>Gruyère und Emmentaler im Wert* von </a:t>
            </a:r>
            <a:r>
              <a:rPr lang="de-DE" b="1" dirty="0"/>
              <a:t>693</a:t>
            </a:r>
            <a:r>
              <a:rPr lang="de-DE" dirty="0"/>
              <a:t> Millionen Franken sind in der Corona-Zeit aus der Schweiz ins Ausland gegangen.</a:t>
            </a:r>
          </a:p>
          <a:p>
            <a:r>
              <a:rPr lang="de-DE" dirty="0"/>
              <a:t>Jedes Jahr isst ein Schweizer </a:t>
            </a:r>
            <a:r>
              <a:rPr lang="de-DE" b="1" dirty="0"/>
              <a:t>zehn</a:t>
            </a:r>
            <a:r>
              <a:rPr lang="de-DE" dirty="0"/>
              <a:t> Kilo Schokolade, das ist doppelt so viel wie in den USA.</a:t>
            </a:r>
          </a:p>
          <a:p>
            <a:r>
              <a:rPr lang="de-DE" dirty="0"/>
              <a:t>Die Schweiz hat </a:t>
            </a:r>
            <a:r>
              <a:rPr lang="de-DE" b="1" dirty="0"/>
              <a:t>41</a:t>
            </a:r>
            <a:r>
              <a:rPr lang="de-DE" dirty="0"/>
              <a:t> Milliardäre* und liegt auf Platz Nummer </a:t>
            </a:r>
            <a:r>
              <a:rPr lang="de-DE" b="1" dirty="0"/>
              <a:t>15</a:t>
            </a:r>
            <a:r>
              <a:rPr lang="de-DE" dirty="0"/>
              <a:t> in der Welt.</a:t>
            </a:r>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957606" y="73683"/>
            <a:ext cx="2155371" cy="36120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Action Button: Custom 16">
            <a:hlinkClick r:id="" action="ppaction://noaction" highlightClick="1">
              <a:snd r:embed="rId3" name="10.1.1.2 L1 Slide 6 1.wav"/>
            </a:hlinkClick>
            <a:extLst>
              <a:ext uri="{FF2B5EF4-FFF2-40B4-BE49-F238E27FC236}">
                <a16:creationId xmlns:a16="http://schemas.microsoft.com/office/drawing/2014/main" id="{83BD1BCB-B341-0EE2-2A25-900C33F84D4E}"/>
              </a:ext>
            </a:extLst>
          </p:cNvPr>
          <p:cNvSpPr/>
          <p:nvPr/>
        </p:nvSpPr>
        <p:spPr>
          <a:xfrm>
            <a:off x="195942" y="1350055"/>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7" name="Action Button: Custom 16">
            <a:hlinkClick r:id="" action="ppaction://noaction" highlightClick="1">
              <a:snd r:embed="rId4" name="10.1.1.2 L1 Slide 6 2.wav"/>
            </a:hlinkClick>
            <a:extLst>
              <a:ext uri="{FF2B5EF4-FFF2-40B4-BE49-F238E27FC236}">
                <a16:creationId xmlns:a16="http://schemas.microsoft.com/office/drawing/2014/main" id="{CEE9EDFC-E24C-8403-0531-0E4C4F845A39}"/>
              </a:ext>
            </a:extLst>
          </p:cNvPr>
          <p:cNvSpPr/>
          <p:nvPr/>
        </p:nvSpPr>
        <p:spPr>
          <a:xfrm>
            <a:off x="195942" y="248441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9" name="Action Button: Custom 16">
            <a:hlinkClick r:id="" action="ppaction://noaction" highlightClick="1">
              <a:snd r:embed="rId5" name="10.1.1.2 L1 Slide 6 3.wav"/>
            </a:hlinkClick>
            <a:extLst>
              <a:ext uri="{FF2B5EF4-FFF2-40B4-BE49-F238E27FC236}">
                <a16:creationId xmlns:a16="http://schemas.microsoft.com/office/drawing/2014/main" id="{A5F29FFF-C792-0B67-9B04-5C23DB6BBE35}"/>
              </a:ext>
            </a:extLst>
          </p:cNvPr>
          <p:cNvSpPr/>
          <p:nvPr/>
        </p:nvSpPr>
        <p:spPr>
          <a:xfrm>
            <a:off x="195943" y="3916652"/>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0" name="Action Button: Custom 16">
            <a:hlinkClick r:id="" action="ppaction://noaction" highlightClick="1">
              <a:snd r:embed="rId6" name="10.1.1.2 L1 Slide 6 4.wav"/>
            </a:hlinkClick>
            <a:extLst>
              <a:ext uri="{FF2B5EF4-FFF2-40B4-BE49-F238E27FC236}">
                <a16:creationId xmlns:a16="http://schemas.microsoft.com/office/drawing/2014/main" id="{9BC4961E-054F-1C51-0205-E32A4C72EFED}"/>
              </a:ext>
            </a:extLst>
          </p:cNvPr>
          <p:cNvSpPr/>
          <p:nvPr/>
        </p:nvSpPr>
        <p:spPr>
          <a:xfrm>
            <a:off x="195943" y="4615273"/>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11" name="Action Button: Custom 16">
            <a:hlinkClick r:id="" action="ppaction://noaction" highlightClick="1">
              <a:snd r:embed="rId7" name="10.1.1.2 L1 Slide 6 5.wav"/>
            </a:hlinkClick>
            <a:extLst>
              <a:ext uri="{FF2B5EF4-FFF2-40B4-BE49-F238E27FC236}">
                <a16:creationId xmlns:a16="http://schemas.microsoft.com/office/drawing/2014/main" id="{F8D40DAE-2168-8910-2CB9-AECB991C9DD7}"/>
              </a:ext>
            </a:extLst>
          </p:cNvPr>
          <p:cNvSpPr/>
          <p:nvPr/>
        </p:nvSpPr>
        <p:spPr>
          <a:xfrm>
            <a:off x="195943" y="5312173"/>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5</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0161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691340" y="939093"/>
            <a:ext cx="11514137" cy="5105400"/>
          </a:xfrm>
        </p:spPr>
        <p:txBody>
          <a:bodyPr>
            <a:normAutofit/>
          </a:bodyPr>
          <a:lstStyle/>
          <a:p>
            <a:r>
              <a:rPr lang="de-DE" dirty="0"/>
              <a:t>HANDOUT PARTNER B </a:t>
            </a:r>
          </a:p>
          <a:p>
            <a:r>
              <a:rPr lang="de-DE" dirty="0"/>
              <a:t>Das Schweizer Volk gewinnt seine Energie – sechzig Prozent – aus Wasser, weil das Land mehr als </a:t>
            </a:r>
            <a:r>
              <a:rPr lang="de-DE" b="1" dirty="0"/>
              <a:t>1500</a:t>
            </a:r>
            <a:r>
              <a:rPr lang="de-DE" dirty="0"/>
              <a:t> Seen besitzt.</a:t>
            </a:r>
          </a:p>
          <a:p>
            <a:r>
              <a:rPr lang="de-DE" dirty="0"/>
              <a:t>Schweizer Kaffeekultur! In einem kleinen Dorf in der Schweiz macht man die Kaffeemaschinen für die </a:t>
            </a:r>
            <a:r>
              <a:rPr lang="de-DE" b="1" dirty="0"/>
              <a:t>21.000</a:t>
            </a:r>
            <a:r>
              <a:rPr lang="de-DE" dirty="0"/>
              <a:t> Starbucks-Cafés in der Welt.</a:t>
            </a:r>
          </a:p>
          <a:p>
            <a:r>
              <a:rPr lang="de-DE" dirty="0"/>
              <a:t>Die Schweiz ist ein neutrales Land, aber sie besitzt </a:t>
            </a:r>
            <a:r>
              <a:rPr lang="de-DE" b="1" dirty="0"/>
              <a:t>8000</a:t>
            </a:r>
            <a:r>
              <a:rPr lang="de-DE" dirty="0"/>
              <a:t> Bunker. Jede Schweizer Familie muss Zugang* zu einem Bunker haben.</a:t>
            </a:r>
          </a:p>
          <a:p>
            <a:r>
              <a:rPr lang="de-DE" dirty="0"/>
              <a:t>Freddie Mercury hat </a:t>
            </a:r>
            <a:r>
              <a:rPr lang="de-DE" b="1" dirty="0"/>
              <a:t>sieben</a:t>
            </a:r>
            <a:r>
              <a:rPr lang="de-DE" dirty="0"/>
              <a:t> Alben* in der Schweiz gemacht. Das ist der Grund, warum es eine Statue von Freddie in Montreux gibt, wo er gewohnt hat. </a:t>
            </a:r>
          </a:p>
          <a:p>
            <a:r>
              <a:rPr lang="de-DE" dirty="0"/>
              <a:t>Schweizer Frauen haben das Wahlrecht* vor </a:t>
            </a:r>
            <a:r>
              <a:rPr lang="de-DE" b="1" dirty="0"/>
              <a:t>fünfzig</a:t>
            </a:r>
            <a:r>
              <a:rPr lang="de-DE" dirty="0"/>
              <a:t> Jahren im Jahre </a:t>
            </a:r>
            <a:r>
              <a:rPr lang="de-DE" b="1" dirty="0"/>
              <a:t>1971 </a:t>
            </a:r>
            <a:r>
              <a:rPr lang="de-DE" dirty="0"/>
              <a:t>bekommen. Das ist spät im Vergleich mit Großbritannien, wo das im Jahre </a:t>
            </a:r>
            <a:r>
              <a:rPr lang="de-DE" b="1" dirty="0"/>
              <a:t>1928</a:t>
            </a:r>
            <a:r>
              <a:rPr lang="de-DE" dirty="0"/>
              <a:t> war.</a:t>
            </a:r>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6A48D9DA-E3B5-76A8-FB77-661270A330AD}"/>
              </a:ext>
            </a:extLst>
          </p:cNvPr>
          <p:cNvSpPr/>
          <p:nvPr/>
        </p:nvSpPr>
        <p:spPr>
          <a:xfrm>
            <a:off x="5514974" y="108501"/>
            <a:ext cx="3990270" cy="1157772"/>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*der Zugang –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*Alben – albums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*das Wahlrecht – right to vote</a:t>
            </a:r>
          </a:p>
        </p:txBody>
      </p:sp>
      <p:sp>
        <p:nvSpPr>
          <p:cNvPr id="6" name="Action Button: Custom 16">
            <a:hlinkClick r:id="" action="ppaction://noaction" highlightClick="1">
              <a:snd r:embed="rId3" name="10.1.1.2L1 Slides 6 6.wav"/>
            </a:hlinkClick>
            <a:extLst>
              <a:ext uri="{FF2B5EF4-FFF2-40B4-BE49-F238E27FC236}">
                <a16:creationId xmlns:a16="http://schemas.microsoft.com/office/drawing/2014/main" id="{BA914228-A52A-A523-367A-150B8D75B9B7}"/>
              </a:ext>
            </a:extLst>
          </p:cNvPr>
          <p:cNvSpPr/>
          <p:nvPr/>
        </p:nvSpPr>
        <p:spPr>
          <a:xfrm>
            <a:off x="195942" y="1471627"/>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6</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7" name="Action Button: Custom 16">
            <a:hlinkClick r:id="" action="ppaction://noaction" highlightClick="1">
              <a:snd r:embed="rId4" name="10.1.1.2L1 Slides 6 7.wav"/>
            </a:hlinkClick>
            <a:extLst>
              <a:ext uri="{FF2B5EF4-FFF2-40B4-BE49-F238E27FC236}">
                <a16:creationId xmlns:a16="http://schemas.microsoft.com/office/drawing/2014/main" id="{708F6E2B-E214-AB15-2C17-9A94E0FDE3DD}"/>
              </a:ext>
            </a:extLst>
          </p:cNvPr>
          <p:cNvSpPr/>
          <p:nvPr/>
        </p:nvSpPr>
        <p:spPr>
          <a:xfrm>
            <a:off x="194636" y="224272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7</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8" name="Action Button: Custom 16">
            <a:hlinkClick r:id="" action="ppaction://noaction" highlightClick="1">
              <a:snd r:embed="rId5" name="10.1.1.2L1 Slides 6 8.wav"/>
            </a:hlinkClick>
            <a:extLst>
              <a:ext uri="{FF2B5EF4-FFF2-40B4-BE49-F238E27FC236}">
                <a16:creationId xmlns:a16="http://schemas.microsoft.com/office/drawing/2014/main" id="{35DF721C-E042-90C8-91BA-DF7ADD28ED22}"/>
              </a:ext>
            </a:extLst>
          </p:cNvPr>
          <p:cNvSpPr/>
          <p:nvPr/>
        </p:nvSpPr>
        <p:spPr>
          <a:xfrm>
            <a:off x="194635" y="3071632"/>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8</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9" name="Action Button: Custom 16">
            <a:hlinkClick r:id="" action="ppaction://noaction" highlightClick="1">
              <a:snd r:embed="rId6" name="10.1.1.2L1 Slides 6 9.wav"/>
            </a:hlinkClick>
            <a:extLst>
              <a:ext uri="{FF2B5EF4-FFF2-40B4-BE49-F238E27FC236}">
                <a16:creationId xmlns:a16="http://schemas.microsoft.com/office/drawing/2014/main" id="{19905883-5BF7-0401-9620-1C9CDA03355C}"/>
              </a:ext>
            </a:extLst>
          </p:cNvPr>
          <p:cNvSpPr/>
          <p:nvPr/>
        </p:nvSpPr>
        <p:spPr>
          <a:xfrm>
            <a:off x="200301" y="382859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9</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10" name="Action Button: Custom 16">
            <a:hlinkClick r:id="" action="ppaction://noaction" highlightClick="1">
              <a:snd r:embed="rId7" name="10.1.1.2L1 Slides 6 10.wav"/>
            </a:hlinkClick>
            <a:extLst>
              <a:ext uri="{FF2B5EF4-FFF2-40B4-BE49-F238E27FC236}">
                <a16:creationId xmlns:a16="http://schemas.microsoft.com/office/drawing/2014/main" id="{322FDC20-C833-2726-8E85-2B2B848898A1}"/>
              </a:ext>
            </a:extLst>
          </p:cNvPr>
          <p:cNvSpPr/>
          <p:nvPr/>
        </p:nvSpPr>
        <p:spPr>
          <a:xfrm>
            <a:off x="194634" y="4960795"/>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406109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691340" y="1003088"/>
            <a:ext cx="11514137" cy="5105400"/>
          </a:xfrm>
        </p:spPr>
        <p:txBody>
          <a:bodyPr>
            <a:normAutofit/>
          </a:bodyPr>
          <a:lstStyle/>
          <a:p>
            <a:r>
              <a:rPr lang="de-DE" dirty="0"/>
              <a:t>HANDOUT PARTNER A </a:t>
            </a:r>
          </a:p>
          <a:p>
            <a:r>
              <a:rPr lang="de-DE" b="1" dirty="0"/>
              <a:t>2014</a:t>
            </a:r>
            <a:r>
              <a:rPr lang="de-DE" dirty="0"/>
              <a:t> hat man zum ersten Mal die Schweizer* App „THREEMA” gesehen, die eine andere, sichere, nationale Form von „WhatsApp” ist. Du musst sie kaufen, sie kostet </a:t>
            </a:r>
            <a:r>
              <a:rPr lang="de-DE" b="1" dirty="0"/>
              <a:t>3,99</a:t>
            </a:r>
            <a:r>
              <a:rPr lang="de-DE" dirty="0"/>
              <a:t> Euro.</a:t>
            </a:r>
          </a:p>
          <a:p>
            <a:r>
              <a:rPr lang="de-DE" dirty="0"/>
              <a:t>Die Schweiz ist ein neutrales Land, aber sie hat </a:t>
            </a:r>
            <a:r>
              <a:rPr lang="de-DE" b="1" dirty="0"/>
              <a:t>8000</a:t>
            </a:r>
            <a:r>
              <a:rPr lang="de-DE" dirty="0"/>
              <a:t> Bunker. Jede Schweizer* Familie muss Zugang* zu einem Bunker haben.</a:t>
            </a:r>
          </a:p>
          <a:p>
            <a:r>
              <a:rPr lang="de-DE" dirty="0"/>
              <a:t>Jedes Jahr isst ein Schweizer* </a:t>
            </a:r>
            <a:r>
              <a:rPr lang="de-DE" b="1" dirty="0"/>
              <a:t>zehn</a:t>
            </a:r>
            <a:r>
              <a:rPr lang="de-DE" dirty="0"/>
              <a:t> Kilo Schokolade, das ist </a:t>
            </a:r>
            <a:r>
              <a:rPr lang="de-DE" b="1" dirty="0"/>
              <a:t>zwei</a:t>
            </a:r>
            <a:r>
              <a:rPr lang="de-DE" dirty="0"/>
              <a:t> mal so viel wie in den USA.</a:t>
            </a:r>
          </a:p>
          <a:p>
            <a:r>
              <a:rPr lang="de-DE" dirty="0"/>
              <a:t>Viele reiche Personen leben in der Schweiz. Das Land liegt auf Platz Nummer </a:t>
            </a:r>
            <a:r>
              <a:rPr lang="de-DE" b="1" dirty="0"/>
              <a:t>15</a:t>
            </a:r>
            <a:r>
              <a:rPr lang="de-DE" dirty="0"/>
              <a:t> in der Welt.</a:t>
            </a:r>
          </a:p>
          <a:p>
            <a:pPr marL="457200" indent="-457200">
              <a:buAutoNum type="arabicPeriod" startAt="4"/>
            </a:pPr>
            <a:endParaRPr lang="de-DE" dirty="0"/>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AF45D2FF-98CF-737C-152E-5BD3D7BDE975}"/>
              </a:ext>
            </a:extLst>
          </p:cNvPr>
          <p:cNvSpPr/>
          <p:nvPr/>
        </p:nvSpPr>
        <p:spPr>
          <a:xfrm>
            <a:off x="5828482" y="187703"/>
            <a:ext cx="3472272" cy="67343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*Schweizer – Swiss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*der Zugang – access</a:t>
            </a:r>
          </a:p>
        </p:txBody>
      </p:sp>
      <p:sp>
        <p:nvSpPr>
          <p:cNvPr id="6" name="Action Button: Custom 16">
            <a:hlinkClick r:id="" action="ppaction://noaction" highlightClick="1">
              <a:snd r:embed="rId3" name="10.1.1.2 L1 slide 6 foundation 1.wav"/>
            </a:hlinkClick>
            <a:extLst>
              <a:ext uri="{FF2B5EF4-FFF2-40B4-BE49-F238E27FC236}">
                <a16:creationId xmlns:a16="http://schemas.microsoft.com/office/drawing/2014/main" id="{93A38460-5AA5-C727-A863-1BB29E6A50A0}"/>
              </a:ext>
            </a:extLst>
          </p:cNvPr>
          <p:cNvSpPr/>
          <p:nvPr/>
        </p:nvSpPr>
        <p:spPr>
          <a:xfrm>
            <a:off x="195942" y="1539837"/>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7" name="Action Button: Custom 16">
            <a:hlinkClick r:id="" action="ppaction://noaction" highlightClick="1">
              <a:snd r:embed="rId4" name="10.1.1.2 L1 slide 6 foundation 2.wav"/>
            </a:hlinkClick>
            <a:extLst>
              <a:ext uri="{FF2B5EF4-FFF2-40B4-BE49-F238E27FC236}">
                <a16:creationId xmlns:a16="http://schemas.microsoft.com/office/drawing/2014/main" id="{A7B2BD99-F744-1AB9-DE15-B37BAA87076D}"/>
              </a:ext>
            </a:extLst>
          </p:cNvPr>
          <p:cNvSpPr/>
          <p:nvPr/>
        </p:nvSpPr>
        <p:spPr>
          <a:xfrm>
            <a:off x="194635" y="2636060"/>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8" name="Action Button: Custom 16">
            <a:hlinkClick r:id="" action="ppaction://noaction" highlightClick="1">
              <a:snd r:embed="rId5" name="10.1.1.2 L1 slide 6 foundation 3.wav"/>
            </a:hlinkClick>
            <a:extLst>
              <a:ext uri="{FF2B5EF4-FFF2-40B4-BE49-F238E27FC236}">
                <a16:creationId xmlns:a16="http://schemas.microsoft.com/office/drawing/2014/main" id="{2A4886F3-D19D-D4DA-79BE-5B1940C14A6D}"/>
              </a:ext>
            </a:extLst>
          </p:cNvPr>
          <p:cNvSpPr/>
          <p:nvPr/>
        </p:nvSpPr>
        <p:spPr>
          <a:xfrm>
            <a:off x="194636" y="3429000"/>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9" name="Action Button: Custom 16">
            <a:hlinkClick r:id="" action="ppaction://noaction" highlightClick="1">
              <a:snd r:embed="rId6" name="10.1.1.2 L1 slide 6 foundation 4.wav"/>
            </a:hlinkClick>
            <a:extLst>
              <a:ext uri="{FF2B5EF4-FFF2-40B4-BE49-F238E27FC236}">
                <a16:creationId xmlns:a16="http://schemas.microsoft.com/office/drawing/2014/main" id="{D7C6CC26-9749-09F1-DA66-14D9039CD39F}"/>
              </a:ext>
            </a:extLst>
          </p:cNvPr>
          <p:cNvSpPr/>
          <p:nvPr/>
        </p:nvSpPr>
        <p:spPr>
          <a:xfrm>
            <a:off x="194634" y="426544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3507030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677863" y="1185528"/>
            <a:ext cx="11514137" cy="5105400"/>
          </a:xfrm>
        </p:spPr>
        <p:txBody>
          <a:bodyPr>
            <a:normAutofit/>
          </a:bodyPr>
          <a:lstStyle/>
          <a:p>
            <a:r>
              <a:rPr lang="de-DE" dirty="0"/>
              <a:t>HANDOUT PARTNER B</a:t>
            </a:r>
          </a:p>
          <a:p>
            <a:r>
              <a:rPr lang="de-DE" dirty="0"/>
              <a:t>Das Schweizer Volk gewinnt seine Energie – sechzig Prozent – aus Wasser, weil das Land mehr als </a:t>
            </a:r>
            <a:r>
              <a:rPr lang="de-DE" b="1" dirty="0"/>
              <a:t>1500</a:t>
            </a:r>
            <a:r>
              <a:rPr lang="de-DE" dirty="0"/>
              <a:t> Seen hat.</a:t>
            </a:r>
          </a:p>
          <a:p>
            <a:r>
              <a:rPr lang="de-DE" b="1" dirty="0"/>
              <a:t>1971 </a:t>
            </a:r>
            <a:r>
              <a:rPr lang="de-DE" dirty="0"/>
              <a:t>haben</a:t>
            </a:r>
            <a:r>
              <a:rPr lang="de-DE" b="1" dirty="0"/>
              <a:t> </a:t>
            </a:r>
            <a:r>
              <a:rPr lang="de-DE" dirty="0"/>
              <a:t>Schweizer Frauen haben das Wahlrecht* bekommen. Das ist spät im Vergleich mit Großbritannien, wo das im Jahre </a:t>
            </a:r>
            <a:r>
              <a:rPr lang="de-DE" b="1" dirty="0"/>
              <a:t>1928</a:t>
            </a:r>
            <a:r>
              <a:rPr lang="de-DE" dirty="0"/>
              <a:t> war.</a:t>
            </a:r>
          </a:p>
          <a:p>
            <a:r>
              <a:rPr lang="de-DE" dirty="0"/>
              <a:t>Freddie Mercury hat </a:t>
            </a:r>
            <a:r>
              <a:rPr lang="de-DE" b="1" dirty="0"/>
              <a:t>sieben</a:t>
            </a:r>
            <a:r>
              <a:rPr lang="de-DE" dirty="0"/>
              <a:t> Musikstücke in der Schweiz gemacht. Das ist der Grund, warum es eine Statue von Freddie in Montreux gibt, wo er gewohnt hat. </a:t>
            </a:r>
          </a:p>
          <a:p>
            <a:r>
              <a:rPr lang="de-DE" b="1" dirty="0"/>
              <a:t>25% </a:t>
            </a:r>
            <a:r>
              <a:rPr lang="de-DE" dirty="0"/>
              <a:t>von der Bevölkerung kommt aus einem anderen Land. Viele von ihnen kommen aus Frankreich und Deutschland.</a:t>
            </a:r>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AF45D2FF-98CF-737C-152E-5BD3D7BDE975}"/>
              </a:ext>
            </a:extLst>
          </p:cNvPr>
          <p:cNvSpPr/>
          <p:nvPr/>
        </p:nvSpPr>
        <p:spPr>
          <a:xfrm>
            <a:off x="5613348" y="188839"/>
            <a:ext cx="3902540" cy="771853"/>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*Schweizer – Swiss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das Wahlrecht – right to vote</a:t>
            </a:r>
          </a:p>
        </p:txBody>
      </p:sp>
      <p:sp>
        <p:nvSpPr>
          <p:cNvPr id="6" name="Action Button: Custom 16">
            <a:hlinkClick r:id="" action="ppaction://noaction" highlightClick="1">
              <a:snd r:embed="rId3" name="10.1.1.2L1 slide 6 foundation 6.wav"/>
            </a:hlinkClick>
            <a:extLst>
              <a:ext uri="{FF2B5EF4-FFF2-40B4-BE49-F238E27FC236}">
                <a16:creationId xmlns:a16="http://schemas.microsoft.com/office/drawing/2014/main" id="{7A8CE538-C819-10F7-0648-FEC54F423E6D}"/>
              </a:ext>
            </a:extLst>
          </p:cNvPr>
          <p:cNvSpPr/>
          <p:nvPr/>
        </p:nvSpPr>
        <p:spPr>
          <a:xfrm>
            <a:off x="174989" y="2508086"/>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6</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7" name="Action Button: Custom 16">
            <a:hlinkClick r:id="" action="ppaction://noaction" highlightClick="1">
              <a:snd r:embed="rId4" name="10.1.1.2L1 slide 6 foundation 7.wav"/>
            </a:hlinkClick>
            <a:extLst>
              <a:ext uri="{FF2B5EF4-FFF2-40B4-BE49-F238E27FC236}">
                <a16:creationId xmlns:a16="http://schemas.microsoft.com/office/drawing/2014/main" id="{9389BAF4-3E0B-4EA3-5247-52C01CA09E9C}"/>
              </a:ext>
            </a:extLst>
          </p:cNvPr>
          <p:cNvSpPr/>
          <p:nvPr/>
        </p:nvSpPr>
        <p:spPr>
          <a:xfrm>
            <a:off x="173683" y="3254496"/>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7</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8" name="Action Button: Custom 16">
            <a:hlinkClick r:id="" action="ppaction://noaction" highlightClick="1">
              <a:snd r:embed="rId5" name="10.1.1.2L1 slide 6 foundation 8.wav"/>
            </a:hlinkClick>
            <a:extLst>
              <a:ext uri="{FF2B5EF4-FFF2-40B4-BE49-F238E27FC236}">
                <a16:creationId xmlns:a16="http://schemas.microsoft.com/office/drawing/2014/main" id="{B4B4155C-72A5-FC22-AA68-80F6D0540CB6}"/>
              </a:ext>
            </a:extLst>
          </p:cNvPr>
          <p:cNvSpPr/>
          <p:nvPr/>
        </p:nvSpPr>
        <p:spPr>
          <a:xfrm>
            <a:off x="173683" y="4337315"/>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8</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9" name="Action Button: Custom 16">
            <a:hlinkClick r:id="" action="ppaction://noaction" highlightClick="1">
              <a:snd r:embed="rId6" name="10.1.1.2L1 slide 6 foundation 5.wav"/>
            </a:hlinkClick>
            <a:extLst>
              <a:ext uri="{FF2B5EF4-FFF2-40B4-BE49-F238E27FC236}">
                <a16:creationId xmlns:a16="http://schemas.microsoft.com/office/drawing/2014/main" id="{49989AB3-B50A-0281-3BF7-6337BB445041}"/>
              </a:ext>
            </a:extLst>
          </p:cNvPr>
          <p:cNvSpPr/>
          <p:nvPr/>
        </p:nvSpPr>
        <p:spPr>
          <a:xfrm>
            <a:off x="173683" y="1712442"/>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Tree>
    <p:extLst>
      <p:ext uri="{BB962C8B-B14F-4D97-AF65-F5344CB8AC3E}">
        <p14:creationId xmlns:p14="http://schemas.microsoft.com/office/powerpoint/2010/main" val="452460535"/>
      </p:ext>
    </p:extLst>
  </p:cSld>
  <p:clrMapOvr>
    <a:masterClrMapping/>
  </p:clrMapOvr>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8964</Words>
  <Application>Microsoft Office PowerPoint</Application>
  <PresentationFormat>Widescreen</PresentationFormat>
  <Paragraphs>1098</Paragraphs>
  <Slides>39</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vt:lpstr>
      <vt:lpstr>Calibri</vt:lpstr>
      <vt:lpstr>Calibri Light</vt:lpstr>
      <vt:lpstr>Century Gothic</vt:lpstr>
      <vt:lpstr>Inter</vt:lpstr>
      <vt:lpstr>1_NCELP_German_2022</vt:lpstr>
      <vt:lpstr>PowerPoint Presentation</vt:lpstr>
      <vt:lpstr>Vokabeln</vt:lpstr>
      <vt:lpstr>Vokabeln</vt:lpstr>
      <vt:lpstr>Zahlen</vt:lpstr>
      <vt:lpstr>Switzerland in numbers</vt:lpstr>
      <vt:lpstr>Switzerland in numbers</vt:lpstr>
      <vt:lpstr>Switzerland in numbers</vt:lpstr>
      <vt:lpstr>Switzerland in numbers</vt:lpstr>
      <vt:lpstr>Switzerland in numbers</vt:lpstr>
      <vt:lpstr>Germany in numbers</vt:lpstr>
      <vt:lpstr>Bayern – WO2</vt:lpstr>
      <vt:lpstr>Bayern</vt:lpstr>
      <vt:lpstr>Hausaufgaben</vt:lpstr>
      <vt:lpstr>PowerPoint Presentation</vt:lpstr>
      <vt:lpstr>Vokabeln</vt:lpstr>
      <vt:lpstr>[w] and [v]</vt:lpstr>
      <vt:lpstr>[v] and [w]  </vt:lpstr>
      <vt:lpstr>WH question words</vt:lpstr>
      <vt:lpstr>Kulturquiz [1/8]</vt:lpstr>
      <vt:lpstr>Kulturquiz [2/8]</vt:lpstr>
      <vt:lpstr>Kulturquiz [3/8]</vt:lpstr>
      <vt:lpstr>Kulturquiz [4/8]</vt:lpstr>
      <vt:lpstr>Kulturquiz [5/8]</vt:lpstr>
      <vt:lpstr>Kulturquiz [6/8]</vt:lpstr>
      <vt:lpstr>Kulturquiz [7/8]</vt:lpstr>
      <vt:lpstr>Kulturquiz [8/8]</vt:lpstr>
      <vt:lpstr>Kulturquiz – Ergebnisse</vt:lpstr>
      <vt:lpstr>Saterfriesisch</vt:lpstr>
      <vt:lpstr>Saterfriesisch</vt:lpstr>
      <vt:lpstr>Judith Kerr</vt:lpstr>
      <vt:lpstr>PowerPoint Presentation</vt:lpstr>
      <vt:lpstr>Hausaufgaben</vt:lpstr>
      <vt:lpstr>Plural rules 1-3</vt:lpstr>
      <vt:lpstr>Was siehst du?</vt:lpstr>
      <vt:lpstr>PowerPoint Presentation</vt:lpstr>
      <vt:lpstr>Oktoberfest</vt:lpstr>
      <vt:lpstr>Die Ostsee</vt:lpstr>
      <vt:lpstr>Hausaufgaben</vt:lpstr>
      <vt:lpstr>Deutsche Eiche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cp:revision>
  <dcterms:created xsi:type="dcterms:W3CDTF">2024-04-01T12:49:32Z</dcterms:created>
  <dcterms:modified xsi:type="dcterms:W3CDTF">2024-04-01T13:17:47Z</dcterms:modified>
</cp:coreProperties>
</file>