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73" r:id="rId2"/>
    <p:sldId id="277" r:id="rId3"/>
    <p:sldId id="274" r:id="rId4"/>
    <p:sldId id="276" r:id="rId5"/>
    <p:sldId id="293" r:id="rId6"/>
    <p:sldId id="808" r:id="rId7"/>
    <p:sldId id="278" r:id="rId8"/>
    <p:sldId id="279" r:id="rId9"/>
    <p:sldId id="809" r:id="rId10"/>
    <p:sldId id="280" r:id="rId11"/>
    <p:sldId id="294" r:id="rId12"/>
    <p:sldId id="282" r:id="rId13"/>
    <p:sldId id="283" r:id="rId14"/>
    <p:sldId id="285" r:id="rId15"/>
    <p:sldId id="289" r:id="rId16"/>
    <p:sldId id="287" r:id="rId17"/>
    <p:sldId id="290" r:id="rId18"/>
    <p:sldId id="810" r:id="rId19"/>
    <p:sldId id="286" r:id="rId20"/>
    <p:sldId id="288" r:id="rId21"/>
    <p:sldId id="292" r:id="rId22"/>
    <p:sldId id="291" r:id="rId23"/>
    <p:sldId id="790" r:id="rId24"/>
    <p:sldId id="792" r:id="rId25"/>
    <p:sldId id="793" r:id="rId26"/>
    <p:sldId id="794" r:id="rId27"/>
    <p:sldId id="795" r:id="rId28"/>
    <p:sldId id="796" r:id="rId29"/>
    <p:sldId id="797" r:id="rId30"/>
    <p:sldId id="798" r:id="rId31"/>
    <p:sldId id="799" r:id="rId32"/>
    <p:sldId id="800" r:id="rId33"/>
    <p:sldId id="801" r:id="rId34"/>
    <p:sldId id="802" r:id="rId35"/>
    <p:sldId id="803" r:id="rId36"/>
    <p:sldId id="804" r:id="rId37"/>
    <p:sldId id="805" r:id="rId38"/>
    <p:sldId id="806" r:id="rId39"/>
    <p:sldId id="807" r:id="rId40"/>
    <p:sldId id="791" r:id="rId41"/>
    <p:sldId id="257" r:id="rId42"/>
    <p:sldId id="258" r:id="rId43"/>
    <p:sldId id="259" r:id="rId44"/>
    <p:sldId id="260" r:id="rId45"/>
    <p:sldId id="261" r:id="rId46"/>
    <p:sldId id="262" r:id="rId47"/>
    <p:sldId id="263" r:id="rId48"/>
    <p:sldId id="264" r:id="rId49"/>
    <p:sldId id="265" r:id="rId50"/>
    <p:sldId id="266" r:id="rId51"/>
    <p:sldId id="267" r:id="rId52"/>
    <p:sldId id="268" r:id="rId53"/>
    <p:sldId id="269" r:id="rId54"/>
    <p:sldId id="270" r:id="rId55"/>
    <p:sldId id="271" r:id="rId56"/>
    <p:sldId id="27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6757" autoAdjust="0"/>
  </p:normalViewPr>
  <p:slideViewPr>
    <p:cSldViewPr snapToGrid="0">
      <p:cViewPr varScale="1">
        <p:scale>
          <a:sx n="64" d="100"/>
          <a:sy n="64" d="100"/>
        </p:scale>
        <p:origin x="228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3C2330-9D0B-475D-8DD3-8340D22F532B}"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B1883-087E-4388-BC34-B661AA5415B6}" type="slidenum">
              <a:rPr lang="en-GB" smtClean="0"/>
              <a:t>‹#›</a:t>
            </a:fld>
            <a:endParaRPr lang="en-GB"/>
          </a:p>
        </p:txBody>
      </p:sp>
    </p:spTree>
    <p:extLst>
      <p:ext uri="{BB962C8B-B14F-4D97-AF65-F5344CB8AC3E}">
        <p14:creationId xmlns:p14="http://schemas.microsoft.com/office/powerpoint/2010/main" val="911449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bendblatt.de/wirtschaft/article234037537/roboter-gastronomie-zukunft-servicekraefte-restaurant.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bendblatt.de/wirtschaft/article234037537/roboter-gastronomie-zukunft-servicekraefte-restaurant.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lickr.com/photos/36612355@N08/15455081426"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creativecommons.org/licenses/by-nd-nc/2.0/jp/?ref=openverse" TargetMode="External"/><Relationship Id="rId4" Type="http://schemas.openxmlformats.org/officeDocument/2006/relationships/hyperlink" Target="https://www.flickr.com/photos/36612355@N08"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homo.at/csd-2022/"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creativecommons.org/licenses/by/3.0/?ref=openverse" TargetMode="External"/><Relationship Id="rId4" Type="http://schemas.openxmlformats.org/officeDocument/2006/relationships/hyperlink" Target="https://commons.wikimedia.org/w/index.php?curid=7148342"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 though several qualify as cognates and could be used in reading texts.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Heimat, </a:t>
            </a:r>
            <a:r>
              <a:rPr lang="en-CA" sz="1200" b="1" i="0" u="none" strike="noStrike" kern="1200" dirty="0" err="1">
                <a:solidFill>
                  <a:schemeClr val="tx1"/>
                </a:solidFill>
                <a:effectLst/>
                <a:latin typeface="+mn-lt"/>
                <a:ea typeface="+mn-ea"/>
                <a:cs typeface="+mn-cs"/>
              </a:rPr>
              <a:t>lesbisch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Polen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schwul</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Syrien</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England,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Frankreich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französisch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Maschine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Polen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spanisch</a:t>
            </a: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err="1">
                <a:solidFill>
                  <a:schemeClr val="tx1"/>
                </a:solidFill>
                <a:effectLst/>
                <a:latin typeface="+mn-lt"/>
                <a:ea typeface="+mn-ea"/>
                <a:cs typeface="+mn-cs"/>
              </a:rPr>
              <a:t>Staat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Syrien</a:t>
            </a:r>
            <a:r>
              <a:rPr lang="en-CA" sz="1200" b="1" i="0" u="none" strike="noStrike" kern="1200" dirty="0">
                <a:solidFill>
                  <a:schemeClr val="tx1"/>
                </a:solidFill>
                <a:effectLst/>
                <a:latin typeface="+mn-lt"/>
                <a:ea typeface="+mn-ea"/>
                <a:cs typeface="+mn-cs"/>
              </a:rPr>
              <a:t>, USA.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 (new knowledge </a:t>
            </a:r>
            <a:r>
              <a:rPr lang="en-GB" sz="1200" b="1"/>
              <a:t>in bold):</a:t>
            </a:r>
            <a:br>
              <a:rPr lang="en-GB" sz="1200" b="1" dirty="0"/>
            </a:br>
            <a:r>
              <a:rPr lang="en-GB" sz="1200" b="0" dirty="0"/>
              <a:t>Revisit key noun knowledge: definite and indefinite articles (R1-nom.), use of capital letters </a:t>
            </a:r>
            <a:br>
              <a:rPr lang="en-GB" sz="1200" b="0" dirty="0"/>
            </a:br>
            <a:r>
              <a:rPr lang="en-GB" sz="1200" b="0" dirty="0"/>
              <a:t>Revisit formation of feminine person nouns (add –in to masculine person nouns)</a:t>
            </a:r>
            <a:br>
              <a:rPr lang="en-GB" sz="1200" b="0" dirty="0"/>
            </a:br>
            <a:r>
              <a:rPr lang="en-GB" sz="1200" b="0" dirty="0"/>
              <a:t>Revisit plural rule 5 (add –</a:t>
            </a:r>
            <a:r>
              <a:rPr lang="en-GB" sz="1200" b="0" dirty="0" err="1"/>
              <a:t>nen</a:t>
            </a:r>
            <a:r>
              <a:rPr lang="en-GB" sz="1200" b="0" dirty="0"/>
              <a:t> to feminine person nouns ending in –in)</a:t>
            </a:r>
            <a:br>
              <a:rPr lang="en-GB" sz="1200" b="0" dirty="0"/>
            </a:br>
            <a:r>
              <a:rPr lang="en-GB" sz="1200" b="0" dirty="0"/>
              <a:t>Revisit present tense weak verbs with simple (I do) and ongoing (I am doing) functions</a:t>
            </a:r>
            <a:br>
              <a:rPr lang="en-GB" sz="1200" b="0" dirty="0"/>
            </a:br>
            <a:r>
              <a:rPr lang="en-GB" sz="1200" b="0" dirty="0"/>
              <a:t>Revisit irregular verb SEIN (all persons)</a:t>
            </a:r>
            <a:br>
              <a:rPr lang="en-GB" sz="1200" b="0" dirty="0"/>
            </a:br>
            <a:r>
              <a:rPr lang="en-GB" sz="1200" b="0" dirty="0"/>
              <a:t>Revisit VS (yes/no) questions</a:t>
            </a:r>
            <a:br>
              <a:rPr lang="en-GB" sz="1200" b="0" dirty="0"/>
            </a:br>
            <a:r>
              <a:rPr lang="en-GB" sz="1200" b="0" dirty="0"/>
              <a:t>Revisit the knowledge that some nouns do not have a plural form, e.g.,  countries</a:t>
            </a:r>
            <a:br>
              <a:rPr lang="en-GB" sz="1200" b="1" dirty="0"/>
            </a:br>
            <a:r>
              <a:rPr lang="en-GB" sz="1200" b="1" dirty="0"/>
              <a:t>Introduce nationality nouns and their use in German</a:t>
            </a:r>
            <a:br>
              <a:rPr lang="en-GB" sz="1200" b="1"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Phonics: </a:t>
            </a:r>
            <a:r>
              <a:rPr lang="nn-NO" sz="1200" b="0" i="0" u="none" strike="noStrike" kern="1200" cap="none" dirty="0">
                <a:solidFill>
                  <a:schemeClr val="tx1"/>
                </a:solidFill>
                <a:effectLst/>
                <a:latin typeface="+mn-lt"/>
                <a:ea typeface="Calibri"/>
                <a:cs typeface="Calibri"/>
                <a:sym typeface="Calibri"/>
              </a:rPr>
              <a:t>[ei] vs [ie] link to grammar: sein, seit; unstressed [er]/vocalic [r] vs consonantal [r]</a:t>
            </a: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en-GB" b="1" i="0" dirty="0"/>
              <a:t>Thematic revisited vocabulary</a:t>
            </a:r>
            <a:r>
              <a:rPr lang="en-GB" b="0" i="0" dirty="0"/>
              <a:t>: </a:t>
            </a:r>
            <a:r>
              <a:rPr lang="de-DE" b="0" i="0" dirty="0"/>
              <a:t>heißen [126] kommen [62] leben [98] lernen [288] reden [368] wohnen [560] Bürger [683] Deutschland [140] Frankreich [813] Herr [154] Junge [548] Mensch | Mensch! [90] Mutter [218] Nachbar [1283] Ort [341] Österreich [707] Person [357] Polen [2023] Sänger [3029] Schauspieler [1704] Schweiz [763] Spanien [1744] Sprache [421] Staat [337] Stadt [204] Syrien [1416] Türkei [922] deutsch [112] kulturell [1033] zu Hause [n/a] türkisch (H) [1531] </a:t>
            </a:r>
            <a:br>
              <a:rPr lang="de-DE" b="0" i="0" dirty="0"/>
            </a:br>
            <a:r>
              <a:rPr lang="de-DE" b="1" i="0" dirty="0"/>
              <a:t>Revisited function words</a:t>
            </a:r>
            <a:r>
              <a:rPr lang="de-DE" b="0" i="0" dirty="0"/>
              <a:t>: sein, bin, bist, ist, sind, seid, ich, du, er, sie, es, wir, ihr, sie, Sie, wann, was, wieviele, wer, wo, woher, wohin, aus, der, die, das, seit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4123769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production version of the task (higher challenge). See previous slide for a less challenging written comprehension version.</a:t>
            </a:r>
            <a:br>
              <a:rPr lang="en-GB" b="1" dirty="0"/>
            </a:br>
            <a:endParaRPr lang="en-GB" b="1" dirty="0"/>
          </a:p>
          <a:p>
            <a:r>
              <a:rPr lang="en-GB" b="1" dirty="0"/>
              <a:t>Timing</a:t>
            </a:r>
            <a:r>
              <a:rPr lang="en-GB" dirty="0"/>
              <a:t>: 8 minutes</a:t>
            </a:r>
          </a:p>
          <a:p>
            <a:endParaRPr lang="en-GB" b="1" dirty="0"/>
          </a:p>
          <a:p>
            <a:r>
              <a:rPr lang="en-GB" b="1" dirty="0"/>
              <a:t>Aim</a:t>
            </a:r>
            <a:r>
              <a:rPr lang="en-GB" dirty="0"/>
              <a:t>: to practise written production of nationality and language nouns and their use.</a:t>
            </a:r>
          </a:p>
          <a:p>
            <a:endParaRPr lang="en-GB" b="1" dirty="0"/>
          </a:p>
          <a:p>
            <a:r>
              <a:rPr lang="en-GB" b="1" dirty="0"/>
              <a:t>Procedure</a:t>
            </a:r>
            <a:r>
              <a:rPr lang="en-GB" dirty="0"/>
              <a:t>:</a:t>
            </a:r>
            <a:br>
              <a:rPr lang="en-GB" dirty="0"/>
            </a:br>
            <a:r>
              <a:rPr lang="en-GB" dirty="0"/>
              <a:t>1. Introduce the task and ensure that both context and task are clear.</a:t>
            </a:r>
          </a:p>
          <a:p>
            <a:r>
              <a:rPr lang="en-GB" dirty="0"/>
              <a:t>2. Students write 1 – 8 and the correct missing nationality or language.</a:t>
            </a:r>
          </a:p>
          <a:p>
            <a:r>
              <a:rPr lang="en-GB" dirty="0"/>
              <a:t>3. Elicit sentences orally from students, then click the audio buttons to listen and check.</a:t>
            </a:r>
          </a:p>
          <a:p>
            <a:endParaRPr lang="en-GB" dirty="0"/>
          </a:p>
          <a:p>
            <a:r>
              <a:rPr lang="en-GB" b="1" dirty="0"/>
              <a:t>Note</a:t>
            </a:r>
            <a:r>
              <a:rPr lang="en-GB" dirty="0"/>
              <a:t>: here the cultural/general knowledge needed for the task has been provided by the country flags. This is to reduce the cognitive load and free up students’ capacity to focus on written production of the key language.  </a:t>
            </a: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86746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b="1" dirty="0"/>
            </a:br>
            <a:endParaRPr lang="en-GB" b="1" dirty="0"/>
          </a:p>
          <a:p>
            <a:r>
              <a:rPr lang="en-GB" b="1" dirty="0"/>
              <a:t>Timing</a:t>
            </a:r>
            <a:r>
              <a:rPr lang="en-GB" dirty="0"/>
              <a:t>: 2 minutes</a:t>
            </a:r>
          </a:p>
          <a:p>
            <a:endParaRPr lang="en-GB" b="1" dirty="0"/>
          </a:p>
          <a:p>
            <a:r>
              <a:rPr lang="en-GB" b="1" dirty="0"/>
              <a:t>Procedure</a:t>
            </a:r>
            <a:r>
              <a:rPr lang="en-GB" dirty="0"/>
              <a:t>:</a:t>
            </a:r>
            <a:br>
              <a:rPr lang="en-GB" dirty="0"/>
            </a:br>
            <a:r>
              <a:rPr lang="en-GB" dirty="0"/>
              <a:t>1. Elicit sentences orally from students, then click the audio buttons to listen and check.</a:t>
            </a:r>
          </a:p>
          <a:p>
            <a:r>
              <a:rPr lang="en-GB" dirty="0"/>
              <a:t>2. Click to provide written confirmation of the answers.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19566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3 minutes</a:t>
            </a:r>
          </a:p>
          <a:p>
            <a:endParaRPr lang="en-GB" b="1" dirty="0"/>
          </a:p>
          <a:p>
            <a:r>
              <a:rPr lang="en-GB" b="1" dirty="0"/>
              <a:t>Aim</a:t>
            </a:r>
            <a:r>
              <a:rPr lang="en-GB" dirty="0"/>
              <a:t>: to revisit the present tense of the irregular verb sein and pattern of endings for weak verbs in the present tense.</a:t>
            </a:r>
          </a:p>
          <a:p>
            <a:endParaRPr lang="en-GB" b="1" dirty="0"/>
          </a:p>
          <a:p>
            <a:r>
              <a:rPr lang="en-GB" b="1" dirty="0"/>
              <a:t>Procedure</a:t>
            </a:r>
            <a:r>
              <a:rPr lang="en-GB" dirty="0"/>
              <a:t>:</a:t>
            </a:r>
            <a:br>
              <a:rPr lang="en-GB" dirty="0"/>
            </a:br>
            <a:r>
              <a:rPr lang="en-GB" dirty="0"/>
              <a:t>1. Click to present the information step by step.</a:t>
            </a:r>
          </a:p>
          <a:p>
            <a:r>
              <a:rPr lang="en-GB" dirty="0"/>
              <a:t>2. Elicit the German forms of the verbs from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14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 minutes</a:t>
            </a:r>
          </a:p>
          <a:p>
            <a:endParaRPr lang="en-GB" b="1" dirty="0"/>
          </a:p>
          <a:p>
            <a:r>
              <a:rPr lang="en-GB" b="1" dirty="0"/>
              <a:t>Aim</a:t>
            </a:r>
            <a:r>
              <a:rPr lang="en-GB" dirty="0"/>
              <a:t>: to practise aural comprehension of the present tense of the irregular verb sein and pattern of endings for weak verbs in the present tense, and connect them to nationalities or languages.</a:t>
            </a:r>
          </a:p>
          <a:p>
            <a:endParaRPr lang="en-GB" b="1" dirty="0"/>
          </a:p>
          <a:p>
            <a:r>
              <a:rPr lang="en-GB" b="1" dirty="0"/>
              <a:t>Procedure</a:t>
            </a:r>
            <a:r>
              <a:rPr lang="en-GB" dirty="0"/>
              <a:t>:</a:t>
            </a:r>
            <a:br>
              <a:rPr lang="en-GB" dirty="0"/>
            </a:br>
            <a:r>
              <a:rPr lang="en-GB" dirty="0"/>
              <a:t>1. Click on the numbered audio buttons to listen.</a:t>
            </a:r>
          </a:p>
          <a:p>
            <a:r>
              <a:rPr lang="en-GB" dirty="0"/>
              <a:t>2. Students select the nationality or language noun based on the verb they hear.</a:t>
            </a:r>
          </a:p>
          <a:p>
            <a:r>
              <a:rPr lang="en-GB" dirty="0"/>
              <a:t>3. They then write the English meaning of the sentence.</a:t>
            </a:r>
          </a:p>
          <a:p>
            <a:endParaRPr lang="en-GB" dirty="0"/>
          </a:p>
          <a:p>
            <a:r>
              <a:rPr lang="en-GB" b="1" dirty="0"/>
              <a:t>Transcript</a:t>
            </a:r>
            <a:r>
              <a:rPr lang="en-GB" dirty="0"/>
              <a:t>:</a:t>
            </a:r>
            <a:br>
              <a:rPr lang="en-GB" dirty="0"/>
            </a:br>
            <a:r>
              <a:rPr lang="en-GB" dirty="0"/>
              <a:t>1. </a:t>
            </a:r>
            <a:r>
              <a:rPr lang="en-GB" dirty="0" err="1"/>
              <a:t>Wir</a:t>
            </a:r>
            <a:r>
              <a:rPr lang="en-GB" dirty="0"/>
              <a:t> </a:t>
            </a:r>
            <a:r>
              <a:rPr lang="en-GB" dirty="0" err="1"/>
              <a:t>lernen</a:t>
            </a:r>
            <a:r>
              <a:rPr lang="en-GB" dirty="0"/>
              <a:t> [Deutsch].</a:t>
            </a:r>
            <a:br>
              <a:rPr lang="en-GB" dirty="0"/>
            </a:br>
            <a:r>
              <a:rPr lang="en-GB" dirty="0"/>
              <a:t>2. </a:t>
            </a:r>
            <a:r>
              <a:rPr lang="en-GB" dirty="0" err="1"/>
              <a:t>Ihr</a:t>
            </a:r>
            <a:r>
              <a:rPr lang="en-GB" dirty="0"/>
              <a:t> </a:t>
            </a:r>
            <a:r>
              <a:rPr lang="en-GB" dirty="0" err="1"/>
              <a:t>seid</a:t>
            </a:r>
            <a:r>
              <a:rPr lang="en-GB" dirty="0"/>
              <a:t> [Deutsche].</a:t>
            </a:r>
            <a:br>
              <a:rPr lang="en-GB" dirty="0"/>
            </a:br>
            <a:r>
              <a:rPr lang="en-GB" dirty="0"/>
              <a:t>3. Sie </a:t>
            </a:r>
            <a:r>
              <a:rPr lang="en-GB" dirty="0" err="1"/>
              <a:t>redet</a:t>
            </a:r>
            <a:r>
              <a:rPr lang="en-GB" dirty="0"/>
              <a:t> [</a:t>
            </a:r>
            <a:r>
              <a:rPr lang="en-GB" dirty="0" err="1"/>
              <a:t>Englisch</a:t>
            </a:r>
            <a:r>
              <a:rPr lang="en-GB" dirty="0"/>
              <a:t>] </a:t>
            </a:r>
            <a:r>
              <a:rPr lang="en-GB" dirty="0" err="1"/>
              <a:t>mit</a:t>
            </a:r>
            <a:r>
              <a:rPr lang="en-GB" dirty="0"/>
              <a:t> </a:t>
            </a:r>
            <a:r>
              <a:rPr lang="en-GB" dirty="0" err="1"/>
              <a:t>Freunden</a:t>
            </a:r>
            <a:r>
              <a:rPr lang="en-GB" dirty="0"/>
              <a:t>.</a:t>
            </a:r>
            <a:br>
              <a:rPr lang="en-GB" dirty="0"/>
            </a:br>
            <a:r>
              <a:rPr lang="en-GB" dirty="0"/>
              <a:t>4. Sie </a:t>
            </a:r>
            <a:r>
              <a:rPr lang="en-GB" dirty="0" err="1"/>
              <a:t>sprechen</a:t>
            </a:r>
            <a:r>
              <a:rPr lang="en-GB" dirty="0"/>
              <a:t> [</a:t>
            </a:r>
            <a:r>
              <a:rPr lang="en-GB" dirty="0" err="1"/>
              <a:t>Spanisch</a:t>
            </a:r>
            <a:r>
              <a:rPr lang="en-GB" dirty="0"/>
              <a:t>] </a:t>
            </a:r>
            <a:r>
              <a:rPr lang="en-GB" dirty="0" err="1"/>
              <a:t>zu</a:t>
            </a:r>
            <a:r>
              <a:rPr lang="en-GB" dirty="0"/>
              <a:t> </a:t>
            </a:r>
            <a:r>
              <a:rPr lang="en-GB" dirty="0" err="1"/>
              <a:t>Hause</a:t>
            </a:r>
            <a:r>
              <a:rPr lang="en-GB" dirty="0"/>
              <a:t>.</a:t>
            </a:r>
            <a:br>
              <a:rPr lang="en-GB" dirty="0"/>
            </a:br>
            <a:r>
              <a:rPr lang="en-GB" dirty="0"/>
              <a:t>5. </a:t>
            </a:r>
            <a:r>
              <a:rPr lang="en-GB" dirty="0" err="1"/>
              <a:t>Bist</a:t>
            </a:r>
            <a:r>
              <a:rPr lang="en-GB" dirty="0"/>
              <a:t> du [</a:t>
            </a:r>
            <a:r>
              <a:rPr lang="en-GB" dirty="0" err="1">
                <a:latin typeface="Century Gothic" panose="020B0502020202020204" pitchFamily="34" charset="0"/>
              </a:rPr>
              <a:t>Österreicherin</a:t>
            </a:r>
            <a:r>
              <a:rPr lang="en-GB" dirty="0">
                <a:latin typeface="Century Gothic" panose="020B0502020202020204" pitchFamily="34" charset="0"/>
              </a:rPr>
              <a:t>]?</a:t>
            </a:r>
          </a:p>
          <a:p>
            <a:r>
              <a:rPr lang="en-GB" dirty="0">
                <a:latin typeface="Century Gothic" panose="020B0502020202020204" pitchFamily="34" charset="0"/>
              </a:rPr>
              <a:t>6. Sind Sie [</a:t>
            </a:r>
            <a:r>
              <a:rPr lang="en-GB" dirty="0" err="1">
                <a:latin typeface="Century Gothic" panose="020B0502020202020204" pitchFamily="34" charset="0"/>
              </a:rPr>
              <a:t>Engländer</a:t>
            </a:r>
            <a:r>
              <a:rPr lang="en-GB" dirty="0">
                <a:latin typeface="Century Gothic" panose="020B0502020202020204" pitchFamily="34" charset="0"/>
              </a:rPr>
              <a:t>]?</a:t>
            </a:r>
          </a:p>
          <a:p>
            <a:r>
              <a:rPr lang="en-GB" dirty="0">
                <a:latin typeface="Century Gothic" panose="020B0502020202020204" pitchFamily="34" charset="0"/>
              </a:rPr>
              <a:t>7. Die Mutter </a:t>
            </a:r>
            <a:r>
              <a:rPr lang="en-GB" dirty="0" err="1">
                <a:latin typeface="Century Gothic" panose="020B0502020202020204" pitchFamily="34" charset="0"/>
              </a:rPr>
              <a:t>ist</a:t>
            </a:r>
            <a:r>
              <a:rPr lang="en-GB" dirty="0">
                <a:latin typeface="Century Gothic" panose="020B0502020202020204" pitchFamily="34" charset="0"/>
              </a:rPr>
              <a:t> [</a:t>
            </a:r>
            <a:r>
              <a:rPr lang="en-GB" dirty="0" err="1">
                <a:latin typeface="Century Gothic" panose="020B0502020202020204" pitchFamily="34" charset="0"/>
              </a:rPr>
              <a:t>Schweizerin</a:t>
            </a:r>
            <a:r>
              <a:rPr lang="en-GB" dirty="0">
                <a:latin typeface="Century Gothic" panose="020B0502020202020204" pitchFamily="34" charset="0"/>
              </a:rPr>
              <a:t>].</a:t>
            </a:r>
            <a:br>
              <a:rPr lang="en-GB" dirty="0">
                <a:latin typeface="Century Gothic" panose="020B0502020202020204" pitchFamily="34" charset="0"/>
              </a:rPr>
            </a:br>
            <a:r>
              <a:rPr lang="en-GB" dirty="0">
                <a:latin typeface="Century Gothic" panose="020B0502020202020204" pitchFamily="34" charset="0"/>
              </a:rPr>
              <a:t>8. </a:t>
            </a:r>
            <a:r>
              <a:rPr lang="en-GB" dirty="0" err="1">
                <a:latin typeface="Century Gothic" panose="020B0502020202020204" pitchFamily="34" charset="0"/>
              </a:rPr>
              <a:t>Lernt</a:t>
            </a:r>
            <a:r>
              <a:rPr lang="en-GB" dirty="0">
                <a:latin typeface="Century Gothic" panose="020B0502020202020204" pitchFamily="34" charset="0"/>
              </a:rPr>
              <a:t> er [</a:t>
            </a:r>
            <a:r>
              <a:rPr lang="en-GB" dirty="0" err="1">
                <a:latin typeface="Century Gothic" panose="020B0502020202020204" pitchFamily="34" charset="0"/>
              </a:rPr>
              <a:t>Französich</a:t>
            </a:r>
            <a:r>
              <a:rPr lang="en-GB" dirty="0">
                <a:latin typeface="Century Gothic" panose="020B0502020202020204" pitchFamily="34" charset="0"/>
              </a:rPr>
              <a: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16399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These two slides are a more supported version of the writing task. The version on the following slides (16-17) offers greater challenge.</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Emma </a:t>
            </a:r>
            <a:r>
              <a:rPr lang="en-GB" dirty="0" err="1"/>
              <a:t>Raducanu</a:t>
            </a:r>
            <a:r>
              <a:rPr lang="en-GB" dirty="0"/>
              <a:t>.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29283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more supported version of the writing task. The version on the next slide offers greater challenge.</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a:t>
            </a:r>
            <a:r>
              <a:rPr lang="en-GB" dirty="0" err="1"/>
              <a:t>Kalush</a:t>
            </a:r>
            <a:r>
              <a:rPr lang="en-GB" dirty="0"/>
              <a:t> Orchestra.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US" dirty="0"/>
              <a:t>LTV </a:t>
            </a:r>
            <a:r>
              <a:rPr lang="en-US" dirty="0" err="1"/>
              <a:t>Ziņu</a:t>
            </a:r>
            <a:r>
              <a:rPr lang="en-US" dirty="0"/>
              <a:t> </a:t>
            </a:r>
            <a:r>
              <a:rPr lang="en-US" dirty="0" err="1"/>
              <a:t>dienests</a:t>
            </a:r>
            <a:r>
              <a:rPr lang="en-US" dirty="0"/>
              <a:t>, CC BY 3.0 via Wikimedia Commons</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701306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more challenging version of the writing task. The version on the previous slide offers more support.</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Emma </a:t>
            </a:r>
            <a:r>
              <a:rPr lang="en-GB" dirty="0" err="1"/>
              <a:t>Raducanu</a:t>
            </a:r>
            <a:r>
              <a:rPr lang="en-GB" dirty="0"/>
              <a:t>.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903676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a more challenging version of the writing task. The version on the previous slide offers more support.</a:t>
            </a:r>
          </a:p>
          <a:p>
            <a:r>
              <a:rPr lang="en-GB" b="1" dirty="0"/>
              <a:t>Timing</a:t>
            </a:r>
            <a:r>
              <a:rPr lang="en-GB" dirty="0"/>
              <a:t>: 10 minutes (and homework)</a:t>
            </a:r>
          </a:p>
          <a:p>
            <a:endParaRPr lang="en-GB" b="1" dirty="0"/>
          </a:p>
          <a:p>
            <a:r>
              <a:rPr lang="en-GB" b="1" dirty="0"/>
              <a:t>Aim</a:t>
            </a:r>
            <a:r>
              <a:rPr lang="en-GB" dirty="0"/>
              <a:t>: to practise written production of some of this week’s new and revisited vocabulary in sentences/short paragraph.</a:t>
            </a:r>
          </a:p>
          <a:p>
            <a:endParaRPr lang="en-GB" b="1" dirty="0"/>
          </a:p>
          <a:p>
            <a:r>
              <a:rPr lang="en-GB" b="1" dirty="0"/>
              <a:t>Procedure</a:t>
            </a:r>
            <a:r>
              <a:rPr lang="en-GB" dirty="0"/>
              <a:t>:</a:t>
            </a:r>
            <a:br>
              <a:rPr lang="en-GB" dirty="0"/>
            </a:br>
            <a:r>
              <a:rPr lang="en-GB" dirty="0"/>
              <a:t>1. Students use prompts to write a short profile of </a:t>
            </a:r>
            <a:r>
              <a:rPr lang="en-GB" dirty="0" err="1"/>
              <a:t>Kanush</a:t>
            </a:r>
            <a:r>
              <a:rPr lang="en-GB" dirty="0"/>
              <a:t> Orchestra. Note that there is a handout version of the slide at the end of this presentation.</a:t>
            </a:r>
          </a:p>
          <a:p>
            <a:r>
              <a:rPr lang="en-GB" dirty="0"/>
              <a:t>2. Teachers may use this slide at the start of a subsequent lesson to elicit responses orally and provide a means to check written answers.</a:t>
            </a:r>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94520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2 minutes</a:t>
            </a:r>
            <a:br>
              <a:rPr lang="en-GB" dirty="0"/>
            </a:br>
            <a:br>
              <a:rPr lang="en-GB" b="1" dirty="0"/>
            </a:br>
            <a:r>
              <a:rPr lang="en-GB" b="1" dirty="0"/>
              <a:t>Aim: </a:t>
            </a:r>
            <a:r>
              <a:rPr lang="en-GB" b="0" dirty="0"/>
              <a:t>to remind students of the vocabulary they are learning and revisiting this week.</a:t>
            </a:r>
            <a:br>
              <a:rPr lang="en-GB" b="0" dirty="0"/>
            </a:br>
            <a:br>
              <a:rPr lang="en-GB" b="0" dirty="0"/>
            </a:br>
            <a:r>
              <a:rPr lang="en-GB" b="1" dirty="0"/>
              <a:t>Procedure:</a:t>
            </a:r>
            <a:br>
              <a:rPr lang="en-GB" b="1" dirty="0"/>
            </a:br>
            <a:r>
              <a:rPr lang="en-GB" b="0" dirty="0"/>
              <a:t>1. Display the slide. Explain the tasks.</a:t>
            </a:r>
            <a:br>
              <a:rPr lang="en-GB" b="0" dirty="0"/>
            </a:br>
            <a:r>
              <a:rPr lang="en-GB" b="0" dirty="0"/>
              <a:t>2. Post this slide or its information for students, using the usual school system for this.</a:t>
            </a:r>
            <a:br>
              <a:rPr lang="en-GB" dirty="0"/>
            </a:br>
            <a:endParaRPr dirty="0"/>
          </a:p>
          <a:p>
            <a:pPr marL="0" lvl="0" indent="0" algn="l" rtl="0">
              <a:lnSpc>
                <a:spcPct val="100000"/>
              </a:lnSpc>
              <a:spcBef>
                <a:spcPts val="0"/>
              </a:spcBef>
              <a:spcAft>
                <a:spcPts val="0"/>
              </a:spcAft>
              <a:buSzPts val="1400"/>
              <a:buNone/>
            </a:pPr>
            <a:r>
              <a:rPr lang="en-GB" b="1" dirty="0"/>
              <a:t>Notes</a:t>
            </a:r>
            <a:r>
              <a:rPr lang="en-GB" dirty="0"/>
              <a:t>: </a:t>
            </a:r>
            <a:br>
              <a:rPr lang="en-GB" dirty="0"/>
            </a:br>
            <a:r>
              <a:rPr lang="en-GB"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GB" dirty="0" err="1"/>
              <a:t>LanguageNut</a:t>
            </a:r>
            <a:r>
              <a:rPr lang="en-GB" dirty="0"/>
              <a:t>. Teachers may of course create their own versions of vocabulary learning activities in any of the different platforms available.</a:t>
            </a:r>
            <a:br>
              <a:rPr lang="en-GB" dirty="0"/>
            </a:br>
            <a:br>
              <a:rPr lang="en-GB" dirty="0"/>
            </a:br>
            <a:r>
              <a:rPr lang="en-GB" dirty="0"/>
              <a:t>At KS4, there are several sets for learning/revisiting:</a:t>
            </a:r>
            <a:br>
              <a:rPr lang="en-GB" dirty="0"/>
            </a:br>
            <a:r>
              <a:rPr lang="en-GB" dirty="0"/>
              <a:t>1. The new vocabulary for the following week.</a:t>
            </a:r>
            <a:br>
              <a:rPr lang="en-GB" dirty="0"/>
            </a:br>
            <a:r>
              <a:rPr lang="en-GB" dirty="0"/>
              <a:t>2. The revisited thematic vocabulary (from KS3 SOW) assigned to the week.</a:t>
            </a:r>
            <a:br>
              <a:rPr lang="en-GB" dirty="0"/>
            </a:br>
            <a:r>
              <a:rPr lang="en-GB" dirty="0"/>
              <a:t>3. The systematic revisiting (at +3 and +9 weekly intervals) of new vocabulary.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In the KS4 SOW every word from the GCSE vocabulary list has been tracked to ensure that:</a:t>
            </a:r>
            <a:br>
              <a:rPr lang="en-GB" dirty="0"/>
            </a:br>
            <a:r>
              <a:rPr lang="en-GB" dirty="0"/>
              <a:t>1. New words are </a:t>
            </a:r>
            <a:r>
              <a:rPr lang="en-GB" b="1" dirty="0"/>
              <a:t>introduced, revisited twice </a:t>
            </a:r>
            <a:r>
              <a:rPr lang="en-GB" dirty="0"/>
              <a:t>at intervals during the course, and </a:t>
            </a:r>
            <a:r>
              <a:rPr lang="en-GB" b="1" dirty="0"/>
              <a:t>once again </a:t>
            </a:r>
            <a:r>
              <a:rPr lang="en-GB" dirty="0"/>
              <a:t>during the final 9-week revision phase.</a:t>
            </a:r>
            <a:br>
              <a:rPr lang="en-GB" dirty="0"/>
            </a:br>
            <a:r>
              <a:rPr lang="en-GB" dirty="0"/>
              <a:t>2. KS3 revisited thematic vocabulary is </a:t>
            </a:r>
            <a:r>
              <a:rPr lang="en-GB" b="1" dirty="0"/>
              <a:t>revisited twice </a:t>
            </a:r>
            <a:r>
              <a:rPr lang="en-GB" dirty="0"/>
              <a:t>during the course, and </a:t>
            </a:r>
            <a:r>
              <a:rPr lang="en-GB" b="1" dirty="0"/>
              <a:t>once again</a:t>
            </a:r>
            <a:r>
              <a:rPr lang="en-GB" dirty="0"/>
              <a:t> during the final 9-week revision phase.</a:t>
            </a:r>
            <a:br>
              <a:rPr lang="en-GB" dirty="0"/>
            </a:br>
            <a:r>
              <a:rPr lang="en-GB" dirty="0"/>
              <a:t>3. KS3 function words (listed as R(</a:t>
            </a:r>
            <a:r>
              <a:rPr lang="en-GB" dirty="0" err="1"/>
              <a:t>equired</a:t>
            </a:r>
            <a:r>
              <a:rPr lang="en-GB" dirty="0"/>
              <a:t>) on Annex E of the GCSE Subject Content are all </a:t>
            </a:r>
            <a:r>
              <a:rPr lang="en-GB" b="1" dirty="0"/>
              <a:t>revisited multiple times </a:t>
            </a:r>
            <a:r>
              <a:rPr lang="en-GB" dirty="0"/>
              <a:t>(Column D on the KS4 SOW) and the revisits are also tracked on the KS4 Vocabulary tracker.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We anticipate that students will spend on average 2 hours on homework per week at KS4.  </a:t>
            </a:r>
            <a:br>
              <a:rPr lang="en-GB" dirty="0"/>
            </a:br>
            <a:r>
              <a:rPr lang="en-GB"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dirty="0"/>
              <a:t>nd</a:t>
            </a:r>
            <a:r>
              <a:rPr lang="en-GB"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dirty="0"/>
              <a:t>might</a:t>
            </a:r>
            <a:r>
              <a:rPr lang="en-GB" dirty="0"/>
              <a:t> best be undertaken in class, where teachers can replicate the conditions for written language production that will apply for students at GCSE.</a:t>
            </a:r>
            <a:endParaRPr dirty="0"/>
          </a:p>
          <a:p>
            <a:pPr marL="0" lvl="0" indent="0" algn="l" rtl="0">
              <a:lnSpc>
                <a:spcPct val="100000"/>
              </a:lnSpc>
              <a:spcBef>
                <a:spcPts val="0"/>
              </a:spcBef>
              <a:spcAft>
                <a:spcPts val="0"/>
              </a:spcAft>
              <a:buSzPts val="1400"/>
              <a:buNone/>
            </a:pPr>
            <a:endParaRPr dirty="0"/>
          </a:p>
        </p:txBody>
      </p:sp>
      <p:sp>
        <p:nvSpPr>
          <p:cNvPr id="750" name="Google Shape;7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1A</a:t>
            </a:r>
            <a:endParaRPr lang="en-GB" dirty="0"/>
          </a:p>
          <a:p>
            <a:endParaRPr lang="en-GB" dirty="0"/>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85931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br>
              <a:rPr lang="en-GB" dirty="0"/>
            </a:br>
            <a:br>
              <a:rPr lang="en-GB" dirty="0"/>
            </a:br>
            <a:r>
              <a:rPr lang="en-GB" b="1" dirty="0"/>
              <a:t>Aim</a:t>
            </a:r>
            <a:r>
              <a:rPr lang="en-GB" dirty="0"/>
              <a:t>: to revisit previously taught vocabulary and introduce some new words associated with the theme of countries and languages.</a:t>
            </a:r>
            <a:br>
              <a:rPr lang="en-GB" dirty="0"/>
            </a:br>
            <a:br>
              <a:rPr lang="en-GB" dirty="0"/>
            </a:br>
            <a:r>
              <a:rPr lang="en-GB" b="1" dirty="0"/>
              <a:t>Procedure</a:t>
            </a:r>
            <a:r>
              <a:rPr lang="en-GB" dirty="0"/>
              <a:t>:</a:t>
            </a:r>
            <a:br>
              <a:rPr lang="en-GB" dirty="0"/>
            </a:br>
            <a:r>
              <a:rPr lang="en-GB" dirty="0"/>
              <a:t>1. Students categorise the words into </a:t>
            </a:r>
            <a:r>
              <a:rPr lang="en-GB" dirty="0" err="1"/>
              <a:t>Kontinent</a:t>
            </a:r>
            <a:r>
              <a:rPr lang="en-GB" dirty="0"/>
              <a:t>, Land, </a:t>
            </a:r>
            <a:r>
              <a:rPr lang="en-GB" dirty="0" err="1"/>
              <a:t>Sprache</a:t>
            </a:r>
            <a:r>
              <a:rPr lang="en-GB" dirty="0"/>
              <a:t>, </a:t>
            </a:r>
            <a:r>
              <a:rPr lang="en-GB" dirty="0" err="1"/>
              <a:t>Anderes</a:t>
            </a:r>
            <a:r>
              <a:rPr lang="en-GB" dirty="0"/>
              <a:t> categories.</a:t>
            </a:r>
          </a:p>
          <a:p>
            <a:r>
              <a:rPr lang="en-GB" dirty="0"/>
              <a:t>2. Play the 1.5 minute music clip to time the activity (icon bottom right)</a:t>
            </a:r>
          </a:p>
          <a:p>
            <a:r>
              <a:rPr lang="en-GB" dirty="0"/>
              <a:t>3. Elicit responses by category</a:t>
            </a:r>
            <a:r>
              <a:rPr lang="en-GB"/>
              <a:t>. Click </a:t>
            </a:r>
            <a:r>
              <a:rPr lang="en-GB" dirty="0"/>
              <a:t>on the word (it disappears and reappears in the right category).</a:t>
            </a:r>
          </a:p>
          <a:p>
            <a:r>
              <a:rPr lang="en-GB" dirty="0"/>
              <a:t>4. Click to provide further information about </a:t>
            </a:r>
            <a:r>
              <a:rPr lang="en-GB" dirty="0" err="1"/>
              <a:t>Großbritannien</a:t>
            </a:r>
            <a:r>
              <a:rPr lang="en-GB" dirty="0"/>
              <a:t> and die </a:t>
            </a:r>
            <a:r>
              <a:rPr lang="en-GB" dirty="0" err="1"/>
              <a:t>Europäische</a:t>
            </a:r>
            <a:r>
              <a:rPr lang="en-GB" dirty="0"/>
              <a:t> Union.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74225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1B</a:t>
            </a:r>
            <a:endParaRPr lang="en-GB" dirty="0"/>
          </a:p>
          <a:p>
            <a:endParaRPr lang="en-GB" dirty="0"/>
          </a:p>
          <a:p>
            <a:r>
              <a:rPr lang="en-GB" b="1" dirty="0"/>
              <a:t>Image source</a:t>
            </a:r>
            <a:r>
              <a:rPr lang="en-GB" dirty="0"/>
              <a:t>:</a:t>
            </a:r>
            <a:br>
              <a:rPr lang="en-GB" dirty="0"/>
            </a:br>
            <a:r>
              <a:rPr lang="en-GB" dirty="0" err="1"/>
              <a:t>Nuță</a:t>
            </a:r>
            <a:r>
              <a:rPr lang="en-GB" dirty="0"/>
              <a:t> Lucian from Cluj-Napoca, Romania, CC BY 2.0 via Wikimedia Commons</a:t>
            </a:r>
          </a:p>
          <a:p>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740684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2A</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951394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2B</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767162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Heimat, </a:t>
            </a:r>
            <a:r>
              <a:rPr lang="en-CA" sz="1200" b="1" i="0" u="none" strike="noStrike" kern="1200" dirty="0" err="1">
                <a:solidFill>
                  <a:schemeClr val="tx1"/>
                </a:solidFill>
                <a:effectLst/>
                <a:latin typeface="+mn-lt"/>
                <a:ea typeface="+mn-ea"/>
                <a:cs typeface="+mn-cs"/>
              </a:rPr>
              <a:t>lesbisch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Polen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schwul</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Syrien</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England,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Frankreich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französisch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Maschine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Polen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spanisch</a:t>
            </a: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err="1">
                <a:solidFill>
                  <a:schemeClr val="tx1"/>
                </a:solidFill>
                <a:effectLst/>
                <a:latin typeface="+mn-lt"/>
                <a:ea typeface="+mn-ea"/>
                <a:cs typeface="+mn-cs"/>
              </a:rPr>
              <a:t>Staat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Syrien</a:t>
            </a:r>
            <a:r>
              <a:rPr lang="en-CA" sz="1200" b="1" i="0" u="none" strike="noStrike" kern="1200" dirty="0">
                <a:solidFill>
                  <a:schemeClr val="tx1"/>
                </a:solidFill>
                <a:effectLst/>
                <a:latin typeface="+mn-lt"/>
                <a:ea typeface="+mn-ea"/>
                <a:cs typeface="+mn-cs"/>
              </a:rPr>
              <a:t>, USA.</a:t>
            </a:r>
          </a:p>
          <a:p>
            <a:pPr marL="0" marR="0" lvl="0" indent="0" algn="l" rtl="0">
              <a:lnSpc>
                <a:spcPct val="100000"/>
              </a:lnSpc>
              <a:spcBef>
                <a:spcPts val="0"/>
              </a:spcBef>
              <a:spcAft>
                <a:spcPts val="0"/>
              </a:spcAft>
              <a:buClr>
                <a:schemeClr val="dk1"/>
              </a:buClr>
              <a:buSzPts val="1200"/>
              <a:buFont typeface="Calibri"/>
              <a:buNone/>
            </a:pPr>
            <a:endParaRPr lang="en-CA"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CA" sz="1200" b="0" i="0" u="none" strike="noStrike" dirty="0">
                <a:solidFill>
                  <a:schemeClr val="dk1"/>
                </a:solidFill>
                <a:latin typeface="Calibri"/>
                <a:ea typeface="Calibri"/>
                <a:cs typeface="Calibri"/>
                <a:sym typeface="Calibri"/>
              </a:rPr>
              <a:t>Artwork by Steve Clarke. All additional pictures selected are available under a Creative Commons license, no attribution required.</a:t>
            </a:r>
            <a:endParaRPr lang="en-CA" dirty="0"/>
          </a:p>
          <a:p>
            <a:pPr marL="0" marR="0" lvl="0" indent="0" algn="l" rtl="0">
              <a:lnSpc>
                <a:spcPct val="100000"/>
              </a:lnSpc>
              <a:spcBef>
                <a:spcPts val="0"/>
              </a:spcBef>
              <a:spcAft>
                <a:spcPts val="0"/>
              </a:spcAft>
              <a:buClr>
                <a:schemeClr val="dk1"/>
              </a:buClr>
              <a:buSzPts val="1200"/>
              <a:buFont typeface="Calibri"/>
              <a:buNone/>
            </a:pPr>
            <a:r>
              <a:rPr lang="en-CA" sz="1200" b="0" i="0" u="none" strike="noStrike" dirty="0">
                <a:solidFill>
                  <a:schemeClr val="dk1"/>
                </a:solidFill>
                <a:latin typeface="Calibri"/>
                <a:ea typeface="Calibri"/>
                <a:cs typeface="Calibri"/>
                <a:sym typeface="Calibri"/>
              </a:rPr>
              <a:t>Native-speaker teacher feedback provided by </a:t>
            </a:r>
            <a:r>
              <a:rPr lang="en-CA" sz="1200" b="0" i="0" dirty="0">
                <a:solidFill>
                  <a:schemeClr val="dk1"/>
                </a:solidFill>
                <a:latin typeface="Calibri"/>
                <a:ea typeface="Calibri"/>
                <a:cs typeface="Calibri"/>
                <a:sym typeface="Calibri"/>
              </a:rPr>
              <a:t>Stephanie Cross.</a:t>
            </a:r>
            <a:endParaRPr lang="en-CA" dirty="0"/>
          </a:p>
          <a:p>
            <a:pPr marL="0" marR="0" lvl="0" indent="0" algn="l" rtl="0">
              <a:lnSpc>
                <a:spcPct val="100000"/>
              </a:lnSpc>
              <a:spcBef>
                <a:spcPts val="0"/>
              </a:spcBef>
              <a:spcAft>
                <a:spcPts val="0"/>
              </a:spcAft>
              <a:buClr>
                <a:schemeClr val="dk1"/>
              </a:buClr>
              <a:buSzPts val="1200"/>
              <a:buFont typeface="Calibri"/>
              <a:buNone/>
            </a:pPr>
            <a:endParaRPr lang="en-CA" sz="1200" b="1" dirty="0"/>
          </a:p>
          <a:p>
            <a:pPr marL="0" marR="0" lvl="0" indent="0" algn="l" rtl="0">
              <a:lnSpc>
                <a:spcPct val="100000"/>
              </a:lnSpc>
              <a:spcBef>
                <a:spcPts val="0"/>
              </a:spcBef>
              <a:spcAft>
                <a:spcPts val="0"/>
              </a:spcAft>
              <a:buClr>
                <a:schemeClr val="dk1"/>
              </a:buClr>
              <a:buSzPts val="1200"/>
              <a:buFont typeface="Calibri"/>
              <a:buNone/>
            </a:pPr>
            <a:r>
              <a:rPr lang="en-CA" sz="1200" b="1" dirty="0"/>
              <a:t>Learning outcomes (lesson 2):</a:t>
            </a:r>
            <a:br>
              <a:rPr lang="en-CA" sz="1200" b="1" dirty="0"/>
            </a:br>
            <a:r>
              <a:rPr lang="en-CA" sz="1200" b="0" dirty="0"/>
              <a:t>Revisit present tense weak verbs with simple (I do) and ongoing (I am doing) functions</a:t>
            </a:r>
            <a:br>
              <a:rPr lang="en-CA" sz="1200" b="0" dirty="0"/>
            </a:br>
            <a:r>
              <a:rPr lang="en-CA" sz="1200" b="0" dirty="0"/>
              <a:t>Revisit VS (yes/no) questions</a:t>
            </a:r>
            <a:br>
              <a:rPr lang="en-CA" sz="1200" b="0" dirty="0"/>
            </a:br>
            <a:endParaRPr lang="en-CA" sz="1200" b="1" dirty="0"/>
          </a:p>
          <a:p>
            <a:pPr marL="0" marR="0" lvl="0" indent="0" algn="l" rtl="0">
              <a:lnSpc>
                <a:spcPct val="100000"/>
              </a:lnSpc>
              <a:spcBef>
                <a:spcPts val="0"/>
              </a:spcBef>
              <a:spcAft>
                <a:spcPts val="0"/>
              </a:spcAft>
              <a:buClr>
                <a:schemeClr val="dk1"/>
              </a:buClr>
              <a:buSzPts val="1200"/>
              <a:buFont typeface="Calibri"/>
              <a:buNone/>
            </a:pPr>
            <a:r>
              <a:rPr lang="en-CA" sz="1200" b="1" i="0" u="none" strike="noStrike" cap="none" dirty="0">
                <a:solidFill>
                  <a:schemeClr val="dk1"/>
                </a:solidFill>
                <a:latin typeface="Calibri"/>
                <a:ea typeface="Calibri"/>
                <a:cs typeface="Calibri"/>
                <a:sym typeface="Calibri"/>
              </a:rPr>
              <a:t>Phonics: </a:t>
            </a:r>
            <a:r>
              <a:rPr lang="en-CA" sz="1200" b="0" i="0" u="none" strike="noStrike" cap="none" dirty="0">
                <a:solidFill>
                  <a:schemeClr val="dk1"/>
                </a:solidFill>
                <a:latin typeface="Calibri"/>
                <a:ea typeface="Calibri"/>
                <a:cs typeface="Calibri"/>
                <a:sym typeface="Calibri"/>
              </a:rPr>
              <a:t>[</a:t>
            </a:r>
            <a:r>
              <a:rPr lang="en-CA" sz="1200" b="0" i="0" u="none" strike="noStrike" cap="none" dirty="0" err="1">
                <a:solidFill>
                  <a:schemeClr val="dk1"/>
                </a:solidFill>
                <a:latin typeface="Calibri"/>
                <a:ea typeface="Calibri"/>
                <a:cs typeface="Calibri"/>
                <a:sym typeface="Calibri"/>
              </a:rPr>
              <a:t>ei</a:t>
            </a:r>
            <a:r>
              <a:rPr lang="en-CA" sz="1200" b="0" i="0" u="none" strike="noStrike" cap="none" dirty="0">
                <a:solidFill>
                  <a:schemeClr val="dk1"/>
                </a:solidFill>
                <a:latin typeface="Calibri"/>
                <a:ea typeface="Calibri"/>
                <a:cs typeface="Calibri"/>
                <a:sym typeface="Calibri"/>
              </a:rPr>
              <a:t>] vs [</a:t>
            </a:r>
            <a:r>
              <a:rPr lang="en-CA" sz="1200" b="0" i="0" u="none" strike="noStrike" cap="none" dirty="0" err="1">
                <a:solidFill>
                  <a:schemeClr val="dk1"/>
                </a:solidFill>
                <a:latin typeface="Calibri"/>
                <a:ea typeface="Calibri"/>
                <a:cs typeface="Calibri"/>
                <a:sym typeface="Calibri"/>
              </a:rPr>
              <a:t>ie</a:t>
            </a:r>
            <a:r>
              <a:rPr lang="en-CA" sz="1200" b="0" i="0" u="none" strike="noStrike" cap="none" dirty="0">
                <a:solidFill>
                  <a:schemeClr val="dk1"/>
                </a:solidFill>
                <a:latin typeface="Calibri"/>
                <a:ea typeface="Calibri"/>
                <a:cs typeface="Calibri"/>
                <a:sym typeface="Calibri"/>
              </a:rPr>
              <a:t>] link to grammar: sein, </a:t>
            </a:r>
            <a:r>
              <a:rPr lang="en-CA" sz="1200" b="0" i="0" u="none" strike="noStrike" cap="none" dirty="0" err="1">
                <a:solidFill>
                  <a:schemeClr val="dk1"/>
                </a:solidFill>
                <a:latin typeface="Calibri"/>
                <a:ea typeface="Calibri"/>
                <a:cs typeface="Calibri"/>
                <a:sym typeface="Calibri"/>
              </a:rPr>
              <a:t>seit</a:t>
            </a:r>
            <a:r>
              <a:rPr lang="en-CA" sz="1200" b="0" i="0" u="none" strike="noStrike" cap="none" dirty="0">
                <a:solidFill>
                  <a:schemeClr val="dk1"/>
                </a:solidFill>
                <a:latin typeface="Calibri"/>
                <a:ea typeface="Calibri"/>
                <a:cs typeface="Calibri"/>
                <a:sym typeface="Calibri"/>
              </a:rPr>
              <a:t>; unstressed [er]/vocalic [r] vs consonantal [r]</a:t>
            </a:r>
            <a:br>
              <a:rPr lang="en-CA" sz="1200" b="0" i="0" u="none" strike="noStrike" cap="none" dirty="0">
                <a:solidFill>
                  <a:schemeClr val="dk1"/>
                </a:solidFill>
                <a:latin typeface="Calibri"/>
                <a:ea typeface="Calibri"/>
                <a:cs typeface="Calibri"/>
                <a:sym typeface="Calibri"/>
              </a:rPr>
            </a:br>
            <a:r>
              <a:rPr lang="en-CA" sz="1200" b="1" i="0" u="none" strike="noStrike" cap="none" dirty="0">
                <a:solidFill>
                  <a:schemeClr val="dk1"/>
                </a:solidFill>
                <a:latin typeface="Calibri"/>
                <a:ea typeface="Calibri"/>
                <a:cs typeface="Calibri"/>
                <a:sym typeface="Calibri"/>
              </a:rPr>
              <a:t>Word frequency (1 is the most frequent word in German): </a:t>
            </a:r>
            <a:endParaRPr lang="en-CA"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CA" b="1" dirty="0"/>
              <a:t>New vocabulary</a:t>
            </a:r>
            <a:r>
              <a:rPr lang="en-CA" dirty="0"/>
              <a:t>: </a:t>
            </a:r>
            <a:r>
              <a:rPr lang="en-CA" dirty="0" err="1">
                <a:highlight>
                  <a:srgbClr val="FFFF00"/>
                </a:highlight>
              </a:rPr>
              <a:t>bedeuten</a:t>
            </a:r>
            <a:r>
              <a:rPr lang="en-CA" dirty="0">
                <a:highlight>
                  <a:srgbClr val="FFFF00"/>
                </a:highlight>
              </a:rPr>
              <a:t> [398] (der) Deutsche, (</a:t>
            </a:r>
            <a:r>
              <a:rPr lang="en-CA" dirty="0" err="1">
                <a:highlight>
                  <a:srgbClr val="FFFF00"/>
                </a:highlight>
              </a:rPr>
              <a:t>ein</a:t>
            </a:r>
            <a:r>
              <a:rPr lang="en-CA" dirty="0">
                <a:highlight>
                  <a:srgbClr val="FFFF00"/>
                </a:highlight>
              </a:rPr>
              <a:t>) </a:t>
            </a:r>
            <a:r>
              <a:rPr lang="en-CA" dirty="0" err="1">
                <a:highlight>
                  <a:srgbClr val="FFFF00"/>
                </a:highlight>
              </a:rPr>
              <a:t>Deutscher</a:t>
            </a:r>
            <a:r>
              <a:rPr lang="en-CA" dirty="0">
                <a:highlight>
                  <a:srgbClr val="FFFF00"/>
                </a:highlight>
              </a:rPr>
              <a:t> [499] (die, eine) Deutsche [499] England [1762] </a:t>
            </a:r>
            <a:r>
              <a:rPr lang="en-CA" dirty="0" err="1">
                <a:highlight>
                  <a:srgbClr val="FFFF00"/>
                </a:highlight>
              </a:rPr>
              <a:t>Engländer</a:t>
            </a:r>
            <a:r>
              <a:rPr lang="en-CA" dirty="0">
                <a:highlight>
                  <a:srgbClr val="FFFF00"/>
                </a:highlight>
              </a:rPr>
              <a:t> [3903] EU (</a:t>
            </a:r>
            <a:r>
              <a:rPr lang="en-CA" dirty="0" err="1">
                <a:highlight>
                  <a:srgbClr val="FFFF00"/>
                </a:highlight>
              </a:rPr>
              <a:t>Europäische</a:t>
            </a:r>
            <a:r>
              <a:rPr lang="en-CA" dirty="0">
                <a:highlight>
                  <a:srgbClr val="FFFF00"/>
                </a:highlight>
              </a:rPr>
              <a:t> Union) [726] </a:t>
            </a:r>
            <a:r>
              <a:rPr lang="en-CA" dirty="0" err="1">
                <a:highlight>
                  <a:srgbClr val="FFFF00"/>
                </a:highlight>
              </a:rPr>
              <a:t>Großbritannien</a:t>
            </a:r>
            <a:r>
              <a:rPr lang="en-CA" dirty="0">
                <a:highlight>
                  <a:srgbClr val="FFFF00"/>
                </a:highlight>
              </a:rPr>
              <a:t> [1640] Heimat [1305] Herr2 [154] Kunde [519] Mensch!2 Menschen1 [90] Name [255] </a:t>
            </a:r>
            <a:r>
              <a:rPr lang="en-CA" dirty="0" err="1">
                <a:highlight>
                  <a:srgbClr val="FFFF00"/>
                </a:highlight>
              </a:rPr>
              <a:t>Staaten</a:t>
            </a:r>
            <a:r>
              <a:rPr lang="en-CA" dirty="0">
                <a:highlight>
                  <a:srgbClr val="FFFF00"/>
                </a:highlight>
              </a:rPr>
              <a:t> [337] USA (</a:t>
            </a:r>
            <a:r>
              <a:rPr lang="en-CA" dirty="0" err="1">
                <a:highlight>
                  <a:srgbClr val="FFFF00"/>
                </a:highlight>
              </a:rPr>
              <a:t>Vereinigte</a:t>
            </a:r>
            <a:r>
              <a:rPr lang="en-CA" dirty="0">
                <a:highlight>
                  <a:srgbClr val="FFFF00"/>
                </a:highlight>
              </a:rPr>
              <a:t> </a:t>
            </a:r>
            <a:r>
              <a:rPr lang="en-CA" dirty="0" err="1">
                <a:highlight>
                  <a:srgbClr val="FFFF00"/>
                </a:highlight>
              </a:rPr>
              <a:t>Staaten</a:t>
            </a:r>
            <a:r>
              <a:rPr lang="en-CA" dirty="0">
                <a:highlight>
                  <a:srgbClr val="FFFF00"/>
                </a:highlight>
              </a:rPr>
              <a:t> von Amerika) [409] bi(</a:t>
            </a:r>
            <a:r>
              <a:rPr lang="en-CA" dirty="0" err="1">
                <a:highlight>
                  <a:srgbClr val="FFFF00"/>
                </a:highlight>
              </a:rPr>
              <a:t>sexuell</a:t>
            </a:r>
            <a:r>
              <a:rPr lang="en-CA" dirty="0">
                <a:highlight>
                  <a:srgbClr val="FFFF00"/>
                </a:highlight>
              </a:rPr>
              <a:t>) [n/a] </a:t>
            </a:r>
            <a:r>
              <a:rPr lang="en-CA" dirty="0" err="1">
                <a:highlight>
                  <a:srgbClr val="FFFF00"/>
                </a:highlight>
              </a:rPr>
              <a:t>englisch</a:t>
            </a:r>
            <a:r>
              <a:rPr lang="en-CA" dirty="0">
                <a:highlight>
                  <a:srgbClr val="FFFF00"/>
                </a:highlight>
              </a:rPr>
              <a:t> [662] </a:t>
            </a:r>
            <a:r>
              <a:rPr lang="en-CA" dirty="0" err="1">
                <a:highlight>
                  <a:srgbClr val="FFFF00"/>
                </a:highlight>
              </a:rPr>
              <a:t>europäisch</a:t>
            </a:r>
            <a:r>
              <a:rPr lang="en-CA" dirty="0">
                <a:highlight>
                  <a:srgbClr val="FFFF00"/>
                </a:highlight>
              </a:rPr>
              <a:t> [335] </a:t>
            </a:r>
            <a:r>
              <a:rPr lang="en-CA" dirty="0" err="1">
                <a:highlight>
                  <a:srgbClr val="FFFF00"/>
                </a:highlight>
              </a:rPr>
              <a:t>französisch</a:t>
            </a:r>
            <a:r>
              <a:rPr lang="en-CA" dirty="0">
                <a:highlight>
                  <a:srgbClr val="FFFF00"/>
                </a:highlight>
              </a:rPr>
              <a:t> [816] hetero(</a:t>
            </a:r>
            <a:r>
              <a:rPr lang="en-CA" dirty="0" err="1">
                <a:highlight>
                  <a:srgbClr val="FFFF00"/>
                </a:highlight>
              </a:rPr>
              <a:t>sexuell</a:t>
            </a:r>
            <a:r>
              <a:rPr lang="en-CA" dirty="0">
                <a:highlight>
                  <a:srgbClr val="FFFF00"/>
                </a:highlight>
              </a:rPr>
              <a:t>) [n/a] </a:t>
            </a:r>
            <a:r>
              <a:rPr lang="en-CA" dirty="0" err="1">
                <a:highlight>
                  <a:srgbClr val="FFFF00"/>
                </a:highlight>
              </a:rPr>
              <a:t>lesbisch</a:t>
            </a:r>
            <a:r>
              <a:rPr lang="en-CA" dirty="0">
                <a:highlight>
                  <a:srgbClr val="FFFF00"/>
                </a:highlight>
              </a:rPr>
              <a:t> [n/a] </a:t>
            </a:r>
            <a:r>
              <a:rPr lang="en-CA" dirty="0" err="1">
                <a:highlight>
                  <a:srgbClr val="FFFF00"/>
                </a:highlight>
              </a:rPr>
              <a:t>nicht</a:t>
            </a:r>
            <a:r>
              <a:rPr lang="en-CA" dirty="0">
                <a:highlight>
                  <a:srgbClr val="FFFF00"/>
                </a:highlight>
              </a:rPr>
              <a:t> </a:t>
            </a:r>
            <a:r>
              <a:rPr lang="en-CA" dirty="0" err="1">
                <a:highlight>
                  <a:srgbClr val="FFFF00"/>
                </a:highlight>
              </a:rPr>
              <a:t>binär</a:t>
            </a:r>
            <a:r>
              <a:rPr lang="en-CA" dirty="0">
                <a:highlight>
                  <a:srgbClr val="FFFF00"/>
                </a:highlight>
              </a:rPr>
              <a:t> [n/a] </a:t>
            </a:r>
            <a:r>
              <a:rPr lang="en-CA" dirty="0" err="1">
                <a:highlight>
                  <a:srgbClr val="FFFF00"/>
                </a:highlight>
              </a:rPr>
              <a:t>schwul</a:t>
            </a:r>
            <a:r>
              <a:rPr lang="en-CA" dirty="0">
                <a:highlight>
                  <a:srgbClr val="FFFF00"/>
                </a:highlight>
              </a:rPr>
              <a:t> [3961] </a:t>
            </a:r>
            <a:r>
              <a:rPr lang="en-CA" dirty="0" err="1">
                <a:highlight>
                  <a:srgbClr val="FFFF00"/>
                </a:highlight>
              </a:rPr>
              <a:t>spanisch</a:t>
            </a:r>
            <a:r>
              <a:rPr lang="en-CA" dirty="0">
                <a:highlight>
                  <a:srgbClr val="FFFF00"/>
                </a:highlight>
              </a:rPr>
              <a:t> [1919]  </a:t>
            </a:r>
            <a:r>
              <a:rPr lang="en-CA" dirty="0" err="1">
                <a:highlight>
                  <a:srgbClr val="FFFF00"/>
                </a:highlight>
              </a:rPr>
              <a:t>besitzen</a:t>
            </a:r>
            <a:r>
              <a:rPr lang="en-CA" dirty="0">
                <a:highlight>
                  <a:srgbClr val="FFFF00"/>
                </a:highlight>
              </a:rPr>
              <a:t> (H) [586] </a:t>
            </a:r>
            <a:r>
              <a:rPr lang="en-CA" dirty="0" err="1">
                <a:highlight>
                  <a:srgbClr val="FFFF00"/>
                </a:highlight>
              </a:rPr>
              <a:t>stammen</a:t>
            </a:r>
            <a:r>
              <a:rPr lang="en-CA" dirty="0">
                <a:highlight>
                  <a:srgbClr val="FFFF00"/>
                </a:highlight>
              </a:rPr>
              <a:t> </a:t>
            </a:r>
            <a:r>
              <a:rPr lang="en-CA" dirty="0" err="1">
                <a:highlight>
                  <a:srgbClr val="FFFF00"/>
                </a:highlight>
              </a:rPr>
              <a:t>aus</a:t>
            </a:r>
            <a:r>
              <a:rPr lang="en-CA" dirty="0">
                <a:highlight>
                  <a:srgbClr val="FFFF00"/>
                </a:highlight>
              </a:rPr>
              <a:t> + noun (H) [908] </a:t>
            </a:r>
            <a:r>
              <a:rPr lang="en-CA" dirty="0" err="1">
                <a:highlight>
                  <a:srgbClr val="FFFF00"/>
                </a:highlight>
              </a:rPr>
              <a:t>Amerikaner</a:t>
            </a:r>
            <a:r>
              <a:rPr lang="en-CA" dirty="0">
                <a:highlight>
                  <a:srgbClr val="FFFF00"/>
                </a:highlight>
              </a:rPr>
              <a:t> (H) [1741] </a:t>
            </a:r>
            <a:r>
              <a:rPr lang="en-CA" dirty="0" err="1">
                <a:highlight>
                  <a:srgbClr val="FFFF00"/>
                </a:highlight>
              </a:rPr>
              <a:t>Maschine</a:t>
            </a:r>
            <a:r>
              <a:rPr lang="en-CA" dirty="0">
                <a:highlight>
                  <a:srgbClr val="FFFF00"/>
                </a:highlight>
              </a:rPr>
              <a:t> (H) [1237] </a:t>
            </a:r>
            <a:r>
              <a:rPr lang="en-CA" dirty="0" err="1">
                <a:highlight>
                  <a:srgbClr val="FFFF00"/>
                </a:highlight>
              </a:rPr>
              <a:t>eigentlich</a:t>
            </a:r>
            <a:r>
              <a:rPr lang="en-CA" dirty="0">
                <a:highlight>
                  <a:srgbClr val="FFFF00"/>
                </a:highlight>
              </a:rPr>
              <a:t> (H) [151] </a:t>
            </a:r>
            <a:r>
              <a:rPr lang="en-CA" dirty="0" err="1">
                <a:highlight>
                  <a:srgbClr val="FFFF00"/>
                </a:highlight>
              </a:rPr>
              <a:t>österreichisch</a:t>
            </a:r>
            <a:r>
              <a:rPr lang="en-CA" dirty="0">
                <a:highlight>
                  <a:srgbClr val="FFFF00"/>
                </a:highlight>
              </a:rPr>
              <a:t> (H) [1511] Schweizer (H) [1274] </a:t>
            </a:r>
          </a:p>
          <a:p>
            <a:pPr marL="0" lvl="0" indent="0" algn="l" rtl="0">
              <a:spcBef>
                <a:spcPts val="0"/>
              </a:spcBef>
              <a:spcAft>
                <a:spcPts val="0"/>
              </a:spcAft>
              <a:buNone/>
            </a:pPr>
            <a:r>
              <a:rPr lang="en-CA" b="1" i="0" dirty="0"/>
              <a:t>Thematic revisited vocabulary</a:t>
            </a:r>
            <a:r>
              <a:rPr lang="en-CA" b="0" i="0" dirty="0"/>
              <a:t>: </a:t>
            </a:r>
            <a:r>
              <a:rPr lang="en-CA" b="0" i="0" dirty="0" err="1"/>
              <a:t>heißen</a:t>
            </a:r>
            <a:r>
              <a:rPr lang="en-CA" b="0" i="0" dirty="0"/>
              <a:t> [126] </a:t>
            </a:r>
            <a:r>
              <a:rPr lang="en-CA" b="0" i="0" dirty="0" err="1"/>
              <a:t>kommen</a:t>
            </a:r>
            <a:r>
              <a:rPr lang="en-CA" b="0" i="0" dirty="0"/>
              <a:t> [62] leben [98] </a:t>
            </a:r>
            <a:r>
              <a:rPr lang="en-CA" b="0" i="0" dirty="0" err="1"/>
              <a:t>lernen</a:t>
            </a:r>
            <a:r>
              <a:rPr lang="en-CA" b="0" i="0" dirty="0"/>
              <a:t> [288] </a:t>
            </a:r>
            <a:r>
              <a:rPr lang="en-CA" b="0" i="0" dirty="0" err="1"/>
              <a:t>reden</a:t>
            </a:r>
            <a:r>
              <a:rPr lang="en-CA" b="0" i="0" dirty="0"/>
              <a:t> [368] </a:t>
            </a:r>
            <a:r>
              <a:rPr lang="en-CA" b="0" i="0" dirty="0" err="1"/>
              <a:t>wohnen</a:t>
            </a:r>
            <a:r>
              <a:rPr lang="en-CA" b="0" i="0" dirty="0"/>
              <a:t> [560] </a:t>
            </a:r>
            <a:r>
              <a:rPr lang="en-CA" b="0" i="0" dirty="0" err="1"/>
              <a:t>Bürger</a:t>
            </a:r>
            <a:r>
              <a:rPr lang="en-CA" b="0" i="0" dirty="0"/>
              <a:t> [683] Deutschland [140] </a:t>
            </a:r>
            <a:r>
              <a:rPr lang="en-CA" b="0" i="0" dirty="0" err="1"/>
              <a:t>Frankreich</a:t>
            </a:r>
            <a:r>
              <a:rPr lang="en-CA" b="0" i="0" dirty="0"/>
              <a:t> [813] Herr [154] </a:t>
            </a:r>
            <a:r>
              <a:rPr lang="en-CA" b="0" i="0" dirty="0" err="1"/>
              <a:t>Junge</a:t>
            </a:r>
            <a:r>
              <a:rPr lang="en-CA" b="0" i="0" dirty="0"/>
              <a:t> [548] Mensch | Mensch! [90] Mutter [218] Nachbar [1283] Ort [341] </a:t>
            </a:r>
            <a:r>
              <a:rPr lang="en-CA" b="0" i="0" dirty="0" err="1"/>
              <a:t>Österreich</a:t>
            </a:r>
            <a:r>
              <a:rPr lang="en-CA" b="0" i="0" dirty="0"/>
              <a:t> [707] Person [357] </a:t>
            </a:r>
            <a:r>
              <a:rPr lang="en-CA" b="0" i="0" dirty="0" err="1"/>
              <a:t>Polen</a:t>
            </a:r>
            <a:r>
              <a:rPr lang="en-CA" b="0" i="0" dirty="0"/>
              <a:t> [2023] </a:t>
            </a:r>
            <a:r>
              <a:rPr lang="en-CA" b="0" i="0" dirty="0" err="1"/>
              <a:t>Sänger</a:t>
            </a:r>
            <a:r>
              <a:rPr lang="en-CA" b="0" i="0" dirty="0"/>
              <a:t> [3029] </a:t>
            </a:r>
            <a:r>
              <a:rPr lang="en-CA" b="0" i="0" dirty="0" err="1"/>
              <a:t>Schauspieler</a:t>
            </a:r>
            <a:r>
              <a:rPr lang="en-CA" b="0" i="0" dirty="0"/>
              <a:t> [1704] Schweiz [763] </a:t>
            </a:r>
            <a:r>
              <a:rPr lang="en-CA" b="0" i="0" dirty="0" err="1"/>
              <a:t>Spanien</a:t>
            </a:r>
            <a:r>
              <a:rPr lang="en-CA" b="0" i="0" dirty="0"/>
              <a:t> [1744] </a:t>
            </a:r>
            <a:r>
              <a:rPr lang="en-CA" b="0" i="0" dirty="0" err="1"/>
              <a:t>Sprache</a:t>
            </a:r>
            <a:r>
              <a:rPr lang="en-CA" b="0" i="0" dirty="0"/>
              <a:t> [421] </a:t>
            </a:r>
            <a:r>
              <a:rPr lang="en-CA" b="0" i="0" dirty="0" err="1"/>
              <a:t>Staat</a:t>
            </a:r>
            <a:r>
              <a:rPr lang="en-CA" b="0" i="0" dirty="0"/>
              <a:t> [337] Stadt [204] </a:t>
            </a:r>
            <a:r>
              <a:rPr lang="en-CA" b="0" i="0" dirty="0" err="1"/>
              <a:t>Syrien</a:t>
            </a:r>
            <a:r>
              <a:rPr lang="en-CA" b="0" i="0" dirty="0"/>
              <a:t> [1416] </a:t>
            </a:r>
            <a:r>
              <a:rPr lang="en-CA" b="0" i="0" dirty="0" err="1"/>
              <a:t>Türkei</a:t>
            </a:r>
            <a:r>
              <a:rPr lang="en-CA" b="0" i="0" dirty="0"/>
              <a:t> [922] </a:t>
            </a:r>
            <a:r>
              <a:rPr lang="en-CA" b="0" i="0" dirty="0" err="1"/>
              <a:t>deutsch</a:t>
            </a:r>
            <a:r>
              <a:rPr lang="en-CA" b="0" i="0" dirty="0"/>
              <a:t> [112] </a:t>
            </a:r>
            <a:r>
              <a:rPr lang="en-CA" b="0" i="0" dirty="0" err="1"/>
              <a:t>kulturell</a:t>
            </a:r>
            <a:r>
              <a:rPr lang="en-CA" b="0" i="0" dirty="0"/>
              <a:t> [1033] </a:t>
            </a:r>
            <a:r>
              <a:rPr lang="en-CA" b="0" i="0" dirty="0" err="1"/>
              <a:t>zu</a:t>
            </a:r>
            <a:r>
              <a:rPr lang="en-CA" b="0" i="0" dirty="0"/>
              <a:t> </a:t>
            </a:r>
            <a:r>
              <a:rPr lang="en-CA" b="0" i="0" dirty="0" err="1"/>
              <a:t>Hause</a:t>
            </a:r>
            <a:r>
              <a:rPr lang="en-CA" b="0" i="0" dirty="0"/>
              <a:t> [n/a] </a:t>
            </a:r>
            <a:r>
              <a:rPr lang="en-CA" b="0" i="0" dirty="0" err="1"/>
              <a:t>türkisch</a:t>
            </a:r>
            <a:r>
              <a:rPr lang="en-CA" b="0" i="0" dirty="0"/>
              <a:t> (H) [1531] </a:t>
            </a:r>
            <a:br>
              <a:rPr lang="en-CA" b="0" i="0" dirty="0"/>
            </a:br>
            <a:r>
              <a:rPr lang="en-CA" b="1" i="0" dirty="0"/>
              <a:t>Revisited function words</a:t>
            </a:r>
            <a:r>
              <a:rPr lang="en-CA" b="0" i="0" dirty="0"/>
              <a:t>: sein, bin, </a:t>
            </a:r>
            <a:r>
              <a:rPr lang="en-CA" b="0" i="0" dirty="0" err="1"/>
              <a:t>bist</a:t>
            </a:r>
            <a:r>
              <a:rPr lang="en-CA" b="0" i="0" dirty="0"/>
              <a:t>, </a:t>
            </a:r>
            <a:r>
              <a:rPr lang="en-CA" b="0" i="0" dirty="0" err="1"/>
              <a:t>ist</a:t>
            </a:r>
            <a:r>
              <a:rPr lang="en-CA" b="0" i="0" dirty="0"/>
              <a:t>, </a:t>
            </a:r>
            <a:r>
              <a:rPr lang="en-CA" b="0" i="0" dirty="0" err="1"/>
              <a:t>sind</a:t>
            </a:r>
            <a:r>
              <a:rPr lang="en-CA" b="0" i="0" dirty="0"/>
              <a:t>, </a:t>
            </a:r>
            <a:r>
              <a:rPr lang="en-CA" b="0" i="0" dirty="0" err="1"/>
              <a:t>seid</a:t>
            </a:r>
            <a:r>
              <a:rPr lang="en-CA" b="0" i="0" dirty="0"/>
              <a:t>, ich, du, er, </a:t>
            </a:r>
            <a:r>
              <a:rPr lang="en-CA" b="0" i="0" dirty="0" err="1"/>
              <a:t>sie</a:t>
            </a:r>
            <a:r>
              <a:rPr lang="en-CA" b="0" i="0" dirty="0"/>
              <a:t>, es, </a:t>
            </a:r>
            <a:r>
              <a:rPr lang="en-CA" b="0" i="0" dirty="0" err="1"/>
              <a:t>wir</a:t>
            </a:r>
            <a:r>
              <a:rPr lang="en-CA" b="0" i="0" dirty="0"/>
              <a:t>, </a:t>
            </a:r>
            <a:r>
              <a:rPr lang="en-CA" b="0" i="0" dirty="0" err="1"/>
              <a:t>ihr</a:t>
            </a:r>
            <a:r>
              <a:rPr lang="en-CA" b="0" i="0" dirty="0"/>
              <a:t>, </a:t>
            </a:r>
            <a:r>
              <a:rPr lang="en-CA" b="0" i="0" dirty="0" err="1"/>
              <a:t>sie</a:t>
            </a:r>
            <a:r>
              <a:rPr lang="en-CA" b="0" i="0" dirty="0"/>
              <a:t>, Sie, </a:t>
            </a:r>
            <a:r>
              <a:rPr lang="en-CA" b="0" i="0" dirty="0" err="1"/>
              <a:t>wann</a:t>
            </a:r>
            <a:r>
              <a:rPr lang="en-CA" b="0" i="0" dirty="0"/>
              <a:t>, was, </a:t>
            </a:r>
            <a:r>
              <a:rPr lang="en-CA" b="0" i="0" dirty="0" err="1"/>
              <a:t>wieviele</a:t>
            </a:r>
            <a:r>
              <a:rPr lang="en-CA" b="0" i="0" dirty="0"/>
              <a:t>, </a:t>
            </a:r>
            <a:r>
              <a:rPr lang="en-CA" b="0" i="0" dirty="0" err="1"/>
              <a:t>wer</a:t>
            </a:r>
            <a:r>
              <a:rPr lang="en-CA" b="0" i="0" dirty="0"/>
              <a:t>, wo, </a:t>
            </a:r>
            <a:r>
              <a:rPr lang="en-CA" b="0" i="0" dirty="0" err="1"/>
              <a:t>woher</a:t>
            </a:r>
            <a:r>
              <a:rPr lang="en-CA" b="0" i="0" dirty="0"/>
              <a:t>, </a:t>
            </a:r>
            <a:r>
              <a:rPr lang="en-CA" b="0" i="0" dirty="0" err="1"/>
              <a:t>wohin</a:t>
            </a:r>
            <a:r>
              <a:rPr lang="en-CA" b="0" i="0" dirty="0"/>
              <a:t>, </a:t>
            </a:r>
            <a:r>
              <a:rPr lang="en-CA" b="0" i="0" dirty="0" err="1"/>
              <a:t>aus</a:t>
            </a:r>
            <a:r>
              <a:rPr lang="en-CA" b="0" i="0" dirty="0"/>
              <a:t>, der, die, das, </a:t>
            </a:r>
            <a:r>
              <a:rPr lang="en-CA" b="0" i="0" dirty="0" err="1"/>
              <a:t>seit</a:t>
            </a:r>
            <a:r>
              <a:rPr lang="en-CA" b="0" i="0" dirty="0"/>
              <a:t> (H)</a:t>
            </a:r>
            <a:endParaRPr lang="en-CA" dirty="0"/>
          </a:p>
          <a:p>
            <a:pPr marL="0" marR="0" lvl="0" indent="0" algn="l" rtl="0">
              <a:lnSpc>
                <a:spcPct val="100000"/>
              </a:lnSpc>
              <a:spcBef>
                <a:spcPts val="0"/>
              </a:spcBef>
              <a:spcAft>
                <a:spcPts val="0"/>
              </a:spcAft>
              <a:buClr>
                <a:schemeClr val="dk1"/>
              </a:buClr>
              <a:buSzPts val="1200"/>
              <a:buFont typeface="Calibri"/>
              <a:buNone/>
            </a:pPr>
            <a:r>
              <a:rPr lang="en-CA" i="1" dirty="0"/>
              <a:t>Source:  </a:t>
            </a:r>
            <a:r>
              <a:rPr lang="en-CA" sz="1200" i="1" dirty="0">
                <a:solidFill>
                  <a:srgbClr val="000000"/>
                </a:solidFill>
                <a:latin typeface="Calibri"/>
                <a:ea typeface="Calibri"/>
                <a:cs typeface="Calibri"/>
                <a:sym typeface="Calibri"/>
              </a:rPr>
              <a:t>Jones, R.L &amp; </a:t>
            </a:r>
            <a:r>
              <a:rPr lang="en-CA" sz="1200" i="1" dirty="0" err="1">
                <a:solidFill>
                  <a:srgbClr val="000000"/>
                </a:solidFill>
                <a:latin typeface="Calibri"/>
                <a:ea typeface="Calibri"/>
                <a:cs typeface="Calibri"/>
                <a:sym typeface="Calibri"/>
              </a:rPr>
              <a:t>Tschirner</a:t>
            </a:r>
            <a:r>
              <a:rPr lang="en-CA" sz="1200" i="1" dirty="0">
                <a:solidFill>
                  <a:srgbClr val="000000"/>
                </a:solidFill>
                <a:latin typeface="Calibri"/>
                <a:ea typeface="Calibri"/>
                <a:cs typeface="Calibri"/>
                <a:sym typeface="Calibri"/>
              </a:rPr>
              <a:t>, E. (2019). A frequency dictionary of German: Core vocabulary for learners. London: Routledge.</a:t>
            </a:r>
            <a:endParaRPr lang="en-CA" sz="1200" i="1"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lang="en-CA" i="1" dirty="0"/>
          </a:p>
          <a:p>
            <a:pPr marL="0" lvl="0" indent="0" algn="l" rtl="0">
              <a:spcBef>
                <a:spcPts val="0"/>
              </a:spcBef>
              <a:spcAft>
                <a:spcPts val="0"/>
              </a:spcAft>
              <a:buNone/>
            </a:pPr>
            <a:r>
              <a:rPr lang="en-CA" sz="1200" b="0" i="0" u="none" strike="noStrike" dirty="0">
                <a:solidFill>
                  <a:schemeClr val="dk1"/>
                </a:solidFill>
                <a:latin typeface="Calibri"/>
                <a:ea typeface="Calibri"/>
                <a:cs typeface="Calibri"/>
                <a:sym typeface="Calibri"/>
              </a:rPr>
              <a:t>The frequency rankings for words that occur in this PowerPoint which have been</a:t>
            </a:r>
            <a:r>
              <a:rPr lang="en-CA" sz="1200" b="0" i="1" u="none" strike="noStrike" dirty="0">
                <a:solidFill>
                  <a:schemeClr val="dk1"/>
                </a:solidFill>
                <a:latin typeface="Calibri"/>
                <a:ea typeface="Calibri"/>
                <a:cs typeface="Calibri"/>
                <a:sym typeface="Calibri"/>
              </a:rPr>
              <a:t> previously</a:t>
            </a:r>
            <a:r>
              <a:rPr lang="en-CA"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CA" dirty="0"/>
          </a:p>
          <a:p>
            <a:pPr marL="0" lvl="0" indent="0" algn="l" rtl="0">
              <a:spcBef>
                <a:spcPts val="0"/>
              </a:spcBef>
              <a:spcAft>
                <a:spcPts val="0"/>
              </a:spcAft>
              <a:buNone/>
            </a:pPr>
            <a:r>
              <a:rPr lang="en-CA" sz="1200" b="0" i="0" u="none" strike="noStrike" dirty="0">
                <a:solidFill>
                  <a:schemeClr val="dk1"/>
                </a:solidFill>
                <a:latin typeface="Calibri"/>
                <a:ea typeface="Calibri"/>
                <a:cs typeface="Calibri"/>
                <a:sym typeface="Calibri"/>
              </a:rPr>
              <a:t>For any </a:t>
            </a:r>
            <a:r>
              <a:rPr lang="en-CA" sz="1200" b="0" i="1" u="none" strike="noStrike" dirty="0">
                <a:solidFill>
                  <a:schemeClr val="dk1"/>
                </a:solidFill>
                <a:latin typeface="Calibri"/>
                <a:ea typeface="Calibri"/>
                <a:cs typeface="Calibri"/>
                <a:sym typeface="Calibri"/>
              </a:rPr>
              <a:t>other </a:t>
            </a:r>
            <a:r>
              <a:rPr lang="en-CA"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CA" dirty="0"/>
          </a:p>
          <a:p>
            <a:pPr marL="0" lvl="0" indent="0" algn="l" rtl="0">
              <a:spcBef>
                <a:spcPts val="0"/>
              </a:spcBef>
              <a:spcAft>
                <a:spcPts val="0"/>
              </a:spcAft>
              <a:buNone/>
            </a:pPr>
            <a:endParaRPr lang="en-CA"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261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err="1"/>
              <a:t>Auftakt</a:t>
            </a:r>
            <a:r>
              <a:rPr lang="en-GB" b="1" dirty="0"/>
              <a:t> (Upbeat) is a starter activity that students can do on arrival to the lesson, giving the teacher the opportunity to talk to individuals. It is not essential that all students complete all of it as the language in focus for this week will be encountered again in the lesson.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3 minutes</a:t>
            </a:r>
            <a:br>
              <a:rPr lang="en-GB" b="1" dirty="0"/>
            </a:br>
            <a:br>
              <a:rPr lang="en-GB" b="1" dirty="0"/>
            </a:br>
            <a:r>
              <a:rPr lang="en-GB" b="1" dirty="0"/>
              <a:t>Aim: </a:t>
            </a:r>
            <a:r>
              <a:rPr lang="en-GB" b="0" dirty="0"/>
              <a:t>to reactivate prior knowledge of question words (ahead of next week’s lesson using these) and some (mostly familiar) vocabulary, which will reappear in the main text for this lesson.</a:t>
            </a:r>
            <a:endParaRPr dirty="0"/>
          </a:p>
          <a:p>
            <a:pPr marL="0" lvl="0" indent="0" algn="l" rtl="0">
              <a:spcBef>
                <a:spcPts val="0"/>
              </a:spcBef>
              <a:spcAft>
                <a:spcPts val="0"/>
              </a:spcAft>
              <a:buNone/>
            </a:pPr>
            <a:br>
              <a:rPr lang="en-GB" b="0" dirty="0"/>
            </a:br>
            <a:r>
              <a:rPr lang="en-GB" b="1" dirty="0"/>
              <a:t>Procedure:</a:t>
            </a:r>
            <a:br>
              <a:rPr lang="en-GB" dirty="0"/>
            </a:br>
            <a:r>
              <a:rPr lang="en-GB" dirty="0"/>
              <a:t>1. Students categorise (write) the 16 words into the seven categories.</a:t>
            </a:r>
            <a:endParaRPr dirty="0"/>
          </a:p>
          <a:p>
            <a:pPr marL="0" lvl="0" indent="0" algn="l" rtl="0">
              <a:spcBef>
                <a:spcPts val="0"/>
              </a:spcBef>
              <a:spcAft>
                <a:spcPts val="0"/>
              </a:spcAft>
              <a:buNone/>
            </a:pPr>
            <a:r>
              <a:rPr lang="en-GB" dirty="0"/>
              <a:t>2. Click to elicit answers in the order of words at the bottom, from left to right, top to bottom.</a:t>
            </a:r>
            <a:endParaRPr dirty="0"/>
          </a:p>
          <a:p>
            <a:pPr marL="0" lvl="0" indent="0" algn="l" rtl="0">
              <a:spcBef>
                <a:spcPts val="0"/>
              </a:spcBef>
              <a:spcAft>
                <a:spcPts val="0"/>
              </a:spcAft>
              <a:buNone/>
            </a:pPr>
            <a:r>
              <a:rPr lang="en-GB" dirty="0"/>
              <a:t>2. Teacher can clarify any word meanings that are not known.</a:t>
            </a:r>
            <a:br>
              <a:rPr lang="en-GB" dirty="0"/>
            </a:br>
            <a:br>
              <a:rPr lang="en-GB" dirty="0"/>
            </a:br>
            <a:endParaRPr dirty="0"/>
          </a:p>
          <a:p>
            <a:pPr marL="0" lvl="0" indent="0" algn="l" rtl="0">
              <a:spcBef>
                <a:spcPts val="0"/>
              </a:spcBef>
              <a:spcAft>
                <a:spcPts val="0"/>
              </a:spcAft>
              <a:buNone/>
            </a:pPr>
            <a:endParaRPr dirty="0"/>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3 minutes</a:t>
            </a:r>
            <a:br>
              <a:rPr lang="en-GB" b="1" dirty="0"/>
            </a:br>
            <a:br>
              <a:rPr lang="en-GB" b="1" dirty="0"/>
            </a:br>
            <a:r>
              <a:rPr lang="en-GB" b="1" dirty="0"/>
              <a:t>Aim: </a:t>
            </a:r>
            <a:r>
              <a:rPr lang="en-GB" b="0" dirty="0"/>
              <a:t>to revisit high frequency present tense verbs and draw students’ attention to verb endings and to a pair of similar verbs with different meanings (</a:t>
            </a:r>
            <a:r>
              <a:rPr lang="en-GB" b="0" dirty="0" err="1"/>
              <a:t>sitzen</a:t>
            </a:r>
            <a:r>
              <a:rPr lang="en-GB" b="0" dirty="0"/>
              <a:t>/</a:t>
            </a:r>
            <a:r>
              <a:rPr lang="en-GB" b="0" dirty="0" err="1"/>
              <a:t>besitzen</a:t>
            </a:r>
            <a:r>
              <a:rPr lang="en-GB" b="0" dirty="0"/>
              <a:t>).</a:t>
            </a:r>
            <a:endParaRPr dirty="0"/>
          </a:p>
          <a:p>
            <a:pPr marL="0" lvl="0" indent="0" algn="l" rtl="0">
              <a:spcBef>
                <a:spcPts val="0"/>
              </a:spcBef>
              <a:spcAft>
                <a:spcPts val="0"/>
              </a:spcAft>
              <a:buNone/>
            </a:pPr>
            <a:br>
              <a:rPr lang="en-GB" b="0" dirty="0"/>
            </a:br>
            <a:r>
              <a:rPr lang="en-GB" b="1" dirty="0"/>
              <a:t>Procedure:</a:t>
            </a:r>
            <a:br>
              <a:rPr lang="en-GB" dirty="0"/>
            </a:br>
            <a:r>
              <a:rPr lang="en-GB" dirty="0"/>
              <a:t>1. Students categorise (write) the 16 verbs into the three categories.</a:t>
            </a:r>
            <a:endParaRPr dirty="0"/>
          </a:p>
          <a:p>
            <a:pPr marL="0" lvl="0" indent="0" algn="l" rtl="0">
              <a:spcBef>
                <a:spcPts val="0"/>
              </a:spcBef>
              <a:spcAft>
                <a:spcPts val="0"/>
              </a:spcAft>
              <a:buNone/>
            </a:pPr>
            <a:r>
              <a:rPr lang="en-GB" dirty="0"/>
              <a:t>2. Click to elicit answers in the order of the three categories: synonyms, antonyms and unnecessary.</a:t>
            </a:r>
            <a:endParaRPr dirty="0"/>
          </a:p>
          <a:p>
            <a:pPr marL="0" lvl="0" indent="0" algn="l" rtl="0">
              <a:spcBef>
                <a:spcPts val="0"/>
              </a:spcBef>
              <a:spcAft>
                <a:spcPts val="0"/>
              </a:spcAft>
              <a:buNone/>
            </a:pPr>
            <a:r>
              <a:rPr lang="en-GB" dirty="0"/>
              <a:t>2. Teacher can clarify any word meanings that are not known.</a:t>
            </a:r>
            <a:br>
              <a:rPr lang="en-GB" dirty="0"/>
            </a:br>
            <a:endParaRPr dirty="0"/>
          </a:p>
          <a:p>
            <a:pPr marL="0" marR="0" lvl="0" indent="0" algn="l" rtl="0">
              <a:lnSpc>
                <a:spcPct val="100000"/>
              </a:lnSpc>
              <a:spcBef>
                <a:spcPts val="0"/>
              </a:spcBef>
              <a:spcAft>
                <a:spcPts val="0"/>
              </a:spcAft>
              <a:buClr>
                <a:schemeClr val="dk1"/>
              </a:buClr>
              <a:buSzPts val="1200"/>
              <a:buFont typeface="Calibri"/>
              <a:buNone/>
            </a:pPr>
            <a:r>
              <a:rPr lang="en-GB" b="1" dirty="0"/>
              <a:t>Additional suggestions</a:t>
            </a:r>
            <a:r>
              <a:rPr lang="en-GB" dirty="0"/>
              <a:t>:</a:t>
            </a:r>
            <a:br>
              <a:rPr lang="en-GB" dirty="0"/>
            </a:br>
            <a:r>
              <a:rPr lang="en-GB" sz="1800" dirty="0">
                <a:latin typeface="Calibri"/>
                <a:ea typeface="Calibri"/>
                <a:cs typeface="Calibri"/>
                <a:sym typeface="Calibri"/>
              </a:rPr>
              <a:t>The teacher may like to “warm up” the class to the topic of verbs by doing the following: students offer a verb in German.  It can be any verb, but it must be different from the one said just before and students must try not to repeat – in a class of 32 students, they are likely to repeat after 16-20 items. </a:t>
            </a:r>
            <a:endParaRPr dirty="0"/>
          </a:p>
          <a:p>
            <a:pPr marL="0" lvl="0" indent="0" algn="l" rtl="0">
              <a:spcBef>
                <a:spcPts val="0"/>
              </a:spcBef>
              <a:spcAft>
                <a:spcPts val="0"/>
              </a:spcAft>
              <a:buNone/>
            </a:pPr>
            <a:endParaRPr dirty="0"/>
          </a:p>
        </p:txBody>
      </p:sp>
      <p:sp>
        <p:nvSpPr>
          <p:cNvPr id="123" name="Google Shape;12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3 minutes</a:t>
            </a:r>
            <a:br>
              <a:rPr lang="en-GB" b="1" dirty="0"/>
            </a:br>
            <a:br>
              <a:rPr lang="en-GB" b="1" dirty="0"/>
            </a:br>
            <a:r>
              <a:rPr lang="en-GB" b="1" dirty="0"/>
              <a:t>Aim: </a:t>
            </a:r>
            <a:r>
              <a:rPr lang="en-GB" b="0" dirty="0"/>
              <a:t>to provide an opening to this lesson’s main text and stimulate interest before engaging with the full text.</a:t>
            </a:r>
            <a:endParaRPr dirty="0"/>
          </a:p>
          <a:p>
            <a:pPr marL="0" lvl="0" indent="0" algn="l" rtl="0">
              <a:spcBef>
                <a:spcPts val="0"/>
              </a:spcBef>
              <a:spcAft>
                <a:spcPts val="0"/>
              </a:spcAft>
              <a:buNone/>
            </a:pPr>
            <a:br>
              <a:rPr lang="en-GB" b="0" dirty="0"/>
            </a:br>
            <a:r>
              <a:rPr lang="en-GB" b="1" dirty="0"/>
              <a:t>Procedure:</a:t>
            </a:r>
            <a:br>
              <a:rPr lang="en-GB" dirty="0"/>
            </a:br>
            <a:r>
              <a:rPr lang="en-GB" dirty="0"/>
              <a:t>1. Students read the short paragraph.</a:t>
            </a:r>
            <a:endParaRPr dirty="0"/>
          </a:p>
          <a:p>
            <a:pPr marL="0" lvl="0" indent="0" algn="l" rtl="0">
              <a:spcBef>
                <a:spcPts val="0"/>
              </a:spcBef>
              <a:spcAft>
                <a:spcPts val="0"/>
              </a:spcAft>
              <a:buNone/>
            </a:pPr>
            <a:r>
              <a:rPr lang="en-GB" dirty="0"/>
              <a:t>2. Teacher elicits from students any details about Bella’s identity.</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Sources of information: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https://www.pudurobotics.com/product/detail/bellabot (Bella - product details and characteristics)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https://www.robotlab.com/hospitality-robots/store/bellabot-for-hospitality (Bella - product details and characteristics)</a:t>
            </a:r>
          </a:p>
          <a:p>
            <a:pPr marL="0" lvl="0" indent="0" algn="l" rtl="0">
              <a:spcBef>
                <a:spcPts val="0"/>
              </a:spcBef>
              <a:spcAft>
                <a:spcPts val="0"/>
              </a:spcAft>
              <a:buNone/>
            </a:pPr>
            <a:endParaRPr dirty="0"/>
          </a:p>
        </p:txBody>
      </p:sp>
      <p:sp>
        <p:nvSpPr>
          <p:cNvPr id="174" name="Google Shape;17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Foundation version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this is the foundation version of the text. A higher version is on the next slide. Students can work with the appropriate version on the same/similar tasks during this lesson.</a:t>
            </a:r>
            <a:br>
              <a:rPr lang="en-GB" dirty="0"/>
            </a:br>
            <a:endParaRPr dirty="0"/>
          </a:p>
          <a:p>
            <a:pPr marL="0" lvl="0" indent="0" algn="l" rtl="0">
              <a:spcBef>
                <a:spcPts val="0"/>
              </a:spcBef>
              <a:spcAft>
                <a:spcPts val="0"/>
              </a:spcAft>
              <a:buNone/>
            </a:pPr>
            <a:r>
              <a:rPr lang="en-GB" b="1" dirty="0"/>
              <a:t>Timing: </a:t>
            </a:r>
            <a:r>
              <a:rPr lang="en-GB" b="0" dirty="0"/>
              <a:t>8 minutes</a:t>
            </a:r>
            <a:br>
              <a:rPr lang="en-GB" b="1" dirty="0"/>
            </a:br>
            <a:br>
              <a:rPr lang="en-GB" b="1" dirty="0"/>
            </a:br>
            <a:r>
              <a:rPr lang="en-GB" b="1" dirty="0"/>
              <a:t>Aim: </a:t>
            </a:r>
            <a:r>
              <a:rPr lang="en-GB" b="0" dirty="0"/>
              <a:t>to practise written comprehension of a variety of new and previously taught vocabulary and the present tense.</a:t>
            </a:r>
            <a:endParaRPr dirty="0"/>
          </a:p>
          <a:p>
            <a:pPr marL="0" lvl="0" indent="0" algn="l" rtl="0">
              <a:spcBef>
                <a:spcPts val="0"/>
              </a:spcBef>
              <a:spcAft>
                <a:spcPts val="0"/>
              </a:spcAft>
              <a:buNone/>
            </a:pPr>
            <a:br>
              <a:rPr lang="en-GB" b="0" dirty="0"/>
            </a:br>
            <a:r>
              <a:rPr lang="en-GB" b="1" dirty="0"/>
              <a:t>Procedure:</a:t>
            </a:r>
            <a:br>
              <a:rPr lang="en-GB" dirty="0"/>
            </a:br>
            <a:r>
              <a:rPr lang="en-GB" dirty="0"/>
              <a:t>1. Students listen and read the text.  Foundation students follow along with the text. The teacher may pause the recording and elicit the next word from students.</a:t>
            </a:r>
            <a:endParaRPr dirty="0"/>
          </a:p>
          <a:p>
            <a:pPr marL="0" lvl="0" indent="0" algn="l" rtl="0">
              <a:spcBef>
                <a:spcPts val="0"/>
              </a:spcBef>
              <a:spcAft>
                <a:spcPts val="0"/>
              </a:spcAft>
              <a:buNone/>
            </a:pPr>
            <a:r>
              <a:rPr lang="en-GB" dirty="0"/>
              <a:t>2. Teachers can now ask: </a:t>
            </a:r>
            <a:r>
              <a:rPr lang="en-GB" dirty="0" err="1"/>
              <a:t>Wer</a:t>
            </a:r>
            <a:r>
              <a:rPr lang="en-GB" dirty="0"/>
              <a:t> </a:t>
            </a:r>
            <a:r>
              <a:rPr lang="en-GB" dirty="0" err="1"/>
              <a:t>ist</a:t>
            </a:r>
            <a:r>
              <a:rPr lang="en-GB" dirty="0"/>
              <a:t> Bella? (additional prompt, as required), </a:t>
            </a:r>
            <a:r>
              <a:rPr lang="en-GB" dirty="0" err="1"/>
              <a:t>Ist</a:t>
            </a:r>
            <a:r>
              <a:rPr lang="en-GB" dirty="0"/>
              <a:t> Bella eine Person? </a:t>
            </a:r>
            <a:r>
              <a:rPr lang="en-GB" dirty="0" err="1"/>
              <a:t>ein</a:t>
            </a:r>
            <a:r>
              <a:rPr lang="en-GB" dirty="0"/>
              <a:t> Tier? and elicit the answer: Bella </a:t>
            </a:r>
            <a:r>
              <a:rPr lang="en-GB" dirty="0" err="1"/>
              <a:t>ist</a:t>
            </a:r>
            <a:r>
              <a:rPr lang="en-GB" dirty="0"/>
              <a:t> </a:t>
            </a:r>
            <a:r>
              <a:rPr lang="en-GB" dirty="0" err="1"/>
              <a:t>ein</a:t>
            </a:r>
            <a:r>
              <a:rPr lang="en-GB" dirty="0"/>
              <a:t> </a:t>
            </a:r>
            <a:r>
              <a:rPr lang="en-GB" dirty="0" err="1"/>
              <a:t>Roboter</a:t>
            </a:r>
            <a:r>
              <a:rPr lang="en-GB" dirty="0"/>
              <a:t>.</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Sources of information: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https://www.pudurobotics.com/product/detail/bellabot (Bella - product details and characteristics)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https://www.robotlab.com/hospitality-robots/store/bellabot-for-hospitality (Bella - product details and characteristics)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u="sng" dirty="0">
                <a:solidFill>
                  <a:srgbClr val="0563C1"/>
                </a:solidFill>
                <a:effectLst/>
                <a:latin typeface="Times New Roman" panose="02020603050405020304" pitchFamily="18" charset="0"/>
                <a:ea typeface="Times New Roman" panose="02020603050405020304" pitchFamily="18" charset="0"/>
                <a:hlinkClick r:id="rId3"/>
              </a:rPr>
              <a:t>https://www.abendblatt.de/wirtschaft/article234037537/roboter-gastronomie-zukunft-servicekraefte-restaurant.html</a:t>
            </a:r>
            <a:r>
              <a:rPr lang="en-GB" sz="1800" u="sng" dirty="0">
                <a:solidFill>
                  <a:srgbClr val="0563C1"/>
                </a:solidFill>
                <a:effectLst/>
                <a:latin typeface="Times New Roman" panose="02020603050405020304" pitchFamily="18" charset="0"/>
                <a:ea typeface="Times New Roman" panose="02020603050405020304" pitchFamily="18" charset="0"/>
              </a:rPr>
              <a:t> (name of restaurant and owner)</a:t>
            </a:r>
            <a:endParaRPr lang="en-GB"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86" name="Google Shape;1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Higher version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this is the higher version of the text. A foundation version is on the previous slide. Students can work with the appropriate version on the same/similar tasks during this lesson.</a:t>
            </a:r>
            <a:br>
              <a:rPr lang="en-GB" dirty="0"/>
            </a:br>
            <a:endParaRPr dirty="0"/>
          </a:p>
          <a:p>
            <a:pPr marL="0" lvl="0" indent="0" algn="l" rtl="0">
              <a:spcBef>
                <a:spcPts val="0"/>
              </a:spcBef>
              <a:spcAft>
                <a:spcPts val="0"/>
              </a:spcAft>
              <a:buNone/>
            </a:pPr>
            <a:r>
              <a:rPr lang="en-GB" b="1" dirty="0"/>
              <a:t>Timing: </a:t>
            </a:r>
            <a:r>
              <a:rPr lang="en-GB" b="0" dirty="0"/>
              <a:t>8 minutes</a:t>
            </a:r>
            <a:br>
              <a:rPr lang="en-GB" b="1" dirty="0"/>
            </a:br>
            <a:br>
              <a:rPr lang="en-GB" b="1" dirty="0"/>
            </a:br>
            <a:r>
              <a:rPr lang="en-GB" b="1" dirty="0"/>
              <a:t>Aim: </a:t>
            </a:r>
            <a:r>
              <a:rPr lang="en-GB" b="0" dirty="0"/>
              <a:t>to practise written comprehension of a variety of new and previously taught vocabulary and the present tense.</a:t>
            </a:r>
            <a:endParaRPr dirty="0"/>
          </a:p>
          <a:p>
            <a:pPr marL="0" lvl="0" indent="0" algn="l" rtl="0">
              <a:spcBef>
                <a:spcPts val="0"/>
              </a:spcBef>
              <a:spcAft>
                <a:spcPts val="0"/>
              </a:spcAft>
              <a:buNone/>
            </a:pPr>
            <a:br>
              <a:rPr lang="en-GB" b="0" dirty="0"/>
            </a:br>
            <a:r>
              <a:rPr lang="en-GB" b="1" dirty="0"/>
              <a:t>Procedure:</a:t>
            </a:r>
            <a:br>
              <a:rPr lang="en-GB" dirty="0"/>
            </a:br>
            <a:r>
              <a:rPr lang="en-GB" dirty="0"/>
              <a:t>1. Students listen and read the text. </a:t>
            </a:r>
            <a:r>
              <a:rPr lang="en-GB" b="1" dirty="0"/>
              <a:t>Higher</a:t>
            </a:r>
            <a:r>
              <a:rPr lang="en-GB" dirty="0"/>
              <a:t> students working in a mixed F/H class could highlight any differences between what they hear and their written version, as the audio (on the previous slide) matches the foundation version of the text. Students working in a Higher only class could also do this, as a way to make the new Higher vocabulary salient, or they could listen to the Higher audio attached to this slide.</a:t>
            </a:r>
            <a:endParaRPr dirty="0"/>
          </a:p>
          <a:p>
            <a:pPr marL="0" lvl="0" indent="0" algn="l" rtl="0">
              <a:spcBef>
                <a:spcPts val="0"/>
              </a:spcBef>
              <a:spcAft>
                <a:spcPts val="0"/>
              </a:spcAft>
              <a:buNone/>
            </a:pPr>
            <a:r>
              <a:rPr lang="en-GB" dirty="0"/>
              <a:t>2. Teachers can now ask: </a:t>
            </a:r>
            <a:r>
              <a:rPr lang="en-GB" dirty="0" err="1"/>
              <a:t>Wer</a:t>
            </a:r>
            <a:r>
              <a:rPr lang="en-GB" dirty="0"/>
              <a:t> </a:t>
            </a:r>
            <a:r>
              <a:rPr lang="en-GB" dirty="0" err="1"/>
              <a:t>ist</a:t>
            </a:r>
            <a:r>
              <a:rPr lang="en-GB" dirty="0"/>
              <a:t> Bella? (additional prompt, as required), </a:t>
            </a:r>
            <a:r>
              <a:rPr lang="en-GB" dirty="0" err="1"/>
              <a:t>Ist</a:t>
            </a:r>
            <a:r>
              <a:rPr lang="en-GB" dirty="0"/>
              <a:t> Bella </a:t>
            </a:r>
            <a:r>
              <a:rPr lang="en-GB" dirty="0" err="1"/>
              <a:t>eine</a:t>
            </a:r>
            <a:r>
              <a:rPr lang="en-GB" dirty="0"/>
              <a:t> Person? </a:t>
            </a:r>
            <a:r>
              <a:rPr lang="en-GB" dirty="0" err="1"/>
              <a:t>ein</a:t>
            </a:r>
            <a:r>
              <a:rPr lang="en-GB" dirty="0"/>
              <a:t> Tier? and elicit the answer: Bella </a:t>
            </a:r>
            <a:r>
              <a:rPr lang="en-GB" dirty="0" err="1"/>
              <a:t>ist</a:t>
            </a:r>
            <a:r>
              <a:rPr lang="en-GB" dirty="0"/>
              <a:t> </a:t>
            </a:r>
            <a:r>
              <a:rPr lang="en-GB" dirty="0" err="1"/>
              <a:t>ein</a:t>
            </a:r>
            <a:r>
              <a:rPr lang="en-GB" dirty="0"/>
              <a:t> </a:t>
            </a:r>
            <a:r>
              <a:rPr lang="en-GB" dirty="0" err="1"/>
              <a:t>Roboter</a:t>
            </a:r>
            <a:r>
              <a:rPr lang="en-GB" dirty="0"/>
              <a:t>.</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Sources of information: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https://www.pudurobotics.com/product/detail/bellabot (Bella - product details and characteristics)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https://www.robotlab.com/hospitality-robots/store/bellabot-for-hospitality (Bella - product details and characteristics)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u="sng" dirty="0">
                <a:solidFill>
                  <a:srgbClr val="0563C1"/>
                </a:solidFill>
                <a:effectLst/>
                <a:latin typeface="Times New Roman" panose="02020603050405020304" pitchFamily="18" charset="0"/>
                <a:ea typeface="Times New Roman" panose="02020603050405020304" pitchFamily="18" charset="0"/>
                <a:hlinkClick r:id="rId3"/>
              </a:rPr>
              <a:t>https://www.abendblatt.de/wirtschaft/article234037537/roboter-gastronomie-zukunft-servicekraefte-restaurant.html</a:t>
            </a:r>
            <a:r>
              <a:rPr lang="en-GB" sz="1800" u="sng" dirty="0">
                <a:solidFill>
                  <a:srgbClr val="0563C1"/>
                </a:solidFill>
                <a:effectLst/>
                <a:latin typeface="Times New Roman" panose="02020603050405020304" pitchFamily="18" charset="0"/>
                <a:ea typeface="Times New Roman" panose="02020603050405020304" pitchFamily="18" charset="0"/>
              </a:rPr>
              <a:t> (name of restaurant and owner)</a:t>
            </a:r>
            <a:endParaRPr lang="en-GB"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00" name="Google Shape;20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minutes</a:t>
            </a:r>
            <a:br>
              <a:rPr lang="en-GB" b="1"/>
            </a:br>
            <a:br>
              <a:rPr lang="en-GB" b="1"/>
            </a:br>
            <a:r>
              <a:rPr lang="en-GB" b="1"/>
              <a:t>Aim: </a:t>
            </a:r>
            <a:r>
              <a:rPr lang="en-GB" b="0"/>
              <a:t>to revisit the pattern of weak verbs in the present tense, applying known endings to an unknown cognate infinitive from the text just read. </a:t>
            </a:r>
            <a:endParaRPr/>
          </a:p>
          <a:p>
            <a:pPr marL="0" lvl="0" indent="0" algn="l" rtl="0">
              <a:spcBef>
                <a:spcPts val="0"/>
              </a:spcBef>
              <a:spcAft>
                <a:spcPts val="0"/>
              </a:spcAft>
              <a:buNone/>
            </a:pPr>
            <a:endParaRPr b="0"/>
          </a:p>
          <a:p>
            <a:pPr marL="0" lvl="0" indent="0" algn="l" rtl="0">
              <a:spcBef>
                <a:spcPts val="0"/>
              </a:spcBef>
              <a:spcAft>
                <a:spcPts val="0"/>
              </a:spcAft>
              <a:buNone/>
            </a:pPr>
            <a:r>
              <a:rPr lang="en-GB" b="1"/>
              <a:t>Note:</a:t>
            </a:r>
            <a:r>
              <a:rPr lang="en-GB" b="0"/>
              <a:t> at KS3, students following the NCELP SOW have practised this knowledge explicitly and intentionally 17 times (and many more times incidentally).</a:t>
            </a:r>
            <a:endParaRPr/>
          </a:p>
          <a:p>
            <a:pPr marL="0" lvl="0" indent="0" algn="l" rtl="0">
              <a:spcBef>
                <a:spcPts val="0"/>
              </a:spcBef>
              <a:spcAft>
                <a:spcPts val="0"/>
              </a:spcAft>
              <a:buNone/>
            </a:pPr>
            <a:br>
              <a:rPr lang="en-GB" b="0"/>
            </a:br>
            <a:r>
              <a:rPr lang="en-GB" b="1"/>
              <a:t>Procedure:</a:t>
            </a:r>
            <a:br>
              <a:rPr lang="en-GB"/>
            </a:br>
            <a:r>
              <a:rPr lang="en-GB"/>
              <a:t>1. Teacher elicits the pronunciation of the infinitive from students; they are familiar with the SSC [i] and [au].</a:t>
            </a:r>
            <a:endParaRPr/>
          </a:p>
          <a:p>
            <a:pPr marL="0" lvl="0" indent="0" algn="l" rtl="0">
              <a:spcBef>
                <a:spcPts val="0"/>
              </a:spcBef>
              <a:spcAft>
                <a:spcPts val="0"/>
              </a:spcAft>
              <a:buNone/>
            </a:pPr>
            <a:r>
              <a:rPr lang="en-GB"/>
              <a:t>2. Teacher then elicits each form of the verb in German from students, chorally.</a:t>
            </a:r>
            <a:endParaRPr/>
          </a:p>
          <a:p>
            <a:pPr marL="0" lvl="0" indent="0" algn="l" rtl="0">
              <a:spcBef>
                <a:spcPts val="0"/>
              </a:spcBef>
              <a:spcAft>
                <a:spcPts val="0"/>
              </a:spcAft>
              <a:buNone/>
            </a:pPr>
            <a:endParaRPr/>
          </a:p>
        </p:txBody>
      </p:sp>
      <p:sp>
        <p:nvSpPr>
          <p:cNvPr id="214" name="Google Shape;2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3 minutes (two slides)</a:t>
            </a:r>
            <a:br>
              <a:rPr lang="en-GB" dirty="0"/>
            </a:br>
            <a:br>
              <a:rPr lang="en-GB" dirty="0"/>
            </a:br>
            <a:r>
              <a:rPr lang="en-GB" b="1" dirty="0"/>
              <a:t>Aim</a:t>
            </a:r>
            <a:r>
              <a:rPr lang="en-GB" dirty="0"/>
              <a:t>: to recap knowledge about German nouns; to introduce new information about German nationality nouns and contrast with English.</a:t>
            </a:r>
            <a:br>
              <a:rPr lang="en-GB" dirty="0"/>
            </a:br>
            <a:br>
              <a:rPr lang="en-GB" dirty="0"/>
            </a:br>
            <a:r>
              <a:rPr lang="en-GB" b="1" dirty="0"/>
              <a:t>Procedure</a:t>
            </a:r>
            <a:r>
              <a:rPr lang="en-GB" dirty="0"/>
              <a:t>:</a:t>
            </a:r>
            <a:br>
              <a:rPr lang="en-GB" dirty="0"/>
            </a:br>
            <a:r>
              <a:rPr lang="en-GB" dirty="0"/>
              <a:t>1. Click to present the information step by step.</a:t>
            </a:r>
          </a:p>
          <a:p>
            <a:r>
              <a:rPr lang="en-GB" dirty="0"/>
              <a:t>2. Elicit the English translations for the German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4173733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a:t>
            </a:r>
            <a:br>
              <a:rPr lang="en-GB" b="1" dirty="0"/>
            </a:br>
            <a:br>
              <a:rPr lang="en-GB" b="1" dirty="0"/>
            </a:br>
            <a:r>
              <a:rPr lang="en-GB" b="1" dirty="0"/>
              <a:t>Aim: </a:t>
            </a:r>
            <a:r>
              <a:rPr lang="en-GB" b="0" dirty="0"/>
              <a:t>to practise written identification of verbs within a text; to practise retrieval of (mostly previously taught and one new) infinitive verbs.</a:t>
            </a:r>
            <a:endParaRPr dirty="0"/>
          </a:p>
          <a:p>
            <a:pPr marL="0" lvl="0" indent="0" algn="l" rtl="0">
              <a:spcBef>
                <a:spcPts val="0"/>
              </a:spcBef>
              <a:spcAft>
                <a:spcPts val="0"/>
              </a:spcAft>
              <a:buNone/>
            </a:pPr>
            <a:br>
              <a:rPr lang="en-GB" b="0" dirty="0"/>
            </a:br>
            <a:r>
              <a:rPr lang="en-GB" b="1" dirty="0"/>
              <a:t>Procedure:</a:t>
            </a:r>
            <a:br>
              <a:rPr lang="en-GB" dirty="0"/>
            </a:br>
            <a:r>
              <a:rPr lang="en-GB" dirty="0"/>
              <a:t>1. Teacher prompts students to identify verbs and write down their infinitive forms in German. The one-minute timer compels students to focus their attention and process the language more quickly, appropriate to the task and level of prior engagement with the text.</a:t>
            </a:r>
            <a:endParaRPr dirty="0"/>
          </a:p>
          <a:p>
            <a:pPr marL="0" lvl="0" indent="0" algn="l" rtl="0">
              <a:spcBef>
                <a:spcPts val="0"/>
              </a:spcBef>
              <a:spcAft>
                <a:spcPts val="0"/>
              </a:spcAft>
              <a:buNone/>
            </a:pPr>
            <a:r>
              <a:rPr lang="en-GB" dirty="0"/>
              <a:t>2. Teacher then elicits each infinitive from students (individually or chorally), clicking to highlight each inflected verb (and also the three infinitives) in the text (sequentially) in response to students’ contributions.</a:t>
            </a:r>
            <a:br>
              <a:rPr lang="en-GB" dirty="0"/>
            </a:br>
            <a:r>
              <a:rPr lang="en-GB" dirty="0"/>
              <a:t>Note that after the first instance of each verb form, further appearances of the same form are ignored.</a:t>
            </a:r>
            <a:endParaRPr dirty="0"/>
          </a:p>
          <a:p>
            <a:pPr marL="0" lvl="0" indent="0" algn="l" rtl="0">
              <a:spcBef>
                <a:spcPts val="0"/>
              </a:spcBef>
              <a:spcAft>
                <a:spcPts val="0"/>
              </a:spcAft>
              <a:buNone/>
            </a:pPr>
            <a:r>
              <a:rPr lang="en-GB" dirty="0"/>
              <a:t>3. Teachers may want to prompt to revisit additional knowledge, appropriate to the level of the class – e.g., </a:t>
            </a:r>
            <a:r>
              <a:rPr lang="en-GB" dirty="0" err="1"/>
              <a:t>Welche</a:t>
            </a:r>
            <a:r>
              <a:rPr lang="en-GB" dirty="0"/>
              <a:t> </a:t>
            </a:r>
            <a:r>
              <a:rPr lang="en-GB" dirty="0" err="1"/>
              <a:t>starke</a:t>
            </a:r>
            <a:r>
              <a:rPr lang="en-GB" dirty="0"/>
              <a:t> </a:t>
            </a:r>
            <a:r>
              <a:rPr lang="en-GB" dirty="0" err="1"/>
              <a:t>Verben</a:t>
            </a:r>
            <a:r>
              <a:rPr lang="en-GB" dirty="0"/>
              <a:t> </a:t>
            </a:r>
            <a:r>
              <a:rPr lang="en-GB" dirty="0" err="1"/>
              <a:t>gibt</a:t>
            </a:r>
            <a:r>
              <a:rPr lang="en-GB" dirty="0"/>
              <a:t> es </a:t>
            </a:r>
            <a:r>
              <a:rPr lang="en-GB" dirty="0" err="1"/>
              <a:t>im</a:t>
            </a:r>
            <a:r>
              <a:rPr lang="en-GB" dirty="0"/>
              <a:t> Text? Was </a:t>
            </a:r>
            <a:r>
              <a:rPr lang="en-GB" dirty="0" err="1"/>
              <a:t>ist</a:t>
            </a:r>
            <a:r>
              <a:rPr lang="en-GB" dirty="0"/>
              <a:t> </a:t>
            </a:r>
            <a:r>
              <a:rPr lang="en-GB" dirty="0" err="1"/>
              <a:t>besonders</a:t>
            </a:r>
            <a:r>
              <a:rPr lang="en-GB" dirty="0"/>
              <a:t> an den </a:t>
            </a:r>
            <a:r>
              <a:rPr lang="en-GB" dirty="0" err="1"/>
              <a:t>Verben</a:t>
            </a:r>
            <a:r>
              <a:rPr lang="en-GB" dirty="0"/>
              <a:t> </a:t>
            </a:r>
            <a:r>
              <a:rPr lang="en-GB" dirty="0" err="1"/>
              <a:t>reden</a:t>
            </a:r>
            <a:r>
              <a:rPr lang="en-GB" dirty="0"/>
              <a:t>, </a:t>
            </a:r>
            <a:r>
              <a:rPr lang="en-GB" dirty="0" err="1"/>
              <a:t>arbeiten</a:t>
            </a:r>
            <a:r>
              <a:rPr lang="en-GB" dirty="0"/>
              <a:t>, </a:t>
            </a:r>
            <a:r>
              <a:rPr lang="en-GB" dirty="0" err="1"/>
              <a:t>warten</a:t>
            </a:r>
            <a:r>
              <a:rPr lang="en-GB" dirty="0"/>
              <a:t>, </a:t>
            </a:r>
            <a:r>
              <a:rPr lang="en-GB" dirty="0" err="1"/>
              <a:t>finden</a:t>
            </a:r>
            <a:r>
              <a:rPr lang="en-GB" dirty="0"/>
              <a:t>? i.e.,  small spelling change for ease of pronunciation; verbs with stems ending in –d, -t add an –e as well as present tense endings.</a:t>
            </a:r>
            <a:endParaRPr dirty="0"/>
          </a:p>
          <a:p>
            <a:pPr marL="0" lvl="0" indent="0" algn="l" rtl="0">
              <a:spcBef>
                <a:spcPts val="0"/>
              </a:spcBef>
              <a:spcAft>
                <a:spcPts val="0"/>
              </a:spcAft>
              <a:buNone/>
            </a:pPr>
            <a:endParaRPr dirty="0"/>
          </a:p>
        </p:txBody>
      </p:sp>
      <p:sp>
        <p:nvSpPr>
          <p:cNvPr id="232" name="Google Shape;2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Aim: </a:t>
            </a:r>
            <a:r>
              <a:rPr lang="en-GB" dirty="0"/>
              <a:t>to recap the knowledge that one German present tense is equivalent to two English present tenses.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0" dirty="0"/>
            </a:br>
            <a:r>
              <a:rPr lang="en-GB" b="0" dirty="0"/>
              <a:t>1. Cycle through the information on the slide using the animation sequence</a:t>
            </a:r>
            <a:r>
              <a:rPr lang="en-GB" dirty="0"/>
              <a:t>.</a:t>
            </a:r>
            <a:endParaRPr dirty="0"/>
          </a:p>
          <a:p>
            <a:pPr marL="0" lvl="0" indent="0" algn="l" rtl="0">
              <a:spcBef>
                <a:spcPts val="0"/>
              </a:spcBef>
              <a:spcAft>
                <a:spcPts val="0"/>
              </a:spcAft>
              <a:buNone/>
            </a:pPr>
            <a:r>
              <a:rPr lang="en-GB" dirty="0"/>
              <a:t>2. Teacher highlights the distinction between present simple for </a:t>
            </a:r>
            <a:r>
              <a:rPr lang="en-GB" b="1" dirty="0"/>
              <a:t>routine actions</a:t>
            </a:r>
            <a:r>
              <a:rPr lang="en-GB" b="0" dirty="0"/>
              <a:t> and present continuous for </a:t>
            </a:r>
            <a:r>
              <a:rPr lang="en-GB" b="1" dirty="0"/>
              <a:t>current/ongoing actions.</a:t>
            </a:r>
            <a:endParaRPr dirty="0"/>
          </a:p>
          <a:p>
            <a:pPr marL="0" marR="0" lvl="0" indent="0" algn="l" rtl="0">
              <a:lnSpc>
                <a:spcPct val="100000"/>
              </a:lnSpc>
              <a:spcBef>
                <a:spcPts val="0"/>
              </a:spcBef>
              <a:spcAft>
                <a:spcPts val="0"/>
              </a:spcAft>
              <a:buClr>
                <a:schemeClr val="dk1"/>
              </a:buClr>
              <a:buSzPts val="1200"/>
              <a:buFont typeface="Calibri"/>
              <a:buNone/>
            </a:pPr>
            <a:r>
              <a:rPr lang="en-GB" b="0" dirty="0"/>
              <a:t>3. Teacher to </a:t>
            </a:r>
            <a:r>
              <a:rPr lang="en-GB" dirty="0"/>
              <a:t>stress the fact that the BE + -</a:t>
            </a:r>
            <a:r>
              <a:rPr lang="en-GB" dirty="0" err="1"/>
              <a:t>ing</a:t>
            </a:r>
            <a:r>
              <a:rPr lang="en-GB" dirty="0"/>
              <a:t> form is an English construction only. </a:t>
            </a:r>
            <a:r>
              <a:rPr lang="en-GB" i="1" dirty="0"/>
              <a:t>Sein </a:t>
            </a:r>
            <a:r>
              <a:rPr lang="en-GB" dirty="0"/>
              <a:t>cannot be used with a verb this way. In German there is only one present.</a:t>
            </a:r>
            <a:br>
              <a:rPr lang="en-GB" dirty="0"/>
            </a:br>
            <a:r>
              <a:rPr lang="en-GB" i="1" dirty="0"/>
              <a:t>Es </a:t>
            </a:r>
            <a:r>
              <a:rPr lang="en-GB" i="1" dirty="0" err="1"/>
              <a:t>gibt</a:t>
            </a:r>
            <a:r>
              <a:rPr lang="en-GB" i="1" dirty="0"/>
              <a:t> </a:t>
            </a:r>
            <a:r>
              <a:rPr lang="en-GB" i="1" dirty="0" err="1"/>
              <a:t>nur</a:t>
            </a:r>
            <a:r>
              <a:rPr lang="en-GB" i="1" dirty="0"/>
              <a:t> </a:t>
            </a:r>
            <a:r>
              <a:rPr lang="en-GB" i="1" dirty="0" err="1"/>
              <a:t>ein</a:t>
            </a:r>
            <a:r>
              <a:rPr lang="en-GB" i="1" dirty="0"/>
              <a:t> </a:t>
            </a:r>
            <a:r>
              <a:rPr lang="en-GB" i="1" dirty="0" err="1"/>
              <a:t>Präsens</a:t>
            </a:r>
            <a:r>
              <a:rPr lang="en-GB" i="1" dirty="0"/>
              <a:t> auf Deutsch! (can be sung as a football-style chant to the tune ‘There’s only one…’).</a:t>
            </a:r>
            <a:endParaRPr dirty="0"/>
          </a:p>
          <a:p>
            <a:pPr marL="0" lvl="0" indent="0" algn="l" rtl="0">
              <a:spcBef>
                <a:spcPts val="0"/>
              </a:spcBef>
              <a:spcAft>
                <a:spcPts val="0"/>
              </a:spcAft>
              <a:buNone/>
            </a:pPr>
            <a:endParaRPr dirty="0"/>
          </a:p>
        </p:txBody>
      </p:sp>
      <p:sp>
        <p:nvSpPr>
          <p:cNvPr id="270" name="Google Shape;2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dirty="0"/>
              <a:t>: 6 minutes</a:t>
            </a:r>
            <a:br>
              <a:rPr lang="en-GB" dirty="0"/>
            </a:br>
            <a:br>
              <a:rPr lang="en-GB" dirty="0"/>
            </a:br>
            <a:r>
              <a:rPr lang="en-GB" b="1" dirty="0"/>
              <a:t>Aim</a:t>
            </a:r>
            <a:r>
              <a:rPr lang="en-GB" dirty="0"/>
              <a:t>: to practise differentiating between the two present tense meanings in English, based on understanding of the German adverbs.</a:t>
            </a:r>
            <a:br>
              <a:rPr lang="en-GB" dirty="0"/>
            </a:br>
            <a:br>
              <a:rPr lang="en-GB" dirty="0"/>
            </a:br>
            <a:r>
              <a:rPr lang="en-GB" b="1" dirty="0"/>
              <a:t>Procedure</a:t>
            </a:r>
            <a:r>
              <a:rPr lang="en-GB" dirty="0"/>
              <a:t>:</a:t>
            </a:r>
            <a:endParaRPr dirty="0"/>
          </a:p>
          <a:p>
            <a:pPr marL="0" lvl="0" indent="0" algn="l" rtl="0">
              <a:spcBef>
                <a:spcPts val="0"/>
              </a:spcBef>
              <a:spcAft>
                <a:spcPts val="0"/>
              </a:spcAft>
              <a:buNone/>
            </a:pPr>
            <a:r>
              <a:rPr lang="en-GB" dirty="0"/>
              <a:t>1. Explain the task. Click on audio button 1 to play recording. Students select the simple present or present continuous question beginning and write this and the remainder of the question in English.</a:t>
            </a:r>
            <a:endParaRPr dirty="0"/>
          </a:p>
          <a:p>
            <a:pPr marL="0" lvl="0" indent="0" algn="l" rtl="0">
              <a:spcBef>
                <a:spcPts val="0"/>
              </a:spcBef>
              <a:spcAft>
                <a:spcPts val="0"/>
              </a:spcAft>
              <a:buNone/>
            </a:pPr>
            <a:r>
              <a:rPr lang="en-GB" dirty="0"/>
              <a:t>2. Click to reveal answer.</a:t>
            </a:r>
            <a:endParaRPr dirty="0"/>
          </a:p>
          <a:p>
            <a:pPr marL="0" lvl="0" indent="0" algn="l" rtl="0">
              <a:spcBef>
                <a:spcPts val="0"/>
              </a:spcBef>
              <a:spcAft>
                <a:spcPts val="0"/>
              </a:spcAft>
              <a:buNone/>
            </a:pPr>
            <a:r>
              <a:rPr lang="en-GB" dirty="0"/>
              <a:t>3. Repeat for items 2-8.</a:t>
            </a:r>
            <a:endParaRPr dirty="0"/>
          </a:p>
          <a:p>
            <a:pPr marL="0" lvl="0" indent="0" algn="l" rtl="0">
              <a:spcBef>
                <a:spcPts val="0"/>
              </a:spcBef>
              <a:spcAft>
                <a:spcPts val="0"/>
              </a:spcAft>
              <a:buNone/>
            </a:pPr>
            <a:r>
              <a:rPr lang="en-GB" dirty="0"/>
              <a:t>4. Correct all answers.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Note: sometimes more than one English translation is possible;  number 1, for example, could also be translated ‘Do you live in Munich at the moment?’. The focus of this task is for learners of German to practise the knowledge that one present tense form works for two present tenses in English. </a:t>
            </a:r>
            <a:endParaRPr dirty="0"/>
          </a:p>
          <a:p>
            <a:pPr marL="0" lvl="0" indent="0" algn="l" rtl="0">
              <a:spcBef>
                <a:spcPts val="0"/>
              </a:spcBef>
              <a:spcAft>
                <a:spcPts val="0"/>
              </a:spcAft>
              <a:buNone/>
            </a:pPr>
            <a:endParaRPr dirty="0"/>
          </a:p>
          <a:p>
            <a:pPr marL="342900" lvl="0" indent="-342900" algn="l" rtl="0">
              <a:spcBef>
                <a:spcPts val="0"/>
              </a:spcBef>
              <a:spcAft>
                <a:spcPts val="0"/>
              </a:spcAft>
              <a:buNone/>
            </a:pPr>
            <a:r>
              <a:rPr lang="en-GB" b="1" dirty="0"/>
              <a:t>Transcript</a:t>
            </a:r>
            <a:r>
              <a:rPr lang="en-GB" dirty="0"/>
              <a:t>:</a:t>
            </a:r>
            <a:endParaRPr dirty="0"/>
          </a:p>
          <a:p>
            <a:pPr marL="342900" lvl="0" indent="-342900" algn="l" rtl="0">
              <a:spcBef>
                <a:spcPts val="0"/>
              </a:spcBef>
              <a:spcAft>
                <a:spcPts val="0"/>
              </a:spcAft>
              <a:buNone/>
            </a:pPr>
            <a:r>
              <a:rPr lang="en-GB" sz="1800" dirty="0">
                <a:latin typeface="Arial"/>
                <a:ea typeface="Arial"/>
                <a:cs typeface="Arial"/>
                <a:sym typeface="Arial"/>
              </a:rPr>
              <a:t>1. </a:t>
            </a:r>
            <a:r>
              <a:rPr lang="en-GB" sz="1800" dirty="0" err="1">
                <a:latin typeface="Arial"/>
                <a:ea typeface="Arial"/>
                <a:cs typeface="Arial"/>
                <a:sym typeface="Arial"/>
              </a:rPr>
              <a:t>Wohnst</a:t>
            </a:r>
            <a:r>
              <a:rPr lang="en-GB" sz="1800" dirty="0">
                <a:latin typeface="Arial"/>
                <a:ea typeface="Arial"/>
                <a:cs typeface="Arial"/>
                <a:sym typeface="Arial"/>
              </a:rPr>
              <a:t> du </a:t>
            </a:r>
            <a:r>
              <a:rPr lang="en-GB" sz="1800" dirty="0" err="1">
                <a:latin typeface="Arial"/>
                <a:ea typeface="Arial"/>
                <a:cs typeface="Arial"/>
                <a:sym typeface="Arial"/>
              </a:rPr>
              <a:t>im</a:t>
            </a:r>
            <a:r>
              <a:rPr lang="en-GB" sz="1800" dirty="0">
                <a:latin typeface="Arial"/>
                <a:ea typeface="Arial"/>
                <a:cs typeface="Arial"/>
                <a:sym typeface="Arial"/>
              </a:rPr>
              <a:t> Moment in München?</a:t>
            </a:r>
            <a:endParaRPr sz="2800" dirty="0">
              <a:latin typeface="Times New Roman"/>
              <a:ea typeface="Times New Roman"/>
              <a:cs typeface="Times New Roman"/>
              <a:sym typeface="Times New Roman"/>
            </a:endParaRPr>
          </a:p>
          <a:p>
            <a:pPr marL="342900" lvl="0" indent="-342900" algn="l" rtl="0">
              <a:spcBef>
                <a:spcPts val="0"/>
              </a:spcBef>
              <a:spcAft>
                <a:spcPts val="0"/>
              </a:spcAft>
              <a:buNone/>
            </a:pPr>
            <a:r>
              <a:rPr lang="en-GB" sz="1800" dirty="0">
                <a:latin typeface="Arial"/>
                <a:ea typeface="Arial"/>
                <a:cs typeface="Arial"/>
                <a:sym typeface="Arial"/>
              </a:rPr>
              <a:t>2. </a:t>
            </a:r>
            <a:r>
              <a:rPr lang="en-GB" sz="1800" dirty="0" err="1">
                <a:latin typeface="Arial"/>
                <a:ea typeface="Arial"/>
                <a:cs typeface="Arial"/>
                <a:sym typeface="Arial"/>
              </a:rPr>
              <a:t>Arbeitest</a:t>
            </a:r>
            <a:r>
              <a:rPr lang="en-GB" sz="1800" dirty="0">
                <a:latin typeface="Arial"/>
                <a:ea typeface="Arial"/>
                <a:cs typeface="Arial"/>
                <a:sym typeface="Arial"/>
              </a:rPr>
              <a:t> du </a:t>
            </a:r>
            <a:r>
              <a:rPr lang="en-GB" sz="1800" dirty="0" err="1">
                <a:latin typeface="Arial"/>
                <a:ea typeface="Arial"/>
                <a:cs typeface="Arial"/>
                <a:sym typeface="Arial"/>
              </a:rPr>
              <a:t>jeden</a:t>
            </a:r>
            <a:r>
              <a:rPr lang="en-GB" sz="1800" dirty="0">
                <a:latin typeface="Arial"/>
                <a:ea typeface="Arial"/>
                <a:cs typeface="Arial"/>
                <a:sym typeface="Arial"/>
              </a:rPr>
              <a:t> Tag </a:t>
            </a:r>
            <a:r>
              <a:rPr lang="en-GB" sz="1800" dirty="0" err="1">
                <a:latin typeface="Arial"/>
                <a:ea typeface="Arial"/>
                <a:cs typeface="Arial"/>
                <a:sym typeface="Arial"/>
              </a:rPr>
              <a:t>im</a:t>
            </a:r>
            <a:r>
              <a:rPr lang="en-GB" sz="1800" dirty="0">
                <a:latin typeface="Arial"/>
                <a:ea typeface="Arial"/>
                <a:cs typeface="Arial"/>
                <a:sym typeface="Arial"/>
              </a:rPr>
              <a:t> Restaurant?</a:t>
            </a:r>
            <a:endParaRPr sz="2800" dirty="0">
              <a:latin typeface="Times New Roman"/>
              <a:ea typeface="Times New Roman"/>
              <a:cs typeface="Times New Roman"/>
              <a:sym typeface="Times New Roman"/>
            </a:endParaRPr>
          </a:p>
          <a:p>
            <a:pPr marL="342900" lvl="0" indent="-342900" algn="l" rtl="0">
              <a:spcBef>
                <a:spcPts val="0"/>
              </a:spcBef>
              <a:spcAft>
                <a:spcPts val="0"/>
              </a:spcAft>
              <a:buNone/>
            </a:pPr>
            <a:r>
              <a:rPr lang="en-GB" sz="1800" dirty="0">
                <a:latin typeface="Arial"/>
                <a:ea typeface="Arial"/>
                <a:cs typeface="Arial"/>
                <a:sym typeface="Arial"/>
              </a:rPr>
              <a:t>3. </a:t>
            </a:r>
            <a:r>
              <a:rPr lang="en-GB" sz="1800" dirty="0" err="1">
                <a:latin typeface="Arial"/>
                <a:ea typeface="Arial"/>
                <a:cs typeface="Arial"/>
                <a:sym typeface="Arial"/>
              </a:rPr>
              <a:t>Redest</a:t>
            </a:r>
            <a:r>
              <a:rPr lang="en-GB" sz="1800" dirty="0">
                <a:latin typeface="Arial"/>
                <a:ea typeface="Arial"/>
                <a:cs typeface="Arial"/>
                <a:sym typeface="Arial"/>
              </a:rPr>
              <a:t> du oft auf Deutsch </a:t>
            </a:r>
            <a:r>
              <a:rPr lang="en-GB" sz="1800" dirty="0" err="1">
                <a:latin typeface="Arial"/>
                <a:ea typeface="Arial"/>
                <a:cs typeface="Arial"/>
                <a:sym typeface="Arial"/>
              </a:rPr>
              <a:t>mit</a:t>
            </a:r>
            <a:r>
              <a:rPr lang="en-GB" sz="1800" dirty="0">
                <a:latin typeface="Arial"/>
                <a:ea typeface="Arial"/>
                <a:cs typeface="Arial"/>
                <a:sym typeface="Arial"/>
              </a:rPr>
              <a:t> den </a:t>
            </a:r>
            <a:r>
              <a:rPr lang="en-GB" sz="1800" dirty="0" err="1">
                <a:latin typeface="Arial"/>
                <a:ea typeface="Arial"/>
                <a:cs typeface="Arial"/>
                <a:sym typeface="Arial"/>
              </a:rPr>
              <a:t>Kunden</a:t>
            </a:r>
            <a:r>
              <a:rPr lang="en-GB" sz="1800" dirty="0">
                <a:latin typeface="Arial"/>
                <a:ea typeface="Arial"/>
                <a:cs typeface="Arial"/>
                <a:sym typeface="Arial"/>
              </a:rPr>
              <a:t>?</a:t>
            </a:r>
            <a:endParaRPr sz="2800" dirty="0">
              <a:latin typeface="Times New Roman"/>
              <a:ea typeface="Times New Roman"/>
              <a:cs typeface="Times New Roman"/>
              <a:sym typeface="Times New Roman"/>
            </a:endParaRPr>
          </a:p>
          <a:p>
            <a:pPr marL="342900" lvl="0" indent="-342900" algn="l" rtl="0">
              <a:spcBef>
                <a:spcPts val="0"/>
              </a:spcBef>
              <a:spcAft>
                <a:spcPts val="0"/>
              </a:spcAft>
              <a:buNone/>
            </a:pPr>
            <a:r>
              <a:rPr lang="en-GB" sz="1800" dirty="0">
                <a:latin typeface="Arial"/>
                <a:ea typeface="Arial"/>
                <a:cs typeface="Arial"/>
                <a:sym typeface="Arial"/>
              </a:rPr>
              <a:t>4. </a:t>
            </a:r>
            <a:r>
              <a:rPr lang="en-GB" sz="1800" dirty="0" err="1">
                <a:latin typeface="Arial"/>
                <a:ea typeface="Arial"/>
                <a:cs typeface="Arial"/>
                <a:sym typeface="Arial"/>
              </a:rPr>
              <a:t>Lernst</a:t>
            </a:r>
            <a:r>
              <a:rPr lang="en-GB" sz="1800" dirty="0">
                <a:latin typeface="Arial"/>
                <a:ea typeface="Arial"/>
                <a:cs typeface="Arial"/>
                <a:sym typeface="Arial"/>
              </a:rPr>
              <a:t> du </a:t>
            </a:r>
            <a:r>
              <a:rPr lang="en-GB" sz="1800" dirty="0" err="1">
                <a:latin typeface="Arial"/>
                <a:ea typeface="Arial"/>
                <a:cs typeface="Arial"/>
                <a:sym typeface="Arial"/>
              </a:rPr>
              <a:t>jetzt</a:t>
            </a:r>
            <a:r>
              <a:rPr lang="en-GB" sz="1800" dirty="0">
                <a:latin typeface="Arial"/>
                <a:ea typeface="Arial"/>
                <a:cs typeface="Arial"/>
                <a:sym typeface="Arial"/>
              </a:rPr>
              <a:t> </a:t>
            </a:r>
            <a:r>
              <a:rPr lang="en-GB" sz="1800" dirty="0" err="1">
                <a:latin typeface="Arial"/>
                <a:ea typeface="Arial"/>
                <a:cs typeface="Arial"/>
                <a:sym typeface="Arial"/>
              </a:rPr>
              <a:t>eine</a:t>
            </a:r>
            <a:r>
              <a:rPr lang="en-GB" sz="1800" dirty="0">
                <a:latin typeface="Arial"/>
                <a:ea typeface="Arial"/>
                <a:cs typeface="Arial"/>
                <a:sym typeface="Arial"/>
              </a:rPr>
              <a:t> </a:t>
            </a:r>
            <a:r>
              <a:rPr lang="en-GB" sz="1800" dirty="0" err="1">
                <a:latin typeface="Arial"/>
                <a:ea typeface="Arial"/>
                <a:cs typeface="Arial"/>
                <a:sym typeface="Arial"/>
              </a:rPr>
              <a:t>andere</a:t>
            </a:r>
            <a:r>
              <a:rPr lang="en-GB" sz="1800" dirty="0">
                <a:latin typeface="Arial"/>
                <a:ea typeface="Arial"/>
                <a:cs typeface="Arial"/>
                <a:sym typeface="Arial"/>
              </a:rPr>
              <a:t> </a:t>
            </a:r>
            <a:r>
              <a:rPr lang="en-GB" sz="1800" dirty="0" err="1">
                <a:latin typeface="Arial"/>
                <a:ea typeface="Arial"/>
                <a:cs typeface="Arial"/>
                <a:sym typeface="Arial"/>
              </a:rPr>
              <a:t>Sprache</a:t>
            </a:r>
            <a:r>
              <a:rPr lang="en-GB" sz="1800" dirty="0">
                <a:latin typeface="Arial"/>
                <a:ea typeface="Arial"/>
                <a:cs typeface="Arial"/>
                <a:sym typeface="Arial"/>
              </a:rPr>
              <a:t>?</a:t>
            </a:r>
            <a:endParaRPr sz="2800" dirty="0">
              <a:latin typeface="Times New Roman"/>
              <a:ea typeface="Times New Roman"/>
              <a:cs typeface="Times New Roman"/>
              <a:sym typeface="Times New Roman"/>
            </a:endParaRPr>
          </a:p>
          <a:p>
            <a:pPr marL="342900" lvl="0" indent="-342900" algn="l" rtl="0">
              <a:spcBef>
                <a:spcPts val="0"/>
              </a:spcBef>
              <a:spcAft>
                <a:spcPts val="0"/>
              </a:spcAft>
              <a:buNone/>
            </a:pPr>
            <a:r>
              <a:rPr lang="en-GB" sz="1800" dirty="0">
                <a:latin typeface="Arial"/>
                <a:ea typeface="Arial"/>
                <a:cs typeface="Arial"/>
                <a:sym typeface="Arial"/>
              </a:rPr>
              <a:t>5. </a:t>
            </a:r>
            <a:r>
              <a:rPr lang="en-GB" sz="1800" dirty="0" err="1">
                <a:latin typeface="Arial"/>
                <a:ea typeface="Arial"/>
                <a:cs typeface="Arial"/>
                <a:sym typeface="Arial"/>
              </a:rPr>
              <a:t>Wirst</a:t>
            </a:r>
            <a:r>
              <a:rPr lang="en-GB" sz="1800" dirty="0">
                <a:latin typeface="Arial"/>
                <a:ea typeface="Arial"/>
                <a:cs typeface="Arial"/>
                <a:sym typeface="Arial"/>
              </a:rPr>
              <a:t> du </a:t>
            </a:r>
            <a:r>
              <a:rPr lang="en-GB" sz="1800" dirty="0" err="1">
                <a:latin typeface="Arial"/>
                <a:ea typeface="Arial"/>
                <a:cs typeface="Arial"/>
                <a:sym typeface="Arial"/>
              </a:rPr>
              <a:t>manchmal</a:t>
            </a:r>
            <a:r>
              <a:rPr lang="en-GB" sz="1800" dirty="0">
                <a:latin typeface="Arial"/>
                <a:ea typeface="Arial"/>
                <a:cs typeface="Arial"/>
                <a:sym typeface="Arial"/>
              </a:rPr>
              <a:t> </a:t>
            </a:r>
            <a:r>
              <a:rPr lang="en-GB" sz="1800" dirty="0" err="1">
                <a:latin typeface="Arial"/>
                <a:ea typeface="Arial"/>
                <a:cs typeface="Arial"/>
                <a:sym typeface="Arial"/>
              </a:rPr>
              <a:t>krank</a:t>
            </a:r>
            <a:r>
              <a:rPr lang="en-GB" sz="1800" dirty="0">
                <a:latin typeface="Arial"/>
                <a:ea typeface="Arial"/>
                <a:cs typeface="Arial"/>
                <a:sym typeface="Arial"/>
              </a:rPr>
              <a:t>?</a:t>
            </a:r>
            <a:endParaRPr sz="2800" dirty="0">
              <a:latin typeface="Times New Roman"/>
              <a:ea typeface="Times New Roman"/>
              <a:cs typeface="Times New Roman"/>
              <a:sym typeface="Times New Roman"/>
            </a:endParaRPr>
          </a:p>
          <a:p>
            <a:pPr marL="342900" lvl="0" indent="-342900" algn="l" rtl="0">
              <a:spcBef>
                <a:spcPts val="0"/>
              </a:spcBef>
              <a:spcAft>
                <a:spcPts val="0"/>
              </a:spcAft>
              <a:buNone/>
            </a:pPr>
            <a:r>
              <a:rPr lang="en-GB" sz="1800" dirty="0">
                <a:latin typeface="Arial"/>
                <a:ea typeface="Arial"/>
                <a:cs typeface="Arial"/>
                <a:sym typeface="Arial"/>
              </a:rPr>
              <a:t>6. </a:t>
            </a:r>
            <a:r>
              <a:rPr lang="en-GB" sz="1800" dirty="0" err="1">
                <a:latin typeface="Arial"/>
                <a:ea typeface="Arial"/>
                <a:cs typeface="Arial"/>
                <a:sym typeface="Arial"/>
              </a:rPr>
              <a:t>Verdienst</a:t>
            </a:r>
            <a:r>
              <a:rPr lang="en-GB" sz="1800" dirty="0">
                <a:latin typeface="Arial"/>
                <a:ea typeface="Arial"/>
                <a:cs typeface="Arial"/>
                <a:sym typeface="Arial"/>
              </a:rPr>
              <a:t> du </a:t>
            </a:r>
            <a:r>
              <a:rPr lang="en-GB" sz="1800" dirty="0" err="1">
                <a:latin typeface="Arial"/>
                <a:ea typeface="Arial"/>
                <a:cs typeface="Arial"/>
                <a:sym typeface="Arial"/>
              </a:rPr>
              <a:t>normalerweise</a:t>
            </a:r>
            <a:r>
              <a:rPr lang="en-GB" sz="1800" dirty="0">
                <a:latin typeface="Arial"/>
                <a:ea typeface="Arial"/>
                <a:cs typeface="Arial"/>
                <a:sym typeface="Arial"/>
              </a:rPr>
              <a:t> Geld?</a:t>
            </a:r>
            <a:endParaRPr sz="2800" dirty="0">
              <a:latin typeface="Times New Roman"/>
              <a:ea typeface="Times New Roman"/>
              <a:cs typeface="Times New Roman"/>
              <a:sym typeface="Times New Roman"/>
            </a:endParaRPr>
          </a:p>
          <a:p>
            <a:pPr marL="342900" lvl="0" indent="-342900" algn="l" rtl="0">
              <a:spcBef>
                <a:spcPts val="0"/>
              </a:spcBef>
              <a:spcAft>
                <a:spcPts val="0"/>
              </a:spcAft>
              <a:buNone/>
            </a:pPr>
            <a:r>
              <a:rPr lang="en-GB" sz="1800" dirty="0">
                <a:latin typeface="Arial"/>
                <a:ea typeface="Arial"/>
                <a:cs typeface="Arial"/>
                <a:sym typeface="Arial"/>
              </a:rPr>
              <a:t>7. </a:t>
            </a:r>
            <a:r>
              <a:rPr lang="de-DE" sz="1200" b="0" i="0" u="none" strike="noStrike" cap="none" dirty="0">
                <a:solidFill>
                  <a:schemeClr val="dk1"/>
                </a:solidFill>
                <a:effectLst/>
                <a:latin typeface="Calibri"/>
                <a:ea typeface="Calibri"/>
                <a:cs typeface="Calibri"/>
                <a:sym typeface="Calibri"/>
              </a:rPr>
              <a:t>Singst du jetzt(?) ‘Zum Geburtstag viel Glück?’</a:t>
            </a:r>
            <a:r>
              <a:rPr lang="en-GB" sz="1800" dirty="0">
                <a:effectLst/>
              </a:rPr>
              <a:t> </a:t>
            </a:r>
          </a:p>
          <a:p>
            <a:pPr marL="342900" lvl="0" indent="-342900" algn="l" rtl="0">
              <a:spcBef>
                <a:spcPts val="0"/>
              </a:spcBef>
              <a:spcAft>
                <a:spcPts val="0"/>
              </a:spcAft>
              <a:buNone/>
            </a:pPr>
            <a:r>
              <a:rPr lang="en-GB" sz="1800" dirty="0">
                <a:latin typeface="Arial"/>
                <a:ea typeface="Arial"/>
                <a:cs typeface="Arial"/>
                <a:sym typeface="Arial"/>
              </a:rPr>
              <a:t>8. </a:t>
            </a:r>
            <a:r>
              <a:rPr lang="en-GB" sz="1800" dirty="0" err="1">
                <a:latin typeface="Arial"/>
                <a:ea typeface="Arial"/>
                <a:cs typeface="Arial"/>
                <a:sym typeface="Arial"/>
              </a:rPr>
              <a:t>Hilfst</a:t>
            </a:r>
            <a:r>
              <a:rPr lang="en-GB" sz="1800" dirty="0">
                <a:latin typeface="Arial"/>
                <a:ea typeface="Arial"/>
                <a:cs typeface="Arial"/>
                <a:sym typeface="Arial"/>
              </a:rPr>
              <a:t> du </a:t>
            </a:r>
            <a:r>
              <a:rPr lang="en-GB" sz="1800" dirty="0" err="1">
                <a:latin typeface="Arial"/>
                <a:ea typeface="Arial"/>
                <a:cs typeface="Arial"/>
                <a:sym typeface="Arial"/>
              </a:rPr>
              <a:t>heute</a:t>
            </a:r>
            <a:r>
              <a:rPr lang="en-GB" sz="1800" dirty="0">
                <a:latin typeface="Arial"/>
                <a:ea typeface="Arial"/>
                <a:cs typeface="Arial"/>
                <a:sym typeface="Arial"/>
              </a:rPr>
              <a:t> in der </a:t>
            </a:r>
            <a:r>
              <a:rPr lang="en-GB" sz="1800" dirty="0" err="1">
                <a:latin typeface="Arial"/>
                <a:ea typeface="Arial"/>
                <a:cs typeface="Arial"/>
                <a:sym typeface="Arial"/>
              </a:rPr>
              <a:t>Küche</a:t>
            </a:r>
            <a:r>
              <a:rPr lang="en-GB" sz="1800" dirty="0">
                <a:latin typeface="Arial"/>
                <a:ea typeface="Arial"/>
                <a:cs typeface="Arial"/>
                <a:sym typeface="Arial"/>
              </a:rPr>
              <a:t>?</a:t>
            </a:r>
            <a:endParaRPr sz="2800"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294" name="Google Shape;29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10 minutes </a:t>
            </a:r>
            <a:r>
              <a:rPr lang="en-GB" b="0" dirty="0"/>
              <a:t>(including checking, three slides)</a:t>
            </a:r>
            <a:br>
              <a:rPr lang="en-GB" dirty="0"/>
            </a:br>
            <a:br>
              <a:rPr lang="en-GB" b="1" dirty="0"/>
            </a:br>
            <a:r>
              <a:rPr lang="en-GB" b="1" dirty="0"/>
              <a:t>Aim: </a:t>
            </a:r>
            <a:r>
              <a:rPr lang="en-GB" b="0" dirty="0"/>
              <a:t>to practise written production of closed questions in the present tense, recognising that one German tense translates both English versions.</a:t>
            </a:r>
            <a:br>
              <a:rPr lang="en-GB" b="0" dirty="0"/>
            </a:br>
            <a:br>
              <a:rPr lang="en-GB" dirty="0"/>
            </a:br>
            <a:r>
              <a:rPr lang="en-GB" b="1" dirty="0"/>
              <a:t>Procedure:</a:t>
            </a:r>
            <a:br>
              <a:rPr lang="en-GB" dirty="0"/>
            </a:br>
            <a:r>
              <a:rPr lang="en-GB" dirty="0"/>
              <a:t>1. Student A translates the questions on the left, Student B the questions on the right.</a:t>
            </a:r>
            <a:endParaRPr dirty="0"/>
          </a:p>
          <a:p>
            <a:pPr marL="0" lvl="0" indent="0" algn="l" rtl="0">
              <a:spcBef>
                <a:spcPts val="0"/>
              </a:spcBef>
              <a:spcAft>
                <a:spcPts val="0"/>
              </a:spcAft>
              <a:buNone/>
            </a:pPr>
            <a:r>
              <a:rPr lang="en-GB" dirty="0"/>
              <a:t>2. Time permitting, students can be asked to write two additional questions.</a:t>
            </a:r>
            <a:endParaRPr dirty="0"/>
          </a:p>
          <a:p>
            <a:pPr marL="0" lvl="0" indent="0" algn="l" rtl="0">
              <a:spcBef>
                <a:spcPts val="0"/>
              </a:spcBef>
              <a:spcAft>
                <a:spcPts val="0"/>
              </a:spcAft>
              <a:buNone/>
            </a:pPr>
            <a:r>
              <a:rPr lang="en-GB" dirty="0"/>
              <a:t>3. Tell students that they will have an opportunity to check their questions, before they use them to interview their partner.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i="1" dirty="0"/>
              <a:t>Note</a:t>
            </a:r>
            <a:r>
              <a:rPr lang="en-GB" dirty="0"/>
              <a:t>: Teachers may need to offer students additional support with the task, as appropriate to the needs of the class or individuals within it.</a:t>
            </a: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Procedure:</a:t>
            </a:r>
            <a:br>
              <a:rPr lang="en-GB" dirty="0"/>
            </a:br>
            <a:r>
              <a:rPr lang="en-GB" dirty="0"/>
              <a:t>1. Person B turns away from the board.  (S/he could pair up to compare answers with another B student for one minute, whilst Person As check their answers).</a:t>
            </a:r>
            <a:endParaRPr dirty="0"/>
          </a:p>
          <a:p>
            <a:pPr marL="0" lvl="0" indent="0" algn="l" rtl="0">
              <a:spcBef>
                <a:spcPts val="0"/>
              </a:spcBef>
              <a:spcAft>
                <a:spcPts val="0"/>
              </a:spcAft>
              <a:buNone/>
            </a:pPr>
            <a:r>
              <a:rPr lang="en-GB" dirty="0"/>
              <a:t>2. Click to animate answers.</a:t>
            </a:r>
            <a:br>
              <a:rPr lang="en-GB" dirty="0"/>
            </a:br>
            <a:r>
              <a:rPr lang="en-GB" dirty="0"/>
              <a:t>3. Person A has one minute to check and correct answers.</a:t>
            </a:r>
            <a:br>
              <a:rPr lang="en-GB" dirty="0"/>
            </a:br>
            <a:r>
              <a:rPr lang="en-GB" dirty="0"/>
              <a:t>4. Draw students’ attention to another cognate verb, ‘</a:t>
            </a:r>
            <a:r>
              <a:rPr lang="en-GB" dirty="0" err="1"/>
              <a:t>checken</a:t>
            </a:r>
            <a:r>
              <a:rPr lang="en-GB" dirty="0"/>
              <a:t>’, clicking to reveal the information box. Whilst these cognate verbs are an interesting feature of the German language (and its versatility), it might be worth mentioning that </a:t>
            </a:r>
            <a:r>
              <a:rPr lang="en-GB" i="1" dirty="0" err="1"/>
              <a:t>checken</a:t>
            </a:r>
            <a:r>
              <a:rPr lang="en-GB" dirty="0"/>
              <a:t> falls outside the 5000 most frequent whilst </a:t>
            </a:r>
            <a:r>
              <a:rPr lang="en-GB" i="1" dirty="0" err="1"/>
              <a:t>überprüfen</a:t>
            </a:r>
            <a:r>
              <a:rPr lang="en-GB" dirty="0"/>
              <a:t> is within the most frequently used 2000 German words, making it a much more useful word to learn.</a:t>
            </a:r>
            <a:endParaRPr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(1 is the most frequent word in German): </a:t>
            </a:r>
            <a:br>
              <a:rPr lang="en-GB" dirty="0"/>
            </a:br>
            <a:r>
              <a:rPr lang="en-GB" dirty="0" err="1"/>
              <a:t>überprüfen</a:t>
            </a:r>
            <a:r>
              <a:rPr lang="en-GB" dirty="0"/>
              <a:t> [1616] </a:t>
            </a:r>
            <a:r>
              <a:rPr lang="en-GB" dirty="0" err="1"/>
              <a:t>checken</a:t>
            </a:r>
            <a:r>
              <a:rPr lang="en-GB" dirty="0"/>
              <a:t> [&gt;5009]</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endParaRPr dirty="0"/>
          </a:p>
        </p:txBody>
      </p:sp>
      <p:sp>
        <p:nvSpPr>
          <p:cNvPr id="350" name="Google Shape;35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Procedure:</a:t>
            </a:r>
            <a:br>
              <a:rPr lang="en-GB"/>
            </a:br>
            <a:r>
              <a:rPr lang="en-GB"/>
              <a:t>1. Person A turns away from the board.  </a:t>
            </a:r>
            <a:endParaRPr/>
          </a:p>
          <a:p>
            <a:pPr marL="0" lvl="0" indent="0" algn="l" rtl="0">
              <a:spcBef>
                <a:spcPts val="0"/>
              </a:spcBef>
              <a:spcAft>
                <a:spcPts val="0"/>
              </a:spcAft>
              <a:buNone/>
            </a:pPr>
            <a:r>
              <a:rPr lang="en-GB"/>
              <a:t>2. Click to animate answers.</a:t>
            </a:r>
            <a:br>
              <a:rPr lang="en-GB"/>
            </a:br>
            <a:r>
              <a:rPr lang="en-GB"/>
              <a:t>3. Person B has one minute to check and correct answers.</a:t>
            </a:r>
            <a:br>
              <a:rPr lang="en-GB"/>
            </a:br>
            <a:r>
              <a:rPr lang="en-GB"/>
              <a:t>4. Draw students’ attention to another cognate verb, ‘checken’, clicking to reveal the information box. Whilst these cognate verbs are an interesting feature of the German language (and its versatility), it might be worth mentioning that </a:t>
            </a:r>
            <a:r>
              <a:rPr lang="en-GB" i="1"/>
              <a:t>checken</a:t>
            </a:r>
            <a:r>
              <a:rPr lang="en-GB"/>
              <a:t> falls outside the 5000 most frequent whilst </a:t>
            </a:r>
            <a:r>
              <a:rPr lang="en-GB" i="1"/>
              <a:t>überprüfen</a:t>
            </a:r>
            <a:r>
              <a:rPr lang="en-GB"/>
              <a:t> is within the most frequently used 2000 German words, making it a much more useful word to learn.</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Word frequency (1 is the most frequent word in German): </a:t>
            </a:r>
            <a:br>
              <a:rPr lang="en-GB"/>
            </a:br>
            <a:r>
              <a:rPr lang="en-GB"/>
              <a:t>überprüfen [1616] checken [&gt;5009]</a:t>
            </a:r>
            <a:br>
              <a:rPr lang="en-GB"/>
            </a:br>
            <a:r>
              <a:rPr lang="en-GB" i="1"/>
              <a:t>Source:  Jones, R.L. &amp; Tschirner, E. (2019). A frequency dictionary of German: core vocabulary for learners. Routledge</a:t>
            </a:r>
            <a:endParaRPr/>
          </a:p>
          <a:p>
            <a:pPr marL="0" lvl="0" indent="0" algn="l" rtl="0">
              <a:spcBef>
                <a:spcPts val="0"/>
              </a:spcBef>
              <a:spcAft>
                <a:spcPts val="0"/>
              </a:spcAft>
              <a:buNone/>
            </a:pPr>
            <a:endParaRPr/>
          </a:p>
        </p:txBody>
      </p:sp>
      <p:sp>
        <p:nvSpPr>
          <p:cNvPr id="375" name="Google Shape;3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8 minutes (three slides)</a:t>
            </a:r>
            <a:br>
              <a:rPr lang="en-GB" dirty="0"/>
            </a:br>
            <a:br>
              <a:rPr lang="en-GB" b="1" dirty="0"/>
            </a:br>
            <a:r>
              <a:rPr lang="en-GB" b="1" dirty="0"/>
              <a:t>Aim: </a:t>
            </a:r>
            <a:r>
              <a:rPr lang="en-GB" b="0" dirty="0"/>
              <a:t>to model the speaking/listening activity.</a:t>
            </a:r>
            <a:br>
              <a:rPr lang="en-GB" b="0" dirty="0"/>
            </a:br>
            <a:br>
              <a:rPr lang="en-GB" dirty="0"/>
            </a:br>
            <a:r>
              <a:rPr lang="en-GB" b="1" dirty="0"/>
              <a:t>Procedure:</a:t>
            </a:r>
            <a:br>
              <a:rPr lang="en-GB" dirty="0"/>
            </a:br>
            <a:r>
              <a:rPr lang="en-GB" dirty="0"/>
              <a:t>Click through the animations carefully to show the steps for the activity.</a:t>
            </a:r>
            <a:endParaRPr dirty="0"/>
          </a:p>
          <a:p>
            <a:pPr marL="0" lvl="0" indent="0" algn="l" rtl="0">
              <a:spcBef>
                <a:spcPts val="0"/>
              </a:spcBef>
              <a:spcAft>
                <a:spcPts val="0"/>
              </a:spcAft>
              <a:buNone/>
            </a:pPr>
            <a:endParaRPr dirty="0"/>
          </a:p>
        </p:txBody>
      </p:sp>
      <p:sp>
        <p:nvSpPr>
          <p:cNvPr id="400" name="Google Shape;4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Aim: </a:t>
            </a:r>
            <a:r>
              <a:rPr lang="en-GB" b="0" dirty="0"/>
              <a:t>to practise spoken production of prepared questions, without reference to notes, but with English translations as support.</a:t>
            </a:r>
            <a:br>
              <a:rPr lang="en-GB" b="0" dirty="0"/>
            </a:br>
            <a:br>
              <a:rPr lang="en-GB" b="0" dirty="0"/>
            </a:br>
            <a:r>
              <a:rPr lang="en-GB" b="1" dirty="0"/>
              <a:t>Procedure:</a:t>
            </a:r>
            <a:br>
              <a:rPr lang="en-GB" dirty="0"/>
            </a:br>
            <a:r>
              <a:rPr lang="en-GB" dirty="0"/>
              <a:t>1. Partner B copies his/her six sets of response prompts down and turns away from the board.</a:t>
            </a:r>
            <a:endParaRPr dirty="0"/>
          </a:p>
          <a:p>
            <a:pPr marL="0" lvl="0" indent="0" algn="l" rtl="0">
              <a:spcBef>
                <a:spcPts val="0"/>
              </a:spcBef>
              <a:spcAft>
                <a:spcPts val="0"/>
              </a:spcAft>
              <a:buNone/>
            </a:pPr>
            <a:r>
              <a:rPr lang="en-GB" dirty="0"/>
              <a:t>2. Click for these to disappear and the English question prompts to appear.</a:t>
            </a:r>
            <a:endParaRPr dirty="0"/>
          </a:p>
          <a:p>
            <a:pPr marL="0" lvl="0" indent="0" algn="l" rtl="0">
              <a:spcBef>
                <a:spcPts val="0"/>
              </a:spcBef>
              <a:spcAft>
                <a:spcPts val="0"/>
              </a:spcAft>
              <a:buNone/>
            </a:pPr>
            <a:r>
              <a:rPr lang="en-GB" dirty="0"/>
              <a:t>3. Partner A asks questions in reverse order 6 – 1. This is to ensure that Partner B has to listen and understand, rather than remember what s/he has seen.</a:t>
            </a:r>
            <a:endParaRPr dirty="0"/>
          </a:p>
          <a:p>
            <a:pPr marL="0" lvl="0" indent="0" algn="l" rtl="0">
              <a:spcBef>
                <a:spcPts val="0"/>
              </a:spcBef>
              <a:spcAft>
                <a:spcPts val="0"/>
              </a:spcAft>
              <a:buNone/>
            </a:pPr>
            <a:r>
              <a:rPr lang="en-GB" dirty="0"/>
              <a:t>4. Partner B responds, giving full sentence replies with one of the two adverbs.  </a:t>
            </a:r>
            <a:endParaRPr dirty="0"/>
          </a:p>
          <a:p>
            <a:pPr marL="0" lvl="0" indent="0" algn="l" rtl="0">
              <a:spcBef>
                <a:spcPts val="0"/>
              </a:spcBef>
              <a:spcAft>
                <a:spcPts val="0"/>
              </a:spcAft>
              <a:buNone/>
            </a:pPr>
            <a:r>
              <a:rPr lang="en-GB" dirty="0"/>
              <a:t>5. Partner A notes responses in English, paying attention to which use of English (simple present or present continuous) is required.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a:t>
            </a:r>
            <a:r>
              <a:rPr lang="en-GB" dirty="0"/>
              <a:t>: the task has been prepared in this way to avoid printing, and handing out copies. If preferred, teachers could print and distribute the handout provided.</a:t>
            </a:r>
            <a:br>
              <a:rPr lang="en-GB" dirty="0"/>
            </a:br>
            <a:endParaRPr dirty="0"/>
          </a:p>
          <a:p>
            <a:pPr marL="0" lvl="0" indent="0" algn="l" rtl="0">
              <a:spcBef>
                <a:spcPts val="0"/>
              </a:spcBef>
              <a:spcAft>
                <a:spcPts val="0"/>
              </a:spcAf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Procedure:</a:t>
            </a:r>
            <a:br>
              <a:rPr lang="en-GB"/>
            </a:br>
            <a:r>
              <a:rPr lang="en-GB"/>
              <a:t>1. Partner A copies his/her six sets of response prompts down and turns away from the board.</a:t>
            </a:r>
            <a:endParaRPr/>
          </a:p>
          <a:p>
            <a:pPr marL="0" lvl="0" indent="0" algn="l" rtl="0">
              <a:spcBef>
                <a:spcPts val="0"/>
              </a:spcBef>
              <a:spcAft>
                <a:spcPts val="0"/>
              </a:spcAft>
              <a:buNone/>
            </a:pPr>
            <a:r>
              <a:rPr lang="en-GB"/>
              <a:t>2. Click for these to disappear and the English question prompts to appear.</a:t>
            </a:r>
            <a:endParaRPr/>
          </a:p>
          <a:p>
            <a:pPr marL="0" lvl="0" indent="0" algn="l" rtl="0">
              <a:spcBef>
                <a:spcPts val="0"/>
              </a:spcBef>
              <a:spcAft>
                <a:spcPts val="0"/>
              </a:spcAft>
              <a:buNone/>
            </a:pPr>
            <a:r>
              <a:rPr lang="en-GB"/>
              <a:t>3. Partner B asks questions in reverse order 6 – 1.</a:t>
            </a:r>
            <a:endParaRPr/>
          </a:p>
          <a:p>
            <a:pPr marL="0" lvl="0" indent="0" algn="l" rtl="0">
              <a:spcBef>
                <a:spcPts val="0"/>
              </a:spcBef>
              <a:spcAft>
                <a:spcPts val="0"/>
              </a:spcAft>
              <a:buNone/>
            </a:pPr>
            <a:r>
              <a:rPr lang="en-GB"/>
              <a:t>4. Partner A responds, giving full sentence replies with one of the two adverbs.  </a:t>
            </a:r>
            <a:endParaRPr/>
          </a:p>
          <a:p>
            <a:pPr marL="0" lvl="0" indent="0" algn="l" rtl="0">
              <a:spcBef>
                <a:spcPts val="0"/>
              </a:spcBef>
              <a:spcAft>
                <a:spcPts val="0"/>
              </a:spcAft>
              <a:buNone/>
            </a:pPr>
            <a:r>
              <a:rPr lang="en-GB"/>
              <a:t>5. Partner B notes responses in English, paying attention to which use of English (simple present or present continuous) is required.</a:t>
            </a:r>
            <a:endParaRPr/>
          </a:p>
          <a:p>
            <a:pPr marL="0" lvl="0" indent="0" algn="l" rtl="0">
              <a:spcBef>
                <a:spcPts val="0"/>
              </a:spcBef>
              <a:spcAft>
                <a:spcPts val="0"/>
              </a:spcAft>
              <a:buNone/>
            </a:pP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444" name="Google Shape;44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prompt students to consider the themes raised in the lesson.</a:t>
            </a:r>
            <a:br>
              <a:rPr lang="en-GB" b="0" dirty="0"/>
            </a:br>
            <a:br>
              <a:rPr lang="en-GB" b="0" dirty="0"/>
            </a:br>
            <a:r>
              <a:rPr lang="en-GB" b="1" dirty="0"/>
              <a:t>Procedure:</a:t>
            </a:r>
            <a:br>
              <a:rPr lang="en-GB" dirty="0"/>
            </a:br>
            <a:r>
              <a:rPr lang="en-GB" dirty="0"/>
              <a:t>Students read the speech bubbles and react to them – many will be able to do this in straightforward German (e.g., Ich </a:t>
            </a:r>
            <a:r>
              <a:rPr lang="en-GB" dirty="0" err="1"/>
              <a:t>denke</a:t>
            </a:r>
            <a:r>
              <a:rPr lang="en-GB" dirty="0"/>
              <a:t>, das </a:t>
            </a:r>
            <a:r>
              <a:rPr lang="en-GB" dirty="0" err="1"/>
              <a:t>ist</a:t>
            </a:r>
            <a:r>
              <a:rPr lang="en-GB" dirty="0"/>
              <a:t> </a:t>
            </a:r>
            <a:r>
              <a:rPr lang="en-GB" dirty="0" err="1"/>
              <a:t>richtig</a:t>
            </a:r>
            <a:r>
              <a:rPr lang="en-GB" dirty="0"/>
              <a:t>).</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sz="1200" dirty="0">
                <a:latin typeface="Calibri"/>
                <a:ea typeface="Calibri"/>
                <a:cs typeface="Calibri"/>
                <a:sym typeface="Calibri"/>
              </a:rPr>
              <a:t>The topics raised in this week’s theme of </a:t>
            </a:r>
            <a:r>
              <a:rPr lang="en-GB" sz="1200" i="1" dirty="0">
                <a:latin typeface="Calibri"/>
                <a:ea typeface="Calibri"/>
                <a:cs typeface="Calibri"/>
                <a:sym typeface="Calibri"/>
              </a:rPr>
              <a:t>identity – who we are and what we do</a:t>
            </a:r>
            <a:r>
              <a:rPr lang="en-GB" sz="1200" dirty="0">
                <a:latin typeface="Calibri"/>
                <a:ea typeface="Calibri"/>
                <a:cs typeface="Calibri"/>
                <a:sym typeface="Calibri"/>
              </a:rPr>
              <a:t> - may give rise to many areas of discussion.  Teachers may want to use the speech bubbles as a starting point  for whole-class debate or as an opportunity for pairs of students to read aloud each bubble, translate it and talk further on each point, either in German or in English.  These questions lead naturally into the next lesson’s theme of </a:t>
            </a:r>
            <a:r>
              <a:rPr lang="en-GB" sz="1200" i="1" dirty="0">
                <a:latin typeface="Calibri"/>
                <a:ea typeface="Calibri"/>
                <a:cs typeface="Calibri"/>
                <a:sym typeface="Calibri"/>
              </a:rPr>
              <a:t>Identity and Gender. </a:t>
            </a:r>
            <a:endParaRPr sz="1200"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GB" b="1" dirty="0"/>
              <a:t>Unknown vocabulary and cognates</a:t>
            </a:r>
            <a:r>
              <a:rPr lang="en-GB" dirty="0"/>
              <a:t>:</a:t>
            </a:r>
            <a:endParaRPr dirty="0"/>
          </a:p>
          <a:p>
            <a:pPr marL="0" lvl="0" indent="0" algn="l" rtl="0">
              <a:spcBef>
                <a:spcPts val="0"/>
              </a:spcBef>
              <a:spcAft>
                <a:spcPts val="0"/>
              </a:spcAft>
              <a:buNone/>
            </a:pPr>
            <a:r>
              <a:rPr lang="en-GB" dirty="0" err="1"/>
              <a:t>Staatsbürgerschaft</a:t>
            </a:r>
            <a:r>
              <a:rPr lang="en-GB" dirty="0"/>
              <a:t> [n/a] </a:t>
            </a:r>
            <a:r>
              <a:rPr lang="en-GB" dirty="0" err="1"/>
              <a:t>Sendung</a:t>
            </a:r>
            <a:r>
              <a:rPr lang="en-GB" dirty="0"/>
              <a:t> [2360] </a:t>
            </a:r>
            <a:br>
              <a:rPr lang="en-GB" dirty="0"/>
            </a:br>
            <a:r>
              <a:rPr lang="en-GB" b="1" dirty="0"/>
              <a:t>Note</a:t>
            </a:r>
            <a:r>
              <a:rPr lang="en-GB" dirty="0"/>
              <a:t>: </a:t>
            </a:r>
            <a:r>
              <a:rPr lang="en-GB" dirty="0" err="1"/>
              <a:t>künstlich</a:t>
            </a:r>
            <a:r>
              <a:rPr lang="en-GB" dirty="0"/>
              <a:t> was taught in Y9 but is glossed here as it may be difficult to retrieve the meaning in this short task.</a:t>
            </a:r>
            <a:br>
              <a:rPr lang="en-GB" dirty="0"/>
            </a:b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sz="1200" i="1" dirty="0">
              <a:solidFill>
                <a:srgbClr val="000000"/>
              </a:solidFill>
            </a:endParaRPr>
          </a:p>
          <a:p>
            <a:pPr marL="0" lvl="0" indent="0" algn="l" rtl="0">
              <a:spcBef>
                <a:spcPts val="0"/>
              </a:spcBef>
              <a:spcAft>
                <a:spcPts val="0"/>
              </a:spcAft>
              <a:buNone/>
            </a:pPr>
            <a:endParaRPr dirty="0"/>
          </a:p>
        </p:txBody>
      </p:sp>
      <p:sp>
        <p:nvSpPr>
          <p:cNvPr id="467" name="Google Shape;46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52868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Heimat, </a:t>
            </a:r>
            <a:r>
              <a:rPr lang="en-CA" sz="1200" b="1" i="0" u="none" strike="noStrike" kern="1200" dirty="0" err="1">
                <a:solidFill>
                  <a:schemeClr val="tx1"/>
                </a:solidFill>
                <a:effectLst/>
                <a:latin typeface="+mn-lt"/>
                <a:ea typeface="+mn-ea"/>
                <a:cs typeface="+mn-cs"/>
              </a:rPr>
              <a:t>lesbisch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Polen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schwul</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Staat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Syrien</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Amerikaner</a:t>
            </a:r>
            <a:r>
              <a:rPr lang="en-CA" sz="1200" b="1" i="0" u="none" strike="noStrike" kern="1200" dirty="0">
                <a:solidFill>
                  <a:schemeClr val="tx1"/>
                </a:solidFill>
                <a:effectLst/>
                <a:latin typeface="+mn-lt"/>
                <a:ea typeface="+mn-ea"/>
                <a:cs typeface="+mn-cs"/>
              </a:rPr>
              <a:t>, England, </a:t>
            </a:r>
            <a:r>
              <a:rPr lang="en-CA" sz="1200" b="1" i="0" u="none" strike="noStrike" kern="1200" dirty="0" err="1">
                <a:solidFill>
                  <a:schemeClr val="tx1"/>
                </a:solidFill>
                <a:effectLst/>
                <a:latin typeface="+mn-lt"/>
                <a:ea typeface="+mn-ea"/>
                <a:cs typeface="+mn-cs"/>
              </a:rPr>
              <a:t>Engländer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Frankreich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französisch</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Maschine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Polen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spanisch</a:t>
            </a: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err="1">
                <a:solidFill>
                  <a:schemeClr val="tx1"/>
                </a:solidFill>
                <a:effectLst/>
                <a:latin typeface="+mn-lt"/>
                <a:ea typeface="+mn-ea"/>
                <a:cs typeface="+mn-cs"/>
              </a:rPr>
              <a:t>Staat</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Syrien</a:t>
            </a:r>
            <a:r>
              <a:rPr lang="en-CA" sz="1200" b="1" i="0" u="none" strike="noStrike" kern="1200" dirty="0">
                <a:solidFill>
                  <a:schemeClr val="tx1"/>
                </a:solidFill>
                <a:effectLst/>
                <a:latin typeface="+mn-lt"/>
                <a:ea typeface="+mn-ea"/>
                <a:cs typeface="+mn-cs"/>
              </a:rPr>
              <a:t>, USA.</a:t>
            </a:r>
          </a:p>
          <a:p>
            <a:pPr marL="0" marR="0" lvl="0" indent="0" algn="l" rtl="0">
              <a:lnSpc>
                <a:spcPct val="100000"/>
              </a:lnSpc>
              <a:spcBef>
                <a:spcPts val="0"/>
              </a:spcBef>
              <a:spcAft>
                <a:spcPts val="0"/>
              </a:spcAft>
              <a:buClr>
                <a:schemeClr val="dk1"/>
              </a:buClr>
              <a:buSzPts val="1200"/>
              <a:buFont typeface="Calibri"/>
              <a:buNone/>
            </a:pPr>
            <a:endParaRPr lang="en-CA"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CA" sz="1200" b="0" i="0" u="none" strike="noStrike" dirty="0">
                <a:solidFill>
                  <a:schemeClr val="dk1"/>
                </a:solidFill>
                <a:latin typeface="Calibri"/>
                <a:ea typeface="Calibri"/>
                <a:cs typeface="Calibri"/>
                <a:sym typeface="Calibri"/>
              </a:rPr>
              <a:t>Artwork by Steve Clarke. All additional pictures selected are available under a Creative Commons license, no attribution required.</a:t>
            </a:r>
            <a:endParaRPr lang="en-CA" dirty="0"/>
          </a:p>
          <a:p>
            <a:pPr marL="0" marR="0" lvl="0" indent="0" algn="l" rtl="0">
              <a:lnSpc>
                <a:spcPct val="100000"/>
              </a:lnSpc>
              <a:spcBef>
                <a:spcPts val="0"/>
              </a:spcBef>
              <a:spcAft>
                <a:spcPts val="0"/>
              </a:spcAft>
              <a:buClr>
                <a:schemeClr val="dk1"/>
              </a:buClr>
              <a:buSzPts val="1200"/>
              <a:buFont typeface="Calibri"/>
              <a:buNone/>
            </a:pPr>
            <a:r>
              <a:rPr lang="en-CA" sz="1200" b="0" i="0" u="none" strike="noStrike" dirty="0">
                <a:solidFill>
                  <a:schemeClr val="dk1"/>
                </a:solidFill>
                <a:latin typeface="Calibri"/>
                <a:ea typeface="Calibri"/>
                <a:cs typeface="Calibri"/>
                <a:sym typeface="Calibri"/>
              </a:rPr>
              <a:t>Native-speaker teacher feedback provided by </a:t>
            </a:r>
            <a:r>
              <a:rPr lang="en-CA" sz="1200" b="0" i="0" dirty="0">
                <a:solidFill>
                  <a:schemeClr val="dk1"/>
                </a:solidFill>
                <a:latin typeface="Calibri"/>
                <a:ea typeface="Calibri"/>
                <a:cs typeface="Calibri"/>
                <a:sym typeface="Calibri"/>
              </a:rPr>
              <a:t>Stephanie Cross.</a:t>
            </a:r>
            <a:endParaRPr lang="en-CA" dirty="0"/>
          </a:p>
          <a:p>
            <a:pPr marL="0" marR="0" lvl="0" indent="0" algn="l" rtl="0">
              <a:lnSpc>
                <a:spcPct val="100000"/>
              </a:lnSpc>
              <a:spcBef>
                <a:spcPts val="0"/>
              </a:spcBef>
              <a:spcAft>
                <a:spcPts val="0"/>
              </a:spcAft>
              <a:buClr>
                <a:schemeClr val="dk1"/>
              </a:buClr>
              <a:buSzPts val="1200"/>
              <a:buFont typeface="Calibri"/>
              <a:buNone/>
            </a:pPr>
            <a:endParaRPr lang="en-CA" sz="1200" b="1" dirty="0"/>
          </a:p>
          <a:p>
            <a:pPr marL="0" marR="0" lvl="0" indent="0" algn="l" rtl="0">
              <a:lnSpc>
                <a:spcPct val="100000"/>
              </a:lnSpc>
              <a:spcBef>
                <a:spcPts val="0"/>
              </a:spcBef>
              <a:spcAft>
                <a:spcPts val="0"/>
              </a:spcAft>
              <a:buClr>
                <a:schemeClr val="dk1"/>
              </a:buClr>
              <a:buSzPts val="1200"/>
              <a:buFont typeface="Calibri"/>
              <a:buNone/>
            </a:pPr>
            <a:r>
              <a:rPr lang="en-CA" sz="1200" b="1" dirty="0"/>
              <a:t>Learning outcomes (lesson 3):</a:t>
            </a:r>
            <a:br>
              <a:rPr lang="en-CA" sz="1200" b="1" dirty="0"/>
            </a:br>
            <a:r>
              <a:rPr lang="en-CA" sz="1200" b="0" dirty="0"/>
              <a:t>Revisit plural adjectival nouns (H)</a:t>
            </a:r>
            <a:br>
              <a:rPr lang="en-CA" sz="1200" b="0" dirty="0"/>
            </a:br>
            <a:r>
              <a:rPr lang="en-CA" sz="1200" b="1" dirty="0"/>
              <a:t>Introduce the plural formation of some masculine people nouns and other weak masculine nouns (i.e.,  add-(e)n) (H)</a:t>
            </a:r>
            <a:br>
              <a:rPr lang="en-CA" sz="1200" b="0" dirty="0"/>
            </a:br>
            <a:r>
              <a:rPr lang="en-CA" sz="1200" b="0" dirty="0"/>
              <a:t>Revisit meaning and use of </a:t>
            </a:r>
            <a:r>
              <a:rPr lang="en-CA" sz="1200" b="0" dirty="0" err="1"/>
              <a:t>seit</a:t>
            </a:r>
            <a:r>
              <a:rPr lang="en-CA" sz="1200" b="0" dirty="0"/>
              <a:t> + present tense (H)</a:t>
            </a:r>
            <a:endParaRPr lang="en-CA" dirty="0"/>
          </a:p>
          <a:p>
            <a:pPr marL="0" marR="0" lvl="0" indent="0" algn="l" rtl="0">
              <a:lnSpc>
                <a:spcPct val="100000"/>
              </a:lnSpc>
              <a:spcBef>
                <a:spcPts val="0"/>
              </a:spcBef>
              <a:spcAft>
                <a:spcPts val="0"/>
              </a:spcAft>
              <a:buClr>
                <a:schemeClr val="dk1"/>
              </a:buClr>
              <a:buSzPts val="1200"/>
              <a:buFont typeface="Calibri"/>
              <a:buNone/>
            </a:pPr>
            <a:r>
              <a:rPr lang="en-CA" sz="1200" b="0" dirty="0"/>
              <a:t>Revisit knowledge about the </a:t>
            </a:r>
            <a:r>
              <a:rPr lang="en-CA" sz="1200" b="0" dirty="0" err="1"/>
              <a:t>Gendersternchen</a:t>
            </a:r>
            <a:r>
              <a:rPr lang="en-CA" sz="1200" b="0" dirty="0"/>
              <a:t> and other gender neutral language use</a:t>
            </a:r>
            <a:endParaRPr lang="en-CA" dirty="0"/>
          </a:p>
          <a:p>
            <a:pPr marL="0" marR="0" lvl="0" indent="0" algn="l" rtl="0">
              <a:lnSpc>
                <a:spcPct val="100000"/>
              </a:lnSpc>
              <a:spcBef>
                <a:spcPts val="0"/>
              </a:spcBef>
              <a:spcAft>
                <a:spcPts val="0"/>
              </a:spcAft>
              <a:buClr>
                <a:schemeClr val="dk1"/>
              </a:buClr>
              <a:buSzPts val="1200"/>
              <a:buFont typeface="Calibri"/>
              <a:buNone/>
            </a:pPr>
            <a:endParaRPr lang="en-CA" sz="1200" b="1" dirty="0"/>
          </a:p>
          <a:p>
            <a:pPr marL="0" marR="0" lvl="0" indent="0" algn="l" rtl="0">
              <a:lnSpc>
                <a:spcPct val="100000"/>
              </a:lnSpc>
              <a:spcBef>
                <a:spcPts val="0"/>
              </a:spcBef>
              <a:spcAft>
                <a:spcPts val="0"/>
              </a:spcAft>
              <a:buClr>
                <a:schemeClr val="dk1"/>
              </a:buClr>
              <a:buSzPts val="1200"/>
              <a:buFont typeface="Calibri"/>
              <a:buNone/>
            </a:pPr>
            <a:r>
              <a:rPr lang="en-CA" sz="1200" b="1" i="0" u="none" strike="noStrike" cap="none" dirty="0">
                <a:solidFill>
                  <a:schemeClr val="dk1"/>
                </a:solidFill>
                <a:latin typeface="Calibri"/>
                <a:ea typeface="Calibri"/>
                <a:cs typeface="Calibri"/>
                <a:sym typeface="Calibri"/>
              </a:rPr>
              <a:t>Phonics: </a:t>
            </a:r>
            <a:r>
              <a:rPr lang="en-CA" sz="1200" b="0" i="0" u="none" strike="noStrike" cap="none" dirty="0">
                <a:solidFill>
                  <a:schemeClr val="dk1"/>
                </a:solidFill>
                <a:latin typeface="Calibri"/>
                <a:ea typeface="Calibri"/>
                <a:cs typeface="Calibri"/>
                <a:sym typeface="Calibri"/>
              </a:rPr>
              <a:t>[</a:t>
            </a:r>
            <a:r>
              <a:rPr lang="en-CA" sz="1200" b="0" i="0" u="none" strike="noStrike" cap="none" dirty="0" err="1">
                <a:solidFill>
                  <a:schemeClr val="dk1"/>
                </a:solidFill>
                <a:latin typeface="Calibri"/>
                <a:ea typeface="Calibri"/>
                <a:cs typeface="Calibri"/>
                <a:sym typeface="Calibri"/>
              </a:rPr>
              <a:t>ei</a:t>
            </a:r>
            <a:r>
              <a:rPr lang="en-CA" sz="1200" b="0" i="0" u="none" strike="noStrike" cap="none" dirty="0">
                <a:solidFill>
                  <a:schemeClr val="dk1"/>
                </a:solidFill>
                <a:latin typeface="Calibri"/>
                <a:ea typeface="Calibri"/>
                <a:cs typeface="Calibri"/>
                <a:sym typeface="Calibri"/>
              </a:rPr>
              <a:t>] vs [</a:t>
            </a:r>
            <a:r>
              <a:rPr lang="en-CA" sz="1200" b="0" i="0" u="none" strike="noStrike" cap="none" dirty="0" err="1">
                <a:solidFill>
                  <a:schemeClr val="dk1"/>
                </a:solidFill>
                <a:latin typeface="Calibri"/>
                <a:ea typeface="Calibri"/>
                <a:cs typeface="Calibri"/>
                <a:sym typeface="Calibri"/>
              </a:rPr>
              <a:t>ie</a:t>
            </a:r>
            <a:r>
              <a:rPr lang="en-CA" sz="1200" b="0" i="0" u="none" strike="noStrike" cap="none" dirty="0">
                <a:solidFill>
                  <a:schemeClr val="dk1"/>
                </a:solidFill>
                <a:latin typeface="Calibri"/>
                <a:ea typeface="Calibri"/>
                <a:cs typeface="Calibri"/>
                <a:sym typeface="Calibri"/>
              </a:rPr>
              <a:t>] link to grammar: sein, </a:t>
            </a:r>
            <a:r>
              <a:rPr lang="en-CA" sz="1200" b="0" i="0" u="none" strike="noStrike" cap="none" dirty="0" err="1">
                <a:solidFill>
                  <a:schemeClr val="dk1"/>
                </a:solidFill>
                <a:latin typeface="Calibri"/>
                <a:ea typeface="Calibri"/>
                <a:cs typeface="Calibri"/>
                <a:sym typeface="Calibri"/>
              </a:rPr>
              <a:t>seit</a:t>
            </a:r>
            <a:r>
              <a:rPr lang="en-CA" sz="1200" b="0" i="0" u="none" strike="noStrike" cap="none" dirty="0">
                <a:solidFill>
                  <a:schemeClr val="dk1"/>
                </a:solidFill>
                <a:latin typeface="Calibri"/>
                <a:ea typeface="Calibri"/>
                <a:cs typeface="Calibri"/>
                <a:sym typeface="Calibri"/>
              </a:rPr>
              <a:t>; unstressed [er]/vocalic [r] vs consonantal [r]</a:t>
            </a:r>
            <a:br>
              <a:rPr lang="en-CA" sz="1200" b="0" i="0" u="none" strike="noStrike" cap="none" dirty="0">
                <a:solidFill>
                  <a:schemeClr val="dk1"/>
                </a:solidFill>
                <a:latin typeface="Calibri"/>
                <a:ea typeface="Calibri"/>
                <a:cs typeface="Calibri"/>
                <a:sym typeface="Calibri"/>
              </a:rPr>
            </a:br>
            <a:r>
              <a:rPr lang="en-CA" sz="1200" b="1" i="0" u="none" strike="noStrike" cap="none" dirty="0">
                <a:solidFill>
                  <a:schemeClr val="dk1"/>
                </a:solidFill>
                <a:latin typeface="Calibri"/>
                <a:ea typeface="Calibri"/>
                <a:cs typeface="Calibri"/>
                <a:sym typeface="Calibri"/>
              </a:rPr>
              <a:t>Word frequency (1 is the most frequent word in German): </a:t>
            </a:r>
            <a:endParaRPr lang="en-CA"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CA" b="1" dirty="0"/>
              <a:t>New vocabulary</a:t>
            </a:r>
            <a:r>
              <a:rPr lang="en-CA" dirty="0"/>
              <a:t>: </a:t>
            </a:r>
            <a:r>
              <a:rPr lang="en-CA" dirty="0" err="1">
                <a:highlight>
                  <a:srgbClr val="FFFF00"/>
                </a:highlight>
              </a:rPr>
              <a:t>bedeuten</a:t>
            </a:r>
            <a:r>
              <a:rPr lang="en-CA" dirty="0">
                <a:highlight>
                  <a:srgbClr val="FFFF00"/>
                </a:highlight>
              </a:rPr>
              <a:t> [398] (der) Deutsche, (</a:t>
            </a:r>
            <a:r>
              <a:rPr lang="en-CA" dirty="0" err="1">
                <a:highlight>
                  <a:srgbClr val="FFFF00"/>
                </a:highlight>
              </a:rPr>
              <a:t>ein</a:t>
            </a:r>
            <a:r>
              <a:rPr lang="en-CA" dirty="0">
                <a:highlight>
                  <a:srgbClr val="FFFF00"/>
                </a:highlight>
              </a:rPr>
              <a:t>) </a:t>
            </a:r>
            <a:r>
              <a:rPr lang="en-CA" dirty="0" err="1">
                <a:highlight>
                  <a:srgbClr val="FFFF00"/>
                </a:highlight>
              </a:rPr>
              <a:t>Deutscher</a:t>
            </a:r>
            <a:r>
              <a:rPr lang="en-CA" dirty="0">
                <a:highlight>
                  <a:srgbClr val="FFFF00"/>
                </a:highlight>
              </a:rPr>
              <a:t> [499] (die, eine) Deutsche [499] England [1762] </a:t>
            </a:r>
            <a:r>
              <a:rPr lang="en-CA" dirty="0" err="1">
                <a:highlight>
                  <a:srgbClr val="FFFF00"/>
                </a:highlight>
              </a:rPr>
              <a:t>Engländer</a:t>
            </a:r>
            <a:r>
              <a:rPr lang="en-CA" dirty="0">
                <a:highlight>
                  <a:srgbClr val="FFFF00"/>
                </a:highlight>
              </a:rPr>
              <a:t> [3903] EU (</a:t>
            </a:r>
            <a:r>
              <a:rPr lang="en-CA" dirty="0" err="1">
                <a:highlight>
                  <a:srgbClr val="FFFF00"/>
                </a:highlight>
              </a:rPr>
              <a:t>Europäische</a:t>
            </a:r>
            <a:r>
              <a:rPr lang="en-CA" dirty="0">
                <a:highlight>
                  <a:srgbClr val="FFFF00"/>
                </a:highlight>
              </a:rPr>
              <a:t> Union) [726] </a:t>
            </a:r>
            <a:r>
              <a:rPr lang="en-CA" dirty="0" err="1">
                <a:highlight>
                  <a:srgbClr val="FFFF00"/>
                </a:highlight>
              </a:rPr>
              <a:t>Großbritannien</a:t>
            </a:r>
            <a:r>
              <a:rPr lang="en-CA" dirty="0">
                <a:highlight>
                  <a:srgbClr val="FFFF00"/>
                </a:highlight>
              </a:rPr>
              <a:t> [1640] Heimat [1305] Herr2 [154] Kunde [519] Mensch!2 Menschen1 [90] Name [255] </a:t>
            </a:r>
            <a:r>
              <a:rPr lang="en-CA" dirty="0" err="1">
                <a:highlight>
                  <a:srgbClr val="FFFF00"/>
                </a:highlight>
              </a:rPr>
              <a:t>Staaten</a:t>
            </a:r>
            <a:r>
              <a:rPr lang="en-CA" dirty="0">
                <a:highlight>
                  <a:srgbClr val="FFFF00"/>
                </a:highlight>
              </a:rPr>
              <a:t> [337] USA (</a:t>
            </a:r>
            <a:r>
              <a:rPr lang="en-CA" dirty="0" err="1">
                <a:highlight>
                  <a:srgbClr val="FFFF00"/>
                </a:highlight>
              </a:rPr>
              <a:t>Vereinigte</a:t>
            </a:r>
            <a:r>
              <a:rPr lang="en-CA" dirty="0">
                <a:highlight>
                  <a:srgbClr val="FFFF00"/>
                </a:highlight>
              </a:rPr>
              <a:t> </a:t>
            </a:r>
            <a:r>
              <a:rPr lang="en-CA" dirty="0" err="1">
                <a:highlight>
                  <a:srgbClr val="FFFF00"/>
                </a:highlight>
              </a:rPr>
              <a:t>Staaten</a:t>
            </a:r>
            <a:r>
              <a:rPr lang="en-CA" dirty="0">
                <a:highlight>
                  <a:srgbClr val="FFFF00"/>
                </a:highlight>
              </a:rPr>
              <a:t> von Amerika) [409] bi(</a:t>
            </a:r>
            <a:r>
              <a:rPr lang="en-CA" dirty="0" err="1">
                <a:highlight>
                  <a:srgbClr val="FFFF00"/>
                </a:highlight>
              </a:rPr>
              <a:t>sexuell</a:t>
            </a:r>
            <a:r>
              <a:rPr lang="en-CA" dirty="0">
                <a:highlight>
                  <a:srgbClr val="FFFF00"/>
                </a:highlight>
              </a:rPr>
              <a:t>) [n/a] </a:t>
            </a:r>
            <a:r>
              <a:rPr lang="en-CA" dirty="0" err="1">
                <a:highlight>
                  <a:srgbClr val="FFFF00"/>
                </a:highlight>
              </a:rPr>
              <a:t>englisch</a:t>
            </a:r>
            <a:r>
              <a:rPr lang="en-CA" dirty="0">
                <a:highlight>
                  <a:srgbClr val="FFFF00"/>
                </a:highlight>
              </a:rPr>
              <a:t> [662] </a:t>
            </a:r>
            <a:r>
              <a:rPr lang="en-CA" dirty="0" err="1">
                <a:highlight>
                  <a:srgbClr val="FFFF00"/>
                </a:highlight>
              </a:rPr>
              <a:t>europäisch</a:t>
            </a:r>
            <a:r>
              <a:rPr lang="en-CA" dirty="0">
                <a:highlight>
                  <a:srgbClr val="FFFF00"/>
                </a:highlight>
              </a:rPr>
              <a:t> [335] </a:t>
            </a:r>
            <a:r>
              <a:rPr lang="en-CA" dirty="0" err="1">
                <a:highlight>
                  <a:srgbClr val="FFFF00"/>
                </a:highlight>
              </a:rPr>
              <a:t>französisch</a:t>
            </a:r>
            <a:r>
              <a:rPr lang="en-CA" dirty="0">
                <a:highlight>
                  <a:srgbClr val="FFFF00"/>
                </a:highlight>
              </a:rPr>
              <a:t> [816] hetero(</a:t>
            </a:r>
            <a:r>
              <a:rPr lang="en-CA" dirty="0" err="1">
                <a:highlight>
                  <a:srgbClr val="FFFF00"/>
                </a:highlight>
              </a:rPr>
              <a:t>sexuell</a:t>
            </a:r>
            <a:r>
              <a:rPr lang="en-CA" dirty="0">
                <a:highlight>
                  <a:srgbClr val="FFFF00"/>
                </a:highlight>
              </a:rPr>
              <a:t>) [n/a] </a:t>
            </a:r>
            <a:r>
              <a:rPr lang="en-CA" dirty="0" err="1">
                <a:highlight>
                  <a:srgbClr val="FFFF00"/>
                </a:highlight>
              </a:rPr>
              <a:t>lesbisch</a:t>
            </a:r>
            <a:r>
              <a:rPr lang="en-CA" dirty="0">
                <a:highlight>
                  <a:srgbClr val="FFFF00"/>
                </a:highlight>
              </a:rPr>
              <a:t> [n/a] </a:t>
            </a:r>
            <a:r>
              <a:rPr lang="en-CA" dirty="0" err="1">
                <a:highlight>
                  <a:srgbClr val="FFFF00"/>
                </a:highlight>
              </a:rPr>
              <a:t>nicht</a:t>
            </a:r>
            <a:r>
              <a:rPr lang="en-CA" dirty="0">
                <a:highlight>
                  <a:srgbClr val="FFFF00"/>
                </a:highlight>
              </a:rPr>
              <a:t> </a:t>
            </a:r>
            <a:r>
              <a:rPr lang="en-CA" dirty="0" err="1">
                <a:highlight>
                  <a:srgbClr val="FFFF00"/>
                </a:highlight>
              </a:rPr>
              <a:t>binär</a:t>
            </a:r>
            <a:r>
              <a:rPr lang="en-CA" dirty="0">
                <a:highlight>
                  <a:srgbClr val="FFFF00"/>
                </a:highlight>
              </a:rPr>
              <a:t> [n/a] </a:t>
            </a:r>
            <a:r>
              <a:rPr lang="en-CA" dirty="0" err="1">
                <a:highlight>
                  <a:srgbClr val="FFFF00"/>
                </a:highlight>
              </a:rPr>
              <a:t>schwul</a:t>
            </a:r>
            <a:r>
              <a:rPr lang="en-CA" dirty="0">
                <a:highlight>
                  <a:srgbClr val="FFFF00"/>
                </a:highlight>
              </a:rPr>
              <a:t> [3961] </a:t>
            </a:r>
            <a:r>
              <a:rPr lang="en-CA" dirty="0" err="1">
                <a:highlight>
                  <a:srgbClr val="FFFF00"/>
                </a:highlight>
              </a:rPr>
              <a:t>spanisch</a:t>
            </a:r>
            <a:r>
              <a:rPr lang="en-CA" dirty="0">
                <a:highlight>
                  <a:srgbClr val="FFFF00"/>
                </a:highlight>
              </a:rPr>
              <a:t> [1919]  </a:t>
            </a:r>
            <a:r>
              <a:rPr lang="en-CA" dirty="0" err="1">
                <a:highlight>
                  <a:srgbClr val="FFFF00"/>
                </a:highlight>
              </a:rPr>
              <a:t>besitzen</a:t>
            </a:r>
            <a:r>
              <a:rPr lang="en-CA" dirty="0">
                <a:highlight>
                  <a:srgbClr val="FFFF00"/>
                </a:highlight>
              </a:rPr>
              <a:t> (H) [586] </a:t>
            </a:r>
            <a:r>
              <a:rPr lang="en-CA" dirty="0" err="1">
                <a:highlight>
                  <a:srgbClr val="FFFF00"/>
                </a:highlight>
              </a:rPr>
              <a:t>stammen</a:t>
            </a:r>
            <a:r>
              <a:rPr lang="en-CA" dirty="0">
                <a:highlight>
                  <a:srgbClr val="FFFF00"/>
                </a:highlight>
              </a:rPr>
              <a:t> </a:t>
            </a:r>
            <a:r>
              <a:rPr lang="en-CA" dirty="0" err="1">
                <a:highlight>
                  <a:srgbClr val="FFFF00"/>
                </a:highlight>
              </a:rPr>
              <a:t>aus</a:t>
            </a:r>
            <a:r>
              <a:rPr lang="en-CA" dirty="0">
                <a:highlight>
                  <a:srgbClr val="FFFF00"/>
                </a:highlight>
              </a:rPr>
              <a:t> + noun (H) [908] </a:t>
            </a:r>
            <a:r>
              <a:rPr lang="en-CA" dirty="0" err="1">
                <a:highlight>
                  <a:srgbClr val="FFFF00"/>
                </a:highlight>
              </a:rPr>
              <a:t>Amerikaner</a:t>
            </a:r>
            <a:r>
              <a:rPr lang="en-CA" dirty="0">
                <a:highlight>
                  <a:srgbClr val="FFFF00"/>
                </a:highlight>
              </a:rPr>
              <a:t> (H) [1741] </a:t>
            </a:r>
            <a:r>
              <a:rPr lang="en-CA" dirty="0" err="1">
                <a:highlight>
                  <a:srgbClr val="FFFF00"/>
                </a:highlight>
              </a:rPr>
              <a:t>Maschine</a:t>
            </a:r>
            <a:r>
              <a:rPr lang="en-CA" dirty="0">
                <a:highlight>
                  <a:srgbClr val="FFFF00"/>
                </a:highlight>
              </a:rPr>
              <a:t> (H) [1237] </a:t>
            </a:r>
            <a:r>
              <a:rPr lang="en-CA" dirty="0" err="1">
                <a:highlight>
                  <a:srgbClr val="FFFF00"/>
                </a:highlight>
              </a:rPr>
              <a:t>eigentlich</a:t>
            </a:r>
            <a:r>
              <a:rPr lang="en-CA" dirty="0">
                <a:highlight>
                  <a:srgbClr val="FFFF00"/>
                </a:highlight>
              </a:rPr>
              <a:t> (H) [151] </a:t>
            </a:r>
            <a:r>
              <a:rPr lang="en-CA" dirty="0" err="1">
                <a:highlight>
                  <a:srgbClr val="FFFF00"/>
                </a:highlight>
              </a:rPr>
              <a:t>österreichisch</a:t>
            </a:r>
            <a:r>
              <a:rPr lang="en-CA" dirty="0">
                <a:highlight>
                  <a:srgbClr val="FFFF00"/>
                </a:highlight>
              </a:rPr>
              <a:t> (H) [1511] Schweizer (H) [1274] </a:t>
            </a:r>
          </a:p>
          <a:p>
            <a:pPr marL="0" lvl="0" indent="0" algn="l" rtl="0">
              <a:lnSpc>
                <a:spcPct val="100000"/>
              </a:lnSpc>
              <a:spcBef>
                <a:spcPts val="0"/>
              </a:spcBef>
              <a:spcAft>
                <a:spcPts val="0"/>
              </a:spcAft>
              <a:buSzPts val="1400"/>
              <a:buNone/>
            </a:pPr>
            <a:r>
              <a:rPr lang="en-CA" b="1" i="0" dirty="0"/>
              <a:t>Thematic revisited vocabulary</a:t>
            </a:r>
            <a:r>
              <a:rPr lang="en-CA" b="0" i="0" dirty="0"/>
              <a:t>: </a:t>
            </a:r>
            <a:r>
              <a:rPr lang="en-CA" b="0" i="0" dirty="0" err="1"/>
              <a:t>heißen</a:t>
            </a:r>
            <a:r>
              <a:rPr lang="en-CA" b="0" i="0" dirty="0"/>
              <a:t> [126] </a:t>
            </a:r>
            <a:r>
              <a:rPr lang="en-CA" b="0" i="0" dirty="0" err="1"/>
              <a:t>kommen</a:t>
            </a:r>
            <a:r>
              <a:rPr lang="en-CA" b="0" i="0" dirty="0"/>
              <a:t> [62] leben [98] </a:t>
            </a:r>
            <a:r>
              <a:rPr lang="en-CA" b="0" i="0" dirty="0" err="1"/>
              <a:t>lernen</a:t>
            </a:r>
            <a:r>
              <a:rPr lang="en-CA" b="0" i="0" dirty="0"/>
              <a:t> [288] </a:t>
            </a:r>
            <a:r>
              <a:rPr lang="en-CA" b="0" i="0" dirty="0" err="1"/>
              <a:t>reden</a:t>
            </a:r>
            <a:r>
              <a:rPr lang="en-CA" b="0" i="0" dirty="0"/>
              <a:t> [368] </a:t>
            </a:r>
            <a:r>
              <a:rPr lang="en-CA" b="0" i="0" dirty="0" err="1"/>
              <a:t>wohnen</a:t>
            </a:r>
            <a:r>
              <a:rPr lang="en-CA" b="0" i="0" dirty="0"/>
              <a:t> [560] </a:t>
            </a:r>
            <a:r>
              <a:rPr lang="en-CA" b="0" i="0" dirty="0" err="1"/>
              <a:t>Bürger</a:t>
            </a:r>
            <a:r>
              <a:rPr lang="en-CA" b="0" i="0" dirty="0"/>
              <a:t> [683] Deutschland [140] </a:t>
            </a:r>
            <a:r>
              <a:rPr lang="en-CA" b="0" i="0" dirty="0" err="1"/>
              <a:t>Frankreich</a:t>
            </a:r>
            <a:r>
              <a:rPr lang="en-CA" b="0" i="0" dirty="0"/>
              <a:t> [813] Herr [154] </a:t>
            </a:r>
            <a:r>
              <a:rPr lang="en-CA" b="0" i="0" dirty="0" err="1"/>
              <a:t>Junge</a:t>
            </a:r>
            <a:r>
              <a:rPr lang="en-CA" b="0" i="0" dirty="0"/>
              <a:t> [548] Mensch | Mensch! [90] Mutter [218] Nachbar [1283] Ort [341] </a:t>
            </a:r>
            <a:r>
              <a:rPr lang="en-CA" b="0" i="0" dirty="0" err="1"/>
              <a:t>Österreich</a:t>
            </a:r>
            <a:r>
              <a:rPr lang="en-CA" b="0" i="0" dirty="0"/>
              <a:t> [707] Person [357] </a:t>
            </a:r>
            <a:r>
              <a:rPr lang="en-CA" b="0" i="0" dirty="0" err="1"/>
              <a:t>Polen</a:t>
            </a:r>
            <a:r>
              <a:rPr lang="en-CA" b="0" i="0" dirty="0"/>
              <a:t> [2023] </a:t>
            </a:r>
            <a:r>
              <a:rPr lang="en-CA" b="0" i="0" dirty="0" err="1"/>
              <a:t>Sänger</a:t>
            </a:r>
            <a:r>
              <a:rPr lang="en-CA" b="0" i="0" dirty="0"/>
              <a:t> [3029] </a:t>
            </a:r>
            <a:r>
              <a:rPr lang="en-CA" b="0" i="0" dirty="0" err="1"/>
              <a:t>Schauspieler</a:t>
            </a:r>
            <a:r>
              <a:rPr lang="en-CA" b="0" i="0" dirty="0"/>
              <a:t> [1704] Schweiz [763] </a:t>
            </a:r>
            <a:r>
              <a:rPr lang="en-CA" b="0" i="0" dirty="0" err="1"/>
              <a:t>Spanien</a:t>
            </a:r>
            <a:r>
              <a:rPr lang="en-CA" b="0" i="0" dirty="0"/>
              <a:t> [1744] </a:t>
            </a:r>
            <a:r>
              <a:rPr lang="en-CA" b="0" i="0" dirty="0" err="1"/>
              <a:t>Sprache</a:t>
            </a:r>
            <a:r>
              <a:rPr lang="en-CA" b="0" i="0" dirty="0"/>
              <a:t> [421] </a:t>
            </a:r>
            <a:r>
              <a:rPr lang="en-CA" b="0" i="0" dirty="0" err="1"/>
              <a:t>Staat</a:t>
            </a:r>
            <a:r>
              <a:rPr lang="en-CA" b="0" i="0" dirty="0"/>
              <a:t> [337] Stadt [204] </a:t>
            </a:r>
            <a:r>
              <a:rPr lang="en-CA" b="0" i="0" dirty="0" err="1"/>
              <a:t>Syrien</a:t>
            </a:r>
            <a:r>
              <a:rPr lang="en-CA" b="0" i="0" dirty="0"/>
              <a:t> [1416] </a:t>
            </a:r>
            <a:r>
              <a:rPr lang="en-CA" b="0" i="0" dirty="0" err="1"/>
              <a:t>Türkei</a:t>
            </a:r>
            <a:r>
              <a:rPr lang="en-CA" b="0" i="0" dirty="0"/>
              <a:t> [922] </a:t>
            </a:r>
            <a:r>
              <a:rPr lang="en-CA" b="0" i="0" dirty="0" err="1"/>
              <a:t>deutsch</a:t>
            </a:r>
            <a:r>
              <a:rPr lang="en-CA" b="0" i="0" dirty="0"/>
              <a:t> [112] </a:t>
            </a:r>
            <a:r>
              <a:rPr lang="en-CA" b="0" i="0" dirty="0" err="1"/>
              <a:t>kulturell</a:t>
            </a:r>
            <a:r>
              <a:rPr lang="en-CA" b="0" i="0" dirty="0"/>
              <a:t> [1033] </a:t>
            </a:r>
            <a:r>
              <a:rPr lang="en-CA" b="0" i="0" dirty="0" err="1"/>
              <a:t>zu</a:t>
            </a:r>
            <a:r>
              <a:rPr lang="en-CA" b="0" i="0" dirty="0"/>
              <a:t> </a:t>
            </a:r>
            <a:r>
              <a:rPr lang="en-CA" b="0" i="0" dirty="0" err="1"/>
              <a:t>Hause</a:t>
            </a:r>
            <a:r>
              <a:rPr lang="en-CA" b="0" i="0" dirty="0"/>
              <a:t> [n/a] </a:t>
            </a:r>
            <a:r>
              <a:rPr lang="en-CA" b="0" i="0" dirty="0" err="1"/>
              <a:t>türkisch</a:t>
            </a:r>
            <a:r>
              <a:rPr lang="en-CA" b="0" i="0" dirty="0"/>
              <a:t> (H) [1531] </a:t>
            </a:r>
            <a:br>
              <a:rPr lang="en-CA" b="0" i="0" dirty="0"/>
            </a:br>
            <a:r>
              <a:rPr lang="en-CA" b="1" i="0" dirty="0"/>
              <a:t>Revisited function words</a:t>
            </a:r>
            <a:r>
              <a:rPr lang="en-CA" b="0" i="0" dirty="0"/>
              <a:t>: sein, bin, </a:t>
            </a:r>
            <a:r>
              <a:rPr lang="en-CA" b="0" i="0" dirty="0" err="1"/>
              <a:t>bist</a:t>
            </a:r>
            <a:r>
              <a:rPr lang="en-CA" b="0" i="0" dirty="0"/>
              <a:t>, </a:t>
            </a:r>
            <a:r>
              <a:rPr lang="en-CA" b="0" i="0" dirty="0" err="1"/>
              <a:t>ist</a:t>
            </a:r>
            <a:r>
              <a:rPr lang="en-CA" b="0" i="0" dirty="0"/>
              <a:t>, </a:t>
            </a:r>
            <a:r>
              <a:rPr lang="en-CA" b="0" i="0" dirty="0" err="1"/>
              <a:t>sind</a:t>
            </a:r>
            <a:r>
              <a:rPr lang="en-CA" b="0" i="0" dirty="0"/>
              <a:t>, </a:t>
            </a:r>
            <a:r>
              <a:rPr lang="en-CA" b="0" i="0" dirty="0" err="1"/>
              <a:t>seid</a:t>
            </a:r>
            <a:r>
              <a:rPr lang="en-CA" b="0" i="0" dirty="0"/>
              <a:t>, ich, du, er, </a:t>
            </a:r>
            <a:r>
              <a:rPr lang="en-CA" b="0" i="0" dirty="0" err="1"/>
              <a:t>sie</a:t>
            </a:r>
            <a:r>
              <a:rPr lang="en-CA" b="0" i="0" dirty="0"/>
              <a:t>, es, </a:t>
            </a:r>
            <a:r>
              <a:rPr lang="en-CA" b="0" i="0" dirty="0" err="1"/>
              <a:t>wir</a:t>
            </a:r>
            <a:r>
              <a:rPr lang="en-CA" b="0" i="0" dirty="0"/>
              <a:t>, </a:t>
            </a:r>
            <a:r>
              <a:rPr lang="en-CA" b="0" i="0" dirty="0" err="1"/>
              <a:t>ihr</a:t>
            </a:r>
            <a:r>
              <a:rPr lang="en-CA" b="0" i="0" dirty="0"/>
              <a:t>, </a:t>
            </a:r>
            <a:r>
              <a:rPr lang="en-CA" b="0" i="0" dirty="0" err="1"/>
              <a:t>sie</a:t>
            </a:r>
            <a:r>
              <a:rPr lang="en-CA" b="0" i="0" dirty="0"/>
              <a:t>, Sie, </a:t>
            </a:r>
            <a:r>
              <a:rPr lang="en-CA" b="0" i="0" dirty="0" err="1"/>
              <a:t>wann</a:t>
            </a:r>
            <a:r>
              <a:rPr lang="en-CA" b="0" i="0" dirty="0"/>
              <a:t>, was, </a:t>
            </a:r>
            <a:r>
              <a:rPr lang="en-CA" b="0" i="0" dirty="0" err="1"/>
              <a:t>wieviele</a:t>
            </a:r>
            <a:r>
              <a:rPr lang="en-CA" b="0" i="0" dirty="0"/>
              <a:t>, </a:t>
            </a:r>
            <a:r>
              <a:rPr lang="en-CA" b="0" i="0" dirty="0" err="1"/>
              <a:t>wer</a:t>
            </a:r>
            <a:r>
              <a:rPr lang="en-CA" b="0" i="0" dirty="0"/>
              <a:t>, wo, </a:t>
            </a:r>
            <a:r>
              <a:rPr lang="en-CA" b="0" i="0" dirty="0" err="1"/>
              <a:t>woher</a:t>
            </a:r>
            <a:r>
              <a:rPr lang="en-CA" b="0" i="0" dirty="0"/>
              <a:t>, </a:t>
            </a:r>
            <a:r>
              <a:rPr lang="en-CA" b="0" i="0" dirty="0" err="1"/>
              <a:t>wohin</a:t>
            </a:r>
            <a:r>
              <a:rPr lang="en-CA" b="0" i="0" dirty="0"/>
              <a:t>, </a:t>
            </a:r>
            <a:r>
              <a:rPr lang="en-CA" b="0" i="0" dirty="0" err="1"/>
              <a:t>aus</a:t>
            </a:r>
            <a:r>
              <a:rPr lang="en-CA" b="0" i="0" dirty="0"/>
              <a:t>, der, die, das, </a:t>
            </a:r>
            <a:r>
              <a:rPr lang="en-CA" b="0" i="0" dirty="0" err="1"/>
              <a:t>seit</a:t>
            </a:r>
            <a:r>
              <a:rPr lang="en-CA" b="0" i="0" dirty="0"/>
              <a:t> (H)</a:t>
            </a:r>
            <a:endParaRPr lang="en-CA" dirty="0"/>
          </a:p>
          <a:p>
            <a:pPr marL="0" marR="0" lvl="0" indent="0" algn="l" rtl="0">
              <a:lnSpc>
                <a:spcPct val="100000"/>
              </a:lnSpc>
              <a:spcBef>
                <a:spcPts val="0"/>
              </a:spcBef>
              <a:spcAft>
                <a:spcPts val="0"/>
              </a:spcAft>
              <a:buClr>
                <a:schemeClr val="dk1"/>
              </a:buClr>
              <a:buSzPts val="1200"/>
              <a:buFont typeface="Calibri"/>
              <a:buNone/>
            </a:pPr>
            <a:r>
              <a:rPr lang="en-CA" i="1" dirty="0"/>
              <a:t>Source:  </a:t>
            </a:r>
            <a:r>
              <a:rPr lang="en-CA" sz="1200" i="1" dirty="0">
                <a:solidFill>
                  <a:srgbClr val="000000"/>
                </a:solidFill>
                <a:latin typeface="Calibri"/>
                <a:ea typeface="Calibri"/>
                <a:cs typeface="Calibri"/>
                <a:sym typeface="Calibri"/>
              </a:rPr>
              <a:t>Jones, R.L &amp; </a:t>
            </a:r>
            <a:r>
              <a:rPr lang="en-CA" sz="1200" i="1" dirty="0" err="1">
                <a:solidFill>
                  <a:srgbClr val="000000"/>
                </a:solidFill>
                <a:latin typeface="Calibri"/>
                <a:ea typeface="Calibri"/>
                <a:cs typeface="Calibri"/>
                <a:sym typeface="Calibri"/>
              </a:rPr>
              <a:t>Tschirner</a:t>
            </a:r>
            <a:r>
              <a:rPr lang="en-CA" sz="1200" i="1" dirty="0">
                <a:solidFill>
                  <a:srgbClr val="000000"/>
                </a:solidFill>
                <a:latin typeface="Calibri"/>
                <a:ea typeface="Calibri"/>
                <a:cs typeface="Calibri"/>
                <a:sym typeface="Calibri"/>
              </a:rPr>
              <a:t>, E. (2019). A frequency dictionary of German: Core vocabulary for learners. London: Routledge.</a:t>
            </a:r>
            <a:endParaRPr lang="en-CA" sz="1200" i="1"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lang="en-CA" i="1" dirty="0"/>
          </a:p>
          <a:p>
            <a:pPr marL="0" lvl="0" indent="0" algn="l" rtl="0">
              <a:lnSpc>
                <a:spcPct val="100000"/>
              </a:lnSpc>
              <a:spcBef>
                <a:spcPts val="0"/>
              </a:spcBef>
              <a:spcAft>
                <a:spcPts val="0"/>
              </a:spcAft>
              <a:buSzPts val="1400"/>
              <a:buNone/>
            </a:pPr>
            <a:r>
              <a:rPr lang="en-CA" sz="1200" b="0" i="0" u="none" strike="noStrike" dirty="0">
                <a:solidFill>
                  <a:schemeClr val="dk1"/>
                </a:solidFill>
                <a:latin typeface="Calibri"/>
                <a:ea typeface="Calibri"/>
                <a:cs typeface="Calibri"/>
                <a:sym typeface="Calibri"/>
              </a:rPr>
              <a:t>The frequency rankings for words that occur in this PowerPoint which have been</a:t>
            </a:r>
            <a:r>
              <a:rPr lang="en-CA" sz="1200" b="0" i="1" u="none" strike="noStrike" dirty="0">
                <a:solidFill>
                  <a:schemeClr val="dk1"/>
                </a:solidFill>
                <a:latin typeface="Calibri"/>
                <a:ea typeface="Calibri"/>
                <a:cs typeface="Calibri"/>
                <a:sym typeface="Calibri"/>
              </a:rPr>
              <a:t> previously</a:t>
            </a:r>
            <a:r>
              <a:rPr lang="en-CA"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CA" dirty="0"/>
          </a:p>
          <a:p>
            <a:pPr marL="0" lvl="0" indent="0" algn="l" rtl="0">
              <a:lnSpc>
                <a:spcPct val="100000"/>
              </a:lnSpc>
              <a:spcBef>
                <a:spcPts val="0"/>
              </a:spcBef>
              <a:spcAft>
                <a:spcPts val="0"/>
              </a:spcAft>
              <a:buSzPts val="1400"/>
              <a:buNone/>
            </a:pPr>
            <a:r>
              <a:rPr lang="en-CA" sz="1200" b="0" i="0" u="none" strike="noStrike" dirty="0">
                <a:solidFill>
                  <a:schemeClr val="dk1"/>
                </a:solidFill>
                <a:latin typeface="Calibri"/>
                <a:ea typeface="Calibri"/>
                <a:cs typeface="Calibri"/>
                <a:sym typeface="Calibri"/>
              </a:rPr>
              <a:t>For any </a:t>
            </a:r>
            <a:r>
              <a:rPr lang="en-CA" sz="1200" b="0" i="1" u="none" strike="noStrike" dirty="0">
                <a:solidFill>
                  <a:schemeClr val="dk1"/>
                </a:solidFill>
                <a:latin typeface="Calibri"/>
                <a:ea typeface="Calibri"/>
                <a:cs typeface="Calibri"/>
                <a:sym typeface="Calibri"/>
              </a:rPr>
              <a:t>other </a:t>
            </a:r>
            <a:r>
              <a:rPr lang="en-CA"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CA"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064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a:t>
            </a:r>
            <a:r>
              <a:rPr lang="en-GB" b="0" dirty="0"/>
              <a:t>7 minutes</a:t>
            </a:r>
            <a:br>
              <a:rPr lang="en-GB" b="0" dirty="0"/>
            </a:br>
            <a:br>
              <a:rPr lang="en-GB" b="0" dirty="0"/>
            </a:br>
            <a:r>
              <a:rPr lang="en-GB" b="1" dirty="0"/>
              <a:t>Aim: </a:t>
            </a:r>
            <a:r>
              <a:rPr lang="en-GB" b="0" dirty="0"/>
              <a:t>to practise read aloud of a short text in German, including several examples of this week’s target SSC [</a:t>
            </a:r>
            <a:r>
              <a:rPr lang="en-GB" b="0" dirty="0" err="1"/>
              <a:t>ei</a:t>
            </a:r>
            <a:r>
              <a:rPr lang="en-GB" b="0" dirty="0"/>
              <a:t>] and [</a:t>
            </a:r>
            <a:r>
              <a:rPr lang="en-GB" b="0" dirty="0" err="1"/>
              <a:t>ie</a:t>
            </a:r>
            <a:r>
              <a:rPr lang="en-GB" b="0" dirty="0"/>
              <a:t>]; to practise asking and answering questions; to learn about two German-speaking personalities.</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Student A reads the first text aloud.</a:t>
            </a:r>
            <a:br>
              <a:rPr lang="en-GB" b="0" dirty="0"/>
            </a:br>
            <a:r>
              <a:rPr lang="en-GB" b="0" dirty="0"/>
              <a:t>2. Student B then asks four questions to follow up. These can pick up on details from the text or can be more general.  Some example questions are:</a:t>
            </a:r>
            <a:br>
              <a:rPr lang="en-GB" b="0" dirty="0"/>
            </a:br>
            <a:r>
              <a:rPr lang="en-GB" b="0" dirty="0" err="1"/>
              <a:t>Wann</a:t>
            </a:r>
            <a:r>
              <a:rPr lang="en-GB" b="0" dirty="0"/>
              <a:t> </a:t>
            </a:r>
            <a:r>
              <a:rPr lang="en-GB" b="0" dirty="0" err="1"/>
              <a:t>heißt</a:t>
            </a:r>
            <a:r>
              <a:rPr lang="en-GB" b="0" dirty="0"/>
              <a:t> er Conchita?</a:t>
            </a:r>
            <a:br>
              <a:rPr lang="en-GB" b="0" dirty="0"/>
            </a:br>
            <a:r>
              <a:rPr lang="en-GB" b="0" dirty="0"/>
              <a:t>Wo </a:t>
            </a:r>
            <a:r>
              <a:rPr lang="en-GB" b="0" dirty="0" err="1"/>
              <a:t>ist</a:t>
            </a:r>
            <a:r>
              <a:rPr lang="en-GB" b="0" dirty="0"/>
              <a:t> Toms/seine Heimat? (Wo </a:t>
            </a:r>
            <a:r>
              <a:rPr lang="en-GB" b="0" dirty="0" err="1"/>
              <a:t>ist</a:t>
            </a:r>
            <a:r>
              <a:rPr lang="en-GB" b="0" dirty="0"/>
              <a:t> Tom </a:t>
            </a:r>
            <a:r>
              <a:rPr lang="en-GB" b="0" dirty="0" err="1"/>
              <a:t>geboren</a:t>
            </a:r>
            <a:r>
              <a:rPr lang="en-GB" b="0" dirty="0"/>
              <a:t>?)</a:t>
            </a:r>
            <a:br>
              <a:rPr lang="en-GB" b="0" dirty="0"/>
            </a:br>
            <a:r>
              <a:rPr lang="en-GB" b="0" dirty="0" err="1"/>
              <a:t>Ist</a:t>
            </a:r>
            <a:r>
              <a:rPr lang="en-GB" b="0" dirty="0"/>
              <a:t> Conchita </a:t>
            </a:r>
            <a:r>
              <a:rPr lang="en-GB" sz="1800" dirty="0" err="1">
                <a:latin typeface="Calibri"/>
                <a:ea typeface="Calibri"/>
                <a:cs typeface="Calibri"/>
                <a:sym typeface="Calibri"/>
              </a:rPr>
              <a:t>Österreicherin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Singt</a:t>
            </a:r>
            <a:r>
              <a:rPr lang="en-GB" sz="1800" dirty="0">
                <a:latin typeface="Calibri"/>
                <a:ea typeface="Calibri"/>
                <a:cs typeface="Calibri"/>
                <a:sym typeface="Calibri"/>
              </a:rPr>
              <a:t> </a:t>
            </a:r>
            <a:r>
              <a:rPr lang="en-GB" sz="1800" dirty="0" err="1">
                <a:latin typeface="Calibri"/>
                <a:ea typeface="Calibri"/>
                <a:cs typeface="Calibri"/>
                <a:sym typeface="Calibri"/>
              </a:rPr>
              <a:t>sie</a:t>
            </a:r>
            <a:r>
              <a:rPr lang="en-GB" sz="1800" dirty="0">
                <a:latin typeface="Calibri"/>
                <a:ea typeface="Calibri"/>
                <a:cs typeface="Calibri"/>
                <a:sym typeface="Calibri"/>
              </a:rPr>
              <a:t> in </a:t>
            </a:r>
            <a:r>
              <a:rPr lang="en-GB" sz="1800" dirty="0" err="1">
                <a:latin typeface="Calibri"/>
                <a:ea typeface="Calibri"/>
                <a:cs typeface="Calibri"/>
                <a:sym typeface="Calibri"/>
              </a:rPr>
              <a:t>einer</a:t>
            </a:r>
            <a:r>
              <a:rPr lang="en-GB" sz="1800" dirty="0">
                <a:latin typeface="Calibri"/>
                <a:ea typeface="Calibri"/>
                <a:cs typeface="Calibri"/>
                <a:sym typeface="Calibri"/>
              </a:rPr>
              <a:t> Band?</a:t>
            </a:r>
            <a:br>
              <a:rPr lang="en-GB" sz="1800" dirty="0">
                <a:latin typeface="Calibri"/>
                <a:ea typeface="Calibri"/>
                <a:cs typeface="Calibri"/>
                <a:sym typeface="Calibri"/>
              </a:rPr>
            </a:br>
            <a:r>
              <a:rPr lang="en-GB" sz="1800" dirty="0">
                <a:latin typeface="Calibri"/>
                <a:ea typeface="Calibri"/>
                <a:cs typeface="Calibri"/>
                <a:sym typeface="Calibri"/>
              </a:rPr>
              <a:t>Was hat </a:t>
            </a:r>
            <a:r>
              <a:rPr lang="en-GB" sz="1800" dirty="0" err="1">
                <a:latin typeface="Calibri"/>
                <a:ea typeface="Calibri"/>
                <a:cs typeface="Calibri"/>
                <a:sym typeface="Calibri"/>
              </a:rPr>
              <a:t>sie</a:t>
            </a:r>
            <a:r>
              <a:rPr lang="en-GB" sz="1800" dirty="0">
                <a:latin typeface="Calibri"/>
                <a:ea typeface="Calibri"/>
                <a:cs typeface="Calibri"/>
                <a:sym typeface="Calibri"/>
              </a:rPr>
              <a:t> 2014 </a:t>
            </a:r>
            <a:r>
              <a:rPr lang="en-GB" sz="1800" dirty="0" err="1">
                <a:latin typeface="Calibri"/>
                <a:ea typeface="Calibri"/>
                <a:cs typeface="Calibri"/>
                <a:sym typeface="Calibri"/>
              </a:rPr>
              <a:t>gemacht</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Singst</a:t>
            </a:r>
            <a:r>
              <a:rPr lang="en-GB" sz="1800" dirty="0">
                <a:latin typeface="Calibri"/>
                <a:ea typeface="Calibri"/>
                <a:cs typeface="Calibri"/>
                <a:sym typeface="Calibri"/>
              </a:rPr>
              <a:t> du </a:t>
            </a:r>
            <a:r>
              <a:rPr lang="en-GB" sz="1800" dirty="0" err="1">
                <a:latin typeface="Calibri"/>
                <a:ea typeface="Calibri"/>
                <a:cs typeface="Calibri"/>
                <a:sym typeface="Calibri"/>
              </a:rPr>
              <a:t>auch</a:t>
            </a:r>
            <a:r>
              <a:rPr lang="en-GB" sz="1800" dirty="0">
                <a:latin typeface="Calibri"/>
                <a:ea typeface="Calibri"/>
                <a:cs typeface="Calibri"/>
                <a:sym typeface="Calibri"/>
              </a:rPr>
              <a:t> </a:t>
            </a:r>
            <a:r>
              <a:rPr lang="en-GB" sz="1800" dirty="0" err="1">
                <a:latin typeface="Calibri"/>
                <a:ea typeface="Calibri"/>
                <a:cs typeface="Calibri"/>
                <a:sym typeface="Calibri"/>
              </a:rPr>
              <a:t>gern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Was </a:t>
            </a:r>
            <a:r>
              <a:rPr lang="en-GB" sz="1800" dirty="0" err="1">
                <a:latin typeface="Calibri"/>
                <a:ea typeface="Calibri"/>
                <a:cs typeface="Calibri"/>
                <a:sym typeface="Calibri"/>
              </a:rPr>
              <a:t>singst</a:t>
            </a:r>
            <a:r>
              <a:rPr lang="en-GB" sz="1800" dirty="0">
                <a:latin typeface="Calibri"/>
                <a:ea typeface="Calibri"/>
                <a:cs typeface="Calibri"/>
                <a:sym typeface="Calibri"/>
              </a:rPr>
              <a:t> du?</a:t>
            </a:r>
            <a:br>
              <a:rPr lang="en-GB" sz="1800" dirty="0">
                <a:latin typeface="Calibri"/>
                <a:ea typeface="Calibri"/>
                <a:cs typeface="Calibri"/>
                <a:sym typeface="Calibri"/>
              </a:rPr>
            </a:br>
            <a:r>
              <a:rPr lang="en-GB" sz="1800" dirty="0" err="1">
                <a:latin typeface="Calibri"/>
                <a:ea typeface="Calibri"/>
                <a:cs typeface="Calibri"/>
                <a:sym typeface="Calibri"/>
              </a:rPr>
              <a:t>Wer</a:t>
            </a:r>
            <a:r>
              <a:rPr lang="en-GB" sz="1800" dirty="0">
                <a:latin typeface="Calibri"/>
                <a:ea typeface="Calibri"/>
                <a:cs typeface="Calibri"/>
                <a:sym typeface="Calibri"/>
              </a:rPr>
              <a:t>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dirty="0" err="1">
                <a:latin typeface="Calibri"/>
                <a:ea typeface="Calibri"/>
                <a:cs typeface="Calibri"/>
                <a:sym typeface="Calibri"/>
              </a:rPr>
              <a:t>Lieblingssänger</a:t>
            </a:r>
            <a:r>
              <a:rPr lang="en-GB" sz="1800" dirty="0">
                <a:latin typeface="Calibri"/>
                <a:ea typeface="Calibri"/>
                <a:cs typeface="Calibri"/>
                <a:sym typeface="Calibri"/>
              </a:rPr>
              <a:t>/</a:t>
            </a:r>
            <a:r>
              <a:rPr lang="en-GB" sz="1800" dirty="0" err="1">
                <a:latin typeface="Calibri"/>
                <a:ea typeface="Calibri"/>
                <a:cs typeface="Calibri"/>
                <a:sym typeface="Calibri"/>
              </a:rPr>
              <a:t>deine</a:t>
            </a:r>
            <a:r>
              <a:rPr lang="en-GB" sz="1800" dirty="0">
                <a:latin typeface="Calibri"/>
                <a:ea typeface="Calibri"/>
                <a:cs typeface="Calibri"/>
                <a:sym typeface="Calibri"/>
              </a:rPr>
              <a:t> </a:t>
            </a:r>
            <a:r>
              <a:rPr lang="en-GB" sz="1800" dirty="0" err="1">
                <a:latin typeface="Calibri"/>
                <a:ea typeface="Calibri"/>
                <a:cs typeface="Calibri"/>
                <a:sym typeface="Calibri"/>
              </a:rPr>
              <a:t>Lieblingssängerin</a:t>
            </a:r>
            <a:r>
              <a:rPr lang="en-GB" sz="1800" dirty="0">
                <a:latin typeface="Calibri"/>
                <a:ea typeface="Calibri"/>
                <a:cs typeface="Calibri"/>
                <a:sym typeface="Calibri"/>
              </a:rPr>
              <a:t>/Band?</a:t>
            </a:r>
            <a:br>
              <a:rPr lang="en-GB" sz="1800" dirty="0">
                <a:latin typeface="Calibri"/>
                <a:ea typeface="Calibri"/>
                <a:cs typeface="Calibri"/>
                <a:sym typeface="Calibri"/>
              </a:rPr>
            </a:br>
            <a:r>
              <a:rPr lang="en-GB" sz="1800" dirty="0" err="1">
                <a:latin typeface="Calibri"/>
                <a:ea typeface="Calibri"/>
                <a:cs typeface="Calibri"/>
                <a:sym typeface="Calibri"/>
              </a:rPr>
              <a:t>Hörst</a:t>
            </a:r>
            <a:r>
              <a:rPr lang="en-GB" sz="1800" dirty="0">
                <a:latin typeface="Calibri"/>
                <a:ea typeface="Calibri"/>
                <a:cs typeface="Calibri"/>
                <a:sym typeface="Calibri"/>
              </a:rPr>
              <a:t> du oft </a:t>
            </a:r>
            <a:r>
              <a:rPr lang="en-GB" sz="1800" dirty="0" err="1">
                <a:latin typeface="Calibri"/>
                <a:ea typeface="Calibri"/>
                <a:cs typeface="Calibri"/>
                <a:sym typeface="Calibri"/>
              </a:rPr>
              <a:t>Musik</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3. Students swap roles for the 2</a:t>
            </a:r>
            <a:r>
              <a:rPr lang="en-GB" sz="1800" baseline="30000" dirty="0">
                <a:latin typeface="Calibri"/>
                <a:ea typeface="Calibri"/>
                <a:cs typeface="Calibri"/>
                <a:sym typeface="Calibri"/>
              </a:rPr>
              <a:t>nd</a:t>
            </a:r>
            <a:r>
              <a:rPr lang="en-GB" sz="1800" dirty="0">
                <a:latin typeface="Calibri"/>
                <a:ea typeface="Calibri"/>
                <a:cs typeface="Calibri"/>
                <a:sym typeface="Calibri"/>
              </a:rPr>
              <a:t> text.</a:t>
            </a:r>
            <a:br>
              <a:rPr lang="en-GB" sz="1800" dirty="0">
                <a:latin typeface="Calibri"/>
                <a:ea typeface="Calibri"/>
                <a:cs typeface="Calibri"/>
                <a:sym typeface="Calibri"/>
              </a:rPr>
            </a:br>
            <a:r>
              <a:rPr lang="en-GB" sz="1800" dirty="0">
                <a:latin typeface="Calibri"/>
                <a:ea typeface="Calibri"/>
                <a:cs typeface="Calibri"/>
                <a:sym typeface="Calibri"/>
              </a:rPr>
              <a:t>4. Some suggested questions for the 2</a:t>
            </a:r>
            <a:r>
              <a:rPr lang="en-GB" sz="1800" baseline="30000" dirty="0">
                <a:latin typeface="Calibri"/>
                <a:ea typeface="Calibri"/>
                <a:cs typeface="Calibri"/>
                <a:sym typeface="Calibri"/>
              </a:rPr>
              <a:t>nd</a:t>
            </a:r>
            <a:r>
              <a:rPr lang="en-GB" sz="1800" dirty="0">
                <a:latin typeface="Calibri"/>
                <a:ea typeface="Calibri"/>
                <a:cs typeface="Calibri"/>
                <a:sym typeface="Calibri"/>
              </a:rPr>
              <a:t> text are as follows:</a:t>
            </a:r>
            <a:br>
              <a:rPr lang="en-GB" sz="1800" dirty="0">
                <a:latin typeface="Calibri"/>
                <a:ea typeface="Calibri"/>
                <a:cs typeface="Calibri"/>
                <a:sym typeface="Calibri"/>
              </a:rPr>
            </a:br>
            <a:r>
              <a:rPr lang="en-GB" sz="1800" dirty="0">
                <a:latin typeface="Calibri"/>
                <a:ea typeface="Calibri"/>
                <a:cs typeface="Calibri"/>
                <a:sym typeface="Calibri"/>
              </a:rPr>
              <a:t>Wie alt </a:t>
            </a:r>
            <a:r>
              <a:rPr lang="en-GB" sz="1800" dirty="0" err="1">
                <a:latin typeface="Calibri"/>
                <a:ea typeface="Calibri"/>
                <a:cs typeface="Calibri"/>
                <a:sym typeface="Calibri"/>
              </a:rPr>
              <a:t>ist</a:t>
            </a:r>
            <a:r>
              <a:rPr lang="en-GB" sz="1800" dirty="0">
                <a:latin typeface="Calibri"/>
                <a:ea typeface="Calibri"/>
                <a:cs typeface="Calibri"/>
                <a:sym typeface="Calibri"/>
              </a:rPr>
              <a:t> Ben?</a:t>
            </a:r>
            <a:br>
              <a:rPr lang="en-GB" sz="1800" dirty="0">
                <a:latin typeface="Calibri"/>
                <a:ea typeface="Calibri"/>
                <a:cs typeface="Calibri"/>
                <a:sym typeface="Calibri"/>
              </a:rPr>
            </a:br>
            <a:r>
              <a:rPr lang="en-GB" sz="1800" dirty="0" err="1">
                <a:latin typeface="Calibri"/>
                <a:ea typeface="Calibri"/>
                <a:cs typeface="Calibri"/>
                <a:sym typeface="Calibri"/>
              </a:rPr>
              <a:t>Ist</a:t>
            </a:r>
            <a:r>
              <a:rPr lang="en-GB" sz="1800" dirty="0">
                <a:latin typeface="Calibri"/>
                <a:ea typeface="Calibri"/>
                <a:cs typeface="Calibri"/>
                <a:sym typeface="Calibri"/>
              </a:rPr>
              <a:t> er </a:t>
            </a:r>
            <a:r>
              <a:rPr lang="en-GB" sz="1800" dirty="0" err="1">
                <a:latin typeface="Calibri"/>
                <a:ea typeface="Calibri"/>
                <a:cs typeface="Calibri"/>
                <a:sym typeface="Calibri"/>
              </a:rPr>
              <a:t>Sänger</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Wo </a:t>
            </a:r>
            <a:r>
              <a:rPr lang="en-GB" sz="1800" dirty="0" err="1">
                <a:latin typeface="Calibri"/>
                <a:ea typeface="Calibri"/>
                <a:cs typeface="Calibri"/>
                <a:sym typeface="Calibri"/>
              </a:rPr>
              <a:t>wohnt</a:t>
            </a:r>
            <a:r>
              <a:rPr lang="en-GB" sz="1800" dirty="0">
                <a:latin typeface="Calibri"/>
                <a:ea typeface="Calibri"/>
                <a:cs typeface="Calibri"/>
                <a:sym typeface="Calibri"/>
              </a:rPr>
              <a:t> er?</a:t>
            </a:r>
            <a:br>
              <a:rPr lang="en-GB" sz="1800" dirty="0">
                <a:latin typeface="Calibri"/>
                <a:ea typeface="Calibri"/>
                <a:cs typeface="Calibri"/>
                <a:sym typeface="Calibri"/>
              </a:rPr>
            </a:br>
            <a:r>
              <a:rPr lang="en-GB" sz="1800" dirty="0">
                <a:latin typeface="Calibri"/>
                <a:ea typeface="Calibri"/>
                <a:cs typeface="Calibri"/>
                <a:sym typeface="Calibri"/>
              </a:rPr>
              <a:t>Wo </a:t>
            </a:r>
            <a:r>
              <a:rPr lang="en-GB" sz="1800" dirty="0" err="1">
                <a:latin typeface="Calibri"/>
                <a:ea typeface="Calibri"/>
                <a:cs typeface="Calibri"/>
                <a:sym typeface="Calibri"/>
              </a:rPr>
              <a:t>surft</a:t>
            </a:r>
            <a:r>
              <a:rPr lang="en-GB" sz="1800" dirty="0">
                <a:latin typeface="Calibri"/>
                <a:ea typeface="Calibri"/>
                <a:cs typeface="Calibri"/>
                <a:sym typeface="Calibri"/>
              </a:rPr>
              <a:t> er?  Wo </a:t>
            </a:r>
            <a:r>
              <a:rPr lang="en-GB" sz="1800" dirty="0" err="1">
                <a:latin typeface="Calibri"/>
                <a:ea typeface="Calibri"/>
                <a:cs typeface="Calibri"/>
                <a:sym typeface="Calibri"/>
              </a:rPr>
              <a:t>ist</a:t>
            </a:r>
            <a:r>
              <a:rPr lang="en-GB" sz="1800" dirty="0">
                <a:latin typeface="Calibri"/>
                <a:ea typeface="Calibri"/>
                <a:cs typeface="Calibri"/>
                <a:sym typeface="Calibri"/>
              </a:rPr>
              <a:t> der </a:t>
            </a:r>
            <a:r>
              <a:rPr lang="en-GB" sz="1800" dirty="0" err="1">
                <a:latin typeface="Calibri"/>
                <a:ea typeface="Calibri"/>
                <a:cs typeface="Calibri"/>
                <a:sym typeface="Calibri"/>
              </a:rPr>
              <a:t>Fluss</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Fährt</a:t>
            </a:r>
            <a:r>
              <a:rPr lang="en-GB" sz="1800" dirty="0">
                <a:latin typeface="Calibri"/>
                <a:ea typeface="Calibri"/>
                <a:cs typeface="Calibri"/>
                <a:sym typeface="Calibri"/>
              </a:rPr>
              <a:t> er Ski?  </a:t>
            </a:r>
            <a:r>
              <a:rPr lang="en-GB" sz="1800" dirty="0" err="1">
                <a:latin typeface="Calibri"/>
                <a:ea typeface="Calibri"/>
                <a:cs typeface="Calibri"/>
                <a:sym typeface="Calibri"/>
              </a:rPr>
              <a:t>Warum</a:t>
            </a:r>
            <a:r>
              <a:rPr lang="en-GB" sz="1800" dirty="0">
                <a:latin typeface="Calibri"/>
                <a:ea typeface="Calibri"/>
                <a:cs typeface="Calibri"/>
                <a:sym typeface="Calibri"/>
              </a:rPr>
              <a:t>/</a:t>
            </a:r>
            <a:r>
              <a:rPr lang="en-GB" sz="1800" dirty="0" err="1">
                <a:latin typeface="Calibri"/>
                <a:ea typeface="Calibri"/>
                <a:cs typeface="Calibri"/>
                <a:sym typeface="Calibri"/>
              </a:rPr>
              <a:t>warum</a:t>
            </a:r>
            <a:r>
              <a:rPr lang="en-GB" sz="1800" dirty="0">
                <a:latin typeface="Calibri"/>
                <a:ea typeface="Calibri"/>
                <a:cs typeface="Calibri"/>
                <a:sym typeface="Calibri"/>
              </a:rPr>
              <a:t> </a:t>
            </a:r>
            <a:r>
              <a:rPr lang="en-GB" sz="1800" dirty="0" err="1">
                <a:latin typeface="Calibri"/>
                <a:ea typeface="Calibri"/>
                <a:cs typeface="Calibri"/>
                <a:sym typeface="Calibri"/>
              </a:rPr>
              <a:t>nicht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Was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wichtig</a:t>
            </a:r>
            <a:r>
              <a:rPr lang="en-GB" sz="1800" dirty="0">
                <a:latin typeface="Calibri"/>
                <a:ea typeface="Calibri"/>
                <a:cs typeface="Calibri"/>
                <a:sym typeface="Calibri"/>
              </a:rPr>
              <a:t>, </a:t>
            </a:r>
            <a:r>
              <a:rPr lang="en-GB" sz="1800" dirty="0" err="1">
                <a:latin typeface="Calibri"/>
                <a:ea typeface="Calibri"/>
                <a:cs typeface="Calibri"/>
                <a:sym typeface="Calibri"/>
              </a:rPr>
              <a:t>wenn</a:t>
            </a:r>
            <a:r>
              <a:rPr lang="en-GB" sz="1800" dirty="0">
                <a:latin typeface="Calibri"/>
                <a:ea typeface="Calibri"/>
                <a:cs typeface="Calibri"/>
                <a:sym typeface="Calibri"/>
              </a:rPr>
              <a:t> Ben </a:t>
            </a:r>
            <a:r>
              <a:rPr lang="en-GB" sz="1800" dirty="0" err="1">
                <a:latin typeface="Calibri"/>
                <a:ea typeface="Calibri"/>
                <a:cs typeface="Calibri"/>
                <a:sym typeface="Calibri"/>
              </a:rPr>
              <a:t>surft</a:t>
            </a:r>
            <a:r>
              <a:rPr lang="en-GB" sz="1800" dirty="0">
                <a:latin typeface="Calibri"/>
                <a:ea typeface="Calibri"/>
                <a:cs typeface="Calibri"/>
                <a:sym typeface="Calibri"/>
              </a:rPr>
              <a:t>? </a:t>
            </a:r>
            <a:r>
              <a:rPr lang="en-GB" sz="1800" dirty="0" err="1">
                <a:latin typeface="Calibri"/>
                <a:ea typeface="Calibri"/>
                <a:cs typeface="Calibri"/>
                <a:sym typeface="Calibri"/>
              </a:rPr>
              <a:t>Warum</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Hast du </a:t>
            </a:r>
            <a:r>
              <a:rPr lang="en-GB" sz="1800" dirty="0" err="1">
                <a:latin typeface="Calibri"/>
                <a:ea typeface="Calibri"/>
                <a:cs typeface="Calibri"/>
                <a:sym typeface="Calibri"/>
              </a:rPr>
              <a:t>Surfen</a:t>
            </a:r>
            <a:r>
              <a:rPr lang="en-GB" sz="1800" dirty="0">
                <a:latin typeface="Calibri"/>
                <a:ea typeface="Calibri"/>
                <a:cs typeface="Calibri"/>
                <a:sym typeface="Calibri"/>
              </a:rPr>
              <a:t> </a:t>
            </a:r>
            <a:r>
              <a:rPr lang="en-GB" sz="1800" dirty="0" err="1">
                <a:latin typeface="Calibri"/>
                <a:ea typeface="Calibri"/>
                <a:cs typeface="Calibri"/>
                <a:sym typeface="Calibri"/>
              </a:rPr>
              <a:t>gemacht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Was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dirty="0" err="1">
                <a:latin typeface="Calibri"/>
                <a:ea typeface="Calibri"/>
                <a:cs typeface="Calibri"/>
                <a:sym typeface="Calibri"/>
              </a:rPr>
              <a:t>Lieblingssport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br>
              <a:rPr lang="en-GB" sz="1800" dirty="0">
                <a:latin typeface="Calibri"/>
                <a:ea typeface="Calibri"/>
                <a:cs typeface="Calibri"/>
                <a:sym typeface="Calibri"/>
              </a:rPr>
            </a:br>
            <a:r>
              <a:rPr lang="en-GB" sz="1800" dirty="0">
                <a:latin typeface="Calibri"/>
                <a:ea typeface="Calibri"/>
                <a:cs typeface="Calibri"/>
                <a:sym typeface="Calibri"/>
              </a:rPr>
              <a:t>5. If desired, click on the image to hear the text read aloud by a native speaker. This ‘listen and check’ stage could follow the initial read aloud activity.</a:t>
            </a:r>
            <a:endParaRPr dirty="0"/>
          </a:p>
          <a:p>
            <a:pPr marL="0" lvl="0" indent="0" algn="l" rtl="0">
              <a:lnSpc>
                <a:spcPct val="100000"/>
              </a:lnSpc>
              <a:spcBef>
                <a:spcPts val="0"/>
              </a:spcBef>
              <a:spcAft>
                <a:spcPts val="0"/>
              </a:spcAft>
              <a:buSzPts val="1400"/>
              <a:buNone/>
            </a:pPr>
            <a:endParaRPr sz="1800" b="1" dirty="0">
              <a:latin typeface="Calibri"/>
              <a:ea typeface="Calibri"/>
              <a:cs typeface="Calibri"/>
              <a:sym typeface="Calibri"/>
            </a:endParaRPr>
          </a:p>
          <a:p>
            <a:pPr marL="0" lvl="0" indent="0" algn="l" rtl="0">
              <a:lnSpc>
                <a:spcPct val="100000"/>
              </a:lnSpc>
              <a:spcBef>
                <a:spcPts val="0"/>
              </a:spcBef>
              <a:spcAft>
                <a:spcPts val="0"/>
              </a:spcAft>
              <a:buSzPts val="1400"/>
              <a:buNone/>
            </a:pPr>
            <a:r>
              <a:rPr lang="en-GB" sz="1800" b="1" dirty="0">
                <a:latin typeface="Calibri"/>
                <a:ea typeface="Calibri"/>
                <a:cs typeface="Calibri"/>
                <a:sym typeface="Calibri"/>
              </a:rPr>
              <a:t>Image attribution: </a:t>
            </a:r>
            <a:r>
              <a:rPr lang="en-GB" sz="1200" b="0" i="0" u="none" strike="noStrike" cap="none" dirty="0">
                <a:solidFill>
                  <a:schemeClr val="dk1"/>
                </a:solidFill>
                <a:latin typeface="Calibri"/>
                <a:ea typeface="Calibri"/>
                <a:cs typeface="Calibri"/>
                <a:sym typeface="Calibri"/>
              </a:rPr>
              <a:t>"</a:t>
            </a:r>
            <a:r>
              <a:rPr lang="en-GB"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Eurovision winner: Conchita Wurst at the European Parliament</a:t>
            </a:r>
            <a:r>
              <a:rPr lang="en-GB" sz="1200" b="0" i="0" u="none" strike="noStrike" cap="none" dirty="0">
                <a:solidFill>
                  <a:schemeClr val="dk1"/>
                </a:solidFill>
                <a:latin typeface="Calibri"/>
                <a:ea typeface="Calibri"/>
                <a:cs typeface="Calibri"/>
                <a:sym typeface="Calibri"/>
              </a:rPr>
              <a:t>" by </a:t>
            </a:r>
            <a:r>
              <a:rPr lang="en-GB"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European Parliament</a:t>
            </a:r>
            <a:r>
              <a:rPr lang="en-GB" sz="1200" b="0" i="0" u="none" strike="noStrike" cap="none" dirty="0">
                <a:solidFill>
                  <a:schemeClr val="dk1"/>
                </a:solidFill>
                <a:latin typeface="Calibri"/>
                <a:ea typeface="Calibri"/>
                <a:cs typeface="Calibri"/>
                <a:sym typeface="Calibri"/>
              </a:rPr>
              <a:t> is licensed under </a:t>
            </a:r>
            <a:r>
              <a:rPr lang="en-GB"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BY-NC-ND 2.0</a:t>
            </a:r>
            <a:r>
              <a:rPr lang="en-GB" sz="1200" b="0" i="0" u="none" strike="noStrike" cap="none" dirty="0">
                <a:solidFill>
                  <a:schemeClr val="dk1"/>
                </a:solidFill>
                <a:latin typeface="Calibri"/>
                <a:ea typeface="Calibri"/>
                <a:cs typeface="Calibri"/>
                <a:sym typeface="Calibri"/>
              </a:rPr>
              <a:t>, </a:t>
            </a:r>
            <a:r>
              <a:rPr lang="en-GB" sz="1200" b="0" i="0" u="sng" strike="noStrike" cap="none" dirty="0">
                <a:solidFill>
                  <a:schemeClr val="dk1"/>
                </a:solidFill>
                <a:latin typeface="Calibri"/>
                <a:cs typeface="Calibri"/>
                <a:sym typeface="Calibri"/>
              </a:rPr>
              <a:t>Ben Neumann </a:t>
            </a:r>
            <a:r>
              <a:rPr lang="en-GB" sz="1200" b="0" i="0" u="none" strike="noStrike" cap="none" dirty="0">
                <a:solidFill>
                  <a:schemeClr val="dk1"/>
                </a:solidFill>
                <a:latin typeface="Calibri"/>
                <a:cs typeface="Calibri"/>
                <a:sym typeface="Calibri"/>
              </a:rPr>
              <a:t>by </a:t>
            </a:r>
            <a:r>
              <a:rPr lang="en-GB" sz="1200" b="0" i="0" u="sng" strike="noStrike" cap="none" dirty="0">
                <a:solidFill>
                  <a:schemeClr val="dk1"/>
                </a:solidFill>
                <a:latin typeface="Calibri"/>
                <a:cs typeface="Calibri"/>
                <a:sym typeface="Calibri"/>
              </a:rPr>
              <a:t>Simon at </a:t>
            </a:r>
            <a:r>
              <a:rPr lang="en-GB" sz="1200" b="0" i="0" u="sng" strike="noStrike" cap="none" dirty="0" err="1">
                <a:solidFill>
                  <a:schemeClr val="dk1"/>
                </a:solidFill>
                <a:latin typeface="Calibri"/>
                <a:cs typeface="Calibri"/>
                <a:sym typeface="Calibri"/>
              </a:rPr>
              <a:t>Riverbreak</a:t>
            </a:r>
            <a:r>
              <a:rPr lang="en-GB" sz="1200" b="0" i="0" u="sng" strike="noStrike" cap="none" dirty="0">
                <a:solidFill>
                  <a:schemeClr val="dk1"/>
                </a:solidFill>
                <a:latin typeface="Calibri"/>
                <a:cs typeface="Calibri"/>
                <a:sym typeface="Calibri"/>
              </a:rPr>
              <a:t> Magazine </a:t>
            </a:r>
            <a:endParaRPr b="0" u="sng" dirty="0"/>
          </a:p>
        </p:txBody>
      </p:sp>
      <p:sp>
        <p:nvSpPr>
          <p:cNvPr id="130" name="Google Shape;1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5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 </a:t>
            </a:r>
            <a:r>
              <a:rPr lang="en-GB" b="0" dirty="0"/>
              <a:t>to practise written recognition of new words in this week’s vocabulary set.</a:t>
            </a:r>
            <a:endParaRPr b="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b="0" dirty="0"/>
              <a:t>Students complete the crossword, reading the clues in German, and writing or saying the answers in English. Students could write the clue numbers and complete the crossword individually, or work in groups to contribute answers orally. </a:t>
            </a:r>
            <a:r>
              <a:rPr lang="en-GB" sz="1200" dirty="0">
                <a:solidFill>
                  <a:schemeClr val="dk1"/>
                </a:solidFill>
                <a:latin typeface="Century Gothic"/>
                <a:ea typeface="Century Gothic"/>
                <a:cs typeface="Century Gothic"/>
                <a:sym typeface="Century Gothic"/>
              </a:rPr>
              <a:t>There should be a space between words for multiple word answers. Circulate to check students’ work.</a:t>
            </a:r>
            <a:endParaRPr b="0" dirty="0"/>
          </a:p>
          <a:p>
            <a:pPr marL="228600" lvl="0" indent="-228600" algn="l" rtl="0">
              <a:lnSpc>
                <a:spcPct val="100000"/>
              </a:lnSpc>
              <a:spcBef>
                <a:spcPts val="0"/>
              </a:spcBef>
              <a:spcAft>
                <a:spcPts val="0"/>
              </a:spcAft>
              <a:buClr>
                <a:schemeClr val="dk1"/>
              </a:buClr>
              <a:buSzPts val="1200"/>
              <a:buFont typeface="Calibri"/>
              <a:buAutoNum type="arabicPeriod"/>
            </a:pPr>
            <a:r>
              <a:rPr lang="en-GB" b="0" dirty="0"/>
              <a:t>Click to reveal the English translation of each word in the crossword and elicit the target German word, chorally, from students. Click again to indicate (with a tick) the German word.</a:t>
            </a:r>
            <a:endParaRPr dirty="0"/>
          </a:p>
          <a:p>
            <a:pPr marL="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Clr>
                <a:schemeClr val="dk1"/>
              </a:buClr>
              <a:buSzPts val="1200"/>
              <a:buFont typeface="Calibri"/>
              <a:buNone/>
            </a:pPr>
            <a:r>
              <a:rPr lang="en-GB" b="1" dirty="0"/>
              <a:t>Note</a:t>
            </a:r>
            <a:r>
              <a:rPr lang="en-GB" b="0" dirty="0"/>
              <a:t>: there is a pdf version of this crossword if teachers prefer to print paper copies.</a:t>
            </a:r>
            <a:endParaRPr dirty="0"/>
          </a:p>
          <a:p>
            <a:pPr marL="0" lvl="0" indent="0" algn="l" rtl="0">
              <a:lnSpc>
                <a:spcPct val="100000"/>
              </a:lnSpc>
              <a:spcBef>
                <a:spcPts val="0"/>
              </a:spcBef>
              <a:spcAft>
                <a:spcPts val="0"/>
              </a:spcAft>
              <a:buClr>
                <a:schemeClr val="dk1"/>
              </a:buClr>
              <a:buSzPts val="1200"/>
              <a:buFont typeface="Calibri"/>
              <a:buNone/>
            </a:pPr>
            <a:br>
              <a:rPr lang="en-GB" b="0" dirty="0"/>
            </a:br>
            <a:r>
              <a:rPr lang="en-GB" b="1" dirty="0"/>
              <a:t>Answers:</a:t>
            </a:r>
            <a:endParaRPr dirty="0"/>
          </a:p>
          <a:p>
            <a:pPr marL="0" lvl="0" indent="0" algn="l" rtl="0">
              <a:lnSpc>
                <a:spcPct val="100000"/>
              </a:lnSpc>
              <a:spcBef>
                <a:spcPts val="0"/>
              </a:spcBef>
              <a:spcAft>
                <a:spcPts val="0"/>
              </a:spcAft>
              <a:buClr>
                <a:schemeClr val="dk1"/>
              </a:buClr>
              <a:buSzPts val="1200"/>
              <a:buFont typeface="Calibri"/>
              <a:buNone/>
            </a:pPr>
            <a:r>
              <a:rPr lang="en-GB" b="0" dirty="0"/>
              <a:t>1. customer</a:t>
            </a:r>
            <a:br>
              <a:rPr lang="en-GB" b="0" dirty="0"/>
            </a:br>
            <a:r>
              <a:rPr lang="en-GB" b="0" dirty="0"/>
              <a:t>2. European Union</a:t>
            </a:r>
            <a:br>
              <a:rPr lang="en-GB" b="0" dirty="0"/>
            </a:br>
            <a:r>
              <a:rPr lang="en-GB" b="0" dirty="0"/>
              <a:t>3. to own</a:t>
            </a:r>
            <a:br>
              <a:rPr lang="en-GB" b="0" dirty="0"/>
            </a:br>
            <a:r>
              <a:rPr lang="en-GB" b="0" dirty="0"/>
              <a:t>4. lesbian</a:t>
            </a:r>
            <a:br>
              <a:rPr lang="en-GB" b="0" dirty="0"/>
            </a:br>
            <a:r>
              <a:rPr lang="en-GB" b="0" dirty="0"/>
              <a:t>5. homeland</a:t>
            </a:r>
            <a:br>
              <a:rPr lang="en-GB" b="0" dirty="0"/>
            </a:br>
            <a:r>
              <a:rPr lang="en-GB" b="0" dirty="0"/>
              <a:t>6. a German man</a:t>
            </a:r>
            <a:br>
              <a:rPr lang="en-GB" b="0" dirty="0"/>
            </a:br>
            <a:r>
              <a:rPr lang="en-GB" b="0" dirty="0"/>
              <a:t>7. Spanish</a:t>
            </a:r>
            <a:br>
              <a:rPr lang="en-GB" b="0" dirty="0"/>
            </a:br>
            <a:r>
              <a:rPr lang="en-GB" b="0" dirty="0"/>
              <a:t>8. an English man</a:t>
            </a:r>
            <a:br>
              <a:rPr lang="en-GB" b="0" dirty="0"/>
            </a:br>
            <a:r>
              <a:rPr lang="en-GB" b="0" dirty="0"/>
              <a:t>9. Great Britain</a:t>
            </a:r>
            <a:br>
              <a:rPr lang="en-GB" b="0" dirty="0"/>
            </a:br>
            <a:r>
              <a:rPr lang="en-GB" b="0" dirty="0"/>
              <a:t>10. heterosexual</a:t>
            </a:r>
            <a:br>
              <a:rPr lang="en-GB" b="0" dirty="0"/>
            </a:br>
            <a:r>
              <a:rPr lang="en-GB" b="0" dirty="0"/>
              <a:t>11. French</a:t>
            </a:r>
            <a:br>
              <a:rPr lang="en-GB" b="0" dirty="0"/>
            </a:br>
            <a:r>
              <a:rPr lang="en-GB" b="0" dirty="0"/>
              <a:t>12. a German woman</a:t>
            </a:r>
            <a:br>
              <a:rPr lang="en-GB" b="0" dirty="0"/>
            </a:br>
            <a:r>
              <a:rPr lang="en-GB" b="0" dirty="0"/>
              <a:t>13. gay</a:t>
            </a:r>
            <a:br>
              <a:rPr lang="en-GB" b="0" dirty="0"/>
            </a:br>
            <a:r>
              <a:rPr lang="en-GB" b="0" dirty="0"/>
              <a:t>14. European</a:t>
            </a:r>
            <a:br>
              <a:rPr lang="en-GB" b="0" dirty="0"/>
            </a:br>
            <a:r>
              <a:rPr lang="en-GB" b="0" dirty="0"/>
              <a:t>15. human beings</a:t>
            </a:r>
            <a:br>
              <a:rPr lang="en-GB" b="0" dirty="0"/>
            </a:br>
            <a:r>
              <a:rPr lang="en-GB" b="0" dirty="0"/>
              <a:t>16. gentleman (note that students are learning this 2</a:t>
            </a:r>
            <a:r>
              <a:rPr lang="en-GB" b="0" baseline="30000" dirty="0"/>
              <a:t>nd</a:t>
            </a:r>
            <a:r>
              <a:rPr lang="en-GB" b="0" dirty="0"/>
              <a:t> meaning of Herr this week, having previously learnt the meaning Mr.)</a:t>
            </a:r>
            <a:br>
              <a:rPr lang="en-GB" b="0" dirty="0"/>
            </a:br>
            <a:r>
              <a:rPr lang="en-GB" b="0" dirty="0"/>
              <a:t>17. bisexual</a:t>
            </a:r>
            <a:br>
              <a:rPr lang="en-GB" b="0" dirty="0"/>
            </a:br>
            <a:r>
              <a:rPr lang="en-GB" b="0" dirty="0"/>
              <a:t>18. non-binary</a:t>
            </a:r>
            <a:endParaRPr dirty="0"/>
          </a:p>
        </p:txBody>
      </p:sp>
      <p:sp>
        <p:nvSpPr>
          <p:cNvPr id="144" name="Google Shape;14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a:t>
            </a:r>
            <a:r>
              <a:rPr lang="en-GB" b="0" u="sng" dirty="0"/>
              <a:t>Plural adjectival nouns are a Higher GCSE feature</a:t>
            </a:r>
            <a:r>
              <a:rPr lang="en-GB" b="0" dirty="0"/>
              <a:t>. However, this 2-minute awareness-raising slide also serves the purpose of drawing attention to five of this week’s new vocabulary items and primes for the listening task that follows, so it is recommended for all students.</a:t>
            </a:r>
            <a:br>
              <a:rPr lang="en-GB" b="1" dirty="0"/>
            </a:br>
            <a:br>
              <a:rPr lang="en-GB" b="1" dirty="0"/>
            </a:br>
            <a:r>
              <a:rPr lang="en-GB" b="1" dirty="0"/>
              <a:t>Timing</a:t>
            </a:r>
            <a:r>
              <a:rPr lang="en-GB" dirty="0"/>
              <a:t>: 2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revisit knowledge about plural adjectival nouns.</a:t>
            </a:r>
            <a:br>
              <a:rPr lang="en-GB" dirty="0"/>
            </a:br>
            <a:endParaRPr b="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present the information step by step.</a:t>
            </a:r>
            <a:endParaRPr dirty="0"/>
          </a:p>
          <a:p>
            <a:pPr marL="0" lvl="0" indent="0" algn="l" rtl="0">
              <a:lnSpc>
                <a:spcPct val="100000"/>
              </a:lnSpc>
              <a:spcBef>
                <a:spcPts val="0"/>
              </a:spcBef>
              <a:spcAft>
                <a:spcPts val="0"/>
              </a:spcAft>
              <a:buSzPts val="1400"/>
              <a:buNone/>
            </a:pPr>
            <a:r>
              <a:rPr lang="en-GB" dirty="0"/>
              <a:t>2. Elicit the translations for the English/German examples given.</a:t>
            </a:r>
            <a:endParaRPr dirty="0"/>
          </a:p>
        </p:txBody>
      </p:sp>
      <p:sp>
        <p:nvSpPr>
          <p:cNvPr id="338" name="Google Shape;3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43</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6 minutes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Aim: </a:t>
            </a:r>
            <a:r>
              <a:rPr lang="en-GB" b="0" dirty="0"/>
              <a:t>to practise aural recognition of 15 words from this week’s new vocabulary in context; to introduce the context for this lesson – gender identity and inclusive language use.</a:t>
            </a:r>
            <a:r>
              <a:rPr lang="en-GB" sz="1200" dirty="0">
                <a:solidFill>
                  <a:srgbClr val="1F4E79"/>
                </a:solidFill>
                <a:latin typeface="Century Gothic"/>
                <a:ea typeface="Century Gothic"/>
                <a:cs typeface="Century Gothic"/>
                <a:sym typeface="Century Gothic"/>
              </a:rPr>
              <a:t> </a:t>
            </a:r>
            <a:endParaRPr b="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endParaRPr dirty="0"/>
          </a:p>
          <a:p>
            <a:pPr marL="0" lvl="0" indent="0" algn="l" rtl="0">
              <a:lnSpc>
                <a:spcPct val="100000"/>
              </a:lnSpc>
              <a:spcBef>
                <a:spcPts val="0"/>
              </a:spcBef>
              <a:spcAft>
                <a:spcPts val="0"/>
              </a:spcAft>
              <a:buSzPts val="1400"/>
              <a:buNone/>
            </a:pPr>
            <a:r>
              <a:rPr lang="en-GB" b="0" dirty="0"/>
              <a:t>1. Click on the numbered audio buttons to hear each sentence. Students will hear the sentences in full.</a:t>
            </a:r>
            <a:endParaRPr dirty="0"/>
          </a:p>
          <a:p>
            <a:pPr marL="0" lvl="0" indent="0" algn="l" rtl="0">
              <a:lnSpc>
                <a:spcPct val="100000"/>
              </a:lnSpc>
              <a:spcBef>
                <a:spcPts val="0"/>
              </a:spcBef>
              <a:spcAft>
                <a:spcPts val="0"/>
              </a:spcAft>
              <a:buSzPts val="1400"/>
              <a:buNone/>
            </a:pPr>
            <a:r>
              <a:rPr lang="en-GB" b="0" dirty="0"/>
              <a:t>2. After each sentence is heard, the teacher asks the students to say which words in German they heard from the English translations in the boxes.</a:t>
            </a:r>
            <a:endParaRPr dirty="0"/>
          </a:p>
          <a:p>
            <a:pPr marL="0" lvl="0" indent="0" algn="l" rtl="0">
              <a:lnSpc>
                <a:spcPct val="100000"/>
              </a:lnSpc>
              <a:spcBef>
                <a:spcPts val="0"/>
              </a:spcBef>
              <a:spcAft>
                <a:spcPts val="0"/>
              </a:spcAft>
              <a:buSzPts val="1400"/>
              <a:buNone/>
            </a:pPr>
            <a:r>
              <a:rPr lang="en-GB" b="0" dirty="0"/>
              <a:t>3. The teacher then clicks to reveal the full sentence.</a:t>
            </a:r>
            <a:endParaRPr dirty="0"/>
          </a:p>
          <a:p>
            <a:pPr marL="0" lvl="0" indent="0" algn="l" rtl="0">
              <a:lnSpc>
                <a:spcPct val="100000"/>
              </a:lnSpc>
              <a:spcBef>
                <a:spcPts val="0"/>
              </a:spcBef>
              <a:spcAft>
                <a:spcPts val="0"/>
              </a:spcAft>
              <a:buSzPts val="1400"/>
              <a:buNone/>
            </a:pPr>
            <a:r>
              <a:rPr lang="en-GB" b="0" dirty="0"/>
              <a:t>4. Oral translation of full sentences.</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Transcript:</a:t>
            </a:r>
            <a:endParaRPr dirty="0"/>
          </a:p>
          <a:p>
            <a:pPr marL="342900" lvl="0" indent="-342900" algn="l" rtl="0">
              <a:lnSpc>
                <a:spcPct val="107000"/>
              </a:lnSpc>
              <a:spcBef>
                <a:spcPts val="0"/>
              </a:spcBef>
              <a:spcAft>
                <a:spcPts val="0"/>
              </a:spcAft>
              <a:buClr>
                <a:schemeClr val="dk1"/>
              </a:buClr>
              <a:buSzPts val="1800"/>
              <a:buFont typeface="Calibri"/>
              <a:buAutoNum type="arabicPeriod"/>
            </a:pPr>
            <a:r>
              <a:rPr lang="en-GB" sz="1800" dirty="0">
                <a:latin typeface="Calibri"/>
                <a:ea typeface="Calibri"/>
                <a:cs typeface="Calibri"/>
                <a:sym typeface="Calibri"/>
              </a:rPr>
              <a:t>20.000 </a:t>
            </a:r>
            <a:r>
              <a:rPr lang="en-GB" sz="1800" b="1" dirty="0">
                <a:highlight>
                  <a:srgbClr val="FFFF00"/>
                </a:highlight>
                <a:latin typeface="Calibri"/>
                <a:ea typeface="Calibri"/>
                <a:cs typeface="Calibri"/>
                <a:sym typeface="Calibri"/>
              </a:rPr>
              <a:t>Menschen</a:t>
            </a:r>
            <a:r>
              <a:rPr lang="en-GB" sz="1800" b="1" dirty="0">
                <a:latin typeface="Calibri"/>
                <a:ea typeface="Calibri"/>
                <a:cs typeface="Calibri"/>
                <a:sym typeface="Calibri"/>
              </a:rPr>
              <a:t> </a:t>
            </a:r>
            <a:r>
              <a:rPr lang="en-GB" sz="1800" dirty="0" err="1">
                <a:latin typeface="Calibri"/>
                <a:ea typeface="Calibri"/>
                <a:cs typeface="Calibri"/>
                <a:sym typeface="Calibri"/>
              </a:rPr>
              <a:t>gehen</a:t>
            </a:r>
            <a:r>
              <a:rPr lang="en-GB" sz="1800" dirty="0">
                <a:latin typeface="Calibri"/>
                <a:ea typeface="Calibri"/>
                <a:cs typeface="Calibri"/>
                <a:sym typeface="Calibri"/>
              </a:rPr>
              <a:t> am 3.  </a:t>
            </a:r>
            <a:r>
              <a:rPr lang="en-GB" sz="1800" dirty="0" err="1">
                <a:latin typeface="Calibri"/>
                <a:ea typeface="Calibri"/>
                <a:cs typeface="Calibri"/>
                <a:sym typeface="Calibri"/>
              </a:rPr>
              <a:t>Juli</a:t>
            </a:r>
            <a:r>
              <a:rPr lang="en-GB" sz="1800" dirty="0">
                <a:latin typeface="Calibri"/>
                <a:ea typeface="Calibri"/>
                <a:cs typeface="Calibri"/>
                <a:sym typeface="Calibri"/>
              </a:rPr>
              <a:t> 2022 in Graz </a:t>
            </a:r>
            <a:r>
              <a:rPr lang="en-GB" sz="1200" dirty="0">
                <a:latin typeface="Calibri"/>
                <a:ea typeface="Calibri"/>
                <a:cs typeface="Calibri"/>
                <a:sym typeface="Calibri"/>
              </a:rPr>
              <a:t>auf die </a:t>
            </a:r>
            <a:r>
              <a:rPr lang="en-GB" sz="1200" dirty="0" err="1">
                <a:latin typeface="Calibri"/>
                <a:ea typeface="Calibri"/>
                <a:cs typeface="Calibri"/>
                <a:sym typeface="Calibri"/>
              </a:rPr>
              <a:t>Straße</a:t>
            </a:r>
            <a:r>
              <a:rPr lang="en-GB" sz="12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de-DE" sz="1200" b="1" i="0" u="none" strike="noStrike" cap="none" dirty="0">
                <a:solidFill>
                  <a:schemeClr val="dk1"/>
                </a:solidFill>
                <a:effectLst/>
                <a:highlight>
                  <a:srgbClr val="FFFF00"/>
                </a:highlight>
                <a:latin typeface="Calibri"/>
                <a:ea typeface="Calibri"/>
                <a:cs typeface="Calibri"/>
                <a:sym typeface="Calibri"/>
              </a:rPr>
              <a:t>Schwule,</a:t>
            </a:r>
            <a:r>
              <a:rPr lang="de-DE" sz="1200" b="0" i="0" u="none" strike="noStrike" cap="none" dirty="0">
                <a:solidFill>
                  <a:schemeClr val="dk1"/>
                </a:solidFill>
                <a:effectLst/>
                <a:highlight>
                  <a:srgbClr val="FFFF00"/>
                </a:highlight>
                <a:latin typeface="Calibri"/>
                <a:ea typeface="Calibri"/>
                <a:cs typeface="Calibri"/>
                <a:sym typeface="Calibri"/>
              </a:rPr>
              <a:t> </a:t>
            </a:r>
            <a:r>
              <a:rPr lang="de-DE" sz="1200" b="1" i="0" u="none" strike="noStrike" cap="none" dirty="0">
                <a:solidFill>
                  <a:schemeClr val="dk1"/>
                </a:solidFill>
                <a:effectLst/>
                <a:highlight>
                  <a:srgbClr val="FFFF00"/>
                </a:highlight>
                <a:latin typeface="Calibri"/>
                <a:ea typeface="Calibri"/>
                <a:cs typeface="Calibri"/>
                <a:sym typeface="Calibri"/>
              </a:rPr>
              <a:t>Lesbische</a:t>
            </a:r>
            <a:r>
              <a:rPr lang="de-DE" sz="1200" b="0" i="0" u="none" strike="noStrike" cap="none" dirty="0">
                <a:solidFill>
                  <a:schemeClr val="dk1"/>
                </a:solidFill>
                <a:effectLst/>
                <a:highlight>
                  <a:srgbClr val="FFFF00"/>
                </a:highlight>
                <a:latin typeface="Calibri"/>
                <a:ea typeface="Calibri"/>
                <a:cs typeface="Calibri"/>
                <a:sym typeface="Calibri"/>
              </a:rPr>
              <a:t>, </a:t>
            </a:r>
            <a:r>
              <a:rPr lang="de-DE" sz="1200" b="1" i="0" u="none" strike="noStrike" cap="none" dirty="0">
                <a:solidFill>
                  <a:schemeClr val="dk1"/>
                </a:solidFill>
                <a:effectLst/>
                <a:highlight>
                  <a:srgbClr val="FFFF00"/>
                </a:highlight>
                <a:latin typeface="Calibri"/>
                <a:ea typeface="Calibri"/>
                <a:cs typeface="Calibri"/>
                <a:sym typeface="Calibri"/>
              </a:rPr>
              <a:t>Nicht-binäre</a:t>
            </a:r>
            <a:r>
              <a:rPr lang="de-DE" sz="1200" b="0" i="0" u="none" strike="noStrike" cap="none" dirty="0">
                <a:solidFill>
                  <a:schemeClr val="dk1"/>
                </a:solidFill>
                <a:effectLst/>
                <a:highlight>
                  <a:srgbClr val="FFFF00"/>
                </a:highlight>
                <a:latin typeface="Calibri"/>
                <a:ea typeface="Calibri"/>
                <a:cs typeface="Calibri"/>
                <a:sym typeface="Calibri"/>
              </a:rPr>
              <a:t> und </a:t>
            </a:r>
            <a:r>
              <a:rPr lang="de-DE" sz="1200" b="1" i="0" u="none" strike="noStrike" cap="none" dirty="0">
                <a:solidFill>
                  <a:schemeClr val="dk1"/>
                </a:solidFill>
                <a:effectLst/>
                <a:highlight>
                  <a:srgbClr val="FFFF00"/>
                </a:highlight>
                <a:latin typeface="Calibri"/>
                <a:ea typeface="Calibri"/>
                <a:cs typeface="Calibri"/>
                <a:sym typeface="Calibri"/>
              </a:rPr>
              <a:t>Bisexuelle</a:t>
            </a:r>
            <a:r>
              <a:rPr lang="de-DE" sz="1200" b="0" i="0" u="none" strike="noStrike" cap="none" dirty="0">
                <a:solidFill>
                  <a:schemeClr val="dk1"/>
                </a:solidFill>
                <a:effectLst/>
                <a:highlight>
                  <a:srgbClr val="FFFF00"/>
                </a:highlight>
                <a:latin typeface="Calibri"/>
                <a:ea typeface="Calibri"/>
                <a:cs typeface="Calibri"/>
                <a:sym typeface="Calibri"/>
              </a:rPr>
              <a:t>, sowie auch </a:t>
            </a:r>
            <a:r>
              <a:rPr lang="de-DE" sz="1200" b="1" i="0" u="none" strike="noStrike" cap="none" dirty="0">
                <a:solidFill>
                  <a:schemeClr val="dk1"/>
                </a:solidFill>
                <a:effectLst/>
                <a:highlight>
                  <a:srgbClr val="FFFF00"/>
                </a:highlight>
                <a:latin typeface="Calibri"/>
                <a:ea typeface="Calibri"/>
                <a:cs typeface="Calibri"/>
                <a:sym typeface="Calibri"/>
              </a:rPr>
              <a:t>Heterosexuelle</a:t>
            </a:r>
            <a:r>
              <a:rPr lang="de-DE" sz="1200" b="0" i="0" u="none" strike="noStrike" cap="none" dirty="0">
                <a:solidFill>
                  <a:schemeClr val="dk1"/>
                </a:solidFill>
                <a:effectLst/>
                <a:highlight>
                  <a:srgbClr val="FFFF00"/>
                </a:highlight>
                <a:latin typeface="Calibri"/>
                <a:ea typeface="Calibri"/>
                <a:cs typeface="Calibri"/>
                <a:sym typeface="Calibri"/>
              </a:rPr>
              <a:t> kommen zusammen, und sie marschieren friedlich durch die Stadt. </a:t>
            </a:r>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Sie </a:t>
            </a:r>
            <a:r>
              <a:rPr lang="en-GB" sz="1800" b="1" dirty="0" err="1">
                <a:highlight>
                  <a:srgbClr val="FFFF00"/>
                </a:highlight>
                <a:latin typeface="Calibri"/>
                <a:ea typeface="Calibri"/>
                <a:cs typeface="Calibri"/>
                <a:sym typeface="Calibri"/>
              </a:rPr>
              <a:t>stammen</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a:t>
            </a:r>
            <a:r>
              <a:rPr lang="en-GB" sz="1800" dirty="0" err="1">
                <a:latin typeface="Calibri"/>
                <a:ea typeface="Calibri"/>
                <a:cs typeface="Calibri"/>
                <a:sym typeface="Calibri"/>
              </a:rPr>
              <a:t>allen</a:t>
            </a:r>
            <a:r>
              <a:rPr lang="en-GB" sz="1800" dirty="0">
                <a:latin typeface="Calibri"/>
                <a:ea typeface="Calibri"/>
                <a:cs typeface="Calibri"/>
                <a:sym typeface="Calibri"/>
              </a:rPr>
              <a:t> </a:t>
            </a:r>
            <a:r>
              <a:rPr lang="en-GB" sz="1800" dirty="0" err="1">
                <a:latin typeface="Calibri"/>
                <a:ea typeface="Calibri"/>
                <a:cs typeface="Calibri"/>
                <a:sym typeface="Calibri"/>
              </a:rPr>
              <a:t>Ländern</a:t>
            </a:r>
            <a:r>
              <a:rPr lang="en-GB" sz="1800" dirty="0">
                <a:latin typeface="Calibri"/>
                <a:ea typeface="Calibri"/>
                <a:cs typeface="Calibri"/>
                <a:sym typeface="Calibri"/>
              </a:rPr>
              <a:t> der Welt: </a:t>
            </a:r>
            <a:r>
              <a:rPr lang="en-GB" sz="1800" dirty="0" err="1">
                <a:latin typeface="Calibri"/>
                <a:ea typeface="Calibri"/>
                <a:cs typeface="Calibri"/>
                <a:sym typeface="Calibri"/>
              </a:rPr>
              <a:t>aus</a:t>
            </a:r>
            <a:r>
              <a:rPr lang="en-GB" sz="1800" dirty="0">
                <a:latin typeface="Calibri"/>
                <a:ea typeface="Calibri"/>
                <a:cs typeface="Calibri"/>
                <a:sym typeface="Calibri"/>
              </a:rPr>
              <a:t> den </a:t>
            </a:r>
            <a:r>
              <a:rPr lang="en-GB" sz="1800" b="1" dirty="0" err="1">
                <a:highlight>
                  <a:srgbClr val="FFFF00"/>
                </a:highlight>
                <a:latin typeface="Calibri"/>
                <a:ea typeface="Calibri"/>
                <a:cs typeface="Calibri"/>
                <a:sym typeface="Calibri"/>
              </a:rPr>
              <a:t>Vereinigten</a:t>
            </a:r>
            <a:r>
              <a:rPr lang="en-GB" sz="1800" b="1" dirty="0">
                <a:highlight>
                  <a:srgbClr val="FFFF00"/>
                </a:highlight>
                <a:latin typeface="Calibri"/>
                <a:ea typeface="Calibri"/>
                <a:cs typeface="Calibri"/>
                <a:sym typeface="Calibri"/>
              </a:rPr>
              <a:t> </a:t>
            </a:r>
            <a:r>
              <a:rPr lang="en-GB" sz="1800" b="1" dirty="0" err="1">
                <a:highlight>
                  <a:srgbClr val="FFFF00"/>
                </a:highlight>
                <a:latin typeface="Calibri"/>
                <a:ea typeface="Calibri"/>
                <a:cs typeface="Calibri"/>
                <a:sym typeface="Calibri"/>
              </a:rPr>
              <a:t>Staaten</a:t>
            </a:r>
            <a:r>
              <a:rPr lang="en-GB" sz="1800" b="1" dirty="0">
                <a:highlight>
                  <a:srgbClr val="FFFF00"/>
                </a:highlight>
                <a:latin typeface="Calibri"/>
                <a:ea typeface="Calibri"/>
                <a:cs typeface="Calibri"/>
                <a:sym typeface="Calibri"/>
              </a:rPr>
              <a:t> von Amerika</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Großbritannien</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der </a:t>
            </a:r>
            <a:r>
              <a:rPr lang="en-GB" sz="1800" b="1" dirty="0" err="1">
                <a:highlight>
                  <a:srgbClr val="FFFF00"/>
                </a:highlight>
                <a:latin typeface="Calibri"/>
                <a:ea typeface="Calibri"/>
                <a:cs typeface="Calibri"/>
                <a:sym typeface="Calibri"/>
              </a:rPr>
              <a:t>Europäischen</a:t>
            </a:r>
            <a:r>
              <a:rPr lang="en-GB" sz="1800" b="1" dirty="0">
                <a:highlight>
                  <a:srgbClr val="FFFF00"/>
                </a:highlight>
                <a:latin typeface="Calibri"/>
                <a:ea typeface="Calibri"/>
                <a:cs typeface="Calibri"/>
                <a:sym typeface="Calibri"/>
              </a:rPr>
              <a:t> Union</a:t>
            </a:r>
            <a:r>
              <a:rPr lang="en-GB" sz="18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Alle </a:t>
            </a:r>
            <a:r>
              <a:rPr lang="en-GB" sz="1800" dirty="0" err="1">
                <a:latin typeface="Calibri"/>
                <a:ea typeface="Calibri"/>
                <a:cs typeface="Calibri"/>
                <a:sym typeface="Calibri"/>
              </a:rPr>
              <a:t>wollen</a:t>
            </a:r>
            <a:r>
              <a:rPr lang="en-GB" sz="1800" dirty="0">
                <a:latin typeface="Calibri"/>
                <a:ea typeface="Calibri"/>
                <a:cs typeface="Calibri"/>
                <a:sym typeface="Calibri"/>
              </a:rPr>
              <a:t> an </a:t>
            </a:r>
            <a:r>
              <a:rPr lang="en-GB" sz="1800" dirty="0" err="1">
                <a:latin typeface="Calibri"/>
                <a:ea typeface="Calibri"/>
                <a:cs typeface="Calibri"/>
                <a:sym typeface="Calibri"/>
              </a:rPr>
              <a:t>einem</a:t>
            </a:r>
            <a:r>
              <a:rPr lang="en-GB" sz="1800" dirty="0">
                <a:latin typeface="Calibri"/>
                <a:ea typeface="Calibri"/>
                <a:cs typeface="Calibri"/>
                <a:sym typeface="Calibri"/>
              </a:rPr>
              <a:t> </a:t>
            </a:r>
            <a:r>
              <a:rPr lang="en-GB" sz="1800" dirty="0" err="1">
                <a:latin typeface="Calibri"/>
                <a:ea typeface="Calibri"/>
                <a:cs typeface="Calibri"/>
                <a:sym typeface="Calibri"/>
              </a:rPr>
              <a:t>sonnigen</a:t>
            </a:r>
            <a:r>
              <a:rPr lang="en-GB" sz="1800" dirty="0">
                <a:latin typeface="Calibri"/>
                <a:ea typeface="Calibri"/>
                <a:cs typeface="Calibri"/>
                <a:sym typeface="Calibri"/>
              </a:rPr>
              <a:t> Tag </a:t>
            </a:r>
            <a:r>
              <a:rPr lang="en-GB" sz="1800" dirty="0" err="1">
                <a:latin typeface="Calibri"/>
                <a:ea typeface="Calibri"/>
                <a:cs typeface="Calibri"/>
                <a:sym typeface="Calibri"/>
              </a:rPr>
              <a:t>im</a:t>
            </a:r>
            <a:r>
              <a:rPr lang="en-GB" sz="1800" dirty="0">
                <a:latin typeface="Calibri"/>
                <a:ea typeface="Calibri"/>
                <a:cs typeface="Calibri"/>
                <a:sym typeface="Calibri"/>
              </a:rPr>
              <a:t> </a:t>
            </a:r>
            <a:r>
              <a:rPr lang="en-GB" sz="1800" dirty="0" err="1">
                <a:latin typeface="Calibri"/>
                <a:ea typeface="Calibri"/>
                <a:cs typeface="Calibri"/>
                <a:sym typeface="Calibri"/>
              </a:rPr>
              <a:t>Volkspark</a:t>
            </a:r>
            <a:r>
              <a:rPr lang="en-GB" sz="1800" dirty="0">
                <a:latin typeface="Calibri"/>
                <a:ea typeface="Calibri"/>
                <a:cs typeface="Calibri"/>
                <a:sym typeface="Calibri"/>
              </a:rPr>
              <a:t> </a:t>
            </a:r>
            <a:r>
              <a:rPr lang="en-GB" sz="1800" dirty="0" err="1">
                <a:latin typeface="Calibri"/>
                <a:ea typeface="Calibri"/>
                <a:cs typeface="Calibri"/>
                <a:sym typeface="Calibri"/>
              </a:rPr>
              <a:t>feiern</a:t>
            </a:r>
            <a:r>
              <a:rPr lang="en-GB" sz="1800" dirty="0">
                <a:latin typeface="Calibri"/>
                <a:ea typeface="Calibri"/>
                <a:cs typeface="Calibri"/>
                <a:sym typeface="Calibri"/>
              </a:rPr>
              <a:t>, </a:t>
            </a:r>
            <a:r>
              <a:rPr lang="en-GB" sz="1800" dirty="0" err="1">
                <a:latin typeface="Calibri"/>
                <a:ea typeface="Calibri"/>
                <a:cs typeface="Calibri"/>
                <a:sym typeface="Calibri"/>
              </a:rPr>
              <a:t>im</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Namen</a:t>
            </a:r>
            <a:r>
              <a:rPr lang="en-GB" sz="1800" dirty="0">
                <a:latin typeface="Calibri"/>
                <a:ea typeface="Calibri"/>
                <a:cs typeface="Calibri"/>
                <a:sym typeface="Calibri"/>
              </a:rPr>
              <a:t> von </a:t>
            </a:r>
            <a:r>
              <a:rPr lang="en-GB" sz="1800" dirty="0" err="1">
                <a:latin typeface="Calibri"/>
                <a:ea typeface="Calibri"/>
                <a:cs typeface="Calibri"/>
                <a:sym typeface="Calibri"/>
              </a:rPr>
              <a:t>Toleranz</a:t>
            </a:r>
            <a:r>
              <a:rPr lang="en-GB" sz="1800" dirty="0">
                <a:latin typeface="Calibri"/>
                <a:ea typeface="Calibri"/>
                <a:cs typeface="Calibri"/>
                <a:sym typeface="Calibri"/>
              </a:rPr>
              <a:t> und von der Liebe.</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Alle </a:t>
            </a:r>
            <a:r>
              <a:rPr lang="en-GB" sz="1800" b="1" dirty="0">
                <a:latin typeface="Calibri"/>
                <a:ea typeface="Calibri"/>
                <a:cs typeface="Calibri"/>
                <a:sym typeface="Calibri"/>
              </a:rPr>
              <a:t>Menschen</a:t>
            </a:r>
            <a:r>
              <a:rPr lang="en-GB" sz="1800" dirty="0">
                <a:latin typeface="Calibri"/>
                <a:ea typeface="Calibri"/>
                <a:cs typeface="Calibri"/>
                <a:sym typeface="Calibri"/>
              </a:rPr>
              <a:t> der Welt, </a:t>
            </a:r>
            <a:r>
              <a:rPr lang="en-GB" sz="1800" dirty="0" err="1">
                <a:latin typeface="Calibri"/>
                <a:ea typeface="Calibri"/>
                <a:cs typeface="Calibri"/>
                <a:sym typeface="Calibri"/>
              </a:rPr>
              <a:t>unabhängig</a:t>
            </a:r>
            <a:r>
              <a:rPr lang="en-GB" sz="1800" dirty="0">
                <a:latin typeface="Calibri"/>
                <a:ea typeface="Calibri"/>
                <a:cs typeface="Calibri"/>
                <a:sym typeface="Calibri"/>
              </a:rPr>
              <a:t> von </a:t>
            </a:r>
            <a:r>
              <a:rPr lang="en-GB" sz="1800" dirty="0" err="1">
                <a:latin typeface="Calibri"/>
                <a:ea typeface="Calibri"/>
                <a:cs typeface="Calibri"/>
                <a:sym typeface="Calibri"/>
              </a:rPr>
              <a:t>ihrer</a:t>
            </a:r>
            <a:r>
              <a:rPr lang="en-GB" sz="1800" dirty="0">
                <a:latin typeface="Calibri"/>
                <a:ea typeface="Calibri"/>
                <a:cs typeface="Calibri"/>
                <a:sym typeface="Calibri"/>
              </a:rPr>
              <a:t> </a:t>
            </a:r>
            <a:r>
              <a:rPr lang="en-GB" sz="1800" dirty="0" err="1">
                <a:latin typeface="Calibri"/>
                <a:ea typeface="Calibri"/>
                <a:cs typeface="Calibri"/>
                <a:sym typeface="Calibri"/>
              </a:rPr>
              <a:t>sexuellen</a:t>
            </a:r>
            <a:r>
              <a:rPr lang="en-GB" sz="1800" dirty="0">
                <a:latin typeface="Calibri"/>
                <a:ea typeface="Calibri"/>
                <a:cs typeface="Calibri"/>
                <a:sym typeface="Calibri"/>
              </a:rPr>
              <a:t> </a:t>
            </a:r>
            <a:r>
              <a:rPr lang="en-GB" sz="1800" dirty="0" err="1">
                <a:latin typeface="Calibri"/>
                <a:ea typeface="Calibri"/>
                <a:cs typeface="Calibri"/>
                <a:sym typeface="Calibri"/>
              </a:rPr>
              <a:t>Orientierung</a:t>
            </a:r>
            <a:r>
              <a:rPr lang="en-GB" sz="1800" dirty="0">
                <a:latin typeface="Calibri"/>
                <a:ea typeface="Calibri"/>
                <a:cs typeface="Calibri"/>
                <a:sym typeface="Calibri"/>
              </a:rPr>
              <a:t>, </a:t>
            </a:r>
            <a:r>
              <a:rPr lang="en-GB" sz="1800" dirty="0" err="1">
                <a:latin typeface="Calibri"/>
                <a:ea typeface="Calibri"/>
                <a:cs typeface="Calibri"/>
                <a:sym typeface="Calibri"/>
              </a:rPr>
              <a:t>sollen</a:t>
            </a:r>
            <a:r>
              <a:rPr lang="en-GB" sz="1800" dirty="0">
                <a:latin typeface="Calibri"/>
                <a:ea typeface="Calibri"/>
                <a:cs typeface="Calibri"/>
                <a:sym typeface="Calibri"/>
              </a:rPr>
              <a:t> </a:t>
            </a:r>
            <a:r>
              <a:rPr lang="en-GB" sz="1800" dirty="0" err="1">
                <a:latin typeface="Calibri"/>
                <a:ea typeface="Calibri"/>
                <a:cs typeface="Calibri"/>
                <a:sym typeface="Calibri"/>
              </a:rPr>
              <a:t>ihre</a:t>
            </a:r>
            <a:r>
              <a:rPr lang="en-GB" sz="1800" dirty="0">
                <a:latin typeface="Calibri"/>
                <a:ea typeface="Calibri"/>
                <a:cs typeface="Calibri"/>
                <a:sym typeface="Calibri"/>
              </a:rPr>
              <a:t> Liebe </a:t>
            </a:r>
            <a:r>
              <a:rPr lang="en-GB" sz="1800" dirty="0" err="1">
                <a:latin typeface="Calibri"/>
                <a:ea typeface="Calibri"/>
                <a:cs typeface="Calibri"/>
                <a:sym typeface="Calibri"/>
              </a:rPr>
              <a:t>feiern</a:t>
            </a:r>
            <a:r>
              <a:rPr lang="en-GB" sz="1800" dirty="0">
                <a:latin typeface="Calibri"/>
                <a:ea typeface="Calibri"/>
                <a:cs typeface="Calibri"/>
                <a:sym typeface="Calibri"/>
              </a:rPr>
              <a:t> </a:t>
            </a:r>
            <a:r>
              <a:rPr lang="en-GB" sz="1800" dirty="0" err="1">
                <a:latin typeface="Calibri"/>
                <a:ea typeface="Calibri"/>
                <a:cs typeface="Calibri"/>
                <a:sym typeface="Calibri"/>
              </a:rPr>
              <a:t>können</a:t>
            </a:r>
            <a:r>
              <a:rPr lang="en-GB" sz="18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Dieses </a:t>
            </a:r>
            <a:r>
              <a:rPr lang="en-GB" sz="1800" dirty="0" err="1">
                <a:latin typeface="Calibri"/>
                <a:ea typeface="Calibri"/>
                <a:cs typeface="Calibri"/>
                <a:sym typeface="Calibri"/>
              </a:rPr>
              <a:t>Parkfest</a:t>
            </a:r>
            <a:r>
              <a:rPr lang="en-GB" sz="1800" dirty="0">
                <a:latin typeface="Calibri"/>
                <a:ea typeface="Calibri"/>
                <a:cs typeface="Calibri"/>
                <a:sym typeface="Calibri"/>
              </a:rPr>
              <a:t> in Graz </a:t>
            </a:r>
            <a:r>
              <a:rPr lang="en-GB" sz="1800" dirty="0" err="1">
                <a:latin typeface="Calibri"/>
                <a:ea typeface="Calibri"/>
                <a:cs typeface="Calibri"/>
                <a:sym typeface="Calibri"/>
              </a:rPr>
              <a:t>macht</a:t>
            </a:r>
            <a:r>
              <a:rPr lang="en-GB" sz="1800" dirty="0">
                <a:latin typeface="Calibri"/>
                <a:ea typeface="Calibri"/>
                <a:cs typeface="Calibri"/>
                <a:sym typeface="Calibri"/>
              </a:rPr>
              <a:t> den </a:t>
            </a:r>
            <a:r>
              <a:rPr lang="en-GB" sz="1800" dirty="0" err="1">
                <a:latin typeface="Calibri"/>
                <a:ea typeface="Calibri"/>
                <a:cs typeface="Calibri"/>
                <a:sym typeface="Calibri"/>
              </a:rPr>
              <a:t>Volksgarten</a:t>
            </a:r>
            <a:r>
              <a:rPr lang="en-GB" sz="1800" dirty="0">
                <a:latin typeface="Calibri"/>
                <a:ea typeface="Calibri"/>
                <a:cs typeface="Calibri"/>
                <a:sym typeface="Calibri"/>
              </a:rPr>
              <a:t> für </a:t>
            </a:r>
            <a:r>
              <a:rPr lang="en-GB" sz="1800" b="1" dirty="0" err="1">
                <a:highlight>
                  <a:srgbClr val="FFFF00"/>
                </a:highlight>
                <a:latin typeface="Calibri"/>
                <a:ea typeface="Calibri"/>
                <a:cs typeface="Calibri"/>
                <a:sym typeface="Calibri"/>
              </a:rPr>
              <a:t>spanische</a:t>
            </a:r>
            <a:r>
              <a:rPr lang="en-GB" sz="1800" dirty="0">
                <a:highlight>
                  <a:srgbClr val="FFFF00"/>
                </a:highlight>
                <a:latin typeface="Calibri"/>
                <a:ea typeface="Calibri"/>
                <a:cs typeface="Calibri"/>
                <a:sym typeface="Calibri"/>
              </a:rPr>
              <a:t>,</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französische</a:t>
            </a:r>
            <a:r>
              <a:rPr lang="en-GB" sz="1800" b="1" dirty="0">
                <a:latin typeface="Calibri"/>
                <a:ea typeface="Calibri"/>
                <a:cs typeface="Calibri"/>
                <a:sym typeface="Calibri"/>
              </a:rPr>
              <a:t> </a:t>
            </a:r>
            <a:r>
              <a:rPr lang="en-GB" sz="1800" dirty="0">
                <a:latin typeface="Calibri"/>
                <a:ea typeface="Calibri"/>
                <a:cs typeface="Calibri"/>
                <a:sym typeface="Calibri"/>
              </a:rPr>
              <a:t>und </a:t>
            </a:r>
            <a:r>
              <a:rPr lang="en-GB" sz="1800" b="1" dirty="0" err="1">
                <a:highlight>
                  <a:srgbClr val="FFFF00"/>
                </a:highlight>
                <a:latin typeface="Calibri"/>
                <a:ea typeface="Calibri"/>
                <a:cs typeface="Calibri"/>
                <a:sym typeface="Calibri"/>
              </a:rPr>
              <a:t>österreichische</a:t>
            </a:r>
            <a:r>
              <a:rPr lang="en-GB" sz="1800" dirty="0">
                <a:latin typeface="Calibri"/>
                <a:ea typeface="Calibri"/>
                <a:cs typeface="Calibri"/>
                <a:sym typeface="Calibri"/>
              </a:rPr>
              <a:t> </a:t>
            </a:r>
            <a:r>
              <a:rPr lang="en-GB" sz="1800" dirty="0" err="1">
                <a:latin typeface="Calibri"/>
                <a:ea typeface="Calibri"/>
                <a:cs typeface="Calibri"/>
                <a:sym typeface="Calibri"/>
              </a:rPr>
              <a:t>Besucher</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a:t>
            </a:r>
            <a:r>
              <a:rPr lang="en-GB" sz="1800" dirty="0" err="1">
                <a:latin typeface="Calibri"/>
                <a:ea typeface="Calibri"/>
                <a:cs typeface="Calibri"/>
                <a:sym typeface="Calibri"/>
              </a:rPr>
              <a:t>einem</a:t>
            </a:r>
            <a:r>
              <a:rPr lang="en-GB" sz="1800" dirty="0">
                <a:latin typeface="Calibri"/>
                <a:ea typeface="Calibri"/>
                <a:cs typeface="Calibri"/>
                <a:sym typeface="Calibri"/>
              </a:rPr>
              <a:t> safer Space! </a:t>
            </a:r>
            <a:endParaRPr dirty="0"/>
          </a:p>
          <a:p>
            <a:pPr marL="0" lvl="0" indent="0" algn="l" rtl="0">
              <a:lnSpc>
                <a:spcPct val="107000"/>
              </a:lnSpc>
              <a:spcBef>
                <a:spcPts val="800"/>
              </a:spcBef>
              <a:spcAft>
                <a:spcPts val="0"/>
              </a:spcAft>
              <a:buClr>
                <a:schemeClr val="dk1"/>
              </a:buClr>
              <a:buSzPts val="1800"/>
              <a:buFont typeface="Calibri"/>
              <a:buNone/>
            </a:pPr>
            <a:endParaRPr lang="en-GB" sz="1800" dirty="0">
              <a:latin typeface="Calibri"/>
              <a:ea typeface="Calibri"/>
              <a:cs typeface="Calibri"/>
              <a:sym typeface="Calibri"/>
            </a:endParaRPr>
          </a:p>
          <a:p>
            <a:pPr marL="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Note: </a:t>
            </a:r>
            <a:r>
              <a:rPr lang="en-GB" sz="1800" dirty="0" err="1">
                <a:latin typeface="Calibri"/>
                <a:ea typeface="Calibri"/>
                <a:cs typeface="Calibri"/>
                <a:sym typeface="Calibri"/>
              </a:rPr>
              <a:t>stammen</a:t>
            </a:r>
            <a:r>
              <a:rPr lang="en-GB" sz="1800" dirty="0">
                <a:latin typeface="Calibri"/>
                <a:ea typeface="Calibri"/>
                <a:cs typeface="Calibri"/>
                <a:sym typeface="Calibri"/>
              </a:rPr>
              <a:t> and </a:t>
            </a:r>
            <a:r>
              <a:rPr lang="en-GB" sz="1800" dirty="0" err="1">
                <a:latin typeface="Calibri"/>
                <a:ea typeface="Calibri"/>
                <a:cs typeface="Calibri"/>
                <a:sym typeface="Calibri"/>
              </a:rPr>
              <a:t>österreichisch</a:t>
            </a:r>
            <a:r>
              <a:rPr lang="en-GB" sz="1800" dirty="0">
                <a:latin typeface="Calibri"/>
                <a:ea typeface="Calibri"/>
                <a:cs typeface="Calibri"/>
                <a:sym typeface="Calibri"/>
              </a:rPr>
              <a:t> are H only words.</a:t>
            </a:r>
            <a:endParaRPr sz="180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endParaRPr lang="en-GB" sz="1800" b="1"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Source</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RosaLila PantherInnen - Mehr als 10.000 Menschen verwandelten Graz in ein buntes Meer der Vielfalt (homo.at)</a:t>
            </a:r>
            <a:endParaRPr sz="1800" dirty="0">
              <a:latin typeface="Calibri"/>
              <a:ea typeface="Calibri"/>
              <a:cs typeface="Calibri"/>
              <a:sym typeface="Calibri"/>
            </a:endParaRPr>
          </a:p>
          <a:p>
            <a:pPr marL="0" lvl="0" indent="0" algn="l" rtl="0">
              <a:lnSpc>
                <a:spcPct val="100000"/>
              </a:lnSpc>
              <a:spcBef>
                <a:spcPts val="800"/>
              </a:spcBef>
              <a:spcAft>
                <a:spcPts val="0"/>
              </a:spcAft>
              <a:buSzPts val="1400"/>
              <a:buNone/>
            </a:pPr>
            <a:endParaRPr b="1"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err="1">
                <a:solidFill>
                  <a:srgbClr val="FFFFFF"/>
                </a:solidFill>
                <a:latin typeface="Century Gothic"/>
                <a:ea typeface="Century Gothic"/>
                <a:cs typeface="Century Gothic"/>
                <a:sym typeface="Century Gothic"/>
              </a:rPr>
              <a:t>marschieren</a:t>
            </a:r>
            <a:r>
              <a:rPr lang="en-GB" sz="1200" b="0" dirty="0">
                <a:solidFill>
                  <a:srgbClr val="FFFFFF"/>
                </a:solidFill>
                <a:latin typeface="Century Gothic"/>
                <a:ea typeface="Century Gothic"/>
                <a:cs typeface="Century Gothic"/>
                <a:sym typeface="Century Gothic"/>
              </a:rPr>
              <a:t> [4544] </a:t>
            </a:r>
            <a:r>
              <a:rPr lang="en-GB" sz="1200" b="0" dirty="0" err="1">
                <a:solidFill>
                  <a:srgbClr val="FFFFFF"/>
                </a:solidFill>
                <a:latin typeface="Century Gothic"/>
                <a:ea typeface="Century Gothic"/>
                <a:cs typeface="Century Gothic"/>
                <a:sym typeface="Century Gothic"/>
              </a:rPr>
              <a:t>sonnig</a:t>
            </a:r>
            <a:r>
              <a:rPr lang="en-GB" sz="1200" b="0" dirty="0">
                <a:solidFill>
                  <a:srgbClr val="FFFFFF"/>
                </a:solidFill>
                <a:latin typeface="Century Gothic"/>
                <a:ea typeface="Century Gothic"/>
                <a:cs typeface="Century Gothic"/>
                <a:sym typeface="Century Gothic"/>
              </a:rPr>
              <a:t> [n/a] </a:t>
            </a:r>
            <a:r>
              <a:rPr lang="en-GB" sz="1200" b="0" dirty="0" err="1">
                <a:solidFill>
                  <a:srgbClr val="FFFFFF"/>
                </a:solidFill>
                <a:latin typeface="Century Gothic"/>
                <a:ea typeface="Century Gothic"/>
                <a:cs typeface="Century Gothic"/>
                <a:sym typeface="Century Gothic"/>
              </a:rPr>
              <a:t>Toleranz</a:t>
            </a:r>
            <a:r>
              <a:rPr lang="en-GB" sz="1200" b="0" dirty="0">
                <a:solidFill>
                  <a:srgbClr val="FFFFFF"/>
                </a:solidFill>
                <a:latin typeface="Century Gothic"/>
                <a:ea typeface="Century Gothic"/>
                <a:cs typeface="Century Gothic"/>
                <a:sym typeface="Century Gothic"/>
              </a:rPr>
              <a:t> [4798] Volk [1032] </a:t>
            </a:r>
            <a:r>
              <a:rPr lang="en-GB" sz="1200" b="0" dirty="0" err="1">
                <a:solidFill>
                  <a:srgbClr val="FFFFFF"/>
                </a:solidFill>
                <a:latin typeface="Century Gothic"/>
                <a:ea typeface="Century Gothic"/>
                <a:cs typeface="Century Gothic"/>
                <a:sym typeface="Century Gothic"/>
              </a:rPr>
              <a:t>unabhängig</a:t>
            </a:r>
            <a:r>
              <a:rPr lang="en-GB" sz="1200" b="0" dirty="0">
                <a:solidFill>
                  <a:srgbClr val="FFFFFF"/>
                </a:solidFill>
                <a:latin typeface="Century Gothic"/>
                <a:ea typeface="Century Gothic"/>
                <a:cs typeface="Century Gothic"/>
                <a:sym typeface="Century Gothic"/>
              </a:rPr>
              <a:t> [751] </a:t>
            </a:r>
            <a:r>
              <a:rPr lang="en-GB" sz="1200" b="0" dirty="0" err="1">
                <a:solidFill>
                  <a:srgbClr val="FFFFFF"/>
                </a:solidFill>
                <a:latin typeface="Century Gothic"/>
                <a:ea typeface="Century Gothic"/>
                <a:cs typeface="Century Gothic"/>
                <a:sym typeface="Century Gothic"/>
              </a:rPr>
              <a:t>Orientierung</a:t>
            </a:r>
            <a:r>
              <a:rPr lang="en-GB" sz="1200" b="0" dirty="0">
                <a:solidFill>
                  <a:srgbClr val="FFFFFF"/>
                </a:solidFill>
                <a:latin typeface="Century Gothic"/>
                <a:ea typeface="Century Gothic"/>
                <a:cs typeface="Century Gothic"/>
                <a:sym typeface="Century Gothic"/>
              </a:rPr>
              <a:t> [3185]</a:t>
            </a:r>
            <a:endParaRPr sz="12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0000"/>
              </a:buClr>
              <a:buSzPts val="1200"/>
              <a:buFont typeface="Century Gothic"/>
              <a:buNone/>
            </a:pPr>
            <a:r>
              <a:rPr lang="en-GB" sz="1200" b="0" i="0" dirty="0">
                <a:solidFill>
                  <a:srgbClr val="FF0000"/>
                </a:solidFill>
                <a:latin typeface="Century Gothic"/>
                <a:ea typeface="Century Gothic"/>
                <a:cs typeface="Century Gothic"/>
                <a:sym typeface="Century Gothic"/>
              </a:rPr>
              <a:t>Source: </a:t>
            </a:r>
            <a:r>
              <a:rPr lang="en-GB" sz="1200" dirty="0">
                <a:solidFill>
                  <a:srgbClr val="FF0000"/>
                </a:solidFill>
                <a:latin typeface="Century Gothic"/>
                <a:ea typeface="Century Gothic"/>
                <a:cs typeface="Century Gothic"/>
                <a:sym typeface="Century Gothic"/>
              </a:rPr>
              <a:t>Lonsdale, D., &amp; Le Bras, Y.  (2009). </a:t>
            </a:r>
            <a:r>
              <a:rPr lang="en-GB" sz="1200" i="1" dirty="0">
                <a:solidFill>
                  <a:srgbClr val="FF0000"/>
                </a:solidFill>
                <a:latin typeface="Century Gothic"/>
                <a:ea typeface="Century Gothic"/>
                <a:cs typeface="Century Gothic"/>
                <a:sym typeface="Century Gothic"/>
              </a:rPr>
              <a:t>A Frequency Dictionary of French: Core vocabulary for learners </a:t>
            </a:r>
            <a:r>
              <a:rPr lang="en-GB" sz="1200" dirty="0">
                <a:solidFill>
                  <a:srgbClr val="FF0000"/>
                </a:solidFill>
                <a:latin typeface="Century Gothic"/>
                <a:ea typeface="Century Gothic"/>
                <a:cs typeface="Century Gothic"/>
                <a:sym typeface="Century Gothic"/>
              </a:rPr>
              <a:t>London: Routledge.</a:t>
            </a:r>
            <a:endParaRPr dirty="0"/>
          </a:p>
          <a:p>
            <a:pPr marL="0" marR="0" lvl="0" indent="0" algn="l" rtl="0">
              <a:lnSpc>
                <a:spcPct val="100000"/>
              </a:lnSpc>
              <a:spcBef>
                <a:spcPts val="0"/>
              </a:spcBef>
              <a:spcAft>
                <a:spcPts val="0"/>
              </a:spcAft>
              <a:buClr>
                <a:srgbClr val="FF0000"/>
              </a:buClr>
              <a:buSzPts val="1200"/>
              <a:buFont typeface="Century Gothic"/>
              <a:buNone/>
            </a:pPr>
            <a:endParaRPr sz="1200"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0000"/>
              </a:buClr>
              <a:buSzPts val="1200"/>
              <a:buFont typeface="Century Gothic"/>
              <a:buNone/>
            </a:pPr>
            <a:r>
              <a:rPr lang="en-GB" sz="1200" b="1" dirty="0">
                <a:solidFill>
                  <a:srgbClr val="FF0000"/>
                </a:solidFill>
                <a:latin typeface="Century Gothic"/>
                <a:ea typeface="Century Gothic"/>
                <a:cs typeface="Century Gothic"/>
                <a:sym typeface="Century Gothic"/>
              </a:rPr>
              <a:t>Image attribution</a:t>
            </a:r>
            <a:r>
              <a:rPr lang="en-GB" sz="1200" dirty="0">
                <a:solidFill>
                  <a:srgbClr val="FF0000"/>
                </a:solidFill>
                <a:latin typeface="Century Gothic"/>
                <a:ea typeface="Century Gothic"/>
                <a:cs typeface="Century Gothic"/>
                <a:sym typeface="Century Gothic"/>
              </a:rPr>
              <a:t>: </a:t>
            </a:r>
            <a:r>
              <a:rPr lang="en-GB" sz="1200" b="0" i="0" u="none" strike="noStrike" cap="none" dirty="0">
                <a:solidFill>
                  <a:schemeClr val="dk1"/>
                </a:solidFill>
                <a:latin typeface="Calibri"/>
                <a:ea typeface="Calibri"/>
                <a:cs typeface="Calibri"/>
                <a:sym typeface="Calibri"/>
              </a:rPr>
              <a:t>"</a:t>
            </a:r>
            <a:r>
              <a:rPr lang="en-GB"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File:Transgenialer CSD 2009 06.jpg</a:t>
            </a:r>
            <a:r>
              <a:rPr lang="en-GB" sz="1200" b="0" i="0" u="none" strike="noStrike" cap="none" dirty="0">
                <a:solidFill>
                  <a:schemeClr val="dk1"/>
                </a:solidFill>
                <a:latin typeface="Calibri"/>
                <a:ea typeface="Calibri"/>
                <a:cs typeface="Calibri"/>
                <a:sym typeface="Calibri"/>
              </a:rPr>
              <a:t>" by Michael F. </a:t>
            </a:r>
            <a:r>
              <a:rPr lang="en-GB" sz="1200" b="0" i="0" u="none" strike="noStrike" cap="none" dirty="0" err="1">
                <a:solidFill>
                  <a:schemeClr val="dk1"/>
                </a:solidFill>
                <a:latin typeface="Calibri"/>
                <a:ea typeface="Calibri"/>
                <a:cs typeface="Calibri"/>
                <a:sym typeface="Calibri"/>
              </a:rPr>
              <a:t>Mehnert</a:t>
            </a:r>
            <a:r>
              <a:rPr lang="en-GB" sz="1200" b="0" i="0" u="none" strike="noStrike" cap="none" dirty="0">
                <a:solidFill>
                  <a:schemeClr val="dk1"/>
                </a:solidFill>
                <a:latin typeface="Calibri"/>
                <a:ea typeface="Calibri"/>
                <a:cs typeface="Calibri"/>
                <a:sym typeface="Calibri"/>
              </a:rPr>
              <a:t> is licensed under </a:t>
            </a:r>
            <a:r>
              <a:rPr lang="en-GB"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 3.0</a:t>
            </a:r>
            <a:r>
              <a:rPr lang="en-GB" sz="1200" b="0" i="0" u="none" strike="noStrike" cap="none" dirty="0">
                <a:solidFill>
                  <a:schemeClr val="dk1"/>
                </a:solidFill>
                <a:latin typeface="Calibri"/>
                <a:ea typeface="Calibri"/>
                <a:cs typeface="Calibri"/>
                <a:sym typeface="Calibri"/>
              </a:rPr>
              <a:t>.</a:t>
            </a:r>
            <a:endParaRPr dirty="0"/>
          </a:p>
          <a:p>
            <a:pPr marL="0" lvl="0" indent="0" algn="l" rtl="0">
              <a:lnSpc>
                <a:spcPct val="100000"/>
              </a:lnSpc>
              <a:spcBef>
                <a:spcPts val="0"/>
              </a:spcBef>
              <a:spcAft>
                <a:spcPts val="0"/>
              </a:spcAft>
              <a:buSzPts val="1400"/>
              <a:buNone/>
            </a:pPr>
            <a:endParaRPr dirty="0"/>
          </a:p>
        </p:txBody>
      </p:sp>
      <p:sp>
        <p:nvSpPr>
          <p:cNvPr id="358" name="Google Shape;3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a:t>
            </a:r>
            <a:r>
              <a:rPr lang="en-GB" b="0" i="0" u="sng" dirty="0"/>
              <a:t>Weak nouns are a Higher GCSE feature. Furthermore, they are </a:t>
            </a:r>
            <a:r>
              <a:rPr lang="en-GB" b="1" i="0" u="sng" dirty="0"/>
              <a:t>not</a:t>
            </a:r>
            <a:r>
              <a:rPr lang="en-GB" b="0" i="0" u="sng" dirty="0"/>
              <a:t> credit-bearing</a:t>
            </a:r>
            <a:r>
              <a:rPr lang="en-GB" b="0" dirty="0"/>
              <a:t>. We provide a short practice activity for this feature and the revisit of the preposition ‘</a:t>
            </a:r>
            <a:r>
              <a:rPr lang="en-GB" b="0" dirty="0" err="1"/>
              <a:t>seit</a:t>
            </a:r>
            <a:r>
              <a:rPr lang="en-GB" b="0" dirty="0"/>
              <a:t>’ for Higher tier students. Total teaching time 15 minutes. For mixed F/H classes, we provide a 15-minute set of activities on inclusive language, which those students can complete independently. However, teachers may choose to teach and practise this knowledge with all students, particularly at this stage in the course, to retain flexibility regarding the most appropriate tier of entry.</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Timing</a:t>
            </a:r>
            <a:r>
              <a:rPr lang="en-GB" dirty="0"/>
              <a:t>: 2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introduce new knowledge about weak nouns in German.</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present the information step by step.</a:t>
            </a:r>
            <a:endParaRPr dirty="0"/>
          </a:p>
          <a:p>
            <a:pPr marL="0" lvl="0" indent="0" algn="l" rtl="0">
              <a:lnSpc>
                <a:spcPct val="100000"/>
              </a:lnSpc>
              <a:spcBef>
                <a:spcPts val="0"/>
              </a:spcBef>
              <a:spcAft>
                <a:spcPts val="0"/>
              </a:spcAft>
              <a:buSzPts val="1400"/>
              <a:buNone/>
            </a:pPr>
            <a:r>
              <a:rPr lang="en-GB" dirty="0"/>
              <a:t>2. Elicit the English translations for the German examples given.</a:t>
            </a:r>
            <a:endParaRPr dirty="0"/>
          </a:p>
        </p:txBody>
      </p:sp>
      <p:sp>
        <p:nvSpPr>
          <p:cNvPr id="411" name="Google Shape;41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45</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a:t>
            </a:r>
            <a:r>
              <a:rPr lang="en-GB" dirty="0"/>
              <a:t>: 4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practise aural recognition of the meaning and function of weak nouns.</a:t>
            </a:r>
            <a:br>
              <a:rPr lang="en-GB" dirty="0"/>
            </a:br>
            <a:endParaRPr b="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listen. </a:t>
            </a:r>
            <a:endParaRPr dirty="0"/>
          </a:p>
          <a:p>
            <a:pPr marL="0" lvl="0" indent="0" algn="l" rtl="0">
              <a:lnSpc>
                <a:spcPct val="100000"/>
              </a:lnSpc>
              <a:spcBef>
                <a:spcPts val="0"/>
              </a:spcBef>
              <a:spcAft>
                <a:spcPts val="0"/>
              </a:spcAft>
              <a:buSzPts val="1400"/>
              <a:buNone/>
            </a:pPr>
            <a:r>
              <a:rPr lang="en-GB" dirty="0"/>
              <a:t>2. Students select the correct word to finish each sentence/fill the gap.</a:t>
            </a:r>
            <a:endParaRPr dirty="0"/>
          </a:p>
          <a:p>
            <a:pPr marL="0" lvl="0" indent="0" algn="l" rtl="0">
              <a:lnSpc>
                <a:spcPct val="100000"/>
              </a:lnSpc>
              <a:spcBef>
                <a:spcPts val="0"/>
              </a:spcBef>
              <a:spcAft>
                <a:spcPts val="0"/>
              </a:spcAft>
              <a:buSzPts val="1400"/>
              <a:buNone/>
            </a:pPr>
            <a:r>
              <a:rPr lang="en-GB" dirty="0"/>
              <a:t>3. They then decide for each item (1-8) whether the noun is weak or not.</a:t>
            </a:r>
            <a:endParaRPr dirty="0"/>
          </a:p>
          <a:p>
            <a:pPr marL="0" lvl="0" indent="0" algn="l" rtl="0">
              <a:lnSpc>
                <a:spcPct val="100000"/>
              </a:lnSpc>
              <a:spcBef>
                <a:spcPts val="0"/>
              </a:spcBef>
              <a:spcAft>
                <a:spcPts val="0"/>
              </a:spcAft>
              <a:buSzPts val="1400"/>
              <a:buNone/>
            </a:pPr>
            <a:r>
              <a:rPr lang="en-GB" dirty="0"/>
              <a:t>4. Elicit answers and check understanding of each sentence orally, if time. Note that all this vocabulary was previously taught and practised at KS3.</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sz="1800" dirty="0">
                <a:latin typeface="Calibri"/>
                <a:ea typeface="Calibri"/>
                <a:cs typeface="Calibri"/>
                <a:sym typeface="Calibri"/>
              </a:rPr>
              <a:t>1.  Hallo! Ich </a:t>
            </a:r>
            <a:r>
              <a:rPr lang="en-GB" sz="1800" dirty="0" err="1">
                <a:latin typeface="Calibri"/>
                <a:ea typeface="Calibri"/>
                <a:cs typeface="Calibri"/>
                <a:sym typeface="Calibri"/>
              </a:rPr>
              <a:t>heiße</a:t>
            </a:r>
            <a:r>
              <a:rPr lang="en-GB" sz="1800" dirty="0">
                <a:latin typeface="Calibri"/>
                <a:ea typeface="Calibri"/>
                <a:cs typeface="Calibri"/>
                <a:sym typeface="Calibri"/>
              </a:rPr>
              <a:t> Mehmet. Mein </a:t>
            </a:r>
            <a:r>
              <a:rPr lang="en-GB" sz="1800" dirty="0" err="1">
                <a:latin typeface="Calibri"/>
                <a:ea typeface="Calibri"/>
                <a:cs typeface="Calibri"/>
                <a:sym typeface="Calibri"/>
              </a:rPr>
              <a:t>Bruder</a:t>
            </a:r>
            <a:r>
              <a:rPr lang="en-GB" sz="1800" dirty="0">
                <a:latin typeface="Calibri"/>
                <a:ea typeface="Calibri"/>
                <a:cs typeface="Calibri"/>
                <a:sym typeface="Calibri"/>
              </a:rPr>
              <a:t>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b="1" dirty="0">
                <a:latin typeface="Calibri"/>
                <a:ea typeface="Calibri"/>
                <a:cs typeface="Calibri"/>
                <a:sym typeface="Calibri"/>
              </a:rPr>
              <a:t>Student</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2.  </a:t>
            </a:r>
            <a:r>
              <a:rPr lang="en-GB" sz="1800" dirty="0" err="1">
                <a:latin typeface="Calibri"/>
                <a:ea typeface="Calibri"/>
                <a:cs typeface="Calibri"/>
                <a:sym typeface="Calibri"/>
              </a:rPr>
              <a:t>Meine</a:t>
            </a:r>
            <a:r>
              <a:rPr lang="en-GB" sz="1800" dirty="0">
                <a:latin typeface="Calibri"/>
                <a:ea typeface="Calibri"/>
                <a:cs typeface="Calibri"/>
                <a:sym typeface="Calibri"/>
              </a:rPr>
              <a:t> </a:t>
            </a:r>
            <a:r>
              <a:rPr lang="en-GB" sz="1800" dirty="0" err="1">
                <a:latin typeface="Calibri"/>
                <a:ea typeface="Calibri"/>
                <a:cs typeface="Calibri"/>
                <a:sym typeface="Calibri"/>
              </a:rPr>
              <a:t>Freundin</a:t>
            </a:r>
            <a:r>
              <a:rPr lang="en-GB" sz="1800" dirty="0">
                <a:latin typeface="Calibri"/>
                <a:ea typeface="Calibri"/>
                <a:cs typeface="Calibri"/>
                <a:sym typeface="Calibri"/>
              </a:rPr>
              <a:t> Mia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eine</a:t>
            </a:r>
            <a:r>
              <a:rPr lang="en-GB" sz="1800" dirty="0">
                <a:latin typeface="Calibri"/>
                <a:ea typeface="Calibri"/>
                <a:cs typeface="Calibri"/>
                <a:sym typeface="Calibri"/>
              </a:rPr>
              <a:t> </a:t>
            </a:r>
            <a:r>
              <a:rPr lang="en-GB" sz="1800" dirty="0" err="1">
                <a:latin typeface="Calibri"/>
                <a:ea typeface="Calibri"/>
                <a:cs typeface="Calibri"/>
                <a:sym typeface="Calibri"/>
              </a:rPr>
              <a:t>gute</a:t>
            </a:r>
            <a:r>
              <a:rPr lang="en-GB" sz="1800" dirty="0">
                <a:latin typeface="Calibri"/>
                <a:ea typeface="Calibri"/>
                <a:cs typeface="Calibri"/>
                <a:sym typeface="Calibri"/>
              </a:rPr>
              <a:t> </a:t>
            </a:r>
            <a:r>
              <a:rPr lang="en-GB" sz="1800" b="1" dirty="0" err="1">
                <a:latin typeface="Calibri"/>
                <a:ea typeface="Calibri"/>
                <a:cs typeface="Calibri"/>
                <a:sym typeface="Calibri"/>
              </a:rPr>
              <a:t>Schülerin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3.  Ich </a:t>
            </a:r>
            <a:r>
              <a:rPr lang="en-GB" sz="1800" dirty="0" err="1">
                <a:latin typeface="Calibri"/>
                <a:ea typeface="Calibri"/>
                <a:cs typeface="Calibri"/>
                <a:sym typeface="Calibri"/>
              </a:rPr>
              <a:t>sehe</a:t>
            </a:r>
            <a:r>
              <a:rPr lang="en-GB" sz="1800" dirty="0">
                <a:latin typeface="Calibri"/>
                <a:ea typeface="Calibri"/>
                <a:cs typeface="Calibri"/>
                <a:sym typeface="Calibri"/>
              </a:rPr>
              <a:t> </a:t>
            </a:r>
            <a:r>
              <a:rPr lang="en-GB" sz="1800" dirty="0" err="1">
                <a:latin typeface="Calibri"/>
                <a:ea typeface="Calibri"/>
                <a:cs typeface="Calibri"/>
                <a:sym typeface="Calibri"/>
              </a:rPr>
              <a:t>meinen</a:t>
            </a:r>
            <a:r>
              <a:rPr lang="en-GB" sz="1800" dirty="0">
                <a:latin typeface="Calibri"/>
                <a:ea typeface="Calibri"/>
                <a:cs typeface="Calibri"/>
                <a:sym typeface="Calibri"/>
              </a:rPr>
              <a:t> </a:t>
            </a:r>
            <a:r>
              <a:rPr lang="en-GB" sz="1800" b="1" dirty="0" err="1">
                <a:latin typeface="Calibri"/>
                <a:ea typeface="Calibri"/>
                <a:cs typeface="Calibri"/>
                <a:sym typeface="Calibri"/>
              </a:rPr>
              <a:t>Nachbarn</a:t>
            </a:r>
            <a:r>
              <a:rPr lang="en-GB" sz="1800" dirty="0">
                <a:latin typeface="Calibri"/>
                <a:ea typeface="Calibri"/>
                <a:cs typeface="Calibri"/>
                <a:sym typeface="Calibri"/>
              </a:rPr>
              <a:t> </a:t>
            </a:r>
            <a:r>
              <a:rPr lang="en-GB" sz="1800" dirty="0" err="1">
                <a:latin typeface="Calibri"/>
                <a:ea typeface="Calibri"/>
                <a:cs typeface="Calibri"/>
                <a:sym typeface="Calibri"/>
              </a:rPr>
              <a:t>nicht</a:t>
            </a:r>
            <a:r>
              <a:rPr lang="en-GB" sz="1800" dirty="0">
                <a:latin typeface="Calibri"/>
                <a:ea typeface="Calibri"/>
                <a:cs typeface="Calibri"/>
                <a:sym typeface="Calibri"/>
              </a:rPr>
              <a:t> </a:t>
            </a:r>
            <a:r>
              <a:rPr lang="en-GB" sz="1800" dirty="0" err="1">
                <a:latin typeface="Calibri"/>
                <a:ea typeface="Calibri"/>
                <a:cs typeface="Calibri"/>
                <a:sym typeface="Calibri"/>
              </a:rPr>
              <a:t>sehr</a:t>
            </a:r>
            <a:r>
              <a:rPr lang="en-GB" sz="1800" dirty="0">
                <a:latin typeface="Calibri"/>
                <a:ea typeface="Calibri"/>
                <a:cs typeface="Calibri"/>
                <a:sym typeface="Calibri"/>
              </a:rPr>
              <a:t> oft.</a:t>
            </a:r>
            <a:br>
              <a:rPr lang="en-GB" sz="1800" dirty="0">
                <a:latin typeface="Calibri"/>
                <a:ea typeface="Calibri"/>
                <a:cs typeface="Calibri"/>
                <a:sym typeface="Calibri"/>
              </a:rPr>
            </a:br>
            <a:r>
              <a:rPr lang="en-GB" sz="1800" dirty="0">
                <a:latin typeface="Calibri"/>
                <a:ea typeface="Calibri"/>
                <a:cs typeface="Calibri"/>
                <a:sym typeface="Calibri"/>
              </a:rPr>
              <a:t>4.  Er </a:t>
            </a:r>
            <a:r>
              <a:rPr lang="en-GB" sz="1800" dirty="0" err="1">
                <a:latin typeface="Calibri"/>
                <a:ea typeface="Calibri"/>
                <a:cs typeface="Calibri"/>
                <a:sym typeface="Calibri"/>
              </a:rPr>
              <a:t>heißt</a:t>
            </a:r>
            <a:r>
              <a:rPr lang="en-GB" sz="1800" dirty="0">
                <a:latin typeface="Calibri"/>
                <a:ea typeface="Calibri"/>
                <a:cs typeface="Calibri"/>
                <a:sym typeface="Calibri"/>
              </a:rPr>
              <a:t> </a:t>
            </a:r>
            <a:r>
              <a:rPr lang="en-GB" sz="1800" b="1" dirty="0">
                <a:latin typeface="Calibri"/>
                <a:ea typeface="Calibri"/>
                <a:cs typeface="Calibri"/>
                <a:sym typeface="Calibri"/>
              </a:rPr>
              <a:t>Herr</a:t>
            </a:r>
            <a:r>
              <a:rPr lang="en-GB" sz="1800" dirty="0">
                <a:latin typeface="Calibri"/>
                <a:ea typeface="Calibri"/>
                <a:cs typeface="Calibri"/>
                <a:sym typeface="Calibri"/>
              </a:rPr>
              <a:t> Müller.</a:t>
            </a:r>
            <a:br>
              <a:rPr lang="en-GB" sz="1800" dirty="0">
                <a:latin typeface="Calibri"/>
                <a:ea typeface="Calibri"/>
                <a:cs typeface="Calibri"/>
                <a:sym typeface="Calibri"/>
              </a:rPr>
            </a:br>
            <a:r>
              <a:rPr lang="en-GB" sz="1800" dirty="0">
                <a:latin typeface="Calibri"/>
                <a:ea typeface="Calibri"/>
                <a:cs typeface="Calibri"/>
                <a:sym typeface="Calibri"/>
              </a:rPr>
              <a:t>5. Ich </a:t>
            </a:r>
            <a:r>
              <a:rPr lang="en-GB" sz="1800" dirty="0" err="1">
                <a:latin typeface="Calibri"/>
                <a:ea typeface="Calibri"/>
                <a:cs typeface="Calibri"/>
                <a:sym typeface="Calibri"/>
              </a:rPr>
              <a:t>frage</a:t>
            </a:r>
            <a:r>
              <a:rPr lang="en-GB" sz="1800" dirty="0">
                <a:latin typeface="Calibri"/>
                <a:ea typeface="Calibri"/>
                <a:cs typeface="Calibri"/>
                <a:sym typeface="Calibri"/>
              </a:rPr>
              <a:t> </a:t>
            </a:r>
            <a:r>
              <a:rPr lang="en-GB" sz="1800" dirty="0" err="1">
                <a:latin typeface="Calibri"/>
                <a:ea typeface="Calibri"/>
                <a:cs typeface="Calibri"/>
                <a:sym typeface="Calibri"/>
              </a:rPr>
              <a:t>ihn</a:t>
            </a:r>
            <a:r>
              <a:rPr lang="en-GB" sz="1800" dirty="0">
                <a:latin typeface="Calibri"/>
                <a:ea typeface="Calibri"/>
                <a:cs typeface="Calibri"/>
                <a:sym typeface="Calibri"/>
              </a:rPr>
              <a:t>: </a:t>
            </a:r>
            <a:r>
              <a:rPr lang="en-GB" sz="1800" dirty="0" err="1">
                <a:latin typeface="Calibri"/>
                <a:ea typeface="Calibri"/>
                <a:cs typeface="Calibri"/>
                <a:sym typeface="Calibri"/>
              </a:rPr>
              <a:t>Haben</a:t>
            </a:r>
            <a:r>
              <a:rPr lang="en-GB" sz="1800" dirty="0">
                <a:latin typeface="Calibri"/>
                <a:ea typeface="Calibri"/>
                <a:cs typeface="Calibri"/>
                <a:sym typeface="Calibri"/>
              </a:rPr>
              <a:t> Sie </a:t>
            </a:r>
            <a:r>
              <a:rPr lang="en-GB" sz="1800" dirty="0" err="1">
                <a:latin typeface="Calibri"/>
                <a:ea typeface="Calibri"/>
                <a:cs typeface="Calibri"/>
                <a:sym typeface="Calibri"/>
              </a:rPr>
              <a:t>meinen</a:t>
            </a:r>
            <a:r>
              <a:rPr lang="en-GB" sz="1800" dirty="0">
                <a:latin typeface="Calibri"/>
                <a:ea typeface="Calibri"/>
                <a:cs typeface="Calibri"/>
                <a:sym typeface="Calibri"/>
              </a:rPr>
              <a:t> </a:t>
            </a:r>
            <a:r>
              <a:rPr lang="en-GB" sz="1800" b="1" dirty="0" err="1">
                <a:latin typeface="Calibri"/>
                <a:ea typeface="Calibri"/>
                <a:cs typeface="Calibri"/>
                <a:sym typeface="Calibri"/>
              </a:rPr>
              <a:t>Namen</a:t>
            </a:r>
            <a:r>
              <a:rPr lang="en-GB" sz="1800" dirty="0">
                <a:latin typeface="Calibri"/>
                <a:ea typeface="Calibri"/>
                <a:cs typeface="Calibri"/>
                <a:sym typeface="Calibri"/>
              </a:rPr>
              <a:t> </a:t>
            </a:r>
            <a:r>
              <a:rPr lang="en-GB" sz="1800" dirty="0" err="1">
                <a:latin typeface="Calibri"/>
                <a:ea typeface="Calibri"/>
                <a:cs typeface="Calibri"/>
                <a:sym typeface="Calibri"/>
              </a:rPr>
              <a:t>vergessen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6. Er </a:t>
            </a:r>
            <a:r>
              <a:rPr lang="en-GB" sz="1800" dirty="0" err="1">
                <a:latin typeface="Calibri"/>
                <a:ea typeface="Calibri"/>
                <a:cs typeface="Calibri"/>
                <a:sym typeface="Calibri"/>
              </a:rPr>
              <a:t>sagt</a:t>
            </a:r>
            <a:r>
              <a:rPr lang="en-GB" sz="1800" dirty="0">
                <a:latin typeface="Calibri"/>
                <a:ea typeface="Calibri"/>
                <a:cs typeface="Calibri"/>
                <a:sym typeface="Calibri"/>
              </a:rPr>
              <a:t>: Wie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b="1" dirty="0">
                <a:latin typeface="Calibri"/>
                <a:ea typeface="Calibri"/>
                <a:cs typeface="Calibri"/>
                <a:sym typeface="Calibri"/>
              </a:rPr>
              <a:t>Name</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7.  Er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eine</a:t>
            </a:r>
            <a:r>
              <a:rPr lang="en-GB" sz="1800" dirty="0">
                <a:latin typeface="Calibri"/>
                <a:ea typeface="Calibri"/>
                <a:cs typeface="Calibri"/>
                <a:sym typeface="Calibri"/>
              </a:rPr>
              <a:t> </a:t>
            </a:r>
            <a:r>
              <a:rPr lang="en-GB" sz="1800" dirty="0" err="1">
                <a:latin typeface="Calibri"/>
                <a:ea typeface="Calibri"/>
                <a:cs typeface="Calibri"/>
                <a:sym typeface="Calibri"/>
              </a:rPr>
              <a:t>freundliche</a:t>
            </a:r>
            <a:r>
              <a:rPr lang="en-GB" sz="1800" dirty="0">
                <a:latin typeface="Calibri"/>
                <a:ea typeface="Calibri"/>
                <a:cs typeface="Calibri"/>
                <a:sym typeface="Calibri"/>
              </a:rPr>
              <a:t> </a:t>
            </a:r>
            <a:r>
              <a:rPr lang="en-GB" sz="1800" b="1" dirty="0">
                <a:latin typeface="Calibri"/>
                <a:ea typeface="Calibri"/>
                <a:cs typeface="Calibri"/>
                <a:sym typeface="Calibri"/>
              </a:rPr>
              <a:t>Person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8.  Er </a:t>
            </a:r>
            <a:r>
              <a:rPr lang="en-GB" sz="1800" dirty="0" err="1">
                <a:latin typeface="Calibri"/>
                <a:ea typeface="Calibri"/>
                <a:cs typeface="Calibri"/>
                <a:sym typeface="Calibri"/>
              </a:rPr>
              <a:t>wohnt</a:t>
            </a:r>
            <a:r>
              <a:rPr lang="en-GB" sz="1800" dirty="0">
                <a:latin typeface="Calibri"/>
                <a:ea typeface="Calibri"/>
                <a:cs typeface="Calibri"/>
                <a:sym typeface="Calibri"/>
              </a:rPr>
              <a:t> </a:t>
            </a:r>
            <a:r>
              <a:rPr lang="en-GB" sz="1800" dirty="0" err="1">
                <a:latin typeface="Calibri"/>
                <a:ea typeface="Calibri"/>
                <a:cs typeface="Calibri"/>
                <a:sym typeface="Calibri"/>
              </a:rPr>
              <a:t>zusammen</a:t>
            </a:r>
            <a:r>
              <a:rPr lang="en-GB" sz="1800" dirty="0">
                <a:latin typeface="Calibri"/>
                <a:ea typeface="Calibri"/>
                <a:cs typeface="Calibri"/>
                <a:sym typeface="Calibri"/>
              </a:rPr>
              <a:t> </a:t>
            </a:r>
            <a:r>
              <a:rPr lang="en-GB" sz="1800" dirty="0" err="1">
                <a:latin typeface="Calibri"/>
                <a:ea typeface="Calibri"/>
                <a:cs typeface="Calibri"/>
                <a:sym typeface="Calibri"/>
              </a:rPr>
              <a:t>mit</a:t>
            </a:r>
            <a:r>
              <a:rPr lang="en-GB" sz="1800" dirty="0">
                <a:latin typeface="Calibri"/>
                <a:ea typeface="Calibri"/>
                <a:cs typeface="Calibri"/>
                <a:sym typeface="Calibri"/>
              </a:rPr>
              <a:t> </a:t>
            </a:r>
            <a:r>
              <a:rPr lang="en-GB" sz="1800" dirty="0" err="1">
                <a:latin typeface="Calibri"/>
                <a:ea typeface="Calibri"/>
                <a:cs typeface="Calibri"/>
                <a:sym typeface="Calibri"/>
              </a:rPr>
              <a:t>seinem</a:t>
            </a:r>
            <a:r>
              <a:rPr lang="en-GB" sz="1800" dirty="0">
                <a:latin typeface="Calibri"/>
                <a:ea typeface="Calibri"/>
                <a:cs typeface="Calibri"/>
                <a:sym typeface="Calibri"/>
              </a:rPr>
              <a:t> </a:t>
            </a:r>
            <a:r>
              <a:rPr lang="en-GB" sz="1800" b="1" dirty="0">
                <a:latin typeface="Calibri"/>
                <a:ea typeface="Calibri"/>
                <a:cs typeface="Calibri"/>
                <a:sym typeface="Calibri"/>
              </a:rPr>
              <a:t>Partner</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9.  Sie </a:t>
            </a:r>
            <a:r>
              <a:rPr lang="en-GB" sz="1800" dirty="0" err="1">
                <a:latin typeface="Calibri"/>
                <a:ea typeface="Calibri"/>
                <a:cs typeface="Calibri"/>
                <a:sym typeface="Calibri"/>
              </a:rPr>
              <a:t>sind</a:t>
            </a:r>
            <a:r>
              <a:rPr lang="en-GB" sz="1800" dirty="0">
                <a:latin typeface="Calibri"/>
                <a:ea typeface="Calibri"/>
                <a:cs typeface="Calibri"/>
                <a:sym typeface="Calibri"/>
              </a:rPr>
              <a:t> </a:t>
            </a:r>
            <a:r>
              <a:rPr lang="en-GB" sz="1800" dirty="0" err="1">
                <a:latin typeface="Calibri"/>
                <a:ea typeface="Calibri"/>
                <a:cs typeface="Calibri"/>
                <a:sym typeface="Calibri"/>
              </a:rPr>
              <a:t>beide</a:t>
            </a:r>
            <a:r>
              <a:rPr lang="en-GB" sz="1800" dirty="0">
                <a:latin typeface="Calibri"/>
                <a:ea typeface="Calibri"/>
                <a:cs typeface="Calibri"/>
                <a:sym typeface="Calibri"/>
              </a:rPr>
              <a:t> </a:t>
            </a:r>
            <a:r>
              <a:rPr lang="en-GB" sz="1800" dirty="0" err="1">
                <a:latin typeface="Calibri"/>
                <a:ea typeface="Calibri"/>
                <a:cs typeface="Calibri"/>
                <a:sym typeface="Calibri"/>
              </a:rPr>
              <a:t>sehr</a:t>
            </a:r>
            <a:r>
              <a:rPr lang="en-GB" sz="1800" dirty="0">
                <a:latin typeface="Calibri"/>
                <a:ea typeface="Calibri"/>
                <a:cs typeface="Calibri"/>
                <a:sym typeface="Calibri"/>
              </a:rPr>
              <a:t> </a:t>
            </a:r>
            <a:r>
              <a:rPr lang="en-GB" sz="1800" dirty="0" err="1">
                <a:latin typeface="Calibri"/>
                <a:ea typeface="Calibri"/>
                <a:cs typeface="Calibri"/>
                <a:sym typeface="Calibri"/>
              </a:rPr>
              <a:t>nette</a:t>
            </a:r>
            <a:r>
              <a:rPr lang="en-GB" sz="1800" dirty="0">
                <a:latin typeface="Calibri"/>
                <a:ea typeface="Calibri"/>
                <a:cs typeface="Calibri"/>
                <a:sym typeface="Calibri"/>
              </a:rPr>
              <a:t> </a:t>
            </a:r>
            <a:r>
              <a:rPr lang="en-GB" sz="1800" b="1" dirty="0">
                <a:latin typeface="Calibri"/>
                <a:ea typeface="Calibri"/>
                <a:cs typeface="Calibri"/>
                <a:sym typeface="Calibri"/>
              </a:rPr>
              <a:t>Menschen</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endParaRPr dirty="0"/>
          </a:p>
        </p:txBody>
      </p:sp>
      <p:sp>
        <p:nvSpPr>
          <p:cNvPr id="447" name="Google Shape;4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i="0" u="sng" dirty="0"/>
              <a:t>Use of </a:t>
            </a:r>
            <a:r>
              <a:rPr lang="en-GB" b="1" i="1" u="sng" dirty="0" err="1"/>
              <a:t>seit</a:t>
            </a:r>
            <a:r>
              <a:rPr lang="en-GB" b="1" i="1" u="sng" dirty="0"/>
              <a:t> </a:t>
            </a:r>
            <a:r>
              <a:rPr lang="en-GB" b="0" i="0" u="sng" dirty="0"/>
              <a:t>is a Higher GCSE feature. However, for any schools who use the NCELP KS3 SOW, it was introduced half-way through Y8</a:t>
            </a:r>
            <a:r>
              <a:rPr lang="en-GB" b="0" dirty="0"/>
              <a:t>. Teachers can decide whether to include it for all or just some students. In this lesson, we provide a short practice activity for this feature. There is an alternative activity on inclusive language, if preferred. However, teachers may choose to teach and practise this knowledge with all students, particularly at this stage in the course, to retain flexibility regarding the most appropriate tier of entry.</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Timing</a:t>
            </a:r>
            <a:r>
              <a:rPr lang="en-GB" dirty="0"/>
              <a:t>: 3 minutes (two slides)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a:t>
            </a:r>
            <a:r>
              <a:rPr lang="en-GB" dirty="0"/>
              <a:t>: to revisit meanings and use of </a:t>
            </a:r>
            <a:r>
              <a:rPr lang="en-GB" i="1" dirty="0" err="1"/>
              <a:t>seit</a:t>
            </a:r>
            <a:r>
              <a:rPr lang="en-GB" i="1" dirty="0"/>
              <a:t>.</a:t>
            </a:r>
            <a:br>
              <a:rPr lang="en-GB" i="1" dirty="0"/>
            </a:br>
            <a:endParaRPr b="1" i="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Click to present the information step by step.</a:t>
            </a:r>
            <a:endParaRPr dirty="0"/>
          </a:p>
          <a:p>
            <a:pPr marL="0" lvl="0" indent="0" algn="l" rtl="0">
              <a:lnSpc>
                <a:spcPct val="100000"/>
              </a:lnSpc>
              <a:spcBef>
                <a:spcPts val="0"/>
              </a:spcBef>
              <a:spcAft>
                <a:spcPts val="0"/>
              </a:spcAft>
              <a:buSzPts val="1400"/>
              <a:buNone/>
            </a:pPr>
            <a:r>
              <a:rPr lang="en-GB" dirty="0"/>
              <a:t>2. Elicit the English translations for the German examples given.</a:t>
            </a:r>
            <a:endParaRPr dirty="0"/>
          </a:p>
        </p:txBody>
      </p:sp>
      <p:sp>
        <p:nvSpPr>
          <p:cNvPr id="498" name="Google Shape;4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47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a:t>Aim</a:t>
            </a:r>
            <a:r>
              <a:rPr lang="en-GB"/>
              <a:t>: to revisit meanings and use of </a:t>
            </a:r>
            <a:r>
              <a:rPr lang="en-GB" i="1"/>
              <a:t>seit.</a:t>
            </a:r>
            <a:br>
              <a:rPr lang="en-GB" i="1"/>
            </a:br>
            <a:endParaRPr b="1" i="1"/>
          </a:p>
          <a:p>
            <a:pPr marL="0" lvl="0" indent="0" algn="l" rtl="0">
              <a:lnSpc>
                <a:spcPct val="100000"/>
              </a:lnSpc>
              <a:spcBef>
                <a:spcPts val="0"/>
              </a:spcBef>
              <a:spcAft>
                <a:spcPts val="0"/>
              </a:spcAft>
              <a:buSzPts val="1400"/>
              <a:buNone/>
            </a:pPr>
            <a:r>
              <a:rPr lang="en-GB" b="1"/>
              <a:t>Procedure</a:t>
            </a:r>
            <a:r>
              <a:rPr lang="en-GB"/>
              <a:t>:</a:t>
            </a:r>
            <a:br>
              <a:rPr lang="en-GB"/>
            </a:br>
            <a:r>
              <a:rPr lang="en-GB"/>
              <a:t>1. Click to present the information step by step.</a:t>
            </a:r>
            <a:endParaRPr/>
          </a:p>
          <a:p>
            <a:pPr marL="0" lvl="0" indent="0" algn="l" rtl="0">
              <a:lnSpc>
                <a:spcPct val="100000"/>
              </a:lnSpc>
              <a:spcBef>
                <a:spcPts val="0"/>
              </a:spcBef>
              <a:spcAft>
                <a:spcPts val="0"/>
              </a:spcAft>
              <a:buSzPts val="1400"/>
              <a:buNone/>
            </a:pPr>
            <a:r>
              <a:rPr lang="en-GB"/>
              <a:t>2. Elicit the English translations for the German examples given.</a:t>
            </a:r>
            <a:endParaRPr/>
          </a:p>
        </p:txBody>
      </p:sp>
      <p:sp>
        <p:nvSpPr>
          <p:cNvPr id="526" name="Google Shape;5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48</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5 minutes</a:t>
            </a:r>
            <a:br>
              <a:rPr lang="en-GB" dirty="0"/>
            </a:br>
            <a:br>
              <a:rPr lang="en-GB" b="1" dirty="0"/>
            </a:br>
            <a:r>
              <a:rPr lang="en-GB" b="1" dirty="0"/>
              <a:t>Aim: </a:t>
            </a:r>
            <a:r>
              <a:rPr lang="en-GB" b="0" dirty="0"/>
              <a:t>to process the different meanings of </a:t>
            </a:r>
            <a:r>
              <a:rPr lang="en-GB" b="1" i="1" dirty="0" err="1"/>
              <a:t>seit</a:t>
            </a:r>
            <a:r>
              <a:rPr lang="en-GB" b="0" dirty="0"/>
              <a:t> </a:t>
            </a:r>
            <a:r>
              <a:rPr lang="en-GB" sz="1200" dirty="0">
                <a:solidFill>
                  <a:schemeClr val="dk1"/>
                </a:solidFill>
                <a:latin typeface="Calibri"/>
                <a:ea typeface="Calibri"/>
                <a:cs typeface="Calibri"/>
                <a:sym typeface="Calibri"/>
              </a:rPr>
              <a:t>by differentiating between point in time (</a:t>
            </a:r>
            <a:r>
              <a:rPr lang="en-GB" sz="1200" i="1" dirty="0">
                <a:solidFill>
                  <a:schemeClr val="dk1"/>
                </a:solidFill>
                <a:latin typeface="Calibri"/>
                <a:ea typeface="Calibri"/>
                <a:cs typeface="Calibri"/>
                <a:sym typeface="Calibri"/>
              </a:rPr>
              <a:t>since</a:t>
            </a:r>
            <a:r>
              <a:rPr lang="en-GB" sz="1200" dirty="0">
                <a:solidFill>
                  <a:schemeClr val="dk1"/>
                </a:solidFill>
                <a:latin typeface="Calibri"/>
                <a:ea typeface="Calibri"/>
                <a:cs typeface="Calibri"/>
                <a:sym typeface="Calibri"/>
              </a:rPr>
              <a:t>) and duration (</a:t>
            </a:r>
            <a:r>
              <a:rPr lang="en-GB" sz="1200" i="1" dirty="0">
                <a:solidFill>
                  <a:schemeClr val="dk1"/>
                </a:solidFill>
                <a:latin typeface="Calibri"/>
                <a:ea typeface="Calibri"/>
                <a:cs typeface="Calibri"/>
                <a:sym typeface="Calibri"/>
              </a:rPr>
              <a:t>for</a:t>
            </a:r>
            <a:r>
              <a:rPr lang="en-GB" sz="1200" dirty="0">
                <a:solidFill>
                  <a:schemeClr val="dk1"/>
                </a:solidFill>
                <a:latin typeface="Calibri"/>
                <a:ea typeface="Calibri"/>
                <a:cs typeface="Calibri"/>
                <a:sym typeface="Calibri"/>
              </a:rPr>
              <a:t>).</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read the expressions with </a:t>
            </a:r>
            <a:r>
              <a:rPr lang="en-GB" i="1" dirty="0" err="1"/>
              <a:t>seit</a:t>
            </a:r>
            <a:r>
              <a:rPr lang="en-GB" i="1" dirty="0"/>
              <a:t> </a:t>
            </a:r>
            <a:r>
              <a:rPr lang="en-GB" dirty="0"/>
              <a:t>and decide whether each one refers to </a:t>
            </a:r>
            <a:r>
              <a:rPr lang="en-GB" i="1" dirty="0"/>
              <a:t>since </a:t>
            </a:r>
            <a:r>
              <a:rPr lang="en-GB" dirty="0"/>
              <a:t>or </a:t>
            </a:r>
            <a:r>
              <a:rPr lang="en-GB" i="1" dirty="0"/>
              <a:t>for.</a:t>
            </a:r>
            <a:endParaRPr dirty="0"/>
          </a:p>
          <a:p>
            <a:pPr marL="0" lvl="0" indent="0" algn="l" rtl="0">
              <a:lnSpc>
                <a:spcPct val="100000"/>
              </a:lnSpc>
              <a:spcBef>
                <a:spcPts val="0"/>
              </a:spcBef>
              <a:spcAft>
                <a:spcPts val="0"/>
              </a:spcAft>
              <a:buSzPts val="1400"/>
              <a:buNone/>
            </a:pPr>
            <a:r>
              <a:rPr lang="en-GB" dirty="0"/>
              <a:t>2. Click to reveal answers.</a:t>
            </a:r>
            <a:endParaRPr dirty="0"/>
          </a:p>
          <a:p>
            <a:pPr marL="0" lvl="0" indent="0" algn="l" rtl="0">
              <a:lnSpc>
                <a:spcPct val="100000"/>
              </a:lnSpc>
              <a:spcBef>
                <a:spcPts val="0"/>
              </a:spcBef>
              <a:spcAft>
                <a:spcPts val="0"/>
              </a:spcAft>
              <a:buSzPts val="1400"/>
              <a:buNone/>
            </a:pPr>
            <a:r>
              <a:rPr lang="en-GB" dirty="0"/>
              <a:t>3. Click again to reveal complete sentences.</a:t>
            </a:r>
            <a:endParaRPr dirty="0"/>
          </a:p>
          <a:p>
            <a:pPr marL="0" lvl="0" indent="0" algn="l" rtl="0">
              <a:lnSpc>
                <a:spcPct val="100000"/>
              </a:lnSpc>
              <a:spcBef>
                <a:spcPts val="0"/>
              </a:spcBef>
              <a:spcAft>
                <a:spcPts val="0"/>
              </a:spcAft>
              <a:buSzPts val="1400"/>
              <a:buNone/>
            </a:pPr>
            <a:r>
              <a:rPr lang="en-GB" dirty="0"/>
              <a:t>4. Students translate each sentence orally into English.</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Full sentence text.</a:t>
            </a:r>
            <a:endParaRPr dirty="0"/>
          </a:p>
          <a:p>
            <a:pPr marL="0" marR="0" lvl="0" indent="0" algn="l" rtl="0">
              <a:lnSpc>
                <a:spcPct val="100000"/>
              </a:lnSpc>
              <a:spcBef>
                <a:spcPts val="0"/>
              </a:spcBef>
              <a:spcAft>
                <a:spcPts val="0"/>
              </a:spcAft>
              <a:buClr>
                <a:schemeClr val="dk1"/>
              </a:buClr>
              <a:buSzPts val="1200"/>
              <a:buFont typeface="Calibri"/>
              <a:buNone/>
            </a:pPr>
            <a:r>
              <a:rPr lang="en-GB" b="0" dirty="0"/>
              <a:t>1. Ich </a:t>
            </a:r>
            <a:r>
              <a:rPr lang="en-GB" b="0" dirty="0" err="1"/>
              <a:t>warte</a:t>
            </a:r>
            <a:r>
              <a:rPr lang="en-GB" b="0" dirty="0"/>
              <a:t> </a:t>
            </a:r>
            <a:r>
              <a:rPr lang="en-GB" b="1" dirty="0" err="1"/>
              <a:t>seit</a:t>
            </a:r>
            <a:r>
              <a:rPr lang="en-GB" b="1" dirty="0"/>
              <a:t> </a:t>
            </a:r>
            <a:r>
              <a:rPr lang="en-GB" b="1" dirty="0" err="1"/>
              <a:t>zwei</a:t>
            </a:r>
            <a:r>
              <a:rPr lang="en-GB" b="1" dirty="0"/>
              <a:t> </a:t>
            </a:r>
            <a:r>
              <a:rPr lang="en-GB" b="1" dirty="0" err="1"/>
              <a:t>Stunden</a:t>
            </a:r>
            <a:r>
              <a:rPr lang="en-GB" b="0" dirty="0"/>
              <a:t>. Wo </a:t>
            </a:r>
            <a:r>
              <a:rPr lang="en-GB" b="0" dirty="0" err="1"/>
              <a:t>bist</a:t>
            </a:r>
            <a:r>
              <a:rPr lang="en-GB" b="0" dirty="0"/>
              <a:t> du </a:t>
            </a:r>
            <a:r>
              <a:rPr lang="en-GB" b="0" dirty="0" err="1"/>
              <a:t>eigentlich</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b="0" dirty="0"/>
              <a:t>2. Ich bin </a:t>
            </a:r>
            <a:r>
              <a:rPr lang="en-GB" b="1" dirty="0" err="1"/>
              <a:t>seit</a:t>
            </a:r>
            <a:r>
              <a:rPr lang="en-GB" b="1" dirty="0"/>
              <a:t> </a:t>
            </a:r>
            <a:r>
              <a:rPr lang="en-GB" b="1" dirty="0" err="1"/>
              <a:t>heute</a:t>
            </a:r>
            <a:r>
              <a:rPr lang="en-GB" b="1" dirty="0"/>
              <a:t> morgen </a:t>
            </a:r>
            <a:r>
              <a:rPr lang="en-GB" b="0" dirty="0"/>
              <a:t>in der </a:t>
            </a:r>
            <a:r>
              <a:rPr lang="en-GB" b="0" dirty="0" err="1"/>
              <a:t>Bibliothek</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3. Ach so </a:t>
            </a:r>
            <a:r>
              <a:rPr lang="en-GB" dirty="0" err="1"/>
              <a:t>lange</a:t>
            </a:r>
            <a:r>
              <a:rPr lang="en-GB" dirty="0"/>
              <a:t>?! </a:t>
            </a:r>
            <a:r>
              <a:rPr lang="en-GB" b="1" dirty="0" err="1"/>
              <a:t>Seit</a:t>
            </a:r>
            <a:r>
              <a:rPr lang="en-GB" b="1" dirty="0"/>
              <a:t> </a:t>
            </a:r>
            <a:r>
              <a:rPr lang="en-GB" b="1" dirty="0" err="1"/>
              <a:t>wie</a:t>
            </a:r>
            <a:r>
              <a:rPr lang="en-GB" b="1" dirty="0"/>
              <a:t> </a:t>
            </a:r>
            <a:r>
              <a:rPr lang="en-GB" b="1" dirty="0" err="1"/>
              <a:t>lange</a:t>
            </a:r>
            <a:r>
              <a:rPr lang="en-GB" b="1" dirty="0"/>
              <a:t> </a:t>
            </a:r>
            <a:r>
              <a:rPr lang="en-GB" dirty="0" err="1"/>
              <a:t>lernst</a:t>
            </a:r>
            <a:r>
              <a:rPr lang="en-GB" dirty="0"/>
              <a:t> du </a:t>
            </a:r>
            <a:r>
              <a:rPr lang="en-GB" dirty="0" err="1"/>
              <a:t>schon</a:t>
            </a:r>
            <a:r>
              <a:rPr lang="en-GB" dirty="0"/>
              <a:t> </a:t>
            </a:r>
            <a:r>
              <a:rPr lang="en-GB" dirty="0" err="1"/>
              <a:t>Polnisch</a:t>
            </a:r>
            <a:r>
              <a:rPr lang="en-GB" dirty="0"/>
              <a:t>?</a:t>
            </a:r>
            <a:br>
              <a:rPr lang="en-GB" dirty="0"/>
            </a:br>
            <a:r>
              <a:rPr lang="en-GB" dirty="0"/>
              <a:t>4</a:t>
            </a:r>
            <a:r>
              <a:rPr lang="en-GB" b="1" dirty="0"/>
              <a:t>. </a:t>
            </a:r>
            <a:r>
              <a:rPr lang="en-GB" b="1" dirty="0" err="1"/>
              <a:t>Seit</a:t>
            </a:r>
            <a:r>
              <a:rPr lang="en-GB" b="1" dirty="0"/>
              <a:t> </a:t>
            </a:r>
            <a:r>
              <a:rPr lang="en-GB" b="1" dirty="0" err="1"/>
              <a:t>März</a:t>
            </a:r>
            <a:r>
              <a:rPr lang="en-GB" b="1" dirty="0"/>
              <a:t> </a:t>
            </a:r>
            <a:r>
              <a:rPr lang="en-GB" dirty="0" err="1"/>
              <a:t>mache</a:t>
            </a:r>
            <a:r>
              <a:rPr lang="en-GB" dirty="0"/>
              <a:t> ich </a:t>
            </a:r>
            <a:r>
              <a:rPr lang="en-GB" dirty="0" err="1"/>
              <a:t>diesen</a:t>
            </a:r>
            <a:r>
              <a:rPr lang="en-GB" dirty="0"/>
              <a:t> </a:t>
            </a:r>
            <a:r>
              <a:rPr lang="en-GB" dirty="0" err="1"/>
              <a:t>Kurs</a:t>
            </a:r>
            <a:r>
              <a:rPr lang="en-GB" dirty="0"/>
              <a:t>.</a:t>
            </a:r>
            <a:br>
              <a:rPr lang="en-GB" dirty="0"/>
            </a:br>
            <a:r>
              <a:rPr lang="en-GB" dirty="0"/>
              <a:t>5. Ich </a:t>
            </a:r>
            <a:r>
              <a:rPr lang="en-GB" dirty="0" err="1"/>
              <a:t>habe</a:t>
            </a:r>
            <a:r>
              <a:rPr lang="en-GB" dirty="0"/>
              <a:t> </a:t>
            </a:r>
            <a:r>
              <a:rPr lang="en-GB" b="1" dirty="0" err="1"/>
              <a:t>ein</a:t>
            </a:r>
            <a:r>
              <a:rPr lang="en-GB" b="1" dirty="0"/>
              <a:t> </a:t>
            </a:r>
            <a:r>
              <a:rPr lang="en-GB" b="1" dirty="0" err="1"/>
              <a:t>Jahr</a:t>
            </a:r>
            <a:r>
              <a:rPr lang="en-GB" b="1" dirty="0"/>
              <a:t> </a:t>
            </a:r>
            <a:r>
              <a:rPr lang="en-GB" dirty="0" err="1"/>
              <a:t>Chinesisch</a:t>
            </a:r>
            <a:r>
              <a:rPr lang="en-GB" dirty="0"/>
              <a:t> </a:t>
            </a:r>
            <a:r>
              <a:rPr lang="en-GB" dirty="0" err="1"/>
              <a:t>gelernt</a:t>
            </a:r>
            <a:r>
              <a:rPr lang="en-GB" dirty="0"/>
              <a:t>. Das war toll.</a:t>
            </a:r>
            <a:endParaRPr dirty="0"/>
          </a:p>
          <a:p>
            <a:pPr marL="0" marR="0" lvl="0" indent="0" algn="l" rtl="0">
              <a:lnSpc>
                <a:spcPct val="100000"/>
              </a:lnSpc>
              <a:spcBef>
                <a:spcPts val="0"/>
              </a:spcBef>
              <a:spcAft>
                <a:spcPts val="0"/>
              </a:spcAft>
              <a:buClr>
                <a:schemeClr val="dk1"/>
              </a:buClr>
              <a:buSzPts val="1200"/>
              <a:buFont typeface="Calibri"/>
              <a:buNone/>
            </a:pPr>
            <a:r>
              <a:rPr lang="en-GB" dirty="0"/>
              <a:t>6. </a:t>
            </a:r>
            <a:r>
              <a:rPr lang="en-GB" dirty="0" err="1"/>
              <a:t>Kennst</a:t>
            </a:r>
            <a:r>
              <a:rPr lang="en-GB" dirty="0"/>
              <a:t> du Marta? Sie </a:t>
            </a:r>
            <a:r>
              <a:rPr lang="en-GB" dirty="0" err="1"/>
              <a:t>ist</a:t>
            </a:r>
            <a:r>
              <a:rPr lang="en-GB" dirty="0"/>
              <a:t> neu an der Schule und </a:t>
            </a:r>
            <a:r>
              <a:rPr lang="en-GB" dirty="0" err="1"/>
              <a:t>wohnt</a:t>
            </a:r>
            <a:r>
              <a:rPr lang="en-GB" dirty="0"/>
              <a:t> </a:t>
            </a:r>
            <a:r>
              <a:rPr lang="en-GB" b="1" dirty="0" err="1"/>
              <a:t>seit</a:t>
            </a:r>
            <a:r>
              <a:rPr lang="en-GB" b="1" dirty="0"/>
              <a:t> </a:t>
            </a:r>
            <a:r>
              <a:rPr lang="en-GB" b="1" dirty="0" err="1"/>
              <a:t>drei</a:t>
            </a:r>
            <a:r>
              <a:rPr lang="en-GB" b="1" dirty="0"/>
              <a:t> </a:t>
            </a:r>
            <a:r>
              <a:rPr lang="en-GB" b="1" dirty="0" err="1"/>
              <a:t>Wochen</a:t>
            </a:r>
            <a:r>
              <a:rPr lang="en-GB" b="1" dirty="0"/>
              <a:t> </a:t>
            </a:r>
            <a:r>
              <a:rPr lang="en-GB" dirty="0" err="1"/>
              <a:t>hier</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7. </a:t>
            </a:r>
            <a:r>
              <a:rPr lang="en-GB" dirty="0" err="1"/>
              <a:t>Ja</a:t>
            </a:r>
            <a:r>
              <a:rPr lang="en-GB" dirty="0"/>
              <a:t>, </a:t>
            </a:r>
            <a:r>
              <a:rPr lang="en-GB" dirty="0" err="1"/>
              <a:t>aber</a:t>
            </a:r>
            <a:r>
              <a:rPr lang="en-GB" dirty="0"/>
              <a:t> </a:t>
            </a:r>
            <a:r>
              <a:rPr lang="en-GB" dirty="0" err="1"/>
              <a:t>nur</a:t>
            </a:r>
            <a:r>
              <a:rPr lang="en-GB" dirty="0"/>
              <a:t> </a:t>
            </a:r>
            <a:r>
              <a:rPr lang="en-GB" b="1" dirty="0" err="1"/>
              <a:t>seit</a:t>
            </a:r>
            <a:r>
              <a:rPr lang="en-GB" b="1" dirty="0"/>
              <a:t> </a:t>
            </a:r>
            <a:r>
              <a:rPr lang="en-GB" b="1" dirty="0" err="1"/>
              <a:t>gestern</a:t>
            </a:r>
            <a:r>
              <a:rPr lang="en-GB" dirty="0"/>
              <a:t>… </a:t>
            </a:r>
            <a:r>
              <a:rPr lang="en-GB" dirty="0" err="1"/>
              <a:t>sie</a:t>
            </a:r>
            <a:r>
              <a:rPr lang="en-GB" dirty="0"/>
              <a:t> </a:t>
            </a:r>
            <a:r>
              <a:rPr lang="en-GB" dirty="0" err="1"/>
              <a:t>ist</a:t>
            </a:r>
            <a:r>
              <a:rPr lang="en-GB" dirty="0"/>
              <a:t> nett.</a:t>
            </a:r>
            <a:br>
              <a:rPr lang="en-GB" dirty="0"/>
            </a:br>
            <a:r>
              <a:rPr lang="en-GB" dirty="0"/>
              <a:t>8. </a:t>
            </a:r>
            <a:r>
              <a:rPr lang="en-GB" dirty="0" err="1"/>
              <a:t>Eigentlich</a:t>
            </a:r>
            <a:r>
              <a:rPr lang="en-GB" dirty="0"/>
              <a:t> </a:t>
            </a:r>
            <a:r>
              <a:rPr lang="en-GB" dirty="0" err="1"/>
              <a:t>heißt</a:t>
            </a:r>
            <a:r>
              <a:rPr lang="en-GB" dirty="0"/>
              <a:t> </a:t>
            </a:r>
            <a:r>
              <a:rPr lang="en-GB" dirty="0" err="1"/>
              <a:t>sie</a:t>
            </a:r>
            <a:r>
              <a:rPr lang="en-GB" dirty="0"/>
              <a:t> </a:t>
            </a:r>
            <a:r>
              <a:rPr lang="en-GB" dirty="0" err="1"/>
              <a:t>jetzt</a:t>
            </a:r>
            <a:r>
              <a:rPr lang="en-GB" dirty="0"/>
              <a:t> Martin und </a:t>
            </a:r>
            <a:r>
              <a:rPr lang="en-GB" dirty="0" err="1"/>
              <a:t>benutzt</a:t>
            </a:r>
            <a:r>
              <a:rPr lang="en-GB" dirty="0"/>
              <a:t> das </a:t>
            </a:r>
            <a:r>
              <a:rPr lang="en-GB" dirty="0" err="1"/>
              <a:t>Pronomen</a:t>
            </a:r>
            <a:r>
              <a:rPr lang="en-GB" dirty="0"/>
              <a:t> ‘they’. Sie </a:t>
            </a:r>
            <a:r>
              <a:rPr lang="en-GB" dirty="0" err="1"/>
              <a:t>weiß</a:t>
            </a:r>
            <a:r>
              <a:rPr lang="en-GB" dirty="0"/>
              <a:t> </a:t>
            </a:r>
            <a:r>
              <a:rPr lang="en-GB" b="1" dirty="0" err="1"/>
              <a:t>seit</a:t>
            </a:r>
            <a:r>
              <a:rPr lang="en-GB" b="1" dirty="0"/>
              <a:t> </a:t>
            </a:r>
            <a:r>
              <a:rPr lang="en-GB" b="1" dirty="0" err="1"/>
              <a:t>einem</a:t>
            </a:r>
            <a:r>
              <a:rPr lang="en-GB" b="1" dirty="0"/>
              <a:t> </a:t>
            </a:r>
            <a:r>
              <a:rPr lang="en-GB" b="1" dirty="0" err="1"/>
              <a:t>Jahr</a:t>
            </a:r>
            <a:r>
              <a:rPr lang="en-GB" dirty="0"/>
              <a:t>, </a:t>
            </a:r>
            <a:r>
              <a:rPr lang="en-GB" dirty="0" err="1"/>
              <a:t>dass</a:t>
            </a:r>
            <a:r>
              <a:rPr lang="en-GB" dirty="0"/>
              <a:t> </a:t>
            </a:r>
            <a:r>
              <a:rPr lang="en-GB" dirty="0" err="1"/>
              <a:t>sie</a:t>
            </a:r>
            <a:r>
              <a:rPr lang="en-GB" dirty="0"/>
              <a:t> trans </a:t>
            </a:r>
            <a:r>
              <a:rPr lang="en-GB" dirty="0" err="1"/>
              <a:t>ist</a:t>
            </a:r>
            <a:r>
              <a:rPr lang="en-GB" dirty="0"/>
              <a:t>. </a:t>
            </a:r>
            <a:br>
              <a:rPr lang="en-GB" dirty="0"/>
            </a:br>
            <a:endParaRPr dirty="0"/>
          </a:p>
        </p:txBody>
      </p:sp>
      <p:sp>
        <p:nvSpPr>
          <p:cNvPr id="562" name="Google Shape;5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6 minutes</a:t>
            </a:r>
            <a:br>
              <a:rPr lang="en-GB" dirty="0"/>
            </a:br>
            <a:br>
              <a:rPr lang="en-GB" dirty="0"/>
            </a:br>
            <a:r>
              <a:rPr lang="en-GB" b="1" dirty="0"/>
              <a:t>Aim</a:t>
            </a:r>
            <a:r>
              <a:rPr lang="en-GB" dirty="0"/>
              <a:t>: to practise distinction between German nationality and adjectives or nominalised adjectival language nouns and their different use (for people and languages) in the oral modality.</a:t>
            </a:r>
            <a:br>
              <a:rPr lang="en-GB" dirty="0"/>
            </a:br>
            <a:br>
              <a:rPr lang="en-GB" dirty="0"/>
            </a:br>
            <a:r>
              <a:rPr lang="en-GB" b="1" dirty="0"/>
              <a:t>Procedure</a:t>
            </a:r>
            <a:r>
              <a:rPr lang="en-GB" dirty="0"/>
              <a:t>:</a:t>
            </a:r>
            <a:br>
              <a:rPr lang="en-GB" dirty="0"/>
            </a:br>
            <a:r>
              <a:rPr lang="en-GB" dirty="0"/>
              <a:t>1. Set the context with students by reading the title and opening information.</a:t>
            </a:r>
          </a:p>
          <a:p>
            <a:r>
              <a:rPr lang="en-GB" dirty="0"/>
              <a:t>2. Ensure that the task instructions are clear.</a:t>
            </a:r>
          </a:p>
          <a:p>
            <a:r>
              <a:rPr lang="en-GB" dirty="0"/>
              <a:t>3. Click to listen to each sentence. Students select the nationality or language noun</a:t>
            </a:r>
          </a:p>
          <a:p>
            <a:r>
              <a:rPr lang="en-GB" dirty="0"/>
              <a:t>4. Click to elicit answers, correct and give appropriate feedback to students.</a:t>
            </a:r>
          </a:p>
          <a:p>
            <a:endParaRPr lang="en-GB" dirty="0"/>
          </a:p>
          <a:p>
            <a:endParaRPr lang="en-GB" dirty="0"/>
          </a:p>
          <a:p>
            <a:pPr marL="0" indent="0">
              <a:lnSpc>
                <a:spcPct val="100000"/>
              </a:lnSpc>
              <a:buFont typeface="+mj-lt"/>
              <a:buNone/>
            </a:pPr>
            <a:r>
              <a:rPr lang="en-GB" sz="1200" dirty="0">
                <a:solidFill>
                  <a:schemeClr val="tx1">
                    <a:lumMod val="75000"/>
                  </a:schemeClr>
                </a:solidFill>
                <a:latin typeface="+mj-lt"/>
              </a:rPr>
              <a:t>1.  Der </a:t>
            </a:r>
            <a:r>
              <a:rPr lang="en-GB" sz="1200" dirty="0" err="1">
                <a:solidFill>
                  <a:schemeClr val="tx1">
                    <a:lumMod val="75000"/>
                  </a:schemeClr>
                </a:solidFill>
                <a:latin typeface="+mj-lt"/>
              </a:rPr>
              <a:t>Sänger</a:t>
            </a:r>
            <a:r>
              <a:rPr lang="en-GB" sz="1200" dirty="0">
                <a:solidFill>
                  <a:schemeClr val="tx1">
                    <a:lumMod val="75000"/>
                  </a:schemeClr>
                </a:solidFill>
                <a:latin typeface="+mj-lt"/>
              </a:rPr>
              <a:t> Malik Harris </a:t>
            </a:r>
            <a:r>
              <a:rPr lang="en-GB" sz="1200" dirty="0" err="1">
                <a:solidFill>
                  <a:schemeClr val="tx1">
                    <a:lumMod val="75000"/>
                  </a:schemeClr>
                </a:solidFill>
                <a:latin typeface="+mj-lt"/>
              </a:rPr>
              <a:t>ist</a:t>
            </a:r>
            <a:r>
              <a:rPr lang="en-GB" sz="1200" dirty="0">
                <a:solidFill>
                  <a:schemeClr val="tx1">
                    <a:lumMod val="75000"/>
                  </a:schemeClr>
                </a:solidFill>
                <a:latin typeface="+mj-lt"/>
              </a:rPr>
              <a:t> [</a:t>
            </a:r>
            <a:r>
              <a:rPr lang="en-GB" sz="1200" b="1" dirty="0" err="1">
                <a:solidFill>
                  <a:schemeClr val="tx1">
                    <a:lumMod val="75000"/>
                  </a:schemeClr>
                </a:solidFill>
                <a:latin typeface="+mj-lt"/>
              </a:rPr>
              <a:t>Deutscher</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2.  2022 </a:t>
            </a:r>
            <a:r>
              <a:rPr lang="en-GB" sz="1200" dirty="0" err="1">
                <a:solidFill>
                  <a:schemeClr val="tx1">
                    <a:lumMod val="75000"/>
                  </a:schemeClr>
                </a:solidFill>
                <a:latin typeface="+mj-lt"/>
              </a:rPr>
              <a:t>singt</a:t>
            </a:r>
            <a:r>
              <a:rPr lang="en-GB" sz="1200" dirty="0">
                <a:solidFill>
                  <a:schemeClr val="tx1">
                    <a:lumMod val="75000"/>
                  </a:schemeClr>
                </a:solidFill>
                <a:latin typeface="+mj-lt"/>
              </a:rPr>
              <a:t> Chanel </a:t>
            </a:r>
            <a:r>
              <a:rPr lang="en-GB" sz="1200" dirty="0" err="1">
                <a:solidFill>
                  <a:schemeClr val="tx1">
                    <a:lumMod val="75000"/>
                  </a:schemeClr>
                </a:solidFill>
                <a:latin typeface="+mj-lt"/>
              </a:rPr>
              <a:t>ihren</a:t>
            </a:r>
            <a:r>
              <a:rPr lang="en-GB" sz="1200" dirty="0">
                <a:solidFill>
                  <a:schemeClr val="tx1">
                    <a:lumMod val="75000"/>
                  </a:schemeClr>
                </a:solidFill>
                <a:latin typeface="+mj-lt"/>
              </a:rPr>
              <a:t> </a:t>
            </a:r>
            <a:r>
              <a:rPr lang="en-GB" sz="1200" dirty="0" err="1">
                <a:solidFill>
                  <a:schemeClr val="tx1">
                    <a:lumMod val="75000"/>
                  </a:schemeClr>
                </a:solidFill>
                <a:latin typeface="+mj-lt"/>
              </a:rPr>
              <a:t>Songtext</a:t>
            </a:r>
            <a:r>
              <a:rPr lang="en-GB" sz="1200" dirty="0">
                <a:solidFill>
                  <a:schemeClr val="tx1">
                    <a:lumMod val="75000"/>
                  </a:schemeClr>
                </a:solidFill>
                <a:latin typeface="+mj-lt"/>
              </a:rPr>
              <a:t> auf [</a:t>
            </a:r>
            <a:r>
              <a:rPr lang="en-GB" sz="1200" b="1" dirty="0" err="1">
                <a:solidFill>
                  <a:schemeClr val="tx1">
                    <a:lumMod val="75000"/>
                  </a:schemeClr>
                </a:solidFill>
                <a:latin typeface="+mj-lt"/>
              </a:rPr>
              <a:t>Spanisch</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3.  Agnetha, Anni-</a:t>
            </a:r>
            <a:r>
              <a:rPr lang="en-GB" sz="1200" dirty="0" err="1">
                <a:solidFill>
                  <a:schemeClr val="tx1">
                    <a:lumMod val="75000"/>
                  </a:schemeClr>
                </a:solidFill>
                <a:latin typeface="+mj-lt"/>
              </a:rPr>
              <a:t>Frid</a:t>
            </a:r>
            <a:r>
              <a:rPr lang="en-GB" sz="1200" dirty="0">
                <a:solidFill>
                  <a:schemeClr val="tx1">
                    <a:lumMod val="75000"/>
                  </a:schemeClr>
                </a:solidFill>
                <a:latin typeface="+mj-lt"/>
              </a:rPr>
              <a:t>, Benny und Björn </a:t>
            </a:r>
            <a:r>
              <a:rPr lang="en-GB" sz="1200" dirty="0" err="1">
                <a:solidFill>
                  <a:schemeClr val="tx1">
                    <a:lumMod val="75000"/>
                  </a:schemeClr>
                </a:solidFill>
                <a:latin typeface="+mj-lt"/>
              </a:rPr>
              <a:t>sind</a:t>
            </a:r>
            <a:r>
              <a:rPr lang="en-GB" sz="1200" dirty="0">
                <a:solidFill>
                  <a:schemeClr val="tx1">
                    <a:lumMod val="75000"/>
                  </a:schemeClr>
                </a:solidFill>
                <a:latin typeface="+mj-lt"/>
              </a:rPr>
              <a:t> [</a:t>
            </a:r>
            <a:r>
              <a:rPr lang="en-GB" sz="1200" b="1" dirty="0" err="1">
                <a:solidFill>
                  <a:schemeClr val="tx1">
                    <a:lumMod val="75000"/>
                  </a:schemeClr>
                </a:solidFill>
                <a:latin typeface="+mj-lt"/>
              </a:rPr>
              <a:t>Schweden</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4.  Bis 2003 </a:t>
            </a:r>
            <a:r>
              <a:rPr lang="en-GB" sz="1200" dirty="0" err="1">
                <a:solidFill>
                  <a:schemeClr val="tx1">
                    <a:lumMod val="75000"/>
                  </a:schemeClr>
                </a:solidFill>
                <a:latin typeface="+mj-lt"/>
              </a:rPr>
              <a:t>hatte</a:t>
            </a:r>
            <a:r>
              <a:rPr lang="en-GB" sz="1200" dirty="0">
                <a:solidFill>
                  <a:schemeClr val="tx1">
                    <a:lumMod val="75000"/>
                  </a:schemeClr>
                </a:solidFill>
                <a:latin typeface="+mj-lt"/>
              </a:rPr>
              <a:t> die </a:t>
            </a:r>
            <a:r>
              <a:rPr lang="en-GB" sz="1200" dirty="0" err="1">
                <a:solidFill>
                  <a:schemeClr val="tx1">
                    <a:lumMod val="75000"/>
                  </a:schemeClr>
                </a:solidFill>
                <a:latin typeface="+mj-lt"/>
              </a:rPr>
              <a:t>Türkei</a:t>
            </a:r>
            <a:r>
              <a:rPr lang="en-GB" sz="1200" dirty="0">
                <a:solidFill>
                  <a:schemeClr val="tx1">
                    <a:lumMod val="75000"/>
                  </a:schemeClr>
                </a:solidFill>
                <a:latin typeface="+mj-lt"/>
              </a:rPr>
              <a:t> die Tradition, </a:t>
            </a:r>
            <a:r>
              <a:rPr lang="en-GB" sz="1200" dirty="0" err="1">
                <a:solidFill>
                  <a:schemeClr val="tx1">
                    <a:lumMod val="75000"/>
                  </a:schemeClr>
                </a:solidFill>
                <a:latin typeface="+mj-lt"/>
              </a:rPr>
              <a:t>nur</a:t>
            </a:r>
            <a:r>
              <a:rPr lang="en-GB" sz="1200" dirty="0">
                <a:solidFill>
                  <a:schemeClr val="tx1">
                    <a:lumMod val="75000"/>
                  </a:schemeClr>
                </a:solidFill>
                <a:latin typeface="+mj-lt"/>
              </a:rPr>
              <a:t> auf </a:t>
            </a:r>
            <a:r>
              <a:rPr lang="en-GB" sz="1200" b="0" dirty="0">
                <a:solidFill>
                  <a:schemeClr val="tx1">
                    <a:lumMod val="75000"/>
                  </a:schemeClr>
                </a:solidFill>
                <a:latin typeface="+mj-lt"/>
              </a:rPr>
              <a:t>[</a:t>
            </a:r>
            <a:r>
              <a:rPr lang="en-GB" sz="1200" b="1" dirty="0" err="1">
                <a:solidFill>
                  <a:schemeClr val="tx1">
                    <a:lumMod val="75000"/>
                  </a:schemeClr>
                </a:solidFill>
                <a:latin typeface="+mj-lt"/>
              </a:rPr>
              <a:t>Türkisch</a:t>
            </a:r>
            <a:r>
              <a:rPr lang="en-GB" sz="1200" b="0" dirty="0">
                <a:solidFill>
                  <a:schemeClr val="tx1">
                    <a:lumMod val="75000"/>
                  </a:schemeClr>
                </a:solidFill>
                <a:latin typeface="+mj-lt"/>
              </a:rPr>
              <a:t>]</a:t>
            </a:r>
            <a:r>
              <a:rPr lang="en-GB" sz="1200" dirty="0">
                <a:solidFill>
                  <a:schemeClr val="tx1">
                    <a:lumMod val="75000"/>
                  </a:schemeClr>
                </a:solidFill>
                <a:latin typeface="+mj-lt"/>
              </a:rPr>
              <a:t> </a:t>
            </a:r>
            <a:r>
              <a:rPr lang="en-GB" sz="1200" dirty="0" err="1">
                <a:solidFill>
                  <a:schemeClr val="tx1">
                    <a:lumMod val="75000"/>
                  </a:schemeClr>
                </a:solidFill>
                <a:latin typeface="+mj-lt"/>
              </a:rPr>
              <a:t>zu</a:t>
            </a:r>
            <a:r>
              <a:rPr lang="en-GB" sz="1200" dirty="0">
                <a:solidFill>
                  <a:schemeClr val="tx1">
                    <a:lumMod val="75000"/>
                  </a:schemeClr>
                </a:solidFill>
                <a:latin typeface="+mj-lt"/>
              </a:rPr>
              <a:t> </a:t>
            </a:r>
            <a:r>
              <a:rPr lang="en-GB" sz="1200" dirty="0" err="1">
                <a:solidFill>
                  <a:schemeClr val="tx1">
                    <a:lumMod val="75000"/>
                  </a:schemeClr>
                </a:solidFill>
                <a:latin typeface="+mj-lt"/>
              </a:rPr>
              <a:t>sprechen</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5.  Aber 2003 </a:t>
            </a:r>
            <a:r>
              <a:rPr lang="en-GB" sz="1200" dirty="0" err="1">
                <a:solidFill>
                  <a:schemeClr val="tx1">
                    <a:lumMod val="75000"/>
                  </a:schemeClr>
                </a:solidFill>
                <a:latin typeface="+mj-lt"/>
              </a:rPr>
              <a:t>singt</a:t>
            </a:r>
            <a:r>
              <a:rPr lang="en-GB" sz="1200" dirty="0">
                <a:solidFill>
                  <a:schemeClr val="tx1">
                    <a:lumMod val="75000"/>
                  </a:schemeClr>
                </a:solidFill>
                <a:latin typeface="+mj-lt"/>
              </a:rPr>
              <a:t> die </a:t>
            </a:r>
            <a:r>
              <a:rPr lang="en-GB" sz="1200" dirty="0" err="1">
                <a:solidFill>
                  <a:schemeClr val="tx1">
                    <a:lumMod val="75000"/>
                  </a:schemeClr>
                </a:solidFill>
                <a:latin typeface="+mj-lt"/>
              </a:rPr>
              <a:t>Sängerin</a:t>
            </a:r>
            <a:r>
              <a:rPr lang="en-GB" sz="1200" dirty="0">
                <a:solidFill>
                  <a:schemeClr val="tx1">
                    <a:lumMod val="75000"/>
                  </a:schemeClr>
                </a:solidFill>
                <a:latin typeface="+mj-lt"/>
              </a:rPr>
              <a:t>, </a:t>
            </a:r>
            <a:r>
              <a:rPr lang="en-GB" sz="1200" dirty="0" err="1">
                <a:solidFill>
                  <a:schemeClr val="tx1">
                    <a:lumMod val="75000"/>
                  </a:schemeClr>
                </a:solidFill>
                <a:latin typeface="+mj-lt"/>
              </a:rPr>
              <a:t>Sertab</a:t>
            </a:r>
            <a:r>
              <a:rPr lang="en-GB" sz="1200" dirty="0">
                <a:solidFill>
                  <a:schemeClr val="tx1">
                    <a:lumMod val="75000"/>
                  </a:schemeClr>
                </a:solidFill>
                <a:latin typeface="+mj-lt"/>
              </a:rPr>
              <a:t> </a:t>
            </a:r>
            <a:r>
              <a:rPr lang="en-GB" sz="1200" dirty="0" err="1">
                <a:solidFill>
                  <a:schemeClr val="tx1">
                    <a:lumMod val="75000"/>
                  </a:schemeClr>
                </a:solidFill>
                <a:latin typeface="+mj-lt"/>
              </a:rPr>
              <a:t>Erener</a:t>
            </a:r>
            <a:r>
              <a:rPr lang="en-GB" sz="1200" dirty="0">
                <a:solidFill>
                  <a:schemeClr val="tx1">
                    <a:lumMod val="75000"/>
                  </a:schemeClr>
                </a:solidFill>
                <a:latin typeface="+mj-lt"/>
              </a:rPr>
              <a:t> auf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 und </a:t>
            </a:r>
            <a:r>
              <a:rPr lang="en-GB" sz="1200" dirty="0" err="1">
                <a:solidFill>
                  <a:schemeClr val="tx1">
                    <a:lumMod val="75000"/>
                  </a:schemeClr>
                </a:solidFill>
                <a:latin typeface="+mj-lt"/>
              </a:rPr>
              <a:t>sie</a:t>
            </a:r>
            <a:r>
              <a:rPr lang="en-GB" sz="1200" dirty="0">
                <a:solidFill>
                  <a:schemeClr val="tx1">
                    <a:lumMod val="75000"/>
                  </a:schemeClr>
                </a:solidFill>
                <a:latin typeface="+mj-lt"/>
              </a:rPr>
              <a:t> </a:t>
            </a:r>
            <a:r>
              <a:rPr lang="en-GB" sz="1200" dirty="0" err="1">
                <a:solidFill>
                  <a:schemeClr val="tx1">
                    <a:lumMod val="75000"/>
                  </a:schemeClr>
                </a:solidFill>
                <a:latin typeface="+mj-lt"/>
              </a:rPr>
              <a:t>gewinnt</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6. </a:t>
            </a:r>
            <a:r>
              <a:rPr lang="de-DE" sz="1200" kern="1200" dirty="0">
                <a:solidFill>
                  <a:schemeClr val="tx1"/>
                </a:solidFill>
                <a:effectLst/>
                <a:latin typeface="+mn-lt"/>
                <a:ea typeface="+mn-ea"/>
                <a:cs typeface="+mn-cs"/>
              </a:rPr>
              <a:t>Celine Dion, die 1988 für die Schweiz gewinnt, singt auf [</a:t>
            </a:r>
            <a:r>
              <a:rPr lang="de-DE" sz="1200" b="1" kern="1200" dirty="0">
                <a:solidFill>
                  <a:schemeClr val="tx1"/>
                </a:solidFill>
                <a:effectLst/>
                <a:latin typeface="+mn-lt"/>
                <a:ea typeface="+mn-ea"/>
                <a:cs typeface="+mn-cs"/>
              </a:rPr>
              <a:t>Französisch]</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7. </a:t>
            </a:r>
            <a:r>
              <a:rPr lang="de-DE" sz="1200" kern="1200" dirty="0">
                <a:solidFill>
                  <a:schemeClr val="tx1"/>
                </a:solidFill>
                <a:effectLst/>
                <a:latin typeface="+mn-lt"/>
                <a:ea typeface="+mn-ea"/>
                <a:cs typeface="+mn-cs"/>
              </a:rPr>
              <a:t>Conchita Wurst, die Gewinnerin aus dem Jahr 2014, ist [</a:t>
            </a:r>
            <a:r>
              <a:rPr lang="de-DE" sz="1200" b="1" kern="1200" dirty="0">
                <a:solidFill>
                  <a:schemeClr val="tx1"/>
                </a:solidFill>
                <a:effectLst/>
                <a:latin typeface="+mn-lt"/>
                <a:ea typeface="+mn-ea"/>
                <a:cs typeface="+mn-cs"/>
              </a:rPr>
              <a:t>Österreicherin</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8. Der </a:t>
            </a:r>
            <a:r>
              <a:rPr lang="en-GB" sz="1200" dirty="0" err="1">
                <a:solidFill>
                  <a:schemeClr val="tx1">
                    <a:lumMod val="75000"/>
                  </a:schemeClr>
                </a:solidFill>
                <a:latin typeface="+mj-lt"/>
              </a:rPr>
              <a:t>Kommentator</a:t>
            </a:r>
            <a:r>
              <a:rPr lang="en-GB" sz="1200" dirty="0">
                <a:solidFill>
                  <a:schemeClr val="tx1">
                    <a:lumMod val="75000"/>
                  </a:schemeClr>
                </a:solidFill>
                <a:latin typeface="+mj-lt"/>
              </a:rPr>
              <a:t>, Graham Norton </a:t>
            </a:r>
            <a:r>
              <a:rPr lang="en-GB" sz="1200" dirty="0" err="1">
                <a:solidFill>
                  <a:schemeClr val="tx1">
                    <a:lumMod val="75000"/>
                  </a:schemeClr>
                </a:solidFill>
                <a:latin typeface="+mj-lt"/>
              </a:rPr>
              <a:t>spricht</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2059951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In mixed F/H classes, Foundation students could work independently on these activities, whilst Higher students practise weak nouns and revisit </a:t>
            </a:r>
            <a:r>
              <a:rPr lang="en-GB" b="1" i="1" dirty="0" err="1"/>
              <a:t>seit</a:t>
            </a:r>
            <a:r>
              <a:rPr lang="en-GB" b="1" i="1" dirty="0"/>
              <a:t>.</a:t>
            </a:r>
            <a:endParaRPr lang="en-GB" b="1" dirty="0"/>
          </a:p>
          <a:p>
            <a:pPr marL="0" lvl="0" indent="0" algn="l" rtl="0">
              <a:lnSpc>
                <a:spcPct val="100000"/>
              </a:lnSpc>
              <a:spcBef>
                <a:spcPts val="0"/>
              </a:spcBef>
              <a:spcAft>
                <a:spcPts val="0"/>
              </a:spcAft>
              <a:buSzPts val="1400"/>
              <a:buNone/>
            </a:pPr>
            <a:r>
              <a:rPr lang="en-GB" b="1" dirty="0"/>
              <a:t>Timing: 12-15 minutes (2 slides plus handout, if needed)</a:t>
            </a:r>
            <a:br>
              <a:rPr lang="en-GB" b="1" dirty="0"/>
            </a:br>
            <a:br>
              <a:rPr lang="en-GB" b="1" dirty="0"/>
            </a:br>
            <a:r>
              <a:rPr lang="en-GB" b="1" dirty="0"/>
              <a:t>Aim</a:t>
            </a:r>
            <a:r>
              <a:rPr lang="en-GB" dirty="0"/>
              <a:t>: to introduce new knowledge about and raise awareness of some gender neutral language in German.</a:t>
            </a:r>
            <a:br>
              <a:rPr lang="en-GB" dirty="0"/>
            </a:br>
            <a:br>
              <a:rPr lang="en-GB" dirty="0"/>
            </a:br>
            <a:r>
              <a:rPr lang="en-GB" b="1" dirty="0"/>
              <a:t>Note</a:t>
            </a:r>
            <a:r>
              <a:rPr lang="en-GB" dirty="0"/>
              <a:t>: if students are accessing this material independently, whilst others in the same class do other tasks, then it will be most practical to use the handouts provided with this resource.</a:t>
            </a:r>
            <a:br>
              <a:rPr lang="en-GB" dirty="0"/>
            </a:br>
            <a:endParaRPr b="1" i="1" dirty="0"/>
          </a:p>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1. Students read the information and complete tasks 1-4. Depending on how the students are working, these slides which have answers can be used stepwise through the activity or at the end to provide feedback.</a:t>
            </a:r>
            <a:endParaRPr dirty="0"/>
          </a:p>
          <a:p>
            <a:pPr marL="0" lvl="0" indent="0" algn="l" rtl="0">
              <a:lnSpc>
                <a:spcPct val="100000"/>
              </a:lnSpc>
              <a:spcBef>
                <a:spcPts val="0"/>
              </a:spcBef>
              <a:spcAft>
                <a:spcPts val="0"/>
              </a:spcAft>
              <a:buSzPts val="1400"/>
              <a:buNone/>
            </a:pPr>
            <a:r>
              <a:rPr lang="en-GB" dirty="0"/>
              <a:t>2. Note: the final click brings up three audio buttons.  Click to hear how the </a:t>
            </a:r>
            <a:r>
              <a:rPr lang="en-GB" dirty="0" err="1"/>
              <a:t>the</a:t>
            </a:r>
            <a:r>
              <a:rPr lang="en-GB" dirty="0"/>
              <a:t> pronouns </a:t>
            </a:r>
            <a:r>
              <a:rPr lang="en-GB" dirty="0" err="1"/>
              <a:t>xier</a:t>
            </a:r>
            <a:r>
              <a:rPr lang="en-GB" dirty="0"/>
              <a:t>, </a:t>
            </a:r>
            <a:r>
              <a:rPr lang="en-GB" dirty="0" err="1"/>
              <a:t>xien</a:t>
            </a:r>
            <a:r>
              <a:rPr lang="en-GB" dirty="0"/>
              <a:t> and </a:t>
            </a:r>
            <a:r>
              <a:rPr lang="en-GB" dirty="0" err="1"/>
              <a:t>xiem</a:t>
            </a:r>
            <a:r>
              <a:rPr lang="en-GB" dirty="0"/>
              <a:t> and pronounced.</a:t>
            </a:r>
            <a:endParaRPr dirty="0"/>
          </a:p>
          <a:p>
            <a:pPr marL="0" lvl="0" indent="0" algn="l" rtl="0">
              <a:lnSpc>
                <a:spcPct val="100000"/>
              </a:lnSpc>
              <a:spcBef>
                <a:spcPts val="0"/>
              </a:spcBef>
              <a:spcAft>
                <a:spcPts val="0"/>
              </a:spcAft>
              <a:buSzPts val="1400"/>
              <a:buNone/>
            </a:pPr>
            <a:r>
              <a:rPr lang="en-GB" dirty="0"/>
              <a:t>3. Move to the next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Source</a:t>
            </a:r>
            <a:r>
              <a:rPr lang="en-GB" dirty="0"/>
              <a:t>:</a:t>
            </a:r>
            <a:br>
              <a:rPr lang="en-GB" dirty="0"/>
            </a:br>
            <a:r>
              <a:rPr lang="en-GB" dirty="0"/>
              <a:t>Gender neutral pronouns</a:t>
            </a:r>
            <a:br>
              <a:rPr lang="en-GB" dirty="0"/>
            </a:br>
            <a:r>
              <a:rPr lang="en-GB" dirty="0"/>
              <a:t>https://de.wikipedia.org/wiki/Nichtbin%C3%A4re_Geschlechtsidentit%C3%A4t#Das_singulare_Pronomen_%E2%80%9Ethey%E2%80%9C</a:t>
            </a:r>
            <a:br>
              <a:rPr lang="en-GB" dirty="0"/>
            </a:br>
            <a:r>
              <a:rPr lang="en-GB" dirty="0"/>
              <a:t>https://www.annaheger.de/pronomen33/</a:t>
            </a:r>
            <a:endParaRPr dirty="0"/>
          </a:p>
          <a:p>
            <a:pPr marL="0" lvl="0" indent="0" algn="l" rtl="0">
              <a:lnSpc>
                <a:spcPct val="100000"/>
              </a:lnSpc>
              <a:spcBef>
                <a:spcPts val="0"/>
              </a:spcBef>
              <a:spcAft>
                <a:spcPts val="0"/>
              </a:spcAft>
              <a:buSzPts val="1400"/>
              <a:buNone/>
            </a:pPr>
            <a:r>
              <a:rPr lang="en-GB" dirty="0"/>
              <a:t>https://nibi.space/pronomen</a:t>
            </a:r>
            <a:br>
              <a:rPr lang="en-GB" dirty="0"/>
            </a:br>
            <a:r>
              <a:rPr lang="en-GB" dirty="0"/>
              <a:t>https://nonbinarytransgermany.tumblr.com/language</a:t>
            </a:r>
            <a:endParaRPr dirty="0"/>
          </a:p>
        </p:txBody>
      </p:sp>
      <p:sp>
        <p:nvSpPr>
          <p:cNvPr id="626" name="Google Shape;62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Procedure</a:t>
            </a:r>
            <a:r>
              <a:rPr lang="en-GB" dirty="0"/>
              <a:t>:</a:t>
            </a:r>
            <a:br>
              <a:rPr lang="en-GB" dirty="0"/>
            </a:br>
            <a:r>
              <a:rPr lang="en-GB" dirty="0"/>
              <a:t>Students read the information and complete tasks 5-8. Depending on how the students are working, these slides which have answers can be used stepwise through the activity or at the end to provide feedback.</a:t>
            </a:r>
            <a:endParaRPr dirty="0"/>
          </a:p>
          <a:p>
            <a:pPr marL="0" lvl="0" indent="0" algn="l" rtl="0">
              <a:lnSpc>
                <a:spcPct val="100000"/>
              </a:lnSpc>
              <a:spcBef>
                <a:spcPts val="0"/>
              </a:spcBef>
              <a:spcAft>
                <a:spcPts val="0"/>
              </a:spcAft>
              <a:buSzPts val="1400"/>
              <a:buNone/>
            </a:pPr>
            <a:endParaRPr dirty="0"/>
          </a:p>
        </p:txBody>
      </p:sp>
      <p:sp>
        <p:nvSpPr>
          <p:cNvPr id="667" name="Google Shape;6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5 minutes (with potential to extend work on the text for homework)</a:t>
            </a:r>
            <a:br>
              <a:rPr lang="en-GB" dirty="0"/>
            </a:br>
            <a:br>
              <a:rPr lang="en-GB" b="1" dirty="0"/>
            </a:br>
            <a:r>
              <a:rPr lang="en-GB" b="1" dirty="0"/>
              <a:t>Aim: </a:t>
            </a:r>
            <a:r>
              <a:rPr lang="en-GB" b="0" dirty="0"/>
              <a:t>to practise aural comprehension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Click to play audio.  Students listen and read.</a:t>
            </a:r>
            <a:endParaRPr dirty="0"/>
          </a:p>
          <a:p>
            <a:pPr marL="0" lvl="0" indent="0" algn="l" rtl="0">
              <a:lnSpc>
                <a:spcPct val="100000"/>
              </a:lnSpc>
              <a:spcBef>
                <a:spcPts val="0"/>
              </a:spcBef>
              <a:spcAft>
                <a:spcPts val="0"/>
              </a:spcAft>
              <a:buSzPts val="1400"/>
              <a:buNone/>
            </a:pPr>
            <a:r>
              <a:rPr lang="en-GB" i="1" dirty="0"/>
              <a:t>2. </a:t>
            </a:r>
            <a:r>
              <a:rPr lang="en-GB" i="0" dirty="0"/>
              <a:t>Teachers ask the two questions.  Students answer concisely – e.g.,  </a:t>
            </a:r>
            <a:r>
              <a:rPr lang="en-GB" i="1" dirty="0"/>
              <a:t>Sie </a:t>
            </a:r>
            <a:r>
              <a:rPr lang="en-GB" i="1" dirty="0" err="1"/>
              <a:t>ist</a:t>
            </a:r>
            <a:r>
              <a:rPr lang="en-GB" i="1" dirty="0"/>
              <a:t> </a:t>
            </a:r>
            <a:r>
              <a:rPr lang="en-GB" i="1" dirty="0" err="1"/>
              <a:t>Sängerin</a:t>
            </a:r>
            <a:r>
              <a:rPr lang="en-GB" i="1" dirty="0"/>
              <a:t>, Sie </a:t>
            </a:r>
            <a:r>
              <a:rPr lang="en-GB" i="1" dirty="0" err="1"/>
              <a:t>ist</a:t>
            </a:r>
            <a:r>
              <a:rPr lang="en-GB" i="1" dirty="0"/>
              <a:t> das Alter Ego von Tom Neuwirth. Er </a:t>
            </a:r>
            <a:r>
              <a:rPr lang="en-GB" i="1" dirty="0" err="1"/>
              <a:t>ist</a:t>
            </a:r>
            <a:r>
              <a:rPr lang="en-GB" i="1" dirty="0"/>
              <a:t> </a:t>
            </a:r>
            <a:r>
              <a:rPr lang="en-GB" sz="1200" i="1" dirty="0" err="1">
                <a:solidFill>
                  <a:srgbClr val="000000"/>
                </a:solidFill>
              </a:rPr>
              <a:t>Österreicher</a:t>
            </a:r>
            <a:r>
              <a:rPr lang="en-GB" sz="1200" i="1" dirty="0">
                <a:solidFill>
                  <a:srgbClr val="000000"/>
                </a:solidFill>
              </a:rPr>
              <a:t>.</a:t>
            </a:r>
            <a:endParaRPr i="1" dirty="0"/>
          </a:p>
          <a:p>
            <a:pPr marL="0" lvl="0" indent="0" algn="l" rtl="0">
              <a:lnSpc>
                <a:spcPct val="100000"/>
              </a:lnSpc>
              <a:spcBef>
                <a:spcPts val="0"/>
              </a:spcBef>
              <a:spcAft>
                <a:spcPts val="0"/>
              </a:spcAft>
              <a:buSzPts val="1400"/>
              <a:buNone/>
            </a:pPr>
            <a:r>
              <a:rPr lang="en-GB" b="1" dirty="0"/>
              <a:t>Note</a:t>
            </a:r>
            <a:r>
              <a:rPr lang="en-GB" dirty="0"/>
              <a:t>: answers are not provided as several different answers are valid, here.</a:t>
            </a:r>
            <a:br>
              <a:rPr lang="en-GB" dirty="0"/>
            </a:br>
            <a:r>
              <a:rPr lang="en-GB" dirty="0"/>
              <a:t>3. Teachers may wish to ask further questions to draw out comprehension of the text, time permitting.</a:t>
            </a:r>
            <a:endParaRPr dirty="0"/>
          </a:p>
          <a:p>
            <a:pPr marL="0" lvl="0" indent="0" algn="l" rtl="0">
              <a:lnSpc>
                <a:spcPct val="100000"/>
              </a:lnSpc>
              <a:spcBef>
                <a:spcPts val="0"/>
              </a:spcBef>
              <a:spcAft>
                <a:spcPts val="0"/>
              </a:spcAft>
              <a:buSzPts val="1400"/>
              <a:buNone/>
            </a:pPr>
            <a:r>
              <a:rPr lang="en-GB" dirty="0"/>
              <a:t>4. Move on to slide 2</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dirty="0"/>
          </a:p>
          <a:p>
            <a:pPr marL="0" marR="0" lvl="0" indent="0" algn="l" rtl="0">
              <a:lnSpc>
                <a:spcPct val="100000"/>
              </a:lnSpc>
              <a:spcBef>
                <a:spcPts val="0"/>
              </a:spcBef>
              <a:spcAft>
                <a:spcPts val="0"/>
              </a:spcAft>
              <a:buClr>
                <a:srgbClr val="000000"/>
              </a:buClr>
              <a:buSzPts val="1200"/>
              <a:buFont typeface="Calibri"/>
              <a:buNone/>
            </a:pPr>
            <a:r>
              <a:rPr lang="en-GB" sz="1200" dirty="0">
                <a:solidFill>
                  <a:srgbClr val="000000"/>
                </a:solidFill>
              </a:rPr>
              <a:t>2014 </a:t>
            </a:r>
            <a:r>
              <a:rPr lang="en-GB" sz="1200" dirty="0" err="1">
                <a:solidFill>
                  <a:srgbClr val="000000"/>
                </a:solidFill>
              </a:rPr>
              <a:t>nimmt</a:t>
            </a:r>
            <a:r>
              <a:rPr lang="en-GB" sz="1200" dirty="0">
                <a:solidFill>
                  <a:srgbClr val="000000"/>
                </a:solidFill>
              </a:rPr>
              <a:t> Tom Neuwirth am Eurovision Song Contest in </a:t>
            </a:r>
            <a:r>
              <a:rPr lang="en-GB" sz="1200" dirty="0" err="1">
                <a:solidFill>
                  <a:srgbClr val="000000"/>
                </a:solidFill>
              </a:rPr>
              <a:t>Kopenhagen</a:t>
            </a:r>
            <a:r>
              <a:rPr lang="en-GB" sz="1200" dirty="0">
                <a:solidFill>
                  <a:srgbClr val="000000"/>
                </a:solidFill>
              </a:rPr>
              <a:t> teil. Sein Alter Ego Conchita Wurst </a:t>
            </a:r>
            <a:r>
              <a:rPr lang="en-GB" sz="1200" dirty="0" err="1">
                <a:solidFill>
                  <a:srgbClr val="000000"/>
                </a:solidFill>
              </a:rPr>
              <a:t>singt</a:t>
            </a:r>
            <a:r>
              <a:rPr lang="en-GB" sz="1200" dirty="0">
                <a:solidFill>
                  <a:srgbClr val="000000"/>
                </a:solidFill>
              </a:rPr>
              <a:t> das Lied ˵ Rise Like a Phoenix”. </a:t>
            </a:r>
            <a:r>
              <a:rPr lang="en-GB" sz="1200" dirty="0" err="1">
                <a:solidFill>
                  <a:srgbClr val="000000"/>
                </a:solidFill>
              </a:rPr>
              <a:t>Mit</a:t>
            </a:r>
            <a:r>
              <a:rPr lang="en-GB" sz="1200" dirty="0">
                <a:solidFill>
                  <a:srgbClr val="000000"/>
                </a:solidFill>
              </a:rPr>
              <a:t> </a:t>
            </a:r>
            <a:r>
              <a:rPr lang="en-GB" sz="1200" dirty="0" err="1">
                <a:solidFill>
                  <a:srgbClr val="000000"/>
                </a:solidFill>
              </a:rPr>
              <a:t>Erfolg</a:t>
            </a:r>
            <a:r>
              <a:rPr lang="en-GB" sz="1200" dirty="0">
                <a:solidFill>
                  <a:srgbClr val="000000"/>
                </a:solidFill>
              </a:rPr>
              <a:t>!</a:t>
            </a:r>
            <a:endParaRPr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r>
              <a:rPr lang="en-GB" sz="1200" dirty="0">
                <a:effectLst/>
                <a:latin typeface="Century Gothic" panose="020B0502020202020204" pitchFamily="34" charset="0"/>
                <a:ea typeface="SimSun" panose="02010600030101010101" pitchFamily="2" charset="-122"/>
                <a:cs typeface="Times New Roman" panose="02020603050405020304" pitchFamily="18" charset="0"/>
              </a:rPr>
              <a:t>Tom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wurde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1988 in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geboren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studiert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Mode* in der Stadt Graz.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19 Jahren </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war er </a:t>
            </a:r>
            <a:r>
              <a:rPr lang="en-GB" sz="12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Freunden</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in der Band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Boyband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jetzt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anders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 </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Die Band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aber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Jahr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lang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zusammen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dann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beginnt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Tom eine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neue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Show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zu</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entwickeln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Drag Queen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Conchita Wurst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vollem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Bart*.  </a:t>
            </a:r>
          </a:p>
          <a:p>
            <a:pPr marL="0" marR="0" lvl="0" indent="0" algn="l" rtl="0">
              <a:lnSpc>
                <a:spcPct val="100000"/>
              </a:lnSpc>
              <a:spcBef>
                <a:spcPts val="0"/>
              </a:spcBef>
              <a:spcAft>
                <a:spcPts val="0"/>
              </a:spcAft>
              <a:buClr>
                <a:schemeClr val="dk1"/>
              </a:buClr>
              <a:buSzPts val="1200"/>
              <a:buFont typeface="Calibri"/>
              <a:buNone/>
            </a:pPr>
            <a:endParaRPr sz="1200"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a:solidFill>
                  <a:srgbClr val="FFFFFF"/>
                </a:solidFill>
                <a:latin typeface="Century Gothic"/>
                <a:ea typeface="Century Gothic"/>
                <a:cs typeface="Century Gothic"/>
                <a:sym typeface="Century Gothic"/>
              </a:rPr>
              <a:t>Bart [n/a] Mode [3867] </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Show [3367] Alter Ego [n/a] Drag Queen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homophob</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Hasskommentar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boykottieren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a:t>
            </a:r>
            <a:endParaRPr dirty="0"/>
          </a:p>
          <a:p>
            <a:pPr marL="0" marR="0" lvl="0" indent="0" algn="l" rtl="0">
              <a:lnSpc>
                <a:spcPct val="100000"/>
              </a:lnSpc>
              <a:spcBef>
                <a:spcPts val="0"/>
              </a:spcBef>
              <a:spcAft>
                <a:spcPts val="0"/>
              </a:spcAft>
              <a:buClr>
                <a:schemeClr val="dk1"/>
              </a:buClr>
              <a:buSzPts val="1200"/>
              <a:buFont typeface="Calibri"/>
              <a:buNone/>
            </a:pP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lang="en-GB" sz="1200" i="1" dirty="0">
              <a:solidFill>
                <a:srgbClr val="000000"/>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i="1" dirty="0">
              <a:solidFill>
                <a:srgbClr val="000000"/>
              </a:solidFill>
              <a:effectLst/>
              <a:latin typeface="Calibri"/>
              <a:ea typeface="SimSun" panose="02010600030101010101" pitchFamily="2" charset="-122"/>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800" b="1" dirty="0">
                <a:effectLst/>
                <a:latin typeface="Century Gothic" panose="020B0502020202020204" pitchFamily="34" charset="0"/>
                <a:ea typeface="SimSun" panose="02010600030101010101" pitchFamily="2" charset="-122"/>
                <a:cs typeface="Times New Roman" panose="02020603050405020304" pitchFamily="18" charset="0"/>
              </a:rPr>
              <a:t>Proper nouns</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Tom Neuwirth, Conchita, Eurovision Song Contest, </a:t>
            </a:r>
            <a:r>
              <a:rPr lang="en-GB" sz="1800" dirty="0" err="1">
                <a:effectLst/>
                <a:latin typeface="Century Gothic" panose="020B0502020202020204" pitchFamily="34" charset="0"/>
                <a:ea typeface="SimSun" panose="02010600030101010101" pitchFamily="2" charset="-122"/>
                <a:cs typeface="Times New Roman" panose="02020603050405020304" pitchFamily="18" charset="0"/>
              </a:rPr>
              <a:t>Kopenhagen</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Bogota, Facebook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r>
              <a:rPr lang="en-GB" dirty="0"/>
              <a:t>:</a:t>
            </a:r>
            <a:br>
              <a:rPr lang="en-GB" dirty="0"/>
            </a:br>
            <a:r>
              <a:rPr lang="en-GB" dirty="0"/>
              <a:t>Manfred Werner - CC by-</a:t>
            </a:r>
            <a:r>
              <a:rPr lang="en-GB" dirty="0" err="1"/>
              <a:t>sa</a:t>
            </a:r>
            <a:r>
              <a:rPr lang="en-GB" dirty="0"/>
              <a:t> 4.0, CC BY-SA 4.0 via Wikimedia Commons</a:t>
            </a:r>
            <a:br>
              <a:rPr lang="en-GB" dirty="0"/>
            </a:br>
            <a:br>
              <a:rPr lang="en-GB" dirty="0"/>
            </a:br>
            <a:r>
              <a:rPr lang="en-GB" b="1" dirty="0"/>
              <a:t>Source:</a:t>
            </a:r>
            <a:br>
              <a:rPr lang="en-GB" dirty="0"/>
            </a:br>
            <a:r>
              <a:rPr lang="en-GB" dirty="0"/>
              <a:t>https://de.wikipedia.org/wiki/Conchita_Wurst</a:t>
            </a:r>
            <a:endParaRPr dirty="0"/>
          </a:p>
        </p:txBody>
      </p:sp>
      <p:sp>
        <p:nvSpPr>
          <p:cNvPr id="690" name="Google Shape;69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Procedure:</a:t>
            </a:r>
            <a:br>
              <a:rPr lang="en-GB" dirty="0"/>
            </a:br>
            <a:r>
              <a:rPr lang="en-GB" dirty="0"/>
              <a:t>1. Click to play audio.  Students listen and read.</a:t>
            </a:r>
            <a:endParaRPr dirty="0"/>
          </a:p>
          <a:p>
            <a:pPr marL="0" lvl="0" indent="0" algn="l" rtl="0">
              <a:lnSpc>
                <a:spcPct val="100000"/>
              </a:lnSpc>
              <a:spcBef>
                <a:spcPts val="0"/>
              </a:spcBef>
              <a:spcAft>
                <a:spcPts val="0"/>
              </a:spcAft>
              <a:buSzPts val="1400"/>
              <a:buNone/>
            </a:pPr>
            <a:r>
              <a:rPr lang="en-GB" i="1" dirty="0"/>
              <a:t>2. </a:t>
            </a:r>
            <a:r>
              <a:rPr lang="en-GB" i="0" dirty="0"/>
              <a:t>Teachers ask the three questions.  Students try to answer concisely – e.g.,  </a:t>
            </a:r>
            <a:r>
              <a:rPr lang="en-GB" i="1" dirty="0"/>
              <a:t>Tom hat eine </a:t>
            </a:r>
            <a:r>
              <a:rPr lang="en-GB" i="1" dirty="0" err="1"/>
              <a:t>Freundin</a:t>
            </a:r>
            <a:r>
              <a:rPr lang="en-GB" i="1" dirty="0"/>
              <a:t> </a:t>
            </a:r>
            <a:r>
              <a:rPr lang="en-GB" i="1" dirty="0" err="1"/>
              <a:t>mit</a:t>
            </a:r>
            <a:r>
              <a:rPr lang="en-GB" i="1" dirty="0"/>
              <a:t> </a:t>
            </a:r>
            <a:r>
              <a:rPr lang="en-GB" i="1" dirty="0" err="1"/>
              <a:t>dem</a:t>
            </a:r>
            <a:r>
              <a:rPr lang="en-GB" i="1" dirty="0"/>
              <a:t> </a:t>
            </a:r>
            <a:r>
              <a:rPr lang="en-GB" i="1" dirty="0" err="1"/>
              <a:t>Namen</a:t>
            </a:r>
            <a:r>
              <a:rPr lang="en-GB" i="1" dirty="0"/>
              <a:t> Conchita / Conchita </a:t>
            </a:r>
            <a:r>
              <a:rPr lang="en-GB" i="1" dirty="0" err="1"/>
              <a:t>ist</a:t>
            </a:r>
            <a:r>
              <a:rPr lang="en-GB" i="1" dirty="0"/>
              <a:t> der Name von </a:t>
            </a:r>
            <a:r>
              <a:rPr lang="en-GB" i="1" dirty="0" err="1"/>
              <a:t>einer</a:t>
            </a:r>
            <a:r>
              <a:rPr lang="en-GB" i="1" dirty="0"/>
              <a:t> </a:t>
            </a:r>
            <a:r>
              <a:rPr lang="en-GB" i="1" dirty="0" err="1"/>
              <a:t>Freundin</a:t>
            </a:r>
            <a:r>
              <a:rPr lang="en-GB" i="1" dirty="0"/>
              <a:t>. Tom </a:t>
            </a:r>
            <a:r>
              <a:rPr lang="en-GB" i="1" dirty="0" err="1"/>
              <a:t>denkt</a:t>
            </a:r>
            <a:r>
              <a:rPr lang="en-GB" i="1" dirty="0"/>
              <a:t>, es </a:t>
            </a:r>
            <a:r>
              <a:rPr lang="en-GB" i="1" dirty="0" err="1"/>
              <a:t>ist</a:t>
            </a:r>
            <a:r>
              <a:rPr lang="en-GB" i="1" dirty="0"/>
              <a:t> </a:t>
            </a:r>
            <a:r>
              <a:rPr lang="en-GB" i="1" dirty="0" err="1"/>
              <a:t>nicht</a:t>
            </a:r>
            <a:r>
              <a:rPr lang="en-GB" i="1" dirty="0"/>
              <a:t> </a:t>
            </a:r>
            <a:r>
              <a:rPr lang="en-GB" i="1" dirty="0" err="1"/>
              <a:t>wichtig</a:t>
            </a:r>
            <a:r>
              <a:rPr lang="en-GB" i="1" dirty="0"/>
              <a:t>, was </a:t>
            </a:r>
            <a:r>
              <a:rPr lang="en-GB" i="1" dirty="0" err="1"/>
              <a:t>andere</a:t>
            </a:r>
            <a:r>
              <a:rPr lang="en-GB" i="1" dirty="0"/>
              <a:t> Menschen/</a:t>
            </a:r>
            <a:r>
              <a:rPr lang="en-GB" i="1" dirty="0" err="1"/>
              <a:t>Personen</a:t>
            </a:r>
            <a:r>
              <a:rPr lang="en-GB" i="1" dirty="0"/>
              <a:t> </a:t>
            </a:r>
            <a:r>
              <a:rPr lang="en-GB" i="1" dirty="0" err="1"/>
              <a:t>denken</a:t>
            </a:r>
            <a:r>
              <a:rPr lang="en-GB" i="1" dirty="0"/>
              <a:t>. Es </a:t>
            </a:r>
            <a:r>
              <a:rPr lang="en-GB" i="1" dirty="0" err="1"/>
              <a:t>ist</a:t>
            </a:r>
            <a:r>
              <a:rPr lang="en-GB" i="1" dirty="0"/>
              <a:t> mir Wurst </a:t>
            </a:r>
            <a:r>
              <a:rPr lang="en-GB" i="1" dirty="0" err="1"/>
              <a:t>heißt</a:t>
            </a:r>
            <a:r>
              <a:rPr lang="en-GB" i="1" dirty="0"/>
              <a:t> auf </a:t>
            </a:r>
            <a:r>
              <a:rPr lang="en-GB" i="1" dirty="0" err="1"/>
              <a:t>Englisch</a:t>
            </a:r>
            <a:r>
              <a:rPr lang="en-GB" i="1" dirty="0"/>
              <a:t> ‘I don’t care’. Conchita </a:t>
            </a:r>
            <a:r>
              <a:rPr lang="en-GB" i="1" dirty="0" err="1"/>
              <a:t>kommt</a:t>
            </a:r>
            <a:r>
              <a:rPr lang="en-GB" i="1" dirty="0"/>
              <a:t> </a:t>
            </a:r>
            <a:r>
              <a:rPr lang="en-GB" i="1" dirty="0" err="1"/>
              <a:t>aus</a:t>
            </a:r>
            <a:r>
              <a:rPr lang="en-GB" i="1" dirty="0"/>
              <a:t> </a:t>
            </a:r>
            <a:r>
              <a:rPr lang="en-GB" i="1" dirty="0" err="1"/>
              <a:t>Kolumbien</a:t>
            </a:r>
            <a:r>
              <a:rPr lang="en-GB" i="1" dirty="0"/>
              <a:t> (</a:t>
            </a:r>
            <a:r>
              <a:rPr lang="en-GB" i="1" dirty="0" err="1"/>
              <a:t>Südamerika</a:t>
            </a:r>
            <a:r>
              <a:rPr lang="en-GB" i="1" dirty="0"/>
              <a:t>). Tom </a:t>
            </a:r>
            <a:r>
              <a:rPr lang="en-GB" i="1" dirty="0" err="1"/>
              <a:t>bekommt</a:t>
            </a:r>
            <a:r>
              <a:rPr lang="en-GB" i="1" dirty="0"/>
              <a:t> </a:t>
            </a:r>
            <a:r>
              <a:rPr lang="en-GB" i="1" dirty="0" err="1"/>
              <a:t>Hasskommentare</a:t>
            </a:r>
            <a:r>
              <a:rPr lang="en-GB" i="1" dirty="0"/>
              <a:t> und das </a:t>
            </a:r>
            <a:r>
              <a:rPr lang="en-GB" i="1" dirty="0" err="1"/>
              <a:t>ist</a:t>
            </a:r>
            <a:r>
              <a:rPr lang="en-GB" i="1" dirty="0"/>
              <a:t> gar </a:t>
            </a:r>
            <a:r>
              <a:rPr lang="en-GB" i="1" dirty="0" err="1"/>
              <a:t>nicht</a:t>
            </a:r>
            <a:r>
              <a:rPr lang="en-GB" i="1" dirty="0"/>
              <a:t> </a:t>
            </a:r>
            <a:r>
              <a:rPr lang="en-GB" i="1" dirty="0" err="1"/>
              <a:t>schön</a:t>
            </a:r>
            <a:r>
              <a:rPr lang="en-GB" i="1" dirty="0"/>
              <a:t>.</a:t>
            </a:r>
            <a:endParaRPr dirty="0"/>
          </a:p>
          <a:p>
            <a:pPr marL="0" marR="0" lvl="0" indent="0" algn="l" rtl="0">
              <a:lnSpc>
                <a:spcPct val="100000"/>
              </a:lnSpc>
              <a:spcBef>
                <a:spcPts val="0"/>
              </a:spcBef>
              <a:spcAft>
                <a:spcPts val="0"/>
              </a:spcAft>
              <a:buClr>
                <a:schemeClr val="dk1"/>
              </a:buClr>
              <a:buSzPts val="1200"/>
              <a:buFont typeface="Calibri"/>
              <a:buNone/>
            </a:pPr>
            <a:r>
              <a:rPr lang="en-GB" b="1" dirty="0"/>
              <a:t>Note: time is short in the lesson to exploit the text more fully. However, teachers may want to set the text with further tasks for homework.  For example, students could be tasked with writing 5 further questions about the text, or they could be asked to translate two of the paragraphs (their choice) into English, or write a summary in English of the text (in 75 words or fewer).</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dirty="0"/>
          </a:p>
          <a:p>
            <a:pPr marL="0" marR="0" lvl="0" indent="0" algn="l" rtl="0">
              <a:lnSpc>
                <a:spcPct val="107000"/>
              </a:lnSpc>
              <a:spcBef>
                <a:spcPts val="0"/>
              </a:spcBef>
              <a:spcAft>
                <a:spcPts val="0"/>
              </a:spcAft>
              <a:buClr>
                <a:srgbClr val="000000"/>
              </a:buClr>
              <a:buSzPts val="1200"/>
              <a:buFont typeface="Century Gothic"/>
              <a:buNone/>
            </a:pPr>
            <a:r>
              <a:rPr lang="en-GB" sz="1200" dirty="0">
                <a:effectLst/>
                <a:latin typeface="Century Gothic" panose="020B0502020202020204" pitchFamily="34" charset="0"/>
                <a:ea typeface="SimSun" panose="02010600030101010101" pitchFamily="2" charset="-122"/>
                <a:cs typeface="Times New Roman" panose="02020603050405020304" pitchFamily="18" charset="0"/>
              </a:rPr>
              <a:t>Der Name, Conchita,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der Name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guten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Freundin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Wurst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mag er,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es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ihm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Wurst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das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hei</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βt, es ist ihm egal </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wie er aussieht und was die Menschen denken.</a:t>
            </a:r>
          </a:p>
          <a:p>
            <a:pPr marL="0" marR="0" lvl="0" indent="0" algn="l" rtl="0">
              <a:lnSpc>
                <a:spcPct val="107000"/>
              </a:lnSpc>
              <a:spcBef>
                <a:spcPts val="0"/>
              </a:spcBef>
              <a:spcAft>
                <a:spcPts val="0"/>
              </a:spcAft>
              <a:buClr>
                <a:srgbClr val="000000"/>
              </a:buClr>
              <a:buSzPts val="1200"/>
              <a:buFont typeface="Century Gothic"/>
              <a:buNone/>
            </a:pPr>
            <a:br>
              <a:rPr lang="en-GB" dirty="0"/>
            </a:br>
            <a:r>
              <a:rPr lang="en-GB" sz="1200" dirty="0">
                <a:effectLst/>
                <a:latin typeface="Century Gothic" panose="020B0502020202020204" pitchFamily="34" charset="0"/>
                <a:ea typeface="SimSun" panose="02010600030101010101" pitchFamily="2" charset="-122"/>
                <a:cs typeface="Times New Roman" panose="02020603050405020304" pitchFamily="18" charset="0"/>
              </a:rPr>
              <a:t>Conchita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keine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Österreicherin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stammt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aus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Bogotá,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reist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Kind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Deutschland und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wird</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Sängerin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in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rtl="0">
              <a:lnSpc>
                <a:spcPct val="107000"/>
              </a:lnSpc>
              <a:spcBef>
                <a:spcPts val="0"/>
              </a:spcBef>
              <a:spcAft>
                <a:spcPts val="0"/>
              </a:spcAft>
              <a:buClr>
                <a:srgbClr val="000000"/>
              </a:buClr>
              <a:buSzPts val="1200"/>
              <a:buFont typeface="Century Gothic"/>
              <a:buNone/>
            </a:pPr>
            <a:endParaRPr lang="en-GB" sz="1200" dirty="0">
              <a:effectLst/>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rtl="0">
              <a:lnSpc>
                <a:spcPct val="107000"/>
              </a:lnSpc>
              <a:spcBef>
                <a:spcPts val="0"/>
              </a:spcBef>
              <a:spcAft>
                <a:spcPts val="0"/>
              </a:spcAft>
              <a:buClr>
                <a:srgbClr val="000000"/>
              </a:buClr>
              <a:buSzPts val="1200"/>
              <a:buFont typeface="Century Gothic"/>
              <a:buNone/>
            </a:pPr>
            <a:r>
              <a:rPr lang="en-GB" sz="1200" dirty="0">
                <a:effectLst/>
                <a:latin typeface="Century Gothic" panose="020B0502020202020204" pitchFamily="34" charset="0"/>
                <a:ea typeface="SimSun" panose="02010600030101010101" pitchFamily="2" charset="-122"/>
                <a:cs typeface="Times New Roman" panose="02020603050405020304" pitchFamily="18" charset="0"/>
              </a:rPr>
              <a:t>Toms Leben,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schwuler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Mann und Drag Queen,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gar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obwohl</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er so gut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singt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seinem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Erfolg</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beim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European Song Contest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gibt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es homophobe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Hasskommentare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bei</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Facebook.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Einige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Leute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wollen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leider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seine Lieder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boykottieren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Ihrer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Meinung</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sollen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Kinder seine Shows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ansehen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a:solidFill>
                  <a:srgbClr val="FFFFFF"/>
                </a:solidFill>
                <a:latin typeface="Century Gothic"/>
                <a:ea typeface="Century Gothic"/>
                <a:cs typeface="Century Gothic"/>
                <a:sym typeface="Century Gothic"/>
              </a:rPr>
              <a:t>egal [932] Wurst [3923] </a:t>
            </a:r>
            <a:endParaRPr dirty="0"/>
          </a:p>
          <a:p>
            <a:pPr marL="0" marR="0" lvl="0" indent="0" algn="l" rtl="0">
              <a:lnSpc>
                <a:spcPct val="100000"/>
              </a:lnSpc>
              <a:spcBef>
                <a:spcPts val="0"/>
              </a:spcBef>
              <a:spcAft>
                <a:spcPts val="0"/>
              </a:spcAft>
              <a:buClr>
                <a:schemeClr val="dk1"/>
              </a:buClr>
              <a:buSzPts val="1200"/>
              <a:buFont typeface="Calibri"/>
              <a:buNone/>
            </a:pP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sz="1200" i="1"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701" name="Google Shape;7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German.</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4 repeats the same target structure as item 1.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b="1" dirty="0"/>
              <a:t>Source</a:t>
            </a:r>
            <a:r>
              <a:rPr lang="en-GB" dirty="0"/>
              <a:t>:</a:t>
            </a:r>
            <a:br>
              <a:rPr lang="en-GB" dirty="0"/>
            </a:br>
            <a:r>
              <a:rPr lang="en-GB" dirty="0"/>
              <a:t>https://de.wikipedia.org/wiki/Michael_Schumacher</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German.</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 </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4 repeats the same target structure as item 1.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a:t>
            </a:r>
            <a:r>
              <a:rPr lang="en-GB" dirty="0"/>
              <a:t>:</a:t>
            </a:r>
            <a:br>
              <a:rPr lang="en-GB" dirty="0"/>
            </a:br>
            <a:r>
              <a:rPr lang="en-GB" dirty="0"/>
              <a:t>https://de.wikipedia.org/wiki/Michael_Schumacher</a:t>
            </a:r>
          </a:p>
          <a:p>
            <a:pPr marL="0" lvl="0" indent="0" algn="l" rtl="0">
              <a:lnSpc>
                <a:spcPct val="100000"/>
              </a:lnSpc>
              <a:spcBef>
                <a:spcPts val="0"/>
              </a:spcBef>
              <a:spcAft>
                <a:spcPts val="0"/>
              </a:spcAft>
              <a:buSzPts val="1400"/>
              <a:buNone/>
            </a:pPr>
            <a:endParaRPr dirty="0"/>
          </a:p>
        </p:txBody>
      </p:sp>
      <p:sp>
        <p:nvSpPr>
          <p:cNvPr id="731" name="Google Shape;73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2 minutes</a:t>
            </a:r>
            <a:br>
              <a:rPr lang="en-GB" dirty="0"/>
            </a:br>
            <a:br>
              <a:rPr lang="en-GB" b="1" dirty="0"/>
            </a:br>
            <a:r>
              <a:rPr lang="en-GB" b="1" dirty="0"/>
              <a:t>Aim: </a:t>
            </a:r>
            <a:r>
              <a:rPr lang="en-GB" b="0" dirty="0"/>
              <a:t>to set homework for the following week.,</a:t>
            </a:r>
          </a:p>
          <a:p>
            <a:pPr marL="0" lvl="0" indent="0" algn="l" rtl="0">
              <a:lnSpc>
                <a:spcPct val="100000"/>
              </a:lnSpc>
              <a:spcBef>
                <a:spcPts val="0"/>
              </a:spcBef>
              <a:spcAft>
                <a:spcPts val="0"/>
              </a:spcAft>
              <a:buSzPts val="1400"/>
              <a:buNone/>
            </a:pPr>
            <a:r>
              <a:rPr lang="en-GB" b="1" dirty="0"/>
              <a:t>Note</a:t>
            </a:r>
            <a:r>
              <a:rPr lang="en-GB" b="0" dirty="0"/>
              <a:t>: the vocabulary learning is pre-learning for Y10.1.1 Week 2.</a:t>
            </a:r>
            <a:br>
              <a:rPr lang="en-GB" b="0" dirty="0"/>
            </a:br>
            <a:br>
              <a:rPr lang="en-GB" b="0" dirty="0"/>
            </a:br>
            <a:r>
              <a:rPr lang="en-GB" b="1" dirty="0"/>
              <a:t>Procedure:</a:t>
            </a:r>
            <a:br>
              <a:rPr lang="en-GB" b="1" dirty="0"/>
            </a:br>
            <a:r>
              <a:rPr lang="en-GB" b="0" dirty="0"/>
              <a:t>1. Display the slide. Explain the tasks.</a:t>
            </a:r>
            <a:br>
              <a:rPr lang="en-GB" b="0" dirty="0"/>
            </a:br>
            <a:r>
              <a:rPr lang="en-GB" b="0" dirty="0"/>
              <a:t>2. Post this slide or its information for students, using the usual school system for this.</a:t>
            </a:r>
            <a:br>
              <a:rPr lang="en-GB" dirty="0"/>
            </a:br>
            <a:endParaRPr dirty="0"/>
          </a:p>
          <a:p>
            <a:pPr marL="0" lvl="0" indent="0" algn="l" rtl="0">
              <a:lnSpc>
                <a:spcPct val="100000"/>
              </a:lnSpc>
              <a:spcBef>
                <a:spcPts val="0"/>
              </a:spcBef>
              <a:spcAft>
                <a:spcPts val="0"/>
              </a:spcAft>
              <a:buSzPts val="1400"/>
              <a:buNone/>
            </a:pPr>
            <a:r>
              <a:rPr lang="en-GB" b="1" dirty="0"/>
              <a:t>Notes</a:t>
            </a:r>
            <a:r>
              <a:rPr lang="en-GB" dirty="0"/>
              <a:t>: </a:t>
            </a:r>
            <a:br>
              <a:rPr lang="en-GB" dirty="0"/>
            </a:br>
            <a:r>
              <a:rPr lang="en-GB"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GB" dirty="0" err="1"/>
              <a:t>LanguageNut</a:t>
            </a:r>
            <a:r>
              <a:rPr lang="en-GB" dirty="0"/>
              <a:t>. Teachers may of course create their own versions of vocabulary learning activities in any of the different platforms available.</a:t>
            </a:r>
            <a:br>
              <a:rPr lang="en-GB" dirty="0"/>
            </a:br>
            <a:br>
              <a:rPr lang="en-GB" dirty="0"/>
            </a:br>
            <a:r>
              <a:rPr lang="en-GB" dirty="0"/>
              <a:t>At KS4, there are several sets for learning/revisiting:</a:t>
            </a:r>
            <a:br>
              <a:rPr lang="en-GB" dirty="0"/>
            </a:br>
            <a:r>
              <a:rPr lang="en-GB" dirty="0"/>
              <a:t>1. The new vocabulary for the following week.</a:t>
            </a:r>
            <a:br>
              <a:rPr lang="en-GB" dirty="0"/>
            </a:br>
            <a:r>
              <a:rPr lang="en-GB" dirty="0"/>
              <a:t>2. The revisited thematic vocabulary (from KS3 SOW) assigned to the week.</a:t>
            </a:r>
            <a:br>
              <a:rPr lang="en-GB" dirty="0"/>
            </a:br>
            <a:r>
              <a:rPr lang="en-GB" dirty="0"/>
              <a:t>3. The systematic revisiting (at +3 and +9 weekly intervals) of new vocabulary.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In the KS4 SOW every word from the GCSE vocabulary list has been tracked to ensure that:</a:t>
            </a:r>
            <a:br>
              <a:rPr lang="en-GB" dirty="0"/>
            </a:br>
            <a:r>
              <a:rPr lang="en-GB" dirty="0"/>
              <a:t>1. New words are </a:t>
            </a:r>
            <a:r>
              <a:rPr lang="en-GB" b="1" dirty="0"/>
              <a:t>introduced, revisited twice </a:t>
            </a:r>
            <a:r>
              <a:rPr lang="en-GB" dirty="0"/>
              <a:t>at intervals during the course, and </a:t>
            </a:r>
            <a:r>
              <a:rPr lang="en-GB" b="1" dirty="0"/>
              <a:t>once again </a:t>
            </a:r>
            <a:r>
              <a:rPr lang="en-GB" dirty="0"/>
              <a:t>during the final 9-week revision phase.</a:t>
            </a:r>
            <a:br>
              <a:rPr lang="en-GB" dirty="0"/>
            </a:br>
            <a:r>
              <a:rPr lang="en-GB" dirty="0"/>
              <a:t>2. KS3 revisited thematic vocabulary is </a:t>
            </a:r>
            <a:r>
              <a:rPr lang="en-GB" b="1" dirty="0"/>
              <a:t>revisited twice </a:t>
            </a:r>
            <a:r>
              <a:rPr lang="en-GB" dirty="0"/>
              <a:t>during the course, and </a:t>
            </a:r>
            <a:r>
              <a:rPr lang="en-GB" b="1" dirty="0"/>
              <a:t>once again</a:t>
            </a:r>
            <a:r>
              <a:rPr lang="en-GB" dirty="0"/>
              <a:t> during the final 9-week revision phase.</a:t>
            </a:r>
            <a:br>
              <a:rPr lang="en-GB" dirty="0"/>
            </a:br>
            <a:r>
              <a:rPr lang="en-GB" dirty="0"/>
              <a:t>3. KS3 function words (listed as R(</a:t>
            </a:r>
            <a:r>
              <a:rPr lang="en-GB" dirty="0" err="1"/>
              <a:t>equired</a:t>
            </a:r>
            <a:r>
              <a:rPr lang="en-GB" dirty="0"/>
              <a:t>) on Annex E of the GCSE Subject Content are all </a:t>
            </a:r>
            <a:r>
              <a:rPr lang="en-GB" b="1" dirty="0"/>
              <a:t>revisited multiple times </a:t>
            </a:r>
            <a:r>
              <a:rPr lang="en-GB" dirty="0"/>
              <a:t>(Column D on the KS4 SOW) and the revisits are also tracked on the KS4 Vocabulary tracker.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We anticipate that students will spend on average 2 hours on homework per week at KS4.  </a:t>
            </a:r>
            <a:br>
              <a:rPr lang="en-GB" dirty="0"/>
            </a:br>
            <a:r>
              <a:rPr lang="en-GB"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dirty="0"/>
              <a:t>nd</a:t>
            </a:r>
            <a:r>
              <a:rPr lang="en-GB"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dirty="0"/>
              <a:t>might</a:t>
            </a:r>
            <a:r>
              <a:rPr lang="en-GB" dirty="0"/>
              <a:t> best be undertaken in class, where teachers can replicate the conditions for written language production that will apply for students at GCSE.</a:t>
            </a:r>
            <a:endParaRPr dirty="0"/>
          </a:p>
          <a:p>
            <a:pPr marL="0" lvl="0" indent="0" algn="l" rtl="0">
              <a:lnSpc>
                <a:spcPct val="100000"/>
              </a:lnSpc>
              <a:spcBef>
                <a:spcPts val="0"/>
              </a:spcBef>
              <a:spcAft>
                <a:spcPts val="0"/>
              </a:spcAft>
              <a:buSzPts val="1400"/>
              <a:buNone/>
            </a:pPr>
            <a:endParaRPr dirty="0"/>
          </a:p>
        </p:txBody>
      </p:sp>
      <p:sp>
        <p:nvSpPr>
          <p:cNvPr id="750" name="Google Shape;7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r>
              <a:rPr lang="en-GB" b="1" dirty="0"/>
              <a:t>Note: if preferred, this slide could be used (instead of the previous listening slide) as a reading comprehension.</a:t>
            </a:r>
          </a:p>
          <a:p>
            <a:endParaRPr lang="en-GB" b="1" dirty="0"/>
          </a:p>
          <a:p>
            <a:r>
              <a:rPr lang="en-GB" b="1" dirty="0"/>
              <a:t>Timing</a:t>
            </a:r>
            <a:r>
              <a:rPr lang="en-GB" dirty="0"/>
              <a:t>: 2 minutes</a:t>
            </a:r>
            <a:br>
              <a:rPr lang="en-GB" dirty="0"/>
            </a:br>
            <a:br>
              <a:rPr lang="en-GB" dirty="0"/>
            </a:br>
            <a:r>
              <a:rPr lang="en-GB" b="1" dirty="0"/>
              <a:t>Procedure</a:t>
            </a:r>
            <a:r>
              <a:rPr lang="en-GB" dirty="0"/>
              <a:t>:</a:t>
            </a:r>
            <a:br>
              <a:rPr lang="en-GB" dirty="0"/>
            </a:br>
            <a:r>
              <a:rPr lang="en-GB" dirty="0"/>
              <a:t>1. Elicit complete sentences from students in German.</a:t>
            </a:r>
          </a:p>
          <a:p>
            <a:r>
              <a:rPr lang="en-GB" dirty="0"/>
              <a:t>2. Click to reveal the correct noun/noun/adjective and give feedback, as appropriate.</a:t>
            </a:r>
          </a:p>
          <a:p>
            <a:r>
              <a:rPr lang="en-GB" dirty="0"/>
              <a:t>3. Elicit English meanings of each sentence to consolidate understanding of the grammar feature, the vocabulary and the content of the sentences.</a:t>
            </a:r>
          </a:p>
          <a:p>
            <a:r>
              <a:rPr lang="en-GB" dirty="0"/>
              <a:t>4. Click to provide the additional information about Swiss German.</a:t>
            </a:r>
          </a:p>
          <a:p>
            <a:endParaRPr lang="en-GB" dirty="0"/>
          </a:p>
          <a:p>
            <a:endParaRPr lang="en-GB" dirty="0"/>
          </a:p>
          <a:p>
            <a:pPr marL="0" indent="0">
              <a:lnSpc>
                <a:spcPct val="100000"/>
              </a:lnSpc>
              <a:buFont typeface="+mj-lt"/>
              <a:buNone/>
            </a:pPr>
            <a:r>
              <a:rPr lang="en-GB" sz="1200" dirty="0">
                <a:solidFill>
                  <a:schemeClr val="tx1">
                    <a:lumMod val="75000"/>
                  </a:schemeClr>
                </a:solidFill>
                <a:latin typeface="+mj-lt"/>
              </a:rPr>
              <a:t>1.  Der </a:t>
            </a:r>
            <a:r>
              <a:rPr lang="en-GB" sz="1200" dirty="0" err="1">
                <a:solidFill>
                  <a:schemeClr val="tx1">
                    <a:lumMod val="75000"/>
                  </a:schemeClr>
                </a:solidFill>
                <a:latin typeface="+mj-lt"/>
              </a:rPr>
              <a:t>Sänger</a:t>
            </a:r>
            <a:r>
              <a:rPr lang="en-GB" sz="1200" dirty="0">
                <a:solidFill>
                  <a:schemeClr val="tx1">
                    <a:lumMod val="75000"/>
                  </a:schemeClr>
                </a:solidFill>
                <a:latin typeface="+mj-lt"/>
              </a:rPr>
              <a:t> Malik Harris </a:t>
            </a:r>
            <a:r>
              <a:rPr lang="en-GB" sz="1200" dirty="0" err="1">
                <a:solidFill>
                  <a:schemeClr val="tx1">
                    <a:lumMod val="75000"/>
                  </a:schemeClr>
                </a:solidFill>
                <a:latin typeface="+mj-lt"/>
              </a:rPr>
              <a:t>ist</a:t>
            </a:r>
            <a:r>
              <a:rPr lang="en-GB" sz="1200" dirty="0">
                <a:solidFill>
                  <a:schemeClr val="tx1">
                    <a:lumMod val="75000"/>
                  </a:schemeClr>
                </a:solidFill>
                <a:latin typeface="+mj-lt"/>
              </a:rPr>
              <a:t> [</a:t>
            </a:r>
            <a:r>
              <a:rPr lang="en-GB" sz="1200" b="1" dirty="0" err="1">
                <a:solidFill>
                  <a:schemeClr val="tx1">
                    <a:lumMod val="75000"/>
                  </a:schemeClr>
                </a:solidFill>
                <a:latin typeface="+mj-lt"/>
              </a:rPr>
              <a:t>Deutscher</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2.  2022 </a:t>
            </a:r>
            <a:r>
              <a:rPr lang="en-GB" sz="1200" dirty="0" err="1">
                <a:solidFill>
                  <a:schemeClr val="tx1">
                    <a:lumMod val="75000"/>
                  </a:schemeClr>
                </a:solidFill>
                <a:latin typeface="+mj-lt"/>
              </a:rPr>
              <a:t>singt</a:t>
            </a:r>
            <a:r>
              <a:rPr lang="en-GB" sz="1200" dirty="0">
                <a:solidFill>
                  <a:schemeClr val="tx1">
                    <a:lumMod val="75000"/>
                  </a:schemeClr>
                </a:solidFill>
                <a:latin typeface="+mj-lt"/>
              </a:rPr>
              <a:t> Chanel </a:t>
            </a:r>
            <a:r>
              <a:rPr lang="en-GB" sz="1200" dirty="0" err="1">
                <a:solidFill>
                  <a:schemeClr val="tx1">
                    <a:lumMod val="75000"/>
                  </a:schemeClr>
                </a:solidFill>
                <a:latin typeface="+mj-lt"/>
              </a:rPr>
              <a:t>ihren</a:t>
            </a:r>
            <a:r>
              <a:rPr lang="en-GB" sz="1200" dirty="0">
                <a:solidFill>
                  <a:schemeClr val="tx1">
                    <a:lumMod val="75000"/>
                  </a:schemeClr>
                </a:solidFill>
                <a:latin typeface="+mj-lt"/>
              </a:rPr>
              <a:t> </a:t>
            </a:r>
            <a:r>
              <a:rPr lang="en-GB" sz="1200" dirty="0" err="1">
                <a:solidFill>
                  <a:schemeClr val="tx1">
                    <a:lumMod val="75000"/>
                  </a:schemeClr>
                </a:solidFill>
                <a:latin typeface="+mj-lt"/>
              </a:rPr>
              <a:t>Songtext</a:t>
            </a:r>
            <a:r>
              <a:rPr lang="en-GB" sz="1200" dirty="0">
                <a:solidFill>
                  <a:schemeClr val="tx1">
                    <a:lumMod val="75000"/>
                  </a:schemeClr>
                </a:solidFill>
                <a:latin typeface="+mj-lt"/>
              </a:rPr>
              <a:t> auf [</a:t>
            </a:r>
            <a:r>
              <a:rPr lang="en-GB" sz="1200" b="1" dirty="0" err="1">
                <a:solidFill>
                  <a:schemeClr val="tx1">
                    <a:lumMod val="75000"/>
                  </a:schemeClr>
                </a:solidFill>
                <a:latin typeface="+mj-lt"/>
              </a:rPr>
              <a:t>Spanisch</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3.  Agnetha, Anni-</a:t>
            </a:r>
            <a:r>
              <a:rPr lang="en-GB" sz="1200" dirty="0" err="1">
                <a:solidFill>
                  <a:schemeClr val="tx1">
                    <a:lumMod val="75000"/>
                  </a:schemeClr>
                </a:solidFill>
                <a:latin typeface="+mj-lt"/>
              </a:rPr>
              <a:t>Frid</a:t>
            </a:r>
            <a:r>
              <a:rPr lang="en-GB" sz="1200" dirty="0">
                <a:solidFill>
                  <a:schemeClr val="tx1">
                    <a:lumMod val="75000"/>
                  </a:schemeClr>
                </a:solidFill>
                <a:latin typeface="+mj-lt"/>
              </a:rPr>
              <a:t>, Benny und Björn </a:t>
            </a:r>
            <a:r>
              <a:rPr lang="en-GB" sz="1200" dirty="0" err="1">
                <a:solidFill>
                  <a:schemeClr val="tx1">
                    <a:lumMod val="75000"/>
                  </a:schemeClr>
                </a:solidFill>
                <a:latin typeface="+mj-lt"/>
              </a:rPr>
              <a:t>sind</a:t>
            </a:r>
            <a:r>
              <a:rPr lang="en-GB" sz="1200" dirty="0">
                <a:solidFill>
                  <a:schemeClr val="tx1">
                    <a:lumMod val="75000"/>
                  </a:schemeClr>
                </a:solidFill>
                <a:latin typeface="+mj-lt"/>
              </a:rPr>
              <a:t> [</a:t>
            </a:r>
            <a:r>
              <a:rPr lang="en-GB" sz="1200" b="1" dirty="0" err="1">
                <a:solidFill>
                  <a:schemeClr val="tx1">
                    <a:lumMod val="75000"/>
                  </a:schemeClr>
                </a:solidFill>
                <a:latin typeface="+mj-lt"/>
              </a:rPr>
              <a:t>Schwede</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4.  Bis 2003 </a:t>
            </a:r>
            <a:r>
              <a:rPr lang="en-GB" sz="1200" dirty="0" err="1">
                <a:solidFill>
                  <a:schemeClr val="tx1">
                    <a:lumMod val="75000"/>
                  </a:schemeClr>
                </a:solidFill>
                <a:latin typeface="+mj-lt"/>
              </a:rPr>
              <a:t>hatte</a:t>
            </a:r>
            <a:r>
              <a:rPr lang="en-GB" sz="1200" dirty="0">
                <a:solidFill>
                  <a:schemeClr val="tx1">
                    <a:lumMod val="75000"/>
                  </a:schemeClr>
                </a:solidFill>
                <a:latin typeface="+mj-lt"/>
              </a:rPr>
              <a:t> die </a:t>
            </a:r>
            <a:r>
              <a:rPr lang="en-GB" sz="1200" dirty="0" err="1">
                <a:solidFill>
                  <a:schemeClr val="tx1">
                    <a:lumMod val="75000"/>
                  </a:schemeClr>
                </a:solidFill>
                <a:latin typeface="+mj-lt"/>
              </a:rPr>
              <a:t>Türkei</a:t>
            </a:r>
            <a:r>
              <a:rPr lang="en-GB" sz="1200" dirty="0">
                <a:solidFill>
                  <a:schemeClr val="tx1">
                    <a:lumMod val="75000"/>
                  </a:schemeClr>
                </a:solidFill>
                <a:latin typeface="+mj-lt"/>
              </a:rPr>
              <a:t> die Tradition, </a:t>
            </a:r>
            <a:r>
              <a:rPr lang="en-GB" sz="1200" dirty="0" err="1">
                <a:solidFill>
                  <a:schemeClr val="tx1">
                    <a:lumMod val="75000"/>
                  </a:schemeClr>
                </a:solidFill>
                <a:latin typeface="+mj-lt"/>
              </a:rPr>
              <a:t>nur</a:t>
            </a:r>
            <a:r>
              <a:rPr lang="en-GB" sz="1200" dirty="0">
                <a:solidFill>
                  <a:schemeClr val="tx1">
                    <a:lumMod val="75000"/>
                  </a:schemeClr>
                </a:solidFill>
                <a:latin typeface="+mj-lt"/>
              </a:rPr>
              <a:t> </a:t>
            </a:r>
            <a:r>
              <a:rPr lang="en-GB" sz="1200" b="0" dirty="0">
                <a:solidFill>
                  <a:schemeClr val="tx1">
                    <a:lumMod val="75000"/>
                  </a:schemeClr>
                </a:solidFill>
                <a:latin typeface="+mj-lt"/>
              </a:rPr>
              <a:t>[</a:t>
            </a:r>
            <a:r>
              <a:rPr lang="en-GB" sz="1200" b="1" dirty="0" err="1">
                <a:solidFill>
                  <a:schemeClr val="tx1">
                    <a:lumMod val="75000"/>
                  </a:schemeClr>
                </a:solidFill>
                <a:latin typeface="+mj-lt"/>
              </a:rPr>
              <a:t>Türkisch</a:t>
            </a:r>
            <a:r>
              <a:rPr lang="en-GB" sz="1200" b="0" dirty="0">
                <a:solidFill>
                  <a:schemeClr val="tx1">
                    <a:lumMod val="75000"/>
                  </a:schemeClr>
                </a:solidFill>
                <a:latin typeface="+mj-lt"/>
              </a:rPr>
              <a:t>]</a:t>
            </a:r>
            <a:r>
              <a:rPr lang="en-GB" sz="1200" dirty="0">
                <a:solidFill>
                  <a:schemeClr val="tx1">
                    <a:lumMod val="75000"/>
                  </a:schemeClr>
                </a:solidFill>
                <a:latin typeface="+mj-lt"/>
              </a:rPr>
              <a:t> </a:t>
            </a:r>
            <a:r>
              <a:rPr lang="en-GB" sz="1200" dirty="0" err="1">
                <a:solidFill>
                  <a:schemeClr val="tx1">
                    <a:lumMod val="75000"/>
                  </a:schemeClr>
                </a:solidFill>
                <a:latin typeface="+mj-lt"/>
              </a:rPr>
              <a:t>zu</a:t>
            </a:r>
            <a:r>
              <a:rPr lang="en-GB" sz="1200" dirty="0">
                <a:solidFill>
                  <a:schemeClr val="tx1">
                    <a:lumMod val="75000"/>
                  </a:schemeClr>
                </a:solidFill>
                <a:latin typeface="+mj-lt"/>
              </a:rPr>
              <a:t> </a:t>
            </a:r>
            <a:r>
              <a:rPr lang="en-GB" sz="1200" dirty="0" err="1">
                <a:solidFill>
                  <a:schemeClr val="tx1">
                    <a:lumMod val="75000"/>
                  </a:schemeClr>
                </a:solidFill>
                <a:latin typeface="+mj-lt"/>
              </a:rPr>
              <a:t>sprechen</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5.  Aber 2003 </a:t>
            </a:r>
            <a:r>
              <a:rPr lang="en-GB" sz="1200" dirty="0" err="1">
                <a:solidFill>
                  <a:schemeClr val="tx1">
                    <a:lumMod val="75000"/>
                  </a:schemeClr>
                </a:solidFill>
                <a:latin typeface="+mj-lt"/>
              </a:rPr>
              <a:t>spricht</a:t>
            </a:r>
            <a:r>
              <a:rPr lang="en-GB" sz="1200" dirty="0">
                <a:solidFill>
                  <a:schemeClr val="tx1">
                    <a:lumMod val="75000"/>
                  </a:schemeClr>
                </a:solidFill>
                <a:latin typeface="+mj-lt"/>
              </a:rPr>
              <a:t> die </a:t>
            </a:r>
            <a:r>
              <a:rPr lang="en-GB" sz="1200" dirty="0" err="1">
                <a:solidFill>
                  <a:schemeClr val="tx1">
                    <a:lumMod val="75000"/>
                  </a:schemeClr>
                </a:solidFill>
                <a:latin typeface="+mj-lt"/>
              </a:rPr>
              <a:t>Sängerin</a:t>
            </a:r>
            <a:r>
              <a:rPr lang="en-GB" sz="1200" dirty="0">
                <a:solidFill>
                  <a:schemeClr val="tx1">
                    <a:lumMod val="75000"/>
                  </a:schemeClr>
                </a:solidFill>
                <a:latin typeface="+mj-lt"/>
              </a:rPr>
              <a:t>, </a:t>
            </a:r>
            <a:r>
              <a:rPr lang="en-GB" sz="1200" dirty="0" err="1">
                <a:solidFill>
                  <a:schemeClr val="tx1">
                    <a:lumMod val="75000"/>
                  </a:schemeClr>
                </a:solidFill>
                <a:latin typeface="+mj-lt"/>
              </a:rPr>
              <a:t>Sertab</a:t>
            </a:r>
            <a:r>
              <a:rPr lang="en-GB" sz="1200" dirty="0">
                <a:solidFill>
                  <a:schemeClr val="tx1">
                    <a:lumMod val="75000"/>
                  </a:schemeClr>
                </a:solidFill>
                <a:latin typeface="+mj-lt"/>
              </a:rPr>
              <a:t> </a:t>
            </a:r>
            <a:r>
              <a:rPr lang="en-GB" sz="1200" dirty="0" err="1">
                <a:solidFill>
                  <a:schemeClr val="tx1">
                    <a:lumMod val="75000"/>
                  </a:schemeClr>
                </a:solidFill>
                <a:latin typeface="+mj-lt"/>
              </a:rPr>
              <a:t>Erener</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 und </a:t>
            </a:r>
            <a:r>
              <a:rPr lang="en-GB" sz="1200" dirty="0" err="1">
                <a:solidFill>
                  <a:schemeClr val="tx1">
                    <a:lumMod val="75000"/>
                  </a:schemeClr>
                </a:solidFill>
                <a:latin typeface="+mj-lt"/>
              </a:rPr>
              <a:t>sie</a:t>
            </a:r>
            <a:r>
              <a:rPr lang="en-GB" sz="1200" dirty="0">
                <a:solidFill>
                  <a:schemeClr val="tx1">
                    <a:lumMod val="75000"/>
                  </a:schemeClr>
                </a:solidFill>
                <a:latin typeface="+mj-lt"/>
              </a:rPr>
              <a:t> </a:t>
            </a:r>
            <a:r>
              <a:rPr lang="en-GB" sz="1200" dirty="0" err="1">
                <a:solidFill>
                  <a:schemeClr val="tx1">
                    <a:lumMod val="75000"/>
                  </a:schemeClr>
                </a:solidFill>
                <a:latin typeface="+mj-lt"/>
              </a:rPr>
              <a:t>gewinnt</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6. </a:t>
            </a:r>
            <a:r>
              <a:rPr lang="de-DE" sz="1200" kern="1200" dirty="0">
                <a:solidFill>
                  <a:schemeClr val="tx1"/>
                </a:solidFill>
                <a:effectLst/>
                <a:latin typeface="+mn-lt"/>
                <a:ea typeface="+mn-ea"/>
                <a:cs typeface="+mn-cs"/>
              </a:rPr>
              <a:t>Celine Dion, die 1988 für die Schweiz gewinnt, singt auf [</a:t>
            </a:r>
            <a:r>
              <a:rPr lang="de-DE" sz="1200" b="1" kern="1200" dirty="0">
                <a:solidFill>
                  <a:schemeClr val="tx1"/>
                </a:solidFill>
                <a:effectLst/>
                <a:latin typeface="+mn-lt"/>
                <a:ea typeface="+mn-ea"/>
                <a:cs typeface="+mn-cs"/>
              </a:rPr>
              <a:t>Französisch]</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7. </a:t>
            </a:r>
            <a:r>
              <a:rPr lang="de-DE" sz="1200" kern="1200" dirty="0">
                <a:solidFill>
                  <a:schemeClr val="tx1"/>
                </a:solidFill>
                <a:effectLst/>
                <a:latin typeface="+mn-lt"/>
                <a:ea typeface="+mn-ea"/>
                <a:cs typeface="+mn-cs"/>
              </a:rPr>
              <a:t>Conchita Wurst, die Gewinnerin aus dem Jahr 2014, ist [</a:t>
            </a:r>
            <a:r>
              <a:rPr lang="de-DE" sz="1200" b="1" kern="1200" dirty="0">
                <a:solidFill>
                  <a:schemeClr val="tx1"/>
                </a:solidFill>
                <a:effectLst/>
                <a:latin typeface="+mn-lt"/>
                <a:ea typeface="+mn-ea"/>
                <a:cs typeface="+mn-cs"/>
              </a:rPr>
              <a:t>Österreicher/in</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8. Der </a:t>
            </a:r>
            <a:r>
              <a:rPr lang="en-GB" sz="1200" dirty="0" err="1">
                <a:solidFill>
                  <a:schemeClr val="tx1">
                    <a:lumMod val="75000"/>
                  </a:schemeClr>
                </a:solidFill>
                <a:latin typeface="+mj-lt"/>
              </a:rPr>
              <a:t>Kommentar</a:t>
            </a:r>
            <a:r>
              <a:rPr lang="en-GB" sz="1200" dirty="0">
                <a:solidFill>
                  <a:schemeClr val="tx1">
                    <a:lumMod val="75000"/>
                  </a:schemeClr>
                </a:solidFill>
                <a:latin typeface="+mj-lt"/>
              </a:rPr>
              <a:t>, Graham Norton </a:t>
            </a:r>
            <a:r>
              <a:rPr lang="en-GB" sz="1200" dirty="0" err="1">
                <a:solidFill>
                  <a:schemeClr val="tx1">
                    <a:lumMod val="75000"/>
                  </a:schemeClr>
                </a:solidFill>
                <a:latin typeface="+mj-lt"/>
              </a:rPr>
              <a:t>spricht</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54002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br>
              <a:rPr lang="en-GB" dirty="0"/>
            </a:br>
            <a:br>
              <a:rPr lang="en-GB" dirty="0"/>
            </a:br>
            <a:r>
              <a:rPr lang="en-GB" b="1" dirty="0"/>
              <a:t>Aim</a:t>
            </a:r>
            <a:r>
              <a:rPr lang="en-GB" dirty="0"/>
              <a:t>: to give more information about the forms of German nationality noun Deutsche(r).</a:t>
            </a:r>
          </a:p>
          <a:p>
            <a:endParaRPr lang="en-GB" b="1" dirty="0"/>
          </a:p>
          <a:p>
            <a:r>
              <a:rPr lang="en-GB" b="1" dirty="0"/>
              <a:t>Procedure</a:t>
            </a:r>
            <a:r>
              <a:rPr lang="en-GB" dirty="0"/>
              <a:t>:</a:t>
            </a:r>
            <a:br>
              <a:rPr lang="en-GB" dirty="0"/>
            </a:br>
            <a:r>
              <a:rPr lang="en-GB" dirty="0"/>
              <a:t>1. Click to present the information step by step.</a:t>
            </a:r>
          </a:p>
          <a:p>
            <a:r>
              <a:rPr lang="en-GB" dirty="0"/>
              <a:t>2. Elicit the English translations for the German examples of </a:t>
            </a:r>
            <a:r>
              <a:rPr lang="en-GB" dirty="0" err="1"/>
              <a:t>deutsch</a:t>
            </a:r>
            <a:r>
              <a:rPr lang="en-GB" dirty="0"/>
              <a:t>/Deutsche(r) given.</a:t>
            </a:r>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88602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b="1" dirty="0"/>
          </a:p>
          <a:p>
            <a:r>
              <a:rPr lang="en-GB" b="1" dirty="0"/>
              <a:t>Aim</a:t>
            </a:r>
            <a:r>
              <a:rPr lang="en-GB" dirty="0"/>
              <a:t>: to link plural nationality nouns with two previously taught plural rules (2 and 6).</a:t>
            </a:r>
          </a:p>
          <a:p>
            <a:endParaRPr lang="en-GB" b="1" dirty="0"/>
          </a:p>
          <a:p>
            <a:r>
              <a:rPr lang="en-GB" b="1" dirty="0"/>
              <a:t>Procedure</a:t>
            </a:r>
            <a:r>
              <a:rPr lang="en-GB" dirty="0"/>
              <a:t>:</a:t>
            </a:r>
            <a:br>
              <a:rPr lang="en-GB" dirty="0"/>
            </a:br>
            <a:r>
              <a:rPr lang="en-GB" dirty="0"/>
              <a:t>1. Click to present the information step by step.</a:t>
            </a:r>
          </a:p>
          <a:p>
            <a:r>
              <a:rPr lang="en-GB" dirty="0"/>
              <a:t>2. Elicit the English translations for the German examples given.</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425295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is the comprehension version of the task (lower challenge). See next slide for a more challenging written production version.</a:t>
            </a:r>
            <a:br>
              <a:rPr lang="en-GB" b="1" dirty="0"/>
            </a:br>
            <a:endParaRPr lang="en-GB" b="1" dirty="0"/>
          </a:p>
          <a:p>
            <a:r>
              <a:rPr lang="en-GB" b="1" dirty="0"/>
              <a:t>Timing</a:t>
            </a:r>
            <a:r>
              <a:rPr lang="en-GB" dirty="0"/>
              <a:t>: 8 minutes</a:t>
            </a:r>
          </a:p>
          <a:p>
            <a:endParaRPr lang="en-GB" b="1" dirty="0"/>
          </a:p>
          <a:p>
            <a:r>
              <a:rPr lang="en-GB" b="1" dirty="0"/>
              <a:t>Aim</a:t>
            </a:r>
            <a:r>
              <a:rPr lang="en-GB" dirty="0"/>
              <a:t>: to practise written comprehension of nationality and language nouns and their use.</a:t>
            </a:r>
          </a:p>
          <a:p>
            <a:endParaRPr lang="en-GB" b="1" dirty="0"/>
          </a:p>
          <a:p>
            <a:r>
              <a:rPr lang="en-GB" b="1" dirty="0"/>
              <a:t>Procedure</a:t>
            </a:r>
            <a:r>
              <a:rPr lang="en-GB" dirty="0"/>
              <a:t>:</a:t>
            </a:r>
            <a:br>
              <a:rPr lang="en-GB" dirty="0"/>
            </a:br>
            <a:r>
              <a:rPr lang="en-GB" dirty="0"/>
              <a:t>1. Introduce the task and ensure that both context and task are clear.</a:t>
            </a:r>
          </a:p>
          <a:p>
            <a:r>
              <a:rPr lang="en-GB" dirty="0"/>
              <a:t>2. Tell students that there are more words than they need; each word is used only once.</a:t>
            </a:r>
          </a:p>
          <a:p>
            <a:r>
              <a:rPr lang="en-GB" dirty="0"/>
              <a:t>3. Students write 1 – 8 and the correct missing nationality or language.</a:t>
            </a:r>
          </a:p>
          <a:p>
            <a:r>
              <a:rPr lang="en-GB" dirty="0"/>
              <a:t>4. Elicit sentences orally from students, then click the audio buttons to listen and check.</a:t>
            </a:r>
          </a:p>
          <a:p>
            <a:endParaRPr lang="en-GB" dirty="0"/>
          </a:p>
          <a:p>
            <a:r>
              <a:rPr lang="en-GB" b="1" dirty="0"/>
              <a:t>Note</a:t>
            </a:r>
            <a:r>
              <a:rPr lang="en-GB" dirty="0"/>
              <a:t>: some cultural / general knowledge is expected in this task as not every answer can be worked out linguistically. Teachers could respond to students’ knowledge gaps by giving players’ countries of origin.  e.g.,  Roger Federer </a:t>
            </a:r>
            <a:r>
              <a:rPr lang="en-GB" dirty="0" err="1"/>
              <a:t>kommt</a:t>
            </a:r>
            <a:r>
              <a:rPr lang="en-GB" dirty="0"/>
              <a:t> </a:t>
            </a:r>
            <a:r>
              <a:rPr lang="en-GB" dirty="0" err="1"/>
              <a:t>aus</a:t>
            </a:r>
            <a:r>
              <a:rPr lang="en-GB" dirty="0"/>
              <a:t> der Schweiz.  Boris Becker </a:t>
            </a:r>
            <a:r>
              <a:rPr lang="en-GB" dirty="0" err="1"/>
              <a:t>kommt</a:t>
            </a:r>
            <a:r>
              <a:rPr lang="en-GB" dirty="0"/>
              <a:t> </a:t>
            </a:r>
            <a:r>
              <a:rPr lang="en-GB" dirty="0" err="1"/>
              <a:t>aus</a:t>
            </a:r>
            <a:r>
              <a:rPr lang="en-GB" dirty="0"/>
              <a:t> Deutschland. With these two pieces of information, students know enough to complete the task. Alternatively, teachers could provide the nationality information with the country flags, as on the next slide.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570903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88684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7593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511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25080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40853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31736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5083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355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1062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76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41286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73119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663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844855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8199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2634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5447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47610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1.wav"/><Relationship Id="rId3" Type="http://schemas.openxmlformats.org/officeDocument/2006/relationships/image" Target="../media/image29.jpeg"/><Relationship Id="rId7" Type="http://schemas.openxmlformats.org/officeDocument/2006/relationships/image" Target="../media/image31.png"/><Relationship Id="rId12"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audio" Target="../media/audio9.wav"/><Relationship Id="rId5" Type="http://schemas.openxmlformats.org/officeDocument/2006/relationships/image" Target="../media/image8.png"/><Relationship Id="rId15" Type="http://schemas.openxmlformats.org/officeDocument/2006/relationships/audio" Target="../media/audio13.wav"/><Relationship Id="rId10" Type="http://schemas.openxmlformats.org/officeDocument/2006/relationships/image" Target="../media/image32.png"/><Relationship Id="rId4" Type="http://schemas.openxmlformats.org/officeDocument/2006/relationships/image" Target="../media/image30.jpeg"/><Relationship Id="rId9" Type="http://schemas.openxmlformats.org/officeDocument/2006/relationships/image" Target="../media/image22.png"/><Relationship Id="rId14" Type="http://schemas.openxmlformats.org/officeDocument/2006/relationships/audio" Target="../media/audio12.wav"/></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29.jpeg"/><Relationship Id="rId7"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0.jpeg"/><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33.png"/><Relationship Id="rId7"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5.png"/><Relationship Id="rId7" Type="http://schemas.openxmlformats.org/officeDocument/2006/relationships/audio" Target="../media/audio25.wav"/><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png"/><Relationship Id="rId7" Type="http://schemas.openxmlformats.org/officeDocument/2006/relationships/audio" Target="../media/audio31.wav"/><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53.jpg"/><Relationship Id="rId5" Type="http://schemas.openxmlformats.org/officeDocument/2006/relationships/audio" Target="../media/audio30.wav"/><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5.png"/><Relationship Id="rId7" Type="http://schemas.openxmlformats.org/officeDocument/2006/relationships/audio" Target="../media/audio35.wav"/><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audio" Target="../media/audio34.wav"/><Relationship Id="rId5" Type="http://schemas.openxmlformats.org/officeDocument/2006/relationships/audio" Target="../media/audio33.wav"/><Relationship Id="rId10" Type="http://schemas.openxmlformats.org/officeDocument/2006/relationships/image" Target="../media/image57.jpg"/><Relationship Id="rId4" Type="http://schemas.openxmlformats.org/officeDocument/2006/relationships/audio" Target="../media/audio32.wav"/><Relationship Id="rId9" Type="http://schemas.openxmlformats.org/officeDocument/2006/relationships/audio" Target="../media/audio37.wav"/></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60.gif"/><Relationship Id="rId3" Type="http://schemas.openxmlformats.org/officeDocument/2006/relationships/image" Target="../media/image5.png"/><Relationship Id="rId7" Type="http://schemas.openxmlformats.org/officeDocument/2006/relationships/audio" Target="../media/audio41.wav"/><Relationship Id="rId12" Type="http://schemas.openxmlformats.org/officeDocument/2006/relationships/image" Target="../media/image59.gif"/><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audio" Target="../media/audio46.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61.gif"/></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59.gif"/><Relationship Id="rId5" Type="http://schemas.openxmlformats.org/officeDocument/2006/relationships/image" Target="../media/image62.gif"/><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23.png"/><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audio" Target="../media/audio49.wav"/><Relationship Id="rId5" Type="http://schemas.openxmlformats.org/officeDocument/2006/relationships/audio" Target="../media/audio48.wav"/><Relationship Id="rId4" Type="http://schemas.openxmlformats.org/officeDocument/2006/relationships/audio" Target="../media/audio47.wav"/></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jpg"/><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66.jp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66.jp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29.jpeg"/><Relationship Id="rId7"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30.jpeg"/><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802A7C-4F36-0D8A-28F0-31FE07FE60E1}"/>
              </a:ext>
            </a:extLst>
          </p:cNvPr>
          <p:cNvSpPr>
            <a:spLocks noGrp="1"/>
          </p:cNvSpPr>
          <p:nvPr>
            <p:ph type="body" sz="quarter" idx="12"/>
          </p:nvPr>
        </p:nvSpPr>
        <p:spPr>
          <a:xfrm>
            <a:off x="223794" y="5703888"/>
            <a:ext cx="4109071"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Janine Turner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srgbClr val="525050"/>
                </a:solidFill>
                <a:latin typeface="Century Gothic" panose="020B0502020202020204" pitchFamily="34" charset="0"/>
              </a:rPr>
              <a:t>Date updated: 07/09/22</a:t>
            </a: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endParaRPr lang="en-GB" dirty="0">
              <a:solidFill>
                <a:srgbClr val="525050"/>
              </a:solidFill>
            </a:endParaRPr>
          </a:p>
        </p:txBody>
      </p:sp>
      <p:sp>
        <p:nvSpPr>
          <p:cNvPr id="3" name="Text Placeholder 2">
            <a:extLst>
              <a:ext uri="{FF2B5EF4-FFF2-40B4-BE49-F238E27FC236}">
                <a16:creationId xmlns:a16="http://schemas.microsoft.com/office/drawing/2014/main" id="{3B11B4C1-5405-4EC4-F240-394737B28662}"/>
              </a:ext>
            </a:extLst>
          </p:cNvPr>
          <p:cNvSpPr>
            <a:spLocks noGrp="1"/>
          </p:cNvSpPr>
          <p:nvPr>
            <p:ph type="body" sz="quarter" idx="13"/>
          </p:nvPr>
        </p:nvSpPr>
        <p:spPr>
          <a:xfrm>
            <a:off x="363538" y="3097803"/>
            <a:ext cx="4864546" cy="479394"/>
          </a:xfrm>
        </p:spPr>
        <p:txBody>
          <a:bodyPr/>
          <a:lstStyle/>
          <a:p>
            <a:r>
              <a:rPr lang="en-GB" dirty="0"/>
              <a:t>Y10 Term 1.1 Week 1 Lesson 1</a:t>
            </a:r>
          </a:p>
        </p:txBody>
      </p:sp>
      <p:sp>
        <p:nvSpPr>
          <p:cNvPr id="4" name="Text Placeholder 3">
            <a:extLst>
              <a:ext uri="{FF2B5EF4-FFF2-40B4-BE49-F238E27FC236}">
                <a16:creationId xmlns:a16="http://schemas.microsoft.com/office/drawing/2014/main" id="{937B75CA-A4F9-72E1-1ADD-8F8F6CAFA9D3}"/>
              </a:ext>
            </a:extLst>
          </p:cNvPr>
          <p:cNvSpPr>
            <a:spLocks noGrp="1"/>
          </p:cNvSpPr>
          <p:nvPr>
            <p:ph type="body" sz="quarter" idx="14"/>
          </p:nvPr>
        </p:nvSpPr>
        <p:spPr>
          <a:xfrm>
            <a:off x="363538" y="1670244"/>
            <a:ext cx="7938655" cy="1453428"/>
          </a:xfrm>
        </p:spPr>
        <p:txBody>
          <a:bodyPr>
            <a:normAutofit fontScale="92500"/>
          </a:bodyPr>
          <a:lstStyle/>
          <a:p>
            <a:r>
              <a:rPr lang="en-GB" dirty="0" err="1"/>
              <a:t>Identität</a:t>
            </a:r>
            <a:r>
              <a:rPr lang="en-GB" dirty="0"/>
              <a:t>: </a:t>
            </a:r>
            <a:br>
              <a:rPr lang="en-GB" dirty="0"/>
            </a:br>
            <a:r>
              <a:rPr lang="en-GB" sz="3900" b="0" dirty="0"/>
              <a:t>Länder, </a:t>
            </a:r>
            <a:r>
              <a:rPr lang="en-GB" sz="3900" b="0" dirty="0" err="1"/>
              <a:t>Sprachen</a:t>
            </a:r>
            <a:r>
              <a:rPr lang="en-GB" sz="3900" b="0" dirty="0"/>
              <a:t>, </a:t>
            </a:r>
            <a:r>
              <a:rPr lang="en-GB" sz="3900" b="0" dirty="0" err="1"/>
              <a:t>Nationalitäten</a:t>
            </a:r>
            <a:endParaRPr lang="en-GB" sz="3900" b="0" dirty="0"/>
          </a:p>
        </p:txBody>
      </p:sp>
    </p:spTree>
    <p:extLst>
      <p:ext uri="{BB962C8B-B14F-4D97-AF65-F5344CB8AC3E}">
        <p14:creationId xmlns:p14="http://schemas.microsoft.com/office/powerpoint/2010/main" val="198124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362022"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0503173" y="91546"/>
            <a:ext cx="1530905"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924838" y="409654"/>
            <a:ext cx="6914367"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sz="2000" dirty="0"/>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sp>
        <p:nvSpPr>
          <p:cNvPr id="23" name="Rectangle 22">
            <a:extLst>
              <a:ext uri="{FF2B5EF4-FFF2-40B4-BE49-F238E27FC236}">
                <a16:creationId xmlns:a16="http://schemas.microsoft.com/office/drawing/2014/main" id="{EB47CA55-155E-428C-8463-E666AAB60A40}"/>
              </a:ext>
            </a:extLst>
          </p:cNvPr>
          <p:cNvSpPr/>
          <p:nvPr/>
        </p:nvSpPr>
        <p:spPr>
          <a:xfrm>
            <a:off x="200685" y="4841974"/>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das </a:t>
            </a:r>
            <a:r>
              <a:rPr lang="en-GB" dirty="0" err="1">
                <a:solidFill>
                  <a:srgbClr val="FFF6D4"/>
                </a:solidFill>
              </a:rPr>
              <a:t>Turnier</a:t>
            </a:r>
            <a:r>
              <a:rPr lang="en-GB" dirty="0">
                <a:solidFill>
                  <a:srgbClr val="FFF6D4"/>
                </a:solidFill>
              </a:rPr>
              <a:t> – tournament </a:t>
            </a:r>
            <a:br>
              <a:rPr lang="en-GB" dirty="0">
                <a:solidFill>
                  <a:srgbClr val="FFF6D4"/>
                </a:solidFill>
              </a:rPr>
            </a:br>
            <a:r>
              <a:rPr lang="en-GB" dirty="0" err="1">
                <a:solidFill>
                  <a:srgbClr val="FFF6D4"/>
                </a:solidFill>
              </a:rPr>
              <a:t>jährig</a:t>
            </a:r>
            <a:r>
              <a:rPr lang="en-GB" dirty="0">
                <a:solidFill>
                  <a:srgbClr val="FFF6D4"/>
                </a:solidFill>
              </a:rPr>
              <a:t> – year-old</a:t>
            </a:r>
            <a:br>
              <a:rPr lang="en-GB" dirty="0">
                <a:solidFill>
                  <a:srgbClr val="FFF6D4"/>
                </a:solidFill>
              </a:rPr>
            </a:br>
            <a:r>
              <a:rPr lang="en-GB" dirty="0" err="1">
                <a:solidFill>
                  <a:srgbClr val="FFF6D4"/>
                </a:solidFill>
              </a:rPr>
              <a:t>gewonnen</a:t>
            </a:r>
            <a:r>
              <a:rPr lang="en-GB" dirty="0">
                <a:solidFill>
                  <a:srgbClr val="FFF6D4"/>
                </a:solidFill>
              </a:rPr>
              <a:t> – won</a:t>
            </a:r>
            <a:br>
              <a:rPr lang="en-GB" dirty="0">
                <a:solidFill>
                  <a:srgbClr val="FFF6D4"/>
                </a:solidFill>
              </a:rPr>
            </a:br>
            <a:r>
              <a:rPr lang="en-GB" dirty="0">
                <a:solidFill>
                  <a:srgbClr val="FFF6D4"/>
                </a:solidFill>
              </a:rPr>
              <a:t>das </a:t>
            </a:r>
            <a:r>
              <a:rPr lang="en-GB" dirty="0" err="1">
                <a:solidFill>
                  <a:srgbClr val="FFF6D4"/>
                </a:solidFill>
              </a:rPr>
              <a:t>Achtelfinale</a:t>
            </a:r>
            <a:r>
              <a:rPr lang="en-GB" dirty="0">
                <a:solidFill>
                  <a:srgbClr val="FFF6D4"/>
                </a:solidFill>
              </a:rPr>
              <a:t> – last 16</a:t>
            </a:r>
          </a:p>
        </p:txBody>
      </p:sp>
      <p:pic>
        <p:nvPicPr>
          <p:cNvPr id="38" name="Picture 37" descr="Logo&#10;&#10;Description automatically generated">
            <a:extLst>
              <a:ext uri="{FF2B5EF4-FFF2-40B4-BE49-F238E27FC236}">
                <a16:creationId xmlns:a16="http://schemas.microsoft.com/office/drawing/2014/main" id="{9C1C6AE6-6086-4E3C-A62D-A37696CE2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4234" y="1628119"/>
            <a:ext cx="363256" cy="363256"/>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7A571FAB-2313-405D-8855-6FC66A8A1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716" y="3429000"/>
            <a:ext cx="490356" cy="343249"/>
          </a:xfrm>
          <a:prstGeom prst="rect">
            <a:avLst/>
          </a:prstGeom>
        </p:spPr>
      </p:pic>
      <p:pic>
        <p:nvPicPr>
          <p:cNvPr id="44" name="Picture 43" descr="Background pattern&#10;&#10;Description automatically generated">
            <a:extLst>
              <a:ext uri="{FF2B5EF4-FFF2-40B4-BE49-F238E27FC236}">
                <a16:creationId xmlns:a16="http://schemas.microsoft.com/office/drawing/2014/main" id="{4CC1B550-3ADD-42D6-A2A3-6C99E46EA0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7779" y="2363280"/>
            <a:ext cx="480079" cy="297799"/>
          </a:xfrm>
          <a:prstGeom prst="rect">
            <a:avLst/>
          </a:prstGeom>
        </p:spPr>
      </p:pic>
      <p:pic>
        <p:nvPicPr>
          <p:cNvPr id="45" name="Picture 44" descr="Shape&#10;&#10;Description automatically generated">
            <a:extLst>
              <a:ext uri="{FF2B5EF4-FFF2-40B4-BE49-F238E27FC236}">
                <a16:creationId xmlns:a16="http://schemas.microsoft.com/office/drawing/2014/main" id="{B68B6DFF-278B-4506-8374-68349C9357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8905" y="3857237"/>
            <a:ext cx="480078" cy="320302"/>
          </a:xfrm>
          <a:prstGeom prst="rect">
            <a:avLst/>
          </a:prstGeom>
        </p:spPr>
      </p:pic>
      <p:pic>
        <p:nvPicPr>
          <p:cNvPr id="46" name="Picture 45" descr="Shape, background pattern&#10;&#10;Description automatically generated">
            <a:extLst>
              <a:ext uri="{FF2B5EF4-FFF2-40B4-BE49-F238E27FC236}">
                <a16:creationId xmlns:a16="http://schemas.microsoft.com/office/drawing/2014/main" id="{B09D0E93-E507-4034-B5EE-099D61A5BF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9370" y="3032526"/>
            <a:ext cx="509728" cy="305837"/>
          </a:xfrm>
          <a:prstGeom prst="rect">
            <a:avLst/>
          </a:prstGeom>
        </p:spPr>
      </p:pic>
      <p:pic>
        <p:nvPicPr>
          <p:cNvPr id="47" name="Picture 46" descr="Background pattern&#10;&#10;Description automatically generated">
            <a:extLst>
              <a:ext uri="{FF2B5EF4-FFF2-40B4-BE49-F238E27FC236}">
                <a16:creationId xmlns:a16="http://schemas.microsoft.com/office/drawing/2014/main" id="{B7C293EC-BB92-408F-831F-1E4CA9007F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330" y="2679351"/>
            <a:ext cx="480079" cy="297799"/>
          </a:xfrm>
          <a:prstGeom prst="rect">
            <a:avLst/>
          </a:prstGeom>
        </p:spPr>
      </p:pic>
      <p:pic>
        <p:nvPicPr>
          <p:cNvPr id="21" name="Picture 20" descr="Shape&#10;&#10;Description automatically generated">
            <a:extLst>
              <a:ext uri="{FF2B5EF4-FFF2-40B4-BE49-F238E27FC236}">
                <a16:creationId xmlns:a16="http://schemas.microsoft.com/office/drawing/2014/main" id="{99AD1C25-4598-4AC0-A3F7-CF6DB6FE69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2618" y="1671073"/>
            <a:ext cx="480078" cy="320302"/>
          </a:xfrm>
          <a:prstGeom prst="rect">
            <a:avLst/>
          </a:prstGeom>
        </p:spPr>
      </p:pic>
      <p:pic>
        <p:nvPicPr>
          <p:cNvPr id="5" name="Picture 4" descr="Shape&#10;&#10;Description automatically generated">
            <a:extLst>
              <a:ext uri="{FF2B5EF4-FFF2-40B4-BE49-F238E27FC236}">
                <a16:creationId xmlns:a16="http://schemas.microsoft.com/office/drawing/2014/main" id="{C7E6F454-FD18-448F-BEC5-A9CC5561ED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9646" y="2033223"/>
            <a:ext cx="370310" cy="246777"/>
          </a:xfrm>
          <a:prstGeom prst="rect">
            <a:avLst/>
          </a:prstGeom>
        </p:spPr>
      </p:pic>
      <p:sp>
        <p:nvSpPr>
          <p:cNvPr id="24" name="Rectangle 23">
            <a:extLst>
              <a:ext uri="{FF2B5EF4-FFF2-40B4-BE49-F238E27FC236}">
                <a16:creationId xmlns:a16="http://schemas.microsoft.com/office/drawing/2014/main" id="{2D017517-F70D-4AC1-875A-E0BCA29D360E}"/>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der </a:t>
            </a:r>
            <a:r>
              <a:rPr lang="en-GB" dirty="0" err="1">
                <a:solidFill>
                  <a:srgbClr val="FFF6D4"/>
                </a:solidFill>
              </a:rPr>
              <a:t>Sieger</a:t>
            </a:r>
            <a:r>
              <a:rPr lang="en-GB" dirty="0">
                <a:solidFill>
                  <a:srgbClr val="FFF6D4"/>
                </a:solidFill>
              </a:rPr>
              <a:t> - winner</a:t>
            </a:r>
          </a:p>
        </p:txBody>
      </p:sp>
      <p:sp>
        <p:nvSpPr>
          <p:cNvPr id="25" name="Oval 24">
            <a:hlinkClick r:id="" action="ppaction://noaction">
              <a:snd r:embed="rId11" name="10.1.1.1 slide 9 1.wav"/>
            </a:hlinkClick>
            <a:extLst>
              <a:ext uri="{FF2B5EF4-FFF2-40B4-BE49-F238E27FC236}">
                <a16:creationId xmlns:a16="http://schemas.microsoft.com/office/drawing/2014/main" id="{99855F43-0703-4D27-87CE-DCEAA4B713A6}"/>
              </a:ext>
            </a:extLst>
          </p:cNvPr>
          <p:cNvSpPr/>
          <p:nvPr/>
        </p:nvSpPr>
        <p:spPr>
          <a:xfrm>
            <a:off x="45721" y="190225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1</a:t>
            </a:r>
          </a:p>
        </p:txBody>
      </p:sp>
      <p:sp>
        <p:nvSpPr>
          <p:cNvPr id="26" name="Oval 25">
            <a:hlinkClick r:id="" action="ppaction://noaction">
              <a:snd r:embed="rId12" name="10.1.1.1 slide 9 2.wav"/>
            </a:hlinkClick>
            <a:extLst>
              <a:ext uri="{FF2B5EF4-FFF2-40B4-BE49-F238E27FC236}">
                <a16:creationId xmlns:a16="http://schemas.microsoft.com/office/drawing/2014/main" id="{A0AE0A0A-2E1D-4741-871D-619C7D9AA1A5}"/>
              </a:ext>
            </a:extLst>
          </p:cNvPr>
          <p:cNvSpPr/>
          <p:nvPr/>
        </p:nvSpPr>
        <p:spPr>
          <a:xfrm>
            <a:off x="45720" y="2499365"/>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2</a:t>
            </a:r>
          </a:p>
        </p:txBody>
      </p:sp>
      <p:sp>
        <p:nvSpPr>
          <p:cNvPr id="27" name="Oval 26">
            <a:hlinkClick r:id="" action="ppaction://noaction">
              <a:snd r:embed="rId13" name="10.1.1.1 slide 9 3.wav"/>
            </a:hlinkClick>
            <a:extLst>
              <a:ext uri="{FF2B5EF4-FFF2-40B4-BE49-F238E27FC236}">
                <a16:creationId xmlns:a16="http://schemas.microsoft.com/office/drawing/2014/main" id="{2073487F-95A3-4135-8FA1-43AC2EEFBD7A}"/>
              </a:ext>
            </a:extLst>
          </p:cNvPr>
          <p:cNvSpPr/>
          <p:nvPr/>
        </p:nvSpPr>
        <p:spPr>
          <a:xfrm>
            <a:off x="45720" y="304377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3</a:t>
            </a:r>
          </a:p>
        </p:txBody>
      </p:sp>
      <p:sp>
        <p:nvSpPr>
          <p:cNvPr id="28" name="Oval 27">
            <a:hlinkClick r:id="" action="ppaction://noaction">
              <a:snd r:embed="rId14" name="10.1.1.1 slide 9 4.wav"/>
            </a:hlinkClick>
            <a:extLst>
              <a:ext uri="{FF2B5EF4-FFF2-40B4-BE49-F238E27FC236}">
                <a16:creationId xmlns:a16="http://schemas.microsoft.com/office/drawing/2014/main" id="{36E38E94-111C-4C02-B8E7-528C8FF215ED}"/>
              </a:ext>
            </a:extLst>
          </p:cNvPr>
          <p:cNvSpPr/>
          <p:nvPr/>
        </p:nvSpPr>
        <p:spPr>
          <a:xfrm>
            <a:off x="49993" y="354229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4</a:t>
            </a:r>
          </a:p>
        </p:txBody>
      </p:sp>
      <p:sp>
        <p:nvSpPr>
          <p:cNvPr id="29" name="Oval 28">
            <a:hlinkClick r:id="" action="ppaction://noaction">
              <a:snd r:embed="rId15" name="10.1.1.1 slide 9 5.wav"/>
            </a:hlinkClick>
            <a:extLst>
              <a:ext uri="{FF2B5EF4-FFF2-40B4-BE49-F238E27FC236}">
                <a16:creationId xmlns:a16="http://schemas.microsoft.com/office/drawing/2014/main" id="{0E83C3DE-74E4-406E-9DCF-04BD46614514}"/>
              </a:ext>
            </a:extLst>
          </p:cNvPr>
          <p:cNvSpPr/>
          <p:nvPr/>
        </p:nvSpPr>
        <p:spPr>
          <a:xfrm>
            <a:off x="49993" y="401470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5</a:t>
            </a:r>
          </a:p>
        </p:txBody>
      </p:sp>
    </p:spTree>
    <p:extLst>
      <p:ext uri="{BB962C8B-B14F-4D97-AF65-F5344CB8AC3E}">
        <p14:creationId xmlns:p14="http://schemas.microsoft.com/office/powerpoint/2010/main" val="222421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148197"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 ___________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lesen</a:t>
            </a:r>
            <a:endParaRPr lang="en-GB" sz="2000" dirty="0"/>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842328" y="377774"/>
            <a:ext cx="6914367"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sz="2000" dirty="0"/>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grpSp>
        <p:nvGrpSpPr>
          <p:cNvPr id="21" name="Group 20">
            <a:extLst>
              <a:ext uri="{FF2B5EF4-FFF2-40B4-BE49-F238E27FC236}">
                <a16:creationId xmlns:a16="http://schemas.microsoft.com/office/drawing/2014/main" id="{E63F5D3F-013F-48CC-8944-222680E52020}"/>
              </a:ext>
            </a:extLst>
          </p:cNvPr>
          <p:cNvGrpSpPr/>
          <p:nvPr/>
        </p:nvGrpSpPr>
        <p:grpSpPr>
          <a:xfrm>
            <a:off x="3196293" y="4752347"/>
            <a:ext cx="1485201" cy="428832"/>
            <a:chOff x="3196293" y="4752347"/>
            <a:chExt cx="1485201" cy="428832"/>
          </a:xfrm>
        </p:grpSpPr>
        <p:sp>
          <p:nvSpPr>
            <p:cNvPr id="22" name="Rectangle: Rounded Corners 21">
              <a:extLst>
                <a:ext uri="{FF2B5EF4-FFF2-40B4-BE49-F238E27FC236}">
                  <a16:creationId xmlns:a16="http://schemas.microsoft.com/office/drawing/2014/main" id="{170B4B90-9720-4E0A-8A38-AF3ADCCA27CD}"/>
                </a:ext>
              </a:extLst>
            </p:cNvPr>
            <p:cNvSpPr/>
            <p:nvPr/>
          </p:nvSpPr>
          <p:spPr>
            <a:xfrm rot="21240410">
              <a:off x="3248280" y="4781069"/>
              <a:ext cx="141233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C89335C-31D5-422C-A37B-1A7789176B89}"/>
                </a:ext>
              </a:extLst>
            </p:cNvPr>
            <p:cNvSpPr txBox="1"/>
            <p:nvPr/>
          </p:nvSpPr>
          <p:spPr>
            <a:xfrm rot="21240410">
              <a:off x="3196293" y="4752347"/>
              <a:ext cx="1485201" cy="400110"/>
            </a:xfrm>
            <a:prstGeom prst="rect">
              <a:avLst/>
            </a:prstGeom>
            <a:noFill/>
          </p:spPr>
          <p:txBody>
            <a:bodyPr wrap="square">
              <a:spAutoFit/>
            </a:bodyPr>
            <a:lstStyle/>
            <a:p>
              <a:pPr algn="ctr"/>
              <a:r>
                <a:rPr lang="en-GB" sz="2000" b="1" dirty="0" err="1"/>
                <a:t>Deutscher</a:t>
              </a:r>
              <a:endParaRPr lang="en-GB" sz="2000" b="1" dirty="0"/>
            </a:p>
          </p:txBody>
        </p:sp>
      </p:grpSp>
      <p:sp>
        <p:nvSpPr>
          <p:cNvPr id="23" name="Rectangle 22">
            <a:extLst>
              <a:ext uri="{FF2B5EF4-FFF2-40B4-BE49-F238E27FC236}">
                <a16:creationId xmlns:a16="http://schemas.microsoft.com/office/drawing/2014/main" id="{EB47CA55-155E-428C-8463-E666AAB60A40}"/>
              </a:ext>
            </a:extLst>
          </p:cNvPr>
          <p:cNvSpPr/>
          <p:nvPr/>
        </p:nvSpPr>
        <p:spPr>
          <a:xfrm>
            <a:off x="60009" y="4708875"/>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das </a:t>
            </a:r>
            <a:r>
              <a:rPr lang="en-GB" dirty="0" err="1">
                <a:solidFill>
                  <a:srgbClr val="FFF6D4"/>
                </a:solidFill>
              </a:rPr>
              <a:t>Turnier</a:t>
            </a:r>
            <a:r>
              <a:rPr lang="en-GB" dirty="0">
                <a:solidFill>
                  <a:srgbClr val="FFF6D4"/>
                </a:solidFill>
              </a:rPr>
              <a:t> – tournament </a:t>
            </a:r>
            <a:br>
              <a:rPr lang="en-GB" dirty="0">
                <a:solidFill>
                  <a:srgbClr val="FFF6D4"/>
                </a:solidFill>
              </a:rPr>
            </a:br>
            <a:r>
              <a:rPr lang="en-GB" dirty="0" err="1">
                <a:solidFill>
                  <a:srgbClr val="FFF6D4"/>
                </a:solidFill>
              </a:rPr>
              <a:t>jährig</a:t>
            </a:r>
            <a:r>
              <a:rPr lang="en-GB" dirty="0">
                <a:solidFill>
                  <a:srgbClr val="FFF6D4"/>
                </a:solidFill>
              </a:rPr>
              <a:t> – year-old</a:t>
            </a:r>
            <a:br>
              <a:rPr lang="en-GB" dirty="0">
                <a:solidFill>
                  <a:srgbClr val="FFF6D4"/>
                </a:solidFill>
              </a:rPr>
            </a:br>
            <a:r>
              <a:rPr lang="en-GB" dirty="0" err="1">
                <a:solidFill>
                  <a:srgbClr val="FFF6D4"/>
                </a:solidFill>
              </a:rPr>
              <a:t>gewonnen</a:t>
            </a:r>
            <a:r>
              <a:rPr lang="en-GB" dirty="0">
                <a:solidFill>
                  <a:srgbClr val="FFF6D4"/>
                </a:solidFill>
              </a:rPr>
              <a:t> – won</a:t>
            </a:r>
            <a:br>
              <a:rPr lang="en-GB" dirty="0">
                <a:solidFill>
                  <a:srgbClr val="FFF6D4"/>
                </a:solidFill>
              </a:rPr>
            </a:br>
            <a:r>
              <a:rPr lang="en-GB" dirty="0">
                <a:solidFill>
                  <a:srgbClr val="FFF6D4"/>
                </a:solidFill>
              </a:rPr>
              <a:t>das </a:t>
            </a:r>
            <a:r>
              <a:rPr lang="en-GB" dirty="0" err="1">
                <a:solidFill>
                  <a:srgbClr val="FFF6D4"/>
                </a:solidFill>
              </a:rPr>
              <a:t>Achtelfinale</a:t>
            </a:r>
            <a:r>
              <a:rPr lang="en-GB" dirty="0">
                <a:solidFill>
                  <a:srgbClr val="FFF6D4"/>
                </a:solidFill>
              </a:rPr>
              <a:t> – last 16</a:t>
            </a:r>
          </a:p>
        </p:txBody>
      </p:sp>
      <p:grpSp>
        <p:nvGrpSpPr>
          <p:cNvPr id="9" name="Group 8">
            <a:extLst>
              <a:ext uri="{FF2B5EF4-FFF2-40B4-BE49-F238E27FC236}">
                <a16:creationId xmlns:a16="http://schemas.microsoft.com/office/drawing/2014/main" id="{2EDD1E5C-3F41-4F32-B1EB-1D2790DAE363}"/>
              </a:ext>
            </a:extLst>
          </p:cNvPr>
          <p:cNvGrpSpPr/>
          <p:nvPr/>
        </p:nvGrpSpPr>
        <p:grpSpPr>
          <a:xfrm>
            <a:off x="5111093" y="4795798"/>
            <a:ext cx="1605724" cy="434099"/>
            <a:chOff x="5111093" y="4795798"/>
            <a:chExt cx="1605724" cy="434099"/>
          </a:xfrm>
        </p:grpSpPr>
        <p:sp>
          <p:nvSpPr>
            <p:cNvPr id="24" name="Rectangle: Rounded Corners 23">
              <a:extLst>
                <a:ext uri="{FF2B5EF4-FFF2-40B4-BE49-F238E27FC236}">
                  <a16:creationId xmlns:a16="http://schemas.microsoft.com/office/drawing/2014/main" id="{3C57DA9E-2100-4F18-BF06-9B093538F8BB}"/>
                </a:ext>
              </a:extLst>
            </p:cNvPr>
            <p:cNvSpPr/>
            <p:nvPr/>
          </p:nvSpPr>
          <p:spPr>
            <a:xfrm rot="433912">
              <a:off x="5193971" y="4829787"/>
              <a:ext cx="149726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6F1EB3F-466F-4645-A736-365FE8560F0D}"/>
                </a:ext>
              </a:extLst>
            </p:cNvPr>
            <p:cNvSpPr txBox="1"/>
            <p:nvPr/>
          </p:nvSpPr>
          <p:spPr>
            <a:xfrm rot="433912">
              <a:off x="5111093" y="4795798"/>
              <a:ext cx="1605724" cy="400110"/>
            </a:xfrm>
            <a:prstGeom prst="rect">
              <a:avLst/>
            </a:prstGeom>
            <a:noFill/>
          </p:spPr>
          <p:txBody>
            <a:bodyPr wrap="square">
              <a:spAutoFit/>
            </a:bodyPr>
            <a:lstStyle/>
            <a:p>
              <a:pPr algn="ctr"/>
              <a:r>
                <a:rPr lang="en-GB" sz="2000" b="1" dirty="0" err="1"/>
                <a:t>Französisch</a:t>
              </a:r>
              <a:endParaRPr lang="en-GB" sz="2000" b="1" dirty="0"/>
            </a:p>
          </p:txBody>
        </p:sp>
      </p:grpSp>
      <p:sp>
        <p:nvSpPr>
          <p:cNvPr id="26" name="Rectangle: Rounded Corners 25">
            <a:extLst>
              <a:ext uri="{FF2B5EF4-FFF2-40B4-BE49-F238E27FC236}">
                <a16:creationId xmlns:a16="http://schemas.microsoft.com/office/drawing/2014/main" id="{49F1F0BF-03E9-4520-BD6B-D7A042BE0F46}"/>
              </a:ext>
            </a:extLst>
          </p:cNvPr>
          <p:cNvSpPr/>
          <p:nvPr/>
        </p:nvSpPr>
        <p:spPr>
          <a:xfrm rot="21240410">
            <a:off x="6972371" y="4837727"/>
            <a:ext cx="140535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7E9C5-CC52-40D5-9FE8-1D2FDE735DB2}"/>
              </a:ext>
            </a:extLst>
          </p:cNvPr>
          <p:cNvSpPr txBox="1"/>
          <p:nvPr/>
        </p:nvSpPr>
        <p:spPr>
          <a:xfrm rot="21240410">
            <a:off x="6948339" y="4805705"/>
            <a:ext cx="1485201" cy="400110"/>
          </a:xfrm>
          <a:prstGeom prst="rect">
            <a:avLst/>
          </a:prstGeom>
          <a:noFill/>
        </p:spPr>
        <p:txBody>
          <a:bodyPr wrap="square">
            <a:spAutoFit/>
          </a:bodyPr>
          <a:lstStyle/>
          <a:p>
            <a:pPr algn="ctr"/>
            <a:r>
              <a:rPr lang="en-GB" sz="2000" b="1" dirty="0" err="1"/>
              <a:t>Engländer</a:t>
            </a:r>
            <a:endParaRPr lang="en-GB" sz="2000" b="1" dirty="0"/>
          </a:p>
        </p:txBody>
      </p:sp>
      <p:grpSp>
        <p:nvGrpSpPr>
          <p:cNvPr id="11" name="Group 10">
            <a:extLst>
              <a:ext uri="{FF2B5EF4-FFF2-40B4-BE49-F238E27FC236}">
                <a16:creationId xmlns:a16="http://schemas.microsoft.com/office/drawing/2014/main" id="{F556A8FA-0226-420F-A025-CF9180498832}"/>
              </a:ext>
            </a:extLst>
          </p:cNvPr>
          <p:cNvGrpSpPr/>
          <p:nvPr/>
        </p:nvGrpSpPr>
        <p:grpSpPr>
          <a:xfrm>
            <a:off x="8153491" y="5490920"/>
            <a:ext cx="1732655" cy="433372"/>
            <a:chOff x="8153491" y="5490920"/>
            <a:chExt cx="1732655" cy="433372"/>
          </a:xfrm>
        </p:grpSpPr>
        <p:sp>
          <p:nvSpPr>
            <p:cNvPr id="28" name="Rectangle: Rounded Corners 27">
              <a:extLst>
                <a:ext uri="{FF2B5EF4-FFF2-40B4-BE49-F238E27FC236}">
                  <a16:creationId xmlns:a16="http://schemas.microsoft.com/office/drawing/2014/main" id="{28B479AF-B088-4F3C-BB2D-CA915FE82B9E}"/>
                </a:ext>
              </a:extLst>
            </p:cNvPr>
            <p:cNvSpPr/>
            <p:nvPr/>
          </p:nvSpPr>
          <p:spPr>
            <a:xfrm rot="433912">
              <a:off x="8199188" y="5524182"/>
              <a:ext cx="16869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34AC41C3-2951-445B-B2BD-1FB0452F07C3}"/>
                </a:ext>
              </a:extLst>
            </p:cNvPr>
            <p:cNvSpPr txBox="1"/>
            <p:nvPr/>
          </p:nvSpPr>
          <p:spPr>
            <a:xfrm rot="433912">
              <a:off x="8153491" y="5490920"/>
              <a:ext cx="1732528" cy="400110"/>
            </a:xfrm>
            <a:prstGeom prst="rect">
              <a:avLst/>
            </a:prstGeom>
            <a:noFill/>
          </p:spPr>
          <p:txBody>
            <a:bodyPr wrap="square">
              <a:spAutoFit/>
            </a:bodyPr>
            <a:lstStyle/>
            <a:p>
              <a:pPr algn="ctr"/>
              <a:r>
                <a:rPr lang="en-GB" sz="2000" b="1" dirty="0" err="1"/>
                <a:t>Amerikaner</a:t>
              </a:r>
              <a:endParaRPr lang="en-GB" sz="2000" b="1" dirty="0"/>
            </a:p>
          </p:txBody>
        </p:sp>
      </p:grpSp>
      <p:grpSp>
        <p:nvGrpSpPr>
          <p:cNvPr id="50" name="Group 49">
            <a:extLst>
              <a:ext uri="{FF2B5EF4-FFF2-40B4-BE49-F238E27FC236}">
                <a16:creationId xmlns:a16="http://schemas.microsoft.com/office/drawing/2014/main" id="{58529D57-2137-4886-BC29-61071BD5A548}"/>
              </a:ext>
            </a:extLst>
          </p:cNvPr>
          <p:cNvGrpSpPr/>
          <p:nvPr/>
        </p:nvGrpSpPr>
        <p:grpSpPr>
          <a:xfrm>
            <a:off x="1994693" y="5819289"/>
            <a:ext cx="1801117" cy="422979"/>
            <a:chOff x="2353313" y="5405849"/>
            <a:chExt cx="1801117" cy="422979"/>
          </a:xfrm>
        </p:grpSpPr>
        <p:sp>
          <p:nvSpPr>
            <p:cNvPr id="30" name="Rectangle: Rounded Corners 29">
              <a:extLst>
                <a:ext uri="{FF2B5EF4-FFF2-40B4-BE49-F238E27FC236}">
                  <a16:creationId xmlns:a16="http://schemas.microsoft.com/office/drawing/2014/main" id="{DF05303E-F002-4266-A3FD-21D9E7F58764}"/>
                </a:ext>
              </a:extLst>
            </p:cNvPr>
            <p:cNvSpPr/>
            <p:nvPr/>
          </p:nvSpPr>
          <p:spPr>
            <a:xfrm rot="21240410">
              <a:off x="2395152" y="5428718"/>
              <a:ext cx="169820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B7C8D11B-9D5D-45B3-AE6C-81493E03D47E}"/>
                </a:ext>
              </a:extLst>
            </p:cNvPr>
            <p:cNvSpPr txBox="1"/>
            <p:nvPr/>
          </p:nvSpPr>
          <p:spPr>
            <a:xfrm rot="21240410">
              <a:off x="2353313" y="5405849"/>
              <a:ext cx="1801117" cy="400110"/>
            </a:xfrm>
            <a:prstGeom prst="rect">
              <a:avLst/>
            </a:prstGeom>
            <a:noFill/>
          </p:spPr>
          <p:txBody>
            <a:bodyPr wrap="square">
              <a:spAutoFit/>
            </a:bodyPr>
            <a:lstStyle/>
            <a:p>
              <a:pPr algn="ctr"/>
              <a:r>
                <a:rPr lang="en-GB" sz="2000" b="1" dirty="0" err="1"/>
                <a:t>Engländerin</a:t>
              </a:r>
              <a:endParaRPr lang="en-GB" sz="2000" b="1" dirty="0"/>
            </a:p>
          </p:txBody>
        </p:sp>
      </p:grpSp>
      <p:grpSp>
        <p:nvGrpSpPr>
          <p:cNvPr id="5" name="Group 4">
            <a:extLst>
              <a:ext uri="{FF2B5EF4-FFF2-40B4-BE49-F238E27FC236}">
                <a16:creationId xmlns:a16="http://schemas.microsoft.com/office/drawing/2014/main" id="{4F0C0CA6-6CF1-4BF2-B939-5994A17A59E9}"/>
              </a:ext>
            </a:extLst>
          </p:cNvPr>
          <p:cNvGrpSpPr/>
          <p:nvPr/>
        </p:nvGrpSpPr>
        <p:grpSpPr>
          <a:xfrm>
            <a:off x="4203013" y="5322548"/>
            <a:ext cx="1447985" cy="412184"/>
            <a:chOff x="4491669" y="5291842"/>
            <a:chExt cx="1447985" cy="412184"/>
          </a:xfrm>
        </p:grpSpPr>
        <p:sp>
          <p:nvSpPr>
            <p:cNvPr id="32" name="Rectangle: Rounded Corners 31">
              <a:extLst>
                <a:ext uri="{FF2B5EF4-FFF2-40B4-BE49-F238E27FC236}">
                  <a16:creationId xmlns:a16="http://schemas.microsoft.com/office/drawing/2014/main" id="{33CA8F29-D3E9-45F0-8D9F-8EBEE3CD4E18}"/>
                </a:ext>
              </a:extLst>
            </p:cNvPr>
            <p:cNvSpPr/>
            <p:nvPr/>
          </p:nvSpPr>
          <p:spPr>
            <a:xfrm rot="433912">
              <a:off x="4542471" y="5303916"/>
              <a:ext cx="13705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FDAEA07-B3D0-4F4D-A9C2-CDD8F6A6F695}"/>
                </a:ext>
              </a:extLst>
            </p:cNvPr>
            <p:cNvSpPr txBox="1"/>
            <p:nvPr/>
          </p:nvSpPr>
          <p:spPr>
            <a:xfrm rot="433912">
              <a:off x="4491669" y="5291842"/>
              <a:ext cx="1447985" cy="400110"/>
            </a:xfrm>
            <a:prstGeom prst="rect">
              <a:avLst/>
            </a:prstGeom>
            <a:noFill/>
          </p:spPr>
          <p:txBody>
            <a:bodyPr wrap="square">
              <a:spAutoFit/>
            </a:bodyPr>
            <a:lstStyle/>
            <a:p>
              <a:pPr algn="ctr"/>
              <a:r>
                <a:rPr lang="en-GB" sz="2000" b="1" dirty="0"/>
                <a:t>Schweizer</a:t>
              </a:r>
            </a:p>
          </p:txBody>
        </p:sp>
      </p:grpSp>
      <p:grpSp>
        <p:nvGrpSpPr>
          <p:cNvPr id="6" name="Group 5">
            <a:extLst>
              <a:ext uri="{FF2B5EF4-FFF2-40B4-BE49-F238E27FC236}">
                <a16:creationId xmlns:a16="http://schemas.microsoft.com/office/drawing/2014/main" id="{D8666462-C656-450E-AEA5-1B2AEB0C897F}"/>
              </a:ext>
            </a:extLst>
          </p:cNvPr>
          <p:cNvGrpSpPr/>
          <p:nvPr/>
        </p:nvGrpSpPr>
        <p:grpSpPr>
          <a:xfrm>
            <a:off x="6291367" y="5410012"/>
            <a:ext cx="1485201" cy="429779"/>
            <a:chOff x="6291367" y="5410012"/>
            <a:chExt cx="1485201" cy="429779"/>
          </a:xfrm>
        </p:grpSpPr>
        <p:sp>
          <p:nvSpPr>
            <p:cNvPr id="34" name="Rectangle: Rounded Corners 33">
              <a:extLst>
                <a:ext uri="{FF2B5EF4-FFF2-40B4-BE49-F238E27FC236}">
                  <a16:creationId xmlns:a16="http://schemas.microsoft.com/office/drawing/2014/main" id="{9A6CC441-55B3-4CF1-9E9F-0DE5255F741A}"/>
                </a:ext>
              </a:extLst>
            </p:cNvPr>
            <p:cNvSpPr/>
            <p:nvPr/>
          </p:nvSpPr>
          <p:spPr>
            <a:xfrm rot="21240410">
              <a:off x="6469562" y="5439681"/>
              <a:ext cx="11418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1B71FAF-A3A3-44FE-AAE4-66B29815D7EF}"/>
                </a:ext>
              </a:extLst>
            </p:cNvPr>
            <p:cNvSpPr txBox="1"/>
            <p:nvPr/>
          </p:nvSpPr>
          <p:spPr>
            <a:xfrm rot="21240410">
              <a:off x="6291367" y="5410012"/>
              <a:ext cx="1485201" cy="400110"/>
            </a:xfrm>
            <a:prstGeom prst="rect">
              <a:avLst/>
            </a:prstGeom>
            <a:noFill/>
          </p:spPr>
          <p:txBody>
            <a:bodyPr wrap="square">
              <a:spAutoFit/>
            </a:bodyPr>
            <a:lstStyle/>
            <a:p>
              <a:pPr algn="ctr"/>
              <a:r>
                <a:rPr lang="en-GB" sz="2000" b="1" dirty="0" err="1"/>
                <a:t>Englisch</a:t>
              </a:r>
              <a:endParaRPr lang="en-GB" sz="2000" b="1" dirty="0"/>
            </a:p>
          </p:txBody>
        </p:sp>
      </p:grpSp>
      <p:sp>
        <p:nvSpPr>
          <p:cNvPr id="36" name="Rectangle: Rounded Corners 35">
            <a:extLst>
              <a:ext uri="{FF2B5EF4-FFF2-40B4-BE49-F238E27FC236}">
                <a16:creationId xmlns:a16="http://schemas.microsoft.com/office/drawing/2014/main" id="{799BF249-DE5C-479D-957C-3689615E8722}"/>
              </a:ext>
            </a:extLst>
          </p:cNvPr>
          <p:cNvSpPr/>
          <p:nvPr/>
        </p:nvSpPr>
        <p:spPr>
          <a:xfrm rot="433912">
            <a:off x="8701178" y="4834778"/>
            <a:ext cx="117818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974F18A8-E375-45D2-8BB7-F5D81DF7FE3C}"/>
              </a:ext>
            </a:extLst>
          </p:cNvPr>
          <p:cNvSpPr txBox="1"/>
          <p:nvPr/>
        </p:nvSpPr>
        <p:spPr>
          <a:xfrm rot="433912">
            <a:off x="8660903" y="4849439"/>
            <a:ext cx="1286636" cy="400110"/>
          </a:xfrm>
          <a:prstGeom prst="rect">
            <a:avLst/>
          </a:prstGeom>
          <a:noFill/>
        </p:spPr>
        <p:txBody>
          <a:bodyPr wrap="square">
            <a:spAutoFit/>
          </a:bodyPr>
          <a:lstStyle/>
          <a:p>
            <a:pPr algn="ctr"/>
            <a:r>
              <a:rPr lang="en-GB" sz="2000" b="1" dirty="0"/>
              <a:t>Deutsch</a:t>
            </a:r>
          </a:p>
        </p:txBody>
      </p:sp>
      <p:grpSp>
        <p:nvGrpSpPr>
          <p:cNvPr id="13" name="Group 12">
            <a:extLst>
              <a:ext uri="{FF2B5EF4-FFF2-40B4-BE49-F238E27FC236}">
                <a16:creationId xmlns:a16="http://schemas.microsoft.com/office/drawing/2014/main" id="{CBB16369-68B4-4B01-8971-6764FAB38432}"/>
              </a:ext>
            </a:extLst>
          </p:cNvPr>
          <p:cNvGrpSpPr/>
          <p:nvPr/>
        </p:nvGrpSpPr>
        <p:grpSpPr>
          <a:xfrm>
            <a:off x="3848291" y="5996866"/>
            <a:ext cx="2412444" cy="420949"/>
            <a:chOff x="3683449" y="5968788"/>
            <a:chExt cx="2412444" cy="420949"/>
          </a:xfrm>
        </p:grpSpPr>
        <p:sp>
          <p:nvSpPr>
            <p:cNvPr id="40" name="Rectangle: Rounded Corners 39">
              <a:extLst>
                <a:ext uri="{FF2B5EF4-FFF2-40B4-BE49-F238E27FC236}">
                  <a16:creationId xmlns:a16="http://schemas.microsoft.com/office/drawing/2014/main" id="{8A122C8C-0038-4332-9668-6EF102C64DA5}"/>
                </a:ext>
              </a:extLst>
            </p:cNvPr>
            <p:cNvSpPr/>
            <p:nvPr/>
          </p:nvSpPr>
          <p:spPr>
            <a:xfrm rot="21395231">
              <a:off x="3707661" y="5989627"/>
              <a:ext cx="23882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A416FC0-CBA7-4792-A777-EC5CD949995F}"/>
                </a:ext>
              </a:extLst>
            </p:cNvPr>
            <p:cNvSpPr txBox="1"/>
            <p:nvPr/>
          </p:nvSpPr>
          <p:spPr>
            <a:xfrm rot="21395231">
              <a:off x="3683449" y="5968788"/>
              <a:ext cx="2376380" cy="400110"/>
            </a:xfrm>
            <a:prstGeom prst="rect">
              <a:avLst/>
            </a:prstGeom>
            <a:noFill/>
          </p:spPr>
          <p:txBody>
            <a:bodyPr wrap="square">
              <a:spAutoFit/>
            </a:bodyPr>
            <a:lstStyle/>
            <a:p>
              <a:pPr algn="ctr"/>
              <a:r>
                <a:rPr lang="en-GB" sz="2000" b="1" dirty="0" err="1"/>
                <a:t>Amerikanerinnen</a:t>
              </a:r>
              <a:endParaRPr lang="en-GB" sz="2000" b="1" dirty="0"/>
            </a:p>
          </p:txBody>
        </p:sp>
      </p:grpSp>
      <p:grpSp>
        <p:nvGrpSpPr>
          <p:cNvPr id="48" name="Group 47">
            <a:extLst>
              <a:ext uri="{FF2B5EF4-FFF2-40B4-BE49-F238E27FC236}">
                <a16:creationId xmlns:a16="http://schemas.microsoft.com/office/drawing/2014/main" id="{1188A44A-4729-4093-BE82-B80CE2A4A3F5}"/>
              </a:ext>
            </a:extLst>
          </p:cNvPr>
          <p:cNvGrpSpPr/>
          <p:nvPr/>
        </p:nvGrpSpPr>
        <p:grpSpPr>
          <a:xfrm>
            <a:off x="6644851" y="5966039"/>
            <a:ext cx="1779874" cy="400110"/>
            <a:chOff x="6644851" y="5966039"/>
            <a:chExt cx="1779874" cy="400110"/>
          </a:xfrm>
        </p:grpSpPr>
        <p:sp>
          <p:nvSpPr>
            <p:cNvPr id="42" name="Rectangle: Rounded Corners 41">
              <a:extLst>
                <a:ext uri="{FF2B5EF4-FFF2-40B4-BE49-F238E27FC236}">
                  <a16:creationId xmlns:a16="http://schemas.microsoft.com/office/drawing/2014/main" id="{CDEA9550-B0D3-4F89-BFB7-F0271C0ACB9D}"/>
                </a:ext>
              </a:extLst>
            </p:cNvPr>
            <p:cNvSpPr/>
            <p:nvPr/>
          </p:nvSpPr>
          <p:spPr>
            <a:xfrm rot="433912">
              <a:off x="6682374" y="5966039"/>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87EDA48-4304-4E53-927E-DDD6020E111D}"/>
                </a:ext>
              </a:extLst>
            </p:cNvPr>
            <p:cNvSpPr txBox="1"/>
            <p:nvPr/>
          </p:nvSpPr>
          <p:spPr>
            <a:xfrm rot="433912">
              <a:off x="6644851" y="5966039"/>
              <a:ext cx="1779874" cy="400110"/>
            </a:xfrm>
            <a:prstGeom prst="rect">
              <a:avLst/>
            </a:prstGeom>
            <a:noFill/>
          </p:spPr>
          <p:txBody>
            <a:bodyPr wrap="square">
              <a:spAutoFit/>
            </a:bodyPr>
            <a:lstStyle/>
            <a:p>
              <a:pPr algn="ctr"/>
              <a:r>
                <a:rPr lang="en-GB" sz="2000" b="1" dirty="0" err="1">
                  <a:latin typeface="Century Gothic" panose="020B0502020202020204" pitchFamily="34" charset="0"/>
                </a:rPr>
                <a:t>Österreicher</a:t>
              </a:r>
              <a:endParaRPr lang="en-GB" sz="2000" b="1" dirty="0"/>
            </a:p>
          </p:txBody>
        </p:sp>
      </p:grpSp>
      <p:sp>
        <p:nvSpPr>
          <p:cNvPr id="4" name="TextBox 3">
            <a:extLst>
              <a:ext uri="{FF2B5EF4-FFF2-40B4-BE49-F238E27FC236}">
                <a16:creationId xmlns:a16="http://schemas.microsoft.com/office/drawing/2014/main" id="{86CE853A-9FA8-4CFE-AAD9-80DB244EF523}"/>
              </a:ext>
            </a:extLst>
          </p:cNvPr>
          <p:cNvSpPr txBox="1"/>
          <p:nvPr/>
        </p:nvSpPr>
        <p:spPr>
          <a:xfrm>
            <a:off x="885371" y="1678986"/>
            <a:ext cx="1493534" cy="400110"/>
          </a:xfrm>
          <a:prstGeom prst="rect">
            <a:avLst/>
          </a:prstGeom>
          <a:noFill/>
        </p:spPr>
        <p:txBody>
          <a:bodyPr wrap="square" rtlCol="0">
            <a:spAutoFit/>
          </a:bodyPr>
          <a:lstStyle/>
          <a:p>
            <a:r>
              <a:rPr lang="en-GB" sz="2000" b="1" dirty="0"/>
              <a:t>Schweizer</a:t>
            </a:r>
          </a:p>
        </p:txBody>
      </p:sp>
      <p:sp>
        <p:nvSpPr>
          <p:cNvPr id="38" name="TextBox 37">
            <a:extLst>
              <a:ext uri="{FF2B5EF4-FFF2-40B4-BE49-F238E27FC236}">
                <a16:creationId xmlns:a16="http://schemas.microsoft.com/office/drawing/2014/main" id="{337B95B7-7CE5-43AB-A133-B1B8620FE9C9}"/>
              </a:ext>
            </a:extLst>
          </p:cNvPr>
          <p:cNvSpPr txBox="1"/>
          <p:nvPr/>
        </p:nvSpPr>
        <p:spPr>
          <a:xfrm>
            <a:off x="5437976" y="1673730"/>
            <a:ext cx="1493534" cy="400110"/>
          </a:xfrm>
          <a:prstGeom prst="rect">
            <a:avLst/>
          </a:prstGeom>
          <a:noFill/>
        </p:spPr>
        <p:txBody>
          <a:bodyPr wrap="square" rtlCol="0">
            <a:spAutoFit/>
          </a:bodyPr>
          <a:lstStyle/>
          <a:p>
            <a:pPr algn="ctr"/>
            <a:r>
              <a:rPr lang="en-GB" sz="2000" b="1" dirty="0" err="1"/>
              <a:t>Englisch</a:t>
            </a:r>
            <a:endParaRPr lang="en-GB" sz="2000" b="1" dirty="0"/>
          </a:p>
        </p:txBody>
      </p:sp>
      <p:sp>
        <p:nvSpPr>
          <p:cNvPr id="39" name="TextBox 38">
            <a:extLst>
              <a:ext uri="{FF2B5EF4-FFF2-40B4-BE49-F238E27FC236}">
                <a16:creationId xmlns:a16="http://schemas.microsoft.com/office/drawing/2014/main" id="{3A412D54-E484-4040-B0F6-10064480114E}"/>
              </a:ext>
            </a:extLst>
          </p:cNvPr>
          <p:cNvSpPr txBox="1"/>
          <p:nvPr/>
        </p:nvSpPr>
        <p:spPr>
          <a:xfrm>
            <a:off x="4170396" y="1969973"/>
            <a:ext cx="1668666" cy="400110"/>
          </a:xfrm>
          <a:prstGeom prst="rect">
            <a:avLst/>
          </a:prstGeom>
          <a:noFill/>
        </p:spPr>
        <p:txBody>
          <a:bodyPr wrap="square" rtlCol="0">
            <a:spAutoFit/>
          </a:bodyPr>
          <a:lstStyle/>
          <a:p>
            <a:pPr algn="ctr"/>
            <a:r>
              <a:rPr lang="en-GB" sz="2000" b="1" dirty="0" err="1"/>
              <a:t>Französisch</a:t>
            </a:r>
            <a:endParaRPr lang="en-GB" sz="2000" b="1" dirty="0"/>
          </a:p>
        </p:txBody>
      </p:sp>
      <p:sp>
        <p:nvSpPr>
          <p:cNvPr id="44" name="TextBox 43">
            <a:extLst>
              <a:ext uri="{FF2B5EF4-FFF2-40B4-BE49-F238E27FC236}">
                <a16:creationId xmlns:a16="http://schemas.microsoft.com/office/drawing/2014/main" id="{35B9C08D-37EF-4575-BD01-3EE7F16D62B6}"/>
              </a:ext>
            </a:extLst>
          </p:cNvPr>
          <p:cNvSpPr txBox="1"/>
          <p:nvPr/>
        </p:nvSpPr>
        <p:spPr>
          <a:xfrm>
            <a:off x="1071598" y="2384597"/>
            <a:ext cx="1668666" cy="400110"/>
          </a:xfrm>
          <a:prstGeom prst="rect">
            <a:avLst/>
          </a:prstGeom>
          <a:noFill/>
        </p:spPr>
        <p:txBody>
          <a:bodyPr wrap="square" rtlCol="0">
            <a:spAutoFit/>
          </a:bodyPr>
          <a:lstStyle/>
          <a:p>
            <a:pPr algn="ctr"/>
            <a:r>
              <a:rPr lang="en-GB" sz="2000" b="1" dirty="0" err="1"/>
              <a:t>Amerikaner</a:t>
            </a:r>
            <a:endParaRPr lang="en-GB" sz="2000" b="1" dirty="0"/>
          </a:p>
        </p:txBody>
      </p:sp>
      <p:sp>
        <p:nvSpPr>
          <p:cNvPr id="45" name="TextBox 44">
            <a:extLst>
              <a:ext uri="{FF2B5EF4-FFF2-40B4-BE49-F238E27FC236}">
                <a16:creationId xmlns:a16="http://schemas.microsoft.com/office/drawing/2014/main" id="{F515DF92-FF52-4E93-8A3A-0D2B5D8BB42C}"/>
              </a:ext>
            </a:extLst>
          </p:cNvPr>
          <p:cNvSpPr txBox="1"/>
          <p:nvPr/>
        </p:nvSpPr>
        <p:spPr>
          <a:xfrm>
            <a:off x="279748" y="2634472"/>
            <a:ext cx="2524004" cy="400110"/>
          </a:xfrm>
          <a:prstGeom prst="rect">
            <a:avLst/>
          </a:prstGeom>
          <a:noFill/>
        </p:spPr>
        <p:txBody>
          <a:bodyPr wrap="square" rtlCol="0">
            <a:spAutoFit/>
          </a:bodyPr>
          <a:lstStyle/>
          <a:p>
            <a:pPr algn="ctr"/>
            <a:r>
              <a:rPr lang="en-GB" sz="2000" b="1" dirty="0" err="1"/>
              <a:t>Amerikanerinnen</a:t>
            </a:r>
            <a:endParaRPr lang="en-GB" sz="2000" b="1" dirty="0"/>
          </a:p>
        </p:txBody>
      </p:sp>
      <p:sp>
        <p:nvSpPr>
          <p:cNvPr id="46" name="TextBox 45">
            <a:extLst>
              <a:ext uri="{FF2B5EF4-FFF2-40B4-BE49-F238E27FC236}">
                <a16:creationId xmlns:a16="http://schemas.microsoft.com/office/drawing/2014/main" id="{E5C228D3-D510-404B-A433-75C25102F582}"/>
              </a:ext>
            </a:extLst>
          </p:cNvPr>
          <p:cNvSpPr txBox="1"/>
          <p:nvPr/>
        </p:nvSpPr>
        <p:spPr>
          <a:xfrm>
            <a:off x="839095" y="3067310"/>
            <a:ext cx="1493534" cy="400110"/>
          </a:xfrm>
          <a:prstGeom prst="rect">
            <a:avLst/>
          </a:prstGeom>
          <a:noFill/>
        </p:spPr>
        <p:txBody>
          <a:bodyPr wrap="square" rtlCol="0">
            <a:spAutoFit/>
          </a:bodyPr>
          <a:lstStyle/>
          <a:p>
            <a:r>
              <a:rPr lang="en-GB" sz="2000" b="1" dirty="0" err="1"/>
              <a:t>Deutscher</a:t>
            </a:r>
            <a:endParaRPr lang="en-GB" sz="2000" b="1" dirty="0"/>
          </a:p>
        </p:txBody>
      </p:sp>
      <p:sp>
        <p:nvSpPr>
          <p:cNvPr id="47" name="TextBox 46">
            <a:extLst>
              <a:ext uri="{FF2B5EF4-FFF2-40B4-BE49-F238E27FC236}">
                <a16:creationId xmlns:a16="http://schemas.microsoft.com/office/drawing/2014/main" id="{CC9837D2-11D2-4835-8189-C3FE19EF5603}"/>
              </a:ext>
            </a:extLst>
          </p:cNvPr>
          <p:cNvSpPr txBox="1"/>
          <p:nvPr/>
        </p:nvSpPr>
        <p:spPr>
          <a:xfrm>
            <a:off x="2635875" y="3446092"/>
            <a:ext cx="1866251" cy="400110"/>
          </a:xfrm>
          <a:prstGeom prst="rect">
            <a:avLst/>
          </a:prstGeom>
          <a:noFill/>
        </p:spPr>
        <p:txBody>
          <a:bodyPr wrap="square" rtlCol="0">
            <a:spAutoFit/>
          </a:bodyPr>
          <a:lstStyle/>
          <a:p>
            <a:r>
              <a:rPr lang="en-GB" sz="2000" b="1" dirty="0" err="1">
                <a:latin typeface="Century Gothic" panose="020B0502020202020204" pitchFamily="34" charset="0"/>
              </a:rPr>
              <a:t>Österreicher</a:t>
            </a:r>
            <a:endParaRPr lang="en-GB" sz="2000" b="1" dirty="0"/>
          </a:p>
        </p:txBody>
      </p:sp>
      <p:sp>
        <p:nvSpPr>
          <p:cNvPr id="49" name="TextBox 48">
            <a:extLst>
              <a:ext uri="{FF2B5EF4-FFF2-40B4-BE49-F238E27FC236}">
                <a16:creationId xmlns:a16="http://schemas.microsoft.com/office/drawing/2014/main" id="{82871591-33E0-420D-AD17-FC152DF01EB6}"/>
              </a:ext>
            </a:extLst>
          </p:cNvPr>
          <p:cNvSpPr txBox="1"/>
          <p:nvPr/>
        </p:nvSpPr>
        <p:spPr>
          <a:xfrm>
            <a:off x="2178590" y="3843156"/>
            <a:ext cx="1866251" cy="400110"/>
          </a:xfrm>
          <a:prstGeom prst="rect">
            <a:avLst/>
          </a:prstGeom>
          <a:noFill/>
        </p:spPr>
        <p:txBody>
          <a:bodyPr wrap="square" rtlCol="0">
            <a:spAutoFit/>
          </a:bodyPr>
          <a:lstStyle/>
          <a:p>
            <a:r>
              <a:rPr lang="en-GB" sz="2000" b="1" dirty="0" err="1">
                <a:latin typeface="Century Gothic" panose="020B0502020202020204" pitchFamily="34" charset="0"/>
              </a:rPr>
              <a:t>Engländerin</a:t>
            </a:r>
            <a:endParaRPr lang="en-GB" sz="2000" b="1" dirty="0"/>
          </a:p>
        </p:txBody>
      </p:sp>
      <p:sp>
        <p:nvSpPr>
          <p:cNvPr id="51" name="Oval 50">
            <a:hlinkClick r:id="" action="ppaction://noaction">
              <a:snd r:embed="rId5" name="10.1.1.1 slide 9 1.wav"/>
            </a:hlinkClick>
            <a:extLst>
              <a:ext uri="{FF2B5EF4-FFF2-40B4-BE49-F238E27FC236}">
                <a16:creationId xmlns:a16="http://schemas.microsoft.com/office/drawing/2014/main" id="{039AED2C-17F3-465D-8EDD-AC95976C10EA}"/>
              </a:ext>
            </a:extLst>
          </p:cNvPr>
          <p:cNvSpPr/>
          <p:nvPr/>
        </p:nvSpPr>
        <p:spPr>
          <a:xfrm>
            <a:off x="65545" y="1871811"/>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1</a:t>
            </a:r>
          </a:p>
        </p:txBody>
      </p:sp>
      <p:sp>
        <p:nvSpPr>
          <p:cNvPr id="52" name="Oval 51">
            <a:hlinkClick r:id="" action="ppaction://noaction">
              <a:snd r:embed="rId6" name="10.1.1.1 slide 9 2.wav"/>
            </a:hlinkClick>
            <a:extLst>
              <a:ext uri="{FF2B5EF4-FFF2-40B4-BE49-F238E27FC236}">
                <a16:creationId xmlns:a16="http://schemas.microsoft.com/office/drawing/2014/main" id="{6B647A6F-EC0A-442E-A892-1DBFFD82700F}"/>
              </a:ext>
            </a:extLst>
          </p:cNvPr>
          <p:cNvSpPr/>
          <p:nvPr/>
        </p:nvSpPr>
        <p:spPr>
          <a:xfrm>
            <a:off x="65544" y="246891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2</a:t>
            </a:r>
          </a:p>
        </p:txBody>
      </p:sp>
      <p:sp>
        <p:nvSpPr>
          <p:cNvPr id="53" name="Oval 52">
            <a:hlinkClick r:id="" action="ppaction://noaction">
              <a:snd r:embed="rId7" name="10.1.1.1 slide 9 3.wav"/>
            </a:hlinkClick>
            <a:extLst>
              <a:ext uri="{FF2B5EF4-FFF2-40B4-BE49-F238E27FC236}">
                <a16:creationId xmlns:a16="http://schemas.microsoft.com/office/drawing/2014/main" id="{67EB20C7-D14B-49A5-978C-85A0BA5883CC}"/>
              </a:ext>
            </a:extLst>
          </p:cNvPr>
          <p:cNvSpPr/>
          <p:nvPr/>
        </p:nvSpPr>
        <p:spPr>
          <a:xfrm>
            <a:off x="65544" y="301332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3</a:t>
            </a:r>
          </a:p>
        </p:txBody>
      </p:sp>
      <p:sp>
        <p:nvSpPr>
          <p:cNvPr id="54" name="Oval 53">
            <a:hlinkClick r:id="" action="ppaction://noaction">
              <a:snd r:embed="rId8" name="10.1.1.1 slide 9 4.wav"/>
            </a:hlinkClick>
            <a:extLst>
              <a:ext uri="{FF2B5EF4-FFF2-40B4-BE49-F238E27FC236}">
                <a16:creationId xmlns:a16="http://schemas.microsoft.com/office/drawing/2014/main" id="{A788AC9A-7BD9-43D2-A70B-DCB393A8A072}"/>
              </a:ext>
            </a:extLst>
          </p:cNvPr>
          <p:cNvSpPr/>
          <p:nvPr/>
        </p:nvSpPr>
        <p:spPr>
          <a:xfrm>
            <a:off x="69817" y="351184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4</a:t>
            </a:r>
          </a:p>
        </p:txBody>
      </p:sp>
      <p:sp>
        <p:nvSpPr>
          <p:cNvPr id="55" name="Oval 54">
            <a:hlinkClick r:id="" action="ppaction://noaction">
              <a:snd r:embed="rId9" name="10.1.1.1 slide 9 5.wav"/>
            </a:hlinkClick>
            <a:extLst>
              <a:ext uri="{FF2B5EF4-FFF2-40B4-BE49-F238E27FC236}">
                <a16:creationId xmlns:a16="http://schemas.microsoft.com/office/drawing/2014/main" id="{5AC7EBDF-2B4B-4EE6-A24C-6CC5C7694E92}"/>
              </a:ext>
            </a:extLst>
          </p:cNvPr>
          <p:cNvSpPr/>
          <p:nvPr/>
        </p:nvSpPr>
        <p:spPr>
          <a:xfrm>
            <a:off x="69817" y="398425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5</a:t>
            </a:r>
          </a:p>
        </p:txBody>
      </p:sp>
      <p:sp>
        <p:nvSpPr>
          <p:cNvPr id="61" name="Rectangle 60">
            <a:extLst>
              <a:ext uri="{FF2B5EF4-FFF2-40B4-BE49-F238E27FC236}">
                <a16:creationId xmlns:a16="http://schemas.microsoft.com/office/drawing/2014/main" id="{872B09E3-4181-4F6D-986B-76D0FDADF434}"/>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der </a:t>
            </a:r>
            <a:r>
              <a:rPr lang="en-GB" dirty="0" err="1">
                <a:solidFill>
                  <a:srgbClr val="FFF6D4"/>
                </a:solidFill>
              </a:rPr>
              <a:t>Sieger</a:t>
            </a:r>
            <a:r>
              <a:rPr lang="en-GB" dirty="0">
                <a:solidFill>
                  <a:srgbClr val="FFF6D4"/>
                </a:solidFill>
              </a:rPr>
              <a:t> - winner</a:t>
            </a:r>
          </a:p>
        </p:txBody>
      </p:sp>
    </p:spTree>
    <p:extLst>
      <p:ext uri="{BB962C8B-B14F-4D97-AF65-F5344CB8AC3E}">
        <p14:creationId xmlns:p14="http://schemas.microsoft.com/office/powerpoint/2010/main" val="409315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4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P spid="44" grpId="0"/>
      <p:bldP spid="45" grpId="0"/>
      <p:bldP spid="46" grpId="0"/>
      <p:bldP spid="47"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5047489" cy="647577"/>
          </a:xfrm>
        </p:spPr>
        <p:txBody>
          <a:bodyPr>
            <a:normAutofit fontScale="90000"/>
          </a:bodyPr>
          <a:lstStyle/>
          <a:p>
            <a:r>
              <a:rPr lang="en-GB" dirty="0">
                <a:solidFill>
                  <a:srgbClr val="525050"/>
                </a:solidFill>
              </a:rPr>
              <a:t>SEIN – to be, being</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84328" y="1139530"/>
            <a:ext cx="71253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Remember that the verb </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SEIN </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(to be,</a:t>
            </a:r>
            <a:r>
              <a:rPr kumimoji="0" lang="en-US" sz="2000" b="0" i="0" u="none" strike="noStrike" kern="1200" cap="none" spc="0" normalizeH="0" noProof="0" dirty="0">
                <a:ln>
                  <a:noFill/>
                </a:ln>
                <a:solidFill>
                  <a:srgbClr val="525050"/>
                </a:solidFill>
                <a:effectLst/>
                <a:uLnTx/>
                <a:uFillTx/>
                <a:latin typeface="Century Gothic"/>
                <a:ea typeface="+mn-ea"/>
                <a:cs typeface="+mn-cs"/>
              </a:rPr>
              <a:t> being) is irregular:</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57" name="Table 9">
            <a:extLst>
              <a:ext uri="{FF2B5EF4-FFF2-40B4-BE49-F238E27FC236}">
                <a16:creationId xmlns:a16="http://schemas.microsoft.com/office/drawing/2014/main" id="{2E9CEC51-C313-4712-9374-E3385A42739F}"/>
              </a:ext>
            </a:extLst>
          </p:cNvPr>
          <p:cNvGraphicFramePr>
            <a:graphicFrameLocks noGrp="1"/>
          </p:cNvGraphicFramePr>
          <p:nvPr/>
        </p:nvGraphicFramePr>
        <p:xfrm>
          <a:off x="84328" y="1982098"/>
          <a:ext cx="5205364" cy="4201472"/>
        </p:xfrm>
        <a:graphic>
          <a:graphicData uri="http://schemas.openxmlformats.org/drawingml/2006/table">
            <a:tbl>
              <a:tblPr firstRow="1" bandRow="1"/>
              <a:tblGrid>
                <a:gridCol w="2602682">
                  <a:extLst>
                    <a:ext uri="{9D8B030D-6E8A-4147-A177-3AD203B41FA5}">
                      <a16:colId xmlns:a16="http://schemas.microsoft.com/office/drawing/2014/main" val="3272501527"/>
                    </a:ext>
                  </a:extLst>
                </a:gridCol>
                <a:gridCol w="2602682">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a:solidFill>
                            <a:srgbClr val="525050"/>
                          </a:solidFill>
                        </a:rPr>
                        <a:t>sein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bin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am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0" dirty="0" err="1">
                          <a:solidFill>
                            <a:srgbClr val="525050"/>
                          </a:solidFill>
                        </a:rPr>
                        <a:t>bist</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er</a:t>
                      </a:r>
                      <a:r>
                        <a:rPr lang="en-GB" sz="2400" b="0" dirty="0">
                          <a:solidFill>
                            <a:srgbClr val="525050"/>
                          </a:solidFill>
                        </a:rPr>
                        <a:t>/</a:t>
                      </a:r>
                      <a:r>
                        <a:rPr lang="en-GB" sz="2400" b="0" dirty="0" err="1">
                          <a:solidFill>
                            <a:srgbClr val="525050"/>
                          </a:solidFill>
                        </a:rPr>
                        <a:t>sie</a:t>
                      </a:r>
                      <a:r>
                        <a:rPr lang="en-GB" sz="2400" b="0" dirty="0">
                          <a:solidFill>
                            <a:srgbClr val="525050"/>
                          </a:solidFill>
                        </a:rPr>
                        <a:t>/es </a:t>
                      </a:r>
                      <a:r>
                        <a:rPr lang="en-GB" sz="2400" b="0" dirty="0" err="1">
                          <a:solidFill>
                            <a:srgbClr val="525050"/>
                          </a:solidFill>
                        </a:rPr>
                        <a:t>ist</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wir </a:t>
                      </a:r>
                      <a:r>
                        <a:rPr lang="en-GB" sz="2400" b="0" dirty="0" err="1">
                          <a:solidFill>
                            <a:srgbClr val="525050"/>
                          </a:solidFill>
                        </a:rPr>
                        <a:t>sind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seid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sind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sind</a:t>
                      </a:r>
                      <a:endParaRPr lang="en-GB" sz="2400" b="0"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58" name="Rectangle: Rounded Corners 57">
            <a:extLst>
              <a:ext uri="{FF2B5EF4-FFF2-40B4-BE49-F238E27FC236}">
                <a16:creationId xmlns:a16="http://schemas.microsoft.com/office/drawing/2014/main" id="{2DF7D693-6011-4D4C-8AD3-ED69B7871133}"/>
              </a:ext>
            </a:extLst>
          </p:cNvPr>
          <p:cNvSpPr/>
          <p:nvPr/>
        </p:nvSpPr>
        <p:spPr>
          <a:xfrm>
            <a:off x="536053" y="251297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59" name="Rectangle: Rounded Corners 58">
            <a:extLst>
              <a:ext uri="{FF2B5EF4-FFF2-40B4-BE49-F238E27FC236}">
                <a16:creationId xmlns:a16="http://schemas.microsoft.com/office/drawing/2014/main" id="{11914A3F-846B-48F1-9A4C-17E1DAE6E32A}"/>
              </a:ext>
            </a:extLst>
          </p:cNvPr>
          <p:cNvSpPr/>
          <p:nvPr/>
        </p:nvSpPr>
        <p:spPr>
          <a:xfrm>
            <a:off x="603934" y="3052464"/>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62" name="Rectangle: Rounded Corners 61">
            <a:extLst>
              <a:ext uri="{FF2B5EF4-FFF2-40B4-BE49-F238E27FC236}">
                <a16:creationId xmlns:a16="http://schemas.microsoft.com/office/drawing/2014/main" id="{9540AF1A-6AC5-4684-A13C-56E705E97DB8}"/>
              </a:ext>
            </a:extLst>
          </p:cNvPr>
          <p:cNvSpPr/>
          <p:nvPr/>
        </p:nvSpPr>
        <p:spPr>
          <a:xfrm>
            <a:off x="146297" y="3591956"/>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63" name="Rectangle: Rounded Corners 62">
            <a:extLst>
              <a:ext uri="{FF2B5EF4-FFF2-40B4-BE49-F238E27FC236}">
                <a16:creationId xmlns:a16="http://schemas.microsoft.com/office/drawing/2014/main" id="{62402DA0-1291-4EDB-9679-00E079DF0313}"/>
              </a:ext>
            </a:extLst>
          </p:cNvPr>
          <p:cNvSpPr/>
          <p:nvPr/>
        </p:nvSpPr>
        <p:spPr>
          <a:xfrm>
            <a:off x="603931" y="4130031"/>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4" name="Rectangle: Rounded Corners 63">
            <a:extLst>
              <a:ext uri="{FF2B5EF4-FFF2-40B4-BE49-F238E27FC236}">
                <a16:creationId xmlns:a16="http://schemas.microsoft.com/office/drawing/2014/main" id="{98F0C2CD-A180-417D-ADF4-B53B0DD7A7BA}"/>
              </a:ext>
            </a:extLst>
          </p:cNvPr>
          <p:cNvSpPr/>
          <p:nvPr/>
        </p:nvSpPr>
        <p:spPr>
          <a:xfrm>
            <a:off x="603932" y="468535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5" name="Rectangle: Rounded Corners 64">
            <a:extLst>
              <a:ext uri="{FF2B5EF4-FFF2-40B4-BE49-F238E27FC236}">
                <a16:creationId xmlns:a16="http://schemas.microsoft.com/office/drawing/2014/main" id="{30E5647C-AAF7-4878-943B-6799F7966314}"/>
              </a:ext>
            </a:extLst>
          </p:cNvPr>
          <p:cNvSpPr/>
          <p:nvPr/>
        </p:nvSpPr>
        <p:spPr>
          <a:xfrm>
            <a:off x="603931" y="517728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66" name="Rectangle: Rounded Corners 65">
            <a:extLst>
              <a:ext uri="{FF2B5EF4-FFF2-40B4-BE49-F238E27FC236}">
                <a16:creationId xmlns:a16="http://schemas.microsoft.com/office/drawing/2014/main" id="{567EA97A-EAE3-46FC-966C-1C6742EC3844}"/>
              </a:ext>
            </a:extLst>
          </p:cNvPr>
          <p:cNvSpPr/>
          <p:nvPr/>
        </p:nvSpPr>
        <p:spPr>
          <a:xfrm>
            <a:off x="536053" y="570174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2" name="TextBox 91">
            <a:extLst>
              <a:ext uri="{FF2B5EF4-FFF2-40B4-BE49-F238E27FC236}">
                <a16:creationId xmlns:a16="http://schemas.microsoft.com/office/drawing/2014/main" id="{FD8DA5F6-416D-400E-8529-62F010FAE576}"/>
              </a:ext>
            </a:extLst>
          </p:cNvPr>
          <p:cNvSpPr txBox="1"/>
          <p:nvPr/>
        </p:nvSpPr>
        <p:spPr>
          <a:xfrm>
            <a:off x="84328" y="1547706"/>
            <a:ext cx="1187321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Regular</a:t>
            </a:r>
            <a:r>
              <a:rPr kumimoji="0" lang="en-US" sz="2000" b="0" i="0" u="none" strike="noStrike" kern="1200" cap="none" spc="0" normalizeH="0" noProof="0" dirty="0">
                <a:ln>
                  <a:noFill/>
                </a:ln>
                <a:solidFill>
                  <a:srgbClr val="525050"/>
                </a:solidFill>
                <a:effectLst/>
                <a:uLnTx/>
                <a:uFillTx/>
                <a:latin typeface="Century Gothic"/>
                <a:ea typeface="+mn-ea"/>
                <a:cs typeface="+mn-cs"/>
              </a:rPr>
              <a:t> (weak) verbs in the present tense follow this pattern:</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93" name="Table 9">
            <a:extLst>
              <a:ext uri="{FF2B5EF4-FFF2-40B4-BE49-F238E27FC236}">
                <a16:creationId xmlns:a16="http://schemas.microsoft.com/office/drawing/2014/main" id="{7DACF225-66D0-459C-8017-B7E3BB2DC9CD}"/>
              </a:ext>
            </a:extLst>
          </p:cNvPr>
          <p:cNvGraphicFramePr>
            <a:graphicFrameLocks noGrp="1"/>
          </p:cNvGraphicFramePr>
          <p:nvPr/>
        </p:nvGraphicFramePr>
        <p:xfrm>
          <a:off x="6649251" y="1982098"/>
          <a:ext cx="5425518" cy="4201472"/>
        </p:xfrm>
        <a:graphic>
          <a:graphicData uri="http://schemas.openxmlformats.org/drawingml/2006/table">
            <a:tbl>
              <a:tblPr firstRow="1" bandRow="1"/>
              <a:tblGrid>
                <a:gridCol w="2602682">
                  <a:extLst>
                    <a:ext uri="{9D8B030D-6E8A-4147-A177-3AD203B41FA5}">
                      <a16:colId xmlns:a16="http://schemas.microsoft.com/office/drawing/2014/main" val="3272501527"/>
                    </a:ext>
                  </a:extLst>
                </a:gridCol>
                <a:gridCol w="2822836">
                  <a:extLst>
                    <a:ext uri="{9D8B030D-6E8A-4147-A177-3AD203B41FA5}">
                      <a16:colId xmlns:a16="http://schemas.microsoft.com/office/drawing/2014/main" val="1428531364"/>
                    </a:ext>
                  </a:extLst>
                </a:gridCol>
              </a:tblGrid>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1" dirty="0" err="1">
                          <a:solidFill>
                            <a:srgbClr val="525050"/>
                          </a:solidFill>
                        </a:rPr>
                        <a:t>lernen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ich </a:t>
                      </a:r>
                      <a:r>
                        <a:rPr lang="en-GB" sz="2400" b="0" dirty="0" err="1">
                          <a:solidFill>
                            <a:srgbClr val="525050"/>
                          </a:solidFill>
                        </a:rPr>
                        <a:t>lern</a:t>
                      </a:r>
                      <a:r>
                        <a:rPr lang="en-GB" sz="2400" b="1" dirty="0" err="1">
                          <a:solidFill>
                            <a:srgbClr val="525050"/>
                          </a:solidFill>
                        </a:rPr>
                        <a:t>e</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I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du </a:t>
                      </a:r>
                      <a:r>
                        <a:rPr lang="en-GB" sz="2400" b="0" dirty="0" err="1">
                          <a:solidFill>
                            <a:srgbClr val="525050"/>
                          </a:solidFill>
                        </a:rPr>
                        <a:t>lern</a:t>
                      </a:r>
                      <a:r>
                        <a:rPr lang="en-GB" sz="2400" b="1" dirty="0" err="1">
                          <a:solidFill>
                            <a:srgbClr val="525050"/>
                          </a:solidFill>
                        </a:rPr>
                        <a:t>st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er, </a:t>
                      </a:r>
                      <a:r>
                        <a:rPr lang="en-GB" sz="2400" b="0" dirty="0" err="1">
                          <a:solidFill>
                            <a:srgbClr val="525050"/>
                          </a:solidFill>
                        </a:rPr>
                        <a:t>sie</a:t>
                      </a:r>
                      <a:r>
                        <a:rPr lang="en-GB" sz="2400" b="0" dirty="0">
                          <a:solidFill>
                            <a:srgbClr val="525050"/>
                          </a:solidFill>
                        </a:rPr>
                        <a:t>, es </a:t>
                      </a:r>
                      <a:r>
                        <a:rPr lang="en-GB" sz="2400" b="0" dirty="0" err="1">
                          <a:solidFill>
                            <a:srgbClr val="525050"/>
                          </a:solidFill>
                        </a:rPr>
                        <a:t>lern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he, she, it learns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wir</a:t>
                      </a:r>
                      <a:r>
                        <a:rPr lang="en-GB" sz="2400" b="0" dirty="0">
                          <a:solidFill>
                            <a:srgbClr val="525050"/>
                          </a:solidFill>
                        </a:rPr>
                        <a:t> </a:t>
                      </a:r>
                      <a:r>
                        <a:rPr lang="en-GB" sz="2400" b="0" dirty="0" err="1">
                          <a:solidFill>
                            <a:srgbClr val="525050"/>
                          </a:solidFill>
                        </a:rPr>
                        <a:t>lern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we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ihr</a:t>
                      </a:r>
                      <a:r>
                        <a:rPr lang="en-GB" sz="2400" b="0" dirty="0">
                          <a:solidFill>
                            <a:srgbClr val="525050"/>
                          </a:solidFill>
                        </a:rPr>
                        <a:t> </a:t>
                      </a:r>
                      <a:r>
                        <a:rPr lang="en-GB" sz="2400" b="0" dirty="0" err="1">
                          <a:solidFill>
                            <a:srgbClr val="525050"/>
                          </a:solidFill>
                        </a:rPr>
                        <a:t>lern</a:t>
                      </a:r>
                      <a:r>
                        <a:rPr lang="en-GB" sz="2400" b="1" dirty="0" err="1">
                          <a:solidFill>
                            <a:srgbClr val="525050"/>
                          </a:solidFill>
                        </a:rPr>
                        <a:t>t</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525050"/>
                          </a:solidFill>
                        </a:rPr>
                        <a:t>you (all)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a:solidFill>
                            <a:srgbClr val="525050"/>
                          </a:solidFill>
                        </a:rPr>
                        <a:t>Sie </a:t>
                      </a:r>
                      <a:r>
                        <a:rPr lang="en-GB" sz="2400" b="0" dirty="0" err="1">
                          <a:solidFill>
                            <a:srgbClr val="525050"/>
                          </a:solidFill>
                        </a:rPr>
                        <a:t>lern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you (formal)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r h="52518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b="0" dirty="0" err="1">
                          <a:solidFill>
                            <a:srgbClr val="525050"/>
                          </a:solidFill>
                        </a:rPr>
                        <a:t>sie</a:t>
                      </a:r>
                      <a:r>
                        <a:rPr lang="en-GB" sz="2400" b="0" dirty="0">
                          <a:solidFill>
                            <a:srgbClr val="525050"/>
                          </a:solidFill>
                        </a:rPr>
                        <a:t> </a:t>
                      </a:r>
                      <a:r>
                        <a:rPr lang="en-GB" sz="2400" b="0" dirty="0" err="1">
                          <a:solidFill>
                            <a:srgbClr val="525050"/>
                          </a:solidFill>
                        </a:rPr>
                        <a:t>lern</a:t>
                      </a:r>
                      <a:r>
                        <a:rPr lang="en-GB" sz="2400" b="1" dirty="0" err="1">
                          <a:solidFill>
                            <a:srgbClr val="525050"/>
                          </a:solidFill>
                        </a:rPr>
                        <a:t>en</a:t>
                      </a:r>
                      <a:endParaRPr lang="en-GB" sz="2400" b="1" dirty="0">
                        <a:solidFill>
                          <a:srgbClr val="52505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dirty="0">
                          <a:solidFill>
                            <a:srgbClr val="525050"/>
                          </a:solidFill>
                        </a:rPr>
                        <a:t>they learn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615868"/>
                  </a:ext>
                </a:extLst>
              </a:tr>
            </a:tbl>
          </a:graphicData>
        </a:graphic>
      </p:graphicFrame>
      <p:sp>
        <p:nvSpPr>
          <p:cNvPr id="94" name="Rectangle: Rounded Corners 93">
            <a:extLst>
              <a:ext uri="{FF2B5EF4-FFF2-40B4-BE49-F238E27FC236}">
                <a16:creationId xmlns:a16="http://schemas.microsoft.com/office/drawing/2014/main" id="{87AAA159-D8B6-4A10-9CF9-CEB11E196E44}"/>
              </a:ext>
            </a:extLst>
          </p:cNvPr>
          <p:cNvSpPr/>
          <p:nvPr/>
        </p:nvSpPr>
        <p:spPr>
          <a:xfrm>
            <a:off x="7075449" y="2512971"/>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a:t>
            </a:r>
          </a:p>
        </p:txBody>
      </p:sp>
      <p:sp>
        <p:nvSpPr>
          <p:cNvPr id="95" name="Rectangle: Rounded Corners 94">
            <a:extLst>
              <a:ext uri="{FF2B5EF4-FFF2-40B4-BE49-F238E27FC236}">
                <a16:creationId xmlns:a16="http://schemas.microsoft.com/office/drawing/2014/main" id="{F24B5D3D-80D4-4A6F-95A6-25E03B8178CC}"/>
              </a:ext>
            </a:extLst>
          </p:cNvPr>
          <p:cNvSpPr/>
          <p:nvPr/>
        </p:nvSpPr>
        <p:spPr>
          <a:xfrm>
            <a:off x="7075448" y="3054637"/>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a:t>
            </a:r>
          </a:p>
        </p:txBody>
      </p:sp>
      <p:sp>
        <p:nvSpPr>
          <p:cNvPr id="96" name="Rectangle: Rounded Corners 95">
            <a:extLst>
              <a:ext uri="{FF2B5EF4-FFF2-40B4-BE49-F238E27FC236}">
                <a16:creationId xmlns:a16="http://schemas.microsoft.com/office/drawing/2014/main" id="{F2129A6C-A188-4313-8D29-E8683AC2ED90}"/>
              </a:ext>
            </a:extLst>
          </p:cNvPr>
          <p:cNvSpPr/>
          <p:nvPr/>
        </p:nvSpPr>
        <p:spPr>
          <a:xfrm>
            <a:off x="6491110" y="3591956"/>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___/___/__  ______</a:t>
            </a:r>
          </a:p>
        </p:txBody>
      </p:sp>
      <p:sp>
        <p:nvSpPr>
          <p:cNvPr id="97" name="Rectangle: Rounded Corners 96">
            <a:extLst>
              <a:ext uri="{FF2B5EF4-FFF2-40B4-BE49-F238E27FC236}">
                <a16:creationId xmlns:a16="http://schemas.microsoft.com/office/drawing/2014/main" id="{EA948522-12A7-48C1-A645-214549D25813}"/>
              </a:ext>
            </a:extLst>
          </p:cNvPr>
          <p:cNvSpPr/>
          <p:nvPr/>
        </p:nvSpPr>
        <p:spPr>
          <a:xfrm>
            <a:off x="7050946" y="412282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8" name="Rectangle: Rounded Corners 97">
            <a:extLst>
              <a:ext uri="{FF2B5EF4-FFF2-40B4-BE49-F238E27FC236}">
                <a16:creationId xmlns:a16="http://schemas.microsoft.com/office/drawing/2014/main" id="{B056D66A-23A5-4ACF-BF79-07C291B2D514}"/>
              </a:ext>
            </a:extLst>
          </p:cNvPr>
          <p:cNvSpPr/>
          <p:nvPr/>
        </p:nvSpPr>
        <p:spPr>
          <a:xfrm>
            <a:off x="7024219" y="4685355"/>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99" name="Rectangle: Rounded Corners 98">
            <a:extLst>
              <a:ext uri="{FF2B5EF4-FFF2-40B4-BE49-F238E27FC236}">
                <a16:creationId xmlns:a16="http://schemas.microsoft.com/office/drawing/2014/main" id="{474D1A7B-3AA0-4091-A701-44A542F953F1}"/>
              </a:ext>
            </a:extLst>
          </p:cNvPr>
          <p:cNvSpPr/>
          <p:nvPr/>
        </p:nvSpPr>
        <p:spPr>
          <a:xfrm>
            <a:off x="7020939" y="5191866"/>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0" name="Rectangle: Rounded Corners 99">
            <a:extLst>
              <a:ext uri="{FF2B5EF4-FFF2-40B4-BE49-F238E27FC236}">
                <a16:creationId xmlns:a16="http://schemas.microsoft.com/office/drawing/2014/main" id="{596F6402-5954-44CF-AD6B-AF2AB59C0AF8}"/>
              </a:ext>
            </a:extLst>
          </p:cNvPr>
          <p:cNvSpPr/>
          <p:nvPr/>
        </p:nvSpPr>
        <p:spPr>
          <a:xfrm>
            <a:off x="7075447" y="564378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25050"/>
                </a:solidFill>
                <a:effectLst/>
                <a:uLnTx/>
                <a:uFillTx/>
                <a:latin typeface="Century Gothic" panose="020F0302020204030204"/>
                <a:ea typeface="+mn-ea"/>
                <a:cs typeface="+mn-cs"/>
              </a:rPr>
              <a:t>___  _______</a:t>
            </a:r>
          </a:p>
        </p:txBody>
      </p:sp>
      <p:sp>
        <p:nvSpPr>
          <p:cNvPr id="101" name="Speech Bubble: Rectangle with Corners Rounded 100">
            <a:extLst>
              <a:ext uri="{FF2B5EF4-FFF2-40B4-BE49-F238E27FC236}">
                <a16:creationId xmlns:a16="http://schemas.microsoft.com/office/drawing/2014/main" id="{CDA6DDA7-B09B-4D88-91E3-37B9C8D4C4C0}"/>
              </a:ext>
            </a:extLst>
          </p:cNvPr>
          <p:cNvSpPr/>
          <p:nvPr/>
        </p:nvSpPr>
        <p:spPr>
          <a:xfrm>
            <a:off x="7881931" y="555759"/>
            <a:ext cx="4192838" cy="1318977"/>
          </a:xfrm>
          <a:prstGeom prst="wedgeRoundRectCallout">
            <a:avLst>
              <a:gd name="adj1" fmla="val -20529"/>
              <a:gd name="adj2" fmla="val 7709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Note: </a:t>
            </a:r>
            <a:r>
              <a:rPr lang="en-GB" sz="2000" dirty="0"/>
              <a:t>use nationality nouns after </a:t>
            </a:r>
            <a:r>
              <a:rPr lang="en-GB" sz="2000" b="1" dirty="0"/>
              <a:t>sein</a:t>
            </a:r>
            <a:r>
              <a:rPr lang="en-GB" sz="2000" dirty="0"/>
              <a:t> (Du </a:t>
            </a:r>
            <a:r>
              <a:rPr lang="en-GB" sz="2000" b="1" dirty="0" err="1"/>
              <a:t>bist</a:t>
            </a:r>
            <a:r>
              <a:rPr lang="en-GB" sz="2000" b="1" dirty="0"/>
              <a:t> </a:t>
            </a:r>
            <a:r>
              <a:rPr lang="en-GB" sz="2000" dirty="0" err="1"/>
              <a:t>Engländer</a:t>
            </a:r>
            <a:r>
              <a:rPr lang="en-GB" sz="2000" dirty="0"/>
              <a:t>) and language nouns after other verbs (Du </a:t>
            </a:r>
            <a:r>
              <a:rPr lang="en-GB" sz="2000" b="1" dirty="0" err="1"/>
              <a:t>lernst</a:t>
            </a:r>
            <a:r>
              <a:rPr lang="en-GB" sz="2000" b="1" dirty="0"/>
              <a:t> </a:t>
            </a:r>
            <a:r>
              <a:rPr lang="en-GB" sz="2000" dirty="0" err="1"/>
              <a:t>Englisch</a:t>
            </a:r>
            <a:r>
              <a:rPr lang="en-GB" sz="2000" dirty="0"/>
              <a:t>).</a:t>
            </a:r>
          </a:p>
        </p:txBody>
      </p:sp>
    </p:spTree>
    <p:extLst>
      <p:ext uri="{BB962C8B-B14F-4D97-AF65-F5344CB8AC3E}">
        <p14:creationId xmlns:p14="http://schemas.microsoft.com/office/powerpoint/2010/main" val="157601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6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9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9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9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9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9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9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0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92" grpId="0"/>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26FCCB-DBDC-47CE-AAE3-8692E79088C4}"/>
              </a:ext>
            </a:extLst>
          </p:cNvPr>
          <p:cNvSpPr>
            <a:spLocks noGrp="1"/>
          </p:cNvSpPr>
          <p:nvPr>
            <p:ph type="title"/>
          </p:nvPr>
        </p:nvSpPr>
        <p:spPr>
          <a:xfrm>
            <a:off x="0" y="213557"/>
            <a:ext cx="5580186" cy="647577"/>
          </a:xfrm>
        </p:spPr>
        <p:txBody>
          <a:bodyPr>
            <a:normAutofit/>
          </a:bodyPr>
          <a:lstStyle/>
          <a:p>
            <a:r>
              <a:rPr lang="en-GB" sz="2800" dirty="0" err="1">
                <a:solidFill>
                  <a:srgbClr val="525050"/>
                </a:solidFill>
              </a:rPr>
              <a:t>Nationalität</a:t>
            </a:r>
            <a:r>
              <a:rPr lang="en-GB" sz="2800" dirty="0">
                <a:solidFill>
                  <a:srgbClr val="525050"/>
                </a:solidFill>
              </a:rPr>
              <a:t> </a:t>
            </a:r>
            <a:r>
              <a:rPr lang="en-GB" sz="2800" dirty="0" err="1">
                <a:solidFill>
                  <a:srgbClr val="525050"/>
                </a:solidFill>
              </a:rPr>
              <a:t>oder</a:t>
            </a:r>
            <a:r>
              <a:rPr lang="en-GB" sz="2800" dirty="0">
                <a:solidFill>
                  <a:srgbClr val="525050"/>
                </a:solidFill>
              </a:rPr>
              <a:t> </a:t>
            </a:r>
            <a:r>
              <a:rPr lang="en-GB" sz="2800" dirty="0" err="1">
                <a:solidFill>
                  <a:srgbClr val="525050"/>
                </a:solidFill>
              </a:rPr>
              <a:t>Sprache</a:t>
            </a:r>
            <a:r>
              <a:rPr lang="en-GB" sz="2800" dirty="0">
                <a:solidFill>
                  <a:srgbClr val="525050"/>
                </a:solidFill>
              </a:rPr>
              <a:t>?</a:t>
            </a:r>
          </a:p>
        </p:txBody>
      </p:sp>
      <p:sp>
        <p:nvSpPr>
          <p:cNvPr id="11" name="TextBox 10">
            <a:extLst>
              <a:ext uri="{FF2B5EF4-FFF2-40B4-BE49-F238E27FC236}">
                <a16:creationId xmlns:a16="http://schemas.microsoft.com/office/drawing/2014/main" id="{D6C45DDE-CABF-439A-974E-134DA1111271}"/>
              </a:ext>
            </a:extLst>
          </p:cNvPr>
          <p:cNvSpPr txBox="1"/>
          <p:nvPr/>
        </p:nvSpPr>
        <p:spPr>
          <a:xfrm>
            <a:off x="84328" y="966700"/>
            <a:ext cx="117794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Welches Verb </a:t>
            </a:r>
            <a:r>
              <a:rPr kumimoji="0" lang="en-US"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US" sz="2000" b="0" i="0" u="none" strike="noStrike" kern="1200" cap="none" spc="0" normalizeH="0" noProof="0" dirty="0">
                <a:ln>
                  <a:noFill/>
                </a:ln>
                <a:solidFill>
                  <a:srgbClr val="525050"/>
                </a:solidFill>
                <a:effectLst/>
                <a:uLnTx/>
                <a:uFillTx/>
                <a:latin typeface="Century Gothic"/>
                <a:ea typeface="+mn-ea"/>
                <a:cs typeface="+mn-cs"/>
              </a:rPr>
              <a:t> das? </a:t>
            </a:r>
            <a:r>
              <a:rPr kumimoji="0" lang="en-US" sz="2000" b="0" i="0" u="none" strike="noStrike" kern="1200" cap="none" spc="0" normalizeH="0" noProof="0" dirty="0" err="1">
                <a:ln>
                  <a:noFill/>
                </a:ln>
                <a:solidFill>
                  <a:srgbClr val="525050"/>
                </a:solidFill>
                <a:effectLst/>
                <a:uLnTx/>
                <a:uFillTx/>
                <a:latin typeface="Century Gothic"/>
                <a:ea typeface="+mn-ea"/>
                <a:cs typeface="+mn-cs"/>
              </a:rPr>
              <a:t>Schreib</a:t>
            </a:r>
            <a:r>
              <a:rPr kumimoji="0" lang="en-US" sz="2000" b="0" i="0" u="none" strike="noStrike" kern="1200" cap="none" spc="0" normalizeH="0" noProof="0" dirty="0">
                <a:ln>
                  <a:noFill/>
                </a:ln>
                <a:solidFill>
                  <a:srgbClr val="525050"/>
                </a:solidFill>
                <a:effectLst/>
                <a:uLnTx/>
                <a:uFillTx/>
                <a:latin typeface="Century Gothic"/>
                <a:ea typeface="+mn-ea"/>
                <a:cs typeface="+mn-cs"/>
              </a:rPr>
              <a:t> das </a:t>
            </a:r>
            <a:r>
              <a:rPr kumimoji="0" lang="en-US" sz="2000" b="0" i="0" u="none" strike="noStrike" kern="1200" cap="none" spc="0" normalizeH="0" noProof="0" dirty="0" err="1">
                <a:ln>
                  <a:noFill/>
                </a:ln>
                <a:solidFill>
                  <a:srgbClr val="525050"/>
                </a:solidFill>
                <a:effectLst/>
                <a:uLnTx/>
                <a:uFillTx/>
                <a:latin typeface="Century Gothic"/>
                <a:ea typeface="+mn-ea"/>
                <a:cs typeface="+mn-cs"/>
              </a:rPr>
              <a:t>richtige</a:t>
            </a:r>
            <a:r>
              <a:rPr kumimoji="0" lang="en-US" sz="2000" b="0" i="0" u="none" strike="noStrike" kern="1200" cap="none" spc="0" normalizeH="0" noProof="0" dirty="0">
                <a:ln>
                  <a:noFill/>
                </a:ln>
                <a:solidFill>
                  <a:srgbClr val="525050"/>
                </a:solidFill>
                <a:effectLst/>
                <a:uLnTx/>
                <a:uFillTx/>
                <a:latin typeface="Century Gothic"/>
                <a:ea typeface="+mn-ea"/>
                <a:cs typeface="+mn-cs"/>
              </a:rPr>
              <a:t> Wort auf Deutsch und den </a:t>
            </a:r>
            <a:r>
              <a:rPr kumimoji="0" lang="en-US" sz="2000" b="0" i="0" u="none" strike="noStrike" kern="1200" cap="none" spc="0" normalizeH="0" noProof="0" dirty="0" err="1">
                <a:ln>
                  <a:noFill/>
                </a:ln>
                <a:solidFill>
                  <a:srgbClr val="525050"/>
                </a:solidFill>
                <a:effectLst/>
                <a:uLnTx/>
                <a:uFillTx/>
                <a:latin typeface="Century Gothic"/>
                <a:ea typeface="+mn-ea"/>
                <a:cs typeface="+mn-cs"/>
              </a:rPr>
              <a:t>Satz</a:t>
            </a:r>
            <a:r>
              <a:rPr kumimoji="0" lang="en-US" sz="2000" b="0" i="0" u="none" strike="noStrike" kern="1200" cap="none" spc="0" normalizeH="0" noProof="0" dirty="0">
                <a:ln>
                  <a:noFill/>
                </a:ln>
                <a:solidFill>
                  <a:srgbClr val="525050"/>
                </a:solidFill>
                <a:effectLst/>
                <a:uLnTx/>
                <a:uFillTx/>
                <a:latin typeface="Century Gothic"/>
                <a:ea typeface="+mn-ea"/>
                <a:cs typeface="+mn-cs"/>
              </a:rPr>
              <a:t> auf </a:t>
            </a:r>
            <a:r>
              <a:rPr kumimoji="0" lang="en-US" sz="2000" b="0" i="0" u="none" strike="noStrike" kern="1200" cap="none" spc="0" normalizeH="0" noProof="0" dirty="0" err="1">
                <a:ln>
                  <a:noFill/>
                </a:ln>
                <a:solidFill>
                  <a:srgbClr val="525050"/>
                </a:solidFill>
                <a:effectLst/>
                <a:uLnTx/>
                <a:uFillTx/>
                <a:latin typeface="Century Gothic"/>
                <a:ea typeface="+mn-ea"/>
                <a:cs typeface="+mn-cs"/>
              </a:rPr>
              <a:t>Englisch</a:t>
            </a:r>
            <a:r>
              <a:rPr kumimoji="0" lang="en-US" sz="2000" b="0" i="0" u="none" strike="noStrike" kern="1200" cap="none" spc="0" normalizeH="0" noProof="0" dirty="0">
                <a:ln>
                  <a:noFill/>
                </a:ln>
                <a:solidFill>
                  <a:srgbClr val="52505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graphicFrame>
        <p:nvGraphicFramePr>
          <p:cNvPr id="12" name="Table 12">
            <a:extLst>
              <a:ext uri="{FF2B5EF4-FFF2-40B4-BE49-F238E27FC236}">
                <a16:creationId xmlns:a16="http://schemas.microsoft.com/office/drawing/2014/main" id="{F6E5D02E-CECA-490A-8244-19E53DA8AF4A}"/>
              </a:ext>
            </a:extLst>
          </p:cNvPr>
          <p:cNvGraphicFramePr>
            <a:graphicFrameLocks noGrp="1"/>
          </p:cNvGraphicFramePr>
          <p:nvPr/>
        </p:nvGraphicFramePr>
        <p:xfrm>
          <a:off x="733916" y="1709647"/>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a:solidFill>
                            <a:srgbClr val="525050"/>
                          </a:solidFill>
                        </a:rPr>
                        <a:t>Deutsche</a:t>
                      </a:r>
                    </a:p>
                  </a:txBody>
                  <a:tcPr>
                    <a:solidFill>
                      <a:schemeClr val="accent1">
                        <a:lumMod val="40000"/>
                        <a:lumOff val="60000"/>
                      </a:schemeClr>
                    </a:solidFill>
                  </a:tcPr>
                </a:tc>
                <a:tc>
                  <a:txBody>
                    <a:bodyPr/>
                    <a:lstStyle/>
                    <a:p>
                      <a:pPr algn="ctr"/>
                      <a:r>
                        <a:rPr lang="en-GB" sz="2400" dirty="0"/>
                        <a:t>Deutsch</a:t>
                      </a:r>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sp>
        <p:nvSpPr>
          <p:cNvPr id="13" name="TextBox 12">
            <a:extLst>
              <a:ext uri="{FF2B5EF4-FFF2-40B4-BE49-F238E27FC236}">
                <a16:creationId xmlns:a16="http://schemas.microsoft.com/office/drawing/2014/main" id="{483D79B0-73A6-401F-8742-11F57323118E}"/>
              </a:ext>
            </a:extLst>
          </p:cNvPr>
          <p:cNvSpPr txBox="1"/>
          <p:nvPr/>
        </p:nvSpPr>
        <p:spPr>
          <a:xfrm>
            <a:off x="733916" y="2166847"/>
            <a:ext cx="5239658" cy="457200"/>
          </a:xfrm>
          <a:prstGeom prst="rect">
            <a:avLst/>
          </a:prstGeom>
          <a:noFill/>
        </p:spPr>
        <p:txBody>
          <a:bodyPr wrap="square" rtlCol="0">
            <a:spAutoFit/>
          </a:bodyPr>
          <a:lstStyle/>
          <a:p>
            <a:r>
              <a:rPr lang="en-GB" sz="2400" i="1" dirty="0">
                <a:solidFill>
                  <a:srgbClr val="525050"/>
                </a:solidFill>
              </a:rPr>
              <a:t>We are learning German.</a:t>
            </a:r>
          </a:p>
        </p:txBody>
      </p:sp>
      <p:graphicFrame>
        <p:nvGraphicFramePr>
          <p:cNvPr id="14" name="Table 12">
            <a:extLst>
              <a:ext uri="{FF2B5EF4-FFF2-40B4-BE49-F238E27FC236}">
                <a16:creationId xmlns:a16="http://schemas.microsoft.com/office/drawing/2014/main" id="{D9874351-5369-443A-AC4C-10E916845C4C}"/>
              </a:ext>
            </a:extLst>
          </p:cNvPr>
          <p:cNvGraphicFramePr>
            <a:graphicFrameLocks noGrp="1"/>
          </p:cNvGraphicFramePr>
          <p:nvPr/>
        </p:nvGraphicFramePr>
        <p:xfrm>
          <a:off x="733916" y="2754392"/>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a:solidFill>
                            <a:srgbClr val="525050"/>
                          </a:solidFill>
                        </a:rPr>
                        <a:t>Deutsch</a:t>
                      </a:r>
                    </a:p>
                  </a:txBody>
                  <a:tcPr>
                    <a:solidFill>
                      <a:schemeClr val="accent1">
                        <a:lumMod val="40000"/>
                        <a:lumOff val="60000"/>
                      </a:schemeClr>
                    </a:solidFill>
                  </a:tcPr>
                </a:tc>
                <a:tc>
                  <a:txBody>
                    <a:bodyPr/>
                    <a:lstStyle/>
                    <a:p>
                      <a:pPr algn="ctr"/>
                      <a:r>
                        <a:rPr lang="en-GB" sz="2400" dirty="0"/>
                        <a:t>Deutsche</a:t>
                      </a:r>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15" name="Picture 2" descr="Tick, Mark, Ok, Perfect, Check, Done, Sign, Good, Green">
            <a:extLst>
              <a:ext uri="{FF2B5EF4-FFF2-40B4-BE49-F238E27FC236}">
                <a16:creationId xmlns:a16="http://schemas.microsoft.com/office/drawing/2014/main" id="{4285555D-D282-499F-A76B-39BB3F54E1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365" y="1618453"/>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FBC0EC-AD64-42FA-95BD-E68E441F1872}"/>
              </a:ext>
            </a:extLst>
          </p:cNvPr>
          <p:cNvSpPr txBox="1"/>
          <p:nvPr/>
        </p:nvSpPr>
        <p:spPr>
          <a:xfrm>
            <a:off x="733916" y="3237511"/>
            <a:ext cx="5239658" cy="457200"/>
          </a:xfrm>
          <a:prstGeom prst="rect">
            <a:avLst/>
          </a:prstGeom>
          <a:noFill/>
        </p:spPr>
        <p:txBody>
          <a:bodyPr wrap="square" rtlCol="0">
            <a:spAutoFit/>
          </a:bodyPr>
          <a:lstStyle/>
          <a:p>
            <a:r>
              <a:rPr lang="en-GB" sz="2400" i="1" dirty="0">
                <a:solidFill>
                  <a:srgbClr val="525050"/>
                </a:solidFill>
              </a:rPr>
              <a:t>You (all) are German.</a:t>
            </a:r>
          </a:p>
        </p:txBody>
      </p:sp>
      <p:pic>
        <p:nvPicPr>
          <p:cNvPr id="17" name="Picture 2" descr="Tick, Mark, Ok, Perfect, Check, Done, Sign, Good, Green">
            <a:extLst>
              <a:ext uri="{FF2B5EF4-FFF2-40B4-BE49-F238E27FC236}">
                <a16:creationId xmlns:a16="http://schemas.microsoft.com/office/drawing/2014/main" id="{E1D3BCF1-D7FF-4839-A1AC-61675578B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1082" y="2654037"/>
            <a:ext cx="470170" cy="4356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2">
            <a:extLst>
              <a:ext uri="{FF2B5EF4-FFF2-40B4-BE49-F238E27FC236}">
                <a16:creationId xmlns:a16="http://schemas.microsoft.com/office/drawing/2014/main" id="{1B087CFB-78FB-430B-AD5B-7C9E853E0F96}"/>
              </a:ext>
            </a:extLst>
          </p:cNvPr>
          <p:cNvGraphicFramePr>
            <a:graphicFrameLocks noGrp="1"/>
          </p:cNvGraphicFramePr>
          <p:nvPr/>
        </p:nvGraphicFramePr>
        <p:xfrm>
          <a:off x="733916" y="3835898"/>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Engländerin</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Englisch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19" name="Picture 2" descr="Tick, Mark, Ok, Perfect, Check, Done, Sign, Good, Green">
            <a:extLst>
              <a:ext uri="{FF2B5EF4-FFF2-40B4-BE49-F238E27FC236}">
                <a16:creationId xmlns:a16="http://schemas.microsoft.com/office/drawing/2014/main" id="{B732143B-9BD4-46DB-8994-65CB057714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901" y="3835898"/>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CB934CE-FAD1-45C1-8753-2CA1F362922D}"/>
              </a:ext>
            </a:extLst>
          </p:cNvPr>
          <p:cNvSpPr txBox="1"/>
          <p:nvPr/>
        </p:nvSpPr>
        <p:spPr>
          <a:xfrm>
            <a:off x="733916" y="4318526"/>
            <a:ext cx="5239658" cy="457200"/>
          </a:xfrm>
          <a:prstGeom prst="rect">
            <a:avLst/>
          </a:prstGeom>
          <a:noFill/>
        </p:spPr>
        <p:txBody>
          <a:bodyPr wrap="square" rtlCol="0">
            <a:spAutoFit/>
          </a:bodyPr>
          <a:lstStyle/>
          <a:p>
            <a:r>
              <a:rPr lang="en-GB" sz="2400" i="1" dirty="0">
                <a:solidFill>
                  <a:srgbClr val="525050"/>
                </a:solidFill>
              </a:rPr>
              <a:t>She speaks English with friends.</a:t>
            </a:r>
          </a:p>
        </p:txBody>
      </p:sp>
      <p:graphicFrame>
        <p:nvGraphicFramePr>
          <p:cNvPr id="22" name="Table 12">
            <a:extLst>
              <a:ext uri="{FF2B5EF4-FFF2-40B4-BE49-F238E27FC236}">
                <a16:creationId xmlns:a16="http://schemas.microsoft.com/office/drawing/2014/main" id="{1752B321-7EC6-424F-9996-B9D4C75A013F}"/>
              </a:ext>
            </a:extLst>
          </p:cNvPr>
          <p:cNvGraphicFramePr>
            <a:graphicFrameLocks noGrp="1"/>
          </p:cNvGraphicFramePr>
          <p:nvPr/>
        </p:nvGraphicFramePr>
        <p:xfrm>
          <a:off x="733916" y="5021333"/>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Spanisch</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Spanier</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23" name="Picture 2" descr="Tick, Mark, Ok, Perfect, Check, Done, Sign, Good, Green">
            <a:extLst>
              <a:ext uri="{FF2B5EF4-FFF2-40B4-BE49-F238E27FC236}">
                <a16:creationId xmlns:a16="http://schemas.microsoft.com/office/drawing/2014/main" id="{3E8F358B-2159-40D1-8007-6EE8DABE85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3575" y="4989630"/>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F34C297-73EB-4D1A-B0E5-0D9BCC858DDA}"/>
              </a:ext>
            </a:extLst>
          </p:cNvPr>
          <p:cNvSpPr txBox="1"/>
          <p:nvPr/>
        </p:nvSpPr>
        <p:spPr>
          <a:xfrm>
            <a:off x="681594" y="5518907"/>
            <a:ext cx="5239658" cy="457200"/>
          </a:xfrm>
          <a:prstGeom prst="rect">
            <a:avLst/>
          </a:prstGeom>
          <a:noFill/>
        </p:spPr>
        <p:txBody>
          <a:bodyPr wrap="square" rtlCol="0">
            <a:spAutoFit/>
          </a:bodyPr>
          <a:lstStyle/>
          <a:p>
            <a:r>
              <a:rPr lang="en-GB" sz="2400" i="1" dirty="0">
                <a:solidFill>
                  <a:srgbClr val="525050"/>
                </a:solidFill>
              </a:rPr>
              <a:t>They speak Spanish at home.</a:t>
            </a:r>
          </a:p>
        </p:txBody>
      </p:sp>
      <p:graphicFrame>
        <p:nvGraphicFramePr>
          <p:cNvPr id="25" name="Table 12">
            <a:extLst>
              <a:ext uri="{FF2B5EF4-FFF2-40B4-BE49-F238E27FC236}">
                <a16:creationId xmlns:a16="http://schemas.microsoft.com/office/drawing/2014/main" id="{FA5A50D0-59AD-4817-B8A4-DFEA32525363}"/>
              </a:ext>
            </a:extLst>
          </p:cNvPr>
          <p:cNvGraphicFramePr>
            <a:graphicFrameLocks noGrp="1"/>
          </p:cNvGraphicFramePr>
          <p:nvPr/>
        </p:nvGraphicFramePr>
        <p:xfrm>
          <a:off x="6914978" y="1707471"/>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latin typeface="Century Gothic" panose="020B0502020202020204" pitchFamily="34" charset="0"/>
                        </a:rPr>
                        <a:t>Österreicherin</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Österreichisch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sp>
        <p:nvSpPr>
          <p:cNvPr id="26" name="TextBox 25">
            <a:extLst>
              <a:ext uri="{FF2B5EF4-FFF2-40B4-BE49-F238E27FC236}">
                <a16:creationId xmlns:a16="http://schemas.microsoft.com/office/drawing/2014/main" id="{4756418C-A021-4547-A274-F7B0E1240D55}"/>
              </a:ext>
            </a:extLst>
          </p:cNvPr>
          <p:cNvSpPr txBox="1"/>
          <p:nvPr/>
        </p:nvSpPr>
        <p:spPr>
          <a:xfrm>
            <a:off x="6914978" y="2164671"/>
            <a:ext cx="5239658" cy="457200"/>
          </a:xfrm>
          <a:prstGeom prst="rect">
            <a:avLst/>
          </a:prstGeom>
          <a:noFill/>
        </p:spPr>
        <p:txBody>
          <a:bodyPr wrap="square" rtlCol="0">
            <a:spAutoFit/>
          </a:bodyPr>
          <a:lstStyle/>
          <a:p>
            <a:r>
              <a:rPr lang="en-GB" sz="2400" i="1" dirty="0">
                <a:solidFill>
                  <a:srgbClr val="525050"/>
                </a:solidFill>
              </a:rPr>
              <a:t>Are you Austrian (f)?</a:t>
            </a:r>
          </a:p>
        </p:txBody>
      </p:sp>
      <p:graphicFrame>
        <p:nvGraphicFramePr>
          <p:cNvPr id="27" name="Table 12">
            <a:extLst>
              <a:ext uri="{FF2B5EF4-FFF2-40B4-BE49-F238E27FC236}">
                <a16:creationId xmlns:a16="http://schemas.microsoft.com/office/drawing/2014/main" id="{526A5A78-6FE4-4011-AD21-F25FD4EC105C}"/>
              </a:ext>
            </a:extLst>
          </p:cNvPr>
          <p:cNvGraphicFramePr>
            <a:graphicFrameLocks noGrp="1"/>
          </p:cNvGraphicFramePr>
          <p:nvPr/>
        </p:nvGraphicFramePr>
        <p:xfrm>
          <a:off x="6914978" y="2752216"/>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Engländer</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Englisch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28" name="Picture 2" descr="Tick, Mark, Ok, Perfect, Check, Done, Sign, Good, Green">
            <a:extLst>
              <a:ext uri="{FF2B5EF4-FFF2-40B4-BE49-F238E27FC236}">
                <a16:creationId xmlns:a16="http://schemas.microsoft.com/office/drawing/2014/main" id="{9EF69A77-0363-4BAF-9C49-694F63BBC0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9722" y="1633956"/>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BFCC4BB-5FD2-428E-9AC8-F5F1F6C794E2}"/>
              </a:ext>
            </a:extLst>
          </p:cNvPr>
          <p:cNvSpPr txBox="1"/>
          <p:nvPr/>
        </p:nvSpPr>
        <p:spPr>
          <a:xfrm>
            <a:off x="6914978" y="3235335"/>
            <a:ext cx="5239658" cy="457200"/>
          </a:xfrm>
          <a:prstGeom prst="rect">
            <a:avLst/>
          </a:prstGeom>
          <a:noFill/>
        </p:spPr>
        <p:txBody>
          <a:bodyPr wrap="square" rtlCol="0">
            <a:spAutoFit/>
          </a:bodyPr>
          <a:lstStyle/>
          <a:p>
            <a:r>
              <a:rPr lang="en-GB" sz="2400" i="1" dirty="0">
                <a:solidFill>
                  <a:srgbClr val="525050"/>
                </a:solidFill>
              </a:rPr>
              <a:t>Are you (formal) English?</a:t>
            </a:r>
          </a:p>
        </p:txBody>
      </p:sp>
      <p:pic>
        <p:nvPicPr>
          <p:cNvPr id="30" name="Picture 2" descr="Tick, Mark, Ok, Perfect, Check, Done, Sign, Good, Green">
            <a:extLst>
              <a:ext uri="{FF2B5EF4-FFF2-40B4-BE49-F238E27FC236}">
                <a16:creationId xmlns:a16="http://schemas.microsoft.com/office/drawing/2014/main" id="{C6964687-1CAB-445D-8E03-753AC0030B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7400" y="2681053"/>
            <a:ext cx="470170" cy="4356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12">
            <a:extLst>
              <a:ext uri="{FF2B5EF4-FFF2-40B4-BE49-F238E27FC236}">
                <a16:creationId xmlns:a16="http://schemas.microsoft.com/office/drawing/2014/main" id="{B8BFBA14-009D-4E27-8D92-4B1A99ACA58C}"/>
              </a:ext>
            </a:extLst>
          </p:cNvPr>
          <p:cNvGraphicFramePr>
            <a:graphicFrameLocks noGrp="1"/>
          </p:cNvGraphicFramePr>
          <p:nvPr/>
        </p:nvGraphicFramePr>
        <p:xfrm>
          <a:off x="6927970" y="3850190"/>
          <a:ext cx="5239658" cy="457200"/>
        </p:xfrm>
        <a:graphic>
          <a:graphicData uri="http://schemas.openxmlformats.org/drawingml/2006/table">
            <a:tbl>
              <a:tblPr firstRow="1" bandRow="1">
                <a:tableStyleId>{5C22544A-7EE6-4342-B048-85BDC9FD1C3A}</a:tableStyleId>
              </a:tblPr>
              <a:tblGrid>
                <a:gridCol w="2854659">
                  <a:extLst>
                    <a:ext uri="{9D8B030D-6E8A-4147-A177-3AD203B41FA5}">
                      <a16:colId xmlns:a16="http://schemas.microsoft.com/office/drawing/2014/main" val="1507610232"/>
                    </a:ext>
                  </a:extLst>
                </a:gridCol>
                <a:gridCol w="238499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Schweizerdeutsch</a:t>
                      </a:r>
                      <a:endParaRPr lang="en-GB" sz="2400" dirty="0">
                        <a:solidFill>
                          <a:srgbClr val="525050"/>
                        </a:solidFill>
                      </a:endParaRPr>
                    </a:p>
                  </a:txBody>
                  <a:tcPr>
                    <a:solidFill>
                      <a:schemeClr val="accent1">
                        <a:lumMod val="40000"/>
                        <a:lumOff val="60000"/>
                      </a:schemeClr>
                    </a:solidFill>
                  </a:tcPr>
                </a:tc>
                <a:tc>
                  <a:txBody>
                    <a:bodyPr/>
                    <a:lstStyle/>
                    <a:p>
                      <a:pPr algn="ctr"/>
                      <a:r>
                        <a:rPr lang="en-GB" sz="2400" dirty="0" err="1"/>
                        <a:t>Schweizerin</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32" name="Picture 2" descr="Tick, Mark, Ok, Perfect, Check, Done, Sign, Good, Green">
            <a:extLst>
              <a:ext uri="{FF2B5EF4-FFF2-40B4-BE49-F238E27FC236}">
                <a16:creationId xmlns:a16="http://schemas.microsoft.com/office/drawing/2014/main" id="{BDAC9889-45D3-45EE-8187-F25C862AA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69138" y="3822293"/>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10A4AD6-68B1-4F35-BFCB-FA4EF2F43C60}"/>
              </a:ext>
            </a:extLst>
          </p:cNvPr>
          <p:cNvSpPr txBox="1"/>
          <p:nvPr/>
        </p:nvSpPr>
        <p:spPr>
          <a:xfrm>
            <a:off x="6914978" y="4316350"/>
            <a:ext cx="5239658" cy="457200"/>
          </a:xfrm>
          <a:prstGeom prst="rect">
            <a:avLst/>
          </a:prstGeom>
          <a:noFill/>
        </p:spPr>
        <p:txBody>
          <a:bodyPr wrap="square" rtlCol="0">
            <a:spAutoFit/>
          </a:bodyPr>
          <a:lstStyle/>
          <a:p>
            <a:r>
              <a:rPr lang="en-GB" sz="2400" i="1" dirty="0">
                <a:solidFill>
                  <a:srgbClr val="525050"/>
                </a:solidFill>
              </a:rPr>
              <a:t>The mother is Swiss.</a:t>
            </a:r>
          </a:p>
        </p:txBody>
      </p:sp>
      <p:graphicFrame>
        <p:nvGraphicFramePr>
          <p:cNvPr id="34" name="Table 12">
            <a:extLst>
              <a:ext uri="{FF2B5EF4-FFF2-40B4-BE49-F238E27FC236}">
                <a16:creationId xmlns:a16="http://schemas.microsoft.com/office/drawing/2014/main" id="{5E9B8223-27C8-4EEB-BB23-C5D0CB24F44E}"/>
              </a:ext>
            </a:extLst>
          </p:cNvPr>
          <p:cNvGraphicFramePr>
            <a:graphicFrameLocks noGrp="1"/>
          </p:cNvGraphicFramePr>
          <p:nvPr/>
        </p:nvGraphicFramePr>
        <p:xfrm>
          <a:off x="6914978" y="5019157"/>
          <a:ext cx="5239658" cy="457200"/>
        </p:xfrm>
        <a:graphic>
          <a:graphicData uri="http://schemas.openxmlformats.org/drawingml/2006/table">
            <a:tbl>
              <a:tblPr firstRow="1" bandRow="1">
                <a:tableStyleId>{5C22544A-7EE6-4342-B048-85BDC9FD1C3A}</a:tableStyleId>
              </a:tblPr>
              <a:tblGrid>
                <a:gridCol w="2619829">
                  <a:extLst>
                    <a:ext uri="{9D8B030D-6E8A-4147-A177-3AD203B41FA5}">
                      <a16:colId xmlns:a16="http://schemas.microsoft.com/office/drawing/2014/main" val="1507610232"/>
                    </a:ext>
                  </a:extLst>
                </a:gridCol>
                <a:gridCol w="2619829">
                  <a:extLst>
                    <a:ext uri="{9D8B030D-6E8A-4147-A177-3AD203B41FA5}">
                      <a16:colId xmlns:a16="http://schemas.microsoft.com/office/drawing/2014/main" val="2382349227"/>
                    </a:ext>
                  </a:extLst>
                </a:gridCol>
              </a:tblGrid>
              <a:tr h="370840">
                <a:tc>
                  <a:txBody>
                    <a:bodyPr/>
                    <a:lstStyle/>
                    <a:p>
                      <a:pPr algn="ctr"/>
                      <a:r>
                        <a:rPr lang="en-GB" sz="2400" dirty="0" err="1">
                          <a:solidFill>
                            <a:srgbClr val="525050"/>
                          </a:solidFill>
                        </a:rPr>
                        <a:t>Franzose</a:t>
                      </a:r>
                      <a:r>
                        <a:rPr lang="en-GB" sz="2400" dirty="0">
                          <a:solidFill>
                            <a:srgbClr val="525050"/>
                          </a:solidFill>
                        </a:rPr>
                        <a:t>*</a:t>
                      </a:r>
                    </a:p>
                  </a:txBody>
                  <a:tcPr>
                    <a:solidFill>
                      <a:schemeClr val="accent1">
                        <a:lumMod val="40000"/>
                        <a:lumOff val="60000"/>
                      </a:schemeClr>
                    </a:solidFill>
                  </a:tcPr>
                </a:tc>
                <a:tc>
                  <a:txBody>
                    <a:bodyPr/>
                    <a:lstStyle/>
                    <a:p>
                      <a:pPr algn="ctr"/>
                      <a:r>
                        <a:rPr lang="en-GB" sz="2400" dirty="0" err="1"/>
                        <a:t>Französisch</a:t>
                      </a:r>
                      <a:endParaRPr lang="en-GB" sz="2400" dirty="0"/>
                    </a:p>
                  </a:txBody>
                  <a:tcPr>
                    <a:solidFill>
                      <a:schemeClr val="accent1">
                        <a:lumMod val="40000"/>
                        <a:lumOff val="60000"/>
                      </a:schemeClr>
                    </a:solidFill>
                  </a:tcPr>
                </a:tc>
                <a:extLst>
                  <a:ext uri="{0D108BD9-81ED-4DB2-BD59-A6C34878D82A}">
                    <a16:rowId xmlns:a16="http://schemas.microsoft.com/office/drawing/2014/main" val="2258807169"/>
                  </a:ext>
                </a:extLst>
              </a:tr>
            </a:tbl>
          </a:graphicData>
        </a:graphic>
      </p:graphicFrame>
      <p:pic>
        <p:nvPicPr>
          <p:cNvPr id="35" name="Picture 2" descr="Tick, Mark, Ok, Perfect, Check, Done, Sign, Good, Green">
            <a:extLst>
              <a:ext uri="{FF2B5EF4-FFF2-40B4-BE49-F238E27FC236}">
                <a16:creationId xmlns:a16="http://schemas.microsoft.com/office/drawing/2014/main" id="{D66C6E99-627B-4A1F-B816-40C01C07A7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21830" y="5001153"/>
            <a:ext cx="470170" cy="43567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BDF007BC-F905-4373-A3B8-F1899008ABB3}"/>
              </a:ext>
            </a:extLst>
          </p:cNvPr>
          <p:cNvSpPr txBox="1"/>
          <p:nvPr/>
        </p:nvSpPr>
        <p:spPr>
          <a:xfrm>
            <a:off x="6862656" y="5516731"/>
            <a:ext cx="5239658" cy="457200"/>
          </a:xfrm>
          <a:prstGeom prst="rect">
            <a:avLst/>
          </a:prstGeom>
          <a:noFill/>
        </p:spPr>
        <p:txBody>
          <a:bodyPr wrap="square" rtlCol="0">
            <a:spAutoFit/>
          </a:bodyPr>
          <a:lstStyle/>
          <a:p>
            <a:r>
              <a:rPr lang="en-GB" sz="2400" i="1" dirty="0">
                <a:solidFill>
                  <a:srgbClr val="525050"/>
                </a:solidFill>
              </a:rPr>
              <a:t>Is he learning French?</a:t>
            </a:r>
          </a:p>
        </p:txBody>
      </p:sp>
      <p:sp>
        <p:nvSpPr>
          <p:cNvPr id="37" name="Rectangle 36">
            <a:extLst>
              <a:ext uri="{FF2B5EF4-FFF2-40B4-BE49-F238E27FC236}">
                <a16:creationId xmlns:a16="http://schemas.microsoft.com/office/drawing/2014/main" id="{91800882-11DB-4F01-817B-332C81AAD805}"/>
              </a:ext>
            </a:extLst>
          </p:cNvPr>
          <p:cNvSpPr/>
          <p:nvPr/>
        </p:nvSpPr>
        <p:spPr>
          <a:xfrm>
            <a:off x="6927970" y="5991951"/>
            <a:ext cx="2665973" cy="32264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Franzose</a:t>
            </a:r>
            <a:r>
              <a:rPr lang="en-GB" dirty="0">
                <a:solidFill>
                  <a:srgbClr val="FFF6D4"/>
                </a:solidFill>
              </a:rPr>
              <a:t> – Frenchman</a:t>
            </a:r>
          </a:p>
        </p:txBody>
      </p:sp>
      <p:sp>
        <p:nvSpPr>
          <p:cNvPr id="38" name="Rectangle: Rounded Corners 37">
            <a:extLst>
              <a:ext uri="{FF2B5EF4-FFF2-40B4-BE49-F238E27FC236}">
                <a16:creationId xmlns:a16="http://schemas.microsoft.com/office/drawing/2014/main" id="{7E947E97-1280-4075-B2F5-68694B911A6A}"/>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hören</a:t>
            </a:r>
            <a:endParaRPr lang="en-GB" sz="2000" dirty="0"/>
          </a:p>
        </p:txBody>
      </p:sp>
      <p:sp>
        <p:nvSpPr>
          <p:cNvPr id="20" name="Text Placeholder 17">
            <a:hlinkClick r:id="" action="ppaction://noaction">
              <a:snd r:embed="rId4" name="10.1.1.1 slide 13 1.wav"/>
            </a:hlinkClick>
            <a:extLst>
              <a:ext uri="{FF2B5EF4-FFF2-40B4-BE49-F238E27FC236}">
                <a16:creationId xmlns:a16="http://schemas.microsoft.com/office/drawing/2014/main" id="{DCE727BF-73A7-D25B-0118-6E61775778EC}"/>
              </a:ext>
            </a:extLst>
          </p:cNvPr>
          <p:cNvSpPr txBox="1">
            <a:spLocks/>
          </p:cNvSpPr>
          <p:nvPr/>
        </p:nvSpPr>
        <p:spPr>
          <a:xfrm>
            <a:off x="84328" y="172899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a:t>
            </a:r>
          </a:p>
        </p:txBody>
      </p:sp>
      <p:sp>
        <p:nvSpPr>
          <p:cNvPr id="39" name="Text Placeholder 17">
            <a:hlinkClick r:id="" action="ppaction://noaction">
              <a:snd r:embed="rId5" name="10.1.1.1 slide 13 2.wav"/>
            </a:hlinkClick>
            <a:extLst>
              <a:ext uri="{FF2B5EF4-FFF2-40B4-BE49-F238E27FC236}">
                <a16:creationId xmlns:a16="http://schemas.microsoft.com/office/drawing/2014/main" id="{FD71E768-3BE3-6094-79DE-9CBA96804298}"/>
              </a:ext>
            </a:extLst>
          </p:cNvPr>
          <p:cNvSpPr txBox="1">
            <a:spLocks/>
          </p:cNvSpPr>
          <p:nvPr/>
        </p:nvSpPr>
        <p:spPr>
          <a:xfrm>
            <a:off x="79108" y="2752216"/>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a:t>
            </a:r>
          </a:p>
        </p:txBody>
      </p:sp>
      <p:sp>
        <p:nvSpPr>
          <p:cNvPr id="40" name="Text Placeholder 17">
            <a:hlinkClick r:id="" action="ppaction://noaction">
              <a:snd r:embed="rId6" name="10.1.1.1 slide 13 3.wav"/>
            </a:hlinkClick>
            <a:extLst>
              <a:ext uri="{FF2B5EF4-FFF2-40B4-BE49-F238E27FC236}">
                <a16:creationId xmlns:a16="http://schemas.microsoft.com/office/drawing/2014/main" id="{FE7C4574-1F81-B4AC-837B-B37E788BDB8E}"/>
              </a:ext>
            </a:extLst>
          </p:cNvPr>
          <p:cNvSpPr txBox="1">
            <a:spLocks/>
          </p:cNvSpPr>
          <p:nvPr/>
        </p:nvSpPr>
        <p:spPr>
          <a:xfrm>
            <a:off x="79108" y="383389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a:t>
            </a:r>
          </a:p>
        </p:txBody>
      </p:sp>
      <p:sp>
        <p:nvSpPr>
          <p:cNvPr id="41" name="Text Placeholder 17">
            <a:hlinkClick r:id="" action="ppaction://noaction">
              <a:snd r:embed="rId7" name="10.1.1.1 slide 13 4.wav"/>
            </a:hlinkClick>
            <a:extLst>
              <a:ext uri="{FF2B5EF4-FFF2-40B4-BE49-F238E27FC236}">
                <a16:creationId xmlns:a16="http://schemas.microsoft.com/office/drawing/2014/main" id="{17415F67-C5E3-E999-A1A2-501F20D00C54}"/>
              </a:ext>
            </a:extLst>
          </p:cNvPr>
          <p:cNvSpPr txBox="1">
            <a:spLocks/>
          </p:cNvSpPr>
          <p:nvPr/>
        </p:nvSpPr>
        <p:spPr>
          <a:xfrm>
            <a:off x="79108" y="500115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4</a:t>
            </a:r>
          </a:p>
        </p:txBody>
      </p:sp>
      <p:sp>
        <p:nvSpPr>
          <p:cNvPr id="58" name="Text Placeholder 17">
            <a:hlinkClick r:id="" action="ppaction://noaction">
              <a:snd r:embed="rId8" name="10.1.1.1 slide 13 5.wav"/>
            </a:hlinkClick>
            <a:extLst>
              <a:ext uri="{FF2B5EF4-FFF2-40B4-BE49-F238E27FC236}">
                <a16:creationId xmlns:a16="http://schemas.microsoft.com/office/drawing/2014/main" id="{5BE6FBDF-80C0-9667-AB2E-0F6B218DD23A}"/>
              </a:ext>
            </a:extLst>
          </p:cNvPr>
          <p:cNvSpPr txBox="1">
            <a:spLocks/>
          </p:cNvSpPr>
          <p:nvPr/>
        </p:nvSpPr>
        <p:spPr>
          <a:xfrm>
            <a:off x="6271350" y="170747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a:t>
            </a:r>
          </a:p>
        </p:txBody>
      </p:sp>
      <p:sp>
        <p:nvSpPr>
          <p:cNvPr id="59" name="Text Placeholder 17">
            <a:hlinkClick r:id="" action="ppaction://noaction">
              <a:snd r:embed="rId9" name="10.1.1.1 slide 13 6.wav"/>
            </a:hlinkClick>
            <a:extLst>
              <a:ext uri="{FF2B5EF4-FFF2-40B4-BE49-F238E27FC236}">
                <a16:creationId xmlns:a16="http://schemas.microsoft.com/office/drawing/2014/main" id="{54924B4E-EED3-B24D-4D4B-2EEC8618A143}"/>
              </a:ext>
            </a:extLst>
          </p:cNvPr>
          <p:cNvSpPr txBox="1">
            <a:spLocks/>
          </p:cNvSpPr>
          <p:nvPr/>
        </p:nvSpPr>
        <p:spPr>
          <a:xfrm>
            <a:off x="6266130" y="2730695"/>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a:t>
            </a:r>
          </a:p>
        </p:txBody>
      </p:sp>
      <p:sp>
        <p:nvSpPr>
          <p:cNvPr id="60" name="Text Placeholder 17">
            <a:hlinkClick r:id="" action="ppaction://noaction">
              <a:snd r:embed="rId10" name="10.1.1.1 slide 13 7.wav"/>
            </a:hlinkClick>
            <a:extLst>
              <a:ext uri="{FF2B5EF4-FFF2-40B4-BE49-F238E27FC236}">
                <a16:creationId xmlns:a16="http://schemas.microsoft.com/office/drawing/2014/main" id="{2CEFB68A-E62B-2955-D214-C554B7A1C458}"/>
              </a:ext>
            </a:extLst>
          </p:cNvPr>
          <p:cNvSpPr txBox="1">
            <a:spLocks/>
          </p:cNvSpPr>
          <p:nvPr/>
        </p:nvSpPr>
        <p:spPr>
          <a:xfrm>
            <a:off x="6266130" y="3812370"/>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7</a:t>
            </a:r>
          </a:p>
        </p:txBody>
      </p:sp>
      <p:sp>
        <p:nvSpPr>
          <p:cNvPr id="61" name="Text Placeholder 17">
            <a:hlinkClick r:id="" action="ppaction://noaction">
              <a:snd r:embed="rId11" name="10.1.1.1 slide 13 8.wav"/>
            </a:hlinkClick>
            <a:extLst>
              <a:ext uri="{FF2B5EF4-FFF2-40B4-BE49-F238E27FC236}">
                <a16:creationId xmlns:a16="http://schemas.microsoft.com/office/drawing/2014/main" id="{BA565003-0879-A983-6C09-F43AE1D3F3C6}"/>
              </a:ext>
            </a:extLst>
          </p:cNvPr>
          <p:cNvSpPr txBox="1">
            <a:spLocks/>
          </p:cNvSpPr>
          <p:nvPr/>
        </p:nvSpPr>
        <p:spPr>
          <a:xfrm>
            <a:off x="6266130" y="497963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8</a:t>
            </a:r>
          </a:p>
        </p:txBody>
      </p:sp>
    </p:spTree>
    <p:extLst>
      <p:ext uri="{BB962C8B-B14F-4D97-AF65-F5344CB8AC3E}">
        <p14:creationId xmlns:p14="http://schemas.microsoft.com/office/powerpoint/2010/main" val="38817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21" grpId="0"/>
      <p:bldP spid="24" grpId="0"/>
      <p:bldP spid="26" grpId="0"/>
      <p:bldP spid="29" grpId="0"/>
      <p:bldP spid="33"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460812" cy="647577"/>
          </a:xfrm>
        </p:spPr>
        <p:txBody>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4" y="1065212"/>
            <a:ext cx="7184572" cy="5201117"/>
          </a:xfrm>
        </p:spPr>
        <p:txBody>
          <a:bodyPr>
            <a:normAutofit/>
          </a:bodyPr>
          <a:lstStyle/>
          <a:p>
            <a:pPr>
              <a:lnSpc>
                <a:spcPct val="200000"/>
              </a:lnSpc>
            </a:pPr>
            <a:r>
              <a:rPr lang="en-GB" sz="2000" dirty="0"/>
              <a:t>I’m called Emma </a:t>
            </a:r>
            <a:r>
              <a:rPr lang="en-GB" sz="2000" dirty="0" err="1"/>
              <a:t>Raducanu</a:t>
            </a:r>
            <a:r>
              <a:rPr lang="en-GB" sz="2000" dirty="0"/>
              <a:t>.</a:t>
            </a:r>
          </a:p>
          <a:p>
            <a:pPr>
              <a:lnSpc>
                <a:spcPct val="200000"/>
              </a:lnSpc>
            </a:pPr>
            <a:r>
              <a:rPr lang="en-GB" sz="2000" dirty="0"/>
              <a:t>I’m 19 years old.</a:t>
            </a:r>
          </a:p>
          <a:p>
            <a:pPr>
              <a:lnSpc>
                <a:spcPct val="200000"/>
              </a:lnSpc>
            </a:pPr>
            <a:r>
              <a:rPr lang="en-GB" sz="2000" dirty="0"/>
              <a:t>I am English.</a:t>
            </a:r>
          </a:p>
          <a:p>
            <a:pPr>
              <a:lnSpc>
                <a:spcPct val="200000"/>
              </a:lnSpc>
            </a:pPr>
            <a:r>
              <a:rPr lang="en-GB" sz="2000" dirty="0"/>
              <a:t>I live in Bromley, London, but my homeland is Canada*.</a:t>
            </a:r>
          </a:p>
          <a:p>
            <a:pPr>
              <a:lnSpc>
                <a:spcPct val="200000"/>
              </a:lnSpc>
            </a:pPr>
            <a:r>
              <a:rPr lang="en-GB" sz="2000" dirty="0"/>
              <a:t>I speak English, Mandarin* and Romanian*.</a:t>
            </a:r>
          </a:p>
          <a:p>
            <a:pPr>
              <a:lnSpc>
                <a:spcPct val="200000"/>
              </a:lnSpc>
            </a:pPr>
            <a:r>
              <a:rPr lang="en-GB" sz="2000" dirty="0"/>
              <a:t>And I’m a tennis player.</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2487704" y="311808"/>
            <a:ext cx="68086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1" name="TextBox 10">
            <a:extLst>
              <a:ext uri="{FF2B5EF4-FFF2-40B4-BE49-F238E27FC236}">
                <a16:creationId xmlns:a16="http://schemas.microsoft.com/office/drawing/2014/main" id="{DAD53CB4-F338-48B6-A0CD-652996E0423F}"/>
              </a:ext>
            </a:extLst>
          </p:cNvPr>
          <p:cNvSpPr txBox="1"/>
          <p:nvPr/>
        </p:nvSpPr>
        <p:spPr>
          <a:xfrm>
            <a:off x="406877" y="1589271"/>
            <a:ext cx="3909629" cy="400110"/>
          </a:xfrm>
          <a:prstGeom prst="rect">
            <a:avLst/>
          </a:prstGeom>
          <a:noFill/>
        </p:spPr>
        <p:txBody>
          <a:bodyPr wrap="square">
            <a:spAutoFit/>
          </a:bodyPr>
          <a:lstStyle/>
          <a:p>
            <a:r>
              <a:rPr lang="en-GB" sz="2000" b="1" dirty="0"/>
              <a:t>Ich </a:t>
            </a:r>
            <a:r>
              <a:rPr lang="en-GB" sz="2000" b="1" dirty="0" err="1"/>
              <a:t>heiße</a:t>
            </a:r>
            <a:r>
              <a:rPr lang="en-GB" sz="2000" b="1" dirty="0"/>
              <a:t> Emma </a:t>
            </a:r>
            <a:r>
              <a:rPr lang="en-GB" sz="2000" b="1" dirty="0" err="1"/>
              <a:t>Raducanu</a:t>
            </a:r>
            <a:r>
              <a:rPr lang="en-GB" sz="2000" b="1" dirty="0"/>
              <a:t>.</a:t>
            </a:r>
          </a:p>
        </p:txBody>
      </p:sp>
      <p:sp>
        <p:nvSpPr>
          <p:cNvPr id="12" name="TextBox 11">
            <a:extLst>
              <a:ext uri="{FF2B5EF4-FFF2-40B4-BE49-F238E27FC236}">
                <a16:creationId xmlns:a16="http://schemas.microsoft.com/office/drawing/2014/main" id="{5DF55ED9-E1AE-4C6E-B5FE-20D60AAEB2AC}"/>
              </a:ext>
            </a:extLst>
          </p:cNvPr>
          <p:cNvSpPr txBox="1"/>
          <p:nvPr/>
        </p:nvSpPr>
        <p:spPr>
          <a:xfrm>
            <a:off x="406876" y="2339208"/>
            <a:ext cx="3909629" cy="400110"/>
          </a:xfrm>
          <a:prstGeom prst="rect">
            <a:avLst/>
          </a:prstGeom>
          <a:noFill/>
        </p:spPr>
        <p:txBody>
          <a:bodyPr wrap="square">
            <a:spAutoFit/>
          </a:bodyPr>
          <a:lstStyle/>
          <a:p>
            <a:r>
              <a:rPr lang="en-GB" sz="2000" b="1" dirty="0"/>
              <a:t>Ich bin </a:t>
            </a:r>
            <a:r>
              <a:rPr lang="en-GB" sz="2000" b="1" dirty="0" err="1"/>
              <a:t>neunzehn</a:t>
            </a:r>
            <a:r>
              <a:rPr lang="en-GB" sz="2000" b="1" dirty="0"/>
              <a:t> Jahre alt.</a:t>
            </a:r>
          </a:p>
        </p:txBody>
      </p:sp>
      <p:sp>
        <p:nvSpPr>
          <p:cNvPr id="13" name="TextBox 12">
            <a:extLst>
              <a:ext uri="{FF2B5EF4-FFF2-40B4-BE49-F238E27FC236}">
                <a16:creationId xmlns:a16="http://schemas.microsoft.com/office/drawing/2014/main" id="{1AD4A118-3095-4D32-8F1F-8A5D5D510C78}"/>
              </a:ext>
            </a:extLst>
          </p:cNvPr>
          <p:cNvSpPr txBox="1"/>
          <p:nvPr/>
        </p:nvSpPr>
        <p:spPr>
          <a:xfrm>
            <a:off x="373064" y="3089145"/>
            <a:ext cx="3909629" cy="400110"/>
          </a:xfrm>
          <a:prstGeom prst="rect">
            <a:avLst/>
          </a:prstGeom>
          <a:noFill/>
        </p:spPr>
        <p:txBody>
          <a:bodyPr wrap="square">
            <a:spAutoFit/>
          </a:bodyPr>
          <a:lstStyle/>
          <a:p>
            <a:r>
              <a:rPr lang="en-GB" sz="2000" b="1" dirty="0"/>
              <a:t>Ich bin </a:t>
            </a:r>
            <a:r>
              <a:rPr lang="en-GB" sz="2000" b="1" dirty="0" err="1"/>
              <a:t>Engländerin</a:t>
            </a:r>
            <a:r>
              <a:rPr lang="en-GB" sz="2000" b="1" dirty="0"/>
              <a:t>.</a:t>
            </a:r>
          </a:p>
        </p:txBody>
      </p:sp>
      <p:sp>
        <p:nvSpPr>
          <p:cNvPr id="14" name="TextBox 13">
            <a:extLst>
              <a:ext uri="{FF2B5EF4-FFF2-40B4-BE49-F238E27FC236}">
                <a16:creationId xmlns:a16="http://schemas.microsoft.com/office/drawing/2014/main" id="{E11A762D-90C6-4FC7-ACBF-AD1564C0BB0E}"/>
              </a:ext>
            </a:extLst>
          </p:cNvPr>
          <p:cNvSpPr txBox="1"/>
          <p:nvPr/>
        </p:nvSpPr>
        <p:spPr>
          <a:xfrm>
            <a:off x="406876" y="3839082"/>
            <a:ext cx="8548865" cy="400110"/>
          </a:xfrm>
          <a:prstGeom prst="rect">
            <a:avLst/>
          </a:prstGeom>
          <a:noFill/>
        </p:spPr>
        <p:txBody>
          <a:bodyPr wrap="square">
            <a:spAutoFit/>
          </a:bodyPr>
          <a:lstStyle/>
          <a:p>
            <a:r>
              <a:rPr lang="en-GB" sz="2000" b="1" dirty="0"/>
              <a:t>Ich </a:t>
            </a:r>
            <a:r>
              <a:rPr lang="en-GB" sz="2000" b="1" dirty="0" err="1"/>
              <a:t>wohne</a:t>
            </a:r>
            <a:r>
              <a:rPr lang="en-GB" sz="2000" b="1" dirty="0"/>
              <a:t> in Bromley, London, </a:t>
            </a:r>
            <a:r>
              <a:rPr lang="en-GB" sz="2000" b="1" dirty="0" err="1"/>
              <a:t>aber</a:t>
            </a:r>
            <a:r>
              <a:rPr lang="en-GB" sz="2000" b="1" dirty="0"/>
              <a:t> </a:t>
            </a:r>
            <a:r>
              <a:rPr lang="en-GB" sz="2000" b="1" dirty="0" err="1"/>
              <a:t>meine</a:t>
            </a:r>
            <a:r>
              <a:rPr lang="en-GB" sz="2000" b="1" dirty="0"/>
              <a:t> Heimat </a:t>
            </a:r>
            <a:r>
              <a:rPr lang="en-GB" sz="2000" b="1" dirty="0" err="1"/>
              <a:t>ist</a:t>
            </a:r>
            <a:r>
              <a:rPr lang="en-GB" sz="2000" b="1" dirty="0"/>
              <a:t> </a:t>
            </a:r>
            <a:r>
              <a:rPr lang="en-GB" sz="2000" b="1" dirty="0" err="1"/>
              <a:t>Kanada</a:t>
            </a:r>
            <a:r>
              <a:rPr lang="en-GB" sz="2000" b="1" dirty="0"/>
              <a:t>.</a:t>
            </a:r>
          </a:p>
        </p:txBody>
      </p:sp>
      <p:sp>
        <p:nvSpPr>
          <p:cNvPr id="15" name="TextBox 14">
            <a:extLst>
              <a:ext uri="{FF2B5EF4-FFF2-40B4-BE49-F238E27FC236}">
                <a16:creationId xmlns:a16="http://schemas.microsoft.com/office/drawing/2014/main" id="{86C069D0-7CF9-46E8-838B-AF01B86D0F9C}"/>
              </a:ext>
            </a:extLst>
          </p:cNvPr>
          <p:cNvSpPr txBox="1"/>
          <p:nvPr/>
        </p:nvSpPr>
        <p:spPr>
          <a:xfrm>
            <a:off x="406875" y="4578361"/>
            <a:ext cx="7889960" cy="400110"/>
          </a:xfrm>
          <a:prstGeom prst="rect">
            <a:avLst/>
          </a:prstGeom>
          <a:noFill/>
        </p:spPr>
        <p:txBody>
          <a:bodyPr wrap="square">
            <a:spAutoFit/>
          </a:bodyPr>
          <a:lstStyle/>
          <a:p>
            <a:r>
              <a:rPr lang="en-GB" sz="2000" b="1" dirty="0"/>
              <a:t>Ich </a:t>
            </a:r>
            <a:r>
              <a:rPr lang="en-GB" sz="2000" b="1" dirty="0" err="1"/>
              <a:t>spreche</a:t>
            </a:r>
            <a:r>
              <a:rPr lang="en-GB" sz="2000" b="1" dirty="0"/>
              <a:t> </a:t>
            </a:r>
            <a:r>
              <a:rPr lang="en-GB" sz="2000" b="1" dirty="0" err="1"/>
              <a:t>Englisch</a:t>
            </a:r>
            <a:r>
              <a:rPr lang="en-GB" sz="2000" b="1" dirty="0"/>
              <a:t>, </a:t>
            </a:r>
            <a:r>
              <a:rPr lang="en-GB" sz="2000" b="1" dirty="0" err="1"/>
              <a:t>Hochchinesisch</a:t>
            </a:r>
            <a:r>
              <a:rPr lang="en-GB" sz="2000" b="1" dirty="0"/>
              <a:t> und </a:t>
            </a:r>
            <a:r>
              <a:rPr lang="en-GB" sz="2000" b="1" dirty="0" err="1"/>
              <a:t>Rumänisch</a:t>
            </a:r>
            <a:r>
              <a:rPr lang="en-GB" sz="2000" b="1" dirty="0"/>
              <a:t>.</a:t>
            </a:r>
          </a:p>
        </p:txBody>
      </p:sp>
      <p:sp>
        <p:nvSpPr>
          <p:cNvPr id="16" name="TextBox 15">
            <a:extLst>
              <a:ext uri="{FF2B5EF4-FFF2-40B4-BE49-F238E27FC236}">
                <a16:creationId xmlns:a16="http://schemas.microsoft.com/office/drawing/2014/main" id="{C3007318-4641-493A-8870-09D20022F89A}"/>
              </a:ext>
            </a:extLst>
          </p:cNvPr>
          <p:cNvSpPr txBox="1"/>
          <p:nvPr/>
        </p:nvSpPr>
        <p:spPr>
          <a:xfrm>
            <a:off x="406874" y="5345890"/>
            <a:ext cx="3909629" cy="400110"/>
          </a:xfrm>
          <a:prstGeom prst="rect">
            <a:avLst/>
          </a:prstGeom>
          <a:noFill/>
        </p:spPr>
        <p:txBody>
          <a:bodyPr wrap="square">
            <a:spAutoFit/>
          </a:bodyPr>
          <a:lstStyle/>
          <a:p>
            <a:r>
              <a:rPr lang="en-GB" sz="2000" b="1" dirty="0"/>
              <a:t>Und ich bin </a:t>
            </a:r>
            <a:r>
              <a:rPr lang="en-GB" sz="2000" b="1" dirty="0" err="1"/>
              <a:t>Tennisspielerin</a:t>
            </a:r>
            <a:r>
              <a:rPr lang="en-GB" sz="2000" b="1" dirty="0"/>
              <a:t>.</a:t>
            </a:r>
          </a:p>
        </p:txBody>
      </p:sp>
      <p:sp>
        <p:nvSpPr>
          <p:cNvPr id="17" name="Rectangle 16">
            <a:extLst>
              <a:ext uri="{FF2B5EF4-FFF2-40B4-BE49-F238E27FC236}">
                <a16:creationId xmlns:a16="http://schemas.microsoft.com/office/drawing/2014/main" id="{6613B740-B77E-41B9-987C-6BE3F918FC52}"/>
              </a:ext>
            </a:extLst>
          </p:cNvPr>
          <p:cNvSpPr/>
          <p:nvPr/>
        </p:nvSpPr>
        <p:spPr>
          <a:xfrm>
            <a:off x="5267479" y="5280229"/>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endParaRPr lang="en-GB" dirty="0">
              <a:solidFill>
                <a:srgbClr val="FFF6D4"/>
              </a:solidFill>
            </a:endParaRP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8296835" y="4150698"/>
            <a:ext cx="3885510" cy="1655545"/>
          </a:xfrm>
          <a:prstGeom prst="wedgeRoundRectCallout">
            <a:avLst>
              <a:gd name="adj1" fmla="val -39910"/>
              <a:gd name="adj2" fmla="val 681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Note: </a:t>
            </a:r>
            <a:r>
              <a:rPr lang="en-GB" sz="2000" dirty="0" err="1"/>
              <a:t>Hochdeutsch</a:t>
            </a:r>
            <a:r>
              <a:rPr lang="en-GB" sz="2000" dirty="0"/>
              <a:t> (literally, High German) refers to the standard written and spoken language used in schools and in the media. </a:t>
            </a:r>
          </a:p>
        </p:txBody>
      </p:sp>
    </p:spTree>
    <p:extLst>
      <p:ext uri="{BB962C8B-B14F-4D97-AF65-F5344CB8AC3E}">
        <p14:creationId xmlns:p14="http://schemas.microsoft.com/office/powerpoint/2010/main" val="33141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447365"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442882" y="262481"/>
            <a:ext cx="75739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1" name="TextBox 10">
            <a:extLst>
              <a:ext uri="{FF2B5EF4-FFF2-40B4-BE49-F238E27FC236}">
                <a16:creationId xmlns:a16="http://schemas.microsoft.com/office/drawing/2014/main" id="{DAD53CB4-F338-48B6-A0CD-652996E0423F}"/>
              </a:ext>
            </a:extLst>
          </p:cNvPr>
          <p:cNvSpPr txBox="1"/>
          <p:nvPr/>
        </p:nvSpPr>
        <p:spPr>
          <a:xfrm>
            <a:off x="157917" y="1299861"/>
            <a:ext cx="5146383" cy="400110"/>
          </a:xfrm>
          <a:prstGeom prst="rect">
            <a:avLst/>
          </a:prstGeom>
          <a:noFill/>
        </p:spPr>
        <p:txBody>
          <a:bodyPr wrap="square">
            <a:spAutoFit/>
          </a:bodyPr>
          <a:lstStyle/>
          <a:p>
            <a:r>
              <a:rPr lang="en-GB" sz="2000" b="1" dirty="0"/>
              <a:t>Die Band </a:t>
            </a:r>
            <a:r>
              <a:rPr lang="en-GB" sz="2000" b="1" dirty="0" err="1"/>
              <a:t>heißt</a:t>
            </a:r>
            <a:r>
              <a:rPr lang="en-GB" sz="2000" b="1" dirty="0"/>
              <a:t> </a:t>
            </a:r>
            <a:r>
              <a:rPr lang="en-GB" sz="2000" b="1" dirty="0" err="1"/>
              <a:t>Kalush</a:t>
            </a:r>
            <a:r>
              <a:rPr lang="en-GB" sz="2000" b="1" dirty="0"/>
              <a:t> Orchestra.</a:t>
            </a:r>
          </a:p>
        </p:txBody>
      </p:sp>
      <p:pic>
        <p:nvPicPr>
          <p:cNvPr id="4" name="Picture 3">
            <a:extLst>
              <a:ext uri="{FF2B5EF4-FFF2-40B4-BE49-F238E27FC236}">
                <a16:creationId xmlns:a16="http://schemas.microsoft.com/office/drawing/2014/main" id="{4331A231-1747-4959-9010-03C4B08F982D}"/>
              </a:ext>
            </a:extLst>
          </p:cNvPr>
          <p:cNvPicPr>
            <a:picLocks noChangeAspect="1"/>
          </p:cNvPicPr>
          <p:nvPr/>
        </p:nvPicPr>
        <p:blipFill>
          <a:blip r:embed="rId3"/>
          <a:stretch>
            <a:fillRect/>
          </a:stretch>
        </p:blipFill>
        <p:spPr>
          <a:xfrm>
            <a:off x="5552911" y="762526"/>
            <a:ext cx="6639089" cy="2340538"/>
          </a:xfrm>
          <a:prstGeom prst="rect">
            <a:avLst/>
          </a:prstGeom>
        </p:spPr>
      </p:pic>
      <p:sp>
        <p:nvSpPr>
          <p:cNvPr id="10" name="TextBox 9">
            <a:extLst>
              <a:ext uri="{FF2B5EF4-FFF2-40B4-BE49-F238E27FC236}">
                <a16:creationId xmlns:a16="http://schemas.microsoft.com/office/drawing/2014/main" id="{167A4714-7C86-468E-8A53-D7B495BA0B92}"/>
              </a:ext>
            </a:extLst>
          </p:cNvPr>
          <p:cNvSpPr txBox="1"/>
          <p:nvPr/>
        </p:nvSpPr>
        <p:spPr>
          <a:xfrm>
            <a:off x="157923" y="906963"/>
            <a:ext cx="4978853" cy="400110"/>
          </a:xfrm>
          <a:prstGeom prst="rect">
            <a:avLst/>
          </a:prstGeom>
          <a:noFill/>
        </p:spPr>
        <p:txBody>
          <a:bodyPr wrap="square" rtlCol="0">
            <a:spAutoFit/>
          </a:bodyPr>
          <a:lstStyle/>
          <a:p>
            <a:r>
              <a:rPr lang="en-GB" sz="2000" dirty="0"/>
              <a:t>The band is called </a:t>
            </a:r>
            <a:r>
              <a:rPr lang="en-GB" sz="2000" dirty="0" err="1"/>
              <a:t>Kalush</a:t>
            </a:r>
            <a:r>
              <a:rPr lang="en-GB" sz="2000" dirty="0"/>
              <a:t> Orchestra.</a:t>
            </a:r>
          </a:p>
        </p:txBody>
      </p:sp>
      <p:sp>
        <p:nvSpPr>
          <p:cNvPr id="23" name="TextBox 22">
            <a:extLst>
              <a:ext uri="{FF2B5EF4-FFF2-40B4-BE49-F238E27FC236}">
                <a16:creationId xmlns:a16="http://schemas.microsoft.com/office/drawing/2014/main" id="{127D4293-504A-48A2-A067-057BCD227A01}"/>
              </a:ext>
            </a:extLst>
          </p:cNvPr>
          <p:cNvSpPr txBox="1"/>
          <p:nvPr/>
        </p:nvSpPr>
        <p:spPr>
          <a:xfrm>
            <a:off x="157922" y="1718821"/>
            <a:ext cx="4978853" cy="707886"/>
          </a:xfrm>
          <a:prstGeom prst="rect">
            <a:avLst/>
          </a:prstGeom>
          <a:noFill/>
        </p:spPr>
        <p:txBody>
          <a:bodyPr wrap="square" rtlCol="0">
            <a:spAutoFit/>
          </a:bodyPr>
          <a:lstStyle/>
          <a:p>
            <a:r>
              <a:rPr lang="en-GB" sz="2000" dirty="0"/>
              <a:t>We are called Oleg, </a:t>
            </a:r>
            <a:r>
              <a:rPr lang="en-GB" sz="2000" dirty="0" err="1"/>
              <a:t>Ihor</a:t>
            </a:r>
            <a:r>
              <a:rPr lang="en-GB" sz="2000" dirty="0"/>
              <a:t>, </a:t>
            </a:r>
            <a:r>
              <a:rPr lang="en-GB" sz="2000" dirty="0" err="1"/>
              <a:t>Danyjil</a:t>
            </a:r>
            <a:r>
              <a:rPr lang="en-GB" sz="2000" dirty="0"/>
              <a:t>, </a:t>
            </a:r>
            <a:r>
              <a:rPr lang="en-GB" sz="2000" dirty="0" err="1"/>
              <a:t>Witalij</a:t>
            </a:r>
            <a:r>
              <a:rPr lang="en-GB" sz="2000" dirty="0"/>
              <a:t> and </a:t>
            </a:r>
            <a:r>
              <a:rPr lang="en-GB" sz="2000" dirty="0" err="1"/>
              <a:t>Tymofij</a:t>
            </a:r>
            <a:r>
              <a:rPr lang="en-GB" sz="2000" dirty="0"/>
              <a:t>.</a:t>
            </a:r>
          </a:p>
        </p:txBody>
      </p:sp>
      <p:sp>
        <p:nvSpPr>
          <p:cNvPr id="24" name="TextBox 23">
            <a:extLst>
              <a:ext uri="{FF2B5EF4-FFF2-40B4-BE49-F238E27FC236}">
                <a16:creationId xmlns:a16="http://schemas.microsoft.com/office/drawing/2014/main" id="{B03FA56D-5A7D-4DF8-BA78-E38AFEFC1505}"/>
              </a:ext>
            </a:extLst>
          </p:cNvPr>
          <p:cNvSpPr txBox="1"/>
          <p:nvPr/>
        </p:nvSpPr>
        <p:spPr>
          <a:xfrm>
            <a:off x="157917" y="3167437"/>
            <a:ext cx="4978853" cy="400110"/>
          </a:xfrm>
          <a:prstGeom prst="rect">
            <a:avLst/>
          </a:prstGeom>
          <a:noFill/>
        </p:spPr>
        <p:txBody>
          <a:bodyPr wrap="square" rtlCol="0">
            <a:spAutoFit/>
          </a:bodyPr>
          <a:lstStyle/>
          <a:p>
            <a:r>
              <a:rPr lang="en-GB" sz="2000" dirty="0"/>
              <a:t>We are 3 years old.</a:t>
            </a:r>
          </a:p>
        </p:txBody>
      </p:sp>
      <p:sp>
        <p:nvSpPr>
          <p:cNvPr id="25" name="TextBox 24">
            <a:extLst>
              <a:ext uri="{FF2B5EF4-FFF2-40B4-BE49-F238E27FC236}">
                <a16:creationId xmlns:a16="http://schemas.microsoft.com/office/drawing/2014/main" id="{F0D239B9-3A42-42F0-BA2B-EB27C954D059}"/>
              </a:ext>
            </a:extLst>
          </p:cNvPr>
          <p:cNvSpPr txBox="1"/>
          <p:nvPr/>
        </p:nvSpPr>
        <p:spPr>
          <a:xfrm>
            <a:off x="157917" y="3991993"/>
            <a:ext cx="4978853" cy="400110"/>
          </a:xfrm>
          <a:prstGeom prst="rect">
            <a:avLst/>
          </a:prstGeom>
          <a:noFill/>
        </p:spPr>
        <p:txBody>
          <a:bodyPr wrap="square" rtlCol="0">
            <a:spAutoFit/>
          </a:bodyPr>
          <a:lstStyle/>
          <a:p>
            <a:r>
              <a:rPr lang="en-GB" sz="2000" dirty="0"/>
              <a:t>We are </a:t>
            </a:r>
            <a:r>
              <a:rPr lang="en-GB" sz="2000" dirty="0" err="1"/>
              <a:t>Ukranian</a:t>
            </a:r>
            <a:r>
              <a:rPr lang="en-GB" sz="2000" dirty="0"/>
              <a:t>.</a:t>
            </a:r>
          </a:p>
        </p:txBody>
      </p:sp>
      <p:sp>
        <p:nvSpPr>
          <p:cNvPr id="26" name="TextBox 25">
            <a:extLst>
              <a:ext uri="{FF2B5EF4-FFF2-40B4-BE49-F238E27FC236}">
                <a16:creationId xmlns:a16="http://schemas.microsoft.com/office/drawing/2014/main" id="{7709808C-AA9A-4D7C-8B13-97C095D5A1CB}"/>
              </a:ext>
            </a:extLst>
          </p:cNvPr>
          <p:cNvSpPr txBox="1"/>
          <p:nvPr/>
        </p:nvSpPr>
        <p:spPr>
          <a:xfrm>
            <a:off x="157915" y="4841082"/>
            <a:ext cx="4978853" cy="400110"/>
          </a:xfrm>
          <a:prstGeom prst="rect">
            <a:avLst/>
          </a:prstGeom>
          <a:noFill/>
        </p:spPr>
        <p:txBody>
          <a:bodyPr wrap="square" rtlCol="0">
            <a:spAutoFit/>
          </a:bodyPr>
          <a:lstStyle/>
          <a:p>
            <a:r>
              <a:rPr lang="en-GB" sz="2000" dirty="0"/>
              <a:t>Our homeland is </a:t>
            </a:r>
            <a:r>
              <a:rPr lang="en-GB" sz="2000" dirty="0" err="1"/>
              <a:t>Kalush</a:t>
            </a:r>
            <a:r>
              <a:rPr lang="en-GB" sz="2000" dirty="0"/>
              <a:t>, Ukraine.</a:t>
            </a:r>
          </a:p>
        </p:txBody>
      </p:sp>
      <p:sp>
        <p:nvSpPr>
          <p:cNvPr id="27" name="TextBox 26">
            <a:extLst>
              <a:ext uri="{FF2B5EF4-FFF2-40B4-BE49-F238E27FC236}">
                <a16:creationId xmlns:a16="http://schemas.microsoft.com/office/drawing/2014/main" id="{E78BF8D1-4A1C-4D46-AC8A-E60B7BB4160B}"/>
              </a:ext>
            </a:extLst>
          </p:cNvPr>
          <p:cNvSpPr txBox="1"/>
          <p:nvPr/>
        </p:nvSpPr>
        <p:spPr>
          <a:xfrm>
            <a:off x="157915" y="5644363"/>
            <a:ext cx="4978853" cy="400110"/>
          </a:xfrm>
          <a:prstGeom prst="rect">
            <a:avLst/>
          </a:prstGeom>
          <a:noFill/>
        </p:spPr>
        <p:txBody>
          <a:bodyPr wrap="square" rtlCol="0">
            <a:spAutoFit/>
          </a:bodyPr>
          <a:lstStyle/>
          <a:p>
            <a:r>
              <a:rPr lang="en-GB" sz="2000" dirty="0"/>
              <a:t>We still live in </a:t>
            </a:r>
            <a:r>
              <a:rPr lang="en-GB" sz="2000" dirty="0" err="1"/>
              <a:t>Kalush</a:t>
            </a:r>
            <a:r>
              <a:rPr lang="en-GB" sz="2000" dirty="0"/>
              <a:t>.</a:t>
            </a:r>
          </a:p>
        </p:txBody>
      </p:sp>
      <p:sp>
        <p:nvSpPr>
          <p:cNvPr id="28" name="TextBox 27">
            <a:extLst>
              <a:ext uri="{FF2B5EF4-FFF2-40B4-BE49-F238E27FC236}">
                <a16:creationId xmlns:a16="http://schemas.microsoft.com/office/drawing/2014/main" id="{3B635536-7E78-49E8-82A0-0990D8498604}"/>
              </a:ext>
            </a:extLst>
          </p:cNvPr>
          <p:cNvSpPr txBox="1"/>
          <p:nvPr/>
        </p:nvSpPr>
        <p:spPr>
          <a:xfrm>
            <a:off x="5347447" y="3114034"/>
            <a:ext cx="4978853" cy="400110"/>
          </a:xfrm>
          <a:prstGeom prst="rect">
            <a:avLst/>
          </a:prstGeom>
          <a:noFill/>
        </p:spPr>
        <p:txBody>
          <a:bodyPr wrap="square" rtlCol="0">
            <a:spAutoFit/>
          </a:bodyPr>
          <a:lstStyle/>
          <a:p>
            <a:r>
              <a:rPr lang="en-GB" sz="2000" dirty="0"/>
              <a:t>We are singers and musicians.</a:t>
            </a:r>
          </a:p>
        </p:txBody>
      </p:sp>
      <p:sp>
        <p:nvSpPr>
          <p:cNvPr id="29" name="TextBox 28">
            <a:extLst>
              <a:ext uri="{FF2B5EF4-FFF2-40B4-BE49-F238E27FC236}">
                <a16:creationId xmlns:a16="http://schemas.microsoft.com/office/drawing/2014/main" id="{63C62113-D645-493F-A1C9-0005AD09574C}"/>
              </a:ext>
            </a:extLst>
          </p:cNvPr>
          <p:cNvSpPr txBox="1"/>
          <p:nvPr/>
        </p:nvSpPr>
        <p:spPr>
          <a:xfrm>
            <a:off x="5350175" y="3919945"/>
            <a:ext cx="4978853" cy="400110"/>
          </a:xfrm>
          <a:prstGeom prst="rect">
            <a:avLst/>
          </a:prstGeom>
          <a:noFill/>
        </p:spPr>
        <p:txBody>
          <a:bodyPr wrap="square" rtlCol="0">
            <a:spAutoFit/>
          </a:bodyPr>
          <a:lstStyle/>
          <a:p>
            <a:r>
              <a:rPr lang="en-GB" sz="2000" dirty="0"/>
              <a:t>We sing in Ukrainian and English.</a:t>
            </a:r>
          </a:p>
        </p:txBody>
      </p:sp>
      <p:sp>
        <p:nvSpPr>
          <p:cNvPr id="30" name="TextBox 29">
            <a:extLst>
              <a:ext uri="{FF2B5EF4-FFF2-40B4-BE49-F238E27FC236}">
                <a16:creationId xmlns:a16="http://schemas.microsoft.com/office/drawing/2014/main" id="{ED0532FA-9348-40AF-B7B5-60FA3F31345C}"/>
              </a:ext>
            </a:extLst>
          </p:cNvPr>
          <p:cNvSpPr txBox="1"/>
          <p:nvPr/>
        </p:nvSpPr>
        <p:spPr>
          <a:xfrm>
            <a:off x="5347447" y="4701775"/>
            <a:ext cx="6639089" cy="707886"/>
          </a:xfrm>
          <a:prstGeom prst="rect">
            <a:avLst/>
          </a:prstGeom>
          <a:noFill/>
        </p:spPr>
        <p:txBody>
          <a:bodyPr wrap="square" rtlCol="0">
            <a:spAutoFit/>
          </a:bodyPr>
          <a:lstStyle/>
          <a:p>
            <a:r>
              <a:rPr lang="en-GB" sz="2000" dirty="0"/>
              <a:t>Our song ‘Stefania’ describes a mother and a homeland.</a:t>
            </a: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
        <p:nvSpPr>
          <p:cNvPr id="31" name="TextBox 30">
            <a:extLst>
              <a:ext uri="{FF2B5EF4-FFF2-40B4-BE49-F238E27FC236}">
                <a16:creationId xmlns:a16="http://schemas.microsoft.com/office/drawing/2014/main" id="{7E34D4D8-B7E1-4A9A-9C68-EFCFE06F9CA8}"/>
              </a:ext>
            </a:extLst>
          </p:cNvPr>
          <p:cNvSpPr txBox="1"/>
          <p:nvPr/>
        </p:nvSpPr>
        <p:spPr>
          <a:xfrm>
            <a:off x="157916" y="2381812"/>
            <a:ext cx="5146383" cy="707886"/>
          </a:xfrm>
          <a:prstGeom prst="rect">
            <a:avLst/>
          </a:prstGeom>
          <a:noFill/>
        </p:spPr>
        <p:txBody>
          <a:bodyPr wrap="square">
            <a:spAutoFit/>
          </a:bodyPr>
          <a:lstStyle/>
          <a:p>
            <a:r>
              <a:rPr lang="en-GB" sz="2000" b="1" dirty="0" err="1"/>
              <a:t>Wir</a:t>
            </a:r>
            <a:r>
              <a:rPr lang="en-GB" sz="2000" b="1" dirty="0"/>
              <a:t> </a:t>
            </a:r>
            <a:r>
              <a:rPr lang="en-GB" sz="2000" b="1" dirty="0" err="1"/>
              <a:t>heißen</a:t>
            </a:r>
            <a:r>
              <a:rPr lang="en-GB" sz="2000" b="1" dirty="0"/>
              <a:t> Oleg, </a:t>
            </a:r>
            <a:r>
              <a:rPr lang="en-GB" sz="2000" b="1" dirty="0" err="1"/>
              <a:t>Ihor</a:t>
            </a:r>
            <a:r>
              <a:rPr lang="en-GB" sz="2000" b="1" dirty="0"/>
              <a:t>, </a:t>
            </a:r>
            <a:r>
              <a:rPr lang="en-GB" sz="2000" b="1" dirty="0" err="1"/>
              <a:t>Danyjil</a:t>
            </a:r>
            <a:r>
              <a:rPr lang="en-GB" sz="2000" b="1" dirty="0"/>
              <a:t>, </a:t>
            </a:r>
            <a:r>
              <a:rPr lang="en-GB" sz="2000" b="1" dirty="0" err="1"/>
              <a:t>Witalij</a:t>
            </a:r>
            <a:r>
              <a:rPr lang="en-GB" sz="2000" b="1" dirty="0"/>
              <a:t> und </a:t>
            </a:r>
            <a:r>
              <a:rPr lang="en-GB" sz="2000" b="1" dirty="0" err="1"/>
              <a:t>Tymofij</a:t>
            </a:r>
            <a:r>
              <a:rPr lang="en-GB" sz="2000" b="1" dirty="0"/>
              <a:t>.</a:t>
            </a:r>
          </a:p>
        </p:txBody>
      </p:sp>
      <p:sp>
        <p:nvSpPr>
          <p:cNvPr id="32" name="TextBox 31">
            <a:extLst>
              <a:ext uri="{FF2B5EF4-FFF2-40B4-BE49-F238E27FC236}">
                <a16:creationId xmlns:a16="http://schemas.microsoft.com/office/drawing/2014/main" id="{B053C7B5-0C39-4DB8-9BE8-65AA9EF291F4}"/>
              </a:ext>
            </a:extLst>
          </p:cNvPr>
          <p:cNvSpPr txBox="1"/>
          <p:nvPr/>
        </p:nvSpPr>
        <p:spPr>
          <a:xfrm>
            <a:off x="157915" y="3514144"/>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drei</a:t>
            </a:r>
            <a:r>
              <a:rPr lang="en-GB" sz="2000" b="1" dirty="0"/>
              <a:t> Jahre alt.</a:t>
            </a:r>
          </a:p>
        </p:txBody>
      </p:sp>
      <p:sp>
        <p:nvSpPr>
          <p:cNvPr id="33" name="TextBox 32">
            <a:extLst>
              <a:ext uri="{FF2B5EF4-FFF2-40B4-BE49-F238E27FC236}">
                <a16:creationId xmlns:a16="http://schemas.microsoft.com/office/drawing/2014/main" id="{1AD026BE-346D-495F-99D7-6FF56BC4198A}"/>
              </a:ext>
            </a:extLst>
          </p:cNvPr>
          <p:cNvSpPr txBox="1"/>
          <p:nvPr/>
        </p:nvSpPr>
        <p:spPr>
          <a:xfrm>
            <a:off x="157915" y="4363233"/>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Ukrainer</a:t>
            </a:r>
            <a:r>
              <a:rPr lang="en-GB" sz="2000" b="1" dirty="0"/>
              <a:t>.</a:t>
            </a:r>
          </a:p>
        </p:txBody>
      </p:sp>
      <p:sp>
        <p:nvSpPr>
          <p:cNvPr id="34" name="TextBox 33">
            <a:extLst>
              <a:ext uri="{FF2B5EF4-FFF2-40B4-BE49-F238E27FC236}">
                <a16:creationId xmlns:a16="http://schemas.microsoft.com/office/drawing/2014/main" id="{A94E5B74-F509-44D8-8F85-17C5986E8A24}"/>
              </a:ext>
            </a:extLst>
          </p:cNvPr>
          <p:cNvSpPr txBox="1"/>
          <p:nvPr/>
        </p:nvSpPr>
        <p:spPr>
          <a:xfrm>
            <a:off x="157915" y="5189932"/>
            <a:ext cx="5146383" cy="400110"/>
          </a:xfrm>
          <a:prstGeom prst="rect">
            <a:avLst/>
          </a:prstGeom>
          <a:noFill/>
        </p:spPr>
        <p:txBody>
          <a:bodyPr wrap="square">
            <a:spAutoFit/>
          </a:bodyPr>
          <a:lstStyle/>
          <a:p>
            <a:r>
              <a:rPr lang="en-GB" sz="2000" b="1" dirty="0" err="1"/>
              <a:t>Unsere</a:t>
            </a:r>
            <a:r>
              <a:rPr lang="en-GB" sz="2000" b="1" dirty="0"/>
              <a:t> Heimat </a:t>
            </a:r>
            <a:r>
              <a:rPr lang="en-GB" sz="2000" b="1" dirty="0" err="1"/>
              <a:t>ist</a:t>
            </a:r>
            <a:r>
              <a:rPr lang="en-GB" sz="2000" b="1" dirty="0"/>
              <a:t> </a:t>
            </a:r>
            <a:r>
              <a:rPr lang="en-GB" sz="2000" b="1" dirty="0" err="1"/>
              <a:t>Kalush</a:t>
            </a:r>
            <a:r>
              <a:rPr lang="en-GB" sz="2000" b="1" dirty="0"/>
              <a:t>, Ukraine.</a:t>
            </a:r>
          </a:p>
        </p:txBody>
      </p:sp>
      <p:sp>
        <p:nvSpPr>
          <p:cNvPr id="35" name="TextBox 34">
            <a:extLst>
              <a:ext uri="{FF2B5EF4-FFF2-40B4-BE49-F238E27FC236}">
                <a16:creationId xmlns:a16="http://schemas.microsoft.com/office/drawing/2014/main" id="{E44ECEA8-B8EC-4496-A7A0-4D7705D01657}"/>
              </a:ext>
            </a:extLst>
          </p:cNvPr>
          <p:cNvSpPr txBox="1"/>
          <p:nvPr/>
        </p:nvSpPr>
        <p:spPr>
          <a:xfrm>
            <a:off x="157915" y="5951037"/>
            <a:ext cx="5146383" cy="400110"/>
          </a:xfrm>
          <a:prstGeom prst="rect">
            <a:avLst/>
          </a:prstGeom>
          <a:noFill/>
        </p:spPr>
        <p:txBody>
          <a:bodyPr wrap="square">
            <a:spAutoFit/>
          </a:bodyPr>
          <a:lstStyle/>
          <a:p>
            <a:r>
              <a:rPr lang="en-GB" sz="2000" b="1" dirty="0" err="1"/>
              <a:t>Wir</a:t>
            </a:r>
            <a:r>
              <a:rPr lang="en-GB" sz="2000" b="1" dirty="0"/>
              <a:t> </a:t>
            </a:r>
            <a:r>
              <a:rPr lang="en-GB" sz="2000" b="1" dirty="0" err="1"/>
              <a:t>wohnen</a:t>
            </a:r>
            <a:r>
              <a:rPr lang="en-GB" sz="2000" b="1" dirty="0"/>
              <a:t> </a:t>
            </a:r>
            <a:r>
              <a:rPr lang="en-GB" sz="2000" b="1" dirty="0" err="1"/>
              <a:t>noch</a:t>
            </a:r>
            <a:r>
              <a:rPr lang="en-GB" sz="2000" b="1" dirty="0"/>
              <a:t> in </a:t>
            </a:r>
            <a:r>
              <a:rPr lang="en-GB" sz="2000" b="1" dirty="0" err="1"/>
              <a:t>Kalush</a:t>
            </a:r>
            <a:r>
              <a:rPr lang="en-GB" sz="2000" b="1" dirty="0"/>
              <a:t>.</a:t>
            </a:r>
          </a:p>
        </p:txBody>
      </p:sp>
      <p:sp>
        <p:nvSpPr>
          <p:cNvPr id="36" name="TextBox 35">
            <a:extLst>
              <a:ext uri="{FF2B5EF4-FFF2-40B4-BE49-F238E27FC236}">
                <a16:creationId xmlns:a16="http://schemas.microsoft.com/office/drawing/2014/main" id="{510C581D-BF95-4215-BBE0-06CA79F57A4F}"/>
              </a:ext>
            </a:extLst>
          </p:cNvPr>
          <p:cNvSpPr txBox="1"/>
          <p:nvPr/>
        </p:nvSpPr>
        <p:spPr>
          <a:xfrm>
            <a:off x="5351288" y="3446727"/>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Sänger</a:t>
            </a:r>
            <a:r>
              <a:rPr lang="en-GB" sz="2000" b="1" dirty="0"/>
              <a:t> und Musiker.</a:t>
            </a:r>
          </a:p>
        </p:txBody>
      </p:sp>
      <p:sp>
        <p:nvSpPr>
          <p:cNvPr id="37" name="TextBox 36">
            <a:extLst>
              <a:ext uri="{FF2B5EF4-FFF2-40B4-BE49-F238E27FC236}">
                <a16:creationId xmlns:a16="http://schemas.microsoft.com/office/drawing/2014/main" id="{7E173BBF-AA40-4E0A-8AB5-57441292902F}"/>
              </a:ext>
            </a:extLst>
          </p:cNvPr>
          <p:cNvSpPr txBox="1"/>
          <p:nvPr/>
        </p:nvSpPr>
        <p:spPr>
          <a:xfrm>
            <a:off x="5351288" y="4290695"/>
            <a:ext cx="5146383" cy="400110"/>
          </a:xfrm>
          <a:prstGeom prst="rect">
            <a:avLst/>
          </a:prstGeom>
          <a:noFill/>
        </p:spPr>
        <p:txBody>
          <a:bodyPr wrap="square">
            <a:spAutoFit/>
          </a:bodyPr>
          <a:lstStyle/>
          <a:p>
            <a:r>
              <a:rPr lang="en-GB" sz="2000" b="1" dirty="0" err="1"/>
              <a:t>Wir</a:t>
            </a:r>
            <a:r>
              <a:rPr lang="en-GB" sz="2000" b="1" dirty="0"/>
              <a:t> </a:t>
            </a:r>
            <a:r>
              <a:rPr lang="en-GB" sz="2000" b="1" dirty="0" err="1"/>
              <a:t>singen</a:t>
            </a:r>
            <a:r>
              <a:rPr lang="en-GB" sz="2000" b="1" dirty="0"/>
              <a:t> auf </a:t>
            </a:r>
            <a:r>
              <a:rPr lang="en-GB" sz="2000" b="1" dirty="0" err="1"/>
              <a:t>Ukrainisch</a:t>
            </a:r>
            <a:r>
              <a:rPr lang="en-GB" sz="2000" b="1" dirty="0"/>
              <a:t> und </a:t>
            </a:r>
            <a:r>
              <a:rPr lang="en-GB" sz="2000" b="1" dirty="0" err="1"/>
              <a:t>Englisch</a:t>
            </a:r>
            <a:r>
              <a:rPr lang="en-GB" sz="2000" b="1" dirty="0"/>
              <a:t>.</a:t>
            </a:r>
          </a:p>
        </p:txBody>
      </p:sp>
      <p:sp>
        <p:nvSpPr>
          <p:cNvPr id="38" name="TextBox 37">
            <a:extLst>
              <a:ext uri="{FF2B5EF4-FFF2-40B4-BE49-F238E27FC236}">
                <a16:creationId xmlns:a16="http://schemas.microsoft.com/office/drawing/2014/main" id="{90BCD141-8FBF-428E-8BEA-0CF7E79D1A1C}"/>
              </a:ext>
            </a:extLst>
          </p:cNvPr>
          <p:cNvSpPr txBox="1"/>
          <p:nvPr/>
        </p:nvSpPr>
        <p:spPr>
          <a:xfrm>
            <a:off x="5351289" y="5340533"/>
            <a:ext cx="3068254" cy="1015663"/>
          </a:xfrm>
          <a:prstGeom prst="rect">
            <a:avLst/>
          </a:prstGeom>
          <a:noFill/>
        </p:spPr>
        <p:txBody>
          <a:bodyPr wrap="square">
            <a:spAutoFit/>
          </a:bodyPr>
          <a:lstStyle/>
          <a:p>
            <a:r>
              <a:rPr lang="en-GB" sz="2000" b="1" dirty="0"/>
              <a:t>Unser Lied </a:t>
            </a:r>
            <a:r>
              <a:rPr lang="en-GB" sz="2000" b="1" dirty="0">
                <a:latin typeface="Arial" panose="020B0604020202020204" pitchFamily="34" charset="0"/>
                <a:ea typeface="SimSun" panose="02010600030101010101" pitchFamily="2" charset="-122"/>
                <a:cs typeface="Times New Roman" panose="02020603050405020304" pitchFamily="18"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Stefania</a:t>
            </a:r>
            <a:r>
              <a:rPr lang="en-GB" sz="2000" b="1" dirty="0">
                <a:latin typeface="Century Gothic" panose="020B0502020202020204" pitchFamily="34" charset="0"/>
                <a:ea typeface="SimSun" panose="02010600030101010101" pitchFamily="2" charset="-122"/>
                <a:cs typeface="Century Gothic" panose="020B0502020202020204" pitchFamily="34"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t>beschreibt</a:t>
            </a:r>
            <a:r>
              <a:rPr lang="en-GB" sz="2000" b="1" dirty="0"/>
              <a:t> eine Mutter und eine Heimat.</a:t>
            </a:r>
          </a:p>
        </p:txBody>
      </p:sp>
      <p:sp>
        <p:nvSpPr>
          <p:cNvPr id="17" name="Rectangle 16">
            <a:extLst>
              <a:ext uri="{FF2B5EF4-FFF2-40B4-BE49-F238E27FC236}">
                <a16:creationId xmlns:a16="http://schemas.microsoft.com/office/drawing/2014/main" id="{6613B740-B77E-41B9-987C-6BE3F918FC52}"/>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Tree>
    <p:extLst>
      <p:ext uri="{BB962C8B-B14F-4D97-AF65-F5344CB8AC3E}">
        <p14:creationId xmlns:p14="http://schemas.microsoft.com/office/powerpoint/2010/main" val="18016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left)">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P spid="32" grpId="0"/>
      <p:bldP spid="33" grpId="0"/>
      <p:bldP spid="34"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891118" cy="647577"/>
          </a:xfrm>
        </p:spPr>
        <p:txBody>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3" y="864316"/>
            <a:ext cx="7184572" cy="5405195"/>
          </a:xfrm>
        </p:spPr>
        <p:txBody>
          <a:bodyPr>
            <a:normAutofit lnSpcReduction="10000"/>
          </a:bodyPr>
          <a:lstStyle/>
          <a:p>
            <a:pPr>
              <a:lnSpc>
                <a:spcPct val="200000"/>
              </a:lnSpc>
            </a:pPr>
            <a:r>
              <a:rPr lang="en-GB" sz="2000" dirty="0"/>
              <a:t>Name: Emma </a:t>
            </a:r>
            <a:r>
              <a:rPr lang="en-GB" sz="2000" dirty="0" err="1"/>
              <a:t>Raducanu</a:t>
            </a:r>
            <a:endParaRPr lang="en-GB" sz="2000" dirty="0"/>
          </a:p>
          <a:p>
            <a:pPr>
              <a:lnSpc>
                <a:spcPct val="200000"/>
              </a:lnSpc>
            </a:pPr>
            <a:r>
              <a:rPr lang="en-GB" sz="2000" dirty="0"/>
              <a:t>Age: 19</a:t>
            </a:r>
          </a:p>
          <a:p>
            <a:pPr>
              <a:lnSpc>
                <a:spcPct val="200000"/>
              </a:lnSpc>
            </a:pPr>
            <a:r>
              <a:rPr lang="en-GB" sz="2000" dirty="0"/>
              <a:t>Nationality: English</a:t>
            </a:r>
          </a:p>
          <a:p>
            <a:pPr>
              <a:lnSpc>
                <a:spcPct val="200000"/>
              </a:lnSpc>
            </a:pPr>
            <a:r>
              <a:rPr lang="en-GB" sz="2000" dirty="0"/>
              <a:t>Place of residence: Bromley, London</a:t>
            </a:r>
          </a:p>
          <a:p>
            <a:pPr>
              <a:lnSpc>
                <a:spcPct val="200000"/>
              </a:lnSpc>
            </a:pPr>
            <a:r>
              <a:rPr lang="en-GB" sz="2000" dirty="0"/>
              <a:t>Place of birth/home country: Canada</a:t>
            </a:r>
          </a:p>
          <a:p>
            <a:pPr>
              <a:lnSpc>
                <a:spcPct val="200000"/>
              </a:lnSpc>
            </a:pPr>
            <a:r>
              <a:rPr lang="en-GB" sz="2000" dirty="0"/>
              <a:t>Languages spoken:</a:t>
            </a:r>
          </a:p>
          <a:p>
            <a:pPr>
              <a:lnSpc>
                <a:spcPct val="200000"/>
              </a:lnSpc>
            </a:pPr>
            <a:r>
              <a:rPr lang="en-GB" sz="2000" dirty="0"/>
              <a:t>Job:</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2891118" y="276867"/>
            <a:ext cx="5809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lang="en-US" sz="2400" b="1" dirty="0">
                <a:solidFill>
                  <a:srgbClr val="525050"/>
                </a:solidFill>
                <a:latin typeface="Century Gothic"/>
              </a:rPr>
              <a:t> </a:t>
            </a:r>
            <a:r>
              <a:rPr lang="en-US" sz="2400" b="1" dirty="0" err="1">
                <a:solidFill>
                  <a:srgbClr val="525050"/>
                </a:solidFill>
                <a:latin typeface="Century Gothic"/>
              </a:rPr>
              <a:t>ein</a:t>
            </a:r>
            <a:r>
              <a:rPr lang="en-US" sz="2400" b="1" dirty="0">
                <a:solidFill>
                  <a:srgbClr val="525050"/>
                </a:solidFill>
                <a:latin typeface="Century Gothic"/>
              </a:rPr>
              <a:t> </a:t>
            </a:r>
            <a:r>
              <a:rPr lang="en-US" sz="2400" b="1" dirty="0" err="1">
                <a:solidFill>
                  <a:srgbClr val="525050"/>
                </a:solidFill>
                <a:latin typeface="Century Gothic"/>
              </a:rPr>
              <a:t>Profil</a:t>
            </a:r>
            <a:r>
              <a:rPr lang="en-US" sz="2400" b="1" dirty="0">
                <a:solidFill>
                  <a:srgbClr val="525050"/>
                </a:solidFill>
                <a:latin typeface="Century Gothic"/>
              </a:rPr>
              <a:t> auf Deutsch.</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1" name="TextBox 10">
            <a:extLst>
              <a:ext uri="{FF2B5EF4-FFF2-40B4-BE49-F238E27FC236}">
                <a16:creationId xmlns:a16="http://schemas.microsoft.com/office/drawing/2014/main" id="{DAD53CB4-F338-48B6-A0CD-652996E0423F}"/>
              </a:ext>
            </a:extLst>
          </p:cNvPr>
          <p:cNvSpPr txBox="1"/>
          <p:nvPr/>
        </p:nvSpPr>
        <p:spPr>
          <a:xfrm>
            <a:off x="406873" y="1401177"/>
            <a:ext cx="3909629" cy="400110"/>
          </a:xfrm>
          <a:prstGeom prst="rect">
            <a:avLst/>
          </a:prstGeom>
          <a:noFill/>
        </p:spPr>
        <p:txBody>
          <a:bodyPr wrap="square">
            <a:spAutoFit/>
          </a:bodyPr>
          <a:lstStyle/>
          <a:p>
            <a:r>
              <a:rPr lang="en-GB" sz="2000" b="1" dirty="0"/>
              <a:t>Ich </a:t>
            </a:r>
            <a:r>
              <a:rPr lang="en-GB" sz="2000" b="1" dirty="0" err="1"/>
              <a:t>heiße</a:t>
            </a:r>
            <a:r>
              <a:rPr lang="en-GB" sz="2000" b="1" dirty="0"/>
              <a:t> Emma </a:t>
            </a:r>
            <a:r>
              <a:rPr lang="en-GB" sz="2000" b="1" dirty="0" err="1"/>
              <a:t>Raducanu</a:t>
            </a:r>
            <a:r>
              <a:rPr lang="en-GB" sz="2000" b="1" dirty="0"/>
              <a:t>.</a:t>
            </a:r>
          </a:p>
        </p:txBody>
      </p:sp>
      <p:sp>
        <p:nvSpPr>
          <p:cNvPr id="12" name="TextBox 11">
            <a:extLst>
              <a:ext uri="{FF2B5EF4-FFF2-40B4-BE49-F238E27FC236}">
                <a16:creationId xmlns:a16="http://schemas.microsoft.com/office/drawing/2014/main" id="{5DF55ED9-E1AE-4C6E-B5FE-20D60AAEB2AC}"/>
              </a:ext>
            </a:extLst>
          </p:cNvPr>
          <p:cNvSpPr txBox="1"/>
          <p:nvPr/>
        </p:nvSpPr>
        <p:spPr>
          <a:xfrm>
            <a:off x="373064" y="2116021"/>
            <a:ext cx="3909629" cy="400110"/>
          </a:xfrm>
          <a:prstGeom prst="rect">
            <a:avLst/>
          </a:prstGeom>
          <a:noFill/>
        </p:spPr>
        <p:txBody>
          <a:bodyPr wrap="square">
            <a:spAutoFit/>
          </a:bodyPr>
          <a:lstStyle/>
          <a:p>
            <a:r>
              <a:rPr lang="en-GB" sz="2000" b="1" dirty="0"/>
              <a:t>Ich bin </a:t>
            </a:r>
            <a:r>
              <a:rPr lang="en-GB" sz="2000" b="1" dirty="0" err="1"/>
              <a:t>neunzehn</a:t>
            </a:r>
            <a:r>
              <a:rPr lang="en-GB" sz="2000" b="1" dirty="0"/>
              <a:t> Jahre alt.</a:t>
            </a:r>
          </a:p>
        </p:txBody>
      </p:sp>
      <p:sp>
        <p:nvSpPr>
          <p:cNvPr id="13" name="TextBox 12">
            <a:extLst>
              <a:ext uri="{FF2B5EF4-FFF2-40B4-BE49-F238E27FC236}">
                <a16:creationId xmlns:a16="http://schemas.microsoft.com/office/drawing/2014/main" id="{1AD4A118-3095-4D32-8F1F-8A5D5D510C78}"/>
              </a:ext>
            </a:extLst>
          </p:cNvPr>
          <p:cNvSpPr txBox="1"/>
          <p:nvPr/>
        </p:nvSpPr>
        <p:spPr>
          <a:xfrm>
            <a:off x="406872" y="2793537"/>
            <a:ext cx="3909629" cy="400110"/>
          </a:xfrm>
          <a:prstGeom prst="rect">
            <a:avLst/>
          </a:prstGeom>
          <a:noFill/>
        </p:spPr>
        <p:txBody>
          <a:bodyPr wrap="square">
            <a:spAutoFit/>
          </a:bodyPr>
          <a:lstStyle/>
          <a:p>
            <a:r>
              <a:rPr lang="en-GB" sz="2000" b="1" dirty="0"/>
              <a:t>Ich bin </a:t>
            </a:r>
            <a:r>
              <a:rPr lang="en-GB" sz="2000" b="1" dirty="0" err="1"/>
              <a:t>Engländerin</a:t>
            </a:r>
            <a:r>
              <a:rPr lang="en-GB" sz="2000" b="1" dirty="0"/>
              <a:t>.</a:t>
            </a:r>
          </a:p>
        </p:txBody>
      </p:sp>
      <p:sp>
        <p:nvSpPr>
          <p:cNvPr id="14" name="TextBox 13">
            <a:extLst>
              <a:ext uri="{FF2B5EF4-FFF2-40B4-BE49-F238E27FC236}">
                <a16:creationId xmlns:a16="http://schemas.microsoft.com/office/drawing/2014/main" id="{E11A762D-90C6-4FC7-ACBF-AD1564C0BB0E}"/>
              </a:ext>
            </a:extLst>
          </p:cNvPr>
          <p:cNvSpPr txBox="1"/>
          <p:nvPr/>
        </p:nvSpPr>
        <p:spPr>
          <a:xfrm>
            <a:off x="373064" y="3516404"/>
            <a:ext cx="8548865" cy="400110"/>
          </a:xfrm>
          <a:prstGeom prst="rect">
            <a:avLst/>
          </a:prstGeom>
          <a:noFill/>
        </p:spPr>
        <p:txBody>
          <a:bodyPr wrap="square">
            <a:spAutoFit/>
          </a:bodyPr>
          <a:lstStyle/>
          <a:p>
            <a:r>
              <a:rPr lang="en-GB" sz="2000" b="1" dirty="0"/>
              <a:t>Ich </a:t>
            </a:r>
            <a:r>
              <a:rPr lang="en-GB" sz="2000" b="1" dirty="0" err="1"/>
              <a:t>wohne</a:t>
            </a:r>
            <a:r>
              <a:rPr lang="en-GB" sz="2000" b="1" dirty="0"/>
              <a:t> in Bromley, London,…</a:t>
            </a:r>
          </a:p>
        </p:txBody>
      </p:sp>
      <p:sp>
        <p:nvSpPr>
          <p:cNvPr id="15" name="TextBox 14">
            <a:extLst>
              <a:ext uri="{FF2B5EF4-FFF2-40B4-BE49-F238E27FC236}">
                <a16:creationId xmlns:a16="http://schemas.microsoft.com/office/drawing/2014/main" id="{86C069D0-7CF9-46E8-838B-AF01B86D0F9C}"/>
              </a:ext>
            </a:extLst>
          </p:cNvPr>
          <p:cNvSpPr txBox="1"/>
          <p:nvPr/>
        </p:nvSpPr>
        <p:spPr>
          <a:xfrm>
            <a:off x="350955" y="4937181"/>
            <a:ext cx="7889960" cy="400110"/>
          </a:xfrm>
          <a:prstGeom prst="rect">
            <a:avLst/>
          </a:prstGeom>
          <a:noFill/>
        </p:spPr>
        <p:txBody>
          <a:bodyPr wrap="square">
            <a:spAutoFit/>
          </a:bodyPr>
          <a:lstStyle/>
          <a:p>
            <a:r>
              <a:rPr lang="en-GB" sz="2000" b="1" dirty="0"/>
              <a:t>Ich </a:t>
            </a:r>
            <a:r>
              <a:rPr lang="en-GB" sz="2000" b="1" dirty="0" err="1"/>
              <a:t>spreche</a:t>
            </a:r>
            <a:r>
              <a:rPr lang="en-GB" sz="2000" b="1" dirty="0"/>
              <a:t> </a:t>
            </a:r>
            <a:r>
              <a:rPr lang="en-GB" sz="2000" b="1" dirty="0" err="1"/>
              <a:t>Englisch</a:t>
            </a:r>
            <a:r>
              <a:rPr lang="en-GB" sz="2000" b="1" dirty="0"/>
              <a:t>, </a:t>
            </a:r>
            <a:r>
              <a:rPr lang="en-GB" sz="2000" b="1" dirty="0" err="1"/>
              <a:t>Hochchinesisch</a:t>
            </a:r>
            <a:r>
              <a:rPr lang="en-GB" sz="2000" b="1" dirty="0"/>
              <a:t> und </a:t>
            </a:r>
            <a:r>
              <a:rPr lang="en-GB" sz="2000" b="1" dirty="0" err="1"/>
              <a:t>Rumänisch</a:t>
            </a:r>
            <a:r>
              <a:rPr lang="en-GB" sz="2000" b="1" dirty="0"/>
              <a:t>.</a:t>
            </a:r>
          </a:p>
        </p:txBody>
      </p:sp>
      <p:sp>
        <p:nvSpPr>
          <p:cNvPr id="16" name="TextBox 15">
            <a:extLst>
              <a:ext uri="{FF2B5EF4-FFF2-40B4-BE49-F238E27FC236}">
                <a16:creationId xmlns:a16="http://schemas.microsoft.com/office/drawing/2014/main" id="{C3007318-4641-493A-8870-09D20022F89A}"/>
              </a:ext>
            </a:extLst>
          </p:cNvPr>
          <p:cNvSpPr txBox="1"/>
          <p:nvPr/>
        </p:nvSpPr>
        <p:spPr>
          <a:xfrm>
            <a:off x="373063" y="5648862"/>
            <a:ext cx="3909629" cy="400110"/>
          </a:xfrm>
          <a:prstGeom prst="rect">
            <a:avLst/>
          </a:prstGeom>
          <a:noFill/>
        </p:spPr>
        <p:txBody>
          <a:bodyPr wrap="square">
            <a:spAutoFit/>
          </a:bodyPr>
          <a:lstStyle/>
          <a:p>
            <a:r>
              <a:rPr lang="en-GB" sz="2000" b="1" dirty="0"/>
              <a:t>Ich bin </a:t>
            </a:r>
            <a:r>
              <a:rPr lang="en-GB" sz="2000" b="1" dirty="0" err="1"/>
              <a:t>Tennisspielerin</a:t>
            </a:r>
            <a:r>
              <a:rPr lang="en-GB" sz="2000" b="1" dirty="0"/>
              <a:t>.</a:t>
            </a:r>
          </a:p>
        </p:txBody>
      </p:sp>
      <p:sp>
        <p:nvSpPr>
          <p:cNvPr id="17" name="Rectangle 16">
            <a:extLst>
              <a:ext uri="{FF2B5EF4-FFF2-40B4-BE49-F238E27FC236}">
                <a16:creationId xmlns:a16="http://schemas.microsoft.com/office/drawing/2014/main" id="{6613B740-B77E-41B9-987C-6BE3F918FC52}"/>
              </a:ext>
            </a:extLst>
          </p:cNvPr>
          <p:cNvSpPr/>
          <p:nvPr/>
        </p:nvSpPr>
        <p:spPr>
          <a:xfrm>
            <a:off x="5162391" y="5337291"/>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r>
              <a:rPr lang="en-GB" dirty="0">
                <a:solidFill>
                  <a:srgbClr val="FFF6D4"/>
                </a:solidFill>
              </a:rPr>
              <a:t> </a:t>
            </a: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8296835" y="4150698"/>
            <a:ext cx="3885510" cy="1655545"/>
          </a:xfrm>
          <a:prstGeom prst="wedgeRoundRectCallout">
            <a:avLst>
              <a:gd name="adj1" fmla="val -39910"/>
              <a:gd name="adj2" fmla="val 681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Note: </a:t>
            </a:r>
            <a:r>
              <a:rPr lang="en-GB" sz="2000" dirty="0" err="1"/>
              <a:t>Hochdeutsch</a:t>
            </a:r>
            <a:r>
              <a:rPr lang="en-GB" sz="2000" dirty="0"/>
              <a:t> (literally, High German) refers to the standard written and spoken language used in schools and in the media. </a:t>
            </a:r>
          </a:p>
        </p:txBody>
      </p:sp>
      <p:sp>
        <p:nvSpPr>
          <p:cNvPr id="19" name="TextBox 18">
            <a:extLst>
              <a:ext uri="{FF2B5EF4-FFF2-40B4-BE49-F238E27FC236}">
                <a16:creationId xmlns:a16="http://schemas.microsoft.com/office/drawing/2014/main" id="{236DC95E-AF39-4F0C-946C-686F233F6D9C}"/>
              </a:ext>
            </a:extLst>
          </p:cNvPr>
          <p:cNvSpPr txBox="1"/>
          <p:nvPr/>
        </p:nvSpPr>
        <p:spPr>
          <a:xfrm>
            <a:off x="406872" y="4210942"/>
            <a:ext cx="6199094" cy="400110"/>
          </a:xfrm>
          <a:prstGeom prst="rect">
            <a:avLst/>
          </a:prstGeom>
          <a:noFill/>
        </p:spPr>
        <p:txBody>
          <a:bodyPr wrap="square">
            <a:spAutoFit/>
          </a:bodyPr>
          <a:lstStyle/>
          <a:p>
            <a:r>
              <a:rPr kumimoji="0" lang="en-GB" sz="2000" b="1" u="none" strike="noStrike" kern="1200" cap="none" spc="0" normalizeH="0" baseline="0" noProof="0" dirty="0">
                <a:ln>
                  <a:noFill/>
                </a:ln>
                <a:solidFill>
                  <a:srgbClr val="525050"/>
                </a:solidFill>
                <a:effectLst/>
                <a:uLnTx/>
                <a:uFillTx/>
                <a:latin typeface="Century Gothic"/>
              </a:rPr>
              <a:t>…</a:t>
            </a:r>
            <a:r>
              <a:rPr kumimoji="0" lang="en-GB" sz="2000" b="1" u="none" strike="noStrike" kern="1200" cap="none" spc="0" normalizeH="0" baseline="0" noProof="0" dirty="0" err="1">
                <a:ln>
                  <a:noFill/>
                </a:ln>
                <a:solidFill>
                  <a:srgbClr val="525050"/>
                </a:solidFill>
                <a:effectLst/>
                <a:uLnTx/>
                <a:uFillTx/>
                <a:latin typeface="Century Gothic"/>
              </a:rPr>
              <a:t>aber</a:t>
            </a:r>
            <a:r>
              <a:rPr kumimoji="0" lang="en-GB" sz="2000" b="1" u="none" strike="noStrike" kern="1200" cap="none" spc="0" normalizeH="0" baseline="0" noProof="0" dirty="0">
                <a:ln>
                  <a:noFill/>
                </a:ln>
                <a:solidFill>
                  <a:srgbClr val="525050"/>
                </a:solidFill>
                <a:effectLst/>
                <a:uLnTx/>
                <a:uFillTx/>
                <a:latin typeface="Century Gothic"/>
              </a:rPr>
              <a:t> </a:t>
            </a:r>
            <a:r>
              <a:rPr kumimoji="0" lang="en-GB" sz="2000" b="1" u="none" strike="noStrike" kern="1200" cap="none" spc="0" normalizeH="0" baseline="0" noProof="0" dirty="0" err="1">
                <a:ln>
                  <a:noFill/>
                </a:ln>
                <a:solidFill>
                  <a:srgbClr val="525050"/>
                </a:solidFill>
                <a:effectLst/>
                <a:uLnTx/>
                <a:uFillTx/>
                <a:latin typeface="Century Gothic"/>
              </a:rPr>
              <a:t>meine</a:t>
            </a:r>
            <a:r>
              <a:rPr kumimoji="0" lang="en-GB" sz="2000" b="1" u="none" strike="noStrike" kern="1200" cap="none" spc="0" normalizeH="0" baseline="0" noProof="0" dirty="0">
                <a:ln>
                  <a:noFill/>
                </a:ln>
                <a:solidFill>
                  <a:srgbClr val="525050"/>
                </a:solidFill>
                <a:effectLst/>
                <a:uLnTx/>
                <a:uFillTx/>
                <a:latin typeface="Century Gothic"/>
              </a:rPr>
              <a:t> Heimat </a:t>
            </a:r>
            <a:r>
              <a:rPr kumimoji="0" lang="en-GB" sz="2000" b="1" u="none" strike="noStrike" kern="1200" cap="none" spc="0" normalizeH="0" baseline="0" noProof="0" dirty="0" err="1">
                <a:ln>
                  <a:noFill/>
                </a:ln>
                <a:solidFill>
                  <a:srgbClr val="525050"/>
                </a:solidFill>
                <a:effectLst/>
                <a:uLnTx/>
                <a:uFillTx/>
                <a:latin typeface="Century Gothic"/>
              </a:rPr>
              <a:t>ist</a:t>
            </a:r>
            <a:r>
              <a:rPr kumimoji="0" lang="en-GB" sz="2000" b="1" u="none" strike="noStrike" kern="1200" cap="none" spc="0" normalizeH="0" baseline="0" noProof="0" dirty="0">
                <a:ln>
                  <a:noFill/>
                </a:ln>
                <a:solidFill>
                  <a:srgbClr val="525050"/>
                </a:solidFill>
                <a:effectLst/>
                <a:uLnTx/>
                <a:uFillTx/>
                <a:latin typeface="Century Gothic"/>
              </a:rPr>
              <a:t> </a:t>
            </a:r>
            <a:r>
              <a:rPr kumimoji="0" lang="en-GB" sz="2000" b="1" u="none" strike="noStrike" kern="1200" cap="none" spc="0" normalizeH="0" baseline="0" noProof="0" dirty="0" err="1">
                <a:ln>
                  <a:noFill/>
                </a:ln>
                <a:solidFill>
                  <a:srgbClr val="525050"/>
                </a:solidFill>
                <a:effectLst/>
                <a:uLnTx/>
                <a:uFillTx/>
                <a:latin typeface="Century Gothic"/>
              </a:rPr>
              <a:t>Kanada</a:t>
            </a:r>
            <a:r>
              <a:rPr kumimoji="0" lang="en-GB" sz="2000" b="1" u="none" strike="noStrike" kern="1200" cap="none" spc="0" normalizeH="0" baseline="0" noProof="0" dirty="0">
                <a:ln>
                  <a:noFill/>
                </a:ln>
                <a:solidFill>
                  <a:srgbClr val="525050"/>
                </a:solidFill>
                <a:effectLst/>
                <a:uLnTx/>
                <a:uFillTx/>
                <a:latin typeface="Century Gothic"/>
              </a:rPr>
              <a:t>.</a:t>
            </a:r>
            <a:endParaRPr lang="en-GB" dirty="0"/>
          </a:p>
        </p:txBody>
      </p:sp>
    </p:spTree>
    <p:extLst>
      <p:ext uri="{BB962C8B-B14F-4D97-AF65-F5344CB8AC3E}">
        <p14:creationId xmlns:p14="http://schemas.microsoft.com/office/powerpoint/2010/main" val="127171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891118"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778307" y="327745"/>
            <a:ext cx="87210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lang="en-US" sz="2400" b="1" dirty="0">
                <a:solidFill>
                  <a:srgbClr val="525050"/>
                </a:solidFill>
                <a:latin typeface="Century Gothic"/>
              </a:rPr>
              <a:t> </a:t>
            </a:r>
            <a:r>
              <a:rPr lang="en-US" sz="2400" b="1" dirty="0" err="1">
                <a:solidFill>
                  <a:srgbClr val="525050"/>
                </a:solidFill>
                <a:latin typeface="Century Gothic"/>
              </a:rPr>
              <a:t>ein</a:t>
            </a:r>
            <a:r>
              <a:rPr lang="en-US" sz="2400" b="1" dirty="0">
                <a:solidFill>
                  <a:srgbClr val="525050"/>
                </a:solidFill>
                <a:latin typeface="Century Gothic"/>
              </a:rPr>
              <a:t> </a:t>
            </a:r>
            <a:r>
              <a:rPr lang="en-US" sz="2400" b="1" dirty="0" err="1">
                <a:solidFill>
                  <a:srgbClr val="525050"/>
                </a:solidFill>
                <a:latin typeface="Century Gothic"/>
              </a:rPr>
              <a:t>Profil</a:t>
            </a:r>
            <a:r>
              <a:rPr lang="en-US" sz="2400" b="1" dirty="0">
                <a:solidFill>
                  <a:srgbClr val="525050"/>
                </a:solidFill>
                <a:latin typeface="Century Gothic"/>
              </a:rPr>
              <a:t> auf Deutsch. </a:t>
            </a:r>
            <a:r>
              <a:rPr lang="en-US" sz="2400" b="1" dirty="0" err="1">
                <a:solidFill>
                  <a:srgbClr val="525050"/>
                </a:solidFill>
                <a:latin typeface="Century Gothic"/>
              </a:rPr>
              <a:t>Benutz</a:t>
            </a:r>
            <a:r>
              <a:rPr lang="en-US" sz="2400" b="1" dirty="0">
                <a:solidFill>
                  <a:srgbClr val="525050"/>
                </a:solidFill>
                <a:latin typeface="Century Gothic"/>
              </a:rPr>
              <a:t> die Verbform ‘</a:t>
            </a:r>
            <a:r>
              <a:rPr lang="en-US" sz="2400" b="1" dirty="0" err="1">
                <a:solidFill>
                  <a:srgbClr val="525050"/>
                </a:solidFill>
                <a:latin typeface="Century Gothic"/>
              </a:rPr>
              <a:t>wir</a:t>
            </a:r>
            <a:r>
              <a:rPr lang="en-US" sz="2400" b="1" dirty="0">
                <a:solidFill>
                  <a:srgbClr val="525050"/>
                </a:solidFill>
                <a:latin typeface="Century Gothic"/>
              </a:rPr>
              <a:t>’ .</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pic>
        <p:nvPicPr>
          <p:cNvPr id="21" name="Picture 20">
            <a:extLst>
              <a:ext uri="{FF2B5EF4-FFF2-40B4-BE49-F238E27FC236}">
                <a16:creationId xmlns:a16="http://schemas.microsoft.com/office/drawing/2014/main" id="{D66CA4D0-9F0A-4B47-A841-28A2A7B0E6D8}"/>
              </a:ext>
            </a:extLst>
          </p:cNvPr>
          <p:cNvPicPr>
            <a:picLocks noChangeAspect="1"/>
          </p:cNvPicPr>
          <p:nvPr/>
        </p:nvPicPr>
        <p:blipFill>
          <a:blip r:embed="rId3"/>
          <a:stretch>
            <a:fillRect/>
          </a:stretch>
        </p:blipFill>
        <p:spPr>
          <a:xfrm>
            <a:off x="5559520" y="772024"/>
            <a:ext cx="6639089" cy="2340538"/>
          </a:xfrm>
          <a:prstGeom prst="rect">
            <a:avLst/>
          </a:prstGeom>
        </p:spPr>
      </p:pic>
      <p:sp>
        <p:nvSpPr>
          <p:cNvPr id="22" name="Text Placeholder 2">
            <a:extLst>
              <a:ext uri="{FF2B5EF4-FFF2-40B4-BE49-F238E27FC236}">
                <a16:creationId xmlns:a16="http://schemas.microsoft.com/office/drawing/2014/main" id="{E40830C9-C344-40DB-89BE-F2ECF1771985}"/>
              </a:ext>
            </a:extLst>
          </p:cNvPr>
          <p:cNvSpPr>
            <a:spLocks noGrp="1"/>
          </p:cNvSpPr>
          <p:nvPr>
            <p:ph type="body" sz="quarter" idx="10"/>
          </p:nvPr>
        </p:nvSpPr>
        <p:spPr>
          <a:xfrm>
            <a:off x="208021" y="848209"/>
            <a:ext cx="7184572" cy="5638280"/>
          </a:xfrm>
        </p:spPr>
        <p:txBody>
          <a:bodyPr>
            <a:normAutofit fontScale="92500" lnSpcReduction="20000"/>
          </a:bodyPr>
          <a:lstStyle/>
          <a:p>
            <a:pPr>
              <a:lnSpc>
                <a:spcPct val="200000"/>
              </a:lnSpc>
            </a:pPr>
            <a:r>
              <a:rPr lang="en-GB" sz="2000" dirty="0"/>
              <a:t>Name: </a:t>
            </a:r>
            <a:r>
              <a:rPr lang="en-GB" sz="2000" dirty="0" err="1"/>
              <a:t>Kalush</a:t>
            </a:r>
            <a:r>
              <a:rPr lang="en-GB" sz="2000" dirty="0"/>
              <a:t> Orchestra</a:t>
            </a:r>
          </a:p>
          <a:p>
            <a:pPr>
              <a:lnSpc>
                <a:spcPct val="200000"/>
              </a:lnSpc>
            </a:pPr>
            <a:r>
              <a:rPr lang="en-GB" sz="2000" dirty="0"/>
              <a:t>Age: 3</a:t>
            </a:r>
          </a:p>
          <a:p>
            <a:pPr>
              <a:lnSpc>
                <a:spcPct val="200000"/>
              </a:lnSpc>
            </a:pPr>
            <a:r>
              <a:rPr lang="en-GB" sz="2000" dirty="0"/>
              <a:t>Nationality: </a:t>
            </a:r>
            <a:r>
              <a:rPr lang="en-GB" sz="2000" dirty="0" err="1"/>
              <a:t>Ukranian</a:t>
            </a:r>
            <a:endParaRPr lang="en-GB" sz="2000" dirty="0"/>
          </a:p>
          <a:p>
            <a:pPr>
              <a:lnSpc>
                <a:spcPct val="200000"/>
              </a:lnSpc>
            </a:pPr>
            <a:r>
              <a:rPr lang="en-GB" sz="2000" dirty="0"/>
              <a:t>Place of birth/home country: </a:t>
            </a:r>
            <a:r>
              <a:rPr lang="en-GB" sz="2000" dirty="0" err="1"/>
              <a:t>Kalush</a:t>
            </a:r>
            <a:r>
              <a:rPr lang="en-GB" sz="2000" dirty="0"/>
              <a:t>, </a:t>
            </a:r>
            <a:r>
              <a:rPr lang="en-GB" sz="2000" dirty="0" err="1"/>
              <a:t>Ukrane</a:t>
            </a:r>
            <a:endParaRPr lang="en-GB" sz="2000" dirty="0"/>
          </a:p>
          <a:p>
            <a:pPr>
              <a:lnSpc>
                <a:spcPct val="200000"/>
              </a:lnSpc>
            </a:pPr>
            <a:r>
              <a:rPr lang="en-GB" sz="2000" dirty="0"/>
              <a:t>Place of residence: (still live in) </a:t>
            </a:r>
            <a:r>
              <a:rPr lang="en-GB" sz="2000" dirty="0" err="1"/>
              <a:t>Kalush</a:t>
            </a:r>
            <a:r>
              <a:rPr lang="en-GB" sz="2000" dirty="0"/>
              <a:t>, </a:t>
            </a:r>
            <a:r>
              <a:rPr lang="en-GB" sz="2000" dirty="0" err="1"/>
              <a:t>Ukrane</a:t>
            </a:r>
            <a:endParaRPr lang="en-GB" sz="2000" dirty="0"/>
          </a:p>
          <a:p>
            <a:pPr>
              <a:lnSpc>
                <a:spcPct val="200000"/>
              </a:lnSpc>
            </a:pPr>
            <a:r>
              <a:rPr lang="en-GB" sz="2000" dirty="0"/>
              <a:t>Job: Singers and musicians </a:t>
            </a:r>
          </a:p>
          <a:p>
            <a:pPr>
              <a:lnSpc>
                <a:spcPct val="200000"/>
              </a:lnSpc>
            </a:pPr>
            <a:r>
              <a:rPr lang="en-GB" sz="2000" dirty="0"/>
              <a:t>Languages sung in: </a:t>
            </a:r>
            <a:r>
              <a:rPr lang="en-GB" sz="2000" dirty="0" err="1"/>
              <a:t>Ukranian</a:t>
            </a:r>
            <a:r>
              <a:rPr lang="en-GB" sz="2000" dirty="0"/>
              <a:t> and English</a:t>
            </a:r>
          </a:p>
          <a:p>
            <a:pPr>
              <a:lnSpc>
                <a:spcPct val="200000"/>
              </a:lnSpc>
            </a:pPr>
            <a:r>
              <a:rPr lang="en-GB" sz="2000" dirty="0"/>
              <a:t>Song ‘Stefania’: describes a mother and a homeland</a:t>
            </a:r>
            <a:br>
              <a:rPr lang="en-GB" sz="2000" dirty="0"/>
            </a:br>
            <a:endParaRPr lang="en-GB" sz="2000" dirty="0"/>
          </a:p>
        </p:txBody>
      </p:sp>
      <p:sp>
        <p:nvSpPr>
          <p:cNvPr id="23" name="TextBox 22">
            <a:extLst>
              <a:ext uri="{FF2B5EF4-FFF2-40B4-BE49-F238E27FC236}">
                <a16:creationId xmlns:a16="http://schemas.microsoft.com/office/drawing/2014/main" id="{3F3B20E1-B888-4F9C-B448-ADD500CE2C16}"/>
              </a:ext>
            </a:extLst>
          </p:cNvPr>
          <p:cNvSpPr txBox="1"/>
          <p:nvPr/>
        </p:nvSpPr>
        <p:spPr>
          <a:xfrm>
            <a:off x="205116" y="1332924"/>
            <a:ext cx="5146383" cy="400110"/>
          </a:xfrm>
          <a:prstGeom prst="rect">
            <a:avLst/>
          </a:prstGeom>
          <a:noFill/>
        </p:spPr>
        <p:txBody>
          <a:bodyPr wrap="square">
            <a:spAutoFit/>
          </a:bodyPr>
          <a:lstStyle/>
          <a:p>
            <a:r>
              <a:rPr lang="en-GB" sz="2000" b="1" dirty="0"/>
              <a:t>Die Band </a:t>
            </a:r>
            <a:r>
              <a:rPr lang="en-GB" sz="2000" b="1" dirty="0" err="1"/>
              <a:t>heißt</a:t>
            </a:r>
            <a:r>
              <a:rPr lang="en-GB" sz="2000" b="1" dirty="0"/>
              <a:t> </a:t>
            </a:r>
            <a:r>
              <a:rPr lang="en-GB" sz="2000" b="1" dirty="0" err="1"/>
              <a:t>Kalush</a:t>
            </a:r>
            <a:r>
              <a:rPr lang="en-GB" sz="2000" b="1" dirty="0"/>
              <a:t> Orchestra.</a:t>
            </a:r>
          </a:p>
        </p:txBody>
      </p:sp>
      <p:sp>
        <p:nvSpPr>
          <p:cNvPr id="25" name="TextBox 24">
            <a:extLst>
              <a:ext uri="{FF2B5EF4-FFF2-40B4-BE49-F238E27FC236}">
                <a16:creationId xmlns:a16="http://schemas.microsoft.com/office/drawing/2014/main" id="{9D0D16FB-83D6-4BE5-87BF-A28394439FEE}"/>
              </a:ext>
            </a:extLst>
          </p:cNvPr>
          <p:cNvSpPr txBox="1"/>
          <p:nvPr/>
        </p:nvSpPr>
        <p:spPr>
          <a:xfrm>
            <a:off x="205119" y="1942293"/>
            <a:ext cx="319241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drei</a:t>
            </a:r>
            <a:r>
              <a:rPr lang="en-GB" sz="2000" b="1" dirty="0"/>
              <a:t> Jahre alt.</a:t>
            </a:r>
          </a:p>
        </p:txBody>
      </p:sp>
      <p:sp>
        <p:nvSpPr>
          <p:cNvPr id="26" name="TextBox 25">
            <a:extLst>
              <a:ext uri="{FF2B5EF4-FFF2-40B4-BE49-F238E27FC236}">
                <a16:creationId xmlns:a16="http://schemas.microsoft.com/office/drawing/2014/main" id="{D327F090-B83B-45DB-B96D-075745484334}"/>
              </a:ext>
            </a:extLst>
          </p:cNvPr>
          <p:cNvSpPr txBox="1"/>
          <p:nvPr/>
        </p:nvSpPr>
        <p:spPr>
          <a:xfrm>
            <a:off x="205119" y="2621552"/>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Ukrainer</a:t>
            </a:r>
            <a:r>
              <a:rPr lang="en-GB" sz="2000" b="1" dirty="0"/>
              <a:t>.</a:t>
            </a:r>
          </a:p>
        </p:txBody>
      </p:sp>
      <p:sp>
        <p:nvSpPr>
          <p:cNvPr id="27" name="TextBox 26">
            <a:extLst>
              <a:ext uri="{FF2B5EF4-FFF2-40B4-BE49-F238E27FC236}">
                <a16:creationId xmlns:a16="http://schemas.microsoft.com/office/drawing/2014/main" id="{600201DB-488F-43B0-B520-4C8BBD42DF9F}"/>
              </a:ext>
            </a:extLst>
          </p:cNvPr>
          <p:cNvSpPr txBox="1"/>
          <p:nvPr/>
        </p:nvSpPr>
        <p:spPr>
          <a:xfrm>
            <a:off x="205119" y="3248015"/>
            <a:ext cx="5146383" cy="400110"/>
          </a:xfrm>
          <a:prstGeom prst="rect">
            <a:avLst/>
          </a:prstGeom>
          <a:noFill/>
        </p:spPr>
        <p:txBody>
          <a:bodyPr wrap="square">
            <a:spAutoFit/>
          </a:bodyPr>
          <a:lstStyle/>
          <a:p>
            <a:r>
              <a:rPr lang="en-GB" sz="2000" b="1" dirty="0" err="1"/>
              <a:t>Unsere</a:t>
            </a:r>
            <a:r>
              <a:rPr lang="en-GB" sz="2000" b="1" dirty="0"/>
              <a:t> Heimat </a:t>
            </a:r>
            <a:r>
              <a:rPr lang="en-GB" sz="2000" b="1" dirty="0" err="1"/>
              <a:t>ist</a:t>
            </a:r>
            <a:r>
              <a:rPr lang="en-GB" sz="2000" b="1" dirty="0"/>
              <a:t> </a:t>
            </a:r>
            <a:r>
              <a:rPr lang="en-GB" sz="2000" b="1" dirty="0" err="1"/>
              <a:t>Kalush</a:t>
            </a:r>
            <a:r>
              <a:rPr lang="en-GB" sz="2000" b="1" dirty="0"/>
              <a:t>, Ukraine.</a:t>
            </a:r>
          </a:p>
        </p:txBody>
      </p:sp>
      <p:sp>
        <p:nvSpPr>
          <p:cNvPr id="28" name="TextBox 27">
            <a:extLst>
              <a:ext uri="{FF2B5EF4-FFF2-40B4-BE49-F238E27FC236}">
                <a16:creationId xmlns:a16="http://schemas.microsoft.com/office/drawing/2014/main" id="{7E21F192-5B7E-4B5D-BD88-08A9A7952449}"/>
              </a:ext>
            </a:extLst>
          </p:cNvPr>
          <p:cNvSpPr txBox="1"/>
          <p:nvPr/>
        </p:nvSpPr>
        <p:spPr>
          <a:xfrm>
            <a:off x="205118" y="3892631"/>
            <a:ext cx="5146383" cy="400110"/>
          </a:xfrm>
          <a:prstGeom prst="rect">
            <a:avLst/>
          </a:prstGeom>
          <a:noFill/>
        </p:spPr>
        <p:txBody>
          <a:bodyPr wrap="square">
            <a:spAutoFit/>
          </a:bodyPr>
          <a:lstStyle/>
          <a:p>
            <a:r>
              <a:rPr lang="en-GB" sz="2000" b="1" dirty="0" err="1"/>
              <a:t>Wir</a:t>
            </a:r>
            <a:r>
              <a:rPr lang="en-GB" sz="2000" b="1" dirty="0"/>
              <a:t> </a:t>
            </a:r>
            <a:r>
              <a:rPr lang="en-GB" sz="2000" b="1" dirty="0" err="1"/>
              <a:t>wohnen</a:t>
            </a:r>
            <a:r>
              <a:rPr lang="en-GB" sz="2000" b="1" dirty="0"/>
              <a:t> </a:t>
            </a:r>
            <a:r>
              <a:rPr lang="en-GB" sz="2000" b="1" dirty="0" err="1"/>
              <a:t>noch</a:t>
            </a:r>
            <a:r>
              <a:rPr lang="en-GB" sz="2000" b="1" dirty="0"/>
              <a:t> in </a:t>
            </a:r>
            <a:r>
              <a:rPr lang="en-GB" sz="2000" b="1" dirty="0" err="1"/>
              <a:t>Kalush</a:t>
            </a:r>
            <a:r>
              <a:rPr lang="en-GB" sz="2000" b="1" dirty="0"/>
              <a:t>.</a:t>
            </a:r>
          </a:p>
        </p:txBody>
      </p:sp>
      <p:sp>
        <p:nvSpPr>
          <p:cNvPr id="29" name="TextBox 28">
            <a:extLst>
              <a:ext uri="{FF2B5EF4-FFF2-40B4-BE49-F238E27FC236}">
                <a16:creationId xmlns:a16="http://schemas.microsoft.com/office/drawing/2014/main" id="{A55D653B-6DD2-495A-8A20-27C3A5ABBB0E}"/>
              </a:ext>
            </a:extLst>
          </p:cNvPr>
          <p:cNvSpPr txBox="1"/>
          <p:nvPr/>
        </p:nvSpPr>
        <p:spPr>
          <a:xfrm>
            <a:off x="205117" y="4537247"/>
            <a:ext cx="5146383" cy="400110"/>
          </a:xfrm>
          <a:prstGeom prst="rect">
            <a:avLst/>
          </a:prstGeom>
          <a:noFill/>
        </p:spPr>
        <p:txBody>
          <a:bodyPr wrap="square">
            <a:spAutoFit/>
          </a:bodyPr>
          <a:lstStyle/>
          <a:p>
            <a:r>
              <a:rPr lang="en-GB" sz="2000" b="1" dirty="0" err="1"/>
              <a:t>Wir</a:t>
            </a:r>
            <a:r>
              <a:rPr lang="en-GB" sz="2000" b="1" dirty="0"/>
              <a:t> </a:t>
            </a:r>
            <a:r>
              <a:rPr lang="en-GB" sz="2000" b="1" dirty="0" err="1"/>
              <a:t>sind</a:t>
            </a:r>
            <a:r>
              <a:rPr lang="en-GB" sz="2000" b="1" dirty="0"/>
              <a:t> </a:t>
            </a:r>
            <a:r>
              <a:rPr lang="en-GB" sz="2000" b="1" dirty="0" err="1"/>
              <a:t>Sänger</a:t>
            </a:r>
            <a:r>
              <a:rPr lang="en-GB" sz="2000" b="1" dirty="0"/>
              <a:t> und Musiker.</a:t>
            </a:r>
          </a:p>
        </p:txBody>
      </p:sp>
      <p:sp>
        <p:nvSpPr>
          <p:cNvPr id="30" name="TextBox 29">
            <a:extLst>
              <a:ext uri="{FF2B5EF4-FFF2-40B4-BE49-F238E27FC236}">
                <a16:creationId xmlns:a16="http://schemas.microsoft.com/office/drawing/2014/main" id="{8305FF8A-42ED-45FC-B1E1-7946389C3A50}"/>
              </a:ext>
            </a:extLst>
          </p:cNvPr>
          <p:cNvSpPr txBox="1"/>
          <p:nvPr/>
        </p:nvSpPr>
        <p:spPr>
          <a:xfrm>
            <a:off x="234729" y="5216506"/>
            <a:ext cx="5146383" cy="400110"/>
          </a:xfrm>
          <a:prstGeom prst="rect">
            <a:avLst/>
          </a:prstGeom>
          <a:noFill/>
        </p:spPr>
        <p:txBody>
          <a:bodyPr wrap="square">
            <a:spAutoFit/>
          </a:bodyPr>
          <a:lstStyle/>
          <a:p>
            <a:r>
              <a:rPr lang="en-GB" sz="2000" b="1" dirty="0" err="1"/>
              <a:t>Wir</a:t>
            </a:r>
            <a:r>
              <a:rPr lang="en-GB" sz="2000" b="1" dirty="0"/>
              <a:t> </a:t>
            </a:r>
            <a:r>
              <a:rPr lang="en-GB" sz="2000" b="1" dirty="0" err="1"/>
              <a:t>singen</a:t>
            </a:r>
            <a:r>
              <a:rPr lang="en-GB" sz="2000" b="1" dirty="0"/>
              <a:t> auf </a:t>
            </a:r>
            <a:r>
              <a:rPr lang="en-GB" sz="2000" b="1" dirty="0" err="1"/>
              <a:t>Ukrainisch</a:t>
            </a:r>
            <a:r>
              <a:rPr lang="en-GB" sz="2000" b="1" dirty="0"/>
              <a:t> und </a:t>
            </a:r>
            <a:r>
              <a:rPr lang="en-GB" sz="2000" b="1" dirty="0" err="1"/>
              <a:t>Englisch</a:t>
            </a:r>
            <a:r>
              <a:rPr lang="en-GB" sz="2000" b="1" dirty="0"/>
              <a:t>.</a:t>
            </a:r>
          </a:p>
        </p:txBody>
      </p:sp>
      <p:sp>
        <p:nvSpPr>
          <p:cNvPr id="31" name="TextBox 30">
            <a:extLst>
              <a:ext uri="{FF2B5EF4-FFF2-40B4-BE49-F238E27FC236}">
                <a16:creationId xmlns:a16="http://schemas.microsoft.com/office/drawing/2014/main" id="{E19153A6-1848-4FF3-A3DC-5DC452EC58AA}"/>
              </a:ext>
            </a:extLst>
          </p:cNvPr>
          <p:cNvSpPr txBox="1"/>
          <p:nvPr/>
        </p:nvSpPr>
        <p:spPr>
          <a:xfrm>
            <a:off x="234729" y="5922731"/>
            <a:ext cx="7926595" cy="400110"/>
          </a:xfrm>
          <a:prstGeom prst="rect">
            <a:avLst/>
          </a:prstGeom>
          <a:noFill/>
        </p:spPr>
        <p:txBody>
          <a:bodyPr wrap="square">
            <a:spAutoFit/>
          </a:bodyPr>
          <a:lstStyle/>
          <a:p>
            <a:r>
              <a:rPr lang="en-GB" sz="2000" b="1" dirty="0"/>
              <a:t>Unser Lied </a:t>
            </a:r>
            <a:r>
              <a:rPr lang="en-GB" sz="2000" b="1" dirty="0">
                <a:latin typeface="Arial" panose="020B0604020202020204" pitchFamily="34" charset="0"/>
                <a:ea typeface="SimSun" panose="02010600030101010101" pitchFamily="2" charset="-122"/>
                <a:cs typeface="Times New Roman" panose="02020603050405020304" pitchFamily="18"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Stefania</a:t>
            </a:r>
            <a:r>
              <a:rPr lang="en-GB" sz="2000" b="1" dirty="0">
                <a:latin typeface="Century Gothic" panose="020B0502020202020204" pitchFamily="34" charset="0"/>
                <a:ea typeface="SimSun" panose="02010600030101010101" pitchFamily="2" charset="-122"/>
                <a:cs typeface="Century Gothic" panose="020B0502020202020204" pitchFamily="34" charset="0"/>
              </a:rPr>
              <a:t>”</a:t>
            </a:r>
            <a:r>
              <a:rPr lang="en-GB" sz="2000" b="1" dirty="0">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t>beschreibt</a:t>
            </a:r>
            <a:r>
              <a:rPr lang="en-GB" sz="2000" b="1" dirty="0"/>
              <a:t> eine Mutter und eine Heimat.</a:t>
            </a:r>
          </a:p>
        </p:txBody>
      </p:sp>
      <p:sp>
        <p:nvSpPr>
          <p:cNvPr id="16" name="Rectangle 15">
            <a:extLst>
              <a:ext uri="{FF2B5EF4-FFF2-40B4-BE49-F238E27FC236}">
                <a16:creationId xmlns:a16="http://schemas.microsoft.com/office/drawing/2014/main" id="{0B81B4AD-A03D-4229-BEF3-3B417F8C2584}"/>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
        <p:nvSpPr>
          <p:cNvPr id="17" name="Speech Bubble: Rectangle with Corners Rounded 16">
            <a:extLst>
              <a:ext uri="{FF2B5EF4-FFF2-40B4-BE49-F238E27FC236}">
                <a16:creationId xmlns:a16="http://schemas.microsoft.com/office/drawing/2014/main" id="{20FC4731-31F2-409B-9B06-EB83C0CE65FE}"/>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Tree>
    <p:extLst>
      <p:ext uri="{BB962C8B-B14F-4D97-AF65-F5344CB8AC3E}">
        <p14:creationId xmlns:p14="http://schemas.microsoft.com/office/powerpoint/2010/main" val="9476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7"/>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753" name="Google Shape;753;p17"/>
          <p:cNvSpPr txBox="1"/>
          <p:nvPr/>
        </p:nvSpPr>
        <p:spPr>
          <a:xfrm>
            <a:off x="328246" y="1072323"/>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New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4" name="Google Shape;754;p17"/>
          <p:cNvSpPr txBox="1"/>
          <p:nvPr/>
        </p:nvSpPr>
        <p:spPr>
          <a:xfrm>
            <a:off x="328246" y="3024684"/>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Revisited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Qr code&#10;&#10;Description automatically generated">
            <a:extLst>
              <a:ext uri="{FF2B5EF4-FFF2-40B4-BE49-F238E27FC236}">
                <a16:creationId xmlns:a16="http://schemas.microsoft.com/office/drawing/2014/main" id="{40353412-6484-1134-47B0-D8AA264AA366}"/>
              </a:ext>
            </a:extLst>
          </p:cNvPr>
          <p:cNvPicPr>
            <a:picLocks noChangeAspect="1"/>
          </p:cNvPicPr>
          <p:nvPr/>
        </p:nvPicPr>
        <p:blipFill>
          <a:blip r:embed="rId4"/>
          <a:stretch>
            <a:fillRect/>
          </a:stretch>
        </p:blipFill>
        <p:spPr>
          <a:xfrm>
            <a:off x="4618912" y="1046853"/>
            <a:ext cx="1336537" cy="1336537"/>
          </a:xfrm>
          <a:prstGeom prst="rect">
            <a:avLst/>
          </a:prstGeom>
        </p:spPr>
      </p:pic>
      <p:sp>
        <p:nvSpPr>
          <p:cNvPr id="4" name="Google Shape;753;p17">
            <a:extLst>
              <a:ext uri="{FF2B5EF4-FFF2-40B4-BE49-F238E27FC236}">
                <a16:creationId xmlns:a16="http://schemas.microsoft.com/office/drawing/2014/main" id="{B6F85C8A-26ED-26B0-D4BC-9944B56D116B}"/>
              </a:ext>
            </a:extLst>
          </p:cNvPr>
          <p:cNvSpPr txBox="1"/>
          <p:nvPr/>
        </p:nvSpPr>
        <p:spPr>
          <a:xfrm>
            <a:off x="435996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753;p17">
            <a:extLst>
              <a:ext uri="{FF2B5EF4-FFF2-40B4-BE49-F238E27FC236}">
                <a16:creationId xmlns:a16="http://schemas.microsoft.com/office/drawing/2014/main" id="{C74C749F-9C0E-D7C6-1690-A64A15C3D151}"/>
              </a:ext>
            </a:extLst>
          </p:cNvPr>
          <p:cNvSpPr txBox="1"/>
          <p:nvPr/>
        </p:nvSpPr>
        <p:spPr>
          <a:xfrm>
            <a:off x="737483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 name="Picture 5">
            <a:extLst>
              <a:ext uri="{FF2B5EF4-FFF2-40B4-BE49-F238E27FC236}">
                <a16:creationId xmlns:a16="http://schemas.microsoft.com/office/drawing/2014/main" id="{51387DDB-3315-ADC7-5B4D-18F3A4E37449}"/>
              </a:ext>
            </a:extLst>
          </p:cNvPr>
          <p:cNvPicPr>
            <a:picLocks noChangeAspect="1"/>
          </p:cNvPicPr>
          <p:nvPr/>
        </p:nvPicPr>
        <p:blipFill>
          <a:blip r:embed="rId5"/>
          <a:srcRect/>
          <a:stretch/>
        </p:blipFill>
        <p:spPr>
          <a:xfrm>
            <a:off x="7234863" y="1046853"/>
            <a:ext cx="1336537" cy="1336537"/>
          </a:xfrm>
          <a:prstGeom prst="rect">
            <a:avLst/>
          </a:prstGeom>
        </p:spPr>
      </p:pic>
      <p:pic>
        <p:nvPicPr>
          <p:cNvPr id="7" name="Picture 6">
            <a:extLst>
              <a:ext uri="{FF2B5EF4-FFF2-40B4-BE49-F238E27FC236}">
                <a16:creationId xmlns:a16="http://schemas.microsoft.com/office/drawing/2014/main" id="{3D42340C-BD42-41B8-30A3-7E0FA53A6CAF}"/>
              </a:ext>
            </a:extLst>
          </p:cNvPr>
          <p:cNvPicPr>
            <a:picLocks noChangeAspect="1"/>
          </p:cNvPicPr>
          <p:nvPr/>
        </p:nvPicPr>
        <p:blipFill>
          <a:blip r:embed="rId6"/>
          <a:srcRect/>
          <a:stretch/>
        </p:blipFill>
        <p:spPr>
          <a:xfrm>
            <a:off x="4618912" y="2971687"/>
            <a:ext cx="1336537" cy="1336537"/>
          </a:xfrm>
          <a:prstGeom prst="rect">
            <a:avLst/>
          </a:prstGeom>
        </p:spPr>
      </p:pic>
      <p:sp>
        <p:nvSpPr>
          <p:cNvPr id="8" name="Google Shape;753;p17">
            <a:extLst>
              <a:ext uri="{FF2B5EF4-FFF2-40B4-BE49-F238E27FC236}">
                <a16:creationId xmlns:a16="http://schemas.microsoft.com/office/drawing/2014/main" id="{BF1EDB79-A8A0-A972-F2D2-95977700497C}"/>
              </a:ext>
            </a:extLst>
          </p:cNvPr>
          <p:cNvSpPr txBox="1"/>
          <p:nvPr/>
        </p:nvSpPr>
        <p:spPr>
          <a:xfrm>
            <a:off x="4359967" y="4302174"/>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753;p17">
            <a:extLst>
              <a:ext uri="{FF2B5EF4-FFF2-40B4-BE49-F238E27FC236}">
                <a16:creationId xmlns:a16="http://schemas.microsoft.com/office/drawing/2014/main" id="{39792330-A433-6870-E25C-4BE63A178C08}"/>
              </a:ext>
            </a:extLst>
          </p:cNvPr>
          <p:cNvSpPr txBox="1"/>
          <p:nvPr/>
        </p:nvSpPr>
        <p:spPr>
          <a:xfrm>
            <a:off x="7374837" y="4302174"/>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BEB2DE23-B6F6-C971-B1E9-E3449F2FADAD}"/>
              </a:ext>
            </a:extLst>
          </p:cNvPr>
          <p:cNvPicPr>
            <a:picLocks noChangeAspect="1"/>
          </p:cNvPicPr>
          <p:nvPr/>
        </p:nvPicPr>
        <p:blipFill>
          <a:blip r:embed="rId7"/>
          <a:srcRect/>
          <a:stretch/>
        </p:blipFill>
        <p:spPr>
          <a:xfrm>
            <a:off x="7234863" y="2971687"/>
            <a:ext cx="1336537" cy="133653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1694329" cy="647577"/>
          </a:xfrm>
        </p:spPr>
        <p:txBody>
          <a:bodyPr>
            <a:normAutofit fontScale="90000"/>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4" y="1065212"/>
            <a:ext cx="7184572" cy="5201117"/>
          </a:xfrm>
        </p:spPr>
        <p:txBody>
          <a:bodyPr>
            <a:normAutofit/>
          </a:bodyPr>
          <a:lstStyle/>
          <a:p>
            <a:pPr>
              <a:lnSpc>
                <a:spcPct val="200000"/>
              </a:lnSpc>
            </a:pPr>
            <a:r>
              <a:rPr lang="en-GB" sz="2000" dirty="0"/>
              <a:t>I’m called Emma </a:t>
            </a:r>
            <a:r>
              <a:rPr lang="en-GB" sz="2000" dirty="0" err="1"/>
              <a:t>Raducanu</a:t>
            </a:r>
            <a:r>
              <a:rPr lang="en-GB" sz="2000" dirty="0"/>
              <a:t>.</a:t>
            </a:r>
          </a:p>
          <a:p>
            <a:pPr>
              <a:lnSpc>
                <a:spcPct val="200000"/>
              </a:lnSpc>
            </a:pPr>
            <a:r>
              <a:rPr lang="en-GB" sz="2000" dirty="0"/>
              <a:t>I’m 19 years old.</a:t>
            </a:r>
          </a:p>
          <a:p>
            <a:pPr>
              <a:lnSpc>
                <a:spcPct val="200000"/>
              </a:lnSpc>
            </a:pPr>
            <a:r>
              <a:rPr lang="en-GB" sz="2000" dirty="0"/>
              <a:t>I am English.</a:t>
            </a:r>
          </a:p>
          <a:p>
            <a:pPr>
              <a:lnSpc>
                <a:spcPct val="200000"/>
              </a:lnSpc>
            </a:pPr>
            <a:r>
              <a:rPr lang="en-GB" sz="2000" dirty="0"/>
              <a:t>I live in Bromley, London, but my homeland is Canada*.</a:t>
            </a:r>
          </a:p>
          <a:p>
            <a:pPr>
              <a:lnSpc>
                <a:spcPct val="200000"/>
              </a:lnSpc>
            </a:pPr>
            <a:r>
              <a:rPr lang="en-GB" sz="2000" dirty="0"/>
              <a:t>I speak English, Mandarin* and Romanian*.</a:t>
            </a:r>
          </a:p>
          <a:p>
            <a:pPr>
              <a:lnSpc>
                <a:spcPct val="200000"/>
              </a:lnSpc>
            </a:pPr>
            <a:r>
              <a:rPr lang="en-GB" sz="2000" dirty="0"/>
              <a:t>And I’m a tennis player.</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1694329" y="276867"/>
            <a:ext cx="68914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7" name="Rectangle 16">
            <a:extLst>
              <a:ext uri="{FF2B5EF4-FFF2-40B4-BE49-F238E27FC236}">
                <a16:creationId xmlns:a16="http://schemas.microsoft.com/office/drawing/2014/main" id="{6613B740-B77E-41B9-987C-6BE3F918FC52}"/>
              </a:ext>
            </a:extLst>
          </p:cNvPr>
          <p:cNvSpPr/>
          <p:nvPr/>
        </p:nvSpPr>
        <p:spPr>
          <a:xfrm>
            <a:off x="5267479" y="5280229"/>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r>
              <a:rPr lang="en-GB" dirty="0">
                <a:solidFill>
                  <a:srgbClr val="FFF6D4"/>
                </a:solidFill>
              </a:rPr>
              <a:t> </a:t>
            </a:r>
          </a:p>
        </p:txBody>
      </p:sp>
    </p:spTree>
    <p:extLst>
      <p:ext uri="{BB962C8B-B14F-4D97-AF65-F5344CB8AC3E}">
        <p14:creationId xmlns:p14="http://schemas.microsoft.com/office/powerpoint/2010/main" val="27980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8B82593-122E-48E5-99E9-C9852196DB78}"/>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361611"/>
          </a:xfrm>
          <a:prstGeom prst="rect">
            <a:avLst/>
          </a:prstGeom>
        </p:spPr>
      </p:pic>
      <p:sp>
        <p:nvSpPr>
          <p:cNvPr id="4" name="TextBox 3">
            <a:extLst>
              <a:ext uri="{FF2B5EF4-FFF2-40B4-BE49-F238E27FC236}">
                <a16:creationId xmlns:a16="http://schemas.microsoft.com/office/drawing/2014/main" id="{D22BA898-CC29-4BB5-BA57-B71E4A7E4E21}"/>
              </a:ext>
            </a:extLst>
          </p:cNvPr>
          <p:cNvSpPr txBox="1"/>
          <p:nvPr/>
        </p:nvSpPr>
        <p:spPr>
          <a:xfrm>
            <a:off x="4427580" y="296334"/>
            <a:ext cx="4427580" cy="461665"/>
          </a:xfrm>
          <a:prstGeom prst="rect">
            <a:avLst/>
          </a:prstGeom>
          <a:noFill/>
        </p:spPr>
        <p:txBody>
          <a:bodyPr wrap="square">
            <a:spAutoFit/>
          </a:bodyPr>
          <a:lstStyle/>
          <a:p>
            <a:r>
              <a:rPr lang="en-US" sz="2400" b="1" dirty="0" err="1">
                <a:solidFill>
                  <a:srgbClr val="525050"/>
                </a:solidFill>
              </a:rPr>
              <a:t>Kategorisiere</a:t>
            </a:r>
            <a:r>
              <a:rPr lang="en-US" sz="2400" b="1" dirty="0">
                <a:solidFill>
                  <a:srgbClr val="525050"/>
                </a:solidFill>
              </a:rPr>
              <a:t> die </a:t>
            </a:r>
            <a:r>
              <a:rPr lang="en-US" sz="2400" b="1" dirty="0" err="1">
                <a:solidFill>
                  <a:srgbClr val="525050"/>
                </a:solidFill>
              </a:rPr>
              <a:t>Wörter</a:t>
            </a:r>
            <a:r>
              <a:rPr lang="en-US" sz="2400" b="1" dirty="0">
                <a:solidFill>
                  <a:srgbClr val="525050"/>
                </a:solidFill>
              </a:rPr>
              <a:t>.</a:t>
            </a:r>
          </a:p>
        </p:txBody>
      </p:sp>
      <p:sp>
        <p:nvSpPr>
          <p:cNvPr id="5" name="Rectangle: Rounded Corners 4">
            <a:extLst>
              <a:ext uri="{FF2B5EF4-FFF2-40B4-BE49-F238E27FC236}">
                <a16:creationId xmlns:a16="http://schemas.microsoft.com/office/drawing/2014/main" id="{3B3B7527-7EC3-4F0F-8061-C53F898D16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Vokabeln</a:t>
            </a:r>
            <a:endParaRPr lang="en-GB" sz="2000" dirty="0"/>
          </a:p>
        </p:txBody>
      </p:sp>
      <p:sp>
        <p:nvSpPr>
          <p:cNvPr id="6" name="Title 5">
            <a:extLst>
              <a:ext uri="{FF2B5EF4-FFF2-40B4-BE49-F238E27FC236}">
                <a16:creationId xmlns:a16="http://schemas.microsoft.com/office/drawing/2014/main" id="{C31234B3-843E-4E85-9A33-8AF5D485F97D}"/>
              </a:ext>
            </a:extLst>
          </p:cNvPr>
          <p:cNvSpPr>
            <a:spLocks noGrp="1"/>
          </p:cNvSpPr>
          <p:nvPr>
            <p:ph type="title"/>
          </p:nvPr>
        </p:nvSpPr>
        <p:spPr/>
        <p:txBody>
          <a:bodyPr/>
          <a:lstStyle/>
          <a:p>
            <a:r>
              <a:rPr lang="en-GB" dirty="0">
                <a:solidFill>
                  <a:srgbClr val="525050"/>
                </a:solidFill>
              </a:rPr>
              <a:t>Wo in der Welt?</a:t>
            </a:r>
          </a:p>
        </p:txBody>
      </p:sp>
      <p:graphicFrame>
        <p:nvGraphicFramePr>
          <p:cNvPr id="8" name="Table 8">
            <a:extLst>
              <a:ext uri="{FF2B5EF4-FFF2-40B4-BE49-F238E27FC236}">
                <a16:creationId xmlns:a16="http://schemas.microsoft.com/office/drawing/2014/main" id="{430F2B59-841B-4C85-97A5-47353294874E}"/>
              </a:ext>
            </a:extLst>
          </p:cNvPr>
          <p:cNvGraphicFramePr>
            <a:graphicFrameLocks noGrp="1"/>
          </p:cNvGraphicFramePr>
          <p:nvPr/>
        </p:nvGraphicFramePr>
        <p:xfrm>
          <a:off x="276498" y="1074691"/>
          <a:ext cx="11639004" cy="3108960"/>
        </p:xfrm>
        <a:graphic>
          <a:graphicData uri="http://schemas.openxmlformats.org/drawingml/2006/table">
            <a:tbl>
              <a:tblPr firstRow="1" bandRow="1">
                <a:tableStyleId>{5C22544A-7EE6-4342-B048-85BDC9FD1C3A}</a:tableStyleId>
              </a:tblPr>
              <a:tblGrid>
                <a:gridCol w="2909751">
                  <a:extLst>
                    <a:ext uri="{9D8B030D-6E8A-4147-A177-3AD203B41FA5}">
                      <a16:colId xmlns:a16="http://schemas.microsoft.com/office/drawing/2014/main" val="1909766417"/>
                    </a:ext>
                  </a:extLst>
                </a:gridCol>
                <a:gridCol w="2909751">
                  <a:extLst>
                    <a:ext uri="{9D8B030D-6E8A-4147-A177-3AD203B41FA5}">
                      <a16:colId xmlns:a16="http://schemas.microsoft.com/office/drawing/2014/main" val="4176325956"/>
                    </a:ext>
                  </a:extLst>
                </a:gridCol>
                <a:gridCol w="2909751">
                  <a:extLst>
                    <a:ext uri="{9D8B030D-6E8A-4147-A177-3AD203B41FA5}">
                      <a16:colId xmlns:a16="http://schemas.microsoft.com/office/drawing/2014/main" val="2223809583"/>
                    </a:ext>
                  </a:extLst>
                </a:gridCol>
                <a:gridCol w="2909751">
                  <a:extLst>
                    <a:ext uri="{9D8B030D-6E8A-4147-A177-3AD203B41FA5}">
                      <a16:colId xmlns:a16="http://schemas.microsoft.com/office/drawing/2014/main" val="2461870728"/>
                    </a:ext>
                  </a:extLst>
                </a:gridCol>
              </a:tblGrid>
              <a:tr h="370840">
                <a:tc>
                  <a:txBody>
                    <a:bodyPr/>
                    <a:lstStyle/>
                    <a:p>
                      <a:pPr algn="ctr"/>
                      <a:r>
                        <a:rPr lang="en-GB" sz="2400" dirty="0" err="1">
                          <a:solidFill>
                            <a:srgbClr val="525050"/>
                          </a:solidFill>
                        </a:rPr>
                        <a:t>Kontinent</a:t>
                      </a:r>
                      <a:endParaRPr lang="en-GB" sz="2400" dirty="0">
                        <a:solidFill>
                          <a:srgbClr val="525050"/>
                        </a:solidFill>
                      </a:endParaRPr>
                    </a:p>
                  </a:txBody>
                  <a:tcPr anchor="ctr"/>
                </a:tc>
                <a:tc>
                  <a:txBody>
                    <a:bodyPr/>
                    <a:lstStyle/>
                    <a:p>
                      <a:pPr algn="ctr"/>
                      <a:r>
                        <a:rPr lang="en-GB" sz="2400" dirty="0">
                          <a:solidFill>
                            <a:srgbClr val="525050"/>
                          </a:solidFill>
                        </a:rPr>
                        <a:t>Land</a:t>
                      </a:r>
                    </a:p>
                  </a:txBody>
                  <a:tcPr anchor="ctr"/>
                </a:tc>
                <a:tc>
                  <a:txBody>
                    <a:bodyPr/>
                    <a:lstStyle/>
                    <a:p>
                      <a:pPr algn="ctr"/>
                      <a:r>
                        <a:rPr lang="en-GB" sz="2400" dirty="0" err="1">
                          <a:solidFill>
                            <a:srgbClr val="525050"/>
                          </a:solidFill>
                        </a:rPr>
                        <a:t>Sprache</a:t>
                      </a:r>
                      <a:endParaRPr lang="en-GB" sz="2400" dirty="0">
                        <a:solidFill>
                          <a:srgbClr val="525050"/>
                        </a:solidFill>
                      </a:endParaRPr>
                    </a:p>
                  </a:txBody>
                  <a:tcPr anchor="ctr"/>
                </a:tc>
                <a:tc>
                  <a:txBody>
                    <a:bodyPr/>
                    <a:lstStyle/>
                    <a:p>
                      <a:pPr algn="ctr"/>
                      <a:r>
                        <a:rPr lang="en-GB" sz="2400" dirty="0" err="1">
                          <a:solidFill>
                            <a:srgbClr val="525050"/>
                          </a:solidFill>
                        </a:rPr>
                        <a:t>Anderes</a:t>
                      </a:r>
                      <a:endParaRPr lang="en-GB" sz="2400" dirty="0">
                        <a:solidFill>
                          <a:srgbClr val="525050"/>
                        </a:solidFill>
                      </a:endParaRPr>
                    </a:p>
                  </a:txBody>
                  <a:tcPr anchor="ctr"/>
                </a:tc>
                <a:extLst>
                  <a:ext uri="{0D108BD9-81ED-4DB2-BD59-A6C34878D82A}">
                    <a16:rowId xmlns:a16="http://schemas.microsoft.com/office/drawing/2014/main" val="1887996132"/>
                  </a:ext>
                </a:extLst>
              </a:tr>
              <a:tr h="370840">
                <a:tc>
                  <a:txBody>
                    <a:bodyPr/>
                    <a:lstStyle/>
                    <a:p>
                      <a:pPr algn="ctr"/>
                      <a:endParaRPr lang="en-GB" sz="2400" dirty="0"/>
                    </a:p>
                    <a:p>
                      <a:pPr algn="ctr"/>
                      <a:endParaRPr lang="en-GB" sz="2400" dirty="0"/>
                    </a:p>
                    <a:p>
                      <a:pPr algn="ctr"/>
                      <a:endParaRPr lang="en-GB" sz="2400" dirty="0"/>
                    </a:p>
                    <a:p>
                      <a:pPr algn="ctr"/>
                      <a:endParaRPr lang="en-GB" sz="2400" dirty="0"/>
                    </a:p>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p>
                      <a:pPr algn="ctr"/>
                      <a:endParaRPr lang="en-GB" sz="2400" dirty="0"/>
                    </a:p>
                    <a:p>
                      <a:pPr algn="ctr"/>
                      <a:endParaRPr lang="en-GB" sz="2400" dirty="0"/>
                    </a:p>
                    <a:p>
                      <a:pPr algn="ctr"/>
                      <a:endParaRPr lang="en-GB" sz="2400" dirty="0"/>
                    </a:p>
                    <a:p>
                      <a:pPr algn="ctr"/>
                      <a:endParaRPr lang="en-GB" sz="2400" dirty="0"/>
                    </a:p>
                    <a:p>
                      <a:pPr algn="ctr"/>
                      <a:endParaRPr lang="en-GB" sz="2400" dirty="0"/>
                    </a:p>
                    <a:p>
                      <a:pPr algn="ctr"/>
                      <a:endParaRPr lang="en-GB" sz="2400" dirty="0"/>
                    </a:p>
                  </a:txBody>
                  <a:tcPr anchor="ctr">
                    <a:noFill/>
                  </a:tcPr>
                </a:tc>
                <a:tc>
                  <a:txBody>
                    <a:bodyPr/>
                    <a:lstStyle/>
                    <a:p>
                      <a:pPr algn="ctr"/>
                      <a:endParaRPr lang="en-GB" sz="2400" dirty="0"/>
                    </a:p>
                  </a:txBody>
                  <a:tcPr anchor="ctr">
                    <a:noFill/>
                  </a:tcPr>
                </a:tc>
                <a:extLst>
                  <a:ext uri="{0D108BD9-81ED-4DB2-BD59-A6C34878D82A}">
                    <a16:rowId xmlns:a16="http://schemas.microsoft.com/office/drawing/2014/main" val="4010138341"/>
                  </a:ext>
                </a:extLst>
              </a:tr>
            </a:tbl>
          </a:graphicData>
        </a:graphic>
      </p:graphicFrame>
      <p:sp>
        <p:nvSpPr>
          <p:cNvPr id="10" name="TextBox 9">
            <a:extLst>
              <a:ext uri="{FF2B5EF4-FFF2-40B4-BE49-F238E27FC236}">
                <a16:creationId xmlns:a16="http://schemas.microsoft.com/office/drawing/2014/main" id="{D29ADD59-9766-4162-958E-B67F779711B1}"/>
              </a:ext>
            </a:extLst>
          </p:cNvPr>
          <p:cNvSpPr txBox="1"/>
          <p:nvPr/>
        </p:nvSpPr>
        <p:spPr>
          <a:xfrm rot="21250569">
            <a:off x="182878" y="4638961"/>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Deutschland</a:t>
            </a:r>
          </a:p>
        </p:txBody>
      </p:sp>
      <p:sp>
        <p:nvSpPr>
          <p:cNvPr id="11" name="TextBox 10">
            <a:extLst>
              <a:ext uri="{FF2B5EF4-FFF2-40B4-BE49-F238E27FC236}">
                <a16:creationId xmlns:a16="http://schemas.microsoft.com/office/drawing/2014/main" id="{B52CF395-214B-4299-9F47-6974DFAFD9FC}"/>
              </a:ext>
            </a:extLst>
          </p:cNvPr>
          <p:cNvSpPr txBox="1"/>
          <p:nvPr/>
        </p:nvSpPr>
        <p:spPr>
          <a:xfrm rot="441734">
            <a:off x="2234160" y="426691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Nordamerika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76B06CBA-A7A6-4B1D-BBD1-3438C08FBE95}"/>
              </a:ext>
            </a:extLst>
          </p:cNvPr>
          <p:cNvSpPr txBox="1"/>
          <p:nvPr/>
        </p:nvSpPr>
        <p:spPr>
          <a:xfrm rot="21250569">
            <a:off x="4875879" y="4420085"/>
            <a:ext cx="13778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Schweiz</a:t>
            </a:r>
          </a:p>
        </p:txBody>
      </p:sp>
      <p:sp>
        <p:nvSpPr>
          <p:cNvPr id="13" name="TextBox 12">
            <a:extLst>
              <a:ext uri="{FF2B5EF4-FFF2-40B4-BE49-F238E27FC236}">
                <a16:creationId xmlns:a16="http://schemas.microsoft.com/office/drawing/2014/main" id="{6F6CEBFF-7680-453C-AFB7-5A386564EAB1}"/>
              </a:ext>
            </a:extLst>
          </p:cNvPr>
          <p:cNvSpPr txBox="1"/>
          <p:nvPr/>
        </p:nvSpPr>
        <p:spPr>
          <a:xfrm rot="21250569">
            <a:off x="8414738" y="4622710"/>
            <a:ext cx="255405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Großbritannien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08D0DA24-45F9-4141-B247-7254E50638F1}"/>
              </a:ext>
            </a:extLst>
          </p:cNvPr>
          <p:cNvSpPr txBox="1"/>
          <p:nvPr/>
        </p:nvSpPr>
        <p:spPr>
          <a:xfrm rot="441734">
            <a:off x="6498322" y="4353499"/>
            <a:ext cx="18551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Österreich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FADDD59F-4EFD-4ACE-BCE9-187C24767294}"/>
              </a:ext>
            </a:extLst>
          </p:cNvPr>
          <p:cNvSpPr txBox="1"/>
          <p:nvPr/>
        </p:nvSpPr>
        <p:spPr>
          <a:xfrm rot="441734">
            <a:off x="10020488" y="415400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a:t>
            </a:r>
          </a:p>
        </p:txBody>
      </p:sp>
      <p:sp>
        <p:nvSpPr>
          <p:cNvPr id="16" name="TextBox 15">
            <a:extLst>
              <a:ext uri="{FF2B5EF4-FFF2-40B4-BE49-F238E27FC236}">
                <a16:creationId xmlns:a16="http://schemas.microsoft.com/office/drawing/2014/main" id="{3198BCDD-BBFC-43A5-8130-F2623FC998DC}"/>
              </a:ext>
            </a:extLst>
          </p:cNvPr>
          <p:cNvSpPr txBox="1"/>
          <p:nvPr/>
        </p:nvSpPr>
        <p:spPr>
          <a:xfrm rot="21250569">
            <a:off x="10017774" y="5744836"/>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Südamerika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7F6170DF-6EB2-4B1C-94A3-6260CD5541D3}"/>
              </a:ext>
            </a:extLst>
          </p:cNvPr>
          <p:cNvSpPr txBox="1"/>
          <p:nvPr/>
        </p:nvSpPr>
        <p:spPr>
          <a:xfrm rot="441734">
            <a:off x="181962" y="5398638"/>
            <a:ext cx="179779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Englisch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A1E27C85-87C2-461F-8298-EDF9DDD0A3CE}"/>
              </a:ext>
            </a:extLst>
          </p:cNvPr>
          <p:cNvSpPr txBox="1"/>
          <p:nvPr/>
        </p:nvSpPr>
        <p:spPr>
          <a:xfrm rot="21250569">
            <a:off x="2281433" y="4970548"/>
            <a:ext cx="246624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25050"/>
                </a:solidFill>
                <a:latin typeface="Century Gothic"/>
              </a:rPr>
              <a:t>die </a:t>
            </a:r>
            <a:r>
              <a:rPr lang="en-GB" sz="2400" b="1" dirty="0" err="1">
                <a:solidFill>
                  <a:srgbClr val="525050"/>
                </a:solidFill>
                <a:latin typeface="Century Gothic"/>
              </a:rPr>
              <a:t>Vereinigten</a:t>
            </a:r>
            <a:r>
              <a:rPr lang="en-GB" sz="2400" b="1" dirty="0">
                <a:solidFill>
                  <a:srgbClr val="525050"/>
                </a:solidFill>
                <a:latin typeface="Century Gothic"/>
              </a:rPr>
              <a:t> </a:t>
            </a:r>
            <a:r>
              <a:rPr lang="en-GB" sz="2400" b="1" dirty="0" err="1">
                <a:solidFill>
                  <a:srgbClr val="525050"/>
                </a:solidFill>
                <a:latin typeface="Century Gothic"/>
              </a:rPr>
              <a:t>Staaten</a:t>
            </a:r>
            <a:r>
              <a:rPr lang="en-GB" sz="2400" b="1" dirty="0">
                <a:solidFill>
                  <a:srgbClr val="525050"/>
                </a:solidFill>
                <a:latin typeface="Century Gothic"/>
              </a:rPr>
              <a:t> von Amerika (USA)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68126974-AF29-4599-AD2B-27876992E8E6}"/>
              </a:ext>
            </a:extLst>
          </p:cNvPr>
          <p:cNvSpPr txBox="1"/>
          <p:nvPr/>
        </p:nvSpPr>
        <p:spPr>
          <a:xfrm rot="21250569">
            <a:off x="5759557" y="5562646"/>
            <a:ext cx="26621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Europäische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Union</a:t>
            </a:r>
          </a:p>
        </p:txBody>
      </p:sp>
      <p:sp>
        <p:nvSpPr>
          <p:cNvPr id="20" name="TextBox 19">
            <a:extLst>
              <a:ext uri="{FF2B5EF4-FFF2-40B4-BE49-F238E27FC236}">
                <a16:creationId xmlns:a16="http://schemas.microsoft.com/office/drawing/2014/main" id="{87EA8D46-87BA-49DB-A124-7852759A7E56}"/>
              </a:ext>
            </a:extLst>
          </p:cNvPr>
          <p:cNvSpPr txBox="1"/>
          <p:nvPr/>
        </p:nvSpPr>
        <p:spPr>
          <a:xfrm rot="441734">
            <a:off x="5478277" y="4998894"/>
            <a:ext cx="123544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Europa</a:t>
            </a:r>
          </a:p>
        </p:txBody>
      </p:sp>
      <p:sp>
        <p:nvSpPr>
          <p:cNvPr id="21" name="TextBox 20">
            <a:extLst>
              <a:ext uri="{FF2B5EF4-FFF2-40B4-BE49-F238E27FC236}">
                <a16:creationId xmlns:a16="http://schemas.microsoft.com/office/drawing/2014/main" id="{9B9402BD-5C8E-447E-9662-C14F8B2C506E}"/>
              </a:ext>
            </a:extLst>
          </p:cNvPr>
          <p:cNvSpPr txBox="1"/>
          <p:nvPr/>
        </p:nvSpPr>
        <p:spPr>
          <a:xfrm rot="441734">
            <a:off x="8761454" y="5364805"/>
            <a:ext cx="14354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England</a:t>
            </a:r>
          </a:p>
        </p:txBody>
      </p:sp>
      <p:sp>
        <p:nvSpPr>
          <p:cNvPr id="22" name="TextBox 21">
            <a:extLst>
              <a:ext uri="{FF2B5EF4-FFF2-40B4-BE49-F238E27FC236}">
                <a16:creationId xmlns:a16="http://schemas.microsoft.com/office/drawing/2014/main" id="{B3084586-DAED-4856-AE50-E67314E2FBA0}"/>
              </a:ext>
            </a:extLst>
          </p:cNvPr>
          <p:cNvSpPr txBox="1"/>
          <p:nvPr/>
        </p:nvSpPr>
        <p:spPr>
          <a:xfrm>
            <a:off x="649200" y="155600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Nordamerika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26083189-E112-4EB5-BEE2-3D02F1D436FF}"/>
              </a:ext>
            </a:extLst>
          </p:cNvPr>
          <p:cNvSpPr txBox="1"/>
          <p:nvPr/>
        </p:nvSpPr>
        <p:spPr>
          <a:xfrm>
            <a:off x="632197" y="2002250"/>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Europa</a:t>
            </a:r>
          </a:p>
        </p:txBody>
      </p:sp>
      <p:sp>
        <p:nvSpPr>
          <p:cNvPr id="24" name="TextBox 23">
            <a:extLst>
              <a:ext uri="{FF2B5EF4-FFF2-40B4-BE49-F238E27FC236}">
                <a16:creationId xmlns:a16="http://schemas.microsoft.com/office/drawing/2014/main" id="{DF8AD8B7-2E35-4210-AC97-0A95AD70B9B1}"/>
              </a:ext>
            </a:extLst>
          </p:cNvPr>
          <p:cNvSpPr txBox="1"/>
          <p:nvPr/>
        </p:nvSpPr>
        <p:spPr>
          <a:xfrm>
            <a:off x="632196" y="2411556"/>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25050"/>
                </a:solidFill>
                <a:latin typeface="Century Gothic"/>
              </a:rPr>
              <a:t>Süd</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028D0095-6048-4043-BACF-6B1E76645758}"/>
              </a:ext>
            </a:extLst>
          </p:cNvPr>
          <p:cNvSpPr txBox="1"/>
          <p:nvPr/>
        </p:nvSpPr>
        <p:spPr>
          <a:xfrm>
            <a:off x="3544800" y="153039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Deutschland</a:t>
            </a:r>
          </a:p>
        </p:txBody>
      </p:sp>
      <p:sp>
        <p:nvSpPr>
          <p:cNvPr id="26" name="TextBox 25">
            <a:extLst>
              <a:ext uri="{FF2B5EF4-FFF2-40B4-BE49-F238E27FC236}">
                <a16:creationId xmlns:a16="http://schemas.microsoft.com/office/drawing/2014/main" id="{CE5A9D33-1BBD-4ADD-A96A-29D5CFFBF075}"/>
              </a:ext>
            </a:extLst>
          </p:cNvPr>
          <p:cNvSpPr txBox="1"/>
          <p:nvPr/>
        </p:nvSpPr>
        <p:spPr>
          <a:xfrm>
            <a:off x="3544799" y="189942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Schweiz</a:t>
            </a:r>
          </a:p>
        </p:txBody>
      </p:sp>
      <p:sp>
        <p:nvSpPr>
          <p:cNvPr id="27" name="TextBox 26">
            <a:extLst>
              <a:ext uri="{FF2B5EF4-FFF2-40B4-BE49-F238E27FC236}">
                <a16:creationId xmlns:a16="http://schemas.microsoft.com/office/drawing/2014/main" id="{3FEE216C-7A48-4007-BF1B-3F7ABBDB1084}"/>
              </a:ext>
            </a:extLst>
          </p:cNvPr>
          <p:cNvSpPr txBox="1"/>
          <p:nvPr/>
        </p:nvSpPr>
        <p:spPr>
          <a:xfrm>
            <a:off x="3559102" y="2257038"/>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Österreich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5A9FD752-001C-4523-AF1F-87234AA2E2D2}"/>
              </a:ext>
            </a:extLst>
          </p:cNvPr>
          <p:cNvSpPr txBox="1"/>
          <p:nvPr/>
        </p:nvSpPr>
        <p:spPr>
          <a:xfrm>
            <a:off x="3276715" y="2695306"/>
            <a:ext cx="276991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die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Vereinigten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Staaten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 von Amerika (USA)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DD087AF4-015A-4B90-9C71-5765CA20F1A8}"/>
              </a:ext>
            </a:extLst>
          </p:cNvPr>
          <p:cNvSpPr txBox="1"/>
          <p:nvPr/>
        </p:nvSpPr>
        <p:spPr>
          <a:xfrm>
            <a:off x="3590640" y="3767517"/>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England</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2C2517C3-A3CF-442B-9FE0-1F82197A35B1}"/>
              </a:ext>
            </a:extLst>
          </p:cNvPr>
          <p:cNvSpPr txBox="1"/>
          <p:nvPr/>
        </p:nvSpPr>
        <p:spPr>
          <a:xfrm>
            <a:off x="6457401" y="1544309"/>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rPr>
              <a:t>Deutsch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C8A18255-414C-43F6-87F5-557ABBB998FF}"/>
              </a:ext>
            </a:extLst>
          </p:cNvPr>
          <p:cNvSpPr txBox="1"/>
          <p:nvPr/>
        </p:nvSpPr>
        <p:spPr>
          <a:xfrm>
            <a:off x="6465373" y="195361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rPr>
              <a:t>Englisch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C5A722A1-6685-4832-A809-1BC8D061B5F4}"/>
              </a:ext>
            </a:extLst>
          </p:cNvPr>
          <p:cNvSpPr txBox="1"/>
          <p:nvPr/>
        </p:nvSpPr>
        <p:spPr>
          <a:xfrm>
            <a:off x="9022294" y="1544309"/>
            <a:ext cx="289320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Großbritannien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2FAE798E-E73D-40B6-A23E-40B64FD42356}"/>
              </a:ext>
            </a:extLst>
          </p:cNvPr>
          <p:cNvSpPr txBox="1"/>
          <p:nvPr/>
        </p:nvSpPr>
        <p:spPr>
          <a:xfrm>
            <a:off x="9022294" y="1953615"/>
            <a:ext cx="28932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Europäische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Union</a:t>
            </a:r>
          </a:p>
        </p:txBody>
      </p:sp>
      <p:sp>
        <p:nvSpPr>
          <p:cNvPr id="36" name="Speech Bubble: Rectangle with Corners Rounded 35">
            <a:extLst>
              <a:ext uri="{FF2B5EF4-FFF2-40B4-BE49-F238E27FC236}">
                <a16:creationId xmlns:a16="http://schemas.microsoft.com/office/drawing/2014/main" id="{35082529-7FFA-458A-9CF6-8DC27D343E53}"/>
              </a:ext>
            </a:extLst>
          </p:cNvPr>
          <p:cNvSpPr/>
          <p:nvPr/>
        </p:nvSpPr>
        <p:spPr>
          <a:xfrm>
            <a:off x="3544799" y="165072"/>
            <a:ext cx="6175671" cy="1301046"/>
          </a:xfrm>
          <a:prstGeom prst="wedgeRoundRectCallout">
            <a:avLst>
              <a:gd name="adj1" fmla="val 42294"/>
              <a:gd name="adj2" fmla="val 70874"/>
              <a:gd name="adj3" fmla="val 16667"/>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2"/>
                </a:solidFill>
              </a:rPr>
              <a:t>Großbritannien</a:t>
            </a:r>
            <a:r>
              <a:rPr lang="en-GB" sz="2000" dirty="0">
                <a:solidFill>
                  <a:schemeClr val="bg2"/>
                </a:solidFill>
              </a:rPr>
              <a:t>: Das </a:t>
            </a:r>
            <a:r>
              <a:rPr lang="en-GB" sz="2000" dirty="0" err="1">
                <a:solidFill>
                  <a:schemeClr val="bg2"/>
                </a:solidFill>
              </a:rPr>
              <a:t>sind</a:t>
            </a:r>
            <a:r>
              <a:rPr lang="en-GB" sz="2000" dirty="0">
                <a:solidFill>
                  <a:schemeClr val="bg2"/>
                </a:solidFill>
              </a:rPr>
              <a:t> </a:t>
            </a:r>
            <a:r>
              <a:rPr lang="en-GB" sz="2000" u="sng" dirty="0" err="1">
                <a:solidFill>
                  <a:schemeClr val="bg2"/>
                </a:solidFill>
              </a:rPr>
              <a:t>drei</a:t>
            </a:r>
            <a:r>
              <a:rPr lang="en-GB" sz="2000" u="sng" dirty="0">
                <a:solidFill>
                  <a:schemeClr val="bg2"/>
                </a:solidFill>
              </a:rPr>
              <a:t> </a:t>
            </a:r>
            <a:r>
              <a:rPr lang="en-GB" sz="2000" dirty="0">
                <a:solidFill>
                  <a:schemeClr val="bg2"/>
                </a:solidFill>
              </a:rPr>
              <a:t>Länder – England, </a:t>
            </a:r>
            <a:r>
              <a:rPr lang="en-GB" sz="2000" dirty="0" err="1">
                <a:solidFill>
                  <a:schemeClr val="bg2"/>
                </a:solidFill>
              </a:rPr>
              <a:t>Schottland</a:t>
            </a:r>
            <a:r>
              <a:rPr lang="en-GB" sz="2000" dirty="0">
                <a:solidFill>
                  <a:schemeClr val="bg2"/>
                </a:solidFill>
              </a:rPr>
              <a:t> und Wales. </a:t>
            </a:r>
            <a:r>
              <a:rPr lang="en-GB" sz="2000" b="1" dirty="0">
                <a:solidFill>
                  <a:schemeClr val="bg2"/>
                </a:solidFill>
              </a:rPr>
              <a:t>Das </a:t>
            </a:r>
            <a:r>
              <a:rPr lang="en-GB" sz="2000" b="1" dirty="0" err="1">
                <a:solidFill>
                  <a:schemeClr val="bg2"/>
                </a:solidFill>
              </a:rPr>
              <a:t>Vereinigte</a:t>
            </a:r>
            <a:r>
              <a:rPr lang="en-GB" sz="2000" b="1" dirty="0">
                <a:solidFill>
                  <a:schemeClr val="bg2"/>
                </a:solidFill>
              </a:rPr>
              <a:t> </a:t>
            </a:r>
            <a:r>
              <a:rPr lang="en-GB" sz="2000" b="1" dirty="0" err="1">
                <a:solidFill>
                  <a:schemeClr val="bg2"/>
                </a:solidFill>
              </a:rPr>
              <a:t>Königreich</a:t>
            </a:r>
            <a:r>
              <a:rPr lang="en-GB" sz="2000" b="1" dirty="0">
                <a:solidFill>
                  <a:schemeClr val="bg2"/>
                </a:solidFill>
              </a:rPr>
              <a:t> </a:t>
            </a:r>
            <a:r>
              <a:rPr lang="en-GB" sz="2000" dirty="0">
                <a:solidFill>
                  <a:schemeClr val="bg2"/>
                </a:solidFill>
              </a:rPr>
              <a:t>(UK): Das </a:t>
            </a:r>
            <a:r>
              <a:rPr lang="en-GB" sz="2000" dirty="0" err="1">
                <a:solidFill>
                  <a:schemeClr val="bg2"/>
                </a:solidFill>
              </a:rPr>
              <a:t>sind</a:t>
            </a:r>
            <a:r>
              <a:rPr lang="en-GB" sz="2000" dirty="0">
                <a:solidFill>
                  <a:schemeClr val="bg2"/>
                </a:solidFill>
              </a:rPr>
              <a:t> </a:t>
            </a:r>
            <a:r>
              <a:rPr lang="en-GB" sz="2000" u="sng" dirty="0" err="1">
                <a:solidFill>
                  <a:schemeClr val="bg2"/>
                </a:solidFill>
              </a:rPr>
              <a:t>vier</a:t>
            </a:r>
            <a:r>
              <a:rPr lang="en-GB" sz="2000" dirty="0">
                <a:solidFill>
                  <a:schemeClr val="bg2"/>
                </a:solidFill>
              </a:rPr>
              <a:t> Länder – England, </a:t>
            </a:r>
            <a:r>
              <a:rPr lang="en-GB" sz="2000" dirty="0" err="1">
                <a:solidFill>
                  <a:schemeClr val="bg2"/>
                </a:solidFill>
              </a:rPr>
              <a:t>Schottland</a:t>
            </a:r>
            <a:r>
              <a:rPr lang="en-GB" sz="2000" dirty="0">
                <a:solidFill>
                  <a:schemeClr val="bg2"/>
                </a:solidFill>
              </a:rPr>
              <a:t>, Wales und </a:t>
            </a:r>
            <a:r>
              <a:rPr lang="en-GB" sz="2000" dirty="0" err="1">
                <a:solidFill>
                  <a:schemeClr val="bg2"/>
                </a:solidFill>
              </a:rPr>
              <a:t>Nordirland</a:t>
            </a:r>
            <a:r>
              <a:rPr lang="en-GB" sz="2000" dirty="0">
                <a:solidFill>
                  <a:schemeClr val="bg2"/>
                </a:solidFill>
              </a:rPr>
              <a:t>.</a:t>
            </a:r>
          </a:p>
        </p:txBody>
      </p:sp>
      <p:sp>
        <p:nvSpPr>
          <p:cNvPr id="37" name="Speech Bubble: Rectangle with Corners Rounded 36">
            <a:extLst>
              <a:ext uri="{FF2B5EF4-FFF2-40B4-BE49-F238E27FC236}">
                <a16:creationId xmlns:a16="http://schemas.microsoft.com/office/drawing/2014/main" id="{5D594F81-8556-43F5-B251-3A1A18ED3AF3}"/>
              </a:ext>
            </a:extLst>
          </p:cNvPr>
          <p:cNvSpPr/>
          <p:nvPr/>
        </p:nvSpPr>
        <p:spPr>
          <a:xfrm>
            <a:off x="9183849" y="3018006"/>
            <a:ext cx="2635290" cy="975183"/>
          </a:xfrm>
          <a:prstGeom prst="wedgeRoundRectCallout">
            <a:avLst>
              <a:gd name="adj1" fmla="val -13017"/>
              <a:gd name="adj2" fmla="val -77797"/>
              <a:gd name="adj3" fmla="val 16667"/>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rPr>
              <a:t>Die </a:t>
            </a:r>
            <a:r>
              <a:rPr lang="en-GB" sz="2000" b="1" dirty="0" err="1">
                <a:solidFill>
                  <a:schemeClr val="bg2"/>
                </a:solidFill>
              </a:rPr>
              <a:t>Europäische</a:t>
            </a:r>
            <a:r>
              <a:rPr lang="en-GB" sz="2000" b="1" dirty="0">
                <a:solidFill>
                  <a:schemeClr val="bg2"/>
                </a:solidFill>
              </a:rPr>
              <a:t> Union</a:t>
            </a:r>
            <a:r>
              <a:rPr lang="en-GB" sz="2000" dirty="0">
                <a:solidFill>
                  <a:schemeClr val="bg2"/>
                </a:solidFill>
              </a:rPr>
              <a:t> hat 27 Länder.</a:t>
            </a:r>
          </a:p>
        </p:txBody>
      </p:sp>
      <p:pic>
        <p:nvPicPr>
          <p:cNvPr id="9" name="chill">
            <a:hlinkClick r:id="" action="ppaction://media"/>
            <a:extLst>
              <a:ext uri="{FF2B5EF4-FFF2-40B4-BE49-F238E27FC236}">
                <a16:creationId xmlns:a16="http://schemas.microsoft.com/office/drawing/2014/main" id="{738184FD-35D8-4943-A00A-E309B5BAB7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2105" y="6232050"/>
            <a:ext cx="609600" cy="609600"/>
          </a:xfrm>
          <a:prstGeom prst="rect">
            <a:avLst/>
          </a:prstGeom>
        </p:spPr>
      </p:pic>
    </p:spTree>
    <p:extLst>
      <p:ext uri="{BB962C8B-B14F-4D97-AF65-F5344CB8AC3E}">
        <p14:creationId xmlns:p14="http://schemas.microsoft.com/office/powerpoint/2010/main" val="17180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53" presetClass="exit" presetSubtype="32" fill="hold" grpId="0" nodeType="clickEffect">
                                  <p:stCondLst>
                                    <p:cond delay="0"/>
                                  </p:stCondLst>
                                  <p:childTnLst>
                                    <p:anim calcmode="lin" valueType="num">
                                      <p:cBhvr>
                                        <p:cTn id="15" dur="500"/>
                                        <p:tgtEl>
                                          <p:spTgt spid="10"/>
                                        </p:tgtEl>
                                        <p:attrNameLst>
                                          <p:attrName>ppt_w</p:attrName>
                                        </p:attrNameLst>
                                      </p:cBhvr>
                                      <p:tavLst>
                                        <p:tav tm="0">
                                          <p:val>
                                            <p:strVal val="ppt_w"/>
                                          </p:val>
                                        </p:tav>
                                        <p:tav tm="100000">
                                          <p:val>
                                            <p:fltVal val="0"/>
                                          </p:val>
                                        </p:tav>
                                      </p:tavLst>
                                    </p:anim>
                                    <p:anim calcmode="lin" valueType="num">
                                      <p:cBhvr>
                                        <p:cTn id="16" dur="500"/>
                                        <p:tgtEl>
                                          <p:spTgt spid="10"/>
                                        </p:tgtEl>
                                        <p:attrNameLst>
                                          <p:attrName>ppt_h</p:attrName>
                                        </p:attrNameLst>
                                      </p:cBhvr>
                                      <p:tavLst>
                                        <p:tav tm="0">
                                          <p:val>
                                            <p:strVal val="ppt_h"/>
                                          </p:val>
                                        </p:tav>
                                        <p:tav tm="100000">
                                          <p:val>
                                            <p:fltVal val="0"/>
                                          </p:val>
                                        </p:tav>
                                      </p:tavLst>
                                    </p:anim>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53" presetClass="entr" presetSubtype="16"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childTnLst>
              </p:cTn>
              <p:nextCondLst>
                <p:cond evt="onClick" delay="0">
                  <p:tgtEl>
                    <p:spTgt spid="11"/>
                  </p:tgtEl>
                </p:cond>
              </p:nextCondLst>
            </p:seq>
            <p:audio>
              <p:cMediaNode vol="37879">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15"/>
                                        </p:tgtEl>
                                        <p:attrNameLst>
                                          <p:attrName>ppt_w</p:attrName>
                                        </p:attrNameLst>
                                      </p:cBhvr>
                                      <p:tavLst>
                                        <p:tav tm="0">
                                          <p:val>
                                            <p:strVal val="ppt_w"/>
                                          </p:val>
                                        </p:tav>
                                        <p:tav tm="100000">
                                          <p:val>
                                            <p:fltVal val="0"/>
                                          </p:val>
                                        </p:tav>
                                      </p:tavLst>
                                    </p:anim>
                                    <p:anim calcmode="lin" valueType="num">
                                      <p:cBhvr>
                                        <p:cTn id="43" dur="500"/>
                                        <p:tgtEl>
                                          <p:spTgt spid="15"/>
                                        </p:tgtEl>
                                        <p:attrNameLst>
                                          <p:attrName>ppt_h</p:attrName>
                                        </p:attrNameLst>
                                      </p:cBhvr>
                                      <p:tavLst>
                                        <p:tav tm="0">
                                          <p:val>
                                            <p:strVal val="ppt_h"/>
                                          </p:val>
                                        </p:tav>
                                        <p:tav tm="100000">
                                          <p:val>
                                            <p:fltVal val="0"/>
                                          </p:val>
                                        </p:tav>
                                      </p:tavLst>
                                    </p:anim>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53" presetClass="entr" presetSubtype="16"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53" presetClass="entr" presetSubtype="16"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17"/>
                                        </p:tgtEl>
                                        <p:attrNameLst>
                                          <p:attrName>ppt_w</p:attrName>
                                        </p:attrNameLst>
                                      </p:cBhvr>
                                      <p:tavLst>
                                        <p:tav tm="0">
                                          <p:val>
                                            <p:strVal val="ppt_w"/>
                                          </p:val>
                                        </p:tav>
                                        <p:tav tm="100000">
                                          <p:val>
                                            <p:fltVal val="0"/>
                                          </p:val>
                                        </p:tav>
                                      </p:tavLst>
                                    </p:anim>
                                    <p:anim calcmode="lin" valueType="num">
                                      <p:cBhvr>
                                        <p:cTn id="82" dur="500"/>
                                        <p:tgtEl>
                                          <p:spTgt spid="17"/>
                                        </p:tgtEl>
                                        <p:attrNameLst>
                                          <p:attrName>ppt_h</p:attrName>
                                        </p:attrNameLst>
                                      </p:cBhvr>
                                      <p:tavLst>
                                        <p:tav tm="0">
                                          <p:val>
                                            <p:strVal val="ppt_h"/>
                                          </p:val>
                                        </p:tav>
                                        <p:tav tm="100000">
                                          <p:val>
                                            <p:fltVal val="0"/>
                                          </p:val>
                                        </p:tav>
                                      </p:tavLst>
                                    </p:anim>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53" presetClass="entr" presetSubtype="16"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0" nodeType="clickEffect">
                                  <p:stCondLst>
                                    <p:cond delay="0"/>
                                  </p:stCondLst>
                                  <p:childTnLst>
                                    <p:anim calcmode="lin" valueType="num">
                                      <p:cBhvr>
                                        <p:cTn id="94" dur="500"/>
                                        <p:tgtEl>
                                          <p:spTgt spid="19"/>
                                        </p:tgtEl>
                                        <p:attrNameLst>
                                          <p:attrName>ppt_w</p:attrName>
                                        </p:attrNameLst>
                                      </p:cBhvr>
                                      <p:tavLst>
                                        <p:tav tm="0">
                                          <p:val>
                                            <p:strVal val="ppt_w"/>
                                          </p:val>
                                        </p:tav>
                                        <p:tav tm="100000">
                                          <p:val>
                                            <p:fltVal val="0"/>
                                          </p:val>
                                        </p:tav>
                                      </p:tavLst>
                                    </p:anim>
                                    <p:anim calcmode="lin" valueType="num">
                                      <p:cBhvr>
                                        <p:cTn id="95" dur="500"/>
                                        <p:tgtEl>
                                          <p:spTgt spid="19"/>
                                        </p:tgtEl>
                                        <p:attrNameLst>
                                          <p:attrName>ppt_h</p:attrName>
                                        </p:attrNameLst>
                                      </p:cBhvr>
                                      <p:tavLst>
                                        <p:tav tm="0">
                                          <p:val>
                                            <p:strVal val="ppt_h"/>
                                          </p:val>
                                        </p:tav>
                                        <p:tav tm="100000">
                                          <p:val>
                                            <p:fltVal val="0"/>
                                          </p:val>
                                        </p:tav>
                                      </p:tavLst>
                                    </p:anim>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par>
                                <p:cTn id="98" presetID="53" presetClass="entr" presetSubtype="16"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ppt_w</p:attrName>
                                        </p:attrNameLst>
                                      </p:cBhvr>
                                      <p:tavLst>
                                        <p:tav tm="0">
                                          <p:val>
                                            <p:fltVal val="0"/>
                                          </p:val>
                                        </p:tav>
                                        <p:tav tm="100000">
                                          <p:val>
                                            <p:strVal val="#ppt_w"/>
                                          </p:val>
                                        </p:tav>
                                      </p:tavLst>
                                    </p:anim>
                                    <p:anim calcmode="lin" valueType="num">
                                      <p:cBhvr>
                                        <p:cTn id="101" dur="500" fill="hold"/>
                                        <p:tgtEl>
                                          <p:spTgt spid="35"/>
                                        </p:tgtEl>
                                        <p:attrNameLst>
                                          <p:attrName>ppt_h</p:attrName>
                                        </p:attrNameLst>
                                      </p:cBhvr>
                                      <p:tavLst>
                                        <p:tav tm="0">
                                          <p:val>
                                            <p:fltVal val="0"/>
                                          </p:val>
                                        </p:tav>
                                        <p:tav tm="100000">
                                          <p:val>
                                            <p:strVal val="#ppt_h"/>
                                          </p:val>
                                        </p:tav>
                                      </p:tavLst>
                                    </p:anim>
                                    <p:animEffect transition="in" filter="fade">
                                      <p:cBhvr>
                                        <p:cTn id="102" dur="500"/>
                                        <p:tgtEl>
                                          <p:spTgt spid="35"/>
                                        </p:tgtEl>
                                      </p:cBhvr>
                                    </p:animEffect>
                                  </p:childTnLst>
                                </p:cTn>
                              </p:par>
                            </p:childTnLst>
                          </p:cTn>
                        </p:par>
                      </p:childTnLst>
                    </p:cTn>
                  </p:par>
                </p:childTnLst>
              </p:cTn>
              <p:nextCondLst>
                <p:cond evt="onClick" delay="0">
                  <p:tgtEl>
                    <p:spTgt spid="19"/>
                  </p:tgtEl>
                </p:cond>
              </p:nextCondLst>
            </p:seq>
            <p:seq concurrent="1" nextAc="seek">
              <p:cTn id="103" restart="whenNotActive" fill="hold" evtFilter="cancelBubble" nodeType="interactiveSeq">
                <p:stCondLst>
                  <p:cond evt="onClick" delay="0">
                    <p:tgtEl>
                      <p:spTgt spid="16"/>
                    </p:tgtEl>
                  </p:cond>
                </p:stCondLst>
                <p:endSync evt="end" delay="0">
                  <p:rtn val="all"/>
                </p:endSync>
                <p:childTnLst>
                  <p:par>
                    <p:cTn id="104" fill="hold">
                      <p:stCondLst>
                        <p:cond delay="0"/>
                      </p:stCondLst>
                      <p:childTnLst>
                        <p:par>
                          <p:cTn id="105" fill="hold">
                            <p:stCondLst>
                              <p:cond delay="0"/>
                            </p:stCondLst>
                            <p:childTnLst>
                              <p:par>
                                <p:cTn id="106" presetID="53" presetClass="exit" presetSubtype="32" fill="hold" grpId="0" nodeType="clickEffect">
                                  <p:stCondLst>
                                    <p:cond delay="0"/>
                                  </p:stCondLst>
                                  <p:childTnLst>
                                    <p:anim calcmode="lin" valueType="num">
                                      <p:cBhvr>
                                        <p:cTn id="107" dur="500"/>
                                        <p:tgtEl>
                                          <p:spTgt spid="16"/>
                                        </p:tgtEl>
                                        <p:attrNameLst>
                                          <p:attrName>ppt_w</p:attrName>
                                        </p:attrNameLst>
                                      </p:cBhvr>
                                      <p:tavLst>
                                        <p:tav tm="0">
                                          <p:val>
                                            <p:strVal val="ppt_w"/>
                                          </p:val>
                                        </p:tav>
                                        <p:tav tm="100000">
                                          <p:val>
                                            <p:fltVal val="0"/>
                                          </p:val>
                                        </p:tav>
                                      </p:tavLst>
                                    </p:anim>
                                    <p:anim calcmode="lin" valueType="num">
                                      <p:cBhvr>
                                        <p:cTn id="108" dur="500"/>
                                        <p:tgtEl>
                                          <p:spTgt spid="16"/>
                                        </p:tgtEl>
                                        <p:attrNameLst>
                                          <p:attrName>ppt_h</p:attrName>
                                        </p:attrNameLst>
                                      </p:cBhvr>
                                      <p:tavLst>
                                        <p:tav tm="0">
                                          <p:val>
                                            <p:strVal val="ppt_h"/>
                                          </p:val>
                                        </p:tav>
                                        <p:tav tm="100000">
                                          <p:val>
                                            <p:fltVal val="0"/>
                                          </p:val>
                                        </p:tav>
                                      </p:tavLst>
                                    </p:anim>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Effect transition="in" filter="fade">
                                      <p:cBhvr>
                                        <p:cTn id="115" dur="500"/>
                                        <p:tgtEl>
                                          <p:spTgt spid="24"/>
                                        </p:tgtEl>
                                      </p:cBhvr>
                                    </p:animEffect>
                                  </p:childTnLst>
                                </p:cTn>
                              </p:par>
                            </p:childTnLst>
                          </p:cTn>
                        </p:par>
                      </p:childTnLst>
                    </p:cTn>
                  </p:par>
                </p:childTnLst>
              </p:cTn>
              <p:nextCondLst>
                <p:cond evt="onClick" delay="0">
                  <p:tgtEl>
                    <p:spTgt spid="16"/>
                  </p:tgtEl>
                </p:cond>
              </p:nextCondLst>
            </p:seq>
            <p:seq concurrent="1" nextAc="seek">
              <p:cTn id="116" restart="whenNotActive" fill="hold" evtFilter="cancelBubble" nodeType="interactiveSeq">
                <p:stCondLst>
                  <p:cond evt="onClick" delay="0">
                    <p:tgtEl>
                      <p:spTgt spid="14"/>
                    </p:tgtEl>
                  </p:cond>
                </p:stCondLst>
                <p:endSync evt="end" delay="0">
                  <p:rtn val="all"/>
                </p:endSync>
                <p:childTnLst>
                  <p:par>
                    <p:cTn id="117" fill="hold">
                      <p:stCondLst>
                        <p:cond delay="0"/>
                      </p:stCondLst>
                      <p:childTnLst>
                        <p:par>
                          <p:cTn id="118" fill="hold">
                            <p:stCondLst>
                              <p:cond delay="0"/>
                            </p:stCondLst>
                            <p:childTnLst>
                              <p:par>
                                <p:cTn id="119" presetID="53" presetClass="exit" presetSubtype="32" fill="hold" grpId="0" nodeType="clickEffect">
                                  <p:stCondLst>
                                    <p:cond delay="0"/>
                                  </p:stCondLst>
                                  <p:childTnLst>
                                    <p:anim calcmode="lin" valueType="num">
                                      <p:cBhvr>
                                        <p:cTn id="120" dur="500"/>
                                        <p:tgtEl>
                                          <p:spTgt spid="14"/>
                                        </p:tgtEl>
                                        <p:attrNameLst>
                                          <p:attrName>ppt_w</p:attrName>
                                        </p:attrNameLst>
                                      </p:cBhvr>
                                      <p:tavLst>
                                        <p:tav tm="0">
                                          <p:val>
                                            <p:strVal val="ppt_w"/>
                                          </p:val>
                                        </p:tav>
                                        <p:tav tm="100000">
                                          <p:val>
                                            <p:fltVal val="0"/>
                                          </p:val>
                                        </p:tav>
                                      </p:tavLst>
                                    </p:anim>
                                    <p:anim calcmode="lin" valueType="num">
                                      <p:cBhvr>
                                        <p:cTn id="121" dur="500"/>
                                        <p:tgtEl>
                                          <p:spTgt spid="14"/>
                                        </p:tgtEl>
                                        <p:attrNameLst>
                                          <p:attrName>ppt_h</p:attrName>
                                        </p:attrNameLst>
                                      </p:cBhvr>
                                      <p:tavLst>
                                        <p:tav tm="0">
                                          <p:val>
                                            <p:strVal val="ppt_h"/>
                                          </p:val>
                                        </p:tav>
                                        <p:tav tm="100000">
                                          <p:val>
                                            <p:fltVal val="0"/>
                                          </p:val>
                                        </p:tav>
                                      </p:tavLst>
                                    </p:anim>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par>
                                <p:cTn id="124" presetID="53" presetClass="entr" presetSubtype="16"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 calcmode="lin" valueType="num">
                                      <p:cBhvr>
                                        <p:cTn id="126" dur="500" fill="hold"/>
                                        <p:tgtEl>
                                          <p:spTgt spid="27"/>
                                        </p:tgtEl>
                                        <p:attrNameLst>
                                          <p:attrName>ppt_w</p:attrName>
                                        </p:attrNameLst>
                                      </p:cBhvr>
                                      <p:tavLst>
                                        <p:tav tm="0">
                                          <p:val>
                                            <p:fltVal val="0"/>
                                          </p:val>
                                        </p:tav>
                                        <p:tav tm="100000">
                                          <p:val>
                                            <p:strVal val="#ppt_w"/>
                                          </p:val>
                                        </p:tav>
                                      </p:tavLst>
                                    </p:anim>
                                    <p:anim calcmode="lin" valueType="num">
                                      <p:cBhvr>
                                        <p:cTn id="127" dur="500" fill="hold"/>
                                        <p:tgtEl>
                                          <p:spTgt spid="27"/>
                                        </p:tgtEl>
                                        <p:attrNameLst>
                                          <p:attrName>ppt_h</p:attrName>
                                        </p:attrNameLst>
                                      </p:cBhvr>
                                      <p:tavLst>
                                        <p:tav tm="0">
                                          <p:val>
                                            <p:fltVal val="0"/>
                                          </p:val>
                                        </p:tav>
                                        <p:tav tm="100000">
                                          <p:val>
                                            <p:strVal val="#ppt_h"/>
                                          </p:val>
                                        </p:tav>
                                      </p:tavLst>
                                    </p:anim>
                                    <p:animEffect transition="in" filter="fade">
                                      <p:cBhvr>
                                        <p:cTn id="128" dur="500"/>
                                        <p:tgtEl>
                                          <p:spTgt spid="27"/>
                                        </p:tgtEl>
                                      </p:cBhvr>
                                    </p:animEffect>
                                  </p:childTnLst>
                                </p:cTn>
                              </p:par>
                            </p:childTnLst>
                          </p:cTn>
                        </p:par>
                      </p:childTnLst>
                    </p:cTn>
                  </p:par>
                </p:childTnLst>
              </p:cTn>
              <p:nextCondLst>
                <p:cond evt="onClick" delay="0">
                  <p:tgtEl>
                    <p:spTgt spid="14"/>
                  </p:tgtEl>
                </p:cond>
              </p:nextCondLst>
            </p:seq>
            <p:seq concurrent="1" nextAc="seek">
              <p:cTn id="129" restart="whenNotActive" fill="hold" evtFilter="cancelBubble" nodeType="interactiveSeq">
                <p:stCondLst>
                  <p:cond evt="onClick" delay="0">
                    <p:tgtEl>
                      <p:spTgt spid="18"/>
                    </p:tgtEl>
                  </p:cond>
                </p:stCondLst>
                <p:endSync evt="end" delay="0">
                  <p:rtn val="all"/>
                </p:endSync>
                <p:childTnLst>
                  <p:par>
                    <p:cTn id="130" fill="hold">
                      <p:stCondLst>
                        <p:cond delay="0"/>
                      </p:stCondLst>
                      <p:childTnLst>
                        <p:par>
                          <p:cTn id="131" fill="hold">
                            <p:stCondLst>
                              <p:cond delay="0"/>
                            </p:stCondLst>
                            <p:childTnLst>
                              <p:par>
                                <p:cTn id="132" presetID="53" presetClass="exit" presetSubtype="32" fill="hold" grpId="0" nodeType="clickEffect">
                                  <p:stCondLst>
                                    <p:cond delay="0"/>
                                  </p:stCondLst>
                                  <p:childTnLst>
                                    <p:anim calcmode="lin" valueType="num">
                                      <p:cBhvr>
                                        <p:cTn id="133" dur="500"/>
                                        <p:tgtEl>
                                          <p:spTgt spid="18"/>
                                        </p:tgtEl>
                                        <p:attrNameLst>
                                          <p:attrName>ppt_w</p:attrName>
                                        </p:attrNameLst>
                                      </p:cBhvr>
                                      <p:tavLst>
                                        <p:tav tm="0">
                                          <p:val>
                                            <p:strVal val="ppt_w"/>
                                          </p:val>
                                        </p:tav>
                                        <p:tav tm="100000">
                                          <p:val>
                                            <p:fltVal val="0"/>
                                          </p:val>
                                        </p:tav>
                                      </p:tavLst>
                                    </p:anim>
                                    <p:anim calcmode="lin" valueType="num">
                                      <p:cBhvr>
                                        <p:cTn id="134" dur="500"/>
                                        <p:tgtEl>
                                          <p:spTgt spid="18"/>
                                        </p:tgtEl>
                                        <p:attrNameLst>
                                          <p:attrName>ppt_h</p:attrName>
                                        </p:attrNameLst>
                                      </p:cBhvr>
                                      <p:tavLst>
                                        <p:tav tm="0">
                                          <p:val>
                                            <p:strVal val="ppt_h"/>
                                          </p:val>
                                        </p:tav>
                                        <p:tav tm="100000">
                                          <p:val>
                                            <p:fltVal val="0"/>
                                          </p:val>
                                        </p:tav>
                                      </p:tavLst>
                                    </p:anim>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par>
                                <p:cTn id="137" presetID="53" presetClass="entr" presetSubtype="16" fill="hold" grpId="0" nodeType="withEffect">
                                  <p:stCondLst>
                                    <p:cond delay="0"/>
                                  </p:stCondLst>
                                  <p:childTnLst>
                                    <p:set>
                                      <p:cBhvr>
                                        <p:cTn id="138" dur="1" fill="hold">
                                          <p:stCondLst>
                                            <p:cond delay="0"/>
                                          </p:stCondLst>
                                        </p:cTn>
                                        <p:tgtEl>
                                          <p:spTgt spid="30"/>
                                        </p:tgtEl>
                                        <p:attrNameLst>
                                          <p:attrName>style.visibility</p:attrName>
                                        </p:attrNameLst>
                                      </p:cBhvr>
                                      <p:to>
                                        <p:strVal val="visible"/>
                                      </p:to>
                                    </p:set>
                                    <p:anim calcmode="lin" valueType="num">
                                      <p:cBhvr>
                                        <p:cTn id="139" dur="500" fill="hold"/>
                                        <p:tgtEl>
                                          <p:spTgt spid="30"/>
                                        </p:tgtEl>
                                        <p:attrNameLst>
                                          <p:attrName>ppt_w</p:attrName>
                                        </p:attrNameLst>
                                      </p:cBhvr>
                                      <p:tavLst>
                                        <p:tav tm="0">
                                          <p:val>
                                            <p:fltVal val="0"/>
                                          </p:val>
                                        </p:tav>
                                        <p:tav tm="100000">
                                          <p:val>
                                            <p:strVal val="#ppt_w"/>
                                          </p:val>
                                        </p:tav>
                                      </p:tavLst>
                                    </p:anim>
                                    <p:anim calcmode="lin" valueType="num">
                                      <p:cBhvr>
                                        <p:cTn id="140" dur="500" fill="hold"/>
                                        <p:tgtEl>
                                          <p:spTgt spid="30"/>
                                        </p:tgtEl>
                                        <p:attrNameLst>
                                          <p:attrName>ppt_h</p:attrName>
                                        </p:attrNameLst>
                                      </p:cBhvr>
                                      <p:tavLst>
                                        <p:tav tm="0">
                                          <p:val>
                                            <p:fltVal val="0"/>
                                          </p:val>
                                        </p:tav>
                                        <p:tav tm="100000">
                                          <p:val>
                                            <p:strVal val="#ppt_h"/>
                                          </p:val>
                                        </p:tav>
                                      </p:tavLst>
                                    </p:anim>
                                    <p:animEffect transition="in" filter="fade">
                                      <p:cBhvr>
                                        <p:cTn id="141" dur="500"/>
                                        <p:tgtEl>
                                          <p:spTgt spid="30"/>
                                        </p:tgtEl>
                                      </p:cBhvr>
                                    </p:animEffect>
                                  </p:childTnLst>
                                </p:cTn>
                              </p:par>
                            </p:childTnLst>
                          </p:cTn>
                        </p:par>
                      </p:childTnLst>
                    </p:cTn>
                  </p:par>
                </p:childTnLst>
              </p:cTn>
              <p:nextCondLst>
                <p:cond evt="onClick" delay="0">
                  <p:tgtEl>
                    <p:spTgt spid="18"/>
                  </p:tgtEl>
                </p:cond>
              </p:nextCondLst>
            </p:seq>
            <p:seq concurrent="1" nextAc="seek">
              <p:cTn id="142" restart="whenNotActive" fill="hold" evtFilter="cancelBubble" nodeType="interactiveSeq">
                <p:stCondLst>
                  <p:cond evt="onClick" delay="0">
                    <p:tgtEl>
                      <p:spTgt spid="21"/>
                    </p:tgtEl>
                  </p:cond>
                </p:stCondLst>
                <p:endSync evt="end" delay="0">
                  <p:rtn val="all"/>
                </p:endSync>
                <p:childTnLst>
                  <p:par>
                    <p:cTn id="143" fill="hold">
                      <p:stCondLst>
                        <p:cond delay="0"/>
                      </p:stCondLst>
                      <p:childTnLst>
                        <p:par>
                          <p:cTn id="144" fill="hold">
                            <p:stCondLst>
                              <p:cond delay="0"/>
                            </p:stCondLst>
                            <p:childTnLst>
                              <p:par>
                                <p:cTn id="145" presetID="53" presetClass="exit" presetSubtype="32" fill="hold" grpId="0" nodeType="clickEffect">
                                  <p:stCondLst>
                                    <p:cond delay="0"/>
                                  </p:stCondLst>
                                  <p:childTnLst>
                                    <p:anim calcmode="lin" valueType="num">
                                      <p:cBhvr>
                                        <p:cTn id="146" dur="500"/>
                                        <p:tgtEl>
                                          <p:spTgt spid="21"/>
                                        </p:tgtEl>
                                        <p:attrNameLst>
                                          <p:attrName>ppt_w</p:attrName>
                                        </p:attrNameLst>
                                      </p:cBhvr>
                                      <p:tavLst>
                                        <p:tav tm="0">
                                          <p:val>
                                            <p:strVal val="ppt_w"/>
                                          </p:val>
                                        </p:tav>
                                        <p:tav tm="100000">
                                          <p:val>
                                            <p:fltVal val="0"/>
                                          </p:val>
                                        </p:tav>
                                      </p:tavLst>
                                    </p:anim>
                                    <p:anim calcmode="lin" valueType="num">
                                      <p:cBhvr>
                                        <p:cTn id="147" dur="500"/>
                                        <p:tgtEl>
                                          <p:spTgt spid="21"/>
                                        </p:tgtEl>
                                        <p:attrNameLst>
                                          <p:attrName>ppt_h</p:attrName>
                                        </p:attrNameLst>
                                      </p:cBhvr>
                                      <p:tavLst>
                                        <p:tav tm="0">
                                          <p:val>
                                            <p:strVal val="ppt_h"/>
                                          </p:val>
                                        </p:tav>
                                        <p:tav tm="100000">
                                          <p:val>
                                            <p:fltVal val="0"/>
                                          </p:val>
                                        </p:tav>
                                      </p:tavLst>
                                    </p:anim>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53" presetClass="entr" presetSubtype="16" fill="hold" grpId="0" nodeType="withEffect">
                                  <p:stCondLst>
                                    <p:cond delay="0"/>
                                  </p:stCondLst>
                                  <p:childTnLst>
                                    <p:set>
                                      <p:cBhvr>
                                        <p:cTn id="151" dur="1" fill="hold">
                                          <p:stCondLst>
                                            <p:cond delay="0"/>
                                          </p:stCondLst>
                                        </p:cTn>
                                        <p:tgtEl>
                                          <p:spTgt spid="31"/>
                                        </p:tgtEl>
                                        <p:attrNameLst>
                                          <p:attrName>style.visibility</p:attrName>
                                        </p:attrNameLst>
                                      </p:cBhvr>
                                      <p:to>
                                        <p:strVal val="visible"/>
                                      </p:to>
                                    </p:set>
                                    <p:anim calcmode="lin" valueType="num">
                                      <p:cBhvr>
                                        <p:cTn id="152" dur="500" fill="hold"/>
                                        <p:tgtEl>
                                          <p:spTgt spid="31"/>
                                        </p:tgtEl>
                                        <p:attrNameLst>
                                          <p:attrName>ppt_w</p:attrName>
                                        </p:attrNameLst>
                                      </p:cBhvr>
                                      <p:tavLst>
                                        <p:tav tm="0">
                                          <p:val>
                                            <p:fltVal val="0"/>
                                          </p:val>
                                        </p:tav>
                                        <p:tav tm="100000">
                                          <p:val>
                                            <p:strVal val="#ppt_w"/>
                                          </p:val>
                                        </p:tav>
                                      </p:tavLst>
                                    </p:anim>
                                    <p:anim calcmode="lin" valueType="num">
                                      <p:cBhvr>
                                        <p:cTn id="153" dur="500" fill="hold"/>
                                        <p:tgtEl>
                                          <p:spTgt spid="31"/>
                                        </p:tgtEl>
                                        <p:attrNameLst>
                                          <p:attrName>ppt_h</p:attrName>
                                        </p:attrNameLst>
                                      </p:cBhvr>
                                      <p:tavLst>
                                        <p:tav tm="0">
                                          <p:val>
                                            <p:fltVal val="0"/>
                                          </p:val>
                                        </p:tav>
                                        <p:tav tm="100000">
                                          <p:val>
                                            <p:strVal val="#ppt_h"/>
                                          </p:val>
                                        </p:tav>
                                      </p:tavLst>
                                    </p:anim>
                                    <p:animEffect transition="in" filter="fade">
                                      <p:cBhvr>
                                        <p:cTn id="154" dur="500"/>
                                        <p:tgtEl>
                                          <p:spTgt spid="31"/>
                                        </p:tgtEl>
                                      </p:cBhvr>
                                    </p:animEffect>
                                  </p:childTnLst>
                                </p:cTn>
                              </p:par>
                            </p:childTnLst>
                          </p:cTn>
                        </p:par>
                      </p:childTnLst>
                    </p:cTn>
                  </p:par>
                </p:childTnLst>
              </p:cTn>
              <p:nextCondLst>
                <p:cond evt="onClick" delay="0">
                  <p:tgtEl>
                    <p:spTgt spid="21"/>
                  </p:tgtEl>
                </p:cond>
              </p:nextCondLst>
            </p:seq>
            <p:seq concurrent="1" nextAc="seek">
              <p:cTn id="155" restart="whenNotActive" fill="hold" evtFilter="cancelBubble" nodeType="interactiveSeq">
                <p:stCondLst>
                  <p:cond evt="onClick" delay="0">
                    <p:tgtEl>
                      <p:spTgt spid="12"/>
                    </p:tgtEl>
                  </p:cond>
                </p:stCondLst>
                <p:endSync evt="end" delay="0">
                  <p:rtn val="all"/>
                </p:endSync>
                <p:childTnLst>
                  <p:par>
                    <p:cTn id="156" fill="hold">
                      <p:stCondLst>
                        <p:cond delay="0"/>
                      </p:stCondLst>
                      <p:childTnLst>
                        <p:par>
                          <p:cTn id="157" fill="hold">
                            <p:stCondLst>
                              <p:cond delay="0"/>
                            </p:stCondLst>
                            <p:childTnLst>
                              <p:par>
                                <p:cTn id="158" presetID="53" presetClass="exit" presetSubtype="32" fill="hold" grpId="0" nodeType="clickEffect">
                                  <p:stCondLst>
                                    <p:cond delay="0"/>
                                  </p:stCondLst>
                                  <p:childTnLst>
                                    <p:anim calcmode="lin" valueType="num">
                                      <p:cBhvr>
                                        <p:cTn id="159" dur="500"/>
                                        <p:tgtEl>
                                          <p:spTgt spid="12"/>
                                        </p:tgtEl>
                                        <p:attrNameLst>
                                          <p:attrName>ppt_w</p:attrName>
                                        </p:attrNameLst>
                                      </p:cBhvr>
                                      <p:tavLst>
                                        <p:tav tm="0">
                                          <p:val>
                                            <p:strVal val="ppt_w"/>
                                          </p:val>
                                        </p:tav>
                                        <p:tav tm="100000">
                                          <p:val>
                                            <p:fltVal val="0"/>
                                          </p:val>
                                        </p:tav>
                                      </p:tavLst>
                                    </p:anim>
                                    <p:anim calcmode="lin" valueType="num">
                                      <p:cBhvr>
                                        <p:cTn id="160" dur="500"/>
                                        <p:tgtEl>
                                          <p:spTgt spid="12"/>
                                        </p:tgtEl>
                                        <p:attrNameLst>
                                          <p:attrName>ppt_h</p:attrName>
                                        </p:attrNameLst>
                                      </p:cBhvr>
                                      <p:tavLst>
                                        <p:tav tm="0">
                                          <p:val>
                                            <p:strVal val="ppt_h"/>
                                          </p:val>
                                        </p:tav>
                                        <p:tav tm="100000">
                                          <p:val>
                                            <p:fltVal val="0"/>
                                          </p:val>
                                        </p:tav>
                                      </p:tavLst>
                                    </p:anim>
                                    <p:animEffect transition="out" filter="fade">
                                      <p:cBhvr>
                                        <p:cTn id="161" dur="500"/>
                                        <p:tgtEl>
                                          <p:spTgt spid="12"/>
                                        </p:tgtEl>
                                      </p:cBhvr>
                                    </p:animEffect>
                                    <p:set>
                                      <p:cBhvr>
                                        <p:cTn id="162" dur="1" fill="hold">
                                          <p:stCondLst>
                                            <p:cond delay="499"/>
                                          </p:stCondLst>
                                        </p:cTn>
                                        <p:tgtEl>
                                          <p:spTgt spid="12"/>
                                        </p:tgtEl>
                                        <p:attrNameLst>
                                          <p:attrName>style.visibility</p:attrName>
                                        </p:attrNameLst>
                                      </p:cBhvr>
                                      <p:to>
                                        <p:strVal val="hidden"/>
                                      </p:to>
                                    </p:set>
                                  </p:childTnLst>
                                </p:cTn>
                              </p:par>
                              <p:par>
                                <p:cTn id="163" presetID="53" presetClass="entr" presetSubtype="16" fill="hold" grpId="0" nodeType="withEffect">
                                  <p:stCondLst>
                                    <p:cond delay="0"/>
                                  </p:stCondLst>
                                  <p:childTnLst>
                                    <p:set>
                                      <p:cBhvr>
                                        <p:cTn id="164" dur="1" fill="hold">
                                          <p:stCondLst>
                                            <p:cond delay="0"/>
                                          </p:stCondLst>
                                        </p:cTn>
                                        <p:tgtEl>
                                          <p:spTgt spid="26"/>
                                        </p:tgtEl>
                                        <p:attrNameLst>
                                          <p:attrName>style.visibility</p:attrName>
                                        </p:attrNameLst>
                                      </p:cBhvr>
                                      <p:to>
                                        <p:strVal val="visible"/>
                                      </p:to>
                                    </p:set>
                                    <p:anim calcmode="lin" valueType="num">
                                      <p:cBhvr>
                                        <p:cTn id="165" dur="500" fill="hold"/>
                                        <p:tgtEl>
                                          <p:spTgt spid="26"/>
                                        </p:tgtEl>
                                        <p:attrNameLst>
                                          <p:attrName>ppt_w</p:attrName>
                                        </p:attrNameLst>
                                      </p:cBhvr>
                                      <p:tavLst>
                                        <p:tav tm="0">
                                          <p:val>
                                            <p:fltVal val="0"/>
                                          </p:val>
                                        </p:tav>
                                        <p:tav tm="100000">
                                          <p:val>
                                            <p:strVal val="#ppt_w"/>
                                          </p:val>
                                        </p:tav>
                                      </p:tavLst>
                                    </p:anim>
                                    <p:anim calcmode="lin" valueType="num">
                                      <p:cBhvr>
                                        <p:cTn id="166" dur="500" fill="hold"/>
                                        <p:tgtEl>
                                          <p:spTgt spid="26"/>
                                        </p:tgtEl>
                                        <p:attrNameLst>
                                          <p:attrName>ppt_h</p:attrName>
                                        </p:attrNameLst>
                                      </p:cBhvr>
                                      <p:tavLst>
                                        <p:tav tm="0">
                                          <p:val>
                                            <p:fltVal val="0"/>
                                          </p:val>
                                        </p:tav>
                                        <p:tav tm="100000">
                                          <p:val>
                                            <p:strVal val="#ppt_h"/>
                                          </p:val>
                                        </p:tav>
                                      </p:tavLst>
                                    </p:anim>
                                    <p:animEffect transition="in" filter="fade">
                                      <p:cBhvr>
                                        <p:cTn id="167" dur="500"/>
                                        <p:tgtEl>
                                          <p:spTgt spid="26"/>
                                        </p:tgtEl>
                                      </p:cBhvr>
                                    </p:animEffect>
                                  </p:childTnLst>
                                </p:cTn>
                              </p:par>
                            </p:childTnLst>
                          </p:cTn>
                        </p:par>
                      </p:childTnLst>
                    </p:cTn>
                  </p:par>
                </p:childTnLst>
              </p:cTn>
              <p:nextCondLst>
                <p:cond evt="onClick" delay="0">
                  <p:tgtEl>
                    <p:spTgt spid="12"/>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0" grpId="0"/>
      <p:bldP spid="31" grpId="0"/>
      <p:bldP spid="32" grpId="0"/>
      <p:bldP spid="33" grpId="0"/>
      <p:bldP spid="34" grpId="0"/>
      <p:bldP spid="35" grpId="0"/>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1694329" cy="647577"/>
          </a:xfrm>
        </p:spPr>
        <p:txBody>
          <a:bodyPr>
            <a:normAutofit fontScale="90000"/>
          </a:bodyPr>
          <a:lstStyle/>
          <a:p>
            <a:r>
              <a:rPr lang="en-GB" dirty="0" err="1"/>
              <a:t>Profil</a:t>
            </a:r>
            <a:r>
              <a:rPr lang="en-GB" dirty="0"/>
              <a:t> [1]</a:t>
            </a:r>
          </a:p>
        </p:txBody>
      </p:sp>
      <p:sp>
        <p:nvSpPr>
          <p:cNvPr id="3" name="Text Placeholder 2">
            <a:extLst>
              <a:ext uri="{FF2B5EF4-FFF2-40B4-BE49-F238E27FC236}">
                <a16:creationId xmlns:a16="http://schemas.microsoft.com/office/drawing/2014/main" id="{B4CCAE0D-EB05-4356-8BDD-5FAC2A155FA1}"/>
              </a:ext>
            </a:extLst>
          </p:cNvPr>
          <p:cNvSpPr>
            <a:spLocks noGrp="1"/>
          </p:cNvSpPr>
          <p:nvPr>
            <p:ph type="body" sz="quarter" idx="10"/>
          </p:nvPr>
        </p:nvSpPr>
        <p:spPr>
          <a:xfrm>
            <a:off x="373064" y="861134"/>
            <a:ext cx="7184572" cy="5405195"/>
          </a:xfrm>
        </p:spPr>
        <p:txBody>
          <a:bodyPr>
            <a:normAutofit lnSpcReduction="10000"/>
          </a:bodyPr>
          <a:lstStyle/>
          <a:p>
            <a:pPr>
              <a:lnSpc>
                <a:spcPct val="200000"/>
              </a:lnSpc>
            </a:pPr>
            <a:r>
              <a:rPr lang="en-GB" sz="2000" dirty="0"/>
              <a:t>Name: Emma </a:t>
            </a:r>
            <a:r>
              <a:rPr lang="en-GB" sz="2000" dirty="0" err="1"/>
              <a:t>Raducanu</a:t>
            </a:r>
            <a:endParaRPr lang="en-GB" sz="2000" dirty="0"/>
          </a:p>
          <a:p>
            <a:pPr>
              <a:lnSpc>
                <a:spcPct val="200000"/>
              </a:lnSpc>
            </a:pPr>
            <a:r>
              <a:rPr lang="en-GB" sz="2000" dirty="0"/>
              <a:t>Age: 19</a:t>
            </a:r>
          </a:p>
          <a:p>
            <a:pPr>
              <a:lnSpc>
                <a:spcPct val="200000"/>
              </a:lnSpc>
            </a:pPr>
            <a:r>
              <a:rPr lang="en-GB" sz="2000" dirty="0"/>
              <a:t>Nationality: English</a:t>
            </a:r>
          </a:p>
          <a:p>
            <a:pPr>
              <a:lnSpc>
                <a:spcPct val="200000"/>
              </a:lnSpc>
            </a:pPr>
            <a:r>
              <a:rPr lang="en-GB" sz="2000" dirty="0"/>
              <a:t>Place of residence: Bromley, London</a:t>
            </a:r>
          </a:p>
          <a:p>
            <a:pPr>
              <a:lnSpc>
                <a:spcPct val="200000"/>
              </a:lnSpc>
            </a:pPr>
            <a:r>
              <a:rPr lang="en-GB" sz="2000" dirty="0"/>
              <a:t>Place of birth/home country: Canada</a:t>
            </a:r>
          </a:p>
          <a:p>
            <a:pPr>
              <a:lnSpc>
                <a:spcPct val="200000"/>
              </a:lnSpc>
            </a:pPr>
            <a:r>
              <a:rPr lang="en-GB" sz="2000" dirty="0"/>
              <a:t>Languages spoken:</a:t>
            </a:r>
          </a:p>
          <a:p>
            <a:pPr>
              <a:lnSpc>
                <a:spcPct val="200000"/>
              </a:lnSpc>
            </a:pPr>
            <a:r>
              <a:rPr lang="en-GB" sz="2000" dirty="0"/>
              <a:t>Job:</a:t>
            </a:r>
            <a:br>
              <a:rPr lang="en-GB" sz="2000" dirty="0"/>
            </a:br>
            <a:endParaRPr lang="en-GB" sz="2000" dirty="0"/>
          </a:p>
        </p:txBody>
      </p:sp>
      <p:grpSp>
        <p:nvGrpSpPr>
          <p:cNvPr id="9" name="Group 8">
            <a:extLst>
              <a:ext uri="{FF2B5EF4-FFF2-40B4-BE49-F238E27FC236}">
                <a16:creationId xmlns:a16="http://schemas.microsoft.com/office/drawing/2014/main" id="{9F0986D5-256D-4239-A288-4F5212406BCE}"/>
              </a:ext>
            </a:extLst>
          </p:cNvPr>
          <p:cNvGrpSpPr/>
          <p:nvPr/>
        </p:nvGrpSpPr>
        <p:grpSpPr>
          <a:xfrm>
            <a:off x="8730691" y="861134"/>
            <a:ext cx="3146612" cy="4477348"/>
            <a:chOff x="7745506" y="861134"/>
            <a:chExt cx="3146612" cy="4477348"/>
          </a:xfrm>
        </p:grpSpPr>
        <p:sp>
          <p:nvSpPr>
            <p:cNvPr id="8" name="Rectangle 7">
              <a:extLst>
                <a:ext uri="{FF2B5EF4-FFF2-40B4-BE49-F238E27FC236}">
                  <a16:creationId xmlns:a16="http://schemas.microsoft.com/office/drawing/2014/main" id="{CDD72003-DE8D-4736-AE22-86714447F5D9}"/>
                </a:ext>
              </a:extLst>
            </p:cNvPr>
            <p:cNvSpPr/>
            <p:nvPr/>
          </p:nvSpPr>
          <p:spPr>
            <a:xfrm>
              <a:off x="7745506" y="861134"/>
              <a:ext cx="3146612" cy="4477348"/>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B069D7F-0D6D-4783-9E7A-4510CB54174C}"/>
                </a:ext>
              </a:extLst>
            </p:cNvPr>
            <p:cNvPicPr>
              <a:picLocks noChangeAspect="1"/>
            </p:cNvPicPr>
            <p:nvPr/>
          </p:nvPicPr>
          <p:blipFill>
            <a:blip r:embed="rId3"/>
            <a:stretch>
              <a:fillRect/>
            </a:stretch>
          </p:blipFill>
          <p:spPr>
            <a:xfrm>
              <a:off x="7904484" y="957637"/>
              <a:ext cx="2824319" cy="4236478"/>
            </a:xfrm>
            <a:prstGeom prst="rect">
              <a:avLst/>
            </a:prstGeom>
            <a:effectLst>
              <a:outerShdw blurRad="50800" dist="38100" dir="5400000" algn="t" rotWithShape="0">
                <a:prstClr val="black">
                  <a:alpha val="40000"/>
                </a:prstClr>
              </a:outerShdw>
            </a:effectLst>
          </p:spPr>
        </p:pic>
      </p:grpSp>
      <p:sp>
        <p:nvSpPr>
          <p:cNvPr id="6" name="TextBox 5">
            <a:extLst>
              <a:ext uri="{FF2B5EF4-FFF2-40B4-BE49-F238E27FC236}">
                <a16:creationId xmlns:a16="http://schemas.microsoft.com/office/drawing/2014/main" id="{928B1DC2-471E-4560-B15F-D594A14FCE0C}"/>
              </a:ext>
            </a:extLst>
          </p:cNvPr>
          <p:cNvSpPr txBox="1"/>
          <p:nvPr/>
        </p:nvSpPr>
        <p:spPr>
          <a:xfrm>
            <a:off x="1694329" y="259386"/>
            <a:ext cx="5809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ein</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Profil</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auf Deutsch.</a:t>
            </a: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sp>
        <p:nvSpPr>
          <p:cNvPr id="17" name="Rectangle 16">
            <a:extLst>
              <a:ext uri="{FF2B5EF4-FFF2-40B4-BE49-F238E27FC236}">
                <a16:creationId xmlns:a16="http://schemas.microsoft.com/office/drawing/2014/main" id="{6613B740-B77E-41B9-987C-6BE3F918FC52}"/>
              </a:ext>
            </a:extLst>
          </p:cNvPr>
          <p:cNvSpPr/>
          <p:nvPr/>
        </p:nvSpPr>
        <p:spPr>
          <a:xfrm>
            <a:off x="5162391" y="5337291"/>
            <a:ext cx="3351372" cy="921426"/>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Canada – </a:t>
            </a:r>
            <a:r>
              <a:rPr lang="en-GB" dirty="0" err="1">
                <a:solidFill>
                  <a:srgbClr val="FFF6D4"/>
                </a:solidFill>
              </a:rPr>
              <a:t>Kanada</a:t>
            </a:r>
            <a:br>
              <a:rPr lang="en-GB" dirty="0">
                <a:solidFill>
                  <a:srgbClr val="FFF6D4"/>
                </a:solidFill>
              </a:rPr>
            </a:br>
            <a:r>
              <a:rPr lang="en-GB" dirty="0">
                <a:solidFill>
                  <a:srgbClr val="FFF6D4"/>
                </a:solidFill>
              </a:rPr>
              <a:t>Mandarin – </a:t>
            </a:r>
            <a:r>
              <a:rPr lang="en-GB" dirty="0" err="1">
                <a:solidFill>
                  <a:srgbClr val="FFF6D4"/>
                </a:solidFill>
              </a:rPr>
              <a:t>Hochchinesisch</a:t>
            </a:r>
            <a:br>
              <a:rPr lang="en-GB" dirty="0">
                <a:solidFill>
                  <a:srgbClr val="FFF6D4"/>
                </a:solidFill>
              </a:rPr>
            </a:br>
            <a:r>
              <a:rPr lang="en-GB" dirty="0">
                <a:solidFill>
                  <a:srgbClr val="FFF6D4"/>
                </a:solidFill>
              </a:rPr>
              <a:t>Romanian – </a:t>
            </a:r>
            <a:r>
              <a:rPr lang="en-GB" dirty="0" err="1">
                <a:solidFill>
                  <a:srgbClr val="FFF6D4"/>
                </a:solidFill>
              </a:rPr>
              <a:t>Rumänisch</a:t>
            </a:r>
            <a:r>
              <a:rPr lang="en-GB" dirty="0">
                <a:solidFill>
                  <a:srgbClr val="FFF6D4"/>
                </a:solidFill>
              </a:rPr>
              <a:t> </a:t>
            </a:r>
          </a:p>
        </p:txBody>
      </p:sp>
    </p:spTree>
    <p:extLst>
      <p:ext uri="{BB962C8B-B14F-4D97-AF65-F5344CB8AC3E}">
        <p14:creationId xmlns:p14="http://schemas.microsoft.com/office/powerpoint/2010/main" val="15847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447365"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442881" y="262481"/>
            <a:ext cx="69920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Übersetze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folgenden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Sätze</a:t>
            </a:r>
            <a:r>
              <a:rPr kumimoji="0" lang="en-US" sz="2400" b="1" i="0" u="none" strike="noStrike" kern="1200" cap="none" spc="0" normalizeH="0" noProof="0" dirty="0">
                <a:ln>
                  <a:noFill/>
                </a:ln>
                <a:solidFill>
                  <a:srgbClr val="525050"/>
                </a:solidFill>
                <a:effectLst/>
                <a:uLnTx/>
                <a:uFillTx/>
                <a:latin typeface="Century Gothic"/>
                <a:ea typeface="+mn-ea"/>
                <a:cs typeface="+mn-cs"/>
              </a:rPr>
              <a:t> ins Deutsche:</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pic>
        <p:nvPicPr>
          <p:cNvPr id="4" name="Picture 3">
            <a:extLst>
              <a:ext uri="{FF2B5EF4-FFF2-40B4-BE49-F238E27FC236}">
                <a16:creationId xmlns:a16="http://schemas.microsoft.com/office/drawing/2014/main" id="{4331A231-1747-4959-9010-03C4B08F982D}"/>
              </a:ext>
            </a:extLst>
          </p:cNvPr>
          <p:cNvPicPr>
            <a:picLocks noChangeAspect="1"/>
          </p:cNvPicPr>
          <p:nvPr/>
        </p:nvPicPr>
        <p:blipFill>
          <a:blip r:embed="rId3"/>
          <a:stretch>
            <a:fillRect/>
          </a:stretch>
        </p:blipFill>
        <p:spPr>
          <a:xfrm>
            <a:off x="5552911" y="748821"/>
            <a:ext cx="6639089" cy="2340538"/>
          </a:xfrm>
          <a:prstGeom prst="rect">
            <a:avLst/>
          </a:prstGeom>
        </p:spPr>
      </p:pic>
      <p:sp>
        <p:nvSpPr>
          <p:cNvPr id="10" name="TextBox 9">
            <a:extLst>
              <a:ext uri="{FF2B5EF4-FFF2-40B4-BE49-F238E27FC236}">
                <a16:creationId xmlns:a16="http://schemas.microsoft.com/office/drawing/2014/main" id="{167A4714-7C86-468E-8A53-D7B495BA0B92}"/>
              </a:ext>
            </a:extLst>
          </p:cNvPr>
          <p:cNvSpPr txBox="1"/>
          <p:nvPr/>
        </p:nvSpPr>
        <p:spPr>
          <a:xfrm>
            <a:off x="157923" y="906963"/>
            <a:ext cx="4978853" cy="400110"/>
          </a:xfrm>
          <a:prstGeom prst="rect">
            <a:avLst/>
          </a:prstGeom>
          <a:noFill/>
        </p:spPr>
        <p:txBody>
          <a:bodyPr wrap="square" rtlCol="0">
            <a:spAutoFit/>
          </a:bodyPr>
          <a:lstStyle/>
          <a:p>
            <a:r>
              <a:rPr lang="en-GB" sz="2000" dirty="0"/>
              <a:t>The band is called </a:t>
            </a:r>
            <a:r>
              <a:rPr lang="en-GB" sz="2000" dirty="0" err="1"/>
              <a:t>Kalush</a:t>
            </a:r>
            <a:r>
              <a:rPr lang="en-GB" sz="2000" dirty="0"/>
              <a:t> Orchestra.</a:t>
            </a:r>
          </a:p>
        </p:txBody>
      </p:sp>
      <p:sp>
        <p:nvSpPr>
          <p:cNvPr id="23" name="TextBox 22">
            <a:extLst>
              <a:ext uri="{FF2B5EF4-FFF2-40B4-BE49-F238E27FC236}">
                <a16:creationId xmlns:a16="http://schemas.microsoft.com/office/drawing/2014/main" id="{127D4293-504A-48A2-A067-057BCD227A01}"/>
              </a:ext>
            </a:extLst>
          </p:cNvPr>
          <p:cNvSpPr txBox="1"/>
          <p:nvPr/>
        </p:nvSpPr>
        <p:spPr>
          <a:xfrm>
            <a:off x="157922" y="1718821"/>
            <a:ext cx="4978853" cy="707886"/>
          </a:xfrm>
          <a:prstGeom prst="rect">
            <a:avLst/>
          </a:prstGeom>
          <a:noFill/>
        </p:spPr>
        <p:txBody>
          <a:bodyPr wrap="square" rtlCol="0">
            <a:spAutoFit/>
          </a:bodyPr>
          <a:lstStyle/>
          <a:p>
            <a:r>
              <a:rPr lang="en-GB" sz="2000" dirty="0"/>
              <a:t>We are called Oleg, </a:t>
            </a:r>
            <a:r>
              <a:rPr lang="en-GB" sz="2000" dirty="0" err="1"/>
              <a:t>Ihor</a:t>
            </a:r>
            <a:r>
              <a:rPr lang="en-GB" sz="2000" dirty="0"/>
              <a:t>, </a:t>
            </a:r>
            <a:r>
              <a:rPr lang="en-GB" sz="2000" dirty="0" err="1"/>
              <a:t>Danyjil</a:t>
            </a:r>
            <a:r>
              <a:rPr lang="en-GB" sz="2000" dirty="0"/>
              <a:t>, </a:t>
            </a:r>
            <a:r>
              <a:rPr lang="en-GB" sz="2000" dirty="0" err="1"/>
              <a:t>Witalij</a:t>
            </a:r>
            <a:r>
              <a:rPr lang="en-GB" sz="2000" dirty="0"/>
              <a:t> and </a:t>
            </a:r>
            <a:r>
              <a:rPr lang="en-GB" sz="2000" dirty="0" err="1"/>
              <a:t>Tymofij</a:t>
            </a:r>
            <a:r>
              <a:rPr lang="en-GB" sz="2000" dirty="0"/>
              <a:t>.</a:t>
            </a:r>
          </a:p>
        </p:txBody>
      </p:sp>
      <p:sp>
        <p:nvSpPr>
          <p:cNvPr id="24" name="TextBox 23">
            <a:extLst>
              <a:ext uri="{FF2B5EF4-FFF2-40B4-BE49-F238E27FC236}">
                <a16:creationId xmlns:a16="http://schemas.microsoft.com/office/drawing/2014/main" id="{B03FA56D-5A7D-4DF8-BA78-E38AFEFC1505}"/>
              </a:ext>
            </a:extLst>
          </p:cNvPr>
          <p:cNvSpPr txBox="1"/>
          <p:nvPr/>
        </p:nvSpPr>
        <p:spPr>
          <a:xfrm>
            <a:off x="157917" y="3167437"/>
            <a:ext cx="4978853" cy="400110"/>
          </a:xfrm>
          <a:prstGeom prst="rect">
            <a:avLst/>
          </a:prstGeom>
          <a:noFill/>
        </p:spPr>
        <p:txBody>
          <a:bodyPr wrap="square" rtlCol="0">
            <a:spAutoFit/>
          </a:bodyPr>
          <a:lstStyle/>
          <a:p>
            <a:r>
              <a:rPr lang="en-GB" sz="2000" dirty="0"/>
              <a:t>We are 29 years old.</a:t>
            </a:r>
          </a:p>
        </p:txBody>
      </p:sp>
      <p:sp>
        <p:nvSpPr>
          <p:cNvPr id="25" name="TextBox 24">
            <a:extLst>
              <a:ext uri="{FF2B5EF4-FFF2-40B4-BE49-F238E27FC236}">
                <a16:creationId xmlns:a16="http://schemas.microsoft.com/office/drawing/2014/main" id="{F0D239B9-3A42-42F0-BA2B-EB27C954D059}"/>
              </a:ext>
            </a:extLst>
          </p:cNvPr>
          <p:cNvSpPr txBox="1"/>
          <p:nvPr/>
        </p:nvSpPr>
        <p:spPr>
          <a:xfrm>
            <a:off x="157917" y="3991993"/>
            <a:ext cx="4978853" cy="400110"/>
          </a:xfrm>
          <a:prstGeom prst="rect">
            <a:avLst/>
          </a:prstGeom>
          <a:noFill/>
        </p:spPr>
        <p:txBody>
          <a:bodyPr wrap="square" rtlCol="0">
            <a:spAutoFit/>
          </a:bodyPr>
          <a:lstStyle/>
          <a:p>
            <a:r>
              <a:rPr lang="en-GB" sz="2000" dirty="0"/>
              <a:t>We are Ukrainian.</a:t>
            </a:r>
          </a:p>
        </p:txBody>
      </p:sp>
      <p:sp>
        <p:nvSpPr>
          <p:cNvPr id="26" name="TextBox 25">
            <a:extLst>
              <a:ext uri="{FF2B5EF4-FFF2-40B4-BE49-F238E27FC236}">
                <a16:creationId xmlns:a16="http://schemas.microsoft.com/office/drawing/2014/main" id="{7709808C-AA9A-4D7C-8B13-97C095D5A1CB}"/>
              </a:ext>
            </a:extLst>
          </p:cNvPr>
          <p:cNvSpPr txBox="1"/>
          <p:nvPr/>
        </p:nvSpPr>
        <p:spPr>
          <a:xfrm>
            <a:off x="157915" y="4841082"/>
            <a:ext cx="4978853" cy="400110"/>
          </a:xfrm>
          <a:prstGeom prst="rect">
            <a:avLst/>
          </a:prstGeom>
          <a:noFill/>
        </p:spPr>
        <p:txBody>
          <a:bodyPr wrap="square" rtlCol="0">
            <a:spAutoFit/>
          </a:bodyPr>
          <a:lstStyle/>
          <a:p>
            <a:r>
              <a:rPr lang="en-GB" sz="2000" dirty="0"/>
              <a:t>Our homeland is </a:t>
            </a:r>
            <a:r>
              <a:rPr lang="en-GB" sz="2000" dirty="0" err="1"/>
              <a:t>Kalush</a:t>
            </a:r>
            <a:r>
              <a:rPr lang="en-GB" sz="2000" dirty="0"/>
              <a:t>, Ukraine.</a:t>
            </a:r>
          </a:p>
        </p:txBody>
      </p:sp>
      <p:sp>
        <p:nvSpPr>
          <p:cNvPr id="27" name="TextBox 26">
            <a:extLst>
              <a:ext uri="{FF2B5EF4-FFF2-40B4-BE49-F238E27FC236}">
                <a16:creationId xmlns:a16="http://schemas.microsoft.com/office/drawing/2014/main" id="{E78BF8D1-4A1C-4D46-AC8A-E60B7BB4160B}"/>
              </a:ext>
            </a:extLst>
          </p:cNvPr>
          <p:cNvSpPr txBox="1"/>
          <p:nvPr/>
        </p:nvSpPr>
        <p:spPr>
          <a:xfrm>
            <a:off x="157915" y="5644363"/>
            <a:ext cx="4978853" cy="400110"/>
          </a:xfrm>
          <a:prstGeom prst="rect">
            <a:avLst/>
          </a:prstGeom>
          <a:noFill/>
        </p:spPr>
        <p:txBody>
          <a:bodyPr wrap="square" rtlCol="0">
            <a:spAutoFit/>
          </a:bodyPr>
          <a:lstStyle/>
          <a:p>
            <a:r>
              <a:rPr lang="en-GB" sz="2000" dirty="0"/>
              <a:t>We still live in </a:t>
            </a:r>
            <a:r>
              <a:rPr lang="en-GB" sz="2000" dirty="0" err="1"/>
              <a:t>Kalush</a:t>
            </a:r>
            <a:r>
              <a:rPr lang="en-GB" sz="2000" dirty="0"/>
              <a:t>.</a:t>
            </a:r>
          </a:p>
        </p:txBody>
      </p:sp>
      <p:sp>
        <p:nvSpPr>
          <p:cNvPr id="28" name="TextBox 27">
            <a:extLst>
              <a:ext uri="{FF2B5EF4-FFF2-40B4-BE49-F238E27FC236}">
                <a16:creationId xmlns:a16="http://schemas.microsoft.com/office/drawing/2014/main" id="{3B635536-7E78-49E8-82A0-0990D8498604}"/>
              </a:ext>
            </a:extLst>
          </p:cNvPr>
          <p:cNvSpPr txBox="1"/>
          <p:nvPr/>
        </p:nvSpPr>
        <p:spPr>
          <a:xfrm>
            <a:off x="5347447" y="3114034"/>
            <a:ext cx="4978853" cy="400110"/>
          </a:xfrm>
          <a:prstGeom prst="rect">
            <a:avLst/>
          </a:prstGeom>
          <a:noFill/>
        </p:spPr>
        <p:txBody>
          <a:bodyPr wrap="square" rtlCol="0">
            <a:spAutoFit/>
          </a:bodyPr>
          <a:lstStyle/>
          <a:p>
            <a:r>
              <a:rPr lang="en-GB" sz="2000" dirty="0"/>
              <a:t>We are singers and musicians.</a:t>
            </a:r>
          </a:p>
        </p:txBody>
      </p:sp>
      <p:sp>
        <p:nvSpPr>
          <p:cNvPr id="29" name="TextBox 28">
            <a:extLst>
              <a:ext uri="{FF2B5EF4-FFF2-40B4-BE49-F238E27FC236}">
                <a16:creationId xmlns:a16="http://schemas.microsoft.com/office/drawing/2014/main" id="{63C62113-D645-493F-A1C9-0005AD09574C}"/>
              </a:ext>
            </a:extLst>
          </p:cNvPr>
          <p:cNvSpPr txBox="1"/>
          <p:nvPr/>
        </p:nvSpPr>
        <p:spPr>
          <a:xfrm>
            <a:off x="5350175" y="3919945"/>
            <a:ext cx="4978853" cy="400110"/>
          </a:xfrm>
          <a:prstGeom prst="rect">
            <a:avLst/>
          </a:prstGeom>
          <a:noFill/>
        </p:spPr>
        <p:txBody>
          <a:bodyPr wrap="square" rtlCol="0">
            <a:spAutoFit/>
          </a:bodyPr>
          <a:lstStyle/>
          <a:p>
            <a:r>
              <a:rPr lang="en-GB" sz="2000" dirty="0"/>
              <a:t>We sing in Ukrainian and English.</a:t>
            </a:r>
          </a:p>
        </p:txBody>
      </p:sp>
      <p:sp>
        <p:nvSpPr>
          <p:cNvPr id="30" name="TextBox 29">
            <a:extLst>
              <a:ext uri="{FF2B5EF4-FFF2-40B4-BE49-F238E27FC236}">
                <a16:creationId xmlns:a16="http://schemas.microsoft.com/office/drawing/2014/main" id="{ED0532FA-9348-40AF-B7B5-60FA3F31345C}"/>
              </a:ext>
            </a:extLst>
          </p:cNvPr>
          <p:cNvSpPr txBox="1"/>
          <p:nvPr/>
        </p:nvSpPr>
        <p:spPr>
          <a:xfrm>
            <a:off x="5347447" y="4701775"/>
            <a:ext cx="6639089" cy="707886"/>
          </a:xfrm>
          <a:prstGeom prst="rect">
            <a:avLst/>
          </a:prstGeom>
          <a:noFill/>
        </p:spPr>
        <p:txBody>
          <a:bodyPr wrap="square" rtlCol="0">
            <a:spAutoFit/>
          </a:bodyPr>
          <a:lstStyle/>
          <a:p>
            <a:r>
              <a:rPr lang="en-GB" sz="2000" dirty="0"/>
              <a:t>Our song ‘Stefania’ describes a mother and a homeland.</a:t>
            </a:r>
          </a:p>
        </p:txBody>
      </p:sp>
      <p:sp>
        <p:nvSpPr>
          <p:cNvPr id="18" name="Speech Bubble: Rectangle with Corners Rounded 17">
            <a:extLst>
              <a:ext uri="{FF2B5EF4-FFF2-40B4-BE49-F238E27FC236}">
                <a16:creationId xmlns:a16="http://schemas.microsoft.com/office/drawing/2014/main" id="{CD507DCC-ED07-46EA-83AA-BAB8DE205AC5}"/>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
        <p:nvSpPr>
          <p:cNvPr id="19" name="Rectangle 18">
            <a:extLst>
              <a:ext uri="{FF2B5EF4-FFF2-40B4-BE49-F238E27FC236}">
                <a16:creationId xmlns:a16="http://schemas.microsoft.com/office/drawing/2014/main" id="{A0A0F320-CD69-4C36-8BB5-1F9D0F8ADECE}"/>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Tree>
    <p:extLst>
      <p:ext uri="{BB962C8B-B14F-4D97-AF65-F5344CB8AC3E}">
        <p14:creationId xmlns:p14="http://schemas.microsoft.com/office/powerpoint/2010/main" val="1922893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04D3-F478-44C1-890D-E413D10D99D3}"/>
              </a:ext>
            </a:extLst>
          </p:cNvPr>
          <p:cNvSpPr>
            <a:spLocks noGrp="1"/>
          </p:cNvSpPr>
          <p:nvPr>
            <p:ph type="title"/>
          </p:nvPr>
        </p:nvSpPr>
        <p:spPr>
          <a:xfrm>
            <a:off x="0" y="213557"/>
            <a:ext cx="2891118" cy="647577"/>
          </a:xfrm>
        </p:spPr>
        <p:txBody>
          <a:bodyPr/>
          <a:lstStyle/>
          <a:p>
            <a:r>
              <a:rPr lang="en-GB" dirty="0" err="1"/>
              <a:t>Profil</a:t>
            </a:r>
            <a:r>
              <a:rPr lang="en-GB" dirty="0"/>
              <a:t> [2]</a:t>
            </a:r>
          </a:p>
        </p:txBody>
      </p:sp>
      <p:sp>
        <p:nvSpPr>
          <p:cNvPr id="6" name="TextBox 5">
            <a:extLst>
              <a:ext uri="{FF2B5EF4-FFF2-40B4-BE49-F238E27FC236}">
                <a16:creationId xmlns:a16="http://schemas.microsoft.com/office/drawing/2014/main" id="{928B1DC2-471E-4560-B15F-D594A14FCE0C}"/>
              </a:ext>
            </a:extLst>
          </p:cNvPr>
          <p:cNvSpPr txBox="1"/>
          <p:nvPr/>
        </p:nvSpPr>
        <p:spPr>
          <a:xfrm>
            <a:off x="2891118" y="290643"/>
            <a:ext cx="58091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Schreib</a:t>
            </a:r>
            <a:r>
              <a:rPr lang="en-US" sz="2400" b="1" dirty="0">
                <a:solidFill>
                  <a:srgbClr val="525050"/>
                </a:solidFill>
                <a:latin typeface="Century Gothic"/>
              </a:rPr>
              <a:t> </a:t>
            </a:r>
            <a:r>
              <a:rPr lang="en-US" sz="2400" b="1" dirty="0" err="1">
                <a:solidFill>
                  <a:srgbClr val="525050"/>
                </a:solidFill>
                <a:latin typeface="Century Gothic"/>
              </a:rPr>
              <a:t>ein</a:t>
            </a:r>
            <a:r>
              <a:rPr lang="en-US" sz="2400" b="1" dirty="0">
                <a:solidFill>
                  <a:srgbClr val="525050"/>
                </a:solidFill>
                <a:latin typeface="Century Gothic"/>
              </a:rPr>
              <a:t> </a:t>
            </a:r>
            <a:r>
              <a:rPr lang="en-US" sz="2400" b="1" dirty="0" err="1">
                <a:solidFill>
                  <a:srgbClr val="525050"/>
                </a:solidFill>
                <a:latin typeface="Century Gothic"/>
              </a:rPr>
              <a:t>Profil</a:t>
            </a:r>
            <a:r>
              <a:rPr lang="en-US" sz="2400" b="1" dirty="0">
                <a:solidFill>
                  <a:srgbClr val="525050"/>
                </a:solidFill>
                <a:latin typeface="Century Gothic"/>
              </a:rPr>
              <a:t> auf Deutsch.</a:t>
            </a:r>
            <a:endParaRPr kumimoji="0" lang="en-US"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90862EF-8211-4CF0-A073-E7973B259D09}"/>
              </a:ext>
            </a:extLst>
          </p:cNvPr>
          <p:cNvSpPr/>
          <p:nvPr/>
        </p:nvSpPr>
        <p:spPr>
          <a:xfrm>
            <a:off x="10497671" y="91546"/>
            <a:ext cx="1536407"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schreiben</a:t>
            </a:r>
            <a:endParaRPr lang="en-GB" sz="2000" dirty="0"/>
          </a:p>
        </p:txBody>
      </p:sp>
      <p:pic>
        <p:nvPicPr>
          <p:cNvPr id="21" name="Picture 20">
            <a:extLst>
              <a:ext uri="{FF2B5EF4-FFF2-40B4-BE49-F238E27FC236}">
                <a16:creationId xmlns:a16="http://schemas.microsoft.com/office/drawing/2014/main" id="{D66CA4D0-9F0A-4B47-A841-28A2A7B0E6D8}"/>
              </a:ext>
            </a:extLst>
          </p:cNvPr>
          <p:cNvPicPr>
            <a:picLocks noChangeAspect="1"/>
          </p:cNvPicPr>
          <p:nvPr/>
        </p:nvPicPr>
        <p:blipFill>
          <a:blip r:embed="rId3"/>
          <a:stretch>
            <a:fillRect/>
          </a:stretch>
        </p:blipFill>
        <p:spPr>
          <a:xfrm>
            <a:off x="5552911" y="752308"/>
            <a:ext cx="6639089" cy="2340538"/>
          </a:xfrm>
          <a:prstGeom prst="rect">
            <a:avLst/>
          </a:prstGeom>
        </p:spPr>
      </p:pic>
      <p:sp>
        <p:nvSpPr>
          <p:cNvPr id="22" name="Text Placeholder 2">
            <a:extLst>
              <a:ext uri="{FF2B5EF4-FFF2-40B4-BE49-F238E27FC236}">
                <a16:creationId xmlns:a16="http://schemas.microsoft.com/office/drawing/2014/main" id="{E40830C9-C344-40DB-89BE-F2ECF1771985}"/>
              </a:ext>
            </a:extLst>
          </p:cNvPr>
          <p:cNvSpPr>
            <a:spLocks noGrp="1"/>
          </p:cNvSpPr>
          <p:nvPr>
            <p:ph type="body" sz="quarter" idx="10"/>
          </p:nvPr>
        </p:nvSpPr>
        <p:spPr>
          <a:xfrm>
            <a:off x="373063" y="864316"/>
            <a:ext cx="7184572" cy="5638280"/>
          </a:xfrm>
        </p:spPr>
        <p:txBody>
          <a:bodyPr>
            <a:normAutofit fontScale="92500" lnSpcReduction="20000"/>
          </a:bodyPr>
          <a:lstStyle/>
          <a:p>
            <a:pPr>
              <a:lnSpc>
                <a:spcPct val="200000"/>
              </a:lnSpc>
            </a:pPr>
            <a:r>
              <a:rPr lang="en-GB" sz="2000" dirty="0"/>
              <a:t>Name: </a:t>
            </a:r>
            <a:r>
              <a:rPr lang="en-GB" sz="2000" dirty="0" err="1"/>
              <a:t>Kalush</a:t>
            </a:r>
            <a:r>
              <a:rPr lang="en-GB" sz="2000" dirty="0"/>
              <a:t> Orchestra</a:t>
            </a:r>
          </a:p>
          <a:p>
            <a:pPr>
              <a:lnSpc>
                <a:spcPct val="200000"/>
              </a:lnSpc>
            </a:pPr>
            <a:r>
              <a:rPr lang="en-GB" sz="2000" dirty="0"/>
              <a:t>Age: 29</a:t>
            </a:r>
          </a:p>
          <a:p>
            <a:pPr>
              <a:lnSpc>
                <a:spcPct val="200000"/>
              </a:lnSpc>
            </a:pPr>
            <a:r>
              <a:rPr lang="en-GB" sz="2000" dirty="0"/>
              <a:t>Nationality: </a:t>
            </a:r>
            <a:r>
              <a:rPr lang="en-GB" sz="2000" dirty="0" err="1"/>
              <a:t>Ukranian</a:t>
            </a:r>
            <a:endParaRPr lang="en-GB" sz="2000" dirty="0"/>
          </a:p>
          <a:p>
            <a:pPr>
              <a:lnSpc>
                <a:spcPct val="200000"/>
              </a:lnSpc>
            </a:pPr>
            <a:r>
              <a:rPr lang="en-GB" sz="2000" dirty="0"/>
              <a:t>Place of residence: </a:t>
            </a:r>
            <a:r>
              <a:rPr lang="en-GB" sz="2000" dirty="0" err="1"/>
              <a:t>Kalush</a:t>
            </a:r>
            <a:r>
              <a:rPr lang="en-GB" sz="2000" dirty="0"/>
              <a:t>, Ukraine</a:t>
            </a:r>
          </a:p>
          <a:p>
            <a:pPr>
              <a:lnSpc>
                <a:spcPct val="200000"/>
              </a:lnSpc>
            </a:pPr>
            <a:r>
              <a:rPr lang="en-GB" sz="2000" dirty="0"/>
              <a:t>Place of birth/home country: </a:t>
            </a:r>
            <a:r>
              <a:rPr lang="en-GB" sz="2000" dirty="0" err="1"/>
              <a:t>Kalush</a:t>
            </a:r>
            <a:r>
              <a:rPr lang="en-GB" sz="2000" dirty="0"/>
              <a:t>, Ukraine</a:t>
            </a:r>
          </a:p>
          <a:p>
            <a:pPr>
              <a:lnSpc>
                <a:spcPct val="200000"/>
              </a:lnSpc>
            </a:pPr>
            <a:r>
              <a:rPr lang="en-GB" sz="2000" dirty="0"/>
              <a:t>Job: Singers and musicians </a:t>
            </a:r>
          </a:p>
          <a:p>
            <a:pPr>
              <a:lnSpc>
                <a:spcPct val="200000"/>
              </a:lnSpc>
            </a:pPr>
            <a:r>
              <a:rPr lang="en-GB" sz="2000" dirty="0"/>
              <a:t>Languages sung in: Ukrainian and English</a:t>
            </a:r>
          </a:p>
          <a:p>
            <a:pPr>
              <a:lnSpc>
                <a:spcPct val="200000"/>
              </a:lnSpc>
            </a:pPr>
            <a:r>
              <a:rPr lang="en-GB" sz="2000" dirty="0"/>
              <a:t>Song ‘Stefania’: describes a mother and a homeland</a:t>
            </a:r>
            <a:br>
              <a:rPr lang="en-GB" sz="2000" dirty="0"/>
            </a:br>
            <a:endParaRPr lang="en-GB" sz="2000" dirty="0"/>
          </a:p>
        </p:txBody>
      </p:sp>
      <p:sp>
        <p:nvSpPr>
          <p:cNvPr id="8" name="Rectangle 7">
            <a:extLst>
              <a:ext uri="{FF2B5EF4-FFF2-40B4-BE49-F238E27FC236}">
                <a16:creationId xmlns:a16="http://schemas.microsoft.com/office/drawing/2014/main" id="{F1A8FC18-2F56-4DC1-9C1B-C8129A7DE5FA}"/>
              </a:ext>
            </a:extLst>
          </p:cNvPr>
          <p:cNvSpPr/>
          <p:nvPr/>
        </p:nvSpPr>
        <p:spPr>
          <a:xfrm>
            <a:off x="8252012" y="5117939"/>
            <a:ext cx="3872753" cy="1187908"/>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FFF6D4"/>
                </a:solidFill>
              </a:rPr>
              <a:t>Ukranian</a:t>
            </a:r>
            <a:r>
              <a:rPr lang="en-GB" dirty="0">
                <a:solidFill>
                  <a:srgbClr val="FFF6D4"/>
                </a:solidFill>
              </a:rPr>
              <a:t> (nationality) – </a:t>
            </a:r>
            <a:r>
              <a:rPr lang="en-GB" dirty="0" err="1">
                <a:solidFill>
                  <a:srgbClr val="FFF6D4"/>
                </a:solidFill>
              </a:rPr>
              <a:t>Ukrainer</a:t>
            </a:r>
            <a:br>
              <a:rPr lang="en-GB" dirty="0">
                <a:solidFill>
                  <a:srgbClr val="FFF6D4"/>
                </a:solidFill>
              </a:rPr>
            </a:br>
            <a:r>
              <a:rPr lang="en-GB" dirty="0">
                <a:solidFill>
                  <a:srgbClr val="FFF6D4"/>
                </a:solidFill>
              </a:rPr>
              <a:t>Ukraine – </a:t>
            </a:r>
            <a:r>
              <a:rPr lang="en-GB" dirty="0" err="1">
                <a:solidFill>
                  <a:srgbClr val="FFF6D4"/>
                </a:solidFill>
              </a:rPr>
              <a:t>Ukrane</a:t>
            </a:r>
            <a:endParaRPr lang="en-GB" dirty="0">
              <a:solidFill>
                <a:srgbClr val="FFF6D4"/>
              </a:solidFill>
            </a:endParaRPr>
          </a:p>
          <a:p>
            <a:r>
              <a:rPr lang="en-GB" dirty="0">
                <a:solidFill>
                  <a:srgbClr val="FFF6D4"/>
                </a:solidFill>
              </a:rPr>
              <a:t>musician – Musiker </a:t>
            </a:r>
            <a:br>
              <a:rPr lang="en-GB" dirty="0">
                <a:solidFill>
                  <a:srgbClr val="FFF6D4"/>
                </a:solidFill>
              </a:rPr>
            </a:br>
            <a:r>
              <a:rPr lang="en-GB" dirty="0" err="1">
                <a:solidFill>
                  <a:srgbClr val="FFF6D4"/>
                </a:solidFill>
              </a:rPr>
              <a:t>Ukranian</a:t>
            </a:r>
            <a:r>
              <a:rPr lang="en-GB" dirty="0">
                <a:solidFill>
                  <a:srgbClr val="FFF6D4"/>
                </a:solidFill>
              </a:rPr>
              <a:t> (language) – </a:t>
            </a:r>
            <a:r>
              <a:rPr lang="en-GB" dirty="0" err="1">
                <a:solidFill>
                  <a:srgbClr val="FFF6D4"/>
                </a:solidFill>
              </a:rPr>
              <a:t>Ukrainisch</a:t>
            </a:r>
            <a:br>
              <a:rPr lang="en-GB" dirty="0">
                <a:solidFill>
                  <a:srgbClr val="FFF6D4"/>
                </a:solidFill>
              </a:rPr>
            </a:br>
            <a:endParaRPr lang="en-GB" dirty="0">
              <a:solidFill>
                <a:srgbClr val="FFF6D4"/>
              </a:solidFill>
            </a:endParaRPr>
          </a:p>
        </p:txBody>
      </p:sp>
      <p:sp>
        <p:nvSpPr>
          <p:cNvPr id="9" name="Speech Bubble: Rectangle with Corners Rounded 8">
            <a:extLst>
              <a:ext uri="{FF2B5EF4-FFF2-40B4-BE49-F238E27FC236}">
                <a16:creationId xmlns:a16="http://schemas.microsoft.com/office/drawing/2014/main" id="{1C20B93F-185B-4150-A8C7-EA85D54CD782}"/>
              </a:ext>
            </a:extLst>
          </p:cNvPr>
          <p:cNvSpPr/>
          <p:nvPr/>
        </p:nvSpPr>
        <p:spPr>
          <a:xfrm>
            <a:off x="9277118" y="2482950"/>
            <a:ext cx="2847647" cy="765902"/>
          </a:xfrm>
          <a:prstGeom prst="wedgeRoundRectCallout">
            <a:avLst>
              <a:gd name="adj1" fmla="val -20077"/>
              <a:gd name="adj2" fmla="val 470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2022 </a:t>
            </a:r>
            <a:r>
              <a:rPr lang="en-GB" sz="2000" b="1" dirty="0" err="1"/>
              <a:t>gewinnt</a:t>
            </a:r>
            <a:r>
              <a:rPr lang="en-GB" sz="2000" b="1" dirty="0"/>
              <a:t> </a:t>
            </a:r>
            <a:r>
              <a:rPr lang="en-GB" sz="2000" b="1" dirty="0" err="1"/>
              <a:t>Kalush</a:t>
            </a:r>
            <a:r>
              <a:rPr lang="en-GB" sz="2000" b="1" dirty="0"/>
              <a:t> das </a:t>
            </a:r>
            <a:r>
              <a:rPr lang="en-GB" sz="2000" b="1" dirty="0" err="1"/>
              <a:t>Eurovisionfinale</a:t>
            </a:r>
            <a:r>
              <a:rPr lang="en-GB" sz="2000" b="1" dirty="0"/>
              <a:t>.</a:t>
            </a:r>
            <a:endParaRPr lang="en-GB" sz="2000" dirty="0"/>
          </a:p>
        </p:txBody>
      </p:sp>
    </p:spTree>
    <p:extLst>
      <p:ext uri="{BB962C8B-B14F-4D97-AF65-F5344CB8AC3E}">
        <p14:creationId xmlns:p14="http://schemas.microsoft.com/office/powerpoint/2010/main" val="4000293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Y10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1 - Lesson 2</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Janine Turner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31/03/24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marL="0" lvl="0" indent="0" algn="l" rtl="0">
              <a:lnSpc>
                <a:spcPct val="90000"/>
              </a:lnSpc>
              <a:spcBef>
                <a:spcPts val="0"/>
              </a:spcBef>
              <a:spcAft>
                <a:spcPts val="0"/>
              </a:spcAft>
              <a:buClr>
                <a:schemeClr val="lt1"/>
              </a:buClr>
              <a:buSzPts val="2400"/>
              <a:buNone/>
            </a:pPr>
            <a:r>
              <a:rPr lang="en-GB" sz="2400" b="0" dirty="0" err="1"/>
              <a:t>Wer</a:t>
            </a:r>
            <a:r>
              <a:rPr lang="en-GB" sz="2400" b="0" dirty="0"/>
              <a:t> </a:t>
            </a:r>
            <a:r>
              <a:rPr lang="en-GB" sz="2400" b="0" dirty="0" err="1"/>
              <a:t>ist</a:t>
            </a:r>
            <a:r>
              <a:rPr lang="en-GB" sz="2400" b="0" dirty="0"/>
              <a:t> Bella?  Was </a:t>
            </a:r>
            <a:r>
              <a:rPr lang="en-GB" sz="2400" b="0" dirty="0" err="1"/>
              <a:t>macht</a:t>
            </a:r>
            <a:r>
              <a:rPr lang="en-GB" sz="2400" b="0" dirty="0"/>
              <a:t> </a:t>
            </a:r>
            <a:r>
              <a:rPr lang="en-GB" sz="2400" b="0" dirty="0" err="1"/>
              <a:t>sie</a:t>
            </a:r>
            <a:r>
              <a:rPr lang="en-GB" sz="2400" b="0" dirty="0"/>
              <a:t>?</a:t>
            </a:r>
            <a:endParaRPr lang="en-US" dirty="0"/>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a:bodyPr>
          <a:lstStyle/>
          <a:p>
            <a:pPr marL="0" lvl="0" indent="0" algn="l" rtl="0">
              <a:lnSpc>
                <a:spcPct val="90000"/>
              </a:lnSpc>
              <a:spcBef>
                <a:spcPts val="0"/>
              </a:spcBef>
              <a:spcAft>
                <a:spcPts val="0"/>
              </a:spcAft>
              <a:buClr>
                <a:schemeClr val="lt1"/>
              </a:buClr>
              <a:buSzPct val="100000"/>
              <a:buNone/>
            </a:pPr>
            <a:r>
              <a:rPr lang="en-GB" sz="5400" dirty="0" err="1"/>
              <a:t>Identität</a:t>
            </a:r>
            <a:r>
              <a:rPr lang="en-GB" sz="5400" dirty="0"/>
              <a:t>:</a:t>
            </a:r>
            <a:endParaRPr lang="en-GB" sz="4000" b="0" dirty="0"/>
          </a:p>
        </p:txBody>
      </p:sp>
    </p:spTree>
    <p:extLst>
      <p:ext uri="{BB962C8B-B14F-4D97-AF65-F5344CB8AC3E}">
        <p14:creationId xmlns:p14="http://schemas.microsoft.com/office/powerpoint/2010/main" val="1688539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a:spLocks noGrp="1"/>
          </p:cNvSpPr>
          <p:nvPr>
            <p:ph type="title"/>
          </p:nvPr>
        </p:nvSpPr>
        <p:spPr>
          <a:xfrm>
            <a:off x="0" y="213557"/>
            <a:ext cx="2971867"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Fragewörter</a:t>
            </a:r>
            <a:endParaRPr/>
          </a:p>
        </p:txBody>
      </p:sp>
      <p:sp>
        <p:nvSpPr>
          <p:cNvPr id="78" name="Google Shape;78;p2"/>
          <p:cNvSpPr/>
          <p:nvPr/>
        </p:nvSpPr>
        <p:spPr>
          <a:xfrm>
            <a:off x="333323" y="887832"/>
            <a:ext cx="2724061" cy="1620717"/>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A5559"/>
              </a:buClr>
              <a:buSzPts val="2600"/>
              <a:buFont typeface="Century Gothic"/>
              <a:buNone/>
            </a:pPr>
            <a:r>
              <a:rPr lang="en-GB" sz="2600" b="1" i="0" u="none" strike="noStrike" cap="none">
                <a:solidFill>
                  <a:srgbClr val="EA5559"/>
                </a:solidFill>
                <a:latin typeface="Century Gothic"/>
                <a:ea typeface="Century Gothic"/>
                <a:cs typeface="Century Gothic"/>
                <a:sym typeface="Century Gothic"/>
              </a:rPr>
              <a:t>Wann?</a:t>
            </a:r>
            <a:endParaRPr/>
          </a:p>
        </p:txBody>
      </p:sp>
      <p:sp>
        <p:nvSpPr>
          <p:cNvPr id="79" name="Google Shape;79;p2"/>
          <p:cNvSpPr/>
          <p:nvPr/>
        </p:nvSpPr>
        <p:spPr>
          <a:xfrm>
            <a:off x="3345899" y="887831"/>
            <a:ext cx="2627087" cy="1620717"/>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A5559"/>
              </a:buClr>
              <a:buSzPts val="2800"/>
              <a:buFont typeface="Century Gothic"/>
              <a:buNone/>
            </a:pPr>
            <a:r>
              <a:rPr lang="en-GB" sz="2800" b="1" i="0" u="none" strike="noStrike" cap="none">
                <a:solidFill>
                  <a:srgbClr val="EA5559"/>
                </a:solidFill>
                <a:latin typeface="Century Gothic"/>
                <a:ea typeface="Century Gothic"/>
                <a:cs typeface="Century Gothic"/>
                <a:sym typeface="Century Gothic"/>
              </a:rPr>
              <a:t>Wo?</a:t>
            </a:r>
            <a:endParaRPr/>
          </a:p>
        </p:txBody>
      </p:sp>
      <p:sp>
        <p:nvSpPr>
          <p:cNvPr id="80" name="Google Shape;80;p2"/>
          <p:cNvSpPr/>
          <p:nvPr/>
        </p:nvSpPr>
        <p:spPr>
          <a:xfrm>
            <a:off x="6372363" y="886497"/>
            <a:ext cx="2690604" cy="1620717"/>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A5559"/>
              </a:buClr>
              <a:buSzPts val="2800"/>
              <a:buFont typeface="Century Gothic"/>
              <a:buNone/>
            </a:pPr>
            <a:r>
              <a:rPr lang="en-GB" sz="2800" b="1" i="0" u="none" strike="noStrike" cap="none">
                <a:solidFill>
                  <a:srgbClr val="EA5559"/>
                </a:solidFill>
                <a:latin typeface="Century Gothic"/>
                <a:ea typeface="Century Gothic"/>
                <a:cs typeface="Century Gothic"/>
                <a:sym typeface="Century Gothic"/>
              </a:rPr>
              <a:t>Was?</a:t>
            </a:r>
            <a:endParaRPr/>
          </a:p>
        </p:txBody>
      </p:sp>
      <p:sp>
        <p:nvSpPr>
          <p:cNvPr id="81" name="Google Shape;81;p2"/>
          <p:cNvSpPr/>
          <p:nvPr/>
        </p:nvSpPr>
        <p:spPr>
          <a:xfrm>
            <a:off x="1362708" y="2618610"/>
            <a:ext cx="2690604" cy="1997529"/>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A5559"/>
              </a:buClr>
              <a:buSzPts val="2800"/>
              <a:buFont typeface="Century Gothic"/>
              <a:buNone/>
            </a:pPr>
            <a:r>
              <a:rPr lang="en-GB" sz="2800" b="1" i="0" u="none" strike="noStrike" cap="none" dirty="0">
                <a:solidFill>
                  <a:srgbClr val="EA5559"/>
                </a:solidFill>
                <a:latin typeface="Century Gothic"/>
                <a:ea typeface="Century Gothic"/>
                <a:cs typeface="Century Gothic"/>
                <a:sym typeface="Century Gothic"/>
              </a:rPr>
              <a:t>Wie </a:t>
            </a:r>
            <a:r>
              <a:rPr lang="en-GB" sz="2800" b="1" i="0" u="none" strike="noStrike" cap="none" dirty="0" err="1">
                <a:solidFill>
                  <a:srgbClr val="EA5559"/>
                </a:solidFill>
                <a:latin typeface="Century Gothic"/>
                <a:ea typeface="Century Gothic"/>
                <a:cs typeface="Century Gothic"/>
                <a:sym typeface="Century Gothic"/>
              </a:rPr>
              <a:t>viele</a:t>
            </a:r>
            <a:r>
              <a:rPr lang="en-GB" sz="2800" b="1" i="0" u="none" strike="noStrike" cap="none" dirty="0">
                <a:solidFill>
                  <a:srgbClr val="EA5559"/>
                </a:solidFill>
                <a:latin typeface="Century Gothic"/>
                <a:ea typeface="Century Gothic"/>
                <a:cs typeface="Century Gothic"/>
                <a:sym typeface="Century Gothic"/>
              </a:rPr>
              <a:t>?</a:t>
            </a:r>
            <a:endParaRPr dirty="0"/>
          </a:p>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dirty="0">
              <a:solidFill>
                <a:srgbClr val="3D3C3C"/>
              </a:solidFill>
              <a:latin typeface="Century Gothic"/>
              <a:ea typeface="Century Gothic"/>
              <a:cs typeface="Century Gothic"/>
              <a:sym typeface="Century Gothic"/>
            </a:endParaRPr>
          </a:p>
        </p:txBody>
      </p:sp>
      <p:sp>
        <p:nvSpPr>
          <p:cNvPr id="82" name="Google Shape;82;p2"/>
          <p:cNvSpPr/>
          <p:nvPr/>
        </p:nvSpPr>
        <p:spPr>
          <a:xfrm>
            <a:off x="9312749" y="862987"/>
            <a:ext cx="2690604" cy="1668834"/>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A5559"/>
              </a:buClr>
              <a:buSzPts val="2800"/>
              <a:buFont typeface="Century Gothic"/>
              <a:buNone/>
            </a:pPr>
            <a:r>
              <a:rPr lang="en-GB" sz="2800" b="1" i="0" u="none" strike="noStrike" cap="none">
                <a:solidFill>
                  <a:srgbClr val="EA5559"/>
                </a:solidFill>
                <a:latin typeface="Century Gothic"/>
                <a:ea typeface="Century Gothic"/>
                <a:cs typeface="Century Gothic"/>
                <a:sym typeface="Century Gothic"/>
              </a:rPr>
              <a:t>Wer?</a:t>
            </a:r>
            <a:endParaRPr/>
          </a:p>
        </p:txBody>
      </p:sp>
      <p:sp>
        <p:nvSpPr>
          <p:cNvPr id="83" name="Google Shape;83;p2"/>
          <p:cNvSpPr/>
          <p:nvPr/>
        </p:nvSpPr>
        <p:spPr>
          <a:xfrm>
            <a:off x="4486083" y="2616354"/>
            <a:ext cx="2522078" cy="1849700"/>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A5559"/>
              </a:buClr>
              <a:buSzPts val="2800"/>
              <a:buFont typeface="Century Gothic"/>
              <a:buNone/>
            </a:pPr>
            <a:r>
              <a:rPr lang="en-GB" sz="2800" b="1" i="0" u="none" strike="noStrike" cap="none">
                <a:solidFill>
                  <a:srgbClr val="EA5559"/>
                </a:solidFill>
                <a:latin typeface="Century Gothic"/>
                <a:ea typeface="Century Gothic"/>
                <a:cs typeface="Century Gothic"/>
                <a:sym typeface="Century Gothic"/>
              </a:rPr>
              <a:t>Wohin?</a:t>
            </a:r>
            <a:endParaRPr/>
          </a:p>
        </p:txBody>
      </p:sp>
      <p:sp>
        <p:nvSpPr>
          <p:cNvPr id="84" name="Google Shape;84;p2"/>
          <p:cNvSpPr/>
          <p:nvPr/>
        </p:nvSpPr>
        <p:spPr>
          <a:xfrm>
            <a:off x="7640423" y="2616354"/>
            <a:ext cx="2522078" cy="1849700"/>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A5559"/>
              </a:buClr>
              <a:buSzPts val="2800"/>
              <a:buFont typeface="Century Gothic"/>
              <a:buNone/>
            </a:pPr>
            <a:r>
              <a:rPr lang="en-GB" sz="2800" b="1" i="0" u="none" strike="noStrike" cap="none">
                <a:solidFill>
                  <a:srgbClr val="EA5559"/>
                </a:solidFill>
                <a:latin typeface="Century Gothic"/>
                <a:ea typeface="Century Gothic"/>
                <a:cs typeface="Century Gothic"/>
                <a:sym typeface="Century Gothic"/>
              </a:rPr>
              <a:t>Woher?</a:t>
            </a:r>
            <a:endParaRPr/>
          </a:p>
        </p:txBody>
      </p:sp>
      <p:sp>
        <p:nvSpPr>
          <p:cNvPr id="85" name="Google Shape;85;p2"/>
          <p:cNvSpPr txBox="1"/>
          <p:nvPr/>
        </p:nvSpPr>
        <p:spPr>
          <a:xfrm>
            <a:off x="37735" y="4734683"/>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jeden Tag</a:t>
            </a:r>
            <a:endParaRPr/>
          </a:p>
        </p:txBody>
      </p:sp>
      <p:sp>
        <p:nvSpPr>
          <p:cNvPr id="86" name="Google Shape;86;p2"/>
          <p:cNvSpPr txBox="1"/>
          <p:nvPr/>
        </p:nvSpPr>
        <p:spPr>
          <a:xfrm>
            <a:off x="2751525" y="6013327"/>
            <a:ext cx="17163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einige</a:t>
            </a:r>
            <a:endParaRPr sz="2000" b="1" i="0" u="none" strike="noStrike" cap="none">
              <a:solidFill>
                <a:srgbClr val="525050"/>
              </a:solidFill>
              <a:latin typeface="Century Gothic"/>
              <a:ea typeface="Century Gothic"/>
              <a:cs typeface="Century Gothic"/>
              <a:sym typeface="Century Gothic"/>
            </a:endParaRPr>
          </a:p>
        </p:txBody>
      </p:sp>
      <p:sp>
        <p:nvSpPr>
          <p:cNvPr id="87" name="Google Shape;87;p2"/>
          <p:cNvSpPr txBox="1"/>
          <p:nvPr/>
        </p:nvSpPr>
        <p:spPr>
          <a:xfrm>
            <a:off x="10281608" y="5984278"/>
            <a:ext cx="17163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ein Mensch</a:t>
            </a:r>
            <a:endParaRPr/>
          </a:p>
        </p:txBody>
      </p:sp>
      <p:sp>
        <p:nvSpPr>
          <p:cNvPr id="88" name="Google Shape;88;p2"/>
          <p:cNvSpPr txBox="1"/>
          <p:nvPr/>
        </p:nvSpPr>
        <p:spPr>
          <a:xfrm>
            <a:off x="5559009" y="5323281"/>
            <a:ext cx="17163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tausend</a:t>
            </a:r>
            <a:endParaRPr sz="2000" b="1" i="0" u="none" strike="noStrike" cap="none">
              <a:solidFill>
                <a:srgbClr val="525050"/>
              </a:solidFill>
              <a:latin typeface="Century Gothic"/>
              <a:ea typeface="Century Gothic"/>
              <a:cs typeface="Century Gothic"/>
              <a:sym typeface="Century Gothic"/>
            </a:endParaRPr>
          </a:p>
        </p:txBody>
      </p:sp>
      <p:sp>
        <p:nvSpPr>
          <p:cNvPr id="89" name="Google Shape;89;p2"/>
          <p:cNvSpPr txBox="1"/>
          <p:nvPr/>
        </p:nvSpPr>
        <p:spPr>
          <a:xfrm>
            <a:off x="7503799" y="5316820"/>
            <a:ext cx="215706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dirty="0">
                <a:solidFill>
                  <a:srgbClr val="525050"/>
                </a:solidFill>
                <a:latin typeface="Century Gothic"/>
                <a:ea typeface="Century Gothic"/>
                <a:cs typeface="Century Gothic"/>
                <a:sym typeface="Century Gothic"/>
              </a:rPr>
              <a:t>eine </a:t>
            </a:r>
            <a:r>
              <a:rPr lang="en-GB" sz="2000" b="1" i="0" u="none" strike="noStrike" cap="none" dirty="0" err="1">
                <a:solidFill>
                  <a:srgbClr val="525050"/>
                </a:solidFill>
                <a:latin typeface="Century Gothic"/>
                <a:ea typeface="Century Gothic"/>
                <a:cs typeface="Century Gothic"/>
                <a:sym typeface="Century Gothic"/>
              </a:rPr>
              <a:t>Maschine</a:t>
            </a:r>
            <a:endParaRPr sz="2000" b="1" i="0" u="none" strike="noStrike" cap="none" dirty="0">
              <a:solidFill>
                <a:srgbClr val="525050"/>
              </a:solidFill>
              <a:latin typeface="Century Gothic"/>
              <a:ea typeface="Century Gothic"/>
              <a:cs typeface="Century Gothic"/>
              <a:sym typeface="Century Gothic"/>
            </a:endParaRPr>
          </a:p>
        </p:txBody>
      </p:sp>
      <p:sp>
        <p:nvSpPr>
          <p:cNvPr id="90" name="Google Shape;90;p2"/>
          <p:cNvSpPr txBox="1"/>
          <p:nvPr/>
        </p:nvSpPr>
        <p:spPr>
          <a:xfrm>
            <a:off x="3018873" y="4707717"/>
            <a:ext cx="215706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im Restaurant</a:t>
            </a:r>
            <a:endParaRPr/>
          </a:p>
        </p:txBody>
      </p:sp>
      <p:sp>
        <p:nvSpPr>
          <p:cNvPr id="91" name="Google Shape;91;p2"/>
          <p:cNvSpPr txBox="1"/>
          <p:nvPr/>
        </p:nvSpPr>
        <p:spPr>
          <a:xfrm>
            <a:off x="4700852" y="6013327"/>
            <a:ext cx="17163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mein Chef</a:t>
            </a:r>
            <a:endParaRPr/>
          </a:p>
        </p:txBody>
      </p:sp>
      <p:sp>
        <p:nvSpPr>
          <p:cNvPr id="92" name="Google Shape;92;p2"/>
          <p:cNvSpPr txBox="1"/>
          <p:nvPr/>
        </p:nvSpPr>
        <p:spPr>
          <a:xfrm>
            <a:off x="6631006" y="6013327"/>
            <a:ext cx="17163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Million</a:t>
            </a:r>
            <a:endParaRPr/>
          </a:p>
        </p:txBody>
      </p:sp>
      <p:sp>
        <p:nvSpPr>
          <p:cNvPr id="93" name="Google Shape;93;p2"/>
          <p:cNvSpPr txBox="1"/>
          <p:nvPr/>
        </p:nvSpPr>
        <p:spPr>
          <a:xfrm>
            <a:off x="9471280" y="5344588"/>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ins Restaurant</a:t>
            </a:r>
            <a:endParaRPr/>
          </a:p>
        </p:txBody>
      </p:sp>
      <p:sp>
        <p:nvSpPr>
          <p:cNvPr id="94" name="Google Shape;94;p2"/>
          <p:cNvSpPr txBox="1"/>
          <p:nvPr/>
        </p:nvSpPr>
        <p:spPr>
          <a:xfrm>
            <a:off x="3044625" y="5323281"/>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hundert</a:t>
            </a:r>
            <a:endParaRPr sz="2000" b="1" i="0" u="none" strike="noStrike" cap="none">
              <a:solidFill>
                <a:srgbClr val="525050"/>
              </a:solidFill>
              <a:latin typeface="Century Gothic"/>
              <a:ea typeface="Century Gothic"/>
              <a:cs typeface="Century Gothic"/>
              <a:sym typeface="Century Gothic"/>
            </a:endParaRPr>
          </a:p>
        </p:txBody>
      </p:sp>
      <p:sp>
        <p:nvSpPr>
          <p:cNvPr id="95" name="Google Shape;95;p2"/>
          <p:cNvSpPr txBox="1"/>
          <p:nvPr/>
        </p:nvSpPr>
        <p:spPr>
          <a:xfrm>
            <a:off x="1369006" y="5325000"/>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nie</a:t>
            </a:r>
            <a:endParaRPr sz="2000" b="1" i="0" u="none" strike="noStrike" cap="none">
              <a:solidFill>
                <a:srgbClr val="525050"/>
              </a:solidFill>
              <a:latin typeface="Century Gothic"/>
              <a:ea typeface="Century Gothic"/>
              <a:cs typeface="Century Gothic"/>
              <a:sym typeface="Century Gothic"/>
            </a:endParaRPr>
          </a:p>
        </p:txBody>
      </p:sp>
      <p:sp>
        <p:nvSpPr>
          <p:cNvPr id="96" name="Google Shape;96;p2"/>
          <p:cNvSpPr txBox="1"/>
          <p:nvPr/>
        </p:nvSpPr>
        <p:spPr>
          <a:xfrm>
            <a:off x="-454926" y="5352148"/>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eine Katze</a:t>
            </a:r>
            <a:endParaRPr sz="2000" b="1" i="0" u="none" strike="noStrike" cap="none">
              <a:solidFill>
                <a:srgbClr val="525050"/>
              </a:solidFill>
              <a:latin typeface="Century Gothic"/>
              <a:ea typeface="Century Gothic"/>
              <a:cs typeface="Century Gothic"/>
              <a:sym typeface="Century Gothic"/>
            </a:endParaRPr>
          </a:p>
        </p:txBody>
      </p:sp>
      <p:sp>
        <p:nvSpPr>
          <p:cNvPr id="97" name="Google Shape;97;p2"/>
          <p:cNvSpPr txBox="1"/>
          <p:nvPr/>
        </p:nvSpPr>
        <p:spPr>
          <a:xfrm>
            <a:off x="7832979" y="6013327"/>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China</a:t>
            </a:r>
            <a:endParaRPr/>
          </a:p>
        </p:txBody>
      </p:sp>
      <p:sp>
        <p:nvSpPr>
          <p:cNvPr id="98" name="Google Shape;98;p2"/>
          <p:cNvSpPr txBox="1"/>
          <p:nvPr/>
        </p:nvSpPr>
        <p:spPr>
          <a:xfrm>
            <a:off x="8347320" y="4675205"/>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aus China</a:t>
            </a:r>
            <a:endParaRPr/>
          </a:p>
        </p:txBody>
      </p:sp>
      <p:sp>
        <p:nvSpPr>
          <p:cNvPr id="99" name="Google Shape;99;p2"/>
          <p:cNvSpPr txBox="1"/>
          <p:nvPr/>
        </p:nvSpPr>
        <p:spPr>
          <a:xfrm>
            <a:off x="5524535" y="4707717"/>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in die Stadt</a:t>
            </a:r>
            <a:endParaRPr/>
          </a:p>
        </p:txBody>
      </p:sp>
      <p:sp>
        <p:nvSpPr>
          <p:cNvPr id="100" name="Google Shape;100;p2"/>
          <p:cNvSpPr txBox="1"/>
          <p:nvPr/>
        </p:nvSpPr>
        <p:spPr>
          <a:xfrm>
            <a:off x="213667" y="6016250"/>
            <a:ext cx="26270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 ein Kunde</a:t>
            </a:r>
            <a:endParaRPr/>
          </a:p>
        </p:txBody>
      </p:sp>
      <p:sp>
        <p:nvSpPr>
          <p:cNvPr id="101" name="Google Shape;101;p2"/>
          <p:cNvSpPr txBox="1"/>
          <p:nvPr/>
        </p:nvSpPr>
        <p:spPr>
          <a:xfrm>
            <a:off x="762811" y="1376100"/>
            <a:ext cx="199670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jeden Tag</a:t>
            </a:r>
            <a:endParaRPr sz="2000" b="0" i="0" u="none" strike="noStrike" cap="none">
              <a:solidFill>
                <a:srgbClr val="525050"/>
              </a:solidFill>
              <a:latin typeface="Century Gothic"/>
              <a:ea typeface="Century Gothic"/>
              <a:cs typeface="Century Gothic"/>
              <a:sym typeface="Century Gothic"/>
            </a:endParaRPr>
          </a:p>
        </p:txBody>
      </p:sp>
      <p:sp>
        <p:nvSpPr>
          <p:cNvPr id="102" name="Google Shape;102;p2"/>
          <p:cNvSpPr txBox="1"/>
          <p:nvPr/>
        </p:nvSpPr>
        <p:spPr>
          <a:xfrm>
            <a:off x="1099614" y="1779513"/>
            <a:ext cx="11058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nie</a:t>
            </a:r>
            <a:endParaRPr sz="2000" b="0" i="0" u="none" strike="noStrike" cap="none">
              <a:solidFill>
                <a:srgbClr val="525050"/>
              </a:solidFill>
              <a:latin typeface="Century Gothic"/>
              <a:ea typeface="Century Gothic"/>
              <a:cs typeface="Century Gothic"/>
              <a:sym typeface="Century Gothic"/>
            </a:endParaRPr>
          </a:p>
        </p:txBody>
      </p:sp>
      <p:sp>
        <p:nvSpPr>
          <p:cNvPr id="103" name="Google Shape;103;p2"/>
          <p:cNvSpPr txBox="1"/>
          <p:nvPr/>
        </p:nvSpPr>
        <p:spPr>
          <a:xfrm>
            <a:off x="3774184" y="1376100"/>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im Restaurant</a:t>
            </a:r>
            <a:endParaRPr/>
          </a:p>
        </p:txBody>
      </p:sp>
      <p:sp>
        <p:nvSpPr>
          <p:cNvPr id="104" name="Google Shape;104;p2"/>
          <p:cNvSpPr txBox="1"/>
          <p:nvPr/>
        </p:nvSpPr>
        <p:spPr>
          <a:xfrm>
            <a:off x="3880126" y="1779513"/>
            <a:ext cx="15064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China</a:t>
            </a:r>
            <a:endParaRPr/>
          </a:p>
        </p:txBody>
      </p:sp>
      <p:sp>
        <p:nvSpPr>
          <p:cNvPr id="105" name="Google Shape;105;p2"/>
          <p:cNvSpPr txBox="1"/>
          <p:nvPr/>
        </p:nvSpPr>
        <p:spPr>
          <a:xfrm>
            <a:off x="4754538" y="3131744"/>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in die Stadt</a:t>
            </a:r>
            <a:endParaRPr/>
          </a:p>
        </p:txBody>
      </p:sp>
      <p:sp>
        <p:nvSpPr>
          <p:cNvPr id="106" name="Google Shape;106;p2"/>
          <p:cNvSpPr txBox="1"/>
          <p:nvPr/>
        </p:nvSpPr>
        <p:spPr>
          <a:xfrm>
            <a:off x="7960773" y="3186274"/>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aus China</a:t>
            </a:r>
            <a:endParaRPr/>
          </a:p>
        </p:txBody>
      </p:sp>
      <p:sp>
        <p:nvSpPr>
          <p:cNvPr id="107" name="Google Shape;107;p2"/>
          <p:cNvSpPr txBox="1"/>
          <p:nvPr/>
        </p:nvSpPr>
        <p:spPr>
          <a:xfrm>
            <a:off x="6776976" y="1391658"/>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eine Katze</a:t>
            </a:r>
            <a:endParaRPr sz="2000" b="0" i="0" u="none" strike="noStrike" cap="none">
              <a:solidFill>
                <a:srgbClr val="3D3C3C"/>
              </a:solidFill>
              <a:latin typeface="Century Gothic"/>
              <a:ea typeface="Century Gothic"/>
              <a:cs typeface="Century Gothic"/>
              <a:sym typeface="Century Gothic"/>
            </a:endParaRPr>
          </a:p>
        </p:txBody>
      </p:sp>
      <p:sp>
        <p:nvSpPr>
          <p:cNvPr id="108" name="Google Shape;108;p2"/>
          <p:cNvSpPr txBox="1"/>
          <p:nvPr/>
        </p:nvSpPr>
        <p:spPr>
          <a:xfrm>
            <a:off x="1735562" y="3112273"/>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hundert</a:t>
            </a:r>
            <a:endParaRPr sz="2000" b="0" i="0" u="none" strike="noStrike" cap="none">
              <a:solidFill>
                <a:srgbClr val="3D3C3C"/>
              </a:solidFill>
              <a:latin typeface="Century Gothic"/>
              <a:ea typeface="Century Gothic"/>
              <a:cs typeface="Century Gothic"/>
              <a:sym typeface="Century Gothic"/>
            </a:endParaRPr>
          </a:p>
        </p:txBody>
      </p:sp>
      <p:sp>
        <p:nvSpPr>
          <p:cNvPr id="109" name="Google Shape;109;p2"/>
          <p:cNvSpPr txBox="1"/>
          <p:nvPr/>
        </p:nvSpPr>
        <p:spPr>
          <a:xfrm>
            <a:off x="1735562" y="3453836"/>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tausend</a:t>
            </a:r>
            <a:endParaRPr sz="2000" b="0" i="0" u="none" strike="noStrike" cap="none">
              <a:solidFill>
                <a:srgbClr val="3D3C3C"/>
              </a:solidFill>
              <a:latin typeface="Century Gothic"/>
              <a:ea typeface="Century Gothic"/>
              <a:cs typeface="Century Gothic"/>
              <a:sym typeface="Century Gothic"/>
            </a:endParaRPr>
          </a:p>
        </p:txBody>
      </p:sp>
      <p:sp>
        <p:nvSpPr>
          <p:cNvPr id="110" name="Google Shape;110;p2"/>
          <p:cNvSpPr txBox="1"/>
          <p:nvPr/>
        </p:nvSpPr>
        <p:spPr>
          <a:xfrm>
            <a:off x="6640792" y="1783904"/>
            <a:ext cx="20607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eine </a:t>
            </a:r>
            <a:r>
              <a:rPr lang="en-GB" sz="2000" b="0" i="0" u="none" strike="noStrike" cap="none" dirty="0" err="1">
                <a:solidFill>
                  <a:srgbClr val="3D3C3C"/>
                </a:solidFill>
                <a:latin typeface="Century Gothic"/>
                <a:ea typeface="Century Gothic"/>
                <a:cs typeface="Century Gothic"/>
                <a:sym typeface="Century Gothic"/>
              </a:rPr>
              <a:t>Maschine</a:t>
            </a:r>
            <a:endParaRPr sz="2000" b="0" i="0" u="none" strike="noStrike" cap="none" dirty="0">
              <a:solidFill>
                <a:srgbClr val="3D3C3C"/>
              </a:solidFill>
              <a:latin typeface="Century Gothic"/>
              <a:ea typeface="Century Gothic"/>
              <a:cs typeface="Century Gothic"/>
              <a:sym typeface="Century Gothic"/>
            </a:endParaRPr>
          </a:p>
        </p:txBody>
      </p:sp>
      <p:sp>
        <p:nvSpPr>
          <p:cNvPr id="111" name="Google Shape;111;p2"/>
          <p:cNvSpPr txBox="1"/>
          <p:nvPr/>
        </p:nvSpPr>
        <p:spPr>
          <a:xfrm>
            <a:off x="4837788" y="3480666"/>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ins Restaurant</a:t>
            </a:r>
            <a:endParaRPr/>
          </a:p>
        </p:txBody>
      </p:sp>
      <p:sp>
        <p:nvSpPr>
          <p:cNvPr id="112" name="Google Shape;112;p2"/>
          <p:cNvSpPr txBox="1"/>
          <p:nvPr/>
        </p:nvSpPr>
        <p:spPr>
          <a:xfrm>
            <a:off x="9685603" y="1396139"/>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ein Kunde</a:t>
            </a:r>
            <a:endParaRPr/>
          </a:p>
        </p:txBody>
      </p:sp>
      <p:sp>
        <p:nvSpPr>
          <p:cNvPr id="113" name="Google Shape;113;p2"/>
          <p:cNvSpPr txBox="1"/>
          <p:nvPr/>
        </p:nvSpPr>
        <p:spPr>
          <a:xfrm>
            <a:off x="1708903" y="3839697"/>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einige</a:t>
            </a:r>
            <a:endParaRPr sz="2000" b="0" i="0" u="none" strike="noStrike" cap="none">
              <a:solidFill>
                <a:srgbClr val="3D3C3C"/>
              </a:solidFill>
              <a:latin typeface="Century Gothic"/>
              <a:ea typeface="Century Gothic"/>
              <a:cs typeface="Century Gothic"/>
              <a:sym typeface="Century Gothic"/>
            </a:endParaRPr>
          </a:p>
        </p:txBody>
      </p:sp>
      <p:sp>
        <p:nvSpPr>
          <p:cNvPr id="114" name="Google Shape;114;p2"/>
          <p:cNvSpPr txBox="1"/>
          <p:nvPr/>
        </p:nvSpPr>
        <p:spPr>
          <a:xfrm>
            <a:off x="9685603" y="1730234"/>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mein Chef</a:t>
            </a:r>
            <a:endParaRPr/>
          </a:p>
        </p:txBody>
      </p:sp>
      <p:sp>
        <p:nvSpPr>
          <p:cNvPr id="115" name="Google Shape;115;p2"/>
          <p:cNvSpPr txBox="1"/>
          <p:nvPr/>
        </p:nvSpPr>
        <p:spPr>
          <a:xfrm>
            <a:off x="1751456" y="4219975"/>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Million</a:t>
            </a:r>
            <a:endParaRPr/>
          </a:p>
        </p:txBody>
      </p:sp>
      <p:sp>
        <p:nvSpPr>
          <p:cNvPr id="116" name="Google Shape;116;p2"/>
          <p:cNvSpPr txBox="1"/>
          <p:nvPr/>
        </p:nvSpPr>
        <p:spPr>
          <a:xfrm>
            <a:off x="9744846" y="2078488"/>
            <a:ext cx="18813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ein Mensch</a:t>
            </a:r>
            <a:endParaRPr/>
          </a:p>
        </p:txBody>
      </p:sp>
      <p:sp>
        <p:nvSpPr>
          <p:cNvPr id="117" name="Google Shape;117;p2"/>
          <p:cNvSpPr/>
          <p:nvPr/>
        </p:nvSpPr>
        <p:spPr>
          <a:xfrm>
            <a:off x="10958945" y="153814"/>
            <a:ext cx="1132609"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Auftakt</a:t>
            </a:r>
            <a:endParaRPr sz="2000" b="1" i="0" u="none" strike="noStrike" cap="none">
              <a:solidFill>
                <a:schemeClr val="lt1"/>
              </a:solidFill>
              <a:latin typeface="Century Gothic"/>
              <a:ea typeface="Century Gothic"/>
              <a:cs typeface="Century Gothic"/>
              <a:sym typeface="Century Gothic"/>
            </a:endParaRPr>
          </a:p>
        </p:txBody>
      </p:sp>
      <p:sp>
        <p:nvSpPr>
          <p:cNvPr id="118" name="Google Shape;118;p2"/>
          <p:cNvSpPr txBox="1"/>
          <p:nvPr/>
        </p:nvSpPr>
        <p:spPr>
          <a:xfrm>
            <a:off x="2971867" y="232651"/>
            <a:ext cx="78554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a:solidFill>
                  <a:srgbClr val="3D3C3C"/>
                </a:solidFill>
                <a:latin typeface="Century Gothic"/>
                <a:ea typeface="Century Gothic"/>
                <a:cs typeface="Century Gothic"/>
                <a:sym typeface="Century Gothic"/>
              </a:rPr>
              <a:t>Schreib die Wörter in die richtige Kategorie.</a:t>
            </a:r>
            <a:endParaRPr sz="2400">
              <a:solidFill>
                <a:schemeClr val="dk1"/>
              </a:solidFill>
              <a:latin typeface="Century Gothic"/>
              <a:ea typeface="Century Gothic"/>
              <a:cs typeface="Century Gothic"/>
              <a:sym typeface="Century Gothic"/>
            </a:endParaRPr>
          </a:p>
        </p:txBody>
      </p:sp>
      <p:sp>
        <p:nvSpPr>
          <p:cNvPr id="119" name="Google Shape;119;p2"/>
          <p:cNvSpPr/>
          <p:nvPr/>
        </p:nvSpPr>
        <p:spPr>
          <a:xfrm>
            <a:off x="8296709" y="4029813"/>
            <a:ext cx="3864182" cy="2303914"/>
          </a:xfrm>
          <a:prstGeom prst="wedgeRoundRectCallout">
            <a:avLst>
              <a:gd name="adj1" fmla="val -68675"/>
              <a:gd name="adj2" fmla="val -26369"/>
              <a:gd name="adj3"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a:solidFill>
                  <a:schemeClr val="lt1"/>
                </a:solidFill>
                <a:latin typeface="Century Gothic"/>
                <a:ea typeface="Century Gothic"/>
                <a:cs typeface="Century Gothic"/>
                <a:sym typeface="Century Gothic"/>
              </a:rPr>
              <a:t>Remember! </a:t>
            </a:r>
            <a:r>
              <a:rPr lang="en-GB" sz="2000" dirty="0">
                <a:solidFill>
                  <a:schemeClr val="lt1"/>
                </a:solidFill>
                <a:latin typeface="Century Gothic"/>
                <a:ea typeface="Century Gothic"/>
                <a:cs typeface="Century Gothic"/>
                <a:sym typeface="Century Gothic"/>
              </a:rPr>
              <a:t>In German there are three words for ‘where’: </a:t>
            </a:r>
            <a:r>
              <a:rPr lang="en-GB" sz="2000" b="1" dirty="0">
                <a:solidFill>
                  <a:schemeClr val="lt1"/>
                </a:solidFill>
                <a:latin typeface="Century Gothic"/>
                <a:ea typeface="Century Gothic"/>
                <a:cs typeface="Century Gothic"/>
                <a:sym typeface="Century Gothic"/>
              </a:rPr>
              <a:t>Wo</a:t>
            </a:r>
            <a:r>
              <a:rPr lang="en-GB" sz="2000" dirty="0">
                <a:solidFill>
                  <a:schemeClr val="lt1"/>
                </a:solidFill>
                <a:latin typeface="Century Gothic"/>
                <a:ea typeface="Century Gothic"/>
                <a:cs typeface="Century Gothic"/>
                <a:sym typeface="Century Gothic"/>
              </a:rPr>
              <a:t>? – where something/someone is; </a:t>
            </a:r>
            <a:r>
              <a:rPr lang="en-GB" sz="2000" b="1" dirty="0" err="1">
                <a:solidFill>
                  <a:schemeClr val="lt1"/>
                </a:solidFill>
                <a:latin typeface="Century Gothic"/>
                <a:ea typeface="Century Gothic"/>
                <a:cs typeface="Century Gothic"/>
                <a:sym typeface="Century Gothic"/>
              </a:rPr>
              <a:t>Wohin</a:t>
            </a:r>
            <a:r>
              <a:rPr lang="en-GB" sz="2000" dirty="0">
                <a:solidFill>
                  <a:schemeClr val="lt1"/>
                </a:solidFill>
                <a:latin typeface="Century Gothic"/>
                <a:ea typeface="Century Gothic"/>
                <a:cs typeface="Century Gothic"/>
                <a:sym typeface="Century Gothic"/>
              </a:rPr>
              <a:t>? – where someone is </a:t>
            </a:r>
            <a:r>
              <a:rPr lang="en-GB" sz="2000" i="1" dirty="0">
                <a:solidFill>
                  <a:schemeClr val="lt1"/>
                </a:solidFill>
                <a:latin typeface="Century Gothic"/>
                <a:ea typeface="Century Gothic"/>
                <a:cs typeface="Century Gothic"/>
                <a:sym typeface="Century Gothic"/>
              </a:rPr>
              <a:t>going to</a:t>
            </a:r>
            <a:r>
              <a:rPr lang="en-GB" sz="2000" dirty="0">
                <a:solidFill>
                  <a:schemeClr val="lt1"/>
                </a:solidFill>
                <a:latin typeface="Century Gothic"/>
                <a:ea typeface="Century Gothic"/>
                <a:cs typeface="Century Gothic"/>
                <a:sym typeface="Century Gothic"/>
              </a:rPr>
              <a:t>; </a:t>
            </a:r>
            <a:r>
              <a:rPr lang="en-GB" sz="2000" b="1" dirty="0" err="1">
                <a:solidFill>
                  <a:schemeClr val="lt1"/>
                </a:solidFill>
                <a:latin typeface="Century Gothic"/>
                <a:ea typeface="Century Gothic"/>
                <a:cs typeface="Century Gothic"/>
                <a:sym typeface="Century Gothic"/>
              </a:rPr>
              <a:t>Woher</a:t>
            </a:r>
            <a:r>
              <a:rPr lang="en-GB" sz="2000" dirty="0">
                <a:solidFill>
                  <a:schemeClr val="lt1"/>
                </a:solidFill>
                <a:latin typeface="Century Gothic"/>
                <a:ea typeface="Century Gothic"/>
                <a:cs typeface="Century Gothic"/>
                <a:sym typeface="Century Gothic"/>
              </a:rPr>
              <a:t>? – where something is </a:t>
            </a:r>
            <a:r>
              <a:rPr lang="en-GB" sz="2000" i="1" dirty="0">
                <a:solidFill>
                  <a:schemeClr val="lt1"/>
                </a:solidFill>
                <a:latin typeface="Century Gothic"/>
                <a:ea typeface="Century Gothic"/>
                <a:cs typeface="Century Gothic"/>
                <a:sym typeface="Century Gothic"/>
              </a:rPr>
              <a:t>(coming) from</a:t>
            </a:r>
            <a:r>
              <a:rPr lang="en-GB" sz="2000" dirty="0">
                <a:solidFill>
                  <a:schemeClr val="lt1"/>
                </a:solidFill>
                <a:latin typeface="Century Gothic"/>
                <a:ea typeface="Century Gothic"/>
                <a:cs typeface="Century Gothic"/>
                <a:sym typeface="Century Gothic"/>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9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9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9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95"/>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94"/>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8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8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93"/>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1"/>
                                          </p:stCondLst>
                                        </p:cTn>
                                        <p:tgtEl>
                                          <p:spTgt spid="100"/>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1"/>
                                          </p:stCondLst>
                                        </p:cTn>
                                        <p:tgtEl>
                                          <p:spTgt spid="86"/>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1"/>
                                          </p:stCondLst>
                                        </p:cTn>
                                        <p:tgtEl>
                                          <p:spTgt spid="91"/>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1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1"/>
                                          </p:stCondLst>
                                        </p:cTn>
                                        <p:tgtEl>
                                          <p:spTgt spid="92"/>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1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97"/>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10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1"/>
                                          </p:stCondLst>
                                        </p:cTn>
                                        <p:tgtEl>
                                          <p:spTgt spid="87"/>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title"/>
          </p:nvPr>
        </p:nvSpPr>
        <p:spPr>
          <a:xfrm>
            <a:off x="0" y="213557"/>
            <a:ext cx="475090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Synonyme|Antonyme</a:t>
            </a:r>
            <a:endParaRPr sz="2800"/>
          </a:p>
        </p:txBody>
      </p:sp>
      <p:sp>
        <p:nvSpPr>
          <p:cNvPr id="126" name="Google Shape;126;p3"/>
          <p:cNvSpPr txBox="1"/>
          <p:nvPr/>
        </p:nvSpPr>
        <p:spPr>
          <a:xfrm>
            <a:off x="4531836" y="213557"/>
            <a:ext cx="78554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a:solidFill>
                  <a:srgbClr val="3D3C3C"/>
                </a:solidFill>
                <a:latin typeface="Century Gothic"/>
                <a:ea typeface="Century Gothic"/>
                <a:cs typeface="Century Gothic"/>
                <a:sym typeface="Century Gothic"/>
              </a:rPr>
              <a:t>Finde 3 Synonympaare, 4 Antonympaare.</a:t>
            </a:r>
            <a:endParaRPr sz="2400">
              <a:solidFill>
                <a:schemeClr val="dk1"/>
              </a:solidFill>
              <a:latin typeface="Century Gothic"/>
              <a:ea typeface="Century Gothic"/>
              <a:cs typeface="Century Gothic"/>
              <a:sym typeface="Century Gothic"/>
            </a:endParaRPr>
          </a:p>
        </p:txBody>
      </p:sp>
      <p:sp>
        <p:nvSpPr>
          <p:cNvPr id="127" name="Google Shape;127;p3"/>
          <p:cNvSpPr/>
          <p:nvPr/>
        </p:nvSpPr>
        <p:spPr>
          <a:xfrm>
            <a:off x="10958945" y="153814"/>
            <a:ext cx="1132609"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Auftakt</a:t>
            </a:r>
            <a:endParaRPr sz="2000" b="1" i="0" u="none" strike="noStrike" cap="none">
              <a:solidFill>
                <a:schemeClr val="lt1"/>
              </a:solidFill>
              <a:latin typeface="Century Gothic"/>
              <a:ea typeface="Century Gothic"/>
              <a:cs typeface="Century Gothic"/>
              <a:sym typeface="Century Gothic"/>
            </a:endParaRPr>
          </a:p>
        </p:txBody>
      </p:sp>
      <p:sp>
        <p:nvSpPr>
          <p:cNvPr id="128" name="Google Shape;128;p3"/>
          <p:cNvSpPr txBox="1"/>
          <p:nvPr/>
        </p:nvSpPr>
        <p:spPr>
          <a:xfrm>
            <a:off x="679254" y="989721"/>
            <a:ext cx="90132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habe</a:t>
            </a:r>
            <a:endParaRPr sz="2400" i="0" u="none" strike="noStrike" cap="none">
              <a:solidFill>
                <a:srgbClr val="525050"/>
              </a:solidFill>
              <a:latin typeface="Century Gothic"/>
              <a:ea typeface="Century Gothic"/>
              <a:cs typeface="Century Gothic"/>
              <a:sym typeface="Century Gothic"/>
            </a:endParaRPr>
          </a:p>
        </p:txBody>
      </p:sp>
      <p:sp>
        <p:nvSpPr>
          <p:cNvPr id="129" name="Google Shape;129;p3"/>
          <p:cNvSpPr txBox="1"/>
          <p:nvPr/>
        </p:nvSpPr>
        <p:spPr>
          <a:xfrm>
            <a:off x="1868780" y="989721"/>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wissen</a:t>
            </a:r>
            <a:endParaRPr sz="2400" i="0" u="none" strike="noStrike" cap="none">
              <a:solidFill>
                <a:srgbClr val="525050"/>
              </a:solidFill>
              <a:latin typeface="Century Gothic"/>
              <a:ea typeface="Century Gothic"/>
              <a:cs typeface="Century Gothic"/>
              <a:sym typeface="Century Gothic"/>
            </a:endParaRPr>
          </a:p>
        </p:txBody>
      </p:sp>
      <p:sp>
        <p:nvSpPr>
          <p:cNvPr id="130" name="Google Shape;130;p3"/>
          <p:cNvSpPr txBox="1"/>
          <p:nvPr/>
        </p:nvSpPr>
        <p:spPr>
          <a:xfrm>
            <a:off x="3308305" y="989721"/>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bleiben</a:t>
            </a:r>
            <a:endParaRPr sz="2400" i="0" u="none" strike="noStrike" cap="none">
              <a:solidFill>
                <a:srgbClr val="525050"/>
              </a:solidFill>
              <a:latin typeface="Century Gothic"/>
              <a:ea typeface="Century Gothic"/>
              <a:cs typeface="Century Gothic"/>
              <a:sym typeface="Century Gothic"/>
            </a:endParaRPr>
          </a:p>
        </p:txBody>
      </p:sp>
      <p:sp>
        <p:nvSpPr>
          <p:cNvPr id="131" name="Google Shape;131;p3"/>
          <p:cNvSpPr txBox="1"/>
          <p:nvPr/>
        </p:nvSpPr>
        <p:spPr>
          <a:xfrm>
            <a:off x="4747830" y="989721"/>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reden</a:t>
            </a:r>
            <a:endParaRPr sz="2400" i="0" u="none" strike="noStrike" cap="none">
              <a:solidFill>
                <a:srgbClr val="525050"/>
              </a:solidFill>
              <a:latin typeface="Century Gothic"/>
              <a:ea typeface="Century Gothic"/>
              <a:cs typeface="Century Gothic"/>
              <a:sym typeface="Century Gothic"/>
            </a:endParaRPr>
          </a:p>
        </p:txBody>
      </p:sp>
      <p:sp>
        <p:nvSpPr>
          <p:cNvPr id="132" name="Google Shape;132;p3"/>
          <p:cNvSpPr txBox="1"/>
          <p:nvPr/>
        </p:nvSpPr>
        <p:spPr>
          <a:xfrm>
            <a:off x="6187355" y="989721"/>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stehe</a:t>
            </a:r>
            <a:endParaRPr sz="2400" i="0" u="none" strike="noStrike" cap="none">
              <a:solidFill>
                <a:srgbClr val="525050"/>
              </a:solidFill>
              <a:latin typeface="Century Gothic"/>
              <a:ea typeface="Century Gothic"/>
              <a:cs typeface="Century Gothic"/>
              <a:sym typeface="Century Gothic"/>
            </a:endParaRPr>
          </a:p>
        </p:txBody>
      </p:sp>
      <p:sp>
        <p:nvSpPr>
          <p:cNvPr id="133" name="Google Shape;133;p3"/>
          <p:cNvSpPr txBox="1"/>
          <p:nvPr/>
        </p:nvSpPr>
        <p:spPr>
          <a:xfrm>
            <a:off x="7626880" y="989721"/>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spielt</a:t>
            </a:r>
            <a:endParaRPr sz="2400" i="0" u="none" strike="noStrike" cap="none">
              <a:solidFill>
                <a:srgbClr val="525050"/>
              </a:solidFill>
              <a:latin typeface="Century Gothic"/>
              <a:ea typeface="Century Gothic"/>
              <a:cs typeface="Century Gothic"/>
              <a:sym typeface="Century Gothic"/>
            </a:endParaRPr>
          </a:p>
        </p:txBody>
      </p:sp>
      <p:sp>
        <p:nvSpPr>
          <p:cNvPr id="134" name="Google Shape;134;p3"/>
          <p:cNvSpPr txBox="1"/>
          <p:nvPr/>
        </p:nvSpPr>
        <p:spPr>
          <a:xfrm>
            <a:off x="9066405" y="989721"/>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besitze</a:t>
            </a:r>
            <a:endParaRPr sz="2400" i="0" u="none" strike="noStrike" cap="none">
              <a:solidFill>
                <a:srgbClr val="525050"/>
              </a:solidFill>
              <a:latin typeface="Century Gothic"/>
              <a:ea typeface="Century Gothic"/>
              <a:cs typeface="Century Gothic"/>
              <a:sym typeface="Century Gothic"/>
            </a:endParaRPr>
          </a:p>
        </p:txBody>
      </p:sp>
      <p:sp>
        <p:nvSpPr>
          <p:cNvPr id="135" name="Google Shape;135;p3"/>
          <p:cNvSpPr txBox="1"/>
          <p:nvPr/>
        </p:nvSpPr>
        <p:spPr>
          <a:xfrm>
            <a:off x="10505932" y="989721"/>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laufe</a:t>
            </a:r>
            <a:endParaRPr sz="2400" i="0" u="none" strike="noStrike" cap="none">
              <a:solidFill>
                <a:srgbClr val="525050"/>
              </a:solidFill>
              <a:latin typeface="Century Gothic"/>
              <a:ea typeface="Century Gothic"/>
              <a:cs typeface="Century Gothic"/>
              <a:sym typeface="Century Gothic"/>
            </a:endParaRPr>
          </a:p>
        </p:txBody>
      </p:sp>
      <p:sp>
        <p:nvSpPr>
          <p:cNvPr id="136" name="Google Shape;136;p3"/>
          <p:cNvSpPr txBox="1"/>
          <p:nvPr/>
        </p:nvSpPr>
        <p:spPr>
          <a:xfrm>
            <a:off x="624721" y="1382905"/>
            <a:ext cx="1151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verliert</a:t>
            </a:r>
            <a:endParaRPr sz="2400" i="0" u="none" strike="noStrike" cap="none">
              <a:solidFill>
                <a:srgbClr val="525050"/>
              </a:solidFill>
              <a:latin typeface="Century Gothic"/>
              <a:ea typeface="Century Gothic"/>
              <a:cs typeface="Century Gothic"/>
              <a:sym typeface="Century Gothic"/>
            </a:endParaRPr>
          </a:p>
        </p:txBody>
      </p:sp>
      <p:sp>
        <p:nvSpPr>
          <p:cNvPr id="137" name="Google Shape;137;p3"/>
          <p:cNvSpPr txBox="1"/>
          <p:nvPr/>
        </p:nvSpPr>
        <p:spPr>
          <a:xfrm>
            <a:off x="1775527" y="1382905"/>
            <a:ext cx="1403079"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arbeitet</a:t>
            </a:r>
            <a:endParaRPr sz="2400" i="0" u="none" strike="noStrike" cap="none">
              <a:solidFill>
                <a:srgbClr val="525050"/>
              </a:solidFill>
              <a:latin typeface="Century Gothic"/>
              <a:ea typeface="Century Gothic"/>
              <a:cs typeface="Century Gothic"/>
              <a:sym typeface="Century Gothic"/>
            </a:endParaRPr>
          </a:p>
        </p:txBody>
      </p:sp>
      <p:sp>
        <p:nvSpPr>
          <p:cNvPr id="138" name="Google Shape;138;p3"/>
          <p:cNvSpPr txBox="1"/>
          <p:nvPr/>
        </p:nvSpPr>
        <p:spPr>
          <a:xfrm>
            <a:off x="3124065" y="1391232"/>
            <a:ext cx="1403079"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lernen</a:t>
            </a:r>
            <a:endParaRPr sz="2400" i="0" u="none" strike="noStrike" cap="none">
              <a:solidFill>
                <a:srgbClr val="525050"/>
              </a:solidFill>
              <a:latin typeface="Century Gothic"/>
              <a:ea typeface="Century Gothic"/>
              <a:cs typeface="Century Gothic"/>
              <a:sym typeface="Century Gothic"/>
            </a:endParaRPr>
          </a:p>
        </p:txBody>
      </p:sp>
      <p:sp>
        <p:nvSpPr>
          <p:cNvPr id="139" name="Google Shape;139;p3"/>
          <p:cNvSpPr txBox="1"/>
          <p:nvPr/>
        </p:nvSpPr>
        <p:spPr>
          <a:xfrm>
            <a:off x="4580655" y="1382905"/>
            <a:ext cx="1403079"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sprechen</a:t>
            </a:r>
            <a:endParaRPr sz="2400" i="0" u="none" strike="noStrike" cap="none">
              <a:solidFill>
                <a:srgbClr val="525050"/>
              </a:solidFill>
              <a:latin typeface="Century Gothic"/>
              <a:ea typeface="Century Gothic"/>
              <a:cs typeface="Century Gothic"/>
              <a:sym typeface="Century Gothic"/>
            </a:endParaRPr>
          </a:p>
        </p:txBody>
      </p:sp>
      <p:sp>
        <p:nvSpPr>
          <p:cNvPr id="140" name="Google Shape;140;p3"/>
          <p:cNvSpPr txBox="1"/>
          <p:nvPr/>
        </p:nvSpPr>
        <p:spPr>
          <a:xfrm>
            <a:off x="5983219" y="1382905"/>
            <a:ext cx="1403079"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lernen</a:t>
            </a:r>
            <a:endParaRPr sz="2400" i="0" u="none" strike="noStrike" cap="none">
              <a:solidFill>
                <a:srgbClr val="525050"/>
              </a:solidFill>
              <a:latin typeface="Century Gothic"/>
              <a:ea typeface="Century Gothic"/>
              <a:cs typeface="Century Gothic"/>
              <a:sym typeface="Century Gothic"/>
            </a:endParaRPr>
          </a:p>
        </p:txBody>
      </p:sp>
      <p:sp>
        <p:nvSpPr>
          <p:cNvPr id="141" name="Google Shape;141;p3"/>
          <p:cNvSpPr txBox="1"/>
          <p:nvPr/>
        </p:nvSpPr>
        <p:spPr>
          <a:xfrm>
            <a:off x="7385783" y="1382905"/>
            <a:ext cx="153817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vergessen</a:t>
            </a:r>
            <a:endParaRPr sz="2400" i="0" u="none" strike="noStrike" cap="none">
              <a:solidFill>
                <a:srgbClr val="525050"/>
              </a:solidFill>
              <a:latin typeface="Century Gothic"/>
              <a:ea typeface="Century Gothic"/>
              <a:cs typeface="Century Gothic"/>
              <a:sym typeface="Century Gothic"/>
            </a:endParaRPr>
          </a:p>
        </p:txBody>
      </p:sp>
      <p:sp>
        <p:nvSpPr>
          <p:cNvPr id="142" name="Google Shape;142;p3"/>
          <p:cNvSpPr txBox="1"/>
          <p:nvPr/>
        </p:nvSpPr>
        <p:spPr>
          <a:xfrm>
            <a:off x="8923440" y="1382905"/>
            <a:ext cx="153817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gehen</a:t>
            </a:r>
            <a:endParaRPr sz="2400" i="0" u="none" strike="noStrike" cap="none">
              <a:solidFill>
                <a:srgbClr val="525050"/>
              </a:solidFill>
              <a:latin typeface="Century Gothic"/>
              <a:ea typeface="Century Gothic"/>
              <a:cs typeface="Century Gothic"/>
              <a:sym typeface="Century Gothic"/>
            </a:endParaRPr>
          </a:p>
        </p:txBody>
      </p:sp>
      <p:sp>
        <p:nvSpPr>
          <p:cNvPr id="143" name="Google Shape;143;p3"/>
          <p:cNvSpPr txBox="1"/>
          <p:nvPr/>
        </p:nvSpPr>
        <p:spPr>
          <a:xfrm>
            <a:off x="10461095" y="1382905"/>
            <a:ext cx="153817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a:solidFill>
                  <a:srgbClr val="525050"/>
                </a:solidFill>
                <a:latin typeface="Century Gothic"/>
                <a:ea typeface="Century Gothic"/>
                <a:cs typeface="Century Gothic"/>
                <a:sym typeface="Century Gothic"/>
              </a:rPr>
              <a:t>besitzt</a:t>
            </a:r>
            <a:endParaRPr sz="2400" i="0" u="none" strike="noStrike" cap="none">
              <a:solidFill>
                <a:srgbClr val="525050"/>
              </a:solidFill>
              <a:latin typeface="Century Gothic"/>
              <a:ea typeface="Century Gothic"/>
              <a:cs typeface="Century Gothic"/>
              <a:sym typeface="Century Gothic"/>
            </a:endParaRPr>
          </a:p>
        </p:txBody>
      </p:sp>
      <p:sp>
        <p:nvSpPr>
          <p:cNvPr id="144" name="Google Shape;144;p3"/>
          <p:cNvSpPr/>
          <p:nvPr/>
        </p:nvSpPr>
        <p:spPr>
          <a:xfrm>
            <a:off x="3675579" y="1850900"/>
            <a:ext cx="5247861" cy="502385"/>
          </a:xfrm>
          <a:prstGeom prst="wedgeRoundRectCallout">
            <a:avLst>
              <a:gd name="adj1" fmla="val -56015"/>
              <a:gd name="adj2" fmla="val 1774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lt1"/>
                </a:solidFill>
                <a:latin typeface="Century Gothic"/>
                <a:ea typeface="Century Gothic"/>
                <a:cs typeface="Century Gothic"/>
                <a:sym typeface="Century Gothic"/>
              </a:rPr>
              <a:t>Achtung! Zwei </a:t>
            </a:r>
            <a:r>
              <a:rPr lang="en-GB" sz="2000" dirty="0" err="1">
                <a:solidFill>
                  <a:schemeClr val="lt1"/>
                </a:solidFill>
                <a:latin typeface="Century Gothic"/>
                <a:ea typeface="Century Gothic"/>
                <a:cs typeface="Century Gothic"/>
                <a:sym typeface="Century Gothic"/>
              </a:rPr>
              <a:t>Verben</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sind</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unnötig</a:t>
            </a:r>
            <a:r>
              <a:rPr lang="en-GB" sz="2000" dirty="0">
                <a:solidFill>
                  <a:schemeClr val="lt1"/>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sp>
        <p:nvSpPr>
          <p:cNvPr id="145" name="Google Shape;145;p3"/>
          <p:cNvSpPr/>
          <p:nvPr/>
        </p:nvSpPr>
        <p:spPr>
          <a:xfrm>
            <a:off x="617849" y="2953370"/>
            <a:ext cx="2887744" cy="2827637"/>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5"/>
              </a:buClr>
              <a:buSzPts val="2400"/>
              <a:buFont typeface="Century Gothic"/>
              <a:buNone/>
            </a:pPr>
            <a:r>
              <a:rPr lang="en-GB" sz="2400" b="1">
                <a:solidFill>
                  <a:schemeClr val="accent5"/>
                </a:solidFill>
                <a:latin typeface="Century Gothic"/>
                <a:ea typeface="Century Gothic"/>
                <a:cs typeface="Century Gothic"/>
                <a:sym typeface="Century Gothic"/>
              </a:rPr>
              <a:t>3 Synonympaare</a:t>
            </a:r>
            <a:endParaRPr sz="2400" b="1">
              <a:solidFill>
                <a:schemeClr val="accent5"/>
              </a:solidFill>
              <a:latin typeface="Century Gothic"/>
              <a:ea typeface="Century Gothic"/>
              <a:cs typeface="Century Gothic"/>
              <a:sym typeface="Century Gothic"/>
            </a:endParaRPr>
          </a:p>
        </p:txBody>
      </p:sp>
      <p:sp>
        <p:nvSpPr>
          <p:cNvPr id="146" name="Google Shape;146;p3"/>
          <p:cNvSpPr txBox="1"/>
          <p:nvPr/>
        </p:nvSpPr>
        <p:spPr>
          <a:xfrm>
            <a:off x="496485" y="3992073"/>
            <a:ext cx="1217765" cy="30777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habe</a:t>
            </a:r>
            <a:endParaRPr sz="2000" i="0" u="none" strike="noStrike" cap="none">
              <a:solidFill>
                <a:srgbClr val="525050"/>
              </a:solidFill>
              <a:latin typeface="Century Gothic"/>
              <a:ea typeface="Century Gothic"/>
              <a:cs typeface="Century Gothic"/>
              <a:sym typeface="Century Gothic"/>
            </a:endParaRPr>
          </a:p>
        </p:txBody>
      </p:sp>
      <p:sp>
        <p:nvSpPr>
          <p:cNvPr id="147" name="Google Shape;147;p3"/>
          <p:cNvSpPr txBox="1"/>
          <p:nvPr/>
        </p:nvSpPr>
        <p:spPr>
          <a:xfrm>
            <a:off x="1763593" y="4009626"/>
            <a:ext cx="344743"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a:t>
            </a:r>
            <a:endParaRPr/>
          </a:p>
        </p:txBody>
      </p:sp>
      <p:sp>
        <p:nvSpPr>
          <p:cNvPr id="148" name="Google Shape;148;p3"/>
          <p:cNvSpPr txBox="1"/>
          <p:nvPr/>
        </p:nvSpPr>
        <p:spPr>
          <a:xfrm>
            <a:off x="2072665" y="3992073"/>
            <a:ext cx="1321723"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besitze</a:t>
            </a:r>
            <a:endParaRPr sz="2000" i="0" u="none" strike="noStrike" cap="none">
              <a:solidFill>
                <a:srgbClr val="525050"/>
              </a:solidFill>
              <a:latin typeface="Century Gothic"/>
              <a:ea typeface="Century Gothic"/>
              <a:cs typeface="Century Gothic"/>
              <a:sym typeface="Century Gothic"/>
            </a:endParaRPr>
          </a:p>
        </p:txBody>
      </p:sp>
      <p:sp>
        <p:nvSpPr>
          <p:cNvPr id="149" name="Google Shape;149;p3"/>
          <p:cNvSpPr txBox="1"/>
          <p:nvPr/>
        </p:nvSpPr>
        <p:spPr>
          <a:xfrm>
            <a:off x="496485" y="4350958"/>
            <a:ext cx="1217765" cy="30777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reden</a:t>
            </a:r>
            <a:endParaRPr sz="2000" i="0" u="none" strike="noStrike" cap="none">
              <a:solidFill>
                <a:srgbClr val="525050"/>
              </a:solidFill>
              <a:latin typeface="Century Gothic"/>
              <a:ea typeface="Century Gothic"/>
              <a:cs typeface="Century Gothic"/>
              <a:sym typeface="Century Gothic"/>
            </a:endParaRPr>
          </a:p>
        </p:txBody>
      </p:sp>
      <p:sp>
        <p:nvSpPr>
          <p:cNvPr id="150" name="Google Shape;150;p3"/>
          <p:cNvSpPr txBox="1"/>
          <p:nvPr/>
        </p:nvSpPr>
        <p:spPr>
          <a:xfrm>
            <a:off x="1763593" y="4360029"/>
            <a:ext cx="344743"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a:t>
            </a:r>
            <a:endParaRPr/>
          </a:p>
        </p:txBody>
      </p:sp>
      <p:sp>
        <p:nvSpPr>
          <p:cNvPr id="151" name="Google Shape;151;p3"/>
          <p:cNvSpPr txBox="1"/>
          <p:nvPr/>
        </p:nvSpPr>
        <p:spPr>
          <a:xfrm>
            <a:off x="2072666" y="4350958"/>
            <a:ext cx="1321724"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sprechen</a:t>
            </a:r>
            <a:endParaRPr sz="2000" i="0" u="none" strike="noStrike" cap="none">
              <a:solidFill>
                <a:srgbClr val="525050"/>
              </a:solidFill>
              <a:latin typeface="Century Gothic"/>
              <a:ea typeface="Century Gothic"/>
              <a:cs typeface="Century Gothic"/>
              <a:sym typeface="Century Gothic"/>
            </a:endParaRPr>
          </a:p>
        </p:txBody>
      </p:sp>
      <p:sp>
        <p:nvSpPr>
          <p:cNvPr id="152" name="Google Shape;152;p3"/>
          <p:cNvSpPr txBox="1"/>
          <p:nvPr/>
        </p:nvSpPr>
        <p:spPr>
          <a:xfrm>
            <a:off x="562929" y="4714914"/>
            <a:ext cx="1151321" cy="30777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lernen</a:t>
            </a:r>
            <a:endParaRPr sz="2000" i="0" u="none" strike="noStrike" cap="none">
              <a:solidFill>
                <a:srgbClr val="525050"/>
              </a:solidFill>
              <a:latin typeface="Century Gothic"/>
              <a:ea typeface="Century Gothic"/>
              <a:cs typeface="Century Gothic"/>
              <a:sym typeface="Century Gothic"/>
            </a:endParaRPr>
          </a:p>
        </p:txBody>
      </p:sp>
      <p:sp>
        <p:nvSpPr>
          <p:cNvPr id="153" name="Google Shape;153;p3"/>
          <p:cNvSpPr txBox="1"/>
          <p:nvPr/>
        </p:nvSpPr>
        <p:spPr>
          <a:xfrm>
            <a:off x="1763593" y="4718914"/>
            <a:ext cx="344743"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a:t>
            </a:r>
            <a:endParaRPr/>
          </a:p>
        </p:txBody>
      </p:sp>
      <p:sp>
        <p:nvSpPr>
          <p:cNvPr id="154" name="Google Shape;154;p3"/>
          <p:cNvSpPr txBox="1"/>
          <p:nvPr/>
        </p:nvSpPr>
        <p:spPr>
          <a:xfrm>
            <a:off x="2061897" y="4714914"/>
            <a:ext cx="1151322"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wissen</a:t>
            </a:r>
            <a:endParaRPr sz="2000" i="0" u="none" strike="noStrike" cap="none">
              <a:solidFill>
                <a:srgbClr val="525050"/>
              </a:solidFill>
              <a:latin typeface="Century Gothic"/>
              <a:ea typeface="Century Gothic"/>
              <a:cs typeface="Century Gothic"/>
              <a:sym typeface="Century Gothic"/>
            </a:endParaRPr>
          </a:p>
        </p:txBody>
      </p:sp>
      <p:sp>
        <p:nvSpPr>
          <p:cNvPr id="155" name="Google Shape;155;p3"/>
          <p:cNvSpPr/>
          <p:nvPr/>
        </p:nvSpPr>
        <p:spPr>
          <a:xfrm>
            <a:off x="8916338" y="2896424"/>
            <a:ext cx="2873242" cy="2827637"/>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5"/>
              </a:buClr>
              <a:buSzPts val="2400"/>
              <a:buFont typeface="Century Gothic"/>
              <a:buNone/>
            </a:pPr>
            <a:r>
              <a:rPr lang="en-GB" sz="2400" b="1">
                <a:solidFill>
                  <a:schemeClr val="accent5"/>
                </a:solidFill>
                <a:latin typeface="Century Gothic"/>
                <a:ea typeface="Century Gothic"/>
                <a:cs typeface="Century Gothic"/>
                <a:sym typeface="Century Gothic"/>
              </a:rPr>
              <a:t>2</a:t>
            </a:r>
            <a:endParaRPr/>
          </a:p>
          <a:p>
            <a:pPr marL="0" marR="0" lvl="0" indent="0" algn="ctr" rtl="0">
              <a:lnSpc>
                <a:spcPct val="100000"/>
              </a:lnSpc>
              <a:spcBef>
                <a:spcPts val="0"/>
              </a:spcBef>
              <a:spcAft>
                <a:spcPts val="0"/>
              </a:spcAft>
              <a:buClr>
                <a:schemeClr val="accent5"/>
              </a:buClr>
              <a:buSzPts val="2400"/>
              <a:buFont typeface="Century Gothic"/>
              <a:buNone/>
            </a:pPr>
            <a:r>
              <a:rPr lang="en-GB" sz="2400" b="1">
                <a:solidFill>
                  <a:schemeClr val="accent5"/>
                </a:solidFill>
                <a:latin typeface="Century Gothic"/>
                <a:ea typeface="Century Gothic"/>
                <a:cs typeface="Century Gothic"/>
                <a:sym typeface="Century Gothic"/>
              </a:rPr>
              <a:t>Unnötig</a:t>
            </a:r>
            <a:endParaRPr sz="2400" b="1">
              <a:solidFill>
                <a:schemeClr val="accent5"/>
              </a:solidFill>
              <a:latin typeface="Century Gothic"/>
              <a:ea typeface="Century Gothic"/>
              <a:cs typeface="Century Gothic"/>
              <a:sym typeface="Century Gothic"/>
            </a:endParaRPr>
          </a:p>
        </p:txBody>
      </p:sp>
      <p:sp>
        <p:nvSpPr>
          <p:cNvPr id="156" name="Google Shape;156;p3"/>
          <p:cNvSpPr txBox="1"/>
          <p:nvPr/>
        </p:nvSpPr>
        <p:spPr>
          <a:xfrm>
            <a:off x="9634963" y="3909690"/>
            <a:ext cx="1217765"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stehe</a:t>
            </a:r>
            <a:endParaRPr sz="2000" i="0" u="none" strike="noStrike" cap="none">
              <a:solidFill>
                <a:srgbClr val="525050"/>
              </a:solidFill>
              <a:latin typeface="Century Gothic"/>
              <a:ea typeface="Century Gothic"/>
              <a:cs typeface="Century Gothic"/>
              <a:sym typeface="Century Gothic"/>
            </a:endParaRPr>
          </a:p>
        </p:txBody>
      </p:sp>
      <p:sp>
        <p:nvSpPr>
          <p:cNvPr id="157" name="Google Shape;157;p3"/>
          <p:cNvSpPr txBox="1"/>
          <p:nvPr/>
        </p:nvSpPr>
        <p:spPr>
          <a:xfrm>
            <a:off x="9634963" y="4269608"/>
            <a:ext cx="1217765"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laufe</a:t>
            </a:r>
            <a:endParaRPr sz="2000" i="0" u="none" strike="noStrike" cap="none">
              <a:solidFill>
                <a:srgbClr val="525050"/>
              </a:solidFill>
              <a:latin typeface="Century Gothic"/>
              <a:ea typeface="Century Gothic"/>
              <a:cs typeface="Century Gothic"/>
              <a:sym typeface="Century Gothic"/>
            </a:endParaRPr>
          </a:p>
        </p:txBody>
      </p:sp>
      <p:sp>
        <p:nvSpPr>
          <p:cNvPr id="158" name="Google Shape;158;p3"/>
          <p:cNvSpPr/>
          <p:nvPr/>
        </p:nvSpPr>
        <p:spPr>
          <a:xfrm>
            <a:off x="4882850" y="2946210"/>
            <a:ext cx="2887744" cy="2827637"/>
          </a:xfrm>
          <a:prstGeom prst="roundRect">
            <a:avLst>
              <a:gd name="adj" fmla="val 16667"/>
            </a:avLst>
          </a:prstGeom>
          <a:solidFill>
            <a:srgbClr val="FFFAF3"/>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5"/>
              </a:buClr>
              <a:buSzPts val="2400"/>
              <a:buFont typeface="Century Gothic"/>
              <a:buNone/>
            </a:pPr>
            <a:r>
              <a:rPr lang="en-GB" sz="2400" b="1">
                <a:solidFill>
                  <a:schemeClr val="accent5"/>
                </a:solidFill>
                <a:latin typeface="Century Gothic"/>
                <a:ea typeface="Century Gothic"/>
                <a:cs typeface="Century Gothic"/>
                <a:sym typeface="Century Gothic"/>
              </a:rPr>
              <a:t>4 Antonympaare</a:t>
            </a:r>
            <a:endParaRPr sz="2400" b="1">
              <a:solidFill>
                <a:schemeClr val="accent5"/>
              </a:solidFill>
              <a:latin typeface="Century Gothic"/>
              <a:ea typeface="Century Gothic"/>
              <a:cs typeface="Century Gothic"/>
              <a:sym typeface="Century Gothic"/>
            </a:endParaRPr>
          </a:p>
        </p:txBody>
      </p:sp>
      <p:sp>
        <p:nvSpPr>
          <p:cNvPr id="159" name="Google Shape;159;p3"/>
          <p:cNvSpPr txBox="1"/>
          <p:nvPr/>
        </p:nvSpPr>
        <p:spPr>
          <a:xfrm>
            <a:off x="4876115" y="3909690"/>
            <a:ext cx="1217765" cy="30777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525050"/>
              </a:buClr>
              <a:buSzPts val="2000"/>
              <a:buFont typeface="Century Gothic"/>
              <a:buNone/>
            </a:pPr>
            <a:r>
              <a:rPr lang="en-GB" sz="2000">
                <a:solidFill>
                  <a:srgbClr val="525050"/>
                </a:solidFill>
                <a:latin typeface="Century Gothic"/>
                <a:ea typeface="Century Gothic"/>
                <a:cs typeface="Century Gothic"/>
                <a:sym typeface="Century Gothic"/>
              </a:rPr>
              <a:t>spielt</a:t>
            </a:r>
            <a:endParaRPr sz="2000" i="0" u="none" strike="noStrike" cap="none">
              <a:solidFill>
                <a:srgbClr val="525050"/>
              </a:solidFill>
              <a:latin typeface="Century Gothic"/>
              <a:ea typeface="Century Gothic"/>
              <a:cs typeface="Century Gothic"/>
              <a:sym typeface="Century Gothic"/>
            </a:endParaRPr>
          </a:p>
        </p:txBody>
      </p:sp>
      <p:sp>
        <p:nvSpPr>
          <p:cNvPr id="160" name="Google Shape;160;p3"/>
          <p:cNvSpPr txBox="1"/>
          <p:nvPr/>
        </p:nvSpPr>
        <p:spPr>
          <a:xfrm>
            <a:off x="6096608" y="3923243"/>
            <a:ext cx="344743" cy="30777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a:t>
            </a:r>
            <a:endParaRPr/>
          </a:p>
        </p:txBody>
      </p:sp>
      <p:sp>
        <p:nvSpPr>
          <p:cNvPr id="161" name="Google Shape;161;p3"/>
          <p:cNvSpPr txBox="1"/>
          <p:nvPr/>
        </p:nvSpPr>
        <p:spPr>
          <a:xfrm>
            <a:off x="6441526" y="3909690"/>
            <a:ext cx="1321723"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arbeitet</a:t>
            </a:r>
            <a:endParaRPr sz="2000" i="0" u="none" strike="noStrike" cap="none">
              <a:solidFill>
                <a:srgbClr val="525050"/>
              </a:solidFill>
              <a:latin typeface="Century Gothic"/>
              <a:ea typeface="Century Gothic"/>
              <a:cs typeface="Century Gothic"/>
              <a:sym typeface="Century Gothic"/>
            </a:endParaRPr>
          </a:p>
        </p:txBody>
      </p:sp>
      <p:sp>
        <p:nvSpPr>
          <p:cNvPr id="162" name="Google Shape;162;p3"/>
          <p:cNvSpPr txBox="1"/>
          <p:nvPr/>
        </p:nvSpPr>
        <p:spPr>
          <a:xfrm>
            <a:off x="4875940" y="4259353"/>
            <a:ext cx="1217765" cy="30777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bleiben</a:t>
            </a:r>
            <a:endParaRPr sz="2000" i="0" u="none" strike="noStrike" cap="none">
              <a:solidFill>
                <a:srgbClr val="525050"/>
              </a:solidFill>
              <a:latin typeface="Century Gothic"/>
              <a:ea typeface="Century Gothic"/>
              <a:cs typeface="Century Gothic"/>
              <a:sym typeface="Century Gothic"/>
            </a:endParaRPr>
          </a:p>
        </p:txBody>
      </p:sp>
      <p:sp>
        <p:nvSpPr>
          <p:cNvPr id="163" name="Google Shape;163;p3"/>
          <p:cNvSpPr txBox="1"/>
          <p:nvPr/>
        </p:nvSpPr>
        <p:spPr>
          <a:xfrm>
            <a:off x="6096433" y="4272906"/>
            <a:ext cx="344743"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2000">
                <a:solidFill>
                  <a:srgbClr val="525050"/>
                </a:solidFill>
                <a:latin typeface="Century Gothic"/>
                <a:ea typeface="Century Gothic"/>
                <a:cs typeface="Century Gothic"/>
                <a:sym typeface="Century Gothic"/>
              </a:rPr>
              <a:t>≠</a:t>
            </a:r>
            <a:endParaRPr/>
          </a:p>
        </p:txBody>
      </p:sp>
      <p:sp>
        <p:nvSpPr>
          <p:cNvPr id="164" name="Google Shape;164;p3"/>
          <p:cNvSpPr txBox="1"/>
          <p:nvPr/>
        </p:nvSpPr>
        <p:spPr>
          <a:xfrm>
            <a:off x="6441351" y="4259353"/>
            <a:ext cx="1321723"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gehen</a:t>
            </a:r>
            <a:endParaRPr sz="2000" i="0" u="none" strike="noStrike" cap="none">
              <a:solidFill>
                <a:srgbClr val="525050"/>
              </a:solidFill>
              <a:latin typeface="Century Gothic"/>
              <a:ea typeface="Century Gothic"/>
              <a:cs typeface="Century Gothic"/>
              <a:sym typeface="Century Gothic"/>
            </a:endParaRPr>
          </a:p>
        </p:txBody>
      </p:sp>
      <p:sp>
        <p:nvSpPr>
          <p:cNvPr id="165" name="Google Shape;165;p3"/>
          <p:cNvSpPr txBox="1"/>
          <p:nvPr/>
        </p:nvSpPr>
        <p:spPr>
          <a:xfrm>
            <a:off x="4875507" y="4609016"/>
            <a:ext cx="1217765" cy="30777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lernen</a:t>
            </a:r>
            <a:endParaRPr sz="2000" i="0" u="none" strike="noStrike" cap="none">
              <a:solidFill>
                <a:srgbClr val="525050"/>
              </a:solidFill>
              <a:latin typeface="Century Gothic"/>
              <a:ea typeface="Century Gothic"/>
              <a:cs typeface="Century Gothic"/>
              <a:sym typeface="Century Gothic"/>
            </a:endParaRPr>
          </a:p>
        </p:txBody>
      </p:sp>
      <p:sp>
        <p:nvSpPr>
          <p:cNvPr id="166" name="Google Shape;166;p3"/>
          <p:cNvSpPr txBox="1"/>
          <p:nvPr/>
        </p:nvSpPr>
        <p:spPr>
          <a:xfrm>
            <a:off x="6096000" y="4622569"/>
            <a:ext cx="344743"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2000">
                <a:solidFill>
                  <a:srgbClr val="525050"/>
                </a:solidFill>
                <a:latin typeface="Century Gothic"/>
                <a:ea typeface="Century Gothic"/>
                <a:cs typeface="Century Gothic"/>
                <a:sym typeface="Century Gothic"/>
              </a:rPr>
              <a:t>≠</a:t>
            </a:r>
            <a:endParaRPr/>
          </a:p>
        </p:txBody>
      </p:sp>
      <p:sp>
        <p:nvSpPr>
          <p:cNvPr id="167" name="Google Shape;167;p3"/>
          <p:cNvSpPr txBox="1"/>
          <p:nvPr/>
        </p:nvSpPr>
        <p:spPr>
          <a:xfrm>
            <a:off x="6440918" y="4609016"/>
            <a:ext cx="1321723"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vergessen</a:t>
            </a:r>
            <a:endParaRPr sz="2000" i="0" u="none" strike="noStrike" cap="none">
              <a:solidFill>
                <a:srgbClr val="525050"/>
              </a:solidFill>
              <a:latin typeface="Century Gothic"/>
              <a:ea typeface="Century Gothic"/>
              <a:cs typeface="Century Gothic"/>
              <a:sym typeface="Century Gothic"/>
            </a:endParaRPr>
          </a:p>
        </p:txBody>
      </p:sp>
      <p:sp>
        <p:nvSpPr>
          <p:cNvPr id="168" name="Google Shape;168;p3"/>
          <p:cNvSpPr txBox="1"/>
          <p:nvPr/>
        </p:nvSpPr>
        <p:spPr>
          <a:xfrm>
            <a:off x="4875507" y="4958679"/>
            <a:ext cx="1217765" cy="307777"/>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besitzt</a:t>
            </a:r>
            <a:endParaRPr sz="2000" i="0" u="none" strike="noStrike" cap="none">
              <a:solidFill>
                <a:srgbClr val="525050"/>
              </a:solidFill>
              <a:latin typeface="Century Gothic"/>
              <a:ea typeface="Century Gothic"/>
              <a:cs typeface="Century Gothic"/>
              <a:sym typeface="Century Gothic"/>
            </a:endParaRPr>
          </a:p>
        </p:txBody>
      </p:sp>
      <p:sp>
        <p:nvSpPr>
          <p:cNvPr id="169" name="Google Shape;169;p3"/>
          <p:cNvSpPr txBox="1"/>
          <p:nvPr/>
        </p:nvSpPr>
        <p:spPr>
          <a:xfrm>
            <a:off x="6096000" y="4972232"/>
            <a:ext cx="344743"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2000">
                <a:solidFill>
                  <a:srgbClr val="525050"/>
                </a:solidFill>
                <a:latin typeface="Century Gothic"/>
                <a:ea typeface="Century Gothic"/>
                <a:cs typeface="Century Gothic"/>
                <a:sym typeface="Century Gothic"/>
              </a:rPr>
              <a:t>≠</a:t>
            </a:r>
            <a:endParaRPr/>
          </a:p>
        </p:txBody>
      </p:sp>
      <p:sp>
        <p:nvSpPr>
          <p:cNvPr id="170" name="Google Shape;170;p3"/>
          <p:cNvSpPr txBox="1"/>
          <p:nvPr/>
        </p:nvSpPr>
        <p:spPr>
          <a:xfrm>
            <a:off x="6440918" y="4958679"/>
            <a:ext cx="1321723"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i="0" u="none" strike="noStrike" cap="none">
                <a:solidFill>
                  <a:srgbClr val="525050"/>
                </a:solidFill>
                <a:latin typeface="Century Gothic"/>
                <a:ea typeface="Century Gothic"/>
                <a:cs typeface="Century Gothic"/>
                <a:sym typeface="Century Gothic"/>
              </a:rPr>
              <a:t>verliert</a:t>
            </a:r>
            <a:endParaRPr sz="2000" i="0" u="none" strike="noStrike" cap="none">
              <a:solidFill>
                <a:srgbClr val="52505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2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3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3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1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12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13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13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13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5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13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1"/>
                                          </p:stCondLst>
                                        </p:cTn>
                                        <p:tgtEl>
                                          <p:spTgt spid="142"/>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6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14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1"/>
                                          </p:stCondLst>
                                        </p:cTn>
                                        <p:tgtEl>
                                          <p:spTgt spid="141"/>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143"/>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1"/>
                                          </p:stCondLst>
                                        </p:cTn>
                                        <p:tgtEl>
                                          <p:spTgt spid="136"/>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6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6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1"/>
                                          </p:stCondLst>
                                        </p:cTn>
                                        <p:tgtEl>
                                          <p:spTgt spid="13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1"/>
                                          </p:stCondLst>
                                        </p:cTn>
                                        <p:tgtEl>
                                          <p:spTgt spid="132"/>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15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Bella aus China</a:t>
            </a:r>
            <a:endParaRPr/>
          </a:p>
        </p:txBody>
      </p:sp>
      <p:sp>
        <p:nvSpPr>
          <p:cNvPr id="177" name="Google Shape;177;p4"/>
          <p:cNvSpPr txBox="1">
            <a:spLocks noGrp="1"/>
          </p:cNvSpPr>
          <p:nvPr>
            <p:ph type="body" idx="1"/>
          </p:nvPr>
        </p:nvSpPr>
        <p:spPr>
          <a:xfrm>
            <a:off x="373063" y="1777482"/>
            <a:ext cx="4891956" cy="3121777"/>
          </a:xfrm>
          <a:prstGeom prst="rect">
            <a:avLst/>
          </a:prstGeom>
          <a:solidFill>
            <a:srgbClr val="FEF9E9"/>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sz="2400" dirty="0"/>
              <a:t>Sie </a:t>
            </a:r>
            <a:r>
              <a:rPr lang="en-GB" sz="2400" dirty="0" err="1"/>
              <a:t>heißt</a:t>
            </a:r>
            <a:r>
              <a:rPr lang="en-GB" sz="2400" dirty="0"/>
              <a:t> Bella, </a:t>
            </a:r>
            <a:r>
              <a:rPr lang="en-GB" sz="2400" dirty="0" err="1"/>
              <a:t>sie</a:t>
            </a:r>
            <a:r>
              <a:rPr lang="en-GB" sz="2400" dirty="0"/>
              <a:t> </a:t>
            </a:r>
            <a:r>
              <a:rPr lang="en-GB" sz="2400" dirty="0" err="1"/>
              <a:t>ist</a:t>
            </a:r>
            <a:r>
              <a:rPr lang="en-GB" sz="2400" dirty="0"/>
              <a:t> </a:t>
            </a:r>
            <a:r>
              <a:rPr lang="en-GB" sz="2400" dirty="0" err="1"/>
              <a:t>Kellnerin</a:t>
            </a:r>
            <a:r>
              <a:rPr lang="en-GB" sz="2400" dirty="0"/>
              <a:t>*. Sie </a:t>
            </a:r>
            <a:r>
              <a:rPr lang="en-GB" sz="2400" dirty="0" err="1"/>
              <a:t>spricht</a:t>
            </a:r>
            <a:r>
              <a:rPr lang="en-GB" sz="2400" dirty="0"/>
              <a:t> Deutsch, </a:t>
            </a:r>
            <a:r>
              <a:rPr lang="en-GB" sz="2400" dirty="0" err="1"/>
              <a:t>ist</a:t>
            </a:r>
            <a:r>
              <a:rPr lang="en-GB" sz="2400" dirty="0"/>
              <a:t> </a:t>
            </a:r>
            <a:r>
              <a:rPr lang="en-GB" sz="2400" dirty="0" err="1"/>
              <a:t>aber</a:t>
            </a:r>
            <a:r>
              <a:rPr lang="en-GB" sz="2400" dirty="0"/>
              <a:t> </a:t>
            </a:r>
            <a:r>
              <a:rPr lang="en-GB" sz="2400" dirty="0" err="1"/>
              <a:t>keine</a:t>
            </a:r>
            <a:r>
              <a:rPr lang="en-GB" sz="2400" dirty="0"/>
              <a:t> Deutsche. Sie </a:t>
            </a:r>
            <a:r>
              <a:rPr lang="en-GB" sz="2400" dirty="0" err="1"/>
              <a:t>kann</a:t>
            </a:r>
            <a:r>
              <a:rPr lang="en-GB" sz="2400" dirty="0"/>
              <a:t> </a:t>
            </a:r>
            <a:r>
              <a:rPr lang="en-GB" sz="2400" dirty="0" err="1"/>
              <a:t>perfekt</a:t>
            </a:r>
            <a:r>
              <a:rPr lang="en-GB" sz="2400" dirty="0"/>
              <a:t> </a:t>
            </a:r>
            <a:r>
              <a:rPr lang="en-GB" sz="2400" dirty="0" err="1"/>
              <a:t>Englisch</a:t>
            </a:r>
            <a:r>
              <a:rPr lang="en-GB" sz="2400" dirty="0"/>
              <a:t> </a:t>
            </a:r>
            <a:r>
              <a:rPr lang="en-GB" sz="2400" dirty="0" err="1"/>
              <a:t>reden</a:t>
            </a:r>
            <a:r>
              <a:rPr lang="en-GB" sz="2400" dirty="0"/>
              <a:t>, </a:t>
            </a:r>
            <a:r>
              <a:rPr lang="en-GB" sz="2400" dirty="0" err="1"/>
              <a:t>ist</a:t>
            </a:r>
            <a:r>
              <a:rPr lang="en-GB" sz="2400" dirty="0"/>
              <a:t> </a:t>
            </a:r>
            <a:r>
              <a:rPr lang="en-GB" sz="2400" dirty="0" err="1"/>
              <a:t>aber</a:t>
            </a:r>
            <a:r>
              <a:rPr lang="en-GB" sz="2400" dirty="0"/>
              <a:t> </a:t>
            </a:r>
            <a:r>
              <a:rPr lang="en-GB" sz="2400" dirty="0" err="1"/>
              <a:t>keine</a:t>
            </a:r>
            <a:r>
              <a:rPr lang="en-GB" sz="2400" dirty="0"/>
              <a:t> </a:t>
            </a:r>
            <a:r>
              <a:rPr lang="en-GB" sz="2400" dirty="0" err="1"/>
              <a:t>Engländerin</a:t>
            </a:r>
            <a:r>
              <a:rPr lang="en-GB" sz="2400" dirty="0"/>
              <a:t>. Auch </a:t>
            </a:r>
            <a:r>
              <a:rPr lang="en-GB" sz="2400" dirty="0" err="1"/>
              <a:t>soll</a:t>
            </a:r>
            <a:r>
              <a:rPr lang="en-GB" sz="2400" dirty="0"/>
              <a:t> </a:t>
            </a:r>
            <a:r>
              <a:rPr lang="en-GB" sz="2400" dirty="0" err="1"/>
              <a:t>sie</a:t>
            </a:r>
            <a:r>
              <a:rPr lang="en-GB" sz="2400" dirty="0"/>
              <a:t> bald </a:t>
            </a:r>
            <a:r>
              <a:rPr lang="en-GB" sz="2400" dirty="0" err="1"/>
              <a:t>andere</a:t>
            </a:r>
            <a:r>
              <a:rPr lang="en-GB" sz="2400" dirty="0"/>
              <a:t> </a:t>
            </a:r>
            <a:r>
              <a:rPr lang="en-GB" sz="2400" dirty="0" err="1"/>
              <a:t>Sprachen</a:t>
            </a:r>
            <a:r>
              <a:rPr lang="en-GB" sz="2400" dirty="0"/>
              <a:t> </a:t>
            </a:r>
            <a:r>
              <a:rPr lang="en-GB" sz="2400" dirty="0" err="1"/>
              <a:t>lernen</a:t>
            </a:r>
            <a:r>
              <a:rPr lang="en-GB" sz="2400" dirty="0"/>
              <a:t>, </a:t>
            </a:r>
            <a:r>
              <a:rPr lang="en-GB" sz="2400" dirty="0" err="1"/>
              <a:t>weil</a:t>
            </a:r>
            <a:r>
              <a:rPr lang="en-GB" sz="2400" dirty="0"/>
              <a:t> </a:t>
            </a:r>
            <a:r>
              <a:rPr lang="en-GB" sz="2400" dirty="0" err="1"/>
              <a:t>sie</a:t>
            </a:r>
            <a:r>
              <a:rPr lang="en-GB" sz="2400" dirty="0"/>
              <a:t> </a:t>
            </a:r>
            <a:r>
              <a:rPr lang="en-GB" sz="2400" dirty="0" err="1"/>
              <a:t>jetzt</a:t>
            </a:r>
            <a:r>
              <a:rPr lang="en-GB" sz="2400" dirty="0"/>
              <a:t> in München </a:t>
            </a:r>
            <a:r>
              <a:rPr lang="en-GB" sz="2400" dirty="0" err="1"/>
              <a:t>arbeitet</a:t>
            </a:r>
            <a:r>
              <a:rPr lang="en-GB" sz="2400" dirty="0"/>
              <a:t>. Und Bella </a:t>
            </a:r>
            <a:r>
              <a:rPr lang="en-GB" sz="2400" dirty="0" err="1"/>
              <a:t>lernt</a:t>
            </a:r>
            <a:r>
              <a:rPr lang="en-GB" sz="2400" dirty="0"/>
              <a:t> schnell. </a:t>
            </a:r>
            <a:r>
              <a:rPr lang="en-GB" sz="2400" dirty="0" err="1"/>
              <a:t>Bellas</a:t>
            </a:r>
            <a:r>
              <a:rPr lang="en-GB" sz="2400" dirty="0"/>
              <a:t> Heimat </a:t>
            </a:r>
            <a:r>
              <a:rPr lang="en-GB" sz="2400" dirty="0" err="1"/>
              <a:t>ist</a:t>
            </a:r>
            <a:r>
              <a:rPr lang="en-GB" sz="2400" dirty="0"/>
              <a:t> China.</a:t>
            </a:r>
            <a:endParaRPr dirty="0"/>
          </a:p>
        </p:txBody>
      </p:sp>
      <p:pic>
        <p:nvPicPr>
          <p:cNvPr id="178" name="Google Shape;178;p4" descr="User outline"/>
          <p:cNvPicPr preferRelativeResize="0"/>
          <p:nvPr/>
        </p:nvPicPr>
        <p:blipFill rotWithShape="1">
          <a:blip r:embed="rId4">
            <a:alphaModFix/>
          </a:blip>
          <a:srcRect/>
          <a:stretch/>
        </p:blipFill>
        <p:spPr>
          <a:xfrm>
            <a:off x="6736079" y="1595386"/>
            <a:ext cx="3149065" cy="3149065"/>
          </a:xfrm>
          <a:prstGeom prst="rect">
            <a:avLst/>
          </a:prstGeom>
          <a:noFill/>
          <a:ln>
            <a:noFill/>
          </a:ln>
        </p:spPr>
      </p:pic>
      <p:pic>
        <p:nvPicPr>
          <p:cNvPr id="179" name="Google Shape;179;p4" descr="Question Mark with solid fill"/>
          <p:cNvPicPr preferRelativeResize="0"/>
          <p:nvPr/>
        </p:nvPicPr>
        <p:blipFill rotWithShape="1">
          <a:blip r:embed="rId5">
            <a:alphaModFix/>
          </a:blip>
          <a:srcRect/>
          <a:stretch/>
        </p:blipFill>
        <p:spPr>
          <a:xfrm>
            <a:off x="7853411" y="863082"/>
            <a:ext cx="914400" cy="914400"/>
          </a:xfrm>
          <a:prstGeom prst="rect">
            <a:avLst/>
          </a:prstGeom>
          <a:noFill/>
          <a:ln>
            <a:noFill/>
          </a:ln>
        </p:spPr>
      </p:pic>
      <p:sp>
        <p:nvSpPr>
          <p:cNvPr id="180" name="Google Shape;180;p4"/>
          <p:cNvSpPr txBox="1"/>
          <p:nvPr/>
        </p:nvSpPr>
        <p:spPr>
          <a:xfrm rot="-453195">
            <a:off x="6317381" y="4406457"/>
            <a:ext cx="416773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FF0000"/>
                </a:solidFill>
                <a:latin typeface="Century Gothic"/>
                <a:ea typeface="Century Gothic"/>
                <a:cs typeface="Century Gothic"/>
                <a:sym typeface="Century Gothic"/>
              </a:rPr>
              <a:t>Wer ist Bella?!</a:t>
            </a:r>
            <a:endParaRPr/>
          </a:p>
        </p:txBody>
      </p:sp>
      <p:sp>
        <p:nvSpPr>
          <p:cNvPr id="181" name="Google Shape;181;p4"/>
          <p:cNvSpPr/>
          <p:nvPr/>
        </p:nvSpPr>
        <p:spPr>
          <a:xfrm>
            <a:off x="2599046" y="1209479"/>
            <a:ext cx="2665973" cy="385907"/>
          </a:xfrm>
          <a:prstGeom prst="rect">
            <a:avLst/>
          </a:prstGeom>
          <a:solidFill>
            <a:srgbClr val="5250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rgbClr val="FFF6D4"/>
                </a:solidFill>
                <a:latin typeface="Century Gothic"/>
                <a:ea typeface="Century Gothic"/>
                <a:cs typeface="Century Gothic"/>
                <a:sym typeface="Century Gothic"/>
              </a:rPr>
              <a:t>die </a:t>
            </a:r>
            <a:r>
              <a:rPr lang="en-GB" sz="1800" dirty="0" err="1">
                <a:solidFill>
                  <a:srgbClr val="FFF6D4"/>
                </a:solidFill>
                <a:latin typeface="Century Gothic"/>
                <a:ea typeface="Century Gothic"/>
                <a:cs typeface="Century Gothic"/>
                <a:sym typeface="Century Gothic"/>
              </a:rPr>
              <a:t>Kellnerin</a:t>
            </a:r>
            <a:r>
              <a:rPr lang="en-GB" sz="1800" dirty="0">
                <a:solidFill>
                  <a:srgbClr val="FFF6D4"/>
                </a:solidFill>
                <a:latin typeface="Century Gothic"/>
                <a:ea typeface="Century Gothic"/>
                <a:cs typeface="Century Gothic"/>
                <a:sym typeface="Century Gothic"/>
              </a:rPr>
              <a:t> – waitress</a:t>
            </a:r>
            <a:endParaRPr dirty="0"/>
          </a:p>
        </p:txBody>
      </p:sp>
      <p:sp>
        <p:nvSpPr>
          <p:cNvPr id="182" name="Google Shape;182;p4"/>
          <p:cNvSpPr/>
          <p:nvPr/>
        </p:nvSpPr>
        <p:spPr>
          <a:xfrm>
            <a:off x="11088661" y="114123"/>
            <a:ext cx="94935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500"/>
                                        <p:tgtEl>
                                          <p:spTgt spid="179"/>
                                        </p:tgtEl>
                                      </p:cBhvr>
                                    </p:animEffect>
                                  </p:childTnLst>
                                </p:cTn>
                              </p:par>
                              <p:par>
                                <p:cTn id="13" presetID="10" presetClass="entr" presetSubtype="0" fill="hold" nodeType="withEffect">
                                  <p:stCondLst>
                                    <p:cond delay="0"/>
                                  </p:stCondLst>
                                  <p:childTnLst>
                                    <p:set>
                                      <p:cBhvr>
                                        <p:cTn id="14" dur="1" fill="hold">
                                          <p:stCondLst>
                                            <p:cond delay="0"/>
                                          </p:stCondLst>
                                        </p:cTn>
                                        <p:tgtEl>
                                          <p:spTgt spid="180"/>
                                        </p:tgtEl>
                                        <p:attrNameLst>
                                          <p:attrName>style.visibility</p:attrName>
                                        </p:attrNameLst>
                                      </p:cBhvr>
                                      <p:to>
                                        <p:strVal val="visible"/>
                                      </p:to>
                                    </p:set>
                                    <p:animEffect transition="in" filter="fade">
                                      <p:cBhvr>
                                        <p:cTn id="15"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txBox="1">
            <a:spLocks noGrp="1"/>
          </p:cNvSpPr>
          <p:nvPr>
            <p:ph type="title"/>
          </p:nvPr>
        </p:nvSpPr>
        <p:spPr>
          <a:xfrm>
            <a:off x="0" y="213557"/>
            <a:ext cx="3918857"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Bella aus China</a:t>
            </a:r>
            <a:endParaRPr/>
          </a:p>
        </p:txBody>
      </p:sp>
      <p:sp>
        <p:nvSpPr>
          <p:cNvPr id="189" name="Google Shape;189;p5"/>
          <p:cNvSpPr/>
          <p:nvPr/>
        </p:nvSpPr>
        <p:spPr>
          <a:xfrm>
            <a:off x="11088661" y="114123"/>
            <a:ext cx="94935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
        <p:nvSpPr>
          <p:cNvPr id="190" name="Google Shape;190;p5"/>
          <p:cNvSpPr txBox="1"/>
          <p:nvPr/>
        </p:nvSpPr>
        <p:spPr>
          <a:xfrm>
            <a:off x="133895" y="986910"/>
            <a:ext cx="11724276" cy="100638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200"/>
              <a:buFont typeface="Arial"/>
              <a:buNone/>
            </a:pPr>
            <a:r>
              <a:rPr lang="en-GB" sz="2200" b="0" i="0" u="none" strike="noStrike" cap="none" dirty="0">
                <a:solidFill>
                  <a:srgbClr val="525050"/>
                </a:solidFill>
                <a:latin typeface="Century Gothic"/>
                <a:ea typeface="Century Gothic"/>
                <a:cs typeface="Century Gothic"/>
                <a:sym typeface="Century Gothic"/>
              </a:rPr>
              <a:t>Sie </a:t>
            </a:r>
            <a:r>
              <a:rPr lang="en-GB" sz="2200" b="0" i="0" u="none" strike="noStrike" cap="none" dirty="0" err="1">
                <a:solidFill>
                  <a:srgbClr val="525050"/>
                </a:solidFill>
                <a:latin typeface="Century Gothic"/>
                <a:ea typeface="Century Gothic"/>
                <a:cs typeface="Century Gothic"/>
                <a:sym typeface="Century Gothic"/>
              </a:rPr>
              <a:t>heißt</a:t>
            </a:r>
            <a:r>
              <a:rPr lang="en-GB" sz="2200" b="0" i="0" u="none" strike="noStrike" cap="none" dirty="0">
                <a:solidFill>
                  <a:srgbClr val="525050"/>
                </a:solidFill>
                <a:latin typeface="Century Gothic"/>
                <a:ea typeface="Century Gothic"/>
                <a:cs typeface="Century Gothic"/>
                <a:sym typeface="Century Gothic"/>
              </a:rPr>
              <a:t> Bella, </a:t>
            </a:r>
            <a:r>
              <a:rPr lang="en-GB" sz="2200" b="0" i="0" u="none" strike="noStrike" cap="none" dirty="0" err="1">
                <a:solidFill>
                  <a:srgbClr val="525050"/>
                </a:solidFill>
                <a:latin typeface="Century Gothic"/>
                <a:ea typeface="Century Gothic"/>
                <a:cs typeface="Century Gothic"/>
                <a:sym typeface="Century Gothic"/>
              </a:rPr>
              <a:t>sie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Kellnerin</a:t>
            </a:r>
            <a:r>
              <a:rPr lang="en-GB" sz="2200" b="0" i="0" u="none" strike="noStrike" cap="none" dirty="0">
                <a:solidFill>
                  <a:srgbClr val="525050"/>
                </a:solidFill>
                <a:latin typeface="Century Gothic"/>
                <a:ea typeface="Century Gothic"/>
                <a:cs typeface="Century Gothic"/>
                <a:sym typeface="Century Gothic"/>
              </a:rPr>
              <a:t>*. Sie </a:t>
            </a:r>
            <a:r>
              <a:rPr lang="en-GB" sz="2200" b="0" i="0" u="none" strike="noStrike" cap="none" dirty="0" err="1">
                <a:solidFill>
                  <a:srgbClr val="525050"/>
                </a:solidFill>
                <a:latin typeface="Century Gothic"/>
                <a:ea typeface="Century Gothic"/>
                <a:cs typeface="Century Gothic"/>
                <a:sym typeface="Century Gothic"/>
              </a:rPr>
              <a:t>spricht</a:t>
            </a:r>
            <a:r>
              <a:rPr lang="en-GB" sz="2200" b="0" i="0" u="none" strike="noStrike" cap="none" dirty="0">
                <a:solidFill>
                  <a:srgbClr val="525050"/>
                </a:solidFill>
                <a:latin typeface="Century Gothic"/>
                <a:ea typeface="Century Gothic"/>
                <a:cs typeface="Century Gothic"/>
                <a:sym typeface="Century Gothic"/>
              </a:rPr>
              <a:t> Deutsch,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aber</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keine</a:t>
            </a:r>
            <a:r>
              <a:rPr lang="en-GB" sz="2200" b="0" i="0" u="none" strike="noStrike" cap="none" dirty="0">
                <a:solidFill>
                  <a:srgbClr val="525050"/>
                </a:solidFill>
                <a:latin typeface="Century Gothic"/>
                <a:ea typeface="Century Gothic"/>
                <a:cs typeface="Century Gothic"/>
                <a:sym typeface="Century Gothic"/>
              </a:rPr>
              <a:t> Deutsche. Sie </a:t>
            </a:r>
            <a:r>
              <a:rPr lang="en-GB" sz="2200" b="0" i="0" u="none" strike="noStrike" cap="none" dirty="0" err="1">
                <a:solidFill>
                  <a:srgbClr val="525050"/>
                </a:solidFill>
                <a:latin typeface="Century Gothic"/>
                <a:ea typeface="Century Gothic"/>
                <a:cs typeface="Century Gothic"/>
                <a:sym typeface="Century Gothic"/>
              </a:rPr>
              <a:t>kann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Englisch</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reden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aber</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keine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Engländerin</a:t>
            </a:r>
            <a:r>
              <a:rPr lang="en-GB" sz="2200" b="0" i="0" u="none" strike="noStrike" cap="none" dirty="0">
                <a:solidFill>
                  <a:srgbClr val="525050"/>
                </a:solidFill>
                <a:latin typeface="Century Gothic"/>
                <a:ea typeface="Century Gothic"/>
                <a:cs typeface="Century Gothic"/>
                <a:sym typeface="Century Gothic"/>
              </a:rPr>
              <a:t>. Auch </a:t>
            </a:r>
            <a:r>
              <a:rPr lang="en-GB" sz="2200" b="0" i="0" u="none" strike="noStrike" cap="none" dirty="0" err="1">
                <a:solidFill>
                  <a:srgbClr val="525050"/>
                </a:solidFill>
                <a:latin typeface="Century Gothic"/>
                <a:ea typeface="Century Gothic"/>
                <a:cs typeface="Century Gothic"/>
                <a:sym typeface="Century Gothic"/>
              </a:rPr>
              <a:t>soll</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sie</a:t>
            </a:r>
            <a:r>
              <a:rPr lang="en-GB" sz="2200" b="0" i="0" u="none" strike="noStrike" cap="none" dirty="0">
                <a:solidFill>
                  <a:srgbClr val="525050"/>
                </a:solidFill>
                <a:latin typeface="Century Gothic"/>
                <a:ea typeface="Century Gothic"/>
                <a:cs typeface="Century Gothic"/>
                <a:sym typeface="Century Gothic"/>
              </a:rPr>
              <a:t> bald </a:t>
            </a:r>
            <a:r>
              <a:rPr lang="en-GB" sz="2200" b="0" i="0" u="none" strike="noStrike" cap="none" dirty="0" err="1">
                <a:solidFill>
                  <a:srgbClr val="525050"/>
                </a:solidFill>
                <a:latin typeface="Century Gothic"/>
                <a:ea typeface="Century Gothic"/>
                <a:cs typeface="Century Gothic"/>
                <a:sym typeface="Century Gothic"/>
              </a:rPr>
              <a:t>andere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Sprachen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lernen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weil</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sie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jetzt</a:t>
            </a:r>
            <a:r>
              <a:rPr lang="en-GB" sz="2200" b="0" i="0" u="none" strike="noStrike" cap="none" dirty="0">
                <a:solidFill>
                  <a:srgbClr val="525050"/>
                </a:solidFill>
                <a:latin typeface="Century Gothic"/>
                <a:ea typeface="Century Gothic"/>
                <a:cs typeface="Century Gothic"/>
                <a:sym typeface="Century Gothic"/>
              </a:rPr>
              <a:t> in München </a:t>
            </a:r>
            <a:r>
              <a:rPr lang="en-GB" sz="2200" b="0" i="0" u="none" strike="noStrike" cap="none" dirty="0" err="1">
                <a:solidFill>
                  <a:srgbClr val="525050"/>
                </a:solidFill>
                <a:latin typeface="Century Gothic"/>
                <a:ea typeface="Century Gothic"/>
                <a:cs typeface="Century Gothic"/>
                <a:sym typeface="Century Gothic"/>
              </a:rPr>
              <a:t>arbeitet</a:t>
            </a:r>
            <a:r>
              <a:rPr lang="en-GB" sz="2200" b="0" i="0" u="none" strike="noStrike" cap="none" dirty="0">
                <a:solidFill>
                  <a:srgbClr val="525050"/>
                </a:solidFill>
                <a:latin typeface="Century Gothic"/>
                <a:ea typeface="Century Gothic"/>
                <a:cs typeface="Century Gothic"/>
                <a:sym typeface="Century Gothic"/>
              </a:rPr>
              <a:t>. Und Bella </a:t>
            </a:r>
            <a:r>
              <a:rPr lang="en-GB" sz="2200" b="0" i="0" u="none" strike="noStrike" cap="none" dirty="0" err="1">
                <a:solidFill>
                  <a:srgbClr val="525050"/>
                </a:solidFill>
                <a:latin typeface="Century Gothic"/>
                <a:ea typeface="Century Gothic"/>
                <a:cs typeface="Century Gothic"/>
                <a:sym typeface="Century Gothic"/>
              </a:rPr>
              <a:t>lernt</a:t>
            </a:r>
            <a:r>
              <a:rPr lang="en-GB" sz="2200" b="0" i="0" u="none" strike="noStrike" cap="none" dirty="0">
                <a:solidFill>
                  <a:srgbClr val="525050"/>
                </a:solidFill>
                <a:latin typeface="Century Gothic"/>
                <a:ea typeface="Century Gothic"/>
                <a:cs typeface="Century Gothic"/>
                <a:sym typeface="Century Gothic"/>
              </a:rPr>
              <a:t> schnell. </a:t>
            </a:r>
            <a:r>
              <a:rPr lang="en-GB" sz="2200" b="0" i="0" u="none" strike="noStrike" cap="none" dirty="0" err="1">
                <a:solidFill>
                  <a:srgbClr val="525050"/>
                </a:solidFill>
                <a:latin typeface="Century Gothic"/>
                <a:ea typeface="Century Gothic"/>
                <a:cs typeface="Century Gothic"/>
                <a:sym typeface="Century Gothic"/>
              </a:rPr>
              <a:t>Bellas</a:t>
            </a:r>
            <a:r>
              <a:rPr lang="en-GB" sz="2200" b="0" i="0" u="none" strike="noStrike" cap="none" dirty="0">
                <a:solidFill>
                  <a:srgbClr val="525050"/>
                </a:solidFill>
                <a:latin typeface="Century Gothic"/>
                <a:ea typeface="Century Gothic"/>
                <a:cs typeface="Century Gothic"/>
                <a:sym typeface="Century Gothic"/>
              </a:rPr>
              <a:t> Heimat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China.</a:t>
            </a:r>
            <a:endParaRPr dirty="0"/>
          </a:p>
        </p:txBody>
      </p:sp>
      <p:sp>
        <p:nvSpPr>
          <p:cNvPr id="191" name="Google Shape;191;p5"/>
          <p:cNvSpPr txBox="1"/>
          <p:nvPr/>
        </p:nvSpPr>
        <p:spPr>
          <a:xfrm>
            <a:off x="139872" y="2298038"/>
            <a:ext cx="8941873" cy="1920485"/>
          </a:xfrm>
          <a:prstGeom prst="rect">
            <a:avLst/>
          </a:prstGeom>
          <a:noFill/>
          <a:ln>
            <a:noFill/>
          </a:ln>
        </p:spPr>
        <p:txBody>
          <a:bodyPr spcFirstLastPara="1" wrap="square" lIns="91425" tIns="45700" rIns="91425" bIns="45700" anchor="t" anchorCtr="0">
            <a:spAutoFit/>
          </a:bodyPr>
          <a:lstStyle/>
          <a:p>
            <a:pPr>
              <a:lnSpc>
                <a:spcPct val="90000"/>
              </a:lnSpc>
              <a:buClr>
                <a:srgbClr val="525050"/>
              </a:buClr>
              <a:buSzPts val="2200"/>
            </a:pPr>
            <a:r>
              <a:rPr lang="en-GB" sz="2200" b="0" i="0" u="none" strike="noStrike" cap="none" dirty="0">
                <a:solidFill>
                  <a:srgbClr val="525050"/>
                </a:solidFill>
                <a:latin typeface="Century Gothic"/>
                <a:ea typeface="Century Gothic"/>
                <a:cs typeface="Century Gothic"/>
                <a:sym typeface="Century Gothic"/>
              </a:rPr>
              <a:t>Bella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die </a:t>
            </a:r>
            <a:r>
              <a:rPr lang="en-GB" sz="2200" b="0" i="0" u="none" strike="noStrike" cap="none" dirty="0" err="1">
                <a:solidFill>
                  <a:srgbClr val="525050"/>
                </a:solidFill>
                <a:latin typeface="Century Gothic"/>
                <a:ea typeface="Century Gothic"/>
                <a:cs typeface="Century Gothic"/>
                <a:sym typeface="Century Gothic"/>
              </a:rPr>
              <a:t>neue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Kellnerin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im</a:t>
            </a:r>
            <a:r>
              <a:rPr lang="en-GB" sz="2200" b="0" i="0" u="none" strike="noStrike" cap="none" dirty="0">
                <a:solidFill>
                  <a:srgbClr val="525050"/>
                </a:solidFill>
                <a:latin typeface="Century Gothic"/>
                <a:ea typeface="Century Gothic"/>
                <a:cs typeface="Century Gothic"/>
                <a:sym typeface="Century Gothic"/>
              </a:rPr>
              <a:t> Restaurant </a:t>
            </a:r>
            <a:r>
              <a:rPr lang="en-GB" sz="2200" b="0" i="0" u="none" strike="noStrike" cap="none" dirty="0" err="1">
                <a:solidFill>
                  <a:srgbClr val="525050"/>
                </a:solidFill>
                <a:latin typeface="Century Gothic"/>
                <a:ea typeface="Century Gothic"/>
                <a:cs typeface="Century Gothic"/>
                <a:sym typeface="Century Gothic"/>
              </a:rPr>
              <a:t>ShaoKao</a:t>
            </a:r>
            <a:r>
              <a:rPr lang="en-GB" sz="2200" b="0" i="0" u="none" strike="noStrike" cap="none" dirty="0">
                <a:solidFill>
                  <a:srgbClr val="525050"/>
                </a:solidFill>
                <a:latin typeface="Century Gothic"/>
                <a:ea typeface="Century Gothic"/>
                <a:cs typeface="Century Gothic"/>
                <a:sym typeface="Century Gothic"/>
              </a:rPr>
              <a:t> in München. Heute hat es </a:t>
            </a:r>
            <a:r>
              <a:rPr lang="en-GB" sz="2200" b="0" i="0" u="none" strike="noStrike" cap="none" dirty="0" err="1">
                <a:solidFill>
                  <a:srgbClr val="525050"/>
                </a:solidFill>
                <a:latin typeface="Century Gothic"/>
                <a:ea typeface="Century Gothic"/>
                <a:cs typeface="Century Gothic"/>
                <a:sym typeface="Century Gothic"/>
              </a:rPr>
              <a:t>viele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Kunden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zwei</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alte</a:t>
            </a:r>
            <a:r>
              <a:rPr lang="en-GB" sz="2200" b="0" i="0" u="none" strike="noStrike" cap="none" dirty="0">
                <a:solidFill>
                  <a:srgbClr val="525050"/>
                </a:solidFill>
                <a:latin typeface="Century Gothic"/>
                <a:ea typeface="Century Gothic"/>
                <a:cs typeface="Century Gothic"/>
                <a:sym typeface="Century Gothic"/>
              </a:rPr>
              <a:t> Damen </a:t>
            </a:r>
            <a:r>
              <a:rPr lang="en-GB" sz="2200" b="0" i="0" u="none" strike="noStrike" cap="none" dirty="0" err="1">
                <a:solidFill>
                  <a:srgbClr val="525050"/>
                </a:solidFill>
                <a:latin typeface="Century Gothic"/>
                <a:ea typeface="Century Gothic"/>
                <a:cs typeface="Century Gothic"/>
                <a:sym typeface="Century Gothic"/>
              </a:rPr>
              <a:t>warten</a:t>
            </a:r>
            <a:r>
              <a:rPr lang="en-GB" sz="2200" b="0" i="0" u="none" strike="noStrike" cap="none" dirty="0">
                <a:solidFill>
                  <a:srgbClr val="525050"/>
                </a:solidFill>
                <a:latin typeface="Century Gothic"/>
                <a:ea typeface="Century Gothic"/>
                <a:cs typeface="Century Gothic"/>
                <a:sym typeface="Century Gothic"/>
              </a:rPr>
              <a:t> auf </a:t>
            </a:r>
            <a:r>
              <a:rPr lang="en-GB" sz="2200" b="0" i="0" u="none" strike="noStrike" cap="none" dirty="0" err="1">
                <a:solidFill>
                  <a:srgbClr val="525050"/>
                </a:solidFill>
                <a:latin typeface="Century Gothic"/>
                <a:ea typeface="Century Gothic"/>
                <a:cs typeface="Century Gothic"/>
                <a:sym typeface="Century Gothic"/>
              </a:rPr>
              <a:t>ihr</a:t>
            </a:r>
            <a:r>
              <a:rPr lang="en-GB" sz="2200" b="0" i="0" u="none" strike="noStrike" cap="none" dirty="0">
                <a:solidFill>
                  <a:srgbClr val="525050"/>
                </a:solidFill>
                <a:latin typeface="Century Gothic"/>
                <a:ea typeface="Century Gothic"/>
                <a:cs typeface="Century Gothic"/>
                <a:sym typeface="Century Gothic"/>
              </a:rPr>
              <a:t> Gong-Bao-</a:t>
            </a:r>
            <a:r>
              <a:rPr lang="en-GB" sz="2200" b="0" i="0" u="none" strike="noStrike" cap="none" dirty="0" err="1">
                <a:solidFill>
                  <a:srgbClr val="525050"/>
                </a:solidFill>
                <a:latin typeface="Century Gothic"/>
                <a:ea typeface="Century Gothic"/>
                <a:cs typeface="Century Gothic"/>
                <a:sym typeface="Century Gothic"/>
              </a:rPr>
              <a:t>Huhn</a:t>
            </a:r>
            <a:r>
              <a:rPr lang="en-GB" sz="2200" b="0" i="0" u="none" strike="noStrike" cap="none" dirty="0">
                <a:solidFill>
                  <a:srgbClr val="525050"/>
                </a:solidFill>
                <a:latin typeface="Century Gothic"/>
                <a:ea typeface="Century Gothic"/>
                <a:cs typeface="Century Gothic"/>
                <a:sym typeface="Century Gothic"/>
              </a:rPr>
              <a:t> und Bella </a:t>
            </a:r>
            <a:r>
              <a:rPr lang="en-GB" sz="2200" dirty="0" err="1">
                <a:solidFill>
                  <a:srgbClr val="525050"/>
                </a:solidFill>
                <a:latin typeface="Century Gothic"/>
                <a:ea typeface="Century Gothic"/>
                <a:cs typeface="Century Gothic"/>
                <a:sym typeface="Century Gothic"/>
              </a:rPr>
              <a:t>kommt</a:t>
            </a:r>
            <a:r>
              <a:rPr lang="en-GB" sz="2200" dirty="0">
                <a:solidFill>
                  <a:srgbClr val="525050"/>
                </a:solidFill>
                <a:latin typeface="Century Gothic"/>
                <a:ea typeface="Century Gothic"/>
                <a:cs typeface="Century Gothic"/>
                <a:sym typeface="Century Gothic"/>
              </a:rPr>
              <a:t> </a:t>
            </a:r>
            <a:r>
              <a:rPr lang="en-GB" sz="2200" dirty="0" err="1">
                <a:solidFill>
                  <a:srgbClr val="525050"/>
                </a:solidFill>
                <a:latin typeface="Century Gothic"/>
                <a:ea typeface="Century Gothic"/>
                <a:cs typeface="Century Gothic"/>
                <a:sym typeface="Century Gothic"/>
              </a:rPr>
              <a:t>zum</a:t>
            </a:r>
            <a:r>
              <a:rPr lang="en-GB" sz="2200" dirty="0">
                <a:solidFill>
                  <a:srgbClr val="525050"/>
                </a:solidFill>
                <a:latin typeface="Century Gothic"/>
                <a:ea typeface="Century Gothic"/>
                <a:cs typeface="Century Gothic"/>
                <a:sym typeface="Century Gothic"/>
              </a:rPr>
              <a:t> Tisch</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Guten</a:t>
            </a:r>
            <a:r>
              <a:rPr lang="en-GB" sz="2200" b="0" i="0" u="none" strike="noStrike" cap="none" dirty="0">
                <a:solidFill>
                  <a:srgbClr val="525050"/>
                </a:solidFill>
                <a:latin typeface="Century Gothic"/>
                <a:ea typeface="Century Gothic"/>
                <a:cs typeface="Century Gothic"/>
                <a:sym typeface="Century Gothic"/>
              </a:rPr>
              <a:t> Appetit!” Am </a:t>
            </a:r>
            <a:r>
              <a:rPr lang="en-GB" sz="2200" b="0" i="0" u="none" strike="noStrike" cap="none" dirty="0" err="1">
                <a:solidFill>
                  <a:srgbClr val="525050"/>
                </a:solidFill>
                <a:latin typeface="Century Gothic"/>
                <a:ea typeface="Century Gothic"/>
                <a:cs typeface="Century Gothic"/>
                <a:sym typeface="Century Gothic"/>
              </a:rPr>
              <a:t>nächsten</a:t>
            </a:r>
            <a:r>
              <a:rPr lang="en-GB" sz="2200" b="0" i="0" u="none" strike="noStrike" cap="none" dirty="0">
                <a:solidFill>
                  <a:srgbClr val="525050"/>
                </a:solidFill>
                <a:latin typeface="Century Gothic"/>
                <a:ea typeface="Century Gothic"/>
                <a:cs typeface="Century Gothic"/>
                <a:sym typeface="Century Gothic"/>
              </a:rPr>
              <a:t> Tisch hat die </a:t>
            </a:r>
            <a:r>
              <a:rPr lang="en-GB" sz="2200" b="0" i="0" u="none" strike="noStrike" cap="none" dirty="0" err="1">
                <a:solidFill>
                  <a:srgbClr val="525050"/>
                </a:solidFill>
                <a:latin typeface="Century Gothic"/>
                <a:ea typeface="Century Gothic"/>
                <a:cs typeface="Century Gothic"/>
                <a:sym typeface="Century Gothic"/>
              </a:rPr>
              <a:t>junge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Luise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Geburtstag</a:t>
            </a:r>
            <a:r>
              <a:rPr lang="en-GB" sz="2200" b="0" i="0" u="none" strike="noStrike" cap="none" dirty="0">
                <a:solidFill>
                  <a:srgbClr val="525050"/>
                </a:solidFill>
                <a:latin typeface="Century Gothic"/>
                <a:ea typeface="Century Gothic"/>
                <a:cs typeface="Century Gothic"/>
                <a:sym typeface="Century Gothic"/>
              </a:rPr>
              <a:t> und Bella </a:t>
            </a:r>
            <a:r>
              <a:rPr lang="en-GB" sz="2200" b="0" i="0" u="none" strike="noStrike" cap="none" dirty="0" err="1">
                <a:solidFill>
                  <a:srgbClr val="525050"/>
                </a:solidFill>
                <a:latin typeface="Century Gothic"/>
                <a:ea typeface="Century Gothic"/>
                <a:cs typeface="Century Gothic"/>
                <a:sym typeface="Century Gothic"/>
              </a:rPr>
              <a:t>singt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Zum</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Geburtstag</a:t>
            </a:r>
            <a:r>
              <a:rPr lang="en-GB" sz="2200" dirty="0">
                <a:solidFill>
                  <a:srgbClr val="525050"/>
                </a:solidFill>
                <a:latin typeface="Century Gothic"/>
                <a:ea typeface="Century Gothic"/>
                <a:cs typeface="Century Gothic"/>
                <a:sym typeface="Century Gothic"/>
              </a:rPr>
              <a:t> </a:t>
            </a:r>
            <a:r>
              <a:rPr lang="en-GB" sz="2200" dirty="0" err="1">
                <a:solidFill>
                  <a:srgbClr val="525050"/>
                </a:solidFill>
                <a:latin typeface="Century Gothic"/>
                <a:ea typeface="Century Gothic"/>
                <a:cs typeface="Century Gothic"/>
                <a:sym typeface="Century Gothic"/>
              </a:rPr>
              <a:t>viel</a:t>
            </a:r>
            <a:r>
              <a:rPr lang="en-GB" sz="2200" dirty="0">
                <a:solidFill>
                  <a:srgbClr val="525050"/>
                </a:solidFill>
                <a:latin typeface="Century Gothic"/>
                <a:ea typeface="Century Gothic"/>
                <a:cs typeface="Century Gothic"/>
                <a:sym typeface="Century Gothic"/>
              </a:rPr>
              <a:t> </a:t>
            </a:r>
            <a:r>
              <a:rPr lang="en-GB" sz="2200" dirty="0" err="1">
                <a:solidFill>
                  <a:srgbClr val="525050"/>
                </a:solidFill>
                <a:latin typeface="Century Gothic"/>
                <a:ea typeface="Century Gothic"/>
                <a:cs typeface="Century Gothic"/>
                <a:sym typeface="Century Gothic"/>
              </a:rPr>
              <a:t>Glück</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Bellas</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Stimme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gar </a:t>
            </a:r>
            <a:r>
              <a:rPr lang="en-GB" sz="2200" b="0" i="0" u="none" strike="noStrike" cap="none" dirty="0" err="1">
                <a:solidFill>
                  <a:srgbClr val="525050"/>
                </a:solidFill>
                <a:latin typeface="Century Gothic"/>
                <a:ea typeface="Century Gothic"/>
                <a:cs typeface="Century Gothic"/>
                <a:sym typeface="Century Gothic"/>
              </a:rPr>
              <a:t>nicht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schlecht</a:t>
            </a:r>
            <a:r>
              <a:rPr lang="en-GB" sz="2200" b="0" i="0" u="none" strike="noStrike" cap="none" dirty="0">
                <a:solidFill>
                  <a:srgbClr val="525050"/>
                </a:solidFill>
                <a:latin typeface="Century Gothic"/>
                <a:ea typeface="Century Gothic"/>
                <a:cs typeface="Century Gothic"/>
                <a:sym typeface="Century Gothic"/>
              </a:rPr>
              <a:t>!</a:t>
            </a:r>
            <a:endParaRPr dirty="0"/>
          </a:p>
        </p:txBody>
      </p:sp>
      <p:sp>
        <p:nvSpPr>
          <p:cNvPr id="192" name="Google Shape;192;p5"/>
          <p:cNvSpPr txBox="1"/>
          <p:nvPr/>
        </p:nvSpPr>
        <p:spPr>
          <a:xfrm>
            <a:off x="133895" y="4251506"/>
            <a:ext cx="12058105" cy="10064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200"/>
              <a:buFont typeface="Arial"/>
              <a:buNone/>
            </a:pPr>
            <a:r>
              <a:rPr lang="en-GB" sz="2200" b="0" i="0" u="none" strike="noStrike" cap="none" dirty="0" err="1">
                <a:solidFill>
                  <a:srgbClr val="525050"/>
                </a:solidFill>
                <a:latin typeface="Century Gothic"/>
                <a:ea typeface="Century Gothic"/>
                <a:cs typeface="Century Gothic"/>
                <a:sym typeface="Century Gothic"/>
              </a:rPr>
              <a:t>Peirong</a:t>
            </a:r>
            <a:r>
              <a:rPr lang="en-GB" sz="2200" b="0" i="0" u="none" strike="noStrike" cap="none" dirty="0">
                <a:solidFill>
                  <a:srgbClr val="525050"/>
                </a:solidFill>
                <a:latin typeface="Century Gothic"/>
                <a:ea typeface="Century Gothic"/>
                <a:cs typeface="Century Gothic"/>
                <a:sym typeface="Century Gothic"/>
              </a:rPr>
              <a:t> Chen, </a:t>
            </a:r>
            <a:r>
              <a:rPr lang="en-GB" sz="2200" b="0" i="0" u="none" strike="noStrike" cap="none" dirty="0" err="1">
                <a:solidFill>
                  <a:srgbClr val="525050"/>
                </a:solidFill>
                <a:latin typeface="Century Gothic"/>
                <a:ea typeface="Century Gothic"/>
                <a:cs typeface="Century Gothic"/>
                <a:sym typeface="Century Gothic"/>
              </a:rPr>
              <a:t>ShaoKaos</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Besitzer</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findet</a:t>
            </a:r>
            <a:r>
              <a:rPr lang="en-GB" sz="2200" b="0" i="0" u="none" strike="noStrike" cap="none" dirty="0">
                <a:solidFill>
                  <a:srgbClr val="525050"/>
                </a:solidFill>
                <a:latin typeface="Century Gothic"/>
                <a:ea typeface="Century Gothic"/>
                <a:cs typeface="Century Gothic"/>
                <a:sym typeface="Century Gothic"/>
              </a:rPr>
              <a:t> Bella </a:t>
            </a:r>
            <a:r>
              <a:rPr lang="en-GB" sz="2200" b="0" i="0" u="none" strike="noStrike" cap="none" dirty="0" err="1">
                <a:solidFill>
                  <a:srgbClr val="525050"/>
                </a:solidFill>
                <a:latin typeface="Century Gothic"/>
                <a:ea typeface="Century Gothic"/>
                <a:cs typeface="Century Gothic"/>
                <a:sym typeface="Century Gothic"/>
              </a:rPr>
              <a:t>einfach</a:t>
            </a:r>
            <a:r>
              <a:rPr lang="en-GB" sz="2200" b="0" i="0" u="none" strike="noStrike" cap="none" dirty="0">
                <a:solidFill>
                  <a:srgbClr val="525050"/>
                </a:solidFill>
                <a:latin typeface="Century Gothic"/>
                <a:ea typeface="Century Gothic"/>
                <a:cs typeface="Century Gothic"/>
                <a:sym typeface="Century Gothic"/>
              </a:rPr>
              <a:t> toll. ˵Sie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nie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krank</a:t>
            </a:r>
            <a:r>
              <a:rPr lang="en-GB" sz="2200" b="0" i="0" u="none" strike="noStrike" cap="none" dirty="0">
                <a:solidFill>
                  <a:srgbClr val="525050"/>
                </a:solidFill>
                <a:latin typeface="Century Gothic"/>
                <a:ea typeface="Century Gothic"/>
                <a:cs typeface="Century Gothic"/>
                <a:sym typeface="Century Gothic"/>
              </a:rPr>
              <a:t>, auch in der Corona-Zeit. Und </a:t>
            </a:r>
            <a:r>
              <a:rPr lang="en-GB" sz="2200" b="0" i="0" u="none" strike="noStrike" cap="none" dirty="0" err="1">
                <a:solidFill>
                  <a:srgbClr val="525050"/>
                </a:solidFill>
                <a:latin typeface="Century Gothic"/>
                <a:ea typeface="Century Gothic"/>
                <a:cs typeface="Century Gothic"/>
                <a:sym typeface="Century Gothic"/>
              </a:rPr>
              <a:t>sie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macht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nie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Urlaub</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Nach</a:t>
            </a:r>
            <a:r>
              <a:rPr lang="en-GB" sz="2200" b="0" i="0" u="none" strike="noStrike" cap="none" dirty="0">
                <a:solidFill>
                  <a:srgbClr val="525050"/>
                </a:solidFill>
                <a:latin typeface="Century Gothic"/>
                <a:ea typeface="Century Gothic"/>
                <a:cs typeface="Century Gothic"/>
                <a:sym typeface="Century Gothic"/>
              </a:rPr>
              <a:t> 12 </a:t>
            </a:r>
            <a:r>
              <a:rPr lang="en-GB" sz="2200" b="0" i="0" u="none" strike="noStrike" cap="none" dirty="0" err="1">
                <a:solidFill>
                  <a:srgbClr val="525050"/>
                </a:solidFill>
                <a:latin typeface="Century Gothic"/>
                <a:ea typeface="Century Gothic"/>
                <a:cs typeface="Century Gothic"/>
                <a:sym typeface="Century Gothic"/>
              </a:rPr>
              <a:t>Stunden</a:t>
            </a:r>
            <a:r>
              <a:rPr lang="en-GB" sz="2200" b="0" i="0" u="none" strike="noStrike" cap="none" dirty="0">
                <a:solidFill>
                  <a:srgbClr val="525050"/>
                </a:solidFill>
                <a:latin typeface="Century Gothic"/>
                <a:ea typeface="Century Gothic"/>
                <a:cs typeface="Century Gothic"/>
                <a:sym typeface="Century Gothic"/>
              </a:rPr>
              <a:t> Arbeit hat </a:t>
            </a:r>
            <a:r>
              <a:rPr lang="en-GB" sz="2200" b="0" i="0" u="none" strike="noStrike" cap="none" dirty="0" err="1">
                <a:solidFill>
                  <a:srgbClr val="525050"/>
                </a:solidFill>
                <a:latin typeface="Century Gothic"/>
                <a:ea typeface="Century Gothic"/>
                <a:cs typeface="Century Gothic"/>
                <a:sym typeface="Century Gothic"/>
              </a:rPr>
              <a:t>sie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noch</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viel</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Energie</a:t>
            </a:r>
            <a:r>
              <a:rPr lang="en-GB" sz="2200" b="0" i="0" u="none" strike="noStrike" cap="none" dirty="0">
                <a:solidFill>
                  <a:srgbClr val="525050"/>
                </a:solidFill>
                <a:latin typeface="Century Gothic"/>
                <a:ea typeface="Century Gothic"/>
                <a:cs typeface="Century Gothic"/>
                <a:sym typeface="Century Gothic"/>
              </a:rPr>
              <a:t>!”</a:t>
            </a:r>
            <a:endParaRPr dirty="0"/>
          </a:p>
        </p:txBody>
      </p:sp>
      <p:sp>
        <p:nvSpPr>
          <p:cNvPr id="193" name="Google Shape;193;p5"/>
          <p:cNvSpPr txBox="1"/>
          <p:nvPr/>
        </p:nvSpPr>
        <p:spPr>
          <a:xfrm>
            <a:off x="133894" y="5253510"/>
            <a:ext cx="12058105" cy="10064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200"/>
              <a:buFont typeface="Arial"/>
              <a:buNone/>
            </a:pPr>
            <a:r>
              <a:rPr lang="en-GB" sz="2200" b="0" i="0" u="none" strike="noStrike" cap="none" dirty="0">
                <a:solidFill>
                  <a:srgbClr val="525050"/>
                </a:solidFill>
                <a:latin typeface="Century Gothic"/>
                <a:ea typeface="Century Gothic"/>
                <a:cs typeface="Century Gothic"/>
                <a:sym typeface="Century Gothic"/>
              </a:rPr>
              <a:t>Bella hat </a:t>
            </a:r>
            <a:r>
              <a:rPr lang="en-GB" sz="2200" b="0" i="0" u="none" strike="noStrike" cap="none" dirty="0" err="1">
                <a:solidFill>
                  <a:srgbClr val="525050"/>
                </a:solidFill>
                <a:latin typeface="Century Gothic"/>
                <a:ea typeface="Century Gothic"/>
                <a:cs typeface="Century Gothic"/>
                <a:sym typeface="Century Gothic"/>
              </a:rPr>
              <a:t>ein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Katzengesicht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ihre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Augen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sind</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hellblau</a:t>
            </a:r>
            <a:r>
              <a:rPr lang="en-GB" sz="2200" b="0" i="0" u="none" strike="noStrike" cap="none" dirty="0">
                <a:solidFill>
                  <a:srgbClr val="525050"/>
                </a:solidFill>
                <a:latin typeface="Century Gothic"/>
                <a:ea typeface="Century Gothic"/>
                <a:cs typeface="Century Gothic"/>
                <a:sym typeface="Century Gothic"/>
              </a:rPr>
              <a:t> und </a:t>
            </a:r>
            <a:r>
              <a:rPr lang="en-GB" sz="2200" b="0" i="0" u="none" strike="noStrike" cap="none" dirty="0" err="1">
                <a:solidFill>
                  <a:srgbClr val="525050"/>
                </a:solidFill>
                <a:latin typeface="Century Gothic"/>
                <a:ea typeface="Century Gothic"/>
                <a:cs typeface="Century Gothic"/>
                <a:sym typeface="Century Gothic"/>
              </a:rPr>
              <a:t>blinzeln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wenn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Peirong</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über</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sie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spricht</a:t>
            </a:r>
            <a:r>
              <a:rPr lang="en-GB" sz="2200" b="0" i="0" u="none" strike="noStrike" cap="none" dirty="0">
                <a:solidFill>
                  <a:srgbClr val="525050"/>
                </a:solidFill>
                <a:latin typeface="Century Gothic"/>
                <a:ea typeface="Century Gothic"/>
                <a:cs typeface="Century Gothic"/>
                <a:sym typeface="Century Gothic"/>
              </a:rPr>
              <a:t>. Bella </a:t>
            </a:r>
            <a:r>
              <a:rPr lang="en-GB" sz="2200" b="0" i="0" u="none" strike="noStrike" cap="none" dirty="0" err="1">
                <a:solidFill>
                  <a:srgbClr val="525050"/>
                </a:solidFill>
                <a:latin typeface="Century Gothic"/>
                <a:ea typeface="Century Gothic"/>
                <a:cs typeface="Century Gothic"/>
                <a:sym typeface="Century Gothic"/>
              </a:rPr>
              <a:t>miaut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Bella </a:t>
            </a:r>
            <a:r>
              <a:rPr lang="en-GB" sz="2200" b="0" i="0" u="none" strike="noStrike" cap="none" dirty="0" err="1">
                <a:solidFill>
                  <a:srgbClr val="525050"/>
                </a:solidFill>
                <a:latin typeface="Century Gothic"/>
                <a:ea typeface="Century Gothic"/>
                <a:cs typeface="Century Gothic"/>
                <a:sym typeface="Century Gothic"/>
              </a:rPr>
              <a:t>eine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Katze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Nein</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keine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Katze</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auch</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kein</a:t>
            </a:r>
            <a:r>
              <a:rPr lang="en-GB" sz="2200" b="0" i="0" u="none" strike="noStrike" cap="none" dirty="0">
                <a:solidFill>
                  <a:srgbClr val="525050"/>
                </a:solidFill>
                <a:latin typeface="Century Gothic"/>
                <a:ea typeface="Century Gothic"/>
                <a:cs typeface="Century Gothic"/>
                <a:sym typeface="Century Gothic"/>
              </a:rPr>
              <a:t> Mensch. Bella </a:t>
            </a:r>
            <a:r>
              <a:rPr lang="en-GB" sz="2200" b="0" i="0" u="none" strike="noStrike" cap="none" dirty="0" err="1">
                <a:solidFill>
                  <a:srgbClr val="525050"/>
                </a:solidFill>
                <a:latin typeface="Century Gothic"/>
                <a:ea typeface="Century Gothic"/>
                <a:cs typeface="Century Gothic"/>
                <a:sym typeface="Century Gothic"/>
              </a:rPr>
              <a:t>ist</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ein</a:t>
            </a:r>
            <a:r>
              <a:rPr lang="en-GB" sz="2200" b="0" i="0" u="none" strike="noStrike" cap="none" dirty="0">
                <a:solidFill>
                  <a:srgbClr val="525050"/>
                </a:solidFill>
                <a:latin typeface="Century Gothic"/>
                <a:ea typeface="Century Gothic"/>
                <a:cs typeface="Century Gothic"/>
                <a:sym typeface="Century Gothic"/>
              </a:rPr>
              <a:t> 1,29 Meter </a:t>
            </a:r>
            <a:r>
              <a:rPr lang="en-GB" sz="2200" b="0" i="0" u="none" strike="noStrike" cap="none" dirty="0" err="1">
                <a:solidFill>
                  <a:srgbClr val="525050"/>
                </a:solidFill>
                <a:latin typeface="Century Gothic"/>
                <a:ea typeface="Century Gothic"/>
                <a:cs typeface="Century Gothic"/>
                <a:sym typeface="Century Gothic"/>
              </a:rPr>
              <a:t>großer</a:t>
            </a:r>
            <a:r>
              <a:rPr lang="en-GB" sz="2200" b="0" i="0" u="none" strike="noStrike" cap="none" dirty="0">
                <a:solidFill>
                  <a:srgbClr val="525050"/>
                </a:solidFill>
                <a:latin typeface="Century Gothic"/>
                <a:ea typeface="Century Gothic"/>
                <a:cs typeface="Century Gothic"/>
                <a:sym typeface="Century Gothic"/>
              </a:rPr>
              <a:t> </a:t>
            </a:r>
            <a:r>
              <a:rPr lang="en-GB" sz="2200" b="0" i="0" u="none" strike="noStrike" cap="none" dirty="0" err="1">
                <a:solidFill>
                  <a:srgbClr val="525050"/>
                </a:solidFill>
                <a:latin typeface="Century Gothic"/>
                <a:ea typeface="Century Gothic"/>
                <a:cs typeface="Century Gothic"/>
                <a:sym typeface="Century Gothic"/>
              </a:rPr>
              <a:t>Roboter</a:t>
            </a:r>
            <a:r>
              <a:rPr lang="en-GB" sz="2200" b="0" i="0" u="none" strike="noStrike" cap="none" dirty="0">
                <a:solidFill>
                  <a:srgbClr val="525050"/>
                </a:solidFill>
                <a:latin typeface="Century Gothic"/>
                <a:ea typeface="Century Gothic"/>
                <a:cs typeface="Century Gothic"/>
                <a:sym typeface="Century Gothic"/>
              </a:rPr>
              <a:t>. </a:t>
            </a:r>
            <a:endParaRPr dirty="0"/>
          </a:p>
        </p:txBody>
      </p:sp>
      <p:sp>
        <p:nvSpPr>
          <p:cNvPr id="194" name="Google Shape;194;p5"/>
          <p:cNvSpPr/>
          <p:nvPr/>
        </p:nvSpPr>
        <p:spPr>
          <a:xfrm>
            <a:off x="9075768" y="1965709"/>
            <a:ext cx="3116232" cy="1006429"/>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dirty="0">
                <a:solidFill>
                  <a:srgbClr val="FFF6D4"/>
                </a:solidFill>
                <a:latin typeface="Century Gothic"/>
                <a:ea typeface="Century Gothic"/>
                <a:cs typeface="Century Gothic"/>
                <a:sym typeface="Century Gothic"/>
              </a:rPr>
              <a:t>die </a:t>
            </a:r>
            <a:r>
              <a:rPr lang="en-GB" sz="2000" dirty="0" err="1">
                <a:solidFill>
                  <a:srgbClr val="FFF6D4"/>
                </a:solidFill>
                <a:latin typeface="Century Gothic"/>
                <a:ea typeface="Century Gothic"/>
                <a:cs typeface="Century Gothic"/>
                <a:sym typeface="Century Gothic"/>
              </a:rPr>
              <a:t>Kellnerin</a:t>
            </a:r>
            <a:r>
              <a:rPr lang="en-GB" sz="2000" dirty="0">
                <a:solidFill>
                  <a:srgbClr val="FFF6D4"/>
                </a:solidFill>
                <a:latin typeface="Century Gothic"/>
                <a:ea typeface="Century Gothic"/>
                <a:cs typeface="Century Gothic"/>
                <a:sym typeface="Century Gothic"/>
              </a:rPr>
              <a:t> – waitress</a:t>
            </a:r>
            <a:br>
              <a:rPr lang="en-GB" sz="2000" dirty="0">
                <a:solidFill>
                  <a:srgbClr val="FFF6D4"/>
                </a:solidFill>
                <a:latin typeface="Century Gothic"/>
                <a:ea typeface="Century Gothic"/>
                <a:cs typeface="Century Gothic"/>
                <a:sym typeface="Century Gothic"/>
              </a:rPr>
            </a:br>
            <a:r>
              <a:rPr lang="en-GB" sz="2000" dirty="0">
                <a:solidFill>
                  <a:srgbClr val="FFF6D4"/>
                </a:solidFill>
                <a:latin typeface="Century Gothic"/>
                <a:ea typeface="Century Gothic"/>
                <a:cs typeface="Century Gothic"/>
                <a:sym typeface="Century Gothic"/>
              </a:rPr>
              <a:t>der </a:t>
            </a:r>
            <a:r>
              <a:rPr lang="en-GB" sz="2000" dirty="0" err="1">
                <a:solidFill>
                  <a:srgbClr val="FFF6D4"/>
                </a:solidFill>
                <a:latin typeface="Century Gothic"/>
                <a:ea typeface="Century Gothic"/>
                <a:cs typeface="Century Gothic"/>
                <a:sym typeface="Century Gothic"/>
              </a:rPr>
              <a:t>Besitzer</a:t>
            </a:r>
            <a:r>
              <a:rPr lang="en-GB" sz="2000" dirty="0">
                <a:solidFill>
                  <a:srgbClr val="FFF6D4"/>
                </a:solidFill>
                <a:latin typeface="Century Gothic"/>
                <a:ea typeface="Century Gothic"/>
                <a:cs typeface="Century Gothic"/>
                <a:sym typeface="Century Gothic"/>
              </a:rPr>
              <a:t> – owner </a:t>
            </a:r>
            <a:r>
              <a:rPr lang="en-GB" sz="2000" dirty="0" err="1">
                <a:solidFill>
                  <a:srgbClr val="FFF6D4"/>
                </a:solidFill>
                <a:latin typeface="Century Gothic"/>
                <a:ea typeface="Century Gothic"/>
                <a:cs typeface="Century Gothic"/>
                <a:sym typeface="Century Gothic"/>
              </a:rPr>
              <a:t>blinzeln</a:t>
            </a:r>
            <a:r>
              <a:rPr lang="en-GB" sz="2000" dirty="0">
                <a:solidFill>
                  <a:srgbClr val="FFF6D4"/>
                </a:solidFill>
                <a:latin typeface="Century Gothic"/>
                <a:ea typeface="Century Gothic"/>
                <a:cs typeface="Century Gothic"/>
                <a:sym typeface="Century Gothic"/>
              </a:rPr>
              <a:t> – to twinkle</a:t>
            </a:r>
          </a:p>
        </p:txBody>
      </p:sp>
      <p:sp>
        <p:nvSpPr>
          <p:cNvPr id="195" name="Google Shape;195;p5"/>
          <p:cNvSpPr/>
          <p:nvPr/>
        </p:nvSpPr>
        <p:spPr>
          <a:xfrm>
            <a:off x="9075767" y="3150794"/>
            <a:ext cx="3116232" cy="922056"/>
          </a:xfrm>
          <a:prstGeom prst="rect">
            <a:avLst/>
          </a:prstGeom>
          <a:solidFill>
            <a:srgbClr val="FFFAEF"/>
          </a:solidFill>
          <a:ln w="12700" cap="flat" cmpd="sng">
            <a:solidFill>
              <a:srgbClr val="5250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rgbClr val="525050"/>
                </a:solidFill>
                <a:latin typeface="Century Gothic"/>
                <a:ea typeface="Century Gothic"/>
                <a:cs typeface="Century Gothic"/>
                <a:sym typeface="Century Gothic"/>
              </a:rPr>
              <a:t>München – Munich </a:t>
            </a:r>
            <a:br>
              <a:rPr lang="en-GB" sz="1800">
                <a:solidFill>
                  <a:srgbClr val="525050"/>
                </a:solidFill>
                <a:latin typeface="Century Gothic"/>
                <a:ea typeface="Century Gothic"/>
                <a:cs typeface="Century Gothic"/>
                <a:sym typeface="Century Gothic"/>
              </a:rPr>
            </a:br>
            <a:r>
              <a:rPr lang="en-GB" sz="1800">
                <a:solidFill>
                  <a:srgbClr val="525050"/>
                </a:solidFill>
                <a:latin typeface="Century Gothic"/>
                <a:ea typeface="Century Gothic"/>
                <a:cs typeface="Century Gothic"/>
                <a:sym typeface="Century Gothic"/>
              </a:rPr>
              <a:t>Gong-Bao-Huhn – </a:t>
            </a:r>
            <a:br>
              <a:rPr lang="en-GB" sz="1800">
                <a:solidFill>
                  <a:srgbClr val="525050"/>
                </a:solidFill>
                <a:latin typeface="Century Gothic"/>
                <a:ea typeface="Century Gothic"/>
                <a:cs typeface="Century Gothic"/>
                <a:sym typeface="Century Gothic"/>
              </a:rPr>
            </a:br>
            <a:r>
              <a:rPr lang="en-GB" sz="1800">
                <a:solidFill>
                  <a:srgbClr val="525050"/>
                </a:solidFill>
                <a:latin typeface="Century Gothic"/>
                <a:ea typeface="Century Gothic"/>
                <a:cs typeface="Century Gothic"/>
                <a:sym typeface="Century Gothic"/>
              </a:rPr>
              <a:t>Kung Pao chicken</a:t>
            </a:r>
            <a:endParaRPr/>
          </a:p>
        </p:txBody>
      </p:sp>
      <p:sp>
        <p:nvSpPr>
          <p:cNvPr id="196" name="Google Shape;196;p5"/>
          <p:cNvSpPr txBox="1"/>
          <p:nvPr/>
        </p:nvSpPr>
        <p:spPr>
          <a:xfrm>
            <a:off x="3918857" y="329724"/>
            <a:ext cx="4354288"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000"/>
              <a:buFont typeface="Arial"/>
              <a:buNone/>
            </a:pPr>
            <a:r>
              <a:rPr lang="en-GB" sz="2800" b="1" i="0" u="none" strike="noStrike" cap="none">
                <a:solidFill>
                  <a:srgbClr val="525050"/>
                </a:solidFill>
                <a:latin typeface="Century Gothic"/>
                <a:ea typeface="Century Gothic"/>
                <a:cs typeface="Century Gothic"/>
                <a:sym typeface="Century Gothic"/>
              </a:rPr>
              <a:t>Hör zu und lies den Text.</a:t>
            </a:r>
            <a:endParaRPr sz="1800"/>
          </a:p>
        </p:txBody>
      </p:sp>
      <p:pic>
        <p:nvPicPr>
          <p:cNvPr id="3" name="Bella aus China foundation">
            <a:hlinkClick r:id="" action="ppaction://media"/>
            <a:extLst>
              <a:ext uri="{FF2B5EF4-FFF2-40B4-BE49-F238E27FC236}">
                <a16:creationId xmlns:a16="http://schemas.microsoft.com/office/drawing/2014/main" id="{2FF5D4D3-F138-4A41-B5FE-53031C105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4283" y="141376"/>
            <a:ext cx="609600" cy="6096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6"/>
          <p:cNvSpPr txBox="1">
            <a:spLocks noGrp="1"/>
          </p:cNvSpPr>
          <p:nvPr>
            <p:ph type="body" idx="1"/>
          </p:nvPr>
        </p:nvSpPr>
        <p:spPr>
          <a:xfrm>
            <a:off x="246456" y="2158499"/>
            <a:ext cx="8679830" cy="1384162"/>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rgbClr val="525050"/>
              </a:buClr>
              <a:buSzPts val="2000"/>
              <a:buNone/>
            </a:pPr>
            <a:r>
              <a:rPr lang="en-GB" sz="2000" dirty="0">
                <a:latin typeface="Century Gothic"/>
                <a:ea typeface="Century Gothic"/>
                <a:cs typeface="Century Gothic"/>
                <a:sym typeface="Century Gothic"/>
              </a:rPr>
              <a:t>Bella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die </a:t>
            </a:r>
            <a:r>
              <a:rPr lang="en-GB" sz="2000" dirty="0" err="1">
                <a:latin typeface="Century Gothic"/>
                <a:ea typeface="Century Gothic"/>
                <a:cs typeface="Century Gothic"/>
                <a:sym typeface="Century Gothic"/>
              </a:rPr>
              <a:t>neue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Mitarbeiterin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im</a:t>
            </a:r>
            <a:r>
              <a:rPr lang="en-GB" sz="2000" dirty="0">
                <a:latin typeface="Century Gothic"/>
                <a:ea typeface="Century Gothic"/>
                <a:cs typeface="Century Gothic"/>
                <a:sym typeface="Century Gothic"/>
              </a:rPr>
              <a:t> Restaurant </a:t>
            </a:r>
            <a:r>
              <a:rPr lang="en-GB" sz="2000" dirty="0" err="1">
                <a:latin typeface="Century Gothic"/>
                <a:ea typeface="Century Gothic"/>
                <a:cs typeface="Century Gothic"/>
                <a:sym typeface="Century Gothic"/>
              </a:rPr>
              <a:t>ShaoKao</a:t>
            </a:r>
            <a:r>
              <a:rPr lang="en-GB" sz="2000" dirty="0">
                <a:latin typeface="Century Gothic"/>
                <a:ea typeface="Century Gothic"/>
                <a:cs typeface="Century Gothic"/>
                <a:sym typeface="Century Gothic"/>
              </a:rPr>
              <a:t> in der </a:t>
            </a:r>
            <a:r>
              <a:rPr lang="en-GB" sz="2000" dirty="0" err="1">
                <a:latin typeface="Century Gothic"/>
                <a:ea typeface="Century Gothic"/>
                <a:cs typeface="Century Gothic"/>
                <a:sym typeface="Century Gothic"/>
              </a:rPr>
              <a:t>Münchner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Stadtmitte</a:t>
            </a:r>
            <a:r>
              <a:rPr lang="en-GB" sz="2000" dirty="0">
                <a:latin typeface="Century Gothic"/>
                <a:ea typeface="Century Gothic"/>
                <a:cs typeface="Century Gothic"/>
                <a:sym typeface="Century Gothic"/>
              </a:rPr>
              <a:t>. Heute hat es </a:t>
            </a:r>
            <a:r>
              <a:rPr lang="en-GB" sz="2000" dirty="0" err="1">
                <a:latin typeface="Century Gothic"/>
                <a:ea typeface="Century Gothic"/>
                <a:cs typeface="Century Gothic"/>
                <a:sym typeface="Century Gothic"/>
              </a:rPr>
              <a:t>viele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Kunden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zwei</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alte</a:t>
            </a:r>
            <a:r>
              <a:rPr lang="en-GB" sz="2000" dirty="0">
                <a:latin typeface="Century Gothic"/>
                <a:ea typeface="Century Gothic"/>
                <a:cs typeface="Century Gothic"/>
                <a:sym typeface="Century Gothic"/>
              </a:rPr>
              <a:t> Damen </a:t>
            </a:r>
            <a:r>
              <a:rPr lang="en-GB" sz="2000" dirty="0" err="1">
                <a:latin typeface="Century Gothic"/>
                <a:ea typeface="Century Gothic"/>
                <a:cs typeface="Century Gothic"/>
                <a:sym typeface="Century Gothic"/>
              </a:rPr>
              <a:t>warten</a:t>
            </a:r>
            <a:r>
              <a:rPr lang="en-GB" sz="2000" dirty="0">
                <a:latin typeface="Century Gothic"/>
                <a:ea typeface="Century Gothic"/>
                <a:cs typeface="Century Gothic"/>
                <a:sym typeface="Century Gothic"/>
              </a:rPr>
              <a:t> auf </a:t>
            </a:r>
            <a:r>
              <a:rPr lang="en-GB" sz="2000" dirty="0" err="1">
                <a:latin typeface="Century Gothic"/>
                <a:ea typeface="Century Gothic"/>
                <a:cs typeface="Century Gothic"/>
                <a:sym typeface="Century Gothic"/>
              </a:rPr>
              <a:t>ihr</a:t>
            </a:r>
            <a:r>
              <a:rPr lang="en-GB" sz="2000" dirty="0">
                <a:latin typeface="Century Gothic"/>
                <a:ea typeface="Century Gothic"/>
                <a:cs typeface="Century Gothic"/>
                <a:sym typeface="Century Gothic"/>
              </a:rPr>
              <a:t> Gong-Bao-</a:t>
            </a:r>
            <a:r>
              <a:rPr lang="en-GB" sz="2000" dirty="0" err="1">
                <a:latin typeface="Century Gothic"/>
                <a:ea typeface="Century Gothic"/>
                <a:cs typeface="Century Gothic"/>
                <a:sym typeface="Century Gothic"/>
              </a:rPr>
              <a:t>Huhn</a:t>
            </a:r>
            <a:r>
              <a:rPr lang="en-GB" sz="2000" dirty="0">
                <a:latin typeface="Century Gothic"/>
                <a:ea typeface="Century Gothic"/>
                <a:cs typeface="Century Gothic"/>
                <a:sym typeface="Century Gothic"/>
              </a:rPr>
              <a:t> und Bella </a:t>
            </a:r>
            <a:r>
              <a:rPr lang="en-GB" sz="2000" dirty="0" err="1">
                <a:latin typeface="Century Gothic"/>
                <a:ea typeface="Century Gothic"/>
                <a:cs typeface="Century Gothic"/>
                <a:sym typeface="Century Gothic"/>
              </a:rPr>
              <a:t>kommt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zum</a:t>
            </a:r>
            <a:r>
              <a:rPr lang="en-GB" sz="2000" dirty="0">
                <a:latin typeface="Century Gothic"/>
                <a:ea typeface="Century Gothic"/>
                <a:cs typeface="Century Gothic"/>
                <a:sym typeface="Century Gothic"/>
              </a:rPr>
              <a:t> Tisch. </a:t>
            </a:r>
            <a:r>
              <a:rPr lang="en-GB" sz="2000" b="0" i="0" u="none" strike="noStrike" cap="none" dirty="0">
                <a:solidFill>
                  <a:srgbClr val="525050"/>
                </a:solidFill>
                <a:latin typeface="Century Gothic"/>
                <a:ea typeface="Century Gothic"/>
                <a:cs typeface="Century Gothic"/>
                <a:sym typeface="Century Gothic"/>
              </a:rPr>
              <a:t>˵</a:t>
            </a:r>
            <a:r>
              <a:rPr lang="en-GB" sz="2000" dirty="0" err="1">
                <a:latin typeface="Century Gothic"/>
                <a:ea typeface="Century Gothic"/>
                <a:cs typeface="Century Gothic"/>
                <a:sym typeface="Century Gothic"/>
              </a:rPr>
              <a:t>Guten</a:t>
            </a:r>
            <a:r>
              <a:rPr lang="en-GB" sz="2000" dirty="0">
                <a:latin typeface="Century Gothic"/>
                <a:ea typeface="Century Gothic"/>
                <a:cs typeface="Century Gothic"/>
                <a:sym typeface="Century Gothic"/>
              </a:rPr>
              <a:t> Appetit!” Am </a:t>
            </a:r>
            <a:r>
              <a:rPr lang="en-GB" sz="2000" dirty="0" err="1">
                <a:latin typeface="Century Gothic"/>
                <a:ea typeface="Century Gothic"/>
                <a:cs typeface="Century Gothic"/>
                <a:sym typeface="Century Gothic"/>
              </a:rPr>
              <a:t>nächsten</a:t>
            </a:r>
            <a:r>
              <a:rPr lang="en-GB" sz="2000" dirty="0">
                <a:latin typeface="Century Gothic"/>
                <a:ea typeface="Century Gothic"/>
                <a:cs typeface="Century Gothic"/>
                <a:sym typeface="Century Gothic"/>
              </a:rPr>
              <a:t> Tisch hat die </a:t>
            </a:r>
            <a:r>
              <a:rPr lang="en-GB" sz="2000" dirty="0" err="1">
                <a:latin typeface="Century Gothic"/>
                <a:ea typeface="Century Gothic"/>
                <a:cs typeface="Century Gothic"/>
                <a:sym typeface="Century Gothic"/>
              </a:rPr>
              <a:t>junge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Luise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Geburtstag</a:t>
            </a:r>
            <a:r>
              <a:rPr lang="en-GB" sz="2000" dirty="0">
                <a:latin typeface="Century Gothic"/>
                <a:ea typeface="Century Gothic"/>
                <a:cs typeface="Century Gothic"/>
                <a:sym typeface="Century Gothic"/>
              </a:rPr>
              <a:t> und Bella </a:t>
            </a:r>
            <a:r>
              <a:rPr lang="en-GB" sz="2000" dirty="0" err="1">
                <a:latin typeface="Century Gothic"/>
                <a:ea typeface="Century Gothic"/>
                <a:cs typeface="Century Gothic"/>
                <a:sym typeface="Century Gothic"/>
              </a:rPr>
              <a:t>singt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Zum</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Geburtstag</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viel</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Glück</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Bellas</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Stimme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gar </a:t>
            </a:r>
            <a:r>
              <a:rPr lang="en-GB" sz="2000" dirty="0" err="1">
                <a:latin typeface="Century Gothic"/>
                <a:ea typeface="Century Gothic"/>
                <a:cs typeface="Century Gothic"/>
                <a:sym typeface="Century Gothic"/>
              </a:rPr>
              <a:t>nicht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schlecht</a:t>
            </a:r>
            <a:r>
              <a:rPr lang="en-GB" sz="2000" dirty="0">
                <a:latin typeface="Century Gothic"/>
                <a:ea typeface="Century Gothic"/>
                <a:cs typeface="Century Gothic"/>
                <a:sym typeface="Century Gothic"/>
              </a:rPr>
              <a:t>!</a:t>
            </a:r>
            <a:endParaRPr sz="2000" dirty="0"/>
          </a:p>
        </p:txBody>
      </p:sp>
      <p:sp>
        <p:nvSpPr>
          <p:cNvPr id="204" name="Google Shape;204;p6"/>
          <p:cNvSpPr/>
          <p:nvPr/>
        </p:nvSpPr>
        <p:spPr>
          <a:xfrm>
            <a:off x="11088661" y="114123"/>
            <a:ext cx="94935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
        <p:nvSpPr>
          <p:cNvPr id="205" name="Google Shape;205;p6"/>
          <p:cNvSpPr/>
          <p:nvPr/>
        </p:nvSpPr>
        <p:spPr>
          <a:xfrm>
            <a:off x="9138729" y="2090629"/>
            <a:ext cx="3053271" cy="1001216"/>
          </a:xfrm>
          <a:prstGeom prst="rect">
            <a:avLst/>
          </a:prstGeom>
          <a:solidFill>
            <a:srgbClr val="525050"/>
          </a:solidFill>
          <a:ln>
            <a:noFill/>
          </a:ln>
        </p:spPr>
        <p:txBody>
          <a:bodyPr spcFirstLastPara="1" wrap="square" lIns="91425" tIns="45700" rIns="91425" bIns="45700" anchor="t" anchorCtr="0">
            <a:noAutofit/>
          </a:bodyPr>
          <a:lstStyle/>
          <a:p>
            <a:pPr lvl="0" algn="ctr"/>
            <a:r>
              <a:rPr lang="en-GB" sz="2000" dirty="0">
                <a:solidFill>
                  <a:srgbClr val="FFF6D4"/>
                </a:solidFill>
                <a:latin typeface="Century Gothic"/>
                <a:ea typeface="Century Gothic"/>
                <a:cs typeface="Century Gothic"/>
                <a:sym typeface="Century Gothic"/>
              </a:rPr>
              <a:t>die </a:t>
            </a:r>
            <a:r>
              <a:rPr lang="en-GB" sz="2000" dirty="0" err="1">
                <a:solidFill>
                  <a:srgbClr val="FFF6D4"/>
                </a:solidFill>
                <a:latin typeface="Century Gothic"/>
                <a:ea typeface="Century Gothic"/>
                <a:cs typeface="Century Gothic"/>
                <a:sym typeface="Century Gothic"/>
              </a:rPr>
              <a:t>Kellnerin</a:t>
            </a:r>
            <a:r>
              <a:rPr lang="en-GB" sz="2000" dirty="0">
                <a:solidFill>
                  <a:srgbClr val="FFF6D4"/>
                </a:solidFill>
                <a:latin typeface="Century Gothic"/>
                <a:ea typeface="Century Gothic"/>
                <a:cs typeface="Century Gothic"/>
                <a:sym typeface="Century Gothic"/>
              </a:rPr>
              <a:t> – waitress</a:t>
            </a:r>
            <a:br>
              <a:rPr lang="en-GB" sz="2000" dirty="0">
                <a:solidFill>
                  <a:srgbClr val="FFF6D4"/>
                </a:solidFill>
                <a:latin typeface="Century Gothic"/>
                <a:ea typeface="Century Gothic"/>
                <a:cs typeface="Century Gothic"/>
                <a:sym typeface="Century Gothic"/>
              </a:rPr>
            </a:br>
            <a:r>
              <a:rPr lang="en-GB" sz="2000" dirty="0" err="1">
                <a:solidFill>
                  <a:srgbClr val="FFF6D4"/>
                </a:solidFill>
                <a:latin typeface="Century Gothic"/>
                <a:ea typeface="Century Gothic"/>
                <a:cs typeface="Century Gothic"/>
                <a:sym typeface="Century Gothic"/>
              </a:rPr>
              <a:t>blinzeln</a:t>
            </a:r>
            <a:r>
              <a:rPr lang="en-GB" sz="2000" dirty="0">
                <a:solidFill>
                  <a:srgbClr val="FFF6D4"/>
                </a:solidFill>
                <a:latin typeface="Century Gothic"/>
                <a:ea typeface="Century Gothic"/>
                <a:cs typeface="Century Gothic"/>
                <a:sym typeface="Century Gothic"/>
              </a:rPr>
              <a:t> – to twinkle</a:t>
            </a:r>
            <a:br>
              <a:rPr lang="en-GB" sz="2000" dirty="0">
                <a:solidFill>
                  <a:srgbClr val="FFF6D4"/>
                </a:solidFill>
                <a:latin typeface="Century Gothic"/>
                <a:ea typeface="Century Gothic"/>
                <a:cs typeface="Century Gothic"/>
                <a:sym typeface="Century Gothic"/>
              </a:rPr>
            </a:br>
            <a:r>
              <a:rPr lang="en-GB" sz="2000" dirty="0" err="1">
                <a:solidFill>
                  <a:srgbClr val="FFF6D4"/>
                </a:solidFill>
                <a:latin typeface="Century Gothic"/>
                <a:ea typeface="Century Gothic"/>
                <a:cs typeface="Century Gothic"/>
                <a:sym typeface="Century Gothic"/>
              </a:rPr>
              <a:t>streicheln</a:t>
            </a:r>
            <a:r>
              <a:rPr lang="en-GB" sz="2000" dirty="0">
                <a:solidFill>
                  <a:srgbClr val="FFF6D4"/>
                </a:solidFill>
                <a:latin typeface="Century Gothic"/>
                <a:ea typeface="Century Gothic"/>
                <a:cs typeface="Century Gothic"/>
                <a:sym typeface="Century Gothic"/>
              </a:rPr>
              <a:t> – to stroke</a:t>
            </a:r>
            <a:endParaRPr dirty="0"/>
          </a:p>
        </p:txBody>
      </p:sp>
      <p:sp>
        <p:nvSpPr>
          <p:cNvPr id="206" name="Google Shape;206;p6"/>
          <p:cNvSpPr/>
          <p:nvPr/>
        </p:nvSpPr>
        <p:spPr>
          <a:xfrm>
            <a:off x="9110671" y="3238169"/>
            <a:ext cx="3081329" cy="922056"/>
          </a:xfrm>
          <a:prstGeom prst="rect">
            <a:avLst/>
          </a:prstGeom>
          <a:solidFill>
            <a:srgbClr val="FFFAEF"/>
          </a:solidFill>
          <a:ln w="12700" cap="flat" cmpd="sng">
            <a:solidFill>
              <a:srgbClr val="5250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a:solidFill>
                  <a:srgbClr val="525050"/>
                </a:solidFill>
                <a:latin typeface="Century Gothic"/>
                <a:ea typeface="Century Gothic"/>
                <a:cs typeface="Century Gothic"/>
                <a:sym typeface="Century Gothic"/>
              </a:rPr>
              <a:t>Münchner – Munich (adj)</a:t>
            </a:r>
            <a:br>
              <a:rPr lang="en-GB" sz="1800">
                <a:solidFill>
                  <a:srgbClr val="525050"/>
                </a:solidFill>
                <a:latin typeface="Century Gothic"/>
                <a:ea typeface="Century Gothic"/>
                <a:cs typeface="Century Gothic"/>
                <a:sym typeface="Century Gothic"/>
              </a:rPr>
            </a:br>
            <a:r>
              <a:rPr lang="en-GB" sz="1800">
                <a:solidFill>
                  <a:srgbClr val="525050"/>
                </a:solidFill>
                <a:latin typeface="Century Gothic"/>
                <a:ea typeface="Century Gothic"/>
                <a:cs typeface="Century Gothic"/>
                <a:sym typeface="Century Gothic"/>
              </a:rPr>
              <a:t>Gong-Bao-Huhn – </a:t>
            </a:r>
            <a:br>
              <a:rPr lang="en-GB" sz="1800">
                <a:solidFill>
                  <a:srgbClr val="525050"/>
                </a:solidFill>
                <a:latin typeface="Century Gothic"/>
                <a:ea typeface="Century Gothic"/>
                <a:cs typeface="Century Gothic"/>
                <a:sym typeface="Century Gothic"/>
              </a:rPr>
            </a:br>
            <a:r>
              <a:rPr lang="en-GB" sz="1800">
                <a:solidFill>
                  <a:srgbClr val="525050"/>
                </a:solidFill>
                <a:latin typeface="Century Gothic"/>
                <a:ea typeface="Century Gothic"/>
                <a:cs typeface="Century Gothic"/>
                <a:sym typeface="Century Gothic"/>
              </a:rPr>
              <a:t>Kung Pao chicken</a:t>
            </a:r>
            <a:endParaRPr/>
          </a:p>
        </p:txBody>
      </p:sp>
      <p:sp>
        <p:nvSpPr>
          <p:cNvPr id="207" name="Google Shape;207;p6"/>
          <p:cNvSpPr txBox="1"/>
          <p:nvPr/>
        </p:nvSpPr>
        <p:spPr>
          <a:xfrm>
            <a:off x="266542" y="1035788"/>
            <a:ext cx="11679002" cy="108025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000"/>
              <a:buFont typeface="Arial"/>
              <a:buNone/>
            </a:pPr>
            <a:r>
              <a:rPr lang="en-GB" sz="2000" b="0" i="0" u="none" strike="noStrike" cap="none" dirty="0">
                <a:solidFill>
                  <a:srgbClr val="525050"/>
                </a:solidFill>
                <a:latin typeface="Century Gothic"/>
                <a:ea typeface="Century Gothic"/>
                <a:cs typeface="Century Gothic"/>
                <a:sym typeface="Century Gothic"/>
              </a:rPr>
              <a:t>Sie </a:t>
            </a:r>
            <a:r>
              <a:rPr lang="en-GB" sz="2000" b="0" i="0" u="none" strike="noStrike" cap="none" dirty="0" err="1">
                <a:solidFill>
                  <a:srgbClr val="525050"/>
                </a:solidFill>
                <a:latin typeface="Century Gothic"/>
                <a:ea typeface="Century Gothic"/>
                <a:cs typeface="Century Gothic"/>
                <a:sym typeface="Century Gothic"/>
              </a:rPr>
              <a:t>heißt</a:t>
            </a:r>
            <a:r>
              <a:rPr lang="en-GB" sz="2000" b="0" i="0" u="none" strike="noStrike" cap="none" dirty="0">
                <a:solidFill>
                  <a:srgbClr val="525050"/>
                </a:solidFill>
                <a:latin typeface="Century Gothic"/>
                <a:ea typeface="Century Gothic"/>
                <a:cs typeface="Century Gothic"/>
                <a:sym typeface="Century Gothic"/>
              </a:rPr>
              <a:t> Bella, </a:t>
            </a:r>
            <a:r>
              <a:rPr lang="en-GB" sz="2000" b="0" i="0" u="none" strike="noStrike" cap="none" dirty="0" err="1">
                <a:solidFill>
                  <a:srgbClr val="525050"/>
                </a:solidFill>
                <a:latin typeface="Century Gothic"/>
                <a:ea typeface="Century Gothic"/>
                <a:cs typeface="Century Gothic"/>
                <a:sym typeface="Century Gothic"/>
              </a:rPr>
              <a:t>sie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Kellnerin</a:t>
            </a:r>
            <a:r>
              <a:rPr lang="en-GB" sz="2000" b="0" i="0" u="none" strike="noStrike" cap="none" dirty="0">
                <a:solidFill>
                  <a:srgbClr val="525050"/>
                </a:solidFill>
                <a:latin typeface="Century Gothic"/>
                <a:ea typeface="Century Gothic"/>
                <a:cs typeface="Century Gothic"/>
                <a:sym typeface="Century Gothic"/>
              </a:rPr>
              <a:t>*. Sie </a:t>
            </a:r>
            <a:r>
              <a:rPr lang="en-GB" sz="2000" b="0" i="0" u="none" strike="noStrike" cap="none" dirty="0" err="1">
                <a:solidFill>
                  <a:srgbClr val="525050"/>
                </a:solidFill>
                <a:latin typeface="Century Gothic"/>
                <a:ea typeface="Century Gothic"/>
                <a:cs typeface="Century Gothic"/>
                <a:sym typeface="Century Gothic"/>
              </a:rPr>
              <a:t>spricht</a:t>
            </a:r>
            <a:r>
              <a:rPr lang="en-GB" sz="2000" b="0" i="0" u="none" strike="noStrike" cap="none" dirty="0">
                <a:solidFill>
                  <a:srgbClr val="525050"/>
                </a:solidFill>
                <a:latin typeface="Century Gothic"/>
                <a:ea typeface="Century Gothic"/>
                <a:cs typeface="Century Gothic"/>
                <a:sym typeface="Century Gothic"/>
              </a:rPr>
              <a:t> Deutsch,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aber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keine</a:t>
            </a:r>
            <a:r>
              <a:rPr lang="en-GB" sz="2000" b="0" i="0" u="none" strike="noStrike" cap="none" dirty="0">
                <a:solidFill>
                  <a:srgbClr val="525050"/>
                </a:solidFill>
                <a:latin typeface="Century Gothic"/>
                <a:ea typeface="Century Gothic"/>
                <a:cs typeface="Century Gothic"/>
                <a:sym typeface="Century Gothic"/>
              </a:rPr>
              <a:t> Deutsche. Sie </a:t>
            </a:r>
            <a:r>
              <a:rPr lang="en-GB" sz="2000" b="0" i="0" u="none" strike="noStrike" cap="none" dirty="0" err="1">
                <a:solidFill>
                  <a:srgbClr val="525050"/>
                </a:solidFill>
                <a:latin typeface="Century Gothic"/>
                <a:ea typeface="Century Gothic"/>
                <a:cs typeface="Century Gothic"/>
                <a:sym typeface="Century Gothic"/>
              </a:rPr>
              <a:t>kann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perfekt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Englisch</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reden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aber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keine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Engländerin</a:t>
            </a:r>
            <a:r>
              <a:rPr lang="en-GB" sz="2000" b="0" i="0" u="none" strike="noStrike" cap="none" dirty="0">
                <a:solidFill>
                  <a:srgbClr val="525050"/>
                </a:solidFill>
                <a:latin typeface="Century Gothic"/>
                <a:ea typeface="Century Gothic"/>
                <a:cs typeface="Century Gothic"/>
                <a:sym typeface="Century Gothic"/>
              </a:rPr>
              <a:t>. Auch </a:t>
            </a:r>
            <a:r>
              <a:rPr lang="en-GB" sz="2000" b="0" i="0" u="none" strike="noStrike" cap="none" dirty="0" err="1">
                <a:solidFill>
                  <a:srgbClr val="525050"/>
                </a:solidFill>
                <a:latin typeface="Century Gothic"/>
                <a:ea typeface="Century Gothic"/>
                <a:cs typeface="Century Gothic"/>
                <a:sym typeface="Century Gothic"/>
              </a:rPr>
              <a:t>soll</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sie</a:t>
            </a:r>
            <a:r>
              <a:rPr lang="en-GB" sz="2000" b="0" i="0" u="none" strike="noStrike" cap="none" dirty="0">
                <a:solidFill>
                  <a:srgbClr val="525050"/>
                </a:solidFill>
                <a:latin typeface="Century Gothic"/>
                <a:ea typeface="Century Gothic"/>
                <a:cs typeface="Century Gothic"/>
                <a:sym typeface="Century Gothic"/>
              </a:rPr>
              <a:t> bald </a:t>
            </a:r>
            <a:r>
              <a:rPr lang="en-GB" sz="2000" b="0" i="0" u="none" strike="noStrike" cap="none" dirty="0" err="1">
                <a:solidFill>
                  <a:srgbClr val="525050"/>
                </a:solidFill>
                <a:latin typeface="Century Gothic"/>
                <a:ea typeface="Century Gothic"/>
                <a:cs typeface="Century Gothic"/>
                <a:sym typeface="Century Gothic"/>
              </a:rPr>
              <a:t>Bayrisch</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können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weil</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sie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jetzt</a:t>
            </a:r>
            <a:r>
              <a:rPr lang="en-GB" sz="2000" b="0" i="0" u="none" strike="noStrike" cap="none" dirty="0">
                <a:solidFill>
                  <a:srgbClr val="525050"/>
                </a:solidFill>
                <a:latin typeface="Century Gothic"/>
                <a:ea typeface="Century Gothic"/>
                <a:cs typeface="Century Gothic"/>
                <a:sym typeface="Century Gothic"/>
              </a:rPr>
              <a:t> in München </a:t>
            </a:r>
            <a:r>
              <a:rPr lang="en-GB" sz="2000" b="0" i="0" u="none" strike="noStrike" cap="none" dirty="0" err="1">
                <a:solidFill>
                  <a:srgbClr val="525050"/>
                </a:solidFill>
                <a:latin typeface="Century Gothic"/>
                <a:ea typeface="Century Gothic"/>
                <a:cs typeface="Century Gothic"/>
                <a:sym typeface="Century Gothic"/>
              </a:rPr>
              <a:t>arbeitet</a:t>
            </a:r>
            <a:r>
              <a:rPr lang="en-GB" sz="2000" b="0" i="0" u="none" strike="noStrike" cap="none" dirty="0">
                <a:solidFill>
                  <a:srgbClr val="525050"/>
                </a:solidFill>
                <a:latin typeface="Century Gothic"/>
                <a:ea typeface="Century Gothic"/>
                <a:cs typeface="Century Gothic"/>
                <a:sym typeface="Century Gothic"/>
              </a:rPr>
              <a:t>. Und Bella </a:t>
            </a:r>
            <a:r>
              <a:rPr lang="en-GB" sz="2000" b="0" i="0" u="none" strike="noStrike" cap="none" dirty="0" err="1">
                <a:solidFill>
                  <a:srgbClr val="525050"/>
                </a:solidFill>
                <a:latin typeface="Century Gothic"/>
                <a:ea typeface="Century Gothic"/>
                <a:cs typeface="Century Gothic"/>
                <a:sym typeface="Century Gothic"/>
              </a:rPr>
              <a:t>lernt</a:t>
            </a:r>
            <a:r>
              <a:rPr lang="en-GB" sz="2000" b="0" i="0" u="none" strike="noStrike" cap="none" dirty="0">
                <a:solidFill>
                  <a:srgbClr val="525050"/>
                </a:solidFill>
                <a:latin typeface="Century Gothic"/>
                <a:ea typeface="Century Gothic"/>
                <a:cs typeface="Century Gothic"/>
                <a:sym typeface="Century Gothic"/>
              </a:rPr>
              <a:t> schnell. </a:t>
            </a:r>
            <a:r>
              <a:rPr lang="en-GB" sz="2000" b="0" i="0" u="none" strike="noStrike" cap="none" dirty="0" err="1">
                <a:solidFill>
                  <a:srgbClr val="525050"/>
                </a:solidFill>
                <a:latin typeface="Century Gothic"/>
                <a:ea typeface="Century Gothic"/>
                <a:cs typeface="Century Gothic"/>
                <a:sym typeface="Century Gothic"/>
              </a:rPr>
              <a:t>Bellas</a:t>
            </a:r>
            <a:r>
              <a:rPr lang="en-GB" sz="2000" b="0" i="0" u="none" strike="noStrike" cap="none" dirty="0">
                <a:solidFill>
                  <a:srgbClr val="525050"/>
                </a:solidFill>
                <a:latin typeface="Century Gothic"/>
                <a:ea typeface="Century Gothic"/>
                <a:cs typeface="Century Gothic"/>
                <a:sym typeface="Century Gothic"/>
              </a:rPr>
              <a:t> Heimat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eigentlich</a:t>
            </a:r>
            <a:r>
              <a:rPr lang="en-GB" sz="2000" b="0" i="0" u="none" strike="noStrike" cap="none" dirty="0">
                <a:solidFill>
                  <a:srgbClr val="525050"/>
                </a:solidFill>
                <a:latin typeface="Century Gothic"/>
                <a:ea typeface="Century Gothic"/>
                <a:cs typeface="Century Gothic"/>
                <a:sym typeface="Century Gothic"/>
              </a:rPr>
              <a:t> China.</a:t>
            </a:r>
            <a:endParaRPr sz="2000" dirty="0"/>
          </a:p>
        </p:txBody>
      </p:sp>
      <p:sp>
        <p:nvSpPr>
          <p:cNvPr id="208" name="Google Shape;208;p6"/>
          <p:cNvSpPr txBox="1"/>
          <p:nvPr/>
        </p:nvSpPr>
        <p:spPr>
          <a:xfrm>
            <a:off x="233914" y="5045357"/>
            <a:ext cx="11791563" cy="108025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000"/>
              <a:buFont typeface="Arial"/>
              <a:buNone/>
            </a:pPr>
            <a:r>
              <a:rPr lang="en-GB" sz="2000" b="0" i="0" u="none" strike="noStrike" cap="none" dirty="0">
                <a:solidFill>
                  <a:srgbClr val="525050"/>
                </a:solidFill>
                <a:latin typeface="Century Gothic"/>
                <a:ea typeface="Century Gothic"/>
                <a:cs typeface="Century Gothic"/>
                <a:sym typeface="Century Gothic"/>
              </a:rPr>
              <a:t>Bella </a:t>
            </a:r>
            <a:r>
              <a:rPr lang="en-GB" sz="2000" dirty="0">
                <a:solidFill>
                  <a:srgbClr val="3D3C3C"/>
                </a:solidFill>
                <a:latin typeface="Century Gothic"/>
                <a:ea typeface="Century Gothic"/>
                <a:cs typeface="Century Gothic"/>
                <a:sym typeface="Century Gothic"/>
              </a:rPr>
              <a:t>hat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ein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Katzengesicht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ihre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Augen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sind</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hellblau</a:t>
            </a:r>
            <a:r>
              <a:rPr lang="en-GB" sz="2000" b="0" i="0" u="none" strike="noStrike" cap="none" dirty="0">
                <a:solidFill>
                  <a:srgbClr val="525050"/>
                </a:solidFill>
                <a:latin typeface="Century Gothic"/>
                <a:ea typeface="Century Gothic"/>
                <a:cs typeface="Century Gothic"/>
                <a:sym typeface="Century Gothic"/>
              </a:rPr>
              <a:t> und </a:t>
            </a:r>
            <a:r>
              <a:rPr lang="en-GB" sz="2000" b="0" i="0" u="none" strike="noStrike" cap="none" dirty="0" err="1">
                <a:solidFill>
                  <a:srgbClr val="525050"/>
                </a:solidFill>
                <a:latin typeface="Century Gothic"/>
                <a:ea typeface="Century Gothic"/>
                <a:cs typeface="Century Gothic"/>
                <a:sym typeface="Century Gothic"/>
              </a:rPr>
              <a:t>blinzeln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wenn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Peirong</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über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sie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spricht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Peirong</a:t>
            </a:r>
            <a:r>
              <a:rPr lang="en-GB" sz="2000" b="0" i="0" u="none" strike="noStrike" cap="none" dirty="0">
                <a:solidFill>
                  <a:srgbClr val="525050"/>
                </a:solidFill>
                <a:latin typeface="Century Gothic"/>
                <a:ea typeface="Century Gothic"/>
                <a:cs typeface="Century Gothic"/>
                <a:sym typeface="Century Gothic"/>
              </a:rPr>
              <a:t> Chen </a:t>
            </a:r>
            <a:r>
              <a:rPr lang="en-GB" sz="2000" b="0" i="0" u="none" strike="noStrike" cap="none" dirty="0" err="1">
                <a:solidFill>
                  <a:srgbClr val="525050"/>
                </a:solidFill>
                <a:latin typeface="Century Gothic"/>
                <a:ea typeface="Century Gothic"/>
                <a:cs typeface="Century Gothic"/>
                <a:sym typeface="Century Gothic"/>
              </a:rPr>
              <a:t>streichelt</a:t>
            </a:r>
            <a:r>
              <a:rPr lang="en-GB" sz="2000" b="0" i="0" u="none" strike="noStrike" cap="none" dirty="0">
                <a:solidFill>
                  <a:srgbClr val="525050"/>
                </a:solidFill>
                <a:latin typeface="Century Gothic"/>
                <a:ea typeface="Century Gothic"/>
                <a:cs typeface="Century Gothic"/>
                <a:sym typeface="Century Gothic"/>
              </a:rPr>
              <a:t>* Bella und Bella </a:t>
            </a:r>
            <a:r>
              <a:rPr lang="en-GB" sz="2000" b="0" i="0" u="none" strike="noStrike" cap="none" dirty="0" err="1">
                <a:solidFill>
                  <a:srgbClr val="525050"/>
                </a:solidFill>
                <a:latin typeface="Century Gothic"/>
                <a:ea typeface="Century Gothic"/>
                <a:cs typeface="Century Gothic"/>
                <a:sym typeface="Century Gothic"/>
              </a:rPr>
              <a:t>miaut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Bella </a:t>
            </a:r>
            <a:r>
              <a:rPr lang="en-GB" sz="2000" b="0" i="0" u="none" strike="noStrike" cap="none" dirty="0" err="1">
                <a:solidFill>
                  <a:srgbClr val="525050"/>
                </a:solidFill>
                <a:latin typeface="Century Gothic"/>
                <a:ea typeface="Century Gothic"/>
                <a:cs typeface="Century Gothic"/>
                <a:sym typeface="Century Gothic"/>
              </a:rPr>
              <a:t>eine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Katze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Nein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keine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Katze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auch</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kein</a:t>
            </a:r>
            <a:r>
              <a:rPr lang="en-GB" sz="2000" b="0" i="0" u="none" strike="noStrike" cap="none" dirty="0">
                <a:solidFill>
                  <a:srgbClr val="525050"/>
                </a:solidFill>
                <a:latin typeface="Century Gothic"/>
                <a:ea typeface="Century Gothic"/>
                <a:cs typeface="Century Gothic"/>
                <a:sym typeface="Century Gothic"/>
              </a:rPr>
              <a:t> Mensch. Bella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eine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Maschine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ein</a:t>
            </a:r>
            <a:r>
              <a:rPr lang="en-GB" sz="2000" b="0" i="0" u="none" strike="noStrike" cap="none" dirty="0">
                <a:solidFill>
                  <a:srgbClr val="525050"/>
                </a:solidFill>
                <a:latin typeface="Century Gothic"/>
                <a:ea typeface="Century Gothic"/>
                <a:cs typeface="Century Gothic"/>
                <a:sym typeface="Century Gothic"/>
              </a:rPr>
              <a:t> 1,29 Meter </a:t>
            </a:r>
            <a:r>
              <a:rPr lang="en-GB" sz="2000" b="0" i="0" u="none" strike="noStrike" cap="none" dirty="0" err="1">
                <a:solidFill>
                  <a:srgbClr val="525050"/>
                </a:solidFill>
                <a:latin typeface="Century Gothic"/>
                <a:ea typeface="Century Gothic"/>
                <a:cs typeface="Century Gothic"/>
                <a:sym typeface="Century Gothic"/>
              </a:rPr>
              <a:t>großer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Roboter</a:t>
            </a:r>
            <a:r>
              <a:rPr lang="en-GB" sz="2000" b="0" i="0" u="none" strike="noStrike" cap="none" dirty="0">
                <a:solidFill>
                  <a:srgbClr val="525050"/>
                </a:solidFill>
                <a:latin typeface="Century Gothic"/>
                <a:ea typeface="Century Gothic"/>
                <a:cs typeface="Century Gothic"/>
                <a:sym typeface="Century Gothic"/>
              </a:rPr>
              <a:t>. </a:t>
            </a:r>
            <a:endParaRPr sz="2000" dirty="0"/>
          </a:p>
        </p:txBody>
      </p:sp>
      <p:sp>
        <p:nvSpPr>
          <p:cNvPr id="209" name="Google Shape;209;p6"/>
          <p:cNvSpPr txBox="1"/>
          <p:nvPr/>
        </p:nvSpPr>
        <p:spPr>
          <a:xfrm>
            <a:off x="233915" y="4308273"/>
            <a:ext cx="11791562" cy="75093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000"/>
              <a:buFont typeface="Arial"/>
              <a:buNone/>
            </a:pPr>
            <a:r>
              <a:rPr lang="en-GB" sz="2000" b="0" i="0" u="none" strike="noStrike" cap="none" dirty="0" err="1">
                <a:solidFill>
                  <a:srgbClr val="525050"/>
                </a:solidFill>
                <a:latin typeface="Century Gothic"/>
                <a:ea typeface="Century Gothic"/>
                <a:cs typeface="Century Gothic"/>
                <a:sym typeface="Century Gothic"/>
              </a:rPr>
              <a:t>Peirong</a:t>
            </a:r>
            <a:r>
              <a:rPr lang="en-GB" sz="2000" b="0" i="0" u="none" strike="noStrike" cap="none" dirty="0">
                <a:solidFill>
                  <a:srgbClr val="525050"/>
                </a:solidFill>
                <a:latin typeface="Century Gothic"/>
                <a:ea typeface="Century Gothic"/>
                <a:cs typeface="Century Gothic"/>
                <a:sym typeface="Century Gothic"/>
              </a:rPr>
              <a:t> Chen, </a:t>
            </a:r>
            <a:r>
              <a:rPr lang="en-GB" sz="2000" b="0" i="0" u="none" strike="noStrike" cap="none" dirty="0" err="1">
                <a:solidFill>
                  <a:srgbClr val="525050"/>
                </a:solidFill>
                <a:latin typeface="Century Gothic"/>
                <a:ea typeface="Century Gothic"/>
                <a:cs typeface="Century Gothic"/>
                <a:sym typeface="Century Gothic"/>
              </a:rPr>
              <a:t>ShaoKaos</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Besitzer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findet</a:t>
            </a:r>
            <a:r>
              <a:rPr lang="en-GB" sz="2000" b="0" i="0" u="none" strike="noStrike" cap="none" dirty="0">
                <a:solidFill>
                  <a:srgbClr val="525050"/>
                </a:solidFill>
                <a:latin typeface="Century Gothic"/>
                <a:ea typeface="Century Gothic"/>
                <a:cs typeface="Century Gothic"/>
                <a:sym typeface="Century Gothic"/>
              </a:rPr>
              <a:t> Bella </a:t>
            </a:r>
            <a:r>
              <a:rPr lang="en-GB" sz="2000" b="0" i="0" u="none" strike="noStrike" cap="none" dirty="0" err="1">
                <a:solidFill>
                  <a:srgbClr val="525050"/>
                </a:solidFill>
                <a:latin typeface="Century Gothic"/>
                <a:ea typeface="Century Gothic"/>
                <a:cs typeface="Century Gothic"/>
                <a:sym typeface="Century Gothic"/>
              </a:rPr>
              <a:t>einfach</a:t>
            </a:r>
            <a:r>
              <a:rPr lang="en-GB" sz="2000" b="0" i="0" u="none" strike="noStrike" cap="none" dirty="0">
                <a:solidFill>
                  <a:srgbClr val="525050"/>
                </a:solidFill>
                <a:latin typeface="Century Gothic"/>
                <a:ea typeface="Century Gothic"/>
                <a:cs typeface="Century Gothic"/>
                <a:sym typeface="Century Gothic"/>
              </a:rPr>
              <a:t> toll. ˵Sie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nie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krank</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sogar</a:t>
            </a:r>
            <a:r>
              <a:rPr lang="en-GB" sz="2000" b="0" i="0" u="none" strike="noStrike" cap="none" dirty="0">
                <a:solidFill>
                  <a:srgbClr val="525050"/>
                </a:solidFill>
                <a:latin typeface="Century Gothic"/>
                <a:ea typeface="Century Gothic"/>
                <a:cs typeface="Century Gothic"/>
                <a:sym typeface="Century Gothic"/>
              </a:rPr>
              <a:t> in der Corona-Zeit. Und </a:t>
            </a:r>
            <a:r>
              <a:rPr lang="en-GB" sz="2000" b="0" i="0" u="none" strike="noStrike" cap="none" dirty="0" err="1">
                <a:solidFill>
                  <a:srgbClr val="525050"/>
                </a:solidFill>
                <a:latin typeface="Century Gothic"/>
                <a:ea typeface="Century Gothic"/>
                <a:cs typeface="Century Gothic"/>
                <a:sym typeface="Century Gothic"/>
              </a:rPr>
              <a:t>sie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macht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nie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Urlaub</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Nach</a:t>
            </a:r>
            <a:r>
              <a:rPr lang="en-GB" sz="2000" b="0" i="0" u="none" strike="noStrike" cap="none" dirty="0">
                <a:solidFill>
                  <a:srgbClr val="525050"/>
                </a:solidFill>
                <a:latin typeface="Century Gothic"/>
                <a:ea typeface="Century Gothic"/>
                <a:cs typeface="Century Gothic"/>
                <a:sym typeface="Century Gothic"/>
              </a:rPr>
              <a:t> 12 </a:t>
            </a:r>
            <a:r>
              <a:rPr lang="en-GB" sz="2000" b="0" i="0" u="none" strike="noStrike" cap="none" dirty="0" err="1">
                <a:solidFill>
                  <a:srgbClr val="525050"/>
                </a:solidFill>
                <a:latin typeface="Century Gothic"/>
                <a:ea typeface="Century Gothic"/>
                <a:cs typeface="Century Gothic"/>
                <a:sym typeface="Century Gothic"/>
              </a:rPr>
              <a:t>Stunden</a:t>
            </a:r>
            <a:r>
              <a:rPr lang="en-GB" sz="2000" b="0" i="0" u="none" strike="noStrike" cap="none" dirty="0">
                <a:solidFill>
                  <a:srgbClr val="525050"/>
                </a:solidFill>
                <a:latin typeface="Century Gothic"/>
                <a:ea typeface="Century Gothic"/>
                <a:cs typeface="Century Gothic"/>
                <a:sym typeface="Century Gothic"/>
              </a:rPr>
              <a:t> Arbeit </a:t>
            </a:r>
            <a:r>
              <a:rPr lang="en-GB" sz="2000" b="0" i="0" u="none" strike="noStrike" cap="none" dirty="0" err="1">
                <a:solidFill>
                  <a:srgbClr val="525050"/>
                </a:solidFill>
                <a:latin typeface="Century Gothic"/>
                <a:ea typeface="Century Gothic"/>
                <a:cs typeface="Century Gothic"/>
                <a:sym typeface="Century Gothic"/>
              </a:rPr>
              <a:t>ist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sie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noch</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voller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Energie</a:t>
            </a:r>
            <a:r>
              <a:rPr lang="en-GB" sz="2000" b="0" i="0" u="none" strike="noStrike" cap="none" dirty="0">
                <a:solidFill>
                  <a:srgbClr val="525050"/>
                </a:solidFill>
                <a:latin typeface="Century Gothic"/>
                <a:ea typeface="Century Gothic"/>
                <a:cs typeface="Century Gothic"/>
                <a:sym typeface="Century Gothic"/>
              </a:rPr>
              <a:t>!”</a:t>
            </a:r>
            <a:endParaRPr sz="2000" dirty="0"/>
          </a:p>
        </p:txBody>
      </p:sp>
      <p:sp>
        <p:nvSpPr>
          <p:cNvPr id="6" name="Google Shape;188;p5">
            <a:extLst>
              <a:ext uri="{FF2B5EF4-FFF2-40B4-BE49-F238E27FC236}">
                <a16:creationId xmlns:a16="http://schemas.microsoft.com/office/drawing/2014/main" id="{360651E8-0D1C-18C6-BDC6-E127A6366E02}"/>
              </a:ext>
            </a:extLst>
          </p:cNvPr>
          <p:cNvSpPr txBox="1">
            <a:spLocks noGrp="1"/>
          </p:cNvSpPr>
          <p:nvPr>
            <p:ph type="title"/>
          </p:nvPr>
        </p:nvSpPr>
        <p:spPr>
          <a:xfrm>
            <a:off x="0" y="213557"/>
            <a:ext cx="3918857"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Bella aus China</a:t>
            </a:r>
            <a:endParaRPr/>
          </a:p>
        </p:txBody>
      </p:sp>
      <p:sp>
        <p:nvSpPr>
          <p:cNvPr id="7" name="Google Shape;196;p5">
            <a:extLst>
              <a:ext uri="{FF2B5EF4-FFF2-40B4-BE49-F238E27FC236}">
                <a16:creationId xmlns:a16="http://schemas.microsoft.com/office/drawing/2014/main" id="{23147976-D430-24D2-57DB-9F250F4E9BE1}"/>
              </a:ext>
            </a:extLst>
          </p:cNvPr>
          <p:cNvSpPr txBox="1"/>
          <p:nvPr/>
        </p:nvSpPr>
        <p:spPr>
          <a:xfrm>
            <a:off x="3918857" y="270176"/>
            <a:ext cx="4354288" cy="55331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000"/>
              <a:buFont typeface="Arial"/>
              <a:buNone/>
            </a:pPr>
            <a:r>
              <a:rPr lang="en-GB" sz="2800" b="1" i="0" u="none" strike="noStrike" cap="none" dirty="0" err="1">
                <a:solidFill>
                  <a:srgbClr val="525050"/>
                </a:solidFill>
                <a:latin typeface="Century Gothic"/>
                <a:ea typeface="Century Gothic"/>
                <a:cs typeface="Century Gothic"/>
                <a:sym typeface="Century Gothic"/>
              </a:rPr>
              <a:t>Hör</a:t>
            </a:r>
            <a:r>
              <a:rPr lang="en-GB" sz="2800" b="1" i="0" u="none" strike="noStrike" cap="none" dirty="0">
                <a:solidFill>
                  <a:srgbClr val="525050"/>
                </a:solidFill>
                <a:latin typeface="Century Gothic"/>
                <a:ea typeface="Century Gothic"/>
                <a:cs typeface="Century Gothic"/>
                <a:sym typeface="Century Gothic"/>
              </a:rPr>
              <a:t> </a:t>
            </a:r>
            <a:r>
              <a:rPr lang="en-GB" sz="2800" b="1" i="0" u="none" strike="noStrike" cap="none" dirty="0" err="1">
                <a:solidFill>
                  <a:srgbClr val="525050"/>
                </a:solidFill>
                <a:latin typeface="Century Gothic"/>
                <a:ea typeface="Century Gothic"/>
                <a:cs typeface="Century Gothic"/>
                <a:sym typeface="Century Gothic"/>
              </a:rPr>
              <a:t>zu</a:t>
            </a:r>
            <a:r>
              <a:rPr lang="en-GB" sz="2800" b="1" i="0" u="none" strike="noStrike" cap="none" dirty="0">
                <a:solidFill>
                  <a:srgbClr val="525050"/>
                </a:solidFill>
                <a:latin typeface="Century Gothic"/>
                <a:ea typeface="Century Gothic"/>
                <a:cs typeface="Century Gothic"/>
                <a:sym typeface="Century Gothic"/>
              </a:rPr>
              <a:t> und lies den Text.</a:t>
            </a:r>
            <a:endParaRPr sz="1800" dirty="0"/>
          </a:p>
        </p:txBody>
      </p:sp>
      <p:pic>
        <p:nvPicPr>
          <p:cNvPr id="2" name="Bella aus China higher">
            <a:hlinkClick r:id="" action="ppaction://media"/>
            <a:extLst>
              <a:ext uri="{FF2B5EF4-FFF2-40B4-BE49-F238E27FC236}">
                <a16:creationId xmlns:a16="http://schemas.microsoft.com/office/drawing/2014/main" id="{1EE9D735-155D-492C-A244-C5FC20B209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58096" y="80114"/>
            <a:ext cx="609600" cy="6096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7" descr="A picture containing text&#10;&#10;Description automatically generated"/>
          <p:cNvPicPr preferRelativeResize="0"/>
          <p:nvPr/>
        </p:nvPicPr>
        <p:blipFill rotWithShape="1">
          <a:blip r:embed="rId3">
            <a:alphaModFix/>
          </a:blip>
          <a:srcRect/>
          <a:stretch/>
        </p:blipFill>
        <p:spPr>
          <a:xfrm>
            <a:off x="4427580" y="156975"/>
            <a:ext cx="942910" cy="1376197"/>
          </a:xfrm>
          <a:prstGeom prst="rect">
            <a:avLst/>
          </a:prstGeom>
          <a:noFill/>
          <a:ln>
            <a:noFill/>
          </a:ln>
        </p:spPr>
      </p:pic>
      <p:sp>
        <p:nvSpPr>
          <p:cNvPr id="217" name="Google Shape;217;p7"/>
          <p:cNvSpPr txBox="1">
            <a:spLocks noGrp="1"/>
          </p:cNvSpPr>
          <p:nvPr>
            <p:ph type="title"/>
          </p:nvPr>
        </p:nvSpPr>
        <p:spPr>
          <a:xfrm>
            <a:off x="0" y="213557"/>
            <a:ext cx="4427580"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Verben im Präsens</a:t>
            </a:r>
            <a:endParaRPr/>
          </a:p>
        </p:txBody>
      </p:sp>
      <p:sp>
        <p:nvSpPr>
          <p:cNvPr id="218" name="Google Shape;218;p7"/>
          <p:cNvSpPr/>
          <p:nvPr/>
        </p:nvSpPr>
        <p:spPr>
          <a:xfrm>
            <a:off x="5484752" y="173034"/>
            <a:ext cx="1452670" cy="546103"/>
          </a:xfrm>
          <a:prstGeom prst="wedgeRoundRectCallout">
            <a:avLst>
              <a:gd name="adj1" fmla="val -71367"/>
              <a:gd name="adj2" fmla="val 31842"/>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lt1"/>
                </a:solidFill>
                <a:latin typeface="Century Gothic"/>
                <a:ea typeface="Century Gothic"/>
                <a:cs typeface="Century Gothic"/>
                <a:sym typeface="Century Gothic"/>
              </a:rPr>
              <a:t>Miau!</a:t>
            </a:r>
            <a:endParaRPr/>
          </a:p>
        </p:txBody>
      </p:sp>
      <p:sp>
        <p:nvSpPr>
          <p:cNvPr id="219" name="Google Shape;219;p7"/>
          <p:cNvSpPr txBox="1"/>
          <p:nvPr/>
        </p:nvSpPr>
        <p:spPr>
          <a:xfrm>
            <a:off x="159395" y="1533563"/>
            <a:ext cx="118732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Remember that regular (weak) verbs in the present tense follow this pattern:</a:t>
            </a:r>
            <a:endParaRPr sz="2400" b="0" i="0" u="none" strike="noStrike" cap="none">
              <a:solidFill>
                <a:srgbClr val="525050"/>
              </a:solidFill>
              <a:latin typeface="Century Gothic"/>
              <a:ea typeface="Century Gothic"/>
              <a:cs typeface="Century Gothic"/>
              <a:sym typeface="Century Gothic"/>
            </a:endParaRPr>
          </a:p>
        </p:txBody>
      </p:sp>
      <p:graphicFrame>
        <p:nvGraphicFramePr>
          <p:cNvPr id="220" name="Google Shape;220;p7"/>
          <p:cNvGraphicFramePr/>
          <p:nvPr/>
        </p:nvGraphicFramePr>
        <p:xfrm>
          <a:off x="3146196" y="2014837"/>
          <a:ext cx="5899600" cy="4201400"/>
        </p:xfrm>
        <a:graphic>
          <a:graphicData uri="http://schemas.openxmlformats.org/drawingml/2006/table">
            <a:tbl>
              <a:tblPr>
                <a:noFill/>
              </a:tblPr>
              <a:tblGrid>
                <a:gridCol w="2830100">
                  <a:extLst>
                    <a:ext uri="{9D8B030D-6E8A-4147-A177-3AD203B41FA5}">
                      <a16:colId xmlns:a16="http://schemas.microsoft.com/office/drawing/2014/main" val="20000"/>
                    </a:ext>
                  </a:extLst>
                </a:gridCol>
                <a:gridCol w="3069500">
                  <a:extLst>
                    <a:ext uri="{9D8B030D-6E8A-4147-A177-3AD203B41FA5}">
                      <a16:colId xmlns:a16="http://schemas.microsoft.com/office/drawing/2014/main" val="20001"/>
                    </a:ext>
                  </a:extLst>
                </a:gridCol>
              </a:tblGrid>
              <a:tr h="525175">
                <a:tc>
                  <a:txBody>
                    <a:bodyPr/>
                    <a:lstStyle/>
                    <a:p>
                      <a:pPr marL="0" marR="0" lvl="0" indent="0" algn="ctr" rtl="0">
                        <a:spcBef>
                          <a:spcPts val="0"/>
                        </a:spcBef>
                        <a:spcAft>
                          <a:spcPts val="0"/>
                        </a:spcAft>
                        <a:buNone/>
                      </a:pPr>
                      <a:r>
                        <a:rPr lang="en-GB" sz="2400" b="1" u="none" strike="noStrike" cap="none">
                          <a:solidFill>
                            <a:srgbClr val="525050"/>
                          </a:solidFill>
                          <a:latin typeface="Century Gothic" panose="020B0502020202020204" pitchFamily="34" charset="0"/>
                        </a:rPr>
                        <a:t>miauen</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a:solidFill>
                            <a:srgbClr val="525050"/>
                          </a:solidFill>
                          <a:latin typeface="Century Gothic" panose="020B0502020202020204" pitchFamily="34" charset="0"/>
                        </a:rPr>
                        <a:t>to meow</a:t>
                      </a:r>
                      <a:endParaRPr>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25175">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ich miau</a:t>
                      </a:r>
                      <a:r>
                        <a:rPr lang="en-GB" sz="2400" b="1" u="none" strike="noStrike" cap="none">
                          <a:solidFill>
                            <a:srgbClr val="525050"/>
                          </a:solidFill>
                          <a:latin typeface="Century Gothic" panose="020B0502020202020204" pitchFamily="34" charset="0"/>
                        </a:rPr>
                        <a:t>e</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u="none" strike="noStrike" cap="none">
                          <a:solidFill>
                            <a:srgbClr val="525050"/>
                          </a:solidFill>
                          <a:latin typeface="Century Gothic" panose="020B0502020202020204" pitchFamily="34" charset="0"/>
                        </a:rPr>
                        <a:t>I meow</a:t>
                      </a:r>
                      <a:endParaRPr>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25175">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du miau</a:t>
                      </a:r>
                      <a:r>
                        <a:rPr lang="en-GB" sz="2400" b="1" u="none" strike="noStrike" cap="none">
                          <a:solidFill>
                            <a:srgbClr val="525050"/>
                          </a:solidFill>
                          <a:latin typeface="Century Gothic" panose="020B0502020202020204" pitchFamily="34" charset="0"/>
                        </a:rPr>
                        <a:t>st</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u="none" strike="noStrike" cap="none">
                          <a:solidFill>
                            <a:srgbClr val="525050"/>
                          </a:solidFill>
                          <a:latin typeface="Century Gothic" panose="020B0502020202020204" pitchFamily="34" charset="0"/>
                        </a:rPr>
                        <a:t>you meow</a:t>
                      </a:r>
                      <a:endParaRPr>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25175">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er, sie, es miau</a:t>
                      </a:r>
                      <a:r>
                        <a:rPr lang="en-GB" sz="2400" b="1" u="none" strike="noStrike" cap="none">
                          <a:solidFill>
                            <a:srgbClr val="525050"/>
                          </a:solidFill>
                          <a:latin typeface="Century Gothic" panose="020B0502020202020204" pitchFamily="34" charset="0"/>
                        </a:rPr>
                        <a:t>t</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u="none" strike="noStrike" cap="none">
                          <a:solidFill>
                            <a:srgbClr val="525050"/>
                          </a:solidFill>
                          <a:latin typeface="Century Gothic" panose="020B0502020202020204" pitchFamily="34" charset="0"/>
                        </a:rPr>
                        <a:t>he, she, it meows</a:t>
                      </a:r>
                      <a:endParaRPr>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25175">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wir miau</a:t>
                      </a:r>
                      <a:r>
                        <a:rPr lang="en-GB" sz="2400" b="1" u="none" strike="noStrike" cap="none">
                          <a:solidFill>
                            <a:srgbClr val="525050"/>
                          </a:solidFill>
                          <a:latin typeface="Century Gothic" panose="020B0502020202020204" pitchFamily="34" charset="0"/>
                        </a:rPr>
                        <a:t>en</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u="none" strike="noStrike" cap="none">
                          <a:solidFill>
                            <a:srgbClr val="525050"/>
                          </a:solidFill>
                          <a:latin typeface="Century Gothic" panose="020B0502020202020204" pitchFamily="34" charset="0"/>
                        </a:rPr>
                        <a:t>we meow</a:t>
                      </a:r>
                      <a:endParaRPr>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25175">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ihr miau</a:t>
                      </a:r>
                      <a:r>
                        <a:rPr lang="en-GB" sz="2400" b="1" u="none" strike="noStrike" cap="none">
                          <a:solidFill>
                            <a:srgbClr val="525050"/>
                          </a:solidFill>
                          <a:latin typeface="Century Gothic" panose="020B0502020202020204" pitchFamily="34" charset="0"/>
                        </a:rPr>
                        <a:t>t</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you (all) meow</a:t>
                      </a:r>
                      <a:endParaRPr>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25175">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Sie miau</a:t>
                      </a:r>
                      <a:r>
                        <a:rPr lang="en-GB" sz="2400" b="1" u="none" strike="noStrike" cap="none">
                          <a:solidFill>
                            <a:srgbClr val="525050"/>
                          </a:solidFill>
                          <a:latin typeface="Century Gothic" panose="020B0502020202020204" pitchFamily="34" charset="0"/>
                        </a:rPr>
                        <a:t>en</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u="none" strike="noStrike" cap="none">
                          <a:solidFill>
                            <a:srgbClr val="525050"/>
                          </a:solidFill>
                          <a:latin typeface="Century Gothic" panose="020B0502020202020204" pitchFamily="34" charset="0"/>
                        </a:rPr>
                        <a:t>you (formal) meow</a:t>
                      </a:r>
                      <a:endParaRPr>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25175">
                <a:tc>
                  <a:txBody>
                    <a:bodyPr/>
                    <a:lstStyle/>
                    <a:p>
                      <a:pPr marL="0" marR="0" lvl="0" indent="0" algn="ctr" rtl="0">
                        <a:spcBef>
                          <a:spcPts val="0"/>
                        </a:spcBef>
                        <a:spcAft>
                          <a:spcPts val="0"/>
                        </a:spcAft>
                        <a:buNone/>
                      </a:pPr>
                      <a:r>
                        <a:rPr lang="en-GB" sz="2400" b="0" u="none" strike="noStrike" cap="none">
                          <a:solidFill>
                            <a:srgbClr val="525050"/>
                          </a:solidFill>
                          <a:latin typeface="Century Gothic" panose="020B0502020202020204" pitchFamily="34" charset="0"/>
                        </a:rPr>
                        <a:t>sie miau</a:t>
                      </a:r>
                      <a:r>
                        <a:rPr lang="en-GB" sz="2400" b="1" u="none" strike="noStrike" cap="none">
                          <a:solidFill>
                            <a:srgbClr val="525050"/>
                          </a:solidFill>
                          <a:latin typeface="Century Gothic" panose="020B0502020202020204" pitchFamily="34" charset="0"/>
                        </a:rPr>
                        <a:t>en</a:t>
                      </a:r>
                      <a:endParaRPr sz="2400" b="1" u="none" strike="noStrike" cap="none">
                        <a:solidFill>
                          <a:srgbClr val="525050"/>
                        </a:solidFill>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u="none" strike="noStrike" cap="none" dirty="0">
                          <a:solidFill>
                            <a:srgbClr val="525050"/>
                          </a:solidFill>
                          <a:latin typeface="Century Gothic" panose="020B0502020202020204" pitchFamily="34" charset="0"/>
                        </a:rPr>
                        <a:t>they meow</a:t>
                      </a:r>
                      <a:endParaRPr dirty="0">
                        <a:latin typeface="Century Gothic" panose="020B0502020202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21" name="Google Shape;221;p7"/>
          <p:cNvSpPr/>
          <p:nvPr/>
        </p:nvSpPr>
        <p:spPr>
          <a:xfrm>
            <a:off x="3579013" y="2557391"/>
            <a:ext cx="1791477" cy="485191"/>
          </a:xfrm>
          <a:prstGeom prst="roundRect">
            <a:avLst>
              <a:gd name="adj" fmla="val 16667"/>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1800"/>
              <a:buFont typeface="Century Gothic"/>
              <a:buNone/>
            </a:pPr>
            <a:r>
              <a:rPr lang="en-GB" sz="1800" b="0" i="0" u="none" strike="noStrike" cap="none">
                <a:solidFill>
                  <a:srgbClr val="525050"/>
                </a:solidFill>
                <a:latin typeface="Century Gothic"/>
                <a:ea typeface="Century Gothic"/>
                <a:cs typeface="Century Gothic"/>
                <a:sym typeface="Century Gothic"/>
              </a:rPr>
              <a:t>___  _____</a:t>
            </a:r>
            <a:endParaRPr/>
          </a:p>
        </p:txBody>
      </p:sp>
      <p:sp>
        <p:nvSpPr>
          <p:cNvPr id="222" name="Google Shape;222;p7"/>
          <p:cNvSpPr/>
          <p:nvPr/>
        </p:nvSpPr>
        <p:spPr>
          <a:xfrm>
            <a:off x="3531841" y="3089492"/>
            <a:ext cx="1791477" cy="485191"/>
          </a:xfrm>
          <a:prstGeom prst="roundRect">
            <a:avLst>
              <a:gd name="adj" fmla="val 16667"/>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1800"/>
              <a:buFont typeface="Century Gothic"/>
              <a:buNone/>
            </a:pPr>
            <a:r>
              <a:rPr lang="en-GB" sz="1800" b="0" i="0" u="none" strike="noStrike" cap="none">
                <a:solidFill>
                  <a:srgbClr val="525050"/>
                </a:solidFill>
                <a:latin typeface="Century Gothic"/>
                <a:ea typeface="Century Gothic"/>
                <a:cs typeface="Century Gothic"/>
                <a:sym typeface="Century Gothic"/>
              </a:rPr>
              <a:t>___  ______</a:t>
            </a:r>
            <a:endParaRPr/>
          </a:p>
        </p:txBody>
      </p:sp>
      <p:sp>
        <p:nvSpPr>
          <p:cNvPr id="223" name="Google Shape;223;p7"/>
          <p:cNvSpPr/>
          <p:nvPr/>
        </p:nvSpPr>
        <p:spPr>
          <a:xfrm>
            <a:off x="2972004" y="3651766"/>
            <a:ext cx="2911150" cy="485191"/>
          </a:xfrm>
          <a:prstGeom prst="roundRect">
            <a:avLst>
              <a:gd name="adj" fmla="val 16667"/>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1800"/>
              <a:buFont typeface="Century Gothic"/>
              <a:buNone/>
            </a:pPr>
            <a:r>
              <a:rPr lang="en-GB" sz="1800" b="0" i="0" u="none" strike="noStrike" cap="none">
                <a:solidFill>
                  <a:srgbClr val="525050"/>
                </a:solidFill>
                <a:latin typeface="Century Gothic"/>
                <a:ea typeface="Century Gothic"/>
                <a:cs typeface="Century Gothic"/>
                <a:sym typeface="Century Gothic"/>
              </a:rPr>
              <a:t>___/___/__  ______</a:t>
            </a:r>
            <a:endParaRPr/>
          </a:p>
        </p:txBody>
      </p:sp>
      <p:sp>
        <p:nvSpPr>
          <p:cNvPr id="224" name="Google Shape;224;p7"/>
          <p:cNvSpPr/>
          <p:nvPr/>
        </p:nvSpPr>
        <p:spPr>
          <a:xfrm>
            <a:off x="3580411" y="4171300"/>
            <a:ext cx="1791477" cy="485191"/>
          </a:xfrm>
          <a:prstGeom prst="roundRect">
            <a:avLst>
              <a:gd name="adj" fmla="val 16667"/>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1800"/>
              <a:buFont typeface="Century Gothic"/>
              <a:buNone/>
            </a:pPr>
            <a:r>
              <a:rPr lang="en-GB" sz="1800" b="0" i="0" u="none" strike="noStrike" cap="none">
                <a:solidFill>
                  <a:srgbClr val="525050"/>
                </a:solidFill>
                <a:latin typeface="Century Gothic"/>
                <a:ea typeface="Century Gothic"/>
                <a:cs typeface="Century Gothic"/>
                <a:sym typeface="Century Gothic"/>
              </a:rPr>
              <a:t>___  _______</a:t>
            </a:r>
            <a:endParaRPr/>
          </a:p>
        </p:txBody>
      </p:sp>
      <p:sp>
        <p:nvSpPr>
          <p:cNvPr id="225" name="Google Shape;225;p7"/>
          <p:cNvSpPr/>
          <p:nvPr/>
        </p:nvSpPr>
        <p:spPr>
          <a:xfrm>
            <a:off x="3579013" y="4652746"/>
            <a:ext cx="1791477" cy="485191"/>
          </a:xfrm>
          <a:prstGeom prst="roundRect">
            <a:avLst>
              <a:gd name="adj" fmla="val 16667"/>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1800"/>
              <a:buFont typeface="Century Gothic"/>
              <a:buNone/>
            </a:pPr>
            <a:r>
              <a:rPr lang="en-GB" sz="1800" b="0" i="0" u="none" strike="noStrike" cap="none">
                <a:solidFill>
                  <a:srgbClr val="525050"/>
                </a:solidFill>
                <a:latin typeface="Century Gothic"/>
                <a:ea typeface="Century Gothic"/>
                <a:cs typeface="Century Gothic"/>
                <a:sym typeface="Century Gothic"/>
              </a:rPr>
              <a:t>___  _______</a:t>
            </a:r>
            <a:endParaRPr/>
          </a:p>
        </p:txBody>
      </p:sp>
      <p:sp>
        <p:nvSpPr>
          <p:cNvPr id="226" name="Google Shape;226;p7"/>
          <p:cNvSpPr/>
          <p:nvPr/>
        </p:nvSpPr>
        <p:spPr>
          <a:xfrm>
            <a:off x="3604732" y="5158327"/>
            <a:ext cx="1791477" cy="485191"/>
          </a:xfrm>
          <a:prstGeom prst="roundRect">
            <a:avLst>
              <a:gd name="adj" fmla="val 16667"/>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1800"/>
              <a:buFont typeface="Century Gothic"/>
              <a:buNone/>
            </a:pPr>
            <a:r>
              <a:rPr lang="en-GB" sz="1800" b="0" i="0" u="none" strike="noStrike" cap="none">
                <a:solidFill>
                  <a:srgbClr val="525050"/>
                </a:solidFill>
                <a:latin typeface="Century Gothic"/>
                <a:ea typeface="Century Gothic"/>
                <a:cs typeface="Century Gothic"/>
                <a:sym typeface="Century Gothic"/>
              </a:rPr>
              <a:t>___  _______</a:t>
            </a:r>
            <a:endParaRPr/>
          </a:p>
        </p:txBody>
      </p:sp>
      <p:sp>
        <p:nvSpPr>
          <p:cNvPr id="227" name="Google Shape;227;p7"/>
          <p:cNvSpPr/>
          <p:nvPr/>
        </p:nvSpPr>
        <p:spPr>
          <a:xfrm>
            <a:off x="3604732" y="5669255"/>
            <a:ext cx="1791477" cy="485191"/>
          </a:xfrm>
          <a:prstGeom prst="roundRect">
            <a:avLst>
              <a:gd name="adj" fmla="val 16667"/>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1800"/>
              <a:buFont typeface="Century Gothic"/>
              <a:buNone/>
            </a:pPr>
            <a:r>
              <a:rPr lang="en-GB" sz="1800" b="0" i="0" u="none" strike="noStrike" cap="none">
                <a:solidFill>
                  <a:srgbClr val="525050"/>
                </a:solidFill>
                <a:latin typeface="Century Gothic"/>
                <a:ea typeface="Century Gothic"/>
                <a:cs typeface="Century Gothic"/>
                <a:sym typeface="Century Gothic"/>
              </a:rPr>
              <a:t>___  _______</a:t>
            </a:r>
            <a:endParaRPr/>
          </a:p>
        </p:txBody>
      </p:sp>
      <p:sp>
        <p:nvSpPr>
          <p:cNvPr id="228" name="Google Shape;228;p7"/>
          <p:cNvSpPr/>
          <p:nvPr/>
        </p:nvSpPr>
        <p:spPr>
          <a:xfrm>
            <a:off x="10310192" y="247046"/>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Grammatik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2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2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2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1"/>
                                          </p:stCondLst>
                                        </p:cTn>
                                        <p:tgtEl>
                                          <p:spTgt spid="2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1"/>
                                          </p:stCondLst>
                                        </p:cTn>
                                        <p:tgtEl>
                                          <p:spTgt spid="2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22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2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C08F9AB-1401-4923-8320-509AFC1E5F97}"/>
              </a:ext>
            </a:extLst>
          </p:cNvPr>
          <p:cNvSpPr/>
          <p:nvPr/>
        </p:nvSpPr>
        <p:spPr>
          <a:xfrm>
            <a:off x="985421" y="1648786"/>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8F8DA6-1AD5-0917-9DFF-4770B0E7971A}"/>
              </a:ext>
            </a:extLst>
          </p:cNvPr>
          <p:cNvSpPr>
            <a:spLocks noGrp="1"/>
          </p:cNvSpPr>
          <p:nvPr>
            <p:ph type="title"/>
          </p:nvPr>
        </p:nvSpPr>
        <p:spPr>
          <a:xfrm>
            <a:off x="0" y="213557"/>
            <a:ext cx="5041900" cy="647577"/>
          </a:xfrm>
        </p:spPr>
        <p:txBody>
          <a:bodyPr/>
          <a:lstStyle/>
          <a:p>
            <a:r>
              <a:rPr lang="en-GB" dirty="0"/>
              <a:t>Nationality nouns [1]</a:t>
            </a:r>
          </a:p>
        </p:txBody>
      </p:sp>
      <p:sp>
        <p:nvSpPr>
          <p:cNvPr id="8" name="TextBox 7">
            <a:extLst>
              <a:ext uri="{FF2B5EF4-FFF2-40B4-BE49-F238E27FC236}">
                <a16:creationId xmlns:a16="http://schemas.microsoft.com/office/drawing/2014/main" id="{EBFB23E8-001B-414F-A954-C6F582689A7E}"/>
              </a:ext>
            </a:extLst>
          </p:cNvPr>
          <p:cNvSpPr txBox="1"/>
          <p:nvPr/>
        </p:nvSpPr>
        <p:spPr>
          <a:xfrm>
            <a:off x="264111" y="1086976"/>
            <a:ext cx="11449383" cy="400110"/>
          </a:xfrm>
          <a:prstGeom prst="rect">
            <a:avLst/>
          </a:prstGeom>
          <a:noFill/>
        </p:spPr>
        <p:txBody>
          <a:bodyPr wrap="square">
            <a:spAutoFit/>
          </a:bodyPr>
          <a:lstStyle/>
          <a:p>
            <a:r>
              <a:rPr lang="en-US" sz="2000" dirty="0"/>
              <a:t>All German nouns start with a capital letter, wherever they are in a sentence:  </a:t>
            </a:r>
          </a:p>
        </p:txBody>
      </p:sp>
      <p:sp>
        <p:nvSpPr>
          <p:cNvPr id="12" name="TextBox 11">
            <a:extLst>
              <a:ext uri="{FF2B5EF4-FFF2-40B4-BE49-F238E27FC236}">
                <a16:creationId xmlns:a16="http://schemas.microsoft.com/office/drawing/2014/main" id="{190F3672-2C12-4F41-8A26-16B3A508CFD7}"/>
              </a:ext>
            </a:extLst>
          </p:cNvPr>
          <p:cNvSpPr txBox="1"/>
          <p:nvPr/>
        </p:nvSpPr>
        <p:spPr>
          <a:xfrm>
            <a:off x="983203" y="1651615"/>
            <a:ext cx="3340222" cy="400110"/>
          </a:xfrm>
          <a:prstGeom prst="rect">
            <a:avLst/>
          </a:prstGeom>
          <a:noFill/>
        </p:spPr>
        <p:txBody>
          <a:bodyPr wrap="square">
            <a:spAutoFit/>
          </a:bodyPr>
          <a:lstStyle/>
          <a:p>
            <a:r>
              <a:rPr lang="en-GB" sz="2000" dirty="0" err="1"/>
              <a:t>Welche</a:t>
            </a:r>
            <a:r>
              <a:rPr lang="en-GB" sz="2000" dirty="0"/>
              <a:t> </a:t>
            </a:r>
            <a:r>
              <a:rPr lang="en-GB" sz="2000" b="1" dirty="0" err="1"/>
              <a:t>S</a:t>
            </a:r>
            <a:r>
              <a:rPr lang="en-GB" sz="2000" dirty="0" err="1"/>
              <a:t>prache</a:t>
            </a:r>
            <a:r>
              <a:rPr lang="en-GB" sz="2000" dirty="0"/>
              <a:t> </a:t>
            </a:r>
            <a:r>
              <a:rPr lang="en-GB" sz="2000" dirty="0" err="1"/>
              <a:t>ist</a:t>
            </a:r>
            <a:r>
              <a:rPr lang="en-GB" sz="2000" dirty="0"/>
              <a:t> das? </a:t>
            </a:r>
          </a:p>
        </p:txBody>
      </p:sp>
      <p:sp>
        <p:nvSpPr>
          <p:cNvPr id="14" name="TextBox 13">
            <a:extLst>
              <a:ext uri="{FF2B5EF4-FFF2-40B4-BE49-F238E27FC236}">
                <a16:creationId xmlns:a16="http://schemas.microsoft.com/office/drawing/2014/main" id="{53CB7E56-C0CB-4988-9131-66DEFE22247D}"/>
              </a:ext>
            </a:extLst>
          </p:cNvPr>
          <p:cNvSpPr txBox="1"/>
          <p:nvPr/>
        </p:nvSpPr>
        <p:spPr>
          <a:xfrm>
            <a:off x="4549228" y="1651615"/>
            <a:ext cx="3319349" cy="400110"/>
          </a:xfrm>
          <a:prstGeom prst="rect">
            <a:avLst/>
          </a:prstGeom>
          <a:noFill/>
        </p:spPr>
        <p:txBody>
          <a:bodyPr wrap="square">
            <a:spAutoFit/>
          </a:bodyPr>
          <a:lstStyle/>
          <a:p>
            <a:r>
              <a:rPr lang="en-GB" sz="2000" dirty="0"/>
              <a:t>Which language is that?</a:t>
            </a:r>
          </a:p>
        </p:txBody>
      </p:sp>
      <p:sp>
        <p:nvSpPr>
          <p:cNvPr id="15" name="Speech Bubble: Rectangle with Corners Rounded 14">
            <a:extLst>
              <a:ext uri="{FF2B5EF4-FFF2-40B4-BE49-F238E27FC236}">
                <a16:creationId xmlns:a16="http://schemas.microsoft.com/office/drawing/2014/main" id="{4FE1268D-88FB-4D84-997B-6998D926A2C9}"/>
              </a:ext>
            </a:extLst>
          </p:cNvPr>
          <p:cNvSpPr/>
          <p:nvPr/>
        </p:nvSpPr>
        <p:spPr>
          <a:xfrm>
            <a:off x="9170633" y="1487086"/>
            <a:ext cx="2542861" cy="723511"/>
          </a:xfrm>
          <a:prstGeom prst="wedgeRoundRectCallout">
            <a:avLst>
              <a:gd name="adj1" fmla="val -78787"/>
              <a:gd name="adj2" fmla="val -60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Which nouns do this in English?</a:t>
            </a:r>
          </a:p>
        </p:txBody>
      </p:sp>
      <p:sp>
        <p:nvSpPr>
          <p:cNvPr id="17" name="Speech Bubble: Rectangle with Corners Rounded 16">
            <a:extLst>
              <a:ext uri="{FF2B5EF4-FFF2-40B4-BE49-F238E27FC236}">
                <a16:creationId xmlns:a16="http://schemas.microsoft.com/office/drawing/2014/main" id="{7AAC47F0-1695-4656-8D7F-B32FE83866D9}"/>
              </a:ext>
            </a:extLst>
          </p:cNvPr>
          <p:cNvSpPr/>
          <p:nvPr/>
        </p:nvSpPr>
        <p:spPr>
          <a:xfrm>
            <a:off x="8544305" y="2268393"/>
            <a:ext cx="3169190" cy="1301046"/>
          </a:xfrm>
          <a:prstGeom prst="wedgeRoundRectCallout">
            <a:avLst>
              <a:gd name="adj1" fmla="val 62598"/>
              <a:gd name="adj2" fmla="val 3182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Proper nouns – e.g.,  countries and languages, but also nationality adjectives.</a:t>
            </a:r>
          </a:p>
        </p:txBody>
      </p:sp>
      <p:sp>
        <p:nvSpPr>
          <p:cNvPr id="18" name="TextBox 17">
            <a:extLst>
              <a:ext uri="{FF2B5EF4-FFF2-40B4-BE49-F238E27FC236}">
                <a16:creationId xmlns:a16="http://schemas.microsoft.com/office/drawing/2014/main" id="{C64B5787-823C-48C9-9B0C-10064C676779}"/>
              </a:ext>
            </a:extLst>
          </p:cNvPr>
          <p:cNvSpPr txBox="1"/>
          <p:nvPr/>
        </p:nvSpPr>
        <p:spPr>
          <a:xfrm>
            <a:off x="264111" y="2915841"/>
            <a:ext cx="8054390" cy="400110"/>
          </a:xfrm>
          <a:prstGeom prst="rect">
            <a:avLst/>
          </a:prstGeom>
          <a:noFill/>
        </p:spPr>
        <p:txBody>
          <a:bodyPr wrap="square">
            <a:spAutoFit/>
          </a:bodyPr>
          <a:lstStyle/>
          <a:p>
            <a:r>
              <a:rPr lang="en-US" sz="2000" dirty="0"/>
              <a:t>Compare how we describe nationality in English and German:</a:t>
            </a:r>
          </a:p>
        </p:txBody>
      </p:sp>
      <p:sp>
        <p:nvSpPr>
          <p:cNvPr id="19" name="Rectangle: Rounded Corners 18">
            <a:extLst>
              <a:ext uri="{FF2B5EF4-FFF2-40B4-BE49-F238E27FC236}">
                <a16:creationId xmlns:a16="http://schemas.microsoft.com/office/drawing/2014/main" id="{68751235-A3DA-42A6-B044-7DC68E9B6F46}"/>
              </a:ext>
            </a:extLst>
          </p:cNvPr>
          <p:cNvSpPr/>
          <p:nvPr/>
        </p:nvSpPr>
        <p:spPr>
          <a:xfrm>
            <a:off x="985421" y="3566610"/>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9BD70A9-B1C3-4974-8A20-AF8501BEF908}"/>
              </a:ext>
            </a:extLst>
          </p:cNvPr>
          <p:cNvSpPr txBox="1"/>
          <p:nvPr/>
        </p:nvSpPr>
        <p:spPr>
          <a:xfrm>
            <a:off x="983203" y="3569439"/>
            <a:ext cx="3340222" cy="400110"/>
          </a:xfrm>
          <a:prstGeom prst="rect">
            <a:avLst/>
          </a:prstGeom>
          <a:noFill/>
        </p:spPr>
        <p:txBody>
          <a:bodyPr wrap="square">
            <a:spAutoFit/>
          </a:bodyPr>
          <a:lstStyle/>
          <a:p>
            <a:r>
              <a:rPr lang="en-GB" sz="2000" dirty="0"/>
              <a:t>Ich bin </a:t>
            </a:r>
            <a:r>
              <a:rPr lang="en-GB" sz="2000" dirty="0" err="1"/>
              <a:t>Engländer</a:t>
            </a:r>
            <a:r>
              <a:rPr lang="en-GB" sz="2000" dirty="0"/>
              <a:t>.</a:t>
            </a:r>
          </a:p>
        </p:txBody>
      </p:sp>
      <p:sp>
        <p:nvSpPr>
          <p:cNvPr id="21" name="TextBox 20">
            <a:extLst>
              <a:ext uri="{FF2B5EF4-FFF2-40B4-BE49-F238E27FC236}">
                <a16:creationId xmlns:a16="http://schemas.microsoft.com/office/drawing/2014/main" id="{2BD6E7D0-D2A1-44F4-84C9-BEE15AF6D9AC}"/>
              </a:ext>
            </a:extLst>
          </p:cNvPr>
          <p:cNvSpPr txBox="1"/>
          <p:nvPr/>
        </p:nvSpPr>
        <p:spPr>
          <a:xfrm>
            <a:off x="4549228" y="3569439"/>
            <a:ext cx="3319349" cy="400110"/>
          </a:xfrm>
          <a:prstGeom prst="rect">
            <a:avLst/>
          </a:prstGeom>
          <a:noFill/>
        </p:spPr>
        <p:txBody>
          <a:bodyPr wrap="square">
            <a:spAutoFit/>
          </a:bodyPr>
          <a:lstStyle/>
          <a:p>
            <a:r>
              <a:rPr lang="en-GB" sz="2000" dirty="0"/>
              <a:t>I am English.</a:t>
            </a:r>
          </a:p>
        </p:txBody>
      </p:sp>
      <p:sp>
        <p:nvSpPr>
          <p:cNvPr id="22" name="Rectangle: Rounded Corners 21">
            <a:extLst>
              <a:ext uri="{FF2B5EF4-FFF2-40B4-BE49-F238E27FC236}">
                <a16:creationId xmlns:a16="http://schemas.microsoft.com/office/drawing/2014/main" id="{4300AF18-B0AA-47E6-8B7D-B8C24BF5223F}"/>
              </a:ext>
            </a:extLst>
          </p:cNvPr>
          <p:cNvSpPr/>
          <p:nvPr/>
        </p:nvSpPr>
        <p:spPr>
          <a:xfrm>
            <a:off x="985421" y="4245772"/>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07F4859-4C19-4343-8134-5ACDC2995D69}"/>
              </a:ext>
            </a:extLst>
          </p:cNvPr>
          <p:cNvSpPr txBox="1"/>
          <p:nvPr/>
        </p:nvSpPr>
        <p:spPr>
          <a:xfrm>
            <a:off x="983203" y="4248601"/>
            <a:ext cx="3340222" cy="400110"/>
          </a:xfrm>
          <a:prstGeom prst="rect">
            <a:avLst/>
          </a:prstGeom>
          <a:noFill/>
        </p:spPr>
        <p:txBody>
          <a:bodyPr wrap="square">
            <a:spAutoFit/>
          </a:bodyPr>
          <a:lstStyle/>
          <a:p>
            <a:r>
              <a:rPr lang="en-GB" sz="2000" dirty="0"/>
              <a:t>Er </a:t>
            </a:r>
            <a:r>
              <a:rPr lang="en-GB" sz="2000" dirty="0" err="1"/>
              <a:t>ist</a:t>
            </a:r>
            <a:r>
              <a:rPr lang="en-GB" sz="2000" dirty="0"/>
              <a:t> </a:t>
            </a:r>
            <a:r>
              <a:rPr lang="en-GB" sz="2000" dirty="0" err="1"/>
              <a:t>Deutscher</a:t>
            </a:r>
            <a:r>
              <a:rPr lang="en-GB" sz="2000" dirty="0"/>
              <a:t>.</a:t>
            </a:r>
          </a:p>
        </p:txBody>
      </p:sp>
      <p:sp>
        <p:nvSpPr>
          <p:cNvPr id="24" name="TextBox 23">
            <a:extLst>
              <a:ext uri="{FF2B5EF4-FFF2-40B4-BE49-F238E27FC236}">
                <a16:creationId xmlns:a16="http://schemas.microsoft.com/office/drawing/2014/main" id="{7D34B62E-352F-4A8F-B4DD-26CBC7BD614C}"/>
              </a:ext>
            </a:extLst>
          </p:cNvPr>
          <p:cNvSpPr txBox="1"/>
          <p:nvPr/>
        </p:nvSpPr>
        <p:spPr>
          <a:xfrm>
            <a:off x="4549228" y="4248601"/>
            <a:ext cx="3319349" cy="400110"/>
          </a:xfrm>
          <a:prstGeom prst="rect">
            <a:avLst/>
          </a:prstGeom>
          <a:noFill/>
        </p:spPr>
        <p:txBody>
          <a:bodyPr wrap="square">
            <a:spAutoFit/>
          </a:bodyPr>
          <a:lstStyle/>
          <a:p>
            <a:r>
              <a:rPr lang="en-GB" sz="2000" dirty="0"/>
              <a:t>He is German.</a:t>
            </a:r>
          </a:p>
        </p:txBody>
      </p:sp>
      <p:sp>
        <p:nvSpPr>
          <p:cNvPr id="25" name="Speech Bubble: Rectangle with Corners Rounded 24">
            <a:extLst>
              <a:ext uri="{FF2B5EF4-FFF2-40B4-BE49-F238E27FC236}">
                <a16:creationId xmlns:a16="http://schemas.microsoft.com/office/drawing/2014/main" id="{51AF6143-3679-4B88-ADE9-B3A81A621084}"/>
              </a:ext>
            </a:extLst>
          </p:cNvPr>
          <p:cNvSpPr/>
          <p:nvPr/>
        </p:nvSpPr>
        <p:spPr>
          <a:xfrm>
            <a:off x="163720" y="4998194"/>
            <a:ext cx="3340222" cy="1003177"/>
          </a:xfrm>
          <a:prstGeom prst="wedgeRoundRectCallout">
            <a:avLst>
              <a:gd name="adj1" fmla="val 6230"/>
              <a:gd name="adj2" fmla="val -884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These are nouns; literally, </a:t>
            </a:r>
            <a:r>
              <a:rPr lang="en-GB" sz="2000" dirty="0" err="1"/>
              <a:t>Deutscher</a:t>
            </a:r>
            <a:r>
              <a:rPr lang="en-GB" sz="2000" dirty="0"/>
              <a:t> means </a:t>
            </a:r>
            <a:br>
              <a:rPr lang="en-GB" sz="2000" dirty="0"/>
            </a:br>
            <a:r>
              <a:rPr lang="en-GB" sz="2000" dirty="0"/>
              <a:t>‘a German male’.</a:t>
            </a:r>
          </a:p>
        </p:txBody>
      </p:sp>
      <p:sp>
        <p:nvSpPr>
          <p:cNvPr id="26" name="Speech Bubble: Rectangle with Corners Rounded 25">
            <a:extLst>
              <a:ext uri="{FF2B5EF4-FFF2-40B4-BE49-F238E27FC236}">
                <a16:creationId xmlns:a16="http://schemas.microsoft.com/office/drawing/2014/main" id="{33C7FE32-B725-417F-9802-7F91960C0D52}"/>
              </a:ext>
            </a:extLst>
          </p:cNvPr>
          <p:cNvSpPr/>
          <p:nvPr/>
        </p:nvSpPr>
        <p:spPr>
          <a:xfrm>
            <a:off x="6990573" y="3657165"/>
            <a:ext cx="5037707" cy="2113859"/>
          </a:xfrm>
          <a:prstGeom prst="wedgeRoundRectCallout">
            <a:avLst>
              <a:gd name="adj1" fmla="val -64846"/>
              <a:gd name="adj2" fmla="val -385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These are adjectives. But in German, we use nationality adjectives for things, </a:t>
            </a:r>
            <a:r>
              <a:rPr lang="en-GB" sz="2000" u="sng" dirty="0"/>
              <a:t>not</a:t>
            </a:r>
            <a:r>
              <a:rPr lang="en-GB" sz="2000" dirty="0"/>
              <a:t> people:</a:t>
            </a:r>
            <a:br>
              <a:rPr lang="en-GB" sz="2000" dirty="0"/>
            </a:br>
            <a:r>
              <a:rPr lang="en-GB" sz="2000" dirty="0"/>
              <a:t>Das Buch </a:t>
            </a:r>
            <a:r>
              <a:rPr lang="en-GB" sz="2000" dirty="0" err="1"/>
              <a:t>ist</a:t>
            </a:r>
            <a:r>
              <a:rPr lang="en-GB" sz="2000" dirty="0"/>
              <a:t> </a:t>
            </a:r>
            <a:r>
              <a:rPr lang="en-GB" sz="2000" b="1" dirty="0" err="1"/>
              <a:t>deutsch</a:t>
            </a:r>
            <a:r>
              <a:rPr lang="en-GB" sz="2000" dirty="0"/>
              <a:t>.</a:t>
            </a:r>
            <a:br>
              <a:rPr lang="en-GB" sz="2000" dirty="0"/>
            </a:br>
            <a:r>
              <a:rPr lang="en-GB" sz="2000" dirty="0"/>
              <a:t>Der Text </a:t>
            </a:r>
            <a:r>
              <a:rPr lang="en-GB" sz="2000" dirty="0" err="1"/>
              <a:t>ist</a:t>
            </a:r>
            <a:r>
              <a:rPr lang="en-GB" sz="2000" dirty="0"/>
              <a:t> </a:t>
            </a:r>
            <a:r>
              <a:rPr lang="en-GB" sz="2000" b="1" dirty="0" err="1"/>
              <a:t>englisch</a:t>
            </a:r>
            <a:r>
              <a:rPr lang="en-GB" sz="2000" dirty="0"/>
              <a:t>.</a:t>
            </a:r>
            <a:br>
              <a:rPr lang="en-GB" sz="2000" dirty="0"/>
            </a:br>
            <a:r>
              <a:rPr lang="en-GB" sz="2000" dirty="0"/>
              <a:t>Note: no capital letters on adjectives.</a:t>
            </a:r>
          </a:p>
        </p:txBody>
      </p:sp>
      <p:sp>
        <p:nvSpPr>
          <p:cNvPr id="27" name="Rectangle: Rounded Corners 26">
            <a:extLst>
              <a:ext uri="{FF2B5EF4-FFF2-40B4-BE49-F238E27FC236}">
                <a16:creationId xmlns:a16="http://schemas.microsoft.com/office/drawing/2014/main" id="{74D3A388-442C-480E-8673-8165E2F29DCA}"/>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28" name="Speech Bubble: Rectangle with Corners Rounded 27">
            <a:extLst>
              <a:ext uri="{FF2B5EF4-FFF2-40B4-BE49-F238E27FC236}">
                <a16:creationId xmlns:a16="http://schemas.microsoft.com/office/drawing/2014/main" id="{AB72E459-F951-4696-9620-01AC770FC282}"/>
              </a:ext>
            </a:extLst>
          </p:cNvPr>
          <p:cNvSpPr/>
          <p:nvPr/>
        </p:nvSpPr>
        <p:spPr>
          <a:xfrm>
            <a:off x="3376179" y="4777330"/>
            <a:ext cx="3742158" cy="1444904"/>
          </a:xfrm>
          <a:prstGeom prst="wedgeRoundRectCallout">
            <a:avLst>
              <a:gd name="adj1" fmla="val -49366"/>
              <a:gd name="adj2" fmla="val -5628"/>
              <a:gd name="adj3" fmla="val 16667"/>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But: ‘Ich </a:t>
            </a:r>
            <a:r>
              <a:rPr lang="en-GB" sz="2000" dirty="0" err="1"/>
              <a:t>lerne</a:t>
            </a:r>
            <a:r>
              <a:rPr lang="en-GB" sz="2000" dirty="0"/>
              <a:t> </a:t>
            </a:r>
            <a:r>
              <a:rPr lang="en-GB" sz="2000" b="1" dirty="0"/>
              <a:t>Deutsch</a:t>
            </a:r>
            <a:r>
              <a:rPr lang="en-GB" sz="2000" dirty="0"/>
              <a:t>.’</a:t>
            </a:r>
            <a:br>
              <a:rPr lang="en-GB" sz="2000" dirty="0"/>
            </a:br>
            <a:r>
              <a:rPr lang="en-GB" sz="2000" dirty="0"/>
              <a:t>‘Ich </a:t>
            </a:r>
            <a:r>
              <a:rPr lang="en-GB" sz="2000" dirty="0" err="1"/>
              <a:t>spreche</a:t>
            </a:r>
            <a:r>
              <a:rPr lang="en-GB" sz="2000" dirty="0"/>
              <a:t> </a:t>
            </a:r>
            <a:r>
              <a:rPr lang="en-GB" sz="2000" b="1" dirty="0" err="1"/>
              <a:t>Englisch</a:t>
            </a:r>
            <a:r>
              <a:rPr lang="en-GB" sz="2000" dirty="0"/>
              <a:t>.’</a:t>
            </a:r>
            <a:br>
              <a:rPr lang="en-GB" sz="2000" dirty="0"/>
            </a:br>
            <a:r>
              <a:rPr lang="en-GB" sz="2000" dirty="0"/>
              <a:t>Languages are noun forms of nationality adjectives.</a:t>
            </a:r>
          </a:p>
        </p:txBody>
      </p:sp>
    </p:spTree>
    <p:extLst>
      <p:ext uri="{BB962C8B-B14F-4D97-AF65-F5344CB8AC3E}">
        <p14:creationId xmlns:p14="http://schemas.microsoft.com/office/powerpoint/2010/main" val="16526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P spid="12" grpId="0"/>
      <p:bldP spid="14" grpId="0"/>
      <p:bldP spid="15" grpId="0" animBg="1"/>
      <p:bldP spid="17" grpId="0" animBg="1"/>
      <p:bldP spid="18" grpId="0"/>
      <p:bldP spid="19" grpId="0" animBg="1"/>
      <p:bldP spid="20" grpId="0"/>
      <p:bldP spid="21" grpId="0"/>
      <p:bldP spid="22" grpId="0" animBg="1"/>
      <p:bldP spid="23" grpId="0"/>
      <p:bldP spid="24" grpId="0"/>
      <p:bldP spid="25" grpId="0" animBg="1"/>
      <p:bldP spid="26"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Bella aus China</a:t>
            </a:r>
            <a:endParaRPr/>
          </a:p>
        </p:txBody>
      </p:sp>
      <p:sp>
        <p:nvSpPr>
          <p:cNvPr id="235" name="Google Shape;235;p8"/>
          <p:cNvSpPr txBox="1">
            <a:spLocks noGrp="1"/>
          </p:cNvSpPr>
          <p:nvPr>
            <p:ph type="body" idx="1"/>
          </p:nvPr>
        </p:nvSpPr>
        <p:spPr>
          <a:xfrm>
            <a:off x="222323" y="1083716"/>
            <a:ext cx="10221269" cy="5474907"/>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525050"/>
              </a:buClr>
              <a:buSzPts val="2200"/>
              <a:buFont typeface="Arial"/>
              <a:buNone/>
            </a:pPr>
            <a:r>
              <a:rPr lang="de-DE" sz="2400" b="0" i="0" u="none" strike="noStrike" cap="none" dirty="0">
                <a:solidFill>
                  <a:srgbClr val="525050"/>
                </a:solidFill>
                <a:latin typeface="Century Gothic"/>
                <a:ea typeface="Century Gothic"/>
                <a:cs typeface="Century Gothic"/>
                <a:sym typeface="Century Gothic"/>
              </a:rPr>
              <a:t>Sie heißt Bella, sie ist Kellnerin*. Sie spricht Deutsch, ist aber keine Deutsche. Sie kann Englisch reden, ist aber keine Engländerin. Auch soll sie bald andere Sprachen lernen, weil sie jetzt in München arbeitet. Und Bella lernt schnell. Bellas Heimat ist China.</a:t>
            </a:r>
          </a:p>
          <a:p>
            <a:pPr marL="0" marR="0" lvl="0" indent="0" algn="l" rtl="0">
              <a:lnSpc>
                <a:spcPct val="90000"/>
              </a:lnSpc>
              <a:spcBef>
                <a:spcPts val="0"/>
              </a:spcBef>
              <a:spcAft>
                <a:spcPts val="0"/>
              </a:spcAft>
              <a:buClr>
                <a:srgbClr val="525050"/>
              </a:buClr>
              <a:buSzPts val="2200"/>
              <a:buFont typeface="Arial"/>
              <a:buNone/>
            </a:pPr>
            <a:endParaRPr lang="de-DE" dirty="0"/>
          </a:p>
          <a:p>
            <a:pPr marL="0" lvl="0" indent="0">
              <a:spcBef>
                <a:spcPts val="0"/>
              </a:spcBef>
              <a:buSzPts val="2200"/>
            </a:pPr>
            <a:r>
              <a:rPr lang="de-DE" sz="2400" b="0" i="0" u="none" strike="noStrike" cap="none" dirty="0">
                <a:solidFill>
                  <a:srgbClr val="525050"/>
                </a:solidFill>
                <a:latin typeface="Century Gothic"/>
                <a:ea typeface="Century Gothic"/>
                <a:cs typeface="Century Gothic"/>
                <a:sym typeface="Century Gothic"/>
              </a:rPr>
              <a:t>Bella ist die neue Kellnerin im Restaurant ShaoKao in München. Heute hat es viele Kunden, zwei alte Damen warten auf ihr Gong-Bao-Huhn und Bella </a:t>
            </a:r>
            <a:r>
              <a:rPr lang="de-DE" sz="2400" dirty="0">
                <a:solidFill>
                  <a:srgbClr val="525050"/>
                </a:solidFill>
                <a:latin typeface="Century Gothic"/>
                <a:ea typeface="Century Gothic"/>
                <a:cs typeface="Century Gothic"/>
                <a:sym typeface="Century Gothic"/>
              </a:rPr>
              <a:t>kommt zum Tisch</a:t>
            </a:r>
            <a:r>
              <a:rPr lang="de-DE" sz="2400" b="0" i="0" u="none" strike="noStrike" cap="none" dirty="0">
                <a:solidFill>
                  <a:srgbClr val="525050"/>
                </a:solidFill>
                <a:latin typeface="Century Gothic"/>
                <a:ea typeface="Century Gothic"/>
                <a:cs typeface="Century Gothic"/>
                <a:sym typeface="Century Gothic"/>
              </a:rPr>
              <a:t>. </a:t>
            </a:r>
            <a:r>
              <a:rPr lang="de-DE" dirty="0"/>
              <a:t>˵Guten </a:t>
            </a:r>
            <a:r>
              <a:rPr lang="de-DE" sz="2400" b="0" i="0" u="none" strike="noStrike" cap="none" dirty="0">
                <a:solidFill>
                  <a:srgbClr val="525050"/>
                </a:solidFill>
                <a:latin typeface="Century Gothic"/>
                <a:ea typeface="Century Gothic"/>
                <a:cs typeface="Century Gothic"/>
                <a:sym typeface="Century Gothic"/>
              </a:rPr>
              <a:t>Appetit!“ Am nächsten Tisch hat die junge Luise Geburtstag und Bella singt ˵Zum Geburtstag</a:t>
            </a:r>
            <a:r>
              <a:rPr lang="de-DE" sz="2400" dirty="0">
                <a:solidFill>
                  <a:srgbClr val="525050"/>
                </a:solidFill>
                <a:latin typeface="Century Gothic"/>
                <a:ea typeface="Century Gothic"/>
                <a:cs typeface="Century Gothic"/>
                <a:sym typeface="Century Gothic"/>
              </a:rPr>
              <a:t> viel Glück</a:t>
            </a:r>
            <a:r>
              <a:rPr lang="de-DE" sz="2400" b="0" i="0" u="none" strike="noStrike" cap="none" dirty="0">
                <a:solidFill>
                  <a:srgbClr val="525050"/>
                </a:solidFill>
                <a:latin typeface="Century Gothic"/>
                <a:ea typeface="Century Gothic"/>
                <a:cs typeface="Century Gothic"/>
                <a:sym typeface="Century Gothic"/>
              </a:rPr>
              <a:t>”. Bellas Stimme ist gar nicht schlecht!</a:t>
            </a:r>
          </a:p>
          <a:p>
            <a:pPr marL="0" marR="0" lvl="0" indent="0" algn="l" rtl="0">
              <a:lnSpc>
                <a:spcPct val="90000"/>
              </a:lnSpc>
              <a:spcBef>
                <a:spcPts val="0"/>
              </a:spcBef>
              <a:spcAft>
                <a:spcPts val="0"/>
              </a:spcAft>
              <a:buClr>
                <a:srgbClr val="525050"/>
              </a:buClr>
              <a:buSzPts val="2200"/>
              <a:buFont typeface="Arial"/>
              <a:buNone/>
            </a:pPr>
            <a:endParaRPr lang="de-DE" dirty="0"/>
          </a:p>
          <a:p>
            <a:pPr marL="0" marR="0" lvl="0" indent="0" algn="l" rtl="0">
              <a:lnSpc>
                <a:spcPct val="90000"/>
              </a:lnSpc>
              <a:spcBef>
                <a:spcPts val="0"/>
              </a:spcBef>
              <a:spcAft>
                <a:spcPts val="0"/>
              </a:spcAft>
              <a:buClr>
                <a:srgbClr val="525050"/>
              </a:buClr>
              <a:buSzPts val="2200"/>
              <a:buFont typeface="Arial"/>
              <a:buNone/>
            </a:pPr>
            <a:r>
              <a:rPr lang="de-DE" sz="2400" b="0" i="0" u="none" strike="noStrike" cap="none" dirty="0">
                <a:solidFill>
                  <a:srgbClr val="525050"/>
                </a:solidFill>
                <a:latin typeface="Century Gothic"/>
                <a:ea typeface="Century Gothic"/>
                <a:cs typeface="Century Gothic"/>
                <a:sym typeface="Century Gothic"/>
              </a:rPr>
              <a:t>Peirong Chen, ShaoKaos Besitzer, findet Bella einfach toll. ˵Sie ist nie krank, auch in der Corona-Zeit. Und sie macht nie Urlaub. Nach 12 Stunden Arbeit hat sie noch viel Energie!”</a:t>
            </a:r>
          </a:p>
          <a:p>
            <a:pPr marL="0" marR="0" lvl="0" indent="0" algn="l" rtl="0">
              <a:lnSpc>
                <a:spcPct val="90000"/>
              </a:lnSpc>
              <a:spcBef>
                <a:spcPts val="0"/>
              </a:spcBef>
              <a:spcAft>
                <a:spcPts val="0"/>
              </a:spcAft>
              <a:buClr>
                <a:srgbClr val="525050"/>
              </a:buClr>
              <a:buSzPts val="2200"/>
              <a:buFont typeface="Arial"/>
              <a:buNone/>
            </a:pPr>
            <a:endParaRPr lang="de-DE" dirty="0"/>
          </a:p>
          <a:p>
            <a:pPr marL="0" marR="0" lvl="0" indent="0" algn="l" rtl="0">
              <a:lnSpc>
                <a:spcPct val="90000"/>
              </a:lnSpc>
              <a:spcBef>
                <a:spcPts val="0"/>
              </a:spcBef>
              <a:spcAft>
                <a:spcPts val="0"/>
              </a:spcAft>
              <a:buClr>
                <a:srgbClr val="525050"/>
              </a:buClr>
              <a:buSzPts val="2200"/>
              <a:buFont typeface="Arial"/>
              <a:buNone/>
            </a:pPr>
            <a:r>
              <a:rPr lang="de-DE" sz="2400" b="0" i="0" u="none" strike="noStrike" cap="none" dirty="0">
                <a:solidFill>
                  <a:srgbClr val="525050"/>
                </a:solidFill>
                <a:latin typeface="Century Gothic"/>
                <a:ea typeface="Century Gothic"/>
                <a:cs typeface="Century Gothic"/>
                <a:sym typeface="Century Gothic"/>
              </a:rPr>
              <a:t>Bella hat ein Katzengesicht, ihre Augen sind hellblau und blinzeln, wenn Peirong über sie spricht. Bella miaut. Ist Bella eine Katze? Nein, keine Katze, auch kein Mensch. Bella ist ein 1,29 Meter großer Roboter. </a:t>
            </a:r>
            <a:endParaRPr lang="de-DE" dirty="0"/>
          </a:p>
        </p:txBody>
      </p:sp>
      <p:sp>
        <p:nvSpPr>
          <p:cNvPr id="245" name="Google Shape;245;p8"/>
          <p:cNvSpPr/>
          <p:nvPr/>
        </p:nvSpPr>
        <p:spPr>
          <a:xfrm>
            <a:off x="759855" y="1096303"/>
            <a:ext cx="69545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6" name="Google Shape;246;p8"/>
          <p:cNvSpPr/>
          <p:nvPr/>
        </p:nvSpPr>
        <p:spPr>
          <a:xfrm>
            <a:off x="2676660" y="1083717"/>
            <a:ext cx="349875"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7" name="Google Shape;247;p8"/>
          <p:cNvSpPr/>
          <p:nvPr/>
        </p:nvSpPr>
        <p:spPr>
          <a:xfrm>
            <a:off x="4798673" y="1083717"/>
            <a:ext cx="89378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8" name="Google Shape;248;p8"/>
          <p:cNvSpPr/>
          <p:nvPr/>
        </p:nvSpPr>
        <p:spPr>
          <a:xfrm>
            <a:off x="2207132" y="1348990"/>
            <a:ext cx="69545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9" name="Google Shape;249;p8"/>
          <p:cNvSpPr/>
          <p:nvPr/>
        </p:nvSpPr>
        <p:spPr>
          <a:xfrm>
            <a:off x="4145828" y="1384889"/>
            <a:ext cx="858896"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0" name="Google Shape;250;p8"/>
          <p:cNvSpPr/>
          <p:nvPr/>
        </p:nvSpPr>
        <p:spPr>
          <a:xfrm>
            <a:off x="9421403" y="1385053"/>
            <a:ext cx="614835" cy="345674"/>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1" name="Google Shape;251;p8"/>
          <p:cNvSpPr/>
          <p:nvPr/>
        </p:nvSpPr>
        <p:spPr>
          <a:xfrm>
            <a:off x="3499590" y="1692626"/>
            <a:ext cx="858896"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2" name="Google Shape;252;p8"/>
          <p:cNvSpPr/>
          <p:nvPr/>
        </p:nvSpPr>
        <p:spPr>
          <a:xfrm>
            <a:off x="7743542" y="1579311"/>
            <a:ext cx="1116120"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3" name="Google Shape;253;p8"/>
          <p:cNvSpPr/>
          <p:nvPr/>
        </p:nvSpPr>
        <p:spPr>
          <a:xfrm>
            <a:off x="270434" y="1925149"/>
            <a:ext cx="69545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4" name="Google Shape;254;p8"/>
          <p:cNvSpPr/>
          <p:nvPr/>
        </p:nvSpPr>
        <p:spPr>
          <a:xfrm>
            <a:off x="9489581" y="2378121"/>
            <a:ext cx="478478" cy="366093"/>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5" name="Google Shape;255;p8"/>
          <p:cNvSpPr/>
          <p:nvPr/>
        </p:nvSpPr>
        <p:spPr>
          <a:xfrm>
            <a:off x="4557829" y="2664025"/>
            <a:ext cx="89378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6" name="Google Shape;256;p8"/>
          <p:cNvSpPr/>
          <p:nvPr/>
        </p:nvSpPr>
        <p:spPr>
          <a:xfrm>
            <a:off x="238706" y="2969584"/>
            <a:ext cx="103226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8" name="Google Shape;258;p8"/>
          <p:cNvSpPr/>
          <p:nvPr/>
        </p:nvSpPr>
        <p:spPr>
          <a:xfrm>
            <a:off x="3288055" y="3266672"/>
            <a:ext cx="69545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9" name="Google Shape;259;p8"/>
          <p:cNvSpPr/>
          <p:nvPr/>
        </p:nvSpPr>
        <p:spPr>
          <a:xfrm>
            <a:off x="4645539" y="4038285"/>
            <a:ext cx="69545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0" name="Google Shape;260;p8"/>
          <p:cNvSpPr/>
          <p:nvPr/>
        </p:nvSpPr>
        <p:spPr>
          <a:xfrm>
            <a:off x="4756866" y="4297012"/>
            <a:ext cx="864516"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3" name="Google Shape;263;p8"/>
          <p:cNvSpPr/>
          <p:nvPr/>
        </p:nvSpPr>
        <p:spPr>
          <a:xfrm>
            <a:off x="5621382" y="5119747"/>
            <a:ext cx="695459"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4" name="Google Shape;264;p8"/>
          <p:cNvSpPr/>
          <p:nvPr/>
        </p:nvSpPr>
        <p:spPr>
          <a:xfrm>
            <a:off x="4289768" y="5412545"/>
            <a:ext cx="858896"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5" name="Google Shape;265;p8"/>
          <p:cNvSpPr txBox="1"/>
          <p:nvPr/>
        </p:nvSpPr>
        <p:spPr>
          <a:xfrm>
            <a:off x="4330589" y="299376"/>
            <a:ext cx="63933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Finde</a:t>
            </a:r>
            <a:r>
              <a:rPr lang="en-GB" sz="2400" b="1" i="0" u="none" strike="noStrike" cap="none" dirty="0">
                <a:solidFill>
                  <a:srgbClr val="525050"/>
                </a:solidFill>
                <a:latin typeface="Century Gothic"/>
                <a:ea typeface="Century Gothic"/>
                <a:cs typeface="Century Gothic"/>
                <a:sym typeface="Century Gothic"/>
              </a:rPr>
              <a:t> die </a:t>
            </a:r>
            <a:r>
              <a:rPr lang="en-GB" sz="2400" b="1" i="0" u="none" strike="noStrike" cap="none" dirty="0" err="1">
                <a:solidFill>
                  <a:srgbClr val="525050"/>
                </a:solidFill>
                <a:latin typeface="Century Gothic"/>
                <a:ea typeface="Century Gothic"/>
                <a:cs typeface="Century Gothic"/>
                <a:sym typeface="Century Gothic"/>
              </a:rPr>
              <a:t>Verben</a:t>
            </a:r>
            <a:r>
              <a:rPr lang="en-GB" sz="2400" b="1" i="0" u="none" strike="noStrike" cap="none" dirty="0">
                <a:solidFill>
                  <a:srgbClr val="525050"/>
                </a:solidFill>
                <a:latin typeface="Century Gothic"/>
                <a:ea typeface="Century Gothic"/>
                <a:cs typeface="Century Gothic"/>
                <a:sym typeface="Century Gothic"/>
              </a:rPr>
              <a:t>. Was </a:t>
            </a:r>
            <a:r>
              <a:rPr lang="en-GB" sz="2400" b="1" i="0" u="none" strike="noStrike" cap="none" dirty="0" err="1">
                <a:solidFill>
                  <a:srgbClr val="525050"/>
                </a:solidFill>
                <a:latin typeface="Century Gothic"/>
                <a:ea typeface="Century Gothic"/>
                <a:cs typeface="Century Gothic"/>
                <a:sym typeface="Century Gothic"/>
              </a:rPr>
              <a:t>sind</a:t>
            </a:r>
            <a:r>
              <a:rPr lang="en-GB" sz="2400" b="1" i="0" u="none" strike="noStrike" cap="none" dirty="0">
                <a:solidFill>
                  <a:srgbClr val="525050"/>
                </a:solidFill>
                <a:latin typeface="Century Gothic"/>
                <a:ea typeface="Century Gothic"/>
                <a:cs typeface="Century Gothic"/>
                <a:sym typeface="Century Gothic"/>
              </a:rPr>
              <a:t> die Infinitive?</a:t>
            </a:r>
            <a:endParaRPr b="1" dirty="0"/>
          </a:p>
        </p:txBody>
      </p:sp>
      <p:sp>
        <p:nvSpPr>
          <p:cNvPr id="266" name="Google Shape;266;p8"/>
          <p:cNvSpPr/>
          <p:nvPr/>
        </p:nvSpPr>
        <p:spPr>
          <a:xfrm>
            <a:off x="11088661" y="114123"/>
            <a:ext cx="94935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
        <p:nvSpPr>
          <p:cNvPr id="35" name="Google Shape;263;p8">
            <a:extLst>
              <a:ext uri="{FF2B5EF4-FFF2-40B4-BE49-F238E27FC236}">
                <a16:creationId xmlns:a16="http://schemas.microsoft.com/office/drawing/2014/main" id="{4CF17DC3-9599-42FA-B7FC-3E1AE21256F1}"/>
              </a:ext>
            </a:extLst>
          </p:cNvPr>
          <p:cNvSpPr/>
          <p:nvPr/>
        </p:nvSpPr>
        <p:spPr>
          <a:xfrm>
            <a:off x="7962221" y="5086842"/>
            <a:ext cx="1116120" cy="345838"/>
          </a:xfrm>
          <a:prstGeom prst="roundRect">
            <a:avLst>
              <a:gd name="adj" fmla="val 16667"/>
            </a:avLst>
          </a:prstGeom>
          <a:solidFill>
            <a:schemeClr val="accent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3" name="Google Shape;410;p19">
            <a:extLst>
              <a:ext uri="{FF2B5EF4-FFF2-40B4-BE49-F238E27FC236}">
                <a16:creationId xmlns:a16="http://schemas.microsoft.com/office/drawing/2014/main" id="{79D3F77C-A586-4777-B280-8609E0795CAE}"/>
              </a:ext>
            </a:extLst>
          </p:cNvPr>
          <p:cNvSpPr txBox="1"/>
          <p:nvPr/>
        </p:nvSpPr>
        <p:spPr>
          <a:xfrm>
            <a:off x="13326755" y="2662821"/>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sz="1800" b="1" dirty="0">
                <a:solidFill>
                  <a:schemeClr val="tx1">
                    <a:lumMod val="75000"/>
                  </a:schemeClr>
                </a:solidFill>
                <a:latin typeface="Century Gothic"/>
                <a:ea typeface="Century Gothic"/>
                <a:cs typeface="Century Gothic"/>
                <a:sym typeface="Century Gothic"/>
              </a:rPr>
              <a:t>S</a:t>
            </a:r>
            <a:endParaRPr sz="1800" b="1" dirty="0">
              <a:solidFill>
                <a:schemeClr val="tx1">
                  <a:lumMod val="75000"/>
                </a:schemeClr>
              </a:solidFill>
              <a:latin typeface="Century Gothic"/>
              <a:ea typeface="Century Gothic"/>
              <a:cs typeface="Century Gothic"/>
              <a:sym typeface="Century Gothic"/>
            </a:endParaRPr>
          </a:p>
        </p:txBody>
      </p:sp>
      <p:sp>
        <p:nvSpPr>
          <p:cNvPr id="34" name="Google Shape;387;p19">
            <a:extLst>
              <a:ext uri="{FF2B5EF4-FFF2-40B4-BE49-F238E27FC236}">
                <a16:creationId xmlns:a16="http://schemas.microsoft.com/office/drawing/2014/main" id="{EA2A633D-C44E-41A1-B874-72DB5ACDF0D7}"/>
              </a:ext>
            </a:extLst>
          </p:cNvPr>
          <p:cNvSpPr/>
          <p:nvPr/>
        </p:nvSpPr>
        <p:spPr>
          <a:xfrm>
            <a:off x="10835869" y="1237836"/>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SzPts val="2000"/>
              <a:buFont typeface="Calibri"/>
              <a:buNone/>
              <a:defRPr/>
            </a:pPr>
            <a:endParaRPr sz="2000">
              <a:latin typeface="Century Gothic"/>
              <a:ea typeface="Century Gothic"/>
              <a:cs typeface="Century Gothic"/>
              <a:sym typeface="Century Gothic"/>
            </a:endParaRPr>
          </a:p>
        </p:txBody>
      </p:sp>
      <p:sp>
        <p:nvSpPr>
          <p:cNvPr id="36" name="Google Shape;388;p19">
            <a:extLst>
              <a:ext uri="{FF2B5EF4-FFF2-40B4-BE49-F238E27FC236}">
                <a16:creationId xmlns:a16="http://schemas.microsoft.com/office/drawing/2014/main" id="{DCEF8C40-85EF-4297-95AA-CE0CD5CAB68E}"/>
              </a:ext>
            </a:extLst>
          </p:cNvPr>
          <p:cNvSpPr/>
          <p:nvPr/>
        </p:nvSpPr>
        <p:spPr>
          <a:xfrm>
            <a:off x="10836897" y="1237292"/>
            <a:ext cx="503528" cy="4156259"/>
          </a:xfrm>
          <a:prstGeom prst="rect">
            <a:avLst/>
          </a:prstGeom>
          <a:solidFill>
            <a:srgbClr val="FFCC00"/>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SzPts val="2000"/>
              <a:buFont typeface="Calibri"/>
              <a:buNone/>
              <a:defRPr/>
            </a:pPr>
            <a:endParaRPr sz="2000">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9DB79DC9-8DA4-48AE-A653-CEF8D27DD591}"/>
              </a:ext>
            </a:extLst>
          </p:cNvPr>
          <p:cNvCxnSpPr/>
          <p:nvPr/>
        </p:nvCxnSpPr>
        <p:spPr>
          <a:xfrm>
            <a:off x="11519241" y="1226408"/>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B7310B9D-C88B-49D3-94B3-F459BCADC3AB}"/>
              </a:ext>
            </a:extLst>
          </p:cNvPr>
          <p:cNvCxnSpPr/>
          <p:nvPr/>
        </p:nvCxnSpPr>
        <p:spPr>
          <a:xfrm>
            <a:off x="11496632" y="1226407"/>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7BAA862E-7BCC-4450-94DC-8C6AE7766707}"/>
              </a:ext>
            </a:extLst>
          </p:cNvPr>
          <p:cNvCxnSpPr/>
          <p:nvPr/>
        </p:nvCxnSpPr>
        <p:spPr>
          <a:xfrm>
            <a:off x="11519242" y="5382666"/>
            <a:ext cx="216791"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3;p19">
            <a:extLst>
              <a:ext uri="{FF2B5EF4-FFF2-40B4-BE49-F238E27FC236}">
                <a16:creationId xmlns:a16="http://schemas.microsoft.com/office/drawing/2014/main" id="{4B1009C1-C1E6-4D9A-A91A-0F06CA07836E}"/>
              </a:ext>
            </a:extLst>
          </p:cNvPr>
          <p:cNvSpPr txBox="1"/>
          <p:nvPr/>
        </p:nvSpPr>
        <p:spPr>
          <a:xfrm>
            <a:off x="11636163" y="1022715"/>
            <a:ext cx="957385"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chemeClr val="tx1">
                    <a:lumMod val="75000"/>
                  </a:schemeClr>
                </a:solidFill>
                <a:effectLst/>
                <a:uLnTx/>
                <a:uFillTx/>
                <a:latin typeface="Century Gothic"/>
                <a:ea typeface="Century Gothic"/>
                <a:cs typeface="Century Gothic"/>
                <a:sym typeface="Century Gothic"/>
              </a:rPr>
              <a:t>60</a:t>
            </a:r>
            <a:endParaRPr kumimoji="0" sz="1800" b="0" i="0" u="none" strike="noStrike" kern="0" cap="none" spc="0" normalizeH="0" baseline="0" noProof="0">
              <a:ln>
                <a:noFill/>
              </a:ln>
              <a:solidFill>
                <a:schemeClr val="tx1">
                  <a:lumMod val="75000"/>
                </a:schemeClr>
              </a:solidFill>
              <a:effectLst/>
              <a:uLnTx/>
              <a:uFillTx/>
              <a:ea typeface="+mn-ea"/>
            </a:endParaRPr>
          </a:p>
        </p:txBody>
      </p:sp>
      <p:sp>
        <p:nvSpPr>
          <p:cNvPr id="41" name="Google Shape;394;p19">
            <a:extLst>
              <a:ext uri="{FF2B5EF4-FFF2-40B4-BE49-F238E27FC236}">
                <a16:creationId xmlns:a16="http://schemas.microsoft.com/office/drawing/2014/main" id="{FA5DDFB9-5C3A-4342-95E0-422D788A1910}"/>
              </a:ext>
            </a:extLst>
          </p:cNvPr>
          <p:cNvSpPr txBox="1"/>
          <p:nvPr/>
        </p:nvSpPr>
        <p:spPr>
          <a:xfrm>
            <a:off x="11602206" y="4976397"/>
            <a:ext cx="872611"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chemeClr val="tx1">
                    <a:lumMod val="75000"/>
                  </a:schemeClr>
                </a:solidFill>
                <a:effectLst/>
                <a:uLnTx/>
                <a:uFillTx/>
                <a:latin typeface="Century Gothic"/>
                <a:ea typeface="Century Gothic"/>
                <a:cs typeface="Century Gothic"/>
                <a:sym typeface="Century Gothic"/>
              </a:rPr>
              <a:t>0</a:t>
            </a:r>
            <a:endParaRPr kumimoji="0" sz="1800" b="0" i="0" u="none" strike="noStrike" kern="0" cap="none" spc="0" normalizeH="0" baseline="0" noProof="0" dirty="0">
              <a:ln>
                <a:noFill/>
              </a:ln>
              <a:solidFill>
                <a:schemeClr val="tx1">
                  <a:lumMod val="75000"/>
                </a:schemeClr>
              </a:solidFill>
              <a:effectLst/>
              <a:uLnTx/>
              <a:uFillTx/>
              <a:ea typeface="+mn-ea"/>
            </a:endParaRPr>
          </a:p>
        </p:txBody>
      </p:sp>
      <p:sp>
        <p:nvSpPr>
          <p:cNvPr id="42" name="Google Shape;395;p19">
            <a:extLst>
              <a:ext uri="{FF2B5EF4-FFF2-40B4-BE49-F238E27FC236}">
                <a16:creationId xmlns:a16="http://schemas.microsoft.com/office/drawing/2014/main" id="{20329E78-166C-46F1-A389-AF86F8D07257}"/>
              </a:ext>
            </a:extLst>
          </p:cNvPr>
          <p:cNvSpPr/>
          <p:nvPr/>
        </p:nvSpPr>
        <p:spPr>
          <a:xfrm>
            <a:off x="10692919" y="5613086"/>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chemeClr val="tx1">
                    <a:lumMod val="75000"/>
                  </a:schemeClr>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chemeClr val="tx1">
                  <a:lumMod val="75000"/>
                </a:schemeClr>
              </a:solidFill>
              <a:effectLst/>
              <a:uLnTx/>
              <a:uFillTx/>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p:stCondLst>
                        <p:cond delay="0"/>
                      </p:stCondLst>
                      <p:childTnLst>
                        <p:par>
                          <p:cTn id="77" fill="hold">
                            <p:stCondLst>
                              <p:cond delay="0"/>
                            </p:stCondLst>
                            <p:childTnLst>
                              <p:par>
                                <p:cTn id="78" presetID="12" presetClass="exit" presetSubtype="4" fill="remove" grpId="0" nodeType="clickEffect">
                                  <p:stCondLst>
                                    <p:cond delay="0"/>
                                  </p:stCondLst>
                                  <p:childTnLst>
                                    <p:anim calcmode="lin" valueType="num">
                                      <p:cBhvr additive="base">
                                        <p:cTn id="79" dur="59000"/>
                                        <p:tgtEl>
                                          <p:spTgt spid="36"/>
                                        </p:tgtEl>
                                        <p:attrNameLst>
                                          <p:attrName>ppt_y</p:attrName>
                                        </p:attrNameLst>
                                      </p:cBhvr>
                                      <p:tavLst>
                                        <p:tav tm="0">
                                          <p:val>
                                            <p:strVal val="#ppt_y"/>
                                          </p:val>
                                        </p:tav>
                                        <p:tav tm="100000">
                                          <p:val>
                                            <p:strVal val="#ppt_y+#ppt_h*1.125000"/>
                                          </p:val>
                                        </p:tav>
                                      </p:tavLst>
                                    </p:anim>
                                    <p:animEffect transition="out" filter="wipe(down)">
                                      <p:cBhvr>
                                        <p:cTn id="80" dur="59000"/>
                                        <p:tgtEl>
                                          <p:spTgt spid="36"/>
                                        </p:tgtEl>
                                      </p:cBhvr>
                                    </p:animEffect>
                                    <p:set>
                                      <p:cBhvr>
                                        <p:cTn id="81" dur="1" fill="hold">
                                          <p:stCondLst>
                                            <p:cond delay="58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txBox="1">
            <a:spLocks noGrp="1"/>
          </p:cNvSpPr>
          <p:nvPr>
            <p:ph type="title"/>
          </p:nvPr>
        </p:nvSpPr>
        <p:spPr>
          <a:xfrm>
            <a:off x="-1" y="213557"/>
            <a:ext cx="6315075"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 Closed (yes/no) questions</a:t>
            </a:r>
            <a:endParaRPr/>
          </a:p>
        </p:txBody>
      </p:sp>
      <p:sp>
        <p:nvSpPr>
          <p:cNvPr id="273" name="Google Shape;273;p9"/>
          <p:cNvSpPr/>
          <p:nvPr/>
        </p:nvSpPr>
        <p:spPr>
          <a:xfrm>
            <a:off x="10310192" y="247046"/>
            <a:ext cx="1647136"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Grammatik</a:t>
            </a:r>
            <a:endParaRPr/>
          </a:p>
        </p:txBody>
      </p:sp>
      <p:sp>
        <p:nvSpPr>
          <p:cNvPr id="274" name="Google Shape;274;p9"/>
          <p:cNvSpPr txBox="1"/>
          <p:nvPr/>
        </p:nvSpPr>
        <p:spPr>
          <a:xfrm>
            <a:off x="215956" y="1886452"/>
            <a:ext cx="492436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1" i="0" u="none" strike="noStrike" cap="none">
                <a:solidFill>
                  <a:srgbClr val="3D3C3C"/>
                </a:solidFill>
                <a:latin typeface="Century Gothic"/>
                <a:ea typeface="Century Gothic"/>
                <a:cs typeface="Century Gothic"/>
                <a:sym typeface="Century Gothic"/>
              </a:rPr>
              <a:t>Present simple – normally; routine</a:t>
            </a:r>
            <a:endParaRPr/>
          </a:p>
        </p:txBody>
      </p:sp>
      <p:sp>
        <p:nvSpPr>
          <p:cNvPr id="275" name="Google Shape;275;p9"/>
          <p:cNvSpPr txBox="1"/>
          <p:nvPr/>
        </p:nvSpPr>
        <p:spPr>
          <a:xfrm>
            <a:off x="73061" y="2864314"/>
            <a:ext cx="7242139" cy="430887"/>
          </a:xfrm>
          <a:prstGeom prst="rect">
            <a:avLst/>
          </a:prstGeom>
          <a:noFill/>
          <a:ln>
            <a:noFill/>
          </a:ln>
        </p:spPr>
        <p:txBody>
          <a:bodyPr spcFirstLastPara="1" wrap="square" lIns="91425" tIns="45700" rIns="91425" bIns="45700" anchor="t" anchorCtr="0">
            <a:spAutoFit/>
          </a:bodyPr>
          <a:lstStyle/>
          <a:p>
            <a:pPr lvl="0">
              <a:buClr>
                <a:srgbClr val="3D3C3C"/>
              </a:buClr>
              <a:buSzPts val="2200"/>
            </a:pPr>
            <a:r>
              <a:rPr lang="en-GB" sz="2200" b="1" i="0" u="none" strike="noStrike" cap="none" dirty="0">
                <a:solidFill>
                  <a:srgbClr val="3D3C3C"/>
                </a:solidFill>
                <a:latin typeface="Century Gothic"/>
                <a:ea typeface="Century Gothic"/>
                <a:cs typeface="Century Gothic"/>
                <a:sym typeface="Century Gothic"/>
              </a:rPr>
              <a:t>Present continuous </a:t>
            </a:r>
            <a:r>
              <a:rPr lang="en-GB" sz="2200" b="0" i="0" u="none" strike="noStrike" cap="none" dirty="0">
                <a:solidFill>
                  <a:srgbClr val="3D3C3C"/>
                </a:solidFill>
                <a:latin typeface="Century Gothic"/>
                <a:ea typeface="Century Gothic"/>
                <a:cs typeface="Century Gothic"/>
                <a:sym typeface="Century Gothic"/>
              </a:rPr>
              <a:t>(BE + </a:t>
            </a:r>
            <a:r>
              <a:rPr lang="en-GB" sz="2200" dirty="0">
                <a:solidFill>
                  <a:srgbClr val="3D3C3C"/>
                </a:solidFill>
                <a:latin typeface="Century Gothic"/>
                <a:ea typeface="Century Gothic"/>
                <a:cs typeface="Century Gothic"/>
                <a:sym typeface="Century Gothic"/>
              </a:rPr>
              <a:t>–</a:t>
            </a:r>
            <a:r>
              <a:rPr lang="en-GB" sz="2200" dirty="0" err="1">
                <a:solidFill>
                  <a:srgbClr val="3D3C3C"/>
                </a:solidFill>
                <a:latin typeface="Century Gothic"/>
                <a:ea typeface="Century Gothic"/>
                <a:cs typeface="Century Gothic"/>
                <a:sym typeface="Century Gothic"/>
              </a:rPr>
              <a:t>ing</a:t>
            </a:r>
            <a:r>
              <a:rPr lang="en-GB" sz="2200" b="0" i="0" u="none" strike="noStrike" cap="none" dirty="0">
                <a:solidFill>
                  <a:srgbClr val="3D3C3C"/>
                </a:solidFill>
                <a:latin typeface="Century Gothic"/>
                <a:ea typeface="Century Gothic"/>
                <a:cs typeface="Century Gothic"/>
                <a:sym typeface="Century Gothic"/>
              </a:rPr>
              <a:t>) </a:t>
            </a:r>
            <a:r>
              <a:rPr lang="en-GB" sz="2200" b="1" i="0" u="none" strike="noStrike" cap="none" dirty="0">
                <a:solidFill>
                  <a:srgbClr val="3D3C3C"/>
                </a:solidFill>
                <a:latin typeface="Century Gothic"/>
                <a:ea typeface="Century Gothic"/>
                <a:cs typeface="Century Gothic"/>
                <a:sym typeface="Century Gothic"/>
              </a:rPr>
              <a:t>–</a:t>
            </a:r>
            <a:r>
              <a:rPr lang="en-GB" sz="2200" b="0" i="0" u="none" strike="noStrike" cap="none" dirty="0">
                <a:solidFill>
                  <a:srgbClr val="3D3C3C"/>
                </a:solidFill>
                <a:latin typeface="Century Gothic"/>
                <a:ea typeface="Century Gothic"/>
                <a:cs typeface="Century Gothic"/>
                <a:sym typeface="Century Gothic"/>
              </a:rPr>
              <a:t> </a:t>
            </a:r>
            <a:r>
              <a:rPr lang="en-GB" sz="2200" b="1" i="0" u="none" strike="noStrike" cap="none" dirty="0">
                <a:solidFill>
                  <a:srgbClr val="3D3C3C"/>
                </a:solidFill>
                <a:latin typeface="Century Gothic"/>
                <a:ea typeface="Century Gothic"/>
                <a:cs typeface="Century Gothic"/>
                <a:sym typeface="Century Gothic"/>
              </a:rPr>
              <a:t>ongoing; current</a:t>
            </a:r>
            <a:endParaRPr dirty="0"/>
          </a:p>
        </p:txBody>
      </p:sp>
      <p:sp>
        <p:nvSpPr>
          <p:cNvPr id="276" name="Google Shape;276;p9"/>
          <p:cNvSpPr/>
          <p:nvPr/>
        </p:nvSpPr>
        <p:spPr>
          <a:xfrm>
            <a:off x="194531" y="3952856"/>
            <a:ext cx="1044116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100"/>
              <a:buFont typeface="Century Gothic"/>
              <a:buNone/>
            </a:pPr>
            <a:r>
              <a:rPr lang="en-GB" sz="2100" b="0" i="0" u="none" strike="noStrike" cap="none">
                <a:solidFill>
                  <a:srgbClr val="3D3C3C"/>
                </a:solidFill>
                <a:latin typeface="Century Gothic"/>
                <a:ea typeface="Century Gothic"/>
                <a:cs typeface="Century Gothic"/>
                <a:sym typeface="Century Gothic"/>
              </a:rPr>
              <a:t>Remember that English has </a:t>
            </a:r>
            <a:r>
              <a:rPr lang="en-GB" sz="2100" b="1" i="0" u="none" strike="noStrike" cap="none">
                <a:solidFill>
                  <a:srgbClr val="3D3C3C"/>
                </a:solidFill>
                <a:latin typeface="Century Gothic"/>
                <a:ea typeface="Century Gothic"/>
                <a:cs typeface="Century Gothic"/>
                <a:sym typeface="Century Gothic"/>
              </a:rPr>
              <a:t>two present tense forms. </a:t>
            </a:r>
            <a:endParaRPr/>
          </a:p>
          <a:p>
            <a:pPr marL="0" marR="0" lvl="0" indent="0" algn="l" rtl="0">
              <a:lnSpc>
                <a:spcPct val="100000"/>
              </a:lnSpc>
              <a:spcBef>
                <a:spcPts val="0"/>
              </a:spcBef>
              <a:spcAft>
                <a:spcPts val="0"/>
              </a:spcAft>
              <a:buClr>
                <a:schemeClr val="dk1"/>
              </a:buClr>
              <a:buSzPts val="2100"/>
              <a:buFont typeface="Century Gothic"/>
              <a:buNone/>
            </a:pPr>
            <a:endParaRPr sz="2100" b="1" i="0" u="none" strike="noStrike" cap="none">
              <a:solidFill>
                <a:srgbClr val="3D3C3C"/>
              </a:solidFill>
              <a:latin typeface="Century Gothic"/>
              <a:ea typeface="Century Gothic"/>
              <a:cs typeface="Century Gothic"/>
              <a:sym typeface="Century Gothic"/>
            </a:endParaRPr>
          </a:p>
        </p:txBody>
      </p:sp>
      <p:sp>
        <p:nvSpPr>
          <p:cNvPr id="277" name="Google Shape;277;p9"/>
          <p:cNvSpPr/>
          <p:nvPr/>
        </p:nvSpPr>
        <p:spPr>
          <a:xfrm>
            <a:off x="194531" y="4412631"/>
            <a:ext cx="914070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Adverbs of time</a:t>
            </a:r>
            <a:r>
              <a:rPr lang="en-GB" sz="2200" b="0" i="0" u="none" strike="noStrike" cap="none">
                <a:solidFill>
                  <a:srgbClr val="C00000"/>
                </a:solidFill>
                <a:latin typeface="Century Gothic"/>
                <a:ea typeface="Century Gothic"/>
                <a:cs typeface="Century Gothic"/>
                <a:sym typeface="Century Gothic"/>
              </a:rPr>
              <a:t> </a:t>
            </a:r>
            <a:r>
              <a:rPr lang="en-GB" sz="2200" b="0" i="0" u="none" strike="noStrike" cap="none">
                <a:solidFill>
                  <a:srgbClr val="3D3C3C"/>
                </a:solidFill>
                <a:latin typeface="Century Gothic"/>
                <a:ea typeface="Century Gothic"/>
                <a:cs typeface="Century Gothic"/>
                <a:sym typeface="Century Gothic"/>
              </a:rPr>
              <a:t>tell us which English tense to choose.</a:t>
            </a:r>
            <a:endParaRPr/>
          </a:p>
        </p:txBody>
      </p:sp>
      <p:sp>
        <p:nvSpPr>
          <p:cNvPr id="278" name="Google Shape;278;p9"/>
          <p:cNvSpPr/>
          <p:nvPr/>
        </p:nvSpPr>
        <p:spPr>
          <a:xfrm>
            <a:off x="194531" y="5128353"/>
            <a:ext cx="1026099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0" i="0" u="none" strike="noStrike" cap="none">
                <a:solidFill>
                  <a:srgbClr val="3D3C3C"/>
                </a:solidFill>
                <a:latin typeface="Century Gothic"/>
                <a:ea typeface="Century Gothic"/>
                <a:cs typeface="Century Gothic"/>
                <a:sym typeface="Century Gothic"/>
              </a:rPr>
              <a:t>German has </a:t>
            </a:r>
            <a:r>
              <a:rPr lang="en-GB" sz="2100" b="1" i="0" u="none" strike="noStrike" cap="none">
                <a:solidFill>
                  <a:srgbClr val="3D3C3C"/>
                </a:solidFill>
                <a:latin typeface="Century Gothic"/>
                <a:ea typeface="Century Gothic"/>
                <a:cs typeface="Century Gothic"/>
                <a:sym typeface="Century Gothic"/>
              </a:rPr>
              <a:t>one present tense </a:t>
            </a:r>
            <a:r>
              <a:rPr lang="en-GB" sz="2100" b="0" i="0" u="none" strike="noStrike" cap="none">
                <a:solidFill>
                  <a:srgbClr val="3D3C3C"/>
                </a:solidFill>
                <a:latin typeface="Century Gothic"/>
                <a:ea typeface="Century Gothic"/>
                <a:cs typeface="Century Gothic"/>
                <a:sym typeface="Century Gothic"/>
              </a:rPr>
              <a:t>only. </a:t>
            </a:r>
            <a:r>
              <a:rPr lang="en-GB" sz="2100">
                <a:solidFill>
                  <a:srgbClr val="3D3C3C"/>
                </a:solidFill>
                <a:latin typeface="Century Gothic"/>
                <a:ea typeface="Century Gothic"/>
                <a:cs typeface="Century Gothic"/>
                <a:sym typeface="Century Gothic"/>
              </a:rPr>
              <a:t>It is used with </a:t>
            </a:r>
            <a:r>
              <a:rPr lang="en-GB" sz="2000" b="1">
                <a:solidFill>
                  <a:srgbClr val="C00000"/>
                </a:solidFill>
                <a:latin typeface="Century Gothic"/>
                <a:ea typeface="Century Gothic"/>
                <a:cs typeface="Century Gothic"/>
                <a:sym typeface="Century Gothic"/>
              </a:rPr>
              <a:t>all adverbs</a:t>
            </a:r>
            <a:r>
              <a:rPr lang="en-GB" sz="2000">
                <a:solidFill>
                  <a:srgbClr val="3D3C3C"/>
                </a:solidFill>
                <a:latin typeface="Century Gothic"/>
                <a:ea typeface="Century Gothic"/>
                <a:cs typeface="Century Gothic"/>
                <a:sym typeface="Century Gothic"/>
              </a:rPr>
              <a:t>.</a:t>
            </a:r>
            <a:endParaRPr sz="2100" b="0" i="0" u="none" strike="noStrike" cap="none">
              <a:solidFill>
                <a:srgbClr val="3D3C3C"/>
              </a:solidFill>
              <a:latin typeface="Century Gothic"/>
              <a:ea typeface="Century Gothic"/>
              <a:cs typeface="Century Gothic"/>
              <a:sym typeface="Century Gothic"/>
            </a:endParaRPr>
          </a:p>
        </p:txBody>
      </p:sp>
      <p:sp>
        <p:nvSpPr>
          <p:cNvPr id="279" name="Google Shape;279;p9"/>
          <p:cNvSpPr txBox="1"/>
          <p:nvPr/>
        </p:nvSpPr>
        <p:spPr>
          <a:xfrm>
            <a:off x="194531" y="1216585"/>
            <a:ext cx="11613156" cy="53559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Create </a:t>
            </a:r>
            <a:r>
              <a:rPr lang="en-GB" sz="2200" b="1" i="0" u="none" strike="noStrike" cap="none">
                <a:solidFill>
                  <a:srgbClr val="3D3C3C"/>
                </a:solidFill>
                <a:latin typeface="Century Gothic"/>
                <a:ea typeface="Century Gothic"/>
                <a:cs typeface="Century Gothic"/>
                <a:sym typeface="Century Gothic"/>
              </a:rPr>
              <a:t>closed (yes/no)</a:t>
            </a:r>
            <a:r>
              <a:rPr lang="en-GB" sz="2200" b="0" i="0" u="none" strike="noStrike" cap="none">
                <a:solidFill>
                  <a:srgbClr val="3D3C3C"/>
                </a:solidFill>
                <a:latin typeface="Century Gothic"/>
                <a:ea typeface="Century Gothic"/>
                <a:cs typeface="Century Gothic"/>
                <a:sym typeface="Century Gothic"/>
              </a:rPr>
              <a:t> questions by swapping the </a:t>
            </a:r>
            <a:r>
              <a:rPr lang="en-GB" sz="2200" b="1" i="0" u="none" strike="noStrike" cap="none">
                <a:solidFill>
                  <a:srgbClr val="3D3C3C"/>
                </a:solidFill>
                <a:latin typeface="Century Gothic"/>
                <a:ea typeface="Century Gothic"/>
                <a:cs typeface="Century Gothic"/>
                <a:sym typeface="Century Gothic"/>
              </a:rPr>
              <a:t>verb</a:t>
            </a:r>
            <a:r>
              <a:rPr lang="en-GB" sz="2200" b="0" i="0" u="none" strike="noStrike" cap="none">
                <a:solidFill>
                  <a:srgbClr val="3D3C3C"/>
                </a:solidFill>
                <a:latin typeface="Century Gothic"/>
                <a:ea typeface="Century Gothic"/>
                <a:cs typeface="Century Gothic"/>
                <a:sym typeface="Century Gothic"/>
              </a:rPr>
              <a:t> and </a:t>
            </a:r>
            <a:r>
              <a:rPr lang="en-GB" sz="2200" b="1" i="0" u="none" strike="noStrike" cap="none">
                <a:solidFill>
                  <a:srgbClr val="3D3C3C"/>
                </a:solidFill>
                <a:latin typeface="Century Gothic"/>
                <a:ea typeface="Century Gothic"/>
                <a:cs typeface="Century Gothic"/>
                <a:sym typeface="Century Gothic"/>
              </a:rPr>
              <a:t>subject</a:t>
            </a:r>
            <a:r>
              <a:rPr lang="en-GB" sz="2200" b="0" i="0" u="none" strike="noStrike" cap="none">
                <a:solidFill>
                  <a:srgbClr val="3D3C3C"/>
                </a:solidFill>
                <a:latin typeface="Century Gothic"/>
                <a:ea typeface="Century Gothic"/>
                <a:cs typeface="Century Gothic"/>
                <a:sym typeface="Century Gothic"/>
              </a:rPr>
              <a:t>:</a:t>
            </a:r>
            <a:endParaRPr/>
          </a:p>
        </p:txBody>
      </p:sp>
      <p:sp>
        <p:nvSpPr>
          <p:cNvPr id="280" name="Google Shape;280;p9"/>
          <p:cNvSpPr/>
          <p:nvPr/>
        </p:nvSpPr>
        <p:spPr>
          <a:xfrm>
            <a:off x="194531" y="2242162"/>
            <a:ext cx="5724644"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100"/>
              <a:buFont typeface="Century Gothic"/>
              <a:buNone/>
            </a:pPr>
            <a:r>
              <a:rPr lang="en-GB" sz="2100" b="0" i="0" u="none" strike="noStrike" cap="none">
                <a:solidFill>
                  <a:srgbClr val="3D3C3C"/>
                </a:solidFill>
                <a:latin typeface="Century Gothic"/>
                <a:ea typeface="Century Gothic"/>
                <a:cs typeface="Century Gothic"/>
                <a:sym typeface="Century Gothic"/>
              </a:rPr>
              <a:t>Arbeitest du </a:t>
            </a:r>
            <a:r>
              <a:rPr lang="en-GB" sz="2100" b="1" i="0" u="none" strike="noStrike" cap="none">
                <a:solidFill>
                  <a:srgbClr val="C00000"/>
                </a:solidFill>
                <a:latin typeface="Century Gothic"/>
                <a:ea typeface="Century Gothic"/>
                <a:cs typeface="Century Gothic"/>
                <a:sym typeface="Century Gothic"/>
              </a:rPr>
              <a:t>jede Woche</a:t>
            </a:r>
            <a:r>
              <a:rPr lang="en-GB" sz="2100" b="0" i="0" u="none" strike="noStrike" cap="none">
                <a:solidFill>
                  <a:srgbClr val="C00000"/>
                </a:solidFill>
                <a:latin typeface="Century Gothic"/>
                <a:ea typeface="Century Gothic"/>
                <a:cs typeface="Century Gothic"/>
                <a:sym typeface="Century Gothic"/>
              </a:rPr>
              <a:t> </a:t>
            </a:r>
            <a:r>
              <a:rPr lang="en-GB" sz="2100" b="0" i="0" u="none" strike="noStrike" cap="none">
                <a:solidFill>
                  <a:srgbClr val="3D3C3C"/>
                </a:solidFill>
                <a:latin typeface="Century Gothic"/>
                <a:ea typeface="Century Gothic"/>
                <a:cs typeface="Century Gothic"/>
                <a:sym typeface="Century Gothic"/>
              </a:rPr>
              <a:t>im Restaurant?	</a:t>
            </a:r>
            <a:endParaRPr sz="1800" b="0" i="0" u="none" strike="noStrike" cap="none">
              <a:solidFill>
                <a:srgbClr val="3D3C3C"/>
              </a:solidFill>
              <a:latin typeface="Century Gothic"/>
              <a:ea typeface="Century Gothic"/>
              <a:cs typeface="Century Gothic"/>
              <a:sym typeface="Century Gothic"/>
            </a:endParaRPr>
          </a:p>
        </p:txBody>
      </p:sp>
      <p:sp>
        <p:nvSpPr>
          <p:cNvPr id="281" name="Google Shape;281;p9"/>
          <p:cNvSpPr/>
          <p:nvPr/>
        </p:nvSpPr>
        <p:spPr>
          <a:xfrm>
            <a:off x="215956" y="3221915"/>
            <a:ext cx="5724644"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100"/>
              <a:buFont typeface="Century Gothic"/>
              <a:buNone/>
            </a:pPr>
            <a:r>
              <a:rPr lang="en-GB" sz="2100" b="0" i="0" u="none" strike="noStrike" cap="none">
                <a:solidFill>
                  <a:srgbClr val="3D3C3C"/>
                </a:solidFill>
                <a:latin typeface="Century Gothic"/>
                <a:ea typeface="Century Gothic"/>
                <a:cs typeface="Century Gothic"/>
                <a:sym typeface="Century Gothic"/>
              </a:rPr>
              <a:t>Arbeitest du </a:t>
            </a:r>
            <a:r>
              <a:rPr lang="en-GB" sz="2100" b="1" i="0" u="none" strike="noStrike" cap="none">
                <a:solidFill>
                  <a:srgbClr val="C00000"/>
                </a:solidFill>
                <a:latin typeface="Century Gothic"/>
                <a:ea typeface="Century Gothic"/>
                <a:cs typeface="Century Gothic"/>
                <a:sym typeface="Century Gothic"/>
              </a:rPr>
              <a:t>im Moment </a:t>
            </a:r>
            <a:r>
              <a:rPr lang="en-GB" sz="2100" b="0" i="0" u="none" strike="noStrike" cap="none">
                <a:solidFill>
                  <a:srgbClr val="3D3C3C"/>
                </a:solidFill>
                <a:latin typeface="Century Gothic"/>
                <a:ea typeface="Century Gothic"/>
                <a:cs typeface="Century Gothic"/>
                <a:sym typeface="Century Gothic"/>
              </a:rPr>
              <a:t> im Restaurant?	</a:t>
            </a:r>
            <a:endParaRPr sz="1800" b="0" i="0" u="none" strike="noStrike" cap="none">
              <a:solidFill>
                <a:srgbClr val="3D3C3C"/>
              </a:solidFill>
              <a:latin typeface="Century Gothic"/>
              <a:ea typeface="Century Gothic"/>
              <a:cs typeface="Century Gothic"/>
              <a:sym typeface="Century Gothic"/>
            </a:endParaRPr>
          </a:p>
        </p:txBody>
      </p:sp>
      <p:sp>
        <p:nvSpPr>
          <p:cNvPr id="282" name="Google Shape;282;p9"/>
          <p:cNvSpPr/>
          <p:nvPr/>
        </p:nvSpPr>
        <p:spPr>
          <a:xfrm>
            <a:off x="5641804" y="2238544"/>
            <a:ext cx="5840060"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100"/>
              <a:buFont typeface="Century Gothic"/>
              <a:buNone/>
            </a:pPr>
            <a:r>
              <a:rPr lang="en-GB" sz="2100" b="0" i="0" u="none" strike="noStrike" cap="none" dirty="0">
                <a:solidFill>
                  <a:srgbClr val="3D3C3C"/>
                </a:solidFill>
                <a:latin typeface="Century Gothic"/>
                <a:ea typeface="Century Gothic"/>
                <a:cs typeface="Century Gothic"/>
                <a:sym typeface="Century Gothic"/>
              </a:rPr>
              <a:t>Do you work in the restaurant </a:t>
            </a:r>
            <a:r>
              <a:rPr lang="en-GB" sz="2100" b="1" i="0" u="none" strike="noStrike" cap="none" dirty="0">
                <a:solidFill>
                  <a:srgbClr val="3D3C3C"/>
                </a:solidFill>
                <a:latin typeface="Century Gothic"/>
                <a:ea typeface="Century Gothic"/>
                <a:cs typeface="Century Gothic"/>
                <a:sym typeface="Century Gothic"/>
              </a:rPr>
              <a:t>every week?</a:t>
            </a:r>
            <a:endParaRPr sz="1800" b="0" i="0" u="none" strike="noStrike" cap="none" dirty="0">
              <a:solidFill>
                <a:srgbClr val="3D3C3C"/>
              </a:solidFill>
              <a:latin typeface="Century Gothic"/>
              <a:ea typeface="Century Gothic"/>
              <a:cs typeface="Century Gothic"/>
              <a:sym typeface="Century Gothic"/>
            </a:endParaRPr>
          </a:p>
        </p:txBody>
      </p:sp>
      <p:cxnSp>
        <p:nvCxnSpPr>
          <p:cNvPr id="283" name="Google Shape;283;p9"/>
          <p:cNvCxnSpPr/>
          <p:nvPr/>
        </p:nvCxnSpPr>
        <p:spPr>
          <a:xfrm>
            <a:off x="5744810" y="2616096"/>
            <a:ext cx="1570390" cy="0"/>
          </a:xfrm>
          <a:prstGeom prst="straightConnector1">
            <a:avLst/>
          </a:prstGeom>
          <a:noFill/>
          <a:ln w="38100" cap="flat" cmpd="sng">
            <a:solidFill>
              <a:srgbClr val="FA6500"/>
            </a:solidFill>
            <a:prstDash val="solid"/>
            <a:miter lim="800000"/>
            <a:headEnd type="none" w="sm" len="sm"/>
            <a:tailEnd type="none" w="sm" len="sm"/>
          </a:ln>
        </p:spPr>
      </p:cxnSp>
      <p:cxnSp>
        <p:nvCxnSpPr>
          <p:cNvPr id="284" name="Google Shape;284;p9"/>
          <p:cNvCxnSpPr/>
          <p:nvPr/>
        </p:nvCxnSpPr>
        <p:spPr>
          <a:xfrm>
            <a:off x="5744810" y="3595849"/>
            <a:ext cx="1986026" cy="0"/>
          </a:xfrm>
          <a:prstGeom prst="straightConnector1">
            <a:avLst/>
          </a:prstGeom>
          <a:noFill/>
          <a:ln w="38100" cap="flat" cmpd="sng">
            <a:solidFill>
              <a:srgbClr val="FA6500"/>
            </a:solidFill>
            <a:prstDash val="solid"/>
            <a:miter lim="800000"/>
            <a:headEnd type="none" w="sm" len="sm"/>
            <a:tailEnd type="none" w="sm" len="sm"/>
          </a:ln>
        </p:spPr>
      </p:cxnSp>
      <p:cxnSp>
        <p:nvCxnSpPr>
          <p:cNvPr id="285" name="Google Shape;285;p9"/>
          <p:cNvCxnSpPr/>
          <p:nvPr/>
        </p:nvCxnSpPr>
        <p:spPr>
          <a:xfrm>
            <a:off x="278302" y="2616096"/>
            <a:ext cx="1217989" cy="0"/>
          </a:xfrm>
          <a:prstGeom prst="straightConnector1">
            <a:avLst/>
          </a:prstGeom>
          <a:noFill/>
          <a:ln w="38100" cap="flat" cmpd="sng">
            <a:solidFill>
              <a:srgbClr val="FA6500"/>
            </a:solidFill>
            <a:prstDash val="solid"/>
            <a:miter lim="800000"/>
            <a:headEnd type="none" w="sm" len="sm"/>
            <a:tailEnd type="none" w="sm" len="sm"/>
          </a:ln>
        </p:spPr>
      </p:cxnSp>
      <p:cxnSp>
        <p:nvCxnSpPr>
          <p:cNvPr id="286" name="Google Shape;286;p9"/>
          <p:cNvCxnSpPr/>
          <p:nvPr/>
        </p:nvCxnSpPr>
        <p:spPr>
          <a:xfrm>
            <a:off x="278302" y="3595849"/>
            <a:ext cx="1217989" cy="0"/>
          </a:xfrm>
          <a:prstGeom prst="straightConnector1">
            <a:avLst/>
          </a:prstGeom>
          <a:noFill/>
          <a:ln w="38100" cap="flat" cmpd="sng">
            <a:solidFill>
              <a:srgbClr val="FA6500"/>
            </a:solidFill>
            <a:prstDash val="solid"/>
            <a:miter lim="800000"/>
            <a:headEnd type="none" w="sm" len="sm"/>
            <a:tailEnd type="none" w="sm" len="sm"/>
          </a:ln>
        </p:spPr>
      </p:cxnSp>
      <p:sp>
        <p:nvSpPr>
          <p:cNvPr id="287" name="Google Shape;287;p9"/>
          <p:cNvSpPr/>
          <p:nvPr/>
        </p:nvSpPr>
        <p:spPr>
          <a:xfrm>
            <a:off x="8834018" y="806587"/>
            <a:ext cx="2571872" cy="1289826"/>
          </a:xfrm>
          <a:prstGeom prst="wedgeRoundRectCallout">
            <a:avLst>
              <a:gd name="adj1" fmla="val -78881"/>
              <a:gd name="adj2" fmla="val 41106"/>
              <a:gd name="adj3" fmla="val 16667"/>
            </a:avLst>
          </a:prstGeom>
          <a:solidFill>
            <a:srgbClr val="FFCC00"/>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0" i="1" u="none" strike="noStrike" cap="none">
                <a:solidFill>
                  <a:srgbClr val="525050"/>
                </a:solidFill>
                <a:latin typeface="Century Gothic"/>
                <a:ea typeface="Century Gothic"/>
                <a:cs typeface="Century Gothic"/>
                <a:sym typeface="Century Gothic"/>
              </a:rPr>
              <a:t>Arbeitest du? </a:t>
            </a:r>
            <a:r>
              <a:rPr lang="en-GB" sz="2000">
                <a:solidFill>
                  <a:srgbClr val="525050"/>
                </a:solidFill>
                <a:latin typeface="Century Gothic"/>
                <a:ea typeface="Century Gothic"/>
                <a:cs typeface="Century Gothic"/>
                <a:sym typeface="Century Gothic"/>
              </a:rPr>
              <a:t>=</a:t>
            </a:r>
            <a:r>
              <a:rPr lang="en-GB" sz="2000" b="0" i="1"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 </a:t>
            </a:r>
            <a:endParaRPr/>
          </a:p>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Do you work?  </a:t>
            </a:r>
            <a:r>
              <a:rPr lang="en-GB" sz="2000" b="0" i="0" u="none" strike="noStrike" cap="none">
                <a:solidFill>
                  <a:srgbClr val="525050"/>
                </a:solidFill>
                <a:latin typeface="Century Gothic"/>
                <a:ea typeface="Century Gothic"/>
                <a:cs typeface="Century Gothic"/>
                <a:sym typeface="Century Gothic"/>
              </a:rPr>
              <a:t>AND</a:t>
            </a:r>
            <a:r>
              <a:rPr lang="en-GB" sz="2000" b="1" i="0" u="none" strike="noStrike" cap="none">
                <a:solidFill>
                  <a:srgbClr val="525050"/>
                </a:solidFill>
                <a:latin typeface="Century Gothic"/>
                <a:ea typeface="Century Gothic"/>
                <a:cs typeface="Century Gothic"/>
                <a:sym typeface="Century Gothic"/>
              </a:rPr>
              <a:t> </a:t>
            </a:r>
            <a:endParaRPr/>
          </a:p>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Are you working?</a:t>
            </a:r>
            <a:endParaRPr/>
          </a:p>
        </p:txBody>
      </p:sp>
      <p:sp>
        <p:nvSpPr>
          <p:cNvPr id="288" name="Google Shape;288;p9"/>
          <p:cNvSpPr txBox="1"/>
          <p:nvPr/>
        </p:nvSpPr>
        <p:spPr>
          <a:xfrm>
            <a:off x="5641805" y="3227593"/>
            <a:ext cx="6821866"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0" i="0" u="none" strike="noStrike" cap="none" dirty="0">
                <a:solidFill>
                  <a:srgbClr val="3D3C3C"/>
                </a:solidFill>
                <a:latin typeface="Century Gothic"/>
                <a:ea typeface="Century Gothic"/>
                <a:cs typeface="Century Gothic"/>
                <a:sym typeface="Century Gothic"/>
              </a:rPr>
              <a:t>Are you working in the restaurant </a:t>
            </a:r>
            <a:r>
              <a:rPr lang="en-GB" sz="2100" b="1" i="0" u="none" strike="noStrike" cap="none" dirty="0">
                <a:solidFill>
                  <a:srgbClr val="3D3C3C"/>
                </a:solidFill>
                <a:latin typeface="Century Gothic"/>
                <a:ea typeface="Century Gothic"/>
                <a:cs typeface="Century Gothic"/>
                <a:sym typeface="Century Gothic"/>
              </a:rPr>
              <a:t>at the moment</a:t>
            </a:r>
            <a:r>
              <a:rPr lang="en-GB" sz="2100" b="0" i="0" u="none" strike="noStrike" cap="none" dirty="0">
                <a:solidFill>
                  <a:srgbClr val="3D3C3C"/>
                </a:solidFill>
                <a:latin typeface="Century Gothic"/>
                <a:ea typeface="Century Gothic"/>
                <a:cs typeface="Century Gothic"/>
                <a:sym typeface="Century Gothic"/>
              </a:rPr>
              <a:t>?</a:t>
            </a:r>
            <a:endParaRPr sz="1800" dirty="0">
              <a:solidFill>
                <a:schemeClr val="dk1"/>
              </a:solidFill>
              <a:latin typeface="Century Gothic"/>
              <a:ea typeface="Century Gothic"/>
              <a:cs typeface="Century Gothic"/>
              <a:sym typeface="Century Gothic"/>
            </a:endParaRPr>
          </a:p>
        </p:txBody>
      </p:sp>
      <p:sp>
        <p:nvSpPr>
          <p:cNvPr id="289" name="Google Shape;289;p9"/>
          <p:cNvSpPr/>
          <p:nvPr/>
        </p:nvSpPr>
        <p:spPr>
          <a:xfrm>
            <a:off x="215956" y="2269509"/>
            <a:ext cx="1280335" cy="319240"/>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0" name="Google Shape;290;p9"/>
          <p:cNvSpPr/>
          <p:nvPr/>
        </p:nvSpPr>
        <p:spPr>
          <a:xfrm>
            <a:off x="221377" y="3274712"/>
            <a:ext cx="1280335" cy="319240"/>
          </a:xfrm>
          <a:prstGeom prst="roundRect">
            <a:avLst>
              <a:gd name="adj" fmla="val 16667"/>
            </a:avLst>
          </a:prstGeom>
          <a:solidFill>
            <a:schemeClr val="accent1">
              <a:alpha val="2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0"/>
          <p:cNvSpPr txBox="1">
            <a:spLocks noGrp="1"/>
          </p:cNvSpPr>
          <p:nvPr>
            <p:ph type="title"/>
          </p:nvPr>
        </p:nvSpPr>
        <p:spPr>
          <a:xfrm>
            <a:off x="0" y="213557"/>
            <a:ext cx="317584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 Interview</a:t>
            </a:r>
            <a:endParaRPr/>
          </a:p>
        </p:txBody>
      </p:sp>
      <p:sp>
        <p:nvSpPr>
          <p:cNvPr id="297" name="Google Shape;297;p10"/>
          <p:cNvSpPr/>
          <p:nvPr/>
        </p:nvSpPr>
        <p:spPr>
          <a:xfrm>
            <a:off x="11007969" y="247046"/>
            <a:ext cx="949358" cy="400919"/>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a:t>
            </a:r>
            <a:endParaRPr sz="2000" b="1" i="0" u="none" strike="noStrike" cap="none">
              <a:solidFill>
                <a:schemeClr val="lt1"/>
              </a:solidFill>
              <a:latin typeface="Century Gothic"/>
              <a:ea typeface="Century Gothic"/>
              <a:cs typeface="Century Gothic"/>
              <a:sym typeface="Century Gothic"/>
            </a:endParaRPr>
          </a:p>
        </p:txBody>
      </p:sp>
      <p:sp>
        <p:nvSpPr>
          <p:cNvPr id="298" name="Google Shape;298;p10"/>
          <p:cNvSpPr txBox="1"/>
          <p:nvPr/>
        </p:nvSpPr>
        <p:spPr>
          <a:xfrm>
            <a:off x="267594" y="971971"/>
            <a:ext cx="785887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err="1">
                <a:solidFill>
                  <a:srgbClr val="1F3864"/>
                </a:solidFill>
                <a:latin typeface="Century Gothic"/>
                <a:ea typeface="Century Gothic"/>
                <a:cs typeface="Century Gothic"/>
                <a:sym typeface="Century Gothic"/>
              </a:rPr>
              <a:t>Schreib</a:t>
            </a:r>
            <a:r>
              <a:rPr lang="en-GB" sz="2400" b="1" i="0" u="none" strike="noStrike" cap="none" dirty="0">
                <a:solidFill>
                  <a:srgbClr val="1F3864"/>
                </a:solidFill>
                <a:latin typeface="Century Gothic"/>
                <a:ea typeface="Century Gothic"/>
                <a:cs typeface="Century Gothic"/>
                <a:sym typeface="Century Gothic"/>
              </a:rPr>
              <a:t> 1-8. </a:t>
            </a:r>
            <a:r>
              <a:rPr lang="en-GB" sz="2400" b="1" i="0" u="none" strike="noStrike" cap="none" dirty="0" err="1">
                <a:solidFill>
                  <a:srgbClr val="1F3864"/>
                </a:solidFill>
                <a:latin typeface="Century Gothic"/>
                <a:ea typeface="Century Gothic"/>
                <a:cs typeface="Century Gothic"/>
                <a:sym typeface="Century Gothic"/>
              </a:rPr>
              <a:t>Schreib</a:t>
            </a:r>
            <a:r>
              <a:rPr lang="en-GB" sz="2400" b="1" i="0" u="none" strike="noStrike" cap="none" dirty="0">
                <a:solidFill>
                  <a:srgbClr val="1F3864"/>
                </a:solidFill>
                <a:latin typeface="Century Gothic"/>
                <a:ea typeface="Century Gothic"/>
                <a:cs typeface="Century Gothic"/>
                <a:sym typeface="Century Gothic"/>
              </a:rPr>
              <a:t> die </a:t>
            </a:r>
            <a:r>
              <a:rPr lang="en-GB" sz="2400" b="1" i="0" u="none" strike="noStrike" cap="none" dirty="0" err="1">
                <a:solidFill>
                  <a:srgbClr val="1F3864"/>
                </a:solidFill>
                <a:latin typeface="Century Gothic"/>
                <a:ea typeface="Century Gothic"/>
                <a:cs typeface="Century Gothic"/>
                <a:sym typeface="Century Gothic"/>
              </a:rPr>
              <a:t>Fragen</a:t>
            </a:r>
            <a:r>
              <a:rPr lang="en-GB" sz="2400" b="1" i="0" u="none" strike="noStrike" cap="none" dirty="0">
                <a:solidFill>
                  <a:srgbClr val="1F3864"/>
                </a:solidFill>
                <a:latin typeface="Century Gothic"/>
                <a:ea typeface="Century Gothic"/>
                <a:cs typeface="Century Gothic"/>
                <a:sym typeface="Century Gothic"/>
              </a:rPr>
              <a:t> auf </a:t>
            </a:r>
            <a:r>
              <a:rPr lang="en-GB" sz="2400" b="1" i="0" u="none" strike="noStrike" cap="none" dirty="0" err="1">
                <a:solidFill>
                  <a:srgbClr val="1F3864"/>
                </a:solidFill>
                <a:latin typeface="Century Gothic"/>
                <a:ea typeface="Century Gothic"/>
                <a:cs typeface="Century Gothic"/>
                <a:sym typeface="Century Gothic"/>
              </a:rPr>
              <a:t>Englisch</a:t>
            </a:r>
            <a:r>
              <a:rPr lang="en-GB" sz="2400" b="1" i="0" u="none" strike="noStrike" cap="none" dirty="0">
                <a:solidFill>
                  <a:srgbClr val="1F3864"/>
                </a:solidFill>
                <a:latin typeface="Century Gothic"/>
                <a:ea typeface="Century Gothic"/>
                <a:cs typeface="Century Gothic"/>
                <a:sym typeface="Century Gothic"/>
              </a:rPr>
              <a:t>.</a:t>
            </a:r>
            <a:endParaRPr b="1" dirty="0"/>
          </a:p>
        </p:txBody>
      </p:sp>
      <p:graphicFrame>
        <p:nvGraphicFramePr>
          <p:cNvPr id="299" name="Google Shape;299;p10"/>
          <p:cNvGraphicFramePr/>
          <p:nvPr/>
        </p:nvGraphicFramePr>
        <p:xfrm>
          <a:off x="638415" y="1610337"/>
          <a:ext cx="11318900" cy="4433810"/>
        </p:xfrm>
        <a:graphic>
          <a:graphicData uri="http://schemas.openxmlformats.org/drawingml/2006/table">
            <a:tbl>
              <a:tblPr firstRow="1" bandRow="1">
                <a:noFill/>
              </a:tblPr>
              <a:tblGrid>
                <a:gridCol w="793675">
                  <a:extLst>
                    <a:ext uri="{9D8B030D-6E8A-4147-A177-3AD203B41FA5}">
                      <a16:colId xmlns:a16="http://schemas.microsoft.com/office/drawing/2014/main" val="20000"/>
                    </a:ext>
                  </a:extLst>
                </a:gridCol>
                <a:gridCol w="3389275">
                  <a:extLst>
                    <a:ext uri="{9D8B030D-6E8A-4147-A177-3AD203B41FA5}">
                      <a16:colId xmlns:a16="http://schemas.microsoft.com/office/drawing/2014/main" val="20001"/>
                    </a:ext>
                  </a:extLst>
                </a:gridCol>
                <a:gridCol w="7135950">
                  <a:extLst>
                    <a:ext uri="{9D8B030D-6E8A-4147-A177-3AD203B41FA5}">
                      <a16:colId xmlns:a16="http://schemas.microsoft.com/office/drawing/2014/main" val="20002"/>
                    </a:ext>
                  </a:extLst>
                </a:gridCol>
              </a:tblGrid>
              <a:tr h="497075">
                <a:tc>
                  <a:txBody>
                    <a:bodyPr/>
                    <a:lstStyle/>
                    <a:p>
                      <a:pPr marL="0" marR="0" lvl="0" indent="0" algn="l" rtl="0">
                        <a:spcBef>
                          <a:spcPts val="0"/>
                        </a:spcBef>
                        <a:spcAft>
                          <a:spcPts val="0"/>
                        </a:spcAft>
                        <a:buNone/>
                      </a:pPr>
                      <a:endParaRPr sz="1800" dirty="0"/>
                    </a:p>
                  </a:txBody>
                  <a:tcPr marL="91450" marR="91450" marT="45725" marB="45725"/>
                </a:tc>
                <a:tc gridSpan="2">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a:t>Frage auf Englisch</a:t>
                      </a:r>
                      <a:endParaRPr sz="2400" b="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dirty="0">
                        <a:solidFill>
                          <a:srgbClr val="7F6600"/>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en-GB" sz="2400">
                          <a:solidFill>
                            <a:schemeClr val="lt1"/>
                          </a:solidFill>
                        </a:rPr>
                        <a:t>Do you / Are you…</a:t>
                      </a:r>
                      <a:endParaRPr/>
                    </a:p>
                  </a:txBody>
                  <a:tcPr marL="91450" marR="91450" marT="45725" marB="45725">
                    <a:solidFill>
                      <a:schemeClr val="accent6"/>
                    </a:solidFill>
                  </a:tcPr>
                </a:tc>
                <a:tc>
                  <a:txBody>
                    <a:bodyPr/>
                    <a:lstStyle/>
                    <a:p>
                      <a:pPr marL="0" marR="0" lvl="0" indent="0" algn="l" rtl="0">
                        <a:lnSpc>
                          <a:spcPct val="107000"/>
                        </a:lnSpc>
                        <a:spcBef>
                          <a:spcPts val="0"/>
                        </a:spcBef>
                        <a:spcAft>
                          <a:spcPts val="0"/>
                        </a:spcAft>
                        <a:buNone/>
                      </a:pPr>
                      <a:r>
                        <a:rPr lang="en-GB" sz="2400" dirty="0">
                          <a:solidFill>
                            <a:schemeClr val="lt1"/>
                          </a:solidFill>
                          <a:latin typeface="Century Gothic"/>
                          <a:ea typeface="Century Gothic"/>
                          <a:cs typeface="Century Gothic"/>
                          <a:sym typeface="Century Gothic"/>
                        </a:rPr>
                        <a:t>living in Munich at the moment?</a:t>
                      </a:r>
                      <a:endParaRPr dirty="0"/>
                    </a:p>
                  </a:txBody>
                  <a:tcPr marL="91450" marR="91450" marT="45725" marB="45725">
                    <a:solidFill>
                      <a:schemeClr val="accent6"/>
                    </a:solidFill>
                  </a:tcPr>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7F6600"/>
                        </a:solidFill>
                      </a:endParaRPr>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GB" sz="2400">
                          <a:solidFill>
                            <a:schemeClr val="lt1"/>
                          </a:solidFill>
                        </a:rPr>
                        <a:t>Are you / Do you…</a:t>
                      </a:r>
                      <a:endParaRPr/>
                    </a:p>
                  </a:txBody>
                  <a:tcPr marL="91450" marR="91450" marT="45725" marB="45725">
                    <a:solidFill>
                      <a:schemeClr val="accent4">
                        <a:lumMod val="20000"/>
                        <a:lumOff val="80000"/>
                      </a:schemeClr>
                    </a:solidFill>
                  </a:tcPr>
                </a:tc>
                <a:tc>
                  <a:txBody>
                    <a:bodyPr/>
                    <a:lstStyle/>
                    <a:p>
                      <a:pPr marL="0" marR="0" lvl="0" indent="0" algn="l" rtl="0">
                        <a:spcBef>
                          <a:spcPts val="0"/>
                        </a:spcBef>
                        <a:spcAft>
                          <a:spcPts val="0"/>
                        </a:spcAft>
                        <a:buNone/>
                      </a:pPr>
                      <a:r>
                        <a:rPr lang="en-GB" sz="2400" dirty="0">
                          <a:solidFill>
                            <a:schemeClr val="lt1"/>
                          </a:solidFill>
                        </a:rPr>
                        <a:t>work in the restaurant every day?</a:t>
                      </a:r>
                      <a:endParaRPr dirty="0"/>
                    </a:p>
                  </a:txBody>
                  <a:tcPr marL="91450" marR="91450" marT="45725" marB="45725">
                    <a:solidFill>
                      <a:schemeClr val="accent4">
                        <a:lumMod val="20000"/>
                        <a:lumOff val="80000"/>
                      </a:schemeClr>
                    </a:solidFill>
                  </a:tcPr>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dirty="0">
                        <a:solidFill>
                          <a:srgbClr val="7F6600"/>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en-GB" sz="2400" dirty="0">
                          <a:solidFill>
                            <a:schemeClr val="lt1"/>
                          </a:solidFill>
                        </a:rPr>
                        <a:t>Do you / Are you …</a:t>
                      </a:r>
                      <a:endParaRPr dirty="0"/>
                    </a:p>
                  </a:txBody>
                  <a:tcPr marL="91450" marR="91450" marT="45725" marB="45725">
                    <a:solidFill>
                      <a:schemeClr val="accent6"/>
                    </a:solidFill>
                  </a:tcPr>
                </a:tc>
                <a:tc>
                  <a:txBody>
                    <a:bodyPr/>
                    <a:lstStyle/>
                    <a:p>
                      <a:pPr marL="0" marR="0" lvl="0" indent="0" algn="l" rtl="0">
                        <a:spcBef>
                          <a:spcPts val="0"/>
                        </a:spcBef>
                        <a:spcAft>
                          <a:spcPts val="0"/>
                        </a:spcAft>
                        <a:buNone/>
                      </a:pPr>
                      <a:r>
                        <a:rPr lang="en-GB" sz="2400" dirty="0">
                          <a:solidFill>
                            <a:schemeClr val="lt1"/>
                          </a:solidFill>
                        </a:rPr>
                        <a:t>often talk with the customers in German?</a:t>
                      </a:r>
                      <a:endParaRPr dirty="0"/>
                    </a:p>
                  </a:txBody>
                  <a:tcPr marL="91450" marR="91450" marT="45725" marB="45725">
                    <a:solidFill>
                      <a:schemeClr val="accent6"/>
                    </a:solidFill>
                  </a:tcPr>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7F6600"/>
                        </a:solidFill>
                      </a:endParaRPr>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GB" sz="2400">
                          <a:solidFill>
                            <a:schemeClr val="lt1"/>
                          </a:solidFill>
                        </a:rPr>
                        <a:t>Do you / Are you…</a:t>
                      </a:r>
                      <a:endParaRPr/>
                    </a:p>
                  </a:txBody>
                  <a:tcPr marL="91450" marR="91450" marT="45725" marB="45725">
                    <a:solidFill>
                      <a:schemeClr val="accent4">
                        <a:lumMod val="20000"/>
                        <a:lumOff val="80000"/>
                      </a:schemeClr>
                    </a:solidFill>
                  </a:tcPr>
                </a:tc>
                <a:tc>
                  <a:txBody>
                    <a:bodyPr/>
                    <a:lstStyle/>
                    <a:p>
                      <a:pPr marL="0" marR="0" lvl="0" indent="0" algn="l" rtl="0">
                        <a:spcBef>
                          <a:spcPts val="0"/>
                        </a:spcBef>
                        <a:spcAft>
                          <a:spcPts val="0"/>
                        </a:spcAft>
                        <a:buNone/>
                      </a:pPr>
                      <a:r>
                        <a:rPr lang="en-GB" sz="2400" dirty="0">
                          <a:solidFill>
                            <a:schemeClr val="lt1"/>
                          </a:solidFill>
                        </a:rPr>
                        <a:t>learning another language now?</a:t>
                      </a:r>
                      <a:endParaRPr dirty="0"/>
                    </a:p>
                  </a:txBody>
                  <a:tcPr marL="91450" marR="91450" marT="45725" marB="45725">
                    <a:solidFill>
                      <a:schemeClr val="accent4">
                        <a:lumMod val="20000"/>
                        <a:lumOff val="80000"/>
                      </a:schemeClr>
                    </a:solidFill>
                  </a:tcPr>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dirty="0">
                        <a:solidFill>
                          <a:srgbClr val="7F6600"/>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en-GB" sz="2400">
                          <a:solidFill>
                            <a:schemeClr val="lt1"/>
                          </a:solidFill>
                        </a:rPr>
                        <a:t>Do you / Are you…</a:t>
                      </a:r>
                      <a:endParaRPr/>
                    </a:p>
                  </a:txBody>
                  <a:tcPr marL="91450" marR="91450" marT="45725" marB="45725">
                    <a:solidFill>
                      <a:schemeClr val="accent6"/>
                    </a:solidFill>
                  </a:tcPr>
                </a:tc>
                <a:tc>
                  <a:txBody>
                    <a:bodyPr/>
                    <a:lstStyle/>
                    <a:p>
                      <a:pPr marL="0" marR="0" lvl="0" indent="0" algn="l" rtl="0">
                        <a:spcBef>
                          <a:spcPts val="0"/>
                        </a:spcBef>
                        <a:spcAft>
                          <a:spcPts val="0"/>
                        </a:spcAft>
                        <a:buNone/>
                      </a:pPr>
                      <a:r>
                        <a:rPr lang="en-GB" sz="2400" dirty="0">
                          <a:solidFill>
                            <a:schemeClr val="lt1"/>
                          </a:solidFill>
                        </a:rPr>
                        <a:t>sometimes get ill?</a:t>
                      </a:r>
                      <a:endParaRPr dirty="0"/>
                    </a:p>
                  </a:txBody>
                  <a:tcPr marL="91450" marR="91450" marT="45725" marB="45725">
                    <a:solidFill>
                      <a:schemeClr val="accent6"/>
                    </a:solidFill>
                  </a:tcPr>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7F6600"/>
                        </a:solidFill>
                      </a:endParaRPr>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GB" sz="2400">
                          <a:solidFill>
                            <a:schemeClr val="lt1"/>
                          </a:solidFill>
                        </a:rPr>
                        <a:t>Do you / Are you…</a:t>
                      </a:r>
                      <a:endParaRPr/>
                    </a:p>
                  </a:txBody>
                  <a:tcPr marL="91450" marR="91450" marT="45725" marB="45725">
                    <a:solidFill>
                      <a:schemeClr val="accent4">
                        <a:lumMod val="20000"/>
                        <a:lumOff val="80000"/>
                      </a:schemeClr>
                    </a:solidFill>
                  </a:tcPr>
                </a:tc>
                <a:tc>
                  <a:txBody>
                    <a:bodyPr/>
                    <a:lstStyle/>
                    <a:p>
                      <a:pPr marL="0" marR="0" lvl="0" indent="0" algn="l" rtl="0">
                        <a:spcBef>
                          <a:spcPts val="0"/>
                        </a:spcBef>
                        <a:spcAft>
                          <a:spcPts val="0"/>
                        </a:spcAft>
                        <a:buNone/>
                      </a:pPr>
                      <a:r>
                        <a:rPr lang="en-GB" sz="2400" dirty="0">
                          <a:solidFill>
                            <a:schemeClr val="lt1"/>
                          </a:solidFill>
                        </a:rPr>
                        <a:t>usually earn money?</a:t>
                      </a:r>
                      <a:endParaRPr dirty="0"/>
                    </a:p>
                  </a:txBody>
                  <a:tcPr marL="91450" marR="91450" marT="45725" marB="45725">
                    <a:solidFill>
                      <a:schemeClr val="accent4">
                        <a:lumMod val="20000"/>
                        <a:lumOff val="80000"/>
                      </a:schemeClr>
                    </a:solidFill>
                  </a:tcPr>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7F6600"/>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en-GB" sz="2400">
                          <a:solidFill>
                            <a:schemeClr val="lt1"/>
                          </a:solidFill>
                        </a:rPr>
                        <a:t>Are you / Do you …</a:t>
                      </a:r>
                      <a:endParaRPr/>
                    </a:p>
                  </a:txBody>
                  <a:tcPr marL="91450" marR="91450" marT="45725" marB="45725">
                    <a:solidFill>
                      <a:schemeClr val="accent6"/>
                    </a:solidFill>
                  </a:tcPr>
                </a:tc>
                <a:tc>
                  <a:txBody>
                    <a:bodyPr/>
                    <a:lstStyle/>
                    <a:p>
                      <a:pPr marL="0" marR="0" lvl="0" indent="0" algn="l" rtl="0">
                        <a:spcBef>
                          <a:spcPts val="0"/>
                        </a:spcBef>
                        <a:spcAft>
                          <a:spcPts val="0"/>
                        </a:spcAft>
                        <a:buNone/>
                      </a:pPr>
                      <a:r>
                        <a:rPr lang="en-GB" sz="2400" dirty="0">
                          <a:solidFill>
                            <a:schemeClr val="lt1"/>
                          </a:solidFill>
                        </a:rPr>
                        <a:t>singing ‘Happy Birthday’ now?</a:t>
                      </a:r>
                      <a:endParaRPr dirty="0"/>
                    </a:p>
                  </a:txBody>
                  <a:tcPr marL="91450" marR="91450" marT="45725" marB="45725">
                    <a:solidFill>
                      <a:schemeClr val="accent6"/>
                    </a:solidFill>
                  </a:tcPr>
                </a:tc>
                <a:extLst>
                  <a:ext uri="{0D108BD9-81ED-4DB2-BD59-A6C34878D82A}">
                    <a16:rowId xmlns:a16="http://schemas.microsoft.com/office/drawing/2014/main" val="10007"/>
                  </a:ext>
                </a:extLst>
              </a:tr>
              <a:tr h="356725">
                <a:tc>
                  <a:txBody>
                    <a:bodyPr/>
                    <a:lstStyle/>
                    <a:p>
                      <a:pPr marL="0" marR="0" lvl="0" indent="0" algn="ctr" rtl="0">
                        <a:spcBef>
                          <a:spcPts val="0"/>
                        </a:spcBef>
                        <a:spcAft>
                          <a:spcPts val="0"/>
                        </a:spcAft>
                        <a:buNone/>
                      </a:pPr>
                      <a:endParaRPr sz="2000">
                        <a:solidFill>
                          <a:srgbClr val="7F6600"/>
                        </a:solidFill>
                      </a:endParaRPr>
                    </a:p>
                  </a:txBody>
                  <a:tcPr marL="91450" marR="91450" marT="45725" marB="45725">
                    <a:solidFill>
                      <a:schemeClr val="accent4">
                        <a:lumMod val="20000"/>
                        <a:lumOff val="80000"/>
                      </a:schemeClr>
                    </a:solidFill>
                  </a:tcPr>
                </a:tc>
                <a:tc>
                  <a:txBody>
                    <a:bodyPr/>
                    <a:lstStyle/>
                    <a:p>
                      <a:pPr marL="0" marR="0" lvl="0" indent="0" algn="ctr" rtl="0">
                        <a:spcBef>
                          <a:spcPts val="0"/>
                        </a:spcBef>
                        <a:spcAft>
                          <a:spcPts val="0"/>
                        </a:spcAft>
                        <a:buNone/>
                      </a:pPr>
                      <a:r>
                        <a:rPr lang="en-GB" sz="2400">
                          <a:solidFill>
                            <a:schemeClr val="lt1"/>
                          </a:solidFill>
                        </a:rPr>
                        <a:t>Are you / Do you…</a:t>
                      </a:r>
                      <a:endParaRPr/>
                    </a:p>
                  </a:txBody>
                  <a:tcPr marL="91450" marR="91450" marT="45725" marB="45725">
                    <a:solidFill>
                      <a:schemeClr val="accent4">
                        <a:lumMod val="20000"/>
                        <a:lumOff val="80000"/>
                      </a:schemeClr>
                    </a:solidFill>
                  </a:tcPr>
                </a:tc>
                <a:tc>
                  <a:txBody>
                    <a:bodyPr/>
                    <a:lstStyle/>
                    <a:p>
                      <a:pPr marL="0" marR="0" lvl="0" indent="0" algn="l" rtl="0">
                        <a:spcBef>
                          <a:spcPts val="0"/>
                        </a:spcBef>
                        <a:spcAft>
                          <a:spcPts val="0"/>
                        </a:spcAft>
                        <a:buNone/>
                      </a:pPr>
                      <a:r>
                        <a:rPr lang="en-GB" sz="2400" dirty="0">
                          <a:solidFill>
                            <a:schemeClr val="lt1"/>
                          </a:solidFill>
                        </a:rPr>
                        <a:t>helping in the kitchen today?</a:t>
                      </a:r>
                      <a:endParaRPr dirty="0"/>
                    </a:p>
                  </a:txBody>
                  <a:tcPr marL="91450" marR="91450" marT="45725" marB="45725">
                    <a:solidFill>
                      <a:schemeClr val="accent4">
                        <a:lumMod val="20000"/>
                        <a:lumOff val="80000"/>
                      </a:schemeClr>
                    </a:solidFill>
                  </a:tcPr>
                </a:tc>
                <a:extLst>
                  <a:ext uri="{0D108BD9-81ED-4DB2-BD59-A6C34878D82A}">
                    <a16:rowId xmlns:a16="http://schemas.microsoft.com/office/drawing/2014/main" val="10008"/>
                  </a:ext>
                </a:extLst>
              </a:tr>
            </a:tbl>
          </a:graphicData>
        </a:graphic>
      </p:graphicFrame>
      <p:sp>
        <p:nvSpPr>
          <p:cNvPr id="300" name="Google Shape;300;p10">
            <a:hlinkClick r:id="" action="ppaction://noaction">
              <a:snd r:embed="rId4" name="10.1.1.2 slide 10 1.wav"/>
            </a:hlinkClick>
          </p:cNvPr>
          <p:cNvSpPr/>
          <p:nvPr/>
        </p:nvSpPr>
        <p:spPr>
          <a:xfrm>
            <a:off x="808951" y="214117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301" name="Google Shape;301;p10" descr="text box hiding answer"/>
          <p:cNvSpPr txBox="1"/>
          <p:nvPr/>
        </p:nvSpPr>
        <p:spPr>
          <a:xfrm>
            <a:off x="1616019" y="2174394"/>
            <a:ext cx="1393277" cy="369332"/>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sp>
        <p:nvSpPr>
          <p:cNvPr id="302" name="Google Shape;302;p10">
            <a:hlinkClick r:id="" action="ppaction://noaction">
              <a:snd r:embed="rId5" name="10.1.1.2 slide 10 2.wav"/>
            </a:hlinkClick>
          </p:cNvPr>
          <p:cNvSpPr/>
          <p:nvPr/>
        </p:nvSpPr>
        <p:spPr>
          <a:xfrm>
            <a:off x="808951" y="261381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303" name="Google Shape;303;p10" descr="text box hiding answer"/>
          <p:cNvSpPr txBox="1"/>
          <p:nvPr/>
        </p:nvSpPr>
        <p:spPr>
          <a:xfrm>
            <a:off x="4867811" y="2698277"/>
            <a:ext cx="5250224" cy="311534"/>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04" name="Google Shape;304;p10">
            <a:hlinkClick r:id="" action="ppaction://noaction">
              <a:snd r:embed="rId6" name="10.1.1.2 slide 10 3.wav"/>
            </a:hlinkClick>
          </p:cNvPr>
          <p:cNvSpPr/>
          <p:nvPr/>
        </p:nvSpPr>
        <p:spPr>
          <a:xfrm>
            <a:off x="806873" y="312450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305" name="Google Shape;305;p10">
            <a:hlinkClick r:id="" action="ppaction://noaction">
              <a:snd r:embed="rId7" name="10.1.1.2 slide 10 4.wav"/>
            </a:hlinkClick>
          </p:cNvPr>
          <p:cNvSpPr/>
          <p:nvPr/>
        </p:nvSpPr>
        <p:spPr>
          <a:xfrm>
            <a:off x="806873" y="360666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306" name="Google Shape;306;p10">
            <a:hlinkClick r:id="" action="ppaction://noaction">
              <a:snd r:embed="rId8" name="10.1.1.2 slide 10 5.wav"/>
            </a:hlinkClick>
          </p:cNvPr>
          <p:cNvSpPr/>
          <p:nvPr/>
        </p:nvSpPr>
        <p:spPr>
          <a:xfrm>
            <a:off x="806873" y="412420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307" name="Google Shape;307;p10">
            <a:hlinkClick r:id="" action="ppaction://noaction">
              <a:snd r:embed="rId9" name="10.1.1.2 slide 10 6.wav"/>
            </a:hlinkClick>
          </p:cNvPr>
          <p:cNvSpPr/>
          <p:nvPr/>
        </p:nvSpPr>
        <p:spPr>
          <a:xfrm>
            <a:off x="811667" y="461013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308" name="Google Shape;308;p10">
            <a:hlinkClick r:id="" action="ppaction://noaction">
              <a:snd r:embed="rId10" name="10.1.1.2 slide 10 7.wav"/>
            </a:hlinkClick>
          </p:cNvPr>
          <p:cNvSpPr/>
          <p:nvPr/>
        </p:nvSpPr>
        <p:spPr>
          <a:xfrm>
            <a:off x="817067" y="511649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309" name="Google Shape;309;p10">
            <a:hlinkClick r:id="" action="ppaction://noaction">
              <a:snd r:embed="rId11" name="10.1.1.2 slide 10 8.wav"/>
            </a:hlinkClick>
          </p:cNvPr>
          <p:cNvSpPr/>
          <p:nvPr/>
        </p:nvSpPr>
        <p:spPr>
          <a:xfrm>
            <a:off x="806873" y="560363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525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sp>
        <p:nvSpPr>
          <p:cNvPr id="310" name="Google Shape;310;p10" descr="text box hiding answer"/>
          <p:cNvSpPr txBox="1"/>
          <p:nvPr/>
        </p:nvSpPr>
        <p:spPr>
          <a:xfrm>
            <a:off x="4867811" y="2158463"/>
            <a:ext cx="5882485" cy="369332"/>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sp>
        <p:nvSpPr>
          <p:cNvPr id="311" name="Google Shape;311;p10" descr="text box hiding answer"/>
          <p:cNvSpPr txBox="1"/>
          <p:nvPr/>
        </p:nvSpPr>
        <p:spPr>
          <a:xfrm>
            <a:off x="1635241" y="2654989"/>
            <a:ext cx="1540603" cy="384721"/>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500"/>
              <a:buFont typeface="Century Gothic"/>
              <a:buNone/>
            </a:pPr>
            <a:endParaRPr sz="2500" b="0" i="0" u="none" strike="noStrike" cap="none">
              <a:solidFill>
                <a:srgbClr val="1E4E79"/>
              </a:solidFill>
              <a:latin typeface="Century Gothic"/>
              <a:ea typeface="Century Gothic"/>
              <a:cs typeface="Century Gothic"/>
              <a:sym typeface="Century Gothic"/>
            </a:endParaRPr>
          </a:p>
        </p:txBody>
      </p:sp>
      <p:sp>
        <p:nvSpPr>
          <p:cNvPr id="312" name="Google Shape;312;p10" descr="text box hiding answer"/>
          <p:cNvSpPr txBox="1"/>
          <p:nvPr/>
        </p:nvSpPr>
        <p:spPr>
          <a:xfrm>
            <a:off x="2737115" y="3179927"/>
            <a:ext cx="1894520" cy="384721"/>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500"/>
              <a:buFont typeface="Century Gothic"/>
              <a:buNone/>
            </a:pPr>
            <a:endParaRPr sz="2500" b="0" i="0" u="none" strike="noStrike" cap="none">
              <a:solidFill>
                <a:srgbClr val="1E4E79"/>
              </a:solidFill>
              <a:latin typeface="Century Gothic"/>
              <a:ea typeface="Century Gothic"/>
              <a:cs typeface="Century Gothic"/>
              <a:sym typeface="Century Gothic"/>
            </a:endParaRPr>
          </a:p>
        </p:txBody>
      </p:sp>
      <p:sp>
        <p:nvSpPr>
          <p:cNvPr id="313" name="Google Shape;313;p10" descr="text box hiding answer"/>
          <p:cNvSpPr txBox="1"/>
          <p:nvPr/>
        </p:nvSpPr>
        <p:spPr>
          <a:xfrm>
            <a:off x="1468693" y="3713070"/>
            <a:ext cx="1540603" cy="313376"/>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sp>
        <p:nvSpPr>
          <p:cNvPr id="314" name="Google Shape;314;p10" descr="text box hiding answer"/>
          <p:cNvSpPr txBox="1"/>
          <p:nvPr/>
        </p:nvSpPr>
        <p:spPr>
          <a:xfrm>
            <a:off x="4867810" y="3151173"/>
            <a:ext cx="6517317" cy="396000"/>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sp>
        <p:nvSpPr>
          <p:cNvPr id="315" name="Google Shape;315;p10" descr="text box hiding answer"/>
          <p:cNvSpPr txBox="1"/>
          <p:nvPr/>
        </p:nvSpPr>
        <p:spPr>
          <a:xfrm>
            <a:off x="2756993" y="4188740"/>
            <a:ext cx="1894520" cy="313376"/>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sp>
        <p:nvSpPr>
          <p:cNvPr id="316" name="Google Shape;316;p10" descr="text box hiding answer"/>
          <p:cNvSpPr txBox="1"/>
          <p:nvPr/>
        </p:nvSpPr>
        <p:spPr>
          <a:xfrm>
            <a:off x="2776871" y="4626764"/>
            <a:ext cx="1894520" cy="430887"/>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800"/>
              <a:buFont typeface="Century Gothic"/>
              <a:buNone/>
            </a:pPr>
            <a:endParaRPr sz="2800" b="0" i="0" u="none" strike="noStrike" cap="none">
              <a:solidFill>
                <a:srgbClr val="1E4E79"/>
              </a:solidFill>
              <a:latin typeface="Century Gothic"/>
              <a:ea typeface="Century Gothic"/>
              <a:cs typeface="Century Gothic"/>
              <a:sym typeface="Century Gothic"/>
            </a:endParaRPr>
          </a:p>
        </p:txBody>
      </p:sp>
      <p:sp>
        <p:nvSpPr>
          <p:cNvPr id="317" name="Google Shape;317;p10" descr="text box hiding answer"/>
          <p:cNvSpPr txBox="1"/>
          <p:nvPr/>
        </p:nvSpPr>
        <p:spPr>
          <a:xfrm>
            <a:off x="2856383" y="5157924"/>
            <a:ext cx="1894520" cy="384721"/>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500"/>
              <a:buFont typeface="Century Gothic"/>
              <a:buNone/>
            </a:pPr>
            <a:endParaRPr sz="2500" b="0" i="0" u="none" strike="noStrike" cap="none">
              <a:solidFill>
                <a:srgbClr val="1E4E79"/>
              </a:solidFill>
              <a:latin typeface="Century Gothic"/>
              <a:ea typeface="Century Gothic"/>
              <a:cs typeface="Century Gothic"/>
              <a:sym typeface="Century Gothic"/>
            </a:endParaRPr>
          </a:p>
        </p:txBody>
      </p:sp>
      <p:sp>
        <p:nvSpPr>
          <p:cNvPr id="318" name="Google Shape;318;p10" descr="text box hiding answer"/>
          <p:cNvSpPr txBox="1"/>
          <p:nvPr/>
        </p:nvSpPr>
        <p:spPr>
          <a:xfrm>
            <a:off x="2973290" y="5611329"/>
            <a:ext cx="1698101" cy="396001"/>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800"/>
              <a:buFont typeface="Century Gothic"/>
              <a:buNone/>
            </a:pPr>
            <a:endParaRPr sz="2800" b="0" i="0" u="none" strike="noStrike" cap="none">
              <a:solidFill>
                <a:srgbClr val="1E4E79"/>
              </a:solidFill>
              <a:latin typeface="Century Gothic"/>
              <a:ea typeface="Century Gothic"/>
              <a:cs typeface="Century Gothic"/>
              <a:sym typeface="Century Gothic"/>
            </a:endParaRPr>
          </a:p>
        </p:txBody>
      </p:sp>
      <p:sp>
        <p:nvSpPr>
          <p:cNvPr id="319" name="Google Shape;319;p10" descr="text box hiding answer"/>
          <p:cNvSpPr txBox="1"/>
          <p:nvPr/>
        </p:nvSpPr>
        <p:spPr>
          <a:xfrm>
            <a:off x="4867811" y="3670588"/>
            <a:ext cx="5250224" cy="338554"/>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200"/>
              <a:buFont typeface="Century Gothic"/>
              <a:buNone/>
            </a:pPr>
            <a:endParaRPr sz="2200" b="0" i="0" u="none" strike="noStrike" cap="none">
              <a:solidFill>
                <a:srgbClr val="1E4E79"/>
              </a:solidFill>
              <a:latin typeface="Century Gothic"/>
              <a:ea typeface="Century Gothic"/>
              <a:cs typeface="Century Gothic"/>
              <a:sym typeface="Century Gothic"/>
            </a:endParaRPr>
          </a:p>
        </p:txBody>
      </p:sp>
      <p:sp>
        <p:nvSpPr>
          <p:cNvPr id="320" name="Google Shape;320;p10" descr="text box hiding answer"/>
          <p:cNvSpPr txBox="1"/>
          <p:nvPr/>
        </p:nvSpPr>
        <p:spPr>
          <a:xfrm>
            <a:off x="4867810" y="4137395"/>
            <a:ext cx="6517317" cy="396000"/>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dirty="0">
              <a:solidFill>
                <a:srgbClr val="1E4E79"/>
              </a:solidFill>
              <a:latin typeface="Century Gothic"/>
              <a:ea typeface="Century Gothic"/>
              <a:cs typeface="Century Gothic"/>
              <a:sym typeface="Century Gothic"/>
            </a:endParaRPr>
          </a:p>
        </p:txBody>
      </p:sp>
      <p:sp>
        <p:nvSpPr>
          <p:cNvPr id="321" name="Google Shape;321;p10" descr="text box hiding answer"/>
          <p:cNvSpPr txBox="1"/>
          <p:nvPr/>
        </p:nvSpPr>
        <p:spPr>
          <a:xfrm>
            <a:off x="4854560" y="5653902"/>
            <a:ext cx="5250224" cy="338554"/>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200"/>
              <a:buFont typeface="Century Gothic"/>
              <a:buNone/>
            </a:pPr>
            <a:endParaRPr sz="2200" b="0" i="0" u="none" strike="noStrike" cap="none">
              <a:solidFill>
                <a:srgbClr val="1E4E79"/>
              </a:solidFill>
              <a:latin typeface="Century Gothic"/>
              <a:ea typeface="Century Gothic"/>
              <a:cs typeface="Century Gothic"/>
              <a:sym typeface="Century Gothic"/>
            </a:endParaRPr>
          </a:p>
        </p:txBody>
      </p:sp>
      <p:sp>
        <p:nvSpPr>
          <p:cNvPr id="322" name="Google Shape;322;p10" descr="text box hiding answer"/>
          <p:cNvSpPr txBox="1"/>
          <p:nvPr/>
        </p:nvSpPr>
        <p:spPr>
          <a:xfrm>
            <a:off x="4880523" y="5172961"/>
            <a:ext cx="6517317" cy="396000"/>
          </a:xfrm>
          <a:prstGeom prst="rect">
            <a:avLst/>
          </a:prstGeom>
          <a:solidFill>
            <a:schemeClr val="accent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sp>
        <p:nvSpPr>
          <p:cNvPr id="323" name="Google Shape;323;p10" descr="text box hiding answer"/>
          <p:cNvSpPr txBox="1"/>
          <p:nvPr/>
        </p:nvSpPr>
        <p:spPr>
          <a:xfrm>
            <a:off x="4867811" y="4672930"/>
            <a:ext cx="5250224" cy="338554"/>
          </a:xfrm>
          <a:prstGeom prst="rect">
            <a:avLst/>
          </a:prstGeom>
          <a:solidFill>
            <a:srgbClr val="FFFAE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200"/>
              <a:buFont typeface="Century Gothic"/>
              <a:buNone/>
            </a:pPr>
            <a:endParaRPr sz="2200" b="0" i="0" u="none" strike="noStrike" cap="none">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0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3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3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3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3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3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3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1"/>
          <p:cNvSpPr txBox="1">
            <a:spLocks noGrp="1"/>
          </p:cNvSpPr>
          <p:nvPr>
            <p:ph type="title"/>
          </p:nvPr>
        </p:nvSpPr>
        <p:spPr>
          <a:xfrm>
            <a:off x="0" y="213557"/>
            <a:ext cx="329863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 Interview</a:t>
            </a:r>
            <a:endParaRPr/>
          </a:p>
        </p:txBody>
      </p:sp>
      <p:pic>
        <p:nvPicPr>
          <p:cNvPr id="330" name="Google Shape;330;p11" descr="Shape&#10;&#10;Description automatically generated"/>
          <p:cNvPicPr preferRelativeResize="0"/>
          <p:nvPr/>
        </p:nvPicPr>
        <p:blipFill rotWithShape="1">
          <a:blip r:embed="rId4">
            <a:clrChange>
              <a:clrFrom>
                <a:srgbClr val="FEFEFE"/>
              </a:clrFrom>
              <a:clrTo>
                <a:srgbClr val="FEFEFE">
                  <a:alpha val="0"/>
                </a:srgbClr>
              </a:clrTo>
            </a:clrChange>
            <a:alphaModFix/>
          </a:blip>
          <a:srcRect/>
          <a:stretch/>
        </p:blipFill>
        <p:spPr>
          <a:xfrm>
            <a:off x="-277091" y="939545"/>
            <a:ext cx="6707708" cy="5809046"/>
          </a:xfrm>
          <a:prstGeom prst="rect">
            <a:avLst/>
          </a:prstGeom>
          <a:noFill/>
          <a:ln>
            <a:noFill/>
          </a:ln>
        </p:spPr>
      </p:pic>
      <p:pic>
        <p:nvPicPr>
          <p:cNvPr id="331" name="Google Shape;331;p11" descr="Shape&#10;&#10;Description automatically generated"/>
          <p:cNvPicPr preferRelativeResize="0"/>
          <p:nvPr/>
        </p:nvPicPr>
        <p:blipFill rotWithShape="1">
          <a:blip r:embed="rId5">
            <a:clrChange>
              <a:clrFrom>
                <a:srgbClr val="FEFEFE"/>
              </a:clrFrom>
              <a:clrTo>
                <a:srgbClr val="FEFEFE">
                  <a:alpha val="0"/>
                </a:srgbClr>
              </a:clrTo>
            </a:clrChange>
            <a:alphaModFix/>
          </a:blip>
          <a:srcRect l="3836"/>
          <a:stretch/>
        </p:blipFill>
        <p:spPr>
          <a:xfrm>
            <a:off x="6090166" y="939545"/>
            <a:ext cx="6329469" cy="5809046"/>
          </a:xfrm>
          <a:prstGeom prst="rect">
            <a:avLst/>
          </a:prstGeom>
          <a:noFill/>
          <a:ln>
            <a:noFill/>
          </a:ln>
        </p:spPr>
      </p:pic>
      <p:sp>
        <p:nvSpPr>
          <p:cNvPr id="332" name="Google Shape;332;p11"/>
          <p:cNvSpPr txBox="1"/>
          <p:nvPr/>
        </p:nvSpPr>
        <p:spPr>
          <a:xfrm>
            <a:off x="4427580" y="275735"/>
            <a:ext cx="646043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800"/>
              <a:buFont typeface="Century Gothic"/>
              <a:buNone/>
            </a:pPr>
            <a:r>
              <a:rPr lang="en-GB" sz="2800" b="1" i="0" u="none" strike="noStrike" cap="none">
                <a:solidFill>
                  <a:srgbClr val="525050"/>
                </a:solidFill>
                <a:latin typeface="Century Gothic"/>
                <a:ea typeface="Century Gothic"/>
                <a:cs typeface="Century Gothic"/>
                <a:sym typeface="Century Gothic"/>
              </a:rPr>
              <a:t>Schreib die Fragen auf Deutsch.</a:t>
            </a:r>
            <a:endParaRPr b="1"/>
          </a:p>
        </p:txBody>
      </p:sp>
      <p:sp>
        <p:nvSpPr>
          <p:cNvPr id="333" name="Google Shape;333;p11"/>
          <p:cNvSpPr/>
          <p:nvPr/>
        </p:nvSpPr>
        <p:spPr>
          <a:xfrm>
            <a:off x="10555357" y="171585"/>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schreiben</a:t>
            </a:r>
            <a:endParaRPr sz="2000" b="1" i="0" u="none" strike="noStrike" cap="none">
              <a:solidFill>
                <a:schemeClr val="lt1"/>
              </a:solidFill>
              <a:latin typeface="Century Gothic"/>
              <a:ea typeface="Century Gothic"/>
              <a:cs typeface="Century Gothic"/>
              <a:sym typeface="Century Gothic"/>
            </a:endParaRPr>
          </a:p>
        </p:txBody>
      </p:sp>
      <p:pic>
        <p:nvPicPr>
          <p:cNvPr id="334" name="Google Shape;334;p11" descr="Scribble with solid fill"/>
          <p:cNvPicPr preferRelativeResize="0"/>
          <p:nvPr/>
        </p:nvPicPr>
        <p:blipFill rotWithShape="1">
          <a:blip r:embed="rId6">
            <a:alphaModFix/>
          </a:blip>
          <a:srcRect/>
          <a:stretch/>
        </p:blipFill>
        <p:spPr>
          <a:xfrm>
            <a:off x="3298632" y="43581"/>
            <a:ext cx="914400" cy="914400"/>
          </a:xfrm>
          <a:prstGeom prst="rect">
            <a:avLst/>
          </a:prstGeom>
          <a:noFill/>
          <a:ln>
            <a:noFill/>
          </a:ln>
        </p:spPr>
      </p:pic>
      <p:sp>
        <p:nvSpPr>
          <p:cNvPr id="335" name="Google Shape;335;p11"/>
          <p:cNvSpPr txBox="1"/>
          <p:nvPr/>
        </p:nvSpPr>
        <p:spPr>
          <a:xfrm>
            <a:off x="172088" y="2263352"/>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1 Do you sing/are you singing for the customers?</a:t>
            </a:r>
            <a:endParaRPr dirty="0"/>
          </a:p>
        </p:txBody>
      </p:sp>
      <p:sp>
        <p:nvSpPr>
          <p:cNvPr id="336" name="Google Shape;336;p11"/>
          <p:cNvSpPr txBox="1"/>
          <p:nvPr/>
        </p:nvSpPr>
        <p:spPr>
          <a:xfrm>
            <a:off x="172087" y="3041326"/>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2 Are you working/do you work in the kitchen?</a:t>
            </a:r>
            <a:endParaRPr/>
          </a:p>
        </p:txBody>
      </p:sp>
      <p:sp>
        <p:nvSpPr>
          <p:cNvPr id="337" name="Google Shape;337;p11"/>
          <p:cNvSpPr txBox="1"/>
          <p:nvPr/>
        </p:nvSpPr>
        <p:spPr>
          <a:xfrm>
            <a:off x="172087" y="3642193"/>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3 Do you earn/are you earning a lot of money?</a:t>
            </a:r>
            <a:endParaRPr/>
          </a:p>
        </p:txBody>
      </p:sp>
      <p:sp>
        <p:nvSpPr>
          <p:cNvPr id="338" name="Google Shape;338;p11"/>
          <p:cNvSpPr txBox="1"/>
          <p:nvPr/>
        </p:nvSpPr>
        <p:spPr>
          <a:xfrm>
            <a:off x="153825" y="4440637"/>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4 Are you having/do you have problems?</a:t>
            </a:r>
            <a:endParaRPr dirty="0"/>
          </a:p>
        </p:txBody>
      </p:sp>
      <p:sp>
        <p:nvSpPr>
          <p:cNvPr id="339" name="Google Shape;339;p11"/>
          <p:cNvSpPr txBox="1"/>
          <p:nvPr/>
        </p:nvSpPr>
        <p:spPr>
          <a:xfrm>
            <a:off x="153825" y="5004833"/>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5 Are you learning/do you learn new things?</a:t>
            </a:r>
            <a:endParaRPr dirty="0"/>
          </a:p>
        </p:txBody>
      </p:sp>
      <p:sp>
        <p:nvSpPr>
          <p:cNvPr id="340" name="Google Shape;340;p11"/>
          <p:cNvSpPr txBox="1"/>
          <p:nvPr/>
        </p:nvSpPr>
        <p:spPr>
          <a:xfrm>
            <a:off x="172087" y="5527731"/>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6 Do you find/are you finding the work easy?</a:t>
            </a:r>
            <a:endParaRPr dirty="0"/>
          </a:p>
        </p:txBody>
      </p:sp>
      <p:sp>
        <p:nvSpPr>
          <p:cNvPr id="341" name="Google Shape;341;p11"/>
          <p:cNvSpPr txBox="1"/>
          <p:nvPr/>
        </p:nvSpPr>
        <p:spPr>
          <a:xfrm>
            <a:off x="6238828" y="2137261"/>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1 Do you take/are you taking holiday?</a:t>
            </a:r>
            <a:endParaRPr dirty="0"/>
          </a:p>
        </p:txBody>
      </p:sp>
      <p:sp>
        <p:nvSpPr>
          <p:cNvPr id="342" name="Google Shape;342;p11"/>
          <p:cNvSpPr txBox="1"/>
          <p:nvPr/>
        </p:nvSpPr>
        <p:spPr>
          <a:xfrm>
            <a:off x="6238829" y="2740043"/>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2 Are you living/do you live alone?</a:t>
            </a:r>
            <a:endParaRPr dirty="0"/>
          </a:p>
        </p:txBody>
      </p:sp>
      <p:sp>
        <p:nvSpPr>
          <p:cNvPr id="343" name="Google Shape;343;p11"/>
          <p:cNvSpPr txBox="1"/>
          <p:nvPr/>
        </p:nvSpPr>
        <p:spPr>
          <a:xfrm>
            <a:off x="6267186" y="4038871"/>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4 Do you find/are you finding the food interesting?</a:t>
            </a:r>
            <a:endParaRPr dirty="0"/>
          </a:p>
        </p:txBody>
      </p:sp>
      <p:sp>
        <p:nvSpPr>
          <p:cNvPr id="344" name="Google Shape;344;p11"/>
          <p:cNvSpPr txBox="1"/>
          <p:nvPr/>
        </p:nvSpPr>
        <p:spPr>
          <a:xfrm>
            <a:off x="6267186" y="5004833"/>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5 Are you visiting/do you visit Berlin?</a:t>
            </a:r>
            <a:endParaRPr dirty="0"/>
          </a:p>
        </p:txBody>
      </p:sp>
      <p:sp>
        <p:nvSpPr>
          <p:cNvPr id="345" name="Google Shape;345;p11"/>
          <p:cNvSpPr txBox="1"/>
          <p:nvPr/>
        </p:nvSpPr>
        <p:spPr>
          <a:xfrm>
            <a:off x="6273921" y="5527731"/>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6 Do you learn/are you learning other languages?</a:t>
            </a:r>
            <a:endParaRPr/>
          </a:p>
        </p:txBody>
      </p:sp>
      <p:sp>
        <p:nvSpPr>
          <p:cNvPr id="346" name="Google Shape;346;p11"/>
          <p:cNvSpPr txBox="1"/>
          <p:nvPr/>
        </p:nvSpPr>
        <p:spPr>
          <a:xfrm>
            <a:off x="6267186" y="3393917"/>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3 Do you speak/are you speaking French?</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2" descr="Shape&#10;&#10;Description automatically generated"/>
          <p:cNvPicPr preferRelativeResize="0"/>
          <p:nvPr/>
        </p:nvPicPr>
        <p:blipFill rotWithShape="1">
          <a:blip r:embed="rId3">
            <a:clrChange>
              <a:clrFrom>
                <a:srgbClr val="FEFEFE"/>
              </a:clrFrom>
              <a:clrTo>
                <a:srgbClr val="FEFEFE">
                  <a:alpha val="0"/>
                </a:srgbClr>
              </a:clrTo>
            </a:clrChange>
            <a:alphaModFix/>
          </a:blip>
          <a:srcRect/>
          <a:stretch/>
        </p:blipFill>
        <p:spPr>
          <a:xfrm>
            <a:off x="5737801" y="1048775"/>
            <a:ext cx="6618246" cy="5809046"/>
          </a:xfrm>
          <a:prstGeom prst="rect">
            <a:avLst/>
          </a:prstGeom>
          <a:noFill/>
          <a:ln>
            <a:noFill/>
          </a:ln>
        </p:spPr>
      </p:pic>
      <p:sp>
        <p:nvSpPr>
          <p:cNvPr id="353" name="Google Shape;353;p12"/>
          <p:cNvSpPr txBox="1">
            <a:spLocks noGrp="1"/>
          </p:cNvSpPr>
          <p:nvPr>
            <p:ph type="title"/>
          </p:nvPr>
        </p:nvSpPr>
        <p:spPr>
          <a:xfrm>
            <a:off x="0" y="213557"/>
            <a:ext cx="3298632"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 Interview</a:t>
            </a:r>
            <a:endParaRPr/>
          </a:p>
        </p:txBody>
      </p:sp>
      <p:pic>
        <p:nvPicPr>
          <p:cNvPr id="354" name="Google Shape;354;p12" descr="Shape&#10;&#10;Description automatically generated"/>
          <p:cNvPicPr preferRelativeResize="0"/>
          <p:nvPr/>
        </p:nvPicPr>
        <p:blipFill rotWithShape="1">
          <a:blip r:embed="rId5">
            <a:clrChange>
              <a:clrFrom>
                <a:srgbClr val="FEFEFE"/>
              </a:clrFrom>
              <a:clrTo>
                <a:srgbClr val="FEFEFE">
                  <a:alpha val="0"/>
                </a:srgbClr>
              </a:clrTo>
            </a:clrChange>
            <a:alphaModFix/>
          </a:blip>
          <a:srcRect r="5075"/>
          <a:stretch/>
        </p:blipFill>
        <p:spPr>
          <a:xfrm>
            <a:off x="-265422" y="1048954"/>
            <a:ext cx="6367257" cy="5809046"/>
          </a:xfrm>
          <a:prstGeom prst="rect">
            <a:avLst/>
          </a:prstGeom>
          <a:noFill/>
          <a:ln>
            <a:noFill/>
          </a:ln>
        </p:spPr>
      </p:pic>
      <p:sp>
        <p:nvSpPr>
          <p:cNvPr id="355" name="Google Shape;355;p12"/>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schreiben</a:t>
            </a:r>
            <a:endParaRPr sz="2000" b="1" i="0" u="none" strike="noStrike" cap="none">
              <a:solidFill>
                <a:schemeClr val="lt1"/>
              </a:solidFill>
              <a:latin typeface="Century Gothic"/>
              <a:ea typeface="Century Gothic"/>
              <a:cs typeface="Century Gothic"/>
              <a:sym typeface="Century Gothic"/>
            </a:endParaRPr>
          </a:p>
        </p:txBody>
      </p:sp>
      <p:sp>
        <p:nvSpPr>
          <p:cNvPr id="356" name="Google Shape;356;p12"/>
          <p:cNvSpPr txBox="1"/>
          <p:nvPr/>
        </p:nvSpPr>
        <p:spPr>
          <a:xfrm>
            <a:off x="172088" y="2442254"/>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1 Do you sing/are you singing for the customers?</a:t>
            </a:r>
            <a:endParaRPr/>
          </a:p>
        </p:txBody>
      </p:sp>
      <p:sp>
        <p:nvSpPr>
          <p:cNvPr id="357" name="Google Shape;357;p12"/>
          <p:cNvSpPr txBox="1"/>
          <p:nvPr/>
        </p:nvSpPr>
        <p:spPr>
          <a:xfrm>
            <a:off x="172087" y="3220228"/>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2 Are you working/do you work in the kitchen?</a:t>
            </a:r>
            <a:endParaRPr/>
          </a:p>
        </p:txBody>
      </p:sp>
      <p:sp>
        <p:nvSpPr>
          <p:cNvPr id="358" name="Google Shape;358;p12"/>
          <p:cNvSpPr txBox="1"/>
          <p:nvPr/>
        </p:nvSpPr>
        <p:spPr>
          <a:xfrm>
            <a:off x="172087" y="3821095"/>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3 Do you earn/are you earning a lot of money?</a:t>
            </a:r>
            <a:endParaRPr/>
          </a:p>
        </p:txBody>
      </p:sp>
      <p:sp>
        <p:nvSpPr>
          <p:cNvPr id="359" name="Google Shape;359;p12"/>
          <p:cNvSpPr txBox="1"/>
          <p:nvPr/>
        </p:nvSpPr>
        <p:spPr>
          <a:xfrm>
            <a:off x="213651" y="4617551"/>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4 Are you having/do you have problems?</a:t>
            </a:r>
            <a:endParaRPr/>
          </a:p>
        </p:txBody>
      </p:sp>
      <p:sp>
        <p:nvSpPr>
          <p:cNvPr id="360" name="Google Shape;360;p12"/>
          <p:cNvSpPr txBox="1"/>
          <p:nvPr/>
        </p:nvSpPr>
        <p:spPr>
          <a:xfrm>
            <a:off x="213651" y="5186876"/>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5 Are you learning/do you learn new things?</a:t>
            </a:r>
            <a:endParaRPr/>
          </a:p>
        </p:txBody>
      </p:sp>
      <p:sp>
        <p:nvSpPr>
          <p:cNvPr id="361" name="Google Shape;361;p12"/>
          <p:cNvSpPr txBox="1"/>
          <p:nvPr/>
        </p:nvSpPr>
        <p:spPr>
          <a:xfrm>
            <a:off x="246489" y="5706633"/>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6 Do you find/are you finding the work easy?</a:t>
            </a:r>
            <a:endParaRPr/>
          </a:p>
        </p:txBody>
      </p:sp>
      <p:sp>
        <p:nvSpPr>
          <p:cNvPr id="362" name="Google Shape;362;p12"/>
          <p:cNvSpPr txBox="1"/>
          <p:nvPr/>
        </p:nvSpPr>
        <p:spPr>
          <a:xfrm>
            <a:off x="6282386" y="2401587"/>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1 </a:t>
            </a:r>
            <a:r>
              <a:rPr lang="en-GB" sz="2000" b="0" i="0" u="none" strike="noStrike" cap="none" dirty="0" err="1">
                <a:solidFill>
                  <a:srgbClr val="525050"/>
                </a:solidFill>
                <a:latin typeface="Century Gothic"/>
                <a:ea typeface="Century Gothic"/>
                <a:cs typeface="Century Gothic"/>
                <a:sym typeface="Century Gothic"/>
              </a:rPr>
              <a:t>Singst</a:t>
            </a:r>
            <a:r>
              <a:rPr lang="en-GB" sz="2000" b="0" i="0" u="none" strike="noStrike" cap="none" dirty="0">
                <a:solidFill>
                  <a:srgbClr val="525050"/>
                </a:solidFill>
                <a:latin typeface="Century Gothic"/>
                <a:ea typeface="Century Gothic"/>
                <a:cs typeface="Century Gothic"/>
                <a:sym typeface="Century Gothic"/>
              </a:rPr>
              <a:t> du </a:t>
            </a:r>
            <a:r>
              <a:rPr lang="en-GB" sz="2000" b="0" i="0" u="none" strike="noStrike" cap="none" dirty="0" err="1">
                <a:solidFill>
                  <a:srgbClr val="525050"/>
                </a:solidFill>
                <a:latin typeface="Century Gothic"/>
                <a:ea typeface="Century Gothic"/>
                <a:cs typeface="Century Gothic"/>
                <a:sym typeface="Century Gothic"/>
              </a:rPr>
              <a:t>für</a:t>
            </a:r>
            <a:r>
              <a:rPr lang="en-GB" sz="2000" b="0" i="0" u="none" strike="noStrike" cap="none" dirty="0">
                <a:solidFill>
                  <a:srgbClr val="525050"/>
                </a:solidFill>
                <a:latin typeface="Century Gothic"/>
                <a:ea typeface="Century Gothic"/>
                <a:cs typeface="Century Gothic"/>
                <a:sym typeface="Century Gothic"/>
              </a:rPr>
              <a:t> die </a:t>
            </a:r>
            <a:r>
              <a:rPr lang="en-GB" sz="2000" b="0" i="0" u="none" strike="noStrike" cap="none" dirty="0" err="1">
                <a:solidFill>
                  <a:srgbClr val="525050"/>
                </a:solidFill>
                <a:latin typeface="Century Gothic"/>
                <a:ea typeface="Century Gothic"/>
                <a:cs typeface="Century Gothic"/>
                <a:sym typeface="Century Gothic"/>
              </a:rPr>
              <a:t>Kunden</a:t>
            </a:r>
            <a:r>
              <a:rPr lang="en-GB" sz="2000" b="0" i="0" u="none" strike="noStrike" cap="none" dirty="0">
                <a:solidFill>
                  <a:srgbClr val="525050"/>
                </a:solidFill>
                <a:latin typeface="Century Gothic"/>
                <a:ea typeface="Century Gothic"/>
                <a:cs typeface="Century Gothic"/>
                <a:sym typeface="Century Gothic"/>
              </a:rPr>
              <a:t>?</a:t>
            </a:r>
            <a:endParaRPr sz="2000" b="0" i="0" u="none" strike="noStrike" cap="none" dirty="0">
              <a:solidFill>
                <a:srgbClr val="525050"/>
              </a:solidFill>
              <a:latin typeface="Century Gothic"/>
              <a:ea typeface="Century Gothic"/>
              <a:cs typeface="Century Gothic"/>
              <a:sym typeface="Century Gothic"/>
            </a:endParaRPr>
          </a:p>
        </p:txBody>
      </p:sp>
      <p:sp>
        <p:nvSpPr>
          <p:cNvPr id="363" name="Google Shape;363;p12"/>
          <p:cNvSpPr txBox="1"/>
          <p:nvPr/>
        </p:nvSpPr>
        <p:spPr>
          <a:xfrm>
            <a:off x="6282385" y="3173009"/>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2 </a:t>
            </a:r>
            <a:r>
              <a:rPr lang="en-GB" sz="2000" b="0" i="0" u="none" strike="noStrike" cap="none" dirty="0" err="1">
                <a:solidFill>
                  <a:srgbClr val="525050"/>
                </a:solidFill>
                <a:latin typeface="Century Gothic"/>
                <a:ea typeface="Century Gothic"/>
                <a:cs typeface="Century Gothic"/>
                <a:sym typeface="Century Gothic"/>
              </a:rPr>
              <a:t>Arbeitest</a:t>
            </a:r>
            <a:r>
              <a:rPr lang="en-GB" sz="2000" b="0" i="0" u="none" strike="noStrike" cap="none" dirty="0">
                <a:solidFill>
                  <a:srgbClr val="525050"/>
                </a:solidFill>
                <a:latin typeface="Century Gothic"/>
                <a:ea typeface="Century Gothic"/>
                <a:cs typeface="Century Gothic"/>
                <a:sym typeface="Century Gothic"/>
              </a:rPr>
              <a:t> du in der </a:t>
            </a:r>
            <a:r>
              <a:rPr lang="en-GB" sz="2000" b="0" i="0" u="none" strike="noStrike" cap="none" dirty="0" err="1">
                <a:solidFill>
                  <a:srgbClr val="525050"/>
                </a:solidFill>
                <a:latin typeface="Century Gothic"/>
                <a:ea typeface="Century Gothic"/>
                <a:cs typeface="Century Gothic"/>
                <a:sym typeface="Century Gothic"/>
              </a:rPr>
              <a:t>Küche</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364" name="Google Shape;364;p12"/>
          <p:cNvSpPr txBox="1"/>
          <p:nvPr/>
        </p:nvSpPr>
        <p:spPr>
          <a:xfrm>
            <a:off x="6304790" y="4617551"/>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4 Hast du </a:t>
            </a:r>
            <a:r>
              <a:rPr lang="en-GB" sz="2000" b="0" i="0" u="none" strike="noStrike" cap="none" dirty="0" err="1">
                <a:solidFill>
                  <a:srgbClr val="525050"/>
                </a:solidFill>
                <a:latin typeface="Century Gothic"/>
                <a:ea typeface="Century Gothic"/>
                <a:cs typeface="Century Gothic"/>
                <a:sym typeface="Century Gothic"/>
              </a:rPr>
              <a:t>Probleme</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365" name="Google Shape;365;p12"/>
          <p:cNvSpPr txBox="1"/>
          <p:nvPr/>
        </p:nvSpPr>
        <p:spPr>
          <a:xfrm>
            <a:off x="6341155" y="5186876"/>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5 </a:t>
            </a:r>
            <a:r>
              <a:rPr lang="en-GB" sz="2000" b="0" i="0" u="none" strike="noStrike" cap="none" dirty="0" err="1">
                <a:solidFill>
                  <a:srgbClr val="525050"/>
                </a:solidFill>
                <a:latin typeface="Century Gothic"/>
                <a:ea typeface="Century Gothic"/>
                <a:cs typeface="Century Gothic"/>
                <a:sym typeface="Century Gothic"/>
              </a:rPr>
              <a:t>Lernst</a:t>
            </a:r>
            <a:r>
              <a:rPr lang="en-GB" sz="2000" b="0" i="0" u="none" strike="noStrike" cap="none" dirty="0">
                <a:solidFill>
                  <a:srgbClr val="525050"/>
                </a:solidFill>
                <a:latin typeface="Century Gothic"/>
                <a:ea typeface="Century Gothic"/>
                <a:cs typeface="Century Gothic"/>
                <a:sym typeface="Century Gothic"/>
              </a:rPr>
              <a:t> du </a:t>
            </a:r>
            <a:r>
              <a:rPr lang="en-GB" sz="2000" b="0" i="0" u="none" strike="noStrike" cap="none" dirty="0" err="1">
                <a:solidFill>
                  <a:srgbClr val="525050"/>
                </a:solidFill>
                <a:latin typeface="Century Gothic"/>
                <a:ea typeface="Century Gothic"/>
                <a:cs typeface="Century Gothic"/>
                <a:sym typeface="Century Gothic"/>
              </a:rPr>
              <a:t>neue</a:t>
            </a:r>
            <a:r>
              <a:rPr lang="en-GB" sz="2000" b="0" i="0" u="none" strike="noStrike" cap="none" dirty="0">
                <a:solidFill>
                  <a:srgbClr val="525050"/>
                </a:solidFill>
                <a:latin typeface="Century Gothic"/>
                <a:ea typeface="Century Gothic"/>
                <a:cs typeface="Century Gothic"/>
                <a:sym typeface="Century Gothic"/>
              </a:rPr>
              <a:t> Dinge?</a:t>
            </a:r>
            <a:endParaRPr dirty="0"/>
          </a:p>
        </p:txBody>
      </p:sp>
      <p:sp>
        <p:nvSpPr>
          <p:cNvPr id="366" name="Google Shape;366;p12"/>
          <p:cNvSpPr txBox="1"/>
          <p:nvPr/>
        </p:nvSpPr>
        <p:spPr>
          <a:xfrm>
            <a:off x="6341155" y="5701670"/>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6 </a:t>
            </a:r>
            <a:r>
              <a:rPr lang="en-GB" sz="2000" b="0" i="0" u="none" strike="noStrike" cap="none" dirty="0" err="1">
                <a:solidFill>
                  <a:srgbClr val="525050"/>
                </a:solidFill>
                <a:latin typeface="Century Gothic"/>
                <a:ea typeface="Century Gothic"/>
                <a:cs typeface="Century Gothic"/>
                <a:sym typeface="Century Gothic"/>
              </a:rPr>
              <a:t>Findest</a:t>
            </a:r>
            <a:r>
              <a:rPr lang="en-GB" sz="2000" b="0" i="0" u="none" strike="noStrike" cap="none" dirty="0">
                <a:solidFill>
                  <a:srgbClr val="525050"/>
                </a:solidFill>
                <a:latin typeface="Century Gothic"/>
                <a:ea typeface="Century Gothic"/>
                <a:cs typeface="Century Gothic"/>
                <a:sym typeface="Century Gothic"/>
              </a:rPr>
              <a:t> du die Arbeit </a:t>
            </a:r>
            <a:r>
              <a:rPr lang="en-GB" sz="2000" b="0" i="0" u="none" strike="noStrike" cap="none" dirty="0" err="1">
                <a:solidFill>
                  <a:srgbClr val="525050"/>
                </a:solidFill>
                <a:latin typeface="Century Gothic"/>
                <a:ea typeface="Century Gothic"/>
                <a:cs typeface="Century Gothic"/>
                <a:sym typeface="Century Gothic"/>
              </a:rPr>
              <a:t>einfach</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367" name="Google Shape;367;p12"/>
          <p:cNvSpPr txBox="1"/>
          <p:nvPr/>
        </p:nvSpPr>
        <p:spPr>
          <a:xfrm>
            <a:off x="6304790" y="3810554"/>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3 </a:t>
            </a:r>
            <a:r>
              <a:rPr lang="en-GB" sz="2000" b="0" i="0" u="none" strike="noStrike" cap="none" dirty="0" err="1">
                <a:solidFill>
                  <a:srgbClr val="525050"/>
                </a:solidFill>
                <a:latin typeface="Century Gothic"/>
                <a:ea typeface="Century Gothic"/>
                <a:cs typeface="Century Gothic"/>
                <a:sym typeface="Century Gothic"/>
              </a:rPr>
              <a:t>Verdienst</a:t>
            </a:r>
            <a:r>
              <a:rPr lang="en-GB" sz="2000" b="0" i="0" u="none" strike="noStrike" cap="none" dirty="0">
                <a:solidFill>
                  <a:srgbClr val="525050"/>
                </a:solidFill>
                <a:latin typeface="Century Gothic"/>
                <a:ea typeface="Century Gothic"/>
                <a:cs typeface="Century Gothic"/>
                <a:sym typeface="Century Gothic"/>
              </a:rPr>
              <a:t> du </a:t>
            </a:r>
            <a:r>
              <a:rPr lang="en-GB" sz="2000" b="0" i="0" u="none" strike="noStrike" cap="none" dirty="0" err="1">
                <a:solidFill>
                  <a:srgbClr val="525050"/>
                </a:solidFill>
                <a:latin typeface="Century Gothic"/>
                <a:ea typeface="Century Gothic"/>
                <a:cs typeface="Century Gothic"/>
                <a:sym typeface="Century Gothic"/>
              </a:rPr>
              <a:t>viel</a:t>
            </a:r>
            <a:r>
              <a:rPr lang="en-GB" sz="2000" b="0" i="0" u="none" strike="noStrike" cap="none" dirty="0">
                <a:solidFill>
                  <a:srgbClr val="525050"/>
                </a:solidFill>
                <a:latin typeface="Century Gothic"/>
                <a:ea typeface="Century Gothic"/>
                <a:cs typeface="Century Gothic"/>
                <a:sym typeface="Century Gothic"/>
              </a:rPr>
              <a:t> Geld?</a:t>
            </a:r>
            <a:endParaRPr dirty="0"/>
          </a:p>
        </p:txBody>
      </p:sp>
      <p:sp>
        <p:nvSpPr>
          <p:cNvPr id="368" name="Google Shape;368;p12"/>
          <p:cNvSpPr txBox="1"/>
          <p:nvPr/>
        </p:nvSpPr>
        <p:spPr>
          <a:xfrm>
            <a:off x="3298632" y="177067"/>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a:solidFill>
                  <a:srgbClr val="525050"/>
                </a:solidFill>
                <a:latin typeface="Century Gothic"/>
                <a:ea typeface="Century Gothic"/>
                <a:cs typeface="Century Gothic"/>
                <a:sym typeface="Century Gothic"/>
              </a:rPr>
              <a:t>Checke deine Fragen.</a:t>
            </a:r>
            <a:endParaRPr b="1"/>
          </a:p>
        </p:txBody>
      </p:sp>
      <p:sp>
        <p:nvSpPr>
          <p:cNvPr id="369" name="Google Shape;369;p12"/>
          <p:cNvSpPr/>
          <p:nvPr/>
        </p:nvSpPr>
        <p:spPr>
          <a:xfrm>
            <a:off x="8064025" y="112509"/>
            <a:ext cx="2405104" cy="370375"/>
          </a:xfrm>
          <a:prstGeom prst="rect">
            <a:avLst/>
          </a:prstGeom>
          <a:solidFill>
            <a:srgbClr val="5250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FFF6D4"/>
                </a:solidFill>
                <a:latin typeface="Century Gothic"/>
                <a:ea typeface="Century Gothic"/>
                <a:cs typeface="Century Gothic"/>
                <a:sym typeface="Century Gothic"/>
              </a:rPr>
              <a:t>checken – to check</a:t>
            </a:r>
            <a:endParaRPr/>
          </a:p>
        </p:txBody>
      </p:sp>
      <p:sp>
        <p:nvSpPr>
          <p:cNvPr id="370" name="Google Shape;370;p12"/>
          <p:cNvSpPr txBox="1"/>
          <p:nvPr/>
        </p:nvSpPr>
        <p:spPr>
          <a:xfrm>
            <a:off x="25248" y="850875"/>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Person A</a:t>
            </a:r>
            <a:endParaRPr/>
          </a:p>
        </p:txBody>
      </p:sp>
      <p:sp>
        <p:nvSpPr>
          <p:cNvPr id="371" name="Google Shape;371;p12"/>
          <p:cNvSpPr/>
          <p:nvPr/>
        </p:nvSpPr>
        <p:spPr>
          <a:xfrm>
            <a:off x="5980074" y="638911"/>
            <a:ext cx="6133701" cy="671864"/>
          </a:xfrm>
          <a:prstGeom prst="wedgeRoundRectCallout">
            <a:avLst>
              <a:gd name="adj1" fmla="val -74508"/>
              <a:gd name="adj2" fmla="val -58914"/>
              <a:gd name="adj3" fmla="val 16667"/>
            </a:avLst>
          </a:prstGeom>
          <a:solidFill>
            <a:schemeClr val="accent1"/>
          </a:solidFill>
          <a:ln w="127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Like </a:t>
            </a:r>
            <a:r>
              <a:rPr lang="en-GB" sz="2000" b="1">
                <a:solidFill>
                  <a:schemeClr val="lt1"/>
                </a:solidFill>
                <a:latin typeface="Century Gothic"/>
                <a:ea typeface="Century Gothic"/>
                <a:cs typeface="Century Gothic"/>
                <a:sym typeface="Century Gothic"/>
              </a:rPr>
              <a:t>miauen</a:t>
            </a:r>
            <a:r>
              <a:rPr lang="en-GB" sz="2000">
                <a:solidFill>
                  <a:schemeClr val="lt1"/>
                </a:solidFill>
                <a:latin typeface="Century Gothic"/>
                <a:ea typeface="Century Gothic"/>
                <a:cs typeface="Century Gothic"/>
                <a:sym typeface="Century Gothic"/>
              </a:rPr>
              <a:t>, </a:t>
            </a:r>
            <a:r>
              <a:rPr lang="en-GB" sz="2000" b="1">
                <a:solidFill>
                  <a:schemeClr val="lt1"/>
                </a:solidFill>
                <a:latin typeface="Century Gothic"/>
                <a:ea typeface="Century Gothic"/>
                <a:cs typeface="Century Gothic"/>
                <a:sym typeface="Century Gothic"/>
              </a:rPr>
              <a:t>checken</a:t>
            </a:r>
            <a:r>
              <a:rPr lang="en-GB" sz="2000">
                <a:solidFill>
                  <a:schemeClr val="lt1"/>
                </a:solidFill>
                <a:latin typeface="Century Gothic"/>
                <a:ea typeface="Century Gothic"/>
                <a:cs typeface="Century Gothic"/>
                <a:sym typeface="Century Gothic"/>
              </a:rPr>
              <a:t> is an imported German verb; </a:t>
            </a:r>
            <a:r>
              <a:rPr lang="en-GB" sz="2000" b="1">
                <a:solidFill>
                  <a:schemeClr val="lt1"/>
                </a:solidFill>
                <a:latin typeface="Century Gothic"/>
                <a:ea typeface="Century Gothic"/>
                <a:cs typeface="Century Gothic"/>
                <a:sym typeface="Century Gothic"/>
              </a:rPr>
              <a:t>überprüfen</a:t>
            </a:r>
            <a:r>
              <a:rPr lang="en-GB" sz="2000">
                <a:solidFill>
                  <a:schemeClr val="lt1"/>
                </a:solidFill>
                <a:latin typeface="Century Gothic"/>
                <a:ea typeface="Century Gothic"/>
                <a:cs typeface="Century Gothic"/>
                <a:sym typeface="Century Gothic"/>
              </a:rPr>
              <a:t> also means to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13" descr="Shape&#10;&#10;Description automatically generated"/>
          <p:cNvPicPr preferRelativeResize="0"/>
          <p:nvPr/>
        </p:nvPicPr>
        <p:blipFill rotWithShape="1">
          <a:blip r:embed="rId3">
            <a:clrChange>
              <a:clrFrom>
                <a:srgbClr val="FEFEFE"/>
              </a:clrFrom>
              <a:clrTo>
                <a:srgbClr val="FEFEFE">
                  <a:alpha val="0"/>
                </a:srgbClr>
              </a:clrTo>
            </a:clrChange>
            <a:alphaModFix/>
          </a:blip>
          <a:srcRect/>
          <a:stretch/>
        </p:blipFill>
        <p:spPr>
          <a:xfrm>
            <a:off x="5746517" y="1058558"/>
            <a:ext cx="6618246" cy="5809046"/>
          </a:xfrm>
          <a:prstGeom prst="rect">
            <a:avLst/>
          </a:prstGeom>
          <a:noFill/>
          <a:ln>
            <a:noFill/>
          </a:ln>
        </p:spPr>
      </p:pic>
      <p:sp>
        <p:nvSpPr>
          <p:cNvPr id="378" name="Google Shape;378;p13"/>
          <p:cNvSpPr txBox="1">
            <a:spLocks noGrp="1"/>
          </p:cNvSpPr>
          <p:nvPr>
            <p:ph type="title"/>
          </p:nvPr>
        </p:nvSpPr>
        <p:spPr>
          <a:xfrm>
            <a:off x="0" y="213557"/>
            <a:ext cx="3298632"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 Interview</a:t>
            </a:r>
            <a:endParaRPr/>
          </a:p>
        </p:txBody>
      </p:sp>
      <p:sp>
        <p:nvSpPr>
          <p:cNvPr id="379" name="Google Shape;379;p13"/>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schreiben</a:t>
            </a:r>
            <a:endParaRPr sz="2000" b="1" i="0" u="none" strike="noStrike" cap="none">
              <a:solidFill>
                <a:schemeClr val="lt1"/>
              </a:solidFill>
              <a:latin typeface="Century Gothic"/>
              <a:ea typeface="Century Gothic"/>
              <a:cs typeface="Century Gothic"/>
              <a:sym typeface="Century Gothic"/>
            </a:endParaRPr>
          </a:p>
        </p:txBody>
      </p:sp>
      <p:sp>
        <p:nvSpPr>
          <p:cNvPr id="380" name="Google Shape;380;p13"/>
          <p:cNvSpPr txBox="1"/>
          <p:nvPr/>
        </p:nvSpPr>
        <p:spPr>
          <a:xfrm>
            <a:off x="6307536" y="2269945"/>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1 </a:t>
            </a:r>
            <a:r>
              <a:rPr lang="en-GB" sz="2000" b="0" i="0" u="none" strike="noStrike" cap="none" dirty="0" err="1">
                <a:solidFill>
                  <a:srgbClr val="525050"/>
                </a:solidFill>
                <a:latin typeface="Century Gothic"/>
                <a:ea typeface="Century Gothic"/>
                <a:cs typeface="Century Gothic"/>
                <a:sym typeface="Century Gothic"/>
              </a:rPr>
              <a:t>Machst</a:t>
            </a:r>
            <a:r>
              <a:rPr lang="en-GB" sz="2000" b="0" i="0" u="none" strike="noStrike" cap="none" dirty="0">
                <a:solidFill>
                  <a:srgbClr val="525050"/>
                </a:solidFill>
                <a:latin typeface="Century Gothic"/>
                <a:ea typeface="Century Gothic"/>
                <a:cs typeface="Century Gothic"/>
                <a:sym typeface="Century Gothic"/>
              </a:rPr>
              <a:t> du </a:t>
            </a:r>
            <a:r>
              <a:rPr lang="en-GB" sz="2000" b="0" i="0" u="none" strike="noStrike" cap="none" dirty="0" err="1">
                <a:solidFill>
                  <a:srgbClr val="525050"/>
                </a:solidFill>
                <a:latin typeface="Century Gothic"/>
                <a:ea typeface="Century Gothic"/>
                <a:cs typeface="Century Gothic"/>
                <a:sym typeface="Century Gothic"/>
              </a:rPr>
              <a:t>Urlaub</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381" name="Google Shape;381;p13"/>
          <p:cNvSpPr txBox="1"/>
          <p:nvPr/>
        </p:nvSpPr>
        <p:spPr>
          <a:xfrm>
            <a:off x="6307535" y="2867887"/>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2 </a:t>
            </a:r>
            <a:r>
              <a:rPr lang="en-GB" sz="2000" b="0" i="0" u="none" strike="noStrike" cap="none" dirty="0" err="1">
                <a:solidFill>
                  <a:srgbClr val="525050"/>
                </a:solidFill>
                <a:latin typeface="Century Gothic"/>
                <a:ea typeface="Century Gothic"/>
                <a:cs typeface="Century Gothic"/>
                <a:sym typeface="Century Gothic"/>
              </a:rPr>
              <a:t>Wohnst</a:t>
            </a:r>
            <a:r>
              <a:rPr lang="en-GB" sz="2000" b="0" i="0" u="none" strike="noStrike" cap="none" dirty="0">
                <a:solidFill>
                  <a:srgbClr val="525050"/>
                </a:solidFill>
                <a:latin typeface="Century Gothic"/>
                <a:ea typeface="Century Gothic"/>
                <a:cs typeface="Century Gothic"/>
                <a:sym typeface="Century Gothic"/>
              </a:rPr>
              <a:t> du </a:t>
            </a:r>
            <a:r>
              <a:rPr lang="en-GB" sz="2000" b="0" i="0" u="none" strike="noStrike" cap="none" dirty="0" err="1">
                <a:solidFill>
                  <a:srgbClr val="525050"/>
                </a:solidFill>
                <a:latin typeface="Century Gothic"/>
                <a:ea typeface="Century Gothic"/>
                <a:cs typeface="Century Gothic"/>
                <a:sym typeface="Century Gothic"/>
              </a:rPr>
              <a:t>allein</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382" name="Google Shape;382;p13"/>
          <p:cNvSpPr txBox="1"/>
          <p:nvPr/>
        </p:nvSpPr>
        <p:spPr>
          <a:xfrm>
            <a:off x="6307534" y="4140749"/>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4 </a:t>
            </a:r>
            <a:r>
              <a:rPr lang="en-GB" sz="2000" b="0" i="0" u="none" strike="noStrike" cap="none" dirty="0" err="1">
                <a:solidFill>
                  <a:srgbClr val="525050"/>
                </a:solidFill>
                <a:latin typeface="Century Gothic"/>
                <a:ea typeface="Century Gothic"/>
                <a:cs typeface="Century Gothic"/>
                <a:sym typeface="Century Gothic"/>
              </a:rPr>
              <a:t>Findest</a:t>
            </a:r>
            <a:r>
              <a:rPr lang="en-GB" sz="2000" b="0" i="0" u="none" strike="noStrike" cap="none" dirty="0">
                <a:solidFill>
                  <a:srgbClr val="525050"/>
                </a:solidFill>
                <a:latin typeface="Century Gothic"/>
                <a:ea typeface="Century Gothic"/>
                <a:cs typeface="Century Gothic"/>
                <a:sym typeface="Century Gothic"/>
              </a:rPr>
              <a:t> du das Essen </a:t>
            </a:r>
            <a:r>
              <a:rPr lang="en-GB" sz="2000" b="0" i="0" u="none" strike="noStrike" cap="none" dirty="0" err="1">
                <a:solidFill>
                  <a:srgbClr val="525050"/>
                </a:solidFill>
                <a:latin typeface="Century Gothic"/>
                <a:ea typeface="Century Gothic"/>
                <a:cs typeface="Century Gothic"/>
                <a:sym typeface="Century Gothic"/>
              </a:rPr>
              <a:t>interessant</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383" name="Google Shape;383;p13"/>
          <p:cNvSpPr txBox="1"/>
          <p:nvPr/>
        </p:nvSpPr>
        <p:spPr>
          <a:xfrm>
            <a:off x="6307537" y="5092642"/>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5 </a:t>
            </a:r>
            <a:r>
              <a:rPr lang="en-GB" sz="2000" b="0" i="0" u="none" strike="noStrike" cap="none" dirty="0" err="1">
                <a:solidFill>
                  <a:srgbClr val="525050"/>
                </a:solidFill>
                <a:latin typeface="Century Gothic"/>
                <a:ea typeface="Century Gothic"/>
                <a:cs typeface="Century Gothic"/>
                <a:sym typeface="Century Gothic"/>
              </a:rPr>
              <a:t>Besuchst</a:t>
            </a:r>
            <a:r>
              <a:rPr lang="en-GB" sz="2000" b="0" i="0" u="none" strike="noStrike" cap="none" dirty="0">
                <a:solidFill>
                  <a:srgbClr val="525050"/>
                </a:solidFill>
                <a:latin typeface="Century Gothic"/>
                <a:ea typeface="Century Gothic"/>
                <a:cs typeface="Century Gothic"/>
                <a:sym typeface="Century Gothic"/>
              </a:rPr>
              <a:t> du Berlin?</a:t>
            </a:r>
            <a:endParaRPr sz="2000" b="0" i="0" u="none" strike="noStrike" cap="none" dirty="0">
              <a:solidFill>
                <a:srgbClr val="525050"/>
              </a:solidFill>
              <a:latin typeface="Century Gothic"/>
              <a:ea typeface="Century Gothic"/>
              <a:cs typeface="Century Gothic"/>
              <a:sym typeface="Century Gothic"/>
            </a:endParaRPr>
          </a:p>
        </p:txBody>
      </p:sp>
      <p:sp>
        <p:nvSpPr>
          <p:cNvPr id="384" name="Google Shape;384;p13"/>
          <p:cNvSpPr txBox="1"/>
          <p:nvPr/>
        </p:nvSpPr>
        <p:spPr>
          <a:xfrm>
            <a:off x="6307534" y="5584393"/>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6 </a:t>
            </a:r>
            <a:r>
              <a:rPr lang="en-GB" sz="2000" b="0" i="0" u="none" strike="noStrike" cap="none" dirty="0" err="1">
                <a:solidFill>
                  <a:srgbClr val="525050"/>
                </a:solidFill>
                <a:latin typeface="Century Gothic"/>
                <a:ea typeface="Century Gothic"/>
                <a:cs typeface="Century Gothic"/>
                <a:sym typeface="Century Gothic"/>
              </a:rPr>
              <a:t>Lernst</a:t>
            </a:r>
            <a:r>
              <a:rPr lang="en-GB" sz="2000" b="0" i="0" u="none" strike="noStrike" cap="none" dirty="0">
                <a:solidFill>
                  <a:srgbClr val="525050"/>
                </a:solidFill>
                <a:latin typeface="Century Gothic"/>
                <a:ea typeface="Century Gothic"/>
                <a:cs typeface="Century Gothic"/>
                <a:sym typeface="Century Gothic"/>
              </a:rPr>
              <a:t> du </a:t>
            </a:r>
            <a:r>
              <a:rPr lang="en-GB" sz="2000" b="0" i="0" u="none" strike="noStrike" cap="none" dirty="0" err="1">
                <a:solidFill>
                  <a:srgbClr val="525050"/>
                </a:solidFill>
                <a:latin typeface="Century Gothic"/>
                <a:ea typeface="Century Gothic"/>
                <a:cs typeface="Century Gothic"/>
                <a:sym typeface="Century Gothic"/>
              </a:rPr>
              <a:t>andere</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Sprachen</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385" name="Google Shape;385;p13"/>
          <p:cNvSpPr txBox="1"/>
          <p:nvPr/>
        </p:nvSpPr>
        <p:spPr>
          <a:xfrm>
            <a:off x="6307534" y="3483851"/>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3 </a:t>
            </a:r>
            <a:r>
              <a:rPr lang="en-GB" sz="2000" b="0" i="0" u="none" strike="noStrike" cap="none" dirty="0" err="1">
                <a:solidFill>
                  <a:srgbClr val="525050"/>
                </a:solidFill>
                <a:latin typeface="Century Gothic"/>
                <a:ea typeface="Century Gothic"/>
                <a:cs typeface="Century Gothic"/>
                <a:sym typeface="Century Gothic"/>
              </a:rPr>
              <a:t>Sprichst</a:t>
            </a:r>
            <a:r>
              <a:rPr lang="en-GB" sz="2000" b="0" i="0" u="none" strike="noStrike" cap="none" dirty="0">
                <a:solidFill>
                  <a:srgbClr val="525050"/>
                </a:solidFill>
                <a:latin typeface="Century Gothic"/>
                <a:ea typeface="Century Gothic"/>
                <a:cs typeface="Century Gothic"/>
                <a:sym typeface="Century Gothic"/>
              </a:rPr>
              <a:t> du </a:t>
            </a:r>
            <a:r>
              <a:rPr lang="en-GB" sz="2000" b="0" i="0" u="none" strike="noStrike" cap="none" dirty="0" err="1">
                <a:solidFill>
                  <a:srgbClr val="525050"/>
                </a:solidFill>
                <a:latin typeface="Century Gothic"/>
                <a:ea typeface="Century Gothic"/>
                <a:cs typeface="Century Gothic"/>
                <a:sym typeface="Century Gothic"/>
              </a:rPr>
              <a:t>Französisch</a:t>
            </a:r>
            <a:r>
              <a:rPr lang="en-GB" sz="2000" b="0" i="0" u="none" strike="noStrike" cap="none" dirty="0">
                <a:solidFill>
                  <a:srgbClr val="525050"/>
                </a:solidFill>
                <a:latin typeface="Century Gothic"/>
                <a:ea typeface="Century Gothic"/>
                <a:cs typeface="Century Gothic"/>
                <a:sym typeface="Century Gothic"/>
              </a:rPr>
              <a:t>?</a:t>
            </a:r>
            <a:endParaRPr sz="2000" b="0" i="0" u="none" strike="noStrike" cap="none" dirty="0">
              <a:solidFill>
                <a:srgbClr val="525050"/>
              </a:solidFill>
              <a:latin typeface="Century Gothic"/>
              <a:ea typeface="Century Gothic"/>
              <a:cs typeface="Century Gothic"/>
              <a:sym typeface="Century Gothic"/>
            </a:endParaRPr>
          </a:p>
        </p:txBody>
      </p:sp>
      <p:sp>
        <p:nvSpPr>
          <p:cNvPr id="386" name="Google Shape;386;p13"/>
          <p:cNvSpPr txBox="1"/>
          <p:nvPr/>
        </p:nvSpPr>
        <p:spPr>
          <a:xfrm>
            <a:off x="3298632" y="177067"/>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Checke deine Fragen.</a:t>
            </a:r>
            <a:endParaRPr/>
          </a:p>
        </p:txBody>
      </p:sp>
      <p:sp>
        <p:nvSpPr>
          <p:cNvPr id="387" name="Google Shape;387;p13"/>
          <p:cNvSpPr/>
          <p:nvPr/>
        </p:nvSpPr>
        <p:spPr>
          <a:xfrm>
            <a:off x="8064025" y="180778"/>
            <a:ext cx="2405104" cy="370375"/>
          </a:xfrm>
          <a:prstGeom prst="rect">
            <a:avLst/>
          </a:prstGeom>
          <a:solidFill>
            <a:srgbClr val="5250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FFF6D4"/>
                </a:solidFill>
                <a:latin typeface="Century Gothic"/>
                <a:ea typeface="Century Gothic"/>
                <a:cs typeface="Century Gothic"/>
                <a:sym typeface="Century Gothic"/>
              </a:rPr>
              <a:t>checken – to check</a:t>
            </a:r>
            <a:endParaRPr/>
          </a:p>
        </p:txBody>
      </p:sp>
      <p:pic>
        <p:nvPicPr>
          <p:cNvPr id="388" name="Google Shape;388;p13" descr="Shape&#10;&#10;Description automatically generated"/>
          <p:cNvPicPr preferRelativeResize="0"/>
          <p:nvPr/>
        </p:nvPicPr>
        <p:blipFill rotWithShape="1">
          <a:blip r:embed="rId5">
            <a:clrChange>
              <a:clrFrom>
                <a:srgbClr val="FEFEFE"/>
              </a:clrFrom>
              <a:clrTo>
                <a:srgbClr val="FEFEFE">
                  <a:alpha val="0"/>
                </a:srgbClr>
              </a:clrTo>
            </a:clrChange>
            <a:alphaModFix/>
          </a:blip>
          <a:srcRect r="4301"/>
          <a:stretch/>
        </p:blipFill>
        <p:spPr>
          <a:xfrm>
            <a:off x="-277091" y="1052227"/>
            <a:ext cx="6333637" cy="5809046"/>
          </a:xfrm>
          <a:prstGeom prst="rect">
            <a:avLst/>
          </a:prstGeom>
          <a:noFill/>
          <a:ln>
            <a:noFill/>
          </a:ln>
        </p:spPr>
      </p:pic>
      <p:sp>
        <p:nvSpPr>
          <p:cNvPr id="389" name="Google Shape;389;p13"/>
          <p:cNvSpPr txBox="1"/>
          <p:nvPr/>
        </p:nvSpPr>
        <p:spPr>
          <a:xfrm>
            <a:off x="194175" y="2269945"/>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1 Do you take/are you taking holiday?</a:t>
            </a:r>
            <a:endParaRPr dirty="0"/>
          </a:p>
        </p:txBody>
      </p:sp>
      <p:sp>
        <p:nvSpPr>
          <p:cNvPr id="390" name="Google Shape;390;p13"/>
          <p:cNvSpPr txBox="1"/>
          <p:nvPr/>
        </p:nvSpPr>
        <p:spPr>
          <a:xfrm>
            <a:off x="194176" y="2832118"/>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2 Are you living/do you live alone?</a:t>
            </a:r>
            <a:endParaRPr dirty="0"/>
          </a:p>
        </p:txBody>
      </p:sp>
      <p:sp>
        <p:nvSpPr>
          <p:cNvPr id="391" name="Google Shape;391;p13"/>
          <p:cNvSpPr txBox="1"/>
          <p:nvPr/>
        </p:nvSpPr>
        <p:spPr>
          <a:xfrm>
            <a:off x="194177" y="4131557"/>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4 Do you find/are you finding the food interesting?</a:t>
            </a:r>
            <a:endParaRPr/>
          </a:p>
        </p:txBody>
      </p:sp>
      <p:sp>
        <p:nvSpPr>
          <p:cNvPr id="392" name="Google Shape;392;p13"/>
          <p:cNvSpPr txBox="1"/>
          <p:nvPr/>
        </p:nvSpPr>
        <p:spPr>
          <a:xfrm>
            <a:off x="208042" y="5087965"/>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5 Are you visiting/do you visit Berlin?</a:t>
            </a:r>
            <a:endParaRPr dirty="0"/>
          </a:p>
        </p:txBody>
      </p:sp>
      <p:sp>
        <p:nvSpPr>
          <p:cNvPr id="393" name="Google Shape;393;p13"/>
          <p:cNvSpPr txBox="1"/>
          <p:nvPr/>
        </p:nvSpPr>
        <p:spPr>
          <a:xfrm>
            <a:off x="208042" y="5576929"/>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6 Do you learn/are you learning other languages?</a:t>
            </a:r>
            <a:endParaRPr dirty="0"/>
          </a:p>
        </p:txBody>
      </p:sp>
      <p:sp>
        <p:nvSpPr>
          <p:cNvPr id="394" name="Google Shape;394;p13"/>
          <p:cNvSpPr txBox="1"/>
          <p:nvPr/>
        </p:nvSpPr>
        <p:spPr>
          <a:xfrm>
            <a:off x="208042" y="3491427"/>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3 Do you speak/are you speaking French?</a:t>
            </a:r>
            <a:endParaRPr dirty="0"/>
          </a:p>
        </p:txBody>
      </p:sp>
      <p:sp>
        <p:nvSpPr>
          <p:cNvPr id="395" name="Google Shape;395;p13"/>
          <p:cNvSpPr txBox="1"/>
          <p:nvPr/>
        </p:nvSpPr>
        <p:spPr>
          <a:xfrm>
            <a:off x="51915" y="845444"/>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a:solidFill>
                  <a:srgbClr val="525050"/>
                </a:solidFill>
                <a:latin typeface="Century Gothic"/>
                <a:ea typeface="Century Gothic"/>
                <a:cs typeface="Century Gothic"/>
                <a:sym typeface="Century Gothic"/>
              </a:rPr>
              <a:t>Person B</a:t>
            </a:r>
            <a:endParaRPr/>
          </a:p>
        </p:txBody>
      </p:sp>
      <p:sp>
        <p:nvSpPr>
          <p:cNvPr id="396" name="Google Shape;396;p13"/>
          <p:cNvSpPr/>
          <p:nvPr/>
        </p:nvSpPr>
        <p:spPr>
          <a:xfrm>
            <a:off x="5980074" y="638911"/>
            <a:ext cx="6133701" cy="671864"/>
          </a:xfrm>
          <a:prstGeom prst="wedgeRoundRectCallout">
            <a:avLst>
              <a:gd name="adj1" fmla="val -74508"/>
              <a:gd name="adj2" fmla="val -58914"/>
              <a:gd name="adj3" fmla="val 16667"/>
            </a:avLst>
          </a:prstGeom>
          <a:solidFill>
            <a:schemeClr val="accent1"/>
          </a:solidFill>
          <a:ln w="127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Like </a:t>
            </a:r>
            <a:r>
              <a:rPr lang="en-GB" sz="2000" b="1">
                <a:solidFill>
                  <a:schemeClr val="lt1"/>
                </a:solidFill>
                <a:latin typeface="Century Gothic"/>
                <a:ea typeface="Century Gothic"/>
                <a:cs typeface="Century Gothic"/>
                <a:sym typeface="Century Gothic"/>
              </a:rPr>
              <a:t>miauen</a:t>
            </a:r>
            <a:r>
              <a:rPr lang="en-GB" sz="2000">
                <a:solidFill>
                  <a:schemeClr val="lt1"/>
                </a:solidFill>
                <a:latin typeface="Century Gothic"/>
                <a:ea typeface="Century Gothic"/>
                <a:cs typeface="Century Gothic"/>
                <a:sym typeface="Century Gothic"/>
              </a:rPr>
              <a:t>, </a:t>
            </a:r>
            <a:r>
              <a:rPr lang="en-GB" sz="2000" b="1">
                <a:solidFill>
                  <a:schemeClr val="lt1"/>
                </a:solidFill>
                <a:latin typeface="Century Gothic"/>
                <a:ea typeface="Century Gothic"/>
                <a:cs typeface="Century Gothic"/>
                <a:sym typeface="Century Gothic"/>
              </a:rPr>
              <a:t>checken</a:t>
            </a:r>
            <a:r>
              <a:rPr lang="en-GB" sz="2000">
                <a:solidFill>
                  <a:schemeClr val="lt1"/>
                </a:solidFill>
                <a:latin typeface="Century Gothic"/>
                <a:ea typeface="Century Gothic"/>
                <a:cs typeface="Century Gothic"/>
                <a:sym typeface="Century Gothic"/>
              </a:rPr>
              <a:t> is an imported German verb; </a:t>
            </a:r>
            <a:r>
              <a:rPr lang="en-GB" sz="2000" b="1">
                <a:solidFill>
                  <a:schemeClr val="lt1"/>
                </a:solidFill>
                <a:latin typeface="Century Gothic"/>
                <a:ea typeface="Century Gothic"/>
                <a:cs typeface="Century Gothic"/>
                <a:sym typeface="Century Gothic"/>
              </a:rPr>
              <a:t>überprüfen</a:t>
            </a:r>
            <a:r>
              <a:rPr lang="en-GB" sz="2000">
                <a:solidFill>
                  <a:schemeClr val="lt1"/>
                </a:solidFill>
                <a:latin typeface="Century Gothic"/>
                <a:ea typeface="Century Gothic"/>
                <a:cs typeface="Century Gothic"/>
                <a:sym typeface="Century Gothic"/>
              </a:rPr>
              <a:t> also means to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4"/>
          <p:cNvSpPr txBox="1">
            <a:spLocks noGrp="1"/>
          </p:cNvSpPr>
          <p:nvPr>
            <p:ph type="title"/>
          </p:nvPr>
        </p:nvSpPr>
        <p:spPr>
          <a:xfrm>
            <a:off x="0" y="213557"/>
            <a:ext cx="3298632"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 Interview</a:t>
            </a:r>
            <a:endParaRPr/>
          </a:p>
        </p:txBody>
      </p:sp>
      <p:sp>
        <p:nvSpPr>
          <p:cNvPr id="403" name="Google Shape;403;p14"/>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sprechen</a:t>
            </a:r>
            <a:endParaRPr sz="2000" b="1" i="0" u="none" strike="noStrike" cap="none">
              <a:solidFill>
                <a:schemeClr val="lt1"/>
              </a:solidFill>
              <a:latin typeface="Century Gothic"/>
              <a:ea typeface="Century Gothic"/>
              <a:cs typeface="Century Gothic"/>
              <a:sym typeface="Century Gothic"/>
            </a:endParaRPr>
          </a:p>
        </p:txBody>
      </p:sp>
      <p:sp>
        <p:nvSpPr>
          <p:cNvPr id="404" name="Google Shape;404;p14"/>
          <p:cNvSpPr txBox="1"/>
          <p:nvPr/>
        </p:nvSpPr>
        <p:spPr>
          <a:xfrm>
            <a:off x="3298632" y="282614"/>
            <a:ext cx="462255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Partnerarbeit</a:t>
            </a:r>
            <a:endParaRPr sz="2400" b="0" i="0" u="none" strike="noStrike" cap="none">
              <a:solidFill>
                <a:srgbClr val="525050"/>
              </a:solidFill>
              <a:latin typeface="Century Gothic"/>
              <a:ea typeface="Century Gothic"/>
              <a:cs typeface="Century Gothic"/>
              <a:sym typeface="Century Gothic"/>
            </a:endParaRPr>
          </a:p>
        </p:txBody>
      </p:sp>
      <p:pic>
        <p:nvPicPr>
          <p:cNvPr id="405" name="Google Shape;405;p14" descr="Icon&#10;&#10;Description automatically generated"/>
          <p:cNvPicPr preferRelativeResize="0"/>
          <p:nvPr/>
        </p:nvPicPr>
        <p:blipFill rotWithShape="1">
          <a:blip r:embed="rId4">
            <a:alphaModFix/>
          </a:blip>
          <a:srcRect/>
          <a:stretch/>
        </p:blipFill>
        <p:spPr>
          <a:xfrm>
            <a:off x="5347947" y="47083"/>
            <a:ext cx="2110534" cy="1394392"/>
          </a:xfrm>
          <a:prstGeom prst="rect">
            <a:avLst/>
          </a:prstGeom>
          <a:noFill/>
          <a:ln>
            <a:noFill/>
          </a:ln>
        </p:spPr>
      </p:pic>
      <p:sp>
        <p:nvSpPr>
          <p:cNvPr id="406" name="Google Shape;406;p14"/>
          <p:cNvSpPr/>
          <p:nvPr/>
        </p:nvSpPr>
        <p:spPr>
          <a:xfrm>
            <a:off x="215484" y="5142993"/>
            <a:ext cx="5023450" cy="928626"/>
          </a:xfrm>
          <a:prstGeom prst="rect">
            <a:avLst/>
          </a:prstGeom>
          <a:no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7" name="Google Shape;407;p14"/>
          <p:cNvSpPr/>
          <p:nvPr/>
        </p:nvSpPr>
        <p:spPr>
          <a:xfrm>
            <a:off x="255131" y="4129667"/>
            <a:ext cx="5023450" cy="798870"/>
          </a:xfrm>
          <a:prstGeom prst="rect">
            <a:avLst/>
          </a:prstGeom>
          <a:solidFill>
            <a:srgbClr val="FFFAEF"/>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8" name="Google Shape;408;p14"/>
          <p:cNvSpPr txBox="1"/>
          <p:nvPr/>
        </p:nvSpPr>
        <p:spPr>
          <a:xfrm>
            <a:off x="150330" y="1018797"/>
            <a:ext cx="1387739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dirty="0">
                <a:solidFill>
                  <a:srgbClr val="525050"/>
                </a:solidFill>
                <a:latin typeface="Century Gothic"/>
                <a:ea typeface="Century Gothic"/>
                <a:cs typeface="Century Gothic"/>
                <a:sym typeface="Century Gothic"/>
              </a:rPr>
              <a:t>Person A </a:t>
            </a:r>
            <a:r>
              <a:rPr lang="en-GB" sz="2000" b="1" i="0" u="none" strike="noStrike" cap="none" dirty="0" err="1">
                <a:solidFill>
                  <a:srgbClr val="525050"/>
                </a:solidFill>
                <a:latin typeface="Century Gothic"/>
                <a:ea typeface="Century Gothic"/>
                <a:cs typeface="Century Gothic"/>
                <a:sym typeface="Century Gothic"/>
              </a:rPr>
              <a:t>stellt</a:t>
            </a:r>
            <a:r>
              <a:rPr lang="en-GB" sz="2000" b="1" i="0" u="none" strike="noStrike" cap="none" dirty="0">
                <a:solidFill>
                  <a:srgbClr val="525050"/>
                </a:solidFill>
                <a:latin typeface="Century Gothic"/>
                <a:ea typeface="Century Gothic"/>
                <a:cs typeface="Century Gothic"/>
                <a:sym typeface="Century Gothic"/>
              </a:rPr>
              <a:t> eine </a:t>
            </a:r>
            <a:r>
              <a:rPr lang="en-GB" sz="2000" b="1" i="0" u="none" strike="noStrike" cap="none" dirty="0" err="1">
                <a:solidFill>
                  <a:srgbClr val="525050"/>
                </a:solidFill>
                <a:latin typeface="Century Gothic"/>
                <a:ea typeface="Century Gothic"/>
                <a:cs typeface="Century Gothic"/>
                <a:sym typeface="Century Gothic"/>
              </a:rPr>
              <a:t>Frage</a:t>
            </a:r>
            <a:r>
              <a:rPr lang="en-GB" sz="2000" b="1" i="0" u="none" strike="noStrike" cap="none" dirty="0">
                <a:solidFill>
                  <a:srgbClr val="525050"/>
                </a:solidFill>
                <a:latin typeface="Century Gothic"/>
                <a:ea typeface="Century Gothic"/>
                <a:cs typeface="Century Gothic"/>
                <a:sym typeface="Century Gothic"/>
              </a:rPr>
              <a:t>.</a:t>
            </a:r>
            <a:br>
              <a:rPr lang="en-GB" sz="2000" b="1" i="0" u="none" strike="noStrike" cap="none" dirty="0">
                <a:solidFill>
                  <a:srgbClr val="525050"/>
                </a:solidFill>
                <a:latin typeface="Century Gothic"/>
                <a:ea typeface="Century Gothic"/>
                <a:cs typeface="Century Gothic"/>
                <a:sym typeface="Century Gothic"/>
              </a:rPr>
            </a:br>
            <a:r>
              <a:rPr lang="en-GB" sz="2000" b="1" i="0" u="none" strike="noStrike" cap="none" dirty="0">
                <a:solidFill>
                  <a:srgbClr val="525050"/>
                </a:solidFill>
                <a:latin typeface="Century Gothic"/>
                <a:ea typeface="Century Gothic"/>
                <a:cs typeface="Century Gothic"/>
                <a:sym typeface="Century Gothic"/>
              </a:rPr>
              <a:t>Person B </a:t>
            </a:r>
            <a:r>
              <a:rPr lang="en-GB" sz="2000" b="1" i="0" u="none" strike="noStrike" cap="none" dirty="0" err="1">
                <a:solidFill>
                  <a:srgbClr val="525050"/>
                </a:solidFill>
                <a:latin typeface="Century Gothic"/>
                <a:ea typeface="Century Gothic"/>
                <a:cs typeface="Century Gothic"/>
                <a:sym typeface="Century Gothic"/>
              </a:rPr>
              <a:t>antwortet</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mit</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dem</a:t>
            </a:r>
            <a:r>
              <a:rPr lang="en-GB" sz="2000" b="1" i="0" u="none" strike="noStrike" cap="none" dirty="0">
                <a:solidFill>
                  <a:srgbClr val="525050"/>
                </a:solidFill>
                <a:latin typeface="Century Gothic"/>
                <a:ea typeface="Century Gothic"/>
                <a:cs typeface="Century Gothic"/>
                <a:sym typeface="Century Gothic"/>
              </a:rPr>
              <a:t> Adverb 1 </a:t>
            </a:r>
            <a:r>
              <a:rPr lang="en-GB" sz="2000" b="1" i="0" u="none" strike="noStrike" cap="none" dirty="0" err="1">
                <a:solidFill>
                  <a:srgbClr val="525050"/>
                </a:solidFill>
                <a:latin typeface="Century Gothic"/>
                <a:ea typeface="Century Gothic"/>
                <a:cs typeface="Century Gothic"/>
                <a:sym typeface="Century Gothic"/>
              </a:rPr>
              <a:t>oder</a:t>
            </a:r>
            <a:r>
              <a:rPr lang="en-GB" sz="2000" b="1" i="0" u="none" strike="noStrike" cap="none" dirty="0">
                <a:solidFill>
                  <a:srgbClr val="525050"/>
                </a:solidFill>
                <a:latin typeface="Century Gothic"/>
                <a:ea typeface="Century Gothic"/>
                <a:cs typeface="Century Gothic"/>
                <a:sym typeface="Century Gothic"/>
              </a:rPr>
              <a:t> 2. </a:t>
            </a:r>
            <a:r>
              <a:rPr lang="en-GB" sz="2000" b="0" i="0" u="none" strike="noStrike" cap="none" dirty="0">
                <a:solidFill>
                  <a:srgbClr val="525050"/>
                </a:solidFill>
                <a:latin typeface="Century Gothic"/>
                <a:ea typeface="Century Gothic"/>
                <a:cs typeface="Century Gothic"/>
                <a:sym typeface="Century Gothic"/>
              </a:rPr>
              <a:t>(</a:t>
            </a:r>
            <a:r>
              <a:rPr lang="en-GB" sz="2000" b="0" i="1" u="none" strike="noStrike" cap="none" dirty="0">
                <a:solidFill>
                  <a:srgbClr val="525050"/>
                </a:solidFill>
                <a:latin typeface="Century Gothic"/>
                <a:ea typeface="Century Gothic"/>
                <a:cs typeface="Century Gothic"/>
                <a:sym typeface="Century Gothic"/>
              </a:rPr>
              <a:t>You can choose which adverb to answer with!</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409" name="Google Shape;409;p14"/>
          <p:cNvSpPr txBox="1"/>
          <p:nvPr/>
        </p:nvSpPr>
        <p:spPr>
          <a:xfrm>
            <a:off x="255130" y="4184184"/>
            <a:ext cx="502345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Do you have / are you having fun with the children in the restaurant?</a:t>
            </a:r>
            <a:endParaRPr sz="2000" b="0" i="0" u="none" strike="noStrike" cap="none">
              <a:solidFill>
                <a:srgbClr val="525050"/>
              </a:solidFill>
              <a:latin typeface="Century Gothic"/>
              <a:ea typeface="Century Gothic"/>
              <a:cs typeface="Century Gothic"/>
              <a:sym typeface="Century Gothic"/>
            </a:endParaRPr>
          </a:p>
        </p:txBody>
      </p:sp>
      <p:sp>
        <p:nvSpPr>
          <p:cNvPr id="410" name="Google Shape;410;p14"/>
          <p:cNvSpPr txBox="1"/>
          <p:nvPr/>
        </p:nvSpPr>
        <p:spPr>
          <a:xfrm>
            <a:off x="150330" y="2308550"/>
            <a:ext cx="103952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Beispiel:</a:t>
            </a:r>
            <a:endParaRPr/>
          </a:p>
        </p:txBody>
      </p:sp>
      <p:sp>
        <p:nvSpPr>
          <p:cNvPr id="411" name="Google Shape;411;p14"/>
          <p:cNvSpPr/>
          <p:nvPr/>
        </p:nvSpPr>
        <p:spPr>
          <a:xfrm>
            <a:off x="2144938" y="2504662"/>
            <a:ext cx="3093995" cy="1159506"/>
          </a:xfrm>
          <a:prstGeom prst="wedgeRoundRectCallout">
            <a:avLst>
              <a:gd name="adj1" fmla="val -29718"/>
              <a:gd name="adj2" fmla="val 92135"/>
              <a:gd name="adj3" fmla="val 16667"/>
            </a:avLst>
          </a:prstGeom>
          <a:solidFill>
            <a:srgbClr val="525050"/>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FFFAEF"/>
                </a:solidFill>
                <a:latin typeface="Century Gothic"/>
                <a:ea typeface="Century Gothic"/>
                <a:cs typeface="Century Gothic"/>
                <a:sym typeface="Century Gothic"/>
              </a:rPr>
              <a:t>Hast du Spaß mit den Kindern im Restaurant?</a:t>
            </a:r>
            <a:endParaRPr/>
          </a:p>
        </p:txBody>
      </p:sp>
      <p:sp>
        <p:nvSpPr>
          <p:cNvPr id="412" name="Google Shape;412;p14"/>
          <p:cNvSpPr txBox="1"/>
          <p:nvPr/>
        </p:nvSpPr>
        <p:spPr>
          <a:xfrm>
            <a:off x="215484" y="3664167"/>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a:solidFill>
                  <a:srgbClr val="525050"/>
                </a:solidFill>
                <a:latin typeface="Century Gothic"/>
                <a:ea typeface="Century Gothic"/>
                <a:cs typeface="Century Gothic"/>
                <a:sym typeface="Century Gothic"/>
              </a:rPr>
              <a:t>Person A</a:t>
            </a:r>
            <a:endParaRPr/>
          </a:p>
        </p:txBody>
      </p:sp>
      <p:sp>
        <p:nvSpPr>
          <p:cNvPr id="413" name="Google Shape;413;p14"/>
          <p:cNvSpPr/>
          <p:nvPr/>
        </p:nvSpPr>
        <p:spPr>
          <a:xfrm>
            <a:off x="7218594" y="2861462"/>
            <a:ext cx="3664676" cy="1366975"/>
          </a:xfrm>
          <a:prstGeom prst="wedgeRoundRectCallout">
            <a:avLst>
              <a:gd name="adj1" fmla="val 28936"/>
              <a:gd name="adj2" fmla="val 87483"/>
              <a:gd name="adj3" fmla="val 16667"/>
            </a:avLst>
          </a:prstGeom>
          <a:solidFill>
            <a:srgbClr val="525050"/>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FFFAEF"/>
                </a:solidFill>
                <a:latin typeface="Century Gothic"/>
                <a:ea typeface="Century Gothic"/>
                <a:cs typeface="Century Gothic"/>
                <a:sym typeface="Century Gothic"/>
              </a:rPr>
              <a:t>Ja, ich habe heute Spaß mit den Kindern im Restaurant.</a:t>
            </a:r>
            <a:endParaRPr/>
          </a:p>
        </p:txBody>
      </p:sp>
      <p:pic>
        <p:nvPicPr>
          <p:cNvPr id="414" name="Google Shape;414;p14" descr="A picture containing kite, umbrella&#10;&#10;Description automatically generated"/>
          <p:cNvPicPr preferRelativeResize="0"/>
          <p:nvPr/>
        </p:nvPicPr>
        <p:blipFill rotWithShape="1">
          <a:blip r:embed="rId5">
            <a:alphaModFix/>
          </a:blip>
          <a:srcRect/>
          <a:stretch/>
        </p:blipFill>
        <p:spPr>
          <a:xfrm>
            <a:off x="4869630" y="5327602"/>
            <a:ext cx="703266" cy="601622"/>
          </a:xfrm>
          <a:prstGeom prst="rect">
            <a:avLst/>
          </a:prstGeom>
          <a:noFill/>
          <a:ln>
            <a:noFill/>
          </a:ln>
        </p:spPr>
      </p:pic>
      <p:graphicFrame>
        <p:nvGraphicFramePr>
          <p:cNvPr id="415" name="Google Shape;415;p14"/>
          <p:cNvGraphicFramePr/>
          <p:nvPr/>
        </p:nvGraphicFramePr>
        <p:xfrm>
          <a:off x="6610125" y="4878745"/>
          <a:ext cx="5023450" cy="928635"/>
        </p:xfrm>
        <a:graphic>
          <a:graphicData uri="http://schemas.openxmlformats.org/drawingml/2006/table">
            <a:tbl>
              <a:tblPr>
                <a:noFill/>
              </a:tblPr>
              <a:tblGrid>
                <a:gridCol w="2511725">
                  <a:extLst>
                    <a:ext uri="{9D8B030D-6E8A-4147-A177-3AD203B41FA5}">
                      <a16:colId xmlns:a16="http://schemas.microsoft.com/office/drawing/2014/main" val="20000"/>
                    </a:ext>
                  </a:extLst>
                </a:gridCol>
                <a:gridCol w="2511725">
                  <a:extLst>
                    <a:ext uri="{9D8B030D-6E8A-4147-A177-3AD203B41FA5}">
                      <a16:colId xmlns:a16="http://schemas.microsoft.com/office/drawing/2014/main" val="20001"/>
                    </a:ext>
                  </a:extLst>
                </a:gridCol>
              </a:tblGrid>
              <a:tr h="435150">
                <a:tc>
                  <a:txBody>
                    <a:bodyPr/>
                    <a:lstStyle/>
                    <a:p>
                      <a:pPr marL="0" marR="0" lvl="0" indent="0" algn="ctr" rtl="0">
                        <a:spcBef>
                          <a:spcPts val="0"/>
                        </a:spcBef>
                        <a:spcAft>
                          <a:spcPts val="0"/>
                        </a:spcAft>
                        <a:buNone/>
                      </a:pPr>
                      <a:r>
                        <a:rPr lang="en-GB" sz="2400" b="1">
                          <a:solidFill>
                            <a:srgbClr val="525050"/>
                          </a:solidFill>
                        </a:rPr>
                        <a:t>1</a:t>
                      </a:r>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tc>
                  <a:txBody>
                    <a:bodyPr/>
                    <a:lstStyle/>
                    <a:p>
                      <a:pPr marL="0" marR="0" lvl="0" indent="0" algn="ctr" rtl="0">
                        <a:spcBef>
                          <a:spcPts val="0"/>
                        </a:spcBef>
                        <a:spcAft>
                          <a:spcPts val="0"/>
                        </a:spcAft>
                        <a:buNone/>
                      </a:pPr>
                      <a:r>
                        <a:rPr lang="en-GB" sz="2400" b="1">
                          <a:solidFill>
                            <a:srgbClr val="525050"/>
                          </a:solidFill>
                        </a:rPr>
                        <a:t>2</a:t>
                      </a:r>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extLst>
                  <a:ext uri="{0D108BD9-81ED-4DB2-BD59-A6C34878D82A}">
                    <a16:rowId xmlns:a16="http://schemas.microsoft.com/office/drawing/2014/main" val="10000"/>
                  </a:ext>
                </a:extLst>
              </a:tr>
              <a:tr h="471425">
                <a:tc>
                  <a:txBody>
                    <a:bodyPr/>
                    <a:lstStyle/>
                    <a:p>
                      <a:pPr marL="0" marR="0" lvl="0" indent="0" algn="ctr" rtl="0">
                        <a:spcBef>
                          <a:spcPts val="0"/>
                        </a:spcBef>
                        <a:spcAft>
                          <a:spcPts val="0"/>
                        </a:spcAft>
                        <a:buNone/>
                      </a:pPr>
                      <a:r>
                        <a:rPr lang="en-GB" sz="2400" b="1">
                          <a:solidFill>
                            <a:srgbClr val="525050"/>
                          </a:solidFill>
                        </a:rPr>
                        <a:t>normalerweise</a:t>
                      </a:r>
                      <a:endParaRPr sz="2400" b="1">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tc>
                  <a:txBody>
                    <a:bodyPr/>
                    <a:lstStyle/>
                    <a:p>
                      <a:pPr marL="0" marR="0" lvl="0" indent="0" algn="ctr" rtl="0">
                        <a:spcBef>
                          <a:spcPts val="0"/>
                        </a:spcBef>
                        <a:spcAft>
                          <a:spcPts val="0"/>
                        </a:spcAft>
                        <a:buNone/>
                      </a:pPr>
                      <a:r>
                        <a:rPr lang="en-GB" sz="2400" b="1">
                          <a:solidFill>
                            <a:srgbClr val="525050"/>
                          </a:solidFill>
                        </a:rPr>
                        <a:t>heute</a:t>
                      </a:r>
                      <a:endParaRPr sz="2400" b="1">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extLst>
                  <a:ext uri="{0D108BD9-81ED-4DB2-BD59-A6C34878D82A}">
                    <a16:rowId xmlns:a16="http://schemas.microsoft.com/office/drawing/2014/main" val="10001"/>
                  </a:ext>
                </a:extLst>
              </a:tr>
            </a:tbl>
          </a:graphicData>
        </a:graphic>
      </p:graphicFrame>
      <p:sp>
        <p:nvSpPr>
          <p:cNvPr id="416" name="Google Shape;416;p14"/>
          <p:cNvSpPr txBox="1"/>
          <p:nvPr/>
        </p:nvSpPr>
        <p:spPr>
          <a:xfrm>
            <a:off x="159216" y="1890553"/>
            <a:ext cx="6314879" cy="398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dirty="0">
                <a:solidFill>
                  <a:srgbClr val="525050"/>
                </a:solidFill>
                <a:latin typeface="Century Gothic"/>
                <a:ea typeface="Century Gothic"/>
                <a:cs typeface="Century Gothic"/>
                <a:sym typeface="Century Gothic"/>
              </a:rPr>
              <a:t>Person A </a:t>
            </a:r>
            <a:r>
              <a:rPr lang="en-GB" sz="2000" b="1" i="0" u="none" strike="noStrike" cap="none" dirty="0" err="1">
                <a:solidFill>
                  <a:srgbClr val="525050"/>
                </a:solidFill>
                <a:latin typeface="Century Gothic"/>
                <a:ea typeface="Century Gothic"/>
                <a:cs typeface="Century Gothic"/>
                <a:sym typeface="Century Gothic"/>
              </a:rPr>
              <a:t>schreibt</a:t>
            </a:r>
            <a:r>
              <a:rPr lang="en-GB" sz="2000" b="1" i="0" u="none" strike="noStrike" cap="none" dirty="0">
                <a:solidFill>
                  <a:srgbClr val="525050"/>
                </a:solidFill>
                <a:latin typeface="Century Gothic"/>
                <a:ea typeface="Century Gothic"/>
                <a:cs typeface="Century Gothic"/>
                <a:sym typeface="Century Gothic"/>
              </a:rPr>
              <a:t> die </a:t>
            </a:r>
            <a:r>
              <a:rPr lang="en-GB" sz="2000" b="1" i="0" u="none" strike="noStrike" cap="none" dirty="0" err="1">
                <a:solidFill>
                  <a:srgbClr val="525050"/>
                </a:solidFill>
                <a:latin typeface="Century Gothic"/>
                <a:ea typeface="Century Gothic"/>
                <a:cs typeface="Century Gothic"/>
                <a:sym typeface="Century Gothic"/>
              </a:rPr>
              <a:t>Antwort</a:t>
            </a:r>
            <a:r>
              <a:rPr lang="en-GB" sz="2000" b="1" i="0" u="none" strike="noStrike" cap="none" dirty="0">
                <a:solidFill>
                  <a:srgbClr val="525050"/>
                </a:solidFill>
                <a:latin typeface="Century Gothic"/>
                <a:ea typeface="Century Gothic"/>
                <a:cs typeface="Century Gothic"/>
                <a:sym typeface="Century Gothic"/>
              </a:rPr>
              <a:t> auf </a:t>
            </a:r>
            <a:r>
              <a:rPr lang="en-GB" sz="2000" b="1" i="0" u="none" strike="noStrike" cap="none" dirty="0" err="1">
                <a:solidFill>
                  <a:srgbClr val="525050"/>
                </a:solidFill>
                <a:latin typeface="Century Gothic"/>
                <a:ea typeface="Century Gothic"/>
                <a:cs typeface="Century Gothic"/>
                <a:sym typeface="Century Gothic"/>
              </a:rPr>
              <a:t>Englisch</a:t>
            </a:r>
            <a:r>
              <a:rPr lang="en-GB" sz="2000" b="1" i="0" u="none" strike="noStrike" cap="none" dirty="0">
                <a:solidFill>
                  <a:srgbClr val="525050"/>
                </a:solidFill>
                <a:latin typeface="Century Gothic"/>
                <a:ea typeface="Century Gothic"/>
                <a:cs typeface="Century Gothic"/>
                <a:sym typeface="Century Gothic"/>
              </a:rPr>
              <a:t>.</a:t>
            </a:r>
            <a:endParaRPr b="1" dirty="0"/>
          </a:p>
        </p:txBody>
      </p:sp>
      <p:sp>
        <p:nvSpPr>
          <p:cNvPr id="417" name="Google Shape;417;p14"/>
          <p:cNvSpPr txBox="1"/>
          <p:nvPr/>
        </p:nvSpPr>
        <p:spPr>
          <a:xfrm>
            <a:off x="258607" y="5269250"/>
            <a:ext cx="484676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sng" strike="noStrike" cap="none">
                <a:solidFill>
                  <a:srgbClr val="525050"/>
                </a:solidFill>
                <a:latin typeface="Century Gothic"/>
                <a:ea typeface="Century Gothic"/>
                <a:cs typeface="Century Gothic"/>
                <a:sym typeface="Century Gothic"/>
              </a:rPr>
              <a:t>is having</a:t>
            </a:r>
            <a:r>
              <a:rPr lang="en-GB" sz="2400" b="1" i="0" u="none" strike="noStrike" cap="none">
                <a:solidFill>
                  <a:srgbClr val="525050"/>
                </a:solidFill>
                <a:latin typeface="Century Gothic"/>
                <a:ea typeface="Century Gothic"/>
                <a:cs typeface="Century Gothic"/>
                <a:sym typeface="Century Gothic"/>
              </a:rPr>
              <a:t> </a:t>
            </a:r>
            <a:r>
              <a:rPr lang="en-GB" sz="2400" b="0" i="0" u="none" strike="noStrike" cap="none">
                <a:solidFill>
                  <a:srgbClr val="525050"/>
                </a:solidFill>
                <a:latin typeface="Century Gothic"/>
                <a:ea typeface="Century Gothic"/>
                <a:cs typeface="Century Gothic"/>
                <a:sym typeface="Century Gothic"/>
              </a:rPr>
              <a:t>fun with the children in the restaurant today.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15" descr="Shape&#10;&#10;Description automatically generated"/>
          <p:cNvPicPr preferRelativeResize="0"/>
          <p:nvPr/>
        </p:nvPicPr>
        <p:blipFill rotWithShape="1">
          <a:blip r:embed="rId3">
            <a:alphaModFix/>
          </a:blip>
          <a:srcRect l="4247" t="3683" b="8202"/>
          <a:stretch/>
        </p:blipFill>
        <p:spPr>
          <a:xfrm>
            <a:off x="-1" y="1286683"/>
            <a:ext cx="6499099" cy="5118699"/>
          </a:xfrm>
          <a:prstGeom prst="rect">
            <a:avLst/>
          </a:prstGeom>
          <a:noFill/>
          <a:ln>
            <a:noFill/>
          </a:ln>
        </p:spPr>
      </p:pic>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sprechen</a:t>
            </a:r>
            <a:endParaRPr sz="2000" b="1" i="0" u="none" strike="noStrike" cap="none">
              <a:solidFill>
                <a:schemeClr val="lt1"/>
              </a:solidFill>
              <a:latin typeface="Century Gothic"/>
              <a:ea typeface="Century Gothic"/>
              <a:cs typeface="Century Gothic"/>
              <a:sym typeface="Century Gothic"/>
            </a:endParaRPr>
          </a:p>
        </p:txBody>
      </p:sp>
      <p:sp>
        <p:nvSpPr>
          <p:cNvPr id="425" name="Google Shape;425;p15"/>
          <p:cNvSpPr txBox="1"/>
          <p:nvPr/>
        </p:nvSpPr>
        <p:spPr>
          <a:xfrm>
            <a:off x="5756564" y="281650"/>
            <a:ext cx="481867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Person B schreibt die Optionen.</a:t>
            </a:r>
            <a:endParaRPr/>
          </a:p>
        </p:txBody>
      </p:sp>
      <p:pic>
        <p:nvPicPr>
          <p:cNvPr id="426" name="Google Shape;426;p15" descr="Icon&#10;&#10;Description automatically generated"/>
          <p:cNvPicPr preferRelativeResize="0"/>
          <p:nvPr/>
        </p:nvPicPr>
        <p:blipFill rotWithShape="1">
          <a:blip r:embed="rId4">
            <a:alphaModFix/>
          </a:blip>
          <a:srcRect/>
          <a:stretch/>
        </p:blipFill>
        <p:spPr>
          <a:xfrm>
            <a:off x="8165899" y="4143177"/>
            <a:ext cx="3463183" cy="2288062"/>
          </a:xfrm>
          <a:prstGeom prst="rect">
            <a:avLst/>
          </a:prstGeom>
          <a:noFill/>
          <a:ln>
            <a:noFill/>
          </a:ln>
        </p:spPr>
      </p:pic>
      <p:graphicFrame>
        <p:nvGraphicFramePr>
          <p:cNvPr id="427" name="Google Shape;427;p15"/>
          <p:cNvGraphicFramePr/>
          <p:nvPr/>
        </p:nvGraphicFramePr>
        <p:xfrm>
          <a:off x="6249958" y="763712"/>
          <a:ext cx="5697100" cy="3263700"/>
        </p:xfrm>
        <a:graphic>
          <a:graphicData uri="http://schemas.openxmlformats.org/drawingml/2006/table">
            <a:tbl>
              <a:tblPr>
                <a:noFill/>
              </a:tblPr>
              <a:tblGrid>
                <a:gridCol w="2848550">
                  <a:extLst>
                    <a:ext uri="{9D8B030D-6E8A-4147-A177-3AD203B41FA5}">
                      <a16:colId xmlns:a16="http://schemas.microsoft.com/office/drawing/2014/main" val="20000"/>
                    </a:ext>
                  </a:extLst>
                </a:gridCol>
                <a:gridCol w="2848550">
                  <a:extLst>
                    <a:ext uri="{9D8B030D-6E8A-4147-A177-3AD203B41FA5}">
                      <a16:colId xmlns:a16="http://schemas.microsoft.com/office/drawing/2014/main" val="20001"/>
                    </a:ext>
                  </a:extLst>
                </a:gridCol>
              </a:tblGrid>
              <a:tr h="435150">
                <a:tc>
                  <a:txBody>
                    <a:bodyPr/>
                    <a:lstStyle/>
                    <a:p>
                      <a:pPr marL="0" marR="0" lvl="0" indent="0" algn="ctr" rtl="0">
                        <a:spcBef>
                          <a:spcPts val="0"/>
                        </a:spcBef>
                        <a:spcAft>
                          <a:spcPts val="0"/>
                        </a:spcAft>
                        <a:buNone/>
                      </a:pPr>
                      <a:r>
                        <a:rPr lang="en-GB" sz="1800" b="1" dirty="0">
                          <a:solidFill>
                            <a:srgbClr val="525050"/>
                          </a:solidFill>
                          <a:latin typeface="Century Gothic" panose="020B0502020202020204" pitchFamily="34" charset="0"/>
                        </a:rPr>
                        <a:t>1</a:t>
                      </a:r>
                      <a:endParaRPr dirty="0">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1800" b="1">
                          <a:solidFill>
                            <a:srgbClr val="525050"/>
                          </a:solidFill>
                          <a:latin typeface="Century Gothic" panose="020B0502020202020204" pitchFamily="34" charset="0"/>
                        </a:rPr>
                        <a:t>2</a:t>
                      </a:r>
                      <a:endParaRPr>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jetzt</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manchmal</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nie</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im</a:t>
                      </a:r>
                      <a:r>
                        <a:rPr lang="en-GB" sz="2400" dirty="0">
                          <a:solidFill>
                            <a:srgbClr val="525050"/>
                          </a:solidFill>
                          <a:latin typeface="Century Gothic" panose="020B0502020202020204" pitchFamily="34" charset="0"/>
                        </a:rPr>
                        <a:t> Moment</a:t>
                      </a:r>
                      <a:endParaRPr dirty="0">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jedes Jahr</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jetzt</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heute</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a:solidFill>
                            <a:srgbClr val="525050"/>
                          </a:solidFill>
                          <a:latin typeface="Century Gothic" panose="020B0502020202020204" pitchFamily="34" charset="0"/>
                        </a:rPr>
                        <a:t>oft</a:t>
                      </a:r>
                      <a:endParaRPr dirty="0">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jetzt</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immer</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am Wochenende</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normalerweise</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28" name="Google Shape;428;p15"/>
          <p:cNvSpPr txBox="1"/>
          <p:nvPr/>
        </p:nvSpPr>
        <p:spPr>
          <a:xfrm>
            <a:off x="5756564" y="270313"/>
            <a:ext cx="4818671" cy="461665"/>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a:solidFill>
                  <a:srgbClr val="525050"/>
                </a:solidFill>
                <a:latin typeface="Century Gothic"/>
                <a:ea typeface="Century Gothic"/>
                <a:cs typeface="Century Gothic"/>
                <a:sym typeface="Century Gothic"/>
              </a:rPr>
              <a:t>Person A stellt Fragen 6 – 1.</a:t>
            </a:r>
            <a:endParaRPr b="1"/>
          </a:p>
        </p:txBody>
      </p:sp>
      <p:pic>
        <p:nvPicPr>
          <p:cNvPr id="429" name="Google Shape;429;p15"/>
          <p:cNvPicPr preferRelativeResize="0"/>
          <p:nvPr/>
        </p:nvPicPr>
        <p:blipFill rotWithShape="1">
          <a:blip r:embed="rId5">
            <a:alphaModFix/>
          </a:blip>
          <a:srcRect/>
          <a:stretch/>
        </p:blipFill>
        <p:spPr>
          <a:xfrm>
            <a:off x="7813212" y="5266970"/>
            <a:ext cx="1061073" cy="907715"/>
          </a:xfrm>
          <a:prstGeom prst="rect">
            <a:avLst/>
          </a:prstGeom>
          <a:noFill/>
          <a:ln>
            <a:noFill/>
          </a:ln>
        </p:spPr>
      </p:pic>
      <p:sp>
        <p:nvSpPr>
          <p:cNvPr id="430" name="Google Shape;430;p15"/>
          <p:cNvSpPr txBox="1"/>
          <p:nvPr/>
        </p:nvSpPr>
        <p:spPr>
          <a:xfrm>
            <a:off x="6164568" y="4241997"/>
            <a:ext cx="2186608"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Person A schreibt Notizen auf Englisch.</a:t>
            </a:r>
            <a:endParaRPr/>
          </a:p>
        </p:txBody>
      </p:sp>
      <p:pic>
        <p:nvPicPr>
          <p:cNvPr id="431" name="Google Shape;431;p15"/>
          <p:cNvPicPr preferRelativeResize="0"/>
          <p:nvPr/>
        </p:nvPicPr>
        <p:blipFill rotWithShape="1">
          <a:blip r:embed="rId6">
            <a:alphaModFix/>
          </a:blip>
          <a:srcRect/>
          <a:stretch/>
        </p:blipFill>
        <p:spPr>
          <a:xfrm>
            <a:off x="11407416" y="763712"/>
            <a:ext cx="539664" cy="461666"/>
          </a:xfrm>
          <a:prstGeom prst="rect">
            <a:avLst/>
          </a:prstGeom>
          <a:noFill/>
          <a:ln>
            <a:noFill/>
          </a:ln>
        </p:spPr>
      </p:pic>
      <p:sp>
        <p:nvSpPr>
          <p:cNvPr id="432" name="Google Shape;432;p15"/>
          <p:cNvSpPr txBox="1"/>
          <p:nvPr/>
        </p:nvSpPr>
        <p:spPr>
          <a:xfrm>
            <a:off x="10539566" y="4145683"/>
            <a:ext cx="199225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Person B antwortet.</a:t>
            </a:r>
            <a:endParaRPr/>
          </a:p>
        </p:txBody>
      </p:sp>
      <p:sp>
        <p:nvSpPr>
          <p:cNvPr id="433" name="Google Shape;433;p15"/>
          <p:cNvSpPr txBox="1">
            <a:spLocks noGrp="1"/>
          </p:cNvSpPr>
          <p:nvPr>
            <p:ph type="title"/>
          </p:nvPr>
        </p:nvSpPr>
        <p:spPr>
          <a:xfrm>
            <a:off x="-1" y="213557"/>
            <a:ext cx="4611757" cy="647577"/>
          </a:xfrm>
          <a:prstGeom prst="rect">
            <a:avLst/>
          </a:prstGeom>
          <a:blipFill rotWithShape="1">
            <a:blip r:embed="rId7">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ein Interview machen</a:t>
            </a:r>
            <a:endParaRPr sz="2800"/>
          </a:p>
        </p:txBody>
      </p:sp>
      <p:sp>
        <p:nvSpPr>
          <p:cNvPr id="434" name="Google Shape;434;p15"/>
          <p:cNvSpPr txBox="1"/>
          <p:nvPr/>
        </p:nvSpPr>
        <p:spPr>
          <a:xfrm>
            <a:off x="172088" y="2442254"/>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1 Do you sing/are you singing for the customers?</a:t>
            </a:r>
            <a:endParaRPr/>
          </a:p>
        </p:txBody>
      </p:sp>
      <p:sp>
        <p:nvSpPr>
          <p:cNvPr id="435" name="Google Shape;435;p15"/>
          <p:cNvSpPr txBox="1"/>
          <p:nvPr/>
        </p:nvSpPr>
        <p:spPr>
          <a:xfrm>
            <a:off x="172087" y="3220228"/>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2 Are you working/do you work in the kitchen?</a:t>
            </a:r>
            <a:endParaRPr/>
          </a:p>
        </p:txBody>
      </p:sp>
      <p:sp>
        <p:nvSpPr>
          <p:cNvPr id="436" name="Google Shape;436;p15"/>
          <p:cNvSpPr txBox="1"/>
          <p:nvPr/>
        </p:nvSpPr>
        <p:spPr>
          <a:xfrm>
            <a:off x="172087" y="3825058"/>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3 Do you earn/are you earning a lot of money?</a:t>
            </a:r>
            <a:endParaRPr dirty="0"/>
          </a:p>
        </p:txBody>
      </p:sp>
      <p:sp>
        <p:nvSpPr>
          <p:cNvPr id="437" name="Google Shape;437;p15"/>
          <p:cNvSpPr txBox="1"/>
          <p:nvPr/>
        </p:nvSpPr>
        <p:spPr>
          <a:xfrm>
            <a:off x="172086" y="4615898"/>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4 Are you having/do you have problems?</a:t>
            </a:r>
            <a:endParaRPr dirty="0"/>
          </a:p>
        </p:txBody>
      </p:sp>
      <p:sp>
        <p:nvSpPr>
          <p:cNvPr id="438" name="Google Shape;438;p15"/>
          <p:cNvSpPr txBox="1"/>
          <p:nvPr/>
        </p:nvSpPr>
        <p:spPr>
          <a:xfrm>
            <a:off x="172085" y="5171207"/>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5 Are you learning/do you learn new things?</a:t>
            </a:r>
            <a:endParaRPr dirty="0"/>
          </a:p>
        </p:txBody>
      </p:sp>
      <p:sp>
        <p:nvSpPr>
          <p:cNvPr id="439" name="Google Shape;439;p15"/>
          <p:cNvSpPr txBox="1"/>
          <p:nvPr/>
        </p:nvSpPr>
        <p:spPr>
          <a:xfrm>
            <a:off x="172085" y="5706119"/>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6 Do you find/are you finding the work easy?</a:t>
            </a:r>
            <a:endParaRPr dirty="0"/>
          </a:p>
        </p:txBody>
      </p:sp>
      <p:sp>
        <p:nvSpPr>
          <p:cNvPr id="440" name="Google Shape;440;p15"/>
          <p:cNvSpPr txBox="1"/>
          <p:nvPr/>
        </p:nvSpPr>
        <p:spPr>
          <a:xfrm>
            <a:off x="25248" y="850875"/>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Person 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42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42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4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6"/>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sprechen</a:t>
            </a:r>
            <a:endParaRPr sz="2000" b="1" i="0" u="none" strike="noStrike" cap="none">
              <a:solidFill>
                <a:schemeClr val="lt1"/>
              </a:solidFill>
              <a:latin typeface="Century Gothic"/>
              <a:ea typeface="Century Gothic"/>
              <a:cs typeface="Century Gothic"/>
              <a:sym typeface="Century Gothic"/>
            </a:endParaRPr>
          </a:p>
        </p:txBody>
      </p:sp>
      <p:sp>
        <p:nvSpPr>
          <p:cNvPr id="447" name="Google Shape;447;p16"/>
          <p:cNvSpPr txBox="1">
            <a:spLocks noGrp="1"/>
          </p:cNvSpPr>
          <p:nvPr>
            <p:ph type="title" idx="4294967295"/>
          </p:nvPr>
        </p:nvSpPr>
        <p:spPr>
          <a:xfrm>
            <a:off x="-34130" y="-39649"/>
            <a:ext cx="4611688" cy="64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1400"/>
              <a:buFont typeface="Century Gothic"/>
              <a:buNone/>
            </a:pPr>
            <a:r>
              <a:rPr lang="en-GB" sz="1400">
                <a:solidFill>
                  <a:schemeClr val="lt2"/>
                </a:solidFill>
              </a:rPr>
              <a:t>ein Interview machen</a:t>
            </a:r>
            <a:endParaRPr sz="1400">
              <a:solidFill>
                <a:schemeClr val="lt2"/>
              </a:solidFill>
            </a:endParaRPr>
          </a:p>
        </p:txBody>
      </p:sp>
      <p:pic>
        <p:nvPicPr>
          <p:cNvPr id="448" name="Google Shape;448;p16" descr="Shape&#10;&#10;Description automatically generated"/>
          <p:cNvPicPr preferRelativeResize="0"/>
          <p:nvPr/>
        </p:nvPicPr>
        <p:blipFill rotWithShape="1">
          <a:blip r:embed="rId3">
            <a:alphaModFix/>
          </a:blip>
          <a:srcRect t="3242" b="7334"/>
          <a:stretch/>
        </p:blipFill>
        <p:spPr>
          <a:xfrm>
            <a:off x="5877841" y="1126614"/>
            <a:ext cx="6618246" cy="5194673"/>
          </a:xfrm>
          <a:prstGeom prst="rect">
            <a:avLst/>
          </a:prstGeom>
          <a:noFill/>
          <a:ln>
            <a:noFill/>
          </a:ln>
        </p:spPr>
      </p:pic>
      <p:sp>
        <p:nvSpPr>
          <p:cNvPr id="449" name="Google Shape;449;p16"/>
          <p:cNvSpPr txBox="1"/>
          <p:nvPr/>
        </p:nvSpPr>
        <p:spPr>
          <a:xfrm>
            <a:off x="6308546" y="2081450"/>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1 Do you take/are you taking holiday?</a:t>
            </a:r>
            <a:endParaRPr/>
          </a:p>
        </p:txBody>
      </p:sp>
      <p:sp>
        <p:nvSpPr>
          <p:cNvPr id="450" name="Google Shape;450;p16"/>
          <p:cNvSpPr txBox="1"/>
          <p:nvPr/>
        </p:nvSpPr>
        <p:spPr>
          <a:xfrm>
            <a:off x="6390291" y="2677788"/>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2 Are you living/do you live alone?</a:t>
            </a:r>
            <a:endParaRPr/>
          </a:p>
        </p:txBody>
      </p:sp>
      <p:sp>
        <p:nvSpPr>
          <p:cNvPr id="451" name="Google Shape;451;p16"/>
          <p:cNvSpPr txBox="1"/>
          <p:nvPr/>
        </p:nvSpPr>
        <p:spPr>
          <a:xfrm>
            <a:off x="6415442" y="3979770"/>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4 Do you find/are you finding the food interesting?</a:t>
            </a:r>
            <a:endParaRPr/>
          </a:p>
        </p:txBody>
      </p:sp>
      <p:sp>
        <p:nvSpPr>
          <p:cNvPr id="452" name="Google Shape;452;p16"/>
          <p:cNvSpPr txBox="1"/>
          <p:nvPr/>
        </p:nvSpPr>
        <p:spPr>
          <a:xfrm>
            <a:off x="6346735" y="4924851"/>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5 Are you visiting/do you visit Berlin?</a:t>
            </a:r>
            <a:endParaRPr/>
          </a:p>
        </p:txBody>
      </p:sp>
      <p:sp>
        <p:nvSpPr>
          <p:cNvPr id="453" name="Google Shape;453;p16"/>
          <p:cNvSpPr txBox="1"/>
          <p:nvPr/>
        </p:nvSpPr>
        <p:spPr>
          <a:xfrm>
            <a:off x="6381825" y="5465476"/>
            <a:ext cx="59180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6 Do you learn/are you learning other languages?</a:t>
            </a:r>
            <a:endParaRPr/>
          </a:p>
        </p:txBody>
      </p:sp>
      <p:sp>
        <p:nvSpPr>
          <p:cNvPr id="454" name="Google Shape;454;p16"/>
          <p:cNvSpPr txBox="1"/>
          <p:nvPr/>
        </p:nvSpPr>
        <p:spPr>
          <a:xfrm>
            <a:off x="6346734" y="3332064"/>
            <a:ext cx="59180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3 Do you speak/are you speaking French?</a:t>
            </a:r>
            <a:endParaRPr/>
          </a:p>
        </p:txBody>
      </p:sp>
      <p:sp>
        <p:nvSpPr>
          <p:cNvPr id="455" name="Google Shape;455;p16"/>
          <p:cNvSpPr txBox="1"/>
          <p:nvPr/>
        </p:nvSpPr>
        <p:spPr>
          <a:xfrm>
            <a:off x="6214175" y="608051"/>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a:solidFill>
                  <a:srgbClr val="525050"/>
                </a:solidFill>
                <a:latin typeface="Century Gothic"/>
                <a:ea typeface="Century Gothic"/>
                <a:cs typeface="Century Gothic"/>
                <a:sym typeface="Century Gothic"/>
              </a:rPr>
              <a:t>Person B</a:t>
            </a:r>
            <a:endParaRPr/>
          </a:p>
        </p:txBody>
      </p:sp>
      <p:sp>
        <p:nvSpPr>
          <p:cNvPr id="456" name="Google Shape;456;p16"/>
          <p:cNvSpPr txBox="1"/>
          <p:nvPr/>
        </p:nvSpPr>
        <p:spPr>
          <a:xfrm>
            <a:off x="-58924" y="453953"/>
            <a:ext cx="61645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a:solidFill>
                  <a:srgbClr val="1F3864"/>
                </a:solidFill>
                <a:latin typeface="Century Gothic"/>
                <a:ea typeface="Century Gothic"/>
                <a:cs typeface="Century Gothic"/>
                <a:sym typeface="Century Gothic"/>
              </a:rPr>
              <a:t>Person A </a:t>
            </a:r>
            <a:r>
              <a:rPr lang="en-GB" sz="2400" b="1" i="0" u="none" strike="noStrike" cap="none" dirty="0" err="1">
                <a:solidFill>
                  <a:srgbClr val="1F3864"/>
                </a:solidFill>
                <a:latin typeface="Century Gothic"/>
                <a:ea typeface="Century Gothic"/>
                <a:cs typeface="Century Gothic"/>
                <a:sym typeface="Century Gothic"/>
              </a:rPr>
              <a:t>schreibt</a:t>
            </a:r>
            <a:r>
              <a:rPr lang="en-GB" sz="2400" b="1" i="0" u="none" strike="noStrike" cap="none" dirty="0">
                <a:solidFill>
                  <a:srgbClr val="1F3864"/>
                </a:solidFill>
                <a:latin typeface="Century Gothic"/>
                <a:ea typeface="Century Gothic"/>
                <a:cs typeface="Century Gothic"/>
                <a:sym typeface="Century Gothic"/>
              </a:rPr>
              <a:t> die </a:t>
            </a:r>
            <a:r>
              <a:rPr lang="en-GB" sz="2400" b="1" i="0" u="none" strike="noStrike" cap="none" dirty="0" err="1">
                <a:solidFill>
                  <a:srgbClr val="1F3864"/>
                </a:solidFill>
                <a:latin typeface="Century Gothic"/>
                <a:ea typeface="Century Gothic"/>
                <a:cs typeface="Century Gothic"/>
                <a:sym typeface="Century Gothic"/>
              </a:rPr>
              <a:t>Optionen</a:t>
            </a:r>
            <a:r>
              <a:rPr lang="en-GB" sz="2400" b="1" i="0" u="none" strike="noStrike" cap="none" dirty="0">
                <a:solidFill>
                  <a:srgbClr val="1F3864"/>
                </a:solidFill>
                <a:latin typeface="Century Gothic"/>
                <a:ea typeface="Century Gothic"/>
                <a:cs typeface="Century Gothic"/>
                <a:sym typeface="Century Gothic"/>
              </a:rPr>
              <a:t>.</a:t>
            </a:r>
            <a:endParaRPr b="1" dirty="0"/>
          </a:p>
        </p:txBody>
      </p:sp>
      <p:pic>
        <p:nvPicPr>
          <p:cNvPr id="457" name="Google Shape;457;p16" descr="Icon&#10;&#10;Description automatically generated"/>
          <p:cNvPicPr preferRelativeResize="0"/>
          <p:nvPr/>
        </p:nvPicPr>
        <p:blipFill rotWithShape="1">
          <a:blip r:embed="rId4">
            <a:alphaModFix/>
          </a:blip>
          <a:srcRect/>
          <a:stretch/>
        </p:blipFill>
        <p:spPr>
          <a:xfrm>
            <a:off x="1084245" y="4525178"/>
            <a:ext cx="2930176" cy="1935914"/>
          </a:xfrm>
          <a:prstGeom prst="rect">
            <a:avLst/>
          </a:prstGeom>
          <a:noFill/>
          <a:ln>
            <a:noFill/>
          </a:ln>
        </p:spPr>
      </p:pic>
      <p:graphicFrame>
        <p:nvGraphicFramePr>
          <p:cNvPr id="458" name="Google Shape;458;p16"/>
          <p:cNvGraphicFramePr/>
          <p:nvPr/>
        </p:nvGraphicFramePr>
        <p:xfrm>
          <a:off x="67048" y="1046343"/>
          <a:ext cx="5697100" cy="3263700"/>
        </p:xfrm>
        <a:graphic>
          <a:graphicData uri="http://schemas.openxmlformats.org/drawingml/2006/table">
            <a:tbl>
              <a:tblPr>
                <a:noFill/>
              </a:tblPr>
              <a:tblGrid>
                <a:gridCol w="2848550">
                  <a:extLst>
                    <a:ext uri="{9D8B030D-6E8A-4147-A177-3AD203B41FA5}">
                      <a16:colId xmlns:a16="http://schemas.microsoft.com/office/drawing/2014/main" val="20000"/>
                    </a:ext>
                  </a:extLst>
                </a:gridCol>
                <a:gridCol w="2848550">
                  <a:extLst>
                    <a:ext uri="{9D8B030D-6E8A-4147-A177-3AD203B41FA5}">
                      <a16:colId xmlns:a16="http://schemas.microsoft.com/office/drawing/2014/main" val="20001"/>
                    </a:ext>
                  </a:extLst>
                </a:gridCol>
              </a:tblGrid>
              <a:tr h="435150">
                <a:tc>
                  <a:txBody>
                    <a:bodyPr/>
                    <a:lstStyle/>
                    <a:p>
                      <a:pPr marL="0" marR="0" lvl="0" indent="0" algn="ctr" rtl="0">
                        <a:spcBef>
                          <a:spcPts val="0"/>
                        </a:spcBef>
                        <a:spcAft>
                          <a:spcPts val="0"/>
                        </a:spcAft>
                        <a:buNone/>
                      </a:pPr>
                      <a:r>
                        <a:rPr lang="en-GB" sz="1800" b="1" dirty="0">
                          <a:solidFill>
                            <a:srgbClr val="525050"/>
                          </a:solidFill>
                          <a:latin typeface="Century Gothic" panose="020B0502020202020204" pitchFamily="34" charset="0"/>
                        </a:rPr>
                        <a:t>1</a:t>
                      </a:r>
                      <a:endParaRPr dirty="0">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1800" b="1">
                          <a:solidFill>
                            <a:srgbClr val="525050"/>
                          </a:solidFill>
                          <a:latin typeface="Century Gothic" panose="020B0502020202020204" pitchFamily="34" charset="0"/>
                        </a:rPr>
                        <a:t>2</a:t>
                      </a:r>
                      <a:endParaRPr>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71425">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immer</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heute</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dieses Jahr</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normalerweise</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manchmal</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im</a:t>
                      </a:r>
                      <a:r>
                        <a:rPr lang="en-GB" sz="2400" dirty="0">
                          <a:solidFill>
                            <a:srgbClr val="525050"/>
                          </a:solidFill>
                          <a:latin typeface="Century Gothic" panose="020B0502020202020204" pitchFamily="34" charset="0"/>
                        </a:rPr>
                        <a:t> Moment</a:t>
                      </a:r>
                      <a:endParaRPr dirty="0">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im Moment</a:t>
                      </a:r>
                      <a:endParaRPr>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jede</a:t>
                      </a:r>
                      <a:r>
                        <a:rPr lang="en-GB" sz="2400" dirty="0">
                          <a:solidFill>
                            <a:srgbClr val="525050"/>
                          </a:solidFill>
                          <a:latin typeface="Century Gothic" panose="020B0502020202020204" pitchFamily="34" charset="0"/>
                        </a:rPr>
                        <a:t> </a:t>
                      </a:r>
                      <a:r>
                        <a:rPr lang="en-GB" sz="2400" dirty="0" err="1">
                          <a:solidFill>
                            <a:srgbClr val="525050"/>
                          </a:solidFill>
                          <a:latin typeface="Century Gothic" panose="020B0502020202020204" pitchFamily="34" charset="0"/>
                        </a:rPr>
                        <a:t>Woche</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oft</a:t>
                      </a:r>
                      <a:endParaRPr>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im</a:t>
                      </a:r>
                      <a:r>
                        <a:rPr lang="en-GB" sz="2400" dirty="0">
                          <a:solidFill>
                            <a:srgbClr val="525050"/>
                          </a:solidFill>
                          <a:latin typeface="Century Gothic" panose="020B0502020202020204" pitchFamily="34" charset="0"/>
                        </a:rPr>
                        <a:t> Moment</a:t>
                      </a:r>
                      <a:endParaRPr dirty="0">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471425">
                <a:tc>
                  <a:txBody>
                    <a:bodyPr/>
                    <a:lstStyle/>
                    <a:p>
                      <a:pPr marL="0" marR="0" lvl="0" indent="0" algn="ctr" rtl="0">
                        <a:spcBef>
                          <a:spcPts val="0"/>
                        </a:spcBef>
                        <a:spcAft>
                          <a:spcPts val="0"/>
                        </a:spcAft>
                        <a:buNone/>
                      </a:pPr>
                      <a:r>
                        <a:rPr lang="en-GB" sz="2400">
                          <a:solidFill>
                            <a:srgbClr val="525050"/>
                          </a:solidFill>
                          <a:latin typeface="Century Gothic" panose="020B0502020202020204" pitchFamily="34" charset="0"/>
                        </a:rPr>
                        <a:t>einmal im Jahr</a:t>
                      </a:r>
                      <a:endParaRPr sz="240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dirty="0" err="1">
                          <a:solidFill>
                            <a:srgbClr val="525050"/>
                          </a:solidFill>
                          <a:latin typeface="Century Gothic" panose="020B0502020202020204" pitchFamily="34" charset="0"/>
                        </a:rPr>
                        <a:t>heute</a:t>
                      </a:r>
                      <a:endParaRPr sz="2400" dirty="0">
                        <a:solidFill>
                          <a:srgbClr val="52505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59" name="Google Shape;459;p16"/>
          <p:cNvSpPr txBox="1"/>
          <p:nvPr/>
        </p:nvSpPr>
        <p:spPr>
          <a:xfrm>
            <a:off x="6164568" y="115769"/>
            <a:ext cx="4340856" cy="461665"/>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Person B stellt Fragen 6 – 1.</a:t>
            </a:r>
            <a:endParaRPr b="1"/>
          </a:p>
        </p:txBody>
      </p:sp>
      <p:pic>
        <p:nvPicPr>
          <p:cNvPr id="460" name="Google Shape;460;p16"/>
          <p:cNvPicPr preferRelativeResize="0"/>
          <p:nvPr/>
        </p:nvPicPr>
        <p:blipFill rotWithShape="1">
          <a:blip r:embed="rId5">
            <a:alphaModFix/>
          </a:blip>
          <a:srcRect/>
          <a:stretch/>
        </p:blipFill>
        <p:spPr>
          <a:xfrm>
            <a:off x="5047615" y="5781707"/>
            <a:ext cx="1061073" cy="907715"/>
          </a:xfrm>
          <a:prstGeom prst="rect">
            <a:avLst/>
          </a:prstGeom>
          <a:noFill/>
          <a:ln>
            <a:noFill/>
          </a:ln>
        </p:spPr>
      </p:pic>
      <p:sp>
        <p:nvSpPr>
          <p:cNvPr id="461" name="Google Shape;461;p16"/>
          <p:cNvSpPr txBox="1"/>
          <p:nvPr/>
        </p:nvSpPr>
        <p:spPr>
          <a:xfrm>
            <a:off x="3972802" y="4378793"/>
            <a:ext cx="190503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a:solidFill>
                  <a:srgbClr val="525050"/>
                </a:solidFill>
                <a:latin typeface="Century Gothic"/>
                <a:ea typeface="Century Gothic"/>
                <a:cs typeface="Century Gothic"/>
                <a:sym typeface="Century Gothic"/>
              </a:rPr>
              <a:t>Person B </a:t>
            </a:r>
            <a:r>
              <a:rPr lang="en-GB" sz="2400" b="1" i="0" u="none" strike="noStrike" cap="none" dirty="0" err="1">
                <a:solidFill>
                  <a:srgbClr val="525050"/>
                </a:solidFill>
                <a:latin typeface="Century Gothic"/>
                <a:ea typeface="Century Gothic"/>
                <a:cs typeface="Century Gothic"/>
                <a:sym typeface="Century Gothic"/>
              </a:rPr>
              <a:t>schreibt</a:t>
            </a:r>
            <a:r>
              <a:rPr lang="en-GB" sz="2400" b="1" i="0" u="none" strike="noStrike" cap="none" dirty="0">
                <a:solidFill>
                  <a:srgbClr val="525050"/>
                </a:solidFill>
                <a:latin typeface="Century Gothic"/>
                <a:ea typeface="Century Gothic"/>
                <a:cs typeface="Century Gothic"/>
                <a:sym typeface="Century Gothic"/>
              </a:rPr>
              <a:t> </a:t>
            </a:r>
            <a:r>
              <a:rPr lang="en-GB" sz="2400" b="1" i="0" u="none" strike="noStrike" cap="none" dirty="0" err="1">
                <a:solidFill>
                  <a:srgbClr val="525050"/>
                </a:solidFill>
                <a:latin typeface="Century Gothic"/>
                <a:ea typeface="Century Gothic"/>
                <a:cs typeface="Century Gothic"/>
                <a:sym typeface="Century Gothic"/>
              </a:rPr>
              <a:t>Notizen</a:t>
            </a:r>
            <a:r>
              <a:rPr lang="en-GB" sz="2400" b="1" i="0" u="none" strike="noStrike" cap="none" dirty="0">
                <a:solidFill>
                  <a:srgbClr val="525050"/>
                </a:solidFill>
                <a:latin typeface="Century Gothic"/>
                <a:ea typeface="Century Gothic"/>
                <a:cs typeface="Century Gothic"/>
                <a:sym typeface="Century Gothic"/>
              </a:rPr>
              <a:t> auf </a:t>
            </a:r>
            <a:r>
              <a:rPr lang="en-GB" sz="2400" b="1" i="0" u="none" strike="noStrike" cap="none" dirty="0" err="1">
                <a:solidFill>
                  <a:srgbClr val="525050"/>
                </a:solidFill>
                <a:latin typeface="Century Gothic"/>
                <a:ea typeface="Century Gothic"/>
                <a:cs typeface="Century Gothic"/>
                <a:sym typeface="Century Gothic"/>
              </a:rPr>
              <a:t>Englisch</a:t>
            </a:r>
            <a:r>
              <a:rPr lang="en-GB" sz="2400" b="1" i="0" u="none" strike="noStrike" cap="none" dirty="0">
                <a:solidFill>
                  <a:srgbClr val="525050"/>
                </a:solidFill>
                <a:latin typeface="Century Gothic"/>
                <a:ea typeface="Century Gothic"/>
                <a:cs typeface="Century Gothic"/>
                <a:sym typeface="Century Gothic"/>
              </a:rPr>
              <a:t>.</a:t>
            </a:r>
            <a:endParaRPr b="1" dirty="0"/>
          </a:p>
        </p:txBody>
      </p:sp>
      <p:pic>
        <p:nvPicPr>
          <p:cNvPr id="462" name="Google Shape;462;p16"/>
          <p:cNvPicPr preferRelativeResize="0"/>
          <p:nvPr/>
        </p:nvPicPr>
        <p:blipFill rotWithShape="1">
          <a:blip r:embed="rId6">
            <a:alphaModFix/>
          </a:blip>
          <a:srcRect/>
          <a:stretch/>
        </p:blipFill>
        <p:spPr>
          <a:xfrm>
            <a:off x="4881925" y="977611"/>
            <a:ext cx="539664" cy="461666"/>
          </a:xfrm>
          <a:prstGeom prst="rect">
            <a:avLst/>
          </a:prstGeom>
          <a:noFill/>
          <a:ln>
            <a:noFill/>
          </a:ln>
        </p:spPr>
      </p:pic>
      <p:sp>
        <p:nvSpPr>
          <p:cNvPr id="463" name="Google Shape;463;p16"/>
          <p:cNvSpPr txBox="1"/>
          <p:nvPr/>
        </p:nvSpPr>
        <p:spPr>
          <a:xfrm>
            <a:off x="63254" y="4453725"/>
            <a:ext cx="199225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a:solidFill>
                  <a:srgbClr val="525050"/>
                </a:solidFill>
                <a:latin typeface="Century Gothic"/>
                <a:ea typeface="Century Gothic"/>
                <a:cs typeface="Century Gothic"/>
                <a:sym typeface="Century Gothic"/>
              </a:rPr>
              <a:t>Person A </a:t>
            </a:r>
            <a:r>
              <a:rPr lang="en-GB" sz="2400" b="1" i="0" u="none" strike="noStrike" cap="none" dirty="0" err="1">
                <a:solidFill>
                  <a:srgbClr val="525050"/>
                </a:solidFill>
                <a:latin typeface="Century Gothic"/>
                <a:ea typeface="Century Gothic"/>
                <a:cs typeface="Century Gothic"/>
                <a:sym typeface="Century Gothic"/>
              </a:rPr>
              <a:t>antwortet</a:t>
            </a:r>
            <a:r>
              <a:rPr lang="en-GB" sz="2400" b="1" i="0" u="none" strike="noStrike" cap="none" dirty="0">
                <a:solidFill>
                  <a:srgbClr val="525050"/>
                </a:solidFill>
                <a:latin typeface="Century Gothic"/>
                <a:ea typeface="Century Gothic"/>
                <a:cs typeface="Century Gothic"/>
                <a:sym typeface="Century Gothic"/>
              </a:rPr>
              <a:t>.</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45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45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46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7"/>
          <p:cNvSpPr txBox="1"/>
          <p:nvPr/>
        </p:nvSpPr>
        <p:spPr>
          <a:xfrm>
            <a:off x="160867" y="1174781"/>
            <a:ext cx="11870266" cy="8826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a:solidFill>
                  <a:srgbClr val="3D3C3C"/>
                </a:solidFill>
                <a:latin typeface="Century Gothic"/>
                <a:ea typeface="Century Gothic"/>
                <a:cs typeface="Century Gothic"/>
                <a:sym typeface="Century Gothic"/>
              </a:rPr>
              <a:t>Was </a:t>
            </a:r>
            <a:r>
              <a:rPr lang="en-GB" sz="2400" b="1" dirty="0" err="1">
                <a:solidFill>
                  <a:srgbClr val="3D3C3C"/>
                </a:solidFill>
                <a:latin typeface="Century Gothic"/>
                <a:ea typeface="Century Gothic"/>
                <a:cs typeface="Century Gothic"/>
                <a:sym typeface="Century Gothic"/>
              </a:rPr>
              <a:t>ist</a:t>
            </a:r>
            <a:r>
              <a:rPr lang="en-GB" sz="2400" b="1" dirty="0">
                <a:solidFill>
                  <a:srgbClr val="3D3C3C"/>
                </a:solidFill>
                <a:latin typeface="Century Gothic"/>
                <a:ea typeface="Century Gothic"/>
                <a:cs typeface="Century Gothic"/>
                <a:sym typeface="Century Gothic"/>
              </a:rPr>
              <a:t> </a:t>
            </a:r>
            <a:r>
              <a:rPr lang="en-GB" sz="2400" b="1" dirty="0" err="1">
                <a:solidFill>
                  <a:srgbClr val="3D3C3C"/>
                </a:solidFill>
                <a:latin typeface="Century Gothic"/>
                <a:ea typeface="Century Gothic"/>
                <a:cs typeface="Century Gothic"/>
                <a:sym typeface="Century Gothic"/>
              </a:rPr>
              <a:t>deine</a:t>
            </a:r>
            <a:r>
              <a:rPr lang="en-GB" sz="2400" b="1" dirty="0">
                <a:solidFill>
                  <a:srgbClr val="3D3C3C"/>
                </a:solidFill>
                <a:latin typeface="Century Gothic"/>
                <a:ea typeface="Century Gothic"/>
                <a:cs typeface="Century Gothic"/>
                <a:sym typeface="Century Gothic"/>
              </a:rPr>
              <a:t> </a:t>
            </a:r>
            <a:r>
              <a:rPr lang="en-GB" sz="2400" b="1" dirty="0" err="1">
                <a:solidFill>
                  <a:srgbClr val="3D3C3C"/>
                </a:solidFill>
                <a:latin typeface="Century Gothic"/>
                <a:ea typeface="Century Gothic"/>
                <a:cs typeface="Century Gothic"/>
                <a:sym typeface="Century Gothic"/>
              </a:rPr>
              <a:t>Meinung</a:t>
            </a:r>
            <a:r>
              <a:rPr lang="en-GB" sz="2400" b="1" dirty="0">
                <a:solidFill>
                  <a:srgbClr val="3D3C3C"/>
                </a:solidFill>
                <a:latin typeface="Century Gothic"/>
                <a:ea typeface="Century Gothic"/>
                <a:cs typeface="Century Gothic"/>
                <a:sym typeface="Century Gothic"/>
              </a:rPr>
              <a:t> </a:t>
            </a:r>
            <a:r>
              <a:rPr lang="en-GB" sz="2400" b="1" dirty="0" err="1">
                <a:solidFill>
                  <a:srgbClr val="3D3C3C"/>
                </a:solidFill>
                <a:latin typeface="Century Gothic"/>
                <a:ea typeface="Century Gothic"/>
                <a:cs typeface="Century Gothic"/>
                <a:sym typeface="Century Gothic"/>
              </a:rPr>
              <a:t>zum</a:t>
            </a:r>
            <a:r>
              <a:rPr lang="en-GB" sz="2400" b="1" dirty="0">
                <a:solidFill>
                  <a:srgbClr val="3D3C3C"/>
                </a:solidFill>
                <a:latin typeface="Century Gothic"/>
                <a:ea typeface="Century Gothic"/>
                <a:cs typeface="Century Gothic"/>
                <a:sym typeface="Century Gothic"/>
              </a:rPr>
              <a:t> Thema ˵KI” ( </a:t>
            </a:r>
            <a:r>
              <a:rPr lang="en-GB" sz="2400" b="1" dirty="0" err="1">
                <a:solidFill>
                  <a:srgbClr val="3D3C3C"/>
                </a:solidFill>
                <a:latin typeface="Century Gothic"/>
                <a:ea typeface="Century Gothic"/>
                <a:cs typeface="Century Gothic"/>
                <a:sym typeface="Century Gothic"/>
              </a:rPr>
              <a:t>Künstliche</a:t>
            </a:r>
            <a:r>
              <a:rPr lang="en-GB" sz="2400" b="1" dirty="0">
                <a:solidFill>
                  <a:srgbClr val="3D3C3C"/>
                </a:solidFill>
                <a:latin typeface="Century Gothic"/>
                <a:ea typeface="Century Gothic"/>
                <a:cs typeface="Century Gothic"/>
                <a:sym typeface="Century Gothic"/>
              </a:rPr>
              <a:t>* </a:t>
            </a:r>
            <a:r>
              <a:rPr lang="en-GB" sz="2400" b="1" dirty="0" err="1">
                <a:solidFill>
                  <a:srgbClr val="3D3C3C"/>
                </a:solidFill>
                <a:latin typeface="Century Gothic"/>
                <a:ea typeface="Century Gothic"/>
                <a:cs typeface="Century Gothic"/>
                <a:sym typeface="Century Gothic"/>
              </a:rPr>
              <a:t>Intelligenz</a:t>
            </a:r>
            <a:r>
              <a:rPr lang="en-GB" sz="2400" b="1" dirty="0">
                <a:solidFill>
                  <a:srgbClr val="3D3C3C"/>
                </a:solidFill>
                <a:latin typeface="Century Gothic"/>
                <a:ea typeface="Century Gothic"/>
                <a:cs typeface="Century Gothic"/>
                <a:sym typeface="Century Gothic"/>
              </a:rPr>
              <a:t>)?  </a:t>
            </a:r>
            <a:br>
              <a:rPr lang="en-GB" sz="2400" b="1" dirty="0">
                <a:solidFill>
                  <a:srgbClr val="3D3C3C"/>
                </a:solidFill>
                <a:latin typeface="Century Gothic"/>
                <a:ea typeface="Century Gothic"/>
                <a:cs typeface="Century Gothic"/>
                <a:sym typeface="Century Gothic"/>
              </a:rPr>
            </a:br>
            <a:r>
              <a:rPr lang="en-GB" sz="2400" b="1" dirty="0">
                <a:solidFill>
                  <a:srgbClr val="3D3C3C"/>
                </a:solidFill>
                <a:latin typeface="Century Gothic"/>
                <a:ea typeface="Century Gothic"/>
                <a:cs typeface="Century Gothic"/>
                <a:sym typeface="Century Gothic"/>
              </a:rPr>
              <a:t>Lies und rede </a:t>
            </a:r>
            <a:r>
              <a:rPr lang="en-GB" sz="2400" b="1" dirty="0" err="1">
                <a:solidFill>
                  <a:srgbClr val="3D3C3C"/>
                </a:solidFill>
                <a:latin typeface="Century Gothic"/>
                <a:ea typeface="Century Gothic"/>
                <a:cs typeface="Century Gothic"/>
                <a:sym typeface="Century Gothic"/>
              </a:rPr>
              <a:t>darüber</a:t>
            </a:r>
            <a:r>
              <a:rPr lang="en-GB" sz="2400" b="1" dirty="0">
                <a:solidFill>
                  <a:srgbClr val="3D3C3C"/>
                </a:solidFill>
                <a:latin typeface="Century Gothic"/>
                <a:ea typeface="Century Gothic"/>
                <a:cs typeface="Century Gothic"/>
                <a:sym typeface="Century Gothic"/>
              </a:rPr>
              <a:t>. </a:t>
            </a:r>
            <a:endParaRPr b="1" dirty="0"/>
          </a:p>
        </p:txBody>
      </p:sp>
      <p:pic>
        <p:nvPicPr>
          <p:cNvPr id="470" name="Google Shape;470;p17" descr="Chat bubble with solid fill"/>
          <p:cNvPicPr preferRelativeResize="0"/>
          <p:nvPr/>
        </p:nvPicPr>
        <p:blipFill rotWithShape="1">
          <a:blip r:embed="rId3">
            <a:alphaModFix/>
          </a:blip>
          <a:srcRect/>
          <a:stretch/>
        </p:blipFill>
        <p:spPr>
          <a:xfrm>
            <a:off x="10312400" y="-205664"/>
            <a:ext cx="2099733" cy="2099733"/>
          </a:xfrm>
          <a:prstGeom prst="rect">
            <a:avLst/>
          </a:prstGeom>
          <a:noFill/>
          <a:ln>
            <a:noFill/>
          </a:ln>
        </p:spPr>
      </p:pic>
      <p:sp>
        <p:nvSpPr>
          <p:cNvPr id="471" name="Google Shape;471;p17"/>
          <p:cNvSpPr txBox="1">
            <a:spLocks noGrp="1"/>
          </p:cNvSpPr>
          <p:nvPr>
            <p:ph type="title"/>
          </p:nvPr>
        </p:nvSpPr>
        <p:spPr>
          <a:xfrm>
            <a:off x="-1" y="213557"/>
            <a:ext cx="6096001"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Das habe ich nie gewusst!</a:t>
            </a:r>
            <a:endParaRPr/>
          </a:p>
        </p:txBody>
      </p:sp>
      <p:sp>
        <p:nvSpPr>
          <p:cNvPr id="472" name="Google Shape;472;p17"/>
          <p:cNvSpPr/>
          <p:nvPr/>
        </p:nvSpPr>
        <p:spPr>
          <a:xfrm>
            <a:off x="5627044" y="50837"/>
            <a:ext cx="4866444" cy="1028040"/>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000" dirty="0" err="1">
                <a:solidFill>
                  <a:srgbClr val="FFF6D4"/>
                </a:solidFill>
                <a:latin typeface="Century Gothic"/>
                <a:ea typeface="Century Gothic"/>
                <a:cs typeface="Century Gothic"/>
                <a:sym typeface="Century Gothic"/>
              </a:rPr>
              <a:t>künstlich</a:t>
            </a:r>
            <a:r>
              <a:rPr lang="en-GB" sz="2000" dirty="0">
                <a:solidFill>
                  <a:srgbClr val="FFF6D4"/>
                </a:solidFill>
                <a:latin typeface="Century Gothic"/>
                <a:ea typeface="Century Gothic"/>
                <a:cs typeface="Century Gothic"/>
                <a:sym typeface="Century Gothic"/>
              </a:rPr>
              <a:t> – artificial</a:t>
            </a:r>
            <a:br>
              <a:rPr lang="en-GB" sz="2000" dirty="0">
                <a:solidFill>
                  <a:srgbClr val="FFF6D4"/>
                </a:solidFill>
                <a:latin typeface="Century Gothic"/>
                <a:ea typeface="Century Gothic"/>
                <a:cs typeface="Century Gothic"/>
                <a:sym typeface="Century Gothic"/>
              </a:rPr>
            </a:br>
            <a:r>
              <a:rPr lang="en-GB" sz="2000" dirty="0">
                <a:solidFill>
                  <a:srgbClr val="FFF6D4"/>
                </a:solidFill>
                <a:latin typeface="Century Gothic"/>
                <a:ea typeface="Century Gothic"/>
                <a:cs typeface="Century Gothic"/>
                <a:sym typeface="Century Gothic"/>
              </a:rPr>
              <a:t>die </a:t>
            </a:r>
            <a:r>
              <a:rPr lang="en-GB" sz="2000" dirty="0" err="1">
                <a:solidFill>
                  <a:srgbClr val="FFF6D4"/>
                </a:solidFill>
                <a:latin typeface="Century Gothic"/>
                <a:ea typeface="Century Gothic"/>
                <a:cs typeface="Century Gothic"/>
                <a:sym typeface="Century Gothic"/>
              </a:rPr>
              <a:t>Staatsbürgerschaft</a:t>
            </a:r>
            <a:r>
              <a:rPr lang="en-GB" sz="2000" dirty="0">
                <a:solidFill>
                  <a:srgbClr val="FFF6D4"/>
                </a:solidFill>
                <a:latin typeface="Century Gothic"/>
                <a:ea typeface="Century Gothic"/>
                <a:cs typeface="Century Gothic"/>
                <a:sym typeface="Century Gothic"/>
              </a:rPr>
              <a:t> –- citizenship</a:t>
            </a:r>
            <a:br>
              <a:rPr lang="en-GB" sz="2000" dirty="0">
                <a:solidFill>
                  <a:srgbClr val="FFF6D4"/>
                </a:solidFill>
                <a:latin typeface="Century Gothic"/>
                <a:ea typeface="Century Gothic"/>
                <a:cs typeface="Century Gothic"/>
                <a:sym typeface="Century Gothic"/>
              </a:rPr>
            </a:br>
            <a:r>
              <a:rPr lang="en-GB" sz="2000" dirty="0">
                <a:solidFill>
                  <a:srgbClr val="FFF6D4"/>
                </a:solidFill>
                <a:latin typeface="Century Gothic"/>
                <a:ea typeface="Century Gothic"/>
                <a:cs typeface="Century Gothic"/>
                <a:sym typeface="Century Gothic"/>
              </a:rPr>
              <a:t>die </a:t>
            </a:r>
            <a:r>
              <a:rPr lang="en-GB" sz="2000" dirty="0" err="1">
                <a:solidFill>
                  <a:srgbClr val="FFF6D4"/>
                </a:solidFill>
                <a:latin typeface="Century Gothic"/>
                <a:ea typeface="Century Gothic"/>
                <a:cs typeface="Century Gothic"/>
                <a:sym typeface="Century Gothic"/>
              </a:rPr>
              <a:t>Sendung</a:t>
            </a:r>
            <a:r>
              <a:rPr lang="en-GB" sz="2000" dirty="0">
                <a:solidFill>
                  <a:srgbClr val="FFF6D4"/>
                </a:solidFill>
                <a:latin typeface="Century Gothic"/>
                <a:ea typeface="Century Gothic"/>
                <a:cs typeface="Century Gothic"/>
                <a:sym typeface="Century Gothic"/>
              </a:rPr>
              <a:t> – programme  </a:t>
            </a:r>
            <a:endParaRPr dirty="0"/>
          </a:p>
        </p:txBody>
      </p:sp>
      <p:grpSp>
        <p:nvGrpSpPr>
          <p:cNvPr id="473" name="Google Shape;473;p17"/>
          <p:cNvGrpSpPr/>
          <p:nvPr/>
        </p:nvGrpSpPr>
        <p:grpSpPr>
          <a:xfrm>
            <a:off x="90401" y="2067794"/>
            <a:ext cx="3611033" cy="1672982"/>
            <a:chOff x="90401" y="2067794"/>
            <a:chExt cx="3611033" cy="1672982"/>
          </a:xfrm>
        </p:grpSpPr>
        <p:sp>
          <p:nvSpPr>
            <p:cNvPr id="474" name="Google Shape;474;p17"/>
            <p:cNvSpPr/>
            <p:nvPr/>
          </p:nvSpPr>
          <p:spPr>
            <a:xfrm>
              <a:off x="90401" y="2067794"/>
              <a:ext cx="3611033" cy="1642566"/>
            </a:xfrm>
            <a:prstGeom prst="wedgeRoundRectCallout">
              <a:avLst>
                <a:gd name="adj1" fmla="val -20833"/>
                <a:gd name="adj2" fmla="val 62500"/>
                <a:gd name="adj3"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75" name="Google Shape;475;p17"/>
            <p:cNvSpPr txBox="1"/>
            <p:nvPr/>
          </p:nvSpPr>
          <p:spPr>
            <a:xfrm>
              <a:off x="255501" y="2067794"/>
              <a:ext cx="3445933" cy="167298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0" i="0" u="none" strike="noStrike" cap="none" dirty="0">
                  <a:solidFill>
                    <a:srgbClr val="3D3C3C"/>
                  </a:solidFill>
                  <a:latin typeface="Century Gothic"/>
                  <a:ea typeface="Century Gothic"/>
                  <a:cs typeface="Century Gothic"/>
                  <a:sym typeface="Century Gothic"/>
                </a:rPr>
                <a:t>Die </a:t>
              </a:r>
              <a:r>
                <a:rPr lang="en-GB" sz="2400" b="0" i="0" u="none" strike="noStrike" cap="none" dirty="0" err="1">
                  <a:solidFill>
                    <a:srgbClr val="3D3C3C"/>
                  </a:solidFill>
                  <a:latin typeface="Century Gothic"/>
                  <a:ea typeface="Century Gothic"/>
                  <a:cs typeface="Century Gothic"/>
                  <a:sym typeface="Century Gothic"/>
                </a:rPr>
                <a:t>meisten</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Roboter</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im</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Gesundheitssektor</a:t>
              </a:r>
              <a:r>
                <a:rPr lang="en-GB" sz="2400" b="0" i="0" u="none" strike="noStrike" cap="none" dirty="0">
                  <a:solidFill>
                    <a:srgbClr val="3D3C3C"/>
                  </a:solidFill>
                  <a:latin typeface="Century Gothic"/>
                  <a:ea typeface="Century Gothic"/>
                  <a:cs typeface="Century Gothic"/>
                  <a:sym typeface="Century Gothic"/>
                </a:rPr>
                <a:t> und in Restaurants </a:t>
              </a:r>
              <a:r>
                <a:rPr lang="en-GB" sz="2400" b="0" i="0" u="none" strike="noStrike" cap="none" dirty="0" err="1">
                  <a:solidFill>
                    <a:srgbClr val="3D3C3C"/>
                  </a:solidFill>
                  <a:latin typeface="Century Gothic"/>
                  <a:ea typeface="Century Gothic"/>
                  <a:cs typeface="Century Gothic"/>
                  <a:sym typeface="Century Gothic"/>
                </a:rPr>
                <a:t>sind</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Frauenroboter</a:t>
              </a:r>
              <a:r>
                <a:rPr lang="en-GB" sz="2400" dirty="0">
                  <a:solidFill>
                    <a:srgbClr val="3D3C3C"/>
                  </a:solidFill>
                  <a:latin typeface="Century Gothic"/>
                  <a:ea typeface="Century Gothic"/>
                  <a:cs typeface="Century Gothic"/>
                  <a:sym typeface="Century Gothic"/>
                </a:rPr>
                <a:t>!</a:t>
              </a:r>
              <a:endParaRPr sz="2400" b="0" i="0" u="none" strike="noStrike" cap="none" dirty="0">
                <a:solidFill>
                  <a:srgbClr val="3D3C3C"/>
                </a:solidFill>
                <a:latin typeface="Century Gothic"/>
                <a:ea typeface="Century Gothic"/>
                <a:cs typeface="Century Gothic"/>
                <a:sym typeface="Century Gothic"/>
              </a:endParaRPr>
            </a:p>
          </p:txBody>
        </p:sp>
      </p:grpSp>
      <p:grpSp>
        <p:nvGrpSpPr>
          <p:cNvPr id="476" name="Google Shape;476;p17"/>
          <p:cNvGrpSpPr/>
          <p:nvPr/>
        </p:nvGrpSpPr>
        <p:grpSpPr>
          <a:xfrm>
            <a:off x="4186768" y="1722790"/>
            <a:ext cx="3873498" cy="1329562"/>
            <a:chOff x="4186768" y="1722790"/>
            <a:chExt cx="3873498" cy="1329562"/>
          </a:xfrm>
        </p:grpSpPr>
        <p:sp>
          <p:nvSpPr>
            <p:cNvPr id="477" name="Google Shape;477;p17"/>
            <p:cNvSpPr/>
            <p:nvPr/>
          </p:nvSpPr>
          <p:spPr>
            <a:xfrm>
              <a:off x="4186768" y="1722790"/>
              <a:ext cx="3816348" cy="1329562"/>
            </a:xfrm>
            <a:prstGeom prst="wedgeRoundRectCallout">
              <a:avLst>
                <a:gd name="adj1" fmla="val -20833"/>
                <a:gd name="adj2" fmla="val 5721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78" name="Google Shape;478;p17"/>
            <p:cNvSpPr txBox="1"/>
            <p:nvPr/>
          </p:nvSpPr>
          <p:spPr>
            <a:xfrm>
              <a:off x="4243918" y="1798186"/>
              <a:ext cx="3816348" cy="124739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0" i="0" u="none" strike="noStrike" cap="none" dirty="0" err="1">
                  <a:solidFill>
                    <a:srgbClr val="3D3C3C"/>
                  </a:solidFill>
                  <a:latin typeface="Century Gothic"/>
                  <a:ea typeface="Century Gothic"/>
                  <a:cs typeface="Century Gothic"/>
                  <a:sym typeface="Century Gothic"/>
                </a:rPr>
                <a:t>Maschinen</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wie</a:t>
              </a:r>
              <a:r>
                <a:rPr lang="en-GB" sz="2400" b="0" i="0" u="none" strike="noStrike" cap="none" dirty="0">
                  <a:solidFill>
                    <a:srgbClr val="3D3C3C"/>
                  </a:solidFill>
                  <a:latin typeface="Century Gothic"/>
                  <a:ea typeface="Century Gothic"/>
                  <a:cs typeface="Century Gothic"/>
                  <a:sym typeface="Century Gothic"/>
                </a:rPr>
                <a:t> Bella </a:t>
              </a:r>
              <a:r>
                <a:rPr lang="en-GB" sz="2400" b="0" i="0" u="none" strike="noStrike" cap="none" dirty="0" err="1">
                  <a:solidFill>
                    <a:srgbClr val="3D3C3C"/>
                  </a:solidFill>
                  <a:latin typeface="Century Gothic"/>
                  <a:ea typeface="Century Gothic"/>
                  <a:cs typeface="Century Gothic"/>
                  <a:sym typeface="Century Gothic"/>
                </a:rPr>
                <a:t>nehmen</a:t>
              </a:r>
              <a:r>
                <a:rPr lang="en-GB" sz="2400" b="0" i="0" u="none" strike="noStrike" cap="none" dirty="0">
                  <a:solidFill>
                    <a:srgbClr val="3D3C3C"/>
                  </a:solidFill>
                  <a:latin typeface="Century Gothic"/>
                  <a:ea typeface="Century Gothic"/>
                  <a:cs typeface="Century Gothic"/>
                  <a:sym typeface="Century Gothic"/>
                </a:rPr>
                <a:t> den Menschen die Jobs </a:t>
              </a:r>
              <a:r>
                <a:rPr lang="en-GB" sz="2400" b="0" i="0" u="none" strike="noStrike" cap="none" dirty="0" err="1">
                  <a:solidFill>
                    <a:srgbClr val="3D3C3C"/>
                  </a:solidFill>
                  <a:latin typeface="Century Gothic"/>
                  <a:ea typeface="Century Gothic"/>
                  <a:cs typeface="Century Gothic"/>
                  <a:sym typeface="Century Gothic"/>
                </a:rPr>
                <a:t>weg</a:t>
              </a:r>
              <a:r>
                <a:rPr lang="en-GB" sz="2400" b="0" i="0" u="none" strike="noStrike" cap="none" dirty="0">
                  <a:solidFill>
                    <a:srgbClr val="3D3C3C"/>
                  </a:solidFill>
                  <a:latin typeface="Century Gothic"/>
                  <a:ea typeface="Century Gothic"/>
                  <a:cs typeface="Century Gothic"/>
                  <a:sym typeface="Century Gothic"/>
                </a:rPr>
                <a:t>.</a:t>
              </a:r>
              <a:endParaRPr dirty="0"/>
            </a:p>
          </p:txBody>
        </p:sp>
      </p:grpSp>
      <p:grpSp>
        <p:nvGrpSpPr>
          <p:cNvPr id="479" name="Google Shape;479;p17"/>
          <p:cNvGrpSpPr/>
          <p:nvPr/>
        </p:nvGrpSpPr>
        <p:grpSpPr>
          <a:xfrm>
            <a:off x="8342400" y="1680642"/>
            <a:ext cx="4174067" cy="1264500"/>
            <a:chOff x="8342400" y="1680642"/>
            <a:chExt cx="4174067" cy="1264500"/>
          </a:xfrm>
        </p:grpSpPr>
        <p:sp>
          <p:nvSpPr>
            <p:cNvPr id="480" name="Google Shape;480;p17"/>
            <p:cNvSpPr/>
            <p:nvPr/>
          </p:nvSpPr>
          <p:spPr>
            <a:xfrm>
              <a:off x="8344516" y="1680642"/>
              <a:ext cx="3611033" cy="1264500"/>
            </a:xfrm>
            <a:prstGeom prst="wedgeRoundRectCallout">
              <a:avLst>
                <a:gd name="adj1" fmla="val -20833"/>
                <a:gd name="adj2" fmla="val 62500"/>
                <a:gd name="adj3"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1" name="Google Shape;481;p17"/>
            <p:cNvSpPr txBox="1"/>
            <p:nvPr/>
          </p:nvSpPr>
          <p:spPr>
            <a:xfrm>
              <a:off x="8342400" y="1724885"/>
              <a:ext cx="417406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Maschinen wie Bella machen Jobs, die die Menschen nicht wollen.</a:t>
              </a:r>
              <a:endParaRPr sz="2400">
                <a:solidFill>
                  <a:schemeClr val="dk1"/>
                </a:solidFill>
                <a:latin typeface="Century Gothic"/>
                <a:ea typeface="Century Gothic"/>
                <a:cs typeface="Century Gothic"/>
                <a:sym typeface="Century Gothic"/>
              </a:endParaRPr>
            </a:p>
          </p:txBody>
        </p:sp>
      </p:grpSp>
      <p:grpSp>
        <p:nvGrpSpPr>
          <p:cNvPr id="482" name="Google Shape;482;p17"/>
          <p:cNvGrpSpPr/>
          <p:nvPr/>
        </p:nvGrpSpPr>
        <p:grpSpPr>
          <a:xfrm>
            <a:off x="671455" y="3921873"/>
            <a:ext cx="2795057" cy="2362648"/>
            <a:chOff x="671455" y="3921873"/>
            <a:chExt cx="2795057" cy="2362648"/>
          </a:xfrm>
        </p:grpSpPr>
        <p:sp>
          <p:nvSpPr>
            <p:cNvPr id="483" name="Google Shape;483;p17"/>
            <p:cNvSpPr/>
            <p:nvPr/>
          </p:nvSpPr>
          <p:spPr>
            <a:xfrm>
              <a:off x="671455" y="3921873"/>
              <a:ext cx="2795057" cy="2362648"/>
            </a:xfrm>
            <a:prstGeom prst="wedgeRoundRectCallout">
              <a:avLst>
                <a:gd name="adj1" fmla="val -20833"/>
                <a:gd name="adj2" fmla="val 56546"/>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4" name="Google Shape;484;p17"/>
            <p:cNvSpPr txBox="1"/>
            <p:nvPr/>
          </p:nvSpPr>
          <p:spPr>
            <a:xfrm>
              <a:off x="671455" y="4081374"/>
              <a:ext cx="2696371" cy="20377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0" i="0" u="none" strike="noStrike" cap="none">
                  <a:solidFill>
                    <a:srgbClr val="3D3C3C"/>
                  </a:solidFill>
                  <a:latin typeface="Century Gothic"/>
                  <a:ea typeface="Century Gothic"/>
                  <a:cs typeface="Century Gothic"/>
                  <a:sym typeface="Century Gothic"/>
                </a:rPr>
                <a:t>Menschen leben länger und werden die Hilfe von Robotern brauchen.</a:t>
              </a:r>
              <a:endParaRPr/>
            </a:p>
          </p:txBody>
        </p:sp>
      </p:grpSp>
      <p:grpSp>
        <p:nvGrpSpPr>
          <p:cNvPr id="485" name="Google Shape;485;p17"/>
          <p:cNvGrpSpPr/>
          <p:nvPr/>
        </p:nvGrpSpPr>
        <p:grpSpPr>
          <a:xfrm>
            <a:off x="7653867" y="5037128"/>
            <a:ext cx="4377266" cy="1277810"/>
            <a:chOff x="7653867" y="5037128"/>
            <a:chExt cx="4377266" cy="1277810"/>
          </a:xfrm>
        </p:grpSpPr>
        <p:sp>
          <p:nvSpPr>
            <p:cNvPr id="486" name="Google Shape;486;p17"/>
            <p:cNvSpPr/>
            <p:nvPr/>
          </p:nvSpPr>
          <p:spPr>
            <a:xfrm>
              <a:off x="7653867" y="5037128"/>
              <a:ext cx="4377266" cy="1184278"/>
            </a:xfrm>
            <a:prstGeom prst="wedgeRoundRectCallout">
              <a:avLst>
                <a:gd name="adj1" fmla="val -20833"/>
                <a:gd name="adj2" fmla="val 62500"/>
                <a:gd name="adj3"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7" name="Google Shape;487;p17"/>
            <p:cNvSpPr txBox="1"/>
            <p:nvPr/>
          </p:nvSpPr>
          <p:spPr>
            <a:xfrm>
              <a:off x="7695401" y="5037128"/>
              <a:ext cx="4263766" cy="127781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0" i="0" u="none" strike="noStrike" cap="none" dirty="0" err="1">
                  <a:solidFill>
                    <a:srgbClr val="3D3C3C"/>
                  </a:solidFill>
                  <a:latin typeface="Century Gothic"/>
                  <a:ea typeface="Century Gothic"/>
                  <a:cs typeface="Century Gothic"/>
                  <a:sym typeface="Century Gothic"/>
                </a:rPr>
                <a:t>Kennst</a:t>
              </a:r>
              <a:r>
                <a:rPr lang="en-GB" sz="2400" b="0" i="0" u="none" strike="noStrike" cap="none" dirty="0">
                  <a:solidFill>
                    <a:srgbClr val="3D3C3C"/>
                  </a:solidFill>
                  <a:latin typeface="Century Gothic"/>
                  <a:ea typeface="Century Gothic"/>
                  <a:cs typeface="Century Gothic"/>
                  <a:sym typeface="Century Gothic"/>
                </a:rPr>
                <a:t> du </a:t>
              </a:r>
              <a:r>
                <a:rPr lang="en-GB" sz="2400" b="0" i="0" u="none" strike="noStrike" cap="none" dirty="0" err="1">
                  <a:solidFill>
                    <a:srgbClr val="3D3C3C"/>
                  </a:solidFill>
                  <a:latin typeface="Century Gothic"/>
                  <a:ea typeface="Century Gothic"/>
                  <a:cs typeface="Century Gothic"/>
                  <a:sym typeface="Century Gothic"/>
                </a:rPr>
                <a:t>Sendungen</a:t>
              </a:r>
              <a:r>
                <a:rPr lang="en-GB" sz="2400" b="0" i="0" u="none" strike="noStrike" cap="none" dirty="0">
                  <a:solidFill>
                    <a:srgbClr val="3D3C3C"/>
                  </a:solidFill>
                  <a:latin typeface="Century Gothic"/>
                  <a:ea typeface="Century Gothic"/>
                  <a:cs typeface="Century Gothic"/>
                  <a:sym typeface="Century Gothic"/>
                </a:rPr>
                <a:t>*, die </a:t>
              </a:r>
              <a:r>
                <a:rPr lang="en-GB" sz="2400" b="0" i="0" u="none" strike="noStrike" cap="none" dirty="0" err="1">
                  <a:solidFill>
                    <a:srgbClr val="3D3C3C"/>
                  </a:solidFill>
                  <a:latin typeface="Century Gothic"/>
                  <a:ea typeface="Century Gothic"/>
                  <a:cs typeface="Century Gothic"/>
                  <a:sym typeface="Century Gothic"/>
                </a:rPr>
                <a:t>mit</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Robotern</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zu</a:t>
              </a:r>
              <a:r>
                <a:rPr lang="en-GB" sz="2400" b="0" i="0" u="none" strike="noStrike" cap="none" dirty="0">
                  <a:solidFill>
                    <a:srgbClr val="3D3C3C"/>
                  </a:solidFill>
                  <a:latin typeface="Century Gothic"/>
                  <a:ea typeface="Century Gothic"/>
                  <a:cs typeface="Century Gothic"/>
                  <a:sym typeface="Century Gothic"/>
                </a:rPr>
                <a:t> tun </a:t>
              </a:r>
              <a:r>
                <a:rPr lang="en-GB" sz="2400" b="0" i="0" u="none" strike="noStrike" cap="none" dirty="0" err="1">
                  <a:solidFill>
                    <a:srgbClr val="3D3C3C"/>
                  </a:solidFill>
                  <a:latin typeface="Century Gothic"/>
                  <a:ea typeface="Century Gothic"/>
                  <a:cs typeface="Century Gothic"/>
                  <a:sym typeface="Century Gothic"/>
                </a:rPr>
                <a:t>haben</a:t>
              </a:r>
              <a:r>
                <a:rPr lang="en-GB" sz="2400" b="0" i="0" u="none" strike="noStrike" cap="none" dirty="0">
                  <a:solidFill>
                    <a:srgbClr val="3D3C3C"/>
                  </a:solidFill>
                  <a:latin typeface="Century Gothic"/>
                  <a:ea typeface="Century Gothic"/>
                  <a:cs typeface="Century Gothic"/>
                  <a:sym typeface="Century Gothic"/>
                </a:rPr>
                <a:t>?</a:t>
              </a:r>
              <a:endParaRPr dirty="0"/>
            </a:p>
          </p:txBody>
        </p:sp>
      </p:grpSp>
      <p:grpSp>
        <p:nvGrpSpPr>
          <p:cNvPr id="488" name="Google Shape;488;p17"/>
          <p:cNvGrpSpPr/>
          <p:nvPr/>
        </p:nvGrpSpPr>
        <p:grpSpPr>
          <a:xfrm>
            <a:off x="3667272" y="3222232"/>
            <a:ext cx="3821883" cy="2901314"/>
            <a:chOff x="3667272" y="3222232"/>
            <a:chExt cx="3821883" cy="2901314"/>
          </a:xfrm>
        </p:grpSpPr>
        <p:sp>
          <p:nvSpPr>
            <p:cNvPr id="489" name="Google Shape;489;p17"/>
            <p:cNvSpPr/>
            <p:nvPr/>
          </p:nvSpPr>
          <p:spPr>
            <a:xfrm>
              <a:off x="3667272" y="3222232"/>
              <a:ext cx="3746565" cy="2901314"/>
            </a:xfrm>
            <a:prstGeom prst="wedgeRoundRectCallout">
              <a:avLst>
                <a:gd name="adj1" fmla="val -21302"/>
                <a:gd name="adj2" fmla="val 5583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90" name="Google Shape;490;p17"/>
            <p:cNvSpPr txBox="1"/>
            <p:nvPr/>
          </p:nvSpPr>
          <p:spPr>
            <a:xfrm>
              <a:off x="3742590" y="3256640"/>
              <a:ext cx="3746565" cy="285849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0" i="0" u="none" strike="noStrike" cap="none" dirty="0">
                  <a:solidFill>
                    <a:srgbClr val="3D3C3C"/>
                  </a:solidFill>
                  <a:latin typeface="Century Gothic"/>
                  <a:ea typeface="Century Gothic"/>
                  <a:cs typeface="Century Gothic"/>
                  <a:sym typeface="Century Gothic"/>
                </a:rPr>
                <a:t>2017 hat Sophia, eine </a:t>
              </a:r>
              <a:r>
                <a:rPr lang="en-GB" sz="2400" b="0" i="0" u="none" strike="noStrike" cap="none" dirty="0" err="1">
                  <a:solidFill>
                    <a:srgbClr val="3D3C3C"/>
                  </a:solidFill>
                  <a:latin typeface="Century Gothic"/>
                  <a:ea typeface="Century Gothic"/>
                  <a:cs typeface="Century Gothic"/>
                  <a:sym typeface="Century Gothic"/>
                </a:rPr>
                <a:t>Roboter</a:t>
              </a:r>
              <a:r>
                <a:rPr lang="en-GB" sz="2400" dirty="0" err="1">
                  <a:solidFill>
                    <a:srgbClr val="3D3C3C"/>
                  </a:solidFill>
                  <a:latin typeface="Century Gothic"/>
                  <a:ea typeface="Century Gothic"/>
                  <a:cs typeface="Century Gothic"/>
                  <a:sym typeface="Century Gothic"/>
                </a:rPr>
                <a:t>f</a:t>
              </a:r>
              <a:r>
                <a:rPr lang="en-GB" sz="2400" b="0" i="0" u="none" strike="noStrike" cap="none" dirty="0" err="1">
                  <a:solidFill>
                    <a:srgbClr val="3D3C3C"/>
                  </a:solidFill>
                  <a:latin typeface="Century Gothic"/>
                  <a:ea typeface="Century Gothic"/>
                  <a:cs typeface="Century Gothic"/>
                  <a:sym typeface="Century Gothic"/>
                </a:rPr>
                <a:t>rau</a:t>
              </a:r>
              <a:r>
                <a:rPr lang="en-GB" sz="2400" b="0" i="0" u="none" strike="noStrike" cap="none" dirty="0">
                  <a:solidFill>
                    <a:srgbClr val="3D3C3C"/>
                  </a:solidFill>
                  <a:latin typeface="Century Gothic"/>
                  <a:ea typeface="Century Gothic"/>
                  <a:cs typeface="Century Gothic"/>
                  <a:sym typeface="Century Gothic"/>
                </a:rPr>
                <a:t>, die </a:t>
              </a:r>
              <a:r>
                <a:rPr lang="en-GB" sz="2400" b="0" i="0" u="none" strike="noStrike" cap="none" dirty="0" err="1">
                  <a:solidFill>
                    <a:srgbClr val="3D3C3C"/>
                  </a:solidFill>
                  <a:latin typeface="Century Gothic"/>
                  <a:ea typeface="Century Gothic"/>
                  <a:cs typeface="Century Gothic"/>
                  <a:sym typeface="Century Gothic"/>
                </a:rPr>
                <a:t>saudische</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Staatsbürgerschaft</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bekommen</a:t>
              </a:r>
              <a:r>
                <a:rPr lang="en-GB" sz="2400" b="0" i="0" u="none" strike="noStrike" cap="none" dirty="0">
                  <a:solidFill>
                    <a:srgbClr val="3D3C3C"/>
                  </a:solidFill>
                  <a:latin typeface="Century Gothic"/>
                  <a:ea typeface="Century Gothic"/>
                  <a:cs typeface="Century Gothic"/>
                  <a:sym typeface="Century Gothic"/>
                </a:rPr>
                <a:t> – </a:t>
              </a:r>
              <a:r>
                <a:rPr lang="en-GB" sz="2400" b="0" i="0" u="none" strike="noStrike" cap="none" dirty="0" err="1">
                  <a:solidFill>
                    <a:srgbClr val="3D3C3C"/>
                  </a:solidFill>
                  <a:latin typeface="Century Gothic"/>
                  <a:ea typeface="Century Gothic"/>
                  <a:cs typeface="Century Gothic"/>
                  <a:sym typeface="Century Gothic"/>
                </a:rPr>
                <a:t>aber</a:t>
              </a:r>
              <a:r>
                <a:rPr lang="en-GB" sz="2400" b="0" i="0" u="none" strike="noStrike" cap="none" dirty="0">
                  <a:solidFill>
                    <a:srgbClr val="3D3C3C"/>
                  </a:solidFill>
                  <a:latin typeface="Century Gothic"/>
                  <a:ea typeface="Century Gothic"/>
                  <a:cs typeface="Century Gothic"/>
                  <a:sym typeface="Century Gothic"/>
                </a:rPr>
                <a:t> Frauen in Saudi-</a:t>
              </a:r>
              <a:r>
                <a:rPr lang="en-GB" sz="2400" b="0" i="0" u="none" strike="noStrike" cap="none" dirty="0" err="1">
                  <a:solidFill>
                    <a:srgbClr val="3D3C3C"/>
                  </a:solidFill>
                  <a:latin typeface="Century Gothic"/>
                  <a:ea typeface="Century Gothic"/>
                  <a:cs typeface="Century Gothic"/>
                  <a:sym typeface="Century Gothic"/>
                </a:rPr>
                <a:t>Arabien</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haben</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wenige</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Rechte</a:t>
              </a:r>
              <a:r>
                <a:rPr lang="en-GB" sz="2400" b="0" i="0" u="none" strike="noStrike" cap="none" dirty="0">
                  <a:solidFill>
                    <a:srgbClr val="3D3C3C"/>
                  </a:solidFill>
                  <a:latin typeface="Century Gothic"/>
                  <a:ea typeface="Century Gothic"/>
                  <a:cs typeface="Century Gothic"/>
                  <a:sym typeface="Century Gothic"/>
                </a:rPr>
                <a:t>. </a:t>
              </a:r>
              <a:endParaRPr dirty="0"/>
            </a:p>
          </p:txBody>
        </p:sp>
      </p:grpSp>
      <p:grpSp>
        <p:nvGrpSpPr>
          <p:cNvPr id="491" name="Google Shape;491;p17"/>
          <p:cNvGrpSpPr/>
          <p:nvPr/>
        </p:nvGrpSpPr>
        <p:grpSpPr>
          <a:xfrm>
            <a:off x="7453910" y="3125976"/>
            <a:ext cx="4452409" cy="1686035"/>
            <a:chOff x="7453910" y="3125976"/>
            <a:chExt cx="4452409" cy="1686035"/>
          </a:xfrm>
        </p:grpSpPr>
        <p:sp>
          <p:nvSpPr>
            <p:cNvPr id="492" name="Google Shape;492;p17"/>
            <p:cNvSpPr/>
            <p:nvPr/>
          </p:nvSpPr>
          <p:spPr>
            <a:xfrm>
              <a:off x="7453910" y="3169445"/>
              <a:ext cx="4452409" cy="1642566"/>
            </a:xfrm>
            <a:prstGeom prst="wedgeRoundRectCallout">
              <a:avLst>
                <a:gd name="adj1" fmla="val -20833"/>
                <a:gd name="adj2" fmla="val 62500"/>
                <a:gd name="adj3"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93" name="Google Shape;493;p17"/>
            <p:cNvSpPr txBox="1"/>
            <p:nvPr/>
          </p:nvSpPr>
          <p:spPr>
            <a:xfrm>
              <a:off x="7546972" y="3125976"/>
              <a:ext cx="4072467" cy="167298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0" i="0" u="none" strike="noStrike" cap="none" dirty="0" err="1">
                  <a:solidFill>
                    <a:srgbClr val="3D3C3C"/>
                  </a:solidFill>
                  <a:latin typeface="Century Gothic"/>
                  <a:ea typeface="Century Gothic"/>
                  <a:cs typeface="Century Gothic"/>
                  <a:sym typeface="Century Gothic"/>
                </a:rPr>
                <a:t>Roboter</a:t>
              </a:r>
              <a:r>
                <a:rPr lang="en-GB" sz="2400" dirty="0" err="1">
                  <a:solidFill>
                    <a:srgbClr val="3D3C3C"/>
                  </a:solidFill>
                  <a:latin typeface="Century Gothic"/>
                  <a:ea typeface="Century Gothic"/>
                  <a:cs typeface="Century Gothic"/>
                  <a:sym typeface="Century Gothic"/>
                </a:rPr>
                <a:t>d</a:t>
              </a:r>
              <a:r>
                <a:rPr lang="en-GB" sz="2400" b="0" i="0" u="none" strike="noStrike" cap="none" dirty="0" err="1">
                  <a:solidFill>
                    <a:srgbClr val="3D3C3C"/>
                  </a:solidFill>
                  <a:latin typeface="Century Gothic"/>
                  <a:ea typeface="Century Gothic"/>
                  <a:cs typeface="Century Gothic"/>
                  <a:sym typeface="Century Gothic"/>
                </a:rPr>
                <a:t>esigner</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haben</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mit</a:t>
              </a:r>
              <a:r>
                <a:rPr lang="en-GB" sz="2400" b="0" i="0" u="none" strike="noStrike" cap="none" dirty="0">
                  <a:solidFill>
                    <a:srgbClr val="3D3C3C"/>
                  </a:solidFill>
                  <a:latin typeface="Century Gothic"/>
                  <a:ea typeface="Century Gothic"/>
                  <a:cs typeface="Century Gothic"/>
                  <a:sym typeface="Century Gothic"/>
                </a:rPr>
                <a:t> Disney </a:t>
              </a:r>
              <a:r>
                <a:rPr lang="en-GB" sz="2400" b="0" i="0" u="none" strike="noStrike" cap="none" dirty="0" err="1">
                  <a:solidFill>
                    <a:srgbClr val="3D3C3C"/>
                  </a:solidFill>
                  <a:latin typeface="Century Gothic"/>
                  <a:ea typeface="Century Gothic"/>
                  <a:cs typeface="Century Gothic"/>
                  <a:sym typeface="Century Gothic"/>
                </a:rPr>
                <a:t>gearbeitet</a:t>
              </a:r>
              <a:r>
                <a:rPr lang="en-GB" sz="2400" b="0" i="0" u="none" strike="noStrike" cap="none" dirty="0">
                  <a:solidFill>
                    <a:srgbClr val="3D3C3C"/>
                  </a:solidFill>
                  <a:latin typeface="Century Gothic"/>
                  <a:ea typeface="Century Gothic"/>
                  <a:cs typeface="Century Gothic"/>
                  <a:sym typeface="Century Gothic"/>
                </a:rPr>
                <a:t>, um </a:t>
              </a:r>
              <a:r>
                <a:rPr lang="en-GB" sz="2400" b="0" i="0" u="none" strike="noStrike" cap="none" dirty="0" err="1">
                  <a:solidFill>
                    <a:srgbClr val="3D3C3C"/>
                  </a:solidFill>
                  <a:latin typeface="Century Gothic"/>
                  <a:ea typeface="Century Gothic"/>
                  <a:cs typeface="Century Gothic"/>
                  <a:sym typeface="Century Gothic"/>
                </a:rPr>
                <a:t>Roboterreaktionen</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realistischer</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zu</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machen</a:t>
              </a:r>
              <a:r>
                <a:rPr lang="en-GB" sz="2400" b="0" i="0" u="none" strike="noStrike" cap="none" dirty="0">
                  <a:solidFill>
                    <a:srgbClr val="3D3C3C"/>
                  </a:solidFill>
                  <a:latin typeface="Century Gothic"/>
                  <a:ea typeface="Century Gothic"/>
                  <a:cs typeface="Century Gothic"/>
                  <a:sym typeface="Century Gothic"/>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0" y="213557"/>
            <a:ext cx="4457700" cy="647577"/>
          </a:xfrm>
        </p:spPr>
        <p:txBody>
          <a:bodyPr>
            <a:normAutofit fontScale="90000"/>
          </a:bodyPr>
          <a:lstStyle/>
          <a:p>
            <a:r>
              <a:rPr lang="en-GB" dirty="0"/>
              <a:t>Nationality nouns [2]</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264111" y="946683"/>
            <a:ext cx="11449383" cy="400110"/>
          </a:xfrm>
          <a:prstGeom prst="rect">
            <a:avLst/>
          </a:prstGeom>
          <a:noFill/>
        </p:spPr>
        <p:txBody>
          <a:bodyPr wrap="square">
            <a:spAutoFit/>
          </a:bodyPr>
          <a:lstStyle/>
          <a:p>
            <a:r>
              <a:rPr lang="en-US" sz="2000" dirty="0"/>
              <a:t>In German, add –</a:t>
            </a:r>
            <a:r>
              <a:rPr lang="en-US" sz="2000" b="1" dirty="0"/>
              <a:t>er</a:t>
            </a:r>
            <a:r>
              <a:rPr lang="en-US" sz="2000" dirty="0"/>
              <a:t> to the country to form many masculine nationality nouns.  </a:t>
            </a:r>
          </a:p>
        </p:txBody>
      </p:sp>
      <p:pic>
        <p:nvPicPr>
          <p:cNvPr id="7" name="Picture 6" descr="Logo&#10;&#10;Description automatically generated">
            <a:extLst>
              <a:ext uri="{FF2B5EF4-FFF2-40B4-BE49-F238E27FC236}">
                <a16:creationId xmlns:a16="http://schemas.microsoft.com/office/drawing/2014/main" id="{97BC09F1-54DC-4340-8988-5D6AEFA81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10" y="1841378"/>
            <a:ext cx="668092" cy="668092"/>
          </a:xfrm>
          <a:prstGeom prst="rect">
            <a:avLst/>
          </a:prstGeom>
        </p:spPr>
      </p:pic>
      <p:sp>
        <p:nvSpPr>
          <p:cNvPr id="8" name="Rectangle: Rounded Corners 7">
            <a:extLst>
              <a:ext uri="{FF2B5EF4-FFF2-40B4-BE49-F238E27FC236}">
                <a16:creationId xmlns:a16="http://schemas.microsoft.com/office/drawing/2014/main" id="{5B6B42F4-B96B-414D-959A-37C8868734A7}"/>
              </a:ext>
            </a:extLst>
          </p:cNvPr>
          <p:cNvSpPr/>
          <p:nvPr/>
        </p:nvSpPr>
        <p:spPr>
          <a:xfrm>
            <a:off x="1629639" y="1994022"/>
            <a:ext cx="129264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78FECA1-78F1-4811-92AD-B98DEA3F369C}"/>
              </a:ext>
            </a:extLst>
          </p:cNvPr>
          <p:cNvSpPr txBox="1"/>
          <p:nvPr/>
        </p:nvSpPr>
        <p:spPr>
          <a:xfrm>
            <a:off x="1627420" y="1996851"/>
            <a:ext cx="1294860" cy="400110"/>
          </a:xfrm>
          <a:prstGeom prst="rect">
            <a:avLst/>
          </a:prstGeom>
          <a:noFill/>
        </p:spPr>
        <p:txBody>
          <a:bodyPr wrap="square">
            <a:spAutoFit/>
          </a:bodyPr>
          <a:lstStyle/>
          <a:p>
            <a:pPr algn="ctr"/>
            <a:r>
              <a:rPr lang="en-GB" sz="2000" dirty="0"/>
              <a:t>Schweiz</a:t>
            </a:r>
          </a:p>
        </p:txBody>
      </p:sp>
      <p:sp>
        <p:nvSpPr>
          <p:cNvPr id="10" name="Rectangle: Rounded Corners 9">
            <a:extLst>
              <a:ext uri="{FF2B5EF4-FFF2-40B4-BE49-F238E27FC236}">
                <a16:creationId xmlns:a16="http://schemas.microsoft.com/office/drawing/2014/main" id="{2190F272-4918-4A9F-AF83-C4AA02C8DBFD}"/>
              </a:ext>
            </a:extLst>
          </p:cNvPr>
          <p:cNvSpPr/>
          <p:nvPr/>
        </p:nvSpPr>
        <p:spPr>
          <a:xfrm>
            <a:off x="4367535" y="1970980"/>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5CA5B57-B89F-41C6-8D23-CD50E6AEE35D}"/>
              </a:ext>
            </a:extLst>
          </p:cNvPr>
          <p:cNvSpPr txBox="1"/>
          <p:nvPr/>
        </p:nvSpPr>
        <p:spPr>
          <a:xfrm>
            <a:off x="4365317" y="1973809"/>
            <a:ext cx="1828800" cy="400110"/>
          </a:xfrm>
          <a:prstGeom prst="rect">
            <a:avLst/>
          </a:prstGeom>
          <a:noFill/>
        </p:spPr>
        <p:txBody>
          <a:bodyPr wrap="square">
            <a:spAutoFit/>
          </a:bodyPr>
          <a:lstStyle/>
          <a:p>
            <a:pPr algn="ctr"/>
            <a:r>
              <a:rPr lang="en-GB" sz="2000" dirty="0"/>
              <a:t>Schweiz</a:t>
            </a:r>
            <a:r>
              <a:rPr lang="en-GB" sz="2000" b="1" dirty="0"/>
              <a:t>er</a:t>
            </a:r>
          </a:p>
        </p:txBody>
      </p:sp>
      <p:sp>
        <p:nvSpPr>
          <p:cNvPr id="13" name="TextBox 12">
            <a:extLst>
              <a:ext uri="{FF2B5EF4-FFF2-40B4-BE49-F238E27FC236}">
                <a16:creationId xmlns:a16="http://schemas.microsoft.com/office/drawing/2014/main" id="{C15DB403-41AC-455C-93CA-9492A244B878}"/>
              </a:ext>
            </a:extLst>
          </p:cNvPr>
          <p:cNvSpPr txBox="1"/>
          <p:nvPr/>
        </p:nvSpPr>
        <p:spPr>
          <a:xfrm>
            <a:off x="3054583" y="1989198"/>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pic>
        <p:nvPicPr>
          <p:cNvPr id="17" name="Picture 16" descr="Shape&#10;&#10;Description automatically generated with medium confidence">
            <a:extLst>
              <a:ext uri="{FF2B5EF4-FFF2-40B4-BE49-F238E27FC236}">
                <a16:creationId xmlns:a16="http://schemas.microsoft.com/office/drawing/2014/main" id="{2CD3BBBC-AD52-4B21-8075-7CFB9258E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21" y="2695880"/>
            <a:ext cx="795400" cy="556780"/>
          </a:xfrm>
          <a:prstGeom prst="rect">
            <a:avLst/>
          </a:prstGeom>
        </p:spPr>
      </p:pic>
      <p:sp>
        <p:nvSpPr>
          <p:cNvPr id="20" name="Rectangle: Rounded Corners 19">
            <a:extLst>
              <a:ext uri="{FF2B5EF4-FFF2-40B4-BE49-F238E27FC236}">
                <a16:creationId xmlns:a16="http://schemas.microsoft.com/office/drawing/2014/main" id="{FEF2FE50-15B5-4168-A55D-40F683435197}"/>
              </a:ext>
            </a:extLst>
          </p:cNvPr>
          <p:cNvSpPr/>
          <p:nvPr/>
        </p:nvSpPr>
        <p:spPr>
          <a:xfrm>
            <a:off x="1644550" y="2807925"/>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7B3DE475-D3D7-4697-AA15-6D4310C34837}"/>
              </a:ext>
            </a:extLst>
          </p:cNvPr>
          <p:cNvSpPr txBox="1"/>
          <p:nvPr/>
        </p:nvSpPr>
        <p:spPr>
          <a:xfrm>
            <a:off x="1627420" y="2810754"/>
            <a:ext cx="1459204" cy="400110"/>
          </a:xfrm>
          <a:prstGeom prst="rect">
            <a:avLst/>
          </a:prstGeom>
          <a:noFill/>
        </p:spPr>
        <p:txBody>
          <a:bodyPr wrap="square">
            <a:spAutoFit/>
          </a:bodyPr>
          <a:lstStyle/>
          <a:p>
            <a:pPr algn="ctr"/>
            <a:r>
              <a:rPr lang="en-GB" sz="2000" dirty="0" err="1">
                <a:latin typeface="Century Gothic" panose="020B0502020202020204" pitchFamily="34" charset="0"/>
              </a:rPr>
              <a:t>Österreich</a:t>
            </a:r>
            <a:endParaRPr lang="en-GB" sz="2000" dirty="0"/>
          </a:p>
        </p:txBody>
      </p:sp>
      <p:sp>
        <p:nvSpPr>
          <p:cNvPr id="22" name="TextBox 21">
            <a:extLst>
              <a:ext uri="{FF2B5EF4-FFF2-40B4-BE49-F238E27FC236}">
                <a16:creationId xmlns:a16="http://schemas.microsoft.com/office/drawing/2014/main" id="{1BEF7183-7542-4CE2-B1A9-85E2FEFDF3F8}"/>
              </a:ext>
            </a:extLst>
          </p:cNvPr>
          <p:cNvSpPr txBox="1"/>
          <p:nvPr/>
        </p:nvSpPr>
        <p:spPr>
          <a:xfrm>
            <a:off x="3069494" y="280310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23" name="Rectangle: Rounded Corners 22">
            <a:extLst>
              <a:ext uri="{FF2B5EF4-FFF2-40B4-BE49-F238E27FC236}">
                <a16:creationId xmlns:a16="http://schemas.microsoft.com/office/drawing/2014/main" id="{9871F528-064E-43E0-AD9E-6158CFDC988B}"/>
              </a:ext>
            </a:extLst>
          </p:cNvPr>
          <p:cNvSpPr/>
          <p:nvPr/>
        </p:nvSpPr>
        <p:spPr>
          <a:xfrm>
            <a:off x="4382446" y="2790149"/>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B3FA812-3F05-4A5A-B3E6-C9C17C5E38C0}"/>
              </a:ext>
            </a:extLst>
          </p:cNvPr>
          <p:cNvSpPr txBox="1"/>
          <p:nvPr/>
        </p:nvSpPr>
        <p:spPr>
          <a:xfrm>
            <a:off x="4380228" y="2792978"/>
            <a:ext cx="1828800" cy="400110"/>
          </a:xfrm>
          <a:prstGeom prst="rect">
            <a:avLst/>
          </a:prstGeom>
          <a:noFill/>
        </p:spPr>
        <p:txBody>
          <a:bodyPr wrap="square">
            <a:spAutoFit/>
          </a:bodyPr>
          <a:lstStyle/>
          <a:p>
            <a:pPr algn="ctr"/>
            <a:r>
              <a:rPr lang="en-GB" sz="2000" dirty="0" err="1">
                <a:latin typeface="Century Gothic" panose="020B0502020202020204" pitchFamily="34" charset="0"/>
              </a:rPr>
              <a:t>Österreich</a:t>
            </a:r>
            <a:r>
              <a:rPr lang="en-GB" sz="2000" b="1" dirty="0" err="1"/>
              <a:t>er</a:t>
            </a:r>
            <a:endParaRPr lang="en-GB" sz="2000" b="1" dirty="0"/>
          </a:p>
        </p:txBody>
      </p:sp>
      <p:sp>
        <p:nvSpPr>
          <p:cNvPr id="28" name="TextBox 27">
            <a:extLst>
              <a:ext uri="{FF2B5EF4-FFF2-40B4-BE49-F238E27FC236}">
                <a16:creationId xmlns:a16="http://schemas.microsoft.com/office/drawing/2014/main" id="{246CF7E4-6F8A-4B85-9147-1F12F49B0353}"/>
              </a:ext>
            </a:extLst>
          </p:cNvPr>
          <p:cNvSpPr txBox="1"/>
          <p:nvPr/>
        </p:nvSpPr>
        <p:spPr>
          <a:xfrm>
            <a:off x="264110" y="1378307"/>
            <a:ext cx="11449383" cy="400110"/>
          </a:xfrm>
          <a:prstGeom prst="rect">
            <a:avLst/>
          </a:prstGeom>
          <a:noFill/>
        </p:spPr>
        <p:txBody>
          <a:bodyPr wrap="square">
            <a:spAutoFit/>
          </a:bodyPr>
          <a:lstStyle/>
          <a:p>
            <a:r>
              <a:rPr lang="en-US" sz="2000" dirty="0"/>
              <a:t>Add –</a:t>
            </a:r>
            <a:r>
              <a:rPr lang="en-US" sz="2000" b="1" dirty="0"/>
              <a:t>in</a:t>
            </a:r>
            <a:r>
              <a:rPr lang="en-US" sz="2000" dirty="0"/>
              <a:t> for the feminine nationality noun.</a:t>
            </a:r>
          </a:p>
        </p:txBody>
      </p:sp>
      <p:sp>
        <p:nvSpPr>
          <p:cNvPr id="29" name="Rectangle: Rounded Corners 28">
            <a:extLst>
              <a:ext uri="{FF2B5EF4-FFF2-40B4-BE49-F238E27FC236}">
                <a16:creationId xmlns:a16="http://schemas.microsoft.com/office/drawing/2014/main" id="{B96F614A-4C5F-4470-A2D7-E6020B2529E9}"/>
              </a:ext>
            </a:extLst>
          </p:cNvPr>
          <p:cNvSpPr/>
          <p:nvPr/>
        </p:nvSpPr>
        <p:spPr>
          <a:xfrm>
            <a:off x="7899469" y="1993754"/>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F691F0EE-05DD-4D62-A9B0-15D0CBD813CF}"/>
              </a:ext>
            </a:extLst>
          </p:cNvPr>
          <p:cNvSpPr txBox="1"/>
          <p:nvPr/>
        </p:nvSpPr>
        <p:spPr>
          <a:xfrm>
            <a:off x="7897251" y="1984510"/>
            <a:ext cx="1828800" cy="400110"/>
          </a:xfrm>
          <a:prstGeom prst="rect">
            <a:avLst/>
          </a:prstGeom>
          <a:noFill/>
        </p:spPr>
        <p:txBody>
          <a:bodyPr wrap="square">
            <a:spAutoFit/>
          </a:bodyPr>
          <a:lstStyle/>
          <a:p>
            <a:pPr algn="ctr"/>
            <a:r>
              <a:rPr lang="en-GB" sz="2000" dirty="0" err="1"/>
              <a:t>Schweiz</a:t>
            </a:r>
            <a:r>
              <a:rPr lang="en-GB" sz="2000" b="1" dirty="0" err="1"/>
              <a:t>erin</a:t>
            </a:r>
            <a:endParaRPr lang="en-GB" sz="2000" b="1" dirty="0"/>
          </a:p>
        </p:txBody>
      </p:sp>
      <p:sp>
        <p:nvSpPr>
          <p:cNvPr id="31" name="Rectangle: Rounded Corners 30">
            <a:extLst>
              <a:ext uri="{FF2B5EF4-FFF2-40B4-BE49-F238E27FC236}">
                <a16:creationId xmlns:a16="http://schemas.microsoft.com/office/drawing/2014/main" id="{CC22BDDF-0390-46EC-BEF3-B4AB6CE3DF90}"/>
              </a:ext>
            </a:extLst>
          </p:cNvPr>
          <p:cNvSpPr/>
          <p:nvPr/>
        </p:nvSpPr>
        <p:spPr>
          <a:xfrm>
            <a:off x="7914380" y="2783806"/>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BF06C47A-CEC5-448A-A83B-B4B4592993C8}"/>
              </a:ext>
            </a:extLst>
          </p:cNvPr>
          <p:cNvSpPr txBox="1"/>
          <p:nvPr/>
        </p:nvSpPr>
        <p:spPr>
          <a:xfrm>
            <a:off x="7912162" y="2772653"/>
            <a:ext cx="2068766" cy="400110"/>
          </a:xfrm>
          <a:prstGeom prst="rect">
            <a:avLst/>
          </a:prstGeom>
          <a:noFill/>
        </p:spPr>
        <p:txBody>
          <a:bodyPr wrap="square">
            <a:spAutoFit/>
          </a:bodyPr>
          <a:lstStyle/>
          <a:p>
            <a:pPr algn="ctr"/>
            <a:r>
              <a:rPr lang="en-GB" sz="2000" dirty="0" err="1">
                <a:latin typeface="Century Gothic" panose="020B0502020202020204" pitchFamily="34" charset="0"/>
              </a:rPr>
              <a:t>Österreich</a:t>
            </a:r>
            <a:r>
              <a:rPr lang="en-GB" sz="2000" b="1" dirty="0" err="1"/>
              <a:t>erin</a:t>
            </a:r>
            <a:endParaRPr lang="en-GB" sz="2000" b="1" dirty="0"/>
          </a:p>
        </p:txBody>
      </p:sp>
      <p:sp>
        <p:nvSpPr>
          <p:cNvPr id="33" name="TextBox 32">
            <a:extLst>
              <a:ext uri="{FF2B5EF4-FFF2-40B4-BE49-F238E27FC236}">
                <a16:creationId xmlns:a16="http://schemas.microsoft.com/office/drawing/2014/main" id="{7C0F89E0-022F-4E77-9192-18CE4A49CFED}"/>
              </a:ext>
            </a:extLst>
          </p:cNvPr>
          <p:cNvSpPr txBox="1"/>
          <p:nvPr/>
        </p:nvSpPr>
        <p:spPr>
          <a:xfrm>
            <a:off x="6280383" y="1941625"/>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34" name="TextBox 33">
            <a:extLst>
              <a:ext uri="{FF2B5EF4-FFF2-40B4-BE49-F238E27FC236}">
                <a16:creationId xmlns:a16="http://schemas.microsoft.com/office/drawing/2014/main" id="{B0A76D2E-B582-4561-8CE3-D08B1A86572E}"/>
              </a:ext>
            </a:extLst>
          </p:cNvPr>
          <p:cNvSpPr txBox="1"/>
          <p:nvPr/>
        </p:nvSpPr>
        <p:spPr>
          <a:xfrm>
            <a:off x="6295294" y="2755528"/>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35" name="Speech Bubble: Rectangle with Corners Rounded 34">
            <a:extLst>
              <a:ext uri="{FF2B5EF4-FFF2-40B4-BE49-F238E27FC236}">
                <a16:creationId xmlns:a16="http://schemas.microsoft.com/office/drawing/2014/main" id="{AFBB52D1-1D3A-46B9-BDE7-B54A5A3AE959}"/>
              </a:ext>
            </a:extLst>
          </p:cNvPr>
          <p:cNvSpPr/>
          <p:nvPr/>
        </p:nvSpPr>
        <p:spPr>
          <a:xfrm>
            <a:off x="7644375" y="732512"/>
            <a:ext cx="4293580" cy="939955"/>
          </a:xfrm>
          <a:prstGeom prst="wedgeRoundRectCallout">
            <a:avLst>
              <a:gd name="adj1" fmla="val 2188"/>
              <a:gd name="adj2" fmla="val 925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the same pattern for most </a:t>
            </a:r>
            <a:br>
              <a:rPr lang="en-GB" sz="2000" dirty="0"/>
            </a:br>
            <a:r>
              <a:rPr lang="en-GB" sz="2000" dirty="0"/>
              <a:t>male </a:t>
            </a:r>
            <a:r>
              <a:rPr lang="en-GB" sz="2000" dirty="0">
                <a:sym typeface="Wingdings" panose="05000000000000000000" pitchFamily="2" charset="2"/>
              </a:rPr>
              <a:t> female person nouns:</a:t>
            </a:r>
          </a:p>
          <a:p>
            <a:pPr algn="ctr"/>
            <a:r>
              <a:rPr lang="en-GB" sz="2000" dirty="0" err="1">
                <a:sym typeface="Wingdings" panose="05000000000000000000" pitchFamily="2" charset="2"/>
              </a:rPr>
              <a:t>Schüler</a:t>
            </a:r>
            <a:r>
              <a:rPr lang="en-GB" sz="2000" dirty="0">
                <a:sym typeface="Wingdings" panose="05000000000000000000" pitchFamily="2" charset="2"/>
              </a:rPr>
              <a:t>  </a:t>
            </a:r>
            <a:r>
              <a:rPr lang="en-GB" sz="2000" dirty="0" err="1">
                <a:sym typeface="Wingdings" panose="05000000000000000000" pitchFamily="2" charset="2"/>
              </a:rPr>
              <a:t>Schüler</a:t>
            </a:r>
            <a:r>
              <a:rPr lang="en-GB" sz="2000" b="1" dirty="0" err="1">
                <a:sym typeface="Wingdings" panose="05000000000000000000" pitchFamily="2" charset="2"/>
              </a:rPr>
              <a:t>in</a:t>
            </a:r>
            <a:endParaRPr lang="en-GB" sz="2000" b="1" dirty="0"/>
          </a:p>
        </p:txBody>
      </p:sp>
      <p:grpSp>
        <p:nvGrpSpPr>
          <p:cNvPr id="47" name="Group 46">
            <a:extLst>
              <a:ext uri="{FF2B5EF4-FFF2-40B4-BE49-F238E27FC236}">
                <a16:creationId xmlns:a16="http://schemas.microsoft.com/office/drawing/2014/main" id="{62A1EF6A-6AD1-47AD-A630-5550E0E2B70E}"/>
              </a:ext>
            </a:extLst>
          </p:cNvPr>
          <p:cNvGrpSpPr/>
          <p:nvPr/>
        </p:nvGrpSpPr>
        <p:grpSpPr>
          <a:xfrm>
            <a:off x="3449422" y="1857485"/>
            <a:ext cx="742767" cy="729575"/>
            <a:chOff x="3541805" y="2036709"/>
            <a:chExt cx="829630" cy="916405"/>
          </a:xfrm>
        </p:grpSpPr>
        <p:pic>
          <p:nvPicPr>
            <p:cNvPr id="15" name="Picture 14" descr="Logo, icon&#10;&#10;Description automatically generated">
              <a:extLst>
                <a:ext uri="{FF2B5EF4-FFF2-40B4-BE49-F238E27FC236}">
                  <a16:creationId xmlns:a16="http://schemas.microsoft.com/office/drawing/2014/main" id="{AD6FACB6-4844-4CA1-8581-278EB4650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7441" y="2049595"/>
              <a:ext cx="503994" cy="903519"/>
            </a:xfrm>
            <a:prstGeom prst="rect">
              <a:avLst/>
            </a:prstGeom>
          </p:spPr>
        </p:pic>
        <p:pic>
          <p:nvPicPr>
            <p:cNvPr id="39" name="Picture 38" descr="Shape&#10;&#10;Description automatically generated with low confidence">
              <a:extLst>
                <a:ext uri="{FF2B5EF4-FFF2-40B4-BE49-F238E27FC236}">
                  <a16:creationId xmlns:a16="http://schemas.microsoft.com/office/drawing/2014/main" id="{87F48676-8ED2-4701-B1E5-2708F802CB4E}"/>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41805" y="2036709"/>
              <a:ext cx="324721" cy="416059"/>
            </a:xfrm>
            <a:prstGeom prst="rect">
              <a:avLst/>
            </a:prstGeom>
            <a:ln>
              <a:noFill/>
            </a:ln>
          </p:spPr>
        </p:pic>
      </p:grpSp>
      <p:grpSp>
        <p:nvGrpSpPr>
          <p:cNvPr id="48" name="Group 47">
            <a:extLst>
              <a:ext uri="{FF2B5EF4-FFF2-40B4-BE49-F238E27FC236}">
                <a16:creationId xmlns:a16="http://schemas.microsoft.com/office/drawing/2014/main" id="{442AB6C1-7D6F-4E9D-A8E4-C39BCD3CF754}"/>
              </a:ext>
            </a:extLst>
          </p:cNvPr>
          <p:cNvGrpSpPr/>
          <p:nvPr/>
        </p:nvGrpSpPr>
        <p:grpSpPr>
          <a:xfrm>
            <a:off x="3370344" y="2539947"/>
            <a:ext cx="1243396" cy="626992"/>
            <a:chOff x="3520438" y="2927430"/>
            <a:chExt cx="1520493" cy="706917"/>
          </a:xfrm>
        </p:grpSpPr>
        <p:grpSp>
          <p:nvGrpSpPr>
            <p:cNvPr id="27" name="Group 26">
              <a:extLst>
                <a:ext uri="{FF2B5EF4-FFF2-40B4-BE49-F238E27FC236}">
                  <a16:creationId xmlns:a16="http://schemas.microsoft.com/office/drawing/2014/main" id="{CFB19110-1ABF-4C8C-9EF0-DABE4736EADA}"/>
                </a:ext>
              </a:extLst>
            </p:cNvPr>
            <p:cNvGrpSpPr/>
            <p:nvPr/>
          </p:nvGrpSpPr>
          <p:grpSpPr>
            <a:xfrm>
              <a:off x="3520438" y="2949681"/>
              <a:ext cx="1520493" cy="684666"/>
              <a:chOff x="3520438" y="2499638"/>
              <a:chExt cx="1520493" cy="684666"/>
            </a:xfrm>
          </p:grpSpPr>
          <p:pic>
            <p:nvPicPr>
              <p:cNvPr id="26" name="Graphic 25" descr="Confused person with solid fill">
                <a:extLst>
                  <a:ext uri="{FF2B5EF4-FFF2-40B4-BE49-F238E27FC236}">
                    <a16:creationId xmlns:a16="http://schemas.microsoft.com/office/drawing/2014/main" id="{E7CF5FC2-8FCB-4111-A17F-E78810A4CA9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7750"/>
              <a:stretch/>
            </p:blipFill>
            <p:spPr>
              <a:xfrm>
                <a:off x="3520438" y="2558352"/>
                <a:ext cx="1197999" cy="625952"/>
              </a:xfrm>
              <a:prstGeom prst="rect">
                <a:avLst/>
              </a:prstGeom>
            </p:spPr>
          </p:pic>
          <p:pic>
            <p:nvPicPr>
              <p:cNvPr id="19" name="Picture 18" descr="Logo&#10;&#10;Description automatically generated">
                <a:extLst>
                  <a:ext uri="{FF2B5EF4-FFF2-40B4-BE49-F238E27FC236}">
                    <a16:creationId xmlns:a16="http://schemas.microsoft.com/office/drawing/2014/main" id="{060139AF-7E40-43BF-B91A-A0C66352FF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pic>
          <p:nvPicPr>
            <p:cNvPr id="40" name="Picture 39" descr="Shape&#10;&#10;Description automatically generated with low confidence">
              <a:extLst>
                <a:ext uri="{FF2B5EF4-FFF2-40B4-BE49-F238E27FC236}">
                  <a16:creationId xmlns:a16="http://schemas.microsoft.com/office/drawing/2014/main" id="{B27B749E-4E70-4C84-8258-918CB5A60240}"/>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73889" y="2927430"/>
              <a:ext cx="324721" cy="416059"/>
            </a:xfrm>
            <a:prstGeom prst="rect">
              <a:avLst/>
            </a:prstGeom>
            <a:ln>
              <a:noFill/>
            </a:ln>
          </p:spPr>
        </p:pic>
      </p:grpSp>
      <p:grpSp>
        <p:nvGrpSpPr>
          <p:cNvPr id="49" name="Group 48">
            <a:extLst>
              <a:ext uri="{FF2B5EF4-FFF2-40B4-BE49-F238E27FC236}">
                <a16:creationId xmlns:a16="http://schemas.microsoft.com/office/drawing/2014/main" id="{D7175151-F7C5-4E96-A0D5-E0BDC75EEC29}"/>
              </a:ext>
            </a:extLst>
          </p:cNvPr>
          <p:cNvGrpSpPr/>
          <p:nvPr/>
        </p:nvGrpSpPr>
        <p:grpSpPr>
          <a:xfrm>
            <a:off x="6649599" y="2525369"/>
            <a:ext cx="1262563" cy="628955"/>
            <a:chOff x="6727071" y="2857385"/>
            <a:chExt cx="1520493" cy="764348"/>
          </a:xfrm>
        </p:grpSpPr>
        <p:pic>
          <p:nvPicPr>
            <p:cNvPr id="37" name="Picture 36" descr="Shape&#10;&#10;Description automatically generated with low confidence">
              <a:extLst>
                <a:ext uri="{FF2B5EF4-FFF2-40B4-BE49-F238E27FC236}">
                  <a16:creationId xmlns:a16="http://schemas.microsoft.com/office/drawing/2014/main" id="{D608D06F-6C20-4CA2-B3E5-A40934DABB4E}"/>
                </a:ext>
              </a:extLst>
            </p:cNvPr>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19408" y="2857385"/>
              <a:ext cx="285417" cy="465393"/>
            </a:xfrm>
            <a:prstGeom prst="rect">
              <a:avLst/>
            </a:prstGeom>
          </p:spPr>
        </p:pic>
        <p:grpSp>
          <p:nvGrpSpPr>
            <p:cNvPr id="41" name="Group 40">
              <a:extLst>
                <a:ext uri="{FF2B5EF4-FFF2-40B4-BE49-F238E27FC236}">
                  <a16:creationId xmlns:a16="http://schemas.microsoft.com/office/drawing/2014/main" id="{5208B675-7C3C-4889-8F90-16781D1DE8F4}"/>
                </a:ext>
              </a:extLst>
            </p:cNvPr>
            <p:cNvGrpSpPr/>
            <p:nvPr/>
          </p:nvGrpSpPr>
          <p:grpSpPr>
            <a:xfrm>
              <a:off x="6727071" y="2937067"/>
              <a:ext cx="1520493" cy="684666"/>
              <a:chOff x="3520438" y="2499638"/>
              <a:chExt cx="1520493" cy="684666"/>
            </a:xfrm>
          </p:grpSpPr>
          <p:pic>
            <p:nvPicPr>
              <p:cNvPr id="42" name="Graphic 41" descr="Confused person with solid fill">
                <a:extLst>
                  <a:ext uri="{FF2B5EF4-FFF2-40B4-BE49-F238E27FC236}">
                    <a16:creationId xmlns:a16="http://schemas.microsoft.com/office/drawing/2014/main" id="{FB210FE8-785F-4A53-BF68-3A790385E91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7750"/>
              <a:stretch/>
            </p:blipFill>
            <p:spPr>
              <a:xfrm>
                <a:off x="3520438" y="2558352"/>
                <a:ext cx="1197999" cy="625952"/>
              </a:xfrm>
              <a:prstGeom prst="rect">
                <a:avLst/>
              </a:prstGeom>
            </p:spPr>
          </p:pic>
          <p:pic>
            <p:nvPicPr>
              <p:cNvPr id="43" name="Picture 42" descr="Logo&#10;&#10;Description automatically generated">
                <a:extLst>
                  <a:ext uri="{FF2B5EF4-FFF2-40B4-BE49-F238E27FC236}">
                    <a16:creationId xmlns:a16="http://schemas.microsoft.com/office/drawing/2014/main" id="{94B5A828-A040-45EA-8F49-4FE60F5B81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grpSp>
      <p:grpSp>
        <p:nvGrpSpPr>
          <p:cNvPr id="46" name="Group 45">
            <a:extLst>
              <a:ext uri="{FF2B5EF4-FFF2-40B4-BE49-F238E27FC236}">
                <a16:creationId xmlns:a16="http://schemas.microsoft.com/office/drawing/2014/main" id="{BFC96D04-D3FA-4C0F-B5B1-E2778CE04C28}"/>
              </a:ext>
            </a:extLst>
          </p:cNvPr>
          <p:cNvGrpSpPr/>
          <p:nvPr/>
        </p:nvGrpSpPr>
        <p:grpSpPr>
          <a:xfrm>
            <a:off x="6750367" y="1711301"/>
            <a:ext cx="744578" cy="796516"/>
            <a:chOff x="6842749" y="1970352"/>
            <a:chExt cx="902329" cy="903519"/>
          </a:xfrm>
        </p:grpSpPr>
        <p:pic>
          <p:nvPicPr>
            <p:cNvPr id="44" name="Picture 43" descr="Shape&#10;&#10;Description automatically generated with low confidence">
              <a:extLst>
                <a:ext uri="{FF2B5EF4-FFF2-40B4-BE49-F238E27FC236}">
                  <a16:creationId xmlns:a16="http://schemas.microsoft.com/office/drawing/2014/main" id="{B9B1DD64-E943-4B50-86DF-69E88D4EA1AE}"/>
                </a:ext>
              </a:extLst>
            </p:cNvPr>
            <p:cNvPicPr>
              <a:picLocks noChangeAspect="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42749" y="2184114"/>
              <a:ext cx="285417" cy="465393"/>
            </a:xfrm>
            <a:prstGeom prst="rect">
              <a:avLst/>
            </a:prstGeom>
          </p:spPr>
        </p:pic>
        <p:pic>
          <p:nvPicPr>
            <p:cNvPr id="45" name="Picture 44" descr="Logo, icon&#10;&#10;Description automatically generated">
              <a:extLst>
                <a:ext uri="{FF2B5EF4-FFF2-40B4-BE49-F238E27FC236}">
                  <a16:creationId xmlns:a16="http://schemas.microsoft.com/office/drawing/2014/main" id="{438EE4EB-BF92-4A88-AAF1-4B3E51ADA6F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1084" y="1970352"/>
              <a:ext cx="503994" cy="903519"/>
            </a:xfrm>
            <a:prstGeom prst="rect">
              <a:avLst/>
            </a:prstGeom>
          </p:spPr>
        </p:pic>
      </p:grpSp>
      <p:sp>
        <p:nvSpPr>
          <p:cNvPr id="50" name="TextBox 49">
            <a:extLst>
              <a:ext uri="{FF2B5EF4-FFF2-40B4-BE49-F238E27FC236}">
                <a16:creationId xmlns:a16="http://schemas.microsoft.com/office/drawing/2014/main" id="{F5D5A852-68A0-4E7E-A1A7-9FC7710D1936}"/>
              </a:ext>
            </a:extLst>
          </p:cNvPr>
          <p:cNvSpPr txBox="1"/>
          <p:nvPr/>
        </p:nvSpPr>
        <p:spPr>
          <a:xfrm>
            <a:off x="331184" y="3388431"/>
            <a:ext cx="9140991" cy="400110"/>
          </a:xfrm>
          <a:prstGeom prst="rect">
            <a:avLst/>
          </a:prstGeom>
          <a:noFill/>
        </p:spPr>
        <p:txBody>
          <a:bodyPr wrap="square">
            <a:spAutoFit/>
          </a:bodyPr>
          <a:lstStyle/>
          <a:p>
            <a:r>
              <a:rPr lang="en-US" sz="2000" dirty="0"/>
              <a:t>Some nationality nouns add an umlaut or add (or lose) a letter:</a:t>
            </a:r>
          </a:p>
        </p:txBody>
      </p:sp>
      <p:pic>
        <p:nvPicPr>
          <p:cNvPr id="54" name="Picture 53" descr="Background pattern&#10;&#10;Description automatically generated">
            <a:extLst>
              <a:ext uri="{FF2B5EF4-FFF2-40B4-BE49-F238E27FC236}">
                <a16:creationId xmlns:a16="http://schemas.microsoft.com/office/drawing/2014/main" id="{36D05A59-5031-469D-8C93-3A5A19032C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7521" y="4473873"/>
            <a:ext cx="778731" cy="483057"/>
          </a:xfrm>
          <a:prstGeom prst="rect">
            <a:avLst/>
          </a:prstGeom>
        </p:spPr>
      </p:pic>
      <p:sp>
        <p:nvSpPr>
          <p:cNvPr id="55" name="Rectangle: Rounded Corners 54">
            <a:extLst>
              <a:ext uri="{FF2B5EF4-FFF2-40B4-BE49-F238E27FC236}">
                <a16:creationId xmlns:a16="http://schemas.microsoft.com/office/drawing/2014/main" id="{C28B9647-5333-4ADE-B65E-844F78971B5A}"/>
              </a:ext>
            </a:extLst>
          </p:cNvPr>
          <p:cNvSpPr/>
          <p:nvPr/>
        </p:nvSpPr>
        <p:spPr>
          <a:xfrm>
            <a:off x="1644550" y="4480520"/>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64B5A716-4A74-4DF5-BCB6-5FC895DB8E81}"/>
              </a:ext>
            </a:extLst>
          </p:cNvPr>
          <p:cNvSpPr txBox="1"/>
          <p:nvPr/>
        </p:nvSpPr>
        <p:spPr>
          <a:xfrm>
            <a:off x="1627420" y="4483349"/>
            <a:ext cx="1459204" cy="400110"/>
          </a:xfrm>
          <a:prstGeom prst="rect">
            <a:avLst/>
          </a:prstGeom>
          <a:noFill/>
        </p:spPr>
        <p:txBody>
          <a:bodyPr wrap="square">
            <a:spAutoFit/>
          </a:bodyPr>
          <a:lstStyle/>
          <a:p>
            <a:pPr algn="ctr"/>
            <a:r>
              <a:rPr lang="en-GB" sz="2000" dirty="0">
                <a:latin typeface="Century Gothic" panose="020B0502020202020204" pitchFamily="34" charset="0"/>
              </a:rPr>
              <a:t>Amerika</a:t>
            </a:r>
            <a:endParaRPr lang="en-GB" sz="2000" dirty="0"/>
          </a:p>
        </p:txBody>
      </p:sp>
      <p:sp>
        <p:nvSpPr>
          <p:cNvPr id="57" name="TextBox 56">
            <a:extLst>
              <a:ext uri="{FF2B5EF4-FFF2-40B4-BE49-F238E27FC236}">
                <a16:creationId xmlns:a16="http://schemas.microsoft.com/office/drawing/2014/main" id="{8CE460D7-1456-4307-81B1-D21347E29D78}"/>
              </a:ext>
            </a:extLst>
          </p:cNvPr>
          <p:cNvSpPr txBox="1"/>
          <p:nvPr/>
        </p:nvSpPr>
        <p:spPr>
          <a:xfrm>
            <a:off x="3069494" y="4449888"/>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58" name="Rectangle: Rounded Corners 57">
            <a:extLst>
              <a:ext uri="{FF2B5EF4-FFF2-40B4-BE49-F238E27FC236}">
                <a16:creationId xmlns:a16="http://schemas.microsoft.com/office/drawing/2014/main" id="{68285E6F-7993-4989-8790-16921FCB4BB8}"/>
              </a:ext>
            </a:extLst>
          </p:cNvPr>
          <p:cNvSpPr/>
          <p:nvPr/>
        </p:nvSpPr>
        <p:spPr>
          <a:xfrm>
            <a:off x="3669035" y="4483349"/>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5F4F8F29-5A6B-4871-A6E2-7FAF1473C035}"/>
              </a:ext>
            </a:extLst>
          </p:cNvPr>
          <p:cNvSpPr txBox="1"/>
          <p:nvPr/>
        </p:nvSpPr>
        <p:spPr>
          <a:xfrm>
            <a:off x="3666817" y="4472196"/>
            <a:ext cx="2068766" cy="400110"/>
          </a:xfrm>
          <a:prstGeom prst="rect">
            <a:avLst/>
          </a:prstGeom>
          <a:noFill/>
        </p:spPr>
        <p:txBody>
          <a:bodyPr wrap="square">
            <a:spAutoFit/>
          </a:bodyPr>
          <a:lstStyle/>
          <a:p>
            <a:pPr algn="ctr"/>
            <a:r>
              <a:rPr lang="en-GB" sz="2000" dirty="0" err="1">
                <a:latin typeface="Century Gothic" panose="020B0502020202020204" pitchFamily="34" charset="0"/>
              </a:rPr>
              <a:t>Amerika</a:t>
            </a:r>
            <a:r>
              <a:rPr lang="en-GB" sz="2000" b="1" dirty="0" err="1">
                <a:latin typeface="Century Gothic" panose="020B0502020202020204" pitchFamily="34" charset="0"/>
              </a:rPr>
              <a:t>n</a:t>
            </a:r>
            <a:r>
              <a:rPr lang="en-GB" sz="2000" dirty="0" err="1">
                <a:latin typeface="Century Gothic" panose="020B0502020202020204" pitchFamily="34" charset="0"/>
              </a:rPr>
              <a:t>er</a:t>
            </a:r>
            <a:endParaRPr lang="en-GB" sz="2000" b="1" dirty="0"/>
          </a:p>
        </p:txBody>
      </p:sp>
      <p:sp>
        <p:nvSpPr>
          <p:cNvPr id="60" name="TextBox 59">
            <a:extLst>
              <a:ext uri="{FF2B5EF4-FFF2-40B4-BE49-F238E27FC236}">
                <a16:creationId xmlns:a16="http://schemas.microsoft.com/office/drawing/2014/main" id="{36E79F09-D518-4F42-A052-7671DB7894DE}"/>
              </a:ext>
            </a:extLst>
          </p:cNvPr>
          <p:cNvSpPr txBox="1"/>
          <p:nvPr/>
        </p:nvSpPr>
        <p:spPr>
          <a:xfrm>
            <a:off x="6245725" y="446104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61" name="Rectangle: Rounded Corners 60">
            <a:extLst>
              <a:ext uri="{FF2B5EF4-FFF2-40B4-BE49-F238E27FC236}">
                <a16:creationId xmlns:a16="http://schemas.microsoft.com/office/drawing/2014/main" id="{D8B02D20-9A6C-4E49-8FC5-300ED377F491}"/>
              </a:ext>
            </a:extLst>
          </p:cNvPr>
          <p:cNvSpPr/>
          <p:nvPr/>
        </p:nvSpPr>
        <p:spPr>
          <a:xfrm>
            <a:off x="6845266" y="4494502"/>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7631CF82-945A-4087-B290-55824E1FE0D0}"/>
              </a:ext>
            </a:extLst>
          </p:cNvPr>
          <p:cNvSpPr txBox="1"/>
          <p:nvPr/>
        </p:nvSpPr>
        <p:spPr>
          <a:xfrm>
            <a:off x="6843048" y="4483349"/>
            <a:ext cx="2068766" cy="400110"/>
          </a:xfrm>
          <a:prstGeom prst="rect">
            <a:avLst/>
          </a:prstGeom>
          <a:noFill/>
        </p:spPr>
        <p:txBody>
          <a:bodyPr wrap="square">
            <a:spAutoFit/>
          </a:bodyPr>
          <a:lstStyle/>
          <a:p>
            <a:pPr algn="ctr"/>
            <a:r>
              <a:rPr lang="en-GB" sz="2000" dirty="0" err="1">
                <a:latin typeface="Century Gothic" panose="020B0502020202020204" pitchFamily="34" charset="0"/>
              </a:rPr>
              <a:t>Amerika</a:t>
            </a:r>
            <a:r>
              <a:rPr lang="en-GB" sz="2000" b="1" dirty="0" err="1">
                <a:latin typeface="Century Gothic" panose="020B0502020202020204" pitchFamily="34" charset="0"/>
              </a:rPr>
              <a:t>n</a:t>
            </a:r>
            <a:r>
              <a:rPr lang="en-GB" sz="2000" dirty="0" err="1">
                <a:latin typeface="Century Gothic" panose="020B0502020202020204" pitchFamily="34" charset="0"/>
              </a:rPr>
              <a:t>erin</a:t>
            </a:r>
            <a:endParaRPr lang="en-GB" sz="2000" b="1" dirty="0"/>
          </a:p>
        </p:txBody>
      </p:sp>
      <p:pic>
        <p:nvPicPr>
          <p:cNvPr id="64" name="Picture 63" descr="Shape&#10;&#10;Description automatically generated">
            <a:extLst>
              <a:ext uri="{FF2B5EF4-FFF2-40B4-BE49-F238E27FC236}">
                <a16:creationId xmlns:a16="http://schemas.microsoft.com/office/drawing/2014/main" id="{966103B3-B85D-4A04-AEA3-9016FBBA8C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7521" y="3826824"/>
            <a:ext cx="778731" cy="519559"/>
          </a:xfrm>
          <a:prstGeom prst="rect">
            <a:avLst/>
          </a:prstGeom>
        </p:spPr>
      </p:pic>
      <p:sp>
        <p:nvSpPr>
          <p:cNvPr id="65" name="Rectangle: Rounded Corners 64">
            <a:extLst>
              <a:ext uri="{FF2B5EF4-FFF2-40B4-BE49-F238E27FC236}">
                <a16:creationId xmlns:a16="http://schemas.microsoft.com/office/drawing/2014/main" id="{9ACBC44C-B330-45AD-9B0E-719A7A29A233}"/>
              </a:ext>
            </a:extLst>
          </p:cNvPr>
          <p:cNvSpPr/>
          <p:nvPr/>
        </p:nvSpPr>
        <p:spPr>
          <a:xfrm>
            <a:off x="1627420" y="3854432"/>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904229E3-E642-43CC-9BF8-6BBEE47B6AF8}"/>
              </a:ext>
            </a:extLst>
          </p:cNvPr>
          <p:cNvSpPr txBox="1"/>
          <p:nvPr/>
        </p:nvSpPr>
        <p:spPr>
          <a:xfrm>
            <a:off x="1610290" y="3857261"/>
            <a:ext cx="1459204" cy="400110"/>
          </a:xfrm>
          <a:prstGeom prst="rect">
            <a:avLst/>
          </a:prstGeom>
          <a:noFill/>
        </p:spPr>
        <p:txBody>
          <a:bodyPr wrap="square">
            <a:spAutoFit/>
          </a:bodyPr>
          <a:lstStyle/>
          <a:p>
            <a:pPr algn="ctr"/>
            <a:r>
              <a:rPr lang="en-GB" sz="2000" dirty="0">
                <a:latin typeface="Century Gothic" panose="020B0502020202020204" pitchFamily="34" charset="0"/>
              </a:rPr>
              <a:t>England</a:t>
            </a:r>
            <a:endParaRPr lang="en-GB" sz="2000" dirty="0"/>
          </a:p>
        </p:txBody>
      </p:sp>
      <p:sp>
        <p:nvSpPr>
          <p:cNvPr id="67" name="TextBox 66">
            <a:extLst>
              <a:ext uri="{FF2B5EF4-FFF2-40B4-BE49-F238E27FC236}">
                <a16:creationId xmlns:a16="http://schemas.microsoft.com/office/drawing/2014/main" id="{03B95D08-50BB-4A1C-9C7C-11C17A09A400}"/>
              </a:ext>
            </a:extLst>
          </p:cNvPr>
          <p:cNvSpPr txBox="1"/>
          <p:nvPr/>
        </p:nvSpPr>
        <p:spPr>
          <a:xfrm>
            <a:off x="3069494" y="3812647"/>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68" name="Rectangle: Rounded Corners 67">
            <a:extLst>
              <a:ext uri="{FF2B5EF4-FFF2-40B4-BE49-F238E27FC236}">
                <a16:creationId xmlns:a16="http://schemas.microsoft.com/office/drawing/2014/main" id="{0225EAE1-8915-4AAE-94AA-9BE88A6EB101}"/>
              </a:ext>
            </a:extLst>
          </p:cNvPr>
          <p:cNvSpPr/>
          <p:nvPr/>
        </p:nvSpPr>
        <p:spPr>
          <a:xfrm>
            <a:off x="3669035" y="3846108"/>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66FCC3FE-0773-4B60-BD53-A08C8C4ADEC6}"/>
              </a:ext>
            </a:extLst>
          </p:cNvPr>
          <p:cNvSpPr txBox="1"/>
          <p:nvPr/>
        </p:nvSpPr>
        <p:spPr>
          <a:xfrm>
            <a:off x="3666817" y="3834955"/>
            <a:ext cx="2068766" cy="400110"/>
          </a:xfrm>
          <a:prstGeom prst="rect">
            <a:avLst/>
          </a:prstGeom>
          <a:noFill/>
        </p:spPr>
        <p:txBody>
          <a:bodyPr wrap="square">
            <a:spAutoFit/>
          </a:bodyPr>
          <a:lstStyle/>
          <a:p>
            <a:pPr algn="ctr"/>
            <a:r>
              <a:rPr lang="en-GB" sz="2000" dirty="0" err="1">
                <a:latin typeface="Century Gothic" panose="020B0502020202020204" pitchFamily="34" charset="0"/>
              </a:rPr>
              <a:t>Engl</a:t>
            </a:r>
            <a:r>
              <a:rPr lang="en-GB" sz="2000" b="1" dirty="0" err="1">
                <a:latin typeface="Century Gothic" panose="020B0502020202020204" pitchFamily="34" charset="0"/>
              </a:rPr>
              <a:t>ä</a:t>
            </a:r>
            <a:r>
              <a:rPr lang="en-GB" sz="2000" dirty="0" err="1">
                <a:latin typeface="Century Gothic" panose="020B0502020202020204" pitchFamily="34" charset="0"/>
              </a:rPr>
              <a:t>nder</a:t>
            </a:r>
            <a:endParaRPr lang="en-GB" sz="2000" b="1" dirty="0"/>
          </a:p>
        </p:txBody>
      </p:sp>
      <p:sp>
        <p:nvSpPr>
          <p:cNvPr id="70" name="TextBox 69">
            <a:extLst>
              <a:ext uri="{FF2B5EF4-FFF2-40B4-BE49-F238E27FC236}">
                <a16:creationId xmlns:a16="http://schemas.microsoft.com/office/drawing/2014/main" id="{EB90CE28-3D36-42E6-9C4C-B785D10CA4F4}"/>
              </a:ext>
            </a:extLst>
          </p:cNvPr>
          <p:cNvSpPr txBox="1"/>
          <p:nvPr/>
        </p:nvSpPr>
        <p:spPr>
          <a:xfrm>
            <a:off x="6245725" y="3823800"/>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71" name="Rectangle: Rounded Corners 70">
            <a:extLst>
              <a:ext uri="{FF2B5EF4-FFF2-40B4-BE49-F238E27FC236}">
                <a16:creationId xmlns:a16="http://schemas.microsoft.com/office/drawing/2014/main" id="{FBDE6284-9D8A-4C4E-A384-8419ADEFB9BE}"/>
              </a:ext>
            </a:extLst>
          </p:cNvPr>
          <p:cNvSpPr/>
          <p:nvPr/>
        </p:nvSpPr>
        <p:spPr>
          <a:xfrm>
            <a:off x="6845266" y="3857261"/>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C4659AD4-90EF-4C0D-93A2-3831D5EF48C4}"/>
              </a:ext>
            </a:extLst>
          </p:cNvPr>
          <p:cNvSpPr txBox="1"/>
          <p:nvPr/>
        </p:nvSpPr>
        <p:spPr>
          <a:xfrm>
            <a:off x="6843048" y="3846108"/>
            <a:ext cx="2068766" cy="400110"/>
          </a:xfrm>
          <a:prstGeom prst="rect">
            <a:avLst/>
          </a:prstGeom>
          <a:noFill/>
        </p:spPr>
        <p:txBody>
          <a:bodyPr wrap="square">
            <a:spAutoFit/>
          </a:bodyPr>
          <a:lstStyle/>
          <a:p>
            <a:pPr algn="ctr"/>
            <a:r>
              <a:rPr lang="en-GB" sz="2000" dirty="0" err="1">
                <a:latin typeface="Century Gothic" panose="020B0502020202020204" pitchFamily="34" charset="0"/>
              </a:rPr>
              <a:t>Engl</a:t>
            </a:r>
            <a:r>
              <a:rPr lang="en-GB" sz="2000" b="1" dirty="0" err="1">
                <a:latin typeface="Century Gothic" panose="020B0502020202020204" pitchFamily="34" charset="0"/>
              </a:rPr>
              <a:t>ä</a:t>
            </a:r>
            <a:r>
              <a:rPr lang="en-GB" sz="2000" dirty="0" err="1">
                <a:latin typeface="Century Gothic" panose="020B0502020202020204" pitchFamily="34" charset="0"/>
              </a:rPr>
              <a:t>nderin</a:t>
            </a:r>
            <a:endParaRPr lang="en-GB" sz="2000" b="1" dirty="0"/>
          </a:p>
        </p:txBody>
      </p:sp>
      <p:sp>
        <p:nvSpPr>
          <p:cNvPr id="73" name="TextBox 72">
            <a:extLst>
              <a:ext uri="{FF2B5EF4-FFF2-40B4-BE49-F238E27FC236}">
                <a16:creationId xmlns:a16="http://schemas.microsoft.com/office/drawing/2014/main" id="{98EF0A41-2AE6-4CA0-AED4-61A8829D9C32}"/>
              </a:ext>
            </a:extLst>
          </p:cNvPr>
          <p:cNvSpPr txBox="1"/>
          <p:nvPr/>
        </p:nvSpPr>
        <p:spPr>
          <a:xfrm>
            <a:off x="332464" y="5039043"/>
            <a:ext cx="9140991" cy="400110"/>
          </a:xfrm>
          <a:prstGeom prst="rect">
            <a:avLst/>
          </a:prstGeom>
          <a:noFill/>
        </p:spPr>
        <p:txBody>
          <a:bodyPr wrap="square">
            <a:spAutoFit/>
          </a:bodyPr>
          <a:lstStyle/>
          <a:p>
            <a:r>
              <a:rPr lang="en-US" sz="2000" dirty="0"/>
              <a:t>Some nationality nouns are formed differently:</a:t>
            </a:r>
          </a:p>
        </p:txBody>
      </p:sp>
      <p:pic>
        <p:nvPicPr>
          <p:cNvPr id="77" name="Picture 76" descr="Shape, background pattern&#10;&#10;Description automatically generated">
            <a:extLst>
              <a:ext uri="{FF2B5EF4-FFF2-40B4-BE49-F238E27FC236}">
                <a16:creationId xmlns:a16="http://schemas.microsoft.com/office/drawing/2014/main" id="{A4FB7185-D1DE-4E5E-BC24-DBD9D8559A8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6096" y="5594737"/>
            <a:ext cx="826825" cy="496095"/>
          </a:xfrm>
          <a:prstGeom prst="rect">
            <a:avLst/>
          </a:prstGeom>
        </p:spPr>
      </p:pic>
      <p:sp>
        <p:nvSpPr>
          <p:cNvPr id="78" name="Rectangle: Rounded Corners 77">
            <a:extLst>
              <a:ext uri="{FF2B5EF4-FFF2-40B4-BE49-F238E27FC236}">
                <a16:creationId xmlns:a16="http://schemas.microsoft.com/office/drawing/2014/main" id="{13DBFD7E-BD6A-4857-A2B6-E2C6D2E1C861}"/>
              </a:ext>
            </a:extLst>
          </p:cNvPr>
          <p:cNvSpPr/>
          <p:nvPr/>
        </p:nvSpPr>
        <p:spPr>
          <a:xfrm>
            <a:off x="1661679" y="5638935"/>
            <a:ext cx="159050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92FC84FB-0083-4964-B633-EC8EC7E99DA8}"/>
              </a:ext>
            </a:extLst>
          </p:cNvPr>
          <p:cNvSpPr txBox="1"/>
          <p:nvPr/>
        </p:nvSpPr>
        <p:spPr>
          <a:xfrm>
            <a:off x="1572116" y="5649899"/>
            <a:ext cx="1769504" cy="400110"/>
          </a:xfrm>
          <a:prstGeom prst="rect">
            <a:avLst/>
          </a:prstGeom>
          <a:noFill/>
        </p:spPr>
        <p:txBody>
          <a:bodyPr wrap="square">
            <a:spAutoFit/>
          </a:bodyPr>
          <a:lstStyle/>
          <a:p>
            <a:pPr algn="ctr"/>
            <a:r>
              <a:rPr lang="en-GB" sz="2000" dirty="0">
                <a:latin typeface="Century Gothic" panose="020B0502020202020204" pitchFamily="34" charset="0"/>
              </a:rPr>
              <a:t>Deutschland</a:t>
            </a:r>
            <a:endParaRPr lang="en-GB" sz="2000" dirty="0"/>
          </a:p>
        </p:txBody>
      </p:sp>
      <p:sp>
        <p:nvSpPr>
          <p:cNvPr id="80" name="TextBox 79">
            <a:extLst>
              <a:ext uri="{FF2B5EF4-FFF2-40B4-BE49-F238E27FC236}">
                <a16:creationId xmlns:a16="http://schemas.microsoft.com/office/drawing/2014/main" id="{6FC90658-CA57-40B0-8D03-097DB1B5C58B}"/>
              </a:ext>
            </a:extLst>
          </p:cNvPr>
          <p:cNvSpPr txBox="1"/>
          <p:nvPr/>
        </p:nvSpPr>
        <p:spPr>
          <a:xfrm>
            <a:off x="3210976" y="5596304"/>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81" name="Rectangle: Rounded Corners 80">
            <a:extLst>
              <a:ext uri="{FF2B5EF4-FFF2-40B4-BE49-F238E27FC236}">
                <a16:creationId xmlns:a16="http://schemas.microsoft.com/office/drawing/2014/main" id="{3C33201F-F9F8-49AC-88D3-30171D04FBAC}"/>
              </a:ext>
            </a:extLst>
          </p:cNvPr>
          <p:cNvSpPr/>
          <p:nvPr/>
        </p:nvSpPr>
        <p:spPr>
          <a:xfrm>
            <a:off x="3828269" y="5637037"/>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CCE96119-15CF-4736-A077-6BCF257AC82D}"/>
              </a:ext>
            </a:extLst>
          </p:cNvPr>
          <p:cNvSpPr txBox="1"/>
          <p:nvPr/>
        </p:nvSpPr>
        <p:spPr>
          <a:xfrm>
            <a:off x="3842488" y="5614361"/>
            <a:ext cx="1677759" cy="400110"/>
          </a:xfrm>
          <a:prstGeom prst="rect">
            <a:avLst/>
          </a:prstGeom>
          <a:noFill/>
        </p:spPr>
        <p:txBody>
          <a:bodyPr wrap="square">
            <a:spAutoFit/>
          </a:bodyPr>
          <a:lstStyle/>
          <a:p>
            <a:pPr algn="ctr"/>
            <a:r>
              <a:rPr lang="en-GB" sz="2000" dirty="0" err="1">
                <a:latin typeface="Century Gothic" panose="020B0502020202020204" pitchFamily="34" charset="0"/>
              </a:rPr>
              <a:t>Deutsch</a:t>
            </a:r>
            <a:r>
              <a:rPr lang="en-GB" sz="2000" b="1" dirty="0" err="1">
                <a:latin typeface="Century Gothic" panose="020B0502020202020204" pitchFamily="34" charset="0"/>
              </a:rPr>
              <a:t>er</a:t>
            </a:r>
            <a:endParaRPr lang="en-GB" sz="2000" b="1" dirty="0"/>
          </a:p>
        </p:txBody>
      </p:sp>
      <p:sp>
        <p:nvSpPr>
          <p:cNvPr id="83" name="TextBox 82">
            <a:extLst>
              <a:ext uri="{FF2B5EF4-FFF2-40B4-BE49-F238E27FC236}">
                <a16:creationId xmlns:a16="http://schemas.microsoft.com/office/drawing/2014/main" id="{8E7D35A1-0CCD-4D11-A890-9F6686F5ABD1}"/>
              </a:ext>
            </a:extLst>
          </p:cNvPr>
          <p:cNvSpPr txBox="1"/>
          <p:nvPr/>
        </p:nvSpPr>
        <p:spPr>
          <a:xfrm>
            <a:off x="6229220" y="5583584"/>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84" name="Rectangle: Rounded Corners 83">
            <a:extLst>
              <a:ext uri="{FF2B5EF4-FFF2-40B4-BE49-F238E27FC236}">
                <a16:creationId xmlns:a16="http://schemas.microsoft.com/office/drawing/2014/main" id="{C50E5EE1-AAB2-42FA-8622-A52E620444BC}"/>
              </a:ext>
            </a:extLst>
          </p:cNvPr>
          <p:cNvSpPr/>
          <p:nvPr/>
        </p:nvSpPr>
        <p:spPr>
          <a:xfrm>
            <a:off x="6876546" y="5592574"/>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B17BBAF0-32B3-401E-8FA1-2E6C537F8012}"/>
              </a:ext>
            </a:extLst>
          </p:cNvPr>
          <p:cNvSpPr txBox="1"/>
          <p:nvPr/>
        </p:nvSpPr>
        <p:spPr>
          <a:xfrm>
            <a:off x="6874328" y="5581421"/>
            <a:ext cx="2068766" cy="400110"/>
          </a:xfrm>
          <a:prstGeom prst="rect">
            <a:avLst/>
          </a:prstGeom>
          <a:noFill/>
        </p:spPr>
        <p:txBody>
          <a:bodyPr wrap="square">
            <a:spAutoFit/>
          </a:bodyPr>
          <a:lstStyle/>
          <a:p>
            <a:pPr algn="ctr"/>
            <a:r>
              <a:rPr lang="en-GB" sz="2000" dirty="0">
                <a:latin typeface="Century Gothic" panose="020B0502020202020204" pitchFamily="34" charset="0"/>
              </a:rPr>
              <a:t>Deutsch</a:t>
            </a:r>
            <a:r>
              <a:rPr lang="en-GB" sz="2000" b="1" dirty="0">
                <a:latin typeface="Century Gothic" panose="020B0502020202020204" pitchFamily="34" charset="0"/>
              </a:rPr>
              <a:t>e</a:t>
            </a:r>
            <a:endParaRPr lang="en-GB" sz="2000" b="1" dirty="0"/>
          </a:p>
        </p:txBody>
      </p:sp>
      <p:sp>
        <p:nvSpPr>
          <p:cNvPr id="74" name="Speech Bubble: Rectangle with Corners Rounded 73">
            <a:extLst>
              <a:ext uri="{FF2B5EF4-FFF2-40B4-BE49-F238E27FC236}">
                <a16:creationId xmlns:a16="http://schemas.microsoft.com/office/drawing/2014/main" id="{1FAD31A1-AA59-4209-8210-539F1C4636FA}"/>
              </a:ext>
            </a:extLst>
          </p:cNvPr>
          <p:cNvSpPr/>
          <p:nvPr/>
        </p:nvSpPr>
        <p:spPr>
          <a:xfrm>
            <a:off x="8955399" y="3360092"/>
            <a:ext cx="3126304" cy="1572053"/>
          </a:xfrm>
          <a:prstGeom prst="wedgeRoundRectCallout">
            <a:avLst>
              <a:gd name="adj1" fmla="val -31239"/>
              <a:gd name="adj2" fmla="val -662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how the [r] sound changes: r in the middle of words is produced at the back of the throat.</a:t>
            </a:r>
            <a:endParaRPr lang="en-GB" sz="2000" b="1" dirty="0"/>
          </a:p>
        </p:txBody>
      </p:sp>
      <p:sp>
        <p:nvSpPr>
          <p:cNvPr id="75" name="Speech Bubble: Rectangle with Corners Rounded 74">
            <a:extLst>
              <a:ext uri="{FF2B5EF4-FFF2-40B4-BE49-F238E27FC236}">
                <a16:creationId xmlns:a16="http://schemas.microsoft.com/office/drawing/2014/main" id="{8AEB58FC-0897-44D4-9BA2-078100B69F64}"/>
              </a:ext>
            </a:extLst>
          </p:cNvPr>
          <p:cNvSpPr/>
          <p:nvPr/>
        </p:nvSpPr>
        <p:spPr>
          <a:xfrm>
            <a:off x="1727911" y="6189679"/>
            <a:ext cx="7183903" cy="400110"/>
          </a:xfrm>
          <a:prstGeom prst="wedgeRoundRectCallout">
            <a:avLst>
              <a:gd name="adj1" fmla="val -39523"/>
              <a:gd name="adj2" fmla="val -102560"/>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As you would expect, country nouns have no plurals.</a:t>
            </a:r>
            <a:endParaRPr lang="en-GB" sz="2000" b="1" dirty="0"/>
          </a:p>
        </p:txBody>
      </p:sp>
    </p:spTree>
    <p:extLst>
      <p:ext uri="{BB962C8B-B14F-4D97-AF65-F5344CB8AC3E}">
        <p14:creationId xmlns:p14="http://schemas.microsoft.com/office/powerpoint/2010/main" val="16724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6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7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0"/>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1"/>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8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8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5"/>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P spid="11" grpId="0"/>
      <p:bldP spid="13" grpId="0"/>
      <p:bldP spid="20" grpId="0" animBg="1"/>
      <p:bldP spid="21" grpId="0"/>
      <p:bldP spid="22" grpId="0"/>
      <p:bldP spid="23" grpId="0" animBg="1"/>
      <p:bldP spid="24" grpId="0"/>
      <p:bldP spid="28" grpId="0"/>
      <p:bldP spid="29" grpId="0" animBg="1"/>
      <p:bldP spid="30" grpId="0"/>
      <p:bldP spid="31" grpId="0" animBg="1"/>
      <p:bldP spid="32" grpId="0"/>
      <p:bldP spid="33" grpId="0"/>
      <p:bldP spid="34" grpId="0"/>
      <p:bldP spid="35" grpId="0" animBg="1"/>
      <p:bldP spid="50" grpId="0"/>
      <p:bldP spid="55" grpId="0" animBg="1"/>
      <p:bldP spid="56" grpId="0"/>
      <p:bldP spid="57" grpId="0"/>
      <p:bldP spid="58" grpId="0" animBg="1"/>
      <p:bldP spid="59" grpId="0"/>
      <p:bldP spid="60" grpId="0"/>
      <p:bldP spid="61" grpId="0" animBg="1"/>
      <p:bldP spid="62" grpId="0"/>
      <p:bldP spid="65" grpId="0" animBg="1"/>
      <p:bldP spid="66" grpId="0"/>
      <p:bldP spid="67" grpId="0"/>
      <p:bldP spid="68" grpId="0" animBg="1"/>
      <p:bldP spid="69" grpId="0"/>
      <p:bldP spid="70" grpId="0"/>
      <p:bldP spid="71" grpId="0" animBg="1"/>
      <p:bldP spid="72" grpId="0"/>
      <p:bldP spid="73" grpId="0"/>
      <p:bldP spid="78" grpId="0" animBg="1"/>
      <p:bldP spid="79" grpId="0"/>
      <p:bldP spid="80" grpId="0"/>
      <p:bldP spid="81" grpId="0" animBg="1"/>
      <p:bldP spid="82" grpId="0"/>
      <p:bldP spid="83" grpId="0"/>
      <p:bldP spid="84" grpId="0" animBg="1"/>
      <p:bldP spid="85" grpId="0"/>
      <p:bldP spid="74" grpId="0" animBg="1"/>
      <p:bldP spid="7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Y10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1 - Lesson 3</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Janine Turner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31/03/24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marL="0" lvl="0" indent="0" algn="l" rtl="0">
              <a:lnSpc>
                <a:spcPct val="90000"/>
              </a:lnSpc>
              <a:spcBef>
                <a:spcPts val="0"/>
              </a:spcBef>
              <a:spcAft>
                <a:spcPts val="0"/>
              </a:spcAft>
              <a:buClr>
                <a:schemeClr val="lt1"/>
              </a:buClr>
              <a:buSzPts val="2400"/>
              <a:buNone/>
            </a:pPr>
            <a:endParaRPr lang="en-US" dirty="0"/>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599337" cy="844550"/>
          </a:xfrm>
        </p:spPr>
        <p:txBody>
          <a:bodyPr>
            <a:normAutofit/>
          </a:bodyPr>
          <a:lstStyle/>
          <a:p>
            <a:pPr marL="0" lvl="0" indent="0" algn="l" rtl="0">
              <a:lnSpc>
                <a:spcPct val="90000"/>
              </a:lnSpc>
              <a:spcBef>
                <a:spcPts val="0"/>
              </a:spcBef>
              <a:spcAft>
                <a:spcPts val="0"/>
              </a:spcAft>
              <a:buClr>
                <a:schemeClr val="lt1"/>
              </a:buClr>
              <a:buSzPct val="100000"/>
              <a:buNone/>
            </a:pPr>
            <a:r>
              <a:rPr lang="en-GB" sz="5400" i="1" dirty="0" err="1"/>
              <a:t>Gender</a:t>
            </a:r>
            <a:r>
              <a:rPr lang="en-GB" sz="5400" dirty="0" err="1"/>
              <a:t>identität</a:t>
            </a:r>
            <a:endParaRPr lang="en-GB" sz="4000" b="0" dirty="0"/>
          </a:p>
        </p:txBody>
      </p:sp>
    </p:spTree>
    <p:extLst>
      <p:ext uri="{BB962C8B-B14F-4D97-AF65-F5344CB8AC3E}">
        <p14:creationId xmlns:p14="http://schemas.microsoft.com/office/powerpoint/2010/main" val="3405799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Online-Austausch</a:t>
            </a:r>
            <a:endParaRPr/>
          </a:p>
        </p:txBody>
      </p:sp>
      <p:sp>
        <p:nvSpPr>
          <p:cNvPr id="133" name="Google Shape;133;p2"/>
          <p:cNvSpPr txBox="1">
            <a:spLocks noGrp="1"/>
          </p:cNvSpPr>
          <p:nvPr>
            <p:ph type="body" idx="1"/>
          </p:nvPr>
        </p:nvSpPr>
        <p:spPr>
          <a:xfrm>
            <a:off x="254440" y="3272197"/>
            <a:ext cx="5405437" cy="26304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5050"/>
              </a:buClr>
              <a:buSzPts val="2000"/>
              <a:buNone/>
            </a:pPr>
            <a:r>
              <a:rPr lang="en-GB" sz="2000" dirty="0">
                <a:latin typeface="Century Gothic"/>
                <a:ea typeface="Century Gothic"/>
                <a:cs typeface="Century Gothic"/>
                <a:sym typeface="Century Gothic"/>
              </a:rPr>
              <a:t>Ich </a:t>
            </a:r>
            <a:r>
              <a:rPr lang="en-GB" sz="2000" dirty="0" err="1">
                <a:latin typeface="Century Gothic"/>
                <a:ea typeface="Century Gothic"/>
                <a:cs typeface="Century Gothic"/>
                <a:sym typeface="Century Gothic"/>
              </a:rPr>
              <a:t>h</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ße</a:t>
            </a:r>
            <a:r>
              <a:rPr lang="en-GB" sz="2000" dirty="0">
                <a:latin typeface="Century Gothic"/>
                <a:ea typeface="Century Gothic"/>
                <a:cs typeface="Century Gothic"/>
                <a:sym typeface="Century Gothic"/>
              </a:rPr>
              <a:t> Tom, </a:t>
            </a:r>
            <a:r>
              <a:rPr lang="en-GB" sz="2000" dirty="0" err="1">
                <a:latin typeface="Century Gothic"/>
                <a:ea typeface="Century Gothic"/>
                <a:cs typeface="Century Gothic"/>
                <a:sym typeface="Century Gothic"/>
              </a:rPr>
              <a:t>aber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a:t>
            </a:r>
            <a:r>
              <a:rPr lang="en-GB" sz="2000" dirty="0">
                <a:latin typeface="Century Gothic"/>
                <a:ea typeface="Century Gothic"/>
                <a:cs typeface="Century Gothic"/>
                <a:sym typeface="Century Gothic"/>
              </a:rPr>
              <a:t> Name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auch</a:t>
            </a:r>
            <a:r>
              <a:rPr lang="en-GB" sz="2000" dirty="0">
                <a:latin typeface="Century Gothic"/>
                <a:ea typeface="Century Gothic"/>
                <a:cs typeface="Century Gothic"/>
                <a:sym typeface="Century Gothic"/>
              </a:rPr>
              <a:t> Conchita, </a:t>
            </a:r>
            <a:r>
              <a:rPr lang="en-GB" sz="2000" dirty="0" err="1">
                <a:latin typeface="Century Gothic"/>
                <a:ea typeface="Century Gothic"/>
                <a:cs typeface="Century Gothic"/>
                <a:sym typeface="Century Gothic"/>
              </a:rPr>
              <a:t>wenn</a:t>
            </a:r>
            <a:r>
              <a:rPr lang="en-GB" sz="2000" dirty="0">
                <a:latin typeface="Century Gothic"/>
                <a:ea typeface="Century Gothic"/>
                <a:cs typeface="Century Gothic"/>
                <a:sym typeface="Century Gothic"/>
              </a:rPr>
              <a:t> ich in Shows singe. </a:t>
            </a:r>
            <a:r>
              <a:rPr lang="en-GB" sz="2000" dirty="0" err="1">
                <a:latin typeface="Century Gothic"/>
                <a:ea typeface="Century Gothic"/>
                <a:cs typeface="Century Gothic"/>
                <a:sym typeface="Century Gothic"/>
              </a:rPr>
              <a:t>Österr</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ch</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ne</a:t>
            </a:r>
            <a:r>
              <a:rPr lang="en-GB" sz="2000" dirty="0">
                <a:latin typeface="Century Gothic"/>
                <a:ea typeface="Century Gothic"/>
                <a:cs typeface="Century Gothic"/>
                <a:sym typeface="Century Gothic"/>
              </a:rPr>
              <a:t> H</a:t>
            </a:r>
            <a:r>
              <a:rPr lang="en-GB" sz="2000" b="1" dirty="0">
                <a:latin typeface="Century Gothic"/>
                <a:ea typeface="Century Gothic"/>
                <a:cs typeface="Century Gothic"/>
                <a:sym typeface="Century Gothic"/>
              </a:rPr>
              <a:t>ei</a:t>
            </a:r>
            <a:r>
              <a:rPr lang="en-GB" sz="2000" dirty="0">
                <a:latin typeface="Century Gothic"/>
                <a:ea typeface="Century Gothic"/>
                <a:cs typeface="Century Gothic"/>
                <a:sym typeface="Century Gothic"/>
              </a:rPr>
              <a:t>mat und ich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h</a:t>
            </a:r>
            <a:r>
              <a:rPr lang="en-GB" sz="2000" b="1" dirty="0" err="1">
                <a:latin typeface="Century Gothic"/>
                <a:ea typeface="Century Gothic"/>
                <a:cs typeface="Century Gothic"/>
                <a:sym typeface="Century Gothic"/>
              </a:rPr>
              <a:t>ie</a:t>
            </a:r>
            <a:r>
              <a:rPr lang="en-GB" sz="2000" dirty="0" err="1">
                <a:latin typeface="Century Gothic"/>
                <a:ea typeface="Century Gothic"/>
                <a:cs typeface="Century Gothic"/>
                <a:sym typeface="Century Gothic"/>
              </a:rPr>
              <a:t>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stud</a:t>
            </a:r>
            <a:r>
              <a:rPr lang="en-GB" sz="2000" b="1" dirty="0" err="1">
                <a:latin typeface="Century Gothic"/>
                <a:ea typeface="Century Gothic"/>
                <a:cs typeface="Century Gothic"/>
                <a:sym typeface="Century Gothic"/>
              </a:rPr>
              <a:t>ie</a:t>
            </a:r>
            <a:r>
              <a:rPr lang="en-GB" sz="2000" dirty="0" err="1">
                <a:latin typeface="Century Gothic"/>
                <a:ea typeface="Century Gothic"/>
                <a:cs typeface="Century Gothic"/>
                <a:sym typeface="Century Gothic"/>
              </a:rPr>
              <a:t>rt</a:t>
            </a:r>
            <a:r>
              <a:rPr lang="en-GB" sz="2000" dirty="0">
                <a:latin typeface="Century Gothic"/>
                <a:ea typeface="Century Gothic"/>
                <a:cs typeface="Century Gothic"/>
                <a:sym typeface="Century Gothic"/>
              </a:rPr>
              <a:t>. Conchita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k</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Österr</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cherin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sie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in </a:t>
            </a:r>
            <a:r>
              <a:rPr lang="en-GB" sz="2000" dirty="0" err="1">
                <a:latin typeface="Century Gothic"/>
                <a:ea typeface="Century Gothic"/>
                <a:cs typeface="Century Gothic"/>
                <a:sym typeface="Century Gothic"/>
              </a:rPr>
              <a:t>Südamerika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geboren</a:t>
            </a:r>
            <a:r>
              <a:rPr lang="en-GB" sz="2000" dirty="0">
                <a:latin typeface="Century Gothic"/>
                <a:ea typeface="Century Gothic"/>
                <a:cs typeface="Century Gothic"/>
                <a:sym typeface="Century Gothic"/>
              </a:rPr>
              <a:t>. Ich singe </a:t>
            </a:r>
            <a:r>
              <a:rPr lang="en-GB" sz="2000" dirty="0" err="1">
                <a:latin typeface="Century Gothic"/>
                <a:ea typeface="Century Gothic"/>
                <a:cs typeface="Century Gothic"/>
                <a:sym typeface="Century Gothic"/>
              </a:rPr>
              <a:t>sehr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gern</a:t>
            </a:r>
            <a:r>
              <a:rPr lang="en-GB" sz="2000" dirty="0">
                <a:latin typeface="Century Gothic"/>
                <a:ea typeface="Century Gothic"/>
                <a:cs typeface="Century Gothic"/>
                <a:sym typeface="Century Gothic"/>
              </a:rPr>
              <a:t> L</a:t>
            </a:r>
            <a:r>
              <a:rPr lang="en-GB" sz="2000" b="1" dirty="0">
                <a:latin typeface="Century Gothic"/>
                <a:ea typeface="Century Gothic"/>
                <a:cs typeface="Century Gothic"/>
                <a:sym typeface="Century Gothic"/>
              </a:rPr>
              <a:t>ie</a:t>
            </a:r>
            <a:r>
              <a:rPr lang="en-GB" sz="2000" dirty="0">
                <a:latin typeface="Century Gothic"/>
                <a:ea typeface="Century Gothic"/>
                <a:cs typeface="Century Gothic"/>
                <a:sym typeface="Century Gothic"/>
              </a:rPr>
              <a:t>der und ich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in </a:t>
            </a:r>
            <a:r>
              <a:rPr lang="en-GB" sz="2000" dirty="0" err="1">
                <a:latin typeface="Century Gothic"/>
                <a:ea typeface="Century Gothic"/>
                <a:cs typeface="Century Gothic"/>
                <a:sym typeface="Century Gothic"/>
              </a:rPr>
              <a:t>einer</a:t>
            </a:r>
            <a:r>
              <a:rPr lang="en-GB" sz="2000" dirty="0">
                <a:latin typeface="Century Gothic"/>
                <a:ea typeface="Century Gothic"/>
                <a:cs typeface="Century Gothic"/>
                <a:sym typeface="Century Gothic"/>
              </a:rPr>
              <a:t> Boyband </a:t>
            </a:r>
            <a:r>
              <a:rPr lang="en-GB" sz="2000" dirty="0" err="1">
                <a:latin typeface="Century Gothic"/>
                <a:ea typeface="Century Gothic"/>
                <a:cs typeface="Century Gothic"/>
                <a:sym typeface="Century Gothic"/>
              </a:rPr>
              <a:t>gesungen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aber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jetzt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arb</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te</a:t>
            </a:r>
            <a:r>
              <a:rPr lang="en-GB" sz="2000" dirty="0">
                <a:latin typeface="Century Gothic"/>
                <a:ea typeface="Century Gothic"/>
                <a:cs typeface="Century Gothic"/>
                <a:sym typeface="Century Gothic"/>
              </a:rPr>
              <a:t> ich solo. 2014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ich den Eurovision Song Contest </a:t>
            </a:r>
            <a:r>
              <a:rPr lang="en-GB" sz="2000" dirty="0" err="1">
                <a:latin typeface="Century Gothic"/>
                <a:ea typeface="Century Gothic"/>
                <a:cs typeface="Century Gothic"/>
                <a:sym typeface="Century Gothic"/>
              </a:rPr>
              <a:t>gewonnen</a:t>
            </a:r>
            <a:r>
              <a:rPr lang="en-GB" sz="2000" dirty="0">
                <a:latin typeface="Century Gothic"/>
                <a:ea typeface="Century Gothic"/>
                <a:cs typeface="Century Gothic"/>
                <a:sym typeface="Century Gothic"/>
              </a:rPr>
              <a:t>. </a:t>
            </a:r>
            <a:endParaRPr sz="2000" dirty="0">
              <a:latin typeface="Century Gothic"/>
              <a:ea typeface="Century Gothic"/>
              <a:cs typeface="Century Gothic"/>
              <a:sym typeface="Century Gothic"/>
            </a:endParaRPr>
          </a:p>
        </p:txBody>
      </p:sp>
      <p:sp>
        <p:nvSpPr>
          <p:cNvPr id="134" name="Google Shape;134;p2"/>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sprechen</a:t>
            </a:r>
            <a:endParaRPr sz="2000" b="1" i="0" u="none" strike="noStrike" cap="none">
              <a:solidFill>
                <a:schemeClr val="lt1"/>
              </a:solidFill>
              <a:latin typeface="Century Gothic"/>
              <a:ea typeface="Century Gothic"/>
              <a:cs typeface="Century Gothic"/>
              <a:sym typeface="Century Gothic"/>
            </a:endParaRPr>
          </a:p>
        </p:txBody>
      </p:sp>
      <p:pic>
        <p:nvPicPr>
          <p:cNvPr id="135" name="Google Shape;135;p2" descr="Icon&#10;&#10;Description automatically generated"/>
          <p:cNvPicPr preferRelativeResize="0"/>
          <p:nvPr/>
        </p:nvPicPr>
        <p:blipFill rotWithShape="1">
          <a:blip r:embed="rId4">
            <a:alphaModFix/>
          </a:blip>
          <a:srcRect/>
          <a:stretch/>
        </p:blipFill>
        <p:spPr>
          <a:xfrm>
            <a:off x="9418993" y="86963"/>
            <a:ext cx="1241062" cy="819947"/>
          </a:xfrm>
          <a:prstGeom prst="rect">
            <a:avLst/>
          </a:prstGeom>
          <a:noFill/>
          <a:ln>
            <a:noFill/>
          </a:ln>
        </p:spPr>
      </p:pic>
      <p:sp>
        <p:nvSpPr>
          <p:cNvPr id="136" name="Google Shape;136;p2"/>
          <p:cNvSpPr txBox="1"/>
          <p:nvPr/>
        </p:nvSpPr>
        <p:spPr>
          <a:xfrm>
            <a:off x="4343402" y="97320"/>
            <a:ext cx="499141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entury Gothic"/>
                <a:ea typeface="Century Gothic"/>
                <a:cs typeface="Century Gothic"/>
                <a:sym typeface="Century Gothic"/>
              </a:rPr>
              <a:t>Du hast </a:t>
            </a:r>
            <a:r>
              <a:rPr lang="en-GB" sz="1800" b="0" i="0" u="none" strike="noStrike" cap="none" dirty="0" err="1">
                <a:solidFill>
                  <a:schemeClr val="dk1"/>
                </a:solidFill>
                <a:latin typeface="Century Gothic"/>
                <a:ea typeface="Century Gothic"/>
                <a:cs typeface="Century Gothic"/>
                <a:sym typeface="Century Gothic"/>
              </a:rPr>
              <a:t>ein</a:t>
            </a:r>
            <a:r>
              <a:rPr lang="en-GB" sz="1800" b="0" i="0" u="none" strike="noStrike" cap="none" dirty="0">
                <a:solidFill>
                  <a:schemeClr val="dk1"/>
                </a:solidFill>
                <a:latin typeface="Century Gothic"/>
                <a:ea typeface="Century Gothic"/>
                <a:cs typeface="Century Gothic"/>
                <a:sym typeface="Century Gothic"/>
              </a:rPr>
              <a:t> </a:t>
            </a:r>
            <a:r>
              <a:rPr lang="en-GB" sz="1800" b="0" i="0" u="none" strike="noStrike" cap="none" dirty="0" err="1">
                <a:solidFill>
                  <a:schemeClr val="dk1"/>
                </a:solidFill>
                <a:latin typeface="Century Gothic"/>
                <a:ea typeface="Century Gothic"/>
                <a:cs typeface="Century Gothic"/>
                <a:sym typeface="Century Gothic"/>
              </a:rPr>
              <a:t>Profil</a:t>
            </a:r>
            <a:r>
              <a:rPr lang="en-GB" sz="1800" b="0" i="0" u="none" strike="noStrike" cap="none" dirty="0">
                <a:solidFill>
                  <a:schemeClr val="dk1"/>
                </a:solidFill>
                <a:latin typeface="Century Gothic"/>
                <a:ea typeface="Century Gothic"/>
                <a:cs typeface="Century Gothic"/>
                <a:sym typeface="Century Gothic"/>
              </a:rPr>
              <a:t> </a:t>
            </a:r>
            <a:r>
              <a:rPr lang="en-GB" sz="1800" b="0" i="0" u="none" strike="noStrike" cap="none" dirty="0" err="1">
                <a:solidFill>
                  <a:schemeClr val="dk1"/>
                </a:solidFill>
                <a:latin typeface="Century Gothic"/>
                <a:ea typeface="Century Gothic"/>
                <a:cs typeface="Century Gothic"/>
                <a:sym typeface="Century Gothic"/>
              </a:rPr>
              <a:t>geschrieben</a:t>
            </a:r>
            <a:r>
              <a:rPr lang="en-GB" sz="1800" b="0" i="0" u="none" strike="noStrike" cap="none" dirty="0">
                <a:solidFill>
                  <a:schemeClr val="dk1"/>
                </a:solidFill>
                <a:latin typeface="Century Gothic"/>
                <a:ea typeface="Century Gothic"/>
                <a:cs typeface="Century Gothic"/>
                <a:sym typeface="Century Gothic"/>
              </a:rPr>
              <a:t>. </a:t>
            </a:r>
            <a:br>
              <a:rPr lang="en-GB" sz="1800" b="0" i="0" u="none" strike="noStrike" cap="none" dirty="0">
                <a:solidFill>
                  <a:schemeClr val="dk1"/>
                </a:solidFill>
                <a:latin typeface="Century Gothic"/>
                <a:ea typeface="Century Gothic"/>
                <a:cs typeface="Century Gothic"/>
                <a:sym typeface="Century Gothic"/>
              </a:rPr>
            </a:br>
            <a:r>
              <a:rPr lang="en-GB" sz="1800" b="1" i="0" u="none" strike="noStrike" cap="none" dirty="0">
                <a:solidFill>
                  <a:schemeClr val="dk1"/>
                </a:solidFill>
                <a:latin typeface="Century Gothic"/>
                <a:ea typeface="Century Gothic"/>
                <a:cs typeface="Century Gothic"/>
                <a:sym typeface="Century Gothic"/>
              </a:rPr>
              <a:t>Lies </a:t>
            </a:r>
            <a:r>
              <a:rPr lang="en-GB" sz="1800" b="1" i="0" u="none" strike="noStrike" cap="none" dirty="0" err="1">
                <a:solidFill>
                  <a:schemeClr val="dk1"/>
                </a:solidFill>
                <a:latin typeface="Century Gothic"/>
                <a:ea typeface="Century Gothic"/>
                <a:cs typeface="Century Gothic"/>
                <a:sym typeface="Century Gothic"/>
              </a:rPr>
              <a:t>deinen</a:t>
            </a:r>
            <a:r>
              <a:rPr lang="en-GB" sz="1800" b="1" i="0" u="none" strike="noStrike" cap="none" dirty="0">
                <a:solidFill>
                  <a:schemeClr val="dk1"/>
                </a:solidFill>
                <a:latin typeface="Century Gothic"/>
                <a:ea typeface="Century Gothic"/>
                <a:cs typeface="Century Gothic"/>
                <a:sym typeface="Century Gothic"/>
              </a:rPr>
              <a:t> Text </a:t>
            </a:r>
            <a:r>
              <a:rPr lang="en-GB" sz="1800" b="1" i="0" u="none" strike="noStrike" cap="none" dirty="0" err="1">
                <a:solidFill>
                  <a:schemeClr val="dk1"/>
                </a:solidFill>
                <a:latin typeface="Century Gothic"/>
                <a:ea typeface="Century Gothic"/>
                <a:cs typeface="Century Gothic"/>
                <a:sym typeface="Century Gothic"/>
              </a:rPr>
              <a:t>vor</a:t>
            </a:r>
            <a:r>
              <a:rPr lang="en-GB" sz="1800" b="1" i="0" u="none" strike="noStrike" cap="none" dirty="0">
                <a:solidFill>
                  <a:schemeClr val="dk1"/>
                </a:solidFill>
                <a:latin typeface="Century Gothic"/>
                <a:ea typeface="Century Gothic"/>
                <a:cs typeface="Century Gothic"/>
                <a:sym typeface="Century Gothic"/>
              </a:rPr>
              <a:t>. Dann </a:t>
            </a:r>
            <a:r>
              <a:rPr lang="en-GB" sz="1800" b="1" i="0" u="none" strike="noStrike" cap="none" dirty="0" err="1">
                <a:solidFill>
                  <a:schemeClr val="dk1"/>
                </a:solidFill>
                <a:latin typeface="Century Gothic"/>
                <a:ea typeface="Century Gothic"/>
                <a:cs typeface="Century Gothic"/>
                <a:sym typeface="Century Gothic"/>
              </a:rPr>
              <a:t>beantworte</a:t>
            </a:r>
            <a:r>
              <a:rPr lang="en-GB" sz="1800" b="1" i="0" u="none" strike="noStrike" cap="none" dirty="0">
                <a:solidFill>
                  <a:schemeClr val="dk1"/>
                </a:solidFill>
                <a:latin typeface="Century Gothic"/>
                <a:ea typeface="Century Gothic"/>
                <a:cs typeface="Century Gothic"/>
                <a:sym typeface="Century Gothic"/>
              </a:rPr>
              <a:t> die </a:t>
            </a:r>
            <a:r>
              <a:rPr lang="en-GB" sz="1800" b="1" i="0" u="none" strike="noStrike" cap="none" dirty="0" err="1">
                <a:solidFill>
                  <a:schemeClr val="dk1"/>
                </a:solidFill>
                <a:latin typeface="Century Gothic"/>
                <a:ea typeface="Century Gothic"/>
                <a:cs typeface="Century Gothic"/>
                <a:sym typeface="Century Gothic"/>
              </a:rPr>
              <a:t>Fragen</a:t>
            </a:r>
            <a:r>
              <a:rPr lang="en-GB" sz="1800" b="1" i="0" u="none" strike="noStrike" cap="none" dirty="0">
                <a:solidFill>
                  <a:schemeClr val="dk1"/>
                </a:solidFill>
                <a:latin typeface="Century Gothic"/>
                <a:ea typeface="Century Gothic"/>
                <a:cs typeface="Century Gothic"/>
                <a:sym typeface="Century Gothic"/>
              </a:rPr>
              <a:t> von </a:t>
            </a:r>
            <a:r>
              <a:rPr lang="en-GB" sz="1800" b="1" i="0" u="none" strike="noStrike" cap="none" dirty="0" err="1">
                <a:solidFill>
                  <a:schemeClr val="dk1"/>
                </a:solidFill>
                <a:latin typeface="Century Gothic"/>
                <a:ea typeface="Century Gothic"/>
                <a:cs typeface="Century Gothic"/>
                <a:sym typeface="Century Gothic"/>
              </a:rPr>
              <a:t>deinem</a:t>
            </a:r>
            <a:r>
              <a:rPr lang="en-GB" sz="1800" b="1" i="0" u="none" strike="noStrike" cap="none" dirty="0">
                <a:solidFill>
                  <a:schemeClr val="dk1"/>
                </a:solidFill>
                <a:latin typeface="Century Gothic"/>
                <a:ea typeface="Century Gothic"/>
                <a:cs typeface="Century Gothic"/>
                <a:sym typeface="Century Gothic"/>
              </a:rPr>
              <a:t>/</a:t>
            </a:r>
            <a:r>
              <a:rPr lang="en-GB" sz="1800" b="1" i="0" u="none" strike="noStrike" cap="none" dirty="0" err="1">
                <a:solidFill>
                  <a:schemeClr val="dk1"/>
                </a:solidFill>
                <a:latin typeface="Century Gothic"/>
                <a:ea typeface="Century Gothic"/>
                <a:cs typeface="Century Gothic"/>
                <a:sym typeface="Century Gothic"/>
              </a:rPr>
              <a:t>deiner</a:t>
            </a:r>
            <a:r>
              <a:rPr lang="en-GB" sz="1800" b="1" i="0" u="none" strike="noStrike" cap="none" dirty="0">
                <a:solidFill>
                  <a:schemeClr val="dk1"/>
                </a:solidFill>
                <a:latin typeface="Century Gothic"/>
                <a:ea typeface="Century Gothic"/>
                <a:cs typeface="Century Gothic"/>
                <a:sym typeface="Century Gothic"/>
              </a:rPr>
              <a:t> Partner*in.</a:t>
            </a:r>
            <a:endParaRPr sz="1400" b="1" i="0" u="none" strike="noStrike" cap="none" dirty="0">
              <a:solidFill>
                <a:srgbClr val="000000"/>
              </a:solidFill>
              <a:latin typeface="Arial"/>
              <a:ea typeface="Arial"/>
              <a:cs typeface="Arial"/>
              <a:sym typeface="Arial"/>
            </a:endParaRPr>
          </a:p>
        </p:txBody>
      </p:sp>
      <p:sp>
        <p:nvSpPr>
          <p:cNvPr id="137" name="Google Shape;137;p2"/>
          <p:cNvSpPr txBox="1"/>
          <p:nvPr/>
        </p:nvSpPr>
        <p:spPr>
          <a:xfrm>
            <a:off x="6389796" y="3272196"/>
            <a:ext cx="5773737" cy="26304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25050"/>
              </a:buClr>
              <a:buSzPts val="2000"/>
              <a:buFont typeface="Arial"/>
              <a:buNone/>
            </a:pPr>
            <a:r>
              <a:rPr lang="en-GB" sz="2000" b="0" i="0" u="none" strike="noStrike" cap="none" dirty="0">
                <a:solidFill>
                  <a:srgbClr val="525050"/>
                </a:solidFill>
                <a:latin typeface="Century Gothic"/>
                <a:ea typeface="Century Gothic"/>
                <a:cs typeface="Century Gothic"/>
                <a:sym typeface="Century Gothic"/>
              </a:rPr>
              <a:t>Ich </a:t>
            </a:r>
            <a:r>
              <a:rPr lang="en-GB" sz="2000" b="0" i="0" u="none" strike="noStrike" cap="none" dirty="0" err="1">
                <a:solidFill>
                  <a:srgbClr val="525050"/>
                </a:solidFill>
                <a:latin typeface="Century Gothic"/>
                <a:ea typeface="Century Gothic"/>
                <a:cs typeface="Century Gothic"/>
                <a:sym typeface="Century Gothic"/>
              </a:rPr>
              <a:t>h</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ße</a:t>
            </a:r>
            <a:r>
              <a:rPr lang="en-GB" sz="2000" b="0" i="0" u="none" strike="noStrike" cap="none" dirty="0">
                <a:solidFill>
                  <a:srgbClr val="525050"/>
                </a:solidFill>
                <a:latin typeface="Century Gothic"/>
                <a:ea typeface="Century Gothic"/>
                <a:cs typeface="Century Gothic"/>
                <a:sym typeface="Century Gothic"/>
              </a:rPr>
              <a:t> Ben Neumann, ich bin 16 Jahre alt und ich bin Surfer. Und ich bin blind. B</a:t>
            </a:r>
            <a:r>
              <a:rPr lang="en-GB" sz="2000" b="1" i="0" u="none" strike="noStrike" cap="none" dirty="0">
                <a:solidFill>
                  <a:srgbClr val="525050"/>
                </a:solidFill>
                <a:latin typeface="Century Gothic"/>
                <a:ea typeface="Century Gothic"/>
                <a:cs typeface="Century Gothic"/>
                <a:sym typeface="Century Gothic"/>
              </a:rPr>
              <a:t>ei</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jedem</a:t>
            </a:r>
            <a:r>
              <a:rPr lang="en-GB" sz="2000" b="0" i="0" u="none" strike="noStrike" cap="none" dirty="0">
                <a:solidFill>
                  <a:srgbClr val="525050"/>
                </a:solidFill>
                <a:latin typeface="Century Gothic"/>
                <a:ea typeface="Century Gothic"/>
                <a:cs typeface="Century Gothic"/>
                <a:sym typeface="Century Gothic"/>
              </a:rPr>
              <a:t> Wetter </a:t>
            </a:r>
            <a:r>
              <a:rPr lang="en-GB" sz="2000" b="0" i="0" u="none" strike="noStrike" cap="none" dirty="0" err="1">
                <a:solidFill>
                  <a:srgbClr val="525050"/>
                </a:solidFill>
                <a:latin typeface="Century Gothic"/>
                <a:ea typeface="Century Gothic"/>
                <a:cs typeface="Century Gothic"/>
                <a:sym typeface="Century Gothic"/>
              </a:rPr>
              <a:t>surfe</a:t>
            </a:r>
            <a:r>
              <a:rPr lang="en-GB" sz="2000" b="0" i="0" u="none" strike="noStrike" cap="none" dirty="0">
                <a:solidFill>
                  <a:srgbClr val="525050"/>
                </a:solidFill>
                <a:latin typeface="Century Gothic"/>
                <a:ea typeface="Century Gothic"/>
                <a:cs typeface="Century Gothic"/>
                <a:sym typeface="Century Gothic"/>
              </a:rPr>
              <a:t> ich auf </a:t>
            </a:r>
            <a:r>
              <a:rPr lang="en-GB" sz="2000" b="0" i="0" u="none" strike="noStrike" cap="none" dirty="0" err="1">
                <a:solidFill>
                  <a:srgbClr val="525050"/>
                </a:solidFill>
                <a:latin typeface="Century Gothic"/>
                <a:ea typeface="Century Gothic"/>
                <a:cs typeface="Century Gothic"/>
                <a:sym typeface="Century Gothic"/>
              </a:rPr>
              <a:t>dem</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Fluss</a:t>
            </a:r>
            <a:r>
              <a:rPr lang="en-GB" sz="2000" b="0"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sbach</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h</a:t>
            </a:r>
            <a:r>
              <a:rPr lang="en-GB" sz="2000" b="1" i="0" u="none" strike="noStrike" cap="none" dirty="0" err="1">
                <a:solidFill>
                  <a:srgbClr val="525050"/>
                </a:solidFill>
                <a:latin typeface="Century Gothic"/>
                <a:ea typeface="Century Gothic"/>
                <a:cs typeface="Century Gothic"/>
                <a:sym typeface="Century Gothic"/>
              </a:rPr>
              <a:t>ie</a:t>
            </a:r>
            <a:r>
              <a:rPr lang="en-GB" sz="2000" b="0" i="0" u="none" strike="noStrike" cap="none" dirty="0" err="1">
                <a:solidFill>
                  <a:srgbClr val="525050"/>
                </a:solidFill>
                <a:latin typeface="Century Gothic"/>
                <a:ea typeface="Century Gothic"/>
                <a:cs typeface="Century Gothic"/>
                <a:sym typeface="Century Gothic"/>
              </a:rPr>
              <a:t>r</a:t>
            </a:r>
            <a:r>
              <a:rPr lang="en-GB" sz="2000" b="0" i="0" u="none" strike="noStrike" cap="none" dirty="0">
                <a:solidFill>
                  <a:srgbClr val="525050"/>
                </a:solidFill>
                <a:latin typeface="Century Gothic"/>
                <a:ea typeface="Century Gothic"/>
                <a:cs typeface="Century Gothic"/>
                <a:sym typeface="Century Gothic"/>
              </a:rPr>
              <a:t> in München. Er </a:t>
            </a:r>
            <a:r>
              <a:rPr lang="en-GB" sz="2000" b="0" i="0" u="none" strike="noStrike" cap="none" dirty="0" err="1">
                <a:solidFill>
                  <a:srgbClr val="525050"/>
                </a:solidFill>
                <a:latin typeface="Century Gothic"/>
                <a:ea typeface="Century Gothic"/>
                <a:cs typeface="Century Gothic"/>
                <a:sym typeface="Century Gothic"/>
              </a:rPr>
              <a:t>fl</a:t>
            </a:r>
            <a:r>
              <a:rPr lang="en-GB" sz="2000" b="1" i="0" u="none" strike="noStrike" cap="none" dirty="0" err="1">
                <a:solidFill>
                  <a:srgbClr val="525050"/>
                </a:solidFill>
                <a:latin typeface="Century Gothic"/>
                <a:ea typeface="Century Gothic"/>
                <a:cs typeface="Century Gothic"/>
                <a:sym typeface="Century Gothic"/>
              </a:rPr>
              <a:t>ie</a:t>
            </a:r>
            <a:r>
              <a:rPr lang="en-GB" sz="2000" b="0" i="0" u="none" strike="noStrike" cap="none" dirty="0" err="1">
                <a:solidFill>
                  <a:srgbClr val="525050"/>
                </a:solidFill>
                <a:latin typeface="Century Gothic"/>
                <a:ea typeface="Century Gothic"/>
                <a:cs typeface="Century Gothic"/>
                <a:sym typeface="Century Gothic"/>
              </a:rPr>
              <a:t>ßt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durch</a:t>
            </a:r>
            <a:r>
              <a:rPr lang="en-GB" sz="2000" b="0" i="0" u="none" strike="noStrike" cap="none" dirty="0">
                <a:solidFill>
                  <a:srgbClr val="525050"/>
                </a:solidFill>
                <a:latin typeface="Century Gothic"/>
                <a:ea typeface="Century Gothic"/>
                <a:cs typeface="Century Gothic"/>
                <a:sym typeface="Century Gothic"/>
              </a:rPr>
              <a:t> den </a:t>
            </a:r>
            <a:r>
              <a:rPr lang="en-GB" sz="2000" b="0" i="0" u="none" strike="noStrike" cap="none" dirty="0" err="1">
                <a:solidFill>
                  <a:srgbClr val="525050"/>
                </a:solidFill>
                <a:latin typeface="Century Gothic"/>
                <a:ea typeface="Century Gothic"/>
                <a:cs typeface="Century Gothic"/>
                <a:sym typeface="Century Gothic"/>
              </a:rPr>
              <a:t>Englischen</a:t>
            </a:r>
            <a:r>
              <a:rPr lang="en-GB" sz="2000" b="0" i="0" u="none" strike="noStrike" cap="none" dirty="0">
                <a:solidFill>
                  <a:srgbClr val="525050"/>
                </a:solidFill>
                <a:latin typeface="Century Gothic"/>
                <a:ea typeface="Century Gothic"/>
                <a:cs typeface="Century Gothic"/>
                <a:sym typeface="Century Gothic"/>
              </a:rPr>
              <a:t> Garten. Als ich </a:t>
            </a:r>
            <a:r>
              <a:rPr lang="en-GB" sz="2000" b="0" i="0" u="none" strike="noStrike" cap="none" dirty="0" err="1">
                <a:solidFill>
                  <a:srgbClr val="525050"/>
                </a:solidFill>
                <a:latin typeface="Century Gothic"/>
                <a:ea typeface="Century Gothic"/>
                <a:cs typeface="Century Gothic"/>
                <a:sym typeface="Century Gothic"/>
              </a:rPr>
              <a:t>kl</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n</a:t>
            </a:r>
            <a:r>
              <a:rPr lang="en-GB" sz="2000" b="0" i="0" u="none" strike="noStrike" cap="none" dirty="0">
                <a:solidFill>
                  <a:srgbClr val="525050"/>
                </a:solidFill>
                <a:latin typeface="Century Gothic"/>
                <a:ea typeface="Century Gothic"/>
                <a:cs typeface="Century Gothic"/>
                <a:sym typeface="Century Gothic"/>
              </a:rPr>
              <a:t> war, bin ich Ski </a:t>
            </a:r>
            <a:r>
              <a:rPr lang="en-GB" sz="2000" b="0" i="0" u="none" strike="noStrike" cap="none" dirty="0" err="1">
                <a:solidFill>
                  <a:srgbClr val="525050"/>
                </a:solidFill>
                <a:latin typeface="Century Gothic"/>
                <a:ea typeface="Century Gothic"/>
                <a:cs typeface="Century Gothic"/>
                <a:sym typeface="Century Gothic"/>
              </a:rPr>
              <a:t>gefahren</a:t>
            </a:r>
            <a:r>
              <a:rPr lang="en-GB" sz="2000" b="0" i="0" u="none" strike="noStrike" cap="none" dirty="0">
                <a:solidFill>
                  <a:srgbClr val="525050"/>
                </a:solidFill>
                <a:latin typeface="Century Gothic"/>
                <a:ea typeface="Century Gothic"/>
                <a:cs typeface="Century Gothic"/>
                <a:sym typeface="Century Gothic"/>
              </a:rPr>
              <a:t>. Dann hat </a:t>
            </a:r>
            <a:r>
              <a:rPr lang="en-GB" sz="2000" b="1" i="0" u="none" strike="noStrike" cap="none" dirty="0" err="1">
                <a:solidFill>
                  <a:srgbClr val="525050"/>
                </a:solidFill>
                <a:latin typeface="Century Gothic"/>
                <a:ea typeface="Century Gothic"/>
                <a:cs typeface="Century Gothic"/>
                <a:sym typeface="Century Gothic"/>
              </a:rPr>
              <a:t>ei</a:t>
            </a:r>
            <a:r>
              <a:rPr lang="en-GB" sz="2000" b="0" i="0" u="none" strike="noStrike" cap="none" dirty="0" err="1">
                <a:solidFill>
                  <a:srgbClr val="525050"/>
                </a:solidFill>
                <a:latin typeface="Century Gothic"/>
                <a:ea typeface="Century Gothic"/>
                <a:cs typeface="Century Gothic"/>
                <a:sym typeface="Century Gothic"/>
              </a:rPr>
              <a:t>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Gendefekt</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mich</a:t>
            </a:r>
            <a:r>
              <a:rPr lang="en-GB" sz="2000" b="0" i="0" u="none" strike="noStrike" cap="none" dirty="0">
                <a:solidFill>
                  <a:srgbClr val="525050"/>
                </a:solidFill>
                <a:latin typeface="Century Gothic"/>
                <a:ea typeface="Century Gothic"/>
                <a:cs typeface="Century Gothic"/>
                <a:sym typeface="Century Gothic"/>
              </a:rPr>
              <a:t> blind </a:t>
            </a:r>
            <a:r>
              <a:rPr lang="en-GB" sz="2000" b="0" i="0" u="none" strike="noStrike" cap="none" dirty="0" err="1">
                <a:solidFill>
                  <a:srgbClr val="525050"/>
                </a:solidFill>
                <a:latin typeface="Century Gothic"/>
                <a:ea typeface="Century Gothic"/>
                <a:cs typeface="Century Gothic"/>
                <a:sym typeface="Century Gothic"/>
              </a:rPr>
              <a:t>gemacht</a:t>
            </a:r>
            <a:r>
              <a:rPr lang="en-GB" sz="2000" b="0" i="0" u="none" strike="noStrike" cap="none" dirty="0">
                <a:solidFill>
                  <a:srgbClr val="525050"/>
                </a:solidFill>
                <a:latin typeface="Century Gothic"/>
                <a:ea typeface="Century Gothic"/>
                <a:cs typeface="Century Gothic"/>
                <a:sym typeface="Century Gothic"/>
              </a:rPr>
              <a:t>. Ich </a:t>
            </a:r>
            <a:r>
              <a:rPr lang="en-GB" sz="2000" b="0" i="0" u="none" strike="noStrike" cap="none" dirty="0" err="1">
                <a:solidFill>
                  <a:srgbClr val="525050"/>
                </a:solidFill>
                <a:latin typeface="Century Gothic"/>
                <a:ea typeface="Century Gothic"/>
                <a:cs typeface="Century Gothic"/>
                <a:sym typeface="Century Gothic"/>
              </a:rPr>
              <a:t>höre</a:t>
            </a:r>
            <a:r>
              <a:rPr lang="en-GB" sz="2000" b="0" i="0" u="none" strike="noStrike" cap="none" dirty="0">
                <a:solidFill>
                  <a:srgbClr val="525050"/>
                </a:solidFill>
                <a:latin typeface="Century Gothic"/>
                <a:ea typeface="Century Gothic"/>
                <a:cs typeface="Century Gothic"/>
                <a:sym typeface="Century Gothic"/>
              </a:rPr>
              <a:t> das Wasser und ich </a:t>
            </a:r>
            <a:r>
              <a:rPr lang="en-GB" sz="2000" b="0" i="0" u="none" strike="noStrike" cap="none" dirty="0" err="1">
                <a:solidFill>
                  <a:srgbClr val="525050"/>
                </a:solidFill>
                <a:latin typeface="Century Gothic"/>
                <a:ea typeface="Century Gothic"/>
                <a:cs typeface="Century Gothic"/>
                <a:sym typeface="Century Gothic"/>
              </a:rPr>
              <a:t>verstehe</a:t>
            </a:r>
            <a:r>
              <a:rPr lang="en-GB" sz="2000" b="0" i="0" u="none" strike="noStrike" cap="none" dirty="0">
                <a:solidFill>
                  <a:srgbClr val="525050"/>
                </a:solidFill>
                <a:latin typeface="Century Gothic"/>
                <a:ea typeface="Century Gothic"/>
                <a:cs typeface="Century Gothic"/>
                <a:sym typeface="Century Gothic"/>
              </a:rPr>
              <a:t> das Wasser, </a:t>
            </a:r>
            <a:r>
              <a:rPr lang="en-GB" sz="2000" b="0" i="0" u="none" strike="noStrike" cap="none" dirty="0" err="1">
                <a:solidFill>
                  <a:srgbClr val="525050"/>
                </a:solidFill>
                <a:latin typeface="Century Gothic"/>
                <a:ea typeface="Century Gothic"/>
                <a:cs typeface="Century Gothic"/>
                <a:sym typeface="Century Gothic"/>
              </a:rPr>
              <a:t>wenn</a:t>
            </a:r>
            <a:r>
              <a:rPr lang="en-GB" sz="2000" b="0" i="0" u="none" strike="noStrike" cap="none" dirty="0">
                <a:solidFill>
                  <a:srgbClr val="525050"/>
                </a:solidFill>
                <a:latin typeface="Century Gothic"/>
                <a:ea typeface="Century Gothic"/>
                <a:cs typeface="Century Gothic"/>
                <a:sym typeface="Century Gothic"/>
              </a:rPr>
              <a:t> ich </a:t>
            </a:r>
            <a:r>
              <a:rPr lang="en-GB" sz="2000" b="0" i="0" u="none" strike="noStrike" cap="none" dirty="0" err="1">
                <a:solidFill>
                  <a:srgbClr val="525050"/>
                </a:solidFill>
                <a:latin typeface="Century Gothic"/>
                <a:ea typeface="Century Gothic"/>
                <a:cs typeface="Century Gothic"/>
                <a:sym typeface="Century Gothic"/>
              </a:rPr>
              <a:t>surfe</a:t>
            </a:r>
            <a:r>
              <a:rPr lang="en-GB" sz="2000" b="0" i="0" u="none" strike="noStrike" cap="none" dirty="0">
                <a:solidFill>
                  <a:srgbClr val="525050"/>
                </a:solidFill>
                <a:latin typeface="Century Gothic"/>
                <a:ea typeface="Century Gothic"/>
                <a:cs typeface="Century Gothic"/>
                <a:sym typeface="Century Gothic"/>
              </a:rPr>
              <a:t>. </a:t>
            </a:r>
            <a:endParaRPr sz="2000" b="0" i="0" u="none" strike="noStrike" cap="none" dirty="0">
              <a:solidFill>
                <a:srgbClr val="525050"/>
              </a:solidFill>
              <a:latin typeface="Century Gothic"/>
              <a:ea typeface="Century Gothic"/>
              <a:cs typeface="Century Gothic"/>
              <a:sym typeface="Century Gothic"/>
            </a:endParaRPr>
          </a:p>
        </p:txBody>
      </p:sp>
      <p:sp>
        <p:nvSpPr>
          <p:cNvPr id="139" name="Google Shape;139;p2"/>
          <p:cNvSpPr/>
          <p:nvPr/>
        </p:nvSpPr>
        <p:spPr>
          <a:xfrm>
            <a:off x="9985972" y="5864586"/>
            <a:ext cx="2135688" cy="410799"/>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err="1">
                <a:solidFill>
                  <a:srgbClr val="FFF6D4"/>
                </a:solidFill>
                <a:latin typeface="Century Gothic"/>
                <a:ea typeface="Century Gothic"/>
                <a:cs typeface="Century Gothic"/>
                <a:sym typeface="Century Gothic"/>
              </a:rPr>
              <a:t>fließen</a:t>
            </a:r>
            <a:r>
              <a:rPr lang="en-GB" sz="2000" b="0" i="0" u="none" strike="noStrike" cap="none" dirty="0">
                <a:solidFill>
                  <a:srgbClr val="FFF6D4"/>
                </a:solidFill>
                <a:latin typeface="Century Gothic"/>
                <a:ea typeface="Century Gothic"/>
                <a:cs typeface="Century Gothic"/>
                <a:sym typeface="Century Gothic"/>
              </a:rPr>
              <a:t> – to flow</a:t>
            </a:r>
            <a:endParaRPr sz="1400" b="0" i="0" u="none" strike="noStrike" cap="none" dirty="0">
              <a:solidFill>
                <a:srgbClr val="000000"/>
              </a:solidFill>
              <a:latin typeface="Arial"/>
              <a:ea typeface="Arial"/>
              <a:cs typeface="Arial"/>
              <a:sym typeface="Arial"/>
            </a:endParaRPr>
          </a:p>
        </p:txBody>
      </p:sp>
      <p:pic>
        <p:nvPicPr>
          <p:cNvPr id="140" name="Google Shape;140;p2">
            <a:hlinkClick r:id="" action="ppaction://noaction">
              <a:snd r:embed="rId5" name="10.1.1.3 slide 2 1.wav"/>
            </a:hlinkClick>
          </p:cNvPr>
          <p:cNvPicPr preferRelativeResize="0"/>
          <p:nvPr/>
        </p:nvPicPr>
        <p:blipFill rotWithShape="1">
          <a:blip r:embed="rId6">
            <a:alphaModFix/>
          </a:blip>
          <a:srcRect/>
          <a:stretch/>
        </p:blipFill>
        <p:spPr>
          <a:xfrm>
            <a:off x="851880" y="977371"/>
            <a:ext cx="3491522" cy="2091257"/>
          </a:xfrm>
          <a:prstGeom prst="rect">
            <a:avLst/>
          </a:prstGeom>
          <a:noFill/>
          <a:ln>
            <a:noFill/>
          </a:ln>
        </p:spPr>
      </p:pic>
      <p:pic>
        <p:nvPicPr>
          <p:cNvPr id="1026" name="Picture 2">
            <a:hlinkClick r:id="" action="ppaction://noaction">
              <a:snd r:embed="rId7" name="10.1.1.3 slide 2 2.wav"/>
            </a:hlinkClick>
            <a:extLst>
              <a:ext uri="{FF2B5EF4-FFF2-40B4-BE49-F238E27FC236}">
                <a16:creationId xmlns:a16="http://schemas.microsoft.com/office/drawing/2014/main" id="{34EE77D6-1806-33FA-A4A2-AB1F54FBFD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09" t="9879" r="15664" b="33701"/>
          <a:stretch/>
        </p:blipFill>
        <p:spPr bwMode="auto">
          <a:xfrm>
            <a:off x="7239013" y="1116765"/>
            <a:ext cx="3491522" cy="2091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Identität</a:t>
            </a:r>
            <a:endParaRPr/>
          </a:p>
        </p:txBody>
      </p:sp>
      <p:pic>
        <p:nvPicPr>
          <p:cNvPr id="147" name="Google Shape;147;p3" descr="Diagram&#10;&#10;Description automatically generated with medium confidence"/>
          <p:cNvPicPr preferRelativeResize="0"/>
          <p:nvPr/>
        </p:nvPicPr>
        <p:blipFill rotWithShape="1">
          <a:blip r:embed="rId4">
            <a:alphaModFix/>
          </a:blip>
          <a:srcRect t="8333" b="25371"/>
          <a:stretch/>
        </p:blipFill>
        <p:spPr>
          <a:xfrm>
            <a:off x="5211841" y="193888"/>
            <a:ext cx="6424420" cy="6154193"/>
          </a:xfrm>
          <a:prstGeom prst="rect">
            <a:avLst/>
          </a:prstGeom>
          <a:noFill/>
          <a:ln>
            <a:noFill/>
          </a:ln>
        </p:spPr>
      </p:pic>
      <p:sp>
        <p:nvSpPr>
          <p:cNvPr id="148" name="Google Shape;148;p3"/>
          <p:cNvSpPr txBox="1"/>
          <p:nvPr/>
        </p:nvSpPr>
        <p:spPr>
          <a:xfrm>
            <a:off x="60041" y="861134"/>
            <a:ext cx="3640589" cy="3477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000"/>
              <a:buFont typeface="Century Gothic"/>
              <a:buNone/>
            </a:pPr>
            <a:r>
              <a:rPr lang="en-GB" sz="2000" b="1" i="0" u="sng" strike="noStrike" cap="none" dirty="0">
                <a:solidFill>
                  <a:srgbClr val="3D3C3C"/>
                </a:solidFill>
                <a:latin typeface="Century Gothic"/>
                <a:ea typeface="Century Gothic"/>
                <a:cs typeface="Century Gothic"/>
                <a:sym typeface="Century Gothic"/>
              </a:rPr>
              <a:t>Across: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 der Kunde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5. Heimat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7. </a:t>
            </a:r>
            <a:r>
              <a:rPr lang="en-GB" sz="2000" b="0" i="0" u="none" strike="noStrike" cap="none" dirty="0" err="1">
                <a:solidFill>
                  <a:srgbClr val="3D3C3C"/>
                </a:solidFill>
                <a:latin typeface="Century Gothic"/>
                <a:ea typeface="Century Gothic"/>
                <a:cs typeface="Century Gothic"/>
                <a:sym typeface="Century Gothic"/>
              </a:rPr>
              <a:t>spanisch</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Spanisch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8. (</a:t>
            </a:r>
            <a:r>
              <a:rPr lang="en-GB" sz="2000" b="0" i="0" u="none" strike="noStrike" cap="none" dirty="0" err="1">
                <a:solidFill>
                  <a:srgbClr val="3D3C3C"/>
                </a:solidFill>
                <a:latin typeface="Century Gothic"/>
                <a:ea typeface="Century Gothic"/>
                <a:cs typeface="Century Gothic"/>
                <a:sym typeface="Century Gothic"/>
              </a:rPr>
              <a:t>ein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Engländer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11. </a:t>
            </a:r>
            <a:r>
              <a:rPr lang="en-GB" sz="2000" b="0" i="0" u="none" strike="noStrike" cap="none" dirty="0" err="1">
                <a:solidFill>
                  <a:srgbClr val="3D3C3C"/>
                </a:solidFill>
                <a:latin typeface="Century Gothic"/>
                <a:ea typeface="Century Gothic"/>
                <a:cs typeface="Century Gothic"/>
                <a:sym typeface="Century Gothic"/>
              </a:rPr>
              <a:t>französisch</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Französisch</a:t>
            </a:r>
            <a:endParaRPr sz="20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12. (eine) Deutsche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15. Menschen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3D3C3C"/>
                </a:solidFill>
                <a:latin typeface="Century Gothic"/>
                <a:ea typeface="Century Gothic"/>
                <a:cs typeface="Century Gothic"/>
                <a:sym typeface="Century Gothic"/>
              </a:rPr>
              <a:t>16. Herr</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17. bi(</a:t>
            </a:r>
            <a:r>
              <a:rPr lang="en-GB" sz="2000" b="0" i="0" u="none" strike="noStrike" cap="none" dirty="0" err="1">
                <a:solidFill>
                  <a:srgbClr val="3D3C3C"/>
                </a:solidFill>
                <a:latin typeface="Century Gothic"/>
                <a:ea typeface="Century Gothic"/>
                <a:cs typeface="Century Gothic"/>
                <a:sym typeface="Century Gothic"/>
              </a:rPr>
              <a:t>sexuell</a:t>
            </a:r>
            <a:r>
              <a:rPr lang="en-GB" sz="2000" b="0" i="0" u="none" strike="noStrike" cap="none" dirty="0">
                <a:solidFill>
                  <a:srgbClr val="3D3C3C"/>
                </a:solidFill>
                <a:latin typeface="Century Gothic"/>
                <a:ea typeface="Century Gothic"/>
                <a:cs typeface="Century Gothic"/>
                <a:sym typeface="Century Gothic"/>
              </a:rPr>
              <a:t>)</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18. </a:t>
            </a:r>
            <a:r>
              <a:rPr lang="en-GB" sz="2000" b="0" i="0" u="none" strike="noStrike" cap="none" dirty="0" err="1">
                <a:solidFill>
                  <a:srgbClr val="3D3C3C"/>
                </a:solidFill>
                <a:latin typeface="Century Gothic"/>
                <a:ea typeface="Century Gothic"/>
                <a:cs typeface="Century Gothic"/>
                <a:sym typeface="Century Gothic"/>
              </a:rPr>
              <a:t>nicht</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binär</a:t>
            </a:r>
            <a:endParaRPr sz="2000" b="0" i="0" u="none" strike="noStrike" cap="none" dirty="0">
              <a:solidFill>
                <a:srgbClr val="3D3C3C"/>
              </a:solidFill>
              <a:latin typeface="Century Gothic"/>
              <a:ea typeface="Century Gothic"/>
              <a:cs typeface="Century Gothic"/>
              <a:sym typeface="Century Gothic"/>
            </a:endParaRPr>
          </a:p>
        </p:txBody>
      </p:sp>
      <p:sp>
        <p:nvSpPr>
          <p:cNvPr id="149" name="Google Shape;149;p3"/>
          <p:cNvSpPr txBox="1"/>
          <p:nvPr/>
        </p:nvSpPr>
        <p:spPr>
          <a:xfrm>
            <a:off x="2213790" y="3505428"/>
            <a:ext cx="2999488"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000"/>
              <a:buFont typeface="Century Gothic"/>
              <a:buNone/>
            </a:pPr>
            <a:r>
              <a:rPr lang="en-GB" sz="2000" b="1" i="0" u="sng" strike="noStrike" cap="none" dirty="0">
                <a:solidFill>
                  <a:srgbClr val="3D3C3C"/>
                </a:solidFill>
                <a:latin typeface="Century Gothic"/>
                <a:ea typeface="Century Gothic"/>
                <a:cs typeface="Century Gothic"/>
                <a:sym typeface="Century Gothic"/>
              </a:rPr>
              <a:t>Down: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2. </a:t>
            </a:r>
            <a:r>
              <a:rPr lang="en-GB" sz="2000" b="0" i="0" u="none" strike="noStrike" cap="none" dirty="0" err="1">
                <a:solidFill>
                  <a:srgbClr val="3D3C3C"/>
                </a:solidFill>
                <a:latin typeface="Century Gothic"/>
                <a:ea typeface="Century Gothic"/>
                <a:cs typeface="Century Gothic"/>
                <a:sym typeface="Century Gothic"/>
              </a:rPr>
              <a:t>Europäische</a:t>
            </a:r>
            <a:r>
              <a:rPr lang="en-GB" sz="2000" b="0" i="0" u="none" strike="noStrike" cap="none" dirty="0">
                <a:solidFill>
                  <a:srgbClr val="3D3C3C"/>
                </a:solidFill>
                <a:latin typeface="Century Gothic"/>
                <a:ea typeface="Century Gothic"/>
                <a:cs typeface="Century Gothic"/>
                <a:sym typeface="Century Gothic"/>
              </a:rPr>
              <a:t> Union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3. </a:t>
            </a:r>
            <a:r>
              <a:rPr lang="en-GB" sz="2000" b="0" i="0" u="none" strike="noStrike" cap="none" dirty="0" err="1">
                <a:solidFill>
                  <a:srgbClr val="3D3C3C"/>
                </a:solidFill>
                <a:latin typeface="Century Gothic"/>
                <a:ea typeface="Century Gothic"/>
                <a:cs typeface="Century Gothic"/>
                <a:sym typeface="Century Gothic"/>
              </a:rPr>
              <a:t>besitzen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4. </a:t>
            </a:r>
            <a:r>
              <a:rPr lang="en-GB" sz="2000" b="0" i="0" u="none" strike="noStrike" cap="none" dirty="0" err="1">
                <a:solidFill>
                  <a:srgbClr val="3D3C3C"/>
                </a:solidFill>
                <a:latin typeface="Century Gothic"/>
                <a:ea typeface="Century Gothic"/>
                <a:cs typeface="Century Gothic"/>
                <a:sym typeface="Century Gothic"/>
              </a:rPr>
              <a:t>lesbisch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6. (</a:t>
            </a:r>
            <a:r>
              <a:rPr lang="en-GB" sz="2000" b="0" i="0" u="none" strike="noStrike" cap="none" dirty="0" err="1">
                <a:solidFill>
                  <a:srgbClr val="3D3C3C"/>
                </a:solidFill>
                <a:latin typeface="Century Gothic"/>
                <a:ea typeface="Century Gothic"/>
                <a:cs typeface="Century Gothic"/>
                <a:sym typeface="Century Gothic"/>
              </a:rPr>
              <a:t>ein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Deutscher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9. </a:t>
            </a:r>
            <a:r>
              <a:rPr lang="en-GB" sz="2000" b="0" i="0" u="none" strike="noStrike" cap="none" dirty="0" err="1">
                <a:solidFill>
                  <a:srgbClr val="3D3C3C"/>
                </a:solidFill>
                <a:latin typeface="Century Gothic"/>
                <a:ea typeface="Century Gothic"/>
                <a:cs typeface="Century Gothic"/>
                <a:sym typeface="Century Gothic"/>
              </a:rPr>
              <a:t>Großbritannien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10. hetero(</a:t>
            </a:r>
            <a:r>
              <a:rPr lang="en-GB" sz="2000" b="0" i="0" u="none" strike="noStrike" cap="none" dirty="0" err="1">
                <a:solidFill>
                  <a:srgbClr val="3D3C3C"/>
                </a:solidFill>
                <a:latin typeface="Century Gothic"/>
                <a:ea typeface="Century Gothic"/>
                <a:cs typeface="Century Gothic"/>
                <a:sym typeface="Century Gothic"/>
              </a:rPr>
              <a:t>sexuell</a:t>
            </a:r>
            <a:r>
              <a:rPr lang="en-GB" sz="20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13. </a:t>
            </a:r>
            <a:r>
              <a:rPr lang="en-GB" sz="2000" b="0" i="0" u="none" strike="noStrike" cap="none" dirty="0" err="1">
                <a:solidFill>
                  <a:srgbClr val="3D3C3C"/>
                </a:solidFill>
                <a:latin typeface="Century Gothic"/>
                <a:ea typeface="Century Gothic"/>
                <a:cs typeface="Century Gothic"/>
                <a:sym typeface="Century Gothic"/>
              </a:rPr>
              <a:t>schwul</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14. </a:t>
            </a:r>
            <a:r>
              <a:rPr lang="en-GB" sz="2000" b="0" i="0" u="none" strike="noStrike" cap="none" dirty="0" err="1">
                <a:solidFill>
                  <a:srgbClr val="3D3C3C"/>
                </a:solidFill>
                <a:latin typeface="Century Gothic"/>
                <a:ea typeface="Century Gothic"/>
                <a:cs typeface="Century Gothic"/>
                <a:sym typeface="Century Gothic"/>
              </a:rPr>
              <a:t>europäisch</a:t>
            </a:r>
            <a:endParaRPr sz="2000" b="0" i="0" u="none" strike="noStrike" cap="none" dirty="0">
              <a:solidFill>
                <a:srgbClr val="3D3C3C"/>
              </a:solidFill>
              <a:latin typeface="Century Gothic"/>
              <a:ea typeface="Century Gothic"/>
              <a:cs typeface="Century Gothic"/>
              <a:sym typeface="Century Gothic"/>
            </a:endParaRPr>
          </a:p>
        </p:txBody>
      </p:sp>
      <p:pic>
        <p:nvPicPr>
          <p:cNvPr id="150" name="Google Shape;150;p3" descr="Shape, arrow&#10;&#10;Description automatically generated"/>
          <p:cNvPicPr preferRelativeResize="0"/>
          <p:nvPr/>
        </p:nvPicPr>
        <p:blipFill rotWithShape="1">
          <a:blip r:embed="rId5">
            <a:alphaModFix/>
          </a:blip>
          <a:srcRect/>
          <a:stretch/>
        </p:blipFill>
        <p:spPr>
          <a:xfrm>
            <a:off x="1891304" y="1168911"/>
            <a:ext cx="322486" cy="298803"/>
          </a:xfrm>
          <a:prstGeom prst="rect">
            <a:avLst/>
          </a:prstGeom>
          <a:noFill/>
          <a:ln>
            <a:noFill/>
          </a:ln>
        </p:spPr>
      </p:pic>
      <p:grpSp>
        <p:nvGrpSpPr>
          <p:cNvPr id="151" name="Google Shape;151;p3"/>
          <p:cNvGrpSpPr/>
          <p:nvPr/>
        </p:nvGrpSpPr>
        <p:grpSpPr>
          <a:xfrm>
            <a:off x="8009835" y="213557"/>
            <a:ext cx="2300952" cy="465374"/>
            <a:chOff x="8009835" y="213557"/>
            <a:chExt cx="2300952" cy="465374"/>
          </a:xfrm>
        </p:grpSpPr>
        <p:sp>
          <p:nvSpPr>
            <p:cNvPr id="152" name="Google Shape;152;p3"/>
            <p:cNvSpPr txBox="1"/>
            <p:nvPr/>
          </p:nvSpPr>
          <p:spPr>
            <a:xfrm>
              <a:off x="8009835"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c</a:t>
              </a:r>
              <a:endParaRPr sz="1400" b="0" i="0" u="none" strike="noStrike" cap="none" dirty="0">
                <a:solidFill>
                  <a:srgbClr val="000000"/>
                </a:solidFill>
                <a:latin typeface="Arial"/>
                <a:ea typeface="Arial"/>
                <a:cs typeface="Arial"/>
                <a:sym typeface="Arial"/>
              </a:endParaRPr>
            </a:p>
          </p:txBody>
        </p:sp>
        <p:sp>
          <p:nvSpPr>
            <p:cNvPr id="153" name="Google Shape;153;p3"/>
            <p:cNvSpPr txBox="1"/>
            <p:nvPr/>
          </p:nvSpPr>
          <p:spPr>
            <a:xfrm>
              <a:off x="8299556"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154" name="Google Shape;154;p3"/>
            <p:cNvSpPr txBox="1"/>
            <p:nvPr/>
          </p:nvSpPr>
          <p:spPr>
            <a:xfrm>
              <a:off x="8600035"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55" name="Google Shape;155;p3"/>
            <p:cNvSpPr txBox="1"/>
            <p:nvPr/>
          </p:nvSpPr>
          <p:spPr>
            <a:xfrm>
              <a:off x="8889756"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2400" b="1" i="0" u="none" strike="noStrike" cap="none">
                <a:solidFill>
                  <a:srgbClr val="3D3C3C"/>
                </a:solidFill>
                <a:latin typeface="Century Gothic"/>
                <a:ea typeface="Century Gothic"/>
                <a:cs typeface="Century Gothic"/>
                <a:sym typeface="Century Gothic"/>
              </a:endParaRPr>
            </a:p>
          </p:txBody>
        </p:sp>
        <p:sp>
          <p:nvSpPr>
            <p:cNvPr id="156" name="Google Shape;156;p3"/>
            <p:cNvSpPr txBox="1"/>
            <p:nvPr/>
          </p:nvSpPr>
          <p:spPr>
            <a:xfrm>
              <a:off x="9178826" y="217266"/>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157" name="Google Shape;157;p3"/>
            <p:cNvSpPr txBox="1"/>
            <p:nvPr/>
          </p:nvSpPr>
          <p:spPr>
            <a:xfrm>
              <a:off x="9475734"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158" name="Google Shape;158;p3"/>
            <p:cNvSpPr txBox="1"/>
            <p:nvPr/>
          </p:nvSpPr>
          <p:spPr>
            <a:xfrm>
              <a:off x="9776517"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159" name="Google Shape;159;p3"/>
            <p:cNvSpPr txBox="1"/>
            <p:nvPr/>
          </p:nvSpPr>
          <p:spPr>
            <a:xfrm>
              <a:off x="10066238" y="213557"/>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grpSp>
      <p:pic>
        <p:nvPicPr>
          <p:cNvPr id="160" name="Google Shape;160;p3" descr="Shape, arrow&#10;&#10;Description automatically generated"/>
          <p:cNvPicPr preferRelativeResize="0"/>
          <p:nvPr/>
        </p:nvPicPr>
        <p:blipFill rotWithShape="1">
          <a:blip r:embed="rId5">
            <a:alphaModFix/>
          </a:blip>
          <a:srcRect/>
          <a:stretch/>
        </p:blipFill>
        <p:spPr>
          <a:xfrm>
            <a:off x="1407342" y="1427300"/>
            <a:ext cx="322486" cy="298803"/>
          </a:xfrm>
          <a:prstGeom prst="rect">
            <a:avLst/>
          </a:prstGeom>
          <a:noFill/>
          <a:ln>
            <a:noFill/>
          </a:ln>
        </p:spPr>
      </p:pic>
      <p:grpSp>
        <p:nvGrpSpPr>
          <p:cNvPr id="161" name="Google Shape;161;p3"/>
          <p:cNvGrpSpPr/>
          <p:nvPr/>
        </p:nvGrpSpPr>
        <p:grpSpPr>
          <a:xfrm>
            <a:off x="6302352" y="1366591"/>
            <a:ext cx="2300952" cy="484373"/>
            <a:chOff x="6302352" y="1366591"/>
            <a:chExt cx="2300952" cy="484373"/>
          </a:xfrm>
        </p:grpSpPr>
        <p:sp>
          <p:nvSpPr>
            <p:cNvPr id="162" name="Google Shape;162;p3"/>
            <p:cNvSpPr txBox="1"/>
            <p:nvPr/>
          </p:nvSpPr>
          <p:spPr>
            <a:xfrm>
              <a:off x="6302352" y="13784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163" name="Google Shape;163;p3"/>
            <p:cNvSpPr txBox="1"/>
            <p:nvPr/>
          </p:nvSpPr>
          <p:spPr>
            <a:xfrm>
              <a:off x="6563264" y="137844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164" name="Google Shape;164;p3"/>
            <p:cNvSpPr txBox="1"/>
            <p:nvPr/>
          </p:nvSpPr>
          <p:spPr>
            <a:xfrm>
              <a:off x="6862648" y="137844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165" name="Google Shape;165;p3"/>
            <p:cNvSpPr txBox="1"/>
            <p:nvPr/>
          </p:nvSpPr>
          <p:spPr>
            <a:xfrm>
              <a:off x="7182087" y="136659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166" name="Google Shape;166;p3"/>
            <p:cNvSpPr txBox="1"/>
            <p:nvPr/>
          </p:nvSpPr>
          <p:spPr>
            <a:xfrm>
              <a:off x="7466415" y="138929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167" name="Google Shape;167;p3"/>
            <p:cNvSpPr txBox="1"/>
            <p:nvPr/>
          </p:nvSpPr>
          <p:spPr>
            <a:xfrm>
              <a:off x="7733550" y="137844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168" name="Google Shape;168;p3"/>
            <p:cNvSpPr txBox="1"/>
            <p:nvPr/>
          </p:nvSpPr>
          <p:spPr>
            <a:xfrm>
              <a:off x="8069034" y="13784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69" name="Google Shape;169;p3"/>
            <p:cNvSpPr txBox="1"/>
            <p:nvPr/>
          </p:nvSpPr>
          <p:spPr>
            <a:xfrm>
              <a:off x="8358755" y="13784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d</a:t>
              </a:r>
              <a:endParaRPr sz="1400" b="0" i="0" u="none" strike="noStrike" cap="none">
                <a:solidFill>
                  <a:srgbClr val="000000"/>
                </a:solidFill>
                <a:latin typeface="Arial"/>
                <a:ea typeface="Arial"/>
                <a:cs typeface="Arial"/>
                <a:sym typeface="Arial"/>
              </a:endParaRPr>
            </a:p>
          </p:txBody>
        </p:sp>
      </p:grpSp>
      <p:pic>
        <p:nvPicPr>
          <p:cNvPr id="170" name="Google Shape;170;p3" descr="Shape, arrow&#10;&#10;Description automatically generated"/>
          <p:cNvPicPr preferRelativeResize="0"/>
          <p:nvPr/>
        </p:nvPicPr>
        <p:blipFill rotWithShape="1">
          <a:blip r:embed="rId5">
            <a:alphaModFix/>
          </a:blip>
          <a:srcRect/>
          <a:stretch/>
        </p:blipFill>
        <p:spPr>
          <a:xfrm>
            <a:off x="2800739" y="1735076"/>
            <a:ext cx="322486" cy="298803"/>
          </a:xfrm>
          <a:prstGeom prst="rect">
            <a:avLst/>
          </a:prstGeom>
          <a:noFill/>
          <a:ln>
            <a:noFill/>
          </a:ln>
        </p:spPr>
      </p:pic>
      <p:sp>
        <p:nvSpPr>
          <p:cNvPr id="171" name="Google Shape;171;p3"/>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Vokabeln</a:t>
            </a:r>
            <a:endParaRPr sz="2000" b="1" i="0" u="none" strike="noStrike" cap="none">
              <a:solidFill>
                <a:schemeClr val="lt1"/>
              </a:solidFill>
              <a:latin typeface="Century Gothic"/>
              <a:ea typeface="Century Gothic"/>
              <a:cs typeface="Century Gothic"/>
              <a:sym typeface="Century Gothic"/>
            </a:endParaRPr>
          </a:p>
        </p:txBody>
      </p:sp>
      <p:grpSp>
        <p:nvGrpSpPr>
          <p:cNvPr id="172" name="Google Shape;172;p3"/>
          <p:cNvGrpSpPr/>
          <p:nvPr/>
        </p:nvGrpSpPr>
        <p:grpSpPr>
          <a:xfrm>
            <a:off x="9475733" y="1391536"/>
            <a:ext cx="1990937" cy="461624"/>
            <a:chOff x="9475733" y="1391536"/>
            <a:chExt cx="1990937" cy="461624"/>
          </a:xfrm>
        </p:grpSpPr>
        <p:sp>
          <p:nvSpPr>
            <p:cNvPr id="173" name="Google Shape;173;p3"/>
            <p:cNvSpPr txBox="1"/>
            <p:nvPr/>
          </p:nvSpPr>
          <p:spPr>
            <a:xfrm>
              <a:off x="9475733"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74" name="Google Shape;174;p3"/>
            <p:cNvSpPr txBox="1"/>
            <p:nvPr/>
          </p:nvSpPr>
          <p:spPr>
            <a:xfrm>
              <a:off x="9776212"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p</a:t>
              </a:r>
              <a:endParaRPr sz="1400" b="0" i="0" u="none" strike="noStrike" cap="none">
                <a:solidFill>
                  <a:srgbClr val="000000"/>
                </a:solidFill>
                <a:latin typeface="Arial"/>
                <a:ea typeface="Arial"/>
                <a:cs typeface="Arial"/>
                <a:sym typeface="Arial"/>
              </a:endParaRPr>
            </a:p>
          </p:txBody>
        </p:sp>
        <p:sp>
          <p:nvSpPr>
            <p:cNvPr id="175" name="Google Shape;175;p3"/>
            <p:cNvSpPr txBox="1"/>
            <p:nvPr/>
          </p:nvSpPr>
          <p:spPr>
            <a:xfrm>
              <a:off x="10066237"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176" name="Google Shape;176;p3"/>
            <p:cNvSpPr txBox="1"/>
            <p:nvPr/>
          </p:nvSpPr>
          <p:spPr>
            <a:xfrm>
              <a:off x="10362494"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sp>
          <p:nvSpPr>
            <p:cNvPr id="177" name="Google Shape;177;p3"/>
            <p:cNvSpPr txBox="1"/>
            <p:nvPr/>
          </p:nvSpPr>
          <p:spPr>
            <a:xfrm>
              <a:off x="10637883"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178" name="Google Shape;178;p3"/>
            <p:cNvSpPr txBox="1"/>
            <p:nvPr/>
          </p:nvSpPr>
          <p:spPr>
            <a:xfrm>
              <a:off x="10938666"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79" name="Google Shape;179;p3"/>
            <p:cNvSpPr txBox="1"/>
            <p:nvPr/>
          </p:nvSpPr>
          <p:spPr>
            <a:xfrm>
              <a:off x="11222121" y="139153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grpSp>
      <p:pic>
        <p:nvPicPr>
          <p:cNvPr id="180" name="Google Shape;180;p3" descr="Shape, arrow&#10;&#10;Description automatically generated"/>
          <p:cNvPicPr preferRelativeResize="0"/>
          <p:nvPr/>
        </p:nvPicPr>
        <p:blipFill rotWithShape="1">
          <a:blip r:embed="rId5">
            <a:alphaModFix/>
          </a:blip>
          <a:srcRect/>
          <a:stretch/>
        </p:blipFill>
        <p:spPr>
          <a:xfrm>
            <a:off x="2662333" y="2128346"/>
            <a:ext cx="322486" cy="298803"/>
          </a:xfrm>
          <a:prstGeom prst="rect">
            <a:avLst/>
          </a:prstGeom>
          <a:noFill/>
          <a:ln>
            <a:noFill/>
          </a:ln>
        </p:spPr>
      </p:pic>
      <p:grpSp>
        <p:nvGrpSpPr>
          <p:cNvPr id="181" name="Google Shape;181;p3"/>
          <p:cNvGrpSpPr/>
          <p:nvPr/>
        </p:nvGrpSpPr>
        <p:grpSpPr>
          <a:xfrm>
            <a:off x="6294968" y="1956687"/>
            <a:ext cx="4021088" cy="484394"/>
            <a:chOff x="6278605" y="1930722"/>
            <a:chExt cx="4021088" cy="484394"/>
          </a:xfrm>
        </p:grpSpPr>
        <p:sp>
          <p:nvSpPr>
            <p:cNvPr id="182" name="Google Shape;182;p3"/>
            <p:cNvSpPr txBox="1"/>
            <p:nvPr/>
          </p:nvSpPr>
          <p:spPr>
            <a:xfrm>
              <a:off x="975237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183" name="Google Shape;183;p3"/>
            <p:cNvSpPr txBox="1"/>
            <p:nvPr/>
          </p:nvSpPr>
          <p:spPr>
            <a:xfrm>
              <a:off x="6546901"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84" name="Google Shape;184;p3"/>
            <p:cNvSpPr txBox="1"/>
            <p:nvPr/>
          </p:nvSpPr>
          <p:spPr>
            <a:xfrm>
              <a:off x="7104906"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185" name="Google Shape;185;p3"/>
            <p:cNvSpPr txBox="1"/>
            <p:nvPr/>
          </p:nvSpPr>
          <p:spPr>
            <a:xfrm>
              <a:off x="7394627"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86" name="Google Shape;186;p3"/>
            <p:cNvSpPr txBox="1"/>
            <p:nvPr/>
          </p:nvSpPr>
          <p:spPr>
            <a:xfrm>
              <a:off x="770580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187" name="Google Shape;187;p3"/>
            <p:cNvSpPr txBox="1"/>
            <p:nvPr/>
          </p:nvSpPr>
          <p:spPr>
            <a:xfrm>
              <a:off x="7975319" y="194285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188" name="Google Shape;188;p3"/>
            <p:cNvSpPr txBox="1"/>
            <p:nvPr/>
          </p:nvSpPr>
          <p:spPr>
            <a:xfrm>
              <a:off x="8282291" y="195349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189" name="Google Shape;189;p3"/>
            <p:cNvSpPr txBox="1"/>
            <p:nvPr/>
          </p:nvSpPr>
          <p:spPr>
            <a:xfrm>
              <a:off x="8592320"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190" name="Google Shape;190;p3"/>
            <p:cNvSpPr txBox="1"/>
            <p:nvPr/>
          </p:nvSpPr>
          <p:spPr>
            <a:xfrm>
              <a:off x="8889756"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191" name="Google Shape;191;p3"/>
            <p:cNvSpPr txBox="1"/>
            <p:nvPr/>
          </p:nvSpPr>
          <p:spPr>
            <a:xfrm>
              <a:off x="9471703" y="19307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192" name="Google Shape;192;p3"/>
            <p:cNvSpPr txBox="1"/>
            <p:nvPr/>
          </p:nvSpPr>
          <p:spPr>
            <a:xfrm>
              <a:off x="1005514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93" name="Google Shape;193;p3"/>
            <p:cNvSpPr txBox="1"/>
            <p:nvPr/>
          </p:nvSpPr>
          <p:spPr>
            <a:xfrm>
              <a:off x="6278605" y="19307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grpSp>
      <p:pic>
        <p:nvPicPr>
          <p:cNvPr id="194" name="Google Shape;194;p3" descr="Shape, arrow&#10;&#10;Description automatically generated"/>
          <p:cNvPicPr preferRelativeResize="0"/>
          <p:nvPr/>
        </p:nvPicPr>
        <p:blipFill rotWithShape="1">
          <a:blip r:embed="rId5">
            <a:alphaModFix/>
          </a:blip>
          <a:srcRect/>
          <a:stretch/>
        </p:blipFill>
        <p:spPr>
          <a:xfrm>
            <a:off x="3458882" y="2438475"/>
            <a:ext cx="322486" cy="298803"/>
          </a:xfrm>
          <a:prstGeom prst="rect">
            <a:avLst/>
          </a:prstGeom>
          <a:noFill/>
          <a:ln>
            <a:noFill/>
          </a:ln>
        </p:spPr>
      </p:pic>
      <p:grpSp>
        <p:nvGrpSpPr>
          <p:cNvPr id="195" name="Google Shape;195;p3"/>
          <p:cNvGrpSpPr/>
          <p:nvPr/>
        </p:nvGrpSpPr>
        <p:grpSpPr>
          <a:xfrm>
            <a:off x="7432459" y="2538321"/>
            <a:ext cx="1701846" cy="485346"/>
            <a:chOff x="7432459" y="2538321"/>
            <a:chExt cx="1701846" cy="485346"/>
          </a:xfrm>
        </p:grpSpPr>
        <p:sp>
          <p:nvSpPr>
            <p:cNvPr id="196" name="Google Shape;196;p3"/>
            <p:cNvSpPr txBox="1"/>
            <p:nvPr/>
          </p:nvSpPr>
          <p:spPr>
            <a:xfrm>
              <a:off x="8010013" y="254334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197" name="Google Shape;197;p3"/>
            <p:cNvSpPr txBox="1"/>
            <p:nvPr/>
          </p:nvSpPr>
          <p:spPr>
            <a:xfrm>
              <a:off x="8299734" y="254334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198" name="Google Shape;198;p3"/>
            <p:cNvSpPr txBox="1"/>
            <p:nvPr/>
          </p:nvSpPr>
          <p:spPr>
            <a:xfrm>
              <a:off x="8889756" y="253832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199" name="Google Shape;199;p3"/>
            <p:cNvSpPr txBox="1"/>
            <p:nvPr/>
          </p:nvSpPr>
          <p:spPr>
            <a:xfrm>
              <a:off x="8600035" y="253832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c</a:t>
              </a:r>
              <a:endParaRPr sz="1400" b="0" i="0" u="none" strike="noStrike" cap="none">
                <a:solidFill>
                  <a:srgbClr val="000000"/>
                </a:solidFill>
                <a:latin typeface="Arial"/>
                <a:ea typeface="Arial"/>
                <a:cs typeface="Arial"/>
                <a:sym typeface="Arial"/>
              </a:endParaRPr>
            </a:p>
          </p:txBody>
        </p:sp>
        <p:sp>
          <p:nvSpPr>
            <p:cNvPr id="200" name="Google Shape;200;p3"/>
            <p:cNvSpPr txBox="1"/>
            <p:nvPr/>
          </p:nvSpPr>
          <p:spPr>
            <a:xfrm>
              <a:off x="7732478" y="255095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01" name="Google Shape;201;p3"/>
            <p:cNvSpPr txBox="1"/>
            <p:nvPr/>
          </p:nvSpPr>
          <p:spPr>
            <a:xfrm>
              <a:off x="7432459" y="256204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F</a:t>
              </a:r>
              <a:endParaRPr sz="1400" b="0" i="0" u="none" strike="noStrike" cap="none">
                <a:solidFill>
                  <a:srgbClr val="000000"/>
                </a:solidFill>
                <a:latin typeface="Arial"/>
                <a:ea typeface="Arial"/>
                <a:cs typeface="Arial"/>
                <a:sym typeface="Arial"/>
              </a:endParaRPr>
            </a:p>
          </p:txBody>
        </p:sp>
      </p:grpSp>
      <p:pic>
        <p:nvPicPr>
          <p:cNvPr id="202" name="Google Shape;202;p3" descr="Shape, arrow&#10;&#10;Description automatically generated"/>
          <p:cNvPicPr preferRelativeResize="0"/>
          <p:nvPr/>
        </p:nvPicPr>
        <p:blipFill rotWithShape="1">
          <a:blip r:embed="rId5">
            <a:alphaModFix/>
          </a:blip>
          <a:srcRect/>
          <a:stretch/>
        </p:blipFill>
        <p:spPr>
          <a:xfrm>
            <a:off x="2629689" y="2713815"/>
            <a:ext cx="322486" cy="298803"/>
          </a:xfrm>
          <a:prstGeom prst="rect">
            <a:avLst/>
          </a:prstGeom>
          <a:noFill/>
          <a:ln>
            <a:noFill/>
          </a:ln>
        </p:spPr>
      </p:pic>
      <p:grpSp>
        <p:nvGrpSpPr>
          <p:cNvPr id="203" name="Google Shape;203;p3"/>
          <p:cNvGrpSpPr/>
          <p:nvPr/>
        </p:nvGrpSpPr>
        <p:grpSpPr>
          <a:xfrm>
            <a:off x="5955975" y="3104781"/>
            <a:ext cx="4083064" cy="493882"/>
            <a:chOff x="5955975" y="3104781"/>
            <a:chExt cx="4083064" cy="493882"/>
          </a:xfrm>
        </p:grpSpPr>
        <p:sp>
          <p:nvSpPr>
            <p:cNvPr id="204" name="Google Shape;204;p3"/>
            <p:cNvSpPr txBox="1"/>
            <p:nvPr/>
          </p:nvSpPr>
          <p:spPr>
            <a:xfrm>
              <a:off x="5955975"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05" name="Google Shape;205;p3"/>
            <p:cNvSpPr txBox="1"/>
            <p:nvPr/>
          </p:nvSpPr>
          <p:spPr>
            <a:xfrm>
              <a:off x="6572031" y="313703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06" name="Google Shape;206;p3"/>
            <p:cNvSpPr txBox="1"/>
            <p:nvPr/>
          </p:nvSpPr>
          <p:spPr>
            <a:xfrm>
              <a:off x="6844159" y="310478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07" name="Google Shape;207;p3"/>
            <p:cNvSpPr txBox="1"/>
            <p:nvPr/>
          </p:nvSpPr>
          <p:spPr>
            <a:xfrm>
              <a:off x="7126831" y="311723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r</a:t>
              </a:r>
              <a:endParaRPr sz="1400" b="0" i="0" u="none" strike="noStrike" cap="none" dirty="0">
                <a:solidFill>
                  <a:srgbClr val="000000"/>
                </a:solidFill>
                <a:latin typeface="Arial"/>
                <a:ea typeface="Arial"/>
                <a:cs typeface="Arial"/>
                <a:sym typeface="Arial"/>
              </a:endParaRPr>
            </a:p>
          </p:txBody>
        </p:sp>
        <p:sp>
          <p:nvSpPr>
            <p:cNvPr id="208" name="Google Shape;208;p3"/>
            <p:cNvSpPr txBox="1"/>
            <p:nvPr/>
          </p:nvSpPr>
          <p:spPr>
            <a:xfrm>
              <a:off x="7455634" y="311727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09" name="Google Shape;209;p3"/>
            <p:cNvSpPr txBox="1"/>
            <p:nvPr/>
          </p:nvSpPr>
          <p:spPr>
            <a:xfrm>
              <a:off x="8009835"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10" name="Google Shape;210;p3"/>
            <p:cNvSpPr txBox="1"/>
            <p:nvPr/>
          </p:nvSpPr>
          <p:spPr>
            <a:xfrm>
              <a:off x="7720536"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11" name="Google Shape;211;p3"/>
            <p:cNvSpPr txBox="1"/>
            <p:nvPr/>
          </p:nvSpPr>
          <p:spPr>
            <a:xfrm>
              <a:off x="9508691" y="3133377"/>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12" name="Google Shape;212;p3"/>
            <p:cNvSpPr txBox="1"/>
            <p:nvPr/>
          </p:nvSpPr>
          <p:spPr>
            <a:xfrm>
              <a:off x="9211049" y="311727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13" name="Google Shape;213;p3"/>
            <p:cNvSpPr txBox="1"/>
            <p:nvPr/>
          </p:nvSpPr>
          <p:spPr>
            <a:xfrm>
              <a:off x="9794490"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14" name="Google Shape;214;p3"/>
            <p:cNvSpPr txBox="1"/>
            <p:nvPr/>
          </p:nvSpPr>
          <p:spPr>
            <a:xfrm>
              <a:off x="8628086" y="311727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w</a:t>
              </a:r>
              <a:endParaRPr sz="1400" b="0" i="0" u="none" strike="noStrike" cap="none">
                <a:solidFill>
                  <a:srgbClr val="000000"/>
                </a:solidFill>
                <a:latin typeface="Arial"/>
                <a:ea typeface="Arial"/>
                <a:cs typeface="Arial"/>
                <a:sym typeface="Arial"/>
              </a:endParaRPr>
            </a:p>
          </p:txBody>
        </p:sp>
        <p:sp>
          <p:nvSpPr>
            <p:cNvPr id="215" name="Google Shape;215;p3"/>
            <p:cNvSpPr txBox="1"/>
            <p:nvPr/>
          </p:nvSpPr>
          <p:spPr>
            <a:xfrm>
              <a:off x="8917807" y="311727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grpSp>
      <p:pic>
        <p:nvPicPr>
          <p:cNvPr id="216" name="Google Shape;216;p3" descr="Shape, arrow&#10;&#10;Description automatically generated"/>
          <p:cNvPicPr preferRelativeResize="0"/>
          <p:nvPr/>
        </p:nvPicPr>
        <p:blipFill rotWithShape="1">
          <a:blip r:embed="rId5">
            <a:alphaModFix/>
          </a:blip>
          <a:srcRect/>
          <a:stretch/>
        </p:blipFill>
        <p:spPr>
          <a:xfrm>
            <a:off x="1991718" y="3036811"/>
            <a:ext cx="322486" cy="298803"/>
          </a:xfrm>
          <a:prstGeom prst="rect">
            <a:avLst/>
          </a:prstGeom>
          <a:noFill/>
          <a:ln>
            <a:noFill/>
          </a:ln>
        </p:spPr>
      </p:pic>
      <p:grpSp>
        <p:nvGrpSpPr>
          <p:cNvPr id="217" name="Google Shape;217;p3"/>
          <p:cNvGrpSpPr/>
          <p:nvPr/>
        </p:nvGrpSpPr>
        <p:grpSpPr>
          <a:xfrm>
            <a:off x="7169027" y="3972358"/>
            <a:ext cx="3439350" cy="474751"/>
            <a:chOff x="7169027" y="3972358"/>
            <a:chExt cx="3439350" cy="474751"/>
          </a:xfrm>
        </p:grpSpPr>
        <p:sp>
          <p:nvSpPr>
            <p:cNvPr id="218" name="Google Shape;218;p3"/>
            <p:cNvSpPr txBox="1"/>
            <p:nvPr/>
          </p:nvSpPr>
          <p:spPr>
            <a:xfrm>
              <a:off x="8299556"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19" name="Google Shape;219;p3"/>
            <p:cNvSpPr txBox="1"/>
            <p:nvPr/>
          </p:nvSpPr>
          <p:spPr>
            <a:xfrm>
              <a:off x="8031260"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20" name="Google Shape;220;p3"/>
            <p:cNvSpPr txBox="1"/>
            <p:nvPr/>
          </p:nvSpPr>
          <p:spPr>
            <a:xfrm>
              <a:off x="7169027"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1400" b="0" i="0" u="none" strike="noStrike" cap="none">
                <a:solidFill>
                  <a:srgbClr val="000000"/>
                </a:solidFill>
                <a:latin typeface="Arial"/>
                <a:ea typeface="Arial"/>
                <a:cs typeface="Arial"/>
                <a:sym typeface="Arial"/>
              </a:endParaRPr>
            </a:p>
          </p:txBody>
        </p:sp>
        <p:sp>
          <p:nvSpPr>
            <p:cNvPr id="221" name="Google Shape;221;p3"/>
            <p:cNvSpPr txBox="1"/>
            <p:nvPr/>
          </p:nvSpPr>
          <p:spPr>
            <a:xfrm>
              <a:off x="7410990" y="397235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2400" b="1" i="0" u="none" strike="noStrike" cap="none">
                <a:solidFill>
                  <a:srgbClr val="3D3C3C"/>
                </a:solidFill>
                <a:latin typeface="Century Gothic"/>
                <a:ea typeface="Century Gothic"/>
                <a:cs typeface="Century Gothic"/>
                <a:sym typeface="Century Gothic"/>
              </a:endParaRPr>
            </a:p>
          </p:txBody>
        </p:sp>
        <p:sp>
          <p:nvSpPr>
            <p:cNvPr id="222" name="Google Shape;222;p3"/>
            <p:cNvSpPr txBox="1"/>
            <p:nvPr/>
          </p:nvSpPr>
          <p:spPr>
            <a:xfrm>
              <a:off x="7710024"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23" name="Google Shape;223;p3"/>
            <p:cNvSpPr txBox="1"/>
            <p:nvPr/>
          </p:nvSpPr>
          <p:spPr>
            <a:xfrm>
              <a:off x="9498326"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2400" b="1" i="0" u="none" strike="noStrike" cap="none">
                <a:solidFill>
                  <a:srgbClr val="3D3C3C"/>
                </a:solidFill>
                <a:latin typeface="Century Gothic"/>
                <a:ea typeface="Century Gothic"/>
                <a:cs typeface="Century Gothic"/>
                <a:sym typeface="Century Gothic"/>
              </a:endParaRPr>
            </a:p>
          </p:txBody>
        </p:sp>
        <p:sp>
          <p:nvSpPr>
            <p:cNvPr id="224" name="Google Shape;224;p3"/>
            <p:cNvSpPr txBox="1"/>
            <p:nvPr/>
          </p:nvSpPr>
          <p:spPr>
            <a:xfrm>
              <a:off x="9788047"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25" name="Google Shape;225;p3"/>
            <p:cNvSpPr txBox="1"/>
            <p:nvPr/>
          </p:nvSpPr>
          <p:spPr>
            <a:xfrm>
              <a:off x="10077768"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26" name="Google Shape;226;p3"/>
            <p:cNvSpPr txBox="1"/>
            <p:nvPr/>
          </p:nvSpPr>
          <p:spPr>
            <a:xfrm>
              <a:off x="10363828"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sp>
          <p:nvSpPr>
            <p:cNvPr id="227" name="Google Shape;227;p3"/>
            <p:cNvSpPr txBox="1"/>
            <p:nvPr/>
          </p:nvSpPr>
          <p:spPr>
            <a:xfrm>
              <a:off x="8903019" y="398544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sp>
          <p:nvSpPr>
            <p:cNvPr id="228" name="Google Shape;228;p3"/>
            <p:cNvSpPr txBox="1"/>
            <p:nvPr/>
          </p:nvSpPr>
          <p:spPr>
            <a:xfrm>
              <a:off x="9222644" y="398544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grpSp>
      <p:pic>
        <p:nvPicPr>
          <p:cNvPr id="229" name="Google Shape;229;p3" descr="Shape, arrow&#10;&#10;Description automatically generated"/>
          <p:cNvPicPr preferRelativeResize="0"/>
          <p:nvPr/>
        </p:nvPicPr>
        <p:blipFill rotWithShape="1">
          <a:blip r:embed="rId5">
            <a:alphaModFix/>
          </a:blip>
          <a:srcRect/>
          <a:stretch/>
        </p:blipFill>
        <p:spPr>
          <a:xfrm>
            <a:off x="1714919" y="3364189"/>
            <a:ext cx="322486" cy="298803"/>
          </a:xfrm>
          <a:prstGeom prst="rect">
            <a:avLst/>
          </a:prstGeom>
          <a:noFill/>
          <a:ln>
            <a:noFill/>
          </a:ln>
        </p:spPr>
      </p:pic>
      <p:grpSp>
        <p:nvGrpSpPr>
          <p:cNvPr id="230" name="Google Shape;230;p3"/>
          <p:cNvGrpSpPr/>
          <p:nvPr/>
        </p:nvGrpSpPr>
        <p:grpSpPr>
          <a:xfrm>
            <a:off x="7166480" y="4586410"/>
            <a:ext cx="2574653" cy="461665"/>
            <a:chOff x="7166480" y="4586410"/>
            <a:chExt cx="2574653" cy="461665"/>
          </a:xfrm>
        </p:grpSpPr>
        <p:sp>
          <p:nvSpPr>
            <p:cNvPr id="231" name="Google Shape;231;p3"/>
            <p:cNvSpPr txBox="1"/>
            <p:nvPr/>
          </p:nvSpPr>
          <p:spPr>
            <a:xfrm>
              <a:off x="8899544"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32" name="Google Shape;232;p3"/>
            <p:cNvSpPr txBox="1"/>
            <p:nvPr/>
          </p:nvSpPr>
          <p:spPr>
            <a:xfrm>
              <a:off x="9496584"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33" name="Google Shape;233;p3"/>
            <p:cNvSpPr txBox="1"/>
            <p:nvPr/>
          </p:nvSpPr>
          <p:spPr>
            <a:xfrm>
              <a:off x="9228288"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34" name="Google Shape;234;p3"/>
            <p:cNvSpPr txBox="1"/>
            <p:nvPr/>
          </p:nvSpPr>
          <p:spPr>
            <a:xfrm>
              <a:off x="7443685"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35" name="Google Shape;235;p3"/>
            <p:cNvSpPr txBox="1"/>
            <p:nvPr/>
          </p:nvSpPr>
          <p:spPr>
            <a:xfrm>
              <a:off x="7733406"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36" name="Google Shape;236;p3"/>
            <p:cNvSpPr txBox="1"/>
            <p:nvPr/>
          </p:nvSpPr>
          <p:spPr>
            <a:xfrm>
              <a:off x="7166480"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37" name="Google Shape;237;p3"/>
            <p:cNvSpPr txBox="1"/>
            <p:nvPr/>
          </p:nvSpPr>
          <p:spPr>
            <a:xfrm>
              <a:off x="8312139"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238" name="Google Shape;238;p3"/>
            <p:cNvSpPr txBox="1"/>
            <p:nvPr/>
          </p:nvSpPr>
          <p:spPr>
            <a:xfrm>
              <a:off x="8617986"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39" name="Google Shape;239;p3"/>
            <p:cNvSpPr txBox="1"/>
            <p:nvPr/>
          </p:nvSpPr>
          <p:spPr>
            <a:xfrm>
              <a:off x="8036941"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grpSp>
      <p:pic>
        <p:nvPicPr>
          <p:cNvPr id="240" name="Google Shape;240;p3" descr="Shape, arrow&#10;&#10;Description automatically generated"/>
          <p:cNvPicPr preferRelativeResize="0"/>
          <p:nvPr/>
        </p:nvPicPr>
        <p:blipFill rotWithShape="1">
          <a:blip r:embed="rId5">
            <a:alphaModFix/>
          </a:blip>
          <a:srcRect/>
          <a:stretch/>
        </p:blipFill>
        <p:spPr>
          <a:xfrm>
            <a:off x="1864805" y="3687910"/>
            <a:ext cx="322486" cy="298803"/>
          </a:xfrm>
          <a:prstGeom prst="rect">
            <a:avLst/>
          </a:prstGeom>
          <a:noFill/>
          <a:ln>
            <a:noFill/>
          </a:ln>
        </p:spPr>
      </p:pic>
      <p:grpSp>
        <p:nvGrpSpPr>
          <p:cNvPr id="241" name="Google Shape;241;p3"/>
          <p:cNvGrpSpPr/>
          <p:nvPr/>
        </p:nvGrpSpPr>
        <p:grpSpPr>
          <a:xfrm>
            <a:off x="8371736" y="5466464"/>
            <a:ext cx="2224529" cy="472281"/>
            <a:chOff x="8371736" y="5466464"/>
            <a:chExt cx="2224529" cy="472281"/>
          </a:xfrm>
        </p:grpSpPr>
        <p:sp>
          <p:nvSpPr>
            <p:cNvPr id="242" name="Google Shape;242;p3"/>
            <p:cNvSpPr txBox="1"/>
            <p:nvPr/>
          </p:nvSpPr>
          <p:spPr>
            <a:xfrm>
              <a:off x="10351716" y="546646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243" name="Google Shape;243;p3"/>
            <p:cNvSpPr txBox="1"/>
            <p:nvPr/>
          </p:nvSpPr>
          <p:spPr>
            <a:xfrm>
              <a:off x="10083420" y="546646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44" name="Google Shape;244;p3"/>
            <p:cNvSpPr txBox="1"/>
            <p:nvPr/>
          </p:nvSpPr>
          <p:spPr>
            <a:xfrm>
              <a:off x="9221187"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245" name="Google Shape;245;p3"/>
            <p:cNvSpPr txBox="1"/>
            <p:nvPr/>
          </p:nvSpPr>
          <p:spPr>
            <a:xfrm>
              <a:off x="9510908"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x</a:t>
              </a:r>
              <a:endParaRPr sz="2400" b="1" i="0" u="none" strike="noStrike" cap="none">
                <a:solidFill>
                  <a:srgbClr val="3D3C3C"/>
                </a:solidFill>
                <a:latin typeface="Century Gothic"/>
                <a:ea typeface="Century Gothic"/>
                <a:cs typeface="Century Gothic"/>
                <a:sym typeface="Century Gothic"/>
              </a:endParaRPr>
            </a:p>
          </p:txBody>
        </p:sp>
        <p:sp>
          <p:nvSpPr>
            <p:cNvPr id="246" name="Google Shape;246;p3"/>
            <p:cNvSpPr txBox="1"/>
            <p:nvPr/>
          </p:nvSpPr>
          <p:spPr>
            <a:xfrm>
              <a:off x="9762184"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247" name="Google Shape;247;p3"/>
            <p:cNvSpPr txBox="1"/>
            <p:nvPr/>
          </p:nvSpPr>
          <p:spPr>
            <a:xfrm>
              <a:off x="8371736"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sp>
          <p:nvSpPr>
            <p:cNvPr id="248" name="Google Shape;248;p3"/>
            <p:cNvSpPr txBox="1"/>
            <p:nvPr/>
          </p:nvSpPr>
          <p:spPr>
            <a:xfrm>
              <a:off x="8617355" y="547708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2400" b="1" i="0" u="none" strike="noStrike" cap="none">
                <a:solidFill>
                  <a:srgbClr val="3D3C3C"/>
                </a:solidFill>
                <a:latin typeface="Century Gothic"/>
                <a:ea typeface="Century Gothic"/>
                <a:cs typeface="Century Gothic"/>
                <a:sym typeface="Century Gothic"/>
              </a:endParaRPr>
            </a:p>
          </p:txBody>
        </p:sp>
        <p:sp>
          <p:nvSpPr>
            <p:cNvPr id="249" name="Google Shape;249;p3"/>
            <p:cNvSpPr txBox="1"/>
            <p:nvPr/>
          </p:nvSpPr>
          <p:spPr>
            <a:xfrm>
              <a:off x="8912733" y="546646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s</a:t>
              </a:r>
              <a:endParaRPr sz="1400" b="0" i="0" u="none" strike="noStrike" cap="none">
                <a:solidFill>
                  <a:srgbClr val="000000"/>
                </a:solidFill>
                <a:latin typeface="Arial"/>
                <a:ea typeface="Arial"/>
                <a:cs typeface="Arial"/>
                <a:sym typeface="Arial"/>
              </a:endParaRPr>
            </a:p>
          </p:txBody>
        </p:sp>
      </p:grpSp>
      <p:pic>
        <p:nvPicPr>
          <p:cNvPr id="250" name="Google Shape;250;p3" descr="Shape, arrow&#10;&#10;Description automatically generated"/>
          <p:cNvPicPr preferRelativeResize="0"/>
          <p:nvPr/>
        </p:nvPicPr>
        <p:blipFill rotWithShape="1">
          <a:blip r:embed="rId5">
            <a:alphaModFix/>
          </a:blip>
          <a:srcRect/>
          <a:stretch/>
        </p:blipFill>
        <p:spPr>
          <a:xfrm>
            <a:off x="1953174" y="4040206"/>
            <a:ext cx="322486" cy="298803"/>
          </a:xfrm>
          <a:prstGeom prst="rect">
            <a:avLst/>
          </a:prstGeom>
          <a:noFill/>
          <a:ln>
            <a:noFill/>
          </a:ln>
        </p:spPr>
      </p:pic>
      <p:grpSp>
        <p:nvGrpSpPr>
          <p:cNvPr id="251" name="Google Shape;251;p3"/>
          <p:cNvGrpSpPr/>
          <p:nvPr/>
        </p:nvGrpSpPr>
        <p:grpSpPr>
          <a:xfrm>
            <a:off x="5402532" y="5740497"/>
            <a:ext cx="2874294" cy="487730"/>
            <a:chOff x="5402532" y="5740497"/>
            <a:chExt cx="2874294" cy="487730"/>
          </a:xfrm>
        </p:grpSpPr>
        <p:grpSp>
          <p:nvGrpSpPr>
            <p:cNvPr id="252" name="Google Shape;252;p3"/>
            <p:cNvGrpSpPr/>
            <p:nvPr/>
          </p:nvGrpSpPr>
          <p:grpSpPr>
            <a:xfrm>
              <a:off x="5402532" y="5740497"/>
              <a:ext cx="2874294" cy="487730"/>
              <a:chOff x="7166480" y="4586410"/>
              <a:chExt cx="2874294" cy="487730"/>
            </a:xfrm>
          </p:grpSpPr>
          <p:sp>
            <p:nvSpPr>
              <p:cNvPr id="253" name="Google Shape;253;p3"/>
              <p:cNvSpPr txBox="1"/>
              <p:nvPr/>
            </p:nvSpPr>
            <p:spPr>
              <a:xfrm>
                <a:off x="9199185"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54" name="Google Shape;254;p3"/>
              <p:cNvSpPr txBox="1"/>
              <p:nvPr/>
            </p:nvSpPr>
            <p:spPr>
              <a:xfrm>
                <a:off x="9796225"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y</a:t>
                </a:r>
                <a:endParaRPr sz="1400" b="0" i="0" u="none" strike="noStrike" cap="none">
                  <a:solidFill>
                    <a:srgbClr val="000000"/>
                  </a:solidFill>
                  <a:latin typeface="Arial"/>
                  <a:ea typeface="Arial"/>
                  <a:cs typeface="Arial"/>
                  <a:sym typeface="Arial"/>
                </a:endParaRPr>
              </a:p>
            </p:txBody>
          </p:sp>
          <p:sp>
            <p:nvSpPr>
              <p:cNvPr id="255" name="Google Shape;255;p3"/>
              <p:cNvSpPr txBox="1"/>
              <p:nvPr/>
            </p:nvSpPr>
            <p:spPr>
              <a:xfrm>
                <a:off x="9527929"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56" name="Google Shape;256;p3"/>
              <p:cNvSpPr txBox="1"/>
              <p:nvPr/>
            </p:nvSpPr>
            <p:spPr>
              <a:xfrm>
                <a:off x="7443685" y="458641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257" name="Google Shape;257;p3"/>
              <p:cNvSpPr txBox="1"/>
              <p:nvPr/>
            </p:nvSpPr>
            <p:spPr>
              <a:xfrm>
                <a:off x="7733406"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58" name="Google Shape;258;p3"/>
              <p:cNvSpPr txBox="1"/>
              <p:nvPr/>
            </p:nvSpPr>
            <p:spPr>
              <a:xfrm>
                <a:off x="7166480" y="4586410"/>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59" name="Google Shape;259;p3"/>
              <p:cNvSpPr txBox="1"/>
              <p:nvPr/>
            </p:nvSpPr>
            <p:spPr>
              <a:xfrm>
                <a:off x="8611780" y="461247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260" name="Google Shape;260;p3"/>
              <p:cNvSpPr txBox="1"/>
              <p:nvPr/>
            </p:nvSpPr>
            <p:spPr>
              <a:xfrm>
                <a:off x="8917627" y="461247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2400" b="1" i="0" u="none" strike="noStrike" cap="none">
                  <a:solidFill>
                    <a:srgbClr val="3D3C3C"/>
                  </a:solidFill>
                  <a:latin typeface="Century Gothic"/>
                  <a:ea typeface="Century Gothic"/>
                  <a:cs typeface="Century Gothic"/>
                  <a:sym typeface="Century Gothic"/>
                </a:endParaRPr>
              </a:p>
            </p:txBody>
          </p:sp>
          <p:sp>
            <p:nvSpPr>
              <p:cNvPr id="261" name="Google Shape;261;p3"/>
              <p:cNvSpPr txBox="1"/>
              <p:nvPr/>
            </p:nvSpPr>
            <p:spPr>
              <a:xfrm>
                <a:off x="8336582" y="461247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grpSp>
        <p:sp>
          <p:nvSpPr>
            <p:cNvPr id="262" name="Google Shape;262;p3"/>
            <p:cNvSpPr txBox="1"/>
            <p:nvPr/>
          </p:nvSpPr>
          <p:spPr>
            <a:xfrm>
              <a:off x="6251016" y="5740497"/>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grpSp>
      <p:grpSp>
        <p:nvGrpSpPr>
          <p:cNvPr id="263" name="Google Shape;263;p3"/>
          <p:cNvGrpSpPr/>
          <p:nvPr/>
        </p:nvGrpSpPr>
        <p:grpSpPr>
          <a:xfrm>
            <a:off x="9762183" y="496568"/>
            <a:ext cx="272113" cy="3665621"/>
            <a:chOff x="9762183" y="496568"/>
            <a:chExt cx="272113" cy="3665621"/>
          </a:xfrm>
        </p:grpSpPr>
        <p:sp>
          <p:nvSpPr>
            <p:cNvPr id="264" name="Google Shape;264;p3"/>
            <p:cNvSpPr txBox="1"/>
            <p:nvPr/>
          </p:nvSpPr>
          <p:spPr>
            <a:xfrm>
              <a:off x="9768736" y="4965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2400" b="1" i="0" u="none" strike="noStrike" cap="none">
                <a:solidFill>
                  <a:srgbClr val="3D3C3C"/>
                </a:solidFill>
                <a:latin typeface="Century Gothic"/>
                <a:ea typeface="Century Gothic"/>
                <a:cs typeface="Century Gothic"/>
                <a:sym typeface="Century Gothic"/>
              </a:endParaRPr>
            </a:p>
          </p:txBody>
        </p:sp>
        <p:sp>
          <p:nvSpPr>
            <p:cNvPr id="265" name="Google Shape;265;p3"/>
            <p:cNvSpPr txBox="1"/>
            <p:nvPr/>
          </p:nvSpPr>
          <p:spPr>
            <a:xfrm>
              <a:off x="9762183" y="79387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66" name="Google Shape;266;p3"/>
            <p:cNvSpPr txBox="1"/>
            <p:nvPr/>
          </p:nvSpPr>
          <p:spPr>
            <a:xfrm>
              <a:off x="9789747" y="10777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267" name="Google Shape;267;p3"/>
            <p:cNvSpPr txBox="1"/>
            <p:nvPr/>
          </p:nvSpPr>
          <p:spPr>
            <a:xfrm>
              <a:off x="9776212" y="165808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68" name="Google Shape;268;p3"/>
            <p:cNvSpPr txBox="1"/>
            <p:nvPr/>
          </p:nvSpPr>
          <p:spPr>
            <a:xfrm>
              <a:off x="9768736" y="223055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69" name="Google Shape;269;p3"/>
            <p:cNvSpPr txBox="1"/>
            <p:nvPr/>
          </p:nvSpPr>
          <p:spPr>
            <a:xfrm>
              <a:off x="9779768" y="280932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2400" b="1" i="0" u="none" strike="noStrike" cap="none">
                <a:solidFill>
                  <a:srgbClr val="3D3C3C"/>
                </a:solidFill>
                <a:latin typeface="Century Gothic"/>
                <a:ea typeface="Century Gothic"/>
                <a:cs typeface="Century Gothic"/>
                <a:sym typeface="Century Gothic"/>
              </a:endParaRPr>
            </a:p>
          </p:txBody>
        </p:sp>
        <p:sp>
          <p:nvSpPr>
            <p:cNvPr id="270" name="Google Shape;270;p3"/>
            <p:cNvSpPr txBox="1"/>
            <p:nvPr/>
          </p:nvSpPr>
          <p:spPr>
            <a:xfrm>
              <a:off x="9768519" y="343118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271" name="Google Shape;271;p3"/>
            <p:cNvSpPr txBox="1"/>
            <p:nvPr/>
          </p:nvSpPr>
          <p:spPr>
            <a:xfrm>
              <a:off x="9771814" y="3700524"/>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grpSp>
      <p:pic>
        <p:nvPicPr>
          <p:cNvPr id="272" name="Google Shape;272;p3" descr="Shape, arrow&#10;&#10;Description automatically generated"/>
          <p:cNvPicPr preferRelativeResize="0"/>
          <p:nvPr/>
        </p:nvPicPr>
        <p:blipFill rotWithShape="1">
          <a:blip r:embed="rId5">
            <a:alphaModFix/>
          </a:blip>
          <a:srcRect/>
          <a:stretch/>
        </p:blipFill>
        <p:spPr>
          <a:xfrm>
            <a:off x="4962778" y="3853500"/>
            <a:ext cx="322486" cy="298803"/>
          </a:xfrm>
          <a:prstGeom prst="rect">
            <a:avLst/>
          </a:prstGeom>
          <a:noFill/>
          <a:ln>
            <a:noFill/>
          </a:ln>
        </p:spPr>
      </p:pic>
      <p:pic>
        <p:nvPicPr>
          <p:cNvPr id="273" name="Google Shape;273;p3" descr="Shape, arrow&#10;&#10;Description automatically generated"/>
          <p:cNvPicPr preferRelativeResize="0"/>
          <p:nvPr/>
        </p:nvPicPr>
        <p:blipFill rotWithShape="1">
          <a:blip r:embed="rId5">
            <a:alphaModFix/>
          </a:blip>
          <a:srcRect/>
          <a:stretch/>
        </p:blipFill>
        <p:spPr>
          <a:xfrm>
            <a:off x="3687611" y="4162189"/>
            <a:ext cx="322486" cy="298803"/>
          </a:xfrm>
          <a:prstGeom prst="rect">
            <a:avLst/>
          </a:prstGeom>
          <a:noFill/>
          <a:ln>
            <a:noFill/>
          </a:ln>
        </p:spPr>
      </p:pic>
      <p:grpSp>
        <p:nvGrpSpPr>
          <p:cNvPr id="274" name="Google Shape;274;p3"/>
          <p:cNvGrpSpPr/>
          <p:nvPr/>
        </p:nvGrpSpPr>
        <p:grpSpPr>
          <a:xfrm>
            <a:off x="6555821" y="488113"/>
            <a:ext cx="256097" cy="1622292"/>
            <a:chOff x="6555821" y="488113"/>
            <a:chExt cx="256097" cy="1622292"/>
          </a:xfrm>
        </p:grpSpPr>
        <p:sp>
          <p:nvSpPr>
            <p:cNvPr id="275" name="Google Shape;275;p3"/>
            <p:cNvSpPr txBox="1"/>
            <p:nvPr/>
          </p:nvSpPr>
          <p:spPr>
            <a:xfrm>
              <a:off x="6567369" y="48811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2400" b="1" i="0" u="none" strike="noStrike" cap="none">
                <a:solidFill>
                  <a:srgbClr val="3D3C3C"/>
                </a:solidFill>
                <a:latin typeface="Century Gothic"/>
                <a:ea typeface="Century Gothic"/>
                <a:cs typeface="Century Gothic"/>
                <a:sym typeface="Century Gothic"/>
              </a:endParaRPr>
            </a:p>
          </p:txBody>
        </p:sp>
        <p:grpSp>
          <p:nvGrpSpPr>
            <p:cNvPr id="276" name="Google Shape;276;p3"/>
            <p:cNvGrpSpPr/>
            <p:nvPr/>
          </p:nvGrpSpPr>
          <p:grpSpPr>
            <a:xfrm>
              <a:off x="6555821" y="793869"/>
              <a:ext cx="249017" cy="1316536"/>
              <a:chOff x="6555821" y="793869"/>
              <a:chExt cx="249017" cy="1316536"/>
            </a:xfrm>
          </p:grpSpPr>
          <p:sp>
            <p:nvSpPr>
              <p:cNvPr id="277" name="Google Shape;277;p3"/>
              <p:cNvSpPr txBox="1"/>
              <p:nvPr/>
            </p:nvSpPr>
            <p:spPr>
              <a:xfrm>
                <a:off x="6560289" y="79386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2400" b="1" i="0" u="none" strike="noStrike" cap="none">
                  <a:solidFill>
                    <a:srgbClr val="3D3C3C"/>
                  </a:solidFill>
                  <a:latin typeface="Century Gothic"/>
                  <a:ea typeface="Century Gothic"/>
                  <a:cs typeface="Century Gothic"/>
                  <a:sym typeface="Century Gothic"/>
                </a:endParaRPr>
              </a:p>
            </p:txBody>
          </p:sp>
          <p:sp>
            <p:nvSpPr>
              <p:cNvPr id="278" name="Google Shape;278;p3"/>
              <p:cNvSpPr txBox="1"/>
              <p:nvPr/>
            </p:nvSpPr>
            <p:spPr>
              <a:xfrm>
                <a:off x="6555821" y="164874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w</a:t>
                </a:r>
                <a:endParaRPr sz="2400" b="1" i="0" u="none" strike="noStrike" cap="none">
                  <a:solidFill>
                    <a:srgbClr val="3D3C3C"/>
                  </a:solidFill>
                  <a:latin typeface="Century Gothic"/>
                  <a:ea typeface="Century Gothic"/>
                  <a:cs typeface="Century Gothic"/>
                  <a:sym typeface="Century Gothic"/>
                </a:endParaRPr>
              </a:p>
            </p:txBody>
          </p:sp>
        </p:grpSp>
      </p:grpSp>
      <p:pic>
        <p:nvPicPr>
          <p:cNvPr id="279" name="Google Shape;279;p3" descr="Shape, arrow&#10;&#10;Description automatically generated"/>
          <p:cNvPicPr preferRelativeResize="0"/>
          <p:nvPr/>
        </p:nvPicPr>
        <p:blipFill rotWithShape="1">
          <a:blip r:embed="rId5">
            <a:alphaModFix/>
          </a:blip>
          <a:srcRect/>
          <a:stretch/>
        </p:blipFill>
        <p:spPr>
          <a:xfrm>
            <a:off x="3652675" y="4460992"/>
            <a:ext cx="322486" cy="298803"/>
          </a:xfrm>
          <a:prstGeom prst="rect">
            <a:avLst/>
          </a:prstGeom>
          <a:noFill/>
          <a:ln>
            <a:noFill/>
          </a:ln>
        </p:spPr>
      </p:pic>
      <p:grpSp>
        <p:nvGrpSpPr>
          <p:cNvPr id="280" name="Google Shape;280;p3"/>
          <p:cNvGrpSpPr/>
          <p:nvPr/>
        </p:nvGrpSpPr>
        <p:grpSpPr>
          <a:xfrm>
            <a:off x="10935430" y="793869"/>
            <a:ext cx="262350" cy="2210942"/>
            <a:chOff x="10935796" y="793868"/>
            <a:chExt cx="262350" cy="2210942"/>
          </a:xfrm>
        </p:grpSpPr>
        <p:sp>
          <p:nvSpPr>
            <p:cNvPr id="281" name="Google Shape;281;p3"/>
            <p:cNvSpPr txBox="1"/>
            <p:nvPr/>
          </p:nvSpPr>
          <p:spPr>
            <a:xfrm>
              <a:off x="10935796" y="198916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grpSp>
          <p:nvGrpSpPr>
            <p:cNvPr id="282" name="Google Shape;282;p3"/>
            <p:cNvGrpSpPr/>
            <p:nvPr/>
          </p:nvGrpSpPr>
          <p:grpSpPr>
            <a:xfrm>
              <a:off x="10946948" y="793868"/>
              <a:ext cx="251198" cy="2210942"/>
              <a:chOff x="10946948" y="793868"/>
              <a:chExt cx="251198" cy="2210942"/>
            </a:xfrm>
          </p:grpSpPr>
          <p:sp>
            <p:nvSpPr>
              <p:cNvPr id="283" name="Google Shape;283;p3"/>
              <p:cNvSpPr txBox="1"/>
              <p:nvPr/>
            </p:nvSpPr>
            <p:spPr>
              <a:xfrm>
                <a:off x="10947738" y="109270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84" name="Google Shape;284;p3"/>
              <p:cNvSpPr txBox="1"/>
              <p:nvPr/>
            </p:nvSpPr>
            <p:spPr>
              <a:xfrm>
                <a:off x="10947738" y="7938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l</a:t>
                </a:r>
                <a:endParaRPr sz="1400" b="0" i="0" u="none" strike="noStrike" cap="none">
                  <a:solidFill>
                    <a:srgbClr val="000000"/>
                  </a:solidFill>
                  <a:latin typeface="Arial"/>
                  <a:ea typeface="Arial"/>
                  <a:cs typeface="Arial"/>
                  <a:sym typeface="Arial"/>
                </a:endParaRPr>
              </a:p>
            </p:txBody>
          </p:sp>
          <p:sp>
            <p:nvSpPr>
              <p:cNvPr id="285" name="Google Shape;285;p3"/>
              <p:cNvSpPr txBox="1"/>
              <p:nvPr/>
            </p:nvSpPr>
            <p:spPr>
              <a:xfrm>
                <a:off x="10947737" y="224977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286" name="Google Shape;286;p3"/>
              <p:cNvSpPr txBox="1"/>
              <p:nvPr/>
            </p:nvSpPr>
            <p:spPr>
              <a:xfrm>
                <a:off x="10946948" y="254318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dirty="0">
                    <a:solidFill>
                      <a:srgbClr val="3D3C3C"/>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sp>
            <p:nvSpPr>
              <p:cNvPr id="287" name="Google Shape;287;p3"/>
              <p:cNvSpPr txBox="1"/>
              <p:nvPr/>
            </p:nvSpPr>
            <p:spPr>
              <a:xfrm>
                <a:off x="10953597" y="169032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grpSp>
      </p:grpSp>
      <p:pic>
        <p:nvPicPr>
          <p:cNvPr id="288" name="Google Shape;288;p3" descr="Shape, arrow&#10;&#10;Description automatically generated"/>
          <p:cNvPicPr preferRelativeResize="0"/>
          <p:nvPr/>
        </p:nvPicPr>
        <p:blipFill rotWithShape="1">
          <a:blip r:embed="rId5">
            <a:alphaModFix/>
          </a:blip>
          <a:srcRect/>
          <a:stretch/>
        </p:blipFill>
        <p:spPr>
          <a:xfrm>
            <a:off x="4585576" y="4749231"/>
            <a:ext cx="322486" cy="298803"/>
          </a:xfrm>
          <a:prstGeom prst="rect">
            <a:avLst/>
          </a:prstGeom>
          <a:noFill/>
          <a:ln>
            <a:noFill/>
          </a:ln>
        </p:spPr>
      </p:pic>
      <p:grpSp>
        <p:nvGrpSpPr>
          <p:cNvPr id="289" name="Google Shape;289;p3"/>
          <p:cNvGrpSpPr/>
          <p:nvPr/>
        </p:nvGrpSpPr>
        <p:grpSpPr>
          <a:xfrm>
            <a:off x="7724036" y="2252150"/>
            <a:ext cx="259668" cy="2491680"/>
            <a:chOff x="7724036" y="2252150"/>
            <a:chExt cx="259668" cy="2491680"/>
          </a:xfrm>
        </p:grpSpPr>
        <p:sp>
          <p:nvSpPr>
            <p:cNvPr id="290" name="Google Shape;290;p3"/>
            <p:cNvSpPr txBox="1"/>
            <p:nvPr/>
          </p:nvSpPr>
          <p:spPr>
            <a:xfrm>
              <a:off x="7731764" y="225215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291" name="Google Shape;291;p3"/>
            <p:cNvSpPr txBox="1"/>
            <p:nvPr/>
          </p:nvSpPr>
          <p:spPr>
            <a:xfrm>
              <a:off x="7724036" y="283479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m</a:t>
              </a:r>
              <a:endParaRPr sz="1400" b="0" i="0" u="none" strike="noStrike" cap="none">
                <a:solidFill>
                  <a:srgbClr val="000000"/>
                </a:solidFill>
                <a:latin typeface="Arial"/>
                <a:ea typeface="Arial"/>
                <a:cs typeface="Arial"/>
                <a:sym typeface="Arial"/>
              </a:endParaRPr>
            </a:p>
          </p:txBody>
        </p:sp>
        <p:sp>
          <p:nvSpPr>
            <p:cNvPr id="292" name="Google Shape;292;p3"/>
            <p:cNvSpPr txBox="1"/>
            <p:nvPr/>
          </p:nvSpPr>
          <p:spPr>
            <a:xfrm>
              <a:off x="7739155" y="341401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n</a:t>
              </a:r>
              <a:endParaRPr sz="1400" b="0" i="0" u="none" strike="noStrike" cap="none">
                <a:solidFill>
                  <a:srgbClr val="000000"/>
                </a:solidFill>
                <a:latin typeface="Arial"/>
                <a:ea typeface="Arial"/>
                <a:cs typeface="Arial"/>
                <a:sym typeface="Arial"/>
              </a:endParaRPr>
            </a:p>
          </p:txBody>
        </p:sp>
        <p:sp>
          <p:nvSpPr>
            <p:cNvPr id="293" name="Google Shape;293;p3"/>
            <p:cNvSpPr txBox="1"/>
            <p:nvPr/>
          </p:nvSpPr>
          <p:spPr>
            <a:xfrm>
              <a:off x="7738451" y="428220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grpSp>
      <p:pic>
        <p:nvPicPr>
          <p:cNvPr id="294" name="Google Shape;294;p3" descr="Shape, arrow&#10;&#10;Description automatically generated"/>
          <p:cNvPicPr preferRelativeResize="0"/>
          <p:nvPr/>
        </p:nvPicPr>
        <p:blipFill rotWithShape="1">
          <a:blip r:embed="rId5">
            <a:alphaModFix/>
          </a:blip>
          <a:srcRect/>
          <a:stretch/>
        </p:blipFill>
        <p:spPr>
          <a:xfrm>
            <a:off x="4497943" y="5068446"/>
            <a:ext cx="322486" cy="298803"/>
          </a:xfrm>
          <a:prstGeom prst="rect">
            <a:avLst/>
          </a:prstGeom>
          <a:noFill/>
          <a:ln>
            <a:noFill/>
          </a:ln>
        </p:spPr>
      </p:pic>
      <p:grpSp>
        <p:nvGrpSpPr>
          <p:cNvPr id="295" name="Google Shape;295;p3"/>
          <p:cNvGrpSpPr/>
          <p:nvPr/>
        </p:nvGrpSpPr>
        <p:grpSpPr>
          <a:xfrm>
            <a:off x="5952893" y="2284591"/>
            <a:ext cx="272973" cy="3795753"/>
            <a:chOff x="5952893" y="2284591"/>
            <a:chExt cx="272973" cy="3795753"/>
          </a:xfrm>
        </p:grpSpPr>
        <p:grpSp>
          <p:nvGrpSpPr>
            <p:cNvPr id="296" name="Google Shape;296;p3"/>
            <p:cNvGrpSpPr/>
            <p:nvPr/>
          </p:nvGrpSpPr>
          <p:grpSpPr>
            <a:xfrm>
              <a:off x="5952893" y="2284591"/>
              <a:ext cx="272973" cy="3795753"/>
              <a:chOff x="5952893" y="2284591"/>
              <a:chExt cx="272973" cy="3795753"/>
            </a:xfrm>
          </p:grpSpPr>
          <p:sp>
            <p:nvSpPr>
              <p:cNvPr id="297" name="Google Shape;297;p3"/>
              <p:cNvSpPr txBox="1"/>
              <p:nvPr/>
            </p:nvSpPr>
            <p:spPr>
              <a:xfrm>
                <a:off x="5981317" y="2284591"/>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G</a:t>
                </a:r>
                <a:endParaRPr sz="1400" b="0" i="0" u="none" strike="noStrike" cap="none">
                  <a:solidFill>
                    <a:srgbClr val="000000"/>
                  </a:solidFill>
                  <a:latin typeface="Arial"/>
                  <a:ea typeface="Arial"/>
                  <a:cs typeface="Arial"/>
                  <a:sym typeface="Arial"/>
                </a:endParaRPr>
              </a:p>
            </p:txBody>
          </p:sp>
          <p:sp>
            <p:nvSpPr>
              <p:cNvPr id="298" name="Google Shape;298;p3"/>
              <p:cNvSpPr txBox="1"/>
              <p:nvPr/>
            </p:nvSpPr>
            <p:spPr>
              <a:xfrm>
                <a:off x="5954721" y="253832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299" name="Google Shape;299;p3"/>
              <p:cNvSpPr txBox="1"/>
              <p:nvPr/>
            </p:nvSpPr>
            <p:spPr>
              <a:xfrm>
                <a:off x="5952893" y="2811466"/>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2400" b="1" i="0" u="none" strike="noStrike" cap="none">
                  <a:solidFill>
                    <a:srgbClr val="3D3C3C"/>
                  </a:solidFill>
                  <a:latin typeface="Century Gothic"/>
                  <a:ea typeface="Century Gothic"/>
                  <a:cs typeface="Century Gothic"/>
                  <a:sym typeface="Century Gothic"/>
                </a:endParaRPr>
              </a:p>
            </p:txBody>
          </p:sp>
          <p:sp>
            <p:nvSpPr>
              <p:cNvPr id="300" name="Google Shape;300;p3"/>
              <p:cNvSpPr txBox="1"/>
              <p:nvPr/>
            </p:nvSpPr>
            <p:spPr>
              <a:xfrm>
                <a:off x="5958359" y="3433200"/>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grpSp>
            <p:nvGrpSpPr>
              <p:cNvPr id="301" name="Google Shape;301;p3"/>
              <p:cNvGrpSpPr/>
              <p:nvPr/>
            </p:nvGrpSpPr>
            <p:grpSpPr>
              <a:xfrm>
                <a:off x="5961335" y="4023290"/>
                <a:ext cx="257925" cy="2057054"/>
                <a:chOff x="10946948" y="793868"/>
                <a:chExt cx="257925" cy="2057054"/>
              </a:xfrm>
            </p:grpSpPr>
            <p:sp>
              <p:nvSpPr>
                <p:cNvPr id="302" name="Google Shape;302;p3"/>
                <p:cNvSpPr txBox="1"/>
                <p:nvPr/>
              </p:nvSpPr>
              <p:spPr>
                <a:xfrm>
                  <a:off x="10960324" y="192098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grpSp>
              <p:nvGrpSpPr>
                <p:cNvPr id="303" name="Google Shape;303;p3"/>
                <p:cNvGrpSpPr/>
                <p:nvPr/>
              </p:nvGrpSpPr>
              <p:grpSpPr>
                <a:xfrm>
                  <a:off x="10946948" y="793868"/>
                  <a:ext cx="251198" cy="2057054"/>
                  <a:chOff x="10946948" y="793868"/>
                  <a:chExt cx="251198" cy="2057054"/>
                </a:xfrm>
              </p:grpSpPr>
              <p:sp>
                <p:nvSpPr>
                  <p:cNvPr id="304" name="Google Shape;304;p3"/>
                  <p:cNvSpPr txBox="1"/>
                  <p:nvPr/>
                </p:nvSpPr>
                <p:spPr>
                  <a:xfrm>
                    <a:off x="10947738" y="109270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2400" b="1" i="0" u="none" strike="noStrike" cap="none">
                      <a:solidFill>
                        <a:srgbClr val="3D3C3C"/>
                      </a:solidFill>
                      <a:latin typeface="Century Gothic"/>
                      <a:ea typeface="Century Gothic"/>
                      <a:cs typeface="Century Gothic"/>
                      <a:sym typeface="Century Gothic"/>
                    </a:endParaRPr>
                  </a:p>
                </p:txBody>
              </p:sp>
              <p:sp>
                <p:nvSpPr>
                  <p:cNvPr id="305" name="Google Shape;305;p3"/>
                  <p:cNvSpPr txBox="1"/>
                  <p:nvPr/>
                </p:nvSpPr>
                <p:spPr>
                  <a:xfrm>
                    <a:off x="10947738" y="793868"/>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B</a:t>
                    </a:r>
                    <a:endParaRPr sz="1400" b="0" i="0" u="none" strike="noStrike" cap="none">
                      <a:solidFill>
                        <a:srgbClr val="000000"/>
                      </a:solidFill>
                      <a:latin typeface="Arial"/>
                      <a:ea typeface="Arial"/>
                      <a:cs typeface="Arial"/>
                      <a:sym typeface="Arial"/>
                    </a:endParaRPr>
                  </a:p>
                </p:txBody>
              </p:sp>
              <p:sp>
                <p:nvSpPr>
                  <p:cNvPr id="306" name="Google Shape;306;p3"/>
                  <p:cNvSpPr txBox="1"/>
                  <p:nvPr/>
                </p:nvSpPr>
                <p:spPr>
                  <a:xfrm>
                    <a:off x="10947737" y="2249776"/>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sp>
                <p:nvSpPr>
                  <p:cNvPr id="307" name="Google Shape;307;p3"/>
                  <p:cNvSpPr txBox="1"/>
                  <p:nvPr/>
                </p:nvSpPr>
                <p:spPr>
                  <a:xfrm>
                    <a:off x="10946948" y="2543186"/>
                    <a:ext cx="24454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endParaRPr sz="1400" b="0" i="0" u="none" strike="noStrike" cap="none">
                      <a:solidFill>
                        <a:srgbClr val="000000"/>
                      </a:solidFill>
                      <a:latin typeface="Arial"/>
                      <a:ea typeface="Arial"/>
                      <a:cs typeface="Arial"/>
                      <a:sym typeface="Arial"/>
                    </a:endParaRPr>
                  </a:p>
                </p:txBody>
              </p:sp>
              <p:sp>
                <p:nvSpPr>
                  <p:cNvPr id="308" name="Google Shape;308;p3"/>
                  <p:cNvSpPr txBox="1"/>
                  <p:nvPr/>
                </p:nvSpPr>
                <p:spPr>
                  <a:xfrm>
                    <a:off x="10953597" y="1690329"/>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grpSp>
          </p:grpSp>
        </p:grpSp>
        <p:sp>
          <p:nvSpPr>
            <p:cNvPr id="309" name="Google Shape;309;p3"/>
            <p:cNvSpPr txBox="1"/>
            <p:nvPr/>
          </p:nvSpPr>
          <p:spPr>
            <a:xfrm>
              <a:off x="5959492" y="4606822"/>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i</a:t>
              </a:r>
              <a:endParaRPr sz="1400" b="0" i="0" u="none" strike="noStrike" cap="none">
                <a:solidFill>
                  <a:srgbClr val="000000"/>
                </a:solidFill>
                <a:latin typeface="Arial"/>
                <a:ea typeface="Arial"/>
                <a:cs typeface="Arial"/>
                <a:sym typeface="Arial"/>
              </a:endParaRPr>
            </a:p>
          </p:txBody>
        </p:sp>
      </p:grpSp>
      <p:pic>
        <p:nvPicPr>
          <p:cNvPr id="310" name="Google Shape;310;p3" descr="Shape, arrow&#10;&#10;Description automatically generated"/>
          <p:cNvPicPr preferRelativeResize="0"/>
          <p:nvPr/>
        </p:nvPicPr>
        <p:blipFill rotWithShape="1">
          <a:blip r:embed="rId5">
            <a:alphaModFix/>
          </a:blip>
          <a:srcRect/>
          <a:stretch/>
        </p:blipFill>
        <p:spPr>
          <a:xfrm>
            <a:off x="4552235" y="5363321"/>
            <a:ext cx="322486" cy="298803"/>
          </a:xfrm>
          <a:prstGeom prst="rect">
            <a:avLst/>
          </a:prstGeom>
          <a:noFill/>
          <a:ln>
            <a:noFill/>
          </a:ln>
        </p:spPr>
      </p:pic>
      <p:grpSp>
        <p:nvGrpSpPr>
          <p:cNvPr id="311" name="Google Shape;311;p3"/>
          <p:cNvGrpSpPr/>
          <p:nvPr/>
        </p:nvGrpSpPr>
        <p:grpSpPr>
          <a:xfrm>
            <a:off x="10346918" y="2258985"/>
            <a:ext cx="274557" cy="3362723"/>
            <a:chOff x="10346918" y="2258985"/>
            <a:chExt cx="274557" cy="3362723"/>
          </a:xfrm>
        </p:grpSpPr>
        <p:sp>
          <p:nvSpPr>
            <p:cNvPr id="312" name="Google Shape;312;p3"/>
            <p:cNvSpPr txBox="1"/>
            <p:nvPr/>
          </p:nvSpPr>
          <p:spPr>
            <a:xfrm>
              <a:off x="10346918" y="516008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313" name="Google Shape;313;p3"/>
            <p:cNvSpPr txBox="1"/>
            <p:nvPr/>
          </p:nvSpPr>
          <p:spPr>
            <a:xfrm>
              <a:off x="10365357" y="426129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14" name="Google Shape;314;p3"/>
            <p:cNvSpPr txBox="1"/>
            <p:nvPr/>
          </p:nvSpPr>
          <p:spPr>
            <a:xfrm>
              <a:off x="10351716" y="4552956"/>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x</a:t>
              </a:r>
              <a:endParaRPr sz="2400" b="1" i="0" u="none" strike="noStrike" cap="none">
                <a:solidFill>
                  <a:srgbClr val="3D3C3C"/>
                </a:solidFill>
                <a:latin typeface="Century Gothic"/>
                <a:ea typeface="Century Gothic"/>
                <a:cs typeface="Century Gothic"/>
                <a:sym typeface="Century Gothic"/>
              </a:endParaRPr>
            </a:p>
          </p:txBody>
        </p:sp>
        <p:sp>
          <p:nvSpPr>
            <p:cNvPr id="315" name="Google Shape;315;p3"/>
            <p:cNvSpPr txBox="1"/>
            <p:nvPr/>
          </p:nvSpPr>
          <p:spPr>
            <a:xfrm>
              <a:off x="10352778" y="486090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316" name="Google Shape;316;p3"/>
            <p:cNvSpPr txBox="1"/>
            <p:nvPr/>
          </p:nvSpPr>
          <p:spPr>
            <a:xfrm>
              <a:off x="10361437" y="3109858"/>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17" name="Google Shape;317;p3"/>
            <p:cNvSpPr txBox="1"/>
            <p:nvPr/>
          </p:nvSpPr>
          <p:spPr>
            <a:xfrm>
              <a:off x="10371067" y="2258985"/>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h</a:t>
              </a:r>
              <a:endParaRPr sz="2400" b="1" i="0" u="none" strike="noStrike" cap="none">
                <a:solidFill>
                  <a:srgbClr val="3D3C3C"/>
                </a:solidFill>
                <a:latin typeface="Century Gothic"/>
                <a:ea typeface="Century Gothic"/>
                <a:cs typeface="Century Gothic"/>
                <a:sym typeface="Century Gothic"/>
              </a:endParaRPr>
            </a:p>
          </p:txBody>
        </p:sp>
        <p:sp>
          <p:nvSpPr>
            <p:cNvPr id="318" name="Google Shape;318;p3"/>
            <p:cNvSpPr txBox="1"/>
            <p:nvPr/>
          </p:nvSpPr>
          <p:spPr>
            <a:xfrm>
              <a:off x="10371066" y="341605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319" name="Google Shape;319;p3"/>
            <p:cNvSpPr txBox="1"/>
            <p:nvPr/>
          </p:nvSpPr>
          <p:spPr>
            <a:xfrm>
              <a:off x="10370277" y="370946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320" name="Google Shape;320;p3"/>
            <p:cNvSpPr txBox="1"/>
            <p:nvPr/>
          </p:nvSpPr>
          <p:spPr>
            <a:xfrm>
              <a:off x="10376926" y="2856612"/>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t</a:t>
              </a:r>
              <a:endParaRPr sz="1400" b="0" i="0" u="none" strike="noStrike" cap="none">
                <a:solidFill>
                  <a:srgbClr val="000000"/>
                </a:solidFill>
                <a:latin typeface="Arial"/>
                <a:ea typeface="Arial"/>
                <a:cs typeface="Arial"/>
                <a:sym typeface="Arial"/>
              </a:endParaRPr>
            </a:p>
          </p:txBody>
        </p:sp>
        <p:sp>
          <p:nvSpPr>
            <p:cNvPr id="321" name="Google Shape;321;p3"/>
            <p:cNvSpPr txBox="1"/>
            <p:nvPr/>
          </p:nvSpPr>
          <p:spPr>
            <a:xfrm>
              <a:off x="10373709" y="2524968"/>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grpSp>
      <p:pic>
        <p:nvPicPr>
          <p:cNvPr id="322" name="Google Shape;322;p3" descr="Shape, arrow&#10;&#10;Description automatically generated"/>
          <p:cNvPicPr preferRelativeResize="0"/>
          <p:nvPr/>
        </p:nvPicPr>
        <p:blipFill rotWithShape="1">
          <a:blip r:embed="rId5">
            <a:alphaModFix/>
          </a:blip>
          <a:srcRect/>
          <a:stretch/>
        </p:blipFill>
        <p:spPr>
          <a:xfrm>
            <a:off x="3650458" y="5711959"/>
            <a:ext cx="322486" cy="298803"/>
          </a:xfrm>
          <a:prstGeom prst="rect">
            <a:avLst/>
          </a:prstGeom>
          <a:noFill/>
          <a:ln>
            <a:noFill/>
          </a:ln>
        </p:spPr>
      </p:pic>
      <p:grpSp>
        <p:nvGrpSpPr>
          <p:cNvPr id="323" name="Google Shape;323;p3"/>
          <p:cNvGrpSpPr/>
          <p:nvPr/>
        </p:nvGrpSpPr>
        <p:grpSpPr>
          <a:xfrm>
            <a:off x="6551745" y="3405455"/>
            <a:ext cx="253077" cy="746848"/>
            <a:chOff x="6551745" y="3405455"/>
            <a:chExt cx="253077" cy="746848"/>
          </a:xfrm>
        </p:grpSpPr>
        <p:sp>
          <p:nvSpPr>
            <p:cNvPr id="324" name="Google Shape;324;p3"/>
            <p:cNvSpPr txBox="1"/>
            <p:nvPr/>
          </p:nvSpPr>
          <p:spPr>
            <a:xfrm>
              <a:off x="6551745" y="3405455"/>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325" name="Google Shape;325;p3"/>
            <p:cNvSpPr txBox="1"/>
            <p:nvPr/>
          </p:nvSpPr>
          <p:spPr>
            <a:xfrm>
              <a:off x="6560273" y="3690679"/>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y</a:t>
              </a:r>
              <a:endParaRPr sz="1400" b="0" i="0" u="none" strike="noStrike" cap="none">
                <a:solidFill>
                  <a:srgbClr val="000000"/>
                </a:solidFill>
                <a:latin typeface="Arial"/>
                <a:ea typeface="Arial"/>
                <a:cs typeface="Arial"/>
                <a:sym typeface="Arial"/>
              </a:endParaRPr>
            </a:p>
          </p:txBody>
        </p:sp>
      </p:grpSp>
      <p:pic>
        <p:nvPicPr>
          <p:cNvPr id="326" name="Google Shape;326;p3" descr="Shape, arrow&#10;&#10;Description automatically generated"/>
          <p:cNvPicPr preferRelativeResize="0"/>
          <p:nvPr/>
        </p:nvPicPr>
        <p:blipFill rotWithShape="1">
          <a:blip r:embed="rId5">
            <a:alphaModFix/>
          </a:blip>
          <a:srcRect/>
          <a:stretch/>
        </p:blipFill>
        <p:spPr>
          <a:xfrm>
            <a:off x="4233560" y="6005532"/>
            <a:ext cx="322486" cy="298803"/>
          </a:xfrm>
          <a:prstGeom prst="rect">
            <a:avLst/>
          </a:prstGeom>
          <a:noFill/>
          <a:ln>
            <a:noFill/>
          </a:ln>
        </p:spPr>
      </p:pic>
      <p:grpSp>
        <p:nvGrpSpPr>
          <p:cNvPr id="327" name="Google Shape;327;p3"/>
          <p:cNvGrpSpPr/>
          <p:nvPr/>
        </p:nvGrpSpPr>
        <p:grpSpPr>
          <a:xfrm>
            <a:off x="5367275" y="3741991"/>
            <a:ext cx="267658" cy="2151184"/>
            <a:chOff x="5367275" y="3741991"/>
            <a:chExt cx="267658" cy="2151184"/>
          </a:xfrm>
        </p:grpSpPr>
        <p:sp>
          <p:nvSpPr>
            <p:cNvPr id="328" name="Google Shape;328;p3"/>
            <p:cNvSpPr txBox="1"/>
            <p:nvPr/>
          </p:nvSpPr>
          <p:spPr>
            <a:xfrm>
              <a:off x="5378804" y="3741991"/>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29" name="Google Shape;329;p3"/>
            <p:cNvSpPr txBox="1"/>
            <p:nvPr/>
          </p:nvSpPr>
          <p:spPr>
            <a:xfrm>
              <a:off x="5367275" y="5160084"/>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a:t>
              </a:r>
              <a:endParaRPr sz="1400" b="0" i="0" u="none" strike="noStrike" cap="none">
                <a:solidFill>
                  <a:srgbClr val="000000"/>
                </a:solidFill>
                <a:latin typeface="Arial"/>
                <a:ea typeface="Arial"/>
                <a:cs typeface="Arial"/>
                <a:sym typeface="Arial"/>
              </a:endParaRPr>
            </a:p>
          </p:txBody>
        </p:sp>
        <p:sp>
          <p:nvSpPr>
            <p:cNvPr id="330" name="Google Shape;330;p3"/>
            <p:cNvSpPr txBox="1"/>
            <p:nvPr/>
          </p:nvSpPr>
          <p:spPr>
            <a:xfrm>
              <a:off x="5382992" y="4564481"/>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331" name="Google Shape;331;p3"/>
            <p:cNvSpPr txBox="1"/>
            <p:nvPr/>
          </p:nvSpPr>
          <p:spPr>
            <a:xfrm>
              <a:off x="5376171" y="4325523"/>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r</a:t>
              </a:r>
              <a:endParaRPr sz="1400" b="0" i="0" u="none" strike="noStrike" cap="none">
                <a:solidFill>
                  <a:srgbClr val="000000"/>
                </a:solidFill>
                <a:latin typeface="Arial"/>
                <a:ea typeface="Arial"/>
                <a:cs typeface="Arial"/>
                <a:sym typeface="Arial"/>
              </a:endParaRPr>
            </a:p>
          </p:txBody>
        </p:sp>
        <p:sp>
          <p:nvSpPr>
            <p:cNvPr id="332" name="Google Shape;332;p3"/>
            <p:cNvSpPr txBox="1"/>
            <p:nvPr/>
          </p:nvSpPr>
          <p:spPr>
            <a:xfrm>
              <a:off x="5375860" y="5431551"/>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a</a:t>
              </a:r>
              <a:endParaRPr sz="1400" b="0" i="0" u="none" strike="noStrike" cap="none">
                <a:solidFill>
                  <a:srgbClr val="000000"/>
                </a:solidFill>
                <a:latin typeface="Arial"/>
                <a:ea typeface="Arial"/>
                <a:cs typeface="Arial"/>
                <a:sym typeface="Arial"/>
              </a:endParaRPr>
            </a:p>
          </p:txBody>
        </p:sp>
        <p:sp>
          <p:nvSpPr>
            <p:cNvPr id="333" name="Google Shape;333;p3"/>
            <p:cNvSpPr txBox="1"/>
            <p:nvPr/>
          </p:nvSpPr>
          <p:spPr>
            <a:xfrm>
              <a:off x="5390384" y="4004283"/>
              <a:ext cx="2445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u</a:t>
              </a:r>
              <a:endParaRPr sz="1400" b="0" i="0" u="none" strike="noStrike" cap="none">
                <a:solidFill>
                  <a:srgbClr val="000000"/>
                </a:solidFill>
                <a:latin typeface="Arial"/>
                <a:ea typeface="Arial"/>
                <a:cs typeface="Arial"/>
                <a:sym typeface="Arial"/>
              </a:endParaRPr>
            </a:p>
          </p:txBody>
        </p:sp>
        <p:sp>
          <p:nvSpPr>
            <p:cNvPr id="334" name="Google Shape;334;p3"/>
            <p:cNvSpPr txBox="1"/>
            <p:nvPr/>
          </p:nvSpPr>
          <p:spPr>
            <a:xfrm>
              <a:off x="5379503" y="4869878"/>
              <a:ext cx="24454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p</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8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9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9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2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2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2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
          <p:cNvSpPr txBox="1">
            <a:spLocks noGrp="1"/>
          </p:cNvSpPr>
          <p:nvPr>
            <p:ph type="title"/>
          </p:nvPr>
        </p:nvSpPr>
        <p:spPr>
          <a:xfrm>
            <a:off x="-1" y="213557"/>
            <a:ext cx="5047489"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525050"/>
              </a:buClr>
              <a:buSzPct val="100000"/>
              <a:buFont typeface="Century Gothic"/>
              <a:buNone/>
            </a:pPr>
            <a:r>
              <a:rPr lang="en-GB">
                <a:solidFill>
                  <a:srgbClr val="525050"/>
                </a:solidFill>
              </a:rPr>
              <a:t>Plural adjectival nouns</a:t>
            </a:r>
            <a:br>
              <a:rPr lang="en-GB"/>
            </a:br>
            <a:endParaRPr/>
          </a:p>
        </p:txBody>
      </p:sp>
      <p:sp>
        <p:nvSpPr>
          <p:cNvPr id="341" name="Google Shape;341;p4"/>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342" name="Google Shape;342;p4"/>
          <p:cNvSpPr txBox="1"/>
          <p:nvPr/>
        </p:nvSpPr>
        <p:spPr>
          <a:xfrm>
            <a:off x="185928" y="1523173"/>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You know that, in German, the nationality noun ‘German’ behaves like an adjective:</a:t>
            </a:r>
            <a:endParaRPr sz="2000" b="0" i="0" u="none" strike="noStrike" cap="none">
              <a:solidFill>
                <a:srgbClr val="525050"/>
              </a:solidFill>
              <a:latin typeface="Century Gothic"/>
              <a:ea typeface="Century Gothic"/>
              <a:cs typeface="Century Gothic"/>
              <a:sym typeface="Century Gothic"/>
            </a:endParaRPr>
          </a:p>
        </p:txBody>
      </p:sp>
      <p:sp>
        <p:nvSpPr>
          <p:cNvPr id="343" name="Google Shape;343;p4"/>
          <p:cNvSpPr txBox="1"/>
          <p:nvPr/>
        </p:nvSpPr>
        <p:spPr>
          <a:xfrm>
            <a:off x="913055" y="2054034"/>
            <a:ext cx="306052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Sie sind Deutsch</a:t>
            </a:r>
            <a:r>
              <a:rPr lang="en-GB" sz="2000" b="1" i="0" u="none" strike="noStrike" cap="none">
                <a:solidFill>
                  <a:srgbClr val="525050"/>
                </a:solidFill>
                <a:latin typeface="Century Gothic"/>
                <a:ea typeface="Century Gothic"/>
                <a:cs typeface="Century Gothic"/>
                <a:sym typeface="Century Gothic"/>
              </a:rPr>
              <a:t>e</a:t>
            </a:r>
            <a:r>
              <a:rPr lang="en-GB" sz="2000" b="0" i="0" u="none" strike="noStrike" cap="none">
                <a:solidFill>
                  <a:srgbClr val="52505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344" name="Google Shape;344;p4"/>
          <p:cNvSpPr txBox="1"/>
          <p:nvPr/>
        </p:nvSpPr>
        <p:spPr>
          <a:xfrm>
            <a:off x="4482131" y="5740775"/>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345" name="Google Shape;345;p4"/>
          <p:cNvSpPr txBox="1"/>
          <p:nvPr/>
        </p:nvSpPr>
        <p:spPr>
          <a:xfrm>
            <a:off x="933539" y="5746251"/>
            <a:ext cx="44042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dirty="0">
                <a:solidFill>
                  <a:srgbClr val="525050"/>
                </a:solidFill>
                <a:latin typeface="Century Gothic"/>
                <a:ea typeface="Century Gothic"/>
                <a:cs typeface="Century Gothic"/>
                <a:sym typeface="Century Gothic"/>
              </a:rPr>
              <a:t>the </a:t>
            </a:r>
            <a:r>
              <a:rPr lang="en-GB" sz="2000" b="0" i="0" u="none" strike="noStrike" cap="none" dirty="0">
                <a:solidFill>
                  <a:srgbClr val="525050"/>
                </a:solidFill>
                <a:latin typeface="Century Gothic"/>
                <a:ea typeface="Century Gothic"/>
                <a:cs typeface="Century Gothic"/>
                <a:sym typeface="Century Gothic"/>
              </a:rPr>
              <a:t>English / English people</a:t>
            </a:r>
            <a:endParaRPr sz="1400" b="0" i="0" u="none" strike="noStrike" cap="none" dirty="0">
              <a:solidFill>
                <a:srgbClr val="000000"/>
              </a:solidFill>
              <a:latin typeface="Arial"/>
              <a:ea typeface="Arial"/>
              <a:cs typeface="Arial"/>
              <a:sym typeface="Arial"/>
            </a:endParaRPr>
          </a:p>
        </p:txBody>
      </p:sp>
      <p:sp>
        <p:nvSpPr>
          <p:cNvPr id="346" name="Google Shape;346;p4"/>
          <p:cNvSpPr txBox="1"/>
          <p:nvPr/>
        </p:nvSpPr>
        <p:spPr>
          <a:xfrm>
            <a:off x="5020542" y="5740775"/>
            <a:ext cx="670834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die </a:t>
            </a:r>
            <a:r>
              <a:rPr lang="en-GB" sz="2000" b="0" i="0" u="none" strike="noStrike" cap="none">
                <a:solidFill>
                  <a:srgbClr val="525050"/>
                </a:solidFill>
                <a:latin typeface="Century Gothic"/>
                <a:ea typeface="Century Gothic"/>
                <a:cs typeface="Century Gothic"/>
                <a:sym typeface="Century Gothic"/>
              </a:rPr>
              <a:t>Engländer / Engländerinnen</a:t>
            </a:r>
            <a:endParaRPr sz="2000" b="0" i="0" u="none" strike="sngStrike" cap="none">
              <a:solidFill>
                <a:srgbClr val="525050"/>
              </a:solidFill>
              <a:latin typeface="Century Gothic"/>
              <a:ea typeface="Century Gothic"/>
              <a:cs typeface="Century Gothic"/>
              <a:sym typeface="Century Gothic"/>
            </a:endParaRPr>
          </a:p>
        </p:txBody>
      </p:sp>
      <p:sp>
        <p:nvSpPr>
          <p:cNvPr id="347" name="Google Shape;347;p4"/>
          <p:cNvSpPr txBox="1"/>
          <p:nvPr/>
        </p:nvSpPr>
        <p:spPr>
          <a:xfrm>
            <a:off x="185928" y="5243840"/>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Remember that many other nationality nouns work differently:</a:t>
            </a:r>
            <a:endParaRPr sz="2000" b="0" i="0" u="none" strike="noStrike" cap="none">
              <a:solidFill>
                <a:srgbClr val="525050"/>
              </a:solidFill>
              <a:latin typeface="Century Gothic"/>
              <a:ea typeface="Century Gothic"/>
              <a:cs typeface="Century Gothic"/>
              <a:sym typeface="Century Gothic"/>
            </a:endParaRPr>
          </a:p>
        </p:txBody>
      </p:sp>
      <p:sp>
        <p:nvSpPr>
          <p:cNvPr id="348" name="Google Shape;348;p4"/>
          <p:cNvSpPr txBox="1"/>
          <p:nvPr/>
        </p:nvSpPr>
        <p:spPr>
          <a:xfrm>
            <a:off x="4066839" y="2055189"/>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They are German</a:t>
            </a:r>
            <a:r>
              <a:rPr lang="en-GB" sz="2000" b="1" i="0" u="none" strike="noStrike" cap="none">
                <a:solidFill>
                  <a:srgbClr val="525050"/>
                </a:solidFill>
                <a:latin typeface="Century Gothic"/>
                <a:ea typeface="Century Gothic"/>
                <a:cs typeface="Century Gothic"/>
                <a:sym typeface="Century Gothic"/>
              </a:rPr>
              <a:t>s</a:t>
            </a:r>
            <a:r>
              <a:rPr lang="en-GB" sz="2000" b="0" i="0" u="none" strike="noStrike" cap="none">
                <a:solidFill>
                  <a:srgbClr val="525050"/>
                </a:solidFill>
                <a:latin typeface="Century Gothic"/>
                <a:ea typeface="Century Gothic"/>
                <a:cs typeface="Century Gothic"/>
                <a:sym typeface="Century Gothic"/>
              </a:rPr>
              <a:t>/German people.</a:t>
            </a:r>
            <a:endParaRPr sz="1400" b="0" i="0" u="none" strike="noStrike" cap="none">
              <a:solidFill>
                <a:srgbClr val="000000"/>
              </a:solidFill>
              <a:latin typeface="Arial"/>
              <a:ea typeface="Arial"/>
              <a:cs typeface="Arial"/>
              <a:sym typeface="Arial"/>
            </a:endParaRPr>
          </a:p>
        </p:txBody>
      </p:sp>
      <p:sp>
        <p:nvSpPr>
          <p:cNvPr id="349" name="Google Shape;349;p4"/>
          <p:cNvSpPr txBox="1"/>
          <p:nvPr/>
        </p:nvSpPr>
        <p:spPr>
          <a:xfrm>
            <a:off x="185928" y="2669708"/>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Gender identity adjectives also work as nouns; the idea ‘people’ is understood:</a:t>
            </a:r>
            <a:endParaRPr sz="1400" b="0" i="0" u="none" strike="noStrike" cap="none">
              <a:solidFill>
                <a:srgbClr val="000000"/>
              </a:solidFill>
              <a:latin typeface="Arial"/>
              <a:ea typeface="Arial"/>
              <a:cs typeface="Arial"/>
              <a:sym typeface="Arial"/>
            </a:endParaRPr>
          </a:p>
        </p:txBody>
      </p:sp>
      <p:sp>
        <p:nvSpPr>
          <p:cNvPr id="350" name="Google Shape;350;p4"/>
          <p:cNvSpPr txBox="1"/>
          <p:nvPr/>
        </p:nvSpPr>
        <p:spPr>
          <a:xfrm>
            <a:off x="933539" y="3353587"/>
            <a:ext cx="8599753" cy="707886"/>
          </a:xfrm>
          <a:prstGeom prst="rect">
            <a:avLst/>
          </a:prstGeom>
          <a:noFill/>
          <a:ln>
            <a:noFill/>
          </a:ln>
        </p:spPr>
        <p:txBody>
          <a:bodyPr spcFirstLastPara="1" wrap="square" lIns="91425" tIns="45700" rIns="91425" bIns="45700" anchor="t" anchorCtr="0">
            <a:spAutoFit/>
          </a:bodyPr>
          <a:lstStyle/>
          <a:p>
            <a:pPr lvl="0">
              <a:buSzPts val="2000"/>
            </a:pPr>
            <a:r>
              <a:rPr lang="en-GB" sz="2000" b="1" i="0" u="none" strike="noStrike" cap="none" dirty="0" err="1">
                <a:solidFill>
                  <a:srgbClr val="525050"/>
                </a:solidFill>
                <a:latin typeface="Century Gothic"/>
                <a:ea typeface="Century Gothic"/>
                <a:cs typeface="Century Gothic"/>
                <a:sym typeface="Century Gothic"/>
              </a:rPr>
              <a:t>Bisexuelle</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Heterosexuelle</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Schwule</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Lesbische</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a:solidFill>
                  <a:srgbClr val="525050"/>
                </a:solidFill>
                <a:latin typeface="Century Gothic"/>
                <a:ea typeface="Century Gothic"/>
                <a:cs typeface="Century Gothic"/>
                <a:sym typeface="Century Gothic"/>
              </a:rPr>
              <a:t>und</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Nicht-binäre</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kommen</a:t>
            </a:r>
            <a:r>
              <a:rPr lang="en-GB" sz="2000" b="0" i="0" u="none" strike="noStrike" cap="none" dirty="0">
                <a:solidFill>
                  <a:srgbClr val="525050"/>
                </a:solidFill>
                <a:latin typeface="Century Gothic"/>
                <a:ea typeface="Century Gothic"/>
                <a:cs typeface="Century Gothic"/>
                <a:sym typeface="Century Gothic"/>
              </a:rPr>
              <a:t> in der </a:t>
            </a:r>
            <a:r>
              <a:rPr lang="en-GB" sz="2000" dirty="0">
                <a:solidFill>
                  <a:srgbClr val="525050"/>
                </a:solidFill>
                <a:latin typeface="Century Gothic"/>
                <a:ea typeface="Century Gothic"/>
                <a:cs typeface="Century Gothic"/>
                <a:sym typeface="Century Gothic"/>
              </a:rPr>
              <a:t>Stadt </a:t>
            </a:r>
            <a:r>
              <a:rPr lang="en-GB" sz="2000" dirty="0" err="1">
                <a:solidFill>
                  <a:srgbClr val="525050"/>
                </a:solidFill>
                <a:latin typeface="Century Gothic"/>
                <a:ea typeface="Century Gothic"/>
                <a:cs typeface="Century Gothic"/>
                <a:sym typeface="Century Gothic"/>
              </a:rPr>
              <a:t>zusammen</a:t>
            </a:r>
            <a:r>
              <a:rPr lang="en-GB" sz="2000"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351" name="Google Shape;351;p4"/>
          <p:cNvSpPr txBox="1"/>
          <p:nvPr/>
        </p:nvSpPr>
        <p:spPr>
          <a:xfrm>
            <a:off x="933539" y="4198365"/>
            <a:ext cx="974006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Bisexual</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heterosexual</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gay</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lesbian</a:t>
            </a:r>
            <a:r>
              <a:rPr lang="en-GB" sz="2000" b="0" i="0" u="none" strike="noStrike" cap="none">
                <a:solidFill>
                  <a:srgbClr val="525050"/>
                </a:solidFill>
                <a:latin typeface="Century Gothic"/>
                <a:ea typeface="Century Gothic"/>
                <a:cs typeface="Century Gothic"/>
                <a:sym typeface="Century Gothic"/>
              </a:rPr>
              <a:t> and </a:t>
            </a:r>
            <a:r>
              <a:rPr lang="en-GB" sz="2000" b="1" i="0" u="none" strike="noStrike" cap="none">
                <a:solidFill>
                  <a:srgbClr val="525050"/>
                </a:solidFill>
                <a:latin typeface="Century Gothic"/>
                <a:ea typeface="Century Gothic"/>
                <a:cs typeface="Century Gothic"/>
                <a:sym typeface="Century Gothic"/>
              </a:rPr>
              <a:t>non-binary </a:t>
            </a:r>
            <a:r>
              <a:rPr lang="en-GB" sz="2000" b="0" i="0" u="none" strike="noStrike" cap="none">
                <a:solidFill>
                  <a:srgbClr val="525050"/>
                </a:solidFill>
                <a:latin typeface="Century Gothic"/>
                <a:ea typeface="Century Gothic"/>
                <a:cs typeface="Century Gothic"/>
                <a:sym typeface="Century Gothic"/>
              </a:rPr>
              <a:t>(people)</a:t>
            </a:r>
            <a:br>
              <a:rPr lang="en-GB" sz="2000" b="0" i="0" u="none" strike="noStrike" cap="none">
                <a:solidFill>
                  <a:srgbClr val="525050"/>
                </a:solidFill>
                <a:latin typeface="Century Gothic"/>
                <a:ea typeface="Century Gothic"/>
                <a:cs typeface="Century Gothic"/>
                <a:sym typeface="Century Gothic"/>
              </a:rPr>
            </a:br>
            <a:r>
              <a:rPr lang="en-GB" sz="2000" b="0" i="0" u="none" strike="noStrike" cap="none">
                <a:solidFill>
                  <a:srgbClr val="525050"/>
                </a:solidFill>
                <a:latin typeface="Century Gothic"/>
                <a:ea typeface="Century Gothic"/>
                <a:cs typeface="Century Gothic"/>
                <a:sym typeface="Century Gothic"/>
              </a:rPr>
              <a:t>get together in the town.</a:t>
            </a:r>
            <a:endParaRPr sz="2000" b="0" i="0" u="none" strike="noStrike" cap="none">
              <a:solidFill>
                <a:srgbClr val="525050"/>
              </a:solidFill>
              <a:latin typeface="Century Gothic"/>
              <a:ea typeface="Century Gothic"/>
              <a:cs typeface="Century Gothic"/>
              <a:sym typeface="Century Gothic"/>
            </a:endParaRPr>
          </a:p>
        </p:txBody>
      </p:sp>
      <p:sp>
        <p:nvSpPr>
          <p:cNvPr id="352" name="Google Shape;352;p4"/>
          <p:cNvSpPr/>
          <p:nvPr/>
        </p:nvSpPr>
        <p:spPr>
          <a:xfrm>
            <a:off x="6293224" y="213557"/>
            <a:ext cx="4069975" cy="1241170"/>
          </a:xfrm>
          <a:prstGeom prst="wedgeRoundRectCallout">
            <a:avLst>
              <a:gd name="adj1" fmla="val 22072"/>
              <a:gd name="adj2" fmla="val 6010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You have seen this </a:t>
            </a: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with other adjectives: </a:t>
            </a:r>
            <a:br>
              <a:rPr lang="en-GB" sz="2000" b="0" i="0" u="none" strike="noStrike" cap="none" dirty="0">
                <a:solidFill>
                  <a:srgbClr val="3D3C3C"/>
                </a:solidFill>
                <a:latin typeface="Century Gothic"/>
                <a:ea typeface="Century Gothic"/>
                <a:cs typeface="Century Gothic"/>
                <a:sym typeface="Century Gothic"/>
              </a:rPr>
            </a:br>
            <a:r>
              <a:rPr lang="en-GB" sz="2000" b="1" i="0" u="none" strike="noStrike" cap="none" dirty="0">
                <a:solidFill>
                  <a:srgbClr val="3D3C3C"/>
                </a:solidFill>
                <a:latin typeface="Century Gothic"/>
                <a:ea typeface="Century Gothic"/>
                <a:cs typeface="Century Gothic"/>
                <a:sym typeface="Century Gothic"/>
              </a:rPr>
              <a:t>die </a:t>
            </a:r>
            <a:r>
              <a:rPr lang="en-GB" sz="2000" b="1" i="0" u="none" strike="noStrike" cap="none" dirty="0" err="1">
                <a:solidFill>
                  <a:srgbClr val="3D3C3C"/>
                </a:solidFill>
                <a:latin typeface="Century Gothic"/>
                <a:ea typeface="Century Gothic"/>
                <a:cs typeface="Century Gothic"/>
                <a:sym typeface="Century Gothic"/>
              </a:rPr>
              <a:t>Reichen</a:t>
            </a:r>
            <a:r>
              <a:rPr lang="en-GB" sz="2000" b="1" i="0" u="none" strike="noStrike" cap="none" dirty="0">
                <a:solidFill>
                  <a:srgbClr val="3D3C3C"/>
                </a:solidFill>
                <a:latin typeface="Century Gothic"/>
                <a:ea typeface="Century Gothic"/>
                <a:cs typeface="Century Gothic"/>
                <a:sym typeface="Century Gothic"/>
              </a:rPr>
              <a:t> </a:t>
            </a:r>
            <a:r>
              <a:rPr lang="en-GB" sz="2000" b="0" i="0" u="none" strike="noStrike" cap="none" dirty="0">
                <a:solidFill>
                  <a:srgbClr val="3D3C3C"/>
                </a:solidFill>
                <a:latin typeface="Century Gothic"/>
                <a:ea typeface="Century Gothic"/>
                <a:cs typeface="Century Gothic"/>
                <a:sym typeface="Century Gothic"/>
              </a:rPr>
              <a:t>(the rich people)</a:t>
            </a:r>
            <a:br>
              <a:rPr lang="en-GB" sz="2000" b="0" i="0" u="none" strike="noStrike" cap="none" dirty="0">
                <a:solidFill>
                  <a:srgbClr val="3D3C3C"/>
                </a:solidFill>
                <a:latin typeface="Century Gothic"/>
                <a:ea typeface="Century Gothic"/>
                <a:cs typeface="Century Gothic"/>
                <a:sym typeface="Century Gothic"/>
              </a:rPr>
            </a:br>
            <a:r>
              <a:rPr lang="en-GB" sz="2000" b="1" i="0" u="none" strike="noStrike" cap="none" dirty="0">
                <a:solidFill>
                  <a:srgbClr val="3D3C3C"/>
                </a:solidFill>
                <a:latin typeface="Century Gothic"/>
                <a:ea typeface="Century Gothic"/>
                <a:cs typeface="Century Gothic"/>
                <a:sym typeface="Century Gothic"/>
              </a:rPr>
              <a:t>die </a:t>
            </a:r>
            <a:r>
              <a:rPr lang="en-GB" sz="2000" b="1" i="0" u="none" strike="noStrike" cap="none" dirty="0" err="1">
                <a:solidFill>
                  <a:srgbClr val="3D3C3C"/>
                </a:solidFill>
                <a:latin typeface="Century Gothic"/>
                <a:ea typeface="Century Gothic"/>
                <a:cs typeface="Century Gothic"/>
                <a:sym typeface="Century Gothic"/>
              </a:rPr>
              <a:t>Kranken</a:t>
            </a:r>
            <a:r>
              <a:rPr lang="en-GB" sz="2000" b="1" i="0" u="none" strike="noStrike" cap="none" dirty="0">
                <a:solidFill>
                  <a:srgbClr val="3D3C3C"/>
                </a:solidFill>
                <a:latin typeface="Century Gothic"/>
                <a:ea typeface="Century Gothic"/>
                <a:cs typeface="Century Gothic"/>
                <a:sym typeface="Century Gothic"/>
              </a:rPr>
              <a:t> </a:t>
            </a:r>
            <a:r>
              <a:rPr lang="en-GB" sz="2000" b="0" i="0" u="none" strike="noStrike" cap="none" dirty="0">
                <a:solidFill>
                  <a:srgbClr val="3D3C3C"/>
                </a:solidFill>
                <a:latin typeface="Century Gothic"/>
                <a:ea typeface="Century Gothic"/>
                <a:cs typeface="Century Gothic"/>
                <a:sym typeface="Century Gothic"/>
              </a:rPr>
              <a:t>(the sick people)</a:t>
            </a:r>
            <a:endParaRPr sz="2000" b="0" i="0" u="none" strike="noStrike" cap="none" dirty="0">
              <a:solidFill>
                <a:srgbClr val="3D3C3C"/>
              </a:solidFill>
              <a:latin typeface="Century Gothic"/>
              <a:ea typeface="Century Gothic"/>
              <a:cs typeface="Century Gothic"/>
              <a:sym typeface="Century Gothic"/>
            </a:endParaRPr>
          </a:p>
        </p:txBody>
      </p:sp>
      <p:sp>
        <p:nvSpPr>
          <p:cNvPr id="353" name="Google Shape;353;p4"/>
          <p:cNvSpPr txBox="1"/>
          <p:nvPr/>
        </p:nvSpPr>
        <p:spPr>
          <a:xfrm>
            <a:off x="3454605" y="1992479"/>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354" name="Google Shape;354;p4"/>
          <p:cNvSpPr txBox="1"/>
          <p:nvPr/>
        </p:nvSpPr>
        <p:spPr>
          <a:xfrm>
            <a:off x="476530" y="416010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
          <p:cNvSpPr txBox="1">
            <a:spLocks noGrp="1"/>
          </p:cNvSpPr>
          <p:nvPr>
            <p:ph type="title"/>
          </p:nvPr>
        </p:nvSpPr>
        <p:spPr>
          <a:xfrm>
            <a:off x="0" y="213557"/>
            <a:ext cx="609600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Christopher Street Parade</a:t>
            </a:r>
            <a:endParaRPr/>
          </a:p>
        </p:txBody>
      </p:sp>
      <p:sp>
        <p:nvSpPr>
          <p:cNvPr id="361" name="Google Shape;361;p5"/>
          <p:cNvSpPr/>
          <p:nvPr/>
        </p:nvSpPr>
        <p:spPr>
          <a:xfrm>
            <a:off x="11073206" y="86963"/>
            <a:ext cx="1048454"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a:t>
            </a:r>
            <a:endParaRPr sz="2000" b="1" i="0" u="none" strike="noStrike" cap="none">
              <a:solidFill>
                <a:schemeClr val="lt1"/>
              </a:solidFill>
              <a:latin typeface="Century Gothic"/>
              <a:ea typeface="Century Gothic"/>
              <a:cs typeface="Century Gothic"/>
              <a:sym typeface="Century Gothic"/>
            </a:endParaRPr>
          </a:p>
        </p:txBody>
      </p:sp>
      <p:sp>
        <p:nvSpPr>
          <p:cNvPr id="362" name="Google Shape;362;p5"/>
          <p:cNvSpPr txBox="1"/>
          <p:nvPr/>
        </p:nvSpPr>
        <p:spPr>
          <a:xfrm>
            <a:off x="827741" y="4806547"/>
            <a:ext cx="90308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entury Gothic"/>
                <a:ea typeface="Century Gothic"/>
                <a:cs typeface="Century Gothic"/>
                <a:sym typeface="Century Gothic"/>
              </a:rPr>
              <a:t>Dieses Parkfest in Graz macht den Volksgarten für </a:t>
            </a:r>
            <a:r>
              <a:rPr lang="en-GB" sz="2000" b="1" i="0" u="none" strike="noStrike" cap="none">
                <a:solidFill>
                  <a:schemeClr val="dk1"/>
                </a:solidFill>
                <a:latin typeface="Century Gothic"/>
                <a:ea typeface="Century Gothic"/>
                <a:cs typeface="Century Gothic"/>
                <a:sym typeface="Century Gothic"/>
              </a:rPr>
              <a:t>spanische</a:t>
            </a:r>
            <a:r>
              <a:rPr lang="en-GB" sz="2000" b="0" i="0" u="none" strike="noStrike" cap="none">
                <a:solidFill>
                  <a:schemeClr val="dk1"/>
                </a:solidFill>
                <a:latin typeface="Century Gothic"/>
                <a:ea typeface="Century Gothic"/>
                <a:cs typeface="Century Gothic"/>
                <a:sym typeface="Century Gothic"/>
              </a:rPr>
              <a:t>, </a:t>
            </a:r>
            <a:r>
              <a:rPr lang="en-GB" sz="2000" b="1" i="0" u="none" strike="noStrike" cap="none">
                <a:solidFill>
                  <a:schemeClr val="dk1"/>
                </a:solidFill>
                <a:latin typeface="Century Gothic"/>
                <a:ea typeface="Century Gothic"/>
                <a:cs typeface="Century Gothic"/>
                <a:sym typeface="Century Gothic"/>
              </a:rPr>
              <a:t>französische</a:t>
            </a:r>
            <a:r>
              <a:rPr lang="en-GB" sz="2000" b="0" i="0" u="none" strike="noStrike" cap="none">
                <a:solidFill>
                  <a:schemeClr val="dk1"/>
                </a:solidFill>
                <a:latin typeface="Century Gothic"/>
                <a:ea typeface="Century Gothic"/>
                <a:cs typeface="Century Gothic"/>
                <a:sym typeface="Century Gothic"/>
              </a:rPr>
              <a:t> und </a:t>
            </a:r>
            <a:r>
              <a:rPr lang="en-GB" sz="2000" b="1" i="0" u="none" strike="noStrike" cap="none">
                <a:solidFill>
                  <a:schemeClr val="dk1"/>
                </a:solidFill>
                <a:latin typeface="Century Gothic"/>
                <a:ea typeface="Century Gothic"/>
                <a:cs typeface="Century Gothic"/>
                <a:sym typeface="Century Gothic"/>
              </a:rPr>
              <a:t>österreichische</a:t>
            </a:r>
            <a:r>
              <a:rPr lang="en-GB" sz="2000" b="0" i="0" u="none" strike="noStrike" cap="none">
                <a:solidFill>
                  <a:schemeClr val="dk1"/>
                </a:solidFill>
                <a:latin typeface="Century Gothic"/>
                <a:ea typeface="Century Gothic"/>
                <a:cs typeface="Century Gothic"/>
                <a:sym typeface="Century Gothic"/>
              </a:rPr>
              <a:t> Besucher zu einem safer Space! </a:t>
            </a:r>
            <a:endParaRPr sz="1400" b="0" i="0" u="none" strike="noStrike" cap="none">
              <a:solidFill>
                <a:srgbClr val="000000"/>
              </a:solidFill>
              <a:latin typeface="Arial"/>
              <a:ea typeface="Arial"/>
              <a:cs typeface="Arial"/>
              <a:sym typeface="Arial"/>
            </a:endParaRPr>
          </a:p>
        </p:txBody>
      </p:sp>
      <p:sp>
        <p:nvSpPr>
          <p:cNvPr id="363" name="Google Shape;363;p5"/>
          <p:cNvSpPr/>
          <p:nvPr/>
        </p:nvSpPr>
        <p:spPr>
          <a:xfrm>
            <a:off x="6637469" y="125193"/>
            <a:ext cx="3894268" cy="735941"/>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6D4"/>
                </a:solidFill>
                <a:latin typeface="Century Gothic"/>
                <a:ea typeface="Century Gothic"/>
                <a:cs typeface="Century Gothic"/>
                <a:sym typeface="Century Gothic"/>
              </a:rPr>
              <a:t>friedlich – peacefully</a:t>
            </a:r>
            <a:br>
              <a:rPr lang="en-GB" sz="2000" b="0" i="0" u="none" strike="noStrike" cap="none">
                <a:solidFill>
                  <a:srgbClr val="FFF6D4"/>
                </a:solidFill>
                <a:latin typeface="Century Gothic"/>
                <a:ea typeface="Century Gothic"/>
                <a:cs typeface="Century Gothic"/>
                <a:sym typeface="Century Gothic"/>
              </a:rPr>
            </a:br>
            <a:r>
              <a:rPr lang="en-GB" sz="2000" b="0" i="0" u="none" strike="noStrike" cap="none">
                <a:solidFill>
                  <a:srgbClr val="FFF6D4"/>
                </a:solidFill>
                <a:latin typeface="Century Gothic"/>
                <a:ea typeface="Century Gothic"/>
                <a:cs typeface="Century Gothic"/>
                <a:sym typeface="Century Gothic"/>
              </a:rPr>
              <a:t>unabhängig – independently </a:t>
            </a:r>
            <a:endParaRPr sz="1400" b="0" i="0" u="none" strike="noStrike" cap="none">
              <a:solidFill>
                <a:srgbClr val="000000"/>
              </a:solidFill>
              <a:latin typeface="Arial"/>
              <a:ea typeface="Arial"/>
              <a:cs typeface="Arial"/>
              <a:sym typeface="Arial"/>
            </a:endParaRPr>
          </a:p>
        </p:txBody>
      </p:sp>
      <p:sp>
        <p:nvSpPr>
          <p:cNvPr id="364" name="Google Shape;364;p5">
            <a:hlinkClick r:id="" action="ppaction://noaction">
              <a:snd r:embed="rId4" name="10.1.1.3 slide 5 1.wav"/>
            </a:hlinkClick>
          </p:cNvPr>
          <p:cNvSpPr/>
          <p:nvPr/>
        </p:nvSpPr>
        <p:spPr>
          <a:xfrm>
            <a:off x="232901" y="1338937"/>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lt1"/>
                </a:solidFill>
                <a:latin typeface="Century Gothic"/>
                <a:ea typeface="Century Gothic"/>
                <a:cs typeface="Century Gothic"/>
                <a:sym typeface="Century Gothic"/>
              </a:rPr>
              <a:t>1</a:t>
            </a:r>
            <a:endParaRPr sz="1400" b="0" i="0" u="none" strike="noStrike" cap="none" dirty="0">
              <a:solidFill>
                <a:srgbClr val="000000"/>
              </a:solidFill>
              <a:latin typeface="Arial"/>
              <a:ea typeface="Arial"/>
              <a:cs typeface="Arial"/>
              <a:sym typeface="Arial"/>
            </a:endParaRPr>
          </a:p>
        </p:txBody>
      </p:sp>
      <p:sp>
        <p:nvSpPr>
          <p:cNvPr id="365" name="Google Shape;365;p5"/>
          <p:cNvSpPr txBox="1"/>
          <p:nvPr/>
        </p:nvSpPr>
        <p:spPr>
          <a:xfrm>
            <a:off x="0" y="816661"/>
            <a:ext cx="1290917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entury Gothic"/>
                <a:ea typeface="Century Gothic"/>
                <a:cs typeface="Century Gothic"/>
                <a:sym typeface="Century Gothic"/>
              </a:rPr>
              <a:t>Hör zu. Schreib die fehlenden Wörter auf Deutsch.  Wie heißen sie auf Englisch? </a:t>
            </a:r>
            <a:endParaRPr sz="2000" b="0" i="0" u="none" strike="noStrike" cap="none">
              <a:solidFill>
                <a:schemeClr val="dk1"/>
              </a:solidFill>
              <a:latin typeface="Century Gothic"/>
              <a:ea typeface="Century Gothic"/>
              <a:cs typeface="Century Gothic"/>
              <a:sym typeface="Century Gothic"/>
            </a:endParaRPr>
          </a:p>
        </p:txBody>
      </p:sp>
      <p:sp>
        <p:nvSpPr>
          <p:cNvPr id="366" name="Google Shape;366;p5"/>
          <p:cNvSpPr txBox="1"/>
          <p:nvPr/>
        </p:nvSpPr>
        <p:spPr>
          <a:xfrm>
            <a:off x="897532" y="1336231"/>
            <a:ext cx="1117002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20.000 </a:t>
            </a:r>
            <a:r>
              <a:rPr lang="en-GB" sz="2000" b="1" i="0" u="none" strike="noStrike" cap="none" dirty="0">
                <a:solidFill>
                  <a:srgbClr val="525050"/>
                </a:solidFill>
                <a:latin typeface="Century Gothic"/>
                <a:ea typeface="Century Gothic"/>
                <a:cs typeface="Century Gothic"/>
                <a:sym typeface="Century Gothic"/>
              </a:rPr>
              <a:t>Menschen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gehen</a:t>
            </a:r>
            <a:r>
              <a:rPr lang="en-GB" sz="2000" b="0" i="0" u="none" strike="noStrike" cap="none" dirty="0">
                <a:solidFill>
                  <a:srgbClr val="525050"/>
                </a:solidFill>
                <a:latin typeface="Century Gothic"/>
                <a:ea typeface="Century Gothic"/>
                <a:cs typeface="Century Gothic"/>
                <a:sym typeface="Century Gothic"/>
              </a:rPr>
              <a:t> am 3. </a:t>
            </a:r>
            <a:r>
              <a:rPr lang="en-GB" sz="2000" b="0" i="0" u="none" strike="noStrike" cap="none" dirty="0" err="1">
                <a:solidFill>
                  <a:srgbClr val="525050"/>
                </a:solidFill>
                <a:latin typeface="Century Gothic"/>
                <a:ea typeface="Century Gothic"/>
                <a:cs typeface="Century Gothic"/>
                <a:sym typeface="Century Gothic"/>
              </a:rPr>
              <a:t>Juli</a:t>
            </a:r>
            <a:r>
              <a:rPr lang="en-GB" sz="2000" b="0" i="0" u="none" strike="noStrike" cap="none" dirty="0">
                <a:solidFill>
                  <a:srgbClr val="525050"/>
                </a:solidFill>
                <a:latin typeface="Century Gothic"/>
                <a:ea typeface="Century Gothic"/>
                <a:cs typeface="Century Gothic"/>
                <a:sym typeface="Century Gothic"/>
              </a:rPr>
              <a:t> 2022 in Graz auf die </a:t>
            </a:r>
            <a:r>
              <a:rPr lang="en-GB" sz="2000" b="0" i="0" u="none" strike="noStrike" cap="none" dirty="0" err="1">
                <a:solidFill>
                  <a:srgbClr val="525050"/>
                </a:solidFill>
                <a:latin typeface="Century Gothic"/>
                <a:ea typeface="Century Gothic"/>
                <a:cs typeface="Century Gothic"/>
                <a:sym typeface="Century Gothic"/>
              </a:rPr>
              <a:t>Straße</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367" name="Google Shape;367;p5"/>
          <p:cNvSpPr/>
          <p:nvPr/>
        </p:nvSpPr>
        <p:spPr>
          <a:xfrm>
            <a:off x="1822092" y="1390176"/>
            <a:ext cx="1302273"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68" name="Google Shape;368;p5"/>
          <p:cNvSpPr/>
          <p:nvPr/>
        </p:nvSpPr>
        <p:spPr>
          <a:xfrm>
            <a:off x="1484245" y="5514544"/>
            <a:ext cx="1397299"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bisexuals</a:t>
            </a:r>
            <a:endParaRPr sz="1400" b="0" i="0" u="none" strike="noStrike" cap="none">
              <a:solidFill>
                <a:srgbClr val="000000"/>
              </a:solidFill>
              <a:latin typeface="Arial"/>
              <a:ea typeface="Arial"/>
              <a:cs typeface="Arial"/>
              <a:sym typeface="Arial"/>
            </a:endParaRPr>
          </a:p>
        </p:txBody>
      </p:sp>
      <p:sp>
        <p:nvSpPr>
          <p:cNvPr id="369" name="Google Shape;369;p5"/>
          <p:cNvSpPr/>
          <p:nvPr/>
        </p:nvSpPr>
        <p:spPr>
          <a:xfrm>
            <a:off x="4557481" y="5985917"/>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lesbians</a:t>
            </a:r>
            <a:endParaRPr sz="1400" b="0" i="0" u="none" strike="noStrike" cap="none" dirty="0">
              <a:solidFill>
                <a:srgbClr val="000000"/>
              </a:solidFill>
              <a:latin typeface="Arial"/>
              <a:ea typeface="Arial"/>
              <a:cs typeface="Arial"/>
              <a:sym typeface="Arial"/>
            </a:endParaRPr>
          </a:p>
        </p:txBody>
      </p:sp>
      <p:sp>
        <p:nvSpPr>
          <p:cNvPr id="370" name="Google Shape;370;p5"/>
          <p:cNvSpPr/>
          <p:nvPr/>
        </p:nvSpPr>
        <p:spPr>
          <a:xfrm>
            <a:off x="3001661" y="5528334"/>
            <a:ext cx="166624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non-binary</a:t>
            </a:r>
            <a:endParaRPr sz="1400" b="0" i="0" u="none" strike="noStrike" cap="none" dirty="0">
              <a:solidFill>
                <a:srgbClr val="000000"/>
              </a:solidFill>
              <a:latin typeface="Arial"/>
              <a:ea typeface="Arial"/>
              <a:cs typeface="Arial"/>
              <a:sym typeface="Arial"/>
            </a:endParaRPr>
          </a:p>
        </p:txBody>
      </p:sp>
      <p:sp>
        <p:nvSpPr>
          <p:cNvPr id="371" name="Google Shape;371;p5"/>
          <p:cNvSpPr/>
          <p:nvPr/>
        </p:nvSpPr>
        <p:spPr>
          <a:xfrm>
            <a:off x="2594636" y="5985917"/>
            <a:ext cx="177893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chemeClr val="lt1"/>
                </a:solidFill>
                <a:latin typeface="Century Gothic"/>
                <a:ea typeface="Century Gothic"/>
                <a:cs typeface="Century Gothic"/>
                <a:sym typeface="Century Gothic"/>
              </a:rPr>
              <a:t>g</a:t>
            </a:r>
            <a:r>
              <a:rPr lang="en-GB" sz="2000" b="0" i="0" u="none" strike="noStrike" cap="none" dirty="0">
                <a:solidFill>
                  <a:schemeClr val="lt1"/>
                </a:solidFill>
                <a:latin typeface="Century Gothic"/>
                <a:ea typeface="Century Gothic"/>
                <a:cs typeface="Century Gothic"/>
                <a:sym typeface="Century Gothic"/>
              </a:rPr>
              <a:t>ay people</a:t>
            </a:r>
            <a:endParaRPr sz="1400" b="0" i="0" u="none" strike="noStrike" cap="none" dirty="0">
              <a:solidFill>
                <a:srgbClr val="000000"/>
              </a:solidFill>
              <a:latin typeface="Arial"/>
              <a:ea typeface="Arial"/>
              <a:cs typeface="Arial"/>
              <a:sym typeface="Arial"/>
            </a:endParaRPr>
          </a:p>
        </p:txBody>
      </p:sp>
      <p:sp>
        <p:nvSpPr>
          <p:cNvPr id="372" name="Google Shape;372;p5"/>
          <p:cNvSpPr/>
          <p:nvPr/>
        </p:nvSpPr>
        <p:spPr>
          <a:xfrm>
            <a:off x="6610383" y="5484300"/>
            <a:ext cx="2868481" cy="473709"/>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chemeClr val="lt1"/>
                </a:solidFill>
                <a:latin typeface="Century Gothic"/>
                <a:ea typeface="Century Gothic"/>
                <a:cs typeface="Century Gothic"/>
                <a:sym typeface="Century Gothic"/>
              </a:rPr>
              <a:t>h</a:t>
            </a:r>
            <a:r>
              <a:rPr lang="en-GB" sz="2000" b="0" i="0" u="none" strike="noStrike" cap="none" dirty="0">
                <a:solidFill>
                  <a:schemeClr val="lt1"/>
                </a:solidFill>
                <a:latin typeface="Century Gothic"/>
                <a:ea typeface="Century Gothic"/>
                <a:cs typeface="Century Gothic"/>
                <a:sym typeface="Century Gothic"/>
              </a:rPr>
              <a:t>eterosexual people</a:t>
            </a:r>
            <a:endParaRPr sz="2000" b="0" i="0" u="none" strike="noStrike" cap="none" dirty="0">
              <a:solidFill>
                <a:schemeClr val="lt1"/>
              </a:solidFill>
              <a:latin typeface="Century Gothic"/>
              <a:ea typeface="Century Gothic"/>
              <a:cs typeface="Century Gothic"/>
              <a:sym typeface="Century Gothic"/>
            </a:endParaRPr>
          </a:p>
        </p:txBody>
      </p:sp>
      <p:sp>
        <p:nvSpPr>
          <p:cNvPr id="374" name="Google Shape;374;p5"/>
          <p:cNvSpPr/>
          <p:nvPr/>
        </p:nvSpPr>
        <p:spPr>
          <a:xfrm>
            <a:off x="244430" y="6003605"/>
            <a:ext cx="806172"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USA</a:t>
            </a:r>
            <a:endParaRPr sz="1400" b="0" i="0" u="none" strike="noStrike" cap="none" dirty="0">
              <a:solidFill>
                <a:srgbClr val="000000"/>
              </a:solidFill>
              <a:latin typeface="Arial"/>
              <a:ea typeface="Arial"/>
              <a:cs typeface="Arial"/>
              <a:sym typeface="Arial"/>
            </a:endParaRPr>
          </a:p>
        </p:txBody>
      </p:sp>
      <p:sp>
        <p:nvSpPr>
          <p:cNvPr id="375" name="Google Shape;375;p5"/>
          <p:cNvSpPr/>
          <p:nvPr/>
        </p:nvSpPr>
        <p:spPr>
          <a:xfrm>
            <a:off x="5896213" y="5985917"/>
            <a:ext cx="186941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Great Britain</a:t>
            </a:r>
            <a:endParaRPr sz="1400" b="0" i="0" u="none" strike="noStrike" cap="none" dirty="0">
              <a:solidFill>
                <a:srgbClr val="000000"/>
              </a:solidFill>
              <a:latin typeface="Arial"/>
              <a:ea typeface="Arial"/>
              <a:cs typeface="Arial"/>
              <a:sym typeface="Arial"/>
            </a:endParaRPr>
          </a:p>
        </p:txBody>
      </p:sp>
      <p:sp>
        <p:nvSpPr>
          <p:cNvPr id="376" name="Google Shape;376;p5"/>
          <p:cNvSpPr/>
          <p:nvPr/>
        </p:nvSpPr>
        <p:spPr>
          <a:xfrm>
            <a:off x="9626092" y="5521769"/>
            <a:ext cx="640853"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EU</a:t>
            </a:r>
            <a:endParaRPr sz="1400" b="0" i="0" u="none" strike="noStrike" cap="none" dirty="0">
              <a:solidFill>
                <a:srgbClr val="000000"/>
              </a:solidFill>
              <a:latin typeface="Arial"/>
              <a:ea typeface="Arial"/>
              <a:cs typeface="Arial"/>
              <a:sym typeface="Arial"/>
            </a:endParaRPr>
          </a:p>
        </p:txBody>
      </p:sp>
      <p:sp>
        <p:nvSpPr>
          <p:cNvPr id="377" name="Google Shape;377;p5"/>
          <p:cNvSpPr/>
          <p:nvPr/>
        </p:nvSpPr>
        <p:spPr>
          <a:xfrm>
            <a:off x="10577924" y="5977702"/>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name</a:t>
            </a:r>
            <a:endParaRPr sz="1400" b="0" i="0" u="none" strike="noStrike" cap="none" dirty="0">
              <a:solidFill>
                <a:srgbClr val="000000"/>
              </a:solidFill>
              <a:latin typeface="Arial"/>
              <a:ea typeface="Arial"/>
              <a:cs typeface="Arial"/>
              <a:sym typeface="Arial"/>
            </a:endParaRPr>
          </a:p>
        </p:txBody>
      </p:sp>
      <p:sp>
        <p:nvSpPr>
          <p:cNvPr id="378" name="Google Shape;378;p5"/>
          <p:cNvSpPr/>
          <p:nvPr/>
        </p:nvSpPr>
        <p:spPr>
          <a:xfrm>
            <a:off x="9220906" y="5998373"/>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people</a:t>
            </a:r>
            <a:endParaRPr sz="1400" b="0" i="0" u="none" strike="noStrike" cap="none" dirty="0">
              <a:solidFill>
                <a:srgbClr val="000000"/>
              </a:solidFill>
              <a:latin typeface="Arial"/>
              <a:ea typeface="Arial"/>
              <a:cs typeface="Arial"/>
              <a:sym typeface="Arial"/>
            </a:endParaRPr>
          </a:p>
        </p:txBody>
      </p:sp>
      <p:sp>
        <p:nvSpPr>
          <p:cNvPr id="379" name="Google Shape;379;p5"/>
          <p:cNvSpPr/>
          <p:nvPr/>
        </p:nvSpPr>
        <p:spPr>
          <a:xfrm>
            <a:off x="7857578" y="5995371"/>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Spanish</a:t>
            </a:r>
            <a:endParaRPr sz="1400" b="0" i="0" u="none" strike="noStrike" cap="none" dirty="0">
              <a:solidFill>
                <a:srgbClr val="000000"/>
              </a:solidFill>
              <a:latin typeface="Arial"/>
              <a:ea typeface="Arial"/>
              <a:cs typeface="Arial"/>
              <a:sym typeface="Arial"/>
            </a:endParaRPr>
          </a:p>
        </p:txBody>
      </p:sp>
      <p:sp>
        <p:nvSpPr>
          <p:cNvPr id="380" name="Google Shape;380;p5"/>
          <p:cNvSpPr/>
          <p:nvPr/>
        </p:nvSpPr>
        <p:spPr>
          <a:xfrm>
            <a:off x="147966" y="5530608"/>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Austrian</a:t>
            </a:r>
            <a:endParaRPr sz="1400" b="0" i="0" u="none" strike="noStrike" cap="none" dirty="0">
              <a:solidFill>
                <a:srgbClr val="000000"/>
              </a:solidFill>
              <a:latin typeface="Arial"/>
              <a:ea typeface="Arial"/>
              <a:cs typeface="Arial"/>
              <a:sym typeface="Arial"/>
            </a:endParaRPr>
          </a:p>
        </p:txBody>
      </p:sp>
      <p:sp>
        <p:nvSpPr>
          <p:cNvPr id="381" name="Google Shape;381;p5"/>
          <p:cNvSpPr/>
          <p:nvPr/>
        </p:nvSpPr>
        <p:spPr>
          <a:xfrm>
            <a:off x="1205481" y="5985917"/>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lt1"/>
                </a:solidFill>
                <a:latin typeface="Century Gothic"/>
                <a:ea typeface="Century Gothic"/>
                <a:cs typeface="Century Gothic"/>
                <a:sym typeface="Century Gothic"/>
              </a:rPr>
              <a:t>French</a:t>
            </a:r>
            <a:endParaRPr sz="1400" b="0" i="0" u="none" strike="noStrike" cap="none" dirty="0">
              <a:solidFill>
                <a:srgbClr val="000000"/>
              </a:solidFill>
              <a:latin typeface="Arial"/>
              <a:ea typeface="Arial"/>
              <a:cs typeface="Arial"/>
              <a:sym typeface="Arial"/>
            </a:endParaRPr>
          </a:p>
        </p:txBody>
      </p:sp>
      <p:sp>
        <p:nvSpPr>
          <p:cNvPr id="382" name="Google Shape;382;p5"/>
          <p:cNvSpPr/>
          <p:nvPr/>
        </p:nvSpPr>
        <p:spPr>
          <a:xfrm>
            <a:off x="10387338" y="5510206"/>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people</a:t>
            </a:r>
            <a:endParaRPr sz="1400" b="0" i="0" u="none" strike="noStrike" cap="none">
              <a:solidFill>
                <a:srgbClr val="000000"/>
              </a:solidFill>
              <a:latin typeface="Arial"/>
              <a:ea typeface="Arial"/>
              <a:cs typeface="Arial"/>
              <a:sym typeface="Arial"/>
            </a:endParaRPr>
          </a:p>
        </p:txBody>
      </p:sp>
      <p:sp>
        <p:nvSpPr>
          <p:cNvPr id="383" name="Google Shape;383;p5">
            <a:hlinkClick r:id="" action="ppaction://noaction">
              <a:snd r:embed="rId5" name="10.1.1.3 slide 5 2.wav"/>
            </a:hlinkClick>
          </p:cNvPr>
          <p:cNvSpPr/>
          <p:nvPr/>
        </p:nvSpPr>
        <p:spPr>
          <a:xfrm>
            <a:off x="232900" y="188911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384" name="Google Shape;384;p5">
            <a:hlinkClick r:id="" action="ppaction://noaction">
              <a:snd r:embed="rId6" name="10.1.1.3 slide 5 3.wav"/>
            </a:hlinkClick>
          </p:cNvPr>
          <p:cNvSpPr/>
          <p:nvPr/>
        </p:nvSpPr>
        <p:spPr>
          <a:xfrm>
            <a:off x="230107" y="2607884"/>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385" name="Google Shape;385;p5">
            <a:hlinkClick r:id="" action="ppaction://noaction">
              <a:snd r:embed="rId7" name="10.1.1.3 slide 5 4.wav"/>
            </a:hlinkClick>
          </p:cNvPr>
          <p:cNvSpPr/>
          <p:nvPr/>
        </p:nvSpPr>
        <p:spPr>
          <a:xfrm>
            <a:off x="225909" y="3429000"/>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386" name="Google Shape;386;p5">
            <a:hlinkClick r:id="" action="ppaction://noaction">
              <a:snd r:embed="rId8" name="10.1.1.3 slide 5 5.wav"/>
            </a:hlinkClick>
          </p:cNvPr>
          <p:cNvSpPr/>
          <p:nvPr/>
        </p:nvSpPr>
        <p:spPr>
          <a:xfrm>
            <a:off x="225909" y="4122933"/>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387" name="Google Shape;387;p5">
            <a:hlinkClick r:id="" action="ppaction://noaction">
              <a:snd r:embed="rId9" name="10.1.1.3 slide 5 6.wav"/>
            </a:hlinkClick>
          </p:cNvPr>
          <p:cNvSpPr/>
          <p:nvPr/>
        </p:nvSpPr>
        <p:spPr>
          <a:xfrm>
            <a:off x="225910" y="484544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388" name="Google Shape;388;p5"/>
          <p:cNvSpPr txBox="1"/>
          <p:nvPr/>
        </p:nvSpPr>
        <p:spPr>
          <a:xfrm>
            <a:off x="916059" y="1825136"/>
            <a:ext cx="11151495" cy="707846"/>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Schwule,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Lesbische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Nicht-binäre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und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Bisexuelle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sowie auch </a:t>
            </a:r>
            <a:r>
              <a:rPr lang="de-DE" sz="20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Heterosexuelle</a:t>
            </a:r>
            <a:r>
              <a:rPr lang="de-DE" sz="20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kommen zusammen, und sie marschieren friedlich durch die Stadt. </a:t>
            </a:r>
            <a:endParaRPr sz="1400" b="0" i="0" u="none" strike="noStrike" cap="none" dirty="0">
              <a:solidFill>
                <a:schemeClr val="tx1"/>
              </a:solidFill>
              <a:latin typeface="Arial"/>
              <a:ea typeface="Arial"/>
              <a:cs typeface="Arial"/>
              <a:sym typeface="Arial"/>
            </a:endParaRPr>
          </a:p>
        </p:txBody>
      </p:sp>
      <p:sp>
        <p:nvSpPr>
          <p:cNvPr id="389" name="Google Shape;389;p5"/>
          <p:cNvSpPr/>
          <p:nvPr/>
        </p:nvSpPr>
        <p:spPr>
          <a:xfrm>
            <a:off x="953258" y="1841908"/>
            <a:ext cx="1091082" cy="29414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0" name="Google Shape;390;p5"/>
          <p:cNvSpPr/>
          <p:nvPr/>
        </p:nvSpPr>
        <p:spPr>
          <a:xfrm>
            <a:off x="2173153" y="1847869"/>
            <a:ext cx="1310950" cy="310181"/>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1" name="Google Shape;391;p5"/>
          <p:cNvSpPr/>
          <p:nvPr/>
        </p:nvSpPr>
        <p:spPr>
          <a:xfrm>
            <a:off x="5681191" y="1863689"/>
            <a:ext cx="1310950" cy="28027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2" name="Google Shape;392;p5"/>
          <p:cNvSpPr/>
          <p:nvPr/>
        </p:nvSpPr>
        <p:spPr>
          <a:xfrm>
            <a:off x="8507590" y="1865487"/>
            <a:ext cx="1826989" cy="27847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3" name="Google Shape;393;p5"/>
          <p:cNvSpPr/>
          <p:nvPr/>
        </p:nvSpPr>
        <p:spPr>
          <a:xfrm>
            <a:off x="3495014" y="1853955"/>
            <a:ext cx="1613290" cy="31768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4" name="Google Shape;394;p5"/>
          <p:cNvSpPr txBox="1"/>
          <p:nvPr/>
        </p:nvSpPr>
        <p:spPr>
          <a:xfrm>
            <a:off x="956100" y="2555242"/>
            <a:ext cx="111114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Sie </a:t>
            </a:r>
            <a:r>
              <a:rPr lang="en-GB" sz="2000" b="1" i="0" u="none" strike="noStrike" cap="none" dirty="0" err="1">
                <a:solidFill>
                  <a:srgbClr val="525050"/>
                </a:solidFill>
                <a:latin typeface="Century Gothic"/>
                <a:ea typeface="Century Gothic"/>
                <a:cs typeface="Century Gothic"/>
                <a:sym typeface="Century Gothic"/>
              </a:rPr>
              <a:t>stammen</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aus</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allen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Ländern</a:t>
            </a:r>
            <a:r>
              <a:rPr lang="en-GB" sz="2000" b="0" i="0" u="none" strike="noStrike" cap="none" dirty="0">
                <a:solidFill>
                  <a:srgbClr val="525050"/>
                </a:solidFill>
                <a:latin typeface="Century Gothic"/>
                <a:ea typeface="Century Gothic"/>
                <a:cs typeface="Century Gothic"/>
                <a:sym typeface="Century Gothic"/>
              </a:rPr>
              <a:t> der Welt: </a:t>
            </a:r>
            <a:r>
              <a:rPr lang="en-GB" sz="2000" b="0" i="0" u="none" strike="noStrike" cap="none" dirty="0" err="1">
                <a:solidFill>
                  <a:srgbClr val="525050"/>
                </a:solidFill>
                <a:latin typeface="Century Gothic"/>
                <a:ea typeface="Century Gothic"/>
                <a:cs typeface="Century Gothic"/>
                <a:sym typeface="Century Gothic"/>
              </a:rPr>
              <a:t>aus</a:t>
            </a:r>
            <a:r>
              <a:rPr lang="en-GB" sz="2000" b="0" i="0" u="none" strike="noStrike" cap="none" dirty="0">
                <a:solidFill>
                  <a:srgbClr val="525050"/>
                </a:solidFill>
                <a:latin typeface="Century Gothic"/>
                <a:ea typeface="Century Gothic"/>
                <a:cs typeface="Century Gothic"/>
                <a:sym typeface="Century Gothic"/>
              </a:rPr>
              <a:t> den </a:t>
            </a:r>
            <a:r>
              <a:rPr lang="en-GB" sz="2000" b="1" i="0" u="none" strike="noStrike" cap="none" dirty="0" err="1">
                <a:solidFill>
                  <a:srgbClr val="525050"/>
                </a:solidFill>
                <a:latin typeface="Century Gothic"/>
                <a:ea typeface="Century Gothic"/>
                <a:cs typeface="Century Gothic"/>
                <a:sym typeface="Century Gothic"/>
              </a:rPr>
              <a:t>Vereinigten</a:t>
            </a:r>
            <a:r>
              <a:rPr lang="en-GB" sz="2000" b="1"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Staaten</a:t>
            </a:r>
            <a:r>
              <a:rPr lang="en-GB" sz="2000" b="1" i="0" u="none" strike="noStrike" cap="none" dirty="0">
                <a:solidFill>
                  <a:srgbClr val="525050"/>
                </a:solidFill>
                <a:latin typeface="Century Gothic"/>
                <a:ea typeface="Century Gothic"/>
                <a:cs typeface="Century Gothic"/>
                <a:sym typeface="Century Gothic"/>
              </a:rPr>
              <a:t> von Amerika</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aus</a:t>
            </a:r>
            <a:r>
              <a:rPr lang="en-GB" sz="2000" b="0"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Großbritannien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aus</a:t>
            </a:r>
            <a:r>
              <a:rPr lang="en-GB" sz="2000" b="0" i="0" u="none" strike="noStrike" cap="none" dirty="0">
                <a:solidFill>
                  <a:srgbClr val="525050"/>
                </a:solidFill>
                <a:latin typeface="Century Gothic"/>
                <a:ea typeface="Century Gothic"/>
                <a:cs typeface="Century Gothic"/>
                <a:sym typeface="Century Gothic"/>
              </a:rPr>
              <a:t> der </a:t>
            </a:r>
            <a:r>
              <a:rPr lang="en-GB" sz="2000" b="1" i="0" u="none" strike="noStrike" cap="none" dirty="0" err="1">
                <a:solidFill>
                  <a:srgbClr val="525050"/>
                </a:solidFill>
                <a:latin typeface="Century Gothic"/>
                <a:ea typeface="Century Gothic"/>
                <a:cs typeface="Century Gothic"/>
                <a:sym typeface="Century Gothic"/>
              </a:rPr>
              <a:t>Europäischen</a:t>
            </a:r>
            <a:r>
              <a:rPr lang="en-GB" sz="2000" b="1" i="0" u="none" strike="noStrike" cap="none" dirty="0">
                <a:solidFill>
                  <a:srgbClr val="525050"/>
                </a:solidFill>
                <a:latin typeface="Century Gothic"/>
                <a:ea typeface="Century Gothic"/>
                <a:cs typeface="Century Gothic"/>
                <a:sym typeface="Century Gothic"/>
              </a:rPr>
              <a:t> Union</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395" name="Google Shape;395;p5"/>
          <p:cNvSpPr/>
          <p:nvPr/>
        </p:nvSpPr>
        <p:spPr>
          <a:xfrm>
            <a:off x="1440675" y="2591297"/>
            <a:ext cx="1683690"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6" name="Google Shape;396;p5"/>
          <p:cNvSpPr/>
          <p:nvPr/>
        </p:nvSpPr>
        <p:spPr>
          <a:xfrm>
            <a:off x="7151264" y="2607884"/>
            <a:ext cx="4084636"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7" name="Google Shape;397;p5"/>
          <p:cNvSpPr/>
          <p:nvPr/>
        </p:nvSpPr>
        <p:spPr>
          <a:xfrm>
            <a:off x="994679" y="2947728"/>
            <a:ext cx="1902425"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8" name="Google Shape;398;p5"/>
          <p:cNvSpPr/>
          <p:nvPr/>
        </p:nvSpPr>
        <p:spPr>
          <a:xfrm>
            <a:off x="3975148" y="2889729"/>
            <a:ext cx="2479439"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9" name="Google Shape;399;p5"/>
          <p:cNvSpPr txBox="1"/>
          <p:nvPr/>
        </p:nvSpPr>
        <p:spPr>
          <a:xfrm>
            <a:off x="916059" y="3467562"/>
            <a:ext cx="75915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Alle </a:t>
            </a:r>
            <a:r>
              <a:rPr lang="en-GB" sz="2000" b="0" i="0" u="none" strike="noStrike" cap="none" dirty="0" err="1">
                <a:solidFill>
                  <a:srgbClr val="525050"/>
                </a:solidFill>
                <a:latin typeface="Century Gothic"/>
                <a:ea typeface="Century Gothic"/>
                <a:cs typeface="Century Gothic"/>
                <a:sym typeface="Century Gothic"/>
              </a:rPr>
              <a:t>wollen</a:t>
            </a:r>
            <a:r>
              <a:rPr lang="en-GB" sz="2000" b="0" i="0" u="none" strike="noStrike" cap="none" dirty="0">
                <a:solidFill>
                  <a:srgbClr val="525050"/>
                </a:solidFill>
                <a:latin typeface="Century Gothic"/>
                <a:ea typeface="Century Gothic"/>
                <a:cs typeface="Century Gothic"/>
                <a:sym typeface="Century Gothic"/>
              </a:rPr>
              <a:t> an </a:t>
            </a:r>
            <a:r>
              <a:rPr lang="en-GB" sz="2000" b="0" i="0" u="none" strike="noStrike" cap="none" dirty="0" err="1">
                <a:solidFill>
                  <a:srgbClr val="525050"/>
                </a:solidFill>
                <a:latin typeface="Century Gothic"/>
                <a:ea typeface="Century Gothic"/>
                <a:cs typeface="Century Gothic"/>
                <a:sym typeface="Century Gothic"/>
              </a:rPr>
              <a:t>einem</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sonnigen</a:t>
            </a:r>
            <a:r>
              <a:rPr lang="en-GB" sz="2000" b="0" i="0" u="none" strike="noStrike" cap="none" dirty="0">
                <a:solidFill>
                  <a:srgbClr val="525050"/>
                </a:solidFill>
                <a:latin typeface="Century Gothic"/>
                <a:ea typeface="Century Gothic"/>
                <a:cs typeface="Century Gothic"/>
                <a:sym typeface="Century Gothic"/>
              </a:rPr>
              <a:t> Tag </a:t>
            </a:r>
            <a:r>
              <a:rPr lang="en-GB" sz="2000" b="0" i="0" u="none" strike="noStrike" cap="none" dirty="0" err="1">
                <a:solidFill>
                  <a:srgbClr val="525050"/>
                </a:solidFill>
                <a:latin typeface="Century Gothic"/>
                <a:ea typeface="Century Gothic"/>
                <a:cs typeface="Century Gothic"/>
                <a:sym typeface="Century Gothic"/>
              </a:rPr>
              <a:t>im</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Volkspark</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feiern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im</a:t>
            </a:r>
            <a:r>
              <a:rPr lang="en-GB" sz="2000" b="0" i="0" u="none" strike="noStrike" cap="none" dirty="0">
                <a:solidFill>
                  <a:srgbClr val="525050"/>
                </a:solidFill>
                <a:latin typeface="Century Gothic"/>
                <a:ea typeface="Century Gothic"/>
                <a:cs typeface="Century Gothic"/>
                <a:sym typeface="Century Gothic"/>
              </a:rPr>
              <a:t> </a:t>
            </a:r>
            <a:r>
              <a:rPr lang="en-GB" sz="2000" b="1" i="0" u="none" strike="noStrike" cap="none" dirty="0" err="1">
                <a:solidFill>
                  <a:srgbClr val="525050"/>
                </a:solidFill>
                <a:latin typeface="Century Gothic"/>
                <a:ea typeface="Century Gothic"/>
                <a:cs typeface="Century Gothic"/>
                <a:sym typeface="Century Gothic"/>
              </a:rPr>
              <a:t>Namen</a:t>
            </a:r>
            <a:r>
              <a:rPr lang="en-GB" sz="2000" b="0" i="0" u="none" strike="noStrike" cap="none" dirty="0">
                <a:solidFill>
                  <a:srgbClr val="525050"/>
                </a:solidFill>
                <a:latin typeface="Century Gothic"/>
                <a:ea typeface="Century Gothic"/>
                <a:cs typeface="Century Gothic"/>
                <a:sym typeface="Century Gothic"/>
              </a:rPr>
              <a:t> von </a:t>
            </a:r>
            <a:r>
              <a:rPr lang="en-GB" sz="2000" b="0" i="0" u="none" strike="noStrike" cap="none" dirty="0" err="1">
                <a:solidFill>
                  <a:srgbClr val="525050"/>
                </a:solidFill>
                <a:latin typeface="Century Gothic"/>
                <a:ea typeface="Century Gothic"/>
                <a:cs typeface="Century Gothic"/>
                <a:sym typeface="Century Gothic"/>
              </a:rPr>
              <a:t>Toleranz</a:t>
            </a:r>
            <a:r>
              <a:rPr lang="en-GB" sz="2000" b="0" i="0" u="none" strike="noStrike" cap="none" dirty="0">
                <a:solidFill>
                  <a:srgbClr val="525050"/>
                </a:solidFill>
                <a:latin typeface="Century Gothic"/>
                <a:ea typeface="Century Gothic"/>
                <a:cs typeface="Century Gothic"/>
                <a:sym typeface="Century Gothic"/>
              </a:rPr>
              <a:t> und von der Liebe.</a:t>
            </a:r>
            <a:endParaRPr sz="1400" b="0" i="0" u="none" strike="noStrike" cap="none" dirty="0">
              <a:solidFill>
                <a:srgbClr val="000000"/>
              </a:solidFill>
              <a:latin typeface="Arial"/>
              <a:ea typeface="Arial"/>
              <a:cs typeface="Arial"/>
              <a:sym typeface="Arial"/>
            </a:endParaRPr>
          </a:p>
        </p:txBody>
      </p:sp>
      <p:sp>
        <p:nvSpPr>
          <p:cNvPr id="400" name="Google Shape;400;p5"/>
          <p:cNvSpPr txBox="1"/>
          <p:nvPr/>
        </p:nvSpPr>
        <p:spPr>
          <a:xfrm>
            <a:off x="839095" y="4145507"/>
            <a:ext cx="831568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Alle </a:t>
            </a:r>
            <a:r>
              <a:rPr lang="en-GB" sz="2000" b="1" dirty="0">
                <a:solidFill>
                  <a:srgbClr val="525050"/>
                </a:solidFill>
                <a:latin typeface="Century Gothic"/>
                <a:ea typeface="Century Gothic"/>
                <a:cs typeface="Century Gothic"/>
                <a:sym typeface="Century Gothic"/>
              </a:rPr>
              <a:t>Menschen</a:t>
            </a:r>
            <a:r>
              <a:rPr lang="en-GB" sz="2000" b="0" i="0" u="none" strike="noStrike" cap="none" dirty="0">
                <a:solidFill>
                  <a:srgbClr val="525050"/>
                </a:solidFill>
                <a:latin typeface="Century Gothic"/>
                <a:ea typeface="Century Gothic"/>
                <a:cs typeface="Century Gothic"/>
                <a:sym typeface="Century Gothic"/>
              </a:rPr>
              <a:t> der Welt, </a:t>
            </a:r>
            <a:r>
              <a:rPr lang="en-GB" sz="2000" b="0" i="0" u="none" strike="noStrike" cap="none" dirty="0" err="1">
                <a:solidFill>
                  <a:srgbClr val="525050"/>
                </a:solidFill>
                <a:latin typeface="Century Gothic"/>
                <a:ea typeface="Century Gothic"/>
                <a:cs typeface="Century Gothic"/>
                <a:sym typeface="Century Gothic"/>
              </a:rPr>
              <a:t>unabhängig</a:t>
            </a:r>
            <a:r>
              <a:rPr lang="en-GB" sz="2000" b="0" i="0" u="none" strike="noStrike" cap="none" dirty="0">
                <a:solidFill>
                  <a:srgbClr val="525050"/>
                </a:solidFill>
                <a:latin typeface="Century Gothic"/>
                <a:ea typeface="Century Gothic"/>
                <a:cs typeface="Century Gothic"/>
                <a:sym typeface="Century Gothic"/>
              </a:rPr>
              <a:t>* von </a:t>
            </a:r>
            <a:r>
              <a:rPr lang="en-GB" sz="2000" b="0" i="0" u="none" strike="noStrike" cap="none" dirty="0" err="1">
                <a:solidFill>
                  <a:srgbClr val="525050"/>
                </a:solidFill>
                <a:latin typeface="Century Gothic"/>
                <a:ea typeface="Century Gothic"/>
                <a:cs typeface="Century Gothic"/>
                <a:sym typeface="Century Gothic"/>
              </a:rPr>
              <a:t>ihrer</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sexuellen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Orientierung</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sollen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ihre</a:t>
            </a:r>
            <a:r>
              <a:rPr lang="en-GB" sz="2000" b="0" i="0" u="none" strike="noStrike" cap="none" dirty="0">
                <a:solidFill>
                  <a:srgbClr val="525050"/>
                </a:solidFill>
                <a:latin typeface="Century Gothic"/>
                <a:ea typeface="Century Gothic"/>
                <a:cs typeface="Century Gothic"/>
                <a:sym typeface="Century Gothic"/>
              </a:rPr>
              <a:t> Liebe </a:t>
            </a:r>
            <a:r>
              <a:rPr lang="en-GB" sz="2000" b="0" i="0" u="none" strike="noStrike" cap="none" dirty="0" err="1">
                <a:solidFill>
                  <a:srgbClr val="525050"/>
                </a:solidFill>
                <a:latin typeface="Century Gothic"/>
                <a:ea typeface="Century Gothic"/>
                <a:cs typeface="Century Gothic"/>
                <a:sym typeface="Century Gothic"/>
              </a:rPr>
              <a:t>feiern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können</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01" name="Google Shape;401;p5"/>
          <p:cNvSpPr/>
          <p:nvPr/>
        </p:nvSpPr>
        <p:spPr>
          <a:xfrm>
            <a:off x="952975" y="3810619"/>
            <a:ext cx="990456"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2" name="Google Shape;402;p5"/>
          <p:cNvSpPr/>
          <p:nvPr/>
        </p:nvSpPr>
        <p:spPr>
          <a:xfrm>
            <a:off x="1429801" y="4188037"/>
            <a:ext cx="1268793" cy="31141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3" name="Google Shape;403;p5"/>
          <p:cNvSpPr/>
          <p:nvPr/>
        </p:nvSpPr>
        <p:spPr>
          <a:xfrm>
            <a:off x="7046921" y="4867299"/>
            <a:ext cx="1279046"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4" name="Google Shape;404;p5"/>
          <p:cNvSpPr/>
          <p:nvPr/>
        </p:nvSpPr>
        <p:spPr>
          <a:xfrm>
            <a:off x="827740" y="5156529"/>
            <a:ext cx="1603487"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5" name="Google Shape;405;p5"/>
          <p:cNvSpPr/>
          <p:nvPr/>
        </p:nvSpPr>
        <p:spPr>
          <a:xfrm>
            <a:off x="3027018" y="5169229"/>
            <a:ext cx="1921500"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07" name="Google Shape;407;p5"/>
          <p:cNvPicPr preferRelativeResize="0"/>
          <p:nvPr/>
        </p:nvPicPr>
        <p:blipFill rotWithShape="1">
          <a:blip r:embed="rId10">
            <a:alphaModFix/>
          </a:blip>
          <a:srcRect/>
          <a:stretch/>
        </p:blipFill>
        <p:spPr>
          <a:xfrm>
            <a:off x="8312622" y="2996573"/>
            <a:ext cx="3040283" cy="2026856"/>
          </a:xfrm>
          <a:prstGeom prst="rect">
            <a:avLst/>
          </a:prstGeom>
          <a:noFill/>
          <a:ln>
            <a:noFill/>
          </a:ln>
        </p:spPr>
      </p:pic>
      <p:sp>
        <p:nvSpPr>
          <p:cNvPr id="2" name="Google Shape;372;p5">
            <a:extLst>
              <a:ext uri="{FF2B5EF4-FFF2-40B4-BE49-F238E27FC236}">
                <a16:creationId xmlns:a16="http://schemas.microsoft.com/office/drawing/2014/main" id="{ACA5BDEF-8077-4327-E8C5-4A199D9CE14F}"/>
              </a:ext>
            </a:extLst>
          </p:cNvPr>
          <p:cNvSpPr/>
          <p:nvPr/>
        </p:nvSpPr>
        <p:spPr>
          <a:xfrm>
            <a:off x="4711824" y="5508432"/>
            <a:ext cx="1869411" cy="396419"/>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chemeClr val="lt1"/>
                </a:solidFill>
                <a:latin typeface="Century Gothic"/>
                <a:ea typeface="Century Gothic"/>
                <a:cs typeface="Century Gothic"/>
                <a:sym typeface="Century Gothic"/>
              </a:rPr>
              <a:t>come from</a:t>
            </a:r>
            <a:endParaRPr sz="2000" b="0" i="0" u="none" strike="noStrike" cap="none" dirty="0">
              <a:solidFill>
                <a:schemeClr val="lt1"/>
              </a:solidFill>
              <a:latin typeface="Century Gothic"/>
              <a:ea typeface="Century Gothic"/>
              <a:cs typeface="Century Gothic"/>
              <a:sym typeface="Century Gothic"/>
            </a:endParaRPr>
          </a:p>
        </p:txBody>
      </p:sp>
      <p:sp>
        <p:nvSpPr>
          <p:cNvPr id="406" name="Google Shape;406;p5"/>
          <p:cNvSpPr/>
          <p:nvPr/>
        </p:nvSpPr>
        <p:spPr>
          <a:xfrm>
            <a:off x="796068" y="1166840"/>
            <a:ext cx="11170022" cy="4382208"/>
          </a:xfrm>
          <a:prstGeom prst="wedgeRoundRectCallout">
            <a:avLst>
              <a:gd name="adj1" fmla="val -20833"/>
              <a:gd name="adj2" fmla="val 62500"/>
              <a:gd name="adj3" fmla="val 0"/>
            </a:avLst>
          </a:prstGeom>
          <a:solidFill>
            <a:srgbClr val="3D3C3C"/>
          </a:solidFill>
          <a:ln w="127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dirty="0">
                <a:solidFill>
                  <a:srgbClr val="FFF6E7"/>
                </a:solidFill>
                <a:latin typeface="Century Gothic"/>
                <a:ea typeface="Century Gothic"/>
                <a:cs typeface="Century Gothic"/>
                <a:sym typeface="Century Gothic"/>
              </a:rPr>
              <a:t>The first </a:t>
            </a:r>
            <a:r>
              <a:rPr lang="en-GB" sz="2600" b="1" i="0" u="none" strike="noStrike" cap="none" dirty="0">
                <a:solidFill>
                  <a:srgbClr val="FFF6E7"/>
                </a:solidFill>
                <a:latin typeface="Century Gothic"/>
                <a:ea typeface="Century Gothic"/>
                <a:cs typeface="Century Gothic"/>
                <a:sym typeface="Century Gothic"/>
              </a:rPr>
              <a:t>Christopher Street Day (CSD) </a:t>
            </a:r>
            <a:r>
              <a:rPr lang="en-GB" sz="2600" b="0" i="0" u="none" strike="noStrike" cap="none" dirty="0">
                <a:solidFill>
                  <a:srgbClr val="FFF6E7"/>
                </a:solidFill>
                <a:latin typeface="Century Gothic"/>
                <a:ea typeface="Century Gothic"/>
                <a:cs typeface="Century Gothic"/>
                <a:sym typeface="Century Gothic"/>
              </a:rPr>
              <a:t>took place in Berlin in 1979. The name remembers the first rebellion by homosexual and other minority groups in Christopher Street, New York in 1961. Now almost every large city in Germany celebrates CSD, on different weekends in July and August. CSDs are both political parades and carnival processions.  There is a party atmosphere but also a serious intent to raise awareness about LGBTQ rights.</a:t>
            </a:r>
            <a:endParaRPr sz="2600" b="1" i="0" u="none" strike="noStrike" cap="none" dirty="0">
              <a:solidFill>
                <a:srgbClr val="FFF6E7"/>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7"/>
                                        </p:tgtEl>
                                      </p:cBhvr>
                                    </p:animEffect>
                                    <p:set>
                                      <p:cBhvr>
                                        <p:cTn id="7" dur="1" fill="hold">
                                          <p:stCondLst>
                                            <p:cond delay="500"/>
                                          </p:stCondLst>
                                        </p:cTn>
                                        <p:tgtEl>
                                          <p:spTgt spid="36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2"/>
                                        </p:tgtEl>
                                        <p:attrNameLst>
                                          <p:attrName>fillcolor</p:attrName>
                                        </p:attrNameLst>
                                      </p:cBhvr>
                                      <p:to>
                                        <a:srgbClr val="C1C1C1"/>
                                      </p:to>
                                    </p:animClr>
                                    <p:set>
                                      <p:cBhvr>
                                        <p:cTn id="12" dur="2000" fill="hold"/>
                                        <p:tgtEl>
                                          <p:spTgt spid="382"/>
                                        </p:tgtEl>
                                        <p:attrNameLst>
                                          <p:attrName>fill.type</p:attrName>
                                        </p:attrNameLst>
                                      </p:cBhvr>
                                      <p:to>
                                        <p:strVal val="solid"/>
                                      </p:to>
                                    </p:set>
                                    <p:set>
                                      <p:cBhvr>
                                        <p:cTn id="13" dur="2000" fill="hold"/>
                                        <p:tgtEl>
                                          <p:spTgt spid="382"/>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89"/>
                                        </p:tgtEl>
                                      </p:cBhvr>
                                    </p:animEffect>
                                    <p:set>
                                      <p:cBhvr>
                                        <p:cTn id="18" dur="1" fill="hold">
                                          <p:stCondLst>
                                            <p:cond delay="500"/>
                                          </p:stCondLst>
                                        </p:cTn>
                                        <p:tgtEl>
                                          <p:spTgt spid="3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371"/>
                                        </p:tgtEl>
                                        <p:attrNameLst>
                                          <p:attrName>fillcolor</p:attrName>
                                        </p:attrNameLst>
                                      </p:cBhvr>
                                      <p:to>
                                        <a:srgbClr val="C1C1C1"/>
                                      </p:to>
                                    </p:animClr>
                                    <p:set>
                                      <p:cBhvr>
                                        <p:cTn id="23" dur="2000" fill="hold"/>
                                        <p:tgtEl>
                                          <p:spTgt spid="371"/>
                                        </p:tgtEl>
                                        <p:attrNameLst>
                                          <p:attrName>fill.type</p:attrName>
                                        </p:attrNameLst>
                                      </p:cBhvr>
                                      <p:to>
                                        <p:strVal val="solid"/>
                                      </p:to>
                                    </p:set>
                                    <p:set>
                                      <p:cBhvr>
                                        <p:cTn id="24" dur="2000" fill="hold"/>
                                        <p:tgtEl>
                                          <p:spTgt spid="37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90"/>
                                        </p:tgtEl>
                                      </p:cBhvr>
                                    </p:animEffect>
                                    <p:set>
                                      <p:cBhvr>
                                        <p:cTn id="29" dur="1" fill="hold">
                                          <p:stCondLst>
                                            <p:cond delay="500"/>
                                          </p:stCondLst>
                                        </p:cTn>
                                        <p:tgtEl>
                                          <p:spTgt spid="39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369"/>
                                        </p:tgtEl>
                                        <p:attrNameLst>
                                          <p:attrName>fillcolor</p:attrName>
                                        </p:attrNameLst>
                                      </p:cBhvr>
                                      <p:to>
                                        <a:srgbClr val="C1C1C1"/>
                                      </p:to>
                                    </p:animClr>
                                    <p:set>
                                      <p:cBhvr>
                                        <p:cTn id="34" dur="2000" fill="hold"/>
                                        <p:tgtEl>
                                          <p:spTgt spid="369"/>
                                        </p:tgtEl>
                                        <p:attrNameLst>
                                          <p:attrName>fill.type</p:attrName>
                                        </p:attrNameLst>
                                      </p:cBhvr>
                                      <p:to>
                                        <p:strVal val="solid"/>
                                      </p:to>
                                    </p:set>
                                    <p:set>
                                      <p:cBhvr>
                                        <p:cTn id="35" dur="2000" fill="hold"/>
                                        <p:tgtEl>
                                          <p:spTgt spid="369"/>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93"/>
                                        </p:tgtEl>
                                      </p:cBhvr>
                                    </p:animEffect>
                                    <p:set>
                                      <p:cBhvr>
                                        <p:cTn id="40" dur="1" fill="hold">
                                          <p:stCondLst>
                                            <p:cond delay="500"/>
                                          </p:stCondLst>
                                        </p:cTn>
                                        <p:tgtEl>
                                          <p:spTgt spid="39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370"/>
                                        </p:tgtEl>
                                        <p:attrNameLst>
                                          <p:attrName>fillcolor</p:attrName>
                                        </p:attrNameLst>
                                      </p:cBhvr>
                                      <p:to>
                                        <a:srgbClr val="C1C1C1"/>
                                      </p:to>
                                    </p:animClr>
                                    <p:set>
                                      <p:cBhvr>
                                        <p:cTn id="45" dur="2000" fill="hold"/>
                                        <p:tgtEl>
                                          <p:spTgt spid="370"/>
                                        </p:tgtEl>
                                        <p:attrNameLst>
                                          <p:attrName>fill.type</p:attrName>
                                        </p:attrNameLst>
                                      </p:cBhvr>
                                      <p:to>
                                        <p:strVal val="solid"/>
                                      </p:to>
                                    </p:set>
                                    <p:set>
                                      <p:cBhvr>
                                        <p:cTn id="46" dur="2000" fill="hold"/>
                                        <p:tgtEl>
                                          <p:spTgt spid="370"/>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91"/>
                                        </p:tgtEl>
                                      </p:cBhvr>
                                    </p:animEffect>
                                    <p:set>
                                      <p:cBhvr>
                                        <p:cTn id="51" dur="1" fill="hold">
                                          <p:stCondLst>
                                            <p:cond delay="500"/>
                                          </p:stCondLst>
                                        </p:cTn>
                                        <p:tgtEl>
                                          <p:spTgt spid="39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368"/>
                                        </p:tgtEl>
                                        <p:attrNameLst>
                                          <p:attrName>fillcolor</p:attrName>
                                        </p:attrNameLst>
                                      </p:cBhvr>
                                      <p:to>
                                        <a:srgbClr val="C1C1C1"/>
                                      </p:to>
                                    </p:animClr>
                                    <p:set>
                                      <p:cBhvr>
                                        <p:cTn id="56" dur="2000" fill="hold"/>
                                        <p:tgtEl>
                                          <p:spTgt spid="368"/>
                                        </p:tgtEl>
                                        <p:attrNameLst>
                                          <p:attrName>fill.type</p:attrName>
                                        </p:attrNameLst>
                                      </p:cBhvr>
                                      <p:to>
                                        <p:strVal val="solid"/>
                                      </p:to>
                                    </p:set>
                                    <p:set>
                                      <p:cBhvr>
                                        <p:cTn id="57" dur="2000" fill="hold"/>
                                        <p:tgtEl>
                                          <p:spTgt spid="368"/>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92"/>
                                        </p:tgtEl>
                                      </p:cBhvr>
                                    </p:animEffect>
                                    <p:set>
                                      <p:cBhvr>
                                        <p:cTn id="62" dur="1" fill="hold">
                                          <p:stCondLst>
                                            <p:cond delay="500"/>
                                          </p:stCondLst>
                                        </p:cTn>
                                        <p:tgtEl>
                                          <p:spTgt spid="39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372"/>
                                        </p:tgtEl>
                                        <p:attrNameLst>
                                          <p:attrName>fillcolor</p:attrName>
                                        </p:attrNameLst>
                                      </p:cBhvr>
                                      <p:to>
                                        <a:srgbClr val="C1C1C1"/>
                                      </p:to>
                                    </p:animClr>
                                    <p:set>
                                      <p:cBhvr>
                                        <p:cTn id="67" dur="2000" fill="hold"/>
                                        <p:tgtEl>
                                          <p:spTgt spid="372"/>
                                        </p:tgtEl>
                                        <p:attrNameLst>
                                          <p:attrName>fill.type</p:attrName>
                                        </p:attrNameLst>
                                      </p:cBhvr>
                                      <p:to>
                                        <p:strVal val="solid"/>
                                      </p:to>
                                    </p:set>
                                    <p:set>
                                      <p:cBhvr>
                                        <p:cTn id="68" dur="2000" fill="hold"/>
                                        <p:tgtEl>
                                          <p:spTgt spid="372"/>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95"/>
                                        </p:tgtEl>
                                      </p:cBhvr>
                                    </p:animEffect>
                                    <p:set>
                                      <p:cBhvr>
                                        <p:cTn id="73" dur="1" fill="hold">
                                          <p:stCondLst>
                                            <p:cond delay="500"/>
                                          </p:stCondLst>
                                        </p:cTn>
                                        <p:tgtEl>
                                          <p:spTgt spid="39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2"/>
                                        </p:tgtEl>
                                        <p:attrNameLst>
                                          <p:attrName>fillcolor</p:attrName>
                                        </p:attrNameLst>
                                      </p:cBhvr>
                                      <p:to>
                                        <a:srgbClr val="C1C1C1"/>
                                      </p:to>
                                    </p:animClr>
                                    <p:set>
                                      <p:cBhvr>
                                        <p:cTn id="78" dur="2000" fill="hold"/>
                                        <p:tgtEl>
                                          <p:spTgt spid="2"/>
                                        </p:tgtEl>
                                        <p:attrNameLst>
                                          <p:attrName>fill.type</p:attrName>
                                        </p:attrNameLst>
                                      </p:cBhvr>
                                      <p:to>
                                        <p:strVal val="solid"/>
                                      </p:to>
                                    </p:set>
                                    <p:set>
                                      <p:cBhvr>
                                        <p:cTn id="79" dur="2000" fill="hold"/>
                                        <p:tgtEl>
                                          <p:spTgt spid="2"/>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396"/>
                                        </p:tgtEl>
                                      </p:cBhvr>
                                    </p:animEffect>
                                    <p:set>
                                      <p:cBhvr>
                                        <p:cTn id="84" dur="1" fill="hold">
                                          <p:stCondLst>
                                            <p:cond delay="500"/>
                                          </p:stCondLst>
                                        </p:cTn>
                                        <p:tgtEl>
                                          <p:spTgt spid="39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374"/>
                                        </p:tgtEl>
                                        <p:attrNameLst>
                                          <p:attrName>fillcolor</p:attrName>
                                        </p:attrNameLst>
                                      </p:cBhvr>
                                      <p:to>
                                        <a:srgbClr val="C1C1C1"/>
                                      </p:to>
                                    </p:animClr>
                                    <p:set>
                                      <p:cBhvr>
                                        <p:cTn id="89" dur="2000" fill="hold"/>
                                        <p:tgtEl>
                                          <p:spTgt spid="374"/>
                                        </p:tgtEl>
                                        <p:attrNameLst>
                                          <p:attrName>fill.type</p:attrName>
                                        </p:attrNameLst>
                                      </p:cBhvr>
                                      <p:to>
                                        <p:strVal val="solid"/>
                                      </p:to>
                                    </p:set>
                                    <p:set>
                                      <p:cBhvr>
                                        <p:cTn id="90" dur="2000" fill="hold"/>
                                        <p:tgtEl>
                                          <p:spTgt spid="374"/>
                                        </p:tgtEl>
                                        <p:attrNameLst>
                                          <p:attrName>fill.on</p:attrName>
                                        </p:attrNameLst>
                                      </p:cBhvr>
                                      <p:to>
                                        <p:strVal val="true"/>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397"/>
                                        </p:tgtEl>
                                      </p:cBhvr>
                                    </p:animEffect>
                                    <p:set>
                                      <p:cBhvr>
                                        <p:cTn id="95" dur="1" fill="hold">
                                          <p:stCondLst>
                                            <p:cond delay="500"/>
                                          </p:stCondLst>
                                        </p:cTn>
                                        <p:tgtEl>
                                          <p:spTgt spid="39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mph" presetSubtype="2" fill="hold" nodeType="clickEffect">
                                  <p:stCondLst>
                                    <p:cond delay="0"/>
                                  </p:stCondLst>
                                  <p:childTnLst>
                                    <p:animClr clrSpc="rgb" dir="cw">
                                      <p:cBhvr>
                                        <p:cTn id="99" dur="2000" fill="hold"/>
                                        <p:tgtEl>
                                          <p:spTgt spid="375"/>
                                        </p:tgtEl>
                                        <p:attrNameLst>
                                          <p:attrName>fillcolor</p:attrName>
                                        </p:attrNameLst>
                                      </p:cBhvr>
                                      <p:to>
                                        <a:srgbClr val="C1C1C1"/>
                                      </p:to>
                                    </p:animClr>
                                    <p:set>
                                      <p:cBhvr>
                                        <p:cTn id="100" dur="2000" fill="hold"/>
                                        <p:tgtEl>
                                          <p:spTgt spid="375"/>
                                        </p:tgtEl>
                                        <p:attrNameLst>
                                          <p:attrName>fill.type</p:attrName>
                                        </p:attrNameLst>
                                      </p:cBhvr>
                                      <p:to>
                                        <p:strVal val="solid"/>
                                      </p:to>
                                    </p:set>
                                    <p:set>
                                      <p:cBhvr>
                                        <p:cTn id="101" dur="2000" fill="hold"/>
                                        <p:tgtEl>
                                          <p:spTgt spid="375"/>
                                        </p:tgtEl>
                                        <p:attrNameLst>
                                          <p:attrName>fill.on</p:attrName>
                                        </p:attrNameLst>
                                      </p:cBhvr>
                                      <p:to>
                                        <p:strVal val="true"/>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398"/>
                                        </p:tgtEl>
                                      </p:cBhvr>
                                    </p:animEffect>
                                    <p:set>
                                      <p:cBhvr>
                                        <p:cTn id="106" dur="1" fill="hold">
                                          <p:stCondLst>
                                            <p:cond delay="500"/>
                                          </p:stCondLst>
                                        </p:cTn>
                                        <p:tgtEl>
                                          <p:spTgt spid="39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376"/>
                                        </p:tgtEl>
                                        <p:attrNameLst>
                                          <p:attrName>fillcolor</p:attrName>
                                        </p:attrNameLst>
                                      </p:cBhvr>
                                      <p:to>
                                        <a:srgbClr val="C1C1C1"/>
                                      </p:to>
                                    </p:animClr>
                                    <p:set>
                                      <p:cBhvr>
                                        <p:cTn id="111" dur="2000" fill="hold"/>
                                        <p:tgtEl>
                                          <p:spTgt spid="376"/>
                                        </p:tgtEl>
                                        <p:attrNameLst>
                                          <p:attrName>fill.type</p:attrName>
                                        </p:attrNameLst>
                                      </p:cBhvr>
                                      <p:to>
                                        <p:strVal val="solid"/>
                                      </p:to>
                                    </p:set>
                                    <p:set>
                                      <p:cBhvr>
                                        <p:cTn id="112" dur="2000" fill="hold"/>
                                        <p:tgtEl>
                                          <p:spTgt spid="376"/>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401"/>
                                        </p:tgtEl>
                                      </p:cBhvr>
                                    </p:animEffect>
                                    <p:set>
                                      <p:cBhvr>
                                        <p:cTn id="117" dur="1" fill="hold">
                                          <p:stCondLst>
                                            <p:cond delay="500"/>
                                          </p:stCondLst>
                                        </p:cTn>
                                        <p:tgtEl>
                                          <p:spTgt spid="40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mph" presetSubtype="2" fill="hold" nodeType="clickEffect">
                                  <p:stCondLst>
                                    <p:cond delay="0"/>
                                  </p:stCondLst>
                                  <p:childTnLst>
                                    <p:animClr clrSpc="rgb" dir="cw">
                                      <p:cBhvr>
                                        <p:cTn id="121" dur="2000" fill="hold"/>
                                        <p:tgtEl>
                                          <p:spTgt spid="377"/>
                                        </p:tgtEl>
                                        <p:attrNameLst>
                                          <p:attrName>fillcolor</p:attrName>
                                        </p:attrNameLst>
                                      </p:cBhvr>
                                      <p:to>
                                        <a:srgbClr val="C1C1C1"/>
                                      </p:to>
                                    </p:animClr>
                                    <p:set>
                                      <p:cBhvr>
                                        <p:cTn id="122" dur="2000" fill="hold"/>
                                        <p:tgtEl>
                                          <p:spTgt spid="377"/>
                                        </p:tgtEl>
                                        <p:attrNameLst>
                                          <p:attrName>fill.type</p:attrName>
                                        </p:attrNameLst>
                                      </p:cBhvr>
                                      <p:to>
                                        <p:strVal val="solid"/>
                                      </p:to>
                                    </p:set>
                                    <p:set>
                                      <p:cBhvr>
                                        <p:cTn id="123" dur="2000" fill="hold"/>
                                        <p:tgtEl>
                                          <p:spTgt spid="377"/>
                                        </p:tgtEl>
                                        <p:attrNameLst>
                                          <p:attrName>fill.on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402"/>
                                        </p:tgtEl>
                                      </p:cBhvr>
                                    </p:animEffect>
                                    <p:set>
                                      <p:cBhvr>
                                        <p:cTn id="128" dur="1" fill="hold">
                                          <p:stCondLst>
                                            <p:cond delay="500"/>
                                          </p:stCondLst>
                                        </p:cTn>
                                        <p:tgtEl>
                                          <p:spTgt spid="40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378"/>
                                        </p:tgtEl>
                                        <p:attrNameLst>
                                          <p:attrName>fillcolor</p:attrName>
                                        </p:attrNameLst>
                                      </p:cBhvr>
                                      <p:to>
                                        <a:srgbClr val="C1C1C1"/>
                                      </p:to>
                                    </p:animClr>
                                    <p:set>
                                      <p:cBhvr>
                                        <p:cTn id="133" dur="2000" fill="hold"/>
                                        <p:tgtEl>
                                          <p:spTgt spid="378"/>
                                        </p:tgtEl>
                                        <p:attrNameLst>
                                          <p:attrName>fill.type</p:attrName>
                                        </p:attrNameLst>
                                      </p:cBhvr>
                                      <p:to>
                                        <p:strVal val="solid"/>
                                      </p:to>
                                    </p:set>
                                    <p:set>
                                      <p:cBhvr>
                                        <p:cTn id="134" dur="2000" fill="hold"/>
                                        <p:tgtEl>
                                          <p:spTgt spid="378"/>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403"/>
                                        </p:tgtEl>
                                      </p:cBhvr>
                                    </p:animEffect>
                                    <p:set>
                                      <p:cBhvr>
                                        <p:cTn id="139" dur="1" fill="hold">
                                          <p:stCondLst>
                                            <p:cond delay="500"/>
                                          </p:stCondLst>
                                        </p:cTn>
                                        <p:tgtEl>
                                          <p:spTgt spid="40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79"/>
                                        </p:tgtEl>
                                        <p:attrNameLst>
                                          <p:attrName>fillcolor</p:attrName>
                                        </p:attrNameLst>
                                      </p:cBhvr>
                                      <p:to>
                                        <a:srgbClr val="C1C1C1"/>
                                      </p:to>
                                    </p:animClr>
                                    <p:set>
                                      <p:cBhvr>
                                        <p:cTn id="144" dur="2000" fill="hold"/>
                                        <p:tgtEl>
                                          <p:spTgt spid="379"/>
                                        </p:tgtEl>
                                        <p:attrNameLst>
                                          <p:attrName>fill.type</p:attrName>
                                        </p:attrNameLst>
                                      </p:cBhvr>
                                      <p:to>
                                        <p:strVal val="solid"/>
                                      </p:to>
                                    </p:set>
                                    <p:set>
                                      <p:cBhvr>
                                        <p:cTn id="145" dur="2000" fill="hold"/>
                                        <p:tgtEl>
                                          <p:spTgt spid="379"/>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404"/>
                                        </p:tgtEl>
                                      </p:cBhvr>
                                    </p:animEffect>
                                    <p:set>
                                      <p:cBhvr>
                                        <p:cTn id="150" dur="1" fill="hold">
                                          <p:stCondLst>
                                            <p:cond delay="500"/>
                                          </p:stCondLst>
                                        </p:cTn>
                                        <p:tgtEl>
                                          <p:spTgt spid="404"/>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381"/>
                                        </p:tgtEl>
                                        <p:attrNameLst>
                                          <p:attrName>fillcolor</p:attrName>
                                        </p:attrNameLst>
                                      </p:cBhvr>
                                      <p:to>
                                        <a:srgbClr val="C1C1C1"/>
                                      </p:to>
                                    </p:animClr>
                                    <p:set>
                                      <p:cBhvr>
                                        <p:cTn id="155" dur="2000" fill="hold"/>
                                        <p:tgtEl>
                                          <p:spTgt spid="381"/>
                                        </p:tgtEl>
                                        <p:attrNameLst>
                                          <p:attrName>fill.type</p:attrName>
                                        </p:attrNameLst>
                                      </p:cBhvr>
                                      <p:to>
                                        <p:strVal val="solid"/>
                                      </p:to>
                                    </p:set>
                                    <p:set>
                                      <p:cBhvr>
                                        <p:cTn id="156" dur="2000" fill="hold"/>
                                        <p:tgtEl>
                                          <p:spTgt spid="381"/>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500"/>
                                        <p:tgtEl>
                                          <p:spTgt spid="405"/>
                                        </p:tgtEl>
                                      </p:cBhvr>
                                    </p:animEffect>
                                    <p:set>
                                      <p:cBhvr>
                                        <p:cTn id="161" dur="1" fill="hold">
                                          <p:stCondLst>
                                            <p:cond delay="500"/>
                                          </p:stCondLst>
                                        </p:cTn>
                                        <p:tgtEl>
                                          <p:spTgt spid="40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 presetClass="emph" presetSubtype="2" fill="hold" nodeType="clickEffect">
                                  <p:stCondLst>
                                    <p:cond delay="0"/>
                                  </p:stCondLst>
                                  <p:childTnLst>
                                    <p:animClr clrSpc="rgb" dir="cw">
                                      <p:cBhvr>
                                        <p:cTn id="165" dur="2000" fill="hold"/>
                                        <p:tgtEl>
                                          <p:spTgt spid="380"/>
                                        </p:tgtEl>
                                        <p:attrNameLst>
                                          <p:attrName>fillcolor</p:attrName>
                                        </p:attrNameLst>
                                      </p:cBhvr>
                                      <p:to>
                                        <a:srgbClr val="C1C1C1"/>
                                      </p:to>
                                    </p:animClr>
                                    <p:set>
                                      <p:cBhvr>
                                        <p:cTn id="166" dur="2000" fill="hold"/>
                                        <p:tgtEl>
                                          <p:spTgt spid="380"/>
                                        </p:tgtEl>
                                        <p:attrNameLst>
                                          <p:attrName>fill.type</p:attrName>
                                        </p:attrNameLst>
                                      </p:cBhvr>
                                      <p:to>
                                        <p:strVal val="solid"/>
                                      </p:to>
                                    </p:set>
                                    <p:set>
                                      <p:cBhvr>
                                        <p:cTn id="167" dur="2000" fill="hold"/>
                                        <p:tgtEl>
                                          <p:spTgt spid="380"/>
                                        </p:tgtEl>
                                        <p:attrNameLst>
                                          <p:attrName>fill.on</p:attrName>
                                        </p:attrNameLst>
                                      </p:cBhvr>
                                      <p:to>
                                        <p:strVal val="tru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
          <p:cNvSpPr txBox="1">
            <a:spLocks noGrp="1"/>
          </p:cNvSpPr>
          <p:nvPr>
            <p:ph type="title"/>
          </p:nvPr>
        </p:nvSpPr>
        <p:spPr>
          <a:xfrm>
            <a:off x="-1" y="213557"/>
            <a:ext cx="287229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525050"/>
              </a:buClr>
              <a:buSzPct val="100000"/>
              <a:buFont typeface="Century Gothic"/>
              <a:buNone/>
            </a:pPr>
            <a:r>
              <a:rPr lang="en-GB">
                <a:solidFill>
                  <a:srgbClr val="525050"/>
                </a:solidFill>
              </a:rPr>
              <a:t>Weak nouns</a:t>
            </a:r>
            <a:br>
              <a:rPr lang="en-GB"/>
            </a:br>
            <a:endParaRPr/>
          </a:p>
        </p:txBody>
      </p:sp>
      <p:sp>
        <p:nvSpPr>
          <p:cNvPr id="414" name="Google Shape;414;p6"/>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415" name="Google Shape;415;p6"/>
          <p:cNvSpPr txBox="1"/>
          <p:nvPr/>
        </p:nvSpPr>
        <p:spPr>
          <a:xfrm>
            <a:off x="185928" y="1162089"/>
            <a:ext cx="120060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Some masculine (mainly person) nouns add </a:t>
            </a:r>
            <a:r>
              <a:rPr lang="en-GB" sz="2000" b="1" i="0" u="none" strike="noStrike" cap="none" dirty="0">
                <a:solidFill>
                  <a:srgbClr val="525050"/>
                </a:solidFill>
                <a:latin typeface="Century Gothic"/>
                <a:ea typeface="Century Gothic"/>
                <a:cs typeface="Century Gothic"/>
                <a:sym typeface="Century Gothic"/>
              </a:rPr>
              <a:t>(e)n </a:t>
            </a:r>
            <a:r>
              <a:rPr lang="en-GB" sz="2000" b="0" i="0" u="none" strike="noStrike" cap="none" dirty="0">
                <a:solidFill>
                  <a:srgbClr val="525050"/>
                </a:solidFill>
                <a:latin typeface="Century Gothic"/>
                <a:ea typeface="Century Gothic"/>
                <a:cs typeface="Century Gothic"/>
                <a:sym typeface="Century Gothic"/>
              </a:rPr>
              <a:t>in every form except R1-nominative singular:</a:t>
            </a:r>
            <a:endParaRPr sz="2000" b="0" i="0" u="none" strike="noStrike" cap="none" dirty="0">
              <a:solidFill>
                <a:srgbClr val="525050"/>
              </a:solidFill>
              <a:latin typeface="Century Gothic"/>
              <a:ea typeface="Century Gothic"/>
              <a:cs typeface="Century Gothic"/>
              <a:sym typeface="Century Gothic"/>
            </a:endParaRPr>
          </a:p>
        </p:txBody>
      </p:sp>
      <p:sp>
        <p:nvSpPr>
          <p:cNvPr id="416" name="Google Shape;416;p6"/>
          <p:cNvSpPr txBox="1"/>
          <p:nvPr/>
        </p:nvSpPr>
        <p:spPr>
          <a:xfrm>
            <a:off x="694787" y="2214355"/>
            <a:ext cx="440427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Mein Lehrer ist </a:t>
            </a:r>
            <a:r>
              <a:rPr lang="en-GB" sz="2000" b="1" i="0" u="none" strike="noStrike" cap="none">
                <a:solidFill>
                  <a:srgbClr val="525050"/>
                </a:solidFill>
                <a:latin typeface="Century Gothic"/>
                <a:ea typeface="Century Gothic"/>
                <a:cs typeface="Century Gothic"/>
                <a:sym typeface="Century Gothic"/>
              </a:rPr>
              <a:t>der Herr </a:t>
            </a:r>
            <a:r>
              <a:rPr lang="en-GB" sz="2000" b="0" i="0" u="none" strike="noStrike" cap="none">
                <a:solidFill>
                  <a:srgbClr val="525050"/>
                </a:solidFill>
                <a:latin typeface="Century Gothic"/>
                <a:ea typeface="Century Gothic"/>
                <a:cs typeface="Century Gothic"/>
                <a:sym typeface="Century Gothic"/>
              </a:rPr>
              <a:t>Schmidt.</a:t>
            </a:r>
            <a:endParaRPr sz="1400" b="0" i="0" u="none" strike="noStrike" cap="none">
              <a:solidFill>
                <a:srgbClr val="000000"/>
              </a:solidFill>
              <a:latin typeface="Arial"/>
              <a:ea typeface="Arial"/>
              <a:cs typeface="Arial"/>
              <a:sym typeface="Arial"/>
            </a:endParaRPr>
          </a:p>
        </p:txBody>
      </p:sp>
      <p:sp>
        <p:nvSpPr>
          <p:cNvPr id="417" name="Google Shape;417;p6"/>
          <p:cNvSpPr txBox="1"/>
          <p:nvPr/>
        </p:nvSpPr>
        <p:spPr>
          <a:xfrm>
            <a:off x="6077195" y="2189172"/>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My teacher is </a:t>
            </a:r>
            <a:r>
              <a:rPr lang="en-GB" sz="2000" b="1" i="0" u="none" strike="noStrike" cap="none">
                <a:solidFill>
                  <a:srgbClr val="525050"/>
                </a:solidFill>
                <a:latin typeface="Century Gothic"/>
                <a:ea typeface="Century Gothic"/>
                <a:cs typeface="Century Gothic"/>
                <a:sym typeface="Century Gothic"/>
              </a:rPr>
              <a:t>Mr</a:t>
            </a:r>
            <a:r>
              <a:rPr lang="en-GB" sz="2000" b="0" i="0" u="none" strike="noStrike" cap="none">
                <a:solidFill>
                  <a:srgbClr val="525050"/>
                </a:solidFill>
                <a:latin typeface="Century Gothic"/>
                <a:ea typeface="Century Gothic"/>
                <a:cs typeface="Century Gothic"/>
                <a:sym typeface="Century Gothic"/>
              </a:rPr>
              <a:t> Smith.</a:t>
            </a:r>
            <a:endParaRPr sz="1400" b="0" i="0" u="none" strike="noStrike" cap="none">
              <a:solidFill>
                <a:srgbClr val="000000"/>
              </a:solidFill>
              <a:latin typeface="Arial"/>
              <a:ea typeface="Arial"/>
              <a:cs typeface="Arial"/>
              <a:sym typeface="Arial"/>
            </a:endParaRPr>
          </a:p>
        </p:txBody>
      </p:sp>
      <p:sp>
        <p:nvSpPr>
          <p:cNvPr id="418" name="Google Shape;418;p6"/>
          <p:cNvSpPr txBox="1"/>
          <p:nvPr/>
        </p:nvSpPr>
        <p:spPr>
          <a:xfrm>
            <a:off x="5563414" y="217242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419" name="Google Shape;419;p6"/>
          <p:cNvSpPr txBox="1"/>
          <p:nvPr/>
        </p:nvSpPr>
        <p:spPr>
          <a:xfrm>
            <a:off x="660630" y="3229438"/>
            <a:ext cx="524443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Ich sehe </a:t>
            </a:r>
            <a:r>
              <a:rPr lang="en-GB" sz="2000" b="1" i="0" u="none" strike="noStrike" cap="none">
                <a:solidFill>
                  <a:srgbClr val="525050"/>
                </a:solidFill>
                <a:latin typeface="Century Gothic"/>
                <a:ea typeface="Century Gothic"/>
                <a:cs typeface="Century Gothic"/>
                <a:sym typeface="Century Gothic"/>
              </a:rPr>
              <a:t>den Herrn </a:t>
            </a:r>
            <a:r>
              <a:rPr lang="en-GB" sz="2000" b="0" i="0" u="none" strike="noStrike" cap="none">
                <a:solidFill>
                  <a:srgbClr val="525050"/>
                </a:solidFill>
                <a:latin typeface="Century Gothic"/>
                <a:ea typeface="Century Gothic"/>
                <a:cs typeface="Century Gothic"/>
                <a:sym typeface="Century Gothic"/>
              </a:rPr>
              <a:t>Schmidt jeden Tag. </a:t>
            </a:r>
            <a:endParaRPr sz="1400" b="0" i="0" u="none" strike="noStrike" cap="none">
              <a:solidFill>
                <a:srgbClr val="000000"/>
              </a:solidFill>
              <a:latin typeface="Arial"/>
              <a:ea typeface="Arial"/>
              <a:cs typeface="Arial"/>
              <a:sym typeface="Arial"/>
            </a:endParaRPr>
          </a:p>
        </p:txBody>
      </p:sp>
      <p:sp>
        <p:nvSpPr>
          <p:cNvPr id="420" name="Google Shape;420;p6"/>
          <p:cNvSpPr txBox="1"/>
          <p:nvPr/>
        </p:nvSpPr>
        <p:spPr>
          <a:xfrm>
            <a:off x="5592735" y="3216824"/>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421" name="Google Shape;421;p6"/>
          <p:cNvSpPr txBox="1"/>
          <p:nvPr/>
        </p:nvSpPr>
        <p:spPr>
          <a:xfrm>
            <a:off x="6046127" y="3229075"/>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 see </a:t>
            </a:r>
            <a:r>
              <a:rPr lang="en-GB" sz="2000" b="1" i="0" u="none" strike="noStrike" cap="none">
                <a:solidFill>
                  <a:srgbClr val="525050"/>
                </a:solidFill>
                <a:latin typeface="Century Gothic"/>
                <a:ea typeface="Century Gothic"/>
                <a:cs typeface="Century Gothic"/>
                <a:sym typeface="Century Gothic"/>
              </a:rPr>
              <a:t>Mr </a:t>
            </a:r>
            <a:r>
              <a:rPr lang="en-GB" sz="2000" b="0" i="0" u="none" strike="noStrike" cap="none">
                <a:solidFill>
                  <a:srgbClr val="525050"/>
                </a:solidFill>
                <a:latin typeface="Century Gothic"/>
                <a:ea typeface="Century Gothic"/>
                <a:cs typeface="Century Gothic"/>
                <a:sym typeface="Century Gothic"/>
              </a:rPr>
              <a:t>Smith every day.</a:t>
            </a:r>
            <a:endParaRPr sz="1400" b="0" i="0" u="none" strike="noStrike" cap="none">
              <a:solidFill>
                <a:srgbClr val="000000"/>
              </a:solidFill>
              <a:latin typeface="Arial"/>
              <a:ea typeface="Arial"/>
              <a:cs typeface="Arial"/>
              <a:sym typeface="Arial"/>
            </a:endParaRPr>
          </a:p>
        </p:txBody>
      </p:sp>
      <p:sp>
        <p:nvSpPr>
          <p:cNvPr id="422" name="Google Shape;422;p6"/>
          <p:cNvSpPr txBox="1"/>
          <p:nvPr/>
        </p:nvSpPr>
        <p:spPr>
          <a:xfrm>
            <a:off x="674705" y="5335142"/>
            <a:ext cx="524443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Ich rede oft mit </a:t>
            </a:r>
            <a:r>
              <a:rPr lang="en-GB" sz="2000" b="1" i="0" u="none" strike="noStrike" cap="none">
                <a:solidFill>
                  <a:srgbClr val="525050"/>
                </a:solidFill>
                <a:latin typeface="Century Gothic"/>
                <a:ea typeface="Century Gothic"/>
                <a:cs typeface="Century Gothic"/>
                <a:sym typeface="Century Gothic"/>
              </a:rPr>
              <a:t>dem Herrn </a:t>
            </a:r>
            <a:r>
              <a:rPr lang="en-GB" sz="2000" b="0" i="0" u="none" strike="noStrike" cap="none">
                <a:solidFill>
                  <a:srgbClr val="525050"/>
                </a:solidFill>
                <a:latin typeface="Century Gothic"/>
                <a:ea typeface="Century Gothic"/>
                <a:cs typeface="Century Gothic"/>
                <a:sym typeface="Century Gothic"/>
              </a:rPr>
              <a:t>Schmidt. </a:t>
            </a:r>
            <a:endParaRPr sz="1400" b="0" i="0" u="none" strike="noStrike" cap="none">
              <a:solidFill>
                <a:srgbClr val="000000"/>
              </a:solidFill>
              <a:latin typeface="Arial"/>
              <a:ea typeface="Arial"/>
              <a:cs typeface="Arial"/>
              <a:sym typeface="Arial"/>
            </a:endParaRPr>
          </a:p>
        </p:txBody>
      </p:sp>
      <p:sp>
        <p:nvSpPr>
          <p:cNvPr id="423" name="Google Shape;423;p6"/>
          <p:cNvSpPr txBox="1"/>
          <p:nvPr/>
        </p:nvSpPr>
        <p:spPr>
          <a:xfrm>
            <a:off x="5592735" y="5309338"/>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424" name="Google Shape;424;p6"/>
          <p:cNvSpPr txBox="1"/>
          <p:nvPr/>
        </p:nvSpPr>
        <p:spPr>
          <a:xfrm>
            <a:off x="6046127" y="5333605"/>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 often talk with </a:t>
            </a:r>
            <a:r>
              <a:rPr lang="en-GB" sz="2000" b="1" i="0" u="none" strike="noStrike" cap="none">
                <a:solidFill>
                  <a:srgbClr val="525050"/>
                </a:solidFill>
                <a:latin typeface="Century Gothic"/>
                <a:ea typeface="Century Gothic"/>
                <a:cs typeface="Century Gothic"/>
                <a:sym typeface="Century Gothic"/>
              </a:rPr>
              <a:t>Mr</a:t>
            </a:r>
            <a:r>
              <a:rPr lang="en-GB" sz="2000" b="0" i="0" u="none" strike="noStrike" cap="none">
                <a:solidFill>
                  <a:srgbClr val="525050"/>
                </a:solidFill>
                <a:latin typeface="Century Gothic"/>
                <a:ea typeface="Century Gothic"/>
                <a:cs typeface="Century Gothic"/>
                <a:sym typeface="Century Gothic"/>
              </a:rPr>
              <a:t> Smith.</a:t>
            </a:r>
            <a:endParaRPr sz="1400" b="0" i="0" u="none" strike="noStrike" cap="none">
              <a:solidFill>
                <a:srgbClr val="000000"/>
              </a:solidFill>
              <a:latin typeface="Arial"/>
              <a:ea typeface="Arial"/>
              <a:cs typeface="Arial"/>
              <a:sym typeface="Arial"/>
            </a:endParaRPr>
          </a:p>
        </p:txBody>
      </p:sp>
      <p:sp>
        <p:nvSpPr>
          <p:cNvPr id="425" name="Google Shape;425;p6"/>
          <p:cNvSpPr txBox="1"/>
          <p:nvPr/>
        </p:nvSpPr>
        <p:spPr>
          <a:xfrm>
            <a:off x="674705" y="3838029"/>
            <a:ext cx="911387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Er sagt: “Guten Morgen, meine Damen und </a:t>
            </a:r>
            <a:r>
              <a:rPr lang="en-GB" sz="2000" b="1" i="0" u="none" strike="noStrike" cap="none">
                <a:solidFill>
                  <a:srgbClr val="525050"/>
                </a:solidFill>
                <a:latin typeface="Century Gothic"/>
                <a:ea typeface="Century Gothic"/>
                <a:cs typeface="Century Gothic"/>
                <a:sym typeface="Century Gothic"/>
              </a:rPr>
              <a:t>Herren</a:t>
            </a:r>
            <a:r>
              <a:rPr lang="en-GB" sz="2000" b="0" i="0" u="none" strike="noStrike" cap="none">
                <a:solidFill>
                  <a:srgbClr val="52505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26" name="Google Shape;426;p6"/>
          <p:cNvSpPr txBox="1"/>
          <p:nvPr/>
        </p:nvSpPr>
        <p:spPr>
          <a:xfrm>
            <a:off x="247977" y="435656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427" name="Google Shape;427;p6"/>
          <p:cNvSpPr txBox="1"/>
          <p:nvPr/>
        </p:nvSpPr>
        <p:spPr>
          <a:xfrm>
            <a:off x="674705" y="4426741"/>
            <a:ext cx="867281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He says: “Good morning, ladies and </a:t>
            </a:r>
            <a:r>
              <a:rPr lang="en-GB" sz="2000" b="1" i="0" u="none" strike="noStrike" cap="none">
                <a:solidFill>
                  <a:srgbClr val="525050"/>
                </a:solidFill>
                <a:latin typeface="Century Gothic"/>
                <a:ea typeface="Century Gothic"/>
                <a:cs typeface="Century Gothic"/>
                <a:sym typeface="Century Gothic"/>
              </a:rPr>
              <a:t>gentlemen</a:t>
            </a:r>
            <a:r>
              <a:rPr lang="en-GB" sz="2000" b="0" i="0" u="none" strike="noStrike" cap="none">
                <a:solidFill>
                  <a:srgbClr val="525050"/>
                </a:solidFill>
                <a:latin typeface="Century Gothic"/>
                <a:ea typeface="Century Gothic"/>
                <a:cs typeface="Century Gothic"/>
                <a:sym typeface="Century Gothic"/>
              </a:rPr>
              <a:t>.”</a:t>
            </a:r>
            <a:endParaRPr sz="2000" b="0" i="0" u="none" strike="noStrike" cap="none">
              <a:solidFill>
                <a:srgbClr val="525050"/>
              </a:solidFill>
              <a:latin typeface="Century Gothic"/>
              <a:ea typeface="Century Gothic"/>
              <a:cs typeface="Century Gothic"/>
              <a:sym typeface="Century Gothic"/>
            </a:endParaRPr>
          </a:p>
        </p:txBody>
      </p:sp>
      <p:sp>
        <p:nvSpPr>
          <p:cNvPr id="428" name="Google Shape;428;p6"/>
          <p:cNvSpPr/>
          <p:nvPr/>
        </p:nvSpPr>
        <p:spPr>
          <a:xfrm>
            <a:off x="85182" y="1814245"/>
            <a:ext cx="575448" cy="40011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entury Gothic"/>
                <a:ea typeface="Century Gothic"/>
                <a:cs typeface="Century Gothic"/>
                <a:sym typeface="Century Gothic"/>
              </a:rPr>
              <a:t>R1</a:t>
            </a:r>
            <a:endParaRPr sz="1400" b="0" i="0" u="none" strike="noStrike" cap="none">
              <a:solidFill>
                <a:srgbClr val="000000"/>
              </a:solidFill>
              <a:latin typeface="Arial"/>
              <a:ea typeface="Arial"/>
              <a:cs typeface="Arial"/>
              <a:sym typeface="Arial"/>
            </a:endParaRPr>
          </a:p>
        </p:txBody>
      </p:sp>
      <p:sp>
        <p:nvSpPr>
          <p:cNvPr id="429" name="Google Shape;429;p6"/>
          <p:cNvSpPr/>
          <p:nvPr/>
        </p:nvSpPr>
        <p:spPr>
          <a:xfrm>
            <a:off x="85182" y="3271130"/>
            <a:ext cx="575448" cy="40011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entury Gothic"/>
                <a:ea typeface="Century Gothic"/>
                <a:cs typeface="Century Gothic"/>
                <a:sym typeface="Century Gothic"/>
              </a:rPr>
              <a:t>R2</a:t>
            </a:r>
            <a:endParaRPr sz="1400" b="0" i="0" u="none" strike="noStrike" cap="none">
              <a:solidFill>
                <a:srgbClr val="000000"/>
              </a:solidFill>
              <a:latin typeface="Arial"/>
              <a:ea typeface="Arial"/>
              <a:cs typeface="Arial"/>
              <a:sym typeface="Arial"/>
            </a:endParaRPr>
          </a:p>
        </p:txBody>
      </p:sp>
      <p:sp>
        <p:nvSpPr>
          <p:cNvPr id="430" name="Google Shape;430;p6"/>
          <p:cNvSpPr/>
          <p:nvPr/>
        </p:nvSpPr>
        <p:spPr>
          <a:xfrm>
            <a:off x="85182" y="5363932"/>
            <a:ext cx="575448" cy="40011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Century Gothic"/>
                <a:ea typeface="Century Gothic"/>
                <a:cs typeface="Century Gothic"/>
                <a:sym typeface="Century Gothic"/>
              </a:rPr>
              <a:t>R3</a:t>
            </a:r>
            <a:endParaRPr sz="1400" b="0" i="0" u="none" strike="noStrike" cap="none">
              <a:solidFill>
                <a:srgbClr val="000000"/>
              </a:solidFill>
              <a:latin typeface="Arial"/>
              <a:ea typeface="Arial"/>
              <a:cs typeface="Arial"/>
              <a:sym typeface="Arial"/>
            </a:endParaRPr>
          </a:p>
        </p:txBody>
      </p:sp>
      <p:sp>
        <p:nvSpPr>
          <p:cNvPr id="431" name="Google Shape;431;p6"/>
          <p:cNvSpPr txBox="1"/>
          <p:nvPr/>
        </p:nvSpPr>
        <p:spPr>
          <a:xfrm>
            <a:off x="674705" y="1775658"/>
            <a:ext cx="911387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a:solidFill>
                  <a:srgbClr val="525050"/>
                </a:solidFill>
                <a:latin typeface="Century Gothic"/>
                <a:ea typeface="Century Gothic"/>
                <a:cs typeface="Century Gothic"/>
                <a:sym typeface="Century Gothic"/>
              </a:rPr>
              <a:t>Ich bin </a:t>
            </a:r>
            <a:r>
              <a:rPr lang="en-GB" sz="2000" b="1" i="0" u="none" strike="noStrike" cap="none">
                <a:solidFill>
                  <a:srgbClr val="525050"/>
                </a:solidFill>
                <a:latin typeface="Century Gothic"/>
                <a:ea typeface="Century Gothic"/>
                <a:cs typeface="Century Gothic"/>
                <a:sym typeface="Century Gothic"/>
              </a:rPr>
              <a:t>Student</a:t>
            </a:r>
            <a:r>
              <a:rPr lang="en-GB" sz="2000" b="0" i="0" u="none" strike="noStrike" cap="none">
                <a:solidFill>
                  <a:srgbClr val="525050"/>
                </a:solidFill>
                <a:latin typeface="Century Gothic"/>
                <a:ea typeface="Century Gothic"/>
                <a:cs typeface="Century Gothic"/>
                <a:sym typeface="Century Gothic"/>
              </a:rPr>
              <a:t>. Wir sind </a:t>
            </a:r>
            <a:r>
              <a:rPr lang="en-GB" sz="2000" b="1" i="0" u="none" strike="noStrike" cap="none">
                <a:solidFill>
                  <a:srgbClr val="525050"/>
                </a:solidFill>
                <a:latin typeface="Century Gothic"/>
                <a:ea typeface="Century Gothic"/>
                <a:cs typeface="Century Gothic"/>
                <a:sym typeface="Century Gothic"/>
              </a:rPr>
              <a:t>Studenten</a:t>
            </a:r>
            <a:r>
              <a:rPr lang="en-GB" sz="2000" b="0" i="0" u="none" strike="noStrike" cap="none">
                <a:solidFill>
                  <a:srgbClr val="52505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32" name="Google Shape;432;p6"/>
          <p:cNvSpPr txBox="1"/>
          <p:nvPr/>
        </p:nvSpPr>
        <p:spPr>
          <a:xfrm>
            <a:off x="6077196" y="1776811"/>
            <a:ext cx="525233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a:solidFill>
                  <a:srgbClr val="525050"/>
                </a:solidFill>
                <a:latin typeface="Century Gothic"/>
                <a:ea typeface="Century Gothic"/>
                <a:cs typeface="Century Gothic"/>
                <a:sym typeface="Century Gothic"/>
              </a:rPr>
              <a:t>I am </a:t>
            </a:r>
            <a:r>
              <a:rPr lang="en-GB" sz="2000" b="1" i="0" u="none" strike="noStrike" cap="none" dirty="0">
                <a:solidFill>
                  <a:srgbClr val="525050"/>
                </a:solidFill>
                <a:latin typeface="Century Gothic"/>
                <a:ea typeface="Century Gothic"/>
                <a:cs typeface="Century Gothic"/>
                <a:sym typeface="Century Gothic"/>
              </a:rPr>
              <a:t>a student</a:t>
            </a:r>
            <a:r>
              <a:rPr lang="en-GB" sz="2000" b="0" i="0" u="none" strike="noStrike" cap="none" dirty="0">
                <a:solidFill>
                  <a:srgbClr val="525050"/>
                </a:solidFill>
                <a:latin typeface="Century Gothic"/>
                <a:ea typeface="Century Gothic"/>
                <a:cs typeface="Century Gothic"/>
                <a:sym typeface="Century Gothic"/>
              </a:rPr>
              <a:t>. We are </a:t>
            </a:r>
            <a:r>
              <a:rPr lang="en-GB" sz="2000" b="1" i="0" u="none" strike="noStrike" cap="none" dirty="0">
                <a:solidFill>
                  <a:srgbClr val="525050"/>
                </a:solidFill>
                <a:latin typeface="Century Gothic"/>
                <a:ea typeface="Century Gothic"/>
                <a:cs typeface="Century Gothic"/>
                <a:sym typeface="Century Gothic"/>
              </a:rPr>
              <a:t>students</a:t>
            </a:r>
            <a:r>
              <a:rPr lang="en-GB" sz="2000" b="0" i="0" u="none" strike="noStrike" cap="none" dirty="0">
                <a:solidFill>
                  <a:srgbClr val="525050"/>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33" name="Google Shape;433;p6"/>
          <p:cNvSpPr txBox="1"/>
          <p:nvPr/>
        </p:nvSpPr>
        <p:spPr>
          <a:xfrm>
            <a:off x="5563414" y="1734879"/>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grpSp>
        <p:nvGrpSpPr>
          <p:cNvPr id="434" name="Google Shape;434;p6"/>
          <p:cNvGrpSpPr/>
          <p:nvPr/>
        </p:nvGrpSpPr>
        <p:grpSpPr>
          <a:xfrm>
            <a:off x="2856340" y="315561"/>
            <a:ext cx="4268769" cy="768851"/>
            <a:chOff x="2872292" y="181451"/>
            <a:chExt cx="4268769" cy="768851"/>
          </a:xfrm>
        </p:grpSpPr>
        <p:sp>
          <p:nvSpPr>
            <p:cNvPr id="435" name="Google Shape;435;p6"/>
            <p:cNvSpPr/>
            <p:nvPr/>
          </p:nvSpPr>
          <p:spPr>
            <a:xfrm>
              <a:off x="2872292" y="189413"/>
              <a:ext cx="4268769" cy="760889"/>
            </a:xfrm>
            <a:prstGeom prst="wedgeRoundRectCallout">
              <a:avLst>
                <a:gd name="adj1" fmla="val -48490"/>
                <a:gd name="adj2" fmla="val 150588"/>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R1-nom. singular has no ending.  All other forms add (e)n.</a:t>
              </a:r>
              <a:endParaRPr sz="2000" b="0" i="0" u="none" strike="noStrike" cap="none">
                <a:solidFill>
                  <a:srgbClr val="3D3C3C"/>
                </a:solidFill>
                <a:latin typeface="Century Gothic"/>
                <a:ea typeface="Century Gothic"/>
                <a:cs typeface="Century Gothic"/>
                <a:sym typeface="Century Gothic"/>
              </a:endParaRPr>
            </a:p>
          </p:txBody>
        </p:sp>
        <p:sp>
          <p:nvSpPr>
            <p:cNvPr id="436" name="Google Shape;436;p6"/>
            <p:cNvSpPr/>
            <p:nvPr/>
          </p:nvSpPr>
          <p:spPr>
            <a:xfrm>
              <a:off x="2872292" y="181451"/>
              <a:ext cx="4268769" cy="760889"/>
            </a:xfrm>
            <a:prstGeom prst="wedgeRoundRectCallout">
              <a:avLst>
                <a:gd name="adj1" fmla="val 3928"/>
                <a:gd name="adj2" fmla="val 154829"/>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R1-nom. singular has no ending.  All other forms add (e)n.</a:t>
              </a:r>
              <a:endParaRPr sz="2000" b="0" i="0" u="none" strike="noStrike" cap="none">
                <a:solidFill>
                  <a:srgbClr val="3D3C3C"/>
                </a:solidFill>
                <a:latin typeface="Century Gothic"/>
                <a:ea typeface="Century Gothic"/>
                <a:cs typeface="Century Gothic"/>
                <a:sym typeface="Century Gothic"/>
              </a:endParaRPr>
            </a:p>
          </p:txBody>
        </p:sp>
      </p:grpSp>
      <p:sp>
        <p:nvSpPr>
          <p:cNvPr id="437" name="Google Shape;437;p6"/>
          <p:cNvSpPr/>
          <p:nvPr/>
        </p:nvSpPr>
        <p:spPr>
          <a:xfrm>
            <a:off x="9255831" y="2172423"/>
            <a:ext cx="2872877" cy="2000781"/>
          </a:xfrm>
          <a:prstGeom prst="wedgeRect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More weak nouns:</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Junge </a:t>
            </a:r>
            <a:r>
              <a:rPr lang="en-GB" sz="2000" b="0" i="0" u="none" strike="noStrike" cap="none">
                <a:solidFill>
                  <a:schemeClr val="lt1"/>
                </a:solidFill>
                <a:latin typeface="Century Gothic"/>
                <a:ea typeface="Century Gothic"/>
                <a:cs typeface="Century Gothic"/>
                <a:sym typeface="Century Gothic"/>
              </a:rPr>
              <a:t>(boy)</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Kunde </a:t>
            </a:r>
            <a:r>
              <a:rPr lang="en-GB" sz="2000" b="0" i="0" u="none" strike="noStrike" cap="none">
                <a:solidFill>
                  <a:schemeClr val="lt1"/>
                </a:solidFill>
                <a:latin typeface="Century Gothic"/>
                <a:ea typeface="Century Gothic"/>
                <a:cs typeface="Century Gothic"/>
                <a:sym typeface="Century Gothic"/>
              </a:rPr>
              <a:t>(customer)</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Nachbar </a:t>
            </a:r>
            <a:r>
              <a:rPr lang="en-GB" sz="2000" b="0" i="0" u="none" strike="noStrike" cap="none">
                <a:solidFill>
                  <a:schemeClr val="lt1"/>
                </a:solidFill>
                <a:latin typeface="Century Gothic"/>
                <a:ea typeface="Century Gothic"/>
                <a:cs typeface="Century Gothic"/>
                <a:sym typeface="Century Gothic"/>
              </a:rPr>
              <a:t>(neighbour)</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Mensch</a:t>
            </a:r>
            <a:r>
              <a:rPr lang="en-GB" sz="2000" b="0" i="0" u="none" strike="noStrike" cap="none">
                <a:solidFill>
                  <a:schemeClr val="lt1"/>
                </a:solidFill>
                <a:latin typeface="Century Gothic"/>
                <a:ea typeface="Century Gothic"/>
                <a:cs typeface="Century Gothic"/>
                <a:sym typeface="Century Gothic"/>
              </a:rPr>
              <a:t> (human)</a:t>
            </a:r>
            <a:br>
              <a:rPr lang="en-GB" sz="2000" b="0" i="0" u="none" strike="noStrike" cap="none">
                <a:solidFill>
                  <a:schemeClr val="lt1"/>
                </a:solidFill>
                <a:latin typeface="Century Gothic"/>
                <a:ea typeface="Century Gothic"/>
                <a:cs typeface="Century Gothic"/>
                <a:sym typeface="Century Gothic"/>
              </a:rPr>
            </a:br>
            <a:r>
              <a:rPr lang="en-GB" sz="2000" b="1" i="0" u="none" strike="noStrike" cap="none">
                <a:solidFill>
                  <a:schemeClr val="lt1"/>
                </a:solidFill>
                <a:latin typeface="Century Gothic"/>
                <a:ea typeface="Century Gothic"/>
                <a:cs typeface="Century Gothic"/>
                <a:sym typeface="Century Gothic"/>
              </a:rPr>
              <a:t>Name</a:t>
            </a:r>
            <a:r>
              <a:rPr lang="en-GB" sz="2000" b="0" i="0" u="none" strike="noStrike" cap="none">
                <a:solidFill>
                  <a:schemeClr val="lt1"/>
                </a:solidFill>
                <a:latin typeface="Century Gothic"/>
                <a:ea typeface="Century Gothic"/>
                <a:cs typeface="Century Gothic"/>
                <a:sym typeface="Century Gothic"/>
              </a:rPr>
              <a:t> (name)</a:t>
            </a:r>
            <a:endParaRPr sz="1400" b="0" i="0" u="none" strike="noStrike" cap="none">
              <a:solidFill>
                <a:srgbClr val="000000"/>
              </a:solidFill>
              <a:latin typeface="Arial"/>
              <a:ea typeface="Arial"/>
              <a:cs typeface="Arial"/>
              <a:sym typeface="Arial"/>
            </a:endParaRPr>
          </a:p>
        </p:txBody>
      </p:sp>
      <p:grpSp>
        <p:nvGrpSpPr>
          <p:cNvPr id="438" name="Google Shape;438;p6"/>
          <p:cNvGrpSpPr/>
          <p:nvPr/>
        </p:nvGrpSpPr>
        <p:grpSpPr>
          <a:xfrm>
            <a:off x="10199604" y="4796889"/>
            <a:ext cx="2304295" cy="1499498"/>
            <a:chOff x="10199604" y="4796889"/>
            <a:chExt cx="2304295" cy="1499498"/>
          </a:xfrm>
        </p:grpSpPr>
        <p:pic>
          <p:nvPicPr>
            <p:cNvPr id="439" name="Google Shape;439;p6" descr="Icon&#10;&#10;Description automatically generated"/>
            <p:cNvPicPr preferRelativeResize="0"/>
            <p:nvPr/>
          </p:nvPicPr>
          <p:blipFill rotWithShape="1">
            <a:blip r:embed="rId4">
              <a:alphaModFix/>
            </a:blip>
            <a:srcRect l="-1" r="63453"/>
            <a:stretch/>
          </p:blipFill>
          <p:spPr>
            <a:xfrm>
              <a:off x="11329526" y="5171042"/>
              <a:ext cx="770738" cy="1125345"/>
            </a:xfrm>
            <a:prstGeom prst="rect">
              <a:avLst/>
            </a:prstGeom>
            <a:noFill/>
            <a:ln>
              <a:noFill/>
            </a:ln>
          </p:spPr>
        </p:pic>
        <p:pic>
          <p:nvPicPr>
            <p:cNvPr id="440" name="Google Shape;440;p6" descr="Icon&#10;&#10;Description automatically generated"/>
            <p:cNvPicPr preferRelativeResize="0"/>
            <p:nvPr/>
          </p:nvPicPr>
          <p:blipFill rotWithShape="1">
            <a:blip r:embed="rId4">
              <a:alphaModFix/>
            </a:blip>
            <a:srcRect l="37138" r="20924"/>
            <a:stretch/>
          </p:blipFill>
          <p:spPr>
            <a:xfrm>
              <a:off x="10302622" y="5171042"/>
              <a:ext cx="884419" cy="1125345"/>
            </a:xfrm>
            <a:prstGeom prst="rect">
              <a:avLst/>
            </a:prstGeom>
            <a:noFill/>
            <a:ln>
              <a:noFill/>
            </a:ln>
          </p:spPr>
        </p:pic>
        <p:sp>
          <p:nvSpPr>
            <p:cNvPr id="441" name="Google Shape;441;p6"/>
            <p:cNvSpPr txBox="1"/>
            <p:nvPr/>
          </p:nvSpPr>
          <p:spPr>
            <a:xfrm>
              <a:off x="10199604" y="4796889"/>
              <a:ext cx="12770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Damen</a:t>
              </a:r>
              <a:endParaRPr sz="1400" b="0" i="0" u="none" strike="noStrike" cap="none">
                <a:solidFill>
                  <a:srgbClr val="000000"/>
                </a:solidFill>
                <a:latin typeface="Arial"/>
                <a:ea typeface="Arial"/>
                <a:cs typeface="Arial"/>
                <a:sym typeface="Arial"/>
              </a:endParaRPr>
            </a:p>
          </p:txBody>
        </p:sp>
        <p:sp>
          <p:nvSpPr>
            <p:cNvPr id="442" name="Google Shape;442;p6"/>
            <p:cNvSpPr txBox="1"/>
            <p:nvPr/>
          </p:nvSpPr>
          <p:spPr>
            <a:xfrm>
              <a:off x="11226800" y="4796889"/>
              <a:ext cx="12770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Herren</a:t>
              </a:r>
              <a:endParaRPr sz="1400" b="0" i="0" u="none" strike="noStrike" cap="none">
                <a:solidFill>
                  <a:srgbClr val="000000"/>
                </a:solidFill>
                <a:latin typeface="Arial"/>
                <a:ea typeface="Arial"/>
                <a:cs typeface="Arial"/>
                <a:sym typeface="Arial"/>
              </a:endParaRPr>
            </a:p>
          </p:txBody>
        </p:sp>
      </p:grpSp>
      <p:sp>
        <p:nvSpPr>
          <p:cNvPr id="443" name="Google Shape;443;p6"/>
          <p:cNvSpPr/>
          <p:nvPr/>
        </p:nvSpPr>
        <p:spPr>
          <a:xfrm>
            <a:off x="7079543" y="4413506"/>
            <a:ext cx="2872877" cy="766765"/>
          </a:xfrm>
          <a:prstGeom prst="wedgeRectCallout">
            <a:avLst>
              <a:gd name="adj1" fmla="val 60565"/>
              <a:gd name="adj2" fmla="val 48815"/>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Where would you see these signs?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4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
          <p:cNvSpPr txBox="1">
            <a:spLocks noGrp="1"/>
          </p:cNvSpPr>
          <p:nvPr>
            <p:ph type="title"/>
          </p:nvPr>
        </p:nvSpPr>
        <p:spPr>
          <a:xfrm>
            <a:off x="0" y="213557"/>
            <a:ext cx="238343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Mehmet</a:t>
            </a:r>
            <a:endParaRPr/>
          </a:p>
        </p:txBody>
      </p:sp>
      <p:sp>
        <p:nvSpPr>
          <p:cNvPr id="450" name="Google Shape;450;p7"/>
          <p:cNvSpPr/>
          <p:nvPr/>
        </p:nvSpPr>
        <p:spPr>
          <a:xfrm>
            <a:off x="11057206" y="86962"/>
            <a:ext cx="1064454"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a:t>
            </a:r>
            <a:endParaRPr sz="2000" b="1" i="0" u="none" strike="noStrike" cap="none">
              <a:solidFill>
                <a:schemeClr val="lt1"/>
              </a:solidFill>
              <a:latin typeface="Century Gothic"/>
              <a:ea typeface="Century Gothic"/>
              <a:cs typeface="Century Gothic"/>
              <a:sym typeface="Century Gothic"/>
            </a:endParaRPr>
          </a:p>
        </p:txBody>
      </p:sp>
      <p:sp>
        <p:nvSpPr>
          <p:cNvPr id="451" name="Google Shape;451;p7">
            <a:hlinkClick r:id="" action="ppaction://noaction">
              <a:snd r:embed="rId4" name="10.1.1.3 slide 7 1.wav"/>
            </a:hlinkClick>
          </p:cNvPr>
          <p:cNvSpPr/>
          <p:nvPr/>
        </p:nvSpPr>
        <p:spPr>
          <a:xfrm>
            <a:off x="286869" y="1575135"/>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452" name="Google Shape;452;p7">
            <a:hlinkClick r:id="" action="ppaction://noaction">
              <a:snd r:embed="rId5" name="10.1.1.3 slide 7 2.wav"/>
            </a:hlinkClick>
          </p:cNvPr>
          <p:cNvSpPr/>
          <p:nvPr/>
        </p:nvSpPr>
        <p:spPr>
          <a:xfrm>
            <a:off x="288371" y="2102357"/>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453" name="Google Shape;453;p7">
            <a:hlinkClick r:id="" action="ppaction://noaction">
              <a:snd r:embed="rId6" name="10.1.1.3 slide 7 3.wav"/>
            </a:hlinkClick>
          </p:cNvPr>
          <p:cNvSpPr/>
          <p:nvPr/>
        </p:nvSpPr>
        <p:spPr>
          <a:xfrm>
            <a:off x="285367" y="2629579"/>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454" name="Google Shape;454;p7">
            <a:hlinkClick r:id="" action="ppaction://noaction">
              <a:snd r:embed="rId7" name="10.1.1.3 slide 7 4.wav"/>
            </a:hlinkClick>
          </p:cNvPr>
          <p:cNvSpPr/>
          <p:nvPr/>
        </p:nvSpPr>
        <p:spPr>
          <a:xfrm>
            <a:off x="283865" y="315680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455" name="Google Shape;455;p7">
            <a:hlinkClick r:id="" action="ppaction://noaction">
              <a:snd r:embed="rId8" name="10.1.1.3 slide 7 5.wav"/>
            </a:hlinkClick>
          </p:cNvPr>
          <p:cNvSpPr/>
          <p:nvPr/>
        </p:nvSpPr>
        <p:spPr>
          <a:xfrm>
            <a:off x="282363" y="3684023"/>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456" name="Google Shape;456;p7">
            <a:hlinkClick r:id="" action="ppaction://noaction">
              <a:snd r:embed="rId9" name="10.1.1.3 slide 7 6.wav"/>
            </a:hlinkClick>
          </p:cNvPr>
          <p:cNvSpPr/>
          <p:nvPr/>
        </p:nvSpPr>
        <p:spPr>
          <a:xfrm>
            <a:off x="280861" y="4211245"/>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graphicFrame>
        <p:nvGraphicFramePr>
          <p:cNvPr id="457" name="Google Shape;457;p7"/>
          <p:cNvGraphicFramePr/>
          <p:nvPr/>
        </p:nvGraphicFramePr>
        <p:xfrm>
          <a:off x="937718" y="975985"/>
          <a:ext cx="11069400" cy="5320000"/>
        </p:xfrm>
        <a:graphic>
          <a:graphicData uri="http://schemas.openxmlformats.org/drawingml/2006/table">
            <a:tbl>
              <a:tblPr firstRow="1" bandRow="1">
                <a:noFill/>
              </a:tblPr>
              <a:tblGrid>
                <a:gridCol w="3499375">
                  <a:extLst>
                    <a:ext uri="{9D8B030D-6E8A-4147-A177-3AD203B41FA5}">
                      <a16:colId xmlns:a16="http://schemas.microsoft.com/office/drawing/2014/main" val="20000"/>
                    </a:ext>
                  </a:extLst>
                </a:gridCol>
                <a:gridCol w="1708875">
                  <a:extLst>
                    <a:ext uri="{9D8B030D-6E8A-4147-A177-3AD203B41FA5}">
                      <a16:colId xmlns:a16="http://schemas.microsoft.com/office/drawing/2014/main" val="20001"/>
                    </a:ext>
                  </a:extLst>
                </a:gridCol>
                <a:gridCol w="5861150">
                  <a:extLst>
                    <a:ext uri="{9D8B030D-6E8A-4147-A177-3AD203B41FA5}">
                      <a16:colId xmlns:a16="http://schemas.microsoft.com/office/drawing/2014/main" val="20002"/>
                    </a:ext>
                  </a:extLst>
                </a:gridCol>
              </a:tblGrid>
              <a:tr h="532000">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t>Wort?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t>Weak?</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a:t>Englisch?</a:t>
                      </a:r>
                      <a:endParaRPr sz="1400" u="none" strike="noStrike" cap="none"/>
                    </a:p>
                  </a:txBody>
                  <a:tcPr marL="91450" marR="91450" marT="45725" marB="45725" anchor="ctr"/>
                </a:tc>
                <a:extLst>
                  <a:ext uri="{0D108BD9-81ED-4DB2-BD59-A6C34878D82A}">
                    <a16:rowId xmlns:a16="http://schemas.microsoft.com/office/drawing/2014/main" val="10000"/>
                  </a:ext>
                </a:extLst>
              </a:tr>
              <a:tr h="532000">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t>Student </a:t>
                      </a:r>
                      <a:r>
                        <a:rPr lang="en-GB" sz="2400" u="none" strike="noStrike" cap="none" dirty="0"/>
                        <a:t>| </a:t>
                      </a:r>
                      <a:r>
                        <a:rPr lang="en-GB" sz="2400" b="1" u="none" strike="noStrike" cap="none" dirty="0" err="1"/>
                        <a:t>Studenten</a:t>
                      </a:r>
                      <a:endParaRPr sz="2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dirty="0"/>
                        <a:t>My brother is a student.</a:t>
                      </a:r>
                      <a:endParaRPr sz="1400" u="none" strike="noStrike" cap="none" dirty="0"/>
                    </a:p>
                  </a:txBody>
                  <a:tcPr marL="91450" marR="91450" marT="45725" marB="45725" anchor="ctr"/>
                </a:tc>
                <a:extLst>
                  <a:ext uri="{0D108BD9-81ED-4DB2-BD59-A6C34878D82A}">
                    <a16:rowId xmlns:a16="http://schemas.microsoft.com/office/drawing/2014/main" val="10001"/>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Schülerin | Schüler</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t>Nein</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dirty="0"/>
                        <a:t>Mia is a good pupil.</a:t>
                      </a:r>
                      <a:endParaRPr sz="1400" u="none" strike="noStrike" cap="none" dirty="0"/>
                    </a:p>
                  </a:txBody>
                  <a:tcPr marL="91450" marR="91450" marT="45725" marB="45725" anchor="ctr"/>
                </a:tc>
                <a:extLst>
                  <a:ext uri="{0D108BD9-81ED-4DB2-BD59-A6C34878D82A}">
                    <a16:rowId xmlns:a16="http://schemas.microsoft.com/office/drawing/2014/main" val="10002"/>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Nachbar | Nachbarn</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I don’t see my neighbour very often.</a:t>
                      </a:r>
                      <a:endParaRPr sz="1400" u="none" strike="noStrike" cap="none"/>
                    </a:p>
                  </a:txBody>
                  <a:tcPr marL="91450" marR="91450" marT="45725" marB="45725" anchor="ctr"/>
                </a:tc>
                <a:extLst>
                  <a:ext uri="{0D108BD9-81ED-4DB2-BD59-A6C34878D82A}">
                    <a16:rowId xmlns:a16="http://schemas.microsoft.com/office/drawing/2014/main" val="10003"/>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Herrn | Herr</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He is called Mr Müller.</a:t>
                      </a:r>
                      <a:endParaRPr sz="1400" u="none" strike="noStrike" cap="none"/>
                    </a:p>
                  </a:txBody>
                  <a:tcPr marL="91450" marR="91450" marT="45725" marB="45725" anchor="ctr"/>
                </a:tc>
                <a:extLst>
                  <a:ext uri="{0D108BD9-81ED-4DB2-BD59-A6C34878D82A}">
                    <a16:rowId xmlns:a16="http://schemas.microsoft.com/office/drawing/2014/main" val="10004"/>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Namen | Name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Have you forgotten my name?</a:t>
                      </a:r>
                      <a:endParaRPr sz="1400" u="none" strike="noStrike" cap="none"/>
                    </a:p>
                  </a:txBody>
                  <a:tcPr marL="91450" marR="91450" marT="45725" marB="45725" anchor="ctr"/>
                </a:tc>
                <a:extLst>
                  <a:ext uri="{0D108BD9-81ED-4DB2-BD59-A6C34878D82A}">
                    <a16:rowId xmlns:a16="http://schemas.microsoft.com/office/drawing/2014/main" val="10005"/>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Namen | Name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dirty="0" err="1"/>
                        <a:t>Ja</a:t>
                      </a:r>
                      <a:endParaRPr sz="2400" b="1" u="none" strike="noStrike" cap="none" dirty="0"/>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What is your name?</a:t>
                      </a:r>
                      <a:endParaRPr sz="1400" u="none" strike="noStrike" cap="none"/>
                    </a:p>
                  </a:txBody>
                  <a:tcPr marL="91450" marR="91450" marT="45725" marB="45725" anchor="ctr"/>
                </a:tc>
                <a:extLst>
                  <a:ext uri="{0D108BD9-81ED-4DB2-BD59-A6C34878D82A}">
                    <a16:rowId xmlns:a16="http://schemas.microsoft.com/office/drawing/2014/main" val="10006"/>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Person | Personen</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Nein</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He is a very friendly person.</a:t>
                      </a:r>
                      <a:endParaRPr sz="1400" u="none" strike="noStrike" cap="none"/>
                    </a:p>
                  </a:txBody>
                  <a:tcPr marL="91450" marR="91450" marT="45725" marB="45725" anchor="ctr"/>
                </a:tc>
                <a:extLst>
                  <a:ext uri="{0D108BD9-81ED-4DB2-BD59-A6C34878D82A}">
                    <a16:rowId xmlns:a16="http://schemas.microsoft.com/office/drawing/2014/main" val="10007"/>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Partner | Partnerin</a:t>
                      </a:r>
                      <a:endParaRPr sz="2400" b="1"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Nein</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a:t>He lives together with his partner.</a:t>
                      </a:r>
                      <a:endParaRPr sz="1400" u="none" strike="noStrike" cap="none"/>
                    </a:p>
                  </a:txBody>
                  <a:tcPr marL="91450" marR="91450" marT="45725" marB="45725" anchor="ctr"/>
                </a:tc>
                <a:extLst>
                  <a:ext uri="{0D108BD9-81ED-4DB2-BD59-A6C34878D82A}">
                    <a16:rowId xmlns:a16="http://schemas.microsoft.com/office/drawing/2014/main" val="10008"/>
                  </a:ext>
                </a:extLst>
              </a:tr>
              <a:tr h="532000">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Mensch | Menschen</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b="1" u="none" strike="noStrike" cap="none"/>
                        <a:t>Ja</a:t>
                      </a:r>
                      <a:endParaRPr sz="2400" b="1"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n-GB" sz="2400" b="1" u="none" strike="noStrike" cap="none" dirty="0"/>
                        <a:t>They are both very nice people.</a:t>
                      </a:r>
                      <a:endParaRPr sz="1400" u="none" strike="noStrike" cap="none" dirty="0"/>
                    </a:p>
                  </a:txBody>
                  <a:tcPr marL="91450" marR="91450" marT="45725" marB="45725" anchor="ctr"/>
                </a:tc>
                <a:extLst>
                  <a:ext uri="{0D108BD9-81ED-4DB2-BD59-A6C34878D82A}">
                    <a16:rowId xmlns:a16="http://schemas.microsoft.com/office/drawing/2014/main" val="10009"/>
                  </a:ext>
                </a:extLst>
              </a:tr>
            </a:tbl>
          </a:graphicData>
        </a:graphic>
      </p:graphicFrame>
      <p:sp>
        <p:nvSpPr>
          <p:cNvPr id="458" name="Google Shape;458;p7">
            <a:hlinkClick r:id="" action="ppaction://noaction">
              <a:snd r:embed="rId10" name="10.1.1.3 slide 7 7.wav"/>
            </a:hlinkClick>
          </p:cNvPr>
          <p:cNvSpPr/>
          <p:nvPr/>
        </p:nvSpPr>
        <p:spPr>
          <a:xfrm>
            <a:off x="279359" y="4738467"/>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sp>
        <p:nvSpPr>
          <p:cNvPr id="459" name="Google Shape;459;p7">
            <a:hlinkClick r:id="" action="ppaction://noaction">
              <a:snd r:embed="rId11" name="10.1.1.3 slide 7 8.wav"/>
            </a:hlinkClick>
          </p:cNvPr>
          <p:cNvSpPr/>
          <p:nvPr/>
        </p:nvSpPr>
        <p:spPr>
          <a:xfrm>
            <a:off x="289874" y="5265690"/>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pic>
        <p:nvPicPr>
          <p:cNvPr id="460" name="Google Shape;460;p7" descr="A picture containing text&#10;&#10;Description automatically generated"/>
          <p:cNvPicPr preferRelativeResize="0"/>
          <p:nvPr/>
        </p:nvPicPr>
        <p:blipFill rotWithShape="1">
          <a:blip r:embed="rId12">
            <a:alphaModFix/>
          </a:blip>
          <a:srcRect/>
          <a:stretch/>
        </p:blipFill>
        <p:spPr>
          <a:xfrm>
            <a:off x="10120762" y="0"/>
            <a:ext cx="1015126" cy="1515171"/>
          </a:xfrm>
          <a:prstGeom prst="rect">
            <a:avLst/>
          </a:prstGeom>
          <a:noFill/>
          <a:ln>
            <a:noFill/>
          </a:ln>
        </p:spPr>
      </p:pic>
      <p:sp>
        <p:nvSpPr>
          <p:cNvPr id="461" name="Google Shape;461;p7"/>
          <p:cNvSpPr/>
          <p:nvPr/>
        </p:nvSpPr>
        <p:spPr>
          <a:xfrm>
            <a:off x="8067763" y="0"/>
            <a:ext cx="1740801" cy="1098325"/>
          </a:xfrm>
          <a:prstGeom prst="cloudCallout">
            <a:avLst>
              <a:gd name="adj1" fmla="val 74696"/>
              <a:gd name="adj2" fmla="val -25121"/>
            </a:avLst>
          </a:prstGeom>
          <a:solidFill>
            <a:srgbClr val="FEF9E9"/>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62" name="Google Shape;462;p7" descr="A picture containing text, vector graphics&#10;&#10;Description automatically generated"/>
          <p:cNvPicPr preferRelativeResize="0"/>
          <p:nvPr/>
        </p:nvPicPr>
        <p:blipFill rotWithShape="1">
          <a:blip r:embed="rId13">
            <a:alphaModFix/>
          </a:blip>
          <a:srcRect/>
          <a:stretch/>
        </p:blipFill>
        <p:spPr>
          <a:xfrm>
            <a:off x="8919147" y="86492"/>
            <a:ext cx="552417" cy="832067"/>
          </a:xfrm>
          <a:prstGeom prst="rect">
            <a:avLst/>
          </a:prstGeom>
          <a:noFill/>
          <a:ln>
            <a:noFill/>
          </a:ln>
        </p:spPr>
      </p:pic>
      <p:pic>
        <p:nvPicPr>
          <p:cNvPr id="463" name="Google Shape;463;p7" descr="A picture containing text, vector graphics&#10;&#10;Description automatically generated"/>
          <p:cNvPicPr preferRelativeResize="0"/>
          <p:nvPr/>
        </p:nvPicPr>
        <p:blipFill rotWithShape="1">
          <a:blip r:embed="rId14">
            <a:alphaModFix/>
          </a:blip>
          <a:srcRect/>
          <a:stretch/>
        </p:blipFill>
        <p:spPr>
          <a:xfrm>
            <a:off x="8428474" y="213557"/>
            <a:ext cx="591877" cy="672203"/>
          </a:xfrm>
          <a:prstGeom prst="rect">
            <a:avLst/>
          </a:prstGeom>
          <a:noFill/>
          <a:ln>
            <a:noFill/>
          </a:ln>
        </p:spPr>
      </p:pic>
      <p:sp>
        <p:nvSpPr>
          <p:cNvPr id="464" name="Google Shape;464;p7"/>
          <p:cNvSpPr txBox="1"/>
          <p:nvPr/>
        </p:nvSpPr>
        <p:spPr>
          <a:xfrm>
            <a:off x="2383435" y="171996"/>
            <a:ext cx="568432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err="1">
                <a:solidFill>
                  <a:schemeClr val="dk1"/>
                </a:solidFill>
                <a:latin typeface="Century Gothic"/>
                <a:ea typeface="Century Gothic"/>
                <a:cs typeface="Century Gothic"/>
                <a:sym typeface="Century Gothic"/>
              </a:rPr>
              <a:t>Hör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zu</a:t>
            </a:r>
            <a:r>
              <a:rPr lang="en-GB" sz="2000" b="0" i="0" u="none" strike="noStrike" cap="none" dirty="0">
                <a:solidFill>
                  <a:schemeClr val="dk1"/>
                </a:solidFill>
                <a:latin typeface="Century Gothic"/>
                <a:ea typeface="Century Gothic"/>
                <a:cs typeface="Century Gothic"/>
                <a:sym typeface="Century Gothic"/>
              </a:rPr>
              <a:t>. Welches Wort </a:t>
            </a:r>
            <a:r>
              <a:rPr lang="en-GB" sz="2000" b="0" i="0" u="none" strike="noStrike" cap="none" dirty="0" err="1">
                <a:solidFill>
                  <a:schemeClr val="dk1"/>
                </a:solidFill>
                <a:latin typeface="Century Gothic"/>
                <a:ea typeface="Century Gothic"/>
                <a:cs typeface="Century Gothic"/>
                <a:sym typeface="Century Gothic"/>
              </a:rPr>
              <a:t>ist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richtig</a:t>
            </a:r>
            <a:r>
              <a:rPr lang="en-GB" sz="2000" b="0" i="0" u="none" strike="noStrike" cap="none" dirty="0">
                <a:solidFill>
                  <a:schemeClr val="dk1"/>
                </a:solidFill>
                <a:latin typeface="Century Gothic"/>
                <a:ea typeface="Century Gothic"/>
                <a:cs typeface="Century Gothic"/>
                <a:sym typeface="Century Gothic"/>
              </a:rPr>
              <a:t>?</a:t>
            </a:r>
            <a:br>
              <a:rPr lang="en-GB" sz="2000" b="0" i="0" u="none" strike="noStrike" cap="none" dirty="0">
                <a:solidFill>
                  <a:schemeClr val="dk1"/>
                </a:solidFill>
                <a:latin typeface="Century Gothic"/>
                <a:ea typeface="Century Gothic"/>
                <a:cs typeface="Century Gothic"/>
                <a:sym typeface="Century Gothic"/>
              </a:rPr>
            </a:br>
            <a:r>
              <a:rPr lang="en-GB" sz="2000" b="0" i="0" u="none" strike="noStrike" cap="none" dirty="0">
                <a:solidFill>
                  <a:schemeClr val="dk1"/>
                </a:solidFill>
                <a:latin typeface="Century Gothic"/>
                <a:ea typeface="Century Gothic"/>
                <a:cs typeface="Century Gothic"/>
                <a:sym typeface="Century Gothic"/>
              </a:rPr>
              <a:t>Wie </a:t>
            </a:r>
            <a:r>
              <a:rPr lang="en-GB" sz="2000" b="0" i="0" u="none" strike="noStrike" cap="none" dirty="0" err="1">
                <a:solidFill>
                  <a:schemeClr val="dk1"/>
                </a:solidFill>
                <a:latin typeface="Century Gothic"/>
                <a:ea typeface="Century Gothic"/>
                <a:cs typeface="Century Gothic"/>
                <a:sym typeface="Century Gothic"/>
              </a:rPr>
              <a:t>heißt</a:t>
            </a:r>
            <a:r>
              <a:rPr lang="en-GB" sz="2000" b="0" i="0" u="none" strike="noStrike" cap="none" dirty="0">
                <a:solidFill>
                  <a:schemeClr val="dk1"/>
                </a:solidFill>
                <a:latin typeface="Century Gothic"/>
                <a:ea typeface="Century Gothic"/>
                <a:cs typeface="Century Gothic"/>
                <a:sym typeface="Century Gothic"/>
              </a:rPr>
              <a:t> das auf </a:t>
            </a:r>
            <a:r>
              <a:rPr lang="en-GB" sz="2000" b="0" i="0" u="none" strike="noStrike" cap="none" dirty="0" err="1">
                <a:solidFill>
                  <a:schemeClr val="dk1"/>
                </a:solidFill>
                <a:latin typeface="Century Gothic"/>
                <a:ea typeface="Century Gothic"/>
                <a:cs typeface="Century Gothic"/>
                <a:sym typeface="Century Gothic"/>
              </a:rPr>
              <a:t>Englisch</a:t>
            </a:r>
            <a:r>
              <a:rPr lang="en-GB" sz="20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65" name="Google Shape;465;p7"/>
          <p:cNvSpPr/>
          <p:nvPr/>
        </p:nvSpPr>
        <p:spPr>
          <a:xfrm>
            <a:off x="2432289" y="1609641"/>
            <a:ext cx="1903752"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6" name="Google Shape;466;p7"/>
          <p:cNvSpPr/>
          <p:nvPr/>
        </p:nvSpPr>
        <p:spPr>
          <a:xfrm>
            <a:off x="4774640" y="1605920"/>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7" name="Google Shape;467;p7"/>
          <p:cNvSpPr/>
          <p:nvPr/>
        </p:nvSpPr>
        <p:spPr>
          <a:xfrm>
            <a:off x="6236739" y="1617952"/>
            <a:ext cx="3556835"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8" name="Google Shape;468;p7"/>
          <p:cNvSpPr/>
          <p:nvPr/>
        </p:nvSpPr>
        <p:spPr>
          <a:xfrm>
            <a:off x="2685533" y="2149529"/>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9" name="Google Shape;469;p7"/>
          <p:cNvSpPr/>
          <p:nvPr/>
        </p:nvSpPr>
        <p:spPr>
          <a:xfrm>
            <a:off x="4643203" y="2153759"/>
            <a:ext cx="1221700"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0" name="Google Shape;470;p7"/>
          <p:cNvSpPr/>
          <p:nvPr/>
        </p:nvSpPr>
        <p:spPr>
          <a:xfrm>
            <a:off x="6202875" y="2149528"/>
            <a:ext cx="3556835"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1" name="Google Shape;471;p7"/>
          <p:cNvSpPr/>
          <p:nvPr/>
        </p:nvSpPr>
        <p:spPr>
          <a:xfrm>
            <a:off x="3931170" y="1019875"/>
            <a:ext cx="712033" cy="376517"/>
          </a:xfrm>
          <a:prstGeom prst="wedgeRoundRectCallout">
            <a:avLst>
              <a:gd name="adj1" fmla="val 65602"/>
              <a:gd name="adj2" fmla="val 26669"/>
              <a:gd name="adj3"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Ja</a:t>
            </a:r>
            <a:endParaRPr sz="2400" b="1" i="0" u="none" strike="noStrike" cap="none">
              <a:solidFill>
                <a:schemeClr val="lt1"/>
              </a:solidFill>
              <a:latin typeface="Century Gothic"/>
              <a:ea typeface="Century Gothic"/>
              <a:cs typeface="Century Gothic"/>
              <a:sym typeface="Century Gothic"/>
            </a:endParaRPr>
          </a:p>
        </p:txBody>
      </p:sp>
      <p:sp>
        <p:nvSpPr>
          <p:cNvPr id="472" name="Google Shape;472;p7"/>
          <p:cNvSpPr/>
          <p:nvPr/>
        </p:nvSpPr>
        <p:spPr>
          <a:xfrm>
            <a:off x="5807996" y="691623"/>
            <a:ext cx="967559" cy="376517"/>
          </a:xfrm>
          <a:prstGeom prst="wedgeRoundRectCallout">
            <a:avLst>
              <a:gd name="adj1" fmla="val -33345"/>
              <a:gd name="adj2" fmla="val 138145"/>
              <a:gd name="adj3"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Nein</a:t>
            </a:r>
            <a:endParaRPr sz="2400" b="1" i="0" u="none" strike="noStrike" cap="none">
              <a:solidFill>
                <a:schemeClr val="lt1"/>
              </a:solidFill>
              <a:latin typeface="Century Gothic"/>
              <a:ea typeface="Century Gothic"/>
              <a:cs typeface="Century Gothic"/>
              <a:sym typeface="Century Gothic"/>
            </a:endParaRPr>
          </a:p>
        </p:txBody>
      </p:sp>
      <p:sp>
        <p:nvSpPr>
          <p:cNvPr id="473" name="Google Shape;473;p7"/>
          <p:cNvSpPr/>
          <p:nvPr/>
        </p:nvSpPr>
        <p:spPr>
          <a:xfrm>
            <a:off x="1092066" y="2644767"/>
            <a:ext cx="159346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4" name="Google Shape;474;p7"/>
          <p:cNvSpPr/>
          <p:nvPr/>
        </p:nvSpPr>
        <p:spPr>
          <a:xfrm>
            <a:off x="4774640" y="2620501"/>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5" name="Google Shape;475;p7"/>
          <p:cNvSpPr/>
          <p:nvPr/>
        </p:nvSpPr>
        <p:spPr>
          <a:xfrm>
            <a:off x="6159308" y="2655274"/>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6" name="Google Shape;476;p7"/>
          <p:cNvSpPr/>
          <p:nvPr/>
        </p:nvSpPr>
        <p:spPr>
          <a:xfrm>
            <a:off x="1257759" y="3240741"/>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7" name="Google Shape;477;p7"/>
          <p:cNvSpPr/>
          <p:nvPr/>
        </p:nvSpPr>
        <p:spPr>
          <a:xfrm>
            <a:off x="4685804" y="3165283"/>
            <a:ext cx="1221700"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8" name="Google Shape;478;p7"/>
          <p:cNvSpPr/>
          <p:nvPr/>
        </p:nvSpPr>
        <p:spPr>
          <a:xfrm>
            <a:off x="6162786" y="3203579"/>
            <a:ext cx="3556835"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9" name="Google Shape;479;p7"/>
          <p:cNvSpPr/>
          <p:nvPr/>
        </p:nvSpPr>
        <p:spPr>
          <a:xfrm>
            <a:off x="2685533" y="3707483"/>
            <a:ext cx="159346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0" name="Google Shape;480;p7"/>
          <p:cNvSpPr/>
          <p:nvPr/>
        </p:nvSpPr>
        <p:spPr>
          <a:xfrm>
            <a:off x="4685804" y="3719110"/>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1" name="Google Shape;481;p7"/>
          <p:cNvSpPr/>
          <p:nvPr/>
        </p:nvSpPr>
        <p:spPr>
          <a:xfrm>
            <a:off x="6202875" y="3707483"/>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2" name="Google Shape;482;p7">
            <a:hlinkClick r:id="" action="ppaction://noaction">
              <a:snd r:embed="rId15" name="10.1.1.3 slide 7 9.wav"/>
            </a:hlinkClick>
          </p:cNvPr>
          <p:cNvSpPr/>
          <p:nvPr/>
        </p:nvSpPr>
        <p:spPr>
          <a:xfrm>
            <a:off x="286869" y="579291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Century Gothic"/>
                <a:ea typeface="Century Gothic"/>
                <a:cs typeface="Century Gothic"/>
                <a:sym typeface="Century Gothic"/>
              </a:rPr>
              <a:t>9</a:t>
            </a:r>
            <a:endParaRPr sz="1400" b="0" i="0" u="none" strike="noStrike" cap="none">
              <a:solidFill>
                <a:srgbClr val="000000"/>
              </a:solidFill>
              <a:latin typeface="Arial"/>
              <a:ea typeface="Arial"/>
              <a:cs typeface="Arial"/>
              <a:sym typeface="Arial"/>
            </a:endParaRPr>
          </a:p>
        </p:txBody>
      </p:sp>
      <p:sp>
        <p:nvSpPr>
          <p:cNvPr id="483" name="Google Shape;483;p7"/>
          <p:cNvSpPr/>
          <p:nvPr/>
        </p:nvSpPr>
        <p:spPr>
          <a:xfrm>
            <a:off x="1240645" y="4233767"/>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4" name="Google Shape;484;p7"/>
          <p:cNvSpPr/>
          <p:nvPr/>
        </p:nvSpPr>
        <p:spPr>
          <a:xfrm>
            <a:off x="4764561" y="4245295"/>
            <a:ext cx="1221700"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5" name="Google Shape;485;p7"/>
          <p:cNvSpPr/>
          <p:nvPr/>
        </p:nvSpPr>
        <p:spPr>
          <a:xfrm>
            <a:off x="6223814" y="4215106"/>
            <a:ext cx="3556835"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6" name="Google Shape;486;p7"/>
          <p:cNvSpPr/>
          <p:nvPr/>
        </p:nvSpPr>
        <p:spPr>
          <a:xfrm>
            <a:off x="2383435" y="4798695"/>
            <a:ext cx="1895565"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7" name="Google Shape;487;p7"/>
          <p:cNvSpPr/>
          <p:nvPr/>
        </p:nvSpPr>
        <p:spPr>
          <a:xfrm>
            <a:off x="4764561" y="4744455"/>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8" name="Google Shape;488;p7"/>
          <p:cNvSpPr/>
          <p:nvPr/>
        </p:nvSpPr>
        <p:spPr>
          <a:xfrm>
            <a:off x="6202875" y="4759692"/>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9" name="Google Shape;489;p7"/>
          <p:cNvSpPr/>
          <p:nvPr/>
        </p:nvSpPr>
        <p:spPr>
          <a:xfrm>
            <a:off x="2504314" y="5306318"/>
            <a:ext cx="1631687"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0" name="Google Shape;490;p7"/>
          <p:cNvSpPr/>
          <p:nvPr/>
        </p:nvSpPr>
        <p:spPr>
          <a:xfrm rot="10800000" flipH="1">
            <a:off x="4764561" y="5342063"/>
            <a:ext cx="1221700" cy="340772"/>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1" name="Google Shape;491;p7"/>
          <p:cNvSpPr/>
          <p:nvPr/>
        </p:nvSpPr>
        <p:spPr>
          <a:xfrm>
            <a:off x="6162785" y="5299580"/>
            <a:ext cx="4973103" cy="376517"/>
          </a:xfrm>
          <a:prstGeom prst="roundRect">
            <a:avLst>
              <a:gd name="adj" fmla="val 16667"/>
            </a:avLst>
          </a:prstGeom>
          <a:solidFill>
            <a:srgbClr val="FFF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2" name="Google Shape;492;p7"/>
          <p:cNvSpPr/>
          <p:nvPr/>
        </p:nvSpPr>
        <p:spPr>
          <a:xfrm>
            <a:off x="1012543" y="5830989"/>
            <a:ext cx="1631688"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3" name="Google Shape;493;p7"/>
          <p:cNvSpPr/>
          <p:nvPr/>
        </p:nvSpPr>
        <p:spPr>
          <a:xfrm>
            <a:off x="4643203" y="5838125"/>
            <a:ext cx="1221700"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4" name="Google Shape;494;p7"/>
          <p:cNvSpPr/>
          <p:nvPr/>
        </p:nvSpPr>
        <p:spPr>
          <a:xfrm>
            <a:off x="6202875" y="5851307"/>
            <a:ext cx="5432057" cy="376517"/>
          </a:xfrm>
          <a:prstGeom prst="roundRect">
            <a:avLst>
              <a:gd name="adj" fmla="val 16667"/>
            </a:avLst>
          </a:prstGeom>
          <a:solidFill>
            <a:srgbClr val="FFEC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4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4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4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7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4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8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8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8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8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8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8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9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9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9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animBg="1"/>
      <p:bldP spid="475" grpId="0" animBg="1"/>
      <p:bldP spid="476" grpId="0" animBg="1"/>
      <p:bldP spid="477" grpId="0" animBg="1"/>
      <p:bldP spid="478" grpId="0" animBg="1"/>
      <p:bldP spid="479" grpId="0" animBg="1"/>
      <p:bldP spid="480" grpId="0" animBg="1"/>
      <p:bldP spid="481"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8"/>
          <p:cNvSpPr txBox="1"/>
          <p:nvPr/>
        </p:nvSpPr>
        <p:spPr>
          <a:xfrm>
            <a:off x="180000" y="1163991"/>
            <a:ext cx="12012000" cy="48936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Use </a:t>
            </a:r>
            <a:r>
              <a:rPr lang="en-GB" sz="2400" b="1" i="0" u="none" strike="noStrike" cap="none" dirty="0" err="1">
                <a:solidFill>
                  <a:srgbClr val="3D3C3C"/>
                </a:solidFill>
                <a:latin typeface="Century Gothic"/>
                <a:ea typeface="Century Gothic"/>
                <a:cs typeface="Century Gothic"/>
                <a:sym typeface="Century Gothic"/>
              </a:rPr>
              <a:t>seit</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with the</a:t>
            </a:r>
            <a:r>
              <a:rPr lang="en-GB" sz="2400" b="1" i="0" u="none" strike="noStrike" cap="none" dirty="0">
                <a:solidFill>
                  <a:srgbClr val="3D3C3C"/>
                </a:solidFill>
                <a:latin typeface="Century Gothic"/>
                <a:ea typeface="Century Gothic"/>
                <a:cs typeface="Century Gothic"/>
                <a:sym typeface="Century Gothic"/>
              </a:rPr>
              <a:t> present tense </a:t>
            </a:r>
            <a:r>
              <a:rPr lang="en-GB" sz="2400" b="0" i="0" u="none" strike="noStrike" cap="none" dirty="0">
                <a:solidFill>
                  <a:srgbClr val="3D3C3C"/>
                </a:solidFill>
                <a:latin typeface="Century Gothic"/>
                <a:ea typeface="Century Gothic"/>
                <a:cs typeface="Century Gothic"/>
                <a:sym typeface="Century Gothic"/>
              </a:rPr>
              <a:t>to say </a:t>
            </a:r>
            <a:r>
              <a:rPr lang="en-GB" sz="2400" b="0" i="0" u="sng" strike="noStrike" cap="none" dirty="0">
                <a:solidFill>
                  <a:srgbClr val="3D3C3C"/>
                </a:solidFill>
                <a:latin typeface="Century Gothic"/>
                <a:ea typeface="Century Gothic"/>
                <a:cs typeface="Century Gothic"/>
                <a:sym typeface="Century Gothic"/>
              </a:rPr>
              <a:t>when</a:t>
            </a:r>
            <a:r>
              <a:rPr lang="en-GB" sz="2400" b="0" i="0" u="none" strike="noStrike" cap="none" dirty="0">
                <a:solidFill>
                  <a:srgbClr val="3D3C3C"/>
                </a:solidFill>
                <a:latin typeface="Century Gothic"/>
                <a:ea typeface="Century Gothic"/>
                <a:cs typeface="Century Gothic"/>
                <a:sym typeface="Century Gothic"/>
              </a:rPr>
              <a:t> an unfinished action or state started in the past.</a:t>
            </a:r>
            <a:br>
              <a:rPr lang="en-GB" sz="2400" b="0" i="0" u="none" strike="noStrike" cap="none" dirty="0">
                <a:solidFill>
                  <a:srgbClr val="3D3C3C"/>
                </a:solidFill>
                <a:latin typeface="Century Gothic"/>
                <a:ea typeface="Century Gothic"/>
                <a:cs typeface="Century Gothic"/>
                <a:sym typeface="Century Gothic"/>
              </a:rPr>
            </a:b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Use </a:t>
            </a:r>
            <a:r>
              <a:rPr lang="en-GB" sz="2400" b="1" i="0" u="none" strike="noStrike" cap="none" dirty="0" err="1">
                <a:solidFill>
                  <a:srgbClr val="3D3C3C"/>
                </a:solidFill>
                <a:latin typeface="Century Gothic"/>
                <a:ea typeface="Century Gothic"/>
                <a:cs typeface="Century Gothic"/>
                <a:sym typeface="Century Gothic"/>
              </a:rPr>
              <a:t>seit</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with a </a:t>
            </a:r>
            <a:r>
              <a:rPr lang="en-GB" sz="2400" b="0" i="0" u="sng" strike="noStrike" cap="none" dirty="0">
                <a:solidFill>
                  <a:srgbClr val="3D3C3C"/>
                </a:solidFill>
                <a:latin typeface="Century Gothic"/>
                <a:ea typeface="Century Gothic"/>
                <a:cs typeface="Century Gothic"/>
                <a:sym typeface="Century Gothic"/>
              </a:rPr>
              <a:t>point in time</a:t>
            </a:r>
            <a:r>
              <a:rPr lang="en-GB" sz="24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Use </a:t>
            </a:r>
            <a:r>
              <a:rPr lang="en-GB" sz="2400" b="1" i="0" u="none" strike="noStrike" cap="none" dirty="0" err="1">
                <a:solidFill>
                  <a:srgbClr val="3D3C3C"/>
                </a:solidFill>
                <a:latin typeface="Century Gothic"/>
                <a:ea typeface="Century Gothic"/>
                <a:cs typeface="Century Gothic"/>
                <a:sym typeface="Century Gothic"/>
              </a:rPr>
              <a:t>seit</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also</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with a </a:t>
            </a:r>
            <a:r>
              <a:rPr lang="en-GB" sz="2400" b="0" i="0" u="sng" strike="noStrike" cap="none" dirty="0">
                <a:solidFill>
                  <a:srgbClr val="3D3C3C"/>
                </a:solidFill>
                <a:latin typeface="Century Gothic"/>
                <a:ea typeface="Century Gothic"/>
                <a:cs typeface="Century Gothic"/>
                <a:sym typeface="Century Gothic"/>
              </a:rPr>
              <a:t>time span</a:t>
            </a:r>
            <a:r>
              <a:rPr lang="en-GB" sz="24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3D3C3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D3C3C"/>
              </a:buClr>
              <a:buSzPts val="2400"/>
              <a:buFont typeface="Century Gothic"/>
              <a:buNone/>
            </a:pPr>
            <a:br>
              <a:rPr lang="en-GB" sz="2400" b="0" i="0" u="none" strike="noStrike" cap="none" dirty="0">
                <a:solidFill>
                  <a:srgbClr val="3D3C3C"/>
                </a:solidFill>
                <a:latin typeface="Century Gothic"/>
                <a:ea typeface="Century Gothic"/>
                <a:cs typeface="Century Gothic"/>
                <a:sym typeface="Century Gothic"/>
              </a:rPr>
            </a:br>
            <a:r>
              <a:rPr lang="en-GB" sz="2400" b="0" i="0" u="none" strike="noStrike" cap="none" dirty="0">
                <a:solidFill>
                  <a:srgbClr val="3D3C3C"/>
                </a:solidFill>
                <a:latin typeface="Century Gothic"/>
                <a:ea typeface="Century Gothic"/>
                <a:cs typeface="Century Gothic"/>
                <a:sym typeface="Century Gothic"/>
              </a:rPr>
              <a:t>If the action is finished, use the </a:t>
            </a:r>
            <a:r>
              <a:rPr lang="en-GB" sz="2400" b="1" i="0" u="none" strike="noStrike" cap="none" dirty="0">
                <a:solidFill>
                  <a:srgbClr val="3D3C3C"/>
                </a:solidFill>
                <a:latin typeface="Century Gothic"/>
                <a:ea typeface="Century Gothic"/>
                <a:cs typeface="Century Gothic"/>
                <a:sym typeface="Century Gothic"/>
              </a:rPr>
              <a:t>past (perfect) tense </a:t>
            </a:r>
            <a:r>
              <a:rPr lang="en-GB" sz="2400" b="0" i="0" u="sng" strike="noStrike" cap="none" dirty="0">
                <a:solidFill>
                  <a:srgbClr val="3D3C3C"/>
                </a:solidFill>
                <a:latin typeface="Century Gothic"/>
                <a:ea typeface="Century Gothic"/>
                <a:cs typeface="Century Gothic"/>
                <a:sym typeface="Century Gothic"/>
              </a:rPr>
              <a:t>without</a:t>
            </a:r>
            <a:r>
              <a:rPr lang="en-GB" sz="2400" b="0" i="0" u="none" strike="noStrike" cap="none" dirty="0">
                <a:solidFill>
                  <a:srgbClr val="3D3C3C"/>
                </a:solidFill>
                <a:latin typeface="Century Gothic"/>
                <a:ea typeface="Century Gothic"/>
                <a:cs typeface="Century Gothic"/>
                <a:sym typeface="Century Gothic"/>
              </a:rPr>
              <a:t> a preposition: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400"/>
              <a:buFont typeface="Century Gothic"/>
              <a:buNone/>
            </a:pPr>
            <a:br>
              <a:rPr lang="en-GB" sz="2400" b="0" i="0" u="none" strike="noStrike" cap="none" dirty="0">
                <a:solidFill>
                  <a:srgbClr val="3D3C3C"/>
                </a:solidFill>
                <a:latin typeface="Century Gothic"/>
                <a:ea typeface="Century Gothic"/>
                <a:cs typeface="Century Gothic"/>
                <a:sym typeface="Century Gothic"/>
              </a:rPr>
            </a:br>
            <a:endParaRPr sz="2400" b="0" i="0" u="none" strike="noStrike" cap="none" dirty="0">
              <a:solidFill>
                <a:srgbClr val="3D3C3C"/>
              </a:solidFill>
              <a:latin typeface="Century Gothic"/>
              <a:ea typeface="Century Gothic"/>
              <a:cs typeface="Century Gothic"/>
              <a:sym typeface="Century Gothic"/>
            </a:endParaRPr>
          </a:p>
        </p:txBody>
      </p:sp>
      <p:sp>
        <p:nvSpPr>
          <p:cNvPr id="501" name="Google Shape;501;p8"/>
          <p:cNvSpPr txBox="1">
            <a:spLocks noGrp="1"/>
          </p:cNvSpPr>
          <p:nvPr>
            <p:ph type="title"/>
          </p:nvPr>
        </p:nvSpPr>
        <p:spPr>
          <a:xfrm>
            <a:off x="-1" y="213557"/>
            <a:ext cx="411202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525050"/>
              </a:buClr>
              <a:buSzPct val="100000"/>
              <a:buFont typeface="Century Gothic"/>
              <a:buNone/>
            </a:pPr>
            <a:r>
              <a:rPr lang="en-GB" i="1">
                <a:solidFill>
                  <a:srgbClr val="525050"/>
                </a:solidFill>
              </a:rPr>
              <a:t>seit</a:t>
            </a:r>
            <a:r>
              <a:rPr lang="en-GB">
                <a:solidFill>
                  <a:srgbClr val="525050"/>
                </a:solidFill>
              </a:rPr>
              <a:t> (since and for)</a:t>
            </a:r>
            <a:br>
              <a:rPr lang="en-GB"/>
            </a:br>
            <a:endParaRPr/>
          </a:p>
        </p:txBody>
      </p:sp>
      <p:sp>
        <p:nvSpPr>
          <p:cNvPr id="502" name="Google Shape;502;p8"/>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503" name="Google Shape;503;p8"/>
          <p:cNvSpPr txBox="1"/>
          <p:nvPr/>
        </p:nvSpPr>
        <p:spPr>
          <a:xfrm>
            <a:off x="4204654" y="2717135"/>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504" name="Google Shape;504;p8"/>
          <p:cNvSpPr/>
          <p:nvPr/>
        </p:nvSpPr>
        <p:spPr>
          <a:xfrm>
            <a:off x="244698" y="2731763"/>
            <a:ext cx="4021567" cy="487021"/>
          </a:xfrm>
          <a:prstGeom prst="roundRect">
            <a:avLst>
              <a:gd name="adj" fmla="val 16667"/>
            </a:avLst>
          </a:prstGeom>
          <a:solidFill>
            <a:srgbClr val="FFF4E7"/>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5" name="Google Shape;505;p8"/>
          <p:cNvSpPr/>
          <p:nvPr/>
        </p:nvSpPr>
        <p:spPr>
          <a:xfrm>
            <a:off x="4536529" y="2744440"/>
            <a:ext cx="772016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 have been learning German </a:t>
            </a:r>
            <a:r>
              <a:rPr lang="en-GB" sz="2200" b="1" i="1" u="none" strike="noStrike" cap="none">
                <a:solidFill>
                  <a:srgbClr val="3D3C3C"/>
                </a:solidFill>
                <a:latin typeface="Century Gothic"/>
                <a:ea typeface="Century Gothic"/>
                <a:cs typeface="Century Gothic"/>
                <a:sym typeface="Century Gothic"/>
              </a:rPr>
              <a:t>since</a:t>
            </a:r>
            <a:r>
              <a:rPr lang="en-GB" sz="2200" b="0" i="1" u="none" strike="noStrike" cap="none">
                <a:solidFill>
                  <a:srgbClr val="3D3C3C"/>
                </a:solidFill>
                <a:latin typeface="Century Gothic"/>
                <a:ea typeface="Century Gothic"/>
                <a:cs typeface="Century Gothic"/>
                <a:sym typeface="Century Gothic"/>
              </a:rPr>
              <a:t> June.</a:t>
            </a:r>
            <a:endParaRPr sz="1400" b="0" i="0" u="none" strike="noStrike" cap="none">
              <a:solidFill>
                <a:srgbClr val="000000"/>
              </a:solidFill>
              <a:latin typeface="Arial"/>
              <a:ea typeface="Arial"/>
              <a:cs typeface="Arial"/>
              <a:sym typeface="Arial"/>
            </a:endParaRPr>
          </a:p>
        </p:txBody>
      </p:sp>
      <p:sp>
        <p:nvSpPr>
          <p:cNvPr id="506" name="Google Shape;506;p8"/>
          <p:cNvSpPr/>
          <p:nvPr/>
        </p:nvSpPr>
        <p:spPr>
          <a:xfrm>
            <a:off x="180000" y="2731763"/>
            <a:ext cx="41120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dirty="0">
                <a:solidFill>
                  <a:srgbClr val="3D3C3C"/>
                </a:solidFill>
                <a:latin typeface="Century Gothic"/>
                <a:ea typeface="Century Gothic"/>
                <a:cs typeface="Century Gothic"/>
                <a:sym typeface="Century Gothic"/>
              </a:rPr>
              <a:t>Ich </a:t>
            </a:r>
            <a:r>
              <a:rPr lang="en-GB" sz="2400" b="0" i="0" u="none" strike="noStrike" cap="none" dirty="0" err="1">
                <a:solidFill>
                  <a:srgbClr val="3D3C3C"/>
                </a:solidFill>
                <a:latin typeface="Century Gothic"/>
                <a:ea typeface="Century Gothic"/>
                <a:cs typeface="Century Gothic"/>
                <a:sym typeface="Century Gothic"/>
              </a:rPr>
              <a:t>lerne</a:t>
            </a:r>
            <a:r>
              <a:rPr lang="en-GB" sz="2400" b="0" i="0" u="none" strike="noStrike" cap="none" dirty="0">
                <a:solidFill>
                  <a:srgbClr val="3D3C3C"/>
                </a:solidFill>
                <a:latin typeface="Century Gothic"/>
                <a:ea typeface="Century Gothic"/>
                <a:cs typeface="Century Gothic"/>
                <a:sym typeface="Century Gothic"/>
              </a:rPr>
              <a:t> </a:t>
            </a:r>
            <a:r>
              <a:rPr lang="en-GB" sz="2400" b="0" i="0" u="none" strike="noStrike" cap="none" dirty="0" err="1">
                <a:solidFill>
                  <a:srgbClr val="3D3C3C"/>
                </a:solidFill>
                <a:latin typeface="Century Gothic"/>
                <a:ea typeface="Century Gothic"/>
                <a:cs typeface="Century Gothic"/>
                <a:sym typeface="Century Gothic"/>
              </a:rPr>
              <a:t>seit</a:t>
            </a:r>
            <a:r>
              <a:rPr lang="en-GB" sz="2400" b="0" i="0" u="none" strike="noStrike" cap="none" dirty="0">
                <a:solidFill>
                  <a:srgbClr val="3D3C3C"/>
                </a:solidFill>
                <a:latin typeface="Century Gothic"/>
                <a:ea typeface="Century Gothic"/>
                <a:cs typeface="Century Gothic"/>
                <a:sym typeface="Century Gothic"/>
              </a:rPr>
              <a:t> </a:t>
            </a:r>
            <a:r>
              <a:rPr lang="en-GB" sz="2400" b="1" i="0" u="none" strike="noStrike" cap="none" dirty="0" err="1">
                <a:solidFill>
                  <a:srgbClr val="3D3C3C"/>
                </a:solidFill>
                <a:latin typeface="Century Gothic"/>
                <a:ea typeface="Century Gothic"/>
                <a:cs typeface="Century Gothic"/>
                <a:sym typeface="Century Gothic"/>
              </a:rPr>
              <a:t>Juni</a:t>
            </a:r>
            <a:r>
              <a:rPr lang="en-GB" sz="2400" b="1" i="0" u="none" strike="noStrike" cap="none" dirty="0">
                <a:solidFill>
                  <a:srgbClr val="3D3C3C"/>
                </a:solidFill>
                <a:latin typeface="Century Gothic"/>
                <a:ea typeface="Century Gothic"/>
                <a:cs typeface="Century Gothic"/>
                <a:sym typeface="Century Gothic"/>
              </a:rPr>
              <a:t> </a:t>
            </a:r>
            <a:r>
              <a:rPr lang="en-GB" sz="2400" b="0" i="0" u="none" strike="noStrike" cap="none" dirty="0">
                <a:solidFill>
                  <a:srgbClr val="3D3C3C"/>
                </a:solidFill>
                <a:latin typeface="Century Gothic"/>
                <a:ea typeface="Century Gothic"/>
                <a:cs typeface="Century Gothic"/>
                <a:sym typeface="Century Gothic"/>
              </a:rPr>
              <a:t>Deutsch.</a:t>
            </a:r>
            <a:endParaRPr sz="1400" b="0" i="0" u="none" strike="noStrike" cap="none" dirty="0">
              <a:solidFill>
                <a:srgbClr val="000000"/>
              </a:solidFill>
              <a:latin typeface="Arial"/>
              <a:ea typeface="Arial"/>
              <a:cs typeface="Arial"/>
              <a:sym typeface="Arial"/>
            </a:endParaRPr>
          </a:p>
        </p:txBody>
      </p:sp>
      <p:sp>
        <p:nvSpPr>
          <p:cNvPr id="507" name="Google Shape;507;p8"/>
          <p:cNvSpPr/>
          <p:nvPr/>
        </p:nvSpPr>
        <p:spPr>
          <a:xfrm>
            <a:off x="244698" y="4201993"/>
            <a:ext cx="5422702" cy="487021"/>
          </a:xfrm>
          <a:prstGeom prst="roundRect">
            <a:avLst>
              <a:gd name="adj" fmla="val 16667"/>
            </a:avLst>
          </a:prstGeom>
          <a:solidFill>
            <a:srgbClr val="FFF4E7"/>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08" name="Google Shape;508;p8"/>
          <p:cNvSpPr/>
          <p:nvPr/>
        </p:nvSpPr>
        <p:spPr>
          <a:xfrm>
            <a:off x="244698" y="4214670"/>
            <a:ext cx="538801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a:solidFill>
                  <a:srgbClr val="3D3C3C"/>
                </a:solidFill>
                <a:latin typeface="Century Gothic"/>
                <a:ea typeface="Century Gothic"/>
                <a:cs typeface="Century Gothic"/>
                <a:sym typeface="Century Gothic"/>
              </a:rPr>
              <a:t>Ich lerne seit </a:t>
            </a:r>
            <a:r>
              <a:rPr lang="en-GB" sz="2400" b="1" i="0" u="none" strike="noStrike" cap="none">
                <a:solidFill>
                  <a:srgbClr val="3D3C3C"/>
                </a:solidFill>
                <a:latin typeface="Century Gothic"/>
                <a:ea typeface="Century Gothic"/>
                <a:cs typeface="Century Gothic"/>
                <a:sym typeface="Century Gothic"/>
              </a:rPr>
              <a:t>vier Wochen </a:t>
            </a:r>
            <a:r>
              <a:rPr lang="en-GB" sz="2400" b="0" i="0" u="none" strike="noStrike" cap="none">
                <a:solidFill>
                  <a:srgbClr val="3D3C3C"/>
                </a:solidFill>
                <a:latin typeface="Century Gothic"/>
                <a:ea typeface="Century Gothic"/>
                <a:cs typeface="Century Gothic"/>
                <a:sym typeface="Century Gothic"/>
              </a:rPr>
              <a:t>Deutsch.</a:t>
            </a:r>
            <a:endParaRPr sz="1400" b="0" i="0" u="none" strike="noStrike" cap="none">
              <a:solidFill>
                <a:srgbClr val="000000"/>
              </a:solidFill>
              <a:latin typeface="Arial"/>
              <a:ea typeface="Arial"/>
              <a:cs typeface="Arial"/>
              <a:sym typeface="Arial"/>
            </a:endParaRPr>
          </a:p>
        </p:txBody>
      </p:sp>
      <p:sp>
        <p:nvSpPr>
          <p:cNvPr id="509" name="Google Shape;509;p8"/>
          <p:cNvSpPr/>
          <p:nvPr/>
        </p:nvSpPr>
        <p:spPr>
          <a:xfrm>
            <a:off x="5042457" y="3377355"/>
            <a:ext cx="6708311" cy="719272"/>
          </a:xfrm>
          <a:prstGeom prst="wedgeRoundRectCallout">
            <a:avLst>
              <a:gd name="adj1" fmla="val -20833"/>
              <a:gd name="adj2" fmla="val 62500"/>
              <a:gd name="adj3" fmla="val 0"/>
            </a:avLst>
          </a:prstGeom>
          <a:solidFill>
            <a:srgbClr val="3D3C3C"/>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a:solidFill>
                  <a:srgbClr val="FFF6E7"/>
                </a:solidFill>
                <a:latin typeface="Century Gothic"/>
                <a:ea typeface="Century Gothic"/>
                <a:cs typeface="Century Gothic"/>
                <a:sym typeface="Century Gothic"/>
              </a:rPr>
              <a:t>Notice that </a:t>
            </a:r>
            <a:r>
              <a:rPr lang="en-GB" sz="2000" b="1" i="0" u="none" strike="noStrike" cap="none">
                <a:solidFill>
                  <a:srgbClr val="FFF6E7"/>
                </a:solidFill>
                <a:latin typeface="Century Gothic"/>
                <a:ea typeface="Century Gothic"/>
                <a:cs typeface="Century Gothic"/>
                <a:sym typeface="Century Gothic"/>
              </a:rPr>
              <a:t>seit</a:t>
            </a:r>
            <a:r>
              <a:rPr lang="en-GB" sz="2000" b="0" i="0" u="none" strike="noStrike" cap="none">
                <a:solidFill>
                  <a:srgbClr val="FFF6E7"/>
                </a:solidFill>
                <a:latin typeface="Century Gothic"/>
                <a:ea typeface="Century Gothic"/>
                <a:cs typeface="Century Gothic"/>
                <a:sym typeface="Century Gothic"/>
              </a:rPr>
              <a:t> is the word for </a:t>
            </a:r>
            <a:r>
              <a:rPr lang="en-GB" sz="2000" b="0" i="0" u="sng" strike="noStrike" cap="none">
                <a:solidFill>
                  <a:srgbClr val="FFF6E7"/>
                </a:solidFill>
                <a:latin typeface="Century Gothic"/>
                <a:ea typeface="Century Gothic"/>
                <a:cs typeface="Century Gothic"/>
                <a:sym typeface="Century Gothic"/>
              </a:rPr>
              <a:t>since</a:t>
            </a:r>
            <a:r>
              <a:rPr lang="en-GB" sz="2000" b="0" i="0" u="none" strike="noStrike" cap="none">
                <a:solidFill>
                  <a:srgbClr val="FFF6E7"/>
                </a:solidFill>
                <a:latin typeface="Century Gothic"/>
                <a:ea typeface="Century Gothic"/>
                <a:cs typeface="Century Gothic"/>
                <a:sym typeface="Century Gothic"/>
              </a:rPr>
              <a:t> AND </a:t>
            </a:r>
            <a:br>
              <a:rPr lang="en-GB" sz="2000" b="0" i="0" u="none" strike="noStrike" cap="none">
                <a:solidFill>
                  <a:srgbClr val="FFF6E7"/>
                </a:solidFill>
                <a:latin typeface="Century Gothic"/>
                <a:ea typeface="Century Gothic"/>
                <a:cs typeface="Century Gothic"/>
                <a:sym typeface="Century Gothic"/>
              </a:rPr>
            </a:br>
            <a:r>
              <a:rPr lang="en-GB" sz="2000" b="0" i="0" u="sng" strike="noStrike" cap="none">
                <a:solidFill>
                  <a:srgbClr val="FFF6E7"/>
                </a:solidFill>
                <a:latin typeface="Century Gothic"/>
                <a:ea typeface="Century Gothic"/>
                <a:cs typeface="Century Gothic"/>
                <a:sym typeface="Century Gothic"/>
              </a:rPr>
              <a:t>for</a:t>
            </a:r>
            <a:r>
              <a:rPr lang="en-GB" sz="2000" b="0" i="0" u="none" strike="noStrike" cap="none">
                <a:solidFill>
                  <a:srgbClr val="FFF6E7"/>
                </a:solidFill>
                <a:latin typeface="Century Gothic"/>
                <a:ea typeface="Century Gothic"/>
                <a:cs typeface="Century Gothic"/>
                <a:sym typeface="Century Gothic"/>
              </a:rPr>
              <a:t>, for ongoing actions started in the past.</a:t>
            </a:r>
            <a:endParaRPr sz="1400" b="0" i="0" u="none" strike="noStrike" cap="none">
              <a:solidFill>
                <a:srgbClr val="000000"/>
              </a:solidFill>
              <a:latin typeface="Arial"/>
              <a:ea typeface="Arial"/>
              <a:cs typeface="Arial"/>
              <a:sym typeface="Arial"/>
            </a:endParaRPr>
          </a:p>
        </p:txBody>
      </p:sp>
      <p:sp>
        <p:nvSpPr>
          <p:cNvPr id="510" name="Google Shape;510;p8"/>
          <p:cNvSpPr/>
          <p:nvPr/>
        </p:nvSpPr>
        <p:spPr>
          <a:xfrm>
            <a:off x="1540044" y="2757117"/>
            <a:ext cx="56667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1" name="Google Shape;511;p8"/>
          <p:cNvSpPr/>
          <p:nvPr/>
        </p:nvSpPr>
        <p:spPr>
          <a:xfrm>
            <a:off x="8663326" y="2763532"/>
            <a:ext cx="815525"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2" name="Google Shape;512;p8"/>
          <p:cNvSpPr/>
          <p:nvPr/>
        </p:nvSpPr>
        <p:spPr>
          <a:xfrm>
            <a:off x="1656277" y="4234437"/>
            <a:ext cx="56667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3" name="Google Shape;513;p8"/>
          <p:cNvSpPr/>
          <p:nvPr/>
        </p:nvSpPr>
        <p:spPr>
          <a:xfrm>
            <a:off x="10168844" y="4266219"/>
            <a:ext cx="46582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4" name="Google Shape;514;p8"/>
          <p:cNvSpPr/>
          <p:nvPr/>
        </p:nvSpPr>
        <p:spPr>
          <a:xfrm>
            <a:off x="244698" y="5302775"/>
            <a:ext cx="6021200" cy="487021"/>
          </a:xfrm>
          <a:prstGeom prst="roundRect">
            <a:avLst>
              <a:gd name="adj" fmla="val 16667"/>
            </a:avLst>
          </a:prstGeom>
          <a:solidFill>
            <a:srgbClr val="FFF4E7"/>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5" name="Google Shape;515;p8"/>
          <p:cNvSpPr/>
          <p:nvPr/>
        </p:nvSpPr>
        <p:spPr>
          <a:xfrm>
            <a:off x="309396" y="5324793"/>
            <a:ext cx="60212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a:solidFill>
                  <a:srgbClr val="3D3C3C"/>
                </a:solidFill>
                <a:latin typeface="Century Gothic"/>
                <a:ea typeface="Century Gothic"/>
                <a:cs typeface="Century Gothic"/>
                <a:sym typeface="Century Gothic"/>
              </a:rPr>
              <a:t>Ich habe </a:t>
            </a:r>
            <a:r>
              <a:rPr lang="en-GB" sz="2400" b="1" i="0" u="none" strike="noStrike" cap="none">
                <a:solidFill>
                  <a:srgbClr val="3D3C3C"/>
                </a:solidFill>
                <a:latin typeface="Century Gothic"/>
                <a:ea typeface="Century Gothic"/>
                <a:cs typeface="Century Gothic"/>
                <a:sym typeface="Century Gothic"/>
              </a:rPr>
              <a:t>vier Wochen </a:t>
            </a:r>
            <a:r>
              <a:rPr lang="en-GB" sz="2400" b="0" i="0" u="none" strike="noStrike" cap="none">
                <a:solidFill>
                  <a:srgbClr val="3D3C3C"/>
                </a:solidFill>
                <a:latin typeface="Century Gothic"/>
                <a:ea typeface="Century Gothic"/>
                <a:cs typeface="Century Gothic"/>
                <a:sym typeface="Century Gothic"/>
              </a:rPr>
              <a:t>Deutsch gelernt.</a:t>
            </a:r>
            <a:endParaRPr sz="1400" b="0" i="0" u="none" strike="noStrike" cap="none">
              <a:solidFill>
                <a:srgbClr val="000000"/>
              </a:solidFill>
              <a:latin typeface="Arial"/>
              <a:ea typeface="Arial"/>
              <a:cs typeface="Arial"/>
              <a:sym typeface="Arial"/>
            </a:endParaRPr>
          </a:p>
        </p:txBody>
      </p:sp>
      <p:sp>
        <p:nvSpPr>
          <p:cNvPr id="516" name="Google Shape;516;p8"/>
          <p:cNvSpPr/>
          <p:nvPr/>
        </p:nvSpPr>
        <p:spPr>
          <a:xfrm>
            <a:off x="8996038" y="5359654"/>
            <a:ext cx="46582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7" name="Google Shape;517;p8"/>
          <p:cNvSpPr/>
          <p:nvPr/>
        </p:nvSpPr>
        <p:spPr>
          <a:xfrm>
            <a:off x="1540044" y="5359488"/>
            <a:ext cx="465821" cy="448988"/>
          </a:xfrm>
          <a:prstGeom prst="ellipse">
            <a:avLst/>
          </a:prstGeom>
          <a:noFill/>
          <a:ln w="381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518" name="Google Shape;518;p8"/>
          <p:cNvSpPr/>
          <p:nvPr/>
        </p:nvSpPr>
        <p:spPr>
          <a:xfrm>
            <a:off x="4626020" y="1902324"/>
            <a:ext cx="5829348" cy="719272"/>
          </a:xfrm>
          <a:prstGeom prst="wedgeRoundRectCallout">
            <a:avLst>
              <a:gd name="adj1" fmla="val -32162"/>
              <a:gd name="adj2" fmla="val 80157"/>
              <a:gd name="adj3" fmla="val 16667"/>
            </a:avLst>
          </a:prstGeom>
          <a:solidFill>
            <a:srgbClr val="3D3C3C"/>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Notice that English uses a different structure:</a:t>
            </a:r>
            <a:endParaRPr lang="en-GB" sz="2000" dirty="0">
              <a:solidFill>
                <a:srgbClr val="FFF6E7"/>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a:t>
            </a:r>
            <a:r>
              <a:rPr lang="en-GB" sz="2000" b="1" i="0" u="none" strike="noStrike" cap="none" dirty="0">
                <a:solidFill>
                  <a:srgbClr val="FFF6E7"/>
                </a:solidFill>
                <a:latin typeface="Century Gothic"/>
                <a:ea typeface="Century Gothic"/>
                <a:cs typeface="Century Gothic"/>
                <a:sym typeface="Century Gothic"/>
              </a:rPr>
              <a:t>have been –</a:t>
            </a:r>
            <a:r>
              <a:rPr lang="en-GB" sz="2000" b="1" i="0" u="none" strike="noStrike" cap="none" dirty="0" err="1">
                <a:solidFill>
                  <a:srgbClr val="FFF6E7"/>
                </a:solidFill>
                <a:latin typeface="Century Gothic"/>
                <a:ea typeface="Century Gothic"/>
                <a:cs typeface="Century Gothic"/>
                <a:sym typeface="Century Gothic"/>
              </a:rPr>
              <a:t>ing</a:t>
            </a:r>
            <a:r>
              <a:rPr lang="en-GB" sz="2000" b="0" i="0" u="none" strike="noStrike" cap="none" dirty="0">
                <a:solidFill>
                  <a:srgbClr val="FFF6E7"/>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519" name="Google Shape;519;p8"/>
          <p:cNvSpPr/>
          <p:nvPr/>
        </p:nvSpPr>
        <p:spPr>
          <a:xfrm>
            <a:off x="6047605" y="4274095"/>
            <a:ext cx="772016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 have been learning German </a:t>
            </a:r>
            <a:r>
              <a:rPr lang="en-GB" sz="2200" b="1" i="1" u="none" strike="noStrike" cap="none">
                <a:solidFill>
                  <a:srgbClr val="3D3C3C"/>
                </a:solidFill>
                <a:latin typeface="Century Gothic"/>
                <a:ea typeface="Century Gothic"/>
                <a:cs typeface="Century Gothic"/>
                <a:sym typeface="Century Gothic"/>
              </a:rPr>
              <a:t>for </a:t>
            </a:r>
            <a:r>
              <a:rPr lang="en-GB" sz="2200" b="0" i="1" u="none" strike="noStrike" cap="none">
                <a:solidFill>
                  <a:srgbClr val="3D3C3C"/>
                </a:solidFill>
                <a:latin typeface="Century Gothic"/>
                <a:ea typeface="Century Gothic"/>
                <a:cs typeface="Century Gothic"/>
                <a:sym typeface="Century Gothic"/>
              </a:rPr>
              <a:t>four weeks.</a:t>
            </a:r>
            <a:endParaRPr sz="1400" b="0" i="0" u="none" strike="noStrike" cap="none">
              <a:solidFill>
                <a:srgbClr val="000000"/>
              </a:solidFill>
              <a:latin typeface="Arial"/>
              <a:ea typeface="Arial"/>
              <a:cs typeface="Arial"/>
              <a:sym typeface="Arial"/>
            </a:endParaRPr>
          </a:p>
        </p:txBody>
      </p:sp>
      <p:sp>
        <p:nvSpPr>
          <p:cNvPr id="520" name="Google Shape;520;p8"/>
          <p:cNvSpPr/>
          <p:nvPr/>
        </p:nvSpPr>
        <p:spPr>
          <a:xfrm>
            <a:off x="6774580" y="5360373"/>
            <a:ext cx="772016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 learnt German </a:t>
            </a:r>
            <a:r>
              <a:rPr lang="en-GB" sz="2200" b="1" i="1" u="none" strike="noStrike" cap="none">
                <a:solidFill>
                  <a:srgbClr val="3D3C3C"/>
                </a:solidFill>
                <a:latin typeface="Century Gothic"/>
                <a:ea typeface="Century Gothic"/>
                <a:cs typeface="Century Gothic"/>
                <a:sym typeface="Century Gothic"/>
              </a:rPr>
              <a:t>for </a:t>
            </a:r>
            <a:r>
              <a:rPr lang="en-GB" sz="2200" b="0" i="1" u="none" strike="noStrike" cap="none">
                <a:solidFill>
                  <a:srgbClr val="3D3C3C"/>
                </a:solidFill>
                <a:latin typeface="Century Gothic"/>
                <a:ea typeface="Century Gothic"/>
                <a:cs typeface="Century Gothic"/>
                <a:sym typeface="Century Gothic"/>
              </a:rPr>
              <a:t>four weeks.</a:t>
            </a:r>
            <a:endParaRPr sz="1400" b="0" i="0" u="none" strike="noStrike" cap="none">
              <a:solidFill>
                <a:srgbClr val="000000"/>
              </a:solidFill>
              <a:latin typeface="Arial"/>
              <a:ea typeface="Arial"/>
              <a:cs typeface="Arial"/>
              <a:sym typeface="Arial"/>
            </a:endParaRPr>
          </a:p>
        </p:txBody>
      </p:sp>
      <p:sp>
        <p:nvSpPr>
          <p:cNvPr id="521" name="Google Shape;521;p8"/>
          <p:cNvSpPr txBox="1"/>
          <p:nvPr/>
        </p:nvSpPr>
        <p:spPr>
          <a:xfrm>
            <a:off x="5706799" y="424894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522" name="Google Shape;522;p8"/>
          <p:cNvSpPr txBox="1"/>
          <p:nvPr/>
        </p:nvSpPr>
        <p:spPr>
          <a:xfrm>
            <a:off x="6415011" y="5342724"/>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
        <p:nvSpPr>
          <p:cNvPr id="25" name="Google Shape;423;p6">
            <a:extLst>
              <a:ext uri="{FF2B5EF4-FFF2-40B4-BE49-F238E27FC236}">
                <a16:creationId xmlns:a16="http://schemas.microsoft.com/office/drawing/2014/main" id="{F2A52B2C-C619-4AC1-850A-2FF7560D39E8}"/>
              </a:ext>
            </a:extLst>
          </p:cNvPr>
          <p:cNvSpPr txBox="1"/>
          <p:nvPr/>
        </p:nvSpPr>
        <p:spPr>
          <a:xfrm>
            <a:off x="6047605" y="2194041"/>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FFF6E7"/>
                </a:solidFill>
                <a:latin typeface="Quattrocento Sans"/>
                <a:ea typeface="Quattrocento Sans"/>
                <a:cs typeface="Quattrocento Sans"/>
                <a:sym typeface="Quattrocento Sans"/>
              </a:rPr>
              <a:t>➜</a:t>
            </a:r>
            <a:endParaRPr sz="2400" b="0" i="0" u="none" strike="noStrike" cap="none" dirty="0">
              <a:solidFill>
                <a:srgbClr val="FFF6E7"/>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0">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1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9" descr="A picture containing text, vector graphics&#10;&#10;Description automatically generated"/>
          <p:cNvPicPr preferRelativeResize="0"/>
          <p:nvPr/>
        </p:nvPicPr>
        <p:blipFill rotWithShape="1">
          <a:blip r:embed="rId3">
            <a:alphaModFix/>
          </a:blip>
          <a:srcRect/>
          <a:stretch/>
        </p:blipFill>
        <p:spPr>
          <a:xfrm>
            <a:off x="729912" y="1195127"/>
            <a:ext cx="863767" cy="1301033"/>
          </a:xfrm>
          <a:prstGeom prst="rect">
            <a:avLst/>
          </a:prstGeom>
          <a:noFill/>
          <a:ln>
            <a:noFill/>
          </a:ln>
        </p:spPr>
      </p:pic>
      <p:sp>
        <p:nvSpPr>
          <p:cNvPr id="529" name="Google Shape;529;p9"/>
          <p:cNvSpPr txBox="1">
            <a:spLocks noGrp="1"/>
          </p:cNvSpPr>
          <p:nvPr>
            <p:ph type="title"/>
          </p:nvPr>
        </p:nvSpPr>
        <p:spPr>
          <a:xfrm>
            <a:off x="-1" y="213557"/>
            <a:ext cx="4586991"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3200"/>
              <a:buFont typeface="Century Gothic"/>
              <a:buNone/>
            </a:pPr>
            <a:r>
              <a:rPr lang="en-GB" i="1">
                <a:solidFill>
                  <a:srgbClr val="525050"/>
                </a:solidFill>
              </a:rPr>
              <a:t>seit</a:t>
            </a:r>
            <a:r>
              <a:rPr lang="en-GB">
                <a:solidFill>
                  <a:srgbClr val="525050"/>
                </a:solidFill>
              </a:rPr>
              <a:t> plus R3 (dative)</a:t>
            </a:r>
            <a:endParaRPr/>
          </a:p>
        </p:txBody>
      </p:sp>
      <p:sp>
        <p:nvSpPr>
          <p:cNvPr id="530" name="Google Shape;530;p9"/>
          <p:cNvSpPr/>
          <p:nvPr/>
        </p:nvSpPr>
        <p:spPr>
          <a:xfrm>
            <a:off x="10363200" y="90502"/>
            <a:ext cx="1727200" cy="37064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Grammatik</a:t>
            </a:r>
            <a:endParaRPr sz="1400" b="0" i="0" u="none" strike="noStrike" cap="none">
              <a:solidFill>
                <a:srgbClr val="000000"/>
              </a:solidFill>
              <a:latin typeface="Arial"/>
              <a:ea typeface="Arial"/>
              <a:cs typeface="Arial"/>
              <a:sym typeface="Arial"/>
            </a:endParaRPr>
          </a:p>
        </p:txBody>
      </p:sp>
      <p:sp>
        <p:nvSpPr>
          <p:cNvPr id="531" name="Google Shape;531;p9"/>
          <p:cNvSpPr txBox="1"/>
          <p:nvPr/>
        </p:nvSpPr>
        <p:spPr>
          <a:xfrm>
            <a:off x="55929" y="845947"/>
            <a:ext cx="832632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400"/>
              <a:buFont typeface="Century Gothic"/>
              <a:buNone/>
            </a:pPr>
            <a:r>
              <a:rPr lang="en-GB" sz="2400" b="0" i="0" u="none" strike="noStrike" cap="none">
                <a:solidFill>
                  <a:srgbClr val="3D3C3C"/>
                </a:solidFill>
                <a:latin typeface="Century Gothic"/>
                <a:ea typeface="Century Gothic"/>
                <a:cs typeface="Century Gothic"/>
                <a:sym typeface="Century Gothic"/>
              </a:rPr>
              <a:t>The preposition </a:t>
            </a:r>
            <a:r>
              <a:rPr lang="en-GB" sz="2400" b="1" i="1" u="none" strike="noStrike" cap="none">
                <a:solidFill>
                  <a:srgbClr val="3D3C3C"/>
                </a:solidFill>
                <a:latin typeface="Century Gothic"/>
                <a:ea typeface="Century Gothic"/>
                <a:cs typeface="Century Gothic"/>
                <a:sym typeface="Century Gothic"/>
              </a:rPr>
              <a:t>seit</a:t>
            </a:r>
            <a:r>
              <a:rPr lang="en-GB" sz="2400" b="1" i="0" u="none" strike="noStrike" cap="none">
                <a:solidFill>
                  <a:srgbClr val="3D3C3C"/>
                </a:solidFill>
                <a:latin typeface="Century Gothic"/>
                <a:ea typeface="Century Gothic"/>
                <a:cs typeface="Century Gothic"/>
                <a:sym typeface="Century Gothic"/>
              </a:rPr>
              <a:t> </a:t>
            </a:r>
            <a:r>
              <a:rPr lang="en-GB" sz="2400" b="0" i="0" u="none" strike="noStrike" cap="none">
                <a:solidFill>
                  <a:srgbClr val="3D3C3C"/>
                </a:solidFill>
                <a:latin typeface="Century Gothic"/>
                <a:ea typeface="Century Gothic"/>
                <a:cs typeface="Century Gothic"/>
                <a:sym typeface="Century Gothic"/>
              </a:rPr>
              <a:t>is always followed by R3 (dative):</a:t>
            </a:r>
            <a:endParaRPr sz="1400" b="0" i="0" u="none" strike="noStrike" cap="none">
              <a:solidFill>
                <a:srgbClr val="000000"/>
              </a:solidFill>
              <a:latin typeface="Arial"/>
              <a:ea typeface="Arial"/>
              <a:cs typeface="Arial"/>
              <a:sym typeface="Arial"/>
            </a:endParaRPr>
          </a:p>
        </p:txBody>
      </p:sp>
      <p:sp>
        <p:nvSpPr>
          <p:cNvPr id="532" name="Google Shape;532;p9"/>
          <p:cNvSpPr/>
          <p:nvPr/>
        </p:nvSpPr>
        <p:spPr>
          <a:xfrm>
            <a:off x="334629" y="2876239"/>
            <a:ext cx="461055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I’ve been a student </a:t>
            </a:r>
            <a:r>
              <a:rPr lang="en-GB" sz="2200" b="1" i="1" u="none" strike="noStrike" cap="none">
                <a:solidFill>
                  <a:srgbClr val="3D3C3C"/>
                </a:solidFill>
                <a:latin typeface="Century Gothic"/>
                <a:ea typeface="Century Gothic"/>
                <a:cs typeface="Century Gothic"/>
                <a:sym typeface="Century Gothic"/>
              </a:rPr>
              <a:t>for</a:t>
            </a:r>
            <a:r>
              <a:rPr lang="en-GB" sz="2200" b="0" i="1" u="none" strike="noStrike" cap="none">
                <a:solidFill>
                  <a:srgbClr val="3D3C3C"/>
                </a:solidFill>
                <a:latin typeface="Century Gothic"/>
                <a:ea typeface="Century Gothic"/>
                <a:cs typeface="Century Gothic"/>
                <a:sym typeface="Century Gothic"/>
              </a:rPr>
              <a:t> a month.</a:t>
            </a:r>
            <a:endParaRPr sz="1400" b="0" i="0" u="none" strike="noStrike" cap="none">
              <a:solidFill>
                <a:srgbClr val="000000"/>
              </a:solidFill>
              <a:latin typeface="Arial"/>
              <a:ea typeface="Arial"/>
              <a:cs typeface="Arial"/>
              <a:sym typeface="Arial"/>
            </a:endParaRPr>
          </a:p>
        </p:txBody>
      </p:sp>
      <p:sp>
        <p:nvSpPr>
          <p:cNvPr id="533" name="Google Shape;533;p9"/>
          <p:cNvSpPr txBox="1"/>
          <p:nvPr/>
        </p:nvSpPr>
        <p:spPr>
          <a:xfrm>
            <a:off x="2537061" y="2021758"/>
            <a:ext cx="188895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ein</a:t>
            </a:r>
            <a:r>
              <a:rPr lang="en-GB" sz="2400" b="0" i="0" u="none" strike="noStrike" cap="none">
                <a:solidFill>
                  <a:srgbClr val="3D3C3C"/>
                </a:solidFill>
                <a:latin typeface="Century Gothic"/>
                <a:ea typeface="Century Gothic"/>
                <a:cs typeface="Century Gothic"/>
                <a:sym typeface="Century Gothic"/>
              </a:rPr>
              <a:t> Monat</a:t>
            </a:r>
            <a:endParaRPr sz="1400" b="0" i="0" u="none" strike="noStrike" cap="none">
              <a:solidFill>
                <a:srgbClr val="000000"/>
              </a:solidFill>
              <a:latin typeface="Arial"/>
              <a:ea typeface="Arial"/>
              <a:cs typeface="Arial"/>
              <a:sym typeface="Arial"/>
            </a:endParaRPr>
          </a:p>
        </p:txBody>
      </p:sp>
      <p:sp>
        <p:nvSpPr>
          <p:cNvPr id="534" name="Google Shape;534;p9"/>
          <p:cNvSpPr txBox="1"/>
          <p:nvPr/>
        </p:nvSpPr>
        <p:spPr>
          <a:xfrm>
            <a:off x="4918522" y="2026699"/>
            <a:ext cx="205857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eine</a:t>
            </a:r>
            <a:r>
              <a:rPr lang="en-GB" sz="2400" b="0" i="0" u="none" strike="noStrike" cap="none">
                <a:solidFill>
                  <a:srgbClr val="3D3C3C"/>
                </a:solidFill>
                <a:latin typeface="Century Gothic"/>
                <a:ea typeface="Century Gothic"/>
                <a:cs typeface="Century Gothic"/>
                <a:sym typeface="Century Gothic"/>
              </a:rPr>
              <a:t> Woche</a:t>
            </a:r>
            <a:endParaRPr sz="2400" b="0" i="0" u="none" strike="noStrike" cap="none">
              <a:solidFill>
                <a:srgbClr val="3D3C3C"/>
              </a:solidFill>
              <a:latin typeface="Century Gothic"/>
              <a:ea typeface="Century Gothic"/>
              <a:cs typeface="Century Gothic"/>
              <a:sym typeface="Century Gothic"/>
            </a:endParaRPr>
          </a:p>
        </p:txBody>
      </p:sp>
      <p:sp>
        <p:nvSpPr>
          <p:cNvPr id="535" name="Google Shape;535;p9"/>
          <p:cNvSpPr txBox="1"/>
          <p:nvPr/>
        </p:nvSpPr>
        <p:spPr>
          <a:xfrm>
            <a:off x="7437776" y="2017922"/>
            <a:ext cx="188895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ein</a:t>
            </a:r>
            <a:r>
              <a:rPr lang="en-GB" sz="2400" b="0" i="0" u="none" strike="noStrike" cap="none">
                <a:solidFill>
                  <a:srgbClr val="3D3C3C"/>
                </a:solidFill>
                <a:latin typeface="Century Gothic"/>
                <a:ea typeface="Century Gothic"/>
                <a:cs typeface="Century Gothic"/>
                <a:sym typeface="Century Gothic"/>
              </a:rPr>
              <a:t> Jahr</a:t>
            </a:r>
            <a:endParaRPr sz="2400" b="0" i="0" u="none" strike="noStrike" cap="none">
              <a:solidFill>
                <a:srgbClr val="3D3C3C"/>
              </a:solidFill>
              <a:latin typeface="Century Gothic"/>
              <a:ea typeface="Century Gothic"/>
              <a:cs typeface="Century Gothic"/>
              <a:sym typeface="Century Gothic"/>
            </a:endParaRPr>
          </a:p>
        </p:txBody>
      </p:sp>
      <p:sp>
        <p:nvSpPr>
          <p:cNvPr id="536" name="Google Shape;536;p9"/>
          <p:cNvSpPr/>
          <p:nvPr/>
        </p:nvSpPr>
        <p:spPr>
          <a:xfrm>
            <a:off x="82175" y="2396337"/>
            <a:ext cx="235353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bin </a:t>
            </a:r>
            <a:r>
              <a:rPr lang="en-GB" sz="2200" b="1" i="1" u="none" strike="noStrike" cap="none">
                <a:solidFill>
                  <a:srgbClr val="3D3C3C"/>
                </a:solidFill>
                <a:latin typeface="Century Gothic"/>
                <a:ea typeface="Century Gothic"/>
                <a:cs typeface="Century Gothic"/>
                <a:sym typeface="Century Gothic"/>
              </a:rPr>
              <a:t>seit</a:t>
            </a:r>
            <a:r>
              <a:rPr lang="en-GB" sz="2200" b="0" i="1" u="none" strike="noStrike" cap="none">
                <a:solidFill>
                  <a:srgbClr val="3D3C3C"/>
                </a:solidFill>
                <a:latin typeface="Century Gothic"/>
                <a:ea typeface="Century Gothic"/>
                <a:cs typeface="Century Gothic"/>
                <a:sym typeface="Century Gothic"/>
              </a:rPr>
              <a:t>…</a:t>
            </a:r>
            <a:r>
              <a:rPr lang="en-GB" sz="2200" b="0" i="0" u="none" strike="noStrike" cap="none">
                <a:solidFill>
                  <a:srgbClr val="3D3C3C"/>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537" name="Google Shape;537;p9"/>
          <p:cNvSpPr txBox="1"/>
          <p:nvPr/>
        </p:nvSpPr>
        <p:spPr>
          <a:xfrm>
            <a:off x="2517266" y="1656058"/>
            <a:ext cx="1888958" cy="430887"/>
          </a:xfrm>
          <a:prstGeom prst="rect">
            <a:avLst/>
          </a:prstGeom>
          <a:solidFill>
            <a:srgbClr val="0070C0"/>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6E7"/>
              </a:buClr>
              <a:buSzPts val="2200"/>
              <a:buFont typeface="Century Gothic"/>
              <a:buNone/>
            </a:pPr>
            <a:r>
              <a:rPr lang="en-GB" sz="2200" b="1" i="0" u="none" strike="noStrike" cap="none">
                <a:solidFill>
                  <a:srgbClr val="FFF6E7"/>
                </a:solidFill>
                <a:latin typeface="Century Gothic"/>
                <a:ea typeface="Century Gothic"/>
                <a:cs typeface="Century Gothic"/>
                <a:sym typeface="Century Gothic"/>
              </a:rPr>
              <a:t>masculine</a:t>
            </a:r>
            <a:endParaRPr sz="2200" b="0" i="0" u="none" strike="noStrike" cap="none">
              <a:solidFill>
                <a:srgbClr val="FFF6E7"/>
              </a:solidFill>
              <a:latin typeface="Century Gothic"/>
              <a:ea typeface="Century Gothic"/>
              <a:cs typeface="Century Gothic"/>
              <a:sym typeface="Century Gothic"/>
            </a:endParaRPr>
          </a:p>
        </p:txBody>
      </p:sp>
      <p:sp>
        <p:nvSpPr>
          <p:cNvPr id="538" name="Google Shape;538;p9"/>
          <p:cNvSpPr txBox="1"/>
          <p:nvPr/>
        </p:nvSpPr>
        <p:spPr>
          <a:xfrm>
            <a:off x="4884162" y="1658523"/>
            <a:ext cx="2058577" cy="430887"/>
          </a:xfrm>
          <a:prstGeom prst="rect">
            <a:avLst/>
          </a:prstGeom>
          <a:solidFill>
            <a:srgbClr val="E6005D"/>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6E7"/>
              </a:buClr>
              <a:buSzPts val="2200"/>
              <a:buFont typeface="Century Gothic"/>
              <a:buNone/>
            </a:pPr>
            <a:r>
              <a:rPr lang="en-GB" sz="2200" b="1" i="0" u="none" strike="noStrike" cap="none">
                <a:solidFill>
                  <a:srgbClr val="FFF6E7"/>
                </a:solidFill>
                <a:latin typeface="Century Gothic"/>
                <a:ea typeface="Century Gothic"/>
                <a:cs typeface="Century Gothic"/>
                <a:sym typeface="Century Gothic"/>
              </a:rPr>
              <a:t>feminine</a:t>
            </a:r>
            <a:endParaRPr sz="2200" b="0" i="0" u="none" strike="noStrike" cap="none">
              <a:solidFill>
                <a:srgbClr val="FFF6E7"/>
              </a:solidFill>
              <a:latin typeface="Century Gothic"/>
              <a:ea typeface="Century Gothic"/>
              <a:cs typeface="Century Gothic"/>
              <a:sym typeface="Century Gothic"/>
            </a:endParaRPr>
          </a:p>
        </p:txBody>
      </p:sp>
      <p:sp>
        <p:nvSpPr>
          <p:cNvPr id="539" name="Google Shape;539;p9"/>
          <p:cNvSpPr txBox="1"/>
          <p:nvPr/>
        </p:nvSpPr>
        <p:spPr>
          <a:xfrm>
            <a:off x="7417981" y="1652222"/>
            <a:ext cx="1888958" cy="430887"/>
          </a:xfrm>
          <a:prstGeom prst="rect">
            <a:avLst/>
          </a:prstGeom>
          <a:solidFill>
            <a:srgbClr val="FFFF00"/>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200"/>
              <a:buFont typeface="Century Gothic"/>
              <a:buNone/>
            </a:pPr>
            <a:r>
              <a:rPr lang="en-GB" sz="2200" b="1" i="0" u="none" strike="noStrike" cap="none">
                <a:solidFill>
                  <a:srgbClr val="3D3C3C"/>
                </a:solidFill>
                <a:latin typeface="Century Gothic"/>
                <a:ea typeface="Century Gothic"/>
                <a:cs typeface="Century Gothic"/>
                <a:sym typeface="Century Gothic"/>
              </a:rPr>
              <a:t>neuter</a:t>
            </a:r>
            <a:endParaRPr sz="2200" b="0" i="0" u="none" strike="noStrike" cap="none">
              <a:solidFill>
                <a:srgbClr val="3D3C3C"/>
              </a:solidFill>
              <a:latin typeface="Century Gothic"/>
              <a:ea typeface="Century Gothic"/>
              <a:cs typeface="Century Gothic"/>
              <a:sym typeface="Century Gothic"/>
            </a:endParaRPr>
          </a:p>
        </p:txBody>
      </p:sp>
      <p:sp>
        <p:nvSpPr>
          <p:cNvPr id="540" name="Google Shape;540;p9"/>
          <p:cNvSpPr/>
          <p:nvPr/>
        </p:nvSpPr>
        <p:spPr>
          <a:xfrm>
            <a:off x="2374311" y="2414993"/>
            <a:ext cx="203191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ein</a:t>
            </a:r>
            <a:r>
              <a:rPr lang="en-GB" sz="2200" b="1" i="0" u="none" strike="noStrike" cap="none">
                <a:solidFill>
                  <a:srgbClr val="3D3C3C"/>
                </a:solidFill>
                <a:latin typeface="Century Gothic"/>
                <a:ea typeface="Century Gothic"/>
                <a:cs typeface="Century Gothic"/>
                <a:sym typeface="Century Gothic"/>
              </a:rPr>
              <a:t>em </a:t>
            </a:r>
            <a:r>
              <a:rPr lang="en-GB" sz="2200" b="0" i="0" u="none" strike="noStrike" cap="none">
                <a:solidFill>
                  <a:srgbClr val="3D3C3C"/>
                </a:solidFill>
                <a:latin typeface="Century Gothic"/>
                <a:ea typeface="Century Gothic"/>
                <a:cs typeface="Century Gothic"/>
                <a:sym typeface="Century Gothic"/>
              </a:rPr>
              <a:t>Monat</a:t>
            </a:r>
            <a:endParaRPr sz="1400" b="0" i="0" u="none" strike="noStrike" cap="none">
              <a:solidFill>
                <a:srgbClr val="000000"/>
              </a:solidFill>
              <a:latin typeface="Arial"/>
              <a:ea typeface="Arial"/>
              <a:cs typeface="Arial"/>
              <a:sym typeface="Arial"/>
            </a:endParaRPr>
          </a:p>
        </p:txBody>
      </p:sp>
      <p:sp>
        <p:nvSpPr>
          <p:cNvPr id="541" name="Google Shape;541;p9"/>
          <p:cNvSpPr/>
          <p:nvPr/>
        </p:nvSpPr>
        <p:spPr>
          <a:xfrm>
            <a:off x="4945187" y="2419821"/>
            <a:ext cx="2011032"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ein</a:t>
            </a:r>
            <a:r>
              <a:rPr lang="en-GB" sz="2200" b="1" i="0" u="none" strike="noStrike" cap="none">
                <a:solidFill>
                  <a:srgbClr val="3D3C3C"/>
                </a:solidFill>
                <a:latin typeface="Century Gothic"/>
                <a:ea typeface="Century Gothic"/>
                <a:cs typeface="Century Gothic"/>
                <a:sym typeface="Century Gothic"/>
              </a:rPr>
              <a:t>er </a:t>
            </a:r>
            <a:r>
              <a:rPr lang="en-GB" sz="2200" b="0" i="0" u="none" strike="noStrike" cap="none">
                <a:solidFill>
                  <a:srgbClr val="3D3C3C"/>
                </a:solidFill>
                <a:latin typeface="Century Gothic"/>
                <a:ea typeface="Century Gothic"/>
                <a:cs typeface="Century Gothic"/>
                <a:sym typeface="Century Gothic"/>
              </a:rPr>
              <a:t>Woche</a:t>
            </a:r>
            <a:endParaRPr sz="2200" b="0" i="0" u="none" strike="noStrike" cap="none">
              <a:solidFill>
                <a:srgbClr val="3D3C3C"/>
              </a:solidFill>
              <a:latin typeface="Century Gothic"/>
              <a:ea typeface="Century Gothic"/>
              <a:cs typeface="Century Gothic"/>
              <a:sym typeface="Century Gothic"/>
            </a:endParaRPr>
          </a:p>
        </p:txBody>
      </p:sp>
      <p:sp>
        <p:nvSpPr>
          <p:cNvPr id="542" name="Google Shape;542;p9"/>
          <p:cNvSpPr/>
          <p:nvPr/>
        </p:nvSpPr>
        <p:spPr>
          <a:xfrm>
            <a:off x="9071233" y="2448809"/>
            <a:ext cx="167706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…Student. </a:t>
            </a:r>
            <a:endParaRPr sz="1400" b="0" i="0" u="none" strike="noStrike" cap="none">
              <a:solidFill>
                <a:srgbClr val="000000"/>
              </a:solidFill>
              <a:latin typeface="Arial"/>
              <a:ea typeface="Arial"/>
              <a:cs typeface="Arial"/>
              <a:sym typeface="Arial"/>
            </a:endParaRPr>
          </a:p>
        </p:txBody>
      </p:sp>
      <p:sp>
        <p:nvSpPr>
          <p:cNvPr id="543" name="Google Shape;543;p9"/>
          <p:cNvSpPr/>
          <p:nvPr/>
        </p:nvSpPr>
        <p:spPr>
          <a:xfrm>
            <a:off x="1593679" y="4296817"/>
            <a:ext cx="8734926" cy="640872"/>
          </a:xfrm>
          <a:prstGeom prst="wedgeRoundRectCallout">
            <a:avLst>
              <a:gd name="adj1" fmla="val -53225"/>
              <a:gd name="adj2" fmla="val 25921"/>
              <a:gd name="adj3" fmla="val 16667"/>
            </a:avLst>
          </a:prstGeom>
          <a:solidFill>
            <a:srgbClr val="FFF4E7"/>
          </a:solidFill>
          <a:ln w="12700" cap="flat" cmpd="sng">
            <a:solidFill>
              <a:srgbClr val="203864"/>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spiele </a:t>
            </a:r>
            <a:r>
              <a:rPr lang="en-GB" sz="2200" b="1" i="1" u="none" strike="noStrike" cap="none">
                <a:solidFill>
                  <a:srgbClr val="3D3C3C"/>
                </a:solidFill>
                <a:latin typeface="Century Gothic"/>
                <a:ea typeface="Century Gothic"/>
                <a:cs typeface="Century Gothic"/>
                <a:sym typeface="Century Gothic"/>
              </a:rPr>
              <a:t>seit </a:t>
            </a:r>
            <a:r>
              <a:rPr lang="en-GB" sz="2200" b="0" i="0" u="none" strike="noStrike" cap="none">
                <a:solidFill>
                  <a:srgbClr val="3D3C3C"/>
                </a:solidFill>
                <a:latin typeface="Century Gothic"/>
                <a:ea typeface="Century Gothic"/>
                <a:cs typeface="Century Gothic"/>
                <a:sym typeface="Century Gothic"/>
              </a:rPr>
              <a:t>vier Jahre</a:t>
            </a:r>
            <a:r>
              <a:rPr lang="en-GB" sz="2200" b="1" i="0" u="none" strike="noStrike" cap="none">
                <a:solidFill>
                  <a:srgbClr val="3D3C3C"/>
                </a:solidFill>
                <a:latin typeface="Century Gothic"/>
                <a:ea typeface="Century Gothic"/>
                <a:cs typeface="Century Gothic"/>
                <a:sym typeface="Century Gothic"/>
              </a:rPr>
              <a:t>n</a:t>
            </a:r>
            <a:r>
              <a:rPr lang="en-GB" sz="2200" b="0" i="0" u="none" strike="noStrike" cap="none">
                <a:solidFill>
                  <a:srgbClr val="3D3C3C"/>
                </a:solidFill>
                <a:latin typeface="Century Gothic"/>
                <a:ea typeface="Century Gothic"/>
                <a:cs typeface="Century Gothic"/>
                <a:sym typeface="Century Gothic"/>
              </a:rPr>
              <a:t> </a:t>
            </a:r>
            <a:r>
              <a:rPr lang="en-GB" sz="2200" b="1" i="1" u="none" strike="noStrike" cap="none">
                <a:solidFill>
                  <a:srgbClr val="3D3C3C"/>
                </a:solidFill>
                <a:latin typeface="Century Gothic"/>
                <a:ea typeface="Century Gothic"/>
                <a:cs typeface="Century Gothic"/>
                <a:sym typeface="Century Gothic"/>
              </a:rPr>
              <a:t>mit</a:t>
            </a:r>
            <a:r>
              <a:rPr lang="en-GB" sz="2200" b="0" i="0" u="none" strike="noStrike" cap="none">
                <a:solidFill>
                  <a:srgbClr val="3D3C3C"/>
                </a:solidFill>
                <a:latin typeface="Century Gothic"/>
                <a:ea typeface="Century Gothic"/>
                <a:cs typeface="Century Gothic"/>
                <a:sym typeface="Century Gothic"/>
              </a:rPr>
              <a:t> meine</a:t>
            </a:r>
            <a:r>
              <a:rPr lang="en-GB" sz="2200" b="1" i="0" u="none" strike="noStrike" cap="none">
                <a:solidFill>
                  <a:srgbClr val="3D3C3C"/>
                </a:solidFill>
                <a:latin typeface="Century Gothic"/>
                <a:ea typeface="Century Gothic"/>
                <a:cs typeface="Century Gothic"/>
                <a:sym typeface="Century Gothic"/>
              </a:rPr>
              <a:t>n</a:t>
            </a:r>
            <a:r>
              <a:rPr lang="en-GB" sz="2200" b="0" i="0" u="none" strike="noStrike" cap="none">
                <a:solidFill>
                  <a:srgbClr val="3D3C3C"/>
                </a:solidFill>
                <a:latin typeface="Century Gothic"/>
                <a:ea typeface="Century Gothic"/>
                <a:cs typeface="Century Gothic"/>
                <a:sym typeface="Century Gothic"/>
              </a:rPr>
              <a:t> Freunde</a:t>
            </a:r>
            <a:r>
              <a:rPr lang="en-GB" sz="2200" b="1" i="0" u="none" strike="noStrike" cap="none">
                <a:solidFill>
                  <a:srgbClr val="3D3C3C"/>
                </a:solidFill>
                <a:latin typeface="Century Gothic"/>
                <a:ea typeface="Century Gothic"/>
                <a:cs typeface="Century Gothic"/>
                <a:sym typeface="Century Gothic"/>
              </a:rPr>
              <a:t>n </a:t>
            </a:r>
            <a:r>
              <a:rPr lang="en-GB" sz="2200" b="0" i="0" u="none" strike="noStrike" cap="none">
                <a:solidFill>
                  <a:srgbClr val="3D3C3C"/>
                </a:solidFill>
                <a:latin typeface="Century Gothic"/>
                <a:ea typeface="Century Gothic"/>
                <a:cs typeface="Century Gothic"/>
                <a:sym typeface="Century Gothic"/>
              </a:rPr>
              <a:t>in einer Band.</a:t>
            </a:r>
            <a:endParaRPr sz="2200" b="0" i="1" u="none" strike="noStrike" cap="none">
              <a:solidFill>
                <a:srgbClr val="3D3C3C"/>
              </a:solidFill>
              <a:latin typeface="Century Gothic"/>
              <a:ea typeface="Century Gothic"/>
              <a:cs typeface="Century Gothic"/>
              <a:sym typeface="Century Gothic"/>
            </a:endParaRPr>
          </a:p>
        </p:txBody>
      </p:sp>
      <p:pic>
        <p:nvPicPr>
          <p:cNvPr id="544" name="Google Shape;544;p9" descr="A group of people playing instruments&#10;&#10;Description automatically generated"/>
          <p:cNvPicPr preferRelativeResize="0"/>
          <p:nvPr/>
        </p:nvPicPr>
        <p:blipFill rotWithShape="1">
          <a:blip r:embed="rId5">
            <a:alphaModFix/>
          </a:blip>
          <a:srcRect/>
          <a:stretch/>
        </p:blipFill>
        <p:spPr>
          <a:xfrm>
            <a:off x="613610" y="5149703"/>
            <a:ext cx="2079464" cy="1265526"/>
          </a:xfrm>
          <a:prstGeom prst="rect">
            <a:avLst/>
          </a:prstGeom>
          <a:noFill/>
          <a:ln>
            <a:noFill/>
          </a:ln>
        </p:spPr>
      </p:pic>
      <p:sp>
        <p:nvSpPr>
          <p:cNvPr id="545" name="Google Shape;545;p9"/>
          <p:cNvSpPr txBox="1"/>
          <p:nvPr/>
        </p:nvSpPr>
        <p:spPr>
          <a:xfrm>
            <a:off x="3434118" y="3767758"/>
            <a:ext cx="1888958" cy="430887"/>
          </a:xfrm>
          <a:prstGeom prst="rect">
            <a:avLst/>
          </a:prstGeom>
          <a:solidFill>
            <a:srgbClr val="00B050"/>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200"/>
              <a:buFont typeface="Century Gothic"/>
              <a:buNone/>
            </a:pPr>
            <a:r>
              <a:rPr lang="en-GB" sz="2200" b="1" i="0" u="none" strike="noStrike" cap="none">
                <a:solidFill>
                  <a:srgbClr val="3D3C3C"/>
                </a:solidFill>
                <a:latin typeface="Century Gothic"/>
                <a:ea typeface="Century Gothic"/>
                <a:cs typeface="Century Gothic"/>
                <a:sym typeface="Century Gothic"/>
              </a:rPr>
              <a:t>plural</a:t>
            </a:r>
            <a:endParaRPr sz="2200" b="0" i="0" u="none" strike="noStrike" cap="none">
              <a:solidFill>
                <a:srgbClr val="3D3C3C"/>
              </a:solidFill>
              <a:latin typeface="Century Gothic"/>
              <a:ea typeface="Century Gothic"/>
              <a:cs typeface="Century Gothic"/>
              <a:sym typeface="Century Gothic"/>
            </a:endParaRPr>
          </a:p>
        </p:txBody>
      </p:sp>
      <p:sp>
        <p:nvSpPr>
          <p:cNvPr id="546" name="Google Shape;546;p9"/>
          <p:cNvSpPr/>
          <p:nvPr/>
        </p:nvSpPr>
        <p:spPr>
          <a:xfrm>
            <a:off x="2742195" y="5074590"/>
            <a:ext cx="2580881" cy="898989"/>
          </a:xfrm>
          <a:prstGeom prst="wedgeRoundRectCallout">
            <a:avLst>
              <a:gd name="adj1" fmla="val 41690"/>
              <a:gd name="adj2" fmla="val -86942"/>
              <a:gd name="adj3" fmla="val 16667"/>
            </a:avLst>
          </a:prstGeom>
          <a:solidFill>
            <a:srgbClr val="3D3C3C"/>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Jahre – years</a:t>
            </a:r>
            <a:br>
              <a:rPr lang="en-GB" sz="2000" b="0" i="0" u="none" strike="noStrike" cap="none" dirty="0">
                <a:solidFill>
                  <a:srgbClr val="FFF6E7"/>
                </a:solidFill>
                <a:latin typeface="Century Gothic"/>
                <a:ea typeface="Century Gothic"/>
                <a:cs typeface="Century Gothic"/>
                <a:sym typeface="Century Gothic"/>
              </a:rPr>
            </a:br>
            <a:r>
              <a:rPr lang="en-GB" sz="2000" b="0" i="0" u="none" strike="noStrike" cap="none" dirty="0">
                <a:solidFill>
                  <a:srgbClr val="FFF6E7"/>
                </a:solidFill>
                <a:latin typeface="Century Gothic"/>
                <a:ea typeface="Century Gothic"/>
                <a:cs typeface="Century Gothic"/>
                <a:sym typeface="Century Gothic"/>
              </a:rPr>
              <a:t>Note that after </a:t>
            </a:r>
            <a:r>
              <a:rPr lang="en-GB" sz="2000" b="1" i="1" u="none" strike="noStrike" cap="none" dirty="0" err="1">
                <a:solidFill>
                  <a:srgbClr val="FFF6E7"/>
                </a:solidFill>
                <a:latin typeface="Century Gothic"/>
                <a:ea typeface="Century Gothic"/>
                <a:cs typeface="Century Gothic"/>
                <a:sym typeface="Century Gothic"/>
              </a:rPr>
              <a:t>seit</a:t>
            </a:r>
            <a:r>
              <a:rPr lang="en-GB" sz="2000" b="0" i="0" u="none" strike="noStrike" cap="none" dirty="0">
                <a:solidFill>
                  <a:srgbClr val="FFF6E7"/>
                </a:solidFill>
                <a:latin typeface="Century Gothic"/>
                <a:ea typeface="Century Gothic"/>
                <a:cs typeface="Century Gothic"/>
                <a:sym typeface="Century Gothic"/>
              </a:rPr>
              <a:t> Jahre </a:t>
            </a:r>
            <a:r>
              <a:rPr lang="en-GB" sz="2000" b="0" i="0" u="none" strike="noStrike" cap="none" dirty="0">
                <a:solidFill>
                  <a:srgbClr val="FFF6E7"/>
                </a:solidFill>
                <a:latin typeface="Century Gothic"/>
                <a:ea typeface="Century Gothic"/>
                <a:cs typeface="Century Gothic"/>
                <a:sym typeface="Wingdings" panose="05000000000000000000" pitchFamily="2" charset="2"/>
              </a:rPr>
              <a:t></a:t>
            </a:r>
            <a:r>
              <a:rPr lang="en-GB" sz="2000" b="0" i="0" u="none" strike="noStrike" cap="none" dirty="0">
                <a:solidFill>
                  <a:srgbClr val="FFF6E7"/>
                </a:solidFill>
                <a:latin typeface="Century Gothic"/>
                <a:ea typeface="Century Gothic"/>
                <a:cs typeface="Century Gothic"/>
                <a:sym typeface="Century Gothic"/>
              </a:rPr>
              <a:t>Jahre</a:t>
            </a:r>
            <a:r>
              <a:rPr lang="en-GB" sz="2000" b="1" i="0" u="none" strike="noStrike" cap="none" dirty="0">
                <a:solidFill>
                  <a:srgbClr val="FFF6E7"/>
                </a:solidFill>
                <a:latin typeface="Century Gothic"/>
                <a:ea typeface="Century Gothic"/>
                <a:cs typeface="Century Gothic"/>
                <a:sym typeface="Century Gothic"/>
              </a:rPr>
              <a:t>n</a:t>
            </a:r>
            <a:r>
              <a:rPr lang="en-GB" sz="2000" b="0" i="0" u="none" strike="noStrike" cap="none" dirty="0">
                <a:solidFill>
                  <a:srgbClr val="FFF6E7"/>
                </a:solidFill>
                <a:latin typeface="Century Gothic"/>
                <a:ea typeface="Century Gothic"/>
                <a:cs typeface="Century Gothic"/>
                <a:sym typeface="Century Gothic"/>
              </a:rPr>
              <a:t>.</a:t>
            </a:r>
            <a:endParaRPr sz="2000" b="0" i="1" u="none" strike="noStrike" cap="none" dirty="0">
              <a:solidFill>
                <a:srgbClr val="FFF6E7"/>
              </a:solidFill>
              <a:latin typeface="Century Gothic"/>
              <a:ea typeface="Century Gothic"/>
              <a:cs typeface="Century Gothic"/>
              <a:sym typeface="Century Gothic"/>
            </a:endParaRPr>
          </a:p>
        </p:txBody>
      </p:sp>
      <p:sp>
        <p:nvSpPr>
          <p:cNvPr id="547" name="Google Shape;547;p9"/>
          <p:cNvSpPr/>
          <p:nvPr/>
        </p:nvSpPr>
        <p:spPr>
          <a:xfrm>
            <a:off x="5789204" y="3099429"/>
            <a:ext cx="3036566" cy="1228396"/>
          </a:xfrm>
          <a:prstGeom prst="wedgeRoundRectCallout">
            <a:avLst>
              <a:gd name="adj1" fmla="val 23043"/>
              <a:gd name="adj2" fmla="val 65630"/>
              <a:gd name="adj3" fmla="val 16667"/>
            </a:avLst>
          </a:prstGeom>
          <a:solidFill>
            <a:srgbClr val="3D3C3C"/>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dirty="0">
                <a:solidFill>
                  <a:srgbClr val="FFF6E7"/>
                </a:solidFill>
                <a:latin typeface="Century Gothic"/>
                <a:ea typeface="Century Gothic"/>
                <a:cs typeface="Century Gothic"/>
                <a:sym typeface="Century Gothic"/>
              </a:rPr>
              <a:t>Freunde – friends</a:t>
            </a:r>
            <a:br>
              <a:rPr lang="en-GB" sz="2000" b="0" i="0" u="none" strike="noStrike" cap="none" dirty="0">
                <a:solidFill>
                  <a:srgbClr val="FFF6E7"/>
                </a:solidFill>
                <a:latin typeface="Century Gothic"/>
                <a:ea typeface="Century Gothic"/>
                <a:cs typeface="Century Gothic"/>
                <a:sym typeface="Century Gothic"/>
              </a:rPr>
            </a:br>
            <a:r>
              <a:rPr lang="en-GB" sz="2000" b="0" i="0" u="none" strike="noStrike" cap="none" dirty="0">
                <a:solidFill>
                  <a:srgbClr val="FFF6E7"/>
                </a:solidFill>
                <a:latin typeface="Century Gothic"/>
                <a:ea typeface="Century Gothic"/>
                <a:cs typeface="Century Gothic"/>
                <a:sym typeface="Century Gothic"/>
              </a:rPr>
              <a:t>Note that after </a:t>
            </a:r>
            <a:r>
              <a:rPr lang="en-GB" sz="2000" b="1" i="1" u="none" strike="noStrike" cap="none" dirty="0" err="1">
                <a:solidFill>
                  <a:srgbClr val="FFF6E7"/>
                </a:solidFill>
                <a:latin typeface="Century Gothic"/>
                <a:ea typeface="Century Gothic"/>
                <a:cs typeface="Century Gothic"/>
                <a:sym typeface="Century Gothic"/>
              </a:rPr>
              <a:t>mit</a:t>
            </a:r>
            <a:r>
              <a:rPr lang="en-GB" sz="2000" b="1" i="1" u="none" strike="noStrike" cap="none" dirty="0">
                <a:solidFill>
                  <a:srgbClr val="FFF6E7"/>
                </a:solidFill>
                <a:latin typeface="Century Gothic"/>
                <a:ea typeface="Century Gothic"/>
                <a:cs typeface="Century Gothic"/>
                <a:sym typeface="Century Gothic"/>
              </a:rPr>
              <a:t> </a:t>
            </a:r>
            <a:r>
              <a:rPr lang="en-GB" sz="2000" b="0" i="0" u="none" strike="noStrike" cap="none" dirty="0">
                <a:solidFill>
                  <a:srgbClr val="FFF6E7"/>
                </a:solidFill>
                <a:latin typeface="Century Gothic"/>
                <a:ea typeface="Century Gothic"/>
                <a:cs typeface="Century Gothic"/>
                <a:sym typeface="Century Gothic"/>
              </a:rPr>
              <a:t>Freunde </a:t>
            </a:r>
            <a:r>
              <a:rPr lang="en-GB" sz="2000" b="0" i="0" u="none" strike="noStrike" cap="none" dirty="0">
                <a:solidFill>
                  <a:srgbClr val="FFF6E7"/>
                </a:solidFill>
                <a:latin typeface="Century Gothic"/>
                <a:ea typeface="Century Gothic"/>
                <a:cs typeface="Century Gothic"/>
                <a:sym typeface="Wingdings" panose="05000000000000000000" pitchFamily="2" charset="2"/>
              </a:rPr>
              <a:t></a:t>
            </a:r>
            <a:r>
              <a:rPr lang="en-GB" sz="2000" b="0" i="0" u="none" strike="noStrike" cap="none" dirty="0">
                <a:solidFill>
                  <a:srgbClr val="FFF6E7"/>
                </a:solidFill>
                <a:latin typeface="Century Gothic"/>
                <a:ea typeface="Century Gothic"/>
                <a:cs typeface="Century Gothic"/>
                <a:sym typeface="Century Gothic"/>
              </a:rPr>
              <a:t> </a:t>
            </a:r>
            <a:r>
              <a:rPr lang="en-GB" sz="2000" b="0" i="0" u="none" strike="noStrike" cap="none" dirty="0" err="1">
                <a:solidFill>
                  <a:srgbClr val="FFF6E7"/>
                </a:solidFill>
                <a:latin typeface="Century Gothic"/>
                <a:ea typeface="Century Gothic"/>
                <a:cs typeface="Century Gothic"/>
                <a:sym typeface="Century Gothic"/>
              </a:rPr>
              <a:t>Freunde</a:t>
            </a:r>
            <a:r>
              <a:rPr lang="en-GB" sz="2000" b="1" i="0" u="none" strike="noStrike" cap="none" dirty="0" err="1">
                <a:solidFill>
                  <a:srgbClr val="FFF6E7"/>
                </a:solidFill>
                <a:latin typeface="Century Gothic"/>
                <a:ea typeface="Century Gothic"/>
                <a:cs typeface="Century Gothic"/>
                <a:sym typeface="Century Gothic"/>
              </a:rPr>
              <a:t>n</a:t>
            </a:r>
            <a:r>
              <a:rPr lang="en-GB" sz="2000" b="0" i="0" u="none" strike="noStrike" cap="none" dirty="0">
                <a:solidFill>
                  <a:srgbClr val="FFF6E7"/>
                </a:solidFill>
                <a:latin typeface="Century Gothic"/>
                <a:ea typeface="Century Gothic"/>
                <a:cs typeface="Century Gothic"/>
                <a:sym typeface="Century Gothic"/>
              </a:rPr>
              <a:t>.</a:t>
            </a:r>
            <a:endParaRPr sz="2000" b="0" i="1" u="none" strike="noStrike" cap="none" dirty="0">
              <a:solidFill>
                <a:srgbClr val="FFF6E7"/>
              </a:solidFill>
              <a:latin typeface="Century Gothic"/>
              <a:ea typeface="Century Gothic"/>
              <a:cs typeface="Century Gothic"/>
              <a:sym typeface="Century Gothic"/>
            </a:endParaRPr>
          </a:p>
        </p:txBody>
      </p:sp>
      <p:sp>
        <p:nvSpPr>
          <p:cNvPr id="548" name="Google Shape;548;p9"/>
          <p:cNvSpPr/>
          <p:nvPr/>
        </p:nvSpPr>
        <p:spPr>
          <a:xfrm>
            <a:off x="5496714" y="5186409"/>
            <a:ext cx="6426581" cy="1446509"/>
          </a:xfrm>
          <a:prstGeom prst="rect">
            <a:avLst/>
          </a:prstGeom>
          <a:solidFill>
            <a:srgbClr val="FFF4E7"/>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lvl="0">
              <a:buClr>
                <a:srgbClr val="3D3C3C"/>
              </a:buClr>
              <a:buSzPts val="2200"/>
            </a:pPr>
            <a:r>
              <a:rPr lang="en-GB" sz="2200" b="1" i="0" u="none" strike="noStrike" cap="none" dirty="0">
                <a:solidFill>
                  <a:srgbClr val="3D3C3C"/>
                </a:solidFill>
                <a:latin typeface="Century Gothic"/>
                <a:ea typeface="Century Gothic"/>
                <a:cs typeface="Century Gothic"/>
                <a:sym typeface="Century Gothic"/>
              </a:rPr>
              <a:t>The simple rule:</a:t>
            </a:r>
            <a:br>
              <a:rPr lang="en-GB" sz="2200" b="0" i="0" u="none" strike="noStrike" cap="none" dirty="0">
                <a:solidFill>
                  <a:srgbClr val="3D3C3C"/>
                </a:solidFill>
                <a:latin typeface="Century Gothic"/>
                <a:ea typeface="Century Gothic"/>
                <a:cs typeface="Century Gothic"/>
                <a:sym typeface="Century Gothic"/>
              </a:rPr>
            </a:br>
            <a:r>
              <a:rPr lang="en-GB" sz="2200" b="0" i="0" u="none" strike="noStrike" cap="none" dirty="0">
                <a:solidFill>
                  <a:srgbClr val="3D3C3C"/>
                </a:solidFill>
                <a:latin typeface="Century Gothic"/>
                <a:ea typeface="Century Gothic"/>
                <a:cs typeface="Century Gothic"/>
                <a:sym typeface="Century Gothic"/>
              </a:rPr>
              <a:t>Use </a:t>
            </a:r>
            <a:r>
              <a:rPr lang="en-GB" sz="2200" dirty="0">
                <a:solidFill>
                  <a:srgbClr val="3D3C3C"/>
                </a:solidFill>
                <a:latin typeface="Century Gothic"/>
                <a:ea typeface="Century Gothic"/>
                <a:cs typeface="Century Gothic"/>
                <a:sym typeface="Century Gothic"/>
              </a:rPr>
              <a:t>‘–</a:t>
            </a:r>
            <a:r>
              <a:rPr lang="en-GB" sz="2200" b="1" i="0" u="none" strike="noStrike" cap="none" dirty="0">
                <a:solidFill>
                  <a:srgbClr val="3D3C3C"/>
                </a:solidFill>
                <a:latin typeface="Century Gothic"/>
                <a:ea typeface="Century Gothic"/>
                <a:cs typeface="Century Gothic"/>
                <a:sym typeface="Century Gothic"/>
              </a:rPr>
              <a:t>n</a:t>
            </a:r>
            <a:r>
              <a:rPr lang="en-GB" sz="2200" b="0" i="0" u="none" strike="noStrike" cap="none" dirty="0">
                <a:solidFill>
                  <a:srgbClr val="3D3C3C"/>
                </a:solidFill>
                <a:latin typeface="Century Gothic"/>
                <a:ea typeface="Century Gothic"/>
                <a:cs typeface="Century Gothic"/>
                <a:sym typeface="Century Gothic"/>
              </a:rPr>
              <a:t>’ for all R3 (dative) </a:t>
            </a:r>
            <a:r>
              <a:rPr lang="en-GB" sz="2200" b="1" i="0" u="sng" strike="noStrike" cap="none" dirty="0">
                <a:solidFill>
                  <a:srgbClr val="3D3C3C"/>
                </a:solidFill>
                <a:latin typeface="Century Gothic"/>
                <a:ea typeface="Century Gothic"/>
                <a:cs typeface="Century Gothic"/>
                <a:sym typeface="Century Gothic"/>
              </a:rPr>
              <a:t>plural nouns</a:t>
            </a:r>
            <a:r>
              <a:rPr lang="en-GB" sz="2200" b="0" i="0" u="none" strike="noStrike" cap="none" dirty="0">
                <a:solidFill>
                  <a:srgbClr val="3D3C3C"/>
                </a:solidFill>
                <a:latin typeface="Century Gothic"/>
                <a:ea typeface="Century Gothic"/>
                <a:cs typeface="Century Gothic"/>
                <a:sym typeface="Century Gothic"/>
              </a:rPr>
              <a:t>, except plurals ending in –s (e.g., </a:t>
            </a:r>
            <a:r>
              <a:rPr lang="en-GB" sz="2200" b="0" i="0" u="none" strike="noStrike" cap="none" dirty="0" err="1">
                <a:solidFill>
                  <a:srgbClr val="3D3C3C"/>
                </a:solidFill>
                <a:latin typeface="Century Gothic"/>
                <a:ea typeface="Century Gothic"/>
                <a:cs typeface="Century Gothic"/>
                <a:sym typeface="Century Gothic"/>
              </a:rPr>
              <a:t>Opas</a:t>
            </a:r>
            <a:r>
              <a:rPr lang="en-GB" sz="2200" b="0" i="0" u="none" strike="noStrike" cap="none" dirty="0">
                <a:solidFill>
                  <a:srgbClr val="3D3C3C"/>
                </a:solidFill>
                <a:latin typeface="Century Gothic"/>
                <a:ea typeface="Century Gothic"/>
                <a:cs typeface="Century Gothic"/>
                <a:sym typeface="Century Gothic"/>
              </a:rPr>
              <a:t>, </a:t>
            </a:r>
            <a:r>
              <a:rPr lang="en-GB" sz="2200" b="0" i="0" u="none" strike="noStrike" cap="none" dirty="0" err="1">
                <a:solidFill>
                  <a:srgbClr val="3D3C3C"/>
                </a:solidFill>
                <a:latin typeface="Century Gothic"/>
                <a:ea typeface="Century Gothic"/>
                <a:cs typeface="Century Gothic"/>
                <a:sym typeface="Century Gothic"/>
              </a:rPr>
              <a:t>Omas</a:t>
            </a:r>
            <a:r>
              <a:rPr lang="en-GB" sz="2200" b="0" i="0" u="none" strike="noStrike" cap="none" dirty="0">
                <a:solidFill>
                  <a:srgbClr val="3D3C3C"/>
                </a:solidFill>
                <a:latin typeface="Century Gothic"/>
                <a:ea typeface="Century Gothic"/>
                <a:cs typeface="Century Gothic"/>
                <a:sym typeface="Century Gothic"/>
              </a:rPr>
              <a:t>, Parks).</a:t>
            </a:r>
            <a:endParaRPr sz="1400" b="0" i="0" u="none" strike="noStrike" cap="none" dirty="0">
              <a:solidFill>
                <a:srgbClr val="000000"/>
              </a:solidFill>
              <a:latin typeface="Arial"/>
              <a:ea typeface="Arial"/>
              <a:cs typeface="Arial"/>
              <a:sym typeface="Arial"/>
            </a:endParaRPr>
          </a:p>
        </p:txBody>
      </p:sp>
      <p:sp>
        <p:nvSpPr>
          <p:cNvPr id="549" name="Google Shape;549;p9"/>
          <p:cNvSpPr/>
          <p:nvPr/>
        </p:nvSpPr>
        <p:spPr>
          <a:xfrm>
            <a:off x="7539429" y="4837302"/>
            <a:ext cx="1787305" cy="449495"/>
          </a:xfrm>
          <a:prstGeom prst="wedgeRoundRectCallout">
            <a:avLst>
              <a:gd name="adj1" fmla="val -83111"/>
              <a:gd name="adj2" fmla="val -56160"/>
              <a:gd name="adj3" fmla="val 16667"/>
            </a:avLst>
          </a:prstGeom>
          <a:solidFill>
            <a:srgbClr val="3D3C3C"/>
          </a:solidFill>
          <a:ln w="12700" cap="flat" cmpd="sng">
            <a:solidFill>
              <a:srgbClr val="FFC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6E7"/>
              </a:buClr>
              <a:buSzPts val="2000"/>
              <a:buFont typeface="Century Gothic"/>
              <a:buNone/>
            </a:pPr>
            <a:r>
              <a:rPr lang="en-GB" sz="2000" b="0" i="0" u="none" strike="noStrike" cap="none">
                <a:solidFill>
                  <a:srgbClr val="FFF6E7"/>
                </a:solidFill>
                <a:latin typeface="Century Gothic"/>
                <a:ea typeface="Century Gothic"/>
                <a:cs typeface="Century Gothic"/>
                <a:sym typeface="Century Gothic"/>
              </a:rPr>
              <a:t>and articles!</a:t>
            </a:r>
            <a:endParaRPr sz="2000" b="0" i="1" u="none" strike="noStrike" cap="none">
              <a:solidFill>
                <a:srgbClr val="FFF6E7"/>
              </a:solidFill>
              <a:latin typeface="Century Gothic"/>
              <a:ea typeface="Century Gothic"/>
              <a:cs typeface="Century Gothic"/>
              <a:sym typeface="Century Gothic"/>
            </a:endParaRPr>
          </a:p>
        </p:txBody>
      </p:sp>
      <p:sp>
        <p:nvSpPr>
          <p:cNvPr id="550" name="Google Shape;550;p9"/>
          <p:cNvSpPr/>
          <p:nvPr/>
        </p:nvSpPr>
        <p:spPr>
          <a:xfrm>
            <a:off x="167781" y="2381798"/>
            <a:ext cx="1928398"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bin </a:t>
            </a:r>
            <a:r>
              <a:rPr lang="en-GB" sz="2200" b="1" i="1" u="none" strike="noStrike" cap="none">
                <a:solidFill>
                  <a:srgbClr val="3D3C3C"/>
                </a:solidFill>
                <a:latin typeface="Century Gothic"/>
                <a:ea typeface="Century Gothic"/>
                <a:cs typeface="Century Gothic"/>
                <a:sym typeface="Century Gothic"/>
              </a:rPr>
              <a:t>seit</a:t>
            </a:r>
            <a:r>
              <a:rPr lang="en-GB" sz="2200" b="0" i="1" u="none" strike="noStrike" cap="none">
                <a:solidFill>
                  <a:srgbClr val="3D3C3C"/>
                </a:solidFill>
                <a:latin typeface="Century Gothic"/>
                <a:ea typeface="Century Gothic"/>
                <a:cs typeface="Century Gothic"/>
                <a:sym typeface="Century Gothic"/>
              </a:rPr>
              <a:t>…</a:t>
            </a:r>
            <a:r>
              <a:rPr lang="en-GB" sz="2200" b="0" i="0" u="none" strike="noStrike" cap="none">
                <a:solidFill>
                  <a:srgbClr val="3D3C3C"/>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551" name="Google Shape;551;p9"/>
          <p:cNvSpPr/>
          <p:nvPr/>
        </p:nvSpPr>
        <p:spPr>
          <a:xfrm>
            <a:off x="9176994" y="2377143"/>
            <a:ext cx="1792087"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…Student. </a:t>
            </a:r>
            <a:endParaRPr sz="1400" b="0" i="0" u="none" strike="noStrike" cap="none">
              <a:solidFill>
                <a:srgbClr val="000000"/>
              </a:solidFill>
              <a:latin typeface="Arial"/>
              <a:ea typeface="Arial"/>
              <a:cs typeface="Arial"/>
              <a:sym typeface="Arial"/>
            </a:endParaRPr>
          </a:p>
        </p:txBody>
      </p:sp>
      <p:sp>
        <p:nvSpPr>
          <p:cNvPr id="552" name="Google Shape;552;p9"/>
          <p:cNvSpPr/>
          <p:nvPr/>
        </p:nvSpPr>
        <p:spPr>
          <a:xfrm>
            <a:off x="418986" y="2881083"/>
            <a:ext cx="4512820" cy="430887"/>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I’ve been a student </a:t>
            </a:r>
            <a:r>
              <a:rPr lang="en-GB" sz="2200" b="1" i="1" u="none" strike="noStrike" cap="none">
                <a:solidFill>
                  <a:srgbClr val="3D3C3C"/>
                </a:solidFill>
                <a:latin typeface="Century Gothic"/>
                <a:ea typeface="Century Gothic"/>
                <a:cs typeface="Century Gothic"/>
                <a:sym typeface="Century Gothic"/>
              </a:rPr>
              <a:t>for</a:t>
            </a:r>
            <a:r>
              <a:rPr lang="en-GB" sz="2200" b="0" i="1" u="none" strike="noStrike" cap="none">
                <a:solidFill>
                  <a:srgbClr val="3D3C3C"/>
                </a:solidFill>
                <a:latin typeface="Century Gothic"/>
                <a:ea typeface="Century Gothic"/>
                <a:cs typeface="Century Gothic"/>
                <a:sym typeface="Century Gothic"/>
              </a:rPr>
              <a:t> a week.</a:t>
            </a:r>
            <a:endParaRPr sz="1400" b="0" i="0" u="none" strike="noStrike" cap="none">
              <a:solidFill>
                <a:srgbClr val="000000"/>
              </a:solidFill>
              <a:latin typeface="Arial"/>
              <a:ea typeface="Arial"/>
              <a:cs typeface="Arial"/>
              <a:sym typeface="Arial"/>
            </a:endParaRPr>
          </a:p>
        </p:txBody>
      </p:sp>
      <p:sp>
        <p:nvSpPr>
          <p:cNvPr id="553" name="Google Shape;553;p9"/>
          <p:cNvSpPr/>
          <p:nvPr/>
        </p:nvSpPr>
        <p:spPr>
          <a:xfrm>
            <a:off x="7278986" y="2392762"/>
            <a:ext cx="1792247"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ein</a:t>
            </a:r>
            <a:r>
              <a:rPr lang="en-GB" sz="2200" b="1" i="0" u="none" strike="noStrike" cap="none">
                <a:solidFill>
                  <a:srgbClr val="3D3C3C"/>
                </a:solidFill>
                <a:latin typeface="Century Gothic"/>
                <a:ea typeface="Century Gothic"/>
                <a:cs typeface="Century Gothic"/>
                <a:sym typeface="Century Gothic"/>
              </a:rPr>
              <a:t>em  </a:t>
            </a:r>
            <a:r>
              <a:rPr lang="en-GB" sz="2200" b="0" i="0" u="none" strike="noStrike" cap="none">
                <a:solidFill>
                  <a:srgbClr val="3D3C3C"/>
                </a:solidFill>
                <a:latin typeface="Century Gothic"/>
                <a:ea typeface="Century Gothic"/>
                <a:cs typeface="Century Gothic"/>
                <a:sym typeface="Century Gothic"/>
              </a:rPr>
              <a:t>Jahr</a:t>
            </a:r>
            <a:endParaRPr sz="2200" b="0" i="0" u="none" strike="noStrike" cap="none">
              <a:solidFill>
                <a:srgbClr val="3D3C3C"/>
              </a:solidFill>
              <a:latin typeface="Century Gothic"/>
              <a:ea typeface="Century Gothic"/>
              <a:cs typeface="Century Gothic"/>
              <a:sym typeface="Century Gothic"/>
            </a:endParaRPr>
          </a:p>
        </p:txBody>
      </p:sp>
      <p:sp>
        <p:nvSpPr>
          <p:cNvPr id="554" name="Google Shape;554;p9"/>
          <p:cNvSpPr/>
          <p:nvPr/>
        </p:nvSpPr>
        <p:spPr>
          <a:xfrm>
            <a:off x="181227" y="2381166"/>
            <a:ext cx="1949311"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Ich bin </a:t>
            </a:r>
            <a:r>
              <a:rPr lang="en-GB" sz="2200" b="1" i="1" u="none" strike="noStrike" cap="none">
                <a:solidFill>
                  <a:srgbClr val="3D3C3C"/>
                </a:solidFill>
                <a:latin typeface="Century Gothic"/>
                <a:ea typeface="Century Gothic"/>
                <a:cs typeface="Century Gothic"/>
                <a:sym typeface="Century Gothic"/>
              </a:rPr>
              <a:t>seit</a:t>
            </a:r>
            <a:r>
              <a:rPr lang="en-GB" sz="2200" b="0" i="1" u="none" strike="noStrike" cap="none">
                <a:solidFill>
                  <a:srgbClr val="3D3C3C"/>
                </a:solidFill>
                <a:latin typeface="Century Gothic"/>
                <a:ea typeface="Century Gothic"/>
                <a:cs typeface="Century Gothic"/>
                <a:sym typeface="Century Gothic"/>
              </a:rPr>
              <a:t>…</a:t>
            </a:r>
            <a:r>
              <a:rPr lang="en-GB" sz="2200" b="0" i="0" u="none" strike="noStrike" cap="none">
                <a:solidFill>
                  <a:srgbClr val="3D3C3C"/>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555" name="Google Shape;555;p9"/>
          <p:cNvSpPr/>
          <p:nvPr/>
        </p:nvSpPr>
        <p:spPr>
          <a:xfrm>
            <a:off x="9176994" y="2370151"/>
            <a:ext cx="1783197"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0" u="none" strike="noStrike" cap="none">
                <a:solidFill>
                  <a:srgbClr val="3D3C3C"/>
                </a:solidFill>
                <a:latin typeface="Century Gothic"/>
                <a:ea typeface="Century Gothic"/>
                <a:cs typeface="Century Gothic"/>
                <a:sym typeface="Century Gothic"/>
              </a:rPr>
              <a:t>…Student. </a:t>
            </a:r>
            <a:endParaRPr sz="1400" b="0" i="0" u="none" strike="noStrike" cap="none">
              <a:solidFill>
                <a:srgbClr val="000000"/>
              </a:solidFill>
              <a:latin typeface="Arial"/>
              <a:ea typeface="Arial"/>
              <a:cs typeface="Arial"/>
              <a:sym typeface="Arial"/>
            </a:endParaRPr>
          </a:p>
        </p:txBody>
      </p:sp>
      <p:sp>
        <p:nvSpPr>
          <p:cNvPr id="556" name="Google Shape;556;p9"/>
          <p:cNvSpPr/>
          <p:nvPr/>
        </p:nvSpPr>
        <p:spPr>
          <a:xfrm>
            <a:off x="423533" y="2882277"/>
            <a:ext cx="4495572"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0" i="1" u="none" strike="noStrike" cap="none">
                <a:solidFill>
                  <a:srgbClr val="3D3C3C"/>
                </a:solidFill>
                <a:latin typeface="Century Gothic"/>
                <a:ea typeface="Century Gothic"/>
                <a:cs typeface="Century Gothic"/>
                <a:sym typeface="Century Gothic"/>
              </a:rPr>
              <a:t>I’ve been a student </a:t>
            </a:r>
            <a:r>
              <a:rPr lang="en-GB" sz="2200" b="1" i="1" u="none" strike="noStrike" cap="none">
                <a:solidFill>
                  <a:srgbClr val="3D3C3C"/>
                </a:solidFill>
                <a:latin typeface="Century Gothic"/>
                <a:ea typeface="Century Gothic"/>
                <a:cs typeface="Century Gothic"/>
                <a:sym typeface="Century Gothic"/>
              </a:rPr>
              <a:t>for</a:t>
            </a:r>
            <a:r>
              <a:rPr lang="en-GB" sz="2200" b="0" i="1" u="none" strike="noStrike" cap="none">
                <a:solidFill>
                  <a:srgbClr val="3D3C3C"/>
                </a:solidFill>
                <a:latin typeface="Century Gothic"/>
                <a:ea typeface="Century Gothic"/>
                <a:cs typeface="Century Gothic"/>
                <a:sym typeface="Century Gothic"/>
              </a:rPr>
              <a:t> a year.</a:t>
            </a:r>
            <a:endParaRPr sz="1400" b="0" i="0" u="none" strike="noStrike" cap="none">
              <a:solidFill>
                <a:srgbClr val="000000"/>
              </a:solidFill>
              <a:latin typeface="Arial"/>
              <a:ea typeface="Arial"/>
              <a:cs typeface="Arial"/>
              <a:sym typeface="Arial"/>
            </a:endParaRPr>
          </a:p>
        </p:txBody>
      </p:sp>
      <p:pic>
        <p:nvPicPr>
          <p:cNvPr id="557" name="Google Shape;557;p9" descr="A picture containing text&#10;&#10;Description automatically generated"/>
          <p:cNvPicPr preferRelativeResize="0"/>
          <p:nvPr/>
        </p:nvPicPr>
        <p:blipFill rotWithShape="1">
          <a:blip r:embed="rId6">
            <a:alphaModFix/>
          </a:blip>
          <a:srcRect/>
          <a:stretch/>
        </p:blipFill>
        <p:spPr>
          <a:xfrm>
            <a:off x="380999" y="3899573"/>
            <a:ext cx="832275" cy="1242249"/>
          </a:xfrm>
          <a:prstGeom prst="rect">
            <a:avLst/>
          </a:prstGeom>
          <a:noFill/>
          <a:ln>
            <a:noFill/>
          </a:ln>
        </p:spPr>
      </p:pic>
      <p:sp>
        <p:nvSpPr>
          <p:cNvPr id="558" name="Google Shape;558;p9"/>
          <p:cNvSpPr txBox="1"/>
          <p:nvPr/>
        </p:nvSpPr>
        <p:spPr>
          <a:xfrm>
            <a:off x="-1" y="2876239"/>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a:solidFill>
                  <a:srgbClr val="525050"/>
                </a:solidFill>
                <a:latin typeface="Quattrocento Sans"/>
                <a:ea typeface="Quattrocento Sans"/>
                <a:cs typeface="Quattrocento Sans"/>
                <a:sym typeface="Quattrocento Sans"/>
              </a:rPr>
              <a:t>➜</a:t>
            </a:r>
            <a:endParaRPr sz="2400" b="0" i="0" u="none" strike="noStrike" cap="none">
              <a:solidFill>
                <a:srgbClr val="52505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4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4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0" descr="A picture containing text, vector graphics&#10;&#10;Description automatically generated"/>
          <p:cNvPicPr preferRelativeResize="0"/>
          <p:nvPr/>
        </p:nvPicPr>
        <p:blipFill rotWithShape="1">
          <a:blip r:embed="rId3">
            <a:alphaModFix/>
          </a:blip>
          <a:srcRect/>
          <a:stretch/>
        </p:blipFill>
        <p:spPr>
          <a:xfrm>
            <a:off x="6002027" y="1429253"/>
            <a:ext cx="1455183" cy="1652672"/>
          </a:xfrm>
          <a:prstGeom prst="rect">
            <a:avLst/>
          </a:prstGeom>
          <a:noFill/>
          <a:ln>
            <a:noFill/>
          </a:ln>
        </p:spPr>
      </p:pic>
      <p:sp>
        <p:nvSpPr>
          <p:cNvPr id="565" name="Google Shape;565;p10"/>
          <p:cNvSpPr/>
          <p:nvPr/>
        </p:nvSpPr>
        <p:spPr>
          <a:xfrm>
            <a:off x="7395644" y="1564772"/>
            <a:ext cx="2275894" cy="1456591"/>
          </a:xfrm>
          <a:prstGeom prst="cloudCallout">
            <a:avLst>
              <a:gd name="adj1" fmla="val -62013"/>
              <a:gd name="adj2" fmla="val -44235"/>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6" name="Google Shape;566;p10"/>
          <p:cNvSpPr txBox="1">
            <a:spLocks noGrp="1"/>
          </p:cNvSpPr>
          <p:nvPr>
            <p:ph type="title"/>
          </p:nvPr>
        </p:nvSpPr>
        <p:spPr>
          <a:xfrm>
            <a:off x="0" y="213557"/>
            <a:ext cx="3815256" cy="647577"/>
          </a:xfrm>
          <a:prstGeom prst="rect">
            <a:avLst/>
          </a:prstGeom>
          <a:blipFill rotWithShape="1">
            <a:blip r:embed="rId4">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dirty="0"/>
              <a:t>Neue </a:t>
            </a:r>
            <a:r>
              <a:rPr lang="en-GB" dirty="0" err="1"/>
              <a:t>Schüler</a:t>
            </a:r>
            <a:r>
              <a:rPr lang="en-GB" dirty="0"/>
              <a:t>*in</a:t>
            </a:r>
            <a:endParaRPr dirty="0"/>
          </a:p>
        </p:txBody>
      </p:sp>
      <p:sp>
        <p:nvSpPr>
          <p:cNvPr id="567" name="Google Shape;567;p10"/>
          <p:cNvSpPr/>
          <p:nvPr/>
        </p:nvSpPr>
        <p:spPr>
          <a:xfrm>
            <a:off x="11155680" y="86962"/>
            <a:ext cx="965980"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graphicFrame>
        <p:nvGraphicFramePr>
          <p:cNvPr id="568" name="Google Shape;568;p10"/>
          <p:cNvGraphicFramePr/>
          <p:nvPr/>
        </p:nvGraphicFramePr>
        <p:xfrm>
          <a:off x="9791163" y="1921943"/>
          <a:ext cx="2406175" cy="3984075"/>
        </p:xfrm>
        <a:graphic>
          <a:graphicData uri="http://schemas.openxmlformats.org/drawingml/2006/table">
            <a:tbl>
              <a:tblPr>
                <a:noFill/>
              </a:tblPr>
              <a:tblGrid>
                <a:gridCol w="489800">
                  <a:extLst>
                    <a:ext uri="{9D8B030D-6E8A-4147-A177-3AD203B41FA5}">
                      <a16:colId xmlns:a16="http://schemas.microsoft.com/office/drawing/2014/main" val="20000"/>
                    </a:ext>
                  </a:extLst>
                </a:gridCol>
                <a:gridCol w="919925">
                  <a:extLst>
                    <a:ext uri="{9D8B030D-6E8A-4147-A177-3AD203B41FA5}">
                      <a16:colId xmlns:a16="http://schemas.microsoft.com/office/drawing/2014/main" val="20001"/>
                    </a:ext>
                  </a:extLst>
                </a:gridCol>
                <a:gridCol w="996450">
                  <a:extLst>
                    <a:ext uri="{9D8B030D-6E8A-4147-A177-3AD203B41FA5}">
                      <a16:colId xmlns:a16="http://schemas.microsoft.com/office/drawing/2014/main" val="20002"/>
                    </a:ext>
                  </a:extLst>
                </a:gridCol>
              </a:tblGrid>
              <a:tr h="4426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since</a:t>
                      </a:r>
                      <a:endParaRPr sz="2000" b="0" u="none" strike="noStrike" cap="none" dirty="0">
                        <a:latin typeface="Century Gothic" panose="020B0502020202020204" pitchFamily="34" charset="0"/>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for</a:t>
                      </a:r>
                      <a:endParaRPr sz="2000" b="0" u="none" strike="noStrike" cap="none" dirty="0">
                        <a:latin typeface="Century Gothic" panose="020B0502020202020204" pitchFamily="34" charset="0"/>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1</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1"/>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2</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2"/>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3</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3"/>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4</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4"/>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5</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5"/>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6</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6"/>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7</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E8CA"/>
                    </a:solidFill>
                  </a:tcPr>
                </a:tc>
                <a:extLst>
                  <a:ext uri="{0D108BD9-81ED-4DB2-BD59-A6C34878D82A}">
                    <a16:rowId xmlns:a16="http://schemas.microsoft.com/office/drawing/2014/main" val="10007"/>
                  </a:ext>
                </a:extLst>
              </a:tr>
              <a:tr h="442675">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a:solidFill>
                            <a:srgbClr val="115076"/>
                          </a:solidFill>
                        </a:rPr>
                        <a:t>8</a:t>
                      </a:r>
                      <a:endParaRPr sz="14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7F6600"/>
                        </a:solidFill>
                      </a:endParaRPr>
                    </a:p>
                  </a:txBody>
                  <a:tcPr marL="91450" marR="91450" marT="45725" marB="45725">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rgbClr val="FFF4E6"/>
                    </a:solidFill>
                  </a:tcPr>
                </a:tc>
                <a:extLst>
                  <a:ext uri="{0D108BD9-81ED-4DB2-BD59-A6C34878D82A}">
                    <a16:rowId xmlns:a16="http://schemas.microsoft.com/office/drawing/2014/main" val="10008"/>
                  </a:ext>
                </a:extLst>
              </a:tr>
            </a:tbl>
          </a:graphicData>
        </a:graphic>
      </p:graphicFrame>
      <p:pic>
        <p:nvPicPr>
          <p:cNvPr id="569" name="Google Shape;569;p10" descr="green checkmark"/>
          <p:cNvPicPr preferRelativeResize="0"/>
          <p:nvPr/>
        </p:nvPicPr>
        <p:blipFill rotWithShape="1">
          <a:blip r:embed="rId5">
            <a:alphaModFix/>
          </a:blip>
          <a:srcRect/>
          <a:stretch/>
        </p:blipFill>
        <p:spPr>
          <a:xfrm>
            <a:off x="11573783" y="2391326"/>
            <a:ext cx="282522" cy="294294"/>
          </a:xfrm>
          <a:prstGeom prst="rect">
            <a:avLst/>
          </a:prstGeom>
          <a:noFill/>
          <a:ln>
            <a:noFill/>
          </a:ln>
        </p:spPr>
      </p:pic>
      <p:pic>
        <p:nvPicPr>
          <p:cNvPr id="570" name="Google Shape;570;p10" descr="green checkmark"/>
          <p:cNvPicPr preferRelativeResize="0"/>
          <p:nvPr/>
        </p:nvPicPr>
        <p:blipFill rotWithShape="1">
          <a:blip r:embed="rId5">
            <a:alphaModFix/>
          </a:blip>
          <a:srcRect/>
          <a:stretch/>
        </p:blipFill>
        <p:spPr>
          <a:xfrm>
            <a:off x="10671308" y="2828943"/>
            <a:ext cx="282522" cy="294294"/>
          </a:xfrm>
          <a:prstGeom prst="rect">
            <a:avLst/>
          </a:prstGeom>
          <a:noFill/>
          <a:ln>
            <a:noFill/>
          </a:ln>
        </p:spPr>
      </p:pic>
      <p:pic>
        <p:nvPicPr>
          <p:cNvPr id="571" name="Google Shape;571;p10" descr="green checkmark"/>
          <p:cNvPicPr preferRelativeResize="0"/>
          <p:nvPr/>
        </p:nvPicPr>
        <p:blipFill rotWithShape="1">
          <a:blip r:embed="rId5">
            <a:alphaModFix/>
          </a:blip>
          <a:srcRect/>
          <a:stretch/>
        </p:blipFill>
        <p:spPr>
          <a:xfrm>
            <a:off x="11617663" y="3334208"/>
            <a:ext cx="282522" cy="294294"/>
          </a:xfrm>
          <a:prstGeom prst="rect">
            <a:avLst/>
          </a:prstGeom>
          <a:noFill/>
          <a:ln>
            <a:noFill/>
          </a:ln>
        </p:spPr>
      </p:pic>
      <p:pic>
        <p:nvPicPr>
          <p:cNvPr id="572" name="Google Shape;572;p10" descr="green checkmark"/>
          <p:cNvPicPr preferRelativeResize="0"/>
          <p:nvPr/>
        </p:nvPicPr>
        <p:blipFill rotWithShape="1">
          <a:blip r:embed="rId5">
            <a:alphaModFix/>
          </a:blip>
          <a:srcRect/>
          <a:stretch/>
        </p:blipFill>
        <p:spPr>
          <a:xfrm>
            <a:off x="10671308" y="3731312"/>
            <a:ext cx="282522" cy="294294"/>
          </a:xfrm>
          <a:prstGeom prst="rect">
            <a:avLst/>
          </a:prstGeom>
          <a:noFill/>
          <a:ln>
            <a:noFill/>
          </a:ln>
        </p:spPr>
      </p:pic>
      <p:pic>
        <p:nvPicPr>
          <p:cNvPr id="573" name="Google Shape;573;p10" descr="green checkmark"/>
          <p:cNvPicPr preferRelativeResize="0"/>
          <p:nvPr/>
        </p:nvPicPr>
        <p:blipFill rotWithShape="1">
          <a:blip r:embed="rId5">
            <a:alphaModFix/>
          </a:blip>
          <a:srcRect/>
          <a:stretch/>
        </p:blipFill>
        <p:spPr>
          <a:xfrm>
            <a:off x="11638670" y="4204527"/>
            <a:ext cx="282522" cy="294294"/>
          </a:xfrm>
          <a:prstGeom prst="rect">
            <a:avLst/>
          </a:prstGeom>
          <a:noFill/>
          <a:ln>
            <a:noFill/>
          </a:ln>
        </p:spPr>
      </p:pic>
      <p:pic>
        <p:nvPicPr>
          <p:cNvPr id="574" name="Google Shape;574;p10" descr="green checkmark"/>
          <p:cNvPicPr preferRelativeResize="0"/>
          <p:nvPr/>
        </p:nvPicPr>
        <p:blipFill rotWithShape="1">
          <a:blip r:embed="rId5">
            <a:alphaModFix/>
          </a:blip>
          <a:srcRect/>
          <a:stretch/>
        </p:blipFill>
        <p:spPr>
          <a:xfrm>
            <a:off x="11638670" y="4680342"/>
            <a:ext cx="282522" cy="294294"/>
          </a:xfrm>
          <a:prstGeom prst="rect">
            <a:avLst/>
          </a:prstGeom>
          <a:noFill/>
          <a:ln>
            <a:noFill/>
          </a:ln>
        </p:spPr>
      </p:pic>
      <p:pic>
        <p:nvPicPr>
          <p:cNvPr id="575" name="Google Shape;575;p10" descr="green checkmark"/>
          <p:cNvPicPr preferRelativeResize="0"/>
          <p:nvPr/>
        </p:nvPicPr>
        <p:blipFill rotWithShape="1">
          <a:blip r:embed="rId5">
            <a:alphaModFix/>
          </a:blip>
          <a:srcRect/>
          <a:stretch/>
        </p:blipFill>
        <p:spPr>
          <a:xfrm>
            <a:off x="10665639" y="5058708"/>
            <a:ext cx="282522" cy="294294"/>
          </a:xfrm>
          <a:prstGeom prst="rect">
            <a:avLst/>
          </a:prstGeom>
          <a:noFill/>
          <a:ln>
            <a:noFill/>
          </a:ln>
        </p:spPr>
      </p:pic>
      <p:pic>
        <p:nvPicPr>
          <p:cNvPr id="576" name="Google Shape;576;p10" descr="green checkmark"/>
          <p:cNvPicPr preferRelativeResize="0"/>
          <p:nvPr/>
        </p:nvPicPr>
        <p:blipFill rotWithShape="1">
          <a:blip r:embed="rId5">
            <a:alphaModFix/>
          </a:blip>
          <a:srcRect/>
          <a:stretch/>
        </p:blipFill>
        <p:spPr>
          <a:xfrm>
            <a:off x="11617663" y="5547655"/>
            <a:ext cx="282522" cy="294294"/>
          </a:xfrm>
          <a:prstGeom prst="rect">
            <a:avLst/>
          </a:prstGeom>
          <a:noFill/>
          <a:ln>
            <a:noFill/>
          </a:ln>
        </p:spPr>
      </p:pic>
      <p:sp>
        <p:nvSpPr>
          <p:cNvPr id="577" name="Google Shape;577;p10"/>
          <p:cNvSpPr txBox="1"/>
          <p:nvPr/>
        </p:nvSpPr>
        <p:spPr>
          <a:xfrm>
            <a:off x="4675492" y="296559"/>
            <a:ext cx="6335407"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1" i="0" u="none" strike="noStrike" cap="none" dirty="0">
                <a:solidFill>
                  <a:srgbClr val="3D3C3C"/>
                </a:solidFill>
                <a:latin typeface="Century Gothic"/>
                <a:ea typeface="Century Gothic"/>
                <a:cs typeface="Century Gothic"/>
                <a:sym typeface="Century Gothic"/>
              </a:rPr>
              <a:t>Lies die SMS von Mia und Katja.</a:t>
            </a:r>
            <a:br>
              <a:rPr lang="en-GB" sz="2200" b="1" i="0" u="none" strike="noStrike" cap="none" dirty="0">
                <a:solidFill>
                  <a:srgbClr val="3D3C3C"/>
                </a:solidFill>
                <a:latin typeface="Century Gothic"/>
                <a:ea typeface="Century Gothic"/>
                <a:cs typeface="Century Gothic"/>
                <a:sym typeface="Century Gothic"/>
              </a:rPr>
            </a:br>
            <a:r>
              <a:rPr lang="en-GB" sz="2200" b="1" i="0" u="none" strike="noStrike" cap="none" dirty="0" err="1">
                <a:solidFill>
                  <a:srgbClr val="3D3C3C"/>
                </a:solidFill>
                <a:latin typeface="Century Gothic"/>
                <a:ea typeface="Century Gothic"/>
                <a:cs typeface="Century Gothic"/>
                <a:sym typeface="Century Gothic"/>
              </a:rPr>
              <a:t>Schreib</a:t>
            </a:r>
            <a:r>
              <a:rPr lang="en-GB" sz="2200" b="1" i="0" u="none" strike="noStrike" cap="none" dirty="0">
                <a:solidFill>
                  <a:srgbClr val="3D3C3C"/>
                </a:solidFill>
                <a:latin typeface="Century Gothic"/>
                <a:ea typeface="Century Gothic"/>
                <a:cs typeface="Century Gothic"/>
                <a:sym typeface="Century Gothic"/>
              </a:rPr>
              <a:t> 1-8 und ‘</a:t>
            </a:r>
            <a:r>
              <a:rPr lang="en-GB" sz="2200" b="1" i="1" u="none" strike="noStrike" cap="none" dirty="0">
                <a:solidFill>
                  <a:srgbClr val="3D3C3C"/>
                </a:solidFill>
                <a:latin typeface="Century Gothic"/>
                <a:ea typeface="Century Gothic"/>
                <a:cs typeface="Century Gothic"/>
                <a:sym typeface="Century Gothic"/>
              </a:rPr>
              <a:t>since</a:t>
            </a:r>
            <a:r>
              <a:rPr lang="en-GB" sz="2200" b="1" i="0" u="none" strike="noStrike" cap="none" dirty="0">
                <a:solidFill>
                  <a:srgbClr val="3D3C3C"/>
                </a:solidFill>
                <a:latin typeface="Century Gothic"/>
                <a:ea typeface="Century Gothic"/>
                <a:cs typeface="Century Gothic"/>
                <a:sym typeface="Century Gothic"/>
              </a:rPr>
              <a:t>’ </a:t>
            </a:r>
            <a:r>
              <a:rPr lang="en-GB" sz="2200" b="1" i="0" u="none" strike="noStrike" cap="none" dirty="0" err="1">
                <a:solidFill>
                  <a:srgbClr val="3D3C3C"/>
                </a:solidFill>
                <a:latin typeface="Century Gothic"/>
                <a:ea typeface="Century Gothic"/>
                <a:cs typeface="Century Gothic"/>
                <a:sym typeface="Century Gothic"/>
              </a:rPr>
              <a:t>oder</a:t>
            </a:r>
            <a:r>
              <a:rPr lang="en-GB" sz="2200" b="1" i="0" u="none" strike="noStrike" cap="none" dirty="0">
                <a:solidFill>
                  <a:srgbClr val="3D3C3C"/>
                </a:solidFill>
                <a:latin typeface="Century Gothic"/>
                <a:ea typeface="Century Gothic"/>
                <a:cs typeface="Century Gothic"/>
                <a:sym typeface="Century Gothic"/>
              </a:rPr>
              <a:t> ‘</a:t>
            </a:r>
            <a:r>
              <a:rPr lang="en-GB" sz="2200" b="1" i="1" u="none" strike="noStrike" cap="none" dirty="0">
                <a:solidFill>
                  <a:srgbClr val="3D3C3C"/>
                </a:solidFill>
                <a:latin typeface="Century Gothic"/>
                <a:ea typeface="Century Gothic"/>
                <a:cs typeface="Century Gothic"/>
                <a:sym typeface="Century Gothic"/>
              </a:rPr>
              <a:t>for</a:t>
            </a:r>
            <a:r>
              <a:rPr lang="en-GB" sz="2200" b="1" i="0" u="none" strike="noStrike" cap="none" dirty="0">
                <a:solidFill>
                  <a:srgbClr val="3D3C3C"/>
                </a:solidFill>
                <a:latin typeface="Century Gothic"/>
                <a:ea typeface="Century Gothic"/>
                <a:cs typeface="Century Gothic"/>
                <a:sym typeface="Century Gothic"/>
              </a:rPr>
              <a:t>’.</a:t>
            </a:r>
            <a:endParaRPr sz="1400" b="1" i="0" u="none" strike="noStrike" cap="none" dirty="0">
              <a:solidFill>
                <a:srgbClr val="000000"/>
              </a:solidFill>
              <a:sym typeface="Arial"/>
            </a:endParaRPr>
          </a:p>
        </p:txBody>
      </p:sp>
      <p:sp>
        <p:nvSpPr>
          <p:cNvPr id="578" name="Google Shape;578;p10"/>
          <p:cNvSpPr txBox="1"/>
          <p:nvPr/>
        </p:nvSpPr>
        <p:spPr>
          <a:xfrm>
            <a:off x="15138" y="1176095"/>
            <a:ext cx="1233003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200"/>
              <a:buFont typeface="Century Gothic"/>
              <a:buNone/>
            </a:pPr>
            <a:r>
              <a:rPr lang="en-GB" sz="2200" b="1" i="0" u="none" strike="noStrike" cap="none" dirty="0">
                <a:solidFill>
                  <a:srgbClr val="3D3C3C"/>
                </a:solidFill>
                <a:latin typeface="Century Gothic"/>
                <a:ea typeface="Century Gothic"/>
                <a:cs typeface="Century Gothic"/>
                <a:sym typeface="Century Gothic"/>
              </a:rPr>
              <a:t>Lies die </a:t>
            </a:r>
            <a:r>
              <a:rPr lang="en-GB" sz="2200" b="1" i="0" u="none" strike="noStrike" cap="none" dirty="0" err="1">
                <a:solidFill>
                  <a:srgbClr val="3D3C3C"/>
                </a:solidFill>
                <a:latin typeface="Century Gothic"/>
                <a:ea typeface="Century Gothic"/>
                <a:cs typeface="Century Gothic"/>
                <a:sym typeface="Century Gothic"/>
              </a:rPr>
              <a:t>ganzen</a:t>
            </a:r>
            <a:r>
              <a:rPr lang="en-GB" sz="2200" b="1" i="0" u="none" strike="noStrike" cap="none" dirty="0">
                <a:solidFill>
                  <a:srgbClr val="3D3C3C"/>
                </a:solidFill>
                <a:latin typeface="Century Gothic"/>
                <a:ea typeface="Century Gothic"/>
                <a:cs typeface="Century Gothic"/>
                <a:sym typeface="Century Gothic"/>
              </a:rPr>
              <a:t> SMS. Wie </a:t>
            </a:r>
            <a:r>
              <a:rPr lang="en-GB" sz="2200" b="1" i="0" u="none" strike="noStrike" cap="none" dirty="0" err="1">
                <a:solidFill>
                  <a:srgbClr val="3D3C3C"/>
                </a:solidFill>
                <a:latin typeface="Century Gothic"/>
                <a:ea typeface="Century Gothic"/>
                <a:cs typeface="Century Gothic"/>
                <a:sym typeface="Century Gothic"/>
              </a:rPr>
              <a:t>heißt</a:t>
            </a:r>
            <a:r>
              <a:rPr lang="en-GB" sz="2200" b="1" i="0" u="none" strike="noStrike" cap="none" dirty="0">
                <a:solidFill>
                  <a:srgbClr val="3D3C3C"/>
                </a:solidFill>
                <a:latin typeface="Century Gothic"/>
                <a:ea typeface="Century Gothic"/>
                <a:cs typeface="Century Gothic"/>
                <a:sym typeface="Century Gothic"/>
              </a:rPr>
              <a:t> das auf </a:t>
            </a:r>
            <a:r>
              <a:rPr lang="en-GB" sz="2200" b="1" i="0" u="none" strike="noStrike" cap="none" dirty="0" err="1">
                <a:solidFill>
                  <a:srgbClr val="3D3C3C"/>
                </a:solidFill>
                <a:latin typeface="Century Gothic"/>
                <a:ea typeface="Century Gothic"/>
                <a:cs typeface="Century Gothic"/>
                <a:sym typeface="Century Gothic"/>
              </a:rPr>
              <a:t>Englisch</a:t>
            </a:r>
            <a:r>
              <a:rPr lang="en-GB" sz="2200" b="1" i="0" u="none" strike="noStrike" cap="none" dirty="0">
                <a:solidFill>
                  <a:srgbClr val="3D3C3C"/>
                </a:solidFill>
                <a:latin typeface="Century Gothic"/>
                <a:ea typeface="Century Gothic"/>
                <a:cs typeface="Century Gothic"/>
                <a:sym typeface="Century Gothic"/>
              </a:rPr>
              <a:t>? Sag </a:t>
            </a:r>
            <a:r>
              <a:rPr lang="en-GB" sz="2200" b="1" i="0" u="none" strike="noStrike" cap="none" dirty="0" err="1">
                <a:solidFill>
                  <a:srgbClr val="3D3C3C"/>
                </a:solidFill>
                <a:latin typeface="Century Gothic"/>
                <a:ea typeface="Century Gothic"/>
                <a:cs typeface="Century Gothic"/>
                <a:sym typeface="Century Gothic"/>
              </a:rPr>
              <a:t>deinem</a:t>
            </a:r>
            <a:r>
              <a:rPr lang="en-GB" sz="2200" b="1" i="0" u="none" strike="noStrike" cap="none" dirty="0">
                <a:solidFill>
                  <a:srgbClr val="3D3C3C"/>
                </a:solidFill>
                <a:latin typeface="Century Gothic"/>
                <a:ea typeface="Century Gothic"/>
                <a:cs typeface="Century Gothic"/>
                <a:sym typeface="Century Gothic"/>
              </a:rPr>
              <a:t> Partner / </a:t>
            </a:r>
            <a:r>
              <a:rPr lang="en-GB" sz="2200" b="1" i="0" u="none" strike="noStrike" cap="none" dirty="0" err="1">
                <a:solidFill>
                  <a:srgbClr val="3D3C3C"/>
                </a:solidFill>
                <a:latin typeface="Century Gothic"/>
                <a:ea typeface="Century Gothic"/>
                <a:cs typeface="Century Gothic"/>
                <a:sym typeface="Century Gothic"/>
              </a:rPr>
              <a:t>deiner</a:t>
            </a:r>
            <a:r>
              <a:rPr lang="en-GB" sz="2200" b="1" i="0" u="none" strike="noStrike" cap="none" dirty="0">
                <a:solidFill>
                  <a:srgbClr val="3D3C3C"/>
                </a:solidFill>
                <a:latin typeface="Century Gothic"/>
                <a:ea typeface="Century Gothic"/>
                <a:cs typeface="Century Gothic"/>
                <a:sym typeface="Century Gothic"/>
              </a:rPr>
              <a:t> </a:t>
            </a:r>
            <a:r>
              <a:rPr lang="en-GB" sz="2200" b="1" i="0" u="none" strike="noStrike" cap="none" dirty="0" err="1">
                <a:solidFill>
                  <a:srgbClr val="3D3C3C"/>
                </a:solidFill>
                <a:latin typeface="Century Gothic"/>
                <a:ea typeface="Century Gothic"/>
                <a:cs typeface="Century Gothic"/>
                <a:sym typeface="Century Gothic"/>
              </a:rPr>
              <a:t>Partnerin</a:t>
            </a:r>
            <a:r>
              <a:rPr lang="en-GB" sz="2200" b="1" i="0" u="none" strike="noStrike" cap="none" dirty="0">
                <a:solidFill>
                  <a:srgbClr val="3D3C3C"/>
                </a:solidFill>
                <a:latin typeface="Century Gothic"/>
                <a:ea typeface="Century Gothic"/>
                <a:cs typeface="Century Gothic"/>
                <a:sym typeface="Century Gothic"/>
              </a:rPr>
              <a:t>.</a:t>
            </a:r>
            <a:endParaRPr sz="1400" b="1" i="0" u="none" strike="noStrike" cap="none" dirty="0">
              <a:solidFill>
                <a:srgbClr val="000000"/>
              </a:solidFill>
              <a:sym typeface="Arial"/>
            </a:endParaRPr>
          </a:p>
        </p:txBody>
      </p:sp>
      <p:sp>
        <p:nvSpPr>
          <p:cNvPr id="579" name="Google Shape;579;p10"/>
          <p:cNvSpPr/>
          <p:nvPr/>
        </p:nvSpPr>
        <p:spPr>
          <a:xfrm>
            <a:off x="130439" y="1734434"/>
            <a:ext cx="2800330" cy="1405850"/>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Hey! Ich warte </a:t>
            </a:r>
            <a:r>
              <a:rPr lang="en-GB" sz="2000" b="1" i="0" u="none" strike="noStrike" cap="none">
                <a:solidFill>
                  <a:srgbClr val="3D3C3C"/>
                </a:solidFill>
                <a:latin typeface="Century Gothic"/>
                <a:ea typeface="Century Gothic"/>
                <a:cs typeface="Century Gothic"/>
                <a:sym typeface="Century Gothic"/>
              </a:rPr>
              <a:t>seit zwei Stunden</a:t>
            </a:r>
            <a:r>
              <a:rPr lang="en-GB" sz="2000" b="0" i="0" u="none" strike="noStrike" cap="none">
                <a:solidFill>
                  <a:srgbClr val="3D3C3C"/>
                </a:solidFill>
                <a:latin typeface="Century Gothic"/>
                <a:ea typeface="Century Gothic"/>
                <a:cs typeface="Century Gothic"/>
                <a:sym typeface="Century Gothic"/>
              </a:rPr>
              <a:t>! Wo bist du denn eigentlich?</a:t>
            </a:r>
            <a:endParaRPr sz="1400" b="0" i="0" u="none" strike="noStrike" cap="none">
              <a:solidFill>
                <a:srgbClr val="000000"/>
              </a:solidFill>
              <a:latin typeface="Arial"/>
              <a:ea typeface="Arial"/>
              <a:cs typeface="Arial"/>
              <a:sym typeface="Arial"/>
            </a:endParaRPr>
          </a:p>
        </p:txBody>
      </p:sp>
      <p:sp>
        <p:nvSpPr>
          <p:cNvPr id="580" name="Google Shape;580;p10"/>
          <p:cNvSpPr/>
          <p:nvPr/>
        </p:nvSpPr>
        <p:spPr>
          <a:xfrm>
            <a:off x="130438" y="3376321"/>
            <a:ext cx="2800330" cy="1004276"/>
          </a:xfrm>
          <a:prstGeom prst="wedgeRectCallout">
            <a:avLst>
              <a:gd name="adj1" fmla="val -20833"/>
              <a:gd name="adj2" fmla="val 62500"/>
            </a:avLst>
          </a:prstGeom>
          <a:solidFill>
            <a:srgbClr val="FFFFFF"/>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Ich bin </a:t>
            </a:r>
            <a:r>
              <a:rPr lang="en-GB" sz="2000" b="1" i="0" u="none" strike="noStrike" cap="none">
                <a:solidFill>
                  <a:srgbClr val="3D3C3C"/>
                </a:solidFill>
                <a:latin typeface="Century Gothic"/>
                <a:ea typeface="Century Gothic"/>
                <a:cs typeface="Century Gothic"/>
                <a:sym typeface="Century Gothic"/>
              </a:rPr>
              <a:t>seit heute morgen </a:t>
            </a:r>
            <a:r>
              <a:rPr lang="en-GB" sz="2000" b="0" i="0" u="none" strike="noStrike" cap="none">
                <a:solidFill>
                  <a:srgbClr val="3D3C3C"/>
                </a:solidFill>
                <a:latin typeface="Century Gothic"/>
                <a:ea typeface="Century Gothic"/>
                <a:cs typeface="Century Gothic"/>
                <a:sym typeface="Century Gothic"/>
              </a:rPr>
              <a:t>in der Bibliothek.</a:t>
            </a:r>
            <a:endParaRPr sz="1400" b="0" i="0" u="none" strike="noStrike" cap="none">
              <a:solidFill>
                <a:srgbClr val="000000"/>
              </a:solidFill>
              <a:latin typeface="Arial"/>
              <a:ea typeface="Arial"/>
              <a:cs typeface="Arial"/>
              <a:sym typeface="Arial"/>
            </a:endParaRPr>
          </a:p>
        </p:txBody>
      </p:sp>
      <p:sp>
        <p:nvSpPr>
          <p:cNvPr id="581" name="Google Shape;581;p10"/>
          <p:cNvSpPr/>
          <p:nvPr/>
        </p:nvSpPr>
        <p:spPr>
          <a:xfrm>
            <a:off x="179504" y="4652550"/>
            <a:ext cx="2794621" cy="1157750"/>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Ach, so lange?! </a:t>
            </a:r>
            <a:r>
              <a:rPr lang="en-GB" sz="2000" b="1" i="0" u="none" strike="noStrike" cap="none">
                <a:solidFill>
                  <a:srgbClr val="3D3C3C"/>
                </a:solidFill>
                <a:latin typeface="Century Gothic"/>
                <a:ea typeface="Century Gothic"/>
                <a:cs typeface="Century Gothic"/>
                <a:sym typeface="Century Gothic"/>
              </a:rPr>
              <a:t>Seit wie lange </a:t>
            </a:r>
            <a:r>
              <a:rPr lang="en-GB" sz="2000" b="0" i="0" u="none" strike="noStrike" cap="none">
                <a:solidFill>
                  <a:srgbClr val="3D3C3C"/>
                </a:solidFill>
                <a:latin typeface="Century Gothic"/>
                <a:ea typeface="Century Gothic"/>
                <a:cs typeface="Century Gothic"/>
                <a:sym typeface="Century Gothic"/>
              </a:rPr>
              <a:t>lernst du schon Polnisch?</a:t>
            </a:r>
            <a:endParaRPr sz="1400" b="0" i="0" u="none" strike="noStrike" cap="none">
              <a:solidFill>
                <a:srgbClr val="000000"/>
              </a:solidFill>
              <a:latin typeface="Arial"/>
              <a:ea typeface="Arial"/>
              <a:cs typeface="Arial"/>
              <a:sym typeface="Arial"/>
            </a:endParaRPr>
          </a:p>
        </p:txBody>
      </p:sp>
      <p:sp>
        <p:nvSpPr>
          <p:cNvPr id="582" name="Google Shape;582;p10"/>
          <p:cNvSpPr/>
          <p:nvPr/>
        </p:nvSpPr>
        <p:spPr>
          <a:xfrm>
            <a:off x="2563818" y="5407534"/>
            <a:ext cx="410307" cy="401573"/>
          </a:xfrm>
          <a:prstGeom prst="rect">
            <a:avLst/>
          </a:prstGeom>
          <a:solidFill>
            <a:srgbClr val="FFFFFF"/>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583" name="Google Shape;583;p10"/>
          <p:cNvSpPr/>
          <p:nvPr/>
        </p:nvSpPr>
        <p:spPr>
          <a:xfrm>
            <a:off x="3021459" y="1734434"/>
            <a:ext cx="2800330" cy="1004276"/>
          </a:xfrm>
          <a:prstGeom prst="wedgeRectCallout">
            <a:avLst>
              <a:gd name="adj1" fmla="val -20833"/>
              <a:gd name="adj2" fmla="val 62500"/>
            </a:avLst>
          </a:prstGeom>
          <a:solidFill>
            <a:srgbClr val="FFFFF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Seit März </a:t>
            </a:r>
            <a:r>
              <a:rPr lang="en-GB" sz="2000" b="0" i="0" u="none" strike="noStrike" cap="none">
                <a:solidFill>
                  <a:srgbClr val="3D3C3C"/>
                </a:solidFill>
                <a:latin typeface="Century Gothic"/>
                <a:ea typeface="Century Gothic"/>
                <a:cs typeface="Century Gothic"/>
                <a:sym typeface="Century Gothic"/>
              </a:rPr>
              <a:t>mache ich diesen Kurs. </a:t>
            </a:r>
            <a:endParaRPr sz="1400" b="0" i="0" u="none" strike="noStrike" cap="none">
              <a:solidFill>
                <a:srgbClr val="000000"/>
              </a:solidFill>
              <a:latin typeface="Arial"/>
              <a:ea typeface="Arial"/>
              <a:cs typeface="Arial"/>
              <a:sym typeface="Arial"/>
            </a:endParaRPr>
          </a:p>
        </p:txBody>
      </p:sp>
      <p:sp>
        <p:nvSpPr>
          <p:cNvPr id="584" name="Google Shape;584;p10"/>
          <p:cNvSpPr/>
          <p:nvPr/>
        </p:nvSpPr>
        <p:spPr>
          <a:xfrm>
            <a:off x="3021459" y="3123237"/>
            <a:ext cx="2800330" cy="1069719"/>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Ich habe </a:t>
            </a:r>
            <a:r>
              <a:rPr lang="en-GB" sz="2000" b="1" i="0" u="none" strike="noStrike" cap="none">
                <a:solidFill>
                  <a:srgbClr val="3D3C3C"/>
                </a:solidFill>
                <a:latin typeface="Century Gothic"/>
                <a:ea typeface="Century Gothic"/>
                <a:cs typeface="Century Gothic"/>
                <a:sym typeface="Century Gothic"/>
              </a:rPr>
              <a:t>ein Jahr </a:t>
            </a:r>
            <a:r>
              <a:rPr lang="en-GB" sz="2000" b="0" i="0" u="none" strike="noStrike" cap="none">
                <a:solidFill>
                  <a:srgbClr val="3D3C3C"/>
                </a:solidFill>
                <a:latin typeface="Century Gothic"/>
                <a:ea typeface="Century Gothic"/>
                <a:cs typeface="Century Gothic"/>
                <a:sym typeface="Century Gothic"/>
              </a:rPr>
              <a:t>Chinesisch gelernt. Das war toll.</a:t>
            </a:r>
            <a:endParaRPr sz="1400" b="0" i="0" u="none" strike="noStrike" cap="none">
              <a:solidFill>
                <a:srgbClr val="000000"/>
              </a:solidFill>
              <a:latin typeface="Arial"/>
              <a:ea typeface="Arial"/>
              <a:cs typeface="Arial"/>
              <a:sym typeface="Arial"/>
            </a:endParaRPr>
          </a:p>
        </p:txBody>
      </p:sp>
      <p:sp>
        <p:nvSpPr>
          <p:cNvPr id="585" name="Google Shape;585;p10"/>
          <p:cNvSpPr/>
          <p:nvPr/>
        </p:nvSpPr>
        <p:spPr>
          <a:xfrm>
            <a:off x="3027167" y="4680342"/>
            <a:ext cx="2794621" cy="1345320"/>
          </a:xfrm>
          <a:prstGeom prst="wedgeRectCallout">
            <a:avLst>
              <a:gd name="adj1" fmla="val -20833"/>
              <a:gd name="adj2" fmla="val 62500"/>
            </a:avLst>
          </a:prstGeom>
          <a:solidFill>
            <a:schemeClr val="lt2"/>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err="1">
                <a:solidFill>
                  <a:srgbClr val="3D3C3C"/>
                </a:solidFill>
                <a:latin typeface="Century Gothic"/>
                <a:ea typeface="Century Gothic"/>
                <a:cs typeface="Century Gothic"/>
                <a:sym typeface="Century Gothic"/>
              </a:rPr>
              <a:t>Kennst</a:t>
            </a:r>
            <a:r>
              <a:rPr lang="en-GB" sz="2000" b="0" i="0" u="none" strike="noStrike" cap="none" dirty="0">
                <a:solidFill>
                  <a:srgbClr val="3D3C3C"/>
                </a:solidFill>
                <a:latin typeface="Century Gothic"/>
                <a:ea typeface="Century Gothic"/>
                <a:cs typeface="Century Gothic"/>
                <a:sym typeface="Century Gothic"/>
              </a:rPr>
              <a:t> du Marta? Sie </a:t>
            </a:r>
            <a:r>
              <a:rPr lang="en-GB" sz="2000" b="0" i="0" u="none" strike="noStrike" cap="none" dirty="0" err="1">
                <a:solidFill>
                  <a:srgbClr val="3D3C3C"/>
                </a:solidFill>
                <a:latin typeface="Century Gothic"/>
                <a:ea typeface="Century Gothic"/>
                <a:cs typeface="Century Gothic"/>
                <a:sym typeface="Century Gothic"/>
              </a:rPr>
              <a:t>ist</a:t>
            </a:r>
            <a:r>
              <a:rPr lang="en-GB" sz="2000" b="0" i="0" u="none" strike="noStrike" cap="none" dirty="0">
                <a:solidFill>
                  <a:srgbClr val="3D3C3C"/>
                </a:solidFill>
                <a:latin typeface="Century Gothic"/>
                <a:ea typeface="Century Gothic"/>
                <a:cs typeface="Century Gothic"/>
                <a:sym typeface="Century Gothic"/>
              </a:rPr>
              <a:t> neu an der Schule und </a:t>
            </a:r>
            <a:r>
              <a:rPr lang="en-GB" sz="2000" b="0" i="0" u="none" strike="noStrike" cap="none" dirty="0" err="1">
                <a:solidFill>
                  <a:srgbClr val="3D3C3C"/>
                </a:solidFill>
                <a:latin typeface="Century Gothic"/>
                <a:ea typeface="Century Gothic"/>
                <a:cs typeface="Century Gothic"/>
                <a:sym typeface="Century Gothic"/>
              </a:rPr>
              <a:t>wohnt</a:t>
            </a:r>
            <a:r>
              <a:rPr lang="en-GB" sz="2000" b="0"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seit</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drei</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Wochen</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hier</a:t>
            </a:r>
            <a:r>
              <a:rPr lang="en-GB" sz="2000" b="0" i="0" u="none" strike="noStrike" cap="none" dirty="0">
                <a:solidFill>
                  <a:srgbClr val="3D3C3C"/>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586" name="Google Shape;586;p10"/>
          <p:cNvSpPr/>
          <p:nvPr/>
        </p:nvSpPr>
        <p:spPr>
          <a:xfrm>
            <a:off x="5411480" y="2342036"/>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587" name="Google Shape;587;p10"/>
          <p:cNvSpPr/>
          <p:nvPr/>
        </p:nvSpPr>
        <p:spPr>
          <a:xfrm>
            <a:off x="6062355" y="3090592"/>
            <a:ext cx="2800330" cy="1157750"/>
          </a:xfrm>
          <a:prstGeom prst="wedgeRectCallout">
            <a:avLst>
              <a:gd name="adj1" fmla="val -20833"/>
              <a:gd name="adj2" fmla="val 62500"/>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Ja, aber nur </a:t>
            </a:r>
            <a:r>
              <a:rPr lang="en-GB" sz="2000" b="1" i="0" u="none" strike="noStrike" cap="none">
                <a:solidFill>
                  <a:srgbClr val="3D3C3C"/>
                </a:solidFill>
                <a:latin typeface="Century Gothic"/>
                <a:ea typeface="Century Gothic"/>
                <a:cs typeface="Century Gothic"/>
                <a:sym typeface="Century Gothic"/>
              </a:rPr>
              <a:t>seit gestern</a:t>
            </a:r>
            <a:r>
              <a:rPr lang="en-GB" sz="2000" b="0" i="0" u="none" strike="noStrike" cap="none">
                <a:solidFill>
                  <a:srgbClr val="3D3C3C"/>
                </a:solidFill>
                <a:latin typeface="Century Gothic"/>
                <a:ea typeface="Century Gothic"/>
                <a:cs typeface="Century Gothic"/>
                <a:sym typeface="Century Gothic"/>
              </a:rPr>
              <a:t>...sie ist nett..</a:t>
            </a:r>
            <a:endParaRPr sz="1400" b="0" i="0" u="none" strike="noStrike" cap="none">
              <a:solidFill>
                <a:srgbClr val="000000"/>
              </a:solidFill>
              <a:latin typeface="Arial"/>
              <a:ea typeface="Arial"/>
              <a:cs typeface="Arial"/>
              <a:sym typeface="Arial"/>
            </a:endParaRPr>
          </a:p>
        </p:txBody>
      </p:sp>
      <p:sp>
        <p:nvSpPr>
          <p:cNvPr id="588" name="Google Shape;588;p10"/>
          <p:cNvSpPr/>
          <p:nvPr/>
        </p:nvSpPr>
        <p:spPr>
          <a:xfrm>
            <a:off x="6062355" y="4463354"/>
            <a:ext cx="3102478" cy="1670745"/>
          </a:xfrm>
          <a:prstGeom prst="wedgeRectCallout">
            <a:avLst>
              <a:gd name="adj1" fmla="val -20833"/>
              <a:gd name="adj2" fmla="val 62500"/>
            </a:avLst>
          </a:prstGeom>
          <a:solidFill>
            <a:schemeClr val="lt2"/>
          </a:solidFill>
          <a:ln w="12700" cap="flat" cmpd="sng">
            <a:solidFill>
              <a:srgbClr val="42719B"/>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err="1">
                <a:solidFill>
                  <a:srgbClr val="3D3C3C"/>
                </a:solidFill>
                <a:latin typeface="Century Gothic"/>
                <a:ea typeface="Century Gothic"/>
                <a:cs typeface="Century Gothic"/>
                <a:sym typeface="Century Gothic"/>
              </a:rPr>
              <a:t>Eigentlich</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heißt</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sie</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jetzt</a:t>
            </a:r>
            <a:r>
              <a:rPr lang="en-GB" sz="2000" b="0" i="0" u="none" strike="noStrike" cap="none" dirty="0">
                <a:solidFill>
                  <a:srgbClr val="3D3C3C"/>
                </a:solidFill>
                <a:latin typeface="Century Gothic"/>
                <a:ea typeface="Century Gothic"/>
                <a:cs typeface="Century Gothic"/>
                <a:sym typeface="Century Gothic"/>
              </a:rPr>
              <a:t> Martin und </a:t>
            </a:r>
            <a:r>
              <a:rPr lang="en-GB" sz="2000" b="0" i="0" u="none" strike="noStrike" cap="none" dirty="0" err="1">
                <a:solidFill>
                  <a:srgbClr val="3D3C3C"/>
                </a:solidFill>
                <a:latin typeface="Century Gothic"/>
                <a:ea typeface="Century Gothic"/>
                <a:cs typeface="Century Gothic"/>
                <a:sym typeface="Century Gothic"/>
              </a:rPr>
              <a:t>benutzt</a:t>
            </a:r>
            <a:r>
              <a:rPr lang="en-GB" sz="2000" b="0" i="0" u="none" strike="noStrike" cap="none" dirty="0">
                <a:solidFill>
                  <a:srgbClr val="3D3C3C"/>
                </a:solidFill>
                <a:latin typeface="Century Gothic"/>
                <a:ea typeface="Century Gothic"/>
                <a:cs typeface="Century Gothic"/>
                <a:sym typeface="Century Gothic"/>
              </a:rPr>
              <a:t> das </a:t>
            </a:r>
            <a:r>
              <a:rPr lang="en-GB" sz="2000" b="0" i="0" u="none" strike="noStrike" cap="none" dirty="0" err="1">
                <a:solidFill>
                  <a:srgbClr val="3D3C3C"/>
                </a:solidFill>
                <a:latin typeface="Century Gothic"/>
                <a:ea typeface="Century Gothic"/>
                <a:cs typeface="Century Gothic"/>
                <a:sym typeface="Century Gothic"/>
              </a:rPr>
              <a:t>Pronomen</a:t>
            </a:r>
            <a:r>
              <a:rPr lang="en-GB" sz="2000" b="0" i="0" u="none" strike="noStrike" cap="none" dirty="0">
                <a:solidFill>
                  <a:srgbClr val="3D3C3C"/>
                </a:solidFill>
                <a:latin typeface="Century Gothic"/>
                <a:ea typeface="Century Gothic"/>
                <a:cs typeface="Century Gothic"/>
                <a:sym typeface="Century Gothic"/>
              </a:rPr>
              <a:t> ‚they‘. Sie </a:t>
            </a:r>
            <a:r>
              <a:rPr lang="en-GB" sz="2000" b="0" i="0" u="none" strike="noStrike" cap="none" dirty="0" err="1">
                <a:solidFill>
                  <a:srgbClr val="3D3C3C"/>
                </a:solidFill>
                <a:latin typeface="Century Gothic"/>
                <a:ea typeface="Century Gothic"/>
                <a:cs typeface="Century Gothic"/>
                <a:sym typeface="Century Gothic"/>
              </a:rPr>
              <a:t>weiß</a:t>
            </a:r>
            <a:r>
              <a:rPr lang="en-GB" sz="2000" b="0"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seit</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einem</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Jahr</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dass</a:t>
            </a:r>
            <a:r>
              <a:rPr lang="en-GB" sz="2000" b="0" i="0" u="none" strike="noStrike" cap="none" dirty="0">
                <a:solidFill>
                  <a:srgbClr val="3D3C3C"/>
                </a:solidFill>
                <a:latin typeface="Century Gothic"/>
                <a:ea typeface="Century Gothic"/>
                <a:cs typeface="Century Gothic"/>
                <a:sym typeface="Century Gothic"/>
              </a:rPr>
              <a:t> </a:t>
            </a:r>
            <a:r>
              <a:rPr lang="en-GB" sz="2000" b="0" i="0" u="none" strike="noStrike" cap="none" dirty="0" err="1">
                <a:solidFill>
                  <a:srgbClr val="3D3C3C"/>
                </a:solidFill>
                <a:latin typeface="Century Gothic"/>
                <a:ea typeface="Century Gothic"/>
                <a:cs typeface="Century Gothic"/>
                <a:sym typeface="Century Gothic"/>
              </a:rPr>
              <a:t>sie</a:t>
            </a:r>
            <a:r>
              <a:rPr lang="en-GB" sz="2000" b="0" i="0" u="none" strike="noStrike" cap="none" dirty="0">
                <a:solidFill>
                  <a:srgbClr val="3D3C3C"/>
                </a:solidFill>
                <a:latin typeface="Century Gothic"/>
                <a:ea typeface="Century Gothic"/>
                <a:cs typeface="Century Gothic"/>
                <a:sym typeface="Century Gothic"/>
              </a:rPr>
              <a:t> trans </a:t>
            </a:r>
            <a:r>
              <a:rPr lang="en-GB" sz="2000" b="0" i="0" u="none" strike="noStrike" cap="none" dirty="0" err="1">
                <a:solidFill>
                  <a:srgbClr val="3D3C3C"/>
                </a:solidFill>
                <a:latin typeface="Century Gothic"/>
                <a:ea typeface="Century Gothic"/>
                <a:cs typeface="Century Gothic"/>
                <a:sym typeface="Century Gothic"/>
              </a:rPr>
              <a:t>ist</a:t>
            </a:r>
            <a:r>
              <a:rPr lang="en-GB" sz="20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589" name="Google Shape;589;p10"/>
          <p:cNvSpPr/>
          <p:nvPr/>
        </p:nvSpPr>
        <p:spPr>
          <a:xfrm>
            <a:off x="8452378" y="3849337"/>
            <a:ext cx="410307" cy="401573"/>
          </a:xfrm>
          <a:prstGeom prst="rect">
            <a:avLst/>
          </a:prstGeom>
          <a:solidFill>
            <a:schemeClr val="lt2"/>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sp>
        <p:nvSpPr>
          <p:cNvPr id="590" name="Google Shape;590;p10" descr="text box hiding answer"/>
          <p:cNvSpPr txBox="1"/>
          <p:nvPr/>
        </p:nvSpPr>
        <p:spPr>
          <a:xfrm>
            <a:off x="166789" y="1832297"/>
            <a:ext cx="202243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591" name="Google Shape;591;p10" descr="text box hiding answer"/>
          <p:cNvSpPr txBox="1"/>
          <p:nvPr/>
        </p:nvSpPr>
        <p:spPr>
          <a:xfrm>
            <a:off x="406853" y="3406188"/>
            <a:ext cx="896330" cy="307776"/>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592" name="Google Shape;592;p10" descr="text box hiding answer"/>
          <p:cNvSpPr txBox="1"/>
          <p:nvPr/>
        </p:nvSpPr>
        <p:spPr>
          <a:xfrm>
            <a:off x="1715898" y="3701860"/>
            <a:ext cx="916259" cy="307776"/>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593" name="Google Shape;593;p10"/>
          <p:cNvSpPr/>
          <p:nvPr/>
        </p:nvSpPr>
        <p:spPr>
          <a:xfrm>
            <a:off x="5411482" y="3791383"/>
            <a:ext cx="410307" cy="401573"/>
          </a:xfrm>
          <a:prstGeom prst="rect">
            <a:avLst/>
          </a:prstGeom>
          <a:solidFill>
            <a:srgbClr val="FFFFFF"/>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594" name="Google Shape;594;p10"/>
          <p:cNvSpPr/>
          <p:nvPr/>
        </p:nvSpPr>
        <p:spPr>
          <a:xfrm>
            <a:off x="8754526" y="5732475"/>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595" name="Google Shape;595;p10" descr="text box hiding answer"/>
          <p:cNvSpPr txBox="1"/>
          <p:nvPr/>
        </p:nvSpPr>
        <p:spPr>
          <a:xfrm>
            <a:off x="2148641" y="2107674"/>
            <a:ext cx="69257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a:t>
            </a:r>
            <a:endParaRPr sz="1400" b="0" i="0" u="none" strike="noStrike" cap="none">
              <a:solidFill>
                <a:srgbClr val="000000"/>
              </a:solidFill>
              <a:latin typeface="Arial"/>
              <a:ea typeface="Arial"/>
              <a:cs typeface="Arial"/>
              <a:sym typeface="Arial"/>
            </a:endParaRPr>
          </a:p>
        </p:txBody>
      </p:sp>
      <p:sp>
        <p:nvSpPr>
          <p:cNvPr id="596" name="Google Shape;596;p10" descr="text box hiding answer"/>
          <p:cNvSpPr txBox="1"/>
          <p:nvPr/>
        </p:nvSpPr>
        <p:spPr>
          <a:xfrm>
            <a:off x="281405" y="2439908"/>
            <a:ext cx="245602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 </a:t>
            </a:r>
            <a:endParaRPr sz="1400" b="0" i="0" u="none" strike="noStrike" cap="none">
              <a:solidFill>
                <a:srgbClr val="000000"/>
              </a:solidFill>
              <a:latin typeface="Arial"/>
              <a:ea typeface="Arial"/>
              <a:cs typeface="Arial"/>
              <a:sym typeface="Arial"/>
            </a:endParaRPr>
          </a:p>
        </p:txBody>
      </p:sp>
      <p:sp>
        <p:nvSpPr>
          <p:cNvPr id="597" name="Google Shape;597;p10"/>
          <p:cNvSpPr/>
          <p:nvPr/>
        </p:nvSpPr>
        <p:spPr>
          <a:xfrm>
            <a:off x="2520462" y="2740302"/>
            <a:ext cx="410307" cy="401573"/>
          </a:xfrm>
          <a:prstGeom prst="rect">
            <a:avLst/>
          </a:prstGeom>
          <a:solidFill>
            <a:srgbClr val="FFFFFF"/>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598" name="Google Shape;598;p10" descr="text box hiding answer"/>
          <p:cNvSpPr txBox="1"/>
          <p:nvPr/>
        </p:nvSpPr>
        <p:spPr>
          <a:xfrm>
            <a:off x="782110" y="2796591"/>
            <a:ext cx="1478490"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a:t>
            </a:r>
            <a:endParaRPr sz="1400" b="0" i="0" u="none" strike="noStrike" cap="none">
              <a:solidFill>
                <a:srgbClr val="000000"/>
              </a:solidFill>
              <a:latin typeface="Arial"/>
              <a:ea typeface="Arial"/>
              <a:cs typeface="Arial"/>
              <a:sym typeface="Arial"/>
            </a:endParaRPr>
          </a:p>
        </p:txBody>
      </p:sp>
      <p:sp>
        <p:nvSpPr>
          <p:cNvPr id="599" name="Google Shape;599;p10"/>
          <p:cNvSpPr/>
          <p:nvPr/>
        </p:nvSpPr>
        <p:spPr>
          <a:xfrm>
            <a:off x="5411480" y="5620043"/>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pic>
        <p:nvPicPr>
          <p:cNvPr id="600" name="Google Shape;600;p10" descr="A picture containing text&#10;&#10;Description automatically generated"/>
          <p:cNvPicPr preferRelativeResize="0"/>
          <p:nvPr/>
        </p:nvPicPr>
        <p:blipFill rotWithShape="1">
          <a:blip r:embed="rId6">
            <a:alphaModFix/>
          </a:blip>
          <a:srcRect/>
          <a:stretch/>
        </p:blipFill>
        <p:spPr>
          <a:xfrm>
            <a:off x="7843195" y="1669249"/>
            <a:ext cx="1455183" cy="1084295"/>
          </a:xfrm>
          <a:prstGeom prst="rect">
            <a:avLst/>
          </a:prstGeom>
          <a:noFill/>
          <a:ln>
            <a:noFill/>
          </a:ln>
        </p:spPr>
      </p:pic>
      <p:sp>
        <p:nvSpPr>
          <p:cNvPr id="601" name="Google Shape;601;p10" descr="text box hiding answer"/>
          <p:cNvSpPr txBox="1"/>
          <p:nvPr/>
        </p:nvSpPr>
        <p:spPr>
          <a:xfrm>
            <a:off x="808044" y="4051006"/>
            <a:ext cx="1436271"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a:t>
            </a:r>
            <a:endParaRPr sz="1400" b="0" i="0" u="none" strike="noStrike" cap="none">
              <a:solidFill>
                <a:srgbClr val="000000"/>
              </a:solidFill>
              <a:latin typeface="Arial"/>
              <a:ea typeface="Arial"/>
              <a:cs typeface="Arial"/>
              <a:sym typeface="Arial"/>
            </a:endParaRPr>
          </a:p>
        </p:txBody>
      </p:sp>
      <p:sp>
        <p:nvSpPr>
          <p:cNvPr id="602" name="Google Shape;602;p10"/>
          <p:cNvSpPr/>
          <p:nvPr/>
        </p:nvSpPr>
        <p:spPr>
          <a:xfrm>
            <a:off x="2520461" y="3979024"/>
            <a:ext cx="410307" cy="401573"/>
          </a:xfrm>
          <a:prstGeom prst="rect">
            <a:avLst/>
          </a:prstGeom>
          <a:solidFill>
            <a:srgbClr val="FFF2CC"/>
          </a:solidFill>
          <a:ln w="1270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400"/>
              <a:buFont typeface="Century Gothic"/>
              <a:buNone/>
            </a:pPr>
            <a:r>
              <a:rPr lang="en-GB" sz="2400" b="1" i="0" u="none" strike="noStrike" cap="none">
                <a:solidFill>
                  <a:srgbClr val="3D3C3C"/>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604" name="Google Shape;604;p10" descr="text box hiding answer"/>
          <p:cNvSpPr txBox="1"/>
          <p:nvPr/>
        </p:nvSpPr>
        <p:spPr>
          <a:xfrm>
            <a:off x="270808" y="4745218"/>
            <a:ext cx="2022438"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05" name="Google Shape;605;p10" descr="text box hiding answer"/>
          <p:cNvSpPr txBox="1"/>
          <p:nvPr/>
        </p:nvSpPr>
        <p:spPr>
          <a:xfrm>
            <a:off x="1702783" y="5049825"/>
            <a:ext cx="1138436"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06" name="Google Shape;606;p10" descr="text box hiding answer"/>
          <p:cNvSpPr txBox="1"/>
          <p:nvPr/>
        </p:nvSpPr>
        <p:spPr>
          <a:xfrm>
            <a:off x="564347" y="5379978"/>
            <a:ext cx="1836490"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07" name="Google Shape;607;p10" descr="text box hiding answer"/>
          <p:cNvSpPr txBox="1"/>
          <p:nvPr/>
        </p:nvSpPr>
        <p:spPr>
          <a:xfrm>
            <a:off x="4311979" y="1932476"/>
            <a:ext cx="1489523" cy="315293"/>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608" name="Google Shape;608;p10" descr="text box hiding answer"/>
          <p:cNvSpPr txBox="1"/>
          <p:nvPr/>
        </p:nvSpPr>
        <p:spPr>
          <a:xfrm>
            <a:off x="3605267" y="2247769"/>
            <a:ext cx="1569905"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a:t>
            </a:r>
            <a:endParaRPr sz="1400" b="0" i="0" u="none" strike="noStrike" cap="none">
              <a:solidFill>
                <a:srgbClr val="000000"/>
              </a:solidFill>
              <a:latin typeface="Arial"/>
              <a:ea typeface="Arial"/>
              <a:cs typeface="Arial"/>
              <a:sym typeface="Arial"/>
            </a:endParaRPr>
          </a:p>
        </p:txBody>
      </p:sp>
      <p:sp>
        <p:nvSpPr>
          <p:cNvPr id="609" name="Google Shape;609;p10" descr="text box hiding answer"/>
          <p:cNvSpPr txBox="1"/>
          <p:nvPr/>
        </p:nvSpPr>
        <p:spPr>
          <a:xfrm>
            <a:off x="3160039" y="3160069"/>
            <a:ext cx="1296912" cy="305763"/>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a:t>
            </a:r>
            <a:endParaRPr sz="1400" b="0" i="0" u="none" strike="noStrike" cap="none">
              <a:solidFill>
                <a:srgbClr val="000000"/>
              </a:solidFill>
              <a:latin typeface="Arial"/>
              <a:ea typeface="Arial"/>
              <a:cs typeface="Arial"/>
              <a:sym typeface="Arial"/>
            </a:endParaRPr>
          </a:p>
        </p:txBody>
      </p:sp>
      <p:sp>
        <p:nvSpPr>
          <p:cNvPr id="610" name="Google Shape;610;p10" descr="text box hiding answer"/>
          <p:cNvSpPr txBox="1"/>
          <p:nvPr/>
        </p:nvSpPr>
        <p:spPr>
          <a:xfrm>
            <a:off x="3133940" y="3471988"/>
            <a:ext cx="2667562"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_________________</a:t>
            </a:r>
            <a:endParaRPr sz="1400" b="0" i="0" u="none" strike="noStrike" cap="none" dirty="0">
              <a:solidFill>
                <a:srgbClr val="000000"/>
              </a:solidFill>
              <a:latin typeface="Arial"/>
              <a:ea typeface="Arial"/>
              <a:cs typeface="Arial"/>
              <a:sym typeface="Arial"/>
            </a:endParaRPr>
          </a:p>
        </p:txBody>
      </p:sp>
      <p:sp>
        <p:nvSpPr>
          <p:cNvPr id="611" name="Google Shape;611;p10" descr="text box hiding answer"/>
          <p:cNvSpPr txBox="1"/>
          <p:nvPr/>
        </p:nvSpPr>
        <p:spPr>
          <a:xfrm>
            <a:off x="3522668" y="3782418"/>
            <a:ext cx="1688589"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a:t>
            </a:r>
            <a:endParaRPr sz="1400" b="0" i="0" u="none" strike="noStrike" cap="none">
              <a:solidFill>
                <a:srgbClr val="000000"/>
              </a:solidFill>
              <a:latin typeface="Arial"/>
              <a:ea typeface="Arial"/>
              <a:cs typeface="Arial"/>
              <a:sym typeface="Arial"/>
            </a:endParaRPr>
          </a:p>
        </p:txBody>
      </p:sp>
      <p:sp>
        <p:nvSpPr>
          <p:cNvPr id="612" name="Google Shape;612;p10" descr="text box hiding answer"/>
          <p:cNvSpPr txBox="1"/>
          <p:nvPr/>
        </p:nvSpPr>
        <p:spPr>
          <a:xfrm>
            <a:off x="6115298" y="3327467"/>
            <a:ext cx="1532991"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a:t>
            </a:r>
            <a:endParaRPr sz="1400" b="0" i="0" u="none" strike="noStrike" cap="none">
              <a:solidFill>
                <a:srgbClr val="000000"/>
              </a:solidFill>
              <a:latin typeface="Arial"/>
              <a:ea typeface="Arial"/>
              <a:cs typeface="Arial"/>
              <a:sym typeface="Arial"/>
            </a:endParaRPr>
          </a:p>
        </p:txBody>
      </p:sp>
      <p:sp>
        <p:nvSpPr>
          <p:cNvPr id="613" name="Google Shape;613;p10" descr="text box hiding answer"/>
          <p:cNvSpPr txBox="1"/>
          <p:nvPr/>
        </p:nvSpPr>
        <p:spPr>
          <a:xfrm>
            <a:off x="7240038" y="3652486"/>
            <a:ext cx="1206567" cy="307777"/>
          </a:xfrm>
          <a:prstGeom prst="rect">
            <a:avLst/>
          </a:prstGeom>
          <a:solidFill>
            <a:srgbClr val="FFF2CC"/>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a:t>
            </a:r>
            <a:endParaRPr sz="1400" b="0" i="0" u="none" strike="noStrike" cap="none" dirty="0">
              <a:solidFill>
                <a:srgbClr val="000000"/>
              </a:solidFill>
              <a:latin typeface="Arial"/>
              <a:ea typeface="Arial"/>
              <a:cs typeface="Arial"/>
              <a:sym typeface="Arial"/>
            </a:endParaRPr>
          </a:p>
        </p:txBody>
      </p:sp>
      <p:sp>
        <p:nvSpPr>
          <p:cNvPr id="614" name="Google Shape;614;p10" descr="text box hiding answer"/>
          <p:cNvSpPr txBox="1"/>
          <p:nvPr/>
        </p:nvSpPr>
        <p:spPr>
          <a:xfrm>
            <a:off x="3077478" y="4742048"/>
            <a:ext cx="2708731"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__________________</a:t>
            </a:r>
            <a:endParaRPr sz="1400" b="0" i="0" u="none" strike="noStrike" cap="none">
              <a:solidFill>
                <a:srgbClr val="000000"/>
              </a:solidFill>
              <a:latin typeface="Arial"/>
              <a:ea typeface="Arial"/>
              <a:cs typeface="Arial"/>
              <a:sym typeface="Arial"/>
            </a:endParaRPr>
          </a:p>
        </p:txBody>
      </p:sp>
      <p:sp>
        <p:nvSpPr>
          <p:cNvPr id="615" name="Google Shape;615;p10" descr="text box hiding answer"/>
          <p:cNvSpPr txBox="1"/>
          <p:nvPr/>
        </p:nvSpPr>
        <p:spPr>
          <a:xfrm>
            <a:off x="3055287" y="5027156"/>
            <a:ext cx="2708731"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__________________</a:t>
            </a:r>
            <a:endParaRPr sz="1400" b="0" i="0" u="none" strike="noStrike" cap="none">
              <a:solidFill>
                <a:srgbClr val="000000"/>
              </a:solidFill>
              <a:latin typeface="Arial"/>
              <a:ea typeface="Arial"/>
              <a:cs typeface="Arial"/>
              <a:sym typeface="Arial"/>
            </a:endParaRPr>
          </a:p>
        </p:txBody>
      </p:sp>
      <p:sp>
        <p:nvSpPr>
          <p:cNvPr id="616" name="Google Shape;616;p10" descr="text box hiding answer"/>
          <p:cNvSpPr txBox="1"/>
          <p:nvPr/>
        </p:nvSpPr>
        <p:spPr>
          <a:xfrm>
            <a:off x="3108818" y="5341559"/>
            <a:ext cx="1364208"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a:t>
            </a:r>
            <a:endParaRPr sz="1400" b="0" i="0" u="none" strike="noStrike" cap="none" dirty="0">
              <a:solidFill>
                <a:srgbClr val="000000"/>
              </a:solidFill>
              <a:latin typeface="Arial"/>
              <a:ea typeface="Arial"/>
              <a:cs typeface="Arial"/>
              <a:sym typeface="Arial"/>
            </a:endParaRPr>
          </a:p>
        </p:txBody>
      </p:sp>
      <p:sp>
        <p:nvSpPr>
          <p:cNvPr id="618" name="Google Shape;618;p10" descr="text box hiding answer"/>
          <p:cNvSpPr txBox="1"/>
          <p:nvPr/>
        </p:nvSpPr>
        <p:spPr>
          <a:xfrm>
            <a:off x="6125301" y="4531408"/>
            <a:ext cx="2928063"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__________________</a:t>
            </a:r>
            <a:endParaRPr sz="1400" b="0" i="0" u="none" strike="noStrike" cap="none">
              <a:solidFill>
                <a:srgbClr val="000000"/>
              </a:solidFill>
              <a:latin typeface="Arial"/>
              <a:ea typeface="Arial"/>
              <a:cs typeface="Arial"/>
              <a:sym typeface="Arial"/>
            </a:endParaRPr>
          </a:p>
        </p:txBody>
      </p:sp>
      <p:sp>
        <p:nvSpPr>
          <p:cNvPr id="619" name="Google Shape;619;p10" descr="text box hiding answer"/>
          <p:cNvSpPr txBox="1"/>
          <p:nvPr/>
        </p:nvSpPr>
        <p:spPr>
          <a:xfrm>
            <a:off x="6125302" y="4808031"/>
            <a:ext cx="2928063"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__________________</a:t>
            </a:r>
            <a:endParaRPr sz="1400" b="0" i="0" u="none" strike="noStrike" cap="none" dirty="0">
              <a:solidFill>
                <a:srgbClr val="000000"/>
              </a:solidFill>
              <a:latin typeface="Arial"/>
              <a:ea typeface="Arial"/>
              <a:cs typeface="Arial"/>
              <a:sym typeface="Arial"/>
            </a:endParaRPr>
          </a:p>
        </p:txBody>
      </p:sp>
      <p:sp>
        <p:nvSpPr>
          <p:cNvPr id="620" name="Google Shape;620;p10" descr="text box hiding answer"/>
          <p:cNvSpPr txBox="1"/>
          <p:nvPr/>
        </p:nvSpPr>
        <p:spPr>
          <a:xfrm>
            <a:off x="6134887" y="5106537"/>
            <a:ext cx="2928063"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__________________</a:t>
            </a:r>
            <a:endParaRPr sz="1400" b="0" i="0" u="none" strike="noStrike" cap="none" dirty="0">
              <a:solidFill>
                <a:srgbClr val="000000"/>
              </a:solidFill>
              <a:latin typeface="Arial"/>
              <a:ea typeface="Arial"/>
              <a:cs typeface="Arial"/>
              <a:sym typeface="Arial"/>
            </a:endParaRPr>
          </a:p>
        </p:txBody>
      </p:sp>
      <p:sp>
        <p:nvSpPr>
          <p:cNvPr id="621" name="Google Shape;621;p10" descr="text box hiding answer"/>
          <p:cNvSpPr txBox="1"/>
          <p:nvPr/>
        </p:nvSpPr>
        <p:spPr>
          <a:xfrm>
            <a:off x="6070610" y="5413262"/>
            <a:ext cx="659008"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a:t>
            </a:r>
            <a:endParaRPr sz="1400" b="0" i="0" u="none" strike="noStrike" cap="none" dirty="0">
              <a:solidFill>
                <a:srgbClr val="000000"/>
              </a:solidFill>
              <a:latin typeface="Arial"/>
              <a:ea typeface="Arial"/>
              <a:cs typeface="Arial"/>
              <a:sym typeface="Arial"/>
            </a:endParaRPr>
          </a:p>
        </p:txBody>
      </p:sp>
      <p:sp>
        <p:nvSpPr>
          <p:cNvPr id="622" name="Google Shape;622;p10" descr="text box hiding answer"/>
          <p:cNvSpPr txBox="1"/>
          <p:nvPr/>
        </p:nvSpPr>
        <p:spPr>
          <a:xfrm>
            <a:off x="6125301" y="5721039"/>
            <a:ext cx="2030439" cy="307777"/>
          </a:xfrm>
          <a:prstGeom prst="rect">
            <a:avLst/>
          </a:prstGeom>
          <a:solidFill>
            <a:srgbClr val="FFFFFF"/>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_______________</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9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9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9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9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0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08"/>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9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92"/>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601"/>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604"/>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605"/>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606"/>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0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610"/>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61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614"/>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615"/>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616"/>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61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61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618"/>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620"/>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622"/>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62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6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p:bldP spid="591" grpId="0" animBg="1"/>
      <p:bldP spid="592" grpId="0" animBg="1"/>
      <p:bldP spid="595" grpId="0" animBg="1"/>
      <p:bldP spid="596" grpId="0" animBg="1"/>
      <p:bldP spid="598" grpId="0" animBg="1"/>
      <p:bldP spid="601"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8" grpId="0" animBg="1"/>
      <p:bldP spid="619" grpId="0" animBg="1"/>
      <p:bldP spid="620" grpId="0" animBg="1"/>
      <p:bldP spid="621" grpId="0" animBg="1"/>
      <p:bldP spid="6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48FF-A0F6-A5AA-3058-00655850CB87}"/>
              </a:ext>
            </a:extLst>
          </p:cNvPr>
          <p:cNvSpPr>
            <a:spLocks noGrp="1"/>
          </p:cNvSpPr>
          <p:nvPr>
            <p:ph type="title"/>
          </p:nvPr>
        </p:nvSpPr>
        <p:spPr>
          <a:xfrm>
            <a:off x="0" y="213557"/>
            <a:ext cx="6659218" cy="647577"/>
          </a:xfrm>
        </p:spPr>
        <p:txBody>
          <a:bodyPr/>
          <a:lstStyle/>
          <a:p>
            <a:r>
              <a:rPr lang="en-GB" dirty="0"/>
              <a:t>Der Eurovision Song Contest</a:t>
            </a:r>
          </a:p>
        </p:txBody>
      </p:sp>
      <p:sp>
        <p:nvSpPr>
          <p:cNvPr id="4" name="Rectangle: Rounded Corners 3">
            <a:extLst>
              <a:ext uri="{FF2B5EF4-FFF2-40B4-BE49-F238E27FC236}">
                <a16:creationId xmlns:a16="http://schemas.microsoft.com/office/drawing/2014/main" id="{A413E84B-C2C5-067E-ADF4-7A9019187371}"/>
              </a:ext>
            </a:extLst>
          </p:cNvPr>
          <p:cNvSpPr/>
          <p:nvPr/>
        </p:nvSpPr>
        <p:spPr>
          <a:xfrm>
            <a:off x="10912838" y="90502"/>
            <a:ext cx="1177561"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hören</a:t>
            </a:r>
            <a:endParaRPr lang="en-GB" sz="2000" dirty="0"/>
          </a:p>
        </p:txBody>
      </p:sp>
      <p:sp>
        <p:nvSpPr>
          <p:cNvPr id="24" name="Text Placeholder 2">
            <a:extLst>
              <a:ext uri="{FF2B5EF4-FFF2-40B4-BE49-F238E27FC236}">
                <a16:creationId xmlns:a16="http://schemas.microsoft.com/office/drawing/2014/main" id="{FA8E5C5E-B381-495E-95EC-0F4721A26D02}"/>
              </a:ext>
            </a:extLst>
          </p:cNvPr>
          <p:cNvSpPr txBox="1">
            <a:spLocks/>
          </p:cNvSpPr>
          <p:nvPr/>
        </p:nvSpPr>
        <p:spPr>
          <a:xfrm>
            <a:off x="233903" y="943475"/>
            <a:ext cx="11514137" cy="16330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Beim Eurovision Song Contest (ESC) ist Englisch jetzt die Lieblingssprache.  </a:t>
            </a:r>
            <a:br>
              <a:rPr lang="de-DE" dirty="0"/>
            </a:br>
            <a:r>
              <a:rPr lang="de-DE" dirty="0"/>
              <a:t>Aber die Teilnehmer kommen aus so vielen Ländern.</a:t>
            </a:r>
          </a:p>
          <a:p>
            <a:r>
              <a:rPr lang="de-DE" b="1" dirty="0"/>
              <a:t>Du hörst jetzt einige ESC-Fakten. Sprache/Adjektiv oder Nationalität?</a:t>
            </a:r>
            <a:br>
              <a:rPr lang="de-DE" b="1" dirty="0"/>
            </a:br>
            <a:r>
              <a:rPr lang="de-DE" b="1" dirty="0"/>
              <a:t>Welches Wort ist richtig?</a:t>
            </a:r>
          </a:p>
        </p:txBody>
      </p:sp>
      <p:sp>
        <p:nvSpPr>
          <p:cNvPr id="28" name="TextBox 27">
            <a:extLst>
              <a:ext uri="{FF2B5EF4-FFF2-40B4-BE49-F238E27FC236}">
                <a16:creationId xmlns:a16="http://schemas.microsoft.com/office/drawing/2014/main" id="{6F895031-F3FA-46AA-9999-2B0897EC1AAD}"/>
              </a:ext>
            </a:extLst>
          </p:cNvPr>
          <p:cNvSpPr txBox="1"/>
          <p:nvPr/>
        </p:nvSpPr>
        <p:spPr>
          <a:xfrm>
            <a:off x="1508249" y="2831412"/>
            <a:ext cx="3769037" cy="461665"/>
          </a:xfrm>
          <a:prstGeom prst="rect">
            <a:avLst/>
          </a:prstGeom>
          <a:noFill/>
        </p:spPr>
        <p:txBody>
          <a:bodyPr wrap="square">
            <a:spAutoFit/>
          </a:bodyPr>
          <a:lstStyle/>
          <a:p>
            <a:r>
              <a:rPr lang="en-GB" sz="2400" b="1" dirty="0"/>
              <a:t>Deutsch</a:t>
            </a:r>
            <a:r>
              <a:rPr lang="en-GB" sz="2400" dirty="0"/>
              <a:t> | </a:t>
            </a:r>
            <a:r>
              <a:rPr lang="en-GB" sz="2400" b="1" dirty="0" err="1"/>
              <a:t>Deutscher</a:t>
            </a:r>
            <a:endParaRPr lang="en-GB" sz="2400" b="1" dirty="0"/>
          </a:p>
        </p:txBody>
      </p:sp>
      <p:pic>
        <p:nvPicPr>
          <p:cNvPr id="30" name="Picture 29" descr="A green line on a black background&#10;&#10;Description automatically generated with low confidence">
            <a:extLst>
              <a:ext uri="{FF2B5EF4-FFF2-40B4-BE49-F238E27FC236}">
                <a16:creationId xmlns:a16="http://schemas.microsoft.com/office/drawing/2014/main" id="{DF11B9A8-A07C-4161-AD4E-9B50FBC17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4749007" y="2655602"/>
            <a:ext cx="489274" cy="559670"/>
          </a:xfrm>
          <a:prstGeom prst="rect">
            <a:avLst/>
          </a:prstGeom>
        </p:spPr>
      </p:pic>
      <p:sp>
        <p:nvSpPr>
          <p:cNvPr id="31" name="TextBox 30">
            <a:extLst>
              <a:ext uri="{FF2B5EF4-FFF2-40B4-BE49-F238E27FC236}">
                <a16:creationId xmlns:a16="http://schemas.microsoft.com/office/drawing/2014/main" id="{AC678255-45DC-4997-9D35-6E92C3A56A0C}"/>
              </a:ext>
            </a:extLst>
          </p:cNvPr>
          <p:cNvSpPr txBox="1"/>
          <p:nvPr/>
        </p:nvSpPr>
        <p:spPr>
          <a:xfrm>
            <a:off x="1508248" y="3850894"/>
            <a:ext cx="3769037" cy="461665"/>
          </a:xfrm>
          <a:prstGeom prst="rect">
            <a:avLst/>
          </a:prstGeom>
          <a:noFill/>
        </p:spPr>
        <p:txBody>
          <a:bodyPr wrap="square">
            <a:spAutoFit/>
          </a:bodyPr>
          <a:lstStyle/>
          <a:p>
            <a:r>
              <a:rPr lang="en-GB" sz="2400" b="1" dirty="0" err="1"/>
              <a:t>Spanisch</a:t>
            </a:r>
            <a:r>
              <a:rPr lang="en-GB" sz="2400" dirty="0"/>
              <a:t> | </a:t>
            </a:r>
            <a:r>
              <a:rPr lang="en-GB" sz="2400" b="1" dirty="0" err="1"/>
              <a:t>Spanierin</a:t>
            </a:r>
            <a:endParaRPr lang="en-GB" sz="2400" b="1" dirty="0"/>
          </a:p>
        </p:txBody>
      </p:sp>
      <p:sp>
        <p:nvSpPr>
          <p:cNvPr id="32" name="TextBox 31">
            <a:extLst>
              <a:ext uri="{FF2B5EF4-FFF2-40B4-BE49-F238E27FC236}">
                <a16:creationId xmlns:a16="http://schemas.microsoft.com/office/drawing/2014/main" id="{A447B73D-D8D6-415D-B569-FA35A51DEE37}"/>
              </a:ext>
            </a:extLst>
          </p:cNvPr>
          <p:cNvSpPr txBox="1"/>
          <p:nvPr/>
        </p:nvSpPr>
        <p:spPr>
          <a:xfrm>
            <a:off x="1508248" y="4956269"/>
            <a:ext cx="4071670" cy="461665"/>
          </a:xfrm>
          <a:prstGeom prst="rect">
            <a:avLst/>
          </a:prstGeom>
          <a:noFill/>
        </p:spPr>
        <p:txBody>
          <a:bodyPr wrap="square">
            <a:spAutoFit/>
          </a:bodyPr>
          <a:lstStyle/>
          <a:p>
            <a:r>
              <a:rPr lang="en-GB" sz="2400" b="1" dirty="0" err="1"/>
              <a:t>Schweden</a:t>
            </a:r>
            <a:r>
              <a:rPr lang="en-GB" sz="2400" b="1" dirty="0"/>
              <a:t> | </a:t>
            </a:r>
            <a:r>
              <a:rPr lang="en-GB" sz="2400" b="1" dirty="0" err="1"/>
              <a:t>schwedisch</a:t>
            </a:r>
            <a:endParaRPr lang="en-GB" sz="2400" b="1" dirty="0"/>
          </a:p>
        </p:txBody>
      </p:sp>
      <p:sp>
        <p:nvSpPr>
          <p:cNvPr id="33" name="TextBox 32">
            <a:extLst>
              <a:ext uri="{FF2B5EF4-FFF2-40B4-BE49-F238E27FC236}">
                <a16:creationId xmlns:a16="http://schemas.microsoft.com/office/drawing/2014/main" id="{EDB6F002-5B48-45F3-9EDC-F79E6958486C}"/>
              </a:ext>
            </a:extLst>
          </p:cNvPr>
          <p:cNvSpPr txBox="1"/>
          <p:nvPr/>
        </p:nvSpPr>
        <p:spPr>
          <a:xfrm>
            <a:off x="1496344" y="6173338"/>
            <a:ext cx="3769037" cy="461665"/>
          </a:xfrm>
          <a:prstGeom prst="rect">
            <a:avLst/>
          </a:prstGeom>
          <a:noFill/>
        </p:spPr>
        <p:txBody>
          <a:bodyPr wrap="square">
            <a:spAutoFit/>
          </a:bodyPr>
          <a:lstStyle/>
          <a:p>
            <a:r>
              <a:rPr lang="en-GB" sz="2400" b="1" dirty="0" err="1"/>
              <a:t>Turke</a:t>
            </a:r>
            <a:r>
              <a:rPr lang="en-GB" sz="2400" b="1" dirty="0"/>
              <a:t> | </a:t>
            </a:r>
            <a:r>
              <a:rPr lang="en-GB" sz="2400" b="1" dirty="0" err="1"/>
              <a:t>Türkisch</a:t>
            </a:r>
            <a:endParaRPr lang="en-GB" sz="2400" b="1" dirty="0"/>
          </a:p>
        </p:txBody>
      </p:sp>
      <p:sp>
        <p:nvSpPr>
          <p:cNvPr id="34" name="TextBox 33">
            <a:extLst>
              <a:ext uri="{FF2B5EF4-FFF2-40B4-BE49-F238E27FC236}">
                <a16:creationId xmlns:a16="http://schemas.microsoft.com/office/drawing/2014/main" id="{152229A6-88E0-459F-8278-BFD4C30987A3}"/>
              </a:ext>
            </a:extLst>
          </p:cNvPr>
          <p:cNvSpPr txBox="1"/>
          <p:nvPr/>
        </p:nvSpPr>
        <p:spPr>
          <a:xfrm>
            <a:off x="7177029" y="2818678"/>
            <a:ext cx="3769037" cy="461665"/>
          </a:xfrm>
          <a:prstGeom prst="rect">
            <a:avLst/>
          </a:prstGeom>
          <a:noFill/>
        </p:spPr>
        <p:txBody>
          <a:bodyPr wrap="square">
            <a:spAutoFit/>
          </a:bodyPr>
          <a:lstStyle/>
          <a:p>
            <a:r>
              <a:rPr lang="en-GB" sz="2400" b="1" dirty="0" err="1"/>
              <a:t>Englisch</a:t>
            </a:r>
            <a:r>
              <a:rPr lang="en-GB" sz="2400" b="1" dirty="0"/>
              <a:t> | </a:t>
            </a:r>
            <a:r>
              <a:rPr lang="en-GB" sz="2400" b="1" dirty="0" err="1"/>
              <a:t>Engländer</a:t>
            </a:r>
            <a:endParaRPr lang="en-GB" sz="2400" b="1" dirty="0"/>
          </a:p>
        </p:txBody>
      </p:sp>
      <p:sp>
        <p:nvSpPr>
          <p:cNvPr id="35" name="TextBox 34">
            <a:extLst>
              <a:ext uri="{FF2B5EF4-FFF2-40B4-BE49-F238E27FC236}">
                <a16:creationId xmlns:a16="http://schemas.microsoft.com/office/drawing/2014/main" id="{4520318D-F1E2-45F5-B573-F95900DE957E}"/>
              </a:ext>
            </a:extLst>
          </p:cNvPr>
          <p:cNvSpPr txBox="1"/>
          <p:nvPr/>
        </p:nvSpPr>
        <p:spPr>
          <a:xfrm>
            <a:off x="7177029" y="3850894"/>
            <a:ext cx="4628560" cy="461665"/>
          </a:xfrm>
          <a:prstGeom prst="rect">
            <a:avLst/>
          </a:prstGeom>
          <a:noFill/>
        </p:spPr>
        <p:txBody>
          <a:bodyPr wrap="square">
            <a:spAutoFit/>
          </a:bodyPr>
          <a:lstStyle/>
          <a:p>
            <a:r>
              <a:rPr lang="en-GB" sz="2400" b="1" dirty="0" err="1"/>
              <a:t>Französisch</a:t>
            </a:r>
            <a:r>
              <a:rPr lang="en-GB" sz="2400" b="1" dirty="0"/>
              <a:t> | </a:t>
            </a:r>
            <a:r>
              <a:rPr lang="en-GB" sz="2400" b="1" dirty="0" err="1"/>
              <a:t>Französin</a:t>
            </a:r>
            <a:endParaRPr lang="en-GB" sz="2400" b="1" dirty="0"/>
          </a:p>
        </p:txBody>
      </p:sp>
      <p:sp>
        <p:nvSpPr>
          <p:cNvPr id="36" name="TextBox 35">
            <a:extLst>
              <a:ext uri="{FF2B5EF4-FFF2-40B4-BE49-F238E27FC236}">
                <a16:creationId xmlns:a16="http://schemas.microsoft.com/office/drawing/2014/main" id="{31A12EAC-4EFB-4F12-9C14-D6D304BE9084}"/>
              </a:ext>
            </a:extLst>
          </p:cNvPr>
          <p:cNvSpPr txBox="1"/>
          <p:nvPr/>
        </p:nvSpPr>
        <p:spPr>
          <a:xfrm>
            <a:off x="7177027" y="4998142"/>
            <a:ext cx="4913371" cy="461665"/>
          </a:xfrm>
          <a:prstGeom prst="rect">
            <a:avLst/>
          </a:prstGeom>
          <a:noFill/>
        </p:spPr>
        <p:txBody>
          <a:bodyPr wrap="square">
            <a:spAutoFit/>
          </a:bodyPr>
          <a:lstStyle/>
          <a:p>
            <a:r>
              <a:rPr lang="en-GB" sz="2400" b="1" dirty="0" err="1"/>
              <a:t>Österreicherin</a:t>
            </a:r>
            <a:r>
              <a:rPr lang="en-GB" sz="2400" b="1" dirty="0"/>
              <a:t> | </a:t>
            </a:r>
            <a:r>
              <a:rPr lang="en-GB" sz="2400" b="1" dirty="0" err="1"/>
              <a:t>österreichisch</a:t>
            </a:r>
            <a:endParaRPr lang="en-GB" sz="2400" b="1" dirty="0"/>
          </a:p>
        </p:txBody>
      </p:sp>
      <p:sp>
        <p:nvSpPr>
          <p:cNvPr id="37" name="TextBox 36">
            <a:extLst>
              <a:ext uri="{FF2B5EF4-FFF2-40B4-BE49-F238E27FC236}">
                <a16:creationId xmlns:a16="http://schemas.microsoft.com/office/drawing/2014/main" id="{338F6CFF-3CAA-489A-A5F4-F387BD74497E}"/>
              </a:ext>
            </a:extLst>
          </p:cNvPr>
          <p:cNvSpPr txBox="1"/>
          <p:nvPr/>
        </p:nvSpPr>
        <p:spPr>
          <a:xfrm>
            <a:off x="7177028" y="6171885"/>
            <a:ext cx="3769037" cy="461665"/>
          </a:xfrm>
          <a:prstGeom prst="rect">
            <a:avLst/>
          </a:prstGeom>
          <a:noFill/>
        </p:spPr>
        <p:txBody>
          <a:bodyPr wrap="square">
            <a:spAutoFit/>
          </a:bodyPr>
          <a:lstStyle/>
          <a:p>
            <a:r>
              <a:rPr lang="de-DE" sz="2400" b="1" dirty="0"/>
              <a:t>Englisch | Engländer</a:t>
            </a:r>
          </a:p>
        </p:txBody>
      </p:sp>
      <p:pic>
        <p:nvPicPr>
          <p:cNvPr id="38" name="Picture 37" descr="A green line on a black background&#10;&#10;Description automatically generated with low confidence">
            <a:extLst>
              <a:ext uri="{FF2B5EF4-FFF2-40B4-BE49-F238E27FC236}">
                <a16:creationId xmlns:a16="http://schemas.microsoft.com/office/drawing/2014/main" id="{8961EE56-A408-4826-BB90-9FD9ED6F3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2988102" y="3719527"/>
            <a:ext cx="489274" cy="559670"/>
          </a:xfrm>
          <a:prstGeom prst="rect">
            <a:avLst/>
          </a:prstGeom>
        </p:spPr>
      </p:pic>
      <p:pic>
        <p:nvPicPr>
          <p:cNvPr id="39" name="Picture 38" descr="A green line on a black background&#10;&#10;Description automatically generated with low confidence">
            <a:extLst>
              <a:ext uri="{FF2B5EF4-FFF2-40B4-BE49-F238E27FC236}">
                <a16:creationId xmlns:a16="http://schemas.microsoft.com/office/drawing/2014/main" id="{63B00441-0A90-4ADE-8637-DF87B465C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3169460" y="4788128"/>
            <a:ext cx="489274" cy="559670"/>
          </a:xfrm>
          <a:prstGeom prst="rect">
            <a:avLst/>
          </a:prstGeom>
        </p:spPr>
      </p:pic>
      <p:pic>
        <p:nvPicPr>
          <p:cNvPr id="41" name="Picture 40" descr="A green line on a black background&#10;&#10;Description automatically generated with low confidence">
            <a:extLst>
              <a:ext uri="{FF2B5EF4-FFF2-40B4-BE49-F238E27FC236}">
                <a16:creationId xmlns:a16="http://schemas.microsoft.com/office/drawing/2014/main" id="{835367C5-6343-4308-B7B2-CA0F0C0F0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3945031" y="6040518"/>
            <a:ext cx="489274" cy="559670"/>
          </a:xfrm>
          <a:prstGeom prst="rect">
            <a:avLst/>
          </a:prstGeom>
        </p:spPr>
      </p:pic>
      <p:pic>
        <p:nvPicPr>
          <p:cNvPr id="42" name="Picture 41" descr="A green line on a black background&#10;&#10;Description automatically generated with low confidence">
            <a:extLst>
              <a:ext uri="{FF2B5EF4-FFF2-40B4-BE49-F238E27FC236}">
                <a16:creationId xmlns:a16="http://schemas.microsoft.com/office/drawing/2014/main" id="{D5EF950A-5144-4EFE-8CBD-2A57C1503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8533267" y="2707009"/>
            <a:ext cx="489274" cy="559670"/>
          </a:xfrm>
          <a:prstGeom prst="rect">
            <a:avLst/>
          </a:prstGeom>
        </p:spPr>
      </p:pic>
      <p:pic>
        <p:nvPicPr>
          <p:cNvPr id="43" name="Picture 42" descr="A green line on a black background&#10;&#10;Description automatically generated with low confidence">
            <a:extLst>
              <a:ext uri="{FF2B5EF4-FFF2-40B4-BE49-F238E27FC236}">
                <a16:creationId xmlns:a16="http://schemas.microsoft.com/office/drawing/2014/main" id="{B7D3A66E-6E3C-40D4-9B5A-CFD5BD702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8922698" y="3757298"/>
            <a:ext cx="489274" cy="559670"/>
          </a:xfrm>
          <a:prstGeom prst="rect">
            <a:avLst/>
          </a:prstGeom>
        </p:spPr>
      </p:pic>
      <p:pic>
        <p:nvPicPr>
          <p:cNvPr id="44" name="Picture 43" descr="A green line on a black background&#10;&#10;Description automatically generated with low confidence">
            <a:extLst>
              <a:ext uri="{FF2B5EF4-FFF2-40B4-BE49-F238E27FC236}">
                <a16:creationId xmlns:a16="http://schemas.microsoft.com/office/drawing/2014/main" id="{F6EBB140-AEE9-41A8-BBD6-5E07DB37C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9419801" y="4876945"/>
            <a:ext cx="489274" cy="559670"/>
          </a:xfrm>
          <a:prstGeom prst="rect">
            <a:avLst/>
          </a:prstGeom>
        </p:spPr>
      </p:pic>
      <p:pic>
        <p:nvPicPr>
          <p:cNvPr id="45" name="Picture 44" descr="A green line on a black background&#10;&#10;Description automatically generated with low confidence">
            <a:extLst>
              <a:ext uri="{FF2B5EF4-FFF2-40B4-BE49-F238E27FC236}">
                <a16:creationId xmlns:a16="http://schemas.microsoft.com/office/drawing/2014/main" id="{9F18B0F9-9844-424F-9039-5CDDFA6A2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4729">
            <a:off x="8533267" y="6116294"/>
            <a:ext cx="489274" cy="559670"/>
          </a:xfrm>
          <a:prstGeom prst="rect">
            <a:avLst/>
          </a:prstGeom>
        </p:spPr>
      </p:pic>
      <p:sp>
        <p:nvSpPr>
          <p:cNvPr id="9" name="Text Placeholder 17">
            <a:hlinkClick r:id="" action="ppaction://noaction">
              <a:snd r:embed="rId4" name="10.1.1.1 slide 5 1.wav"/>
            </a:hlinkClick>
            <a:extLst>
              <a:ext uri="{FF2B5EF4-FFF2-40B4-BE49-F238E27FC236}">
                <a16:creationId xmlns:a16="http://schemas.microsoft.com/office/drawing/2014/main" id="{9C3A7866-4482-16E8-7E3B-F5080C14CFB2}"/>
              </a:ext>
            </a:extLst>
          </p:cNvPr>
          <p:cNvSpPr txBox="1">
            <a:spLocks/>
          </p:cNvSpPr>
          <p:nvPr/>
        </p:nvSpPr>
        <p:spPr>
          <a:xfrm>
            <a:off x="397051" y="286436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a:t>
            </a:r>
          </a:p>
        </p:txBody>
      </p:sp>
      <p:sp>
        <p:nvSpPr>
          <p:cNvPr id="10" name="Text Placeholder 17">
            <a:hlinkClick r:id="" action="ppaction://noaction">
              <a:snd r:embed="rId5" name="10.1.1.1 slide 5 2.wav"/>
            </a:hlinkClick>
            <a:extLst>
              <a:ext uri="{FF2B5EF4-FFF2-40B4-BE49-F238E27FC236}">
                <a16:creationId xmlns:a16="http://schemas.microsoft.com/office/drawing/2014/main" id="{380A9F2E-90E1-7D75-A0BA-81632D06901E}"/>
              </a:ext>
            </a:extLst>
          </p:cNvPr>
          <p:cNvSpPr txBox="1">
            <a:spLocks/>
          </p:cNvSpPr>
          <p:nvPr/>
        </p:nvSpPr>
        <p:spPr>
          <a:xfrm>
            <a:off x="393737" y="3938509"/>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a:t>
            </a:r>
          </a:p>
        </p:txBody>
      </p:sp>
      <p:sp>
        <p:nvSpPr>
          <p:cNvPr id="11" name="Text Placeholder 17">
            <a:hlinkClick r:id="" action="ppaction://noaction">
              <a:snd r:embed="rId6" name="10.1.1.1 slide 5 3.wav"/>
            </a:hlinkClick>
            <a:extLst>
              <a:ext uri="{FF2B5EF4-FFF2-40B4-BE49-F238E27FC236}">
                <a16:creationId xmlns:a16="http://schemas.microsoft.com/office/drawing/2014/main" id="{0831F519-CBBE-DEED-DFDA-3686747B8278}"/>
              </a:ext>
            </a:extLst>
          </p:cNvPr>
          <p:cNvSpPr txBox="1">
            <a:spLocks/>
          </p:cNvSpPr>
          <p:nvPr/>
        </p:nvSpPr>
        <p:spPr>
          <a:xfrm>
            <a:off x="391831" y="496926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a:t>
            </a:r>
          </a:p>
        </p:txBody>
      </p:sp>
      <p:sp>
        <p:nvSpPr>
          <p:cNvPr id="12" name="Text Placeholder 17">
            <a:hlinkClick r:id="" action="ppaction://noaction">
              <a:snd r:embed="rId7" name="10.1.1.1 slide 5 4.wav"/>
            </a:hlinkClick>
            <a:extLst>
              <a:ext uri="{FF2B5EF4-FFF2-40B4-BE49-F238E27FC236}">
                <a16:creationId xmlns:a16="http://schemas.microsoft.com/office/drawing/2014/main" id="{F7555B79-72D8-555D-7C86-FBF2DFCA19DB}"/>
              </a:ext>
            </a:extLst>
          </p:cNvPr>
          <p:cNvSpPr txBox="1">
            <a:spLocks/>
          </p:cNvSpPr>
          <p:nvPr/>
        </p:nvSpPr>
        <p:spPr>
          <a:xfrm>
            <a:off x="391831" y="608293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4</a:t>
            </a:r>
          </a:p>
        </p:txBody>
      </p:sp>
      <p:sp>
        <p:nvSpPr>
          <p:cNvPr id="13" name="Text Placeholder 17">
            <a:hlinkClick r:id="" action="ppaction://noaction">
              <a:snd r:embed="rId8" name="10.1.1.1 slide 5 5.wav"/>
            </a:hlinkClick>
            <a:extLst>
              <a:ext uri="{FF2B5EF4-FFF2-40B4-BE49-F238E27FC236}">
                <a16:creationId xmlns:a16="http://schemas.microsoft.com/office/drawing/2014/main" id="{B18199E5-3187-966E-4799-999AE0D66A6B}"/>
              </a:ext>
            </a:extLst>
          </p:cNvPr>
          <p:cNvSpPr txBox="1">
            <a:spLocks/>
          </p:cNvSpPr>
          <p:nvPr/>
        </p:nvSpPr>
        <p:spPr>
          <a:xfrm>
            <a:off x="5977060" y="286436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a:t>
            </a:r>
          </a:p>
        </p:txBody>
      </p:sp>
      <p:sp>
        <p:nvSpPr>
          <p:cNvPr id="14" name="Text Placeholder 17">
            <a:hlinkClick r:id="" action="ppaction://noaction">
              <a:snd r:embed="rId9" name="10.1.1.1 slide 5 6.wav"/>
            </a:hlinkClick>
            <a:extLst>
              <a:ext uri="{FF2B5EF4-FFF2-40B4-BE49-F238E27FC236}">
                <a16:creationId xmlns:a16="http://schemas.microsoft.com/office/drawing/2014/main" id="{20DF756F-8371-AD3F-9037-5E830D072AE0}"/>
              </a:ext>
            </a:extLst>
          </p:cNvPr>
          <p:cNvSpPr txBox="1">
            <a:spLocks/>
          </p:cNvSpPr>
          <p:nvPr/>
        </p:nvSpPr>
        <p:spPr>
          <a:xfrm>
            <a:off x="5973746" y="3938509"/>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a:t>
            </a:r>
          </a:p>
        </p:txBody>
      </p:sp>
      <p:sp>
        <p:nvSpPr>
          <p:cNvPr id="15" name="Text Placeholder 17">
            <a:hlinkClick r:id="" action="ppaction://noaction">
              <a:snd r:embed="rId10" name="10.1.1.1 slide 5 7.wav"/>
            </a:hlinkClick>
            <a:extLst>
              <a:ext uri="{FF2B5EF4-FFF2-40B4-BE49-F238E27FC236}">
                <a16:creationId xmlns:a16="http://schemas.microsoft.com/office/drawing/2014/main" id="{47A8FA58-8D61-A00E-08AC-23D572438C63}"/>
              </a:ext>
            </a:extLst>
          </p:cNvPr>
          <p:cNvSpPr txBox="1">
            <a:spLocks/>
          </p:cNvSpPr>
          <p:nvPr/>
        </p:nvSpPr>
        <p:spPr>
          <a:xfrm>
            <a:off x="5971840" y="496926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7</a:t>
            </a:r>
          </a:p>
        </p:txBody>
      </p:sp>
      <p:sp>
        <p:nvSpPr>
          <p:cNvPr id="25" name="Text Placeholder 17">
            <a:hlinkClick r:id="" action="ppaction://noaction">
              <a:snd r:embed="rId11" name="10.1.1.1 slide 5 8.wav"/>
            </a:hlinkClick>
            <a:extLst>
              <a:ext uri="{FF2B5EF4-FFF2-40B4-BE49-F238E27FC236}">
                <a16:creationId xmlns:a16="http://schemas.microsoft.com/office/drawing/2014/main" id="{7AEA0F81-46F4-B022-7D00-04B799D8FE17}"/>
              </a:ext>
            </a:extLst>
          </p:cNvPr>
          <p:cNvSpPr txBox="1">
            <a:spLocks/>
          </p:cNvSpPr>
          <p:nvPr/>
        </p:nvSpPr>
        <p:spPr>
          <a:xfrm>
            <a:off x="5971840" y="608293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8</a:t>
            </a:r>
          </a:p>
        </p:txBody>
      </p:sp>
    </p:spTree>
    <p:extLst>
      <p:ext uri="{BB962C8B-B14F-4D97-AF65-F5344CB8AC3E}">
        <p14:creationId xmlns:p14="http://schemas.microsoft.com/office/powerpoint/2010/main" val="182756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1"/>
          <p:cNvSpPr txBox="1">
            <a:spLocks noGrp="1"/>
          </p:cNvSpPr>
          <p:nvPr>
            <p:ph type="title"/>
          </p:nvPr>
        </p:nvSpPr>
        <p:spPr>
          <a:xfrm>
            <a:off x="0" y="213557"/>
            <a:ext cx="633730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Genderneutrale Sprache [1/2]</a:t>
            </a:r>
            <a:endParaRPr/>
          </a:p>
        </p:txBody>
      </p:sp>
      <p:sp>
        <p:nvSpPr>
          <p:cNvPr id="629" name="Google Shape;629;p11"/>
          <p:cNvSpPr/>
          <p:nvPr/>
        </p:nvSpPr>
        <p:spPr>
          <a:xfrm>
            <a:off x="11057206" y="86962"/>
            <a:ext cx="1064454"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
        <p:nvSpPr>
          <p:cNvPr id="630" name="Google Shape;630;p11"/>
          <p:cNvSpPr/>
          <p:nvPr/>
        </p:nvSpPr>
        <p:spPr>
          <a:xfrm>
            <a:off x="6717184" y="2406834"/>
            <a:ext cx="5004916" cy="3803682"/>
          </a:xfrm>
          <a:prstGeom prst="rect">
            <a:avLst/>
          </a:prstGeom>
          <a:solidFill>
            <a:srgbClr val="E3EAFD"/>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631" name="Google Shape;631;p11"/>
          <p:cNvSpPr txBox="1"/>
          <p:nvPr/>
        </p:nvSpPr>
        <p:spPr>
          <a:xfrm>
            <a:off x="101600" y="943544"/>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i="0" u="none" strike="noStrike" cap="none" dirty="0">
                <a:solidFill>
                  <a:schemeClr val="dk1"/>
                </a:solidFill>
                <a:latin typeface="Century Gothic"/>
                <a:ea typeface="Century Gothic"/>
                <a:cs typeface="Century Gothic"/>
                <a:sym typeface="Century Gothic"/>
              </a:rPr>
              <a:t>1. </a:t>
            </a:r>
            <a:r>
              <a:rPr lang="en-GB" sz="2000" b="1" i="0" u="none" strike="noStrike" cap="none" dirty="0">
                <a:solidFill>
                  <a:schemeClr val="dk1"/>
                </a:solidFill>
                <a:latin typeface="Century Gothic"/>
                <a:ea typeface="Century Gothic"/>
                <a:cs typeface="Century Gothic"/>
                <a:sym typeface="Century Gothic"/>
              </a:rPr>
              <a:t>Which of these German words for people are (biological) gender neutral?</a:t>
            </a:r>
            <a:endParaRPr sz="1400" b="1" i="0" u="none" strike="noStrike" cap="none" dirty="0">
              <a:solidFill>
                <a:srgbClr val="000000"/>
              </a:solidFill>
              <a:latin typeface="Arial"/>
              <a:ea typeface="Arial"/>
              <a:cs typeface="Arial"/>
              <a:sym typeface="Arial"/>
            </a:endParaRPr>
          </a:p>
        </p:txBody>
      </p:sp>
      <p:sp>
        <p:nvSpPr>
          <p:cNvPr id="632" name="Google Shape;632;p11"/>
          <p:cNvSpPr txBox="1"/>
          <p:nvPr/>
        </p:nvSpPr>
        <p:spPr>
          <a:xfrm>
            <a:off x="6717184" y="1922263"/>
            <a:ext cx="500491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Ich, du, er, sie, es, wir, ihr, sie, Sie</a:t>
            </a:r>
            <a:endParaRPr sz="1400" b="0" i="0" u="none" strike="noStrike" cap="none">
              <a:solidFill>
                <a:srgbClr val="000000"/>
              </a:solidFill>
              <a:latin typeface="Arial"/>
              <a:ea typeface="Arial"/>
              <a:cs typeface="Arial"/>
              <a:sym typeface="Arial"/>
            </a:endParaRPr>
          </a:p>
        </p:txBody>
      </p:sp>
      <p:sp>
        <p:nvSpPr>
          <p:cNvPr id="633" name="Google Shape;633;p11"/>
          <p:cNvSpPr txBox="1"/>
          <p:nvPr/>
        </p:nvSpPr>
        <p:spPr>
          <a:xfrm>
            <a:off x="101600" y="1933453"/>
            <a:ext cx="661558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i="0" u="none" strike="noStrike" cap="none" dirty="0">
                <a:solidFill>
                  <a:schemeClr val="dk1"/>
                </a:solidFill>
                <a:latin typeface="Century Gothic"/>
                <a:ea typeface="Century Gothic"/>
                <a:cs typeface="Century Gothic"/>
                <a:sym typeface="Century Gothic"/>
              </a:rPr>
              <a:t>2. </a:t>
            </a:r>
            <a:r>
              <a:rPr lang="en-GB" sz="2000" b="1" i="0" u="none" strike="noStrike" cap="none" dirty="0">
                <a:solidFill>
                  <a:schemeClr val="dk1"/>
                </a:solidFill>
                <a:latin typeface="Century Gothic"/>
                <a:ea typeface="Century Gothic"/>
                <a:cs typeface="Century Gothic"/>
                <a:sym typeface="Century Gothic"/>
              </a:rPr>
              <a:t>Which German pronouns are gender neutral?</a:t>
            </a:r>
            <a:endParaRPr sz="1400" b="1" i="0" u="none" strike="noStrike" cap="none" dirty="0">
              <a:solidFill>
                <a:srgbClr val="000000"/>
              </a:solidFill>
              <a:latin typeface="Arial"/>
              <a:ea typeface="Arial"/>
              <a:cs typeface="Arial"/>
              <a:sym typeface="Arial"/>
            </a:endParaRPr>
          </a:p>
        </p:txBody>
      </p:sp>
      <p:sp>
        <p:nvSpPr>
          <p:cNvPr id="634" name="Google Shape;634;p11"/>
          <p:cNvSpPr/>
          <p:nvPr/>
        </p:nvSpPr>
        <p:spPr>
          <a:xfrm>
            <a:off x="191395" y="1444700"/>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Mensch</a:t>
            </a:r>
            <a:endParaRPr sz="1400" b="0" i="0" u="none" strike="noStrike" cap="none">
              <a:solidFill>
                <a:srgbClr val="000000"/>
              </a:solidFill>
              <a:latin typeface="Arial"/>
              <a:ea typeface="Arial"/>
              <a:cs typeface="Arial"/>
              <a:sym typeface="Arial"/>
            </a:endParaRPr>
          </a:p>
        </p:txBody>
      </p:sp>
      <p:sp>
        <p:nvSpPr>
          <p:cNvPr id="635" name="Google Shape;635;p11"/>
          <p:cNvSpPr/>
          <p:nvPr/>
        </p:nvSpPr>
        <p:spPr>
          <a:xfrm>
            <a:off x="1575695" y="1444700"/>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Junge</a:t>
            </a:r>
            <a:endParaRPr sz="2000" b="1" i="0" u="none" strike="noStrike" cap="none">
              <a:solidFill>
                <a:schemeClr val="lt1"/>
              </a:solidFill>
              <a:latin typeface="Century Gothic"/>
              <a:ea typeface="Century Gothic"/>
              <a:cs typeface="Century Gothic"/>
              <a:sym typeface="Century Gothic"/>
            </a:endParaRPr>
          </a:p>
        </p:txBody>
      </p:sp>
      <p:sp>
        <p:nvSpPr>
          <p:cNvPr id="636" name="Google Shape;636;p11"/>
          <p:cNvSpPr/>
          <p:nvPr/>
        </p:nvSpPr>
        <p:spPr>
          <a:xfrm>
            <a:off x="2959995" y="1426064"/>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Herr</a:t>
            </a:r>
            <a:endParaRPr sz="1400" b="0" i="0" u="none" strike="noStrike" cap="none">
              <a:solidFill>
                <a:srgbClr val="000000"/>
              </a:solidFill>
              <a:latin typeface="Arial"/>
              <a:ea typeface="Arial"/>
              <a:cs typeface="Arial"/>
              <a:sym typeface="Arial"/>
            </a:endParaRPr>
          </a:p>
        </p:txBody>
      </p:sp>
      <p:sp>
        <p:nvSpPr>
          <p:cNvPr id="637" name="Google Shape;637;p11"/>
          <p:cNvSpPr/>
          <p:nvPr/>
        </p:nvSpPr>
        <p:spPr>
          <a:xfrm>
            <a:off x="4344295" y="1426063"/>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Person</a:t>
            </a:r>
            <a:endParaRPr sz="1400" b="0" i="0" u="none" strike="noStrike" cap="none">
              <a:solidFill>
                <a:srgbClr val="000000"/>
              </a:solidFill>
              <a:latin typeface="Arial"/>
              <a:ea typeface="Arial"/>
              <a:cs typeface="Arial"/>
              <a:sym typeface="Arial"/>
            </a:endParaRPr>
          </a:p>
        </p:txBody>
      </p:sp>
      <p:sp>
        <p:nvSpPr>
          <p:cNvPr id="639" name="Google Shape;639;p11"/>
          <p:cNvSpPr/>
          <p:nvPr/>
        </p:nvSpPr>
        <p:spPr>
          <a:xfrm>
            <a:off x="5677795" y="1417596"/>
            <a:ext cx="1548505"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Deutscher</a:t>
            </a:r>
            <a:endParaRPr sz="2000" b="1" i="0" u="none" strike="noStrike" cap="none">
              <a:solidFill>
                <a:schemeClr val="lt1"/>
              </a:solidFill>
              <a:latin typeface="Century Gothic"/>
              <a:ea typeface="Century Gothic"/>
              <a:cs typeface="Century Gothic"/>
              <a:sym typeface="Century Gothic"/>
            </a:endParaRPr>
          </a:p>
        </p:txBody>
      </p:sp>
      <p:sp>
        <p:nvSpPr>
          <p:cNvPr id="640" name="Google Shape;640;p11"/>
          <p:cNvSpPr/>
          <p:nvPr/>
        </p:nvSpPr>
        <p:spPr>
          <a:xfrm>
            <a:off x="7405354" y="1417596"/>
            <a:ext cx="1775851"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Engländerin</a:t>
            </a:r>
            <a:endParaRPr sz="2000" b="1" i="0" u="none" strike="noStrike" cap="none">
              <a:solidFill>
                <a:schemeClr val="lt1"/>
              </a:solidFill>
              <a:latin typeface="Century Gothic"/>
              <a:ea typeface="Century Gothic"/>
              <a:cs typeface="Century Gothic"/>
              <a:sym typeface="Century Gothic"/>
            </a:endParaRPr>
          </a:p>
        </p:txBody>
      </p:sp>
      <p:sp>
        <p:nvSpPr>
          <p:cNvPr id="641" name="Google Shape;641;p11"/>
          <p:cNvSpPr/>
          <p:nvPr/>
        </p:nvSpPr>
        <p:spPr>
          <a:xfrm>
            <a:off x="9360262" y="1417596"/>
            <a:ext cx="126055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Freunde</a:t>
            </a:r>
            <a:endParaRPr sz="1400" b="0" i="0" u="none" strike="noStrike" cap="none">
              <a:solidFill>
                <a:srgbClr val="000000"/>
              </a:solidFill>
              <a:latin typeface="Arial"/>
              <a:ea typeface="Arial"/>
              <a:cs typeface="Arial"/>
              <a:sym typeface="Arial"/>
            </a:endParaRPr>
          </a:p>
        </p:txBody>
      </p:sp>
      <p:sp>
        <p:nvSpPr>
          <p:cNvPr id="642" name="Google Shape;642;p11"/>
          <p:cNvSpPr txBox="1"/>
          <p:nvPr/>
        </p:nvSpPr>
        <p:spPr>
          <a:xfrm>
            <a:off x="101600" y="2502689"/>
            <a:ext cx="6615584"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3. Some Germans who speak English well and want to be gender neutral use the pronoun ‘they’ in German, too. </a:t>
            </a:r>
            <a:r>
              <a:rPr lang="en-GB" sz="2000" b="1" i="0" u="none" strike="noStrike" cap="none" dirty="0">
                <a:solidFill>
                  <a:schemeClr val="dk1"/>
                </a:solidFill>
                <a:latin typeface="Century Gothic"/>
                <a:ea typeface="Century Gothic"/>
                <a:cs typeface="Century Gothic"/>
                <a:sym typeface="Century Gothic"/>
              </a:rPr>
              <a:t>What do these sentences mean?</a:t>
            </a:r>
            <a:endParaRPr sz="1400" b="1" i="0" u="none" strike="noStrike" cap="none" dirty="0">
              <a:solidFill>
                <a:srgbClr val="000000"/>
              </a:solidFill>
              <a:latin typeface="Arial"/>
              <a:ea typeface="Arial"/>
              <a:cs typeface="Arial"/>
              <a:sym typeface="Arial"/>
            </a:endParaRPr>
          </a:p>
        </p:txBody>
      </p:sp>
      <p:sp>
        <p:nvSpPr>
          <p:cNvPr id="643" name="Google Shape;643;p11"/>
          <p:cNvSpPr txBox="1"/>
          <p:nvPr/>
        </p:nvSpPr>
        <p:spPr>
          <a:xfrm>
            <a:off x="136088" y="3614207"/>
            <a:ext cx="500491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i</a:t>
            </a:r>
            <a:r>
              <a:rPr lang="en-GB" sz="2000" b="0" i="0" u="none" strike="noStrike" cap="none">
                <a:solidFill>
                  <a:schemeClr val="dk1"/>
                </a:solidFill>
                <a:latin typeface="Century Gothic"/>
                <a:ea typeface="Century Gothic"/>
                <a:cs typeface="Century Gothic"/>
                <a:sym typeface="Century Gothic"/>
              </a:rPr>
              <a:t>. </a:t>
            </a:r>
            <a:r>
              <a:rPr lang="en-GB" sz="2000" b="1" i="0" u="none" strike="noStrike" cap="none">
                <a:solidFill>
                  <a:schemeClr val="dk1"/>
                </a:solidFill>
                <a:latin typeface="Century Gothic"/>
                <a:ea typeface="Century Gothic"/>
                <a:cs typeface="Century Gothic"/>
                <a:sym typeface="Century Gothic"/>
              </a:rPr>
              <a:t>They </a:t>
            </a:r>
            <a:r>
              <a:rPr lang="en-GB" sz="2000" b="0" i="0" u="none" strike="noStrike" cap="none">
                <a:solidFill>
                  <a:schemeClr val="dk1"/>
                </a:solidFill>
                <a:latin typeface="Century Gothic"/>
                <a:ea typeface="Century Gothic"/>
                <a:cs typeface="Century Gothic"/>
                <a:sym typeface="Century Gothic"/>
              </a:rPr>
              <a:t>geht zum Supermarkt.</a:t>
            </a:r>
            <a:br>
              <a:rPr lang="en-GB" sz="2000" b="0" i="0" u="none" strike="noStrike" cap="none">
                <a:solidFill>
                  <a:schemeClr val="dk1"/>
                </a:solidFill>
                <a:latin typeface="Century Gothic"/>
                <a:ea typeface="Century Gothic"/>
                <a:cs typeface="Century Gothic"/>
                <a:sym typeface="Century Gothic"/>
              </a:rPr>
            </a:br>
            <a:r>
              <a:rPr lang="en-GB" sz="2000" b="1" i="0" u="none" strike="noStrike" cap="none">
                <a:solidFill>
                  <a:schemeClr val="dk1"/>
                </a:solidFill>
                <a:latin typeface="Century Gothic"/>
                <a:ea typeface="Century Gothic"/>
                <a:cs typeface="Century Gothic"/>
                <a:sym typeface="Century Gothic"/>
              </a:rPr>
              <a:t>ii</a:t>
            </a:r>
            <a:r>
              <a:rPr lang="en-GB" sz="2000" b="0" i="0" u="none" strike="noStrike" cap="none">
                <a:solidFill>
                  <a:schemeClr val="dk1"/>
                </a:solidFill>
                <a:latin typeface="Century Gothic"/>
                <a:ea typeface="Century Gothic"/>
                <a:cs typeface="Century Gothic"/>
                <a:sym typeface="Century Gothic"/>
              </a:rPr>
              <a:t>. Ich besuche </a:t>
            </a:r>
            <a:r>
              <a:rPr lang="en-GB" sz="2000" b="1" i="0" u="none" strike="noStrike" cap="none">
                <a:solidFill>
                  <a:schemeClr val="dk1"/>
                </a:solidFill>
                <a:latin typeface="Century Gothic"/>
                <a:ea typeface="Century Gothic"/>
                <a:cs typeface="Century Gothic"/>
                <a:sym typeface="Century Gothic"/>
              </a:rPr>
              <a:t>them</a:t>
            </a:r>
            <a:r>
              <a:rPr lang="en-GB" sz="2000" b="0" i="0" u="none" strike="noStrike" cap="none">
                <a:solidFill>
                  <a:schemeClr val="dk1"/>
                </a:solidFill>
                <a:latin typeface="Century Gothic"/>
                <a:ea typeface="Century Gothic"/>
                <a:cs typeface="Century Gothic"/>
                <a:sym typeface="Century Gothic"/>
              </a:rPr>
              <a:t> jede Woche.</a:t>
            </a:r>
            <a:br>
              <a:rPr lang="en-GB" sz="2000" b="0" i="0" u="none" strike="noStrike" cap="none">
                <a:solidFill>
                  <a:schemeClr val="dk1"/>
                </a:solidFill>
                <a:latin typeface="Century Gothic"/>
                <a:ea typeface="Century Gothic"/>
                <a:cs typeface="Century Gothic"/>
                <a:sym typeface="Century Gothic"/>
              </a:rPr>
            </a:br>
            <a:r>
              <a:rPr lang="en-GB" sz="2000" b="1" i="0" u="none" strike="noStrike" cap="none">
                <a:solidFill>
                  <a:schemeClr val="dk1"/>
                </a:solidFill>
                <a:latin typeface="Century Gothic"/>
                <a:ea typeface="Century Gothic"/>
                <a:cs typeface="Century Gothic"/>
                <a:sym typeface="Century Gothic"/>
              </a:rPr>
              <a:t>iii</a:t>
            </a:r>
            <a:r>
              <a:rPr lang="en-GB" sz="2000" b="0" i="0" u="none" strike="noStrike" cap="none">
                <a:solidFill>
                  <a:schemeClr val="dk1"/>
                </a:solidFill>
                <a:latin typeface="Century Gothic"/>
                <a:ea typeface="Century Gothic"/>
                <a:cs typeface="Century Gothic"/>
                <a:sym typeface="Century Gothic"/>
              </a:rPr>
              <a:t>. Ich gebe </a:t>
            </a:r>
            <a:r>
              <a:rPr lang="en-GB" sz="2000" b="1" i="0" u="none" strike="noStrike" cap="none">
                <a:solidFill>
                  <a:schemeClr val="dk1"/>
                </a:solidFill>
                <a:latin typeface="Century Gothic"/>
                <a:ea typeface="Century Gothic"/>
                <a:cs typeface="Century Gothic"/>
                <a:sym typeface="Century Gothic"/>
              </a:rPr>
              <a:t>them</a:t>
            </a:r>
            <a:r>
              <a:rPr lang="en-GB" sz="2000" b="0" i="0" u="none" strike="noStrike" cap="none">
                <a:solidFill>
                  <a:schemeClr val="dk1"/>
                </a:solidFill>
                <a:latin typeface="Century Gothic"/>
                <a:ea typeface="Century Gothic"/>
                <a:cs typeface="Century Gothic"/>
                <a:sym typeface="Century Gothic"/>
              </a:rPr>
              <a:t> ein Buch.</a:t>
            </a:r>
            <a:endParaRPr sz="1400" b="0" i="0" u="none" strike="noStrike" cap="none">
              <a:solidFill>
                <a:srgbClr val="000000"/>
              </a:solidFill>
              <a:latin typeface="Arial"/>
              <a:ea typeface="Arial"/>
              <a:cs typeface="Arial"/>
              <a:sym typeface="Arial"/>
            </a:endParaRPr>
          </a:p>
        </p:txBody>
      </p:sp>
      <p:sp>
        <p:nvSpPr>
          <p:cNvPr id="644" name="Google Shape;644;p11"/>
          <p:cNvSpPr/>
          <p:nvPr/>
        </p:nvSpPr>
        <p:spPr>
          <a:xfrm>
            <a:off x="6777900" y="1933453"/>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5" name="Google Shape;645;p11"/>
          <p:cNvSpPr/>
          <p:nvPr/>
        </p:nvSpPr>
        <p:spPr>
          <a:xfrm>
            <a:off x="7272471" y="1933453"/>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6" name="Google Shape;646;p11"/>
          <p:cNvSpPr/>
          <p:nvPr/>
        </p:nvSpPr>
        <p:spPr>
          <a:xfrm>
            <a:off x="9013617" y="1933453"/>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7" name="Google Shape;647;p11"/>
          <p:cNvSpPr/>
          <p:nvPr/>
        </p:nvSpPr>
        <p:spPr>
          <a:xfrm>
            <a:off x="9504178" y="1922262"/>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8" name="Google Shape;648;p11"/>
          <p:cNvSpPr/>
          <p:nvPr/>
        </p:nvSpPr>
        <p:spPr>
          <a:xfrm>
            <a:off x="9994010" y="1922262"/>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9" name="Google Shape;649;p11"/>
          <p:cNvSpPr txBox="1"/>
          <p:nvPr/>
        </p:nvSpPr>
        <p:spPr>
          <a:xfrm>
            <a:off x="48304" y="4725725"/>
            <a:ext cx="661558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4. There are many other options for gender neutral 3</a:t>
            </a:r>
            <a:r>
              <a:rPr lang="en-GB" sz="2000" b="0" i="0" u="none" strike="noStrike" cap="none" baseline="30000" dirty="0">
                <a:solidFill>
                  <a:schemeClr val="dk1"/>
                </a:solidFill>
                <a:latin typeface="Century Gothic"/>
                <a:ea typeface="Century Gothic"/>
                <a:cs typeface="Century Gothic"/>
                <a:sym typeface="Century Gothic"/>
              </a:rPr>
              <a:t>rd</a:t>
            </a:r>
            <a:r>
              <a:rPr lang="en-GB" sz="2000" b="0" i="0" u="none" strike="noStrike" cap="none" dirty="0">
                <a:solidFill>
                  <a:schemeClr val="dk1"/>
                </a:solidFill>
                <a:latin typeface="Century Gothic"/>
                <a:ea typeface="Century Gothic"/>
                <a:cs typeface="Century Gothic"/>
                <a:sym typeface="Century Gothic"/>
              </a:rPr>
              <a:t> person pronouns, but no widely accepted one. One option is ‘</a:t>
            </a:r>
            <a:r>
              <a:rPr lang="en-GB" sz="2000" b="1" i="0" u="none" strike="noStrike" cap="none" dirty="0" err="1">
                <a:solidFill>
                  <a:schemeClr val="dk1"/>
                </a:solidFill>
                <a:latin typeface="Century Gothic"/>
                <a:ea typeface="Century Gothic"/>
                <a:cs typeface="Century Gothic"/>
                <a:sym typeface="Century Gothic"/>
              </a:rPr>
              <a:t>xier</a:t>
            </a:r>
            <a:r>
              <a:rPr lang="en-GB" sz="2000" b="0" i="0" u="none" strike="noStrike" cap="none" dirty="0">
                <a:solidFill>
                  <a:schemeClr val="dk1"/>
                </a:solidFill>
                <a:latin typeface="Century Gothic"/>
                <a:ea typeface="Century Gothic"/>
                <a:cs typeface="Century Gothic"/>
                <a:sym typeface="Century Gothic"/>
              </a:rPr>
              <a:t>’. It changes form in R2(acc.) and R3(dat.), a bit like ‘er’. </a:t>
            </a:r>
            <a:r>
              <a:rPr lang="en-GB" sz="2000" b="1" i="0" u="none" strike="noStrike" cap="none" dirty="0">
                <a:solidFill>
                  <a:schemeClr val="dk1"/>
                </a:solidFill>
                <a:latin typeface="Century Gothic"/>
                <a:ea typeface="Century Gothic"/>
                <a:cs typeface="Century Gothic"/>
                <a:sym typeface="Century Gothic"/>
              </a:rPr>
              <a:t>Rewrite the sentences above using ‘</a:t>
            </a:r>
            <a:r>
              <a:rPr lang="en-GB" sz="2000" b="1" i="0" u="none" strike="noStrike" cap="none" dirty="0" err="1">
                <a:solidFill>
                  <a:schemeClr val="dk1"/>
                </a:solidFill>
                <a:latin typeface="Century Gothic"/>
                <a:ea typeface="Century Gothic"/>
                <a:cs typeface="Century Gothic"/>
                <a:sym typeface="Century Gothic"/>
              </a:rPr>
              <a:t>sie</a:t>
            </a:r>
            <a:r>
              <a:rPr lang="en-GB" sz="2000" b="1" i="0" u="none" strike="noStrike" cap="none" dirty="0">
                <a:solidFill>
                  <a:schemeClr val="dk1"/>
                </a:solidFill>
                <a:latin typeface="Century Gothic"/>
                <a:ea typeface="Century Gothic"/>
                <a:cs typeface="Century Gothic"/>
                <a:sym typeface="Century Gothic"/>
              </a:rPr>
              <a:t>’, ‘er’ and ‘</a:t>
            </a:r>
            <a:r>
              <a:rPr lang="en-GB" sz="2000" b="1" i="0" u="none" strike="noStrike" cap="none" dirty="0" err="1">
                <a:solidFill>
                  <a:schemeClr val="dk1"/>
                </a:solidFill>
                <a:latin typeface="Century Gothic"/>
                <a:ea typeface="Century Gothic"/>
                <a:cs typeface="Century Gothic"/>
                <a:sym typeface="Century Gothic"/>
              </a:rPr>
              <a:t>xier</a:t>
            </a:r>
            <a:r>
              <a:rPr lang="en-GB" sz="2000" b="1" i="0" u="none" strike="noStrike" cap="none" dirty="0">
                <a:solidFill>
                  <a:schemeClr val="dk1"/>
                </a:solidFill>
                <a:latin typeface="Century Gothic"/>
                <a:ea typeface="Century Gothic"/>
                <a:cs typeface="Century Gothic"/>
                <a:sym typeface="Century Gothic"/>
              </a:rPr>
              <a:t>’.</a:t>
            </a:r>
            <a:endParaRPr sz="1400" b="1" i="0" u="none" strike="noStrike" cap="none" dirty="0">
              <a:solidFill>
                <a:srgbClr val="000000"/>
              </a:solidFill>
              <a:latin typeface="Arial"/>
              <a:ea typeface="Arial"/>
              <a:cs typeface="Arial"/>
              <a:sym typeface="Arial"/>
            </a:endParaRPr>
          </a:p>
        </p:txBody>
      </p:sp>
      <p:sp>
        <p:nvSpPr>
          <p:cNvPr id="650" name="Google Shape;650;p11"/>
          <p:cNvSpPr txBox="1"/>
          <p:nvPr/>
        </p:nvSpPr>
        <p:spPr>
          <a:xfrm>
            <a:off x="6933839" y="5078556"/>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Xier </a:t>
            </a:r>
            <a:r>
              <a:rPr lang="en-GB" sz="2000" b="0" i="0" u="none" strike="noStrike" cap="none">
                <a:solidFill>
                  <a:srgbClr val="525050"/>
                </a:solidFill>
                <a:latin typeface="Century Gothic"/>
                <a:ea typeface="Century Gothic"/>
                <a:cs typeface="Century Gothic"/>
                <a:sym typeface="Century Gothic"/>
              </a:rPr>
              <a:t>geht zum Supermarkt.</a:t>
            </a:r>
            <a:endParaRPr sz="1800" b="0" i="0" u="none" strike="noStrike" cap="none">
              <a:solidFill>
                <a:schemeClr val="dk1"/>
              </a:solidFill>
              <a:latin typeface="Century Gothic"/>
              <a:ea typeface="Century Gothic"/>
              <a:cs typeface="Century Gothic"/>
              <a:sym typeface="Century Gothic"/>
            </a:endParaRPr>
          </a:p>
        </p:txBody>
      </p:sp>
      <p:sp>
        <p:nvSpPr>
          <p:cNvPr id="651" name="Google Shape;651;p11"/>
          <p:cNvSpPr txBox="1"/>
          <p:nvPr/>
        </p:nvSpPr>
        <p:spPr>
          <a:xfrm>
            <a:off x="6868204" y="5428965"/>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a:t>
            </a:r>
            <a:r>
              <a:rPr lang="en-GB" sz="2000" b="0" i="0" u="none" strike="noStrike" cap="none">
                <a:solidFill>
                  <a:srgbClr val="525050"/>
                </a:solidFill>
                <a:latin typeface="Century Gothic"/>
                <a:ea typeface="Century Gothic"/>
                <a:cs typeface="Century Gothic"/>
                <a:sym typeface="Century Gothic"/>
              </a:rPr>
              <a:t>. Ich besuche </a:t>
            </a:r>
            <a:r>
              <a:rPr lang="en-GB" sz="2000" b="1" i="0" u="none" strike="noStrike" cap="none">
                <a:solidFill>
                  <a:srgbClr val="525050"/>
                </a:solidFill>
                <a:latin typeface="Century Gothic"/>
                <a:ea typeface="Century Gothic"/>
                <a:cs typeface="Century Gothic"/>
                <a:sym typeface="Century Gothic"/>
              </a:rPr>
              <a:t>xien</a:t>
            </a:r>
            <a:r>
              <a:rPr lang="en-GB" sz="2000" b="0" i="0" u="none" strike="noStrike" cap="none">
                <a:solidFill>
                  <a:srgbClr val="525050"/>
                </a:solidFill>
                <a:latin typeface="Century Gothic"/>
                <a:ea typeface="Century Gothic"/>
                <a:cs typeface="Century Gothic"/>
                <a:sym typeface="Century Gothic"/>
              </a:rPr>
              <a:t> jede Woche.</a:t>
            </a:r>
            <a:endParaRPr sz="1800" b="0" i="0" u="none" strike="noStrike" cap="none">
              <a:solidFill>
                <a:schemeClr val="dk1"/>
              </a:solidFill>
              <a:latin typeface="Century Gothic"/>
              <a:ea typeface="Century Gothic"/>
              <a:cs typeface="Century Gothic"/>
              <a:sym typeface="Century Gothic"/>
            </a:endParaRPr>
          </a:p>
        </p:txBody>
      </p:sp>
      <p:sp>
        <p:nvSpPr>
          <p:cNvPr id="652" name="Google Shape;652;p11"/>
          <p:cNvSpPr txBox="1"/>
          <p:nvPr/>
        </p:nvSpPr>
        <p:spPr>
          <a:xfrm>
            <a:off x="6838440" y="5786058"/>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iii</a:t>
            </a:r>
            <a:r>
              <a:rPr lang="en-GB" sz="2000" b="0" i="0" u="none" strike="noStrike" cap="none">
                <a:solidFill>
                  <a:srgbClr val="525050"/>
                </a:solidFill>
                <a:latin typeface="Century Gothic"/>
                <a:ea typeface="Century Gothic"/>
                <a:cs typeface="Century Gothic"/>
                <a:sym typeface="Century Gothic"/>
              </a:rPr>
              <a:t>. Ich gebe </a:t>
            </a:r>
            <a:r>
              <a:rPr lang="en-GB" sz="2000" b="1" i="0" u="none" strike="noStrike" cap="none">
                <a:solidFill>
                  <a:srgbClr val="525050"/>
                </a:solidFill>
                <a:latin typeface="Century Gothic"/>
                <a:ea typeface="Century Gothic"/>
                <a:cs typeface="Century Gothic"/>
                <a:sym typeface="Century Gothic"/>
              </a:rPr>
              <a:t>xiem</a:t>
            </a:r>
            <a:r>
              <a:rPr lang="en-GB" sz="2000" b="0" i="0" u="none" strike="noStrike" cap="none">
                <a:solidFill>
                  <a:srgbClr val="525050"/>
                </a:solidFill>
                <a:latin typeface="Century Gothic"/>
                <a:ea typeface="Century Gothic"/>
                <a:cs typeface="Century Gothic"/>
                <a:sym typeface="Century Gothic"/>
              </a:rPr>
              <a:t> ein Buch.</a:t>
            </a:r>
            <a:endParaRPr sz="1800" b="0" i="0" u="none" strike="noStrike" cap="none">
              <a:solidFill>
                <a:schemeClr val="dk1"/>
              </a:solidFill>
              <a:latin typeface="Century Gothic"/>
              <a:ea typeface="Century Gothic"/>
              <a:cs typeface="Century Gothic"/>
              <a:sym typeface="Century Gothic"/>
            </a:endParaRPr>
          </a:p>
        </p:txBody>
      </p:sp>
      <p:sp>
        <p:nvSpPr>
          <p:cNvPr id="653" name="Google Shape;653;p11"/>
          <p:cNvSpPr txBox="1"/>
          <p:nvPr/>
        </p:nvSpPr>
        <p:spPr>
          <a:xfrm>
            <a:off x="6838440" y="2435028"/>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Sie </a:t>
            </a:r>
            <a:r>
              <a:rPr lang="en-GB" sz="2000" b="0" i="0" u="none" strike="noStrike" cap="none">
                <a:solidFill>
                  <a:srgbClr val="525050"/>
                </a:solidFill>
                <a:latin typeface="Century Gothic"/>
                <a:ea typeface="Century Gothic"/>
                <a:cs typeface="Century Gothic"/>
                <a:sym typeface="Century Gothic"/>
              </a:rPr>
              <a:t>geht zum Supermarkt.</a:t>
            </a:r>
            <a:endParaRPr sz="1800" b="0" i="0" u="none" strike="noStrike" cap="none">
              <a:solidFill>
                <a:schemeClr val="dk1"/>
              </a:solidFill>
              <a:latin typeface="Century Gothic"/>
              <a:ea typeface="Century Gothic"/>
              <a:cs typeface="Century Gothic"/>
              <a:sym typeface="Century Gothic"/>
            </a:endParaRPr>
          </a:p>
        </p:txBody>
      </p:sp>
      <p:sp>
        <p:nvSpPr>
          <p:cNvPr id="654" name="Google Shape;654;p11"/>
          <p:cNvSpPr txBox="1"/>
          <p:nvPr/>
        </p:nvSpPr>
        <p:spPr>
          <a:xfrm>
            <a:off x="6772805" y="2785437"/>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a:t>
            </a:r>
            <a:r>
              <a:rPr lang="en-GB" sz="2000" b="0" i="0" u="none" strike="noStrike" cap="none">
                <a:solidFill>
                  <a:srgbClr val="525050"/>
                </a:solidFill>
                <a:latin typeface="Century Gothic"/>
                <a:ea typeface="Century Gothic"/>
                <a:cs typeface="Century Gothic"/>
                <a:sym typeface="Century Gothic"/>
              </a:rPr>
              <a:t>. Ich besuche </a:t>
            </a:r>
            <a:r>
              <a:rPr lang="en-GB" sz="2000" b="1" i="0" u="none" strike="noStrike" cap="none">
                <a:solidFill>
                  <a:srgbClr val="525050"/>
                </a:solidFill>
                <a:latin typeface="Century Gothic"/>
                <a:ea typeface="Century Gothic"/>
                <a:cs typeface="Century Gothic"/>
                <a:sym typeface="Century Gothic"/>
              </a:rPr>
              <a:t>sie</a:t>
            </a:r>
            <a:r>
              <a:rPr lang="en-GB" sz="2000" b="0" i="0" u="none" strike="noStrike" cap="none">
                <a:solidFill>
                  <a:srgbClr val="525050"/>
                </a:solidFill>
                <a:latin typeface="Century Gothic"/>
                <a:ea typeface="Century Gothic"/>
                <a:cs typeface="Century Gothic"/>
                <a:sym typeface="Century Gothic"/>
              </a:rPr>
              <a:t> jede Woche.</a:t>
            </a:r>
            <a:endParaRPr sz="1800" b="0" i="0" u="none" strike="noStrike" cap="none">
              <a:solidFill>
                <a:schemeClr val="dk1"/>
              </a:solidFill>
              <a:latin typeface="Century Gothic"/>
              <a:ea typeface="Century Gothic"/>
              <a:cs typeface="Century Gothic"/>
              <a:sym typeface="Century Gothic"/>
            </a:endParaRPr>
          </a:p>
        </p:txBody>
      </p:sp>
      <p:sp>
        <p:nvSpPr>
          <p:cNvPr id="655" name="Google Shape;655;p11"/>
          <p:cNvSpPr txBox="1"/>
          <p:nvPr/>
        </p:nvSpPr>
        <p:spPr>
          <a:xfrm>
            <a:off x="6743041" y="3142530"/>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iii</a:t>
            </a:r>
            <a:r>
              <a:rPr lang="en-GB" sz="2000" b="0" i="0" u="none" strike="noStrike" cap="none">
                <a:solidFill>
                  <a:srgbClr val="525050"/>
                </a:solidFill>
                <a:latin typeface="Century Gothic"/>
                <a:ea typeface="Century Gothic"/>
                <a:cs typeface="Century Gothic"/>
                <a:sym typeface="Century Gothic"/>
              </a:rPr>
              <a:t>. Ich gebe </a:t>
            </a:r>
            <a:r>
              <a:rPr lang="en-GB" sz="2000" b="1" i="0" u="none" strike="noStrike" cap="none">
                <a:solidFill>
                  <a:srgbClr val="525050"/>
                </a:solidFill>
                <a:latin typeface="Century Gothic"/>
                <a:ea typeface="Century Gothic"/>
                <a:cs typeface="Century Gothic"/>
                <a:sym typeface="Century Gothic"/>
              </a:rPr>
              <a:t>ihr</a:t>
            </a:r>
            <a:r>
              <a:rPr lang="en-GB" sz="2000" b="0" i="0" u="none" strike="noStrike" cap="none">
                <a:solidFill>
                  <a:srgbClr val="525050"/>
                </a:solidFill>
                <a:latin typeface="Century Gothic"/>
                <a:ea typeface="Century Gothic"/>
                <a:cs typeface="Century Gothic"/>
                <a:sym typeface="Century Gothic"/>
              </a:rPr>
              <a:t> ein Buch.</a:t>
            </a:r>
            <a:endParaRPr sz="1800" b="0" i="0" u="none" strike="noStrike" cap="none">
              <a:solidFill>
                <a:schemeClr val="dk1"/>
              </a:solidFill>
              <a:latin typeface="Century Gothic"/>
              <a:ea typeface="Century Gothic"/>
              <a:cs typeface="Century Gothic"/>
              <a:sym typeface="Century Gothic"/>
            </a:endParaRPr>
          </a:p>
        </p:txBody>
      </p:sp>
      <p:sp>
        <p:nvSpPr>
          <p:cNvPr id="656" name="Google Shape;656;p11"/>
          <p:cNvSpPr txBox="1"/>
          <p:nvPr/>
        </p:nvSpPr>
        <p:spPr>
          <a:xfrm>
            <a:off x="6868204" y="3669424"/>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Er </a:t>
            </a:r>
            <a:r>
              <a:rPr lang="en-GB" sz="2000" b="0" i="0" u="none" strike="noStrike" cap="none">
                <a:solidFill>
                  <a:srgbClr val="525050"/>
                </a:solidFill>
                <a:latin typeface="Century Gothic"/>
                <a:ea typeface="Century Gothic"/>
                <a:cs typeface="Century Gothic"/>
                <a:sym typeface="Century Gothic"/>
              </a:rPr>
              <a:t>geht zum Supermarkt.</a:t>
            </a:r>
            <a:endParaRPr sz="1800" b="0" i="0" u="none" strike="noStrike" cap="none">
              <a:solidFill>
                <a:schemeClr val="dk1"/>
              </a:solidFill>
              <a:latin typeface="Century Gothic"/>
              <a:ea typeface="Century Gothic"/>
              <a:cs typeface="Century Gothic"/>
              <a:sym typeface="Century Gothic"/>
            </a:endParaRPr>
          </a:p>
        </p:txBody>
      </p:sp>
      <p:sp>
        <p:nvSpPr>
          <p:cNvPr id="657" name="Google Shape;657;p11"/>
          <p:cNvSpPr txBox="1"/>
          <p:nvPr/>
        </p:nvSpPr>
        <p:spPr>
          <a:xfrm>
            <a:off x="6802569" y="4019833"/>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a:t>
            </a:r>
            <a:r>
              <a:rPr lang="en-GB" sz="2000" b="0" i="0" u="none" strike="noStrike" cap="none">
                <a:solidFill>
                  <a:srgbClr val="525050"/>
                </a:solidFill>
                <a:latin typeface="Century Gothic"/>
                <a:ea typeface="Century Gothic"/>
                <a:cs typeface="Century Gothic"/>
                <a:sym typeface="Century Gothic"/>
              </a:rPr>
              <a:t>. Ich besuche </a:t>
            </a:r>
            <a:r>
              <a:rPr lang="en-GB" sz="2000" b="1" i="0" u="none" strike="noStrike" cap="none">
                <a:solidFill>
                  <a:srgbClr val="525050"/>
                </a:solidFill>
                <a:latin typeface="Century Gothic"/>
                <a:ea typeface="Century Gothic"/>
                <a:cs typeface="Century Gothic"/>
                <a:sym typeface="Century Gothic"/>
              </a:rPr>
              <a:t>ihn</a:t>
            </a:r>
            <a:r>
              <a:rPr lang="en-GB" sz="2000" b="0" i="0" u="none" strike="noStrike" cap="none">
                <a:solidFill>
                  <a:srgbClr val="525050"/>
                </a:solidFill>
                <a:latin typeface="Century Gothic"/>
                <a:ea typeface="Century Gothic"/>
                <a:cs typeface="Century Gothic"/>
                <a:sym typeface="Century Gothic"/>
              </a:rPr>
              <a:t> jede Woche.</a:t>
            </a:r>
            <a:endParaRPr sz="1800" b="0" i="0" u="none" strike="noStrike" cap="none">
              <a:solidFill>
                <a:schemeClr val="dk1"/>
              </a:solidFill>
              <a:latin typeface="Century Gothic"/>
              <a:ea typeface="Century Gothic"/>
              <a:cs typeface="Century Gothic"/>
              <a:sym typeface="Century Gothic"/>
            </a:endParaRPr>
          </a:p>
        </p:txBody>
      </p:sp>
      <p:sp>
        <p:nvSpPr>
          <p:cNvPr id="658" name="Google Shape;658;p11"/>
          <p:cNvSpPr txBox="1"/>
          <p:nvPr/>
        </p:nvSpPr>
        <p:spPr>
          <a:xfrm>
            <a:off x="6772805" y="4376926"/>
            <a:ext cx="48836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525050"/>
                </a:solidFill>
                <a:latin typeface="Century Gothic"/>
                <a:ea typeface="Century Gothic"/>
                <a:cs typeface="Century Gothic"/>
                <a:sym typeface="Century Gothic"/>
              </a:rPr>
              <a:t>iii</a:t>
            </a:r>
            <a:r>
              <a:rPr lang="en-GB" sz="2000" b="0" i="0" u="none" strike="noStrike" cap="none">
                <a:solidFill>
                  <a:srgbClr val="525050"/>
                </a:solidFill>
                <a:latin typeface="Century Gothic"/>
                <a:ea typeface="Century Gothic"/>
                <a:cs typeface="Century Gothic"/>
                <a:sym typeface="Century Gothic"/>
              </a:rPr>
              <a:t>. Ich gebe </a:t>
            </a:r>
            <a:r>
              <a:rPr lang="en-GB" sz="2000" b="1" i="0" u="none" strike="noStrike" cap="none">
                <a:solidFill>
                  <a:srgbClr val="525050"/>
                </a:solidFill>
                <a:latin typeface="Century Gothic"/>
                <a:ea typeface="Century Gothic"/>
                <a:cs typeface="Century Gothic"/>
                <a:sym typeface="Century Gothic"/>
              </a:rPr>
              <a:t>ihm</a:t>
            </a:r>
            <a:r>
              <a:rPr lang="en-GB" sz="2000" b="0" i="0" u="none" strike="noStrike" cap="none">
                <a:solidFill>
                  <a:srgbClr val="525050"/>
                </a:solidFill>
                <a:latin typeface="Century Gothic"/>
                <a:ea typeface="Century Gothic"/>
                <a:cs typeface="Century Gothic"/>
                <a:sym typeface="Century Gothic"/>
              </a:rPr>
              <a:t> ein Buch.</a:t>
            </a:r>
            <a:endParaRPr sz="1800" b="0" i="0" u="none" strike="noStrike" cap="none">
              <a:solidFill>
                <a:schemeClr val="dk1"/>
              </a:solidFill>
              <a:latin typeface="Century Gothic"/>
              <a:ea typeface="Century Gothic"/>
              <a:cs typeface="Century Gothic"/>
              <a:sym typeface="Century Gothic"/>
            </a:endParaRPr>
          </a:p>
        </p:txBody>
      </p:sp>
      <p:sp>
        <p:nvSpPr>
          <p:cNvPr id="659" name="Google Shape;659;p11"/>
          <p:cNvSpPr/>
          <p:nvPr/>
        </p:nvSpPr>
        <p:spPr>
          <a:xfrm>
            <a:off x="6868204" y="37329"/>
            <a:ext cx="4036602" cy="874420"/>
          </a:xfrm>
          <a:prstGeom prst="wedgeRoundRectCallout">
            <a:avLst>
              <a:gd name="adj1" fmla="val -70237"/>
              <a:gd name="adj2" fmla="val 36357"/>
              <a:gd name="adj3" fmla="val 16667"/>
            </a:avLst>
          </a:prstGeom>
          <a:solidFill>
            <a:schemeClr val="accent1"/>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entury Gothic"/>
                <a:ea typeface="Century Gothic"/>
                <a:cs typeface="Century Gothic"/>
                <a:sym typeface="Century Gothic"/>
              </a:rPr>
              <a:t>The word ‘Gender’ in German can be pronounced with hard [g] OR soft [g], as in English.</a:t>
            </a:r>
            <a:endParaRPr sz="1400" b="0" i="0" u="none" strike="noStrike" cap="none">
              <a:solidFill>
                <a:srgbClr val="000000"/>
              </a:solidFill>
              <a:latin typeface="Arial"/>
              <a:ea typeface="Arial"/>
              <a:cs typeface="Arial"/>
              <a:sym typeface="Arial"/>
            </a:endParaRPr>
          </a:p>
        </p:txBody>
      </p:sp>
      <p:sp>
        <p:nvSpPr>
          <p:cNvPr id="660" name="Google Shape;660;p11"/>
          <p:cNvSpPr/>
          <p:nvPr/>
        </p:nvSpPr>
        <p:spPr>
          <a:xfrm>
            <a:off x="10456406" y="1933498"/>
            <a:ext cx="448400" cy="388920"/>
          </a:xfrm>
          <a:prstGeom prst="roundRect">
            <a:avLst>
              <a:gd name="adj" fmla="val 16667"/>
            </a:avLst>
          </a:prstGeom>
          <a:solidFill>
            <a:schemeClr val="accen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1" name="Google Shape;661;p11">
            <a:hlinkClick r:id="" action="ppaction://noaction">
              <a:snd r:embed="rId4" name="10.1.1.3 slide 10 1.wav"/>
            </a:hlinkClick>
          </p:cNvPr>
          <p:cNvSpPr/>
          <p:nvPr/>
        </p:nvSpPr>
        <p:spPr>
          <a:xfrm>
            <a:off x="11151220" y="5078556"/>
            <a:ext cx="367990" cy="326061"/>
          </a:xfrm>
          <a:custGeom>
            <a:avLst/>
            <a:gdLst/>
            <a:ahLst/>
            <a:cxnLst/>
            <a:rect l="l" t="t" r="r" b="b"/>
            <a:pathLst>
              <a:path w="120000" h="120000" extrusionOk="0">
                <a:moveTo>
                  <a:pt x="0" y="0"/>
                </a:moveTo>
                <a:lnTo>
                  <a:pt x="120000" y="0"/>
                </a:lnTo>
                <a:lnTo>
                  <a:pt x="120000" y="120000"/>
                </a:lnTo>
                <a:lnTo>
                  <a:pt x="0" y="120000"/>
                </a:lnTo>
                <a:close/>
                <a:moveTo>
                  <a:pt x="99873" y="60000"/>
                </a:moveTo>
                <a:lnTo>
                  <a:pt x="20127" y="15000"/>
                </a:lnTo>
                <a:lnTo>
                  <a:pt x="20127" y="105000"/>
                </a:lnTo>
                <a:close/>
              </a:path>
              <a:path w="120000" h="120000" fill="darken" extrusionOk="0">
                <a:moveTo>
                  <a:pt x="99873" y="60000"/>
                </a:moveTo>
                <a:lnTo>
                  <a:pt x="20127" y="15000"/>
                </a:lnTo>
                <a:lnTo>
                  <a:pt x="20127" y="105000"/>
                </a:lnTo>
                <a:close/>
              </a:path>
              <a:path w="120000" h="120000" fill="none" extrusionOk="0">
                <a:moveTo>
                  <a:pt x="99873" y="60000"/>
                </a:moveTo>
                <a:lnTo>
                  <a:pt x="20127" y="105000"/>
                </a:lnTo>
                <a:lnTo>
                  <a:pt x="20127" y="15000"/>
                </a:lnTo>
                <a:close/>
              </a:path>
              <a:path w="120000" h="120000" fill="none" extrusionOk="0">
                <a:moveTo>
                  <a:pt x="0" y="0"/>
                </a:moveTo>
                <a:lnTo>
                  <a:pt x="120000" y="0"/>
                </a:lnTo>
                <a:lnTo>
                  <a:pt x="120000" y="120000"/>
                </a:lnTo>
                <a:lnTo>
                  <a:pt x="0" y="120000"/>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2" name="Google Shape;662;p11">
            <a:hlinkClick r:id="" action="ppaction://noaction">
              <a:snd r:embed="rId5" name="10.1.1.3 slide 10 2.wav"/>
            </a:hlinkClick>
          </p:cNvPr>
          <p:cNvSpPr/>
          <p:nvPr/>
        </p:nvSpPr>
        <p:spPr>
          <a:xfrm>
            <a:off x="11151220" y="5455632"/>
            <a:ext cx="367990" cy="326061"/>
          </a:xfrm>
          <a:custGeom>
            <a:avLst/>
            <a:gdLst/>
            <a:ahLst/>
            <a:cxnLst/>
            <a:rect l="l" t="t" r="r" b="b"/>
            <a:pathLst>
              <a:path w="120000" h="120000" extrusionOk="0">
                <a:moveTo>
                  <a:pt x="0" y="0"/>
                </a:moveTo>
                <a:lnTo>
                  <a:pt x="120000" y="0"/>
                </a:lnTo>
                <a:lnTo>
                  <a:pt x="120000" y="120000"/>
                </a:lnTo>
                <a:lnTo>
                  <a:pt x="0" y="120000"/>
                </a:lnTo>
                <a:close/>
                <a:moveTo>
                  <a:pt x="99873" y="60000"/>
                </a:moveTo>
                <a:lnTo>
                  <a:pt x="20127" y="15000"/>
                </a:lnTo>
                <a:lnTo>
                  <a:pt x="20127" y="105000"/>
                </a:lnTo>
                <a:close/>
              </a:path>
              <a:path w="120000" h="120000" fill="darken" extrusionOk="0">
                <a:moveTo>
                  <a:pt x="99873" y="60000"/>
                </a:moveTo>
                <a:lnTo>
                  <a:pt x="20127" y="15000"/>
                </a:lnTo>
                <a:lnTo>
                  <a:pt x="20127" y="105000"/>
                </a:lnTo>
                <a:close/>
              </a:path>
              <a:path w="120000" h="120000" fill="none" extrusionOk="0">
                <a:moveTo>
                  <a:pt x="99873" y="60000"/>
                </a:moveTo>
                <a:lnTo>
                  <a:pt x="20127" y="105000"/>
                </a:lnTo>
                <a:lnTo>
                  <a:pt x="20127" y="15000"/>
                </a:lnTo>
                <a:close/>
              </a:path>
              <a:path w="120000" h="120000" fill="none" extrusionOk="0">
                <a:moveTo>
                  <a:pt x="0" y="0"/>
                </a:moveTo>
                <a:lnTo>
                  <a:pt x="120000" y="0"/>
                </a:lnTo>
                <a:lnTo>
                  <a:pt x="120000" y="120000"/>
                </a:lnTo>
                <a:lnTo>
                  <a:pt x="0" y="120000"/>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63" name="Google Shape;663;p11">
            <a:hlinkClick r:id="" action="ppaction://noaction">
              <a:snd r:embed="rId6" name="10.1.1.3 slide 10 3.wav"/>
            </a:hlinkClick>
          </p:cNvPr>
          <p:cNvSpPr/>
          <p:nvPr/>
        </p:nvSpPr>
        <p:spPr>
          <a:xfrm>
            <a:off x="11151220" y="5810406"/>
            <a:ext cx="367990" cy="326061"/>
          </a:xfrm>
          <a:custGeom>
            <a:avLst/>
            <a:gdLst/>
            <a:ahLst/>
            <a:cxnLst/>
            <a:rect l="l" t="t" r="r" b="b"/>
            <a:pathLst>
              <a:path w="120000" h="120000" extrusionOk="0">
                <a:moveTo>
                  <a:pt x="0" y="0"/>
                </a:moveTo>
                <a:lnTo>
                  <a:pt x="120000" y="0"/>
                </a:lnTo>
                <a:lnTo>
                  <a:pt x="120000" y="120000"/>
                </a:lnTo>
                <a:lnTo>
                  <a:pt x="0" y="120000"/>
                </a:lnTo>
                <a:close/>
                <a:moveTo>
                  <a:pt x="99873" y="60000"/>
                </a:moveTo>
                <a:lnTo>
                  <a:pt x="20127" y="15000"/>
                </a:lnTo>
                <a:lnTo>
                  <a:pt x="20127" y="105000"/>
                </a:lnTo>
                <a:close/>
              </a:path>
              <a:path w="120000" h="120000" fill="darken" extrusionOk="0">
                <a:moveTo>
                  <a:pt x="99873" y="60000"/>
                </a:moveTo>
                <a:lnTo>
                  <a:pt x="20127" y="15000"/>
                </a:lnTo>
                <a:lnTo>
                  <a:pt x="20127" y="105000"/>
                </a:lnTo>
                <a:close/>
              </a:path>
              <a:path w="120000" h="120000" fill="none" extrusionOk="0">
                <a:moveTo>
                  <a:pt x="99873" y="60000"/>
                </a:moveTo>
                <a:lnTo>
                  <a:pt x="20127" y="105000"/>
                </a:lnTo>
                <a:lnTo>
                  <a:pt x="20127" y="15000"/>
                </a:lnTo>
                <a:close/>
              </a:path>
              <a:path w="120000" h="120000" fill="none" extrusionOk="0">
                <a:moveTo>
                  <a:pt x="0" y="0"/>
                </a:moveTo>
                <a:lnTo>
                  <a:pt x="120000" y="0"/>
                </a:lnTo>
                <a:lnTo>
                  <a:pt x="120000" y="120000"/>
                </a:lnTo>
                <a:lnTo>
                  <a:pt x="0" y="120000"/>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34"/>
                                        </p:tgtEl>
                                        <p:attrNameLst>
                                          <p:attrName>fillcolor</p:attrName>
                                        </p:attrNameLst>
                                      </p:cBhvr>
                                      <p:to>
                                        <a:srgbClr val="FFC000"/>
                                      </p:to>
                                    </p:animClr>
                                    <p:set>
                                      <p:cBhvr>
                                        <p:cTn id="7" dur="2000" fill="hold"/>
                                        <p:tgtEl>
                                          <p:spTgt spid="634"/>
                                        </p:tgtEl>
                                        <p:attrNameLst>
                                          <p:attrName>fill.type</p:attrName>
                                        </p:attrNameLst>
                                      </p:cBhvr>
                                      <p:to>
                                        <p:strVal val="solid"/>
                                      </p:to>
                                    </p:set>
                                    <p:set>
                                      <p:cBhvr>
                                        <p:cTn id="8" dur="2000" fill="hold"/>
                                        <p:tgtEl>
                                          <p:spTgt spid="63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637"/>
                                        </p:tgtEl>
                                        <p:attrNameLst>
                                          <p:attrName>fillcolor</p:attrName>
                                        </p:attrNameLst>
                                      </p:cBhvr>
                                      <p:to>
                                        <a:srgbClr val="FFC000"/>
                                      </p:to>
                                    </p:animClr>
                                    <p:set>
                                      <p:cBhvr>
                                        <p:cTn id="11" dur="2000" fill="hold"/>
                                        <p:tgtEl>
                                          <p:spTgt spid="637"/>
                                        </p:tgtEl>
                                        <p:attrNameLst>
                                          <p:attrName>fill.type</p:attrName>
                                        </p:attrNameLst>
                                      </p:cBhvr>
                                      <p:to>
                                        <p:strVal val="solid"/>
                                      </p:to>
                                    </p:set>
                                    <p:set>
                                      <p:cBhvr>
                                        <p:cTn id="12" dur="2000" fill="hold"/>
                                        <p:tgtEl>
                                          <p:spTgt spid="637"/>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2"/>
          <p:cNvSpPr txBox="1">
            <a:spLocks noGrp="1"/>
          </p:cNvSpPr>
          <p:nvPr>
            <p:ph type="title"/>
          </p:nvPr>
        </p:nvSpPr>
        <p:spPr>
          <a:xfrm>
            <a:off x="0" y="213557"/>
            <a:ext cx="661558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Genderneutrale Sprache [2/2]</a:t>
            </a:r>
            <a:endParaRPr/>
          </a:p>
        </p:txBody>
      </p:sp>
      <p:sp>
        <p:nvSpPr>
          <p:cNvPr id="670" name="Google Shape;670;p12"/>
          <p:cNvSpPr/>
          <p:nvPr/>
        </p:nvSpPr>
        <p:spPr>
          <a:xfrm>
            <a:off x="11057206" y="86962"/>
            <a:ext cx="1064454"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lesen</a:t>
            </a:r>
            <a:endParaRPr sz="2000" b="1" i="0" u="none" strike="noStrike" cap="none">
              <a:solidFill>
                <a:schemeClr val="lt1"/>
              </a:solidFill>
              <a:latin typeface="Century Gothic"/>
              <a:ea typeface="Century Gothic"/>
              <a:cs typeface="Century Gothic"/>
              <a:sym typeface="Century Gothic"/>
            </a:endParaRPr>
          </a:p>
        </p:txBody>
      </p:sp>
      <p:sp>
        <p:nvSpPr>
          <p:cNvPr id="671" name="Google Shape;671;p12"/>
          <p:cNvSpPr txBox="1"/>
          <p:nvPr/>
        </p:nvSpPr>
        <p:spPr>
          <a:xfrm>
            <a:off x="101600" y="1077356"/>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5. You have already met the </a:t>
            </a:r>
            <a:r>
              <a:rPr lang="en-GB" sz="2000" b="1" i="0" u="none" strike="noStrike" cap="none" dirty="0" err="1">
                <a:solidFill>
                  <a:schemeClr val="dk1"/>
                </a:solidFill>
                <a:latin typeface="Century Gothic"/>
                <a:ea typeface="Century Gothic"/>
                <a:cs typeface="Century Gothic"/>
                <a:sym typeface="Century Gothic"/>
              </a:rPr>
              <a:t>Gendersternchen</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chemeClr val="dk1"/>
                </a:solidFill>
                <a:latin typeface="Century Gothic"/>
                <a:ea typeface="Century Gothic"/>
                <a:cs typeface="Century Gothic"/>
                <a:sym typeface="Century Gothic"/>
              </a:rPr>
              <a:t>Write one example of its use.  </a:t>
            </a:r>
            <a:endParaRPr sz="1400" b="1" i="0" u="none" strike="noStrike" cap="none" dirty="0">
              <a:solidFill>
                <a:srgbClr val="000000"/>
              </a:solidFill>
              <a:sym typeface="Arial"/>
            </a:endParaRPr>
          </a:p>
        </p:txBody>
      </p:sp>
      <p:sp>
        <p:nvSpPr>
          <p:cNvPr id="672" name="Google Shape;672;p12"/>
          <p:cNvSpPr txBox="1"/>
          <p:nvPr/>
        </p:nvSpPr>
        <p:spPr>
          <a:xfrm>
            <a:off x="222250" y="2439427"/>
            <a:ext cx="11747500" cy="2246769"/>
          </a:xfrm>
          <a:prstGeom prst="rect">
            <a:avLst/>
          </a:prstGeom>
          <a:solidFill>
            <a:srgbClr val="FFF6E7"/>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In der </a:t>
            </a:r>
            <a:r>
              <a:rPr lang="en-GB" sz="2000" b="0" i="0" u="none" strike="noStrike" cap="none" dirty="0" err="1">
                <a:solidFill>
                  <a:schemeClr val="dk1"/>
                </a:solidFill>
                <a:latin typeface="Century Gothic"/>
                <a:ea typeface="Century Gothic"/>
                <a:cs typeface="Century Gothic"/>
                <a:sym typeface="Century Gothic"/>
              </a:rPr>
              <a:t>deutschen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Sprache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haben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Wörter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Menschen </a:t>
            </a:r>
            <a:r>
              <a:rPr lang="en-GB" sz="2000" b="0" i="0" u="none" strike="noStrike" cap="none" dirty="0" err="1">
                <a:solidFill>
                  <a:schemeClr val="dk1"/>
                </a:solidFill>
                <a:latin typeface="Century Gothic"/>
                <a:ea typeface="Century Gothic"/>
                <a:cs typeface="Century Gothic"/>
                <a:sym typeface="Century Gothic"/>
              </a:rPr>
              <a:t>zwei</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Formen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„Freunde“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Männer</a:t>
            </a:r>
            <a:r>
              <a:rPr lang="en-GB" sz="2000" b="0" i="0" u="none" strike="noStrike" cap="none" dirty="0">
                <a:solidFill>
                  <a:schemeClr val="dk1"/>
                </a:solidFill>
                <a:latin typeface="Century Gothic"/>
                <a:ea typeface="Century Gothic"/>
                <a:cs typeface="Century Gothic"/>
                <a:sym typeface="Century Gothic"/>
              </a:rPr>
              <a:t> und „</a:t>
            </a:r>
            <a:r>
              <a:rPr lang="en-GB" sz="2000" b="0" i="0" u="none" strike="noStrike" cap="none" dirty="0" err="1">
                <a:solidFill>
                  <a:schemeClr val="dk1"/>
                </a:solidFill>
                <a:latin typeface="Century Gothic"/>
                <a:ea typeface="Century Gothic"/>
                <a:cs typeface="Century Gothic"/>
                <a:sym typeface="Century Gothic"/>
              </a:rPr>
              <a:t>Freundinnen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Frauen. </a:t>
            </a:r>
            <a:r>
              <a:rPr lang="en-GB" sz="2000" b="0" i="0" u="none" strike="noStrike" cap="none" dirty="0" err="1">
                <a:solidFill>
                  <a:schemeClr val="dk1"/>
                </a:solidFill>
                <a:latin typeface="Century Gothic"/>
                <a:ea typeface="Century Gothic"/>
                <a:cs typeface="Century Gothic"/>
                <a:sym typeface="Century Gothic"/>
              </a:rPr>
              <a:t>Einige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Personen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sagen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dass</a:t>
            </a:r>
            <a:r>
              <a:rPr lang="en-GB" sz="2000" b="0" i="0" u="none" strike="noStrike" cap="none" dirty="0">
                <a:solidFill>
                  <a:schemeClr val="dk1"/>
                </a:solidFill>
                <a:latin typeface="Century Gothic"/>
                <a:ea typeface="Century Gothic"/>
                <a:cs typeface="Century Gothic"/>
                <a:sym typeface="Century Gothic"/>
              </a:rPr>
              <a:t> „Freunde“ alle Menschen </a:t>
            </a:r>
            <a:r>
              <a:rPr lang="en-GB" sz="2000" b="0" i="0" u="none" strike="noStrike" cap="none" dirty="0" err="1">
                <a:solidFill>
                  <a:schemeClr val="dk1"/>
                </a:solidFill>
                <a:latin typeface="Century Gothic"/>
                <a:ea typeface="Century Gothic"/>
                <a:cs typeface="Century Gothic"/>
                <a:sym typeface="Century Gothic"/>
              </a:rPr>
              <a:t>bedeutet</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rgbClr val="FF0000"/>
                </a:solidFill>
                <a:latin typeface="Century Gothic"/>
                <a:ea typeface="Century Gothic"/>
                <a:cs typeface="Century Gothic"/>
                <a:sym typeface="Century Gothic"/>
              </a:rPr>
              <a: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andere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bedeutet</a:t>
            </a:r>
            <a:r>
              <a:rPr lang="en-GB" sz="2000" b="0" i="0" u="none" strike="noStrike" cap="none" dirty="0">
                <a:solidFill>
                  <a:schemeClr val="dk1"/>
                </a:solidFill>
                <a:latin typeface="Century Gothic"/>
                <a:ea typeface="Century Gothic"/>
                <a:cs typeface="Century Gothic"/>
                <a:sym typeface="Century Gothic"/>
              </a:rPr>
              <a:t> das </a:t>
            </a:r>
            <a:r>
              <a:rPr lang="en-GB" sz="2000" b="0" i="0" u="none" strike="noStrike" cap="none" dirty="0" err="1">
                <a:solidFill>
                  <a:schemeClr val="dk1"/>
                </a:solidFill>
                <a:latin typeface="Century Gothic"/>
                <a:ea typeface="Century Gothic"/>
                <a:cs typeface="Century Gothic"/>
                <a:sym typeface="Century Gothic"/>
              </a:rPr>
              <a:t>nur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Männer</a:t>
            </a:r>
            <a:r>
              <a:rPr lang="en-GB" sz="2000" b="0" i="0" u="none" strike="noStrike" cap="none" dirty="0">
                <a:solidFill>
                  <a:schemeClr val="dk1"/>
                </a:solidFill>
                <a:latin typeface="Century Gothic"/>
                <a:ea typeface="Century Gothic"/>
                <a:cs typeface="Century Gothic"/>
                <a:sym typeface="Century Gothic"/>
              </a:rPr>
              <a:t>, und </a:t>
            </a:r>
            <a:r>
              <a:rPr lang="en-GB" sz="2000" b="0" i="0" u="none" strike="noStrike" cap="none" dirty="0" err="1">
                <a:solidFill>
                  <a:schemeClr val="dk1"/>
                </a:solidFill>
                <a:latin typeface="Century Gothic"/>
                <a:ea typeface="Century Gothic"/>
                <a:cs typeface="Century Gothic"/>
                <a:sym typeface="Century Gothic"/>
              </a:rPr>
              <a:t>sie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sagen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lieber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Freundinnen</a:t>
            </a:r>
            <a:r>
              <a:rPr lang="en-GB" sz="2000" b="0" i="0" u="none" strike="noStrike" cap="none" dirty="0">
                <a:solidFill>
                  <a:schemeClr val="dk1"/>
                </a:solidFill>
                <a:latin typeface="Century Gothic"/>
                <a:ea typeface="Century Gothic"/>
                <a:cs typeface="Century Gothic"/>
                <a:sym typeface="Century Gothic"/>
              </a:rPr>
              <a:t> und Freunde“. Für </a:t>
            </a:r>
            <a:r>
              <a:rPr lang="en-GB" sz="2000" b="0" i="0" u="none" strike="noStrike" cap="none" dirty="0" err="1">
                <a:solidFill>
                  <a:schemeClr val="dk1"/>
                </a:solidFill>
                <a:latin typeface="Century Gothic"/>
                <a:ea typeface="Century Gothic"/>
                <a:cs typeface="Century Gothic"/>
                <a:sym typeface="Century Gothic"/>
              </a:rPr>
              <a:t>andere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Personen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sind</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Gendersternchen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„Freund*</a:t>
            </a:r>
            <a:r>
              <a:rPr lang="en-GB" sz="2000" b="0" i="0" u="none" strike="noStrike" cap="none" dirty="0" err="1">
                <a:solidFill>
                  <a:schemeClr val="dk1"/>
                </a:solidFill>
                <a:latin typeface="Century Gothic"/>
                <a:ea typeface="Century Gothic"/>
                <a:cs typeface="Century Gothic"/>
                <a:sym typeface="Century Gothic"/>
              </a:rPr>
              <a:t>innen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besser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weil</a:t>
            </a:r>
            <a:r>
              <a:rPr lang="en-GB" sz="2000" b="0" i="0" u="none" strike="noStrike" cap="none" dirty="0">
                <a:solidFill>
                  <a:schemeClr val="dk1"/>
                </a:solidFill>
                <a:latin typeface="Century Gothic"/>
                <a:ea typeface="Century Gothic"/>
                <a:cs typeface="Century Gothic"/>
                <a:sym typeface="Century Gothic"/>
              </a:rPr>
              <a:t> das alle Gender </a:t>
            </a:r>
            <a:r>
              <a:rPr lang="en-GB" sz="2000" b="0" i="0" u="none" strike="noStrike" cap="none" dirty="0" err="1">
                <a:solidFill>
                  <a:schemeClr val="dk1"/>
                </a:solidFill>
                <a:latin typeface="Century Gothic"/>
                <a:ea typeface="Century Gothic"/>
                <a:cs typeface="Century Gothic"/>
                <a:sym typeface="Century Gothic"/>
              </a:rPr>
              <a:t>bedeutet</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rgbClr val="FF0000"/>
                </a:solidFill>
                <a:latin typeface="Century Gothic"/>
                <a:ea typeface="Century Gothic"/>
                <a:cs typeface="Century Gothic"/>
                <a:sym typeface="Century Gothic"/>
              </a:rPr>
              <a:t>//</a:t>
            </a:r>
            <a:r>
              <a:rPr lang="en-GB" sz="2000" b="0" i="0" u="none" strike="noStrike" cap="none" dirty="0">
                <a:solidFill>
                  <a:schemeClr val="dk1"/>
                </a:solidFill>
                <a:latin typeface="Century Gothic"/>
                <a:ea typeface="Century Gothic"/>
                <a:cs typeface="Century Gothic"/>
                <a:sym typeface="Century Gothic"/>
              </a:rPr>
              <a:t> Die </a:t>
            </a:r>
            <a:r>
              <a:rPr lang="en-GB" sz="2000" b="0" i="0" u="none" strike="noStrike" cap="none" dirty="0" err="1">
                <a:solidFill>
                  <a:schemeClr val="dk1"/>
                </a:solidFill>
                <a:latin typeface="Century Gothic"/>
                <a:ea typeface="Century Gothic"/>
                <a:cs typeface="Century Gothic"/>
                <a:sym typeface="Century Gothic"/>
              </a:rPr>
              <a:t>Sprache</a:t>
            </a:r>
            <a:r>
              <a:rPr lang="en-GB" sz="2000" b="0" i="0" u="none" strike="noStrike" cap="none" dirty="0">
                <a:solidFill>
                  <a:schemeClr val="dk1"/>
                </a:solidFill>
                <a:latin typeface="Century Gothic"/>
                <a:ea typeface="Century Gothic"/>
                <a:cs typeface="Century Gothic"/>
                <a:sym typeface="Century Gothic"/>
              </a:rPr>
              <a:t> in Hannover </a:t>
            </a:r>
            <a:r>
              <a:rPr lang="en-GB" sz="2000" b="0" i="0" u="none" strike="noStrike" cap="none" dirty="0" err="1">
                <a:solidFill>
                  <a:schemeClr val="dk1"/>
                </a:solidFill>
                <a:latin typeface="Century Gothic"/>
                <a:ea typeface="Century Gothic"/>
                <a:cs typeface="Century Gothic"/>
                <a:sym typeface="Century Gothic"/>
              </a:rPr>
              <a:t>ist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jetzt</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offiziell</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genderneutral</a:t>
            </a:r>
            <a:r>
              <a:rPr lang="en-GB" sz="2000" b="0" i="0" u="none" strike="noStrike" cap="none" dirty="0">
                <a:solidFill>
                  <a:schemeClr val="dk1"/>
                </a:solidFill>
                <a:latin typeface="Century Gothic"/>
                <a:ea typeface="Century Gothic"/>
                <a:cs typeface="Century Gothic"/>
                <a:sym typeface="Century Gothic"/>
              </a:rPr>
              <a:t>. Dort </a:t>
            </a:r>
            <a:r>
              <a:rPr lang="en-GB" sz="2000" b="0" i="0" u="none" strike="noStrike" cap="none" dirty="0" err="1">
                <a:solidFill>
                  <a:schemeClr val="dk1"/>
                </a:solidFill>
                <a:latin typeface="Century Gothic"/>
                <a:ea typeface="Century Gothic"/>
                <a:cs typeface="Century Gothic"/>
                <a:sym typeface="Century Gothic"/>
              </a:rPr>
              <a:t>benutzt</a:t>
            </a:r>
            <a:r>
              <a:rPr lang="en-GB" sz="2000" b="0" i="0" u="none" strike="noStrike" cap="none" dirty="0">
                <a:solidFill>
                  <a:schemeClr val="dk1"/>
                </a:solidFill>
                <a:latin typeface="Century Gothic"/>
                <a:ea typeface="Century Gothic"/>
                <a:cs typeface="Century Gothic"/>
                <a:sym typeface="Century Gothic"/>
              </a:rPr>
              <a:t> man </a:t>
            </a:r>
            <a:r>
              <a:rPr lang="en-GB" sz="2000" b="0" i="0" u="none" strike="noStrike" cap="none" dirty="0" err="1">
                <a:solidFill>
                  <a:schemeClr val="dk1"/>
                </a:solidFill>
                <a:latin typeface="Century Gothic"/>
                <a:ea typeface="Century Gothic"/>
                <a:cs typeface="Century Gothic"/>
                <a:sym typeface="Century Gothic"/>
              </a:rPr>
              <a:t>Formen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Studentinnen</a:t>
            </a:r>
            <a:r>
              <a:rPr lang="en-GB" sz="2000" b="0" i="0" u="none" strike="noStrike" cap="none" dirty="0">
                <a:solidFill>
                  <a:schemeClr val="dk1"/>
                </a:solidFill>
                <a:latin typeface="Century Gothic"/>
                <a:ea typeface="Century Gothic"/>
                <a:cs typeface="Century Gothic"/>
                <a:sym typeface="Century Gothic"/>
              </a:rPr>
              <a:t> und </a:t>
            </a:r>
            <a:r>
              <a:rPr lang="en-GB" sz="2000" b="0" i="0" u="none" strike="noStrike" cap="none" dirty="0" err="1">
                <a:solidFill>
                  <a:schemeClr val="dk1"/>
                </a:solidFill>
                <a:latin typeface="Century Gothic"/>
                <a:ea typeface="Century Gothic"/>
                <a:cs typeface="Century Gothic"/>
                <a:sym typeface="Century Gothic"/>
              </a:rPr>
              <a:t>Studenten</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nicht</a:t>
            </a:r>
            <a:r>
              <a:rPr lang="en-GB" sz="2000" b="0" i="0" u="none" strike="noStrike" cap="none" dirty="0">
                <a:solidFill>
                  <a:schemeClr val="dk1"/>
                </a:solidFill>
                <a:latin typeface="Century Gothic"/>
                <a:ea typeface="Century Gothic"/>
                <a:cs typeface="Century Gothic"/>
                <a:sym typeface="Century Gothic"/>
              </a:rPr>
              <a:t>. </a:t>
            </a:r>
            <a:r>
              <a:rPr lang="en-GB" sz="2000" b="1" i="0" u="none" strike="noStrike" cap="none" dirty="0">
                <a:solidFill>
                  <a:srgbClr val="FF0000"/>
                </a:solidFill>
                <a:latin typeface="Century Gothic"/>
                <a:ea typeface="Century Gothic"/>
                <a:cs typeface="Century Gothic"/>
                <a:sym typeface="Century Gothic"/>
              </a:rPr>
              <a:t>//</a:t>
            </a:r>
            <a:r>
              <a:rPr lang="en-GB" sz="2000" b="0" i="0" u="none" strike="noStrike" cap="none" dirty="0">
                <a:solidFill>
                  <a:schemeClr val="dk1"/>
                </a:solidFill>
                <a:latin typeface="Century Gothic"/>
                <a:ea typeface="Century Gothic"/>
                <a:cs typeface="Century Gothic"/>
                <a:sym typeface="Century Gothic"/>
              </a:rPr>
              <a:t> In Hannover </a:t>
            </a:r>
            <a:r>
              <a:rPr lang="en-GB" sz="2000" b="0" i="0" u="none" strike="noStrike" cap="none" dirty="0" err="1">
                <a:solidFill>
                  <a:schemeClr val="dk1"/>
                </a:solidFill>
                <a:latin typeface="Century Gothic"/>
                <a:ea typeface="Century Gothic"/>
                <a:cs typeface="Century Gothic"/>
                <a:sym typeface="Century Gothic"/>
              </a:rPr>
              <a:t>benutzt</a:t>
            </a:r>
            <a:r>
              <a:rPr lang="en-GB" sz="2000" b="0" i="0" u="none" strike="noStrike" cap="none" dirty="0">
                <a:solidFill>
                  <a:schemeClr val="dk1"/>
                </a:solidFill>
                <a:latin typeface="Century Gothic"/>
                <a:ea typeface="Century Gothic"/>
                <a:cs typeface="Century Gothic"/>
                <a:sym typeface="Century Gothic"/>
              </a:rPr>
              <a:t> man </a:t>
            </a:r>
            <a:r>
              <a:rPr lang="en-GB" sz="2000" b="0" i="0" u="none" strike="noStrike" cap="none" dirty="0" err="1">
                <a:solidFill>
                  <a:schemeClr val="dk1"/>
                </a:solidFill>
                <a:latin typeface="Century Gothic"/>
                <a:ea typeface="Century Gothic"/>
                <a:cs typeface="Century Gothic"/>
                <a:sym typeface="Century Gothic"/>
              </a:rPr>
              <a:t>Wörter</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wie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Studierende</a:t>
            </a:r>
            <a:r>
              <a:rPr lang="en-GB" sz="2000" b="0" i="0" u="none" strike="noStrike" cap="none" dirty="0">
                <a:solidFill>
                  <a:schemeClr val="dk1"/>
                </a:solidFill>
                <a:latin typeface="Century Gothic"/>
                <a:ea typeface="Century Gothic"/>
                <a:cs typeface="Century Gothic"/>
                <a:sym typeface="Century Gothic"/>
              </a:rPr>
              <a:t>“ </a:t>
            </a:r>
            <a:r>
              <a:rPr lang="en-GB" sz="2000" b="0" i="0" u="none" strike="noStrike" cap="none" dirty="0" err="1">
                <a:solidFill>
                  <a:schemeClr val="dk1"/>
                </a:solidFill>
                <a:latin typeface="Century Gothic"/>
                <a:ea typeface="Century Gothic"/>
                <a:cs typeface="Century Gothic"/>
                <a:sym typeface="Century Gothic"/>
              </a:rPr>
              <a:t>für</a:t>
            </a:r>
            <a:r>
              <a:rPr lang="en-GB" sz="2000" b="0" i="0" u="none" strike="noStrike" cap="none" dirty="0">
                <a:solidFill>
                  <a:schemeClr val="dk1"/>
                </a:solidFill>
                <a:latin typeface="Century Gothic"/>
                <a:ea typeface="Century Gothic"/>
                <a:cs typeface="Century Gothic"/>
                <a:sym typeface="Century Gothic"/>
              </a:rPr>
              <a:t> Menschen, die </a:t>
            </a:r>
            <a:r>
              <a:rPr lang="en-GB" sz="2000" b="0" i="0" u="none" strike="noStrike" cap="none" dirty="0" err="1">
                <a:solidFill>
                  <a:schemeClr val="dk1"/>
                </a:solidFill>
                <a:latin typeface="Century Gothic"/>
                <a:ea typeface="Century Gothic"/>
                <a:cs typeface="Century Gothic"/>
                <a:sym typeface="Century Gothic"/>
              </a:rPr>
              <a:t>studieren</a:t>
            </a:r>
            <a:r>
              <a:rPr lang="en-GB" sz="2000" b="0" i="0" u="none" strike="noStrike" cap="none" dirty="0">
                <a:solidFill>
                  <a:schemeClr val="dk1"/>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673" name="Google Shape;673;p12"/>
          <p:cNvSpPr/>
          <p:nvPr/>
        </p:nvSpPr>
        <p:spPr>
          <a:xfrm>
            <a:off x="3239394" y="1519260"/>
            <a:ext cx="1548505"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Lehrer*in</a:t>
            </a:r>
            <a:endParaRPr sz="1400" b="0" i="0" u="none" strike="noStrike" cap="none">
              <a:solidFill>
                <a:srgbClr val="000000"/>
              </a:solidFill>
              <a:latin typeface="Arial"/>
              <a:ea typeface="Arial"/>
              <a:cs typeface="Arial"/>
              <a:sym typeface="Arial"/>
            </a:endParaRPr>
          </a:p>
        </p:txBody>
      </p:sp>
      <p:sp>
        <p:nvSpPr>
          <p:cNvPr id="674" name="Google Shape;674;p12"/>
          <p:cNvSpPr/>
          <p:nvPr/>
        </p:nvSpPr>
        <p:spPr>
          <a:xfrm>
            <a:off x="5270500" y="1519260"/>
            <a:ext cx="193040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Partner*innen</a:t>
            </a:r>
            <a:endParaRPr sz="2000" b="1" i="0" u="none" strike="noStrike" cap="none">
              <a:solidFill>
                <a:schemeClr val="lt1"/>
              </a:solidFill>
              <a:latin typeface="Century Gothic"/>
              <a:ea typeface="Century Gothic"/>
              <a:cs typeface="Century Gothic"/>
              <a:sym typeface="Century Gothic"/>
            </a:endParaRPr>
          </a:p>
        </p:txBody>
      </p:sp>
      <p:sp>
        <p:nvSpPr>
          <p:cNvPr id="675" name="Google Shape;675;p12"/>
          <p:cNvSpPr txBox="1"/>
          <p:nvPr/>
        </p:nvSpPr>
        <p:spPr>
          <a:xfrm>
            <a:off x="101600" y="1953926"/>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i="0" u="none" strike="noStrike" cap="none" dirty="0">
                <a:solidFill>
                  <a:schemeClr val="dk1"/>
                </a:solidFill>
                <a:latin typeface="Century Gothic"/>
                <a:ea typeface="Century Gothic"/>
                <a:cs typeface="Century Gothic"/>
                <a:sym typeface="Century Gothic"/>
              </a:rPr>
              <a:t>6. </a:t>
            </a:r>
            <a:r>
              <a:rPr lang="en-GB" sz="2000" b="1" i="0" u="none" strike="noStrike" cap="none" dirty="0">
                <a:solidFill>
                  <a:schemeClr val="dk1"/>
                </a:solidFill>
                <a:latin typeface="Century Gothic"/>
                <a:ea typeface="Century Gothic"/>
                <a:cs typeface="Century Gothic"/>
                <a:sym typeface="Century Gothic"/>
              </a:rPr>
              <a:t>Read the text aloud alternating with a partner, two sentences at a time.</a:t>
            </a:r>
            <a:endParaRPr sz="1400" b="1" i="0" u="none" strike="noStrike" cap="none" dirty="0">
              <a:solidFill>
                <a:srgbClr val="000000"/>
              </a:solidFill>
              <a:sym typeface="Arial"/>
            </a:endParaRPr>
          </a:p>
        </p:txBody>
      </p:sp>
      <p:sp>
        <p:nvSpPr>
          <p:cNvPr id="676" name="Google Shape;676;p12"/>
          <p:cNvSpPr txBox="1"/>
          <p:nvPr/>
        </p:nvSpPr>
        <p:spPr>
          <a:xfrm>
            <a:off x="101600" y="4733897"/>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7. </a:t>
            </a:r>
            <a:r>
              <a:rPr lang="en-GB" sz="2000" b="1" i="0" u="none" strike="noStrike" cap="none" dirty="0">
                <a:solidFill>
                  <a:schemeClr val="dk1"/>
                </a:solidFill>
                <a:latin typeface="Century Gothic"/>
                <a:ea typeface="Century Gothic"/>
                <a:cs typeface="Century Gothic"/>
                <a:sym typeface="Century Gothic"/>
              </a:rPr>
              <a:t>Discuss what you have found out about gender neutrality in German.</a:t>
            </a:r>
            <a:endParaRPr sz="1400" b="1" i="0" u="none" strike="noStrike" cap="none" dirty="0">
              <a:solidFill>
                <a:srgbClr val="000000"/>
              </a:solidFill>
              <a:sym typeface="Arial"/>
            </a:endParaRPr>
          </a:p>
        </p:txBody>
      </p:sp>
      <p:sp>
        <p:nvSpPr>
          <p:cNvPr id="677" name="Google Shape;677;p12"/>
          <p:cNvSpPr txBox="1"/>
          <p:nvPr/>
        </p:nvSpPr>
        <p:spPr>
          <a:xfrm>
            <a:off x="101600" y="5406309"/>
            <a:ext cx="117475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8. </a:t>
            </a:r>
            <a:r>
              <a:rPr lang="en-GB" sz="2000" b="1" i="0" u="none" strike="noStrike" cap="none" dirty="0">
                <a:solidFill>
                  <a:schemeClr val="dk1"/>
                </a:solidFill>
                <a:latin typeface="Century Gothic"/>
                <a:ea typeface="Century Gothic"/>
                <a:cs typeface="Century Gothic"/>
                <a:sym typeface="Century Gothic"/>
              </a:rPr>
              <a:t>Note down all the different ways to write ‘singers’ in German.</a:t>
            </a:r>
            <a:endParaRPr sz="1400" b="1" i="0" u="none" strike="noStrike" cap="none" dirty="0">
              <a:solidFill>
                <a:srgbClr val="000000"/>
              </a:solidFill>
              <a:sym typeface="Arial"/>
            </a:endParaRPr>
          </a:p>
        </p:txBody>
      </p:sp>
      <p:sp>
        <p:nvSpPr>
          <p:cNvPr id="678" name="Google Shape;678;p12"/>
          <p:cNvSpPr/>
          <p:nvPr/>
        </p:nvSpPr>
        <p:spPr>
          <a:xfrm>
            <a:off x="3239394" y="5911310"/>
            <a:ext cx="1768973"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Sängerinnen</a:t>
            </a:r>
            <a:endParaRPr sz="2000" b="1" i="0" u="none" strike="noStrike" cap="none">
              <a:solidFill>
                <a:schemeClr val="lt1"/>
              </a:solidFill>
              <a:latin typeface="Century Gothic"/>
              <a:ea typeface="Century Gothic"/>
              <a:cs typeface="Century Gothic"/>
              <a:sym typeface="Century Gothic"/>
            </a:endParaRPr>
          </a:p>
        </p:txBody>
      </p:sp>
      <p:sp>
        <p:nvSpPr>
          <p:cNvPr id="679" name="Google Shape;679;p12"/>
          <p:cNvSpPr/>
          <p:nvPr/>
        </p:nvSpPr>
        <p:spPr>
          <a:xfrm>
            <a:off x="1333500" y="5911310"/>
            <a:ext cx="120650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Sänger</a:t>
            </a:r>
            <a:endParaRPr sz="2000" b="1" i="0" u="none" strike="noStrike" cap="none">
              <a:solidFill>
                <a:schemeClr val="lt1"/>
              </a:solidFill>
              <a:latin typeface="Century Gothic"/>
              <a:ea typeface="Century Gothic"/>
              <a:cs typeface="Century Gothic"/>
              <a:sym typeface="Century Gothic"/>
            </a:endParaRPr>
          </a:p>
        </p:txBody>
      </p:sp>
      <p:sp>
        <p:nvSpPr>
          <p:cNvPr id="680" name="Google Shape;680;p12"/>
          <p:cNvSpPr/>
          <p:nvPr/>
        </p:nvSpPr>
        <p:spPr>
          <a:xfrm>
            <a:off x="5706645" y="5911310"/>
            <a:ext cx="1912466"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Sänger*innen</a:t>
            </a:r>
            <a:endParaRPr sz="2000" b="1" i="0" u="none" strike="noStrike" cap="none">
              <a:solidFill>
                <a:schemeClr val="lt1"/>
              </a:solidFill>
              <a:latin typeface="Century Gothic"/>
              <a:ea typeface="Century Gothic"/>
              <a:cs typeface="Century Gothic"/>
              <a:sym typeface="Century Gothic"/>
            </a:endParaRPr>
          </a:p>
        </p:txBody>
      </p:sp>
      <p:sp>
        <p:nvSpPr>
          <p:cNvPr id="681" name="Google Shape;681;p12"/>
          <p:cNvSpPr/>
          <p:nvPr/>
        </p:nvSpPr>
        <p:spPr>
          <a:xfrm>
            <a:off x="8317389" y="5911310"/>
            <a:ext cx="1460501"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Century Gothic"/>
                <a:ea typeface="Century Gothic"/>
                <a:cs typeface="Century Gothic"/>
                <a:sym typeface="Century Gothic"/>
              </a:rPr>
              <a:t>Singende</a:t>
            </a:r>
            <a:endParaRPr sz="2000" b="1" i="0" u="none" strike="noStrike" cap="none">
              <a:solidFill>
                <a:schemeClr val="lt1"/>
              </a:solidFill>
              <a:latin typeface="Century Gothic"/>
              <a:ea typeface="Century Gothic"/>
              <a:cs typeface="Century Gothic"/>
              <a:sym typeface="Century Gothic"/>
            </a:endParaRPr>
          </a:p>
        </p:txBody>
      </p:sp>
      <p:grpSp>
        <p:nvGrpSpPr>
          <p:cNvPr id="682" name="Google Shape;682;p12"/>
          <p:cNvGrpSpPr/>
          <p:nvPr/>
        </p:nvGrpSpPr>
        <p:grpSpPr>
          <a:xfrm>
            <a:off x="2598404" y="1937571"/>
            <a:ext cx="6449235" cy="3803682"/>
            <a:chOff x="-2435589" y="2995763"/>
            <a:chExt cx="6449235" cy="3803682"/>
          </a:xfrm>
        </p:grpSpPr>
        <p:sp>
          <p:nvSpPr>
            <p:cNvPr id="683" name="Google Shape;683;p12"/>
            <p:cNvSpPr/>
            <p:nvPr/>
          </p:nvSpPr>
          <p:spPr>
            <a:xfrm>
              <a:off x="-2435589" y="2995763"/>
              <a:ext cx="6449235" cy="3803682"/>
            </a:xfrm>
            <a:prstGeom prst="rect">
              <a:avLst/>
            </a:prstGeom>
            <a:solidFill>
              <a:srgbClr val="E3EAFD"/>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3D3C3C"/>
                </a:solidFill>
                <a:latin typeface="Century Gothic"/>
                <a:ea typeface="Century Gothic"/>
                <a:cs typeface="Century Gothic"/>
                <a:sym typeface="Century Gothic"/>
              </a:endParaRPr>
            </a:p>
          </p:txBody>
        </p:sp>
        <p:sp>
          <p:nvSpPr>
            <p:cNvPr id="684" name="Google Shape;684;p12"/>
            <p:cNvSpPr txBox="1"/>
            <p:nvPr/>
          </p:nvSpPr>
          <p:spPr>
            <a:xfrm>
              <a:off x="-1338761" y="3119304"/>
              <a:ext cx="412655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1" i="0" u="none" strike="noStrike" cap="none">
                  <a:solidFill>
                    <a:srgbClr val="3D3C3C"/>
                  </a:solidFill>
                  <a:latin typeface="Century Gothic"/>
                  <a:ea typeface="Century Gothic"/>
                  <a:cs typeface="Century Gothic"/>
                  <a:sym typeface="Century Gothic"/>
                </a:rPr>
                <a:t>das Gendersternchen </a:t>
              </a:r>
              <a:br>
                <a:rPr lang="en-GB" sz="2000" b="0" i="0" u="none" strike="noStrike" cap="none">
                  <a:solidFill>
                    <a:srgbClr val="3D3C3C"/>
                  </a:solidFill>
                  <a:latin typeface="Century Gothic"/>
                  <a:ea typeface="Century Gothic"/>
                  <a:cs typeface="Century Gothic"/>
                  <a:sym typeface="Century Gothic"/>
                </a:rPr>
              </a:br>
              <a:r>
                <a:rPr lang="en-GB" sz="2000" b="0" i="0" u="none" strike="noStrike" cap="none">
                  <a:solidFill>
                    <a:srgbClr val="3D3C3C"/>
                  </a:solidFill>
                  <a:latin typeface="Century Gothic"/>
                  <a:ea typeface="Century Gothic"/>
                  <a:cs typeface="Century Gothic"/>
                  <a:sym typeface="Century Gothic"/>
                </a:rPr>
                <a:t>(Gender Star)</a:t>
              </a:r>
              <a:endParaRPr sz="1400" b="0" i="0" u="none" strike="noStrike" cap="none">
                <a:solidFill>
                  <a:srgbClr val="000000"/>
                </a:solidFill>
                <a:latin typeface="Arial"/>
                <a:ea typeface="Arial"/>
                <a:cs typeface="Arial"/>
                <a:sym typeface="Arial"/>
              </a:endParaRPr>
            </a:p>
          </p:txBody>
        </p:sp>
        <p:sp>
          <p:nvSpPr>
            <p:cNvPr id="685" name="Google Shape;685;p12"/>
            <p:cNvSpPr txBox="1"/>
            <p:nvPr/>
          </p:nvSpPr>
          <p:spPr>
            <a:xfrm>
              <a:off x="-2025510" y="3965259"/>
              <a:ext cx="5837706"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3C3C"/>
                </a:buClr>
                <a:buSzPts val="2000"/>
                <a:buFont typeface="Century Gothic"/>
                <a:buNone/>
              </a:pPr>
              <a:r>
                <a:rPr lang="en-GB" sz="2000" b="0" i="0" u="none" strike="noStrike" cap="none" dirty="0">
                  <a:solidFill>
                    <a:srgbClr val="3D3C3C"/>
                  </a:solidFill>
                  <a:latin typeface="Century Gothic"/>
                  <a:ea typeface="Century Gothic"/>
                  <a:cs typeface="Century Gothic"/>
                  <a:sym typeface="Century Gothic"/>
                </a:rPr>
                <a:t>The * symbol is sometimes used as a more inclusive way of differentiating male/female role nouns, e.g.,  </a:t>
              </a:r>
              <a:r>
                <a:rPr lang="en-GB" sz="2000" b="1" i="0" u="none" strike="noStrike" cap="none" dirty="0">
                  <a:solidFill>
                    <a:srgbClr val="3D3C3C"/>
                  </a:solidFill>
                  <a:latin typeface="Century Gothic"/>
                  <a:ea typeface="Century Gothic"/>
                  <a:cs typeface="Century Gothic"/>
                  <a:sym typeface="Century Gothic"/>
                </a:rPr>
                <a:t>Lehrer*in </a:t>
              </a:r>
              <a:r>
                <a:rPr lang="en-GB" sz="2000" b="0" i="0" u="none" strike="noStrike" cap="none" dirty="0">
                  <a:solidFill>
                    <a:srgbClr val="3D3C3C"/>
                  </a:solidFill>
                  <a:latin typeface="Century Gothic"/>
                  <a:ea typeface="Century Gothic"/>
                  <a:cs typeface="Century Gothic"/>
                  <a:sym typeface="Century Gothic"/>
                </a:rPr>
                <a:t>not </a:t>
              </a:r>
              <a:r>
                <a:rPr lang="en-GB" sz="2000" b="1" i="0" u="none" strike="noStrike" cap="none" dirty="0">
                  <a:solidFill>
                    <a:srgbClr val="3D3C3C"/>
                  </a:solidFill>
                  <a:latin typeface="Century Gothic"/>
                  <a:ea typeface="Century Gothic"/>
                  <a:cs typeface="Century Gothic"/>
                  <a:sym typeface="Century Gothic"/>
                </a:rPr>
                <a:t>Lehrer/</a:t>
              </a:r>
              <a:r>
                <a:rPr lang="en-GB" sz="2000" b="1" i="0" u="none" strike="noStrike" cap="none" dirty="0" err="1">
                  <a:solidFill>
                    <a:srgbClr val="3D3C3C"/>
                  </a:solidFill>
                  <a:latin typeface="Century Gothic"/>
                  <a:ea typeface="Century Gothic"/>
                  <a:cs typeface="Century Gothic"/>
                  <a:sym typeface="Century Gothic"/>
                </a:rPr>
                <a:t>Lehrerin</a:t>
              </a:r>
              <a:r>
                <a:rPr lang="en-GB" sz="2000" b="0" i="0" u="none" strike="noStrike" cap="none" dirty="0">
                  <a:solidFill>
                    <a:srgbClr val="3D3C3C"/>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D3C3C"/>
                </a:buClr>
                <a:buSzPts val="2000"/>
                <a:buFont typeface="Century Gothic"/>
                <a:buNone/>
              </a:pPr>
              <a:br>
                <a:rPr lang="en-GB" sz="2000" b="0" i="0" u="none" strike="noStrike" cap="none" dirty="0">
                  <a:solidFill>
                    <a:srgbClr val="3D3C3C"/>
                  </a:solidFill>
                  <a:latin typeface="Century Gothic"/>
                  <a:ea typeface="Century Gothic"/>
                  <a:cs typeface="Century Gothic"/>
                  <a:sym typeface="Century Gothic"/>
                </a:rPr>
              </a:br>
              <a:r>
                <a:rPr lang="en-GB" sz="2000" b="0" i="0" u="none" strike="noStrike" cap="none" dirty="0">
                  <a:solidFill>
                    <a:srgbClr val="3D3C3C"/>
                  </a:solidFill>
                  <a:latin typeface="Century Gothic"/>
                  <a:ea typeface="Century Gothic"/>
                  <a:cs typeface="Century Gothic"/>
                  <a:sym typeface="Century Gothic"/>
                </a:rPr>
                <a:t>It is placed between the m/f forms to symbolise all genders in between and it makes it possible (sometimes) not to specify gender, e.g. </a:t>
              </a:r>
              <a:r>
                <a:rPr lang="en-GB" sz="2000" b="1" i="0" u="none" strike="noStrike" cap="none" dirty="0">
                  <a:solidFill>
                    <a:srgbClr val="3D3C3C"/>
                  </a:solidFill>
                  <a:latin typeface="Century Gothic"/>
                  <a:ea typeface="Century Gothic"/>
                  <a:cs typeface="Century Gothic"/>
                  <a:sym typeface="Century Gothic"/>
                </a:rPr>
                <a:t>Alex </a:t>
              </a:r>
              <a:r>
                <a:rPr lang="en-GB" sz="2000" b="1" i="0" u="none" strike="noStrike" cap="none" dirty="0" err="1">
                  <a:solidFill>
                    <a:srgbClr val="3D3C3C"/>
                  </a:solidFill>
                  <a:latin typeface="Century Gothic"/>
                  <a:ea typeface="Century Gothic"/>
                  <a:cs typeface="Century Gothic"/>
                  <a:sym typeface="Century Gothic"/>
                </a:rPr>
                <a:t>ist</a:t>
              </a:r>
              <a:r>
                <a:rPr lang="en-GB" sz="2000" b="1" i="0" u="none" strike="noStrike" cap="none" dirty="0">
                  <a:solidFill>
                    <a:srgbClr val="3D3C3C"/>
                  </a:solidFill>
                  <a:latin typeface="Century Gothic"/>
                  <a:ea typeface="Century Gothic"/>
                  <a:cs typeface="Century Gothic"/>
                  <a:sym typeface="Century Gothic"/>
                </a:rPr>
                <a:t> </a:t>
              </a:r>
              <a:r>
                <a:rPr lang="en-GB" sz="2000" b="1" i="0" u="none" strike="noStrike" cap="none" dirty="0" err="1">
                  <a:solidFill>
                    <a:srgbClr val="3D3C3C"/>
                  </a:solidFill>
                  <a:latin typeface="Century Gothic"/>
                  <a:ea typeface="Century Gothic"/>
                  <a:cs typeface="Century Gothic"/>
                  <a:sym typeface="Century Gothic"/>
                </a:rPr>
                <a:t>Künstler</a:t>
              </a:r>
              <a:r>
                <a:rPr lang="en-GB" sz="2000" b="1" i="0" u="none" strike="noStrike" cap="none" dirty="0">
                  <a:solidFill>
                    <a:srgbClr val="3D3C3C"/>
                  </a:solidFill>
                  <a:latin typeface="Century Gothic"/>
                  <a:ea typeface="Century Gothic"/>
                  <a:cs typeface="Century Gothic"/>
                  <a:sym typeface="Century Gothic"/>
                </a:rPr>
                <a:t>*in</a:t>
              </a:r>
              <a:r>
                <a:rPr lang="en-GB" sz="2000" b="0" i="0" u="none" strike="noStrike" cap="none" dirty="0">
                  <a:solidFill>
                    <a:srgbClr val="3D3C3C"/>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grpSp>
      <p:sp>
        <p:nvSpPr>
          <p:cNvPr id="686" name="Google Shape;686;p12"/>
          <p:cNvSpPr/>
          <p:nvPr/>
        </p:nvSpPr>
        <p:spPr>
          <a:xfrm>
            <a:off x="6826575" y="62793"/>
            <a:ext cx="4019640" cy="647577"/>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rgbClr val="FFF6D4"/>
                </a:solidFill>
                <a:latin typeface="Century Gothic"/>
                <a:ea typeface="Century Gothic"/>
                <a:cs typeface="Century Gothic"/>
                <a:sym typeface="Century Gothic"/>
              </a:rPr>
              <a:t>der </a:t>
            </a:r>
            <a:r>
              <a:rPr lang="en-GB" sz="2000" b="0" i="0" u="none" strike="noStrike" cap="none" dirty="0" err="1">
                <a:solidFill>
                  <a:srgbClr val="FFF6D4"/>
                </a:solidFill>
                <a:latin typeface="Century Gothic"/>
                <a:ea typeface="Century Gothic"/>
                <a:cs typeface="Century Gothic"/>
                <a:sym typeface="Century Gothic"/>
              </a:rPr>
              <a:t>Substantiv</a:t>
            </a:r>
            <a:r>
              <a:rPr lang="en-GB" sz="2000" b="0" i="0" u="none" strike="noStrike" cap="none" dirty="0">
                <a:solidFill>
                  <a:srgbClr val="FFF6D4"/>
                </a:solidFill>
                <a:latin typeface="Century Gothic"/>
                <a:ea typeface="Century Gothic"/>
                <a:cs typeface="Century Gothic"/>
                <a:sym typeface="Century Gothic"/>
              </a:rPr>
              <a:t> – noun </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err="1">
                <a:solidFill>
                  <a:srgbClr val="FFF6D4"/>
                </a:solidFill>
                <a:latin typeface="Century Gothic"/>
                <a:ea typeface="Century Gothic"/>
                <a:cs typeface="Century Gothic"/>
                <a:sym typeface="Century Gothic"/>
              </a:rPr>
              <a:t>unterschiedlich</a:t>
            </a:r>
            <a:r>
              <a:rPr lang="en-GB" sz="2000" b="0" i="0" u="none" strike="noStrike" cap="none" dirty="0">
                <a:solidFill>
                  <a:srgbClr val="FFF6D4"/>
                </a:solidFill>
                <a:latin typeface="Century Gothic"/>
                <a:ea typeface="Century Gothic"/>
                <a:cs typeface="Century Gothic"/>
                <a:sym typeface="Century Gothic"/>
              </a:rPr>
              <a:t> – different</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3"/>
          <p:cNvSpPr txBox="1">
            <a:spLocks noGrp="1"/>
          </p:cNvSpPr>
          <p:nvPr>
            <p:ph type="title"/>
          </p:nvPr>
        </p:nvSpPr>
        <p:spPr>
          <a:xfrm>
            <a:off x="0" y="213557"/>
            <a:ext cx="480060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Conchita Wurst [1/2]</a:t>
            </a:r>
            <a:endParaRPr/>
          </a:p>
        </p:txBody>
      </p:sp>
      <p:sp>
        <p:nvSpPr>
          <p:cNvPr id="693" name="Google Shape;693;p13"/>
          <p:cNvSpPr/>
          <p:nvPr/>
        </p:nvSpPr>
        <p:spPr>
          <a:xfrm>
            <a:off x="10337180" y="86962"/>
            <a:ext cx="1784480"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hören|lesen</a:t>
            </a:r>
            <a:endParaRPr sz="2000" b="1" i="0" u="none" strike="noStrike" cap="none">
              <a:solidFill>
                <a:schemeClr val="lt1"/>
              </a:solidFill>
              <a:latin typeface="Century Gothic"/>
              <a:ea typeface="Century Gothic"/>
              <a:cs typeface="Century Gothic"/>
              <a:sym typeface="Century Gothic"/>
            </a:endParaRPr>
          </a:p>
        </p:txBody>
      </p:sp>
      <p:pic>
        <p:nvPicPr>
          <p:cNvPr id="694" name="Google Shape;694;p13" descr="A person with long hair&#10;&#10;Description automatically generated with medium confidence"/>
          <p:cNvPicPr preferRelativeResize="0"/>
          <p:nvPr/>
        </p:nvPicPr>
        <p:blipFill rotWithShape="1">
          <a:blip r:embed="rId6">
            <a:alphaModFix/>
          </a:blip>
          <a:srcRect/>
          <a:stretch/>
        </p:blipFill>
        <p:spPr>
          <a:xfrm>
            <a:off x="6965560" y="861134"/>
            <a:ext cx="4190120" cy="5237650"/>
          </a:xfrm>
          <a:prstGeom prst="rect">
            <a:avLst/>
          </a:prstGeom>
          <a:noFill/>
          <a:ln>
            <a:noFill/>
          </a:ln>
        </p:spPr>
      </p:pic>
      <p:sp>
        <p:nvSpPr>
          <p:cNvPr id="695" name="Google Shape;695;p13"/>
          <p:cNvSpPr txBox="1"/>
          <p:nvPr/>
        </p:nvSpPr>
        <p:spPr>
          <a:xfrm>
            <a:off x="114300" y="1051634"/>
            <a:ext cx="6172200" cy="554506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GB" sz="2000" b="1" i="0" u="none" strike="noStrike" cap="none" dirty="0" err="1">
                <a:solidFill>
                  <a:srgbClr val="000000"/>
                </a:solidFill>
                <a:latin typeface="Century Gothic"/>
                <a:ea typeface="Century Gothic"/>
                <a:cs typeface="Century Gothic"/>
                <a:sym typeface="Century Gothic"/>
              </a:rPr>
              <a:t>Wer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ist</a:t>
            </a:r>
            <a:r>
              <a:rPr lang="en-GB" sz="2000" b="1" i="0" u="none" strike="noStrike" cap="none" dirty="0">
                <a:solidFill>
                  <a:srgbClr val="000000"/>
                </a:solidFill>
                <a:latin typeface="Century Gothic"/>
                <a:ea typeface="Century Gothic"/>
                <a:cs typeface="Century Gothic"/>
                <a:sym typeface="Century Gothic"/>
              </a:rPr>
              <a:t> Conchita Wurst? </a:t>
            </a: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Arial"/>
              <a:buNone/>
            </a:pPr>
            <a:r>
              <a:rPr lang="en-GB" sz="2000" b="0" i="0" u="none" strike="noStrike" cap="none" dirty="0">
                <a:solidFill>
                  <a:srgbClr val="000000"/>
                </a:solidFill>
                <a:latin typeface="Century Gothic"/>
                <a:ea typeface="Century Gothic"/>
                <a:cs typeface="Century Gothic"/>
                <a:sym typeface="Century Gothic"/>
              </a:rPr>
              <a:t>2014 </a:t>
            </a:r>
            <a:r>
              <a:rPr lang="en-GB" sz="2000" b="0" i="0" u="none" strike="noStrike" cap="none" dirty="0" err="1">
                <a:solidFill>
                  <a:srgbClr val="000000"/>
                </a:solidFill>
                <a:latin typeface="Century Gothic"/>
                <a:ea typeface="Century Gothic"/>
                <a:cs typeface="Century Gothic"/>
                <a:sym typeface="Century Gothic"/>
              </a:rPr>
              <a:t>nimmt</a:t>
            </a:r>
            <a:r>
              <a:rPr lang="en-GB" sz="2000" b="0" i="0" u="none" strike="noStrike" cap="none" dirty="0">
                <a:solidFill>
                  <a:srgbClr val="000000"/>
                </a:solidFill>
                <a:latin typeface="Century Gothic"/>
                <a:ea typeface="Century Gothic"/>
                <a:cs typeface="Century Gothic"/>
                <a:sym typeface="Century Gothic"/>
              </a:rPr>
              <a:t> Tom Neuwirth am Eurovision Song Contest in </a:t>
            </a:r>
            <a:r>
              <a:rPr lang="en-GB" sz="2000" b="0" i="0" u="none" strike="noStrike" cap="none" dirty="0" err="1">
                <a:solidFill>
                  <a:srgbClr val="000000"/>
                </a:solidFill>
                <a:latin typeface="Century Gothic"/>
                <a:ea typeface="Century Gothic"/>
                <a:cs typeface="Century Gothic"/>
                <a:sym typeface="Century Gothic"/>
              </a:rPr>
              <a:t>Kopenhagen</a:t>
            </a:r>
            <a:r>
              <a:rPr lang="en-GB" sz="2000" b="0" i="0" u="none" strike="noStrike" cap="none" dirty="0">
                <a:solidFill>
                  <a:srgbClr val="000000"/>
                </a:solidFill>
                <a:latin typeface="Century Gothic"/>
                <a:ea typeface="Century Gothic"/>
                <a:cs typeface="Century Gothic"/>
                <a:sym typeface="Century Gothic"/>
              </a:rPr>
              <a:t> teil. Sein Alter Ego Conchita Wurst </a:t>
            </a:r>
            <a:r>
              <a:rPr lang="en-GB" sz="2000" b="0" i="0" u="none" strike="noStrike" cap="none" dirty="0" err="1">
                <a:solidFill>
                  <a:srgbClr val="000000"/>
                </a:solidFill>
                <a:latin typeface="Century Gothic"/>
                <a:ea typeface="Century Gothic"/>
                <a:cs typeface="Century Gothic"/>
                <a:sym typeface="Century Gothic"/>
              </a:rPr>
              <a:t>singt</a:t>
            </a:r>
            <a:r>
              <a:rPr lang="en-GB" sz="2000" b="0" i="0" u="none" strike="noStrike" cap="none" dirty="0">
                <a:solidFill>
                  <a:srgbClr val="000000"/>
                </a:solidFill>
                <a:latin typeface="Century Gothic"/>
                <a:ea typeface="Century Gothic"/>
                <a:cs typeface="Century Gothic"/>
                <a:sym typeface="Century Gothic"/>
              </a:rPr>
              <a:t> das Lied ˵Rise Like a Phoenix”. </a:t>
            </a:r>
            <a:r>
              <a:rPr lang="en-GB" sz="2000" b="0" i="0" u="none" strike="noStrike" cap="none" dirty="0" err="1">
                <a:solidFill>
                  <a:srgbClr val="000000"/>
                </a:solidFill>
                <a:latin typeface="Century Gothic"/>
                <a:ea typeface="Century Gothic"/>
                <a:cs typeface="Century Gothic"/>
                <a:sym typeface="Century Gothic"/>
              </a:rPr>
              <a:t>Mit</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Erfolg</a:t>
            </a:r>
            <a:r>
              <a:rPr lang="en-GB" sz="2000" b="0" i="0" u="none" strike="noStrike" cap="none" dirty="0">
                <a:solidFill>
                  <a:srgbClr val="000000"/>
                </a:solidFill>
                <a:latin typeface="Century Gothic"/>
                <a:ea typeface="Century Gothic"/>
                <a:cs typeface="Century Gothic"/>
                <a:sym typeface="Century Gothic"/>
              </a:rPr>
              <a:t>!</a:t>
            </a: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Arial"/>
              <a:buNone/>
            </a:pPr>
            <a:r>
              <a:rPr lang="en-GB" sz="2000" b="0" i="0" u="none" strike="noStrike" cap="none" dirty="0">
                <a:solidFill>
                  <a:srgbClr val="000000"/>
                </a:solidFill>
                <a:latin typeface="Century Gothic"/>
                <a:ea typeface="Century Gothic"/>
                <a:cs typeface="Century Gothic"/>
                <a:sym typeface="Century Gothic"/>
              </a:rPr>
              <a:t> </a:t>
            </a:r>
            <a:endParaRPr sz="2000" b="0" i="0" u="none" strike="noStrike" cap="none" dirty="0">
              <a:solidFill>
                <a:schemeClr val="dk1"/>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Arial"/>
              <a:buNone/>
            </a:pPr>
            <a:r>
              <a:rPr lang="en-GB" sz="2000" b="1" i="0" u="none" strike="noStrike" cap="none" dirty="0" err="1">
                <a:solidFill>
                  <a:srgbClr val="000000"/>
                </a:solidFill>
                <a:latin typeface="Century Gothic"/>
                <a:ea typeface="Century Gothic"/>
                <a:cs typeface="Century Gothic"/>
                <a:sym typeface="Century Gothic"/>
              </a:rPr>
              <a:t>Woher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kommt</a:t>
            </a:r>
            <a:r>
              <a:rPr lang="en-GB" sz="2000" b="1" i="0" u="none" strike="noStrike" cap="none" dirty="0">
                <a:solidFill>
                  <a:srgbClr val="000000"/>
                </a:solidFill>
                <a:latin typeface="Century Gothic"/>
                <a:ea typeface="Century Gothic"/>
                <a:cs typeface="Century Gothic"/>
                <a:sym typeface="Century Gothic"/>
              </a:rPr>
              <a:t> Tom?</a:t>
            </a:r>
            <a:endParaRPr sz="2000" b="0" i="0" u="none" strike="noStrike" cap="none" dirty="0">
              <a:solidFill>
                <a:schemeClr val="dk1"/>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Tom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wurde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1988 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geboren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studiert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Mode* in der Stadt Graz.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19 Jahren </a:t>
            </a:r>
            <a:r>
              <a:rPr lang="en-GB" sz="20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war er </a:t>
            </a:r>
            <a:r>
              <a:rPr lang="en-GB" sz="20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Freunden</a:t>
            </a:r>
            <a:r>
              <a:rPr lang="en-GB" sz="20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in der Band </a:t>
            </a:r>
            <a:r>
              <a:rPr lang="en-GB" sz="2000" dirty="0">
                <a:effectLst/>
                <a:latin typeface="Arial" panose="020B0604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Boyband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jetzt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anders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 </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Die Band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aber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Jahr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lang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zusammen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dann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beginnt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Tom eine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neue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Show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zu</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entwickeln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Drag Queen </a:t>
            </a:r>
            <a:r>
              <a:rPr lang="en-GB" sz="2000" dirty="0">
                <a:effectLst/>
                <a:latin typeface="Arial" panose="020B0604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Conchita Wurst</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vollem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Bart*.  </a:t>
            </a:r>
          </a:p>
          <a:p>
            <a:pPr marL="0" marR="0" lvl="0" indent="0" algn="l" rtl="0">
              <a:lnSpc>
                <a:spcPct val="107000"/>
              </a:lnSpc>
              <a:spcBef>
                <a:spcPts val="800"/>
              </a:spcBef>
              <a:spcAft>
                <a:spcPts val="0"/>
              </a:spcAft>
              <a:buClr>
                <a:srgbClr val="000000"/>
              </a:buClr>
              <a:buSzPts val="2000"/>
              <a:buFont typeface="Arial"/>
              <a:buNone/>
            </a:pPr>
            <a:r>
              <a:rPr lang="en-GB" sz="2000" b="0" i="0" u="none" strike="noStrike" cap="none" dirty="0">
                <a:solidFill>
                  <a:schemeClr val="dk1"/>
                </a:solidFill>
                <a:latin typeface="Century Gothic"/>
                <a:ea typeface="Century Gothic"/>
                <a:cs typeface="Century Gothic"/>
                <a:sym typeface="Century Gothic"/>
              </a:rPr>
              <a:t> </a:t>
            </a:r>
            <a:endParaRPr sz="2000" b="0" i="0" u="none" strike="noStrike" cap="none" dirty="0">
              <a:solidFill>
                <a:schemeClr val="dk1"/>
              </a:solidFill>
              <a:latin typeface="Century Gothic"/>
              <a:ea typeface="Century Gothic"/>
              <a:cs typeface="Century Gothic"/>
              <a:sym typeface="Century Gothic"/>
            </a:endParaRPr>
          </a:p>
        </p:txBody>
      </p:sp>
      <p:sp>
        <p:nvSpPr>
          <p:cNvPr id="696" name="Google Shape;696;p13"/>
          <p:cNvSpPr txBox="1"/>
          <p:nvPr/>
        </p:nvSpPr>
        <p:spPr>
          <a:xfrm>
            <a:off x="5707380" y="6063468"/>
            <a:ext cx="54483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0" i="0" u="none" strike="noStrike" cap="none">
                <a:solidFill>
                  <a:srgbClr val="3D3C3C"/>
                </a:solidFill>
                <a:latin typeface="Century Gothic"/>
                <a:ea typeface="Century Gothic"/>
                <a:cs typeface="Century Gothic"/>
                <a:sym typeface="Century Gothic"/>
              </a:rPr>
              <a:t>Manfred Werner, Wikimedia Commons </a:t>
            </a:r>
            <a:endParaRPr sz="1400" b="0" i="0" u="none" strike="noStrike" cap="none">
              <a:solidFill>
                <a:srgbClr val="3D3C3C"/>
              </a:solidFill>
              <a:latin typeface="Century Gothic"/>
              <a:ea typeface="Century Gothic"/>
              <a:cs typeface="Century Gothic"/>
              <a:sym typeface="Century Gothic"/>
            </a:endParaRPr>
          </a:p>
        </p:txBody>
      </p:sp>
      <p:sp>
        <p:nvSpPr>
          <p:cNvPr id="697" name="Google Shape;697;p13"/>
          <p:cNvSpPr/>
          <p:nvPr/>
        </p:nvSpPr>
        <p:spPr>
          <a:xfrm>
            <a:off x="6096000" y="600151"/>
            <a:ext cx="2598868" cy="735941"/>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rgbClr val="FFF6D4"/>
                </a:solidFill>
                <a:latin typeface="Century Gothic"/>
                <a:ea typeface="Century Gothic"/>
                <a:cs typeface="Century Gothic"/>
                <a:sym typeface="Century Gothic"/>
              </a:rPr>
              <a:t>die Mode – fashion </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a:solidFill>
                  <a:srgbClr val="FFF6D4"/>
                </a:solidFill>
                <a:latin typeface="Century Gothic"/>
                <a:ea typeface="Century Gothic"/>
                <a:cs typeface="Century Gothic"/>
                <a:sym typeface="Century Gothic"/>
              </a:rPr>
              <a:t>der Bart – beard</a:t>
            </a:r>
            <a:endParaRPr sz="1400" b="0" i="0" u="none" strike="noStrike" cap="none" dirty="0">
              <a:solidFill>
                <a:srgbClr val="000000"/>
              </a:solidFill>
              <a:latin typeface="Arial"/>
              <a:ea typeface="Arial"/>
              <a:cs typeface="Arial"/>
              <a:sym typeface="Arial"/>
            </a:endParaRPr>
          </a:p>
        </p:txBody>
      </p:sp>
      <p:pic>
        <p:nvPicPr>
          <p:cNvPr id="9" name="10.1.1.3 slide 13">
            <a:hlinkClick r:id="" action="ppaction://media"/>
            <a:extLst>
              <a:ext uri="{FF2B5EF4-FFF2-40B4-BE49-F238E27FC236}">
                <a16:creationId xmlns:a16="http://schemas.microsoft.com/office/drawing/2014/main" id="{009D2AFF-9C02-4AE5-8D35-453EC887EC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36620" y="21485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4"/>
          <p:cNvSpPr txBox="1">
            <a:spLocks noGrp="1"/>
          </p:cNvSpPr>
          <p:nvPr>
            <p:ph type="title"/>
          </p:nvPr>
        </p:nvSpPr>
        <p:spPr>
          <a:xfrm>
            <a:off x="0" y="213557"/>
            <a:ext cx="495300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Conchita Wurst [2/2] </a:t>
            </a:r>
            <a:endParaRPr/>
          </a:p>
        </p:txBody>
      </p:sp>
      <p:sp>
        <p:nvSpPr>
          <p:cNvPr id="704" name="Google Shape;704;p14"/>
          <p:cNvSpPr txBox="1"/>
          <p:nvPr/>
        </p:nvSpPr>
        <p:spPr>
          <a:xfrm>
            <a:off x="340555" y="861134"/>
            <a:ext cx="5393495" cy="531833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2000"/>
              <a:buFont typeface="Century Gothic"/>
              <a:buNone/>
            </a:pPr>
            <a:endParaRPr sz="2000" b="0" i="0" u="none" strike="noStrike" cap="none" dirty="0">
              <a:solidFill>
                <a:srgbClr val="525050"/>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Century Gothic"/>
              <a:buNone/>
            </a:pPr>
            <a:r>
              <a:rPr lang="en-GB" sz="2000" b="1" i="0" u="none" strike="noStrike" cap="none" dirty="0" err="1">
                <a:solidFill>
                  <a:srgbClr val="000000"/>
                </a:solidFill>
                <a:latin typeface="Century Gothic"/>
                <a:ea typeface="Century Gothic"/>
                <a:cs typeface="Century Gothic"/>
                <a:sym typeface="Century Gothic"/>
              </a:rPr>
              <a:t>Warum</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heißt</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sie</a:t>
            </a:r>
            <a:r>
              <a:rPr lang="en-GB" sz="2000" b="1" i="0" u="none" strike="noStrike" cap="none" dirty="0">
                <a:solidFill>
                  <a:srgbClr val="000000"/>
                </a:solidFill>
                <a:latin typeface="Century Gothic"/>
                <a:ea typeface="Century Gothic"/>
                <a:cs typeface="Century Gothic"/>
                <a:sym typeface="Century Gothic"/>
              </a:rPr>
              <a:t> Conchita Wurst? </a:t>
            </a:r>
            <a:endParaRPr sz="2000" b="0" i="0" u="none" strike="noStrike" cap="none" dirty="0">
              <a:solidFill>
                <a:srgbClr val="525050"/>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Der Name, Conchita,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der Name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guten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Freundin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Arial" panose="020B0604020202020204" pitchFamily="34" charset="0"/>
                <a:ea typeface="SimSun" panose="02010600030101010101" pitchFamily="2" charset="-122"/>
                <a:cs typeface="Times New Roman" panose="02020603050405020304" pitchFamily="18"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Wurst</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mag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ihm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Wurst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das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hei</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βt, es ist ihm egal </a:t>
            </a:r>
            <a:r>
              <a:rPr lang="en-GB" sz="20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wie er aussieht und was die Menschen denken.</a:t>
            </a:r>
          </a:p>
          <a:p>
            <a:pPr marL="0" marR="0" lvl="0" indent="0" algn="l" rtl="0">
              <a:lnSpc>
                <a:spcPct val="107000"/>
              </a:lnSpc>
              <a:spcBef>
                <a:spcPts val="80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 </a:t>
            </a:r>
            <a:endParaRPr sz="2000" b="0" i="0" u="none" strike="noStrike" cap="none" dirty="0">
              <a:solidFill>
                <a:srgbClr val="525050"/>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Century Gothic"/>
              <a:buNone/>
            </a:pPr>
            <a:r>
              <a:rPr lang="en-GB" sz="2000" b="1" i="0" u="none" strike="noStrike" cap="none" dirty="0" err="1">
                <a:solidFill>
                  <a:srgbClr val="000000"/>
                </a:solidFill>
                <a:latin typeface="Century Gothic"/>
                <a:ea typeface="Century Gothic"/>
                <a:cs typeface="Century Gothic"/>
                <a:sym typeface="Century Gothic"/>
              </a:rPr>
              <a:t>Woher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kommt</a:t>
            </a:r>
            <a:r>
              <a:rPr lang="en-GB" sz="2000" b="1" i="0" u="none" strike="noStrike" cap="none" dirty="0">
                <a:solidFill>
                  <a:srgbClr val="000000"/>
                </a:solidFill>
                <a:latin typeface="Century Gothic"/>
                <a:ea typeface="Century Gothic"/>
                <a:cs typeface="Century Gothic"/>
                <a:sym typeface="Century Gothic"/>
              </a:rPr>
              <a:t> Conchita?</a:t>
            </a:r>
            <a:endParaRPr sz="2000" b="0" i="0" u="none" strike="noStrike" cap="none" dirty="0">
              <a:solidFill>
                <a:srgbClr val="525050"/>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Conchita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keine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Österreicherin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stammt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aus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Bogotá,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reist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Kind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Deutschland 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wird</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Sängerin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rtl="0">
              <a:lnSpc>
                <a:spcPct val="107000"/>
              </a:lnSpc>
              <a:spcBef>
                <a:spcPts val="80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 </a:t>
            </a:r>
            <a:endParaRPr sz="1800" b="0" i="0" u="none" strike="noStrike" cap="none" dirty="0">
              <a:solidFill>
                <a:schemeClr val="dk1"/>
              </a:solidFill>
              <a:latin typeface="Century Gothic"/>
              <a:ea typeface="Century Gothic"/>
              <a:cs typeface="Century Gothic"/>
              <a:sym typeface="Century Gothic"/>
            </a:endParaRPr>
          </a:p>
        </p:txBody>
      </p:sp>
      <p:sp>
        <p:nvSpPr>
          <p:cNvPr id="705" name="Google Shape;705;p14"/>
          <p:cNvSpPr txBox="1"/>
          <p:nvPr/>
        </p:nvSpPr>
        <p:spPr>
          <a:xfrm>
            <a:off x="6096000" y="1237063"/>
            <a:ext cx="5755445" cy="442155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chemeClr val="dk1"/>
              </a:buClr>
              <a:buSzPts val="2000"/>
              <a:buFont typeface="Century Gothic"/>
              <a:buNone/>
            </a:pPr>
            <a:endParaRPr sz="2000" b="0" i="0" u="none" strike="noStrike" cap="none" dirty="0">
              <a:solidFill>
                <a:srgbClr val="525050"/>
              </a:solidFill>
              <a:latin typeface="Century Gothic"/>
              <a:ea typeface="Century Gothic"/>
              <a:cs typeface="Century Gothic"/>
              <a:sym typeface="Century Gothic"/>
            </a:endParaRPr>
          </a:p>
          <a:p>
            <a:pPr marL="0" marR="0" lvl="0" indent="0" algn="l" rtl="0">
              <a:lnSpc>
                <a:spcPct val="107000"/>
              </a:lnSpc>
              <a:spcBef>
                <a:spcPts val="800"/>
              </a:spcBef>
              <a:spcAft>
                <a:spcPts val="0"/>
              </a:spcAft>
              <a:buClr>
                <a:srgbClr val="000000"/>
              </a:buClr>
              <a:buSzPts val="2000"/>
              <a:buFont typeface="Century Gothic"/>
              <a:buNone/>
            </a:pPr>
            <a:r>
              <a:rPr lang="en-GB" sz="2000" b="1" i="0" u="none" strike="noStrike" cap="none" dirty="0">
                <a:solidFill>
                  <a:srgbClr val="000000"/>
                </a:solidFill>
                <a:latin typeface="Century Gothic"/>
                <a:ea typeface="Century Gothic"/>
                <a:cs typeface="Century Gothic"/>
                <a:sym typeface="Century Gothic"/>
              </a:rPr>
              <a:t>Was </a:t>
            </a:r>
            <a:r>
              <a:rPr lang="en-GB" sz="2000" b="1" i="0" u="none" strike="noStrike" cap="none" dirty="0" err="1">
                <a:solidFill>
                  <a:srgbClr val="000000"/>
                </a:solidFill>
                <a:latin typeface="Century Gothic"/>
                <a:ea typeface="Century Gothic"/>
                <a:cs typeface="Century Gothic"/>
                <a:sym typeface="Century Gothic"/>
              </a:rPr>
              <a:t>für</a:t>
            </a:r>
            <a:r>
              <a:rPr lang="en-GB" sz="2000" b="1" i="0" u="none" strike="noStrike" cap="none" dirty="0">
                <a:solidFill>
                  <a:srgbClr val="000000"/>
                </a:solidFill>
                <a:latin typeface="Century Gothic"/>
                <a:ea typeface="Century Gothic"/>
                <a:cs typeface="Century Gothic"/>
                <a:sym typeface="Century Gothic"/>
              </a:rPr>
              <a:t> </a:t>
            </a:r>
            <a:r>
              <a:rPr lang="en-GB" sz="2000" b="1" i="0" u="none" strike="noStrike" cap="none" dirty="0" err="1">
                <a:solidFill>
                  <a:srgbClr val="000000"/>
                </a:solidFill>
                <a:latin typeface="Century Gothic"/>
                <a:ea typeface="Century Gothic"/>
                <a:cs typeface="Century Gothic"/>
                <a:sym typeface="Century Gothic"/>
              </a:rPr>
              <a:t>Probleme</a:t>
            </a:r>
            <a:r>
              <a:rPr lang="en-GB" sz="2000" b="1" i="0" u="none" strike="noStrike" cap="none" dirty="0">
                <a:solidFill>
                  <a:srgbClr val="000000"/>
                </a:solidFill>
                <a:latin typeface="Century Gothic"/>
                <a:ea typeface="Century Gothic"/>
                <a:cs typeface="Century Gothic"/>
                <a:sym typeface="Century Gothic"/>
              </a:rPr>
              <a:t> hat Tom? </a:t>
            </a:r>
            <a:endParaRPr sz="2000" b="0" i="0" u="none" strike="noStrike" cap="none" dirty="0">
              <a:solidFill>
                <a:srgbClr val="525050"/>
              </a:solidFill>
              <a:latin typeface="Century Gothic"/>
              <a:ea typeface="Century Gothic"/>
              <a:cs typeface="Century Gothic"/>
              <a:sym typeface="Century Gothic"/>
            </a:endParaRP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Toms Leben,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schwuler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Mann und Drag Queen,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gar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obwohl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so gut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singt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seinem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Erfolg</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beim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European Song Contest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gibt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es homophobe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Hasskommentare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bei</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Facebook.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Einige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Leute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wollen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leider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seine Lieder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boykottieren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Ihrer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Meinung</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sollen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Kinder seine Shows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ansehen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a:t>
            </a:r>
          </a:p>
          <a:p>
            <a:pPr marL="0" marR="0" lvl="0" indent="0" algn="l" rtl="0">
              <a:lnSpc>
                <a:spcPct val="107000"/>
              </a:lnSpc>
              <a:spcBef>
                <a:spcPts val="800"/>
              </a:spcBef>
              <a:spcAft>
                <a:spcPts val="0"/>
              </a:spcAft>
              <a:buClr>
                <a:srgbClr val="000000"/>
              </a:buClr>
              <a:buSzPts val="2000"/>
              <a:buFont typeface="Century Gothic"/>
              <a:buNone/>
            </a:pPr>
            <a:r>
              <a:rPr lang="en-GB" sz="2000" b="0" i="0" u="none" strike="noStrike" cap="none" dirty="0">
                <a:solidFill>
                  <a:srgbClr val="000000"/>
                </a:solidFill>
                <a:latin typeface="Century Gothic"/>
                <a:ea typeface="Century Gothic"/>
                <a:cs typeface="Century Gothic"/>
                <a:sym typeface="Century Gothic"/>
              </a:rPr>
              <a:t>Was </a:t>
            </a:r>
            <a:r>
              <a:rPr lang="en-GB" sz="2000" b="0" i="0" u="none" strike="noStrike" cap="none" dirty="0" err="1">
                <a:solidFill>
                  <a:srgbClr val="000000"/>
                </a:solidFill>
                <a:latin typeface="Century Gothic"/>
                <a:ea typeface="Century Gothic"/>
                <a:cs typeface="Century Gothic"/>
                <a:sym typeface="Century Gothic"/>
              </a:rPr>
              <a:t>meint</a:t>
            </a:r>
            <a:r>
              <a:rPr lang="en-GB" sz="2000" b="0" i="0" u="none" strike="noStrike" cap="none" dirty="0">
                <a:solidFill>
                  <a:srgbClr val="000000"/>
                </a:solidFill>
                <a:latin typeface="Century Gothic"/>
                <a:ea typeface="Century Gothic"/>
                <a:cs typeface="Century Gothic"/>
                <a:sym typeface="Century Gothic"/>
              </a:rPr>
              <a:t> </a:t>
            </a:r>
            <a:r>
              <a:rPr lang="en-GB" sz="2000" b="0" i="0" u="none" strike="noStrike" cap="none" dirty="0" err="1">
                <a:solidFill>
                  <a:srgbClr val="000000"/>
                </a:solidFill>
                <a:latin typeface="Century Gothic"/>
                <a:ea typeface="Century Gothic"/>
                <a:cs typeface="Century Gothic"/>
                <a:sym typeface="Century Gothic"/>
              </a:rPr>
              <a:t>ihr</a:t>
            </a:r>
            <a:r>
              <a:rPr lang="en-GB" sz="2000" b="0" i="0" u="none" strike="noStrike" cap="none" dirty="0">
                <a:solidFill>
                  <a:srgbClr val="000000"/>
                </a:solidFill>
                <a:latin typeface="Century Gothic"/>
                <a:ea typeface="Century Gothic"/>
                <a:cs typeface="Century Gothic"/>
                <a:sym typeface="Century Gothic"/>
              </a:rPr>
              <a:t>?</a:t>
            </a:r>
            <a:endParaRPr sz="1800" b="0" i="0" u="none" strike="noStrike" cap="none" dirty="0">
              <a:solidFill>
                <a:schemeClr val="dk1"/>
              </a:solidFill>
              <a:latin typeface="Century Gothic"/>
              <a:ea typeface="Century Gothic"/>
              <a:cs typeface="Century Gothic"/>
              <a:sym typeface="Century Gothic"/>
            </a:endParaRPr>
          </a:p>
        </p:txBody>
      </p:sp>
      <p:sp>
        <p:nvSpPr>
          <p:cNvPr id="706" name="Google Shape;706;p14"/>
          <p:cNvSpPr/>
          <p:nvPr/>
        </p:nvSpPr>
        <p:spPr>
          <a:xfrm>
            <a:off x="5896650" y="237946"/>
            <a:ext cx="3147611" cy="975534"/>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rgbClr val="FFF6D4"/>
                </a:solidFill>
                <a:latin typeface="Century Gothic"/>
                <a:ea typeface="Century Gothic"/>
                <a:cs typeface="Century Gothic"/>
                <a:sym typeface="Century Gothic"/>
              </a:rPr>
              <a:t>die Wurst – sausage</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a:solidFill>
                  <a:srgbClr val="FFF6D4"/>
                </a:solidFill>
                <a:latin typeface="Century Gothic"/>
                <a:ea typeface="Century Gothic"/>
                <a:cs typeface="Century Gothic"/>
                <a:sym typeface="Century Gothic"/>
              </a:rPr>
              <a:t>Es </a:t>
            </a:r>
            <a:r>
              <a:rPr lang="en-GB" sz="2000" b="0" i="0" u="none" strike="noStrike" cap="none" dirty="0" err="1">
                <a:solidFill>
                  <a:srgbClr val="FFF6D4"/>
                </a:solidFill>
                <a:latin typeface="Century Gothic"/>
                <a:ea typeface="Century Gothic"/>
                <a:cs typeface="Century Gothic"/>
                <a:sym typeface="Century Gothic"/>
              </a:rPr>
              <a:t>ist</a:t>
            </a:r>
            <a:r>
              <a:rPr lang="en-GB" sz="2000" b="0" i="0" u="none" strike="noStrike" cap="none" dirty="0">
                <a:solidFill>
                  <a:srgbClr val="FFF6D4"/>
                </a:solidFill>
                <a:latin typeface="Century Gothic"/>
                <a:ea typeface="Century Gothic"/>
                <a:cs typeface="Century Gothic"/>
                <a:sym typeface="Century Gothic"/>
              </a:rPr>
              <a:t> </a:t>
            </a:r>
            <a:r>
              <a:rPr lang="en-GB" sz="2000" b="0" i="0" u="none" strike="noStrike" cap="none" dirty="0" err="1">
                <a:solidFill>
                  <a:srgbClr val="FFF6D4"/>
                </a:solidFill>
                <a:latin typeface="Century Gothic"/>
                <a:ea typeface="Century Gothic"/>
                <a:cs typeface="Century Gothic"/>
                <a:sym typeface="Century Gothic"/>
              </a:rPr>
              <a:t>ihm</a:t>
            </a:r>
            <a:r>
              <a:rPr lang="en-GB" sz="2000" b="0" i="0" u="none" strike="noStrike" cap="none" dirty="0">
                <a:solidFill>
                  <a:srgbClr val="FFF6D4"/>
                </a:solidFill>
                <a:latin typeface="Century Gothic"/>
                <a:ea typeface="Century Gothic"/>
                <a:cs typeface="Century Gothic"/>
                <a:sym typeface="Century Gothic"/>
              </a:rPr>
              <a:t> egal /Wurst – </a:t>
            </a:r>
            <a:br>
              <a:rPr lang="en-GB" sz="2000" b="0" i="0" u="none" strike="noStrike" cap="none" dirty="0">
                <a:solidFill>
                  <a:srgbClr val="FFF6D4"/>
                </a:solidFill>
                <a:latin typeface="Century Gothic"/>
                <a:ea typeface="Century Gothic"/>
                <a:cs typeface="Century Gothic"/>
                <a:sym typeface="Century Gothic"/>
              </a:rPr>
            </a:br>
            <a:r>
              <a:rPr lang="en-GB" sz="2000" b="0" i="0" u="none" strike="noStrike" cap="none" dirty="0">
                <a:solidFill>
                  <a:srgbClr val="FFF6D4"/>
                </a:solidFill>
                <a:latin typeface="Century Gothic"/>
                <a:ea typeface="Century Gothic"/>
                <a:cs typeface="Century Gothic"/>
                <a:sym typeface="Century Gothic"/>
              </a:rPr>
              <a:t>he doesn’t care</a:t>
            </a:r>
            <a:endParaRPr sz="1400" b="0" i="0" u="none" strike="noStrike" cap="none" dirty="0">
              <a:solidFill>
                <a:srgbClr val="000000"/>
              </a:solidFill>
              <a:latin typeface="Arial"/>
              <a:ea typeface="Arial"/>
              <a:cs typeface="Arial"/>
              <a:sym typeface="Arial"/>
            </a:endParaRPr>
          </a:p>
        </p:txBody>
      </p:sp>
      <p:sp>
        <p:nvSpPr>
          <p:cNvPr id="707" name="Google Shape;707;p14"/>
          <p:cNvSpPr/>
          <p:nvPr/>
        </p:nvSpPr>
        <p:spPr>
          <a:xfrm>
            <a:off x="9611400" y="576716"/>
            <a:ext cx="2476500" cy="762000"/>
          </a:xfrm>
          <a:prstGeom prst="wedgeRoundRectCallout">
            <a:avLst>
              <a:gd name="adj1" fmla="val -79932"/>
              <a:gd name="adj2" fmla="val -28508"/>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entury Gothic"/>
                <a:ea typeface="Century Gothic"/>
                <a:cs typeface="Century Gothic"/>
                <a:sym typeface="Century Gothic"/>
              </a:rPr>
              <a:t>Literally,‘</a:t>
            </a:r>
            <a:r>
              <a:rPr lang="en-GB" sz="2000" b="0" i="1" u="none" strike="noStrike" cap="none">
                <a:solidFill>
                  <a:schemeClr val="lt1"/>
                </a:solidFill>
                <a:latin typeface="Century Gothic"/>
                <a:ea typeface="Century Gothic"/>
                <a:cs typeface="Century Gothic"/>
                <a:sym typeface="Century Gothic"/>
              </a:rPr>
              <a:t>it is sausage to him</a:t>
            </a:r>
            <a:r>
              <a:rPr lang="en-GB" sz="2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708" name="Google Shape;708;p14"/>
          <p:cNvSpPr/>
          <p:nvPr/>
        </p:nvSpPr>
        <p:spPr>
          <a:xfrm>
            <a:off x="10337180" y="86962"/>
            <a:ext cx="1784480"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hören|lesen</a:t>
            </a:r>
            <a:endParaRPr sz="2000" b="1" i="0" u="none" strike="noStrike" cap="none">
              <a:solidFill>
                <a:schemeClr val="lt1"/>
              </a:solidFill>
              <a:latin typeface="Century Gothic"/>
              <a:ea typeface="Century Gothic"/>
              <a:cs typeface="Century Gothic"/>
              <a:sym typeface="Century Gothic"/>
            </a:endParaRPr>
          </a:p>
        </p:txBody>
      </p:sp>
      <p:pic>
        <p:nvPicPr>
          <p:cNvPr id="4" name="10.1.1.3 slide 14">
            <a:hlinkClick r:id="" action="ppaction://media"/>
            <a:extLst>
              <a:ext uri="{FF2B5EF4-FFF2-40B4-BE49-F238E27FC236}">
                <a16:creationId xmlns:a16="http://schemas.microsoft.com/office/drawing/2014/main" id="{524CAC2E-E4F6-430D-9A24-8CB35AC274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3500" y="55698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5"/>
          <p:cNvSpPr txBox="1">
            <a:spLocks noGrp="1"/>
          </p:cNvSpPr>
          <p:nvPr>
            <p:ph type="title"/>
          </p:nvPr>
        </p:nvSpPr>
        <p:spPr>
          <a:xfrm>
            <a:off x="0" y="213557"/>
            <a:ext cx="53911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Michael Schumacher</a:t>
            </a:r>
            <a:endParaRPr/>
          </a:p>
        </p:txBody>
      </p:sp>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schreiben</a:t>
            </a:r>
            <a:endParaRPr sz="2000" b="1" i="0" u="none" strike="noStrike" cap="none">
              <a:solidFill>
                <a:schemeClr val="lt1"/>
              </a:solidFill>
              <a:latin typeface="Century Gothic"/>
              <a:ea typeface="Century Gothic"/>
              <a:cs typeface="Century Gothic"/>
              <a:sym typeface="Century Gothic"/>
            </a:endParaRPr>
          </a:p>
        </p:txBody>
      </p:sp>
      <p:graphicFrame>
        <p:nvGraphicFramePr>
          <p:cNvPr id="716" name="Google Shape;716;p15"/>
          <p:cNvGraphicFramePr/>
          <p:nvPr/>
        </p:nvGraphicFramePr>
        <p:xfrm>
          <a:off x="317500" y="861134"/>
          <a:ext cx="11550650" cy="5349175"/>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Schreib die Sätze auf Deutsch.</a:t>
                      </a:r>
                      <a:endParaRPr sz="1400" u="none" strike="noStrike" cap="none"/>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1. Michael Schuhmacher was an F1 driver </a:t>
                      </a:r>
                      <a:r>
                        <a:rPr lang="en-GB" sz="2000" u="sng" strike="noStrike" cap="none"/>
                        <a:t>for 17 years</a:t>
                      </a:r>
                      <a:r>
                        <a:rPr lang="en-GB" sz="2000" u="none" strike="noStrike" cap="none"/>
                        <a:t>.</a:t>
                      </a:r>
                      <a:endParaRPr sz="1400" u="none" strike="noStrike" cap="none"/>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In 2013, </a:t>
                      </a:r>
                      <a:r>
                        <a:rPr lang="en-GB" sz="2000" u="sng" strike="noStrike" cap="none" dirty="0"/>
                        <a:t>the German </a:t>
                      </a:r>
                      <a:r>
                        <a:rPr lang="en-GB" sz="2000" u="none" strike="noStrike" cap="none" dirty="0"/>
                        <a:t>has a ski accident.</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GB" sz="2000" u="sng" strike="noStrike" cap="none" dirty="0"/>
                        <a:t>Since 2013, he has not been driving</a:t>
                      </a:r>
                      <a:r>
                        <a:rPr lang="en-GB" sz="2000" u="none" strike="noStrike" cap="none" dirty="0"/>
                        <a:t>.</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4. He was in a hospital* in Grenoble </a:t>
                      </a:r>
                      <a:r>
                        <a:rPr lang="en-GB" sz="2000" u="sng" strike="noStrike" cap="none"/>
                        <a:t>for a year</a:t>
                      </a:r>
                      <a:r>
                        <a:rPr lang="en-GB" sz="2000" u="none" strike="noStrike" cap="none"/>
                        <a:t>.</a:t>
                      </a:r>
                      <a:endParaRPr sz="1400" u="none" strike="noStrike" cap="none"/>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In 2021, Netflix makes a film, which is in </a:t>
                      </a:r>
                      <a:r>
                        <a:rPr lang="en-GB" sz="2000" u="sng" strike="noStrike" cap="none" dirty="0"/>
                        <a:t>English</a:t>
                      </a:r>
                      <a:r>
                        <a:rPr lang="en-GB" sz="2000" u="none" strike="noStrike" cap="none" dirty="0"/>
                        <a:t>, </a:t>
                      </a:r>
                      <a:r>
                        <a:rPr lang="en-GB" sz="2000" u="sng" strike="noStrike" cap="none" dirty="0"/>
                        <a:t>German</a:t>
                      </a:r>
                      <a:r>
                        <a:rPr lang="en-GB" sz="2000" u="none" strike="noStrike" cap="none" dirty="0"/>
                        <a:t> and </a:t>
                      </a:r>
                      <a:r>
                        <a:rPr lang="en-GB" sz="2000" u="sng" strike="noStrike" cap="none" dirty="0"/>
                        <a:t>French</a:t>
                      </a: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6. There are interviews with three </a:t>
                      </a:r>
                      <a:r>
                        <a:rPr lang="en-GB" sz="2000" u="sng" strike="noStrike" cap="none"/>
                        <a:t>Englishmen</a:t>
                      </a:r>
                      <a:r>
                        <a:rPr lang="en-GB" sz="2000" u="none" strike="noStrike" cap="none"/>
                        <a:t>, Bernie Eccleston, Damon Hill and David Coulthard.</a:t>
                      </a:r>
                      <a:endParaRPr sz="1400" u="none" strike="noStrike" cap="none"/>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 </a:t>
                      </a:r>
                      <a:r>
                        <a:rPr lang="en-GB" sz="2000" u="sng" strike="noStrike" cap="none" dirty="0"/>
                        <a:t>Does </a:t>
                      </a:r>
                      <a:r>
                        <a:rPr lang="en-GB" sz="2000" u="sng" strike="noStrike" cap="none" dirty="0" err="1"/>
                        <a:t>Schuhmacher</a:t>
                      </a:r>
                      <a:r>
                        <a:rPr lang="en-GB" sz="2000" u="sng" strike="noStrike" cap="none" dirty="0"/>
                        <a:t> speak </a:t>
                      </a:r>
                      <a:r>
                        <a:rPr lang="en-GB" sz="2000" u="none" strike="noStrike" cap="none" dirty="0"/>
                        <a:t>now? Unfortunately, the answer is no.</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7" name="Google Shape;717;p15"/>
          <p:cNvSpPr txBox="1"/>
          <p:nvPr/>
        </p:nvSpPr>
        <p:spPr>
          <a:xfrm>
            <a:off x="6143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Michael Schumacher war </a:t>
            </a:r>
            <a:r>
              <a:rPr lang="en-GB" sz="2000" b="1" i="0" u="sng" strike="noStrike" cap="none">
                <a:solidFill>
                  <a:schemeClr val="dk1"/>
                </a:solidFill>
                <a:latin typeface="Century Gothic"/>
                <a:ea typeface="Century Gothic"/>
                <a:cs typeface="Century Gothic"/>
                <a:sym typeface="Century Gothic"/>
              </a:rPr>
              <a:t>17 Jahre </a:t>
            </a:r>
            <a:r>
              <a:rPr lang="en-GB" sz="2000" b="1" i="0" u="none" strike="noStrike" cap="none">
                <a:solidFill>
                  <a:schemeClr val="dk1"/>
                </a:solidFill>
                <a:latin typeface="Century Gothic"/>
                <a:ea typeface="Century Gothic"/>
                <a:cs typeface="Century Gothic"/>
                <a:sym typeface="Century Gothic"/>
              </a:rPr>
              <a:t>lang F1-Fahrer.</a:t>
            </a:r>
            <a:endParaRPr sz="2000" b="1" i="0" u="none" strike="noStrike" cap="none">
              <a:solidFill>
                <a:schemeClr val="dk1"/>
              </a:solidFill>
              <a:latin typeface="Century Gothic"/>
              <a:ea typeface="Century Gothic"/>
              <a:cs typeface="Century Gothic"/>
              <a:sym typeface="Century Gothic"/>
            </a:endParaRPr>
          </a:p>
        </p:txBody>
      </p:sp>
      <p:sp>
        <p:nvSpPr>
          <p:cNvPr id="718" name="Google Shape;718;p15"/>
          <p:cNvSpPr txBox="1"/>
          <p:nvPr/>
        </p:nvSpPr>
        <p:spPr>
          <a:xfrm>
            <a:off x="614363" y="370886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Er war </a:t>
            </a:r>
            <a:r>
              <a:rPr lang="en-GB" sz="2000" b="1" i="0" u="sng" strike="noStrike" cap="none" dirty="0" err="1">
                <a:solidFill>
                  <a:schemeClr val="dk1"/>
                </a:solidFill>
                <a:latin typeface="Century Gothic"/>
                <a:ea typeface="Century Gothic"/>
                <a:cs typeface="Century Gothic"/>
                <a:sym typeface="Century Gothic"/>
              </a:rPr>
              <a:t>ein</a:t>
            </a:r>
            <a:r>
              <a:rPr lang="en-GB" sz="2000" b="1" i="0" u="sng" strike="noStrike" cap="none" dirty="0">
                <a:solidFill>
                  <a:schemeClr val="dk1"/>
                </a:solidFill>
                <a:latin typeface="Century Gothic"/>
                <a:ea typeface="Century Gothic"/>
                <a:cs typeface="Century Gothic"/>
                <a:sym typeface="Century Gothic"/>
              </a:rPr>
              <a:t> </a:t>
            </a:r>
            <a:r>
              <a:rPr lang="en-GB" sz="2000" b="1" i="0" u="sng" strike="noStrike" cap="none" dirty="0" err="1">
                <a:solidFill>
                  <a:schemeClr val="dk1"/>
                </a:solidFill>
                <a:latin typeface="Century Gothic"/>
                <a:ea typeface="Century Gothic"/>
                <a:cs typeface="Century Gothic"/>
                <a:sym typeface="Century Gothic"/>
              </a:rPr>
              <a:t>Jahr</a:t>
            </a:r>
            <a:r>
              <a:rPr lang="en-GB" sz="2000" b="1" i="0" strike="noStrike" cap="none" dirty="0">
                <a:solidFill>
                  <a:schemeClr val="dk1"/>
                </a:solidFill>
                <a:latin typeface="Century Gothic"/>
                <a:ea typeface="Century Gothic"/>
                <a:cs typeface="Century Gothic"/>
                <a:sym typeface="Century Gothic"/>
              </a:rPr>
              <a:t> </a:t>
            </a:r>
            <a:r>
              <a:rPr lang="en-GB" sz="2000" b="1" i="0" u="none" strike="noStrike" cap="none" dirty="0">
                <a:solidFill>
                  <a:schemeClr val="dk1"/>
                </a:solidFill>
                <a:latin typeface="Century Gothic"/>
                <a:ea typeface="Century Gothic"/>
                <a:cs typeface="Century Gothic"/>
                <a:sym typeface="Century Gothic"/>
              </a:rPr>
              <a:t>in </a:t>
            </a:r>
            <a:r>
              <a:rPr lang="en-GB" sz="2000" b="1" i="0" u="none" strike="noStrike" cap="none" dirty="0" err="1">
                <a:solidFill>
                  <a:schemeClr val="dk1"/>
                </a:solidFill>
                <a:latin typeface="Century Gothic"/>
                <a:ea typeface="Century Gothic"/>
                <a:cs typeface="Century Gothic"/>
                <a:sym typeface="Century Gothic"/>
              </a:rPr>
              <a:t>einem</a:t>
            </a:r>
            <a:r>
              <a:rPr lang="en-GB" sz="2000" b="1" i="0" u="none" strike="noStrike" cap="none" dirty="0">
                <a:solidFill>
                  <a:schemeClr val="dk1"/>
                </a:solidFill>
                <a:latin typeface="Century Gothic"/>
                <a:ea typeface="Century Gothic"/>
                <a:cs typeface="Century Gothic"/>
                <a:sym typeface="Century Gothic"/>
              </a:rPr>
              <a:t> </a:t>
            </a:r>
            <a:r>
              <a:rPr lang="en-GB" sz="2000" b="1" i="0" u="none" strike="noStrike" cap="none" dirty="0" err="1">
                <a:solidFill>
                  <a:schemeClr val="dk1"/>
                </a:solidFill>
                <a:latin typeface="Century Gothic"/>
                <a:ea typeface="Century Gothic"/>
                <a:cs typeface="Century Gothic"/>
                <a:sym typeface="Century Gothic"/>
              </a:rPr>
              <a:t>Krankenhaus</a:t>
            </a:r>
            <a:r>
              <a:rPr lang="en-GB" sz="2000" b="1" i="0" u="none" strike="noStrike" cap="none" dirty="0">
                <a:solidFill>
                  <a:schemeClr val="dk1"/>
                </a:solidFill>
                <a:latin typeface="Century Gothic"/>
                <a:ea typeface="Century Gothic"/>
                <a:cs typeface="Century Gothic"/>
                <a:sym typeface="Century Gothic"/>
              </a:rPr>
              <a:t> in Grenoble.</a:t>
            </a:r>
            <a:endParaRPr sz="2000" b="1" i="0" u="none" strike="noStrike" cap="none" dirty="0">
              <a:solidFill>
                <a:schemeClr val="dk1"/>
              </a:solidFill>
              <a:latin typeface="Century Gothic"/>
              <a:ea typeface="Century Gothic"/>
              <a:cs typeface="Century Gothic"/>
              <a:sym typeface="Century Gothic"/>
            </a:endParaRPr>
          </a:p>
        </p:txBody>
      </p:sp>
      <p:sp>
        <p:nvSpPr>
          <p:cNvPr id="719" name="Google Shape;719;p15"/>
          <p:cNvSpPr txBox="1"/>
          <p:nvPr/>
        </p:nvSpPr>
        <p:spPr>
          <a:xfrm>
            <a:off x="6143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2013 hat </a:t>
            </a:r>
            <a:r>
              <a:rPr lang="en-GB" sz="2000" b="1" i="0" u="sng" strike="noStrike" cap="none">
                <a:solidFill>
                  <a:schemeClr val="dk1"/>
                </a:solidFill>
                <a:latin typeface="Century Gothic"/>
                <a:ea typeface="Century Gothic"/>
                <a:cs typeface="Century Gothic"/>
                <a:sym typeface="Century Gothic"/>
              </a:rPr>
              <a:t>der Deutsche </a:t>
            </a:r>
            <a:r>
              <a:rPr lang="en-GB" sz="2000" b="1" i="0" u="none" strike="noStrike" cap="none">
                <a:solidFill>
                  <a:schemeClr val="dk1"/>
                </a:solidFill>
                <a:latin typeface="Century Gothic"/>
                <a:ea typeface="Century Gothic"/>
                <a:cs typeface="Century Gothic"/>
                <a:sym typeface="Century Gothic"/>
              </a:rPr>
              <a:t>einen Skiunfall.</a:t>
            </a:r>
            <a:endParaRPr sz="2000" b="1" i="0" u="none" strike="noStrike" cap="none">
              <a:solidFill>
                <a:schemeClr val="dk1"/>
              </a:solidFill>
              <a:latin typeface="Century Gothic"/>
              <a:ea typeface="Century Gothic"/>
              <a:cs typeface="Century Gothic"/>
              <a:sym typeface="Century Gothic"/>
            </a:endParaRPr>
          </a:p>
        </p:txBody>
      </p:sp>
      <p:sp>
        <p:nvSpPr>
          <p:cNvPr id="720" name="Google Shape;720;p15"/>
          <p:cNvSpPr txBox="1"/>
          <p:nvPr/>
        </p:nvSpPr>
        <p:spPr>
          <a:xfrm>
            <a:off x="614363" y="3028890"/>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Seit 2013</a:t>
            </a:r>
            <a:r>
              <a:rPr lang="en-GB" sz="2000" b="1" i="0" u="none" strike="noStrike" cap="none">
                <a:solidFill>
                  <a:schemeClr val="dk1"/>
                </a:solidFill>
                <a:latin typeface="Century Gothic"/>
                <a:ea typeface="Century Gothic"/>
                <a:cs typeface="Century Gothic"/>
                <a:sym typeface="Century Gothic"/>
              </a:rPr>
              <a:t> </a:t>
            </a:r>
            <a:r>
              <a:rPr lang="en-GB" sz="2000" b="1" i="0" u="sng" strike="noStrike" cap="none">
                <a:solidFill>
                  <a:schemeClr val="dk1"/>
                </a:solidFill>
                <a:latin typeface="Century Gothic"/>
                <a:ea typeface="Century Gothic"/>
                <a:cs typeface="Century Gothic"/>
                <a:sym typeface="Century Gothic"/>
              </a:rPr>
              <a:t>fährt er nicht</a:t>
            </a:r>
            <a:r>
              <a:rPr lang="en-GB" sz="2000" b="1" i="0" u="none" strike="noStrike" cap="none">
                <a:solidFill>
                  <a:schemeClr val="dk1"/>
                </a:solidFill>
                <a:latin typeface="Century Gothic"/>
                <a:ea typeface="Century Gothic"/>
                <a:cs typeface="Century Gothic"/>
                <a:sym typeface="Century Gothic"/>
              </a:rPr>
              <a:t>.</a:t>
            </a:r>
            <a:endParaRPr sz="2000" b="1" i="0" u="none" strike="noStrike" cap="none">
              <a:solidFill>
                <a:schemeClr val="dk1"/>
              </a:solidFill>
              <a:latin typeface="Century Gothic"/>
              <a:ea typeface="Century Gothic"/>
              <a:cs typeface="Century Gothic"/>
              <a:sym typeface="Century Gothic"/>
            </a:endParaRPr>
          </a:p>
        </p:txBody>
      </p:sp>
      <p:sp>
        <p:nvSpPr>
          <p:cNvPr id="721" name="Google Shape;721;p15"/>
          <p:cNvSpPr txBox="1"/>
          <p:nvPr/>
        </p:nvSpPr>
        <p:spPr>
          <a:xfrm>
            <a:off x="573882" y="4432007"/>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2021 </a:t>
            </a:r>
            <a:r>
              <a:rPr lang="en-GB" sz="2000" b="1" i="0" u="sng" strike="noStrike" cap="none">
                <a:solidFill>
                  <a:schemeClr val="dk1"/>
                </a:solidFill>
                <a:latin typeface="Century Gothic"/>
                <a:ea typeface="Century Gothic"/>
                <a:cs typeface="Century Gothic"/>
                <a:sym typeface="Century Gothic"/>
              </a:rPr>
              <a:t>macht</a:t>
            </a:r>
            <a:r>
              <a:rPr lang="en-GB" sz="2000" b="1" i="0" u="none" strike="noStrike" cap="none">
                <a:solidFill>
                  <a:schemeClr val="dk1"/>
                </a:solidFill>
                <a:latin typeface="Century Gothic"/>
                <a:ea typeface="Century Gothic"/>
                <a:cs typeface="Century Gothic"/>
                <a:sym typeface="Century Gothic"/>
              </a:rPr>
              <a:t> Netflix einen Film, der auf </a:t>
            </a:r>
            <a:r>
              <a:rPr lang="en-GB" sz="2000" b="1" i="0" u="sng" strike="noStrike" cap="none">
                <a:solidFill>
                  <a:schemeClr val="dk1"/>
                </a:solidFill>
                <a:latin typeface="Century Gothic"/>
                <a:ea typeface="Century Gothic"/>
                <a:cs typeface="Century Gothic"/>
                <a:sym typeface="Century Gothic"/>
              </a:rPr>
              <a:t>Englisch</a:t>
            </a:r>
            <a:r>
              <a:rPr lang="en-GB" sz="2000" b="1" i="0" u="none" strike="noStrike" cap="none">
                <a:solidFill>
                  <a:schemeClr val="dk1"/>
                </a:solidFill>
                <a:latin typeface="Century Gothic"/>
                <a:ea typeface="Century Gothic"/>
                <a:cs typeface="Century Gothic"/>
                <a:sym typeface="Century Gothic"/>
              </a:rPr>
              <a:t>, </a:t>
            </a:r>
            <a:r>
              <a:rPr lang="en-GB" sz="2000" b="1" i="0" u="sng" strike="noStrike" cap="none">
                <a:solidFill>
                  <a:schemeClr val="dk1"/>
                </a:solidFill>
                <a:latin typeface="Century Gothic"/>
                <a:ea typeface="Century Gothic"/>
                <a:cs typeface="Century Gothic"/>
                <a:sym typeface="Century Gothic"/>
              </a:rPr>
              <a:t>Deutsch</a:t>
            </a:r>
            <a:r>
              <a:rPr lang="en-GB" sz="2000" b="1" i="0" u="none" strike="noStrike" cap="none">
                <a:solidFill>
                  <a:schemeClr val="dk1"/>
                </a:solidFill>
                <a:latin typeface="Century Gothic"/>
                <a:ea typeface="Century Gothic"/>
                <a:cs typeface="Century Gothic"/>
                <a:sym typeface="Century Gothic"/>
              </a:rPr>
              <a:t> und </a:t>
            </a:r>
            <a:r>
              <a:rPr lang="en-GB" sz="2000" b="1" i="0" u="sng" strike="noStrike" cap="none">
                <a:solidFill>
                  <a:schemeClr val="dk1"/>
                </a:solidFill>
                <a:latin typeface="Century Gothic"/>
                <a:ea typeface="Century Gothic"/>
                <a:cs typeface="Century Gothic"/>
                <a:sym typeface="Century Gothic"/>
              </a:rPr>
              <a:t>Französich</a:t>
            </a:r>
            <a:r>
              <a:rPr lang="en-GB" sz="2000" b="1" i="0" u="none" strike="noStrike" cap="none">
                <a:solidFill>
                  <a:schemeClr val="dk1"/>
                </a:solidFill>
                <a:latin typeface="Century Gothic"/>
                <a:ea typeface="Century Gothic"/>
                <a:cs typeface="Century Gothic"/>
                <a:sym typeface="Century Gothic"/>
              </a:rPr>
              <a:t> ist.</a:t>
            </a:r>
            <a:endParaRPr sz="2000" b="1" i="0" u="none" strike="noStrike" cap="none">
              <a:solidFill>
                <a:schemeClr val="dk1"/>
              </a:solidFill>
              <a:latin typeface="Century Gothic"/>
              <a:ea typeface="Century Gothic"/>
              <a:cs typeface="Century Gothic"/>
              <a:sym typeface="Century Gothic"/>
            </a:endParaRPr>
          </a:p>
        </p:txBody>
      </p:sp>
      <p:sp>
        <p:nvSpPr>
          <p:cNvPr id="722" name="Google Shape;722;p15"/>
          <p:cNvSpPr txBox="1"/>
          <p:nvPr/>
        </p:nvSpPr>
        <p:spPr>
          <a:xfrm>
            <a:off x="1763316" y="5118945"/>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Es gibt Interviews mit drei </a:t>
            </a:r>
            <a:r>
              <a:rPr lang="en-GB" sz="2000" b="1" i="0" u="sng" strike="noStrike" cap="none">
                <a:solidFill>
                  <a:schemeClr val="dk1"/>
                </a:solidFill>
                <a:latin typeface="Century Gothic"/>
                <a:ea typeface="Century Gothic"/>
                <a:cs typeface="Century Gothic"/>
                <a:sym typeface="Century Gothic"/>
              </a:rPr>
              <a:t>Engländern</a:t>
            </a:r>
            <a:r>
              <a:rPr lang="en-GB" sz="2000" b="1" i="0" u="none" strike="noStrike" cap="none">
                <a:solidFill>
                  <a:schemeClr val="dk1"/>
                </a:solidFill>
                <a:latin typeface="Century Gothic"/>
                <a:ea typeface="Century Gothic"/>
                <a:cs typeface="Century Gothic"/>
                <a:sym typeface="Century Gothic"/>
              </a:rPr>
              <a:t>, Bernie E, Damon H and David C.</a:t>
            </a:r>
            <a:endParaRPr sz="2000" b="1" i="0" u="none" strike="noStrike" cap="none">
              <a:solidFill>
                <a:schemeClr val="dk1"/>
              </a:solidFill>
              <a:latin typeface="Century Gothic"/>
              <a:ea typeface="Century Gothic"/>
              <a:cs typeface="Century Gothic"/>
              <a:sym typeface="Century Gothic"/>
            </a:endParaRPr>
          </a:p>
        </p:txBody>
      </p:sp>
      <p:sp>
        <p:nvSpPr>
          <p:cNvPr id="723" name="Google Shape;723;p15"/>
          <p:cNvSpPr txBox="1"/>
          <p:nvPr/>
        </p:nvSpPr>
        <p:spPr>
          <a:xfrm>
            <a:off x="614363" y="5858224"/>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Spricht Schuhmacher </a:t>
            </a:r>
            <a:r>
              <a:rPr lang="en-GB" sz="2000" b="1" i="0" u="none" strike="noStrike" cap="none">
                <a:solidFill>
                  <a:schemeClr val="dk1"/>
                </a:solidFill>
                <a:latin typeface="Century Gothic"/>
                <a:ea typeface="Century Gothic"/>
                <a:cs typeface="Century Gothic"/>
                <a:sym typeface="Century Gothic"/>
              </a:rPr>
              <a:t>jetzt? Leider ist die Antwort nein.</a:t>
            </a:r>
            <a:endParaRPr sz="2000" b="1" i="0" u="none" strike="noStrike" cap="none">
              <a:solidFill>
                <a:schemeClr val="dk1"/>
              </a:solidFill>
              <a:latin typeface="Century Gothic"/>
              <a:ea typeface="Century Gothic"/>
              <a:cs typeface="Century Gothic"/>
              <a:sym typeface="Century Gothic"/>
            </a:endParaRPr>
          </a:p>
        </p:txBody>
      </p:sp>
      <p:sp>
        <p:nvSpPr>
          <p:cNvPr id="724" name="Google Shape;724;p15"/>
          <p:cNvSpPr/>
          <p:nvPr/>
        </p:nvSpPr>
        <p:spPr>
          <a:xfrm>
            <a:off x="6800852" y="195408"/>
            <a:ext cx="3726456" cy="458302"/>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6D4"/>
                </a:solidFill>
                <a:latin typeface="Century Gothic"/>
                <a:ea typeface="Century Gothic"/>
                <a:cs typeface="Century Gothic"/>
                <a:sym typeface="Century Gothic"/>
              </a:rPr>
              <a:t>hospital – das Krankenhaus </a:t>
            </a:r>
            <a:endParaRPr sz="1400" b="0" i="0" u="none" strike="noStrike" cap="none">
              <a:solidFill>
                <a:srgbClr val="000000"/>
              </a:solidFill>
              <a:latin typeface="Arial"/>
              <a:ea typeface="Arial"/>
              <a:cs typeface="Arial"/>
              <a:sym typeface="Arial"/>
            </a:endParaRPr>
          </a:p>
        </p:txBody>
      </p:sp>
      <p:grpSp>
        <p:nvGrpSpPr>
          <p:cNvPr id="725" name="Google Shape;725;p15"/>
          <p:cNvGrpSpPr/>
          <p:nvPr/>
        </p:nvGrpSpPr>
        <p:grpSpPr>
          <a:xfrm>
            <a:off x="9701945" y="682269"/>
            <a:ext cx="2325683" cy="1370104"/>
            <a:chOff x="9701945" y="682269"/>
            <a:chExt cx="2325683" cy="1370104"/>
          </a:xfrm>
        </p:grpSpPr>
        <p:pic>
          <p:nvPicPr>
            <p:cNvPr id="726" name="Google Shape;726;p15" descr="A red race car&#10;&#10;Description automatically generated with medium confidence"/>
            <p:cNvPicPr preferRelativeResize="0"/>
            <p:nvPr/>
          </p:nvPicPr>
          <p:blipFill rotWithShape="1">
            <a:blip r:embed="rId4">
              <a:alphaModFix/>
            </a:blip>
            <a:srcRect/>
            <a:stretch/>
          </p:blipFill>
          <p:spPr>
            <a:xfrm>
              <a:off x="9701945" y="682269"/>
              <a:ext cx="2266583" cy="1321743"/>
            </a:xfrm>
            <a:prstGeom prst="rect">
              <a:avLst/>
            </a:prstGeom>
            <a:noFill/>
            <a:ln>
              <a:noFill/>
            </a:ln>
          </p:spPr>
        </p:pic>
        <p:sp>
          <p:nvSpPr>
            <p:cNvPr id="727" name="Google Shape;727;p15"/>
            <p:cNvSpPr txBox="1"/>
            <p:nvPr/>
          </p:nvSpPr>
          <p:spPr>
            <a:xfrm>
              <a:off x="9849152" y="1683041"/>
              <a:ext cx="2178476"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1" i="0" u="none" strike="noStrike" cap="none">
                  <a:solidFill>
                    <a:schemeClr val="lt2"/>
                  </a:solidFill>
                  <a:latin typeface="Century Gothic"/>
                  <a:ea typeface="Century Gothic"/>
                  <a:cs typeface="Century Gothic"/>
                  <a:sym typeface="Century Gothic"/>
                </a:rPr>
                <a:t>2001, Canada</a:t>
              </a:r>
              <a:endParaRPr sz="1400" b="0" i="0" u="none" strike="noStrike" cap="none">
                <a:solidFill>
                  <a:srgbClr val="000000"/>
                </a:solidFill>
                <a:latin typeface="Arial"/>
                <a:ea typeface="Arial"/>
                <a:cs typeface="Arial"/>
                <a:sym typeface="Arial"/>
              </a:endParaRPr>
            </a:p>
          </p:txBody>
        </p:sp>
      </p:grpSp>
      <p:sp>
        <p:nvSpPr>
          <p:cNvPr id="16" name="Speech Bubble: Rectangle with Corners Rounded 15">
            <a:extLst>
              <a:ext uri="{FF2B5EF4-FFF2-40B4-BE49-F238E27FC236}">
                <a16:creationId xmlns:a16="http://schemas.microsoft.com/office/drawing/2014/main" id="{4E1C47FD-BA76-4B89-BB22-F784664264F4}"/>
              </a:ext>
            </a:extLst>
          </p:cNvPr>
          <p:cNvSpPr/>
          <p:nvPr/>
        </p:nvSpPr>
        <p:spPr>
          <a:xfrm>
            <a:off x="7443152" y="553970"/>
            <a:ext cx="2799080" cy="845541"/>
          </a:xfrm>
          <a:prstGeom prst="wedgeRoundRectCallout">
            <a:avLst>
              <a:gd name="adj1" fmla="val -63705"/>
              <a:gd name="adj2" fmla="val 96448"/>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1E1E1E"/>
                </a:solidFill>
                <a:effectLst/>
                <a:uLnTx/>
                <a:uFillTx/>
                <a:latin typeface="Century Gothic"/>
                <a:ea typeface="Times New Roman" panose="02020603050405020304" pitchFamily="18" charset="0"/>
                <a:cs typeface="+mn-cs"/>
              </a:rPr>
              <a:t>Do you need a preposition if the action is finished?</a:t>
            </a:r>
            <a:endParaRPr kumimoji="0" lang="en-GB" sz="2000" b="0" i="0" u="none" strike="noStrike" kern="0" cap="none" spc="0" normalizeH="0" baseline="0" noProof="0">
              <a:ln>
                <a:noFill/>
              </a:ln>
              <a:solidFill>
                <a:srgbClr val="3D3C3C"/>
              </a:solidFill>
              <a:effectLst/>
              <a:uLnTx/>
              <a:uFillTx/>
              <a:latin typeface="Times New Roman" panose="02020603050405020304" pitchFamily="18" charset="0"/>
              <a:ea typeface="Times New Roman" panose="02020603050405020304" pitchFamily="18" charset="0"/>
              <a:cs typeface="+mn-cs"/>
            </a:endParaRPr>
          </a:p>
        </p:txBody>
      </p:sp>
      <p:sp>
        <p:nvSpPr>
          <p:cNvPr id="17" name="Speech Bubble: Rectangle with Corners Rounded 16">
            <a:extLst>
              <a:ext uri="{FF2B5EF4-FFF2-40B4-BE49-F238E27FC236}">
                <a16:creationId xmlns:a16="http://schemas.microsoft.com/office/drawing/2014/main" id="{ACD7633C-F64F-4652-8F36-8ACA3A935846}"/>
              </a:ext>
            </a:extLst>
          </p:cNvPr>
          <p:cNvSpPr/>
          <p:nvPr/>
        </p:nvSpPr>
        <p:spPr>
          <a:xfrm>
            <a:off x="8092966" y="1452342"/>
            <a:ext cx="4028694" cy="1260303"/>
          </a:xfrm>
          <a:prstGeom prst="wedgeRoundRectCallout">
            <a:avLst>
              <a:gd name="adj1" fmla="val -78349"/>
              <a:gd name="adj2" fmla="val 4051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effectLst/>
                <a:latin typeface="Century Gothic" panose="020B0502020202020204" pitchFamily="34" charset="0"/>
                <a:ea typeface="Times New Roman" panose="02020603050405020304" pitchFamily="18" charset="0"/>
              </a:rPr>
              <a:t>This nationality noun behaves like an adjective. </a:t>
            </a:r>
            <a:br>
              <a:rPr lang="en-GB" sz="2000">
                <a:effectLst/>
                <a:latin typeface="Century Gothic" panose="020B0502020202020204" pitchFamily="34" charset="0"/>
                <a:ea typeface="Times New Roman" panose="02020603050405020304" pitchFamily="18" charset="0"/>
              </a:rPr>
            </a:br>
            <a:r>
              <a:rPr lang="en-GB" sz="2000">
                <a:effectLst/>
                <a:latin typeface="Century Gothic" panose="020B0502020202020204" pitchFamily="34" charset="0"/>
                <a:ea typeface="Times New Roman" panose="02020603050405020304" pitchFamily="18" charset="0"/>
              </a:rPr>
              <a:t>Think: the German (citizen) </a:t>
            </a:r>
            <a:r>
              <a:rPr lang="en-GB" sz="2000">
                <a:effectLst/>
                <a:latin typeface="Century Gothic" panose="020B0502020202020204" pitchFamily="34" charset="0"/>
                <a:ea typeface="Times New Roman" panose="02020603050405020304" pitchFamily="18" charset="0"/>
                <a:sym typeface="Wingdings" panose="05000000000000000000" pitchFamily="2" charset="2"/>
              </a:rPr>
              <a:t></a:t>
            </a:r>
            <a:br>
              <a:rPr lang="en-GB" sz="2000">
                <a:effectLst/>
                <a:latin typeface="Century Gothic" panose="020B0502020202020204" pitchFamily="34" charset="0"/>
                <a:ea typeface="Times New Roman" panose="02020603050405020304" pitchFamily="18" charset="0"/>
              </a:rPr>
            </a:br>
            <a:r>
              <a:rPr lang="en-GB" sz="2000">
                <a:effectLst/>
                <a:latin typeface="Century Gothic" panose="020B0502020202020204" pitchFamily="34" charset="0"/>
                <a:ea typeface="Times New Roman" panose="02020603050405020304" pitchFamily="18" charset="0"/>
              </a:rPr>
              <a:t>der ……… (Bürger)</a:t>
            </a:r>
            <a:endParaRPr lang="en-GB" sz="2000">
              <a:effectLst/>
              <a:latin typeface="Times New Roman" panose="02020603050405020304" pitchFamily="18" charset="0"/>
              <a:ea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7CBCF1FD-DCC4-47FB-89E1-6586673ECF76}"/>
              </a:ext>
            </a:extLst>
          </p:cNvPr>
          <p:cNvSpPr/>
          <p:nvPr/>
        </p:nvSpPr>
        <p:spPr>
          <a:xfrm>
            <a:off x="8107190" y="2748333"/>
            <a:ext cx="4014470" cy="917657"/>
          </a:xfrm>
          <a:prstGeom prst="wedgeRoundRectCallout">
            <a:avLst>
              <a:gd name="adj1" fmla="val -75469"/>
              <a:gd name="adj2" fmla="val -5303"/>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Remember! Use the present tense with the preposition </a:t>
            </a:r>
            <a:r>
              <a:rPr lang="en-GB" sz="2000" i="1">
                <a:solidFill>
                  <a:srgbClr val="1E1E1E"/>
                </a:solidFill>
                <a:effectLst/>
                <a:latin typeface="Century Gothic" panose="020B0502020202020204" pitchFamily="34" charset="0"/>
                <a:ea typeface="Times New Roman" panose="02020603050405020304" pitchFamily="18" charset="0"/>
              </a:rPr>
              <a:t>since </a:t>
            </a:r>
            <a:r>
              <a:rPr lang="en-GB" sz="2000">
                <a:solidFill>
                  <a:srgbClr val="1E1E1E"/>
                </a:solidFill>
                <a:effectLst/>
                <a:latin typeface="Century Gothic" panose="020B0502020202020204" pitchFamily="34" charset="0"/>
                <a:ea typeface="Times New Roman" panose="02020603050405020304" pitchFamily="18" charset="0"/>
              </a:rPr>
              <a:t>in German. </a:t>
            </a:r>
            <a:endParaRPr lang="en-GB" sz="2000">
              <a:effectLst/>
              <a:latin typeface="Times New Roman" panose="02020603050405020304" pitchFamily="18" charset="0"/>
              <a:ea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028CF617-DEBC-47B0-B01D-BC26125D4627}"/>
              </a:ext>
            </a:extLst>
          </p:cNvPr>
          <p:cNvSpPr/>
          <p:nvPr/>
        </p:nvSpPr>
        <p:spPr>
          <a:xfrm>
            <a:off x="9417269" y="3798815"/>
            <a:ext cx="2711179" cy="937639"/>
          </a:xfrm>
          <a:prstGeom prst="wedgeRoundRectCallout">
            <a:avLst>
              <a:gd name="adj1" fmla="val -185747"/>
              <a:gd name="adj2" fmla="val 67279"/>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rgbClr val="1E1E1E"/>
                </a:solidFill>
                <a:effectLst/>
                <a:latin typeface="Century Gothic" panose="020B0502020202020204" pitchFamily="34" charset="0"/>
                <a:ea typeface="Times New Roman" panose="02020603050405020304" pitchFamily="18" charset="0"/>
              </a:rPr>
              <a:t>Do you need to add anything to R3 (dat.) plural nouns?</a:t>
            </a:r>
            <a:endParaRPr lang="en-GB" sz="2000" dirty="0">
              <a:effectLst/>
              <a:latin typeface="Times New Roman" panose="02020603050405020304" pitchFamily="18" charset="0"/>
              <a:ea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4071F66E-7DB6-4568-86D0-0C80F1F4C34B}"/>
              </a:ext>
            </a:extLst>
          </p:cNvPr>
          <p:cNvSpPr/>
          <p:nvPr/>
        </p:nvSpPr>
        <p:spPr>
          <a:xfrm>
            <a:off x="9080938" y="5519055"/>
            <a:ext cx="3025827" cy="827677"/>
          </a:xfrm>
          <a:prstGeom prst="wedgeRoundRectCallout">
            <a:avLst>
              <a:gd name="adj1" fmla="val -98844"/>
              <a:gd name="adj2" fmla="val 2160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Remember how to form yes/no questions in German.</a:t>
            </a:r>
            <a:endParaRPr lang="en-GB" sz="2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graphicFrame>
        <p:nvGraphicFramePr>
          <p:cNvPr id="733" name="Google Shape;733;p16"/>
          <p:cNvGraphicFramePr/>
          <p:nvPr/>
        </p:nvGraphicFramePr>
        <p:xfrm>
          <a:off x="283370" y="861134"/>
          <a:ext cx="11550650" cy="5349175"/>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Schreib die Sätze auf Deutsch.</a:t>
                      </a:r>
                      <a:endParaRPr sz="1400" u="none" strike="noStrike" cap="none"/>
                    </a:p>
                  </a:txBody>
                  <a:tcPr marL="91450" marR="91450" marT="45725" marB="45725"/>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1. Michael Schuhmacher was </a:t>
                      </a:r>
                      <a:r>
                        <a:rPr lang="en-GB" sz="2000" u="sng" strike="noStrike" cap="none"/>
                        <a:t>a German</a:t>
                      </a:r>
                      <a:r>
                        <a:rPr lang="en-GB" sz="2000" u="none" strike="noStrike" cap="none"/>
                        <a:t> F1 driver.</a:t>
                      </a:r>
                      <a:endParaRPr sz="1400" u="none" strike="noStrike" cap="none"/>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2. His wife Corinna is also </a:t>
                      </a:r>
                      <a:r>
                        <a:rPr lang="en-GB" sz="2000" u="sng" strike="noStrike" cap="none"/>
                        <a:t>German</a:t>
                      </a:r>
                      <a:r>
                        <a:rPr lang="en-GB" sz="2000" u="none" strike="noStrike" cap="none"/>
                        <a:t>.</a:t>
                      </a:r>
                      <a:endParaRPr sz="1400" u="none" strike="noStrike" cap="none"/>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a:t>3. </a:t>
                      </a:r>
                      <a:r>
                        <a:rPr lang="en-GB" sz="2000" u="sng" strike="noStrike" cap="none"/>
                        <a:t>Is he driving</a:t>
                      </a:r>
                      <a:r>
                        <a:rPr lang="en-GB" sz="2000" u="none" strike="noStrike" cap="none"/>
                        <a:t> F1 now?</a:t>
                      </a: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No, in 2013, </a:t>
                      </a:r>
                      <a:r>
                        <a:rPr lang="en-GB" sz="2000" u="sng" strike="noStrike" cap="none" dirty="0"/>
                        <a:t>the German </a:t>
                      </a:r>
                      <a:r>
                        <a:rPr lang="en-GB" sz="2000" u="none" strike="noStrike" cap="none" dirty="0"/>
                        <a:t>had a ski accident.</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In 2021, Netflix makes a film in </a:t>
                      </a:r>
                      <a:r>
                        <a:rPr lang="en-GB" sz="2000" u="sng" strike="noStrike" cap="none" dirty="0"/>
                        <a:t>English</a:t>
                      </a:r>
                      <a:r>
                        <a:rPr lang="en-GB" sz="2000" u="none" strike="noStrike" cap="none" dirty="0"/>
                        <a:t>, </a:t>
                      </a:r>
                      <a:r>
                        <a:rPr lang="en-GB" sz="2000" u="sng" strike="noStrike" cap="none" dirty="0"/>
                        <a:t>German</a:t>
                      </a:r>
                      <a:r>
                        <a:rPr lang="en-GB" sz="2000" u="none" strike="noStrike" cap="none" dirty="0"/>
                        <a:t> and </a:t>
                      </a:r>
                      <a:r>
                        <a:rPr lang="en-GB" sz="2000" u="sng" strike="noStrike" cap="none" dirty="0"/>
                        <a:t>French</a:t>
                      </a: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t>6. The </a:t>
                      </a:r>
                      <a:r>
                        <a:rPr lang="en-GB" sz="2000" u="sng" strike="noStrike" cap="none"/>
                        <a:t>Englishmen</a:t>
                      </a:r>
                      <a:r>
                        <a:rPr lang="en-GB" sz="2000" u="none" strike="noStrike" cap="none"/>
                        <a:t> Bernie Eccleston, Damon Hill and David Coulthard </a:t>
                      </a:r>
                      <a:r>
                        <a:rPr lang="en-GB" sz="2000" u="sng" strike="noStrike" cap="none"/>
                        <a:t>give</a:t>
                      </a:r>
                      <a:r>
                        <a:rPr lang="en-GB" sz="2000" u="none" strike="noStrike" cap="none"/>
                        <a:t> interviews.</a:t>
                      </a:r>
                      <a:endParaRPr sz="1400" u="none" strike="noStrike" cap="none"/>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 </a:t>
                      </a:r>
                      <a:r>
                        <a:rPr lang="en-GB" sz="2000" u="sng" strike="noStrike" cap="none" dirty="0"/>
                        <a:t>Does </a:t>
                      </a:r>
                      <a:r>
                        <a:rPr lang="en-GB" sz="2000" u="sng" strike="noStrike" cap="none" dirty="0" err="1"/>
                        <a:t>Schuhmacher</a:t>
                      </a:r>
                      <a:r>
                        <a:rPr lang="en-GB" sz="2000" u="sng" strike="noStrike" cap="none" dirty="0"/>
                        <a:t> speak </a:t>
                      </a:r>
                      <a:r>
                        <a:rPr lang="en-GB" sz="2000" u="none" strike="noStrike" cap="none" dirty="0"/>
                        <a:t>in the film? Unfortunately not.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34" name="Google Shape;734;p16"/>
          <p:cNvSpPr txBox="1">
            <a:spLocks noGrp="1"/>
          </p:cNvSpPr>
          <p:nvPr>
            <p:ph type="title"/>
          </p:nvPr>
        </p:nvSpPr>
        <p:spPr>
          <a:xfrm>
            <a:off x="0" y="213557"/>
            <a:ext cx="539115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Michael Schumacher</a:t>
            </a:r>
            <a:endParaRPr/>
          </a:p>
        </p:txBody>
      </p:sp>
      <p:sp>
        <p:nvSpPr>
          <p:cNvPr id="735" name="Google Shape;735;p16"/>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schreiben</a:t>
            </a:r>
            <a:endParaRPr sz="2000" b="1" i="0" u="none" strike="noStrike" cap="none">
              <a:solidFill>
                <a:schemeClr val="lt1"/>
              </a:solidFill>
              <a:latin typeface="Century Gothic"/>
              <a:ea typeface="Century Gothic"/>
              <a:cs typeface="Century Gothic"/>
              <a:sym typeface="Century Gothic"/>
            </a:endParaRPr>
          </a:p>
        </p:txBody>
      </p:sp>
      <p:sp>
        <p:nvSpPr>
          <p:cNvPr id="736" name="Google Shape;736;p16"/>
          <p:cNvSpPr txBox="1"/>
          <p:nvPr/>
        </p:nvSpPr>
        <p:spPr>
          <a:xfrm>
            <a:off x="6143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Michael Schumacher war </a:t>
            </a:r>
            <a:r>
              <a:rPr lang="en-GB" sz="2000" b="1" i="0" u="sng" strike="noStrike" cap="none">
                <a:solidFill>
                  <a:schemeClr val="dk1"/>
                </a:solidFill>
                <a:latin typeface="Century Gothic"/>
                <a:ea typeface="Century Gothic"/>
                <a:cs typeface="Century Gothic"/>
                <a:sym typeface="Century Gothic"/>
              </a:rPr>
              <a:t>ein deutscher</a:t>
            </a:r>
            <a:r>
              <a:rPr lang="en-GB" sz="2000" b="1" i="0" u="none" strike="noStrike" cap="none">
                <a:solidFill>
                  <a:schemeClr val="dk1"/>
                </a:solidFill>
                <a:latin typeface="Century Gothic"/>
                <a:ea typeface="Century Gothic"/>
                <a:cs typeface="Century Gothic"/>
                <a:sym typeface="Century Gothic"/>
              </a:rPr>
              <a:t> F1-Fahrer.</a:t>
            </a:r>
            <a:endParaRPr sz="2000" b="1" i="0" u="none" strike="noStrike" cap="none">
              <a:solidFill>
                <a:schemeClr val="dk1"/>
              </a:solidFill>
              <a:latin typeface="Century Gothic"/>
              <a:ea typeface="Century Gothic"/>
              <a:cs typeface="Century Gothic"/>
              <a:sym typeface="Century Gothic"/>
            </a:endParaRPr>
          </a:p>
        </p:txBody>
      </p:sp>
      <p:sp>
        <p:nvSpPr>
          <p:cNvPr id="737" name="Google Shape;737;p16"/>
          <p:cNvSpPr txBox="1"/>
          <p:nvPr/>
        </p:nvSpPr>
        <p:spPr>
          <a:xfrm>
            <a:off x="614363" y="370886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Nein, 2013 hatte </a:t>
            </a:r>
            <a:r>
              <a:rPr lang="en-GB" sz="2000" b="1" i="0" u="sng" strike="noStrike" cap="none">
                <a:solidFill>
                  <a:schemeClr val="dk1"/>
                </a:solidFill>
                <a:latin typeface="Century Gothic"/>
                <a:ea typeface="Century Gothic"/>
                <a:cs typeface="Century Gothic"/>
                <a:sym typeface="Century Gothic"/>
              </a:rPr>
              <a:t>der Deutsche </a:t>
            </a:r>
            <a:r>
              <a:rPr lang="en-GB" sz="2000" b="1" i="0" u="none" strike="noStrike" cap="none">
                <a:solidFill>
                  <a:schemeClr val="dk1"/>
                </a:solidFill>
                <a:latin typeface="Century Gothic"/>
                <a:ea typeface="Century Gothic"/>
                <a:cs typeface="Century Gothic"/>
                <a:sym typeface="Century Gothic"/>
              </a:rPr>
              <a:t>einen Skiunfall.</a:t>
            </a:r>
            <a:endParaRPr sz="2000" b="1" i="0" u="none" strike="noStrike" cap="none">
              <a:solidFill>
                <a:schemeClr val="dk1"/>
              </a:solidFill>
              <a:latin typeface="Century Gothic"/>
              <a:ea typeface="Century Gothic"/>
              <a:cs typeface="Century Gothic"/>
              <a:sym typeface="Century Gothic"/>
            </a:endParaRPr>
          </a:p>
        </p:txBody>
      </p:sp>
      <p:sp>
        <p:nvSpPr>
          <p:cNvPr id="738" name="Google Shape;738;p16"/>
          <p:cNvSpPr txBox="1"/>
          <p:nvPr/>
        </p:nvSpPr>
        <p:spPr>
          <a:xfrm>
            <a:off x="6143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Seine Frau Corinna ist auch </a:t>
            </a:r>
            <a:r>
              <a:rPr lang="en-GB" sz="2000" b="1" i="0" u="sng" strike="noStrike" cap="none">
                <a:solidFill>
                  <a:schemeClr val="dk1"/>
                </a:solidFill>
                <a:latin typeface="Century Gothic"/>
                <a:ea typeface="Century Gothic"/>
                <a:cs typeface="Century Gothic"/>
                <a:sym typeface="Century Gothic"/>
              </a:rPr>
              <a:t>Deutsche</a:t>
            </a:r>
            <a:r>
              <a:rPr lang="en-GB" sz="2000" b="1" i="0" u="none" strike="noStrike" cap="none">
                <a:solidFill>
                  <a:schemeClr val="dk1"/>
                </a:solidFill>
                <a:latin typeface="Century Gothic"/>
                <a:ea typeface="Century Gothic"/>
                <a:cs typeface="Century Gothic"/>
                <a:sym typeface="Century Gothic"/>
              </a:rPr>
              <a:t>.</a:t>
            </a:r>
            <a:endParaRPr sz="2000" b="1" i="0" u="none" strike="noStrike" cap="none">
              <a:solidFill>
                <a:schemeClr val="dk1"/>
              </a:solidFill>
              <a:latin typeface="Century Gothic"/>
              <a:ea typeface="Century Gothic"/>
              <a:cs typeface="Century Gothic"/>
              <a:sym typeface="Century Gothic"/>
            </a:endParaRPr>
          </a:p>
        </p:txBody>
      </p:sp>
      <p:sp>
        <p:nvSpPr>
          <p:cNvPr id="739" name="Google Shape;739;p16"/>
          <p:cNvSpPr txBox="1"/>
          <p:nvPr/>
        </p:nvSpPr>
        <p:spPr>
          <a:xfrm>
            <a:off x="614363" y="3028890"/>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Fährt er</a:t>
            </a:r>
            <a:r>
              <a:rPr lang="en-GB" sz="2000" b="1" i="0" u="none" strike="noStrike" cap="none">
                <a:solidFill>
                  <a:schemeClr val="dk1"/>
                </a:solidFill>
                <a:latin typeface="Century Gothic"/>
                <a:ea typeface="Century Gothic"/>
                <a:cs typeface="Century Gothic"/>
                <a:sym typeface="Century Gothic"/>
              </a:rPr>
              <a:t> F1 jetzt?</a:t>
            </a:r>
            <a:endParaRPr sz="2000" b="1" i="0" u="none" strike="noStrike" cap="none">
              <a:solidFill>
                <a:schemeClr val="dk1"/>
              </a:solidFill>
              <a:latin typeface="Century Gothic"/>
              <a:ea typeface="Century Gothic"/>
              <a:cs typeface="Century Gothic"/>
              <a:sym typeface="Century Gothic"/>
            </a:endParaRPr>
          </a:p>
        </p:txBody>
      </p:sp>
      <p:sp>
        <p:nvSpPr>
          <p:cNvPr id="740" name="Google Shape;740;p16"/>
          <p:cNvSpPr txBox="1"/>
          <p:nvPr/>
        </p:nvSpPr>
        <p:spPr>
          <a:xfrm>
            <a:off x="573882" y="4432007"/>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2021 </a:t>
            </a:r>
            <a:r>
              <a:rPr lang="en-GB" sz="2000" b="1" i="0" u="sng" strike="noStrike" cap="none">
                <a:solidFill>
                  <a:schemeClr val="dk1"/>
                </a:solidFill>
                <a:latin typeface="Century Gothic"/>
                <a:ea typeface="Century Gothic"/>
                <a:cs typeface="Century Gothic"/>
                <a:sym typeface="Century Gothic"/>
              </a:rPr>
              <a:t>macht</a:t>
            </a:r>
            <a:r>
              <a:rPr lang="en-GB" sz="2000" b="1" i="0" u="none" strike="noStrike" cap="none">
                <a:solidFill>
                  <a:schemeClr val="dk1"/>
                </a:solidFill>
                <a:latin typeface="Century Gothic"/>
                <a:ea typeface="Century Gothic"/>
                <a:cs typeface="Century Gothic"/>
                <a:sym typeface="Century Gothic"/>
              </a:rPr>
              <a:t> Netflix einen Film auf </a:t>
            </a:r>
            <a:r>
              <a:rPr lang="en-GB" sz="2000" b="1" i="0" u="sng" strike="noStrike" cap="none">
                <a:solidFill>
                  <a:schemeClr val="dk1"/>
                </a:solidFill>
                <a:latin typeface="Century Gothic"/>
                <a:ea typeface="Century Gothic"/>
                <a:cs typeface="Century Gothic"/>
                <a:sym typeface="Century Gothic"/>
              </a:rPr>
              <a:t>Englisch</a:t>
            </a:r>
            <a:r>
              <a:rPr lang="en-GB" sz="2000" b="1" i="0" u="none" strike="noStrike" cap="none">
                <a:solidFill>
                  <a:schemeClr val="dk1"/>
                </a:solidFill>
                <a:latin typeface="Century Gothic"/>
                <a:ea typeface="Century Gothic"/>
                <a:cs typeface="Century Gothic"/>
                <a:sym typeface="Century Gothic"/>
              </a:rPr>
              <a:t>, </a:t>
            </a:r>
            <a:r>
              <a:rPr lang="en-GB" sz="2000" b="1" i="0" u="sng" strike="noStrike" cap="none">
                <a:solidFill>
                  <a:schemeClr val="dk1"/>
                </a:solidFill>
                <a:latin typeface="Century Gothic"/>
                <a:ea typeface="Century Gothic"/>
                <a:cs typeface="Century Gothic"/>
                <a:sym typeface="Century Gothic"/>
              </a:rPr>
              <a:t>Deutsch</a:t>
            </a:r>
            <a:r>
              <a:rPr lang="en-GB" sz="2000" b="1" i="0" u="none" strike="noStrike" cap="none">
                <a:solidFill>
                  <a:schemeClr val="dk1"/>
                </a:solidFill>
                <a:latin typeface="Century Gothic"/>
                <a:ea typeface="Century Gothic"/>
                <a:cs typeface="Century Gothic"/>
                <a:sym typeface="Century Gothic"/>
              </a:rPr>
              <a:t> und </a:t>
            </a:r>
            <a:r>
              <a:rPr lang="en-GB" sz="2000" b="1" i="0" u="sng" strike="noStrike" cap="none">
                <a:solidFill>
                  <a:schemeClr val="dk1"/>
                </a:solidFill>
                <a:latin typeface="Century Gothic"/>
                <a:ea typeface="Century Gothic"/>
                <a:cs typeface="Century Gothic"/>
                <a:sym typeface="Century Gothic"/>
              </a:rPr>
              <a:t>Französich.</a:t>
            </a:r>
            <a:endParaRPr sz="2000" b="1" i="0" u="none" strike="noStrike" cap="none">
              <a:solidFill>
                <a:schemeClr val="dk1"/>
              </a:solidFill>
              <a:latin typeface="Century Gothic"/>
              <a:ea typeface="Century Gothic"/>
              <a:cs typeface="Century Gothic"/>
              <a:sym typeface="Century Gothic"/>
            </a:endParaRPr>
          </a:p>
        </p:txBody>
      </p:sp>
      <p:sp>
        <p:nvSpPr>
          <p:cNvPr id="741" name="Google Shape;741;p16"/>
          <p:cNvSpPr txBox="1"/>
          <p:nvPr/>
        </p:nvSpPr>
        <p:spPr>
          <a:xfrm>
            <a:off x="573882" y="5133499"/>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entury Gothic"/>
                <a:ea typeface="Century Gothic"/>
                <a:cs typeface="Century Gothic"/>
                <a:sym typeface="Century Gothic"/>
              </a:rPr>
              <a:t>Die </a:t>
            </a:r>
            <a:r>
              <a:rPr lang="en-GB" sz="2000" b="1" i="0" u="sng" strike="noStrike" cap="none">
                <a:solidFill>
                  <a:schemeClr val="dk1"/>
                </a:solidFill>
                <a:latin typeface="Century Gothic"/>
                <a:ea typeface="Century Gothic"/>
                <a:cs typeface="Century Gothic"/>
                <a:sym typeface="Century Gothic"/>
              </a:rPr>
              <a:t>Engländer</a:t>
            </a:r>
            <a:r>
              <a:rPr lang="en-GB" sz="2000" b="1" i="0" u="none" strike="noStrike" cap="none">
                <a:solidFill>
                  <a:schemeClr val="dk1"/>
                </a:solidFill>
                <a:latin typeface="Century Gothic"/>
                <a:ea typeface="Century Gothic"/>
                <a:cs typeface="Century Gothic"/>
                <a:sym typeface="Century Gothic"/>
              </a:rPr>
              <a:t>, Bernie E, Damon H and David C geben Interviews.</a:t>
            </a:r>
            <a:endParaRPr sz="2000" b="1" i="0" u="none" strike="noStrike" cap="none">
              <a:solidFill>
                <a:schemeClr val="dk1"/>
              </a:solidFill>
              <a:latin typeface="Century Gothic"/>
              <a:ea typeface="Century Gothic"/>
              <a:cs typeface="Century Gothic"/>
              <a:sym typeface="Century Gothic"/>
            </a:endParaRPr>
          </a:p>
        </p:txBody>
      </p:sp>
      <p:sp>
        <p:nvSpPr>
          <p:cNvPr id="742" name="Google Shape;742;p16"/>
          <p:cNvSpPr txBox="1"/>
          <p:nvPr/>
        </p:nvSpPr>
        <p:spPr>
          <a:xfrm>
            <a:off x="573882" y="5834991"/>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a:solidFill>
                  <a:schemeClr val="dk1"/>
                </a:solidFill>
                <a:latin typeface="Century Gothic"/>
                <a:ea typeface="Century Gothic"/>
                <a:cs typeface="Century Gothic"/>
                <a:sym typeface="Century Gothic"/>
              </a:rPr>
              <a:t>Spricht Schuhmacher </a:t>
            </a:r>
            <a:r>
              <a:rPr lang="en-GB" sz="2000" b="1" i="0" u="none" strike="noStrike" cap="none">
                <a:solidFill>
                  <a:schemeClr val="dk1"/>
                </a:solidFill>
                <a:latin typeface="Century Gothic"/>
                <a:ea typeface="Century Gothic"/>
                <a:cs typeface="Century Gothic"/>
                <a:sym typeface="Century Gothic"/>
              </a:rPr>
              <a:t>im Film? Leider nicht.</a:t>
            </a:r>
            <a:endParaRPr sz="2000" b="1" i="0" u="none" strike="noStrike" cap="none">
              <a:solidFill>
                <a:schemeClr val="dk1"/>
              </a:solidFill>
              <a:latin typeface="Century Gothic"/>
              <a:ea typeface="Century Gothic"/>
              <a:cs typeface="Century Gothic"/>
              <a:sym typeface="Century Gothic"/>
            </a:endParaRPr>
          </a:p>
        </p:txBody>
      </p:sp>
      <p:grpSp>
        <p:nvGrpSpPr>
          <p:cNvPr id="744" name="Google Shape;744;p16"/>
          <p:cNvGrpSpPr/>
          <p:nvPr/>
        </p:nvGrpSpPr>
        <p:grpSpPr>
          <a:xfrm>
            <a:off x="9701945" y="682269"/>
            <a:ext cx="2325683" cy="1370104"/>
            <a:chOff x="9701945" y="682269"/>
            <a:chExt cx="2325683" cy="1370104"/>
          </a:xfrm>
        </p:grpSpPr>
        <p:pic>
          <p:nvPicPr>
            <p:cNvPr id="745" name="Google Shape;745;p16" descr="A red race car&#10;&#10;Description automatically generated with medium confidence"/>
            <p:cNvPicPr preferRelativeResize="0"/>
            <p:nvPr/>
          </p:nvPicPr>
          <p:blipFill rotWithShape="1">
            <a:blip r:embed="rId4">
              <a:alphaModFix/>
            </a:blip>
            <a:srcRect/>
            <a:stretch/>
          </p:blipFill>
          <p:spPr>
            <a:xfrm>
              <a:off x="9701945" y="682269"/>
              <a:ext cx="2266583" cy="1321743"/>
            </a:xfrm>
            <a:prstGeom prst="rect">
              <a:avLst/>
            </a:prstGeom>
            <a:noFill/>
            <a:ln>
              <a:noFill/>
            </a:ln>
          </p:spPr>
        </p:pic>
        <p:sp>
          <p:nvSpPr>
            <p:cNvPr id="746" name="Google Shape;746;p16"/>
            <p:cNvSpPr txBox="1"/>
            <p:nvPr/>
          </p:nvSpPr>
          <p:spPr>
            <a:xfrm>
              <a:off x="9849152" y="1683041"/>
              <a:ext cx="2178476"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1" i="0" u="none" strike="noStrike" cap="none">
                  <a:solidFill>
                    <a:schemeClr val="lt2"/>
                  </a:solidFill>
                  <a:latin typeface="Century Gothic"/>
                  <a:ea typeface="Century Gothic"/>
                  <a:cs typeface="Century Gothic"/>
                  <a:sym typeface="Century Gothic"/>
                </a:rPr>
                <a:t>2001, Canada</a:t>
              </a:r>
              <a:endParaRPr sz="1400" b="0" i="0" u="none" strike="noStrike" cap="none">
                <a:solidFill>
                  <a:srgbClr val="000000"/>
                </a:solidFill>
                <a:latin typeface="Arial"/>
                <a:ea typeface="Arial"/>
                <a:cs typeface="Arial"/>
                <a:sym typeface="Arial"/>
              </a:endParaRPr>
            </a:p>
          </p:txBody>
        </p:sp>
      </p:grpSp>
      <p:sp>
        <p:nvSpPr>
          <p:cNvPr id="15" name="Speech Bubble: Rectangle with Corners Rounded 14">
            <a:extLst>
              <a:ext uri="{FF2B5EF4-FFF2-40B4-BE49-F238E27FC236}">
                <a16:creationId xmlns:a16="http://schemas.microsoft.com/office/drawing/2014/main" id="{ACEB22C5-FF01-4218-A126-4C180252B7DB}"/>
              </a:ext>
            </a:extLst>
          </p:cNvPr>
          <p:cNvSpPr/>
          <p:nvPr/>
        </p:nvSpPr>
        <p:spPr>
          <a:xfrm>
            <a:off x="6634761" y="108193"/>
            <a:ext cx="3530709" cy="945771"/>
          </a:xfrm>
          <a:prstGeom prst="wedgeRoundRectCallout">
            <a:avLst>
              <a:gd name="adj1" fmla="val -54237"/>
              <a:gd name="adj2" fmla="val 113857"/>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Think about the R1 (nom.) adjective ending here: </a:t>
            </a:r>
            <a:r>
              <a:rPr lang="en-GB" sz="2000">
                <a:solidFill>
                  <a:srgbClr val="1E1E1E"/>
                </a:solidFill>
                <a:effectLst/>
                <a:latin typeface="Century Gothic" panose="020B0502020202020204" pitchFamily="34" charset="0"/>
                <a:ea typeface="Times New Roman" panose="02020603050405020304" pitchFamily="18" charset="0"/>
                <a:sym typeface="Wingdings" panose="05000000000000000000" pitchFamily="2" charset="2"/>
              </a:rPr>
              <a:t></a:t>
            </a:r>
            <a:br>
              <a:rPr lang="en-GB" sz="2000">
                <a:solidFill>
                  <a:srgbClr val="1E1E1E"/>
                </a:solidFill>
                <a:effectLst/>
                <a:latin typeface="Century Gothic" panose="020B0502020202020204" pitchFamily="34" charset="0"/>
                <a:ea typeface="Times New Roman" panose="02020603050405020304" pitchFamily="18" charset="0"/>
              </a:rPr>
            </a:br>
            <a:r>
              <a:rPr lang="en-GB" sz="2000">
                <a:solidFill>
                  <a:srgbClr val="1E1E1E"/>
                </a:solidFill>
                <a:effectLst/>
                <a:latin typeface="Century Gothic" panose="020B0502020202020204" pitchFamily="34" charset="0"/>
                <a:ea typeface="Times New Roman" panose="02020603050405020304" pitchFamily="18" charset="0"/>
              </a:rPr>
              <a:t>ein ………….. F1 Fahrer.</a:t>
            </a:r>
            <a:endParaRPr lang="en-GB" sz="2000">
              <a:effectLst/>
              <a:latin typeface="Times New Roman" panose="02020603050405020304" pitchFamily="18" charset="0"/>
              <a:ea typeface="Times New Roman" panose="02020603050405020304" pitchFamily="18" charset="0"/>
            </a:endParaRPr>
          </a:p>
        </p:txBody>
      </p:sp>
      <p:sp>
        <p:nvSpPr>
          <p:cNvPr id="16" name="Speech Bubble: Rectangle with Corners Rounded 15">
            <a:extLst>
              <a:ext uri="{FF2B5EF4-FFF2-40B4-BE49-F238E27FC236}">
                <a16:creationId xmlns:a16="http://schemas.microsoft.com/office/drawing/2014/main" id="{931B6BC6-5D55-4474-AB8C-894CF179F278}"/>
              </a:ext>
            </a:extLst>
          </p:cNvPr>
          <p:cNvSpPr/>
          <p:nvPr/>
        </p:nvSpPr>
        <p:spPr>
          <a:xfrm>
            <a:off x="8081417" y="1485151"/>
            <a:ext cx="4035973" cy="905217"/>
          </a:xfrm>
          <a:prstGeom prst="wedgeRoundRectCallout">
            <a:avLst>
              <a:gd name="adj1" fmla="val -78349"/>
              <a:gd name="adj2" fmla="val 4051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Use the nationality noun here. Do you need the masculine or feminine version?</a:t>
            </a:r>
            <a:endParaRPr lang="en-GB" sz="2000">
              <a:effectLst/>
              <a:latin typeface="Times New Roman" panose="02020603050405020304" pitchFamily="18" charset="0"/>
              <a:ea typeface="Times New Roman" panose="02020603050405020304" pitchFamily="18" charset="0"/>
            </a:endParaRPr>
          </a:p>
        </p:txBody>
      </p:sp>
      <p:sp>
        <p:nvSpPr>
          <p:cNvPr id="17" name="Speech Bubble: Rectangle with Corners Rounded 16">
            <a:extLst>
              <a:ext uri="{FF2B5EF4-FFF2-40B4-BE49-F238E27FC236}">
                <a16:creationId xmlns:a16="http://schemas.microsoft.com/office/drawing/2014/main" id="{6A31634F-7381-4ABF-8862-0E83CC5CBD32}"/>
              </a:ext>
            </a:extLst>
          </p:cNvPr>
          <p:cNvSpPr/>
          <p:nvPr/>
        </p:nvSpPr>
        <p:spPr>
          <a:xfrm>
            <a:off x="7452538" y="2430078"/>
            <a:ext cx="4664852" cy="961345"/>
          </a:xfrm>
          <a:prstGeom prst="wedgeRoundRectCallout">
            <a:avLst>
              <a:gd name="adj1" fmla="val -74519"/>
              <a:gd name="adj2" fmla="val 39418"/>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Remember! There’s only one present tense in German. And how do you create yes/no questions?</a:t>
            </a:r>
            <a:endParaRPr lang="en-GB" sz="2000">
              <a:effectLst/>
              <a:latin typeface="Times New Roman" panose="02020603050405020304" pitchFamily="18" charset="0"/>
              <a:ea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7571F937-43E4-42A3-B68C-5D38CFCCC21D}"/>
              </a:ext>
            </a:extLst>
          </p:cNvPr>
          <p:cNvSpPr/>
          <p:nvPr/>
        </p:nvSpPr>
        <p:spPr>
          <a:xfrm>
            <a:off x="8172288" y="3466578"/>
            <a:ext cx="3945102" cy="905217"/>
          </a:xfrm>
          <a:prstGeom prst="wedgeRoundRectCallout">
            <a:avLst>
              <a:gd name="adj1" fmla="val -195572"/>
              <a:gd name="adj2" fmla="val 113659"/>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Many nationality nouns are the country + -er, often with an umlaut.</a:t>
            </a:r>
            <a:endParaRPr lang="en-GB" sz="2000">
              <a:effectLst/>
              <a:latin typeface="Times New Roman" panose="02020603050405020304" pitchFamily="18" charset="0"/>
              <a:ea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812E439B-ED51-46E6-A653-5144F66005AD}"/>
              </a:ext>
            </a:extLst>
          </p:cNvPr>
          <p:cNvSpPr/>
          <p:nvPr/>
        </p:nvSpPr>
        <p:spPr>
          <a:xfrm>
            <a:off x="8648293" y="5333012"/>
            <a:ext cx="3510368" cy="1030600"/>
          </a:xfrm>
          <a:prstGeom prst="wedgeRoundRectCallout">
            <a:avLst>
              <a:gd name="adj1" fmla="val -93619"/>
              <a:gd name="adj2" fmla="val 30313"/>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a:solidFill>
                  <a:srgbClr val="1E1E1E"/>
                </a:solidFill>
                <a:effectLst/>
                <a:latin typeface="Century Gothic" panose="020B0502020202020204" pitchFamily="34" charset="0"/>
                <a:ea typeface="Times New Roman" panose="02020603050405020304" pitchFamily="18" charset="0"/>
              </a:rPr>
              <a:t>Another yes/no question. There’s no room for ‘does’ in German questions!</a:t>
            </a:r>
            <a:endParaRPr lang="en-GB" sz="2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7"/>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753" name="Google Shape;753;p17"/>
          <p:cNvSpPr txBox="1"/>
          <p:nvPr/>
        </p:nvSpPr>
        <p:spPr>
          <a:xfrm>
            <a:off x="328246" y="1072323"/>
            <a:ext cx="50878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New vocabulary</a:t>
            </a:r>
            <a:r>
              <a:rPr lang="en-GB" sz="24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754" name="Google Shape;754;p17"/>
          <p:cNvSpPr txBox="1"/>
          <p:nvPr/>
        </p:nvSpPr>
        <p:spPr>
          <a:xfrm>
            <a:off x="328246" y="3024684"/>
            <a:ext cx="50878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Revisited vocabulary</a:t>
            </a:r>
            <a:r>
              <a:rPr lang="en-GB" sz="240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755" name="Google Shape;755;p17"/>
          <p:cNvSpPr txBox="1"/>
          <p:nvPr/>
        </p:nvSpPr>
        <p:spPr>
          <a:xfrm>
            <a:off x="328246" y="5202160"/>
            <a:ext cx="508781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err="1">
                <a:solidFill>
                  <a:schemeClr val="dk1"/>
                </a:solidFill>
                <a:latin typeface="Century Gothic"/>
                <a:ea typeface="Century Gothic"/>
                <a:cs typeface="Century Gothic"/>
                <a:sym typeface="Century Gothic"/>
              </a:rPr>
              <a:t>Hausaufgabenblatt</a:t>
            </a:r>
            <a:r>
              <a:rPr lang="en-GB" sz="2400" b="1" i="0" u="none" strike="noStrike" cap="none" dirty="0">
                <a:solidFill>
                  <a:schemeClr val="dk1"/>
                </a:solidFill>
                <a:latin typeface="Century Gothic"/>
                <a:ea typeface="Century Gothic"/>
                <a:cs typeface="Century Gothic"/>
                <a:sym typeface="Century Gothic"/>
              </a:rPr>
              <a:t> 10.1.1.1</a:t>
            </a:r>
            <a:endParaRPr sz="1400" b="0" i="0" u="none" strike="noStrike" cap="none" dirty="0">
              <a:solidFill>
                <a:srgbClr val="000000"/>
              </a:solidFill>
              <a:latin typeface="Arial"/>
              <a:ea typeface="Arial"/>
              <a:cs typeface="Arial"/>
              <a:sym typeface="Arial"/>
            </a:endParaRPr>
          </a:p>
        </p:txBody>
      </p:sp>
      <p:sp>
        <p:nvSpPr>
          <p:cNvPr id="4" name="Google Shape;753;p17">
            <a:extLst>
              <a:ext uri="{FF2B5EF4-FFF2-40B4-BE49-F238E27FC236}">
                <a16:creationId xmlns:a16="http://schemas.microsoft.com/office/drawing/2014/main" id="{B6F85C8A-26ED-26B0-D4BC-9944B56D116B}"/>
              </a:ext>
            </a:extLst>
          </p:cNvPr>
          <p:cNvSpPr txBox="1"/>
          <p:nvPr/>
        </p:nvSpPr>
        <p:spPr>
          <a:xfrm>
            <a:off x="4359967" y="2377340"/>
            <a:ext cx="188014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Foundation</a:t>
            </a:r>
            <a:endParaRPr lang="en-GB" sz="1400" b="0" i="0" u="none" strike="noStrike" cap="none" dirty="0">
              <a:solidFill>
                <a:srgbClr val="000000"/>
              </a:solidFill>
              <a:latin typeface="Arial"/>
              <a:ea typeface="Arial"/>
              <a:cs typeface="Arial"/>
              <a:sym typeface="Arial"/>
            </a:endParaRPr>
          </a:p>
        </p:txBody>
      </p:sp>
      <p:sp>
        <p:nvSpPr>
          <p:cNvPr id="5" name="Google Shape;753;p17">
            <a:extLst>
              <a:ext uri="{FF2B5EF4-FFF2-40B4-BE49-F238E27FC236}">
                <a16:creationId xmlns:a16="http://schemas.microsoft.com/office/drawing/2014/main" id="{C74C749F-9C0E-D7C6-1690-A64A15C3D151}"/>
              </a:ext>
            </a:extLst>
          </p:cNvPr>
          <p:cNvSpPr txBox="1"/>
          <p:nvPr/>
        </p:nvSpPr>
        <p:spPr>
          <a:xfrm>
            <a:off x="7374837" y="2377340"/>
            <a:ext cx="188014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Higher</a:t>
            </a:r>
            <a:endParaRPr lang="en-GB" sz="1400" b="0" i="0" u="none" strike="noStrike" cap="none" dirty="0">
              <a:solidFill>
                <a:srgbClr val="000000"/>
              </a:solidFill>
              <a:latin typeface="Arial"/>
              <a:ea typeface="Arial"/>
              <a:cs typeface="Arial"/>
              <a:sym typeface="Arial"/>
            </a:endParaRPr>
          </a:p>
        </p:txBody>
      </p:sp>
      <p:sp>
        <p:nvSpPr>
          <p:cNvPr id="8" name="Google Shape;753;p17">
            <a:extLst>
              <a:ext uri="{FF2B5EF4-FFF2-40B4-BE49-F238E27FC236}">
                <a16:creationId xmlns:a16="http://schemas.microsoft.com/office/drawing/2014/main" id="{BF1EDB79-A8A0-A972-F2D2-95977700497C}"/>
              </a:ext>
            </a:extLst>
          </p:cNvPr>
          <p:cNvSpPr txBox="1"/>
          <p:nvPr/>
        </p:nvSpPr>
        <p:spPr>
          <a:xfrm>
            <a:off x="4697571" y="4306424"/>
            <a:ext cx="409553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entury Gothic"/>
                <a:ea typeface="Century Gothic"/>
                <a:cs typeface="Century Gothic"/>
                <a:sym typeface="Century Gothic"/>
              </a:rPr>
              <a:t>Foundation | Higher</a:t>
            </a:r>
            <a:endParaRPr lang="en-GB" sz="1400" b="0" i="0" u="none" strike="noStrike" cap="none" dirty="0">
              <a:solidFill>
                <a:srgbClr val="000000"/>
              </a:solidFill>
              <a:latin typeface="Arial"/>
              <a:ea typeface="Arial"/>
              <a:cs typeface="Arial"/>
              <a:sym typeface="Arial"/>
            </a:endParaRPr>
          </a:p>
        </p:txBody>
      </p:sp>
      <p:pic>
        <p:nvPicPr>
          <p:cNvPr id="11" name="Picture 10" descr="Qr code&#10;&#10;Description automatically generated">
            <a:extLst>
              <a:ext uri="{FF2B5EF4-FFF2-40B4-BE49-F238E27FC236}">
                <a16:creationId xmlns:a16="http://schemas.microsoft.com/office/drawing/2014/main" id="{8DACC109-8D3F-4EFC-AE74-D70309860941}"/>
              </a:ext>
            </a:extLst>
          </p:cNvPr>
          <p:cNvPicPr>
            <a:picLocks noChangeAspect="1"/>
          </p:cNvPicPr>
          <p:nvPr/>
        </p:nvPicPr>
        <p:blipFill>
          <a:blip r:embed="rId4"/>
          <a:stretch>
            <a:fillRect/>
          </a:stretch>
        </p:blipFill>
        <p:spPr>
          <a:xfrm>
            <a:off x="4521476" y="825081"/>
            <a:ext cx="1631008" cy="1631008"/>
          </a:xfrm>
          <a:prstGeom prst="rect">
            <a:avLst/>
          </a:prstGeom>
        </p:spPr>
      </p:pic>
      <p:pic>
        <p:nvPicPr>
          <p:cNvPr id="13" name="Picture 12" descr="Qr code&#10;&#10;Description automatically generated">
            <a:extLst>
              <a:ext uri="{FF2B5EF4-FFF2-40B4-BE49-F238E27FC236}">
                <a16:creationId xmlns:a16="http://schemas.microsoft.com/office/drawing/2014/main" id="{473D13E2-C465-4EDD-92A3-FEDEDF83270B}"/>
              </a:ext>
            </a:extLst>
          </p:cNvPr>
          <p:cNvPicPr>
            <a:picLocks noChangeAspect="1"/>
          </p:cNvPicPr>
          <p:nvPr/>
        </p:nvPicPr>
        <p:blipFill>
          <a:blip r:embed="rId5"/>
          <a:stretch>
            <a:fillRect/>
          </a:stretch>
        </p:blipFill>
        <p:spPr>
          <a:xfrm>
            <a:off x="7071783" y="850373"/>
            <a:ext cx="1631008" cy="1631008"/>
          </a:xfrm>
          <a:prstGeom prst="rect">
            <a:avLst/>
          </a:prstGeom>
        </p:spPr>
      </p:pic>
      <p:pic>
        <p:nvPicPr>
          <p:cNvPr id="17" name="Picture 16" descr="Qr code&#10;&#10;Description automatically generated">
            <a:extLst>
              <a:ext uri="{FF2B5EF4-FFF2-40B4-BE49-F238E27FC236}">
                <a16:creationId xmlns:a16="http://schemas.microsoft.com/office/drawing/2014/main" id="{1CF1B040-BFF4-4CD9-9060-9313A2F34265}"/>
              </a:ext>
            </a:extLst>
          </p:cNvPr>
          <p:cNvPicPr>
            <a:picLocks noChangeAspect="1"/>
          </p:cNvPicPr>
          <p:nvPr/>
        </p:nvPicPr>
        <p:blipFill>
          <a:blip r:embed="rId6"/>
          <a:stretch>
            <a:fillRect/>
          </a:stretch>
        </p:blipFill>
        <p:spPr>
          <a:xfrm>
            <a:off x="5816528" y="2832914"/>
            <a:ext cx="1558309" cy="15583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rowd of people raising their hands&#10;&#10;Description automatically generated with medium confidence">
            <a:extLst>
              <a:ext uri="{FF2B5EF4-FFF2-40B4-BE49-F238E27FC236}">
                <a16:creationId xmlns:a16="http://schemas.microsoft.com/office/drawing/2014/main" id="{C25B0FB2-62EA-4A04-8C18-C873BED76C9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 y="-1"/>
            <a:ext cx="12192001" cy="8128001"/>
          </a:xfrm>
          <a:prstGeom prst="rect">
            <a:avLst/>
          </a:prstGeom>
        </p:spPr>
      </p:pic>
      <p:sp>
        <p:nvSpPr>
          <p:cNvPr id="9" name="Rectangle: Rounded Corners 8">
            <a:extLst>
              <a:ext uri="{FF2B5EF4-FFF2-40B4-BE49-F238E27FC236}">
                <a16:creationId xmlns:a16="http://schemas.microsoft.com/office/drawing/2014/main" id="{FEA9BD03-C900-4D30-9D74-1F5C506BC700}"/>
              </a:ext>
            </a:extLst>
          </p:cNvPr>
          <p:cNvSpPr/>
          <p:nvPr/>
        </p:nvSpPr>
        <p:spPr>
          <a:xfrm>
            <a:off x="204858" y="2491919"/>
            <a:ext cx="11645250" cy="3744191"/>
          </a:xfrm>
          <a:prstGeom prst="roundRect">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DC62779-B49D-0610-0EB0-5DE43FD1AE2D}"/>
              </a:ext>
            </a:extLst>
          </p:cNvPr>
          <p:cNvSpPr>
            <a:spLocks noGrp="1"/>
          </p:cNvSpPr>
          <p:nvPr>
            <p:ph type="body" sz="quarter" idx="10"/>
          </p:nvPr>
        </p:nvSpPr>
        <p:spPr>
          <a:xfrm>
            <a:off x="367143" y="2675146"/>
            <a:ext cx="11514137" cy="3744191"/>
          </a:xfrm>
        </p:spPr>
        <p:txBody>
          <a:bodyPr>
            <a:normAutofit/>
          </a:bodyPr>
          <a:lstStyle/>
          <a:p>
            <a:pPr marL="457200" indent="-457200">
              <a:lnSpc>
                <a:spcPct val="100000"/>
              </a:lnSpc>
              <a:buFont typeface="+mj-lt"/>
              <a:buAutoNum type="arabicPeriod"/>
            </a:pPr>
            <a:r>
              <a:rPr lang="en-GB" sz="2000" dirty="0">
                <a:solidFill>
                  <a:schemeClr val="tx1">
                    <a:lumMod val="75000"/>
                  </a:schemeClr>
                </a:solidFill>
                <a:latin typeface="+mj-lt"/>
              </a:rPr>
              <a:t>Der </a:t>
            </a:r>
            <a:r>
              <a:rPr lang="en-GB" sz="2000" dirty="0" err="1">
                <a:solidFill>
                  <a:schemeClr val="tx1">
                    <a:lumMod val="75000"/>
                  </a:schemeClr>
                </a:solidFill>
                <a:latin typeface="+mj-lt"/>
              </a:rPr>
              <a:t>Sänger</a:t>
            </a:r>
            <a:r>
              <a:rPr lang="en-GB" sz="2000" dirty="0">
                <a:solidFill>
                  <a:schemeClr val="tx1">
                    <a:lumMod val="75000"/>
                  </a:schemeClr>
                </a:solidFill>
                <a:latin typeface="+mj-lt"/>
              </a:rPr>
              <a:t> Malik Harris </a:t>
            </a:r>
            <a:r>
              <a:rPr lang="en-GB" sz="2000" dirty="0" err="1">
                <a:solidFill>
                  <a:schemeClr val="tx1">
                    <a:lumMod val="75000"/>
                  </a:schemeClr>
                </a:solidFill>
                <a:latin typeface="+mj-lt"/>
              </a:rPr>
              <a:t>aus</a:t>
            </a:r>
            <a:r>
              <a:rPr lang="en-GB" sz="2000" dirty="0">
                <a:solidFill>
                  <a:schemeClr val="tx1">
                    <a:lumMod val="75000"/>
                  </a:schemeClr>
                </a:solidFill>
                <a:latin typeface="+mj-lt"/>
              </a:rPr>
              <a:t> </a:t>
            </a:r>
            <a:r>
              <a:rPr lang="en-GB" sz="2000" dirty="0" err="1">
                <a:solidFill>
                  <a:schemeClr val="tx1">
                    <a:lumMod val="75000"/>
                  </a:schemeClr>
                </a:solidFill>
                <a:latin typeface="+mj-lt"/>
              </a:rPr>
              <a:t>dem</a:t>
            </a:r>
            <a:r>
              <a:rPr lang="en-GB" sz="2000" dirty="0">
                <a:solidFill>
                  <a:schemeClr val="tx1">
                    <a:lumMod val="75000"/>
                  </a:schemeClr>
                </a:solidFill>
                <a:latin typeface="+mj-lt"/>
              </a:rPr>
              <a:t> </a:t>
            </a:r>
            <a:r>
              <a:rPr lang="en-GB" sz="2000" dirty="0" err="1">
                <a:solidFill>
                  <a:schemeClr val="tx1">
                    <a:lumMod val="75000"/>
                  </a:schemeClr>
                </a:solidFill>
                <a:latin typeface="+mj-lt"/>
              </a:rPr>
              <a:t>Jahr</a:t>
            </a:r>
            <a:r>
              <a:rPr lang="en-GB" sz="2000" dirty="0">
                <a:solidFill>
                  <a:schemeClr val="tx1">
                    <a:lumMod val="75000"/>
                  </a:schemeClr>
                </a:solidFill>
                <a:latin typeface="+mj-lt"/>
              </a:rPr>
              <a:t> 2021 </a:t>
            </a:r>
            <a:r>
              <a:rPr lang="en-GB" sz="2000" dirty="0" err="1">
                <a:solidFill>
                  <a:schemeClr val="tx1">
                    <a:lumMod val="75000"/>
                  </a:schemeClr>
                </a:solidFill>
                <a:latin typeface="+mj-lt"/>
              </a:rPr>
              <a:t>ist</a:t>
            </a:r>
            <a:r>
              <a:rPr lang="en-GB" sz="2000" dirty="0">
                <a:solidFill>
                  <a:schemeClr val="tx1">
                    <a:lumMod val="75000"/>
                  </a:schemeClr>
                </a:solidFill>
                <a:latin typeface="+mj-lt"/>
              </a:rPr>
              <a:t> </a:t>
            </a:r>
            <a:r>
              <a:rPr lang="en-GB" sz="2000" b="1" dirty="0" err="1">
                <a:solidFill>
                  <a:schemeClr val="tx1">
                    <a:lumMod val="75000"/>
                  </a:schemeClr>
                </a:solidFill>
                <a:latin typeface="+mj-lt"/>
              </a:rPr>
              <a:t>deutsch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Deutscher</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2022 </a:t>
            </a:r>
            <a:r>
              <a:rPr lang="en-GB" sz="2000" dirty="0" err="1">
                <a:solidFill>
                  <a:schemeClr val="tx1">
                    <a:lumMod val="75000"/>
                  </a:schemeClr>
                </a:solidFill>
                <a:latin typeface="+mj-lt"/>
              </a:rPr>
              <a:t>singt</a:t>
            </a:r>
            <a:r>
              <a:rPr lang="en-GB" sz="2000" dirty="0">
                <a:solidFill>
                  <a:schemeClr val="tx1">
                    <a:lumMod val="75000"/>
                  </a:schemeClr>
                </a:solidFill>
                <a:latin typeface="+mj-lt"/>
              </a:rPr>
              <a:t> Chanel </a:t>
            </a:r>
            <a:r>
              <a:rPr lang="en-GB" sz="2000" dirty="0" err="1">
                <a:solidFill>
                  <a:schemeClr val="tx1">
                    <a:lumMod val="75000"/>
                  </a:schemeClr>
                </a:solidFill>
                <a:latin typeface="+mj-lt"/>
              </a:rPr>
              <a:t>ihren</a:t>
            </a:r>
            <a:r>
              <a:rPr lang="en-GB" sz="2000" dirty="0">
                <a:solidFill>
                  <a:schemeClr val="tx1">
                    <a:lumMod val="75000"/>
                  </a:schemeClr>
                </a:solidFill>
                <a:latin typeface="+mj-lt"/>
              </a:rPr>
              <a:t> </a:t>
            </a:r>
            <a:r>
              <a:rPr lang="en-GB" sz="2000" dirty="0" err="1">
                <a:solidFill>
                  <a:schemeClr val="tx1">
                    <a:lumMod val="75000"/>
                  </a:schemeClr>
                </a:solidFill>
                <a:latin typeface="+mj-lt"/>
              </a:rPr>
              <a:t>Songtext</a:t>
            </a:r>
            <a:r>
              <a:rPr lang="en-GB" sz="2000" dirty="0">
                <a:solidFill>
                  <a:schemeClr val="tx1">
                    <a:lumMod val="75000"/>
                  </a:schemeClr>
                </a:solidFill>
                <a:latin typeface="+mj-lt"/>
              </a:rPr>
              <a:t> auf </a:t>
            </a:r>
            <a:r>
              <a:rPr lang="en-GB" sz="2000" b="1" dirty="0" err="1">
                <a:solidFill>
                  <a:schemeClr val="tx1">
                    <a:lumMod val="75000"/>
                  </a:schemeClr>
                </a:solidFill>
                <a:latin typeface="+mj-lt"/>
              </a:rPr>
              <a:t>Spanisch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Spanierin</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Agnetha, Anni-</a:t>
            </a:r>
            <a:r>
              <a:rPr lang="en-GB" sz="2000" dirty="0" err="1">
                <a:solidFill>
                  <a:schemeClr val="tx1">
                    <a:lumMod val="75000"/>
                  </a:schemeClr>
                </a:solidFill>
                <a:latin typeface="+mj-lt"/>
              </a:rPr>
              <a:t>Frid</a:t>
            </a:r>
            <a:r>
              <a:rPr lang="en-GB" sz="2000" dirty="0">
                <a:solidFill>
                  <a:schemeClr val="tx1">
                    <a:lumMod val="75000"/>
                  </a:schemeClr>
                </a:solidFill>
                <a:latin typeface="+mj-lt"/>
              </a:rPr>
              <a:t>, Benny und Björn </a:t>
            </a:r>
            <a:r>
              <a:rPr lang="en-GB" sz="2000" dirty="0" err="1">
                <a:solidFill>
                  <a:schemeClr val="tx1">
                    <a:lumMod val="75000"/>
                  </a:schemeClr>
                </a:solidFill>
                <a:latin typeface="+mj-lt"/>
              </a:rPr>
              <a:t>sind</a:t>
            </a:r>
            <a:r>
              <a:rPr lang="en-GB" sz="2000" dirty="0">
                <a:solidFill>
                  <a:schemeClr val="tx1">
                    <a:lumMod val="75000"/>
                  </a:schemeClr>
                </a:solidFill>
                <a:latin typeface="+mj-lt"/>
              </a:rPr>
              <a:t> </a:t>
            </a:r>
            <a:r>
              <a:rPr lang="en-GB" sz="2000" b="1" dirty="0" err="1">
                <a:solidFill>
                  <a:schemeClr val="tx1">
                    <a:lumMod val="75000"/>
                  </a:schemeClr>
                </a:solidFill>
                <a:latin typeface="+mj-lt"/>
              </a:rPr>
              <a:t>Schweden</a:t>
            </a:r>
            <a:r>
              <a:rPr lang="en-GB" sz="2000" dirty="0" err="1">
                <a:solidFill>
                  <a:schemeClr val="tx1">
                    <a:lumMod val="75000"/>
                  </a:schemeClr>
                </a:solidFill>
                <a:latin typeface="+mj-lt"/>
              </a:rPr>
              <a:t>|</a:t>
            </a:r>
            <a:r>
              <a:rPr lang="en-GB" sz="2000" b="1" dirty="0" err="1">
                <a:solidFill>
                  <a:schemeClr val="tx1">
                    <a:lumMod val="75000"/>
                  </a:schemeClr>
                </a:solidFill>
                <a:latin typeface="+mj-lt"/>
              </a:rPr>
              <a:t>schwedisch</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Bis 2003 </a:t>
            </a:r>
            <a:r>
              <a:rPr lang="en-GB" sz="2000" dirty="0" err="1">
                <a:solidFill>
                  <a:schemeClr val="tx1">
                    <a:lumMod val="75000"/>
                  </a:schemeClr>
                </a:solidFill>
                <a:latin typeface="+mj-lt"/>
              </a:rPr>
              <a:t>hatte</a:t>
            </a:r>
            <a:r>
              <a:rPr lang="en-GB" sz="2000" dirty="0">
                <a:solidFill>
                  <a:schemeClr val="tx1">
                    <a:lumMod val="75000"/>
                  </a:schemeClr>
                </a:solidFill>
                <a:latin typeface="+mj-lt"/>
              </a:rPr>
              <a:t> die </a:t>
            </a:r>
            <a:r>
              <a:rPr lang="en-GB" sz="2000" dirty="0" err="1">
                <a:solidFill>
                  <a:schemeClr val="tx1">
                    <a:lumMod val="75000"/>
                  </a:schemeClr>
                </a:solidFill>
                <a:latin typeface="+mj-lt"/>
              </a:rPr>
              <a:t>Türkei</a:t>
            </a:r>
            <a:r>
              <a:rPr lang="en-GB" sz="2000" dirty="0">
                <a:solidFill>
                  <a:schemeClr val="tx1">
                    <a:lumMod val="75000"/>
                  </a:schemeClr>
                </a:solidFill>
                <a:latin typeface="+mj-lt"/>
              </a:rPr>
              <a:t> die Tradition, </a:t>
            </a:r>
            <a:r>
              <a:rPr lang="en-GB" sz="2000" dirty="0" err="1">
                <a:solidFill>
                  <a:schemeClr val="tx1">
                    <a:lumMod val="75000"/>
                  </a:schemeClr>
                </a:solidFill>
                <a:latin typeface="+mj-lt"/>
              </a:rPr>
              <a:t>nur</a:t>
            </a:r>
            <a:r>
              <a:rPr lang="en-GB" sz="2000" dirty="0">
                <a:solidFill>
                  <a:schemeClr val="tx1">
                    <a:lumMod val="75000"/>
                  </a:schemeClr>
                </a:solidFill>
                <a:latin typeface="+mj-lt"/>
              </a:rPr>
              <a:t> auf </a:t>
            </a:r>
            <a:r>
              <a:rPr lang="en-GB" sz="2000" b="1" dirty="0" err="1">
                <a:solidFill>
                  <a:schemeClr val="tx1">
                    <a:lumMod val="75000"/>
                  </a:schemeClr>
                </a:solidFill>
                <a:latin typeface="+mj-lt"/>
              </a:rPr>
              <a:t>Turke</a:t>
            </a:r>
            <a:r>
              <a:rPr lang="en-GB" sz="2000" dirty="0" err="1">
                <a:solidFill>
                  <a:schemeClr val="tx1">
                    <a:lumMod val="75000"/>
                  </a:schemeClr>
                </a:solidFill>
                <a:latin typeface="+mj-lt"/>
              </a:rPr>
              <a:t>|</a:t>
            </a:r>
            <a:r>
              <a:rPr lang="en-GB" sz="2000" b="1" dirty="0" err="1">
                <a:solidFill>
                  <a:schemeClr val="tx1">
                    <a:lumMod val="75000"/>
                  </a:schemeClr>
                </a:solidFill>
                <a:latin typeface="+mj-lt"/>
              </a:rPr>
              <a:t>Türkisch</a:t>
            </a:r>
            <a:r>
              <a:rPr lang="en-GB" sz="2000" dirty="0">
                <a:solidFill>
                  <a:schemeClr val="tx1">
                    <a:lumMod val="75000"/>
                  </a:schemeClr>
                </a:solidFill>
                <a:latin typeface="+mj-lt"/>
              </a:rPr>
              <a:t> </a:t>
            </a:r>
            <a:r>
              <a:rPr lang="en-GB" sz="2000" dirty="0" err="1">
                <a:solidFill>
                  <a:schemeClr val="tx1">
                    <a:lumMod val="75000"/>
                  </a:schemeClr>
                </a:solidFill>
                <a:latin typeface="+mj-lt"/>
              </a:rPr>
              <a:t>zu</a:t>
            </a:r>
            <a:r>
              <a:rPr lang="en-GB" sz="2000" dirty="0">
                <a:solidFill>
                  <a:schemeClr val="tx1">
                    <a:lumMod val="75000"/>
                  </a:schemeClr>
                </a:solidFill>
                <a:latin typeface="+mj-lt"/>
              </a:rPr>
              <a:t> </a:t>
            </a:r>
            <a:r>
              <a:rPr lang="en-GB" sz="2000" dirty="0" err="1">
                <a:solidFill>
                  <a:schemeClr val="tx1">
                    <a:lumMod val="75000"/>
                  </a:schemeClr>
                </a:solidFill>
                <a:latin typeface="+mj-lt"/>
              </a:rPr>
              <a:t>sprechen</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Aber 2003 </a:t>
            </a:r>
            <a:r>
              <a:rPr lang="en-GB" sz="2000" dirty="0" err="1">
                <a:solidFill>
                  <a:schemeClr val="tx1">
                    <a:lumMod val="75000"/>
                  </a:schemeClr>
                </a:solidFill>
                <a:latin typeface="+mj-lt"/>
              </a:rPr>
              <a:t>singt</a:t>
            </a:r>
            <a:r>
              <a:rPr lang="en-GB" sz="2000" dirty="0">
                <a:solidFill>
                  <a:schemeClr val="tx1">
                    <a:lumMod val="75000"/>
                  </a:schemeClr>
                </a:solidFill>
                <a:latin typeface="+mj-lt"/>
              </a:rPr>
              <a:t> die </a:t>
            </a:r>
            <a:r>
              <a:rPr lang="en-GB" sz="2000" dirty="0" err="1">
                <a:solidFill>
                  <a:schemeClr val="tx1">
                    <a:lumMod val="75000"/>
                  </a:schemeClr>
                </a:solidFill>
                <a:latin typeface="+mj-lt"/>
              </a:rPr>
              <a:t>Sängerin</a:t>
            </a:r>
            <a:r>
              <a:rPr lang="en-GB" sz="2000" dirty="0">
                <a:solidFill>
                  <a:schemeClr val="tx1">
                    <a:lumMod val="75000"/>
                  </a:schemeClr>
                </a:solidFill>
                <a:latin typeface="+mj-lt"/>
              </a:rPr>
              <a:t>, </a:t>
            </a:r>
            <a:r>
              <a:rPr lang="en-GB" sz="2000" dirty="0" err="1">
                <a:solidFill>
                  <a:schemeClr val="tx1">
                    <a:lumMod val="75000"/>
                  </a:schemeClr>
                </a:solidFill>
                <a:latin typeface="+mj-lt"/>
              </a:rPr>
              <a:t>Sertab</a:t>
            </a:r>
            <a:r>
              <a:rPr lang="en-GB" sz="2000" dirty="0">
                <a:solidFill>
                  <a:schemeClr val="tx1">
                    <a:lumMod val="75000"/>
                  </a:schemeClr>
                </a:solidFill>
                <a:latin typeface="+mj-lt"/>
              </a:rPr>
              <a:t> </a:t>
            </a:r>
            <a:r>
              <a:rPr lang="en-GB" sz="2000" dirty="0" err="1">
                <a:solidFill>
                  <a:schemeClr val="tx1">
                    <a:lumMod val="75000"/>
                  </a:schemeClr>
                </a:solidFill>
                <a:latin typeface="+mj-lt"/>
              </a:rPr>
              <a:t>Erener</a:t>
            </a:r>
            <a:r>
              <a:rPr lang="en-GB" sz="2000" dirty="0">
                <a:solidFill>
                  <a:schemeClr val="tx1">
                    <a:lumMod val="75000"/>
                  </a:schemeClr>
                </a:solidFill>
                <a:latin typeface="+mj-lt"/>
              </a:rPr>
              <a:t> auf </a:t>
            </a:r>
            <a:r>
              <a:rPr lang="en-GB" sz="2000" b="1" dirty="0" err="1">
                <a:solidFill>
                  <a:schemeClr val="tx1">
                    <a:lumMod val="75000"/>
                  </a:schemeClr>
                </a:solidFill>
                <a:latin typeface="+mj-lt"/>
              </a:rPr>
              <a:t>Englisch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Engländerin</a:t>
            </a:r>
            <a:r>
              <a:rPr lang="en-GB" sz="2000" b="1" dirty="0">
                <a:solidFill>
                  <a:schemeClr val="tx1">
                    <a:lumMod val="75000"/>
                  </a:schemeClr>
                </a:solidFill>
                <a:latin typeface="+mj-lt"/>
              </a:rPr>
              <a:t> </a:t>
            </a:r>
            <a:r>
              <a:rPr lang="en-GB" sz="2000" dirty="0">
                <a:solidFill>
                  <a:schemeClr val="tx1">
                    <a:lumMod val="75000"/>
                  </a:schemeClr>
                </a:solidFill>
                <a:latin typeface="+mj-lt"/>
              </a:rPr>
              <a:t>– und </a:t>
            </a:r>
            <a:r>
              <a:rPr lang="en-GB" sz="2000" dirty="0" err="1">
                <a:solidFill>
                  <a:schemeClr val="tx1">
                    <a:lumMod val="75000"/>
                  </a:schemeClr>
                </a:solidFill>
                <a:latin typeface="+mj-lt"/>
              </a:rPr>
              <a:t>sie</a:t>
            </a:r>
            <a:r>
              <a:rPr lang="en-GB" sz="2000" dirty="0">
                <a:solidFill>
                  <a:schemeClr val="tx1">
                    <a:lumMod val="75000"/>
                  </a:schemeClr>
                </a:solidFill>
                <a:latin typeface="+mj-lt"/>
              </a:rPr>
              <a:t> </a:t>
            </a:r>
            <a:r>
              <a:rPr lang="en-GB" sz="2000" dirty="0" err="1">
                <a:solidFill>
                  <a:schemeClr val="tx1">
                    <a:lumMod val="75000"/>
                  </a:schemeClr>
                </a:solidFill>
                <a:latin typeface="+mj-lt"/>
              </a:rPr>
              <a:t>gewinnt</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Celine Dion, die 1988 </a:t>
            </a:r>
            <a:r>
              <a:rPr lang="en-GB" sz="2000" dirty="0" err="1">
                <a:solidFill>
                  <a:schemeClr val="tx1">
                    <a:lumMod val="75000"/>
                  </a:schemeClr>
                </a:solidFill>
                <a:latin typeface="+mj-lt"/>
              </a:rPr>
              <a:t>für</a:t>
            </a:r>
            <a:r>
              <a:rPr lang="en-GB" sz="2000" dirty="0">
                <a:solidFill>
                  <a:schemeClr val="tx1">
                    <a:lumMod val="75000"/>
                  </a:schemeClr>
                </a:solidFill>
                <a:latin typeface="+mj-lt"/>
              </a:rPr>
              <a:t> die Schweiz </a:t>
            </a:r>
            <a:r>
              <a:rPr lang="en-GB" sz="2000" dirty="0" err="1">
                <a:solidFill>
                  <a:schemeClr val="tx1">
                    <a:lumMod val="75000"/>
                  </a:schemeClr>
                </a:solidFill>
                <a:latin typeface="+mj-lt"/>
              </a:rPr>
              <a:t>gewinnt</a:t>
            </a:r>
            <a:r>
              <a:rPr lang="en-GB" sz="2000" dirty="0">
                <a:solidFill>
                  <a:schemeClr val="tx1">
                    <a:lumMod val="75000"/>
                  </a:schemeClr>
                </a:solidFill>
                <a:latin typeface="+mj-lt"/>
              </a:rPr>
              <a:t>, </a:t>
            </a:r>
            <a:r>
              <a:rPr lang="en-GB" sz="2000" dirty="0" err="1">
                <a:solidFill>
                  <a:schemeClr val="tx1">
                    <a:lumMod val="75000"/>
                  </a:schemeClr>
                </a:solidFill>
                <a:latin typeface="+mj-lt"/>
              </a:rPr>
              <a:t>singt</a:t>
            </a:r>
            <a:r>
              <a:rPr lang="en-GB" sz="2000" dirty="0">
                <a:solidFill>
                  <a:schemeClr val="tx1">
                    <a:lumMod val="75000"/>
                  </a:schemeClr>
                </a:solidFill>
                <a:latin typeface="+mj-lt"/>
              </a:rPr>
              <a:t> auf </a:t>
            </a:r>
            <a:r>
              <a:rPr lang="en-GB" sz="2000" b="1" dirty="0" err="1">
                <a:solidFill>
                  <a:schemeClr val="tx1">
                    <a:lumMod val="75000"/>
                  </a:schemeClr>
                </a:solidFill>
                <a:latin typeface="+mj-lt"/>
              </a:rPr>
              <a:t>Französisch</a:t>
            </a:r>
            <a:r>
              <a:rPr lang="en-GB" sz="2000" b="1" dirty="0">
                <a:solidFill>
                  <a:schemeClr val="tx1">
                    <a:lumMod val="75000"/>
                  </a:schemeClr>
                </a:solidFill>
                <a:latin typeface="+mj-lt"/>
              </a:rPr>
              <a:t> | </a:t>
            </a:r>
            <a:r>
              <a:rPr lang="en-GB" sz="2000" b="1" dirty="0" err="1">
                <a:solidFill>
                  <a:schemeClr val="tx1">
                    <a:lumMod val="75000"/>
                  </a:schemeClr>
                </a:solidFill>
                <a:latin typeface="+mj-lt"/>
              </a:rPr>
              <a:t>Französin</a:t>
            </a:r>
            <a:r>
              <a:rPr lang="en-GB" sz="2000" b="1"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Conchita Wurst, die </a:t>
            </a:r>
            <a:r>
              <a:rPr lang="en-GB" sz="2000" dirty="0" err="1">
                <a:solidFill>
                  <a:schemeClr val="tx1">
                    <a:lumMod val="75000"/>
                  </a:schemeClr>
                </a:solidFill>
                <a:latin typeface="+mj-lt"/>
              </a:rPr>
              <a:t>Gewinnerin</a:t>
            </a:r>
            <a:r>
              <a:rPr lang="en-GB" sz="2000" dirty="0">
                <a:solidFill>
                  <a:schemeClr val="tx1">
                    <a:lumMod val="75000"/>
                  </a:schemeClr>
                </a:solidFill>
                <a:latin typeface="+mj-lt"/>
              </a:rPr>
              <a:t> </a:t>
            </a:r>
            <a:r>
              <a:rPr lang="en-GB" sz="2000" dirty="0" err="1">
                <a:solidFill>
                  <a:schemeClr val="tx1">
                    <a:lumMod val="75000"/>
                  </a:schemeClr>
                </a:solidFill>
                <a:latin typeface="+mj-lt"/>
              </a:rPr>
              <a:t>aus</a:t>
            </a:r>
            <a:r>
              <a:rPr lang="en-GB" sz="2000" dirty="0">
                <a:solidFill>
                  <a:schemeClr val="tx1">
                    <a:lumMod val="75000"/>
                  </a:schemeClr>
                </a:solidFill>
                <a:latin typeface="+mj-lt"/>
              </a:rPr>
              <a:t> </a:t>
            </a:r>
            <a:r>
              <a:rPr lang="en-GB" sz="2000" dirty="0" err="1">
                <a:solidFill>
                  <a:schemeClr val="tx1">
                    <a:lumMod val="75000"/>
                  </a:schemeClr>
                </a:solidFill>
                <a:latin typeface="+mj-lt"/>
              </a:rPr>
              <a:t>dem</a:t>
            </a:r>
            <a:r>
              <a:rPr lang="en-GB" sz="2000" dirty="0">
                <a:solidFill>
                  <a:schemeClr val="tx1">
                    <a:lumMod val="75000"/>
                  </a:schemeClr>
                </a:solidFill>
                <a:latin typeface="+mj-lt"/>
              </a:rPr>
              <a:t> </a:t>
            </a:r>
            <a:r>
              <a:rPr lang="en-GB" sz="2000" dirty="0" err="1">
                <a:solidFill>
                  <a:schemeClr val="tx1">
                    <a:lumMod val="75000"/>
                  </a:schemeClr>
                </a:solidFill>
                <a:latin typeface="+mj-lt"/>
              </a:rPr>
              <a:t>Jahr</a:t>
            </a:r>
            <a:r>
              <a:rPr lang="en-GB" sz="2000" dirty="0">
                <a:solidFill>
                  <a:schemeClr val="tx1">
                    <a:lumMod val="75000"/>
                  </a:schemeClr>
                </a:solidFill>
                <a:latin typeface="+mj-lt"/>
              </a:rPr>
              <a:t> 2014 </a:t>
            </a:r>
            <a:r>
              <a:rPr lang="en-GB" sz="2000" dirty="0" err="1">
                <a:solidFill>
                  <a:schemeClr val="tx1">
                    <a:lumMod val="75000"/>
                  </a:schemeClr>
                </a:solidFill>
                <a:latin typeface="+mj-lt"/>
              </a:rPr>
              <a:t>ist</a:t>
            </a:r>
            <a:r>
              <a:rPr lang="en-GB" sz="2000" dirty="0">
                <a:solidFill>
                  <a:schemeClr val="tx1">
                    <a:lumMod val="75000"/>
                  </a:schemeClr>
                </a:solidFill>
                <a:latin typeface="+mj-lt"/>
              </a:rPr>
              <a:t> </a:t>
            </a:r>
            <a:r>
              <a:rPr lang="en-GB" sz="2000" b="1" dirty="0" err="1">
                <a:solidFill>
                  <a:schemeClr val="tx1">
                    <a:lumMod val="75000"/>
                  </a:schemeClr>
                </a:solidFill>
                <a:latin typeface="+mj-lt"/>
              </a:rPr>
              <a:t>Österreicherin</a:t>
            </a:r>
            <a:r>
              <a:rPr lang="en-GB" sz="2000" dirty="0" err="1">
                <a:solidFill>
                  <a:schemeClr val="tx1">
                    <a:lumMod val="75000"/>
                  </a:schemeClr>
                </a:solidFill>
                <a:latin typeface="+mj-lt"/>
              </a:rPr>
              <a:t>|</a:t>
            </a:r>
            <a:r>
              <a:rPr lang="en-GB" sz="2000" b="1" dirty="0" err="1">
                <a:solidFill>
                  <a:schemeClr val="tx1">
                    <a:lumMod val="75000"/>
                  </a:schemeClr>
                </a:solidFill>
                <a:latin typeface="+mj-lt"/>
              </a:rPr>
              <a:t>österreichisch</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Der </a:t>
            </a:r>
            <a:r>
              <a:rPr lang="en-GB" sz="2000" dirty="0" err="1">
                <a:solidFill>
                  <a:schemeClr val="tx1">
                    <a:lumMod val="75000"/>
                  </a:schemeClr>
                </a:solidFill>
                <a:latin typeface="+mj-lt"/>
              </a:rPr>
              <a:t>Kommentator</a:t>
            </a:r>
            <a:r>
              <a:rPr lang="en-GB" sz="2000" dirty="0">
                <a:solidFill>
                  <a:schemeClr val="tx1">
                    <a:lumMod val="75000"/>
                  </a:schemeClr>
                </a:solidFill>
                <a:latin typeface="+mj-lt"/>
              </a:rPr>
              <a:t>, Graham Norton </a:t>
            </a:r>
            <a:r>
              <a:rPr lang="en-GB" sz="2000" dirty="0" err="1">
                <a:solidFill>
                  <a:schemeClr val="tx1">
                    <a:lumMod val="75000"/>
                  </a:schemeClr>
                </a:solidFill>
                <a:latin typeface="+mj-lt"/>
              </a:rPr>
              <a:t>spricht</a:t>
            </a:r>
            <a:r>
              <a:rPr lang="en-GB" sz="2000" dirty="0">
                <a:solidFill>
                  <a:schemeClr val="tx1">
                    <a:lumMod val="75000"/>
                  </a:schemeClr>
                </a:solidFill>
                <a:latin typeface="+mj-lt"/>
              </a:rPr>
              <a:t> </a:t>
            </a:r>
            <a:r>
              <a:rPr lang="en-GB" sz="2000" b="1" dirty="0" err="1">
                <a:solidFill>
                  <a:schemeClr val="tx1">
                    <a:lumMod val="75000"/>
                  </a:schemeClr>
                </a:solidFill>
                <a:latin typeface="+mj-lt"/>
              </a:rPr>
              <a:t>Englisch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Engländer</a:t>
            </a:r>
            <a:r>
              <a:rPr lang="en-GB" sz="2000" dirty="0">
                <a:solidFill>
                  <a:schemeClr val="tx1">
                    <a:lumMod val="75000"/>
                  </a:schemeClr>
                </a:solidFill>
                <a:latin typeface="+mj-lt"/>
              </a:rPr>
              <a:t>. </a:t>
            </a:r>
          </a:p>
        </p:txBody>
      </p:sp>
      <p:sp>
        <p:nvSpPr>
          <p:cNvPr id="5" name="TextBox 4">
            <a:extLst>
              <a:ext uri="{FF2B5EF4-FFF2-40B4-BE49-F238E27FC236}">
                <a16:creationId xmlns:a16="http://schemas.microsoft.com/office/drawing/2014/main" id="{72B107A8-91F8-4050-A7B6-7207531E1743}"/>
              </a:ext>
            </a:extLst>
          </p:cNvPr>
          <p:cNvSpPr txBox="1"/>
          <p:nvPr/>
        </p:nvSpPr>
        <p:spPr>
          <a:xfrm>
            <a:off x="204858" y="1040733"/>
            <a:ext cx="8724989" cy="707886"/>
          </a:xfrm>
          <a:prstGeom prst="rect">
            <a:avLst/>
          </a:prstGeom>
          <a:noFill/>
        </p:spPr>
        <p:txBody>
          <a:bodyPr wrap="square">
            <a:spAutoFit/>
          </a:bodyPr>
          <a:lstStyle/>
          <a:p>
            <a:r>
              <a:rPr lang="de-DE" sz="2000" dirty="0"/>
              <a:t>Beim Eurovision Song Contest ist Englisch jetzt die Lieblingssprache.  </a:t>
            </a:r>
            <a:br>
              <a:rPr lang="de-DE" sz="2000" dirty="0"/>
            </a:br>
            <a:r>
              <a:rPr lang="de-DE" sz="2000" dirty="0"/>
              <a:t>Aber die Teilnehmer kommen aus so vielen Ländern!</a:t>
            </a:r>
          </a:p>
        </p:txBody>
      </p:sp>
      <p:sp>
        <p:nvSpPr>
          <p:cNvPr id="6" name="Rectangle: Rounded Corners 5">
            <a:extLst>
              <a:ext uri="{FF2B5EF4-FFF2-40B4-BE49-F238E27FC236}">
                <a16:creationId xmlns:a16="http://schemas.microsoft.com/office/drawing/2014/main" id="{5D9D2DDB-B809-437C-A11E-59905FCF822E}"/>
              </a:ext>
            </a:extLst>
          </p:cNvPr>
          <p:cNvSpPr/>
          <p:nvPr/>
        </p:nvSpPr>
        <p:spPr>
          <a:xfrm>
            <a:off x="11159836" y="90502"/>
            <a:ext cx="93056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lesen</a:t>
            </a:r>
            <a:endParaRPr lang="en-GB" sz="2000" dirty="0"/>
          </a:p>
        </p:txBody>
      </p:sp>
      <p:sp>
        <p:nvSpPr>
          <p:cNvPr id="12" name="Rectangle: Rounded Corners 11">
            <a:extLst>
              <a:ext uri="{FF2B5EF4-FFF2-40B4-BE49-F238E27FC236}">
                <a16:creationId xmlns:a16="http://schemas.microsoft.com/office/drawing/2014/main" id="{F12AAD2B-283F-4684-9C6F-DD5638A4EB73}"/>
              </a:ext>
            </a:extLst>
          </p:cNvPr>
          <p:cNvSpPr/>
          <p:nvPr/>
        </p:nvSpPr>
        <p:spPr>
          <a:xfrm>
            <a:off x="6390408" y="2675146"/>
            <a:ext cx="1211767"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804CE1B-3CEE-4E0D-AD2D-9BE1EC6A0FCC}"/>
              </a:ext>
            </a:extLst>
          </p:cNvPr>
          <p:cNvSpPr/>
          <p:nvPr/>
        </p:nvSpPr>
        <p:spPr>
          <a:xfrm>
            <a:off x="6567055" y="3075135"/>
            <a:ext cx="1407051"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4" name="Rectangle: Rounded Corners 13">
            <a:extLst>
              <a:ext uri="{FF2B5EF4-FFF2-40B4-BE49-F238E27FC236}">
                <a16:creationId xmlns:a16="http://schemas.microsoft.com/office/drawing/2014/main" id="{84D9FD83-AF8C-480F-B5B5-3A9481A071DC}"/>
              </a:ext>
            </a:extLst>
          </p:cNvPr>
          <p:cNvSpPr/>
          <p:nvPr/>
        </p:nvSpPr>
        <p:spPr>
          <a:xfrm>
            <a:off x="7270580" y="3533470"/>
            <a:ext cx="1774196"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5" name="Rectangle: Rounded Corners 14">
            <a:extLst>
              <a:ext uri="{FF2B5EF4-FFF2-40B4-BE49-F238E27FC236}">
                <a16:creationId xmlns:a16="http://schemas.microsoft.com/office/drawing/2014/main" id="{3E262CAB-3299-4158-A16D-71D813C5418A}"/>
              </a:ext>
            </a:extLst>
          </p:cNvPr>
          <p:cNvSpPr/>
          <p:nvPr/>
        </p:nvSpPr>
        <p:spPr>
          <a:xfrm>
            <a:off x="6387567" y="3925068"/>
            <a:ext cx="822360"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E7C93EC-BB63-4B75-8803-880E9A987665}"/>
              </a:ext>
            </a:extLst>
          </p:cNvPr>
          <p:cNvSpPr/>
          <p:nvPr/>
        </p:nvSpPr>
        <p:spPr>
          <a:xfrm>
            <a:off x="7755877" y="4406143"/>
            <a:ext cx="1593272"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C7A0ACF-42BE-49D6-9B11-1CAE9D40DB0C}"/>
              </a:ext>
            </a:extLst>
          </p:cNvPr>
          <p:cNvSpPr/>
          <p:nvPr/>
        </p:nvSpPr>
        <p:spPr>
          <a:xfrm>
            <a:off x="9139522" y="4832102"/>
            <a:ext cx="1673654"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8" name="Rectangle: Rounded Corners 17">
            <a:extLst>
              <a:ext uri="{FF2B5EF4-FFF2-40B4-BE49-F238E27FC236}">
                <a16:creationId xmlns:a16="http://schemas.microsoft.com/office/drawing/2014/main" id="{C4BE4FD0-45EE-4D87-AE89-C013CF1C30C9}"/>
              </a:ext>
            </a:extLst>
          </p:cNvPr>
          <p:cNvSpPr/>
          <p:nvPr/>
        </p:nvSpPr>
        <p:spPr>
          <a:xfrm>
            <a:off x="9335979" y="5246521"/>
            <a:ext cx="1959550"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19" name="Rectangle: Rounded Corners 18">
            <a:extLst>
              <a:ext uri="{FF2B5EF4-FFF2-40B4-BE49-F238E27FC236}">
                <a16:creationId xmlns:a16="http://schemas.microsoft.com/office/drawing/2014/main" id="{9926A3D3-6F24-4860-863F-8AEFF9042E93}"/>
              </a:ext>
            </a:extLst>
          </p:cNvPr>
          <p:cNvSpPr/>
          <p:nvPr/>
        </p:nvSpPr>
        <p:spPr>
          <a:xfrm>
            <a:off x="7177470" y="5702345"/>
            <a:ext cx="1593271"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p>
        </p:txBody>
      </p:sp>
      <p:sp>
        <p:nvSpPr>
          <p:cNvPr id="4" name="Title 1">
            <a:extLst>
              <a:ext uri="{FF2B5EF4-FFF2-40B4-BE49-F238E27FC236}">
                <a16:creationId xmlns:a16="http://schemas.microsoft.com/office/drawing/2014/main" id="{C1D8DD41-6482-AA17-9265-4C9B92661545}"/>
              </a:ext>
            </a:extLst>
          </p:cNvPr>
          <p:cNvSpPr txBox="1">
            <a:spLocks/>
          </p:cNvSpPr>
          <p:nvPr/>
        </p:nvSpPr>
        <p:spPr>
          <a:xfrm>
            <a:off x="-2" y="249519"/>
            <a:ext cx="6659218" cy="647577"/>
          </a:xfrm>
          <a:prstGeom prst="rect">
            <a:avLst/>
          </a:prstGeom>
          <a:blipFill>
            <a:blip r:embed="rId4">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dirty="0"/>
              <a:t>Der Eurovision Song Contest</a:t>
            </a:r>
          </a:p>
        </p:txBody>
      </p:sp>
      <p:sp>
        <p:nvSpPr>
          <p:cNvPr id="20" name="TextBox 19">
            <a:extLst>
              <a:ext uri="{FF2B5EF4-FFF2-40B4-BE49-F238E27FC236}">
                <a16:creationId xmlns:a16="http://schemas.microsoft.com/office/drawing/2014/main" id="{F6930453-A07B-47E5-A77E-2945FE0263F7}"/>
              </a:ext>
            </a:extLst>
          </p:cNvPr>
          <p:cNvSpPr txBox="1"/>
          <p:nvPr/>
        </p:nvSpPr>
        <p:spPr>
          <a:xfrm>
            <a:off x="266514" y="1769398"/>
            <a:ext cx="9164864" cy="461665"/>
          </a:xfrm>
          <a:prstGeom prst="rect">
            <a:avLst/>
          </a:prstGeom>
          <a:noFill/>
        </p:spPr>
        <p:txBody>
          <a:bodyPr wrap="square">
            <a:spAutoFit/>
          </a:bodyPr>
          <a:lstStyle/>
          <a:p>
            <a:r>
              <a:rPr kumimoji="0" lang="de-DE" sz="2300" b="1" i="0" u="none" strike="noStrike" kern="1200" cap="none" spc="0" normalizeH="0" baseline="0" noProof="0" dirty="0">
                <a:ln>
                  <a:noFill/>
                </a:ln>
                <a:solidFill>
                  <a:srgbClr val="525050"/>
                </a:solidFill>
                <a:effectLst/>
                <a:uLnTx/>
                <a:uFillTx/>
                <a:latin typeface="Century Gothic"/>
                <a:ea typeface="+mn-ea"/>
                <a:cs typeface="+mn-cs"/>
              </a:rPr>
              <a:t>Sprache/Adjektiv oder Nationalität? Welches Wort ist richtig?</a:t>
            </a:r>
            <a:endParaRPr lang="en-GB" sz="2300" dirty="0"/>
          </a:p>
        </p:txBody>
      </p:sp>
    </p:spTree>
    <p:extLst>
      <p:ext uri="{BB962C8B-B14F-4D97-AF65-F5344CB8AC3E}">
        <p14:creationId xmlns:p14="http://schemas.microsoft.com/office/powerpoint/2010/main" val="31892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9446131" cy="647577"/>
          </a:xfrm>
        </p:spPr>
        <p:txBody>
          <a:bodyPr>
            <a:normAutofit fontScale="90000"/>
          </a:bodyPr>
          <a:lstStyle/>
          <a:p>
            <a:r>
              <a:rPr lang="en-GB" dirty="0"/>
              <a:t>Nouns that behave like adjectives</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264111" y="863555"/>
            <a:ext cx="11449383" cy="400110"/>
          </a:xfrm>
          <a:prstGeom prst="rect">
            <a:avLst/>
          </a:prstGeom>
          <a:noFill/>
        </p:spPr>
        <p:txBody>
          <a:bodyPr wrap="square">
            <a:spAutoFit/>
          </a:bodyPr>
          <a:lstStyle/>
          <a:p>
            <a:r>
              <a:rPr lang="en-US" sz="2000" dirty="0"/>
              <a:t>As you know, when adjectives come before the noun, they have different endings.</a:t>
            </a:r>
          </a:p>
        </p:txBody>
      </p:sp>
      <p:sp>
        <p:nvSpPr>
          <p:cNvPr id="96" name="TextBox 95">
            <a:extLst>
              <a:ext uri="{FF2B5EF4-FFF2-40B4-BE49-F238E27FC236}">
                <a16:creationId xmlns:a16="http://schemas.microsoft.com/office/drawing/2014/main" id="{1D367F68-2A51-4E51-BCB0-F1546FFA681F}"/>
              </a:ext>
            </a:extLst>
          </p:cNvPr>
          <p:cNvSpPr txBox="1"/>
          <p:nvPr/>
        </p:nvSpPr>
        <p:spPr>
          <a:xfrm>
            <a:off x="264111" y="1256718"/>
            <a:ext cx="11449383" cy="400110"/>
          </a:xfrm>
          <a:prstGeom prst="rect">
            <a:avLst/>
          </a:prstGeom>
          <a:noFill/>
        </p:spPr>
        <p:txBody>
          <a:bodyPr wrap="square">
            <a:spAutoFit/>
          </a:bodyPr>
          <a:lstStyle/>
          <a:p>
            <a:r>
              <a:rPr lang="en-US" sz="2000" dirty="0"/>
              <a:t>The endings depend on the type of article:</a:t>
            </a:r>
          </a:p>
        </p:txBody>
      </p:sp>
      <p:sp>
        <p:nvSpPr>
          <p:cNvPr id="108" name="TextBox 107">
            <a:extLst>
              <a:ext uri="{FF2B5EF4-FFF2-40B4-BE49-F238E27FC236}">
                <a16:creationId xmlns:a16="http://schemas.microsoft.com/office/drawing/2014/main" id="{2BB48A92-DB4C-41EE-AFE1-87175FACA312}"/>
              </a:ext>
            </a:extLst>
          </p:cNvPr>
          <p:cNvSpPr txBox="1"/>
          <p:nvPr/>
        </p:nvSpPr>
        <p:spPr>
          <a:xfrm>
            <a:off x="236346" y="1615488"/>
            <a:ext cx="3812901" cy="2862322"/>
          </a:xfrm>
          <a:prstGeom prst="rect">
            <a:avLst/>
          </a:prstGeom>
          <a:noFill/>
          <a:ln w="19050">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algn="ctr">
              <a:defRPr/>
            </a:pPr>
            <a:r>
              <a:rPr kumimoji="0" lang="en-GB" sz="2000" b="1" i="0" u="none" strike="noStrike" kern="0" cap="none" spc="0" normalizeH="0" baseline="0" noProof="0" dirty="0">
                <a:ln>
                  <a:noFill/>
                </a:ln>
                <a:solidFill>
                  <a:srgbClr val="525050"/>
                </a:solidFill>
                <a:effectLst/>
                <a:uLnTx/>
                <a:uFillTx/>
              </a:rPr>
              <a:t>der</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kulturell</a:t>
            </a:r>
            <a:r>
              <a:rPr kumimoji="0" lang="en-GB" sz="2000" b="1" i="0" u="sng" strike="noStrike" kern="0" cap="none" spc="0" normalizeH="0" baseline="0" noProof="0" dirty="0" err="1">
                <a:ln>
                  <a:noFill/>
                </a:ln>
                <a:solidFill>
                  <a:srgbClr val="525050"/>
                </a:solidFill>
                <a:effectLst/>
                <a:uLnTx/>
                <a:uFillTx/>
              </a:rPr>
              <a:t>e</a:t>
            </a:r>
            <a:r>
              <a:rPr kumimoji="0" lang="en-GB" sz="2000" b="1" i="0" u="none" strike="noStrike" kern="0" cap="none" spc="0" normalizeH="0" baseline="0" noProof="0" dirty="0">
                <a:ln>
                  <a:noFill/>
                </a:ln>
                <a:solidFill>
                  <a:srgbClr val="525050"/>
                </a:solidFill>
                <a:effectLst/>
                <a:uLnTx/>
                <a:uFillTx/>
              </a:rPr>
              <a:t> </a:t>
            </a:r>
            <a:r>
              <a:rPr lang="en-GB" sz="2000" kern="0" dirty="0">
                <a:solidFill>
                  <a:srgbClr val="525050"/>
                </a:solidFill>
              </a:rPr>
              <a:t>Ort</a:t>
            </a:r>
            <a:br>
              <a:rPr lang="en-GB" sz="2000" kern="0" dirty="0">
                <a:solidFill>
                  <a:srgbClr val="525050"/>
                </a:solidFill>
              </a:rPr>
            </a:br>
            <a:r>
              <a:rPr lang="en-GB" sz="2000" kern="0" dirty="0">
                <a:solidFill>
                  <a:srgbClr val="525050"/>
                </a:solidFill>
              </a:rPr>
              <a:t>(</a:t>
            </a:r>
            <a:r>
              <a:rPr lang="en-GB" sz="2000" b="1" kern="0" dirty="0">
                <a:solidFill>
                  <a:srgbClr val="525050"/>
                </a:solidFill>
              </a:rPr>
              <a:t>the</a:t>
            </a:r>
            <a:r>
              <a:rPr lang="en-GB" sz="2000" kern="0" dirty="0">
                <a:solidFill>
                  <a:srgbClr val="525050"/>
                </a:solidFill>
              </a:rPr>
              <a:t> cultural place)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rPr>
              <a:t>ein</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kulturell</a:t>
            </a:r>
            <a:r>
              <a:rPr kumimoji="0" lang="en-GB" sz="2000" b="1" i="0" u="sng" strike="noStrike" kern="0" cap="none" spc="0" normalizeH="0" baseline="0" noProof="0" dirty="0" err="1">
                <a:ln>
                  <a:noFill/>
                </a:ln>
                <a:solidFill>
                  <a:srgbClr val="525050"/>
                </a:solidFill>
                <a:effectLst/>
                <a:uLnTx/>
                <a:uFillTx/>
              </a:rPr>
              <a:t>er</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a</a:t>
            </a:r>
            <a:r>
              <a:rPr kumimoji="0" lang="en-GB" sz="2000" b="0" i="0" u="none" strike="noStrike" kern="0" cap="none" spc="0" normalizeH="0" baseline="0" noProof="0" dirty="0">
                <a:ln>
                  <a:noFill/>
                </a:ln>
                <a:solidFill>
                  <a:srgbClr val="525050"/>
                </a:solidFill>
                <a:effectLst/>
                <a:uLnTx/>
                <a:uFillTx/>
              </a:rPr>
              <a:t> cultural place)</a:t>
            </a:r>
          </a:p>
        </p:txBody>
      </p:sp>
      <p:sp>
        <p:nvSpPr>
          <p:cNvPr id="109" name="TextBox 108">
            <a:extLst>
              <a:ext uri="{FF2B5EF4-FFF2-40B4-BE49-F238E27FC236}">
                <a16:creationId xmlns:a16="http://schemas.microsoft.com/office/drawing/2014/main" id="{7CF2D6D2-3D3E-437D-A1F9-A003C35B5799}"/>
              </a:ext>
            </a:extLst>
          </p:cNvPr>
          <p:cNvSpPr txBox="1"/>
          <p:nvPr/>
        </p:nvSpPr>
        <p:spPr>
          <a:xfrm>
            <a:off x="4261898" y="1615488"/>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die </a:t>
            </a:r>
            <a:r>
              <a:rPr kumimoji="0" lang="en-GB" sz="2000" b="0" i="0" u="none" strike="noStrike" kern="0" cap="none" spc="0" normalizeH="0" baseline="0" noProof="0" dirty="0" err="1">
                <a:ln>
                  <a:noFill/>
                </a:ln>
                <a:solidFill>
                  <a:srgbClr val="525050"/>
                </a:solidFill>
                <a:effectLst/>
                <a:uLnTx/>
                <a:uFillTx/>
              </a:rPr>
              <a:t>schön</a:t>
            </a:r>
            <a:r>
              <a:rPr kumimoji="0" lang="en-GB" sz="2000" b="1" i="0" u="sng" strike="noStrike" kern="0" cap="none" spc="0" normalizeH="0" baseline="0" noProof="0" dirty="0" err="1">
                <a:ln>
                  <a:noFill/>
                </a:ln>
                <a:solidFill>
                  <a:srgbClr val="525050"/>
                </a:solidFill>
                <a:effectLst/>
                <a:uLnTx/>
                <a:uFillTx/>
              </a:rPr>
              <a:t>e</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Stadt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the</a:t>
            </a:r>
            <a:r>
              <a:rPr kumimoji="0" lang="en-GB" sz="2000" b="0" i="0" u="none" strike="noStrike" kern="0" cap="none" spc="0" normalizeH="0" baseline="0" noProof="0" dirty="0">
                <a:ln>
                  <a:noFill/>
                </a:ln>
                <a:solidFill>
                  <a:srgbClr val="525050"/>
                </a:solidFill>
                <a:effectLst/>
                <a:uLnTx/>
                <a:uFillTx/>
              </a:rPr>
              <a:t> lovely town)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eine</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schön</a:t>
            </a:r>
            <a:r>
              <a:rPr kumimoji="0" lang="en-GB" sz="2000" b="1" i="0" u="sng" strike="noStrike" kern="0" cap="none" spc="0" normalizeH="0" baseline="0" noProof="0" dirty="0" err="1">
                <a:ln>
                  <a:noFill/>
                </a:ln>
                <a:solidFill>
                  <a:srgbClr val="525050"/>
                </a:solidFill>
                <a:effectLst/>
                <a:uLnTx/>
                <a:uFillTx/>
              </a:rPr>
              <a:t>e</a:t>
            </a:r>
            <a:r>
              <a:rPr kumimoji="0" lang="en-GB" sz="2000" b="0" i="0" u="none" strike="noStrike" kern="0" cap="none" spc="0" normalizeH="0" baseline="0" noProof="0" dirty="0">
                <a:ln>
                  <a:noFill/>
                </a:ln>
                <a:solidFill>
                  <a:srgbClr val="525050"/>
                </a:solidFill>
                <a:effectLst/>
                <a:uLnTx/>
                <a:uFillTx/>
              </a:rPr>
              <a:t> Stadt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a </a:t>
            </a:r>
            <a:r>
              <a:rPr kumimoji="0" lang="en-GB" sz="2000" b="0" i="0" u="none" strike="noStrike" kern="0" cap="none" spc="0" normalizeH="0" baseline="0" noProof="0" dirty="0">
                <a:ln>
                  <a:noFill/>
                </a:ln>
                <a:solidFill>
                  <a:srgbClr val="525050"/>
                </a:solidFill>
                <a:effectLst/>
                <a:uLnTx/>
                <a:uFillTx/>
              </a:rPr>
              <a:t>lovely</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town)</a:t>
            </a:r>
          </a:p>
        </p:txBody>
      </p:sp>
      <p:sp>
        <p:nvSpPr>
          <p:cNvPr id="110" name="TextBox 109">
            <a:extLst>
              <a:ext uri="{FF2B5EF4-FFF2-40B4-BE49-F238E27FC236}">
                <a16:creationId xmlns:a16="http://schemas.microsoft.com/office/drawing/2014/main" id="{57D3C523-250A-4E36-9851-F61C80A98F74}"/>
              </a:ext>
            </a:extLst>
          </p:cNvPr>
          <p:cNvSpPr txBox="1"/>
          <p:nvPr/>
        </p:nvSpPr>
        <p:spPr>
          <a:xfrm>
            <a:off x="8287450" y="1615488"/>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neuter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rPr>
              <a:t>das</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klein</a:t>
            </a:r>
            <a:r>
              <a:rPr kumimoji="0" lang="en-GB" sz="2000" b="1" i="0" u="sng" strike="noStrike" kern="0" cap="none" spc="0" normalizeH="0" baseline="0" noProof="0" dirty="0" err="1">
                <a:ln>
                  <a:noFill/>
                </a:ln>
                <a:solidFill>
                  <a:srgbClr val="525050"/>
                </a:solidFill>
                <a:effectLst/>
                <a:uLnTx/>
                <a:uFillTx/>
              </a:rPr>
              <a:t>e</a:t>
            </a:r>
            <a:r>
              <a:rPr kumimoji="0" lang="en-GB" sz="2000" b="0" i="0" u="none" strike="noStrike" kern="0" cap="none" spc="0" normalizeH="0" baseline="0" noProof="0" dirty="0">
                <a:ln>
                  <a:noFill/>
                </a:ln>
                <a:solidFill>
                  <a:srgbClr val="525050"/>
                </a:solidFill>
                <a:effectLst/>
                <a:uLnTx/>
                <a:uFillTx/>
              </a:rPr>
              <a:t> 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the </a:t>
            </a:r>
            <a:r>
              <a:rPr kumimoji="0" lang="en-GB" sz="2000" b="0" i="0" u="none" strike="noStrike" kern="0" cap="none" spc="0" normalizeH="0" baseline="0" noProof="0" dirty="0">
                <a:ln>
                  <a:noFill/>
                </a:ln>
                <a:solidFill>
                  <a:srgbClr val="525050"/>
                </a:solidFill>
                <a:effectLst/>
                <a:uLnTx/>
                <a:uFillTx/>
              </a:rPr>
              <a:t>small</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country)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rPr>
              <a:t>ein</a:t>
            </a:r>
            <a:r>
              <a:rPr kumimoji="0" lang="en-GB" sz="2000" b="0"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err="1">
                <a:ln>
                  <a:noFill/>
                </a:ln>
                <a:solidFill>
                  <a:srgbClr val="525050"/>
                </a:solidFill>
                <a:effectLst/>
                <a:uLnTx/>
                <a:uFillTx/>
              </a:rPr>
              <a:t>klein</a:t>
            </a:r>
            <a:r>
              <a:rPr kumimoji="0" lang="en-GB" sz="2000" b="1" i="0" u="sng" strike="noStrike" kern="0" cap="none" spc="0" normalizeH="0" baseline="0" noProof="0" dirty="0" err="1">
                <a:ln>
                  <a:noFill/>
                </a:ln>
                <a:solidFill>
                  <a:srgbClr val="525050"/>
                </a:solidFill>
                <a:effectLst/>
                <a:uLnTx/>
                <a:uFillTx/>
              </a:rPr>
              <a:t>es</a:t>
            </a:r>
            <a:r>
              <a:rPr kumimoji="0" lang="en-GB" sz="2000" b="0" i="0" u="none" strike="noStrike" kern="0" cap="none" spc="0" normalizeH="0" baseline="0" noProof="0" dirty="0">
                <a:ln>
                  <a:noFill/>
                </a:ln>
                <a:solidFill>
                  <a:srgbClr val="525050"/>
                </a:solidFill>
                <a:effectLst/>
                <a:uLnTx/>
                <a:uFillTx/>
              </a:rPr>
              <a:t> 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25050"/>
                </a:solidFill>
                <a:effectLst/>
                <a:uLnTx/>
                <a:uFillTx/>
              </a:rPr>
              <a:t>(</a:t>
            </a:r>
            <a:r>
              <a:rPr kumimoji="0" lang="en-GB" sz="2000" b="1" i="0" u="none" strike="noStrike" kern="0" cap="none" spc="0" normalizeH="0" baseline="0" noProof="0" dirty="0">
                <a:ln>
                  <a:noFill/>
                </a:ln>
                <a:solidFill>
                  <a:srgbClr val="525050"/>
                </a:solidFill>
                <a:effectLst/>
                <a:uLnTx/>
                <a:uFillTx/>
              </a:rPr>
              <a:t>a </a:t>
            </a:r>
            <a:r>
              <a:rPr kumimoji="0" lang="en-GB" sz="2000" b="0" i="0" u="none" strike="noStrike" kern="0" cap="none" spc="0" normalizeH="0" baseline="0" noProof="0" dirty="0">
                <a:ln>
                  <a:noFill/>
                </a:ln>
                <a:solidFill>
                  <a:srgbClr val="525050"/>
                </a:solidFill>
                <a:effectLst/>
                <a:uLnTx/>
                <a:uFillTx/>
              </a:rPr>
              <a:t>small</a:t>
            </a:r>
            <a:r>
              <a:rPr kumimoji="0" lang="en-GB" sz="2000" b="1" i="0" u="none" strike="noStrike" kern="0" cap="none" spc="0" normalizeH="0" baseline="0" noProof="0" dirty="0">
                <a:ln>
                  <a:noFill/>
                </a:ln>
                <a:solidFill>
                  <a:srgbClr val="525050"/>
                </a:solidFill>
                <a:effectLst/>
                <a:uLnTx/>
                <a:uFillTx/>
              </a:rPr>
              <a:t> </a:t>
            </a:r>
            <a:r>
              <a:rPr kumimoji="0" lang="en-GB" sz="2000" b="0" i="0" u="none" strike="noStrike" kern="0" cap="none" spc="0" normalizeH="0" baseline="0" noProof="0" dirty="0">
                <a:ln>
                  <a:noFill/>
                </a:ln>
                <a:solidFill>
                  <a:srgbClr val="525050"/>
                </a:solidFill>
                <a:effectLst/>
                <a:uLnTx/>
                <a:uFillTx/>
              </a:rPr>
              <a:t>country)</a:t>
            </a:r>
          </a:p>
        </p:txBody>
      </p:sp>
      <p:sp>
        <p:nvSpPr>
          <p:cNvPr id="113" name="TextBox 112">
            <a:extLst>
              <a:ext uri="{FF2B5EF4-FFF2-40B4-BE49-F238E27FC236}">
                <a16:creationId xmlns:a16="http://schemas.microsoft.com/office/drawing/2014/main" id="{DB7DDEC8-4D9E-4F59-BA00-43D4004EB152}"/>
              </a:ext>
            </a:extLst>
          </p:cNvPr>
          <p:cNvSpPr txBox="1"/>
          <p:nvPr/>
        </p:nvSpPr>
        <p:spPr>
          <a:xfrm>
            <a:off x="1620974" y="2846188"/>
            <a:ext cx="1129437" cy="40092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______</a:t>
            </a:r>
          </a:p>
        </p:txBody>
      </p:sp>
      <p:sp>
        <p:nvSpPr>
          <p:cNvPr id="114" name="TextBox 113">
            <a:extLst>
              <a:ext uri="{FF2B5EF4-FFF2-40B4-BE49-F238E27FC236}">
                <a16:creationId xmlns:a16="http://schemas.microsoft.com/office/drawing/2014/main" id="{7997B246-17B1-4D02-9319-15F86CC131F3}"/>
              </a:ext>
            </a:extLst>
          </p:cNvPr>
          <p:cNvSpPr txBox="1"/>
          <p:nvPr/>
        </p:nvSpPr>
        <p:spPr>
          <a:xfrm>
            <a:off x="5495741" y="2846998"/>
            <a:ext cx="933194" cy="40011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a:t>
            </a:r>
          </a:p>
        </p:txBody>
      </p:sp>
      <p:sp>
        <p:nvSpPr>
          <p:cNvPr id="115" name="TextBox 114">
            <a:extLst>
              <a:ext uri="{FF2B5EF4-FFF2-40B4-BE49-F238E27FC236}">
                <a16:creationId xmlns:a16="http://schemas.microsoft.com/office/drawing/2014/main" id="{700DBB79-41E1-4DD1-9FA1-77A2A0444AD5}"/>
              </a:ext>
            </a:extLst>
          </p:cNvPr>
          <p:cNvSpPr txBox="1"/>
          <p:nvPr/>
        </p:nvSpPr>
        <p:spPr>
          <a:xfrm>
            <a:off x="9639759" y="2846189"/>
            <a:ext cx="749736" cy="40011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a:t>
            </a:r>
          </a:p>
        </p:txBody>
      </p:sp>
      <p:sp>
        <p:nvSpPr>
          <p:cNvPr id="116" name="TextBox 115">
            <a:extLst>
              <a:ext uri="{FF2B5EF4-FFF2-40B4-BE49-F238E27FC236}">
                <a16:creationId xmlns:a16="http://schemas.microsoft.com/office/drawing/2014/main" id="{F8BCE4A1-65C0-4FFB-BDFE-CEAF3306E7C7}"/>
              </a:ext>
            </a:extLst>
          </p:cNvPr>
          <p:cNvSpPr txBox="1"/>
          <p:nvPr/>
        </p:nvSpPr>
        <p:spPr>
          <a:xfrm>
            <a:off x="1494692" y="3715407"/>
            <a:ext cx="1211587" cy="400920"/>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______</a:t>
            </a:r>
          </a:p>
        </p:txBody>
      </p:sp>
      <p:sp>
        <p:nvSpPr>
          <p:cNvPr id="117" name="TextBox 116">
            <a:extLst>
              <a:ext uri="{FF2B5EF4-FFF2-40B4-BE49-F238E27FC236}">
                <a16:creationId xmlns:a16="http://schemas.microsoft.com/office/drawing/2014/main" id="{3FBCDF50-718D-4F68-BEB3-9834E67A01DE}"/>
              </a:ext>
            </a:extLst>
          </p:cNvPr>
          <p:cNvSpPr txBox="1"/>
          <p:nvPr/>
        </p:nvSpPr>
        <p:spPr>
          <a:xfrm>
            <a:off x="5578141" y="3716023"/>
            <a:ext cx="933193" cy="400919"/>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a:t>
            </a:r>
          </a:p>
        </p:txBody>
      </p:sp>
      <p:sp>
        <p:nvSpPr>
          <p:cNvPr id="118" name="TextBox 117">
            <a:extLst>
              <a:ext uri="{FF2B5EF4-FFF2-40B4-BE49-F238E27FC236}">
                <a16:creationId xmlns:a16="http://schemas.microsoft.com/office/drawing/2014/main" id="{30A93712-E2C2-461B-9675-A7948097F520}"/>
              </a:ext>
            </a:extLst>
          </p:cNvPr>
          <p:cNvSpPr txBox="1"/>
          <p:nvPr/>
        </p:nvSpPr>
        <p:spPr>
          <a:xfrm>
            <a:off x="9571579" y="3715538"/>
            <a:ext cx="864061" cy="400919"/>
          </a:xfrm>
          <a:prstGeom prst="rect">
            <a:avLst/>
          </a:prstGeom>
          <a:solidFill>
            <a:sysClr val="window" lastClr="FFFFFF"/>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______</a:t>
            </a:r>
          </a:p>
        </p:txBody>
      </p:sp>
      <p:pic>
        <p:nvPicPr>
          <p:cNvPr id="4" name="Picture 3" descr="A picture containing water, nature, surrounded, shore&#10;&#10;Description automatically generated">
            <a:extLst>
              <a:ext uri="{FF2B5EF4-FFF2-40B4-BE49-F238E27FC236}">
                <a16:creationId xmlns:a16="http://schemas.microsoft.com/office/drawing/2014/main" id="{2EA891F3-5D70-42E1-845D-E36AC17B4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38" y="1950774"/>
            <a:ext cx="1358766" cy="899475"/>
          </a:xfrm>
          <a:prstGeom prst="rect">
            <a:avLst/>
          </a:prstGeom>
        </p:spPr>
      </p:pic>
      <p:pic>
        <p:nvPicPr>
          <p:cNvPr id="14" name="Picture 13" descr="A picture containing sky, grass, outdoor, flower&#10;&#10;Description automatically generated">
            <a:extLst>
              <a:ext uri="{FF2B5EF4-FFF2-40B4-BE49-F238E27FC236}">
                <a16:creationId xmlns:a16="http://schemas.microsoft.com/office/drawing/2014/main" id="{6B1B2E7F-E8E6-45AD-9264-E54913401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4777" y="2014166"/>
            <a:ext cx="1279700" cy="851134"/>
          </a:xfrm>
          <a:prstGeom prst="rect">
            <a:avLst/>
          </a:prstGeom>
        </p:spPr>
      </p:pic>
      <p:pic>
        <p:nvPicPr>
          <p:cNvPr id="18" name="Picture 17" descr="A picture containing sunset, clouds, setting&#10;&#10;Description automatically generated">
            <a:extLst>
              <a:ext uri="{FF2B5EF4-FFF2-40B4-BE49-F238E27FC236}">
                <a16:creationId xmlns:a16="http://schemas.microsoft.com/office/drawing/2014/main" id="{34A61D5E-957C-49CA-9457-EA825C881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741" y="1965310"/>
            <a:ext cx="1174504" cy="880878"/>
          </a:xfrm>
          <a:prstGeom prst="rect">
            <a:avLst/>
          </a:prstGeom>
        </p:spPr>
      </p:pic>
      <p:sp>
        <p:nvSpPr>
          <p:cNvPr id="119" name="TextBox 118">
            <a:extLst>
              <a:ext uri="{FF2B5EF4-FFF2-40B4-BE49-F238E27FC236}">
                <a16:creationId xmlns:a16="http://schemas.microsoft.com/office/drawing/2014/main" id="{097E7B22-367F-4C9A-B3D2-1939D9A237D3}"/>
              </a:ext>
            </a:extLst>
          </p:cNvPr>
          <p:cNvSpPr txBox="1"/>
          <p:nvPr/>
        </p:nvSpPr>
        <p:spPr>
          <a:xfrm>
            <a:off x="320045" y="4550826"/>
            <a:ext cx="11449383" cy="400110"/>
          </a:xfrm>
          <a:prstGeom prst="rect">
            <a:avLst/>
          </a:prstGeom>
          <a:noFill/>
        </p:spPr>
        <p:txBody>
          <a:bodyPr wrap="square">
            <a:spAutoFit/>
          </a:bodyPr>
          <a:lstStyle/>
          <a:p>
            <a:r>
              <a:rPr lang="en-US" sz="2000" dirty="0"/>
              <a:t>A few nationality nouns behave like adjectives:.</a:t>
            </a:r>
          </a:p>
        </p:txBody>
      </p:sp>
      <p:sp>
        <p:nvSpPr>
          <p:cNvPr id="120" name="TextBox 119">
            <a:extLst>
              <a:ext uri="{FF2B5EF4-FFF2-40B4-BE49-F238E27FC236}">
                <a16:creationId xmlns:a16="http://schemas.microsoft.com/office/drawing/2014/main" id="{AF43258B-806F-45B9-80A1-06D85F32407F}"/>
              </a:ext>
            </a:extLst>
          </p:cNvPr>
          <p:cNvSpPr txBox="1"/>
          <p:nvPr/>
        </p:nvSpPr>
        <p:spPr>
          <a:xfrm>
            <a:off x="700980" y="4920042"/>
            <a:ext cx="3060529" cy="400110"/>
          </a:xfrm>
          <a:prstGeom prst="rect">
            <a:avLst/>
          </a:prstGeom>
          <a:noFill/>
        </p:spPr>
        <p:txBody>
          <a:bodyPr wrap="square">
            <a:spAutoFit/>
          </a:bodyPr>
          <a:lstStyle/>
          <a:p>
            <a:r>
              <a:rPr lang="en-US" sz="2000" b="1" dirty="0"/>
              <a:t>der </a:t>
            </a:r>
            <a:r>
              <a:rPr lang="en-US" sz="2000" dirty="0"/>
              <a:t>deutsch</a:t>
            </a:r>
            <a:r>
              <a:rPr lang="en-US" sz="2000" b="1" dirty="0"/>
              <a:t>e</a:t>
            </a:r>
            <a:r>
              <a:rPr lang="en-US" sz="2000" dirty="0"/>
              <a:t> </a:t>
            </a:r>
            <a:r>
              <a:rPr lang="en-US" sz="2000" dirty="0" err="1"/>
              <a:t>Bürger</a:t>
            </a:r>
            <a:endParaRPr lang="en-US" sz="2000" dirty="0"/>
          </a:p>
        </p:txBody>
      </p:sp>
      <p:sp>
        <p:nvSpPr>
          <p:cNvPr id="121" name="TextBox 120">
            <a:extLst>
              <a:ext uri="{FF2B5EF4-FFF2-40B4-BE49-F238E27FC236}">
                <a16:creationId xmlns:a16="http://schemas.microsoft.com/office/drawing/2014/main" id="{89664218-9D74-41C6-95C4-19A7DB0B0D80}"/>
              </a:ext>
            </a:extLst>
          </p:cNvPr>
          <p:cNvSpPr txBox="1"/>
          <p:nvPr/>
        </p:nvSpPr>
        <p:spPr>
          <a:xfrm>
            <a:off x="3455392" y="489519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22" name="TextBox 121">
            <a:extLst>
              <a:ext uri="{FF2B5EF4-FFF2-40B4-BE49-F238E27FC236}">
                <a16:creationId xmlns:a16="http://schemas.microsoft.com/office/drawing/2014/main" id="{43B21BF3-DD81-4C3C-919C-482004FC5518}"/>
              </a:ext>
            </a:extLst>
          </p:cNvPr>
          <p:cNvSpPr txBox="1"/>
          <p:nvPr/>
        </p:nvSpPr>
        <p:spPr>
          <a:xfrm>
            <a:off x="700980" y="5225997"/>
            <a:ext cx="3348267" cy="400110"/>
          </a:xfrm>
          <a:prstGeom prst="rect">
            <a:avLst/>
          </a:prstGeom>
          <a:noFill/>
        </p:spPr>
        <p:txBody>
          <a:bodyPr wrap="square">
            <a:spAutoFit/>
          </a:bodyPr>
          <a:lstStyle/>
          <a:p>
            <a:r>
              <a:rPr lang="en-US" sz="2000" dirty="0"/>
              <a:t>(</a:t>
            </a:r>
            <a:r>
              <a:rPr lang="en-US" sz="2000" b="1" dirty="0"/>
              <a:t>the </a:t>
            </a:r>
            <a:r>
              <a:rPr lang="en-US" sz="2000" dirty="0"/>
              <a:t>German citizen) (m)</a:t>
            </a:r>
          </a:p>
        </p:txBody>
      </p:sp>
      <p:sp>
        <p:nvSpPr>
          <p:cNvPr id="123" name="TextBox 122">
            <a:extLst>
              <a:ext uri="{FF2B5EF4-FFF2-40B4-BE49-F238E27FC236}">
                <a16:creationId xmlns:a16="http://schemas.microsoft.com/office/drawing/2014/main" id="{B3822FCE-EC39-40A0-A0F8-99AED0C78140}"/>
              </a:ext>
            </a:extLst>
          </p:cNvPr>
          <p:cNvSpPr txBox="1"/>
          <p:nvPr/>
        </p:nvSpPr>
        <p:spPr>
          <a:xfrm>
            <a:off x="4335130" y="4958427"/>
            <a:ext cx="3060529" cy="400110"/>
          </a:xfrm>
          <a:prstGeom prst="rect">
            <a:avLst/>
          </a:prstGeom>
          <a:noFill/>
        </p:spPr>
        <p:txBody>
          <a:bodyPr wrap="square">
            <a:spAutoFit/>
          </a:bodyPr>
          <a:lstStyle/>
          <a:p>
            <a:r>
              <a:rPr lang="en-US" sz="2000" b="1" dirty="0"/>
              <a:t>der </a:t>
            </a:r>
            <a:r>
              <a:rPr lang="en-US" sz="2000" dirty="0"/>
              <a:t>Deutsch</a:t>
            </a:r>
            <a:r>
              <a:rPr lang="en-US" sz="2000" b="1" dirty="0"/>
              <a:t>e</a:t>
            </a:r>
            <a:r>
              <a:rPr lang="en-US" sz="2000" dirty="0"/>
              <a:t> </a:t>
            </a:r>
            <a:r>
              <a:rPr lang="en-US" sz="2000" strike="sngStrike" dirty="0" err="1"/>
              <a:t>Bürger</a:t>
            </a:r>
            <a:endParaRPr lang="en-US" sz="2000" strike="sngStrike" dirty="0"/>
          </a:p>
        </p:txBody>
      </p:sp>
      <p:sp>
        <p:nvSpPr>
          <p:cNvPr id="124" name="TextBox 123">
            <a:extLst>
              <a:ext uri="{FF2B5EF4-FFF2-40B4-BE49-F238E27FC236}">
                <a16:creationId xmlns:a16="http://schemas.microsoft.com/office/drawing/2014/main" id="{FD56B3F3-3EF5-4F03-80F8-E166B9EE9EC8}"/>
              </a:ext>
            </a:extLst>
          </p:cNvPr>
          <p:cNvSpPr txBox="1"/>
          <p:nvPr/>
        </p:nvSpPr>
        <p:spPr>
          <a:xfrm>
            <a:off x="4261898" y="5257806"/>
            <a:ext cx="3348267" cy="400110"/>
          </a:xfrm>
          <a:prstGeom prst="rect">
            <a:avLst/>
          </a:prstGeom>
          <a:noFill/>
        </p:spPr>
        <p:txBody>
          <a:bodyPr wrap="square">
            <a:spAutoFit/>
          </a:bodyPr>
          <a:lstStyle/>
          <a:p>
            <a:r>
              <a:rPr lang="en-US" sz="2000" dirty="0"/>
              <a:t>(</a:t>
            </a:r>
            <a:r>
              <a:rPr lang="en-US" sz="2000" b="1" dirty="0"/>
              <a:t>the </a:t>
            </a:r>
            <a:r>
              <a:rPr lang="en-US" sz="2000" dirty="0"/>
              <a:t>German </a:t>
            </a:r>
            <a:r>
              <a:rPr lang="en-US" sz="2000" strike="sngStrike" dirty="0"/>
              <a:t>citizen</a:t>
            </a:r>
            <a:r>
              <a:rPr lang="en-US" sz="2000" dirty="0"/>
              <a:t>) (m)</a:t>
            </a:r>
          </a:p>
        </p:txBody>
      </p:sp>
      <p:sp>
        <p:nvSpPr>
          <p:cNvPr id="125" name="TextBox 124">
            <a:extLst>
              <a:ext uri="{FF2B5EF4-FFF2-40B4-BE49-F238E27FC236}">
                <a16:creationId xmlns:a16="http://schemas.microsoft.com/office/drawing/2014/main" id="{F86B993F-6F40-45BF-ADD4-1E733334EAF6}"/>
              </a:ext>
            </a:extLst>
          </p:cNvPr>
          <p:cNvSpPr txBox="1"/>
          <p:nvPr/>
        </p:nvSpPr>
        <p:spPr>
          <a:xfrm>
            <a:off x="7598444" y="4920042"/>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26" name="TextBox 125">
            <a:extLst>
              <a:ext uri="{FF2B5EF4-FFF2-40B4-BE49-F238E27FC236}">
                <a16:creationId xmlns:a16="http://schemas.microsoft.com/office/drawing/2014/main" id="{1AB636CE-07C0-4E6A-815B-5428E3753CA4}"/>
              </a:ext>
            </a:extLst>
          </p:cNvPr>
          <p:cNvSpPr txBox="1"/>
          <p:nvPr/>
        </p:nvSpPr>
        <p:spPr>
          <a:xfrm>
            <a:off x="8166271" y="4947049"/>
            <a:ext cx="3060529" cy="400110"/>
          </a:xfrm>
          <a:prstGeom prst="rect">
            <a:avLst/>
          </a:prstGeom>
          <a:noFill/>
        </p:spPr>
        <p:txBody>
          <a:bodyPr wrap="square">
            <a:spAutoFit/>
          </a:bodyPr>
          <a:lstStyle/>
          <a:p>
            <a:r>
              <a:rPr lang="en-US" sz="2000" b="1" dirty="0"/>
              <a:t>die </a:t>
            </a:r>
            <a:r>
              <a:rPr lang="en-US" sz="2000" dirty="0"/>
              <a:t>Deutsch</a:t>
            </a:r>
            <a:r>
              <a:rPr lang="en-US" sz="2000" b="1" dirty="0"/>
              <a:t>e</a:t>
            </a:r>
            <a:r>
              <a:rPr lang="en-US" sz="2000" dirty="0"/>
              <a:t> </a:t>
            </a:r>
            <a:r>
              <a:rPr lang="en-US" sz="2000" strike="sngStrike" dirty="0" err="1"/>
              <a:t>Bürgerin</a:t>
            </a:r>
            <a:endParaRPr lang="en-US" sz="2000" strike="sngStrike" dirty="0"/>
          </a:p>
        </p:txBody>
      </p:sp>
      <p:sp>
        <p:nvSpPr>
          <p:cNvPr id="127" name="TextBox 126">
            <a:extLst>
              <a:ext uri="{FF2B5EF4-FFF2-40B4-BE49-F238E27FC236}">
                <a16:creationId xmlns:a16="http://schemas.microsoft.com/office/drawing/2014/main" id="{80F31912-D2BE-402F-AF19-14E35B5977C2}"/>
              </a:ext>
            </a:extLst>
          </p:cNvPr>
          <p:cNvSpPr txBox="1"/>
          <p:nvPr/>
        </p:nvSpPr>
        <p:spPr>
          <a:xfrm>
            <a:off x="8112360" y="5235278"/>
            <a:ext cx="3348267" cy="400110"/>
          </a:xfrm>
          <a:prstGeom prst="rect">
            <a:avLst/>
          </a:prstGeom>
          <a:noFill/>
        </p:spPr>
        <p:txBody>
          <a:bodyPr wrap="square">
            <a:spAutoFit/>
          </a:bodyPr>
          <a:lstStyle/>
          <a:p>
            <a:r>
              <a:rPr lang="en-US" sz="2000" dirty="0"/>
              <a:t>(</a:t>
            </a:r>
            <a:r>
              <a:rPr lang="en-US" sz="2000" b="1" dirty="0"/>
              <a:t>the </a:t>
            </a:r>
            <a:r>
              <a:rPr lang="en-US" sz="2000" dirty="0"/>
              <a:t>German </a:t>
            </a:r>
            <a:r>
              <a:rPr lang="en-US" sz="2000" strike="sngStrike" dirty="0"/>
              <a:t>citizen</a:t>
            </a:r>
            <a:r>
              <a:rPr lang="en-US" sz="2000" dirty="0"/>
              <a:t>) (f)</a:t>
            </a:r>
          </a:p>
        </p:txBody>
      </p:sp>
      <p:sp>
        <p:nvSpPr>
          <p:cNvPr id="128" name="TextBox 127">
            <a:extLst>
              <a:ext uri="{FF2B5EF4-FFF2-40B4-BE49-F238E27FC236}">
                <a16:creationId xmlns:a16="http://schemas.microsoft.com/office/drawing/2014/main" id="{1984EC38-8A5B-4DC2-8B05-548185C13F8D}"/>
              </a:ext>
            </a:extLst>
          </p:cNvPr>
          <p:cNvSpPr txBox="1"/>
          <p:nvPr/>
        </p:nvSpPr>
        <p:spPr>
          <a:xfrm>
            <a:off x="664985" y="5635712"/>
            <a:ext cx="3060529" cy="400110"/>
          </a:xfrm>
          <a:prstGeom prst="rect">
            <a:avLst/>
          </a:prstGeom>
          <a:noFill/>
        </p:spPr>
        <p:txBody>
          <a:bodyPr wrap="square">
            <a:spAutoFit/>
          </a:bodyPr>
          <a:lstStyle/>
          <a:p>
            <a:r>
              <a:rPr lang="en-US" sz="2000" b="1" dirty="0" err="1"/>
              <a:t>ein</a:t>
            </a:r>
            <a:r>
              <a:rPr lang="en-US" sz="2000" b="1" dirty="0"/>
              <a:t> </a:t>
            </a:r>
            <a:r>
              <a:rPr lang="en-US" sz="2000" dirty="0" err="1"/>
              <a:t>deutsch</a:t>
            </a:r>
            <a:r>
              <a:rPr lang="en-US" sz="2000" b="1" dirty="0" err="1"/>
              <a:t>er</a:t>
            </a:r>
            <a:r>
              <a:rPr lang="en-US" sz="2000" dirty="0"/>
              <a:t> </a:t>
            </a:r>
            <a:r>
              <a:rPr lang="en-US" sz="2000" dirty="0" err="1"/>
              <a:t>Bürger</a:t>
            </a:r>
            <a:endParaRPr lang="en-US" sz="2000" dirty="0"/>
          </a:p>
        </p:txBody>
      </p:sp>
      <p:sp>
        <p:nvSpPr>
          <p:cNvPr id="129" name="TextBox 128">
            <a:extLst>
              <a:ext uri="{FF2B5EF4-FFF2-40B4-BE49-F238E27FC236}">
                <a16:creationId xmlns:a16="http://schemas.microsoft.com/office/drawing/2014/main" id="{310CE00F-F120-4C19-8042-803751058130}"/>
              </a:ext>
            </a:extLst>
          </p:cNvPr>
          <p:cNvSpPr txBox="1"/>
          <p:nvPr/>
        </p:nvSpPr>
        <p:spPr>
          <a:xfrm>
            <a:off x="3419397" y="5610861"/>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30" name="TextBox 129">
            <a:extLst>
              <a:ext uri="{FF2B5EF4-FFF2-40B4-BE49-F238E27FC236}">
                <a16:creationId xmlns:a16="http://schemas.microsoft.com/office/drawing/2014/main" id="{00363238-00EA-441F-A2DF-A4B3E3817007}"/>
              </a:ext>
            </a:extLst>
          </p:cNvPr>
          <p:cNvSpPr txBox="1"/>
          <p:nvPr/>
        </p:nvSpPr>
        <p:spPr>
          <a:xfrm>
            <a:off x="664985" y="5941667"/>
            <a:ext cx="3348267" cy="400110"/>
          </a:xfrm>
          <a:prstGeom prst="rect">
            <a:avLst/>
          </a:prstGeom>
          <a:noFill/>
        </p:spPr>
        <p:txBody>
          <a:bodyPr wrap="square">
            <a:spAutoFit/>
          </a:bodyPr>
          <a:lstStyle/>
          <a:p>
            <a:r>
              <a:rPr lang="en-US" sz="2000" dirty="0"/>
              <a:t>(</a:t>
            </a:r>
            <a:r>
              <a:rPr lang="en-US" sz="2000" b="1" dirty="0"/>
              <a:t>a </a:t>
            </a:r>
            <a:r>
              <a:rPr lang="en-US" sz="2000" dirty="0"/>
              <a:t>German citizen) (m)</a:t>
            </a:r>
          </a:p>
        </p:txBody>
      </p:sp>
      <p:sp>
        <p:nvSpPr>
          <p:cNvPr id="131" name="TextBox 130">
            <a:extLst>
              <a:ext uri="{FF2B5EF4-FFF2-40B4-BE49-F238E27FC236}">
                <a16:creationId xmlns:a16="http://schemas.microsoft.com/office/drawing/2014/main" id="{DCE2ED25-CAE3-4663-BBDE-40E64CB6C802}"/>
              </a:ext>
            </a:extLst>
          </p:cNvPr>
          <p:cNvSpPr txBox="1"/>
          <p:nvPr/>
        </p:nvSpPr>
        <p:spPr>
          <a:xfrm>
            <a:off x="4299135" y="5674097"/>
            <a:ext cx="3060529" cy="400110"/>
          </a:xfrm>
          <a:prstGeom prst="rect">
            <a:avLst/>
          </a:prstGeom>
          <a:noFill/>
        </p:spPr>
        <p:txBody>
          <a:bodyPr wrap="square">
            <a:spAutoFit/>
          </a:bodyPr>
          <a:lstStyle/>
          <a:p>
            <a:r>
              <a:rPr lang="en-US" sz="2000" b="1" dirty="0" err="1"/>
              <a:t>ein</a:t>
            </a:r>
            <a:r>
              <a:rPr lang="en-US" sz="2000" b="1" dirty="0"/>
              <a:t> </a:t>
            </a:r>
            <a:r>
              <a:rPr lang="en-US" sz="2000" dirty="0" err="1"/>
              <a:t>Deutsch</a:t>
            </a:r>
            <a:r>
              <a:rPr lang="en-US" sz="2000" b="1" dirty="0" err="1"/>
              <a:t>er</a:t>
            </a:r>
            <a:r>
              <a:rPr lang="en-US" sz="2000" dirty="0"/>
              <a:t> </a:t>
            </a:r>
            <a:r>
              <a:rPr lang="en-US" sz="2000" strike="sngStrike" dirty="0" err="1"/>
              <a:t>Bürger</a:t>
            </a:r>
            <a:endParaRPr lang="en-US" sz="2000" strike="sngStrike" dirty="0"/>
          </a:p>
        </p:txBody>
      </p:sp>
      <p:sp>
        <p:nvSpPr>
          <p:cNvPr id="132" name="TextBox 131">
            <a:extLst>
              <a:ext uri="{FF2B5EF4-FFF2-40B4-BE49-F238E27FC236}">
                <a16:creationId xmlns:a16="http://schemas.microsoft.com/office/drawing/2014/main" id="{1A2D405B-9412-4A6D-8D54-389A333BFC83}"/>
              </a:ext>
            </a:extLst>
          </p:cNvPr>
          <p:cNvSpPr txBox="1"/>
          <p:nvPr/>
        </p:nvSpPr>
        <p:spPr>
          <a:xfrm>
            <a:off x="4225903" y="5973476"/>
            <a:ext cx="3348267" cy="400110"/>
          </a:xfrm>
          <a:prstGeom prst="rect">
            <a:avLst/>
          </a:prstGeom>
          <a:noFill/>
        </p:spPr>
        <p:txBody>
          <a:bodyPr wrap="square">
            <a:spAutoFit/>
          </a:bodyPr>
          <a:lstStyle/>
          <a:p>
            <a:r>
              <a:rPr lang="en-US" sz="2000" dirty="0"/>
              <a:t>(</a:t>
            </a:r>
            <a:r>
              <a:rPr lang="en-US" sz="2000" b="1" dirty="0"/>
              <a:t>a </a:t>
            </a:r>
            <a:r>
              <a:rPr lang="en-US" sz="2000" dirty="0"/>
              <a:t>German </a:t>
            </a:r>
            <a:r>
              <a:rPr lang="en-US" sz="2000" strike="sngStrike" dirty="0"/>
              <a:t>citizen</a:t>
            </a:r>
            <a:r>
              <a:rPr lang="en-US" sz="2000" dirty="0"/>
              <a:t>) (m)</a:t>
            </a:r>
          </a:p>
        </p:txBody>
      </p:sp>
      <p:sp>
        <p:nvSpPr>
          <p:cNvPr id="133" name="TextBox 132">
            <a:extLst>
              <a:ext uri="{FF2B5EF4-FFF2-40B4-BE49-F238E27FC236}">
                <a16:creationId xmlns:a16="http://schemas.microsoft.com/office/drawing/2014/main" id="{87ED4397-B0E4-4731-A3A0-F331DAA44F92}"/>
              </a:ext>
            </a:extLst>
          </p:cNvPr>
          <p:cNvSpPr txBox="1"/>
          <p:nvPr/>
        </p:nvSpPr>
        <p:spPr>
          <a:xfrm>
            <a:off x="7562449" y="5635712"/>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134" name="TextBox 133">
            <a:extLst>
              <a:ext uri="{FF2B5EF4-FFF2-40B4-BE49-F238E27FC236}">
                <a16:creationId xmlns:a16="http://schemas.microsoft.com/office/drawing/2014/main" id="{347DA76C-1A0A-474F-80CE-DA95923A0131}"/>
              </a:ext>
            </a:extLst>
          </p:cNvPr>
          <p:cNvSpPr txBox="1"/>
          <p:nvPr/>
        </p:nvSpPr>
        <p:spPr>
          <a:xfrm>
            <a:off x="8130276" y="5662719"/>
            <a:ext cx="3060529" cy="400110"/>
          </a:xfrm>
          <a:prstGeom prst="rect">
            <a:avLst/>
          </a:prstGeom>
          <a:noFill/>
        </p:spPr>
        <p:txBody>
          <a:bodyPr wrap="square">
            <a:spAutoFit/>
          </a:bodyPr>
          <a:lstStyle/>
          <a:p>
            <a:r>
              <a:rPr lang="en-US" sz="2000" b="1" dirty="0"/>
              <a:t>eine </a:t>
            </a:r>
            <a:r>
              <a:rPr lang="en-US" sz="2000" dirty="0"/>
              <a:t>Deutsch</a:t>
            </a:r>
            <a:r>
              <a:rPr lang="en-US" sz="2000" b="1" dirty="0"/>
              <a:t>e</a:t>
            </a:r>
            <a:r>
              <a:rPr lang="en-US" sz="2000" dirty="0"/>
              <a:t> </a:t>
            </a:r>
            <a:r>
              <a:rPr lang="en-US" sz="2000" strike="sngStrike" dirty="0" err="1"/>
              <a:t>Bürgerin</a:t>
            </a:r>
            <a:endParaRPr lang="en-US" sz="2000" strike="sngStrike" dirty="0"/>
          </a:p>
        </p:txBody>
      </p:sp>
      <p:sp>
        <p:nvSpPr>
          <p:cNvPr id="135" name="TextBox 134">
            <a:extLst>
              <a:ext uri="{FF2B5EF4-FFF2-40B4-BE49-F238E27FC236}">
                <a16:creationId xmlns:a16="http://schemas.microsoft.com/office/drawing/2014/main" id="{9DF503C4-0946-4D67-B095-CBDA3B9A3C5E}"/>
              </a:ext>
            </a:extLst>
          </p:cNvPr>
          <p:cNvSpPr txBox="1"/>
          <p:nvPr/>
        </p:nvSpPr>
        <p:spPr>
          <a:xfrm>
            <a:off x="8076365" y="5950948"/>
            <a:ext cx="3348267" cy="400110"/>
          </a:xfrm>
          <a:prstGeom prst="rect">
            <a:avLst/>
          </a:prstGeom>
          <a:noFill/>
        </p:spPr>
        <p:txBody>
          <a:bodyPr wrap="square">
            <a:spAutoFit/>
          </a:bodyPr>
          <a:lstStyle/>
          <a:p>
            <a:r>
              <a:rPr lang="en-US" sz="2000" dirty="0"/>
              <a:t>(</a:t>
            </a:r>
            <a:r>
              <a:rPr lang="en-US" sz="2000" b="1" dirty="0"/>
              <a:t>a </a:t>
            </a:r>
            <a:r>
              <a:rPr lang="en-US" sz="2000" dirty="0"/>
              <a:t>German </a:t>
            </a:r>
            <a:r>
              <a:rPr lang="en-US" sz="2000" strike="sngStrike" dirty="0"/>
              <a:t>citizen</a:t>
            </a:r>
            <a:r>
              <a:rPr lang="en-US" sz="2000" dirty="0"/>
              <a:t>) (f)</a:t>
            </a:r>
          </a:p>
        </p:txBody>
      </p:sp>
    </p:spTree>
    <p:extLst>
      <p:ext uri="{BB962C8B-B14F-4D97-AF65-F5344CB8AC3E}">
        <p14:creationId xmlns:p14="http://schemas.microsoft.com/office/powerpoint/2010/main" val="40660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1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2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3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3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6" grpId="0"/>
      <p:bldP spid="108" grpId="0" animBg="1"/>
      <p:bldP spid="109" grpId="0" animBg="1"/>
      <p:bldP spid="110" grpId="0"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1" y="213557"/>
            <a:ext cx="5047489" cy="647577"/>
          </a:xfrm>
        </p:spPr>
        <p:txBody>
          <a:bodyPr>
            <a:normAutofit fontScale="90000"/>
          </a:bodyPr>
          <a:lstStyle/>
          <a:p>
            <a:r>
              <a:rPr lang="en-GB" dirty="0">
                <a:solidFill>
                  <a:srgbClr val="525050"/>
                </a:solidFill>
              </a:rPr>
              <a:t>Plural nationality nouns</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0" y="964139"/>
            <a:ext cx="12006072" cy="400110"/>
          </a:xfrm>
          <a:prstGeom prst="rect">
            <a:avLst/>
          </a:prstGeom>
          <a:noFill/>
        </p:spPr>
        <p:txBody>
          <a:bodyPr wrap="square">
            <a:spAutoFit/>
          </a:bodyPr>
          <a:lstStyle/>
          <a:p>
            <a:r>
              <a:rPr lang="en-US" sz="2000" dirty="0"/>
              <a:t>You know that masculine and neuter nouns ending in –</a:t>
            </a:r>
            <a:r>
              <a:rPr lang="en-US" sz="2000" b="1" dirty="0" err="1"/>
              <a:t>en</a:t>
            </a:r>
            <a:r>
              <a:rPr lang="en-US" sz="2000" dirty="0"/>
              <a:t>, –</a:t>
            </a:r>
            <a:r>
              <a:rPr lang="en-US" sz="2000" b="1" dirty="0" err="1"/>
              <a:t>el</a:t>
            </a:r>
            <a:r>
              <a:rPr lang="en-US" sz="2000" dirty="0"/>
              <a:t>, –</a:t>
            </a:r>
            <a:r>
              <a:rPr lang="en-US" sz="2000" b="1" dirty="0"/>
              <a:t>er</a:t>
            </a:r>
            <a:r>
              <a:rPr lang="en-US" sz="2000" dirty="0"/>
              <a:t> often don’t change for plural.</a:t>
            </a:r>
          </a:p>
        </p:txBody>
      </p:sp>
      <p:sp>
        <p:nvSpPr>
          <p:cNvPr id="35" name="TextBox 34">
            <a:extLst>
              <a:ext uri="{FF2B5EF4-FFF2-40B4-BE49-F238E27FC236}">
                <a16:creationId xmlns:a16="http://schemas.microsoft.com/office/drawing/2014/main" id="{A8EF79B4-3FE1-4DB0-9330-FB6ADD85EF06}"/>
              </a:ext>
            </a:extLst>
          </p:cNvPr>
          <p:cNvSpPr txBox="1"/>
          <p:nvPr/>
        </p:nvSpPr>
        <p:spPr>
          <a:xfrm>
            <a:off x="0" y="1467989"/>
            <a:ext cx="12006072" cy="400110"/>
          </a:xfrm>
          <a:prstGeom prst="rect">
            <a:avLst/>
          </a:prstGeom>
          <a:noFill/>
        </p:spPr>
        <p:txBody>
          <a:bodyPr wrap="square">
            <a:spAutoFit/>
          </a:bodyPr>
          <a:lstStyle/>
          <a:p>
            <a:r>
              <a:rPr lang="en-US" sz="2000" dirty="0"/>
              <a:t>This is the case for nationality nouns ending in –</a:t>
            </a:r>
            <a:r>
              <a:rPr lang="en-US" sz="2000" b="1" dirty="0"/>
              <a:t>er</a:t>
            </a:r>
            <a:r>
              <a:rPr lang="en-US" sz="2000" dirty="0"/>
              <a:t>, too:</a:t>
            </a:r>
          </a:p>
        </p:txBody>
      </p:sp>
      <p:sp>
        <p:nvSpPr>
          <p:cNvPr id="37" name="TextBox 36">
            <a:extLst>
              <a:ext uri="{FF2B5EF4-FFF2-40B4-BE49-F238E27FC236}">
                <a16:creationId xmlns:a16="http://schemas.microsoft.com/office/drawing/2014/main" id="{DF61CA61-00D4-4AEF-88F6-213908101CE9}"/>
              </a:ext>
            </a:extLst>
          </p:cNvPr>
          <p:cNvSpPr txBox="1"/>
          <p:nvPr/>
        </p:nvSpPr>
        <p:spPr>
          <a:xfrm>
            <a:off x="784032" y="2157710"/>
            <a:ext cx="3003624" cy="400110"/>
          </a:xfrm>
          <a:prstGeom prst="rect">
            <a:avLst/>
          </a:prstGeom>
          <a:noFill/>
        </p:spPr>
        <p:txBody>
          <a:bodyPr wrap="square">
            <a:spAutoFit/>
          </a:bodyPr>
          <a:lstStyle/>
          <a:p>
            <a:r>
              <a:rPr lang="en-GB" sz="2000" dirty="0">
                <a:solidFill>
                  <a:srgbClr val="525050"/>
                </a:solidFill>
              </a:rPr>
              <a:t>Mark </a:t>
            </a:r>
            <a:r>
              <a:rPr lang="en-GB" sz="2000" dirty="0" err="1">
                <a:solidFill>
                  <a:srgbClr val="525050"/>
                </a:solidFill>
              </a:rPr>
              <a:t>ist</a:t>
            </a:r>
            <a:r>
              <a:rPr lang="en-GB" sz="2000" dirty="0">
                <a:solidFill>
                  <a:srgbClr val="525050"/>
                </a:solidFill>
              </a:rPr>
              <a:t> </a:t>
            </a:r>
            <a:r>
              <a:rPr lang="en-GB" sz="2000" b="1" dirty="0" err="1">
                <a:solidFill>
                  <a:srgbClr val="525050"/>
                </a:solidFill>
              </a:rPr>
              <a:t>Amerikaner</a:t>
            </a:r>
            <a:r>
              <a:rPr lang="en-GB" sz="2000" dirty="0">
                <a:solidFill>
                  <a:srgbClr val="525050"/>
                </a:solidFill>
              </a:rPr>
              <a:t>.  </a:t>
            </a:r>
          </a:p>
        </p:txBody>
      </p:sp>
      <p:sp>
        <p:nvSpPr>
          <p:cNvPr id="39" name="TextBox 38">
            <a:extLst>
              <a:ext uri="{FF2B5EF4-FFF2-40B4-BE49-F238E27FC236}">
                <a16:creationId xmlns:a16="http://schemas.microsoft.com/office/drawing/2014/main" id="{98B5CE7D-7184-4460-AEB9-9E8D60DE5C81}"/>
              </a:ext>
            </a:extLst>
          </p:cNvPr>
          <p:cNvSpPr txBox="1"/>
          <p:nvPr/>
        </p:nvSpPr>
        <p:spPr>
          <a:xfrm>
            <a:off x="5104393" y="2161448"/>
            <a:ext cx="4315968"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a:ea typeface="+mn-ea"/>
                <a:cs typeface="+mn-cs"/>
              </a:rPr>
              <a:t>Mark und Eva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a:t>
            </a:r>
            <a:r>
              <a:rPr kumimoji="0" lang="en-GB" sz="2000" b="0" i="0" u="none" strike="noStrike" kern="1200" cap="none" spc="0" normalizeH="0" baseline="0" noProof="0" dirty="0">
                <a:ln>
                  <a:noFill/>
                </a:ln>
                <a:solidFill>
                  <a:srgbClr val="525050"/>
                </a:solidFill>
                <a:effectLst/>
                <a:uLnTx/>
                <a:uFillTx/>
                <a:latin typeface="Century Gothic"/>
              </a:rPr>
              <a:t>.</a:t>
            </a:r>
            <a:endParaRPr lang="en-GB" sz="2000" dirty="0">
              <a:solidFill>
                <a:srgbClr val="525050"/>
              </a:solidFill>
            </a:endParaRPr>
          </a:p>
        </p:txBody>
      </p:sp>
      <p:grpSp>
        <p:nvGrpSpPr>
          <p:cNvPr id="13" name="Group 12">
            <a:extLst>
              <a:ext uri="{FF2B5EF4-FFF2-40B4-BE49-F238E27FC236}">
                <a16:creationId xmlns:a16="http://schemas.microsoft.com/office/drawing/2014/main" id="{346F6479-5ADD-4004-995F-4DE3B388B67E}"/>
              </a:ext>
            </a:extLst>
          </p:cNvPr>
          <p:cNvGrpSpPr/>
          <p:nvPr/>
        </p:nvGrpSpPr>
        <p:grpSpPr>
          <a:xfrm>
            <a:off x="10459614" y="1873751"/>
            <a:ext cx="1249824" cy="684069"/>
            <a:chOff x="10477664" y="1549502"/>
            <a:chExt cx="1249824" cy="684069"/>
          </a:xfrm>
        </p:grpSpPr>
        <p:grpSp>
          <p:nvGrpSpPr>
            <p:cNvPr id="51" name="Group 50">
              <a:extLst>
                <a:ext uri="{FF2B5EF4-FFF2-40B4-BE49-F238E27FC236}">
                  <a16:creationId xmlns:a16="http://schemas.microsoft.com/office/drawing/2014/main" id="{358C9F2F-9392-483E-820C-055520B59590}"/>
                </a:ext>
              </a:extLst>
            </p:cNvPr>
            <p:cNvGrpSpPr/>
            <p:nvPr/>
          </p:nvGrpSpPr>
          <p:grpSpPr>
            <a:xfrm>
              <a:off x="10477664" y="1672658"/>
              <a:ext cx="1249824" cy="560913"/>
              <a:chOff x="3178132" y="3255250"/>
              <a:chExt cx="1249824" cy="560913"/>
            </a:xfrm>
          </p:grpSpPr>
          <p:pic>
            <p:nvPicPr>
              <p:cNvPr id="52" name="Picture 51" descr="Logo&#10;&#10;Description automatically generated with medium confidence">
                <a:extLst>
                  <a:ext uri="{FF2B5EF4-FFF2-40B4-BE49-F238E27FC236}">
                    <a16:creationId xmlns:a16="http://schemas.microsoft.com/office/drawing/2014/main" id="{67E0BA35-A2D3-4A56-B0D6-2C690668E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53" name="Graphic 52" descr="Confused person with solid fill">
                <a:extLst>
                  <a:ext uri="{FF2B5EF4-FFF2-40B4-BE49-F238E27FC236}">
                    <a16:creationId xmlns:a16="http://schemas.microsoft.com/office/drawing/2014/main" id="{8B3619A3-26BB-4F5D-BEC0-35FA46FA790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54" name="Picture 53" descr="Shape&#10;&#10;Description automatically generated with low confidence">
              <a:extLst>
                <a:ext uri="{FF2B5EF4-FFF2-40B4-BE49-F238E27FC236}">
                  <a16:creationId xmlns:a16="http://schemas.microsoft.com/office/drawing/2014/main" id="{08663DD4-A5B0-42CA-A998-7320D9A4563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grpSp>
        <p:nvGrpSpPr>
          <p:cNvPr id="12" name="Group 11">
            <a:extLst>
              <a:ext uri="{FF2B5EF4-FFF2-40B4-BE49-F238E27FC236}">
                <a16:creationId xmlns:a16="http://schemas.microsoft.com/office/drawing/2014/main" id="{5D27807D-0A5E-4759-84C4-CA8FFD337309}"/>
              </a:ext>
            </a:extLst>
          </p:cNvPr>
          <p:cNvGrpSpPr/>
          <p:nvPr/>
        </p:nvGrpSpPr>
        <p:grpSpPr>
          <a:xfrm>
            <a:off x="9048504" y="1900294"/>
            <a:ext cx="1249824" cy="657526"/>
            <a:chOff x="8875776" y="1567762"/>
            <a:chExt cx="1249824" cy="657526"/>
          </a:xfrm>
        </p:grpSpPr>
        <p:grpSp>
          <p:nvGrpSpPr>
            <p:cNvPr id="48" name="Group 47">
              <a:extLst>
                <a:ext uri="{FF2B5EF4-FFF2-40B4-BE49-F238E27FC236}">
                  <a16:creationId xmlns:a16="http://schemas.microsoft.com/office/drawing/2014/main" id="{8AD638D9-0315-4C1C-8978-AB0A6376EFF0}"/>
                </a:ext>
              </a:extLst>
            </p:cNvPr>
            <p:cNvGrpSpPr/>
            <p:nvPr/>
          </p:nvGrpSpPr>
          <p:grpSpPr>
            <a:xfrm>
              <a:off x="8875776" y="1664375"/>
              <a:ext cx="1249824" cy="560913"/>
              <a:chOff x="3178132" y="3255250"/>
              <a:chExt cx="1249824" cy="560913"/>
            </a:xfrm>
          </p:grpSpPr>
          <p:pic>
            <p:nvPicPr>
              <p:cNvPr id="49" name="Picture 48" descr="Logo&#10;&#10;Description automatically generated with medium confidence">
                <a:extLst>
                  <a:ext uri="{FF2B5EF4-FFF2-40B4-BE49-F238E27FC236}">
                    <a16:creationId xmlns:a16="http://schemas.microsoft.com/office/drawing/2014/main" id="{55AB5977-300C-4AA7-BDCE-E2F316B74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50" name="Graphic 49" descr="Confused person with solid fill">
                <a:extLst>
                  <a:ext uri="{FF2B5EF4-FFF2-40B4-BE49-F238E27FC236}">
                    <a16:creationId xmlns:a16="http://schemas.microsoft.com/office/drawing/2014/main" id="{0595EDA4-05DC-48E9-9AE6-F9E7D9CC5BB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55" name="Picture 54" descr="Shape&#10;&#10;Description automatically generated with low confidence">
              <a:extLst>
                <a:ext uri="{FF2B5EF4-FFF2-40B4-BE49-F238E27FC236}">
                  <a16:creationId xmlns:a16="http://schemas.microsoft.com/office/drawing/2014/main" id="{D535BCF5-214B-450A-A41D-F0B9A2DE9420}"/>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977546" y="1567762"/>
              <a:ext cx="265543" cy="369019"/>
            </a:xfrm>
            <a:prstGeom prst="rect">
              <a:avLst/>
            </a:prstGeom>
            <a:ln>
              <a:noFill/>
            </a:ln>
          </p:spPr>
        </p:pic>
      </p:grpSp>
      <p:grpSp>
        <p:nvGrpSpPr>
          <p:cNvPr id="11" name="Group 10">
            <a:extLst>
              <a:ext uri="{FF2B5EF4-FFF2-40B4-BE49-F238E27FC236}">
                <a16:creationId xmlns:a16="http://schemas.microsoft.com/office/drawing/2014/main" id="{8073CFD5-367B-4ACD-B509-EB475FF6071B}"/>
              </a:ext>
            </a:extLst>
          </p:cNvPr>
          <p:cNvGrpSpPr/>
          <p:nvPr/>
        </p:nvGrpSpPr>
        <p:grpSpPr>
          <a:xfrm>
            <a:off x="3423133" y="1945929"/>
            <a:ext cx="1249824" cy="646768"/>
            <a:chOff x="3127248" y="1685597"/>
            <a:chExt cx="1249824" cy="646768"/>
          </a:xfrm>
        </p:grpSpPr>
        <p:grpSp>
          <p:nvGrpSpPr>
            <p:cNvPr id="10" name="Group 9">
              <a:extLst>
                <a:ext uri="{FF2B5EF4-FFF2-40B4-BE49-F238E27FC236}">
                  <a16:creationId xmlns:a16="http://schemas.microsoft.com/office/drawing/2014/main" id="{85FAED47-0E25-497E-95C5-88ACE351EDE8}"/>
                </a:ext>
              </a:extLst>
            </p:cNvPr>
            <p:cNvGrpSpPr/>
            <p:nvPr/>
          </p:nvGrpSpPr>
          <p:grpSpPr>
            <a:xfrm>
              <a:off x="3127248" y="1771452"/>
              <a:ext cx="1249824" cy="560913"/>
              <a:chOff x="3178132" y="3255250"/>
              <a:chExt cx="1249824" cy="560913"/>
            </a:xfrm>
          </p:grpSpPr>
          <p:pic>
            <p:nvPicPr>
              <p:cNvPr id="9" name="Picture 8" descr="Logo&#10;&#10;Description automatically generated with medium confidence">
                <a:extLst>
                  <a:ext uri="{FF2B5EF4-FFF2-40B4-BE49-F238E27FC236}">
                    <a16:creationId xmlns:a16="http://schemas.microsoft.com/office/drawing/2014/main" id="{6F4BE38A-97C4-4BF5-A8CE-0974FC83A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45" name="Graphic 44" descr="Confused person with solid fill">
                <a:extLst>
                  <a:ext uri="{FF2B5EF4-FFF2-40B4-BE49-F238E27FC236}">
                    <a16:creationId xmlns:a16="http://schemas.microsoft.com/office/drawing/2014/main" id="{C3BDE0F4-6B2C-454D-BD77-550DFCD1EF7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56" name="Picture 55" descr="Shape&#10;&#10;Description automatically generated with low confidence">
              <a:extLst>
                <a:ext uri="{FF2B5EF4-FFF2-40B4-BE49-F238E27FC236}">
                  <a16:creationId xmlns:a16="http://schemas.microsoft.com/office/drawing/2014/main" id="{C6B4C170-EB0D-488B-898A-9E7542751F1F}"/>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87118" y="1685597"/>
              <a:ext cx="265543" cy="369019"/>
            </a:xfrm>
            <a:prstGeom prst="rect">
              <a:avLst/>
            </a:prstGeom>
            <a:ln>
              <a:noFill/>
            </a:ln>
          </p:spPr>
        </p:pic>
      </p:grpSp>
      <p:sp>
        <p:nvSpPr>
          <p:cNvPr id="60" name="TextBox 59">
            <a:extLst>
              <a:ext uri="{FF2B5EF4-FFF2-40B4-BE49-F238E27FC236}">
                <a16:creationId xmlns:a16="http://schemas.microsoft.com/office/drawing/2014/main" id="{58A08934-9EDD-4F0B-A5D8-E8770265E5F5}"/>
              </a:ext>
            </a:extLst>
          </p:cNvPr>
          <p:cNvSpPr txBox="1"/>
          <p:nvPr/>
        </p:nvSpPr>
        <p:spPr>
          <a:xfrm>
            <a:off x="117869" y="3017769"/>
            <a:ext cx="12006072" cy="400110"/>
          </a:xfrm>
          <a:prstGeom prst="rect">
            <a:avLst/>
          </a:prstGeom>
          <a:noFill/>
        </p:spPr>
        <p:txBody>
          <a:bodyPr wrap="square">
            <a:spAutoFit/>
          </a:bodyPr>
          <a:lstStyle/>
          <a:p>
            <a:r>
              <a:rPr lang="en-US" sz="2000" dirty="0">
                <a:solidFill>
                  <a:srgbClr val="525050"/>
                </a:solidFill>
              </a:rPr>
              <a:t>Remember to add –</a:t>
            </a:r>
            <a:r>
              <a:rPr lang="en-US" sz="2000" b="1" dirty="0" err="1">
                <a:solidFill>
                  <a:srgbClr val="525050"/>
                </a:solidFill>
              </a:rPr>
              <a:t>nen</a:t>
            </a:r>
            <a:r>
              <a:rPr lang="en-US" sz="2000" dirty="0">
                <a:solidFill>
                  <a:srgbClr val="525050"/>
                </a:solidFill>
              </a:rPr>
              <a:t> to feminine person nouns ending in </a:t>
            </a:r>
            <a:r>
              <a:rPr lang="en-US" sz="2000" dirty="0"/>
              <a:t>–</a:t>
            </a:r>
            <a:r>
              <a:rPr lang="en-US" sz="2000" b="1" dirty="0">
                <a:solidFill>
                  <a:srgbClr val="525050"/>
                </a:solidFill>
              </a:rPr>
              <a:t>in</a:t>
            </a:r>
            <a:r>
              <a:rPr lang="en-US" sz="2000" dirty="0">
                <a:solidFill>
                  <a:srgbClr val="525050"/>
                </a:solidFill>
              </a:rPr>
              <a:t>, including nationalities: </a:t>
            </a:r>
          </a:p>
        </p:txBody>
      </p:sp>
      <p:sp>
        <p:nvSpPr>
          <p:cNvPr id="61" name="TextBox 60">
            <a:extLst>
              <a:ext uri="{FF2B5EF4-FFF2-40B4-BE49-F238E27FC236}">
                <a16:creationId xmlns:a16="http://schemas.microsoft.com/office/drawing/2014/main" id="{F0130B5D-602B-4A44-9700-59AABD1F49A4}"/>
              </a:ext>
            </a:extLst>
          </p:cNvPr>
          <p:cNvSpPr txBox="1"/>
          <p:nvPr/>
        </p:nvSpPr>
        <p:spPr>
          <a:xfrm>
            <a:off x="301152" y="4061290"/>
            <a:ext cx="3314622" cy="400110"/>
          </a:xfrm>
          <a:prstGeom prst="rect">
            <a:avLst/>
          </a:prstGeom>
          <a:noFill/>
        </p:spPr>
        <p:txBody>
          <a:bodyPr wrap="square">
            <a:spAutoFit/>
          </a:bodyPr>
          <a:lstStyle/>
          <a:p>
            <a:r>
              <a:rPr lang="en-GB" sz="2000" dirty="0">
                <a:solidFill>
                  <a:srgbClr val="525050"/>
                </a:solidFill>
              </a:rPr>
              <a:t>Maddy </a:t>
            </a:r>
            <a:r>
              <a:rPr lang="en-GB" sz="2000" dirty="0" err="1">
                <a:solidFill>
                  <a:srgbClr val="525050"/>
                </a:solidFill>
              </a:rPr>
              <a:t>ist</a:t>
            </a:r>
            <a:r>
              <a:rPr lang="en-GB" sz="2000" dirty="0">
                <a:solidFill>
                  <a:srgbClr val="525050"/>
                </a:solidFill>
              </a:rPr>
              <a:t> </a:t>
            </a:r>
            <a:r>
              <a:rPr lang="en-GB" sz="2000" b="1" dirty="0" err="1">
                <a:solidFill>
                  <a:srgbClr val="525050"/>
                </a:solidFill>
              </a:rPr>
              <a:t>Amerikanerin</a:t>
            </a:r>
            <a:r>
              <a:rPr lang="en-GB" sz="2000" dirty="0">
                <a:solidFill>
                  <a:srgbClr val="525050"/>
                </a:solidFill>
              </a:rPr>
              <a:t>.  </a:t>
            </a:r>
          </a:p>
        </p:txBody>
      </p:sp>
      <p:grpSp>
        <p:nvGrpSpPr>
          <p:cNvPr id="67" name="Group 66">
            <a:extLst>
              <a:ext uri="{FF2B5EF4-FFF2-40B4-BE49-F238E27FC236}">
                <a16:creationId xmlns:a16="http://schemas.microsoft.com/office/drawing/2014/main" id="{2E1DE4F5-FE89-4F28-B8A1-C923279D813A}"/>
              </a:ext>
            </a:extLst>
          </p:cNvPr>
          <p:cNvGrpSpPr/>
          <p:nvPr/>
        </p:nvGrpSpPr>
        <p:grpSpPr>
          <a:xfrm>
            <a:off x="3435181" y="3801360"/>
            <a:ext cx="1249824" cy="684069"/>
            <a:chOff x="10477664" y="1549502"/>
            <a:chExt cx="1249824" cy="684069"/>
          </a:xfrm>
        </p:grpSpPr>
        <p:grpSp>
          <p:nvGrpSpPr>
            <p:cNvPr id="68" name="Group 67">
              <a:extLst>
                <a:ext uri="{FF2B5EF4-FFF2-40B4-BE49-F238E27FC236}">
                  <a16:creationId xmlns:a16="http://schemas.microsoft.com/office/drawing/2014/main" id="{8A815622-3E8C-42FB-A50B-7E148A506937}"/>
                </a:ext>
              </a:extLst>
            </p:cNvPr>
            <p:cNvGrpSpPr/>
            <p:nvPr/>
          </p:nvGrpSpPr>
          <p:grpSpPr>
            <a:xfrm>
              <a:off x="10477664" y="1672658"/>
              <a:ext cx="1249824" cy="560913"/>
              <a:chOff x="3178132" y="3255250"/>
              <a:chExt cx="1249824" cy="560913"/>
            </a:xfrm>
          </p:grpSpPr>
          <p:pic>
            <p:nvPicPr>
              <p:cNvPr id="70" name="Picture 69" descr="Logo&#10;&#10;Description automatically generated with medium confidence">
                <a:extLst>
                  <a:ext uri="{FF2B5EF4-FFF2-40B4-BE49-F238E27FC236}">
                    <a16:creationId xmlns:a16="http://schemas.microsoft.com/office/drawing/2014/main" id="{966D5BA0-3E87-4F72-AE24-3E54F28CA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71" name="Graphic 70" descr="Confused person with solid fill">
                <a:extLst>
                  <a:ext uri="{FF2B5EF4-FFF2-40B4-BE49-F238E27FC236}">
                    <a16:creationId xmlns:a16="http://schemas.microsoft.com/office/drawing/2014/main" id="{2A2573D2-D95C-49E1-AB6D-BF543B89B71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69" name="Picture 68" descr="Shape&#10;&#10;Description automatically generated with low confidence">
              <a:extLst>
                <a:ext uri="{FF2B5EF4-FFF2-40B4-BE49-F238E27FC236}">
                  <a16:creationId xmlns:a16="http://schemas.microsoft.com/office/drawing/2014/main" id="{305AB5BC-6EAE-4892-A9E6-D6848C0FE5D0}"/>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sp>
        <p:nvSpPr>
          <p:cNvPr id="72" name="TextBox 71">
            <a:extLst>
              <a:ext uri="{FF2B5EF4-FFF2-40B4-BE49-F238E27FC236}">
                <a16:creationId xmlns:a16="http://schemas.microsoft.com/office/drawing/2014/main" id="{34EB96F4-4836-4E14-8062-F29585327E66}"/>
              </a:ext>
            </a:extLst>
          </p:cNvPr>
          <p:cNvSpPr txBox="1"/>
          <p:nvPr/>
        </p:nvSpPr>
        <p:spPr>
          <a:xfrm>
            <a:off x="4922412" y="4043101"/>
            <a:ext cx="5231509"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a:ea typeface="+mn-ea"/>
                <a:cs typeface="+mn-cs"/>
              </a:rPr>
              <a:t>Maddy und Eva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Amerikanerinnen</a:t>
            </a:r>
            <a:r>
              <a:rPr kumimoji="0" lang="en-GB" sz="2000" b="0" i="0" u="none" strike="noStrike" kern="1200" cap="none" spc="0" normalizeH="0" baseline="0" noProof="0" dirty="0">
                <a:ln>
                  <a:noFill/>
                </a:ln>
                <a:solidFill>
                  <a:srgbClr val="525050"/>
                </a:solidFill>
                <a:effectLst/>
                <a:uLnTx/>
                <a:uFillTx/>
                <a:latin typeface="Century Gothic"/>
              </a:rPr>
              <a:t>.</a:t>
            </a:r>
            <a:endParaRPr lang="en-GB" sz="2000" dirty="0">
              <a:solidFill>
                <a:srgbClr val="525050"/>
              </a:solidFill>
            </a:endParaRPr>
          </a:p>
        </p:txBody>
      </p:sp>
      <p:grpSp>
        <p:nvGrpSpPr>
          <p:cNvPr id="73" name="Group 72">
            <a:extLst>
              <a:ext uri="{FF2B5EF4-FFF2-40B4-BE49-F238E27FC236}">
                <a16:creationId xmlns:a16="http://schemas.microsoft.com/office/drawing/2014/main" id="{2FBC591E-F4D2-433A-84A1-201B74C3A586}"/>
              </a:ext>
            </a:extLst>
          </p:cNvPr>
          <p:cNvGrpSpPr/>
          <p:nvPr/>
        </p:nvGrpSpPr>
        <p:grpSpPr>
          <a:xfrm>
            <a:off x="9701993" y="3789361"/>
            <a:ext cx="1249824" cy="684069"/>
            <a:chOff x="10477664" y="1549502"/>
            <a:chExt cx="1249824" cy="684069"/>
          </a:xfrm>
        </p:grpSpPr>
        <p:grpSp>
          <p:nvGrpSpPr>
            <p:cNvPr id="74" name="Group 73">
              <a:extLst>
                <a:ext uri="{FF2B5EF4-FFF2-40B4-BE49-F238E27FC236}">
                  <a16:creationId xmlns:a16="http://schemas.microsoft.com/office/drawing/2014/main" id="{C1756918-12D6-493D-B651-1E096582B3ED}"/>
                </a:ext>
              </a:extLst>
            </p:cNvPr>
            <p:cNvGrpSpPr/>
            <p:nvPr/>
          </p:nvGrpSpPr>
          <p:grpSpPr>
            <a:xfrm>
              <a:off x="10477664" y="1672658"/>
              <a:ext cx="1249824" cy="560913"/>
              <a:chOff x="3178132" y="3255250"/>
              <a:chExt cx="1249824" cy="560913"/>
            </a:xfrm>
          </p:grpSpPr>
          <p:pic>
            <p:nvPicPr>
              <p:cNvPr id="76" name="Picture 75" descr="Logo&#10;&#10;Description automatically generated with medium confidence">
                <a:extLst>
                  <a:ext uri="{FF2B5EF4-FFF2-40B4-BE49-F238E27FC236}">
                    <a16:creationId xmlns:a16="http://schemas.microsoft.com/office/drawing/2014/main" id="{49384AFD-7C7A-48CF-AB0D-8F1E6EA9E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77" name="Graphic 76" descr="Confused person with solid fill">
                <a:extLst>
                  <a:ext uri="{FF2B5EF4-FFF2-40B4-BE49-F238E27FC236}">
                    <a16:creationId xmlns:a16="http://schemas.microsoft.com/office/drawing/2014/main" id="{D23AB996-EF95-487B-8E54-685673E5F31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75" name="Picture 74" descr="Shape&#10;&#10;Description automatically generated with low confidence">
              <a:extLst>
                <a:ext uri="{FF2B5EF4-FFF2-40B4-BE49-F238E27FC236}">
                  <a16:creationId xmlns:a16="http://schemas.microsoft.com/office/drawing/2014/main" id="{92892A48-3659-403D-AF9D-586C911817C0}"/>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grpSp>
        <p:nvGrpSpPr>
          <p:cNvPr id="78" name="Group 77">
            <a:extLst>
              <a:ext uri="{FF2B5EF4-FFF2-40B4-BE49-F238E27FC236}">
                <a16:creationId xmlns:a16="http://schemas.microsoft.com/office/drawing/2014/main" id="{413DCFC3-E5E2-4A2E-A36A-2A8E55F80151}"/>
              </a:ext>
            </a:extLst>
          </p:cNvPr>
          <p:cNvGrpSpPr/>
          <p:nvPr/>
        </p:nvGrpSpPr>
        <p:grpSpPr>
          <a:xfrm>
            <a:off x="10864256" y="3828511"/>
            <a:ext cx="1249824" cy="684069"/>
            <a:chOff x="10477664" y="1549502"/>
            <a:chExt cx="1249824" cy="684069"/>
          </a:xfrm>
        </p:grpSpPr>
        <p:grpSp>
          <p:nvGrpSpPr>
            <p:cNvPr id="79" name="Group 78">
              <a:extLst>
                <a:ext uri="{FF2B5EF4-FFF2-40B4-BE49-F238E27FC236}">
                  <a16:creationId xmlns:a16="http://schemas.microsoft.com/office/drawing/2014/main" id="{BF08592F-AD1D-420C-B9F3-8F03ACC066AE}"/>
                </a:ext>
              </a:extLst>
            </p:cNvPr>
            <p:cNvGrpSpPr/>
            <p:nvPr/>
          </p:nvGrpSpPr>
          <p:grpSpPr>
            <a:xfrm>
              <a:off x="10477664" y="1672658"/>
              <a:ext cx="1249824" cy="560913"/>
              <a:chOff x="3178132" y="3255250"/>
              <a:chExt cx="1249824" cy="560913"/>
            </a:xfrm>
          </p:grpSpPr>
          <p:pic>
            <p:nvPicPr>
              <p:cNvPr id="81" name="Picture 80" descr="Logo&#10;&#10;Description automatically generated with medium confidence">
                <a:extLst>
                  <a:ext uri="{FF2B5EF4-FFF2-40B4-BE49-F238E27FC236}">
                    <a16:creationId xmlns:a16="http://schemas.microsoft.com/office/drawing/2014/main" id="{62FCC719-CDFA-42EC-A21D-09D1765CA6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11908">
                <a:off x="4010737" y="3255250"/>
                <a:ext cx="417219" cy="477248"/>
              </a:xfrm>
              <a:prstGeom prst="rect">
                <a:avLst/>
              </a:prstGeom>
            </p:spPr>
          </p:pic>
          <p:pic>
            <p:nvPicPr>
              <p:cNvPr id="82" name="Graphic 81" descr="Confused person with solid fill">
                <a:extLst>
                  <a:ext uri="{FF2B5EF4-FFF2-40B4-BE49-F238E27FC236}">
                    <a16:creationId xmlns:a16="http://schemas.microsoft.com/office/drawing/2014/main" id="{E0C943C6-37A3-43B7-8449-C60F0C112CA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7750"/>
              <a:stretch/>
            </p:blipFill>
            <p:spPr>
              <a:xfrm>
                <a:off x="3178132" y="3260982"/>
                <a:ext cx="979674" cy="555181"/>
              </a:xfrm>
              <a:prstGeom prst="rect">
                <a:avLst/>
              </a:prstGeom>
            </p:spPr>
          </p:pic>
        </p:grpSp>
        <p:pic>
          <p:nvPicPr>
            <p:cNvPr id="80" name="Picture 79" descr="Shape&#10;&#10;Description automatically generated with low confidence">
              <a:extLst>
                <a:ext uri="{FF2B5EF4-FFF2-40B4-BE49-F238E27FC236}">
                  <a16:creationId xmlns:a16="http://schemas.microsoft.com/office/drawing/2014/main" id="{94C07AAF-359C-40A2-BC09-14DC2C56B6A7}"/>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67558" y="1549502"/>
              <a:ext cx="235519" cy="410277"/>
            </a:xfrm>
            <a:prstGeom prst="rect">
              <a:avLst/>
            </a:prstGeom>
          </p:spPr>
        </p:pic>
      </p:grpSp>
      <p:sp>
        <p:nvSpPr>
          <p:cNvPr id="83" name="Speech Bubble: Rectangle with Corners Rounded 82">
            <a:extLst>
              <a:ext uri="{FF2B5EF4-FFF2-40B4-BE49-F238E27FC236}">
                <a16:creationId xmlns:a16="http://schemas.microsoft.com/office/drawing/2014/main" id="{73A6D823-BA5F-4F2C-9E87-89F9897E7FFD}"/>
              </a:ext>
            </a:extLst>
          </p:cNvPr>
          <p:cNvSpPr/>
          <p:nvPr/>
        </p:nvSpPr>
        <p:spPr>
          <a:xfrm>
            <a:off x="7650982" y="294871"/>
            <a:ext cx="2542861" cy="502385"/>
          </a:xfrm>
          <a:prstGeom prst="wedgeRoundRectCallout">
            <a:avLst>
              <a:gd name="adj1" fmla="val -42335"/>
              <a:gd name="adj2" fmla="val 993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plural rule 2.</a:t>
            </a:r>
          </a:p>
        </p:txBody>
      </p:sp>
      <p:sp>
        <p:nvSpPr>
          <p:cNvPr id="84" name="Speech Bubble: Rectangle with Corners Rounded 83">
            <a:extLst>
              <a:ext uri="{FF2B5EF4-FFF2-40B4-BE49-F238E27FC236}">
                <a16:creationId xmlns:a16="http://schemas.microsoft.com/office/drawing/2014/main" id="{78D92BCB-B4C6-4074-B972-6821ADA2E0C2}"/>
              </a:ext>
            </a:extLst>
          </p:cNvPr>
          <p:cNvSpPr/>
          <p:nvPr/>
        </p:nvSpPr>
        <p:spPr>
          <a:xfrm>
            <a:off x="105340" y="3528631"/>
            <a:ext cx="2542861" cy="502385"/>
          </a:xfrm>
          <a:prstGeom prst="wedgeRoundRectCallout">
            <a:avLst>
              <a:gd name="adj1" fmla="val 49288"/>
              <a:gd name="adj2" fmla="val -851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is plural rule 6.</a:t>
            </a:r>
          </a:p>
        </p:txBody>
      </p:sp>
      <p:sp>
        <p:nvSpPr>
          <p:cNvPr id="85" name="TextBox 84">
            <a:extLst>
              <a:ext uri="{FF2B5EF4-FFF2-40B4-BE49-F238E27FC236}">
                <a16:creationId xmlns:a16="http://schemas.microsoft.com/office/drawing/2014/main" id="{E966F399-200B-49A3-A247-167E2FD0E319}"/>
              </a:ext>
            </a:extLst>
          </p:cNvPr>
          <p:cNvSpPr txBox="1"/>
          <p:nvPr/>
        </p:nvSpPr>
        <p:spPr>
          <a:xfrm>
            <a:off x="727127" y="5539670"/>
            <a:ext cx="3060529" cy="400110"/>
          </a:xfrm>
          <a:prstGeom prst="rect">
            <a:avLst/>
          </a:prstGeom>
          <a:noFill/>
        </p:spPr>
        <p:txBody>
          <a:bodyPr wrap="square">
            <a:spAutoFit/>
          </a:bodyPr>
          <a:lstStyle/>
          <a:p>
            <a:r>
              <a:rPr lang="en-US" sz="2000" b="1" dirty="0"/>
              <a:t>die </a:t>
            </a:r>
            <a:r>
              <a:rPr lang="en-US" sz="2000" dirty="0" err="1"/>
              <a:t>deutsch</a:t>
            </a:r>
            <a:r>
              <a:rPr lang="en-US" sz="2000" b="1" dirty="0" err="1"/>
              <a:t>en</a:t>
            </a:r>
            <a:r>
              <a:rPr lang="en-US" sz="2000" dirty="0"/>
              <a:t> </a:t>
            </a:r>
            <a:r>
              <a:rPr lang="en-US" sz="2000" dirty="0" err="1"/>
              <a:t>Bürger</a:t>
            </a:r>
            <a:endParaRPr lang="en-US" sz="2000" dirty="0"/>
          </a:p>
        </p:txBody>
      </p:sp>
      <p:sp>
        <p:nvSpPr>
          <p:cNvPr id="86" name="TextBox 85">
            <a:extLst>
              <a:ext uri="{FF2B5EF4-FFF2-40B4-BE49-F238E27FC236}">
                <a16:creationId xmlns:a16="http://schemas.microsoft.com/office/drawing/2014/main" id="{1BD55DD6-5428-40C8-923A-8092FE534F44}"/>
              </a:ext>
            </a:extLst>
          </p:cNvPr>
          <p:cNvSpPr txBox="1"/>
          <p:nvPr/>
        </p:nvSpPr>
        <p:spPr>
          <a:xfrm>
            <a:off x="3481539" y="5514819"/>
            <a:ext cx="612234" cy="461665"/>
          </a:xfrm>
          <a:prstGeom prst="rect">
            <a:avLst/>
          </a:prstGeom>
          <a:noFill/>
        </p:spPr>
        <p:txBody>
          <a:bodyPr wrap="square">
            <a:spAutoFit/>
          </a:bodyPr>
          <a:lstStyle/>
          <a:p>
            <a:r>
              <a:rPr lang="en-GB" sz="24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2400" dirty="0">
              <a:solidFill>
                <a:srgbClr val="525050"/>
              </a:solidFill>
            </a:endParaRPr>
          </a:p>
        </p:txBody>
      </p:sp>
      <p:sp>
        <p:nvSpPr>
          <p:cNvPr id="87" name="TextBox 86">
            <a:extLst>
              <a:ext uri="{FF2B5EF4-FFF2-40B4-BE49-F238E27FC236}">
                <a16:creationId xmlns:a16="http://schemas.microsoft.com/office/drawing/2014/main" id="{5ADE2990-4469-4B19-81BC-952A8D51B987}"/>
              </a:ext>
            </a:extLst>
          </p:cNvPr>
          <p:cNvSpPr txBox="1"/>
          <p:nvPr/>
        </p:nvSpPr>
        <p:spPr>
          <a:xfrm>
            <a:off x="727127" y="5845625"/>
            <a:ext cx="3348267" cy="400110"/>
          </a:xfrm>
          <a:prstGeom prst="rect">
            <a:avLst/>
          </a:prstGeom>
          <a:noFill/>
        </p:spPr>
        <p:txBody>
          <a:bodyPr wrap="square">
            <a:spAutoFit/>
          </a:bodyPr>
          <a:lstStyle/>
          <a:p>
            <a:r>
              <a:rPr lang="en-US" sz="2000" dirty="0"/>
              <a:t>(</a:t>
            </a:r>
            <a:r>
              <a:rPr lang="en-US" sz="2000" b="1" dirty="0"/>
              <a:t>the </a:t>
            </a:r>
            <a:r>
              <a:rPr lang="en-US" sz="2000" dirty="0"/>
              <a:t>German citizens) (pl)</a:t>
            </a:r>
          </a:p>
        </p:txBody>
      </p:sp>
      <p:sp>
        <p:nvSpPr>
          <p:cNvPr id="88" name="TextBox 87">
            <a:extLst>
              <a:ext uri="{FF2B5EF4-FFF2-40B4-BE49-F238E27FC236}">
                <a16:creationId xmlns:a16="http://schemas.microsoft.com/office/drawing/2014/main" id="{E8F83B34-8059-4BD2-84D3-9612D9BF702B}"/>
              </a:ext>
            </a:extLst>
          </p:cNvPr>
          <p:cNvSpPr txBox="1"/>
          <p:nvPr/>
        </p:nvSpPr>
        <p:spPr>
          <a:xfrm>
            <a:off x="4361277" y="5578055"/>
            <a:ext cx="3060529" cy="400110"/>
          </a:xfrm>
          <a:prstGeom prst="rect">
            <a:avLst/>
          </a:prstGeom>
          <a:noFill/>
        </p:spPr>
        <p:txBody>
          <a:bodyPr wrap="square">
            <a:spAutoFit/>
          </a:bodyPr>
          <a:lstStyle/>
          <a:p>
            <a:r>
              <a:rPr lang="en-US" sz="2000" b="1" dirty="0"/>
              <a:t>die </a:t>
            </a:r>
            <a:r>
              <a:rPr lang="en-US" sz="2000" dirty="0" err="1"/>
              <a:t>Deutsch</a:t>
            </a:r>
            <a:r>
              <a:rPr lang="en-US" sz="2000" b="1" dirty="0" err="1"/>
              <a:t>en</a:t>
            </a:r>
            <a:r>
              <a:rPr lang="en-US" sz="2000" dirty="0"/>
              <a:t> </a:t>
            </a:r>
            <a:r>
              <a:rPr lang="en-US" sz="2000" strike="sngStrike" dirty="0" err="1"/>
              <a:t>Bürger</a:t>
            </a:r>
            <a:endParaRPr lang="en-US" sz="2000" strike="sngStrike" dirty="0"/>
          </a:p>
        </p:txBody>
      </p:sp>
      <p:sp>
        <p:nvSpPr>
          <p:cNvPr id="89" name="TextBox 88">
            <a:extLst>
              <a:ext uri="{FF2B5EF4-FFF2-40B4-BE49-F238E27FC236}">
                <a16:creationId xmlns:a16="http://schemas.microsoft.com/office/drawing/2014/main" id="{0A643396-74AB-41E6-B9B1-152A6471B9CE}"/>
              </a:ext>
            </a:extLst>
          </p:cNvPr>
          <p:cNvSpPr txBox="1"/>
          <p:nvPr/>
        </p:nvSpPr>
        <p:spPr>
          <a:xfrm>
            <a:off x="4288045" y="5877434"/>
            <a:ext cx="3493880" cy="400110"/>
          </a:xfrm>
          <a:prstGeom prst="rect">
            <a:avLst/>
          </a:prstGeom>
          <a:noFill/>
        </p:spPr>
        <p:txBody>
          <a:bodyPr wrap="square">
            <a:spAutoFit/>
          </a:bodyPr>
          <a:lstStyle/>
          <a:p>
            <a:r>
              <a:rPr lang="en-US" sz="2000" dirty="0"/>
              <a:t>(</a:t>
            </a:r>
            <a:r>
              <a:rPr lang="en-US" sz="2000" b="1" dirty="0"/>
              <a:t>the </a:t>
            </a:r>
            <a:r>
              <a:rPr lang="en-US" sz="2000" dirty="0"/>
              <a:t>German</a:t>
            </a:r>
            <a:r>
              <a:rPr lang="en-US" sz="2000" b="1" dirty="0"/>
              <a:t>s</a:t>
            </a:r>
            <a:r>
              <a:rPr lang="en-US" sz="2000" dirty="0"/>
              <a:t> </a:t>
            </a:r>
            <a:r>
              <a:rPr lang="en-US" sz="2000" strike="sngStrike" dirty="0"/>
              <a:t>citizens</a:t>
            </a:r>
            <a:r>
              <a:rPr lang="en-US" sz="2000" dirty="0"/>
              <a:t>) (pl)</a:t>
            </a:r>
          </a:p>
        </p:txBody>
      </p:sp>
      <p:sp>
        <p:nvSpPr>
          <p:cNvPr id="90" name="TextBox 89">
            <a:extLst>
              <a:ext uri="{FF2B5EF4-FFF2-40B4-BE49-F238E27FC236}">
                <a16:creationId xmlns:a16="http://schemas.microsoft.com/office/drawing/2014/main" id="{E8F704BC-8A07-431E-AD44-FDDFCFF9D35D}"/>
              </a:ext>
            </a:extLst>
          </p:cNvPr>
          <p:cNvSpPr txBox="1"/>
          <p:nvPr/>
        </p:nvSpPr>
        <p:spPr>
          <a:xfrm>
            <a:off x="117869" y="4923212"/>
            <a:ext cx="12006072" cy="400110"/>
          </a:xfrm>
          <a:prstGeom prst="rect">
            <a:avLst/>
          </a:prstGeom>
          <a:noFill/>
        </p:spPr>
        <p:txBody>
          <a:bodyPr wrap="square">
            <a:spAutoFit/>
          </a:bodyPr>
          <a:lstStyle/>
          <a:p>
            <a:r>
              <a:rPr lang="en-US" sz="2000" dirty="0">
                <a:solidFill>
                  <a:srgbClr val="525050"/>
                </a:solidFill>
              </a:rPr>
              <a:t>To say ‘the Germans’ add –</a:t>
            </a:r>
            <a:r>
              <a:rPr lang="en-US" sz="2000" b="1" dirty="0">
                <a:solidFill>
                  <a:srgbClr val="525050"/>
                </a:solidFill>
              </a:rPr>
              <a:t>n</a:t>
            </a:r>
            <a:r>
              <a:rPr lang="en-US" sz="2000" dirty="0">
                <a:solidFill>
                  <a:srgbClr val="525050"/>
                </a:solidFill>
              </a:rPr>
              <a:t>, like the plural adjective:</a:t>
            </a:r>
          </a:p>
        </p:txBody>
      </p:sp>
      <p:sp>
        <p:nvSpPr>
          <p:cNvPr id="91" name="Speech Bubble: Rectangle with Corners Rounded 90">
            <a:extLst>
              <a:ext uri="{FF2B5EF4-FFF2-40B4-BE49-F238E27FC236}">
                <a16:creationId xmlns:a16="http://schemas.microsoft.com/office/drawing/2014/main" id="{1B16246E-6AEA-4B7D-B2C4-D287ECB9E519}"/>
              </a:ext>
            </a:extLst>
          </p:cNvPr>
          <p:cNvSpPr/>
          <p:nvPr/>
        </p:nvSpPr>
        <p:spPr>
          <a:xfrm>
            <a:off x="7649249" y="4892938"/>
            <a:ext cx="4474692" cy="1370233"/>
          </a:xfrm>
          <a:prstGeom prst="wedgeRoundRectCallout">
            <a:avLst>
              <a:gd name="adj1" fmla="val -60122"/>
              <a:gd name="adj2" fmla="val -3204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r>
              <a:rPr lang="en-GB" sz="2000" u="sng" dirty="0"/>
              <a:t>Without</a:t>
            </a:r>
            <a:r>
              <a:rPr lang="en-GB" sz="2000" dirty="0"/>
              <a:t> article, the plural adjective ending is just –</a:t>
            </a:r>
            <a:r>
              <a:rPr lang="en-GB" sz="2000" b="1" dirty="0"/>
              <a:t>e</a:t>
            </a:r>
            <a:r>
              <a:rPr lang="en-GB" sz="2000" dirty="0"/>
              <a:t>:</a:t>
            </a:r>
            <a:br>
              <a:rPr lang="en-GB" sz="2000" dirty="0"/>
            </a:br>
            <a:r>
              <a:rPr lang="en-GB" sz="2000" dirty="0"/>
              <a:t>Sie </a:t>
            </a:r>
            <a:r>
              <a:rPr lang="en-GB" sz="2000" dirty="0" err="1"/>
              <a:t>sind</a:t>
            </a:r>
            <a:r>
              <a:rPr lang="en-GB" sz="2000" dirty="0"/>
              <a:t> Deutsch</a:t>
            </a:r>
            <a:r>
              <a:rPr lang="en-GB" sz="2000" b="1" dirty="0"/>
              <a:t>e</a:t>
            </a:r>
            <a:r>
              <a:rPr lang="en-GB" sz="2000" dirty="0"/>
              <a:t>. </a:t>
            </a:r>
            <a:br>
              <a:rPr lang="en-GB" sz="2000" dirty="0"/>
            </a:br>
            <a:r>
              <a:rPr lang="en-GB" sz="2000" dirty="0"/>
              <a:t>(They are Germans.)</a:t>
            </a:r>
          </a:p>
        </p:txBody>
      </p:sp>
    </p:spTree>
    <p:extLst>
      <p:ext uri="{BB962C8B-B14F-4D97-AF65-F5344CB8AC3E}">
        <p14:creationId xmlns:p14="http://schemas.microsoft.com/office/powerpoint/2010/main" val="30326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P spid="37" grpId="0"/>
      <p:bldP spid="39" grpId="0"/>
      <p:bldP spid="60" grpId="0"/>
      <p:bldP spid="61" grpId="0"/>
      <p:bldP spid="72" grpId="0"/>
      <p:bldP spid="83" grpId="0" animBg="1"/>
      <p:bldP spid="84" grpId="0" animBg="1"/>
      <p:bldP spid="85" grpId="0"/>
      <p:bldP spid="86" grpId="0"/>
      <p:bldP spid="87" grpId="0"/>
      <p:bldP spid="88" grpId="0"/>
      <p:bldP spid="89" grpId="0"/>
      <p:bldP spid="90" grpId="0"/>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148197"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lesen</a:t>
            </a:r>
            <a:endParaRPr lang="en-GB" sz="2000" dirty="0"/>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842328" y="377774"/>
            <a:ext cx="6914367"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sz="2000" dirty="0"/>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sp>
        <p:nvSpPr>
          <p:cNvPr id="23" name="Rectangle 22">
            <a:extLst>
              <a:ext uri="{FF2B5EF4-FFF2-40B4-BE49-F238E27FC236}">
                <a16:creationId xmlns:a16="http://schemas.microsoft.com/office/drawing/2014/main" id="{EB47CA55-155E-428C-8463-E666AAB60A40}"/>
              </a:ext>
            </a:extLst>
          </p:cNvPr>
          <p:cNvSpPr/>
          <p:nvPr/>
        </p:nvSpPr>
        <p:spPr>
          <a:xfrm>
            <a:off x="60009" y="4708875"/>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das </a:t>
            </a:r>
            <a:r>
              <a:rPr lang="en-GB" dirty="0" err="1">
                <a:solidFill>
                  <a:srgbClr val="FFF6D4"/>
                </a:solidFill>
              </a:rPr>
              <a:t>Turnier</a:t>
            </a:r>
            <a:r>
              <a:rPr lang="en-GB" dirty="0">
                <a:solidFill>
                  <a:srgbClr val="FFF6D4"/>
                </a:solidFill>
              </a:rPr>
              <a:t> – tournament </a:t>
            </a:r>
            <a:br>
              <a:rPr lang="en-GB" dirty="0">
                <a:solidFill>
                  <a:srgbClr val="FFF6D4"/>
                </a:solidFill>
              </a:rPr>
            </a:br>
            <a:r>
              <a:rPr lang="en-GB" dirty="0" err="1">
                <a:solidFill>
                  <a:srgbClr val="FFF6D4"/>
                </a:solidFill>
              </a:rPr>
              <a:t>jährig</a:t>
            </a:r>
            <a:r>
              <a:rPr lang="en-GB" dirty="0">
                <a:solidFill>
                  <a:srgbClr val="FFF6D4"/>
                </a:solidFill>
              </a:rPr>
              <a:t> – year-old</a:t>
            </a:r>
            <a:br>
              <a:rPr lang="en-GB" dirty="0">
                <a:solidFill>
                  <a:srgbClr val="FFF6D4"/>
                </a:solidFill>
              </a:rPr>
            </a:br>
            <a:r>
              <a:rPr lang="en-GB" dirty="0" err="1">
                <a:solidFill>
                  <a:srgbClr val="FFF6D4"/>
                </a:solidFill>
              </a:rPr>
              <a:t>gewonnen</a:t>
            </a:r>
            <a:r>
              <a:rPr lang="en-GB" dirty="0">
                <a:solidFill>
                  <a:srgbClr val="FFF6D4"/>
                </a:solidFill>
              </a:rPr>
              <a:t> – won</a:t>
            </a:r>
            <a:br>
              <a:rPr lang="en-GB" dirty="0">
                <a:solidFill>
                  <a:srgbClr val="FFF6D4"/>
                </a:solidFill>
              </a:rPr>
            </a:br>
            <a:r>
              <a:rPr lang="en-GB" dirty="0">
                <a:solidFill>
                  <a:srgbClr val="FFF6D4"/>
                </a:solidFill>
              </a:rPr>
              <a:t>das </a:t>
            </a:r>
            <a:r>
              <a:rPr lang="en-GB" dirty="0" err="1">
                <a:solidFill>
                  <a:srgbClr val="FFF6D4"/>
                </a:solidFill>
              </a:rPr>
              <a:t>Achtelfinale</a:t>
            </a:r>
            <a:r>
              <a:rPr lang="en-GB" dirty="0">
                <a:solidFill>
                  <a:srgbClr val="FFF6D4"/>
                </a:solidFill>
              </a:rPr>
              <a:t> – last 16</a:t>
            </a:r>
          </a:p>
        </p:txBody>
      </p:sp>
      <p:sp>
        <p:nvSpPr>
          <p:cNvPr id="24" name="Rectangle: Rounded Corners 23">
            <a:extLst>
              <a:ext uri="{FF2B5EF4-FFF2-40B4-BE49-F238E27FC236}">
                <a16:creationId xmlns:a16="http://schemas.microsoft.com/office/drawing/2014/main" id="{3C57DA9E-2100-4F18-BF06-9B093538F8BB}"/>
              </a:ext>
            </a:extLst>
          </p:cNvPr>
          <p:cNvSpPr/>
          <p:nvPr/>
        </p:nvSpPr>
        <p:spPr>
          <a:xfrm rot="433912">
            <a:off x="5193971" y="4829787"/>
            <a:ext cx="149726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6F1EB3F-466F-4645-A736-365FE8560F0D}"/>
              </a:ext>
            </a:extLst>
          </p:cNvPr>
          <p:cNvSpPr txBox="1"/>
          <p:nvPr/>
        </p:nvSpPr>
        <p:spPr>
          <a:xfrm rot="433912">
            <a:off x="5111093" y="4795798"/>
            <a:ext cx="1605724" cy="400110"/>
          </a:xfrm>
          <a:prstGeom prst="rect">
            <a:avLst/>
          </a:prstGeom>
          <a:noFill/>
        </p:spPr>
        <p:txBody>
          <a:bodyPr wrap="square">
            <a:spAutoFit/>
          </a:bodyPr>
          <a:lstStyle/>
          <a:p>
            <a:pPr algn="ctr"/>
            <a:r>
              <a:rPr lang="en-GB" sz="2000" b="1" dirty="0" err="1"/>
              <a:t>Französisch</a:t>
            </a:r>
            <a:endParaRPr lang="en-GB" sz="2000" b="1" dirty="0"/>
          </a:p>
        </p:txBody>
      </p:sp>
      <p:sp>
        <p:nvSpPr>
          <p:cNvPr id="26" name="Rectangle: Rounded Corners 25">
            <a:extLst>
              <a:ext uri="{FF2B5EF4-FFF2-40B4-BE49-F238E27FC236}">
                <a16:creationId xmlns:a16="http://schemas.microsoft.com/office/drawing/2014/main" id="{49F1F0BF-03E9-4520-BD6B-D7A042BE0F46}"/>
              </a:ext>
            </a:extLst>
          </p:cNvPr>
          <p:cNvSpPr/>
          <p:nvPr/>
        </p:nvSpPr>
        <p:spPr>
          <a:xfrm rot="21240410">
            <a:off x="6972371" y="4837727"/>
            <a:ext cx="140535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587E9C5-CC52-40D5-9FE8-1D2FDE735DB2}"/>
              </a:ext>
            </a:extLst>
          </p:cNvPr>
          <p:cNvSpPr txBox="1"/>
          <p:nvPr/>
        </p:nvSpPr>
        <p:spPr>
          <a:xfrm rot="21240410">
            <a:off x="6948339" y="4805705"/>
            <a:ext cx="1485201" cy="400110"/>
          </a:xfrm>
          <a:prstGeom prst="rect">
            <a:avLst/>
          </a:prstGeom>
          <a:noFill/>
        </p:spPr>
        <p:txBody>
          <a:bodyPr wrap="square">
            <a:spAutoFit/>
          </a:bodyPr>
          <a:lstStyle/>
          <a:p>
            <a:pPr algn="ctr"/>
            <a:r>
              <a:rPr lang="en-GB" sz="2000" b="1" dirty="0" err="1"/>
              <a:t>Engländer</a:t>
            </a:r>
            <a:endParaRPr lang="en-GB" sz="2000" b="1" dirty="0"/>
          </a:p>
        </p:txBody>
      </p:sp>
      <p:sp>
        <p:nvSpPr>
          <p:cNvPr id="28" name="Rectangle: Rounded Corners 27">
            <a:extLst>
              <a:ext uri="{FF2B5EF4-FFF2-40B4-BE49-F238E27FC236}">
                <a16:creationId xmlns:a16="http://schemas.microsoft.com/office/drawing/2014/main" id="{28B479AF-B088-4F3C-BB2D-CA915FE82B9E}"/>
              </a:ext>
            </a:extLst>
          </p:cNvPr>
          <p:cNvSpPr/>
          <p:nvPr/>
        </p:nvSpPr>
        <p:spPr>
          <a:xfrm rot="433912">
            <a:off x="8199188" y="5524182"/>
            <a:ext cx="16869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34AC41C3-2951-445B-B2BD-1FB0452F07C3}"/>
              </a:ext>
            </a:extLst>
          </p:cNvPr>
          <p:cNvSpPr txBox="1"/>
          <p:nvPr/>
        </p:nvSpPr>
        <p:spPr>
          <a:xfrm rot="433912">
            <a:off x="8153491" y="5490920"/>
            <a:ext cx="1732528" cy="400110"/>
          </a:xfrm>
          <a:prstGeom prst="rect">
            <a:avLst/>
          </a:prstGeom>
          <a:noFill/>
        </p:spPr>
        <p:txBody>
          <a:bodyPr wrap="square">
            <a:spAutoFit/>
          </a:bodyPr>
          <a:lstStyle/>
          <a:p>
            <a:pPr algn="ctr"/>
            <a:r>
              <a:rPr lang="en-GB" sz="2000" b="1" dirty="0" err="1"/>
              <a:t>Amerikaner</a:t>
            </a:r>
            <a:endParaRPr lang="en-GB" sz="2000" b="1" dirty="0"/>
          </a:p>
        </p:txBody>
      </p:sp>
      <p:sp>
        <p:nvSpPr>
          <p:cNvPr id="30" name="Rectangle: Rounded Corners 29">
            <a:extLst>
              <a:ext uri="{FF2B5EF4-FFF2-40B4-BE49-F238E27FC236}">
                <a16:creationId xmlns:a16="http://schemas.microsoft.com/office/drawing/2014/main" id="{DF05303E-F002-4266-A3FD-21D9E7F58764}"/>
              </a:ext>
            </a:extLst>
          </p:cNvPr>
          <p:cNvSpPr/>
          <p:nvPr/>
        </p:nvSpPr>
        <p:spPr>
          <a:xfrm rot="21240410">
            <a:off x="1469876" y="5906303"/>
            <a:ext cx="169820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B7C8D11B-9D5D-45B3-AE6C-81493E03D47E}"/>
              </a:ext>
            </a:extLst>
          </p:cNvPr>
          <p:cNvSpPr txBox="1"/>
          <p:nvPr/>
        </p:nvSpPr>
        <p:spPr>
          <a:xfrm rot="21240410">
            <a:off x="1418420" y="5900198"/>
            <a:ext cx="1801117" cy="400110"/>
          </a:xfrm>
          <a:prstGeom prst="rect">
            <a:avLst/>
          </a:prstGeom>
          <a:noFill/>
        </p:spPr>
        <p:txBody>
          <a:bodyPr wrap="square">
            <a:spAutoFit/>
          </a:bodyPr>
          <a:lstStyle/>
          <a:p>
            <a:pPr algn="ctr"/>
            <a:r>
              <a:rPr lang="en-GB" sz="2000" b="1" dirty="0" err="1"/>
              <a:t>Engländerin</a:t>
            </a:r>
            <a:endParaRPr lang="en-GB" sz="2000" b="1" dirty="0"/>
          </a:p>
        </p:txBody>
      </p:sp>
      <p:sp>
        <p:nvSpPr>
          <p:cNvPr id="32" name="Rectangle: Rounded Corners 31">
            <a:extLst>
              <a:ext uri="{FF2B5EF4-FFF2-40B4-BE49-F238E27FC236}">
                <a16:creationId xmlns:a16="http://schemas.microsoft.com/office/drawing/2014/main" id="{33CA8F29-D3E9-45F0-8D9F-8EBEE3CD4E18}"/>
              </a:ext>
            </a:extLst>
          </p:cNvPr>
          <p:cNvSpPr/>
          <p:nvPr/>
        </p:nvSpPr>
        <p:spPr>
          <a:xfrm rot="433912">
            <a:off x="4519577" y="5422364"/>
            <a:ext cx="13705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FDAEA07-B3D0-4F4D-A9C2-CDD8F6A6F695}"/>
              </a:ext>
            </a:extLst>
          </p:cNvPr>
          <p:cNvSpPr txBox="1"/>
          <p:nvPr/>
        </p:nvSpPr>
        <p:spPr>
          <a:xfrm rot="433912">
            <a:off x="4499791" y="5406546"/>
            <a:ext cx="1447985" cy="400110"/>
          </a:xfrm>
          <a:prstGeom prst="rect">
            <a:avLst/>
          </a:prstGeom>
          <a:noFill/>
        </p:spPr>
        <p:txBody>
          <a:bodyPr wrap="square">
            <a:spAutoFit/>
          </a:bodyPr>
          <a:lstStyle/>
          <a:p>
            <a:pPr algn="ctr"/>
            <a:r>
              <a:rPr lang="en-GB" sz="2000" b="1" dirty="0"/>
              <a:t>Schweizer</a:t>
            </a:r>
          </a:p>
        </p:txBody>
      </p:sp>
      <p:sp>
        <p:nvSpPr>
          <p:cNvPr id="34" name="Rectangle: Rounded Corners 33">
            <a:extLst>
              <a:ext uri="{FF2B5EF4-FFF2-40B4-BE49-F238E27FC236}">
                <a16:creationId xmlns:a16="http://schemas.microsoft.com/office/drawing/2014/main" id="{9A6CC441-55B3-4CF1-9E9F-0DE5255F741A}"/>
              </a:ext>
            </a:extLst>
          </p:cNvPr>
          <p:cNvSpPr/>
          <p:nvPr/>
        </p:nvSpPr>
        <p:spPr>
          <a:xfrm rot="21240410">
            <a:off x="6469562" y="5439681"/>
            <a:ext cx="11418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51B71FAF-A3A3-44FE-AAE4-66B29815D7EF}"/>
              </a:ext>
            </a:extLst>
          </p:cNvPr>
          <p:cNvSpPr txBox="1"/>
          <p:nvPr/>
        </p:nvSpPr>
        <p:spPr>
          <a:xfrm rot="21240410">
            <a:off x="6291367" y="5410012"/>
            <a:ext cx="1485201" cy="400110"/>
          </a:xfrm>
          <a:prstGeom prst="rect">
            <a:avLst/>
          </a:prstGeom>
          <a:noFill/>
        </p:spPr>
        <p:txBody>
          <a:bodyPr wrap="square">
            <a:spAutoFit/>
          </a:bodyPr>
          <a:lstStyle/>
          <a:p>
            <a:pPr algn="ctr"/>
            <a:r>
              <a:rPr lang="en-GB" sz="2000" b="1" dirty="0" err="1"/>
              <a:t>Englisch</a:t>
            </a:r>
            <a:endParaRPr lang="en-GB" sz="2000" b="1" dirty="0"/>
          </a:p>
        </p:txBody>
      </p:sp>
      <p:sp>
        <p:nvSpPr>
          <p:cNvPr id="36" name="Rectangle: Rounded Corners 35">
            <a:extLst>
              <a:ext uri="{FF2B5EF4-FFF2-40B4-BE49-F238E27FC236}">
                <a16:creationId xmlns:a16="http://schemas.microsoft.com/office/drawing/2014/main" id="{799BF249-DE5C-479D-957C-3689615E8722}"/>
              </a:ext>
            </a:extLst>
          </p:cNvPr>
          <p:cNvSpPr/>
          <p:nvPr/>
        </p:nvSpPr>
        <p:spPr>
          <a:xfrm rot="433912">
            <a:off x="8701178" y="4834778"/>
            <a:ext cx="117818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974F18A8-E375-45D2-8BB7-F5D81DF7FE3C}"/>
              </a:ext>
            </a:extLst>
          </p:cNvPr>
          <p:cNvSpPr txBox="1"/>
          <p:nvPr/>
        </p:nvSpPr>
        <p:spPr>
          <a:xfrm rot="433912">
            <a:off x="8660903" y="4849439"/>
            <a:ext cx="1286636" cy="400110"/>
          </a:xfrm>
          <a:prstGeom prst="rect">
            <a:avLst/>
          </a:prstGeom>
          <a:noFill/>
        </p:spPr>
        <p:txBody>
          <a:bodyPr wrap="square">
            <a:spAutoFit/>
          </a:bodyPr>
          <a:lstStyle/>
          <a:p>
            <a:pPr algn="ctr"/>
            <a:r>
              <a:rPr lang="en-GB" sz="2000" b="1" dirty="0"/>
              <a:t>Deutsch</a:t>
            </a:r>
          </a:p>
        </p:txBody>
      </p:sp>
      <p:sp>
        <p:nvSpPr>
          <p:cNvPr id="40" name="Rectangle: Rounded Corners 39">
            <a:extLst>
              <a:ext uri="{FF2B5EF4-FFF2-40B4-BE49-F238E27FC236}">
                <a16:creationId xmlns:a16="http://schemas.microsoft.com/office/drawing/2014/main" id="{8A122C8C-0038-4332-9668-6EF102C64DA5}"/>
              </a:ext>
            </a:extLst>
          </p:cNvPr>
          <p:cNvSpPr/>
          <p:nvPr/>
        </p:nvSpPr>
        <p:spPr>
          <a:xfrm rot="21395231">
            <a:off x="3598247" y="5988121"/>
            <a:ext cx="23882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4A416FC0-CBA7-4792-A777-EC5CD949995F}"/>
              </a:ext>
            </a:extLst>
          </p:cNvPr>
          <p:cNvSpPr txBox="1"/>
          <p:nvPr/>
        </p:nvSpPr>
        <p:spPr>
          <a:xfrm rot="21395231">
            <a:off x="3574035" y="5967282"/>
            <a:ext cx="2376380" cy="400110"/>
          </a:xfrm>
          <a:prstGeom prst="rect">
            <a:avLst/>
          </a:prstGeom>
          <a:noFill/>
        </p:spPr>
        <p:txBody>
          <a:bodyPr wrap="square">
            <a:spAutoFit/>
          </a:bodyPr>
          <a:lstStyle/>
          <a:p>
            <a:pPr algn="ctr"/>
            <a:r>
              <a:rPr lang="en-GB" sz="2000" b="1" dirty="0" err="1"/>
              <a:t>Amerikanerinnen</a:t>
            </a:r>
            <a:endParaRPr lang="en-GB" sz="2000" b="1" dirty="0"/>
          </a:p>
        </p:txBody>
      </p:sp>
      <p:sp>
        <p:nvSpPr>
          <p:cNvPr id="42" name="Rectangle: Rounded Corners 41">
            <a:extLst>
              <a:ext uri="{FF2B5EF4-FFF2-40B4-BE49-F238E27FC236}">
                <a16:creationId xmlns:a16="http://schemas.microsoft.com/office/drawing/2014/main" id="{CDEA9550-B0D3-4F89-BFB7-F0271C0ACB9D}"/>
              </a:ext>
            </a:extLst>
          </p:cNvPr>
          <p:cNvSpPr/>
          <p:nvPr/>
        </p:nvSpPr>
        <p:spPr>
          <a:xfrm rot="433912">
            <a:off x="6682374" y="5966039"/>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87EDA48-4304-4E53-927E-DDD6020E111D}"/>
              </a:ext>
            </a:extLst>
          </p:cNvPr>
          <p:cNvSpPr txBox="1"/>
          <p:nvPr/>
        </p:nvSpPr>
        <p:spPr>
          <a:xfrm rot="433912">
            <a:off x="6644851" y="5966039"/>
            <a:ext cx="1779874" cy="400110"/>
          </a:xfrm>
          <a:prstGeom prst="rect">
            <a:avLst/>
          </a:prstGeom>
          <a:noFill/>
        </p:spPr>
        <p:txBody>
          <a:bodyPr wrap="square">
            <a:spAutoFit/>
          </a:bodyPr>
          <a:lstStyle/>
          <a:p>
            <a:pPr algn="ctr"/>
            <a:r>
              <a:rPr lang="en-GB" sz="2000" b="1" dirty="0" err="1">
                <a:latin typeface="Century Gothic" panose="020B0502020202020204" pitchFamily="34" charset="0"/>
              </a:rPr>
              <a:t>Österreicher</a:t>
            </a:r>
            <a:endParaRPr lang="en-GB" sz="2000" b="1" dirty="0"/>
          </a:p>
        </p:txBody>
      </p:sp>
      <p:sp>
        <p:nvSpPr>
          <p:cNvPr id="38" name="Oval 37">
            <a:hlinkClick r:id="" action="ppaction://noaction">
              <a:snd r:embed="rId5" name="10.1.1.1 slide 9 1.wav"/>
            </a:hlinkClick>
            <a:extLst>
              <a:ext uri="{FF2B5EF4-FFF2-40B4-BE49-F238E27FC236}">
                <a16:creationId xmlns:a16="http://schemas.microsoft.com/office/drawing/2014/main" id="{6D90364E-3D4E-4B6C-AE47-40F01126BA54}"/>
              </a:ext>
            </a:extLst>
          </p:cNvPr>
          <p:cNvSpPr/>
          <p:nvPr/>
        </p:nvSpPr>
        <p:spPr>
          <a:xfrm>
            <a:off x="65545" y="1871811"/>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1</a:t>
            </a:r>
          </a:p>
        </p:txBody>
      </p:sp>
      <p:sp>
        <p:nvSpPr>
          <p:cNvPr id="39" name="Oval 38">
            <a:hlinkClick r:id="" action="ppaction://noaction">
              <a:snd r:embed="rId6" name="10.1.1.1 slide 9 2.wav"/>
            </a:hlinkClick>
            <a:extLst>
              <a:ext uri="{FF2B5EF4-FFF2-40B4-BE49-F238E27FC236}">
                <a16:creationId xmlns:a16="http://schemas.microsoft.com/office/drawing/2014/main" id="{F5EDDEB3-DC99-42C4-BF72-53E1C8F8E26E}"/>
              </a:ext>
            </a:extLst>
          </p:cNvPr>
          <p:cNvSpPr/>
          <p:nvPr/>
        </p:nvSpPr>
        <p:spPr>
          <a:xfrm>
            <a:off x="65544" y="246891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2</a:t>
            </a:r>
          </a:p>
        </p:txBody>
      </p:sp>
      <p:sp>
        <p:nvSpPr>
          <p:cNvPr id="44" name="Oval 43">
            <a:hlinkClick r:id="" action="ppaction://noaction">
              <a:snd r:embed="rId7" name="10.1.1.1 slide 9 3.wav"/>
            </a:hlinkClick>
            <a:extLst>
              <a:ext uri="{FF2B5EF4-FFF2-40B4-BE49-F238E27FC236}">
                <a16:creationId xmlns:a16="http://schemas.microsoft.com/office/drawing/2014/main" id="{EEC03E9E-30D7-4AC2-B90B-9A67B644B5F7}"/>
              </a:ext>
            </a:extLst>
          </p:cNvPr>
          <p:cNvSpPr/>
          <p:nvPr/>
        </p:nvSpPr>
        <p:spPr>
          <a:xfrm>
            <a:off x="65544" y="301332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3</a:t>
            </a:r>
          </a:p>
        </p:txBody>
      </p:sp>
      <p:sp>
        <p:nvSpPr>
          <p:cNvPr id="45" name="Oval 44">
            <a:hlinkClick r:id="" action="ppaction://noaction">
              <a:snd r:embed="rId8" name="10.1.1.1 slide 9 4.wav"/>
            </a:hlinkClick>
            <a:extLst>
              <a:ext uri="{FF2B5EF4-FFF2-40B4-BE49-F238E27FC236}">
                <a16:creationId xmlns:a16="http://schemas.microsoft.com/office/drawing/2014/main" id="{F85722AF-4A40-4713-85B7-1A1C6F806C85}"/>
              </a:ext>
            </a:extLst>
          </p:cNvPr>
          <p:cNvSpPr/>
          <p:nvPr/>
        </p:nvSpPr>
        <p:spPr>
          <a:xfrm>
            <a:off x="69817" y="351184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4</a:t>
            </a:r>
          </a:p>
        </p:txBody>
      </p:sp>
      <p:sp>
        <p:nvSpPr>
          <p:cNvPr id="46" name="Oval 45">
            <a:hlinkClick r:id="" action="ppaction://noaction">
              <a:snd r:embed="rId9" name="10.1.1.1 slide 9 5.wav"/>
            </a:hlinkClick>
            <a:extLst>
              <a:ext uri="{FF2B5EF4-FFF2-40B4-BE49-F238E27FC236}">
                <a16:creationId xmlns:a16="http://schemas.microsoft.com/office/drawing/2014/main" id="{CE4D74C3-2CBB-4A0A-A64B-C94DFA63AD8D}"/>
              </a:ext>
            </a:extLst>
          </p:cNvPr>
          <p:cNvSpPr/>
          <p:nvPr/>
        </p:nvSpPr>
        <p:spPr>
          <a:xfrm>
            <a:off x="69817" y="398425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525050"/>
                </a:solidFill>
              </a:rPr>
              <a:t>5</a:t>
            </a:r>
          </a:p>
        </p:txBody>
      </p:sp>
      <p:sp>
        <p:nvSpPr>
          <p:cNvPr id="47" name="Rectangle 46">
            <a:extLst>
              <a:ext uri="{FF2B5EF4-FFF2-40B4-BE49-F238E27FC236}">
                <a16:creationId xmlns:a16="http://schemas.microsoft.com/office/drawing/2014/main" id="{960330DC-EC8E-4D0B-8EF7-2247930DB5FC}"/>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FFF6D4"/>
                </a:solidFill>
              </a:rPr>
              <a:t>der </a:t>
            </a:r>
            <a:r>
              <a:rPr lang="en-GB" dirty="0" err="1">
                <a:solidFill>
                  <a:srgbClr val="FFF6D4"/>
                </a:solidFill>
              </a:rPr>
              <a:t>Sieger</a:t>
            </a:r>
            <a:r>
              <a:rPr lang="en-GB" dirty="0">
                <a:solidFill>
                  <a:srgbClr val="FFF6D4"/>
                </a:solidFill>
              </a:rPr>
              <a:t> - winner</a:t>
            </a:r>
          </a:p>
        </p:txBody>
      </p:sp>
      <p:sp>
        <p:nvSpPr>
          <p:cNvPr id="22" name="Rectangle: Rounded Corners 21">
            <a:extLst>
              <a:ext uri="{FF2B5EF4-FFF2-40B4-BE49-F238E27FC236}">
                <a16:creationId xmlns:a16="http://schemas.microsoft.com/office/drawing/2014/main" id="{170B4B90-9720-4E0A-8A38-AF3ADCCA27CD}"/>
              </a:ext>
            </a:extLst>
          </p:cNvPr>
          <p:cNvSpPr/>
          <p:nvPr/>
        </p:nvSpPr>
        <p:spPr>
          <a:xfrm rot="21240410">
            <a:off x="2975135" y="5038306"/>
            <a:ext cx="141233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C89335C-31D5-422C-A37B-1A7789176B89}"/>
              </a:ext>
            </a:extLst>
          </p:cNvPr>
          <p:cNvSpPr txBox="1"/>
          <p:nvPr/>
        </p:nvSpPr>
        <p:spPr>
          <a:xfrm rot="21240410">
            <a:off x="2903942" y="5054258"/>
            <a:ext cx="1485201" cy="400110"/>
          </a:xfrm>
          <a:prstGeom prst="rect">
            <a:avLst/>
          </a:prstGeom>
          <a:noFill/>
        </p:spPr>
        <p:txBody>
          <a:bodyPr wrap="square">
            <a:spAutoFit/>
          </a:bodyPr>
          <a:lstStyle/>
          <a:p>
            <a:pPr algn="ctr"/>
            <a:r>
              <a:rPr lang="en-GB" sz="2000" b="1" dirty="0" err="1"/>
              <a:t>Deutscher</a:t>
            </a:r>
            <a:endParaRPr lang="en-GB" sz="2000" b="1" dirty="0"/>
          </a:p>
        </p:txBody>
      </p:sp>
    </p:spTree>
    <p:extLst>
      <p:ext uri="{BB962C8B-B14F-4D97-AF65-F5344CB8AC3E}">
        <p14:creationId xmlns:p14="http://schemas.microsoft.com/office/powerpoint/2010/main" val="3185603754"/>
      </p:ext>
    </p:extLst>
  </p:cSld>
  <p:clrMapOvr>
    <a:masterClrMapping/>
  </p:clrMapOvr>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18714</Words>
  <Application>Microsoft Office PowerPoint</Application>
  <PresentationFormat>Widescreen</PresentationFormat>
  <Paragraphs>1863</Paragraphs>
  <Slides>56</Slides>
  <Notes>56</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Calibri Light</vt:lpstr>
      <vt:lpstr>Century Gothic</vt:lpstr>
      <vt:lpstr>Quattrocento Sans</vt:lpstr>
      <vt:lpstr>Segoe UI Symbol</vt:lpstr>
      <vt:lpstr>Times New Roman</vt:lpstr>
      <vt:lpstr>1_NCELP_German_2022</vt:lpstr>
      <vt:lpstr>PowerPoint Presentation</vt:lpstr>
      <vt:lpstr>Wo in der Welt?</vt:lpstr>
      <vt:lpstr>Nationality nouns [1]</vt:lpstr>
      <vt:lpstr>Nationality nouns [2] </vt:lpstr>
      <vt:lpstr>Der Eurovision Song Contest</vt:lpstr>
      <vt:lpstr>PowerPoint Presentation</vt:lpstr>
      <vt:lpstr>Nouns that behave like adjectives </vt:lpstr>
      <vt:lpstr>Plural nationality nouns </vt:lpstr>
      <vt:lpstr>Sieger* bei Wimbledon</vt:lpstr>
      <vt:lpstr>Sieger* bei Wimbledon</vt:lpstr>
      <vt:lpstr>Sieger* bei Wimbledon</vt:lpstr>
      <vt:lpstr>SEIN – to be, being </vt:lpstr>
      <vt:lpstr>Nationalität oder Sprache?</vt:lpstr>
      <vt:lpstr>Profil [1]</vt:lpstr>
      <vt:lpstr>Profil [2]</vt:lpstr>
      <vt:lpstr>Profil [1]</vt:lpstr>
      <vt:lpstr>Profil [2]</vt:lpstr>
      <vt:lpstr>Hausaufgaben</vt:lpstr>
      <vt:lpstr>Profil [1]</vt:lpstr>
      <vt:lpstr>Profil [1]</vt:lpstr>
      <vt:lpstr>Profil [2]</vt:lpstr>
      <vt:lpstr>Profil [2]</vt:lpstr>
      <vt:lpstr>PowerPoint Presentation</vt:lpstr>
      <vt:lpstr>Fragewörter</vt:lpstr>
      <vt:lpstr>Synonyme|Antonyme</vt:lpstr>
      <vt:lpstr>Bella aus China</vt:lpstr>
      <vt:lpstr>Bella aus China</vt:lpstr>
      <vt:lpstr>Bella aus China</vt:lpstr>
      <vt:lpstr>Verben im Präsens</vt:lpstr>
      <vt:lpstr>Bella aus China</vt:lpstr>
      <vt:lpstr> Closed (yes/no) questions</vt:lpstr>
      <vt:lpstr>Ein Interview</vt:lpstr>
      <vt:lpstr>Ein Interview</vt:lpstr>
      <vt:lpstr>Ein Interview</vt:lpstr>
      <vt:lpstr>Ein Interview</vt:lpstr>
      <vt:lpstr>Ein Interview</vt:lpstr>
      <vt:lpstr>ein Interview machen</vt:lpstr>
      <vt:lpstr>ein Interview machen</vt:lpstr>
      <vt:lpstr>Das habe ich nie gewusst!</vt:lpstr>
      <vt:lpstr>PowerPoint Presentation</vt:lpstr>
      <vt:lpstr>Online-Austausch</vt:lpstr>
      <vt:lpstr>Identität</vt:lpstr>
      <vt:lpstr>Plural adjectival nouns </vt:lpstr>
      <vt:lpstr>Christopher Street Parade</vt:lpstr>
      <vt:lpstr>Weak nouns </vt:lpstr>
      <vt:lpstr>Mehmet</vt:lpstr>
      <vt:lpstr>seit (since and for) </vt:lpstr>
      <vt:lpstr>seit plus R3 (dative)</vt:lpstr>
      <vt:lpstr>Neue Schüler*in</vt:lpstr>
      <vt:lpstr>Genderneutrale Sprache [1/2]</vt:lpstr>
      <vt:lpstr>Genderneutrale Sprache [2/2]</vt:lpstr>
      <vt:lpstr>Conchita Wurst [1/2]</vt:lpstr>
      <vt:lpstr>Conchita Wurst [2/2] </vt:lpstr>
      <vt:lpstr>Michael Schumacher</vt:lpstr>
      <vt:lpstr>Michael Schumacher</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cp:revision>
  <dcterms:created xsi:type="dcterms:W3CDTF">2024-04-01T11:54:25Z</dcterms:created>
  <dcterms:modified xsi:type="dcterms:W3CDTF">2024-04-01T12:48:35Z</dcterms:modified>
</cp:coreProperties>
</file>