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804" r:id="rId2"/>
    <p:sldId id="805" r:id="rId3"/>
    <p:sldId id="806" r:id="rId4"/>
    <p:sldId id="807" r:id="rId5"/>
    <p:sldId id="808" r:id="rId6"/>
    <p:sldId id="267" r:id="rId7"/>
    <p:sldId id="809" r:id="rId8"/>
    <p:sldId id="810" r:id="rId9"/>
    <p:sldId id="811" r:id="rId10"/>
    <p:sldId id="812" r:id="rId11"/>
    <p:sldId id="298" r:id="rId12"/>
    <p:sldId id="289" r:id="rId13"/>
    <p:sldId id="813" r:id="rId14"/>
    <p:sldId id="814" r:id="rId15"/>
    <p:sldId id="815" r:id="rId16"/>
    <p:sldId id="288" r:id="rId17"/>
    <p:sldId id="275" r:id="rId18"/>
    <p:sldId id="816" r:id="rId19"/>
    <p:sldId id="817" r:id="rId20"/>
    <p:sldId id="283" r:id="rId21"/>
    <p:sldId id="81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5A5"/>
    <a:srgbClr val="EF4034"/>
    <a:srgbClr val="CCDFF1"/>
    <a:srgbClr val="FBFDFF"/>
    <a:srgbClr val="FFFBFB"/>
    <a:srgbClr val="B9B7B7"/>
    <a:srgbClr val="FCE1DF"/>
    <a:srgbClr val="FD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–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–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980" autoAdjust="0"/>
    <p:restoredTop sz="51704" autoAdjust="0"/>
  </p:normalViewPr>
  <p:slideViewPr>
    <p:cSldViewPr snapToGrid="0">
      <p:cViewPr varScale="1">
        <p:scale>
          <a:sx n="44" d="100"/>
          <a:sy n="44" d="100"/>
        </p:scale>
        <p:origin x="2102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61873-95C0-4B68-913A-6021AB22E18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7E060-016F-40C8-99A0-51C960AF5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02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ncelp.org/concern/resources/5425kc686?locale=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ources.ncelp.org/concern/resources/vq27zq79t?locale=en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ncelp.org/concern/resources/q811km668?locale=e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ources.ncelp.org/concern/resources/vq27zq79t?locale=en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Artwork by Chloé Motard. All additional pictures selected are available under a Creative Commons license, no attribution required.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Native speaker feedback provided by Stéphanie Schmitt.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 thanks to Rachel Hawkes for her input on lesson material.</a:t>
            </a:r>
            <a:endParaRPr lang="fr-FR" b="1" dirty="0"/>
          </a:p>
          <a:p>
            <a:endParaRPr lang="fr-FR" b="1" dirty="0"/>
          </a:p>
          <a:p>
            <a:r>
              <a:rPr lang="en-GB" b="1" noProof="0" dirty="0"/>
              <a:t>Learning outcomes:</a:t>
            </a:r>
          </a:p>
          <a:p>
            <a:r>
              <a:rPr lang="en-GB" noProof="0" dirty="0"/>
              <a:t>Revise preverbal position of reflexive pronouns (singular)</a:t>
            </a:r>
          </a:p>
          <a:p>
            <a:r>
              <a:rPr lang="en-GB" noProof="0" dirty="0"/>
              <a:t>Revise preverbal position of direct object pronouns (singular)</a:t>
            </a:r>
          </a:p>
          <a:p>
            <a:endParaRPr lang="fr-FR" dirty="0"/>
          </a:p>
          <a:p>
            <a:r>
              <a:rPr lang="en-GB" b="1" noProof="0" dirty="0"/>
              <a:t>New vocabulary: </a:t>
            </a:r>
            <a:r>
              <a:rPr lang="fr-FR" b="0" dirty="0"/>
              <a:t>intégrer; s'intégrer [1764], se souvenir (de + </a:t>
            </a:r>
            <a:r>
              <a:rPr lang="en-GB" b="0" noProof="0" dirty="0"/>
              <a:t>noun</a:t>
            </a:r>
            <a:r>
              <a:rPr lang="fr-FR" b="0" dirty="0"/>
              <a:t>) [616], suivre, suis** | suis !, suit [120], fait** [141], public** [285], fausse [555], traditionnel [1574], découverte (H) [1791], les** (H) [1], menace (H) [1607], ouverture (H) [1455], perte (H) [1079], protection (H) [953], terrorisme (H) [2834], autour (H) [594], directement (H) [888], car (H) [176]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function words</a:t>
            </a:r>
            <a:r>
              <a:rPr lang="fr-FR" b="1" dirty="0"/>
              <a:t>: </a:t>
            </a:r>
            <a:r>
              <a:rPr lang="fr-FR" b="0" dirty="0"/>
              <a:t>la, le, l' [1], me, m' [61], se, s' [17], te, t' [207]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vocabulary:</a:t>
            </a:r>
          </a:p>
          <a:p>
            <a:r>
              <a:rPr lang="fr-FR" b="1" dirty="0"/>
              <a:t>10.1.1.2: </a:t>
            </a:r>
            <a:r>
              <a:rPr lang="fr-FR" b="0" dirty="0"/>
              <a:t>courir, cours, court** [1447], découvrir [681], ouvrir [257], centre [491], rivière [2223], stade [1967], théâtre [1701], beaux [393], célèbre [1689], énorme [663], joli [2398], nouveaux [52], unique [402], vraiment [361], couvrir (H) [682], tenir (H) [104], destruction (H) [1921], héros, héroïne (H) [1883], autrement (H) [1023], étonnant (H) [1627], gratuit (H) [2470], </a:t>
            </a:r>
          </a:p>
          <a:p>
            <a:r>
              <a:rPr lang="fr-FR" b="1" dirty="0"/>
              <a:t>9.3.2.3: </a:t>
            </a:r>
            <a:r>
              <a:rPr lang="fr-FR" b="0" dirty="0"/>
              <a:t>se demander [80], se lever [837], s’organiser [701], se trouver [83], association [956] (H), actuel [584], grave [443], se sentir (H) [536], crise (H) [765]</a:t>
            </a:r>
          </a:p>
          <a:p>
            <a:r>
              <a:rPr lang="en-GB" b="1" noProof="0" dirty="0"/>
              <a:t>Revisited thematic vocabulary</a:t>
            </a:r>
            <a:r>
              <a:rPr lang="fr-FR" b="1" dirty="0"/>
              <a:t>: </a:t>
            </a:r>
            <a:r>
              <a:rPr lang="fr-FR" b="0" dirty="0"/>
              <a:t>célébrer [2170], servir [177], (s)'organiser [701], soutenir [578], (se) trouver [83], artiste [1797], culture [913], région [241], vie [32], événement [573], information [317], culturel [1495], faux [555], presque [481], supplémentaire (H) [1265], vrai [292], normalement [2018], toujours [103], ici [167]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57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Timing: 4 minutes </a:t>
            </a:r>
          </a:p>
          <a:p>
            <a:endParaRPr lang="fr-FR" b="1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Introduction of </a:t>
            </a:r>
            <a:r>
              <a:rPr lang="en-GB" b="0" i="0" noProof="0" dirty="0"/>
              <a:t>direct object pronoun </a:t>
            </a:r>
            <a:r>
              <a:rPr lang="fr-FR" b="0" i="1" dirty="0"/>
              <a:t>vous </a:t>
            </a:r>
            <a:r>
              <a:rPr lang="en-GB" b="0" i="0" noProof="0" dirty="0"/>
              <a:t>(singular) contrasted </a:t>
            </a:r>
            <a:r>
              <a:rPr lang="fr-FR" b="0" i="0" dirty="0"/>
              <a:t>with </a:t>
            </a:r>
            <a:r>
              <a:rPr lang="fr-FR" b="0" i="1" dirty="0"/>
              <a:t>te.</a:t>
            </a:r>
            <a:endParaRPr lang="fr-FR" b="0" i="0" dirty="0"/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  <a:endParaRPr lang="en-GB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581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Higher version</a:t>
            </a:r>
          </a:p>
          <a:p>
            <a:r>
              <a:rPr lang="en-GB" b="1" noProof="0" dirty="0"/>
              <a:t>Timing: 4 minutes</a:t>
            </a:r>
            <a:endParaRPr lang="fr-FR" b="1" dirty="0"/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Introduction of </a:t>
            </a:r>
            <a:r>
              <a:rPr lang="en-GB" b="0" i="0" noProof="0" dirty="0"/>
              <a:t>direct object pronouns </a:t>
            </a:r>
            <a:r>
              <a:rPr lang="fr-FR" b="0" i="1" dirty="0"/>
              <a:t>vous </a:t>
            </a:r>
            <a:r>
              <a:rPr lang="fr-FR" b="0" i="0" dirty="0"/>
              <a:t>(</a:t>
            </a:r>
            <a:r>
              <a:rPr lang="en-GB" b="0" i="0" noProof="0" dirty="0"/>
              <a:t>singular) and</a:t>
            </a:r>
            <a:r>
              <a:rPr lang="fr-FR" b="0" i="0" dirty="0"/>
              <a:t> </a:t>
            </a:r>
            <a:r>
              <a:rPr lang="fr-FR" b="0" i="1" dirty="0"/>
              <a:t>nous, vous </a:t>
            </a:r>
            <a:r>
              <a:rPr lang="fr-FR" b="0" i="0" dirty="0"/>
              <a:t>(</a:t>
            </a:r>
            <a:r>
              <a:rPr lang="en-GB" b="0" i="0" noProof="0" dirty="0"/>
              <a:t>plural</a:t>
            </a:r>
            <a:r>
              <a:rPr lang="fr-FR" b="0" i="0" dirty="0"/>
              <a:t>), </a:t>
            </a:r>
            <a:r>
              <a:rPr lang="fr-FR" b="0" i="1" dirty="0"/>
              <a:t>les</a:t>
            </a:r>
            <a:r>
              <a:rPr lang="fr-FR" b="0" i="0" dirty="0"/>
              <a:t> (</a:t>
            </a:r>
            <a:r>
              <a:rPr lang="en-GB" b="0" i="0" noProof="0" dirty="0"/>
              <a:t>H only)</a:t>
            </a:r>
          </a:p>
          <a:p>
            <a:endParaRPr lang="en-GB" b="1" i="0" noProof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  <a:endParaRPr lang="en-GB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0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Timing: 10 minutes </a:t>
            </a:r>
          </a:p>
          <a:p>
            <a:endParaRPr lang="fr-FR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direct object pronouns </a:t>
            </a:r>
            <a:r>
              <a:rPr lang="fr-FR" b="0" i="1" dirty="0"/>
              <a:t>me</a:t>
            </a:r>
            <a:r>
              <a:rPr lang="fr-FR" b="0" i="0" dirty="0"/>
              <a:t> and </a:t>
            </a:r>
            <a:r>
              <a:rPr lang="fr-FR" b="0" i="1" dirty="0"/>
              <a:t>vous</a:t>
            </a:r>
            <a:r>
              <a:rPr lang="fr-FR" b="0" i="0" dirty="0"/>
              <a:t>.</a:t>
            </a:r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read the text and fill in the pronouns in the appropriate gap.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answers.</a:t>
            </a:r>
          </a:p>
          <a:p>
            <a:pPr marL="228600" indent="-228600">
              <a:buAutoNum type="arabicPeriod"/>
            </a:pPr>
            <a:endParaRPr lang="en-GB" b="0" i="0" noProof="0" dirty="0"/>
          </a:p>
          <a:p>
            <a:pPr marL="0" indent="0">
              <a:buNone/>
            </a:pPr>
            <a:r>
              <a:rPr lang="en-GB" b="1" i="0" noProof="0" dirty="0"/>
              <a:t>Word frequency of unknown words used (1 is the most frequent word in French):</a:t>
            </a:r>
          </a:p>
          <a:p>
            <a:pPr marL="0" indent="0">
              <a:buNone/>
            </a:pPr>
            <a:r>
              <a:rPr lang="fr-FR" b="0" i="0" dirty="0"/>
              <a:t>maquette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fr-FR" b="0" i="0" dirty="0"/>
          </a:p>
          <a:p>
            <a:pPr marL="0" indent="0">
              <a:buNone/>
            </a:pPr>
            <a:r>
              <a:rPr lang="en-GB" b="1" i="0" noProof="0" dirty="0"/>
              <a:t>Word frequency of cognates used (1 is the most frequent word in French):</a:t>
            </a:r>
          </a:p>
          <a:p>
            <a:pPr marL="0" indent="0">
              <a:buNone/>
            </a:pPr>
            <a:r>
              <a:rPr lang="fr-FR" b="0" i="0" dirty="0"/>
              <a:t>vidéo [2611], imaginer [840], inviter [624], détail [318], invention [3821], intéresser [559]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813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Higher version</a:t>
            </a:r>
          </a:p>
          <a:p>
            <a:r>
              <a:rPr lang="en-GB" b="1" noProof="0" dirty="0"/>
              <a:t>Timing: 10 minutes </a:t>
            </a:r>
          </a:p>
          <a:p>
            <a:endParaRPr lang="fr-FR" b="1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direct object pronouns </a:t>
            </a:r>
            <a:r>
              <a:rPr lang="fr-FR" b="0" i="1" dirty="0"/>
              <a:t>nous, vous, </a:t>
            </a:r>
            <a:r>
              <a:rPr lang="fr-FR" b="0" i="0" dirty="0"/>
              <a:t>and </a:t>
            </a:r>
            <a:r>
              <a:rPr lang="fr-FR" b="0" i="1" dirty="0"/>
              <a:t>les</a:t>
            </a:r>
            <a:r>
              <a:rPr lang="fr-FR" b="0" i="0" dirty="0"/>
              <a:t>.</a:t>
            </a:r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read the text and insert the pronouns in the correct place.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answers.</a:t>
            </a:r>
          </a:p>
          <a:p>
            <a:pPr marL="228600" indent="-228600">
              <a:buAutoNum type="arabicPeriod"/>
            </a:pPr>
            <a:endParaRPr lang="fr-FR" b="0" i="0" dirty="0"/>
          </a:p>
          <a:p>
            <a:pPr marL="0" indent="0">
              <a:buNone/>
            </a:pPr>
            <a:r>
              <a:rPr lang="en-GB" b="1" i="0" noProof="0" dirty="0"/>
              <a:t>Word frequency of unknown words used (1 is the most frequent word in French):</a:t>
            </a:r>
          </a:p>
          <a:p>
            <a:pPr marL="0" indent="0">
              <a:buNone/>
            </a:pPr>
            <a:r>
              <a:rPr lang="fr-FR" b="0" i="0" dirty="0"/>
              <a:t>maquette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fr-FR" b="0" i="0" dirty="0"/>
          </a:p>
          <a:p>
            <a:pPr marL="0" indent="0">
              <a:buNone/>
            </a:pPr>
            <a:r>
              <a:rPr lang="en-GB" b="1" i="0" noProof="0" dirty="0"/>
              <a:t>Word frequency of cognates used (1 is the most frequent word in French):</a:t>
            </a:r>
          </a:p>
          <a:p>
            <a:pPr marL="0" indent="0">
              <a:buNone/>
            </a:pPr>
            <a:r>
              <a:rPr lang="fr-FR" b="0" i="0" dirty="0"/>
              <a:t>vidéo [2611], imaginer [840], inviter [624], détail [318], invention [3821], intéresser [559], fascinant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213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</a:t>
            </a:r>
            <a:r>
              <a:rPr lang="en-GB" b="0" noProof="0" dirty="0"/>
              <a:t>: </a:t>
            </a:r>
            <a:r>
              <a:rPr lang="en-GB" b="1" noProof="0" dirty="0"/>
              <a:t>4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Introduction of negation with direct object pronouns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Ensure understanding.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7210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Higher version</a:t>
            </a:r>
          </a:p>
          <a:p>
            <a:r>
              <a:rPr lang="en-GB" b="1" noProof="0" dirty="0"/>
              <a:t>Timing: 10 minutes </a:t>
            </a:r>
          </a:p>
          <a:p>
            <a:endParaRPr lang="fr-FR" b="1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negation with direct object pronouns.</a:t>
            </a:r>
            <a:endParaRPr lang="en-GB" b="1" noProof="0" dirty="0"/>
          </a:p>
          <a:p>
            <a:endParaRPr lang="fr-FR" b="1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noProof="0" dirty="0"/>
              <a:t>Read the sentences about Paris fashion week.</a:t>
            </a:r>
          </a:p>
          <a:p>
            <a:pPr marL="228600" indent="-228600">
              <a:buAutoNum type="arabicPeriod"/>
            </a:pPr>
            <a:r>
              <a:rPr lang="en-GB" noProof="0" dirty="0"/>
              <a:t>Students to form negative sentences to disagree with the sentences on the slide.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noProof="0" dirty="0"/>
              <a:t>Click to reveal first example.</a:t>
            </a:r>
          </a:p>
          <a:p>
            <a:pPr marL="228600" indent="-228600">
              <a:buAutoNum type="arabicPeriod"/>
            </a:pPr>
            <a:r>
              <a:rPr lang="en-GB" noProof="0" dirty="0"/>
              <a:t>Q1-3 have the direct object provided.</a:t>
            </a:r>
          </a:p>
          <a:p>
            <a:pPr marL="228600" indent="-228600">
              <a:buAutoNum type="arabicPeriod"/>
            </a:pPr>
            <a:r>
              <a:rPr lang="en-GB" noProof="0" dirty="0"/>
              <a:t>Q4-8 require students to identify direct object and replace it with a pronoun.</a:t>
            </a:r>
          </a:p>
          <a:p>
            <a:pPr marL="228600" indent="-228600">
              <a:buAutoNum type="arabicPeriod"/>
            </a:pPr>
            <a:r>
              <a:rPr lang="en-GB" noProof="0" dirty="0"/>
              <a:t>Click to reveal answers one by one.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Word frequency of unknown words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mannequin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Word frequency of cognates used (1 is the most frequent word in French):</a:t>
            </a:r>
          </a:p>
          <a:p>
            <a:r>
              <a:rPr lang="fr-FR" dirty="0"/>
              <a:t>style [1999], styliste [&gt;2000], collection [&gt;2000], production [638], causer [1089], environnement [945], influence [&gt;2000]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180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 on this slide where all direct objects are pronouns – students don’t need to replace any nouns with pronouns.</a:t>
            </a:r>
          </a:p>
          <a:p>
            <a:r>
              <a:rPr lang="en-GB" b="1" noProof="0" dirty="0"/>
              <a:t>Timing: 10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negation with direct object pronouns</a:t>
            </a:r>
            <a:endParaRPr lang="en-GB" b="1" noProof="0" dirty="0"/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noProof="0" dirty="0"/>
              <a:t>Read the sentences about Paris fashion week.</a:t>
            </a:r>
          </a:p>
          <a:p>
            <a:pPr marL="228600" indent="-228600">
              <a:buAutoNum type="arabicPeriod"/>
            </a:pPr>
            <a:r>
              <a:rPr lang="en-GB" noProof="0" dirty="0"/>
              <a:t>Students to form negative sentences to disagree with the sentences on the slide.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noProof="0" dirty="0"/>
              <a:t>Click to reveal first example.</a:t>
            </a:r>
          </a:p>
          <a:p>
            <a:pPr marL="228600" indent="-228600">
              <a:buAutoNum type="arabicPeriod"/>
            </a:pPr>
            <a:r>
              <a:rPr lang="en-GB" noProof="0" dirty="0"/>
              <a:t>Click to reveal answers one by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i="0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Word frequency of unknown words used (1 is the most frequent word in French):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mannequin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Word frequency of cognates used (1 is the most frequent word in French):</a:t>
            </a:r>
          </a:p>
          <a:p>
            <a:r>
              <a:rPr lang="fr-FR" dirty="0"/>
              <a:t>style [1999], styliste [&gt;2000], collection [&gt;2000], production [638], causer [1089], environnement [945], influence [&gt;2000]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250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12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Oral production and aural recognition of direct object pronouns with and without negation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  <a:endParaRPr lang="en-GB" b="0" noProof="0" dirty="0"/>
          </a:p>
          <a:p>
            <a:pPr marL="228600" indent="-228600">
              <a:buAutoNum type="arabicPeriod"/>
            </a:pPr>
            <a:r>
              <a:rPr lang="en-GB" b="0" noProof="0" dirty="0"/>
              <a:t>Print role cards.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ask each other the questions and give the answers provided. Answer C allows for the students to complete the answer themselves.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77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SUGGESTED 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56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Artwork by Chloé Motard. All additional pictures selected are available under a Creative Commons license, no attribution required.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Native speaker feedback provided by Stéphanie Schmitt.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 thanks to Rachel Hawkes for her input on lesson material.</a:t>
            </a:r>
            <a:endParaRPr lang="fr-FR" b="1" dirty="0"/>
          </a:p>
          <a:p>
            <a:endParaRPr lang="fr-FR" dirty="0"/>
          </a:p>
          <a:p>
            <a:r>
              <a:rPr lang="en-GB" b="1" noProof="0" dirty="0"/>
              <a:t>Lesson three learning outcomes:</a:t>
            </a:r>
          </a:p>
          <a:p>
            <a:r>
              <a:rPr lang="en-GB" noProof="0" dirty="0"/>
              <a:t>Consolidation of new and revisited grammar points: direct object pronouns, (singular + plural for H), reflexive pronouns (singular), negation with direct object pronouns</a:t>
            </a:r>
          </a:p>
          <a:p>
            <a:endParaRPr lang="fr-FR" dirty="0"/>
          </a:p>
          <a:p>
            <a:r>
              <a:rPr lang="en-GB" b="1" noProof="0" dirty="0"/>
              <a:t>New vocabulary: </a:t>
            </a:r>
            <a:r>
              <a:rPr lang="fr-FR" b="0" dirty="0"/>
              <a:t>intégrer; s'intégrer [1764], se souvenir (de + </a:t>
            </a:r>
            <a:r>
              <a:rPr lang="en-GB" b="0" noProof="0" dirty="0"/>
              <a:t>noun</a:t>
            </a:r>
            <a:r>
              <a:rPr lang="fr-FR" b="0" dirty="0"/>
              <a:t>) [616], suivre, suis** | suis !, suit [120], fait** [141], public** [285], fausse [555], traditionnel [1574], découverte (H) [1791], les** (H) [1], menace (H) [1607], ouverture (H) [1455], perte (H) [1079], protection (H) [953], terrorisme (H) [2834], autour (H) [594], directement (H) [888], car (H) [176]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function words</a:t>
            </a:r>
            <a:r>
              <a:rPr lang="fr-FR" b="1" dirty="0"/>
              <a:t>: </a:t>
            </a:r>
            <a:r>
              <a:rPr lang="fr-FR" b="0" dirty="0"/>
              <a:t>la, le, l' [1], me, m' [61], se, s' [17], te, t' [207]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vocabulary:</a:t>
            </a:r>
          </a:p>
          <a:p>
            <a:r>
              <a:rPr lang="fr-FR" b="1" dirty="0"/>
              <a:t>10.1.1.2: </a:t>
            </a:r>
            <a:r>
              <a:rPr lang="fr-FR" b="0" dirty="0"/>
              <a:t>courir, cours, court** [1447], découvrir [681], ouvrir [257], centre [491], rivière [2223], stade [1967], théâtre [1701], beaux [393], célèbre [1689], énorme [663], joli [2398], nouveaux [52], unique [402], vraiment [361], couvrir (H) [682], tenir (H) [104], destruction (H) [1921], héros, héroïne (H) [1883], autrement (H) [1023], étonnant (H) [1627], gratuit (H) [2470], </a:t>
            </a:r>
          </a:p>
          <a:p>
            <a:r>
              <a:rPr lang="fr-FR" b="1" dirty="0"/>
              <a:t>9.3.2.3: </a:t>
            </a:r>
            <a:r>
              <a:rPr lang="fr-FR" b="0" dirty="0"/>
              <a:t>se demander [80], se lever [837], s’organiser [701], se trouver [83], association [956] (H), actuel [584], grave [443], se sentir (H) [536], crise (H) [765]</a:t>
            </a:r>
          </a:p>
          <a:p>
            <a:r>
              <a:rPr lang="en-GB" b="1" noProof="0" dirty="0"/>
              <a:t>Revisited thematic vocabulary</a:t>
            </a:r>
            <a:r>
              <a:rPr lang="fr-FR" b="1" dirty="0"/>
              <a:t>: </a:t>
            </a:r>
            <a:r>
              <a:rPr lang="fr-FR" b="0" dirty="0"/>
              <a:t>célébrer [2170], servir [177], (s)'organiser [701], soutenir [578], (se) trouver [83], artiste [1797], culture [913], région [241], vie [32], événement [573], information [317], culturel [1495], faux [555], presque [481], supplémentaire (H) [1265], vrai [292], normalement [2018], toujours [103], ici [167]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780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8391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Timing: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39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/>
              <a:t>Timing: 15 minutes</a:t>
            </a:r>
          </a:p>
          <a:p>
            <a:endParaRPr lang="fr-FR" dirty="0"/>
          </a:p>
          <a:p>
            <a:r>
              <a:rPr lang="en-GB" noProof="0" dirty="0"/>
              <a:t>Writing task or suggested homework. Students can write extended answers as time allows.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74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Timing: 5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recognition of new vocabulary.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French words one by one.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write 1-7 and write the letter corresponding to the English.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Answers are revealed one by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22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Foundation version</a:t>
            </a:r>
          </a:p>
          <a:p>
            <a:r>
              <a:rPr lang="en-GB" b="1" noProof="0" dirty="0"/>
              <a:t>Timing: 5 minutes </a:t>
            </a:r>
          </a:p>
          <a:p>
            <a:endParaRPr lang="en-GB" b="0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recognition of new vocabulary</a:t>
            </a:r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French words one by one.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write 1-11 and write the letter corresponding to the English.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Answers are revealed one by one.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408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3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Recap of preverbal position and uses of reflexive pronouns </a:t>
            </a:r>
            <a:r>
              <a:rPr lang="fr-FR" b="0" i="1" noProof="0" dirty="0"/>
              <a:t>me, te, se</a:t>
            </a:r>
            <a:endParaRPr lang="fr-FR" b="0" i="0" noProof="0" dirty="0"/>
          </a:p>
          <a:p>
            <a:endParaRPr lang="en-GB" b="1" i="0" noProof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</a:p>
          <a:p>
            <a:pPr marL="228600" indent="-228600">
              <a:buAutoNum type="arabicPeriod"/>
            </a:pPr>
            <a:endParaRPr lang="fr-FR" b="0" i="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grammar point was introduced in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9.3.2.3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9.3.2.4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1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12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Written production of reflexive pronouns </a:t>
            </a:r>
            <a:r>
              <a:rPr lang="fr-FR" b="1" dirty="0"/>
              <a:t>me, te, se</a:t>
            </a:r>
            <a:endParaRPr lang="fr-FR" b="0" dirty="0"/>
          </a:p>
          <a:p>
            <a:endParaRPr lang="en-GB" b="1" noProof="0" dirty="0"/>
          </a:p>
          <a:p>
            <a:r>
              <a:rPr lang="en-GB" b="1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fill in the reflexive pronouns where appropriate.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Students translate phrases in bold into English.</a:t>
            </a:r>
          </a:p>
          <a:p>
            <a:pPr marL="228600" indent="-228600">
              <a:buAutoNum type="arabicPeriod"/>
            </a:pPr>
            <a:r>
              <a:rPr lang="en-GB" b="0" noProof="0" dirty="0"/>
              <a:t>Click to reveal answers.</a:t>
            </a:r>
          </a:p>
          <a:p>
            <a:pPr marL="228600" indent="-228600">
              <a:buAutoNum type="arabicPeriod"/>
            </a:pPr>
            <a:endParaRPr lang="fr-FR" b="0" dirty="0"/>
          </a:p>
          <a:p>
            <a:pPr marL="0" indent="0">
              <a:buNone/>
            </a:pPr>
            <a:r>
              <a:rPr lang="en-GB" b="1" noProof="0" dirty="0"/>
              <a:t>Word frequency of unknown words used (1 is the most frequent word in French):</a:t>
            </a:r>
          </a:p>
          <a:p>
            <a:pPr marL="0" indent="0">
              <a:buNone/>
            </a:pPr>
            <a:r>
              <a:rPr lang="fr-FR" b="0" dirty="0"/>
              <a:t>basilique [&gt;5000], prier [1645]</a:t>
            </a:r>
          </a:p>
          <a:p>
            <a:pPr marL="0" indent="0">
              <a:buNone/>
            </a:pPr>
            <a:endParaRPr lang="fr-FR" b="0" dirty="0"/>
          </a:p>
          <a:p>
            <a:pPr marL="0" indent="0">
              <a:buNone/>
            </a:pPr>
            <a:r>
              <a:rPr lang="en-GB" b="1" noProof="0" dirty="0"/>
              <a:t>Word frequency of cognates used (1 is the most frequent word in French):</a:t>
            </a:r>
          </a:p>
          <a:p>
            <a:pPr marL="0" indent="0">
              <a:buNone/>
            </a:pPr>
            <a:r>
              <a:rPr lang="fr-FR" b="0" dirty="0"/>
              <a:t>Montmartre [&gt;5000], Facebook [&gt;5000], vidéo [2611], catholique [1578]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0">
              <a:buNone/>
            </a:pPr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22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noProof="0" dirty="0"/>
              <a:t>Timing: 5 minutes</a:t>
            </a:r>
          </a:p>
          <a:p>
            <a:endParaRPr lang="en-GB" b="1" noProof="0" dirty="0"/>
          </a:p>
          <a:p>
            <a:r>
              <a:rPr lang="en-GB" b="1" noProof="0" dirty="0"/>
              <a:t>Aim: </a:t>
            </a:r>
            <a:r>
              <a:rPr lang="en-GB" b="0" noProof="0" dirty="0"/>
              <a:t>Recap direct object pronouns </a:t>
            </a:r>
            <a:r>
              <a:rPr lang="fr-FR" b="0" i="1" dirty="0"/>
              <a:t>le, la, l’</a:t>
            </a:r>
            <a:r>
              <a:rPr lang="fr-FR" b="0" i="0" dirty="0"/>
              <a:t> </a:t>
            </a:r>
            <a:r>
              <a:rPr lang="en-GB" b="0" i="0" noProof="0" dirty="0"/>
              <a:t>and contrast with reflexive pronouns</a:t>
            </a:r>
            <a:r>
              <a:rPr lang="fr-FR" b="0" i="0" dirty="0"/>
              <a:t>.</a:t>
            </a:r>
          </a:p>
          <a:p>
            <a:endParaRPr lang="en-GB" b="1" i="0" noProof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explanations and examples.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Ensure understanding.</a:t>
            </a:r>
          </a:p>
          <a:p>
            <a:pPr marL="228600" indent="-228600">
              <a:buAutoNum type="arabicPeriod"/>
            </a:pPr>
            <a:endParaRPr lang="fr-FR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grammar point was introduced in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9.3.1.3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revisited in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9.3.2.4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fr-F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323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Timing: 10 minutes</a:t>
            </a:r>
          </a:p>
          <a:p>
            <a:endParaRPr lang="fr-FR" b="1" i="0" dirty="0"/>
          </a:p>
          <a:p>
            <a:r>
              <a:rPr lang="fr-FR" b="1" i="0" dirty="0"/>
              <a:t>Aim: </a:t>
            </a:r>
            <a:r>
              <a:rPr lang="en-GB" b="0" i="0" noProof="0" dirty="0"/>
              <a:t>Aural recognition of preverbal position of direct object pronouns </a:t>
            </a:r>
            <a:r>
              <a:rPr lang="fr-FR" b="0" i="1" dirty="0"/>
              <a:t>le, la, l’</a:t>
            </a:r>
            <a:r>
              <a:rPr lang="fr-FR" b="0" i="0" dirty="0"/>
              <a:t>.</a:t>
            </a:r>
          </a:p>
          <a:p>
            <a:endParaRPr lang="fr-FR" b="1" i="0" dirty="0"/>
          </a:p>
          <a:p>
            <a:r>
              <a:rPr lang="en-GB" b="1" i="0" noProof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the buttons on the left to play audio.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Students listen and choose the direct object pronoun or the noun, according to the position of the beep.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answers.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the buttons on the right to play full audio.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If time allows, students can make notes in English.</a:t>
            </a:r>
          </a:p>
          <a:p>
            <a:pPr marL="228600" indent="-228600">
              <a:buAutoNum type="arabicPeriod"/>
            </a:pPr>
            <a:r>
              <a:rPr lang="en-GB" b="0" i="0" noProof="0" dirty="0"/>
              <a:t>Click to reveal English translations.</a:t>
            </a:r>
          </a:p>
          <a:p>
            <a:pPr marL="228600" indent="-228600">
              <a:buAutoNum type="arabicPeriod"/>
            </a:pPr>
            <a:endParaRPr lang="fr-FR" b="0" i="0" dirty="0"/>
          </a:p>
          <a:p>
            <a:pPr marL="0" indent="0">
              <a:buNone/>
            </a:pPr>
            <a:r>
              <a:rPr lang="en-GB" b="1" i="0" noProof="0" dirty="0"/>
              <a:t>Transcript:</a:t>
            </a: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trouve [le cinéma] ici.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aimes [le théâtre]?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[la] découvre.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[l’] ouvrent tous les jours.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intègrent [l’histoire].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highlight>
                  <a:srgbClr val="00FF00"/>
                </a:highligh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 [le] visites souvent 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Oui, je soutiens [l’équipe].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sz="180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connais [cette région] très bien</a:t>
            </a:r>
            <a:r>
              <a:rPr lang="fr-FR" sz="1800" b="0" i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03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Artwork by Chloé </a:t>
            </a:r>
            <a:r>
              <a:rPr lang="en-GB" b="0" i="0" noProof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Motard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All additional pictures selected are available under a Creative Commons license, no attribution required.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Native speaker feedback provided by </a:t>
            </a:r>
            <a:r>
              <a:rPr lang="en-GB" b="0" i="0" noProof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Stéphanie</a:t>
            </a: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Schmitt.</a:t>
            </a:r>
            <a:br>
              <a:rPr lang="en-GB" dirty="0"/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 thanks to Rachel Hawkes for her input on lesson material.</a:t>
            </a:r>
            <a:endParaRPr lang="fr-FR" b="1" dirty="0"/>
          </a:p>
          <a:p>
            <a:endParaRPr lang="fr-FR" dirty="0"/>
          </a:p>
          <a:p>
            <a:r>
              <a:rPr lang="en-GB" b="1" noProof="0"/>
              <a:t>Lesson two learning </a:t>
            </a:r>
            <a:r>
              <a:rPr lang="en-GB" b="1" noProof="0" dirty="0"/>
              <a:t>outcomes:</a:t>
            </a:r>
          </a:p>
          <a:p>
            <a:r>
              <a:rPr lang="en-GB" noProof="0" dirty="0"/>
              <a:t>Introduction of preverbal position of direct object pronouns </a:t>
            </a:r>
            <a:r>
              <a:rPr lang="fr-FR" i="1" dirty="0"/>
              <a:t>nous </a:t>
            </a:r>
            <a:r>
              <a:rPr lang="fr-FR" i="0" dirty="0"/>
              <a:t>(H)</a:t>
            </a:r>
            <a:r>
              <a:rPr lang="fr-FR" i="1" dirty="0"/>
              <a:t>, vous (</a:t>
            </a:r>
            <a:r>
              <a:rPr lang="en-GB" i="1" noProof="0" dirty="0"/>
              <a:t>singular</a:t>
            </a:r>
            <a:r>
              <a:rPr lang="fr-FR" i="1" dirty="0"/>
              <a:t>), vous </a:t>
            </a:r>
            <a:r>
              <a:rPr lang="fr-FR" i="0" dirty="0"/>
              <a:t>(plural), </a:t>
            </a:r>
            <a:r>
              <a:rPr lang="fr-FR" i="1" dirty="0"/>
              <a:t>les </a:t>
            </a:r>
            <a:r>
              <a:rPr lang="fr-FR" i="0" dirty="0"/>
              <a:t>(H)</a:t>
            </a:r>
          </a:p>
          <a:p>
            <a:r>
              <a:rPr lang="en-GB" dirty="0"/>
              <a:t>Introduction of negation with direct object pronouns</a:t>
            </a:r>
            <a:endParaRPr lang="fr-FR" i="0" dirty="0"/>
          </a:p>
          <a:p>
            <a:endParaRPr lang="fr-FR" i="0" dirty="0"/>
          </a:p>
          <a:p>
            <a:r>
              <a:rPr lang="en-GB" b="1" noProof="0" dirty="0"/>
              <a:t>New vocabulary: </a:t>
            </a:r>
            <a:r>
              <a:rPr lang="fr-FR" b="0" dirty="0"/>
              <a:t>intégrer; s'intégrer [1764], se souvenir (de + </a:t>
            </a:r>
            <a:r>
              <a:rPr lang="en-GB" b="0" noProof="0" dirty="0"/>
              <a:t>noun</a:t>
            </a:r>
            <a:r>
              <a:rPr lang="fr-FR" b="0" dirty="0"/>
              <a:t>) [616], suivre, suis** | suis !, suit [120], fait** [141], public** [285], fausse [555], traditionnel [1574], découverte (H) [1791], les** (H) [1], menace (H) [1607], ouverture (H) [1455], perte (H) [1079], protection (H) [953], terrorisme (H) [2834], autour (H) [594], directement (H) [888], car (H) [176]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function words</a:t>
            </a:r>
            <a:r>
              <a:rPr lang="fr-FR" b="1" dirty="0"/>
              <a:t>: </a:t>
            </a:r>
            <a:r>
              <a:rPr lang="fr-FR" b="0" dirty="0"/>
              <a:t>la, le, l' [1], me, m' [61], se, s' [17], te, t' [207]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Revisited vocabulary:</a:t>
            </a:r>
          </a:p>
          <a:p>
            <a:r>
              <a:rPr lang="fr-FR" b="1" dirty="0"/>
              <a:t>10.1.1.2: </a:t>
            </a:r>
            <a:r>
              <a:rPr lang="fr-FR" b="0" dirty="0"/>
              <a:t>courir, cours, court** [1447], découvrir [681], ouvrir [257], centre [491], rivière [2223], stade [1967], théâtre [1701], beaux [393], célèbre [1689], énorme [663], joli [2398], nouveaux [52], unique [402], vraiment [361], couvrir (H) [682], tenir (H) [104], destruction (H) [1921], héros, héroïne (H) [1883], autrement (H) [1023], étonnant (H) [1627], gratuit (H) [2470], </a:t>
            </a:r>
          </a:p>
          <a:p>
            <a:r>
              <a:rPr lang="fr-FR" b="1" dirty="0"/>
              <a:t>9.3.2.3: </a:t>
            </a:r>
            <a:r>
              <a:rPr lang="fr-FR" b="0" dirty="0"/>
              <a:t>se demander [80], se lever [837], s’organiser [701], se trouver [83], association [956] (H), actuel [584], grave [443], se sentir (H) [536], crise (H) [765]</a:t>
            </a:r>
          </a:p>
          <a:p>
            <a:r>
              <a:rPr lang="en-GB" b="1" noProof="0" dirty="0"/>
              <a:t>Revisited thematic vocabulary</a:t>
            </a:r>
            <a:r>
              <a:rPr lang="fr-FR" b="1" dirty="0"/>
              <a:t>: </a:t>
            </a:r>
            <a:r>
              <a:rPr lang="fr-FR" b="0" dirty="0"/>
              <a:t>célébrer [2170], servir [177], (s)'organiser [701], soutenir [578], (se) trouver [83], artiste [1797], culture [913], région [241], vie [32], événement [573], information [317], culturel [1495], faux [555], presque [481], supplémentaire (H) [1265], vrai [292], normalement [2018], toujours [103], ici [167]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Lonsdale,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fr-FR" i="0" dirty="0"/>
          </a:p>
          <a:p>
            <a:endParaRPr lang="fr-FR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49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571446-7954-414E-9DB8-BF1D362188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7F76C-DA5B-49DF-A177-918DB6A6C2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4384" y="5979824"/>
            <a:ext cx="1337616" cy="94746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FFCC4F5-9CCC-4717-BE70-2F72AABF9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3538" y="5329486"/>
            <a:ext cx="2974975" cy="115411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2FBAE8-A440-4E2A-AF34-22068D446A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538" y="2796466"/>
            <a:ext cx="4864546" cy="4793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555EDF1-BA5E-4B1D-BBC1-D461B67A84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538" y="1952625"/>
            <a:ext cx="6640512" cy="844550"/>
          </a:xfrm>
        </p:spPr>
        <p:txBody>
          <a:bodyPr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91902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ss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66587BCE-A7F1-4179-89F8-2398719317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57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34193" y="1260306"/>
            <a:ext cx="11123613" cy="468788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chart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486051-81AD-43B6-AD4C-7A61DE5F9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39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126FFC4-E941-4B9B-8000-255A16B3978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558800" y="461639"/>
            <a:ext cx="11123613" cy="543313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icon to edit chart</a:t>
            </a:r>
          </a:p>
        </p:txBody>
      </p:sp>
    </p:spTree>
    <p:extLst>
      <p:ext uri="{BB962C8B-B14F-4D97-AF65-F5344CB8AC3E}">
        <p14:creationId xmlns:p14="http://schemas.microsoft.com/office/powerpoint/2010/main" val="2735636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36ABA6E-0756-48F7-A625-8EA2220E62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9128" y="170715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F06B0192-1A5A-4B80-AF1C-5C776E39E9D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82563" y="2754077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57" name="Text Placeholder 15">
            <a:extLst>
              <a:ext uri="{FF2B5EF4-FFF2-40B4-BE49-F238E27FC236}">
                <a16:creationId xmlns:a16="http://schemas.microsoft.com/office/drawing/2014/main" id="{E0221A15-F26C-497D-8296-4787B600AC2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5937" y="3860634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58" name="Text Placeholder 15">
            <a:extLst>
              <a:ext uri="{FF2B5EF4-FFF2-40B4-BE49-F238E27FC236}">
                <a16:creationId xmlns:a16="http://schemas.microsoft.com/office/drawing/2014/main" id="{9D6B932B-8B45-4FFA-BDD8-9AB30FB5BCB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89189" y="5076521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59" name="Text Placeholder 15">
            <a:extLst>
              <a:ext uri="{FF2B5EF4-FFF2-40B4-BE49-F238E27FC236}">
                <a16:creationId xmlns:a16="http://schemas.microsoft.com/office/drawing/2014/main" id="{C27C6324-C464-44F5-B791-ACE63B3AC4C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608720" y="172040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0A13D7AE-E34F-4CDB-AAF4-C132357CC51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92155" y="2767329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964E7422-ADB1-4670-A633-1C8F2D04D79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85529" y="387388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C3ECA795-2EFA-4A36-949F-E8B4DE4C841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98781" y="5089773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8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9994A4A-D944-41F2-8DEA-F17F60432A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829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E1EE79E-FB38-4A37-BA9B-631DCFF801A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9401" y="132777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A3CECB09-ECFC-4213-8BBB-5E3A94F6E47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72836" y="2374699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599634D-BD6D-4834-A7C9-980C8B48934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66210" y="3481256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3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46DC617B-6FDE-4A8F-B7D5-282D64FD78F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079462" y="4697143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1A456C8A-BE46-4D0F-8213-46E52C20CD6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598993" y="1341030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5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5766683-7AC3-4E4F-A9A7-9EDC76C39CE8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582428" y="2387951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6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465416C-6A60-4818-972A-2F8D549106C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5802" y="3494508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7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B48A780-5959-4411-94B3-5C6A479C2B6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89054" y="4710395"/>
            <a:ext cx="452582" cy="435679"/>
          </a:xfrm>
          <a:prstGeom prst="roundRect">
            <a:avLst/>
          </a:prstGeom>
          <a:solidFill>
            <a:srgbClr val="0055A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002296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60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564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086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2799C8-81C0-4519-88E3-F9A241FAF1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063" y="1065213"/>
            <a:ext cx="11514137" cy="5105400"/>
          </a:xfrm>
        </p:spPr>
        <p:txBody>
          <a:bodyPr/>
          <a:lstStyle>
            <a:lvl1pPr marL="0" indent="0">
              <a:buNone/>
              <a:defRPr sz="2400">
                <a:solidFill>
                  <a:srgbClr val="525050"/>
                </a:solidFill>
              </a:defRPr>
            </a:lvl1pPr>
            <a:lvl2pPr marL="457200" indent="0">
              <a:buNone/>
              <a:defRPr sz="2200">
                <a:solidFill>
                  <a:srgbClr val="525050"/>
                </a:solidFill>
              </a:defRPr>
            </a:lvl2pPr>
            <a:lvl3pPr marL="914400" indent="0">
              <a:buNone/>
              <a:defRPr>
                <a:solidFill>
                  <a:srgbClr val="525050"/>
                </a:solidFill>
              </a:defRPr>
            </a:lvl3pPr>
            <a:lvl4pPr marL="1371600" indent="0">
              <a:buNone/>
              <a:defRPr>
                <a:solidFill>
                  <a:srgbClr val="525050"/>
                </a:solidFill>
              </a:defRPr>
            </a:lvl4pPr>
            <a:lvl5pPr marL="1828800" indent="0">
              <a:buNone/>
              <a:defRPr sz="1600">
                <a:solidFill>
                  <a:srgbClr val="525050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5626083-07F5-422B-BAF9-8C03F4F10D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95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Box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C91D381-37F9-4BE8-A2AB-C70829F37D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531" y="212956"/>
            <a:ext cx="11691690" cy="601916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20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7795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1198563"/>
            <a:ext cx="10733087" cy="464343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GB" dirty="0"/>
              <a:t>Click icon to edit table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2BAD87-395B-431E-B3EE-E8110C1FE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8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29D7E454-4825-4E11-9D97-AC88417DE892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728663" y="479394"/>
            <a:ext cx="10733087" cy="5362606"/>
          </a:xfrm>
        </p:spPr>
        <p:txBody>
          <a:bodyPr/>
          <a:lstStyle>
            <a:lvl1pPr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Click icon to edit table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26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7445599D-3087-4CD8-84AE-3226DD4183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A4D76083-378C-4F18-A41A-DF691C5BBE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C96604B-D187-48EB-B216-EF8EB1032A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59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BCBF304C-CE99-40D8-AB7A-30072AC4CF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9850" y="1757778"/>
            <a:ext cx="3681444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E1024D67-5226-41E5-A06A-E4C244D078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6991927" y="1790106"/>
            <a:ext cx="3694546" cy="2645545"/>
          </a:xfrm>
          <a:prstGeom prst="wedgeRoundRectCallout">
            <a:avLst>
              <a:gd name="adj1" fmla="val 51423"/>
              <a:gd name="adj2" fmla="val 97413"/>
              <a:gd name="adj3" fmla="val 16667"/>
            </a:avLst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890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&amp;_Gloss_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5535C424-5B8D-4C9E-A5A7-5D9ABAD23E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44261" y="1951024"/>
            <a:ext cx="4826664" cy="2645545"/>
          </a:xfrm>
          <a:prstGeom prst="round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75DCF8-1088-417D-A2D4-5DAC15A259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13557"/>
            <a:ext cx="4427580" cy="6475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t" anchorCtr="0"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884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03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525050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2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525050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audio" Target="../media/audio1.wav"/><Relationship Id="rId15" Type="http://schemas.openxmlformats.org/officeDocument/2006/relationships/audio" Target="../media/audio11.wav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image" Target="../media/image17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631EC62-BA35-4F4B-B06B-587CB10694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Bitmap Image" r:id="rId4" imgW="0" imgH="0" progId="Paint.Picture">
                  <p:embed/>
                </p:oleObj>
              </mc:Choice>
              <mc:Fallback>
                <p:oleObj name="Bitmap Image" r:id="rId4" imgW="0" imgH="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631EC62-BA35-4F4B-B06B-587CB106941C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7D0A3-568F-92B9-B61A-3BB524F84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3537" y="2076738"/>
            <a:ext cx="6640512" cy="1480405"/>
          </a:xfrm>
        </p:spPr>
        <p:txBody>
          <a:bodyPr>
            <a:noAutofit/>
          </a:bodyPr>
          <a:lstStyle/>
          <a:p>
            <a:r>
              <a:rPr lang="en-GB" dirty="0"/>
              <a:t>Preverbal position of reflexive pronouns (singular)</a:t>
            </a:r>
          </a:p>
          <a:p>
            <a:r>
              <a:rPr lang="en-GB" dirty="0"/>
              <a:t>Preverbal position of direct object pronouns (singular)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1BA658-DA4B-24EF-95F5-D0A2C5941E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537" y="731343"/>
            <a:ext cx="7723187" cy="1184397"/>
          </a:xfrm>
        </p:spPr>
        <p:txBody>
          <a:bodyPr>
            <a:normAutofit fontScale="92500" lnSpcReduction="10000"/>
          </a:bodyPr>
          <a:lstStyle/>
          <a:p>
            <a:r>
              <a:rPr lang="en-GB" sz="5200" dirty="0"/>
              <a:t>Cultural heritage</a:t>
            </a:r>
          </a:p>
          <a:p>
            <a:r>
              <a:rPr lang="en-GB" sz="3200" dirty="0"/>
              <a:t>Lesson one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DD0F2B-1DC7-DF30-1BC3-3FE9F6170881}"/>
              </a:ext>
            </a:extLst>
          </p:cNvPr>
          <p:cNvSpPr txBox="1">
            <a:spLocks/>
          </p:cNvSpPr>
          <p:nvPr/>
        </p:nvSpPr>
        <p:spPr>
          <a:xfrm>
            <a:off x="363537" y="3838639"/>
            <a:ext cx="4596769" cy="115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b="1" dirty="0">
                <a:solidFill>
                  <a:prstClr val="white"/>
                </a:solidFill>
                <a:ea typeface="+mj-ea"/>
                <a:cs typeface="+mj-cs"/>
              </a:rPr>
              <a:t>Y10 French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dirty="0">
                <a:solidFill>
                  <a:prstClr val="white"/>
                </a:solidFill>
                <a:ea typeface="+mj-ea"/>
                <a:cs typeface="+mj-cs"/>
              </a:rPr>
              <a:t>Term 1.1 - Week 5 - Lesson 1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8100CD-89B3-79F6-6C01-F598C165FA31}"/>
              </a:ext>
            </a:extLst>
          </p:cNvPr>
          <p:cNvSpPr txBox="1"/>
          <p:nvPr/>
        </p:nvSpPr>
        <p:spPr>
          <a:xfrm>
            <a:off x="363537" y="4992751"/>
            <a:ext cx="4837113" cy="1480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Author name(s): </a:t>
            </a:r>
            <a:r>
              <a:rPr lang="en-GB" sz="1800" dirty="0">
                <a:solidFill>
                  <a:schemeClr val="bg1"/>
                </a:solidFill>
              </a:rPr>
              <a:t>Catherine Salkeld / </a:t>
            </a:r>
          </a:p>
          <a:p>
            <a:r>
              <a:rPr lang="en-GB" sz="1800" dirty="0">
                <a:solidFill>
                  <a:schemeClr val="bg1"/>
                </a:solidFill>
              </a:rPr>
              <a:t>Elin Glaves / Catherine Morris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Artwork by: Chloé Motard</a:t>
            </a:r>
          </a:p>
          <a:p>
            <a:pP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</a:rPr>
              <a:t>Date updated: 13/12/22</a:t>
            </a:r>
          </a:p>
        </p:txBody>
      </p:sp>
    </p:spTree>
    <p:extLst>
      <p:ext uri="{BB962C8B-B14F-4D97-AF65-F5344CB8AC3E}">
        <p14:creationId xmlns:p14="http://schemas.microsoft.com/office/powerpoint/2010/main" val="116071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0C2A3-1E51-727B-5594-7A9FB08C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321808" cy="647577"/>
          </a:xfrm>
        </p:spPr>
        <p:txBody>
          <a:bodyPr>
            <a:normAutofit/>
          </a:bodyPr>
          <a:lstStyle/>
          <a:p>
            <a:r>
              <a:rPr lang="en-GB" dirty="0"/>
              <a:t>Direct object pronouns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F9F0B-B26C-1941-A05F-21F6158C043F}"/>
              </a:ext>
            </a:extLst>
          </p:cNvPr>
          <p:cNvSpPr txBox="1"/>
          <p:nvPr/>
        </p:nvSpPr>
        <p:spPr>
          <a:xfrm>
            <a:off x="231981" y="1025035"/>
            <a:ext cx="11585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When ‘you’ (sing. fml) is the ‘receiver’ (object) of the verb, we use </a:t>
            </a:r>
            <a:r>
              <a:rPr lang="en-GB" sz="2400" b="1" dirty="0">
                <a:solidFill>
                  <a:schemeClr val="tx2"/>
                </a:solidFill>
              </a:rPr>
              <a:t>vous</a:t>
            </a:r>
            <a:r>
              <a:rPr lang="en-GB" sz="2400" dirty="0">
                <a:solidFill>
                  <a:schemeClr val="tx2"/>
                </a:solidFill>
              </a:rPr>
              <a:t>.    Like other direct object pronouns, it goes </a:t>
            </a:r>
            <a:r>
              <a:rPr lang="en-GB" sz="2400" b="1" dirty="0">
                <a:solidFill>
                  <a:schemeClr val="tx2"/>
                </a:solidFill>
              </a:rPr>
              <a:t>before</a:t>
            </a:r>
            <a:r>
              <a:rPr lang="en-GB" sz="2400" dirty="0">
                <a:solidFill>
                  <a:schemeClr val="tx2"/>
                </a:solidFill>
              </a:rPr>
              <a:t> the</a:t>
            </a:r>
            <a:r>
              <a:rPr lang="en-GB" sz="2400" b="1" dirty="0">
                <a:solidFill>
                  <a:schemeClr val="tx2"/>
                </a:solidFill>
              </a:rPr>
              <a:t> verb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E106D-29C9-CEA9-8865-4F29E28DC057}"/>
              </a:ext>
            </a:extLst>
          </p:cNvPr>
          <p:cNvSpPr txBox="1"/>
          <p:nvPr/>
        </p:nvSpPr>
        <p:spPr>
          <a:xfrm>
            <a:off x="231981" y="2515431"/>
            <a:ext cx="2308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Il </a:t>
            </a:r>
            <a:r>
              <a:rPr lang="fr-FR" sz="2400" b="1" dirty="0">
                <a:solidFill>
                  <a:schemeClr val="tx2"/>
                </a:solidFill>
              </a:rPr>
              <a:t>vous</a:t>
            </a:r>
            <a:r>
              <a:rPr lang="fr-FR" sz="2400" dirty="0">
                <a:solidFill>
                  <a:schemeClr val="tx2"/>
                </a:solidFill>
              </a:rPr>
              <a:t> aide.	</a:t>
            </a: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985B1-90CA-967F-D909-45AEF48031ED}"/>
              </a:ext>
            </a:extLst>
          </p:cNvPr>
          <p:cNvSpPr txBox="1"/>
          <p:nvPr/>
        </p:nvSpPr>
        <p:spPr>
          <a:xfrm>
            <a:off x="231981" y="3037364"/>
            <a:ext cx="4857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He helps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. (sing. fml)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50E527-3B23-C0EC-32B2-2DDDBAAC6C28}"/>
              </a:ext>
            </a:extLst>
          </p:cNvPr>
          <p:cNvSpPr txBox="1"/>
          <p:nvPr/>
        </p:nvSpPr>
        <p:spPr>
          <a:xfrm>
            <a:off x="6024909" y="2515431"/>
            <a:ext cx="3031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tx2"/>
                </a:solidFill>
              </a:rPr>
              <a:t>t’</a:t>
            </a:r>
            <a:r>
              <a:rPr lang="fr-FR" sz="2400" dirty="0">
                <a:solidFill>
                  <a:schemeClr val="tx2"/>
                </a:solidFill>
              </a:rPr>
              <a:t>encourage.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B78BC-8898-008B-EA3C-04ED8592549D}"/>
              </a:ext>
            </a:extLst>
          </p:cNvPr>
          <p:cNvSpPr txBox="1"/>
          <p:nvPr/>
        </p:nvSpPr>
        <p:spPr>
          <a:xfrm>
            <a:off x="6024909" y="3037364"/>
            <a:ext cx="3865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 encourage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. (sing.)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64B95-7068-5629-72DA-1A1E2CF0DF7C}"/>
              </a:ext>
            </a:extLst>
          </p:cNvPr>
          <p:cNvSpPr txBox="1"/>
          <p:nvPr/>
        </p:nvSpPr>
        <p:spPr>
          <a:xfrm>
            <a:off x="231981" y="4505285"/>
            <a:ext cx="3405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Nous </a:t>
            </a:r>
            <a:r>
              <a:rPr lang="fr-FR" sz="2400" b="1" dirty="0">
                <a:solidFill>
                  <a:schemeClr val="tx2"/>
                </a:solidFill>
              </a:rPr>
              <a:t>te </a:t>
            </a:r>
            <a:r>
              <a:rPr lang="fr-FR" sz="2400" dirty="0">
                <a:solidFill>
                  <a:schemeClr val="tx2"/>
                </a:solidFill>
              </a:rPr>
              <a:t>soutenons.</a:t>
            </a:r>
            <a:endParaRPr lang="fr-FR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CB0D92-4327-AA22-AC88-7CC18F849C02}"/>
              </a:ext>
            </a:extLst>
          </p:cNvPr>
          <p:cNvSpPr txBox="1"/>
          <p:nvPr/>
        </p:nvSpPr>
        <p:spPr>
          <a:xfrm>
            <a:off x="231981" y="5053356"/>
            <a:ext cx="4098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We support </a:t>
            </a:r>
            <a:r>
              <a:rPr lang="en-GB" sz="2400" b="1" dirty="0">
                <a:solidFill>
                  <a:schemeClr val="tx2"/>
                </a:solidFill>
              </a:rPr>
              <a:t>you.</a:t>
            </a:r>
            <a:r>
              <a:rPr lang="en-GB" sz="2400" dirty="0">
                <a:solidFill>
                  <a:schemeClr val="tx2"/>
                </a:solidFill>
              </a:rPr>
              <a:t> (sing.)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D605B-9F4A-2724-FA52-A3C46FDEEC38}"/>
              </a:ext>
            </a:extLst>
          </p:cNvPr>
          <p:cNvSpPr txBox="1"/>
          <p:nvPr/>
        </p:nvSpPr>
        <p:spPr>
          <a:xfrm>
            <a:off x="6024909" y="4505285"/>
            <a:ext cx="231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Il </a:t>
            </a:r>
            <a:r>
              <a:rPr lang="fr-FR" sz="2400" b="1" dirty="0">
                <a:solidFill>
                  <a:schemeClr val="tx2"/>
                </a:solidFill>
              </a:rPr>
              <a:t>vous</a:t>
            </a:r>
            <a:r>
              <a:rPr lang="fr-FR" sz="2400" dirty="0">
                <a:solidFill>
                  <a:schemeClr val="tx2"/>
                </a:solidFill>
              </a:rPr>
              <a:t> suit.	</a:t>
            </a:r>
            <a:endParaRPr lang="fr-FR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5171E-6402-B25C-6298-74A5AFCB3EC0}"/>
              </a:ext>
            </a:extLst>
          </p:cNvPr>
          <p:cNvSpPr txBox="1"/>
          <p:nvPr/>
        </p:nvSpPr>
        <p:spPr>
          <a:xfrm>
            <a:off x="6024909" y="5053356"/>
            <a:ext cx="4098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He follows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. (sing. fml)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68FE354C-62CD-14AA-6926-8B08564F67B3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3C57360-F782-B883-453D-101B6F2386E9}"/>
              </a:ext>
            </a:extLst>
          </p:cNvPr>
          <p:cNvSpPr/>
          <p:nvPr/>
        </p:nvSpPr>
        <p:spPr>
          <a:xfrm>
            <a:off x="3978169" y="2147133"/>
            <a:ext cx="1839699" cy="1839699"/>
          </a:xfrm>
          <a:prstGeom prst="roundRect">
            <a:avLst/>
          </a:prstGeom>
          <a:blipFill dpi="0" rotWithShape="1">
            <a:blip r:embed="rId3"/>
            <a:srcRect/>
            <a:stretch>
              <a:fillRect l="-15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FF8919-2B25-8AD5-3FB7-76BC9010C307}"/>
              </a:ext>
            </a:extLst>
          </p:cNvPr>
          <p:cNvSpPr/>
          <p:nvPr/>
        </p:nvSpPr>
        <p:spPr>
          <a:xfrm>
            <a:off x="9978138" y="2147133"/>
            <a:ext cx="1839699" cy="1839699"/>
          </a:xfrm>
          <a:prstGeom prst="roundRect">
            <a:avLst/>
          </a:prstGeom>
          <a:blipFill dpi="0" rotWithShape="1">
            <a:blip r:embed="rId4"/>
            <a:srcRect/>
            <a:stretch>
              <a:fillRect l="-26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4A434F-85E3-B45A-ED12-3264858BA125}"/>
              </a:ext>
            </a:extLst>
          </p:cNvPr>
          <p:cNvSpPr/>
          <p:nvPr/>
        </p:nvSpPr>
        <p:spPr>
          <a:xfrm>
            <a:off x="3975721" y="4306218"/>
            <a:ext cx="1839699" cy="1839699"/>
          </a:xfrm>
          <a:prstGeom prst="roundRect">
            <a:avLst/>
          </a:prstGeom>
          <a:blipFill dpi="0" rotWithShape="1">
            <a:blip r:embed="rId5"/>
            <a:srcRect/>
            <a:stretch>
              <a:fillRect l="-18000" r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8879FD9-3322-B235-164F-C15BEA4E67DD}"/>
              </a:ext>
            </a:extLst>
          </p:cNvPr>
          <p:cNvSpPr/>
          <p:nvPr/>
        </p:nvSpPr>
        <p:spPr>
          <a:xfrm>
            <a:off x="9978138" y="4306218"/>
            <a:ext cx="1839699" cy="1839699"/>
          </a:xfrm>
          <a:prstGeom prst="roundRect">
            <a:avLst/>
          </a:prstGeom>
          <a:blipFill dpi="0" rotWithShape="1">
            <a:blip r:embed="rId6"/>
            <a:srcRect/>
            <a:stretch>
              <a:fillRect l="-25000" r="-5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0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7" grpId="0"/>
      <p:bldP spid="19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0C2A3-1E51-727B-5594-7A9FB08C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321808" cy="647577"/>
          </a:xfrm>
        </p:spPr>
        <p:txBody>
          <a:bodyPr>
            <a:normAutofit/>
          </a:bodyPr>
          <a:lstStyle/>
          <a:p>
            <a:r>
              <a:rPr lang="en-GB"/>
              <a:t>Direct object pronouns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F9F0B-B26C-1941-A05F-21F6158C043F}"/>
              </a:ext>
            </a:extLst>
          </p:cNvPr>
          <p:cNvSpPr txBox="1"/>
          <p:nvPr/>
        </p:nvSpPr>
        <p:spPr>
          <a:xfrm>
            <a:off x="303072" y="900206"/>
            <a:ext cx="11585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When ‘you’ (sing. fml) is the ‘receiver’ (object) of the verb, we use </a:t>
            </a:r>
            <a:r>
              <a:rPr lang="en-GB" sz="2400" b="1" dirty="0">
                <a:solidFill>
                  <a:schemeClr val="tx2"/>
                </a:solidFill>
              </a:rPr>
              <a:t>vous</a:t>
            </a:r>
            <a:r>
              <a:rPr lang="en-GB" sz="2400" dirty="0">
                <a:solidFill>
                  <a:schemeClr val="tx2"/>
                </a:solidFill>
              </a:rPr>
              <a:t>.    Like other direct object pronouns, it goes </a:t>
            </a:r>
            <a:r>
              <a:rPr lang="en-GB" sz="2400" b="1" dirty="0">
                <a:solidFill>
                  <a:schemeClr val="tx2"/>
                </a:solidFill>
              </a:rPr>
              <a:t>before</a:t>
            </a:r>
            <a:r>
              <a:rPr lang="en-GB" sz="2400" dirty="0">
                <a:solidFill>
                  <a:schemeClr val="tx2"/>
                </a:solidFill>
              </a:rPr>
              <a:t> the</a:t>
            </a:r>
            <a:r>
              <a:rPr lang="en-GB" sz="2400" b="1" dirty="0">
                <a:solidFill>
                  <a:schemeClr val="tx2"/>
                </a:solidFill>
              </a:rPr>
              <a:t> verb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0E106D-29C9-CEA9-8865-4F29E28DC057}"/>
              </a:ext>
            </a:extLst>
          </p:cNvPr>
          <p:cNvSpPr txBox="1"/>
          <p:nvPr/>
        </p:nvSpPr>
        <p:spPr>
          <a:xfrm>
            <a:off x="303072" y="1949713"/>
            <a:ext cx="23084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Il </a:t>
            </a:r>
            <a:r>
              <a:rPr lang="fr-FR" sz="2400" b="1" dirty="0">
                <a:solidFill>
                  <a:schemeClr val="tx2"/>
                </a:solidFill>
              </a:rPr>
              <a:t>vous</a:t>
            </a:r>
            <a:r>
              <a:rPr lang="fr-FR" sz="2400" dirty="0">
                <a:solidFill>
                  <a:schemeClr val="tx2"/>
                </a:solidFill>
              </a:rPr>
              <a:t> aide.	</a:t>
            </a: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D985B1-90CA-967F-D909-45AEF48031ED}"/>
              </a:ext>
            </a:extLst>
          </p:cNvPr>
          <p:cNvSpPr txBox="1"/>
          <p:nvPr/>
        </p:nvSpPr>
        <p:spPr>
          <a:xfrm>
            <a:off x="4669396" y="1953650"/>
            <a:ext cx="48578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He helps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 (sing. fml)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50E527-3B23-C0EC-32B2-2DDDBAAC6C28}"/>
              </a:ext>
            </a:extLst>
          </p:cNvPr>
          <p:cNvSpPr txBox="1"/>
          <p:nvPr/>
        </p:nvSpPr>
        <p:spPr>
          <a:xfrm>
            <a:off x="303072" y="2630216"/>
            <a:ext cx="2365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Higher only</a:t>
            </a:r>
            <a:r>
              <a:rPr lang="fr-FR" sz="2400" b="1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C87C12-D013-458D-385C-5FF3398F2BEC}"/>
              </a:ext>
            </a:extLst>
          </p:cNvPr>
          <p:cNvSpPr txBox="1"/>
          <p:nvPr/>
        </p:nvSpPr>
        <p:spPr>
          <a:xfrm>
            <a:off x="303072" y="3310391"/>
            <a:ext cx="91130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The plural direct object pronouns are </a:t>
            </a:r>
            <a:r>
              <a:rPr lang="en-GB" sz="2400" b="1" dirty="0">
                <a:solidFill>
                  <a:schemeClr val="tx2"/>
                </a:solidFill>
              </a:rPr>
              <a:t>nous, vous</a:t>
            </a:r>
            <a:r>
              <a:rPr lang="en-GB" sz="2400" dirty="0">
                <a:solidFill>
                  <a:schemeClr val="tx2"/>
                </a:solidFill>
              </a:rPr>
              <a:t>, and </a:t>
            </a:r>
            <a:r>
              <a:rPr lang="en-GB" sz="2400" b="1" dirty="0">
                <a:solidFill>
                  <a:schemeClr val="tx2"/>
                </a:solidFill>
              </a:rPr>
              <a:t>les</a:t>
            </a:r>
            <a:r>
              <a:rPr lang="en-GB" sz="2400" dirty="0">
                <a:solidFill>
                  <a:schemeClr val="tx2"/>
                </a:solidFill>
              </a:rPr>
              <a:t>. They go </a:t>
            </a:r>
            <a:r>
              <a:rPr lang="en-GB" sz="2400" b="1" dirty="0">
                <a:solidFill>
                  <a:schemeClr val="tx2"/>
                </a:solidFill>
              </a:rPr>
              <a:t>before</a:t>
            </a:r>
            <a:r>
              <a:rPr lang="en-GB" sz="2400" dirty="0">
                <a:solidFill>
                  <a:schemeClr val="tx2"/>
                </a:solidFill>
              </a:rPr>
              <a:t> the </a:t>
            </a:r>
            <a:r>
              <a:rPr lang="en-GB" sz="2400" b="1" dirty="0">
                <a:solidFill>
                  <a:schemeClr val="tx2"/>
                </a:solidFill>
              </a:rPr>
              <a:t>verb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E8739-BECB-F4EF-9F88-4BCE77895B08}"/>
              </a:ext>
            </a:extLst>
          </p:cNvPr>
          <p:cNvSpPr txBox="1"/>
          <p:nvPr/>
        </p:nvSpPr>
        <p:spPr>
          <a:xfrm>
            <a:off x="303072" y="4359898"/>
            <a:ext cx="3244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Elle </a:t>
            </a:r>
            <a:r>
              <a:rPr lang="fr-FR" sz="2400" b="1" dirty="0">
                <a:solidFill>
                  <a:schemeClr val="tx2"/>
                </a:solidFill>
              </a:rPr>
              <a:t>nous</a:t>
            </a:r>
            <a:r>
              <a:rPr lang="fr-FR" sz="2400" dirty="0">
                <a:solidFill>
                  <a:schemeClr val="tx2"/>
                </a:solidFill>
              </a:rPr>
              <a:t> soutient.</a:t>
            </a:r>
            <a:endParaRPr lang="fr-FR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B78BC-8898-008B-EA3C-04ED8592549D}"/>
              </a:ext>
            </a:extLst>
          </p:cNvPr>
          <p:cNvSpPr txBox="1"/>
          <p:nvPr/>
        </p:nvSpPr>
        <p:spPr>
          <a:xfrm>
            <a:off x="3714601" y="4376396"/>
            <a:ext cx="32447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She supports </a:t>
            </a:r>
            <a:r>
              <a:rPr lang="en-GB" sz="2400" b="1" dirty="0">
                <a:solidFill>
                  <a:schemeClr val="tx2"/>
                </a:solidFill>
              </a:rPr>
              <a:t>us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64B95-7068-5629-72DA-1A1E2CF0DF7C}"/>
              </a:ext>
            </a:extLst>
          </p:cNvPr>
          <p:cNvSpPr txBox="1"/>
          <p:nvPr/>
        </p:nvSpPr>
        <p:spPr>
          <a:xfrm>
            <a:off x="303072" y="5040073"/>
            <a:ext cx="3405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tx2"/>
                </a:solidFill>
              </a:rPr>
              <a:t>vous </a:t>
            </a:r>
            <a:r>
              <a:rPr lang="fr-FR" sz="2400" dirty="0">
                <a:solidFill>
                  <a:schemeClr val="tx2"/>
                </a:solidFill>
              </a:rPr>
              <a:t>encourage.</a:t>
            </a:r>
            <a:endParaRPr lang="fr-FR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CB0D92-4327-AA22-AC88-7CC18F849C02}"/>
              </a:ext>
            </a:extLst>
          </p:cNvPr>
          <p:cNvSpPr txBox="1"/>
          <p:nvPr/>
        </p:nvSpPr>
        <p:spPr>
          <a:xfrm>
            <a:off x="3714601" y="5062400"/>
            <a:ext cx="4098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 encourage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 (plural).</a:t>
            </a:r>
            <a:endParaRPr lang="en-GB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D605B-9F4A-2724-FA52-A3C46FDEEC38}"/>
              </a:ext>
            </a:extLst>
          </p:cNvPr>
          <p:cNvSpPr txBox="1"/>
          <p:nvPr/>
        </p:nvSpPr>
        <p:spPr>
          <a:xfrm>
            <a:off x="303072" y="5720250"/>
            <a:ext cx="231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Il </a:t>
            </a:r>
            <a:r>
              <a:rPr lang="fr-FR" sz="2400" b="1" dirty="0">
                <a:solidFill>
                  <a:schemeClr val="tx2"/>
                </a:solidFill>
              </a:rPr>
              <a:t>les</a:t>
            </a:r>
            <a:r>
              <a:rPr lang="fr-FR" sz="2400" dirty="0">
                <a:solidFill>
                  <a:schemeClr val="tx2"/>
                </a:solidFill>
              </a:rPr>
              <a:t> suit.	</a:t>
            </a:r>
            <a:endParaRPr lang="fr-FR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25171E-6402-B25C-6298-74A5AFCB3EC0}"/>
              </a:ext>
            </a:extLst>
          </p:cNvPr>
          <p:cNvSpPr txBox="1"/>
          <p:nvPr/>
        </p:nvSpPr>
        <p:spPr>
          <a:xfrm>
            <a:off x="3714601" y="5732811"/>
            <a:ext cx="34053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He follows </a:t>
            </a:r>
            <a:r>
              <a:rPr lang="en-GB" sz="2400" b="1" dirty="0">
                <a:solidFill>
                  <a:schemeClr val="tx2"/>
                </a:solidFill>
              </a:rPr>
              <a:t>them</a:t>
            </a:r>
            <a:r>
              <a:rPr lang="fr-FR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F3A1CE30-EE21-40F2-2EC8-6F10F2D61232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AD17EFE-C34F-9F4F-5683-51DAD89B0B6E}"/>
              </a:ext>
            </a:extLst>
          </p:cNvPr>
          <p:cNvSpPr/>
          <p:nvPr/>
        </p:nvSpPr>
        <p:spPr>
          <a:xfrm>
            <a:off x="10551529" y="1563245"/>
            <a:ext cx="1325271" cy="1915104"/>
          </a:xfrm>
          <a:prstGeom prst="roundRect">
            <a:avLst/>
          </a:prstGeom>
          <a:blipFill dpi="0" rotWithShape="1">
            <a:blip r:embed="rId3"/>
            <a:srcRect/>
            <a:stretch>
              <a:fillRect l="-15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BB8CC2-729A-0043-704A-7A4B8FCB0348}"/>
              </a:ext>
            </a:extLst>
          </p:cNvPr>
          <p:cNvSpPr/>
          <p:nvPr/>
        </p:nvSpPr>
        <p:spPr>
          <a:xfrm>
            <a:off x="9207515" y="4266811"/>
            <a:ext cx="1297512" cy="1915104"/>
          </a:xfrm>
          <a:prstGeom prst="roundRect">
            <a:avLst/>
          </a:prstGeom>
          <a:blipFill dpi="0" rotWithShape="1">
            <a:blip r:embed="rId4"/>
            <a:srcRect/>
            <a:stretch>
              <a:fillRect l="-26000" r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C82FEB6-3D01-A7EC-CC77-5B66EAB2B1E3}"/>
              </a:ext>
            </a:extLst>
          </p:cNvPr>
          <p:cNvSpPr/>
          <p:nvPr/>
        </p:nvSpPr>
        <p:spPr>
          <a:xfrm>
            <a:off x="7768691" y="4266811"/>
            <a:ext cx="1297512" cy="1915104"/>
          </a:xfrm>
          <a:prstGeom prst="roundRect">
            <a:avLst/>
          </a:prstGeom>
          <a:blipFill dpi="0" rotWithShape="1">
            <a:blip r:embed="rId5"/>
            <a:srcRect/>
            <a:stretch>
              <a:fillRect l="-18000" r="-20000"/>
            </a:stretch>
          </a:blipFill>
          <a:ln>
            <a:solidFill>
              <a:srgbClr val="005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DF9F65-08E6-F318-6F59-11FEFD1FCC7E}"/>
              </a:ext>
            </a:extLst>
          </p:cNvPr>
          <p:cNvSpPr/>
          <p:nvPr/>
        </p:nvSpPr>
        <p:spPr>
          <a:xfrm>
            <a:off x="10646340" y="4255552"/>
            <a:ext cx="1297512" cy="1915104"/>
          </a:xfrm>
          <a:prstGeom prst="roundRect">
            <a:avLst/>
          </a:prstGeom>
          <a:blipFill dpi="0" rotWithShape="1">
            <a:blip r:embed="rId6"/>
            <a:srcRect/>
            <a:stretch>
              <a:fillRect l="-8000" r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3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  <p:bldP spid="25" grpId="0"/>
      <p:bldP spid="6" grpId="0" animBg="1"/>
      <p:bldP spid="8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0C2A3-1E51-727B-5594-7A9FB08C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870448" cy="647577"/>
          </a:xfrm>
        </p:spPr>
        <p:txBody>
          <a:bodyPr>
            <a:normAutofit/>
          </a:bodyPr>
          <a:lstStyle/>
          <a:p>
            <a:r>
              <a:rPr lang="fr-FR" dirty="0"/>
              <a:t>Le château du Clos Lucé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98DF0-CD01-46CE-5156-A86E8B1CA4FD}"/>
              </a:ext>
            </a:extLst>
          </p:cNvPr>
          <p:cNvSpPr txBox="1"/>
          <p:nvPr/>
        </p:nvSpPr>
        <p:spPr>
          <a:xfrm>
            <a:off x="5676246" y="168404"/>
            <a:ext cx="405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tx2"/>
                </a:solidFill>
              </a:rPr>
              <a:t>Une professeure regarde une vidéo sur un réseau social.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928DC5-F11D-2733-3F91-23290F4435E6}"/>
              </a:ext>
            </a:extLst>
          </p:cNvPr>
          <p:cNvSpPr/>
          <p:nvPr/>
        </p:nvSpPr>
        <p:spPr>
          <a:xfrm>
            <a:off x="184404" y="1437647"/>
            <a:ext cx="8193024" cy="504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Je suis prof d’histoire, et je trouve cette vidéo très intéressante 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42B161-A269-1299-1C1A-698B93DF93F2}"/>
              </a:ext>
            </a:extLst>
          </p:cNvPr>
          <p:cNvSpPr/>
          <p:nvPr/>
        </p:nvSpPr>
        <p:spPr>
          <a:xfrm>
            <a:off x="968188" y="2087178"/>
            <a:ext cx="1103940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L’histoire culturelle de ce bâtiment _________ surprend _________ ?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ED9C26-D78A-6ECD-E81F-72614BF838AA}"/>
              </a:ext>
            </a:extLst>
          </p:cNvPr>
          <p:cNvSpPr/>
          <p:nvPr/>
        </p:nvSpPr>
        <p:spPr>
          <a:xfrm>
            <a:off x="184404" y="2684479"/>
            <a:ext cx="11823192" cy="649531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Oui, et le film ________ aide ________ à imaginer la vie quotidienne de l’artiste, Léonard de Vinci. </a:t>
            </a:r>
            <a:r>
              <a:rPr lang="fr-FR" sz="2000" b="1" dirty="0"/>
              <a:t>(me)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B0EF78-E52F-D8B3-CD58-849937D5CFF6}"/>
              </a:ext>
            </a:extLst>
          </p:cNvPr>
          <p:cNvSpPr/>
          <p:nvPr/>
        </p:nvSpPr>
        <p:spPr>
          <a:xfrm>
            <a:off x="1165413" y="3379745"/>
            <a:ext cx="10842184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________ invite ________ à visiter le château avec votre classe.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434AD5-E3BC-4BB0-A859-B1ABC1C547BD}"/>
              </a:ext>
            </a:extLst>
          </p:cNvPr>
          <p:cNvSpPr/>
          <p:nvPr/>
        </p:nvSpPr>
        <p:spPr>
          <a:xfrm>
            <a:off x="184405" y="3943034"/>
            <a:ext cx="11823192" cy="689915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Regarder les détails ________ encourage ________ à organiser une visite. </a:t>
            </a:r>
            <a:r>
              <a:rPr lang="fr-FR" sz="2000" b="1" dirty="0"/>
              <a:t>(me) </a:t>
            </a:r>
            <a:r>
              <a:rPr lang="fr-FR" sz="2000" dirty="0"/>
              <a:t>Les maquettes* des inventions ________ intéressent ________. </a:t>
            </a:r>
            <a:r>
              <a:rPr lang="fr-FR" sz="2000" b="1" dirty="0"/>
              <a:t>(me)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8C3494-D05D-CB38-3236-DEEF7B17708F}"/>
              </a:ext>
            </a:extLst>
          </p:cNvPr>
          <p:cNvSpPr/>
          <p:nvPr/>
        </p:nvSpPr>
        <p:spPr>
          <a:xfrm>
            <a:off x="-65315" y="4700847"/>
            <a:ext cx="12322629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 ________ encourageons ________ à jouer avec les maquettes* dans le jardin !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34764C-6619-B506-9918-5FB944A737CD}"/>
              </a:ext>
            </a:extLst>
          </p:cNvPr>
          <p:cNvSpPr/>
          <p:nvPr/>
        </p:nvSpPr>
        <p:spPr>
          <a:xfrm>
            <a:off x="184404" y="5260893"/>
            <a:ext cx="10573512" cy="504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Et vous ________ aidez ________ si je ne comprends pas la science ? </a:t>
            </a:r>
            <a:r>
              <a:rPr lang="fr-FR" sz="2000" b="1" dirty="0"/>
              <a:t>(me)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A38DD3-2431-9DB2-5A61-EDBF77909A8B}"/>
              </a:ext>
            </a:extLst>
          </p:cNvPr>
          <p:cNvSpPr/>
          <p:nvPr/>
        </p:nvSpPr>
        <p:spPr>
          <a:xfrm>
            <a:off x="968188" y="5795316"/>
            <a:ext cx="1103940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Oui, nous ________ aidons ________ à expliquer la science aux élèves.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3592CD-0A85-6326-CD02-34F3C2B8D74F}"/>
              </a:ext>
            </a:extLst>
          </p:cNvPr>
          <p:cNvSpPr/>
          <p:nvPr/>
        </p:nvSpPr>
        <p:spPr>
          <a:xfrm>
            <a:off x="5975728" y="2105639"/>
            <a:ext cx="793108" cy="360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vous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53183D-CF9E-3A43-8012-46C069262140}"/>
              </a:ext>
            </a:extLst>
          </p:cNvPr>
          <p:cNvSpPr/>
          <p:nvPr/>
        </p:nvSpPr>
        <p:spPr>
          <a:xfrm>
            <a:off x="2360184" y="2684687"/>
            <a:ext cx="793108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55A5"/>
                </a:solidFill>
              </a:rPr>
              <a:t>m’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41E4B79-014E-0600-4CFE-F09CA24260B4}"/>
              </a:ext>
            </a:extLst>
          </p:cNvPr>
          <p:cNvSpPr/>
          <p:nvPr/>
        </p:nvSpPr>
        <p:spPr>
          <a:xfrm>
            <a:off x="2142117" y="3416511"/>
            <a:ext cx="793108" cy="360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vous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A6F9AAD-52F5-B826-25E7-BB02F972CDB3}"/>
              </a:ext>
            </a:extLst>
          </p:cNvPr>
          <p:cNvSpPr/>
          <p:nvPr/>
        </p:nvSpPr>
        <p:spPr>
          <a:xfrm>
            <a:off x="2935225" y="3949558"/>
            <a:ext cx="793108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55A5"/>
                </a:solidFill>
              </a:rPr>
              <a:t>m’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B0CDCEC-349D-03ED-29D5-7259305E9717}"/>
              </a:ext>
            </a:extLst>
          </p:cNvPr>
          <p:cNvSpPr/>
          <p:nvPr/>
        </p:nvSpPr>
        <p:spPr>
          <a:xfrm>
            <a:off x="5031434" y="4309558"/>
            <a:ext cx="793108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55A5"/>
                </a:solidFill>
              </a:rPr>
              <a:t>m’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4E3C0FE-CFF2-A37B-A7A3-39A71719D58B}"/>
              </a:ext>
            </a:extLst>
          </p:cNvPr>
          <p:cNvSpPr/>
          <p:nvPr/>
        </p:nvSpPr>
        <p:spPr>
          <a:xfrm>
            <a:off x="875899" y="4734631"/>
            <a:ext cx="793108" cy="360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vous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5C7D817-D172-D298-56DD-929CD14F8683}"/>
              </a:ext>
            </a:extLst>
          </p:cNvPr>
          <p:cNvSpPr/>
          <p:nvPr/>
        </p:nvSpPr>
        <p:spPr>
          <a:xfrm>
            <a:off x="2089135" y="5332893"/>
            <a:ext cx="793108" cy="360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0055A5"/>
                </a:solidFill>
              </a:rPr>
              <a:t>m’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4BE9F8B-AC70-DEC2-122C-16A21B1AED31}"/>
              </a:ext>
            </a:extLst>
          </p:cNvPr>
          <p:cNvSpPr/>
          <p:nvPr/>
        </p:nvSpPr>
        <p:spPr>
          <a:xfrm>
            <a:off x="2588873" y="5867316"/>
            <a:ext cx="793108" cy="360000"/>
          </a:xfrm>
          <a:prstGeom prst="round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vous</a:t>
            </a:r>
          </a:p>
        </p:txBody>
      </p:sp>
      <p:sp>
        <p:nvSpPr>
          <p:cNvPr id="21" name="Rounded Rectangle 46">
            <a:extLst>
              <a:ext uri="{FF2B5EF4-FFF2-40B4-BE49-F238E27FC236}">
                <a16:creationId xmlns:a16="http://schemas.microsoft.com/office/drawing/2014/main" id="{A4BECD8A-7DEA-D020-EEA5-FFE057B751A1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08FB1-2B06-E1D7-249F-D243D356BB08}"/>
              </a:ext>
            </a:extLst>
          </p:cNvPr>
          <p:cNvSpPr txBox="1"/>
          <p:nvPr/>
        </p:nvSpPr>
        <p:spPr>
          <a:xfrm>
            <a:off x="184404" y="944188"/>
            <a:ext cx="11387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Elle poste des commentaires avec un employé du château. Lis et écris les pronoms.</a:t>
            </a:r>
            <a:endParaRPr lang="en-GB" sz="2000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0915049D-AE86-5722-1928-C01CC1392B66}"/>
              </a:ext>
            </a:extLst>
          </p:cNvPr>
          <p:cNvSpPr/>
          <p:nvPr/>
        </p:nvSpPr>
        <p:spPr>
          <a:xfrm>
            <a:off x="8804973" y="1412196"/>
            <a:ext cx="3202623" cy="504000"/>
          </a:xfrm>
          <a:prstGeom prst="wedgeRoundRectCallout">
            <a:avLst>
              <a:gd name="adj1" fmla="val -19357"/>
              <a:gd name="adj2" fmla="val -37442"/>
              <a:gd name="adj3" fmla="val 16667"/>
            </a:avLst>
          </a:prstGeom>
          <a:solidFill>
            <a:srgbClr val="0055A5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Century Gothic"/>
              </a:rPr>
              <a:t>*</a:t>
            </a:r>
            <a:r>
              <a:rPr lang="fr-FR" sz="2000" b="1" dirty="0"/>
              <a:t> la maquette</a:t>
            </a:r>
            <a:r>
              <a:rPr lang="fr-FR" sz="2000" dirty="0"/>
              <a:t> = model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2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20C2A3-1E51-727B-5594-7A9FB08C9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870448" cy="647577"/>
          </a:xfrm>
        </p:spPr>
        <p:txBody>
          <a:bodyPr>
            <a:normAutofit/>
          </a:bodyPr>
          <a:lstStyle/>
          <a:p>
            <a:r>
              <a:rPr lang="fr-FR" dirty="0"/>
              <a:t>Le château </a:t>
            </a:r>
            <a:r>
              <a:rPr lang="fr-FR"/>
              <a:t>du Clos Lucé</a:t>
            </a:r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A98DF0-CD01-46CE-5156-A86E8B1CA4FD}"/>
              </a:ext>
            </a:extLst>
          </p:cNvPr>
          <p:cNvSpPr txBox="1"/>
          <p:nvPr/>
        </p:nvSpPr>
        <p:spPr>
          <a:xfrm>
            <a:off x="5796534" y="149193"/>
            <a:ext cx="3935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Une professeure regarde une vidéo sur un réseau social…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928DC5-F11D-2733-3F91-23290F4435E6}"/>
              </a:ext>
            </a:extLst>
          </p:cNvPr>
          <p:cNvSpPr/>
          <p:nvPr/>
        </p:nvSpPr>
        <p:spPr>
          <a:xfrm>
            <a:off x="3577444" y="994209"/>
            <a:ext cx="8512885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/>
              <a:t>Je suis prof d’histoire, et je trouve cette vidéo tr</a:t>
            </a:r>
            <a:r>
              <a:rPr lang="fr-FR" sz="2000" dirty="0">
                <a:latin typeface="Century Gothic" panose="020B0502020202020204" pitchFamily="34" charset="0"/>
              </a:rPr>
              <a:t>ès intéressante !</a:t>
            </a:r>
            <a:endParaRPr lang="fr-FR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542B161-A269-1299-1C1A-698B93DF93F2}"/>
              </a:ext>
            </a:extLst>
          </p:cNvPr>
          <p:cNvSpPr/>
          <p:nvPr/>
        </p:nvSpPr>
        <p:spPr>
          <a:xfrm>
            <a:off x="3816096" y="1559787"/>
            <a:ext cx="8193024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L’histoire culturelle de ce bâtiment surprend ?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[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ED9C26-D78A-6ECD-E81F-72614BF838AA}"/>
              </a:ext>
            </a:extLst>
          </p:cNvPr>
          <p:cNvSpPr/>
          <p:nvPr/>
        </p:nvSpPr>
        <p:spPr>
          <a:xfrm>
            <a:off x="182880" y="2093848"/>
            <a:ext cx="10573512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Oui, et le film aide à imaginer la vie quotidienne de l’artiste,  Léonard de Vinci. </a:t>
            </a:r>
            <a:r>
              <a:rPr lang="fr-FR" sz="2000" b="1" dirty="0">
                <a:solidFill>
                  <a:schemeClr val="bg1"/>
                </a:solidFill>
              </a:rPr>
              <a:t>(me)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B0EF78-E52F-D8B3-CD58-849937D5CFF6}"/>
              </a:ext>
            </a:extLst>
          </p:cNvPr>
          <p:cNvSpPr/>
          <p:nvPr/>
        </p:nvSpPr>
        <p:spPr>
          <a:xfrm>
            <a:off x="3273552" y="2627909"/>
            <a:ext cx="873556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invite à visiter le château avec votre classe.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[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434AD5-E3BC-4BB0-A859-B1ABC1C547BD}"/>
              </a:ext>
            </a:extLst>
          </p:cNvPr>
          <p:cNvSpPr/>
          <p:nvPr/>
        </p:nvSpPr>
        <p:spPr>
          <a:xfrm>
            <a:off x="182880" y="4230092"/>
            <a:ext cx="11227308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Les maquettes des inventions intéressent. </a:t>
            </a:r>
            <a:r>
              <a:rPr lang="fr-FR" sz="2000" b="1" dirty="0">
                <a:solidFill>
                  <a:schemeClr val="bg1"/>
                </a:solidFill>
              </a:rPr>
              <a:t>(me) </a:t>
            </a:r>
            <a:r>
              <a:rPr lang="fr-FR" sz="2000" dirty="0">
                <a:solidFill>
                  <a:schemeClr val="bg1"/>
                </a:solidFill>
              </a:rPr>
              <a:t>Je trouve fascinantes.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fr-FR" sz="2000" b="1" dirty="0" err="1">
                <a:solidFill>
                  <a:schemeClr val="bg1"/>
                </a:solidFill>
              </a:rPr>
              <a:t>them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8C3494-D05D-CB38-3236-DEEF7B17708F}"/>
              </a:ext>
            </a:extLst>
          </p:cNvPr>
          <p:cNvSpPr/>
          <p:nvPr/>
        </p:nvSpPr>
        <p:spPr>
          <a:xfrm>
            <a:off x="1624584" y="4764153"/>
            <a:ext cx="10384536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 encourageons à jouer avec les maquettes dans le jardin !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[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sing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fr-FR" sz="2000" b="1" dirty="0" err="1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34764C-6619-B506-9918-5FB944A737CD}"/>
              </a:ext>
            </a:extLst>
          </p:cNvPr>
          <p:cNvSpPr/>
          <p:nvPr/>
        </p:nvSpPr>
        <p:spPr>
          <a:xfrm>
            <a:off x="182880" y="5298214"/>
            <a:ext cx="10573512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rgbClr val="0055A5"/>
                </a:solidFill>
              </a:rPr>
              <a:t>Vous connaissez bien ? </a:t>
            </a:r>
            <a:r>
              <a:rPr lang="fr-FR" sz="2000" b="1" dirty="0">
                <a:solidFill>
                  <a:srgbClr val="0055A5"/>
                </a:solidFill>
              </a:rPr>
              <a:t>(</a:t>
            </a:r>
            <a:r>
              <a:rPr lang="fr-FR" sz="2000" b="1" dirty="0" err="1">
                <a:solidFill>
                  <a:srgbClr val="0055A5"/>
                </a:solidFill>
              </a:rPr>
              <a:t>them</a:t>
            </a:r>
            <a:r>
              <a:rPr lang="fr-FR" sz="2000" b="1" dirty="0">
                <a:solidFill>
                  <a:srgbClr val="0055A5"/>
                </a:solidFill>
              </a:rPr>
              <a:t>)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A38DD3-2431-9DB2-5A61-EDBF77909A8B}"/>
              </a:ext>
            </a:extLst>
          </p:cNvPr>
          <p:cNvSpPr/>
          <p:nvPr/>
        </p:nvSpPr>
        <p:spPr>
          <a:xfrm>
            <a:off x="3273552" y="5832274"/>
            <a:ext cx="873556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Oui, les maquettes aident à expliquer la science.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(us)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7A2E7D1-2E47-7B7B-DC95-08BC6E4FE4B7}"/>
              </a:ext>
            </a:extLst>
          </p:cNvPr>
          <p:cNvSpPr/>
          <p:nvPr/>
        </p:nvSpPr>
        <p:spPr>
          <a:xfrm>
            <a:off x="182880" y="3161969"/>
            <a:ext cx="10573512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Je cherche sur le plan.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fr-FR" sz="2000" b="1" dirty="0" err="1">
                <a:solidFill>
                  <a:schemeClr val="bg1"/>
                </a:solidFill>
              </a:rPr>
              <a:t>you</a:t>
            </a:r>
            <a:r>
              <a:rPr lang="fr-FR" sz="2000" b="1" dirty="0">
                <a:solidFill>
                  <a:schemeClr val="bg1"/>
                </a:solidFill>
              </a:rPr>
              <a:t> [pl])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B72220-EA9B-CAA7-7098-7B0393BD9648}"/>
              </a:ext>
            </a:extLst>
          </p:cNvPr>
          <p:cNvSpPr/>
          <p:nvPr/>
        </p:nvSpPr>
        <p:spPr>
          <a:xfrm>
            <a:off x="3273552" y="3696031"/>
            <a:ext cx="8735568" cy="50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 trouvez près du château d’Amboise.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(us)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04422C-C387-A084-EFAB-12EA9D20A527}"/>
              </a:ext>
            </a:extLst>
          </p:cNvPr>
          <p:cNvSpPr/>
          <p:nvPr/>
        </p:nvSpPr>
        <p:spPr>
          <a:xfrm>
            <a:off x="3557195" y="1558330"/>
            <a:ext cx="8512885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L’histoire culturelle de ce bâtiment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surprend ?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A59017-356C-4160-96F7-25D5714B8DB5}"/>
              </a:ext>
            </a:extLst>
          </p:cNvPr>
          <p:cNvSpPr/>
          <p:nvPr/>
        </p:nvSpPr>
        <p:spPr>
          <a:xfrm>
            <a:off x="182880" y="2086032"/>
            <a:ext cx="11227308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Oui, et le film </a:t>
            </a:r>
            <a:r>
              <a:rPr lang="fr-FR" sz="2000" b="1" dirty="0">
                <a:solidFill>
                  <a:schemeClr val="bg1"/>
                </a:solidFill>
              </a:rPr>
              <a:t>m’</a:t>
            </a:r>
            <a:r>
              <a:rPr lang="fr-FR" sz="2000" dirty="0">
                <a:solidFill>
                  <a:schemeClr val="bg1"/>
                </a:solidFill>
              </a:rPr>
              <a:t>aide à imaginer la vie quotidienne de l’artiste,  Léonard de Vinci. </a:t>
            </a:r>
            <a:r>
              <a:rPr lang="fr-FR" sz="2000" b="1" dirty="0">
                <a:solidFill>
                  <a:schemeClr val="bg1"/>
                </a:solidFill>
              </a:rPr>
              <a:t>(me)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DFD4D24-454B-E88A-280A-CF495B6967D3}"/>
              </a:ext>
            </a:extLst>
          </p:cNvPr>
          <p:cNvSpPr/>
          <p:nvPr/>
        </p:nvSpPr>
        <p:spPr>
          <a:xfrm>
            <a:off x="3273552" y="2620092"/>
            <a:ext cx="8735568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On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invite à visiter le château avec votre classe.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fml])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5245605-857A-69DF-D081-FD6B6370AA60}"/>
              </a:ext>
            </a:extLst>
          </p:cNvPr>
          <p:cNvSpPr/>
          <p:nvPr/>
        </p:nvSpPr>
        <p:spPr>
          <a:xfrm>
            <a:off x="182880" y="3161969"/>
            <a:ext cx="10573512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Je </a:t>
            </a:r>
            <a:r>
              <a:rPr lang="fr-FR" sz="2000" b="1" dirty="0">
                <a:solidFill>
                  <a:schemeClr val="bg1"/>
                </a:solidFill>
              </a:rPr>
              <a:t>vous</a:t>
            </a:r>
            <a:r>
              <a:rPr lang="fr-FR" sz="2000" dirty="0">
                <a:solidFill>
                  <a:schemeClr val="bg1"/>
                </a:solidFill>
              </a:rPr>
              <a:t> cherche sur le plan.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en-GB" sz="2000" b="1" dirty="0">
                <a:solidFill>
                  <a:schemeClr val="bg1"/>
                </a:solidFill>
              </a:rPr>
              <a:t>you</a:t>
            </a:r>
            <a:r>
              <a:rPr lang="fr-FR" sz="2000" b="1" dirty="0">
                <a:solidFill>
                  <a:schemeClr val="bg1"/>
                </a:solidFill>
              </a:rPr>
              <a:t> [pl])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794740C-F1E6-C77A-4324-E16C5E444EF3}"/>
              </a:ext>
            </a:extLst>
          </p:cNvPr>
          <p:cNvSpPr/>
          <p:nvPr/>
        </p:nvSpPr>
        <p:spPr>
          <a:xfrm>
            <a:off x="3273552" y="3665973"/>
            <a:ext cx="8735568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 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trouvez près du château d’Amboise.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(us)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1783F0C-8462-1625-282C-EB600AE1AB8E}"/>
              </a:ext>
            </a:extLst>
          </p:cNvPr>
          <p:cNvSpPr/>
          <p:nvPr/>
        </p:nvSpPr>
        <p:spPr>
          <a:xfrm>
            <a:off x="182880" y="4230092"/>
            <a:ext cx="11227308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Les maquettes des inventions </a:t>
            </a:r>
            <a:r>
              <a:rPr lang="fr-FR" sz="2000" b="1" dirty="0">
                <a:solidFill>
                  <a:schemeClr val="bg1"/>
                </a:solidFill>
              </a:rPr>
              <a:t>m’</a:t>
            </a:r>
            <a:r>
              <a:rPr lang="fr-FR" sz="2000" dirty="0">
                <a:solidFill>
                  <a:schemeClr val="bg1"/>
                </a:solidFill>
              </a:rPr>
              <a:t>intéressent. </a:t>
            </a:r>
            <a:r>
              <a:rPr lang="fr-FR" sz="2000" b="1" dirty="0">
                <a:solidFill>
                  <a:schemeClr val="bg1"/>
                </a:solidFill>
              </a:rPr>
              <a:t>(me) </a:t>
            </a:r>
            <a:r>
              <a:rPr lang="fr-FR" sz="2000" dirty="0">
                <a:solidFill>
                  <a:schemeClr val="bg1"/>
                </a:solidFill>
              </a:rPr>
              <a:t>Je </a:t>
            </a:r>
            <a:r>
              <a:rPr lang="fr-FR" sz="2000" b="1" dirty="0">
                <a:solidFill>
                  <a:schemeClr val="bg1"/>
                </a:solidFill>
              </a:rPr>
              <a:t>les</a:t>
            </a:r>
            <a:r>
              <a:rPr lang="fr-FR" sz="2000" dirty="0">
                <a:solidFill>
                  <a:schemeClr val="bg1"/>
                </a:solidFill>
              </a:rPr>
              <a:t> trouve fascinantes.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en-GB" sz="2000" b="1" dirty="0">
                <a:solidFill>
                  <a:schemeClr val="bg1"/>
                </a:solidFill>
              </a:rPr>
              <a:t>them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EEA2F8F-D7B4-1436-4423-5599CB57D502}"/>
              </a:ext>
            </a:extLst>
          </p:cNvPr>
          <p:cNvSpPr/>
          <p:nvPr/>
        </p:nvSpPr>
        <p:spPr>
          <a:xfrm>
            <a:off x="1201271" y="4794213"/>
            <a:ext cx="10807849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vous 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encourageons à jouer avec les maquettes dans le jardin !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 [sing. fml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])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0D77EA6-2FCA-4E60-0C92-36619A470F14}"/>
              </a:ext>
            </a:extLst>
          </p:cNvPr>
          <p:cNvSpPr/>
          <p:nvPr/>
        </p:nvSpPr>
        <p:spPr>
          <a:xfrm>
            <a:off x="182880" y="5298216"/>
            <a:ext cx="10573512" cy="504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Vous comprenez bien ?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fr-FR" sz="2000" b="1" dirty="0" err="1">
                <a:solidFill>
                  <a:schemeClr val="bg1"/>
                </a:solidFill>
              </a:rPr>
              <a:t>them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4287478-26CA-6DFE-C161-07D01B4436AB}"/>
              </a:ext>
            </a:extLst>
          </p:cNvPr>
          <p:cNvSpPr/>
          <p:nvPr/>
        </p:nvSpPr>
        <p:spPr>
          <a:xfrm>
            <a:off x="162760" y="5298212"/>
            <a:ext cx="10573512" cy="504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Vous </a:t>
            </a:r>
            <a:r>
              <a:rPr lang="fr-FR" sz="2000" b="1" dirty="0">
                <a:solidFill>
                  <a:schemeClr val="bg1"/>
                </a:solidFill>
              </a:rPr>
              <a:t>les</a:t>
            </a:r>
            <a:r>
              <a:rPr lang="fr-FR" sz="2000" dirty="0">
                <a:solidFill>
                  <a:schemeClr val="bg1"/>
                </a:solidFill>
              </a:rPr>
              <a:t> comprenez bien ? </a:t>
            </a:r>
            <a:r>
              <a:rPr lang="fr-FR" sz="2000" b="1" dirty="0">
                <a:solidFill>
                  <a:schemeClr val="bg1"/>
                </a:solidFill>
              </a:rPr>
              <a:t>(</a:t>
            </a:r>
            <a:r>
              <a:rPr lang="en-GB" sz="2000" b="1" dirty="0">
                <a:solidFill>
                  <a:schemeClr val="bg1"/>
                </a:solidFill>
              </a:rPr>
              <a:t>them</a:t>
            </a:r>
            <a:r>
              <a:rPr lang="fr-FR" sz="20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D30C6E9-E577-77BB-6D7B-95A12DA4B921}"/>
              </a:ext>
            </a:extLst>
          </p:cNvPr>
          <p:cNvSpPr/>
          <p:nvPr/>
        </p:nvSpPr>
        <p:spPr>
          <a:xfrm>
            <a:off x="3273552" y="5822996"/>
            <a:ext cx="8735568" cy="504000"/>
          </a:xfrm>
          <a:prstGeom prst="roundRect">
            <a:avLst/>
          </a:prstGeom>
          <a:solidFill>
            <a:srgbClr val="FFF6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Oui, les maquettes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nous</a:t>
            </a:r>
            <a:r>
              <a:rPr lang="fr-FR" sz="2000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aident à expliquer la science. 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</a:t>
            </a:r>
            <a:r>
              <a:rPr lang="fr-FR" sz="2000" b="1" dirty="0">
                <a:ln w="0"/>
                <a:solidFill>
                  <a:srgbClr val="0055A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F6C51448-79A3-5B81-22BA-561D036B150F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5C1259-BF5E-779C-7175-ACE286B4437B}"/>
              </a:ext>
            </a:extLst>
          </p:cNvPr>
          <p:cNvSpPr txBox="1"/>
          <p:nvPr/>
        </p:nvSpPr>
        <p:spPr>
          <a:xfrm>
            <a:off x="162760" y="784541"/>
            <a:ext cx="29236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…et elle poste des commentaires. </a:t>
            </a:r>
          </a:p>
          <a:p>
            <a:r>
              <a:rPr lang="fr-FR" sz="2000" dirty="0">
                <a:solidFill>
                  <a:schemeClr val="tx2"/>
                </a:solidFill>
              </a:rPr>
              <a:t>Lis le texte. Où écrit-on les pronoms ?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7407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98D6E0-0CD7-F71A-0C94-F8F8DC18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9015984" cy="647577"/>
          </a:xfrm>
        </p:spPr>
        <p:txBody>
          <a:bodyPr>
            <a:normAutofit/>
          </a:bodyPr>
          <a:lstStyle/>
          <a:p>
            <a:r>
              <a:rPr lang="en-GB" dirty="0"/>
              <a:t>Negation with direct object pronouns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F88B86-3A26-FACA-1397-E71F90639260}"/>
              </a:ext>
            </a:extLst>
          </p:cNvPr>
          <p:cNvSpPr txBox="1"/>
          <p:nvPr/>
        </p:nvSpPr>
        <p:spPr>
          <a:xfrm>
            <a:off x="247557" y="914220"/>
            <a:ext cx="106272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In a negative sentence, the direct object pronoun goes after </a:t>
            </a:r>
            <a:r>
              <a:rPr lang="en-GB" sz="2400" b="1" dirty="0">
                <a:solidFill>
                  <a:schemeClr val="tx2"/>
                </a:solidFill>
              </a:rPr>
              <a:t>ne</a:t>
            </a:r>
            <a:r>
              <a:rPr lang="en-GB" sz="2400" dirty="0">
                <a:solidFill>
                  <a:schemeClr val="tx2"/>
                </a:solidFill>
              </a:rPr>
              <a:t> and before the verb.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18F0D-E35A-A0CB-9D03-A8897CD786D7}"/>
              </a:ext>
            </a:extLst>
          </p:cNvPr>
          <p:cNvSpPr txBox="1"/>
          <p:nvPr/>
        </p:nvSpPr>
        <p:spPr>
          <a:xfrm>
            <a:off x="1521185" y="1920494"/>
            <a:ext cx="3822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</a:rPr>
              <a:t>Je ne </a:t>
            </a:r>
            <a:r>
              <a:rPr lang="fr-FR" sz="2400" b="1" dirty="0">
                <a:solidFill>
                  <a:schemeClr val="tx2"/>
                </a:solidFill>
              </a:rPr>
              <a:t>le </a:t>
            </a:r>
            <a:r>
              <a:rPr lang="fr-FR" sz="2400" dirty="0">
                <a:solidFill>
                  <a:schemeClr val="tx2"/>
                </a:solidFill>
              </a:rPr>
              <a:t>vends pas.</a:t>
            </a: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1215E6-78DF-512F-CDAA-3810A87702D0}"/>
              </a:ext>
            </a:extLst>
          </p:cNvPr>
          <p:cNvSpPr txBox="1"/>
          <p:nvPr/>
        </p:nvSpPr>
        <p:spPr>
          <a:xfrm>
            <a:off x="1722377" y="2464190"/>
            <a:ext cx="3420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I’m not selling </a:t>
            </a:r>
            <a:r>
              <a:rPr lang="en-GB" sz="2400" b="1" dirty="0">
                <a:solidFill>
                  <a:schemeClr val="tx2"/>
                </a:solidFill>
              </a:rPr>
              <a:t>it.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3A8312-B478-ADC6-72F3-90828A7A085F}"/>
              </a:ext>
            </a:extLst>
          </p:cNvPr>
          <p:cNvSpPr txBox="1"/>
          <p:nvPr/>
        </p:nvSpPr>
        <p:spPr>
          <a:xfrm>
            <a:off x="7520234" y="1920494"/>
            <a:ext cx="33921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2"/>
                </a:solidFill>
              </a:rPr>
              <a:t>Il ne </a:t>
            </a:r>
            <a:r>
              <a:rPr lang="fr-FR" sz="2400" b="1" dirty="0">
                <a:solidFill>
                  <a:schemeClr val="tx2"/>
                </a:solidFill>
              </a:rPr>
              <a:t>vous</a:t>
            </a:r>
            <a:r>
              <a:rPr lang="fr-FR" sz="2400" dirty="0">
                <a:solidFill>
                  <a:schemeClr val="tx2"/>
                </a:solidFill>
              </a:rPr>
              <a:t> aide pas.</a:t>
            </a:r>
            <a:endParaRPr lang="fr-FR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BB334C-1B3F-E7F2-E6FF-AF678CEC1348}"/>
              </a:ext>
            </a:extLst>
          </p:cNvPr>
          <p:cNvSpPr txBox="1"/>
          <p:nvPr/>
        </p:nvSpPr>
        <p:spPr>
          <a:xfrm>
            <a:off x="7380767" y="2464190"/>
            <a:ext cx="3671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He doesn’t help </a:t>
            </a:r>
            <a:r>
              <a:rPr lang="en-GB" sz="2400" b="1" dirty="0">
                <a:solidFill>
                  <a:schemeClr val="tx2"/>
                </a:solidFill>
              </a:rPr>
              <a:t>you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  <a:endParaRPr lang="en-GB" sz="2400" dirty="0"/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9C5F45EC-73CD-356D-C56F-EE747E5B23AC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2FF06-1BB6-A9A4-FC5F-6C355BE85CEE}"/>
              </a:ext>
            </a:extLst>
          </p:cNvPr>
          <p:cNvSpPr/>
          <p:nvPr/>
        </p:nvSpPr>
        <p:spPr>
          <a:xfrm>
            <a:off x="1945687" y="3088763"/>
            <a:ext cx="3016957" cy="3016957"/>
          </a:xfrm>
          <a:prstGeom prst="roundRect">
            <a:avLst/>
          </a:prstGeom>
          <a:blipFill dpi="0" rotWithShape="1">
            <a:blip r:embed="rId3"/>
            <a:srcRect/>
            <a:stretch>
              <a:fillRect l="-15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5B26B5D-4D22-8DD4-F333-DE92FD3E1B46}"/>
              </a:ext>
            </a:extLst>
          </p:cNvPr>
          <p:cNvSpPr/>
          <p:nvPr/>
        </p:nvSpPr>
        <p:spPr>
          <a:xfrm>
            <a:off x="7707812" y="3088763"/>
            <a:ext cx="3016957" cy="3016957"/>
          </a:xfrm>
          <a:prstGeom prst="roundRect">
            <a:avLst/>
          </a:prstGeom>
          <a:blipFill dpi="0" rotWithShape="1">
            <a:blip r:embed="rId4"/>
            <a:srcRect/>
            <a:stretch>
              <a:fillRect l="-15000" r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B3201B95-4240-E5C9-D1C9-1BDC82D57A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3"/>
          <a:stretch/>
        </p:blipFill>
        <p:spPr>
          <a:xfrm>
            <a:off x="3837410" y="4843239"/>
            <a:ext cx="999005" cy="110054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ADD53CC-5E75-2569-F749-222C8B0448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3"/>
          <a:stretch/>
        </p:blipFill>
        <p:spPr>
          <a:xfrm>
            <a:off x="9500559" y="4843239"/>
            <a:ext cx="999005" cy="11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8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6BA8D9-D900-9441-CBDB-1D066C060F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639" y="971606"/>
            <a:ext cx="8025869" cy="54447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55A5"/>
                </a:solidFill>
              </a:rPr>
              <a:t>e.g. Je découvre de nouveaux styles étonnants 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Les spectacles énormes me surprennent.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Vous, mannequins* célèbres, je vous trouve vraiment jolis.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Je te trouve travailleur.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Je visite le spectacle gratuit.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Les stylistes créent des collections uniques.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Un styliste intègre les influences traditionnelles et nouvelles.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Je trouve la collection belle.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La production de nouveaux vêtements cause la destruction de l’environnement.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fr-FR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A096CD-304D-E515-03AE-8934A603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6769290" cy="647577"/>
          </a:xfrm>
        </p:spPr>
        <p:txBody>
          <a:bodyPr>
            <a:normAutofit/>
          </a:bodyPr>
          <a:lstStyle/>
          <a:p>
            <a:r>
              <a:rPr lang="fr-FR" sz="2800" dirty="0"/>
              <a:t>La Semaine de la mode à Paris</a:t>
            </a:r>
          </a:p>
        </p:txBody>
      </p:sp>
      <p:pic>
        <p:nvPicPr>
          <p:cNvPr id="1028" name="Picture 4" descr="Free photos of Fashion show">
            <a:extLst>
              <a:ext uri="{FF2B5EF4-FFF2-40B4-BE49-F238E27FC236}">
                <a16:creationId xmlns:a16="http://schemas.microsoft.com/office/drawing/2014/main" id="{2EFBAC97-E8A9-1826-B9DC-E70C16FB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90" y="971606"/>
            <a:ext cx="2938264" cy="440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F4DB3A-5CCF-EB82-AEE5-7BD9CF51B6DF}"/>
              </a:ext>
            </a:extLst>
          </p:cNvPr>
          <p:cNvSpPr txBox="1"/>
          <p:nvPr/>
        </p:nvSpPr>
        <p:spPr>
          <a:xfrm>
            <a:off x="821641" y="1095619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découvre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EC831-056B-7C27-766B-F1ACF4953B88}"/>
              </a:ext>
            </a:extLst>
          </p:cNvPr>
          <p:cNvSpPr txBox="1"/>
          <p:nvPr/>
        </p:nvSpPr>
        <p:spPr>
          <a:xfrm>
            <a:off x="721505" y="3408030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visite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892BE3-ACE2-B48F-DEA9-EF5369D866CE}"/>
              </a:ext>
            </a:extLst>
          </p:cNvPr>
          <p:cNvSpPr txBox="1"/>
          <p:nvPr/>
        </p:nvSpPr>
        <p:spPr>
          <a:xfrm>
            <a:off x="721505" y="1662403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spectacles énormes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 surprennent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E259E-A3CA-B565-1AA0-83283FA499AC}"/>
              </a:ext>
            </a:extLst>
          </p:cNvPr>
          <p:cNvSpPr txBox="1"/>
          <p:nvPr/>
        </p:nvSpPr>
        <p:spPr>
          <a:xfrm>
            <a:off x="721505" y="3993845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stylistes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créent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70ECA-1D43-BC5E-F484-B16008A7E259}"/>
              </a:ext>
            </a:extLst>
          </p:cNvPr>
          <p:cNvSpPr txBox="1"/>
          <p:nvPr/>
        </p:nvSpPr>
        <p:spPr>
          <a:xfrm>
            <a:off x="721505" y="4579660"/>
            <a:ext cx="75053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 styliste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intègre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0355F4-4403-B9B9-1261-D0F1C7B0B2A8}"/>
              </a:ext>
            </a:extLst>
          </p:cNvPr>
          <p:cNvSpPr txBox="1"/>
          <p:nvPr/>
        </p:nvSpPr>
        <p:spPr>
          <a:xfrm>
            <a:off x="721505" y="5090242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trouve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belle.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EE7C3-D459-50CC-3C31-358E39ADBA78}"/>
              </a:ext>
            </a:extLst>
          </p:cNvPr>
          <p:cNvSpPr txBox="1"/>
          <p:nvPr/>
        </p:nvSpPr>
        <p:spPr>
          <a:xfrm>
            <a:off x="721505" y="5629891"/>
            <a:ext cx="775630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production de nouveaux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vêtements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cause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9EBAAF-88D4-FC14-42DC-704BF0D437E2}"/>
              </a:ext>
            </a:extLst>
          </p:cNvPr>
          <p:cNvSpPr txBox="1"/>
          <p:nvPr/>
        </p:nvSpPr>
        <p:spPr>
          <a:xfrm>
            <a:off x="721505" y="2239383"/>
            <a:ext cx="82395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Vous, mannequins* célèbres, j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vous trouve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vraiment jolis.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0FA18-0466-C201-FE2D-B4616EDFF32E}"/>
              </a:ext>
            </a:extLst>
          </p:cNvPr>
          <p:cNvSpPr txBox="1"/>
          <p:nvPr/>
        </p:nvSpPr>
        <p:spPr>
          <a:xfrm>
            <a:off x="721505" y="2816363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te trouve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travailleur.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FA5A603E-A5FB-CFF6-6E44-29382E89ADF9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39B1FA83-FC5B-AFD3-0E23-A740F06B29C4}"/>
              </a:ext>
            </a:extLst>
          </p:cNvPr>
          <p:cNvSpPr/>
          <p:nvPr/>
        </p:nvSpPr>
        <p:spPr>
          <a:xfrm>
            <a:off x="8847510" y="5648597"/>
            <a:ext cx="3202623" cy="504000"/>
          </a:xfrm>
          <a:prstGeom prst="wedgeRoundRectCallout">
            <a:avLst>
              <a:gd name="adj1" fmla="val -19357"/>
              <a:gd name="adj2" fmla="val -37442"/>
              <a:gd name="adj3" fmla="val 16667"/>
            </a:avLst>
          </a:prstGeom>
          <a:solidFill>
            <a:srgbClr val="0055A5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Century Gothic"/>
              </a:rPr>
              <a:t>*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mannequin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model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7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6BA8D9-D900-9441-CBDB-1D066C060F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3994" y="948069"/>
            <a:ext cx="8593516" cy="544476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solidFill>
                  <a:srgbClr val="0055A5"/>
                </a:solidFill>
              </a:rPr>
              <a:t>e.g. Je découvre un nouveau style étonnant 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Les spectacles énormes me surprennent.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Vous, le mannequin* célèbre, je vous trouve vraiment joli.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Je te trouve travailleur.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Le spectacle gratuit, je le visite..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Une collection unique, les stylistes la créent.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L’influence des styles traditionnels, un styliste l’intègre.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La collection, je la trouve belle.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fr-FR" sz="2000" dirty="0">
                <a:solidFill>
                  <a:srgbClr val="0055A5"/>
                </a:solidFill>
              </a:rPr>
              <a:t>La destruction de l’environnement, la production de</a:t>
            </a:r>
          </a:p>
          <a:p>
            <a:pPr>
              <a:lnSpc>
                <a:spcPct val="100000"/>
              </a:lnSpc>
            </a:pPr>
            <a:r>
              <a:rPr lang="fr-FR" sz="2000" dirty="0">
                <a:solidFill>
                  <a:srgbClr val="0055A5"/>
                </a:solidFill>
              </a:rPr>
              <a:t> nouveaux vêtements  la cause.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fr-FR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A096CD-304D-E515-03AE-8934A603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6769290" cy="647577"/>
          </a:xfrm>
        </p:spPr>
        <p:txBody>
          <a:bodyPr>
            <a:normAutofit/>
          </a:bodyPr>
          <a:lstStyle/>
          <a:p>
            <a:r>
              <a:rPr lang="fr-FR" sz="2800" dirty="0"/>
              <a:t>La Semaine de la mode à Paris</a:t>
            </a:r>
          </a:p>
        </p:txBody>
      </p:sp>
      <p:pic>
        <p:nvPicPr>
          <p:cNvPr id="1028" name="Picture 4" descr="Free photos of Fashion show">
            <a:extLst>
              <a:ext uri="{FF2B5EF4-FFF2-40B4-BE49-F238E27FC236}">
                <a16:creationId xmlns:a16="http://schemas.microsoft.com/office/drawing/2014/main" id="{2EFBAC97-E8A9-1826-B9DC-E70C16FB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640" y="1208314"/>
            <a:ext cx="2832127" cy="424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F4DB3A-5CCF-EB82-AEE5-7BD9CF51B6DF}"/>
              </a:ext>
            </a:extLst>
          </p:cNvPr>
          <p:cNvSpPr txBox="1"/>
          <p:nvPr/>
        </p:nvSpPr>
        <p:spPr>
          <a:xfrm>
            <a:off x="850818" y="1046629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découvre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EC831-056B-7C27-766B-F1ACF4953B88}"/>
              </a:ext>
            </a:extLst>
          </p:cNvPr>
          <p:cNvSpPr txBox="1"/>
          <p:nvPr/>
        </p:nvSpPr>
        <p:spPr>
          <a:xfrm>
            <a:off x="3378510" y="3227033"/>
            <a:ext cx="371323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le visite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892BE3-ACE2-B48F-DEA9-EF5369D866CE}"/>
              </a:ext>
            </a:extLst>
          </p:cNvPr>
          <p:cNvSpPr txBox="1"/>
          <p:nvPr/>
        </p:nvSpPr>
        <p:spPr>
          <a:xfrm>
            <a:off x="709873" y="1627823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spectacles énormes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me surprennent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FE259E-A3CA-B565-1AA0-83283FA499AC}"/>
              </a:ext>
            </a:extLst>
          </p:cNvPr>
          <p:cNvSpPr txBox="1"/>
          <p:nvPr/>
        </p:nvSpPr>
        <p:spPr>
          <a:xfrm>
            <a:off x="3511814" y="3770003"/>
            <a:ext cx="40857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les stylistes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créent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070ECA-1D43-BC5E-F484-B16008A7E259}"/>
              </a:ext>
            </a:extLst>
          </p:cNvPr>
          <p:cNvSpPr txBox="1"/>
          <p:nvPr/>
        </p:nvSpPr>
        <p:spPr>
          <a:xfrm>
            <a:off x="4970908" y="4338395"/>
            <a:ext cx="36939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 styliste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l’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intègre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0355F4-4403-B9B9-1261-D0F1C7B0B2A8}"/>
              </a:ext>
            </a:extLst>
          </p:cNvPr>
          <p:cNvSpPr txBox="1"/>
          <p:nvPr/>
        </p:nvSpPr>
        <p:spPr>
          <a:xfrm>
            <a:off x="2449820" y="4877722"/>
            <a:ext cx="38068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trouve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belle.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2EE7C3-D459-50CC-3C31-358E39ADBA78}"/>
              </a:ext>
            </a:extLst>
          </p:cNvPr>
          <p:cNvSpPr txBox="1"/>
          <p:nvPr/>
        </p:nvSpPr>
        <p:spPr>
          <a:xfrm>
            <a:off x="253994" y="5719631"/>
            <a:ext cx="50954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nouveaux vêtements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la cause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9EBAAF-88D4-FC14-42DC-704BF0D437E2}"/>
              </a:ext>
            </a:extLst>
          </p:cNvPr>
          <p:cNvSpPr txBox="1"/>
          <p:nvPr/>
        </p:nvSpPr>
        <p:spPr>
          <a:xfrm>
            <a:off x="709872" y="2185326"/>
            <a:ext cx="82395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Vous, le mannequin* célèbre, j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vous trouve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vraiment joli.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0FA18-0466-C201-FE2D-B4616EDFF32E}"/>
              </a:ext>
            </a:extLst>
          </p:cNvPr>
          <p:cNvSpPr txBox="1"/>
          <p:nvPr/>
        </p:nvSpPr>
        <p:spPr>
          <a:xfrm>
            <a:off x="709872" y="2731524"/>
            <a:ext cx="73998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te trouve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pas </a:t>
            </a:r>
            <a:r>
              <a:rPr kumimoji="0" lang="fr-FR" sz="2000" b="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travailleur.</a:t>
            </a:r>
            <a:endParaRPr kumimoji="0" lang="fr-FR" sz="2000" b="0" i="0" u="none" strike="noStrike" kern="1200" cap="none" spc="0" normalizeH="0" baseline="0" dirty="0">
              <a:ln>
                <a:noFill/>
              </a:ln>
              <a:solidFill>
                <a:srgbClr val="0055A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ounded Rectangle 46">
            <a:extLst>
              <a:ext uri="{FF2B5EF4-FFF2-40B4-BE49-F238E27FC236}">
                <a16:creationId xmlns:a16="http://schemas.microsoft.com/office/drawing/2014/main" id="{31DEDBB2-81E0-D6D2-9A03-ADADA8401EBD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4E8EEA0-3464-E0ED-22CE-4DC4FFCB23BD}"/>
              </a:ext>
            </a:extLst>
          </p:cNvPr>
          <p:cNvSpPr/>
          <p:nvPr/>
        </p:nvSpPr>
        <p:spPr>
          <a:xfrm>
            <a:off x="8847510" y="5648597"/>
            <a:ext cx="3202623" cy="504000"/>
          </a:xfrm>
          <a:prstGeom prst="wedgeRoundRectCallout">
            <a:avLst>
              <a:gd name="adj1" fmla="val -19357"/>
              <a:gd name="adj2" fmla="val -37442"/>
              <a:gd name="adj3" fmla="val 16667"/>
            </a:avLst>
          </a:prstGeom>
          <a:solidFill>
            <a:srgbClr val="0055A5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FFFF"/>
                </a:solidFill>
                <a:latin typeface="Century Gothic"/>
              </a:rPr>
              <a:t>*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mannequin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= model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DEBD6-5D53-994C-7E63-3FEC7A29C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06" y="870043"/>
            <a:ext cx="5714999" cy="5524500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PARTENAIRE A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Do they celebrate Fashion Week every year?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Does the president open the show?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How do you find the clothes?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Do they invite you to the show?</a:t>
            </a:r>
          </a:p>
          <a:p>
            <a:pPr marL="358775" indent="-358775">
              <a:buAutoNum type="arabicPeriod"/>
            </a:pPr>
            <a:r>
              <a:rPr lang="en-GB" sz="2000" dirty="0">
                <a:solidFill>
                  <a:schemeClr val="tx2"/>
                </a:solidFill>
              </a:rPr>
              <a:t>Do they sell the clothes? (H)</a:t>
            </a:r>
          </a:p>
          <a:p>
            <a:endParaRPr lang="fr-FR" sz="2000" dirty="0">
              <a:solidFill>
                <a:schemeClr val="tx2"/>
              </a:solidFill>
            </a:endParaRP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Yes, it interests me a lot.</a:t>
            </a: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Yes, I encourage you (sing.) to go to the show.</a:t>
            </a: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I find it...</a:t>
            </a: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No, I don’t buy it often.</a:t>
            </a:r>
          </a:p>
          <a:p>
            <a:pPr marL="358775" indent="-358775">
              <a:buAutoNum type="alphaUcPeriod"/>
            </a:pPr>
            <a:r>
              <a:rPr lang="en-GB" sz="2000" dirty="0">
                <a:solidFill>
                  <a:schemeClr val="tx2"/>
                </a:solidFill>
              </a:rPr>
              <a:t>No, she doesn’t help us to choose our clothes. (H)</a:t>
            </a:r>
          </a:p>
          <a:p>
            <a:endParaRPr lang="fr-FR" sz="2000" dirty="0">
              <a:solidFill>
                <a:schemeClr val="tx2"/>
              </a:solidFill>
            </a:endParaRPr>
          </a:p>
          <a:p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FCAB9-F01C-1713-15B9-C8FD3CF9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381"/>
            <a:ext cx="7261413" cy="647577"/>
          </a:xfrm>
        </p:spPr>
        <p:txBody>
          <a:bodyPr>
            <a:normAutofit/>
          </a:bodyPr>
          <a:lstStyle/>
          <a:p>
            <a:r>
              <a:rPr lang="fr-FR" dirty="0"/>
              <a:t>La Semaine de la mode à Paris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0B461A3-EED8-42D1-CC5E-081B96563858}"/>
              </a:ext>
            </a:extLst>
          </p:cNvPr>
          <p:cNvSpPr txBox="1">
            <a:spLocks/>
          </p:cNvSpPr>
          <p:nvPr/>
        </p:nvSpPr>
        <p:spPr>
          <a:xfrm>
            <a:off x="5827105" y="870043"/>
            <a:ext cx="6116747" cy="5524500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2200" b="1" dirty="0">
                <a:solidFill>
                  <a:schemeClr val="tx2"/>
                </a:solidFill>
              </a:rPr>
              <a:t>PARTENAIRE B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They celebrate it every spring and every autumn.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No, he doesn’t open it.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I find them…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No, they don’t invite me.</a:t>
            </a:r>
          </a:p>
          <a:p>
            <a:pPr marL="358775" indent="-358775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r>
              <a:rPr lang="en-GB" sz="2200" dirty="0">
                <a:solidFill>
                  <a:schemeClr val="tx2"/>
                </a:solidFill>
              </a:rPr>
              <a:t>No, they don’t sell them. (H)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AutoNum type="arabicPeriod"/>
            </a:pPr>
            <a:endParaRPr lang="en-GB" sz="1700" dirty="0">
              <a:solidFill>
                <a:schemeClr val="tx2"/>
              </a:solidFill>
            </a:endParaRPr>
          </a:p>
          <a:p>
            <a:pPr marL="358775" indent="-358775">
              <a:lnSpc>
                <a:spcPct val="11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Does the culture interest you?</a:t>
            </a:r>
          </a:p>
          <a:p>
            <a:pPr marL="358775" indent="-358775">
              <a:lnSpc>
                <a:spcPct val="11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Do you encourage me to go to the show?</a:t>
            </a:r>
          </a:p>
          <a:p>
            <a:pPr marL="358775" indent="-358775">
              <a:lnSpc>
                <a:spcPct val="11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Where do you find the list of events?</a:t>
            </a:r>
          </a:p>
          <a:p>
            <a:pPr marL="358775" indent="-358775">
              <a:lnSpc>
                <a:spcPct val="11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Do you buy the newspaper every day?</a:t>
            </a:r>
          </a:p>
          <a:p>
            <a:pPr marL="358775" indent="-358775">
              <a:lnSpc>
                <a:spcPct val="120000"/>
              </a:lnSpc>
              <a:buAutoNum type="alphaUcPeriod"/>
            </a:pPr>
            <a:r>
              <a:rPr lang="en-GB" sz="2200" dirty="0">
                <a:solidFill>
                  <a:schemeClr val="tx2"/>
                </a:solidFill>
              </a:rPr>
              <a:t>Does your mother help you (pl.) to choose your clothes? (H)</a:t>
            </a:r>
          </a:p>
          <a:p>
            <a:endParaRPr lang="fr-FR" sz="2200" dirty="0">
              <a:solidFill>
                <a:schemeClr val="tx2"/>
              </a:solidFill>
            </a:endParaRPr>
          </a:p>
          <a:p>
            <a:endParaRPr lang="fr-FR" sz="2200" dirty="0">
              <a:solidFill>
                <a:schemeClr val="tx2"/>
              </a:solidFill>
            </a:endParaRPr>
          </a:p>
          <a:p>
            <a:pPr marL="457200" indent="-457200">
              <a:buAutoNum type="alphaU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F1038-16F1-79EE-6539-D0E01660B312}"/>
              </a:ext>
            </a:extLst>
          </p:cNvPr>
          <p:cNvSpPr txBox="1"/>
          <p:nvPr/>
        </p:nvSpPr>
        <p:spPr>
          <a:xfrm>
            <a:off x="7045746" y="-44375"/>
            <a:ext cx="3393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Tu parles avec un(e) ami(e) qui conna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ît la Semaine de la Mode.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2AD24351-E81E-E4BE-7E72-975DE27DFEC6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</p:spTree>
    <p:extLst>
      <p:ext uri="{BB962C8B-B14F-4D97-AF65-F5344CB8AC3E}">
        <p14:creationId xmlns:p14="http://schemas.microsoft.com/office/powerpoint/2010/main" val="3051677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DEBD6-5D53-994C-7E63-3FEC7A29C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915" y="887752"/>
            <a:ext cx="5722937" cy="5497883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chemeClr val="tx2"/>
                </a:solidFill>
              </a:rPr>
              <a:t>PARTENAIRE A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Ils célèbrent la Semaine de la mode chaque année 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Le président ouvre le spectacle 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Tu trouves la mode comment 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Ils t’invitent au spectacle ?</a:t>
            </a:r>
          </a:p>
          <a:p>
            <a:pPr marL="457200" indent="-457200">
              <a:buAutoNum type="arabicPeriod"/>
            </a:pPr>
            <a:r>
              <a:rPr lang="fr-FR" sz="2000" dirty="0">
                <a:solidFill>
                  <a:schemeClr val="tx2"/>
                </a:solidFill>
              </a:rPr>
              <a:t>Ils vendent les vêtements ? (H)</a:t>
            </a:r>
          </a:p>
          <a:p>
            <a:pPr marL="457200" indent="-457200">
              <a:buAutoNum type="arabicPeriod"/>
            </a:pPr>
            <a:endParaRPr lang="fr-FR" sz="600" dirty="0">
              <a:solidFill>
                <a:schemeClr val="tx2"/>
              </a:solidFill>
            </a:endParaRP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Oui, elle m’intéresse beaucoup.</a:t>
            </a: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Oui, je vous encourage à aller au spectacle.</a:t>
            </a: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Je la trouve…</a:t>
            </a: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Non, je ne l’achète pas chaque jour.</a:t>
            </a:r>
          </a:p>
          <a:p>
            <a:pPr marL="457200" indent="-457200">
              <a:buAutoNum type="alphaUcPeriod"/>
            </a:pPr>
            <a:r>
              <a:rPr lang="fr-FR" sz="2000" dirty="0">
                <a:solidFill>
                  <a:schemeClr val="tx2"/>
                </a:solidFill>
              </a:rPr>
              <a:t>Non, elle ne nous aide pas à choisir nos vêtements. (H)</a:t>
            </a:r>
          </a:p>
          <a:p>
            <a:endParaRPr lang="fr-FR" sz="2000" dirty="0">
              <a:solidFill>
                <a:schemeClr val="tx2"/>
              </a:solidFill>
            </a:endParaRPr>
          </a:p>
          <a:p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FCAB9-F01C-1713-15B9-C8FD3CF9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7261413" cy="647577"/>
          </a:xfrm>
        </p:spPr>
        <p:txBody>
          <a:bodyPr>
            <a:normAutofit/>
          </a:bodyPr>
          <a:lstStyle/>
          <a:p>
            <a:r>
              <a:rPr lang="fr-FR" dirty="0"/>
              <a:t>La Semaine de la mode à Paris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0B461A3-EED8-42D1-CC5E-081B96563858}"/>
              </a:ext>
            </a:extLst>
          </p:cNvPr>
          <p:cNvSpPr txBox="1">
            <a:spLocks/>
          </p:cNvSpPr>
          <p:nvPr/>
        </p:nvSpPr>
        <p:spPr>
          <a:xfrm>
            <a:off x="5847852" y="887752"/>
            <a:ext cx="6096000" cy="549788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fr-FR" sz="2200" b="1" dirty="0">
                <a:solidFill>
                  <a:schemeClr val="tx2"/>
                </a:solidFill>
              </a:rPr>
              <a:t>PARTENAIRE B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Ils la célèbrent chaque printemps et chaque  automne.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Non, il ne l’ouvre pas.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Je la trouve…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Non, ils ne m’invitent pas.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Non, ils ne les vendent pas. (H)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endParaRPr lang="fr-FR" sz="26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La culture t’intéresse ?</a:t>
            </a: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Tu m’encourages à aller voir le spectacle ?</a:t>
            </a: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Où trouves-tu la liste d’événements ?</a:t>
            </a: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Tu achètes le journal chaque jour ?</a:t>
            </a:r>
          </a:p>
          <a:p>
            <a:pPr marL="457200" indent="-457200">
              <a:lnSpc>
                <a:spcPct val="100000"/>
              </a:lnSpc>
              <a:buAutoNum type="alphaUcPeriod"/>
            </a:pPr>
            <a:r>
              <a:rPr lang="fr-FR" sz="2200" dirty="0">
                <a:solidFill>
                  <a:schemeClr val="tx2"/>
                </a:solidFill>
              </a:rPr>
              <a:t>Votre mère vous aide à choisir vos vêtements ? (H)</a:t>
            </a:r>
          </a:p>
          <a:p>
            <a:endParaRPr lang="fr-FR" sz="2200" dirty="0">
              <a:solidFill>
                <a:schemeClr val="tx2"/>
              </a:solidFill>
            </a:endParaRPr>
          </a:p>
          <a:p>
            <a:endParaRPr lang="fr-FR" sz="2200" dirty="0">
              <a:solidFill>
                <a:schemeClr val="tx2"/>
              </a:solidFill>
            </a:endParaRPr>
          </a:p>
          <a:p>
            <a:pPr marL="457200" indent="-457200">
              <a:buAutoNum type="alphaU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  <a:p>
            <a:pPr marL="457200" indent="-457200">
              <a:buFont typeface="Arial" panose="020B0604020202020204" pitchFamily="34" charset="0"/>
              <a:buAutoNum type="arabicPeriod"/>
            </a:pPr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BB9D89-5C85-8F54-4486-5E9BD056A2BD}"/>
              </a:ext>
            </a:extLst>
          </p:cNvPr>
          <p:cNvSpPr txBox="1"/>
          <p:nvPr/>
        </p:nvSpPr>
        <p:spPr>
          <a:xfrm>
            <a:off x="7261412" y="240175"/>
            <a:ext cx="205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Des réponses.</a:t>
            </a:r>
          </a:p>
        </p:txBody>
      </p:sp>
      <p:sp>
        <p:nvSpPr>
          <p:cNvPr id="6" name="Rounded Rectangle 46">
            <a:extLst>
              <a:ext uri="{FF2B5EF4-FFF2-40B4-BE49-F238E27FC236}">
                <a16:creationId xmlns:a16="http://schemas.microsoft.com/office/drawing/2014/main" id="{4A1E885F-EC04-BD53-570C-8B3A42E35F25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parler</a:t>
            </a:r>
          </a:p>
        </p:txBody>
      </p:sp>
    </p:spTree>
    <p:extLst>
      <p:ext uri="{BB962C8B-B14F-4D97-AF65-F5344CB8AC3E}">
        <p14:creationId xmlns:p14="http://schemas.microsoft.com/office/powerpoint/2010/main" val="147371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8384FCC-F9F9-FA5D-282E-DCD338F795A3}"/>
              </a:ext>
            </a:extLst>
          </p:cNvPr>
          <p:cNvSpPr txBox="1">
            <a:spLocks/>
          </p:cNvSpPr>
          <p:nvPr/>
        </p:nvSpPr>
        <p:spPr>
          <a:xfrm>
            <a:off x="363538" y="2175844"/>
            <a:ext cx="6640512" cy="1480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Consolidation: direct object pronouns, (singular + plural for H), reflexive pronouns (singular), negation with direct object pronouns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4E3461B-651E-EAE3-4E66-3F9857C450C9}"/>
              </a:ext>
            </a:extLst>
          </p:cNvPr>
          <p:cNvSpPr txBox="1">
            <a:spLocks/>
          </p:cNvSpPr>
          <p:nvPr/>
        </p:nvSpPr>
        <p:spPr>
          <a:xfrm>
            <a:off x="363538" y="945941"/>
            <a:ext cx="7723187" cy="1184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200" dirty="0"/>
              <a:t>Cultural heritage</a:t>
            </a:r>
          </a:p>
          <a:p>
            <a:r>
              <a:rPr lang="en-GB" sz="3200" dirty="0"/>
              <a:t>Lesson three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ECE6C7F-DCC1-8CAA-C8A2-3BE2AB23C69E}"/>
              </a:ext>
            </a:extLst>
          </p:cNvPr>
          <p:cNvSpPr txBox="1">
            <a:spLocks/>
          </p:cNvSpPr>
          <p:nvPr/>
        </p:nvSpPr>
        <p:spPr>
          <a:xfrm>
            <a:off x="363538" y="3820632"/>
            <a:ext cx="4596769" cy="115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b="1" dirty="0">
                <a:solidFill>
                  <a:prstClr val="white"/>
                </a:solidFill>
                <a:ea typeface="+mj-ea"/>
                <a:cs typeface="+mj-cs"/>
              </a:rPr>
              <a:t>Y10 French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dirty="0">
                <a:solidFill>
                  <a:prstClr val="white"/>
                </a:solidFill>
                <a:ea typeface="+mj-ea"/>
                <a:cs typeface="+mj-cs"/>
              </a:rPr>
              <a:t>Term 1.1 - Week 5 - Lesson 3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C345EC-0DCE-77B1-B0B5-D6CCE9F44C46}"/>
              </a:ext>
            </a:extLst>
          </p:cNvPr>
          <p:cNvSpPr txBox="1"/>
          <p:nvPr/>
        </p:nvSpPr>
        <p:spPr>
          <a:xfrm>
            <a:off x="363538" y="4974744"/>
            <a:ext cx="4837113" cy="1480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Author name(s): </a:t>
            </a:r>
            <a:r>
              <a:rPr lang="en-GB" sz="1800" dirty="0">
                <a:solidFill>
                  <a:schemeClr val="bg1"/>
                </a:solidFill>
              </a:rPr>
              <a:t>Catherine Salkeld / </a:t>
            </a:r>
          </a:p>
          <a:p>
            <a:r>
              <a:rPr lang="en-GB" sz="1800" dirty="0">
                <a:solidFill>
                  <a:schemeClr val="bg1"/>
                </a:solidFill>
              </a:rPr>
              <a:t>Elin Glaves / Catherine Morris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Artwork by: Chloé Motard</a:t>
            </a:r>
          </a:p>
          <a:p>
            <a:pP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</a:rPr>
              <a:t>Date updated: 13/12/22</a:t>
            </a:r>
          </a:p>
        </p:txBody>
      </p:sp>
    </p:spTree>
    <p:extLst>
      <p:ext uri="{BB962C8B-B14F-4D97-AF65-F5344CB8AC3E}">
        <p14:creationId xmlns:p14="http://schemas.microsoft.com/office/powerpoint/2010/main" val="363682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F52AF5-82FD-2383-E358-4C9BD573F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" y="1346567"/>
            <a:ext cx="6747669" cy="647577"/>
          </a:xfrm>
        </p:spPr>
        <p:txBody>
          <a:bodyPr/>
          <a:lstStyle/>
          <a:p>
            <a:r>
              <a:rPr lang="en-GB">
                <a:solidFill>
                  <a:srgbClr val="0055A5"/>
                </a:solidFill>
              </a:rPr>
              <a:t>15 minutes to go through homework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FD0836-E558-4301-A109-409EDB3F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devoirs</a:t>
            </a:r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6B6C512D-8039-3296-4959-43E778D1AE22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devoirs</a:t>
            </a:r>
          </a:p>
        </p:txBody>
      </p:sp>
    </p:spTree>
    <p:extLst>
      <p:ext uri="{BB962C8B-B14F-4D97-AF65-F5344CB8AC3E}">
        <p14:creationId xmlns:p14="http://schemas.microsoft.com/office/powerpoint/2010/main" val="61176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C2C004-590A-75CD-B51B-40E55E162B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3063" y="1065213"/>
            <a:ext cx="11514137" cy="5192152"/>
          </a:xfrm>
        </p:spPr>
        <p:txBody>
          <a:bodyPr>
            <a:normAutofit fontScale="92500"/>
          </a:bodyPr>
          <a:lstStyle/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He </a:t>
            </a:r>
            <a:r>
              <a:rPr lang="fr-FR" sz="2200" dirty="0" err="1">
                <a:solidFill>
                  <a:schemeClr val="tx2"/>
                </a:solidFill>
              </a:rPr>
              <a:t>gets</a:t>
            </a:r>
            <a:r>
              <a:rPr lang="fr-FR" sz="2200" dirty="0">
                <a:solidFill>
                  <a:schemeClr val="tx2"/>
                </a:solidFill>
              </a:rPr>
              <a:t> up </a:t>
            </a:r>
            <a:r>
              <a:rPr lang="fr-FR" sz="2200" dirty="0" err="1">
                <a:solidFill>
                  <a:schemeClr val="tx2"/>
                </a:solidFill>
              </a:rPr>
              <a:t>early</a:t>
            </a:r>
            <a:r>
              <a:rPr lang="fr-FR" sz="2200" dirty="0">
                <a:solidFill>
                  <a:schemeClr val="tx2"/>
                </a:solidFill>
              </a:rPr>
              <a:t> and </a:t>
            </a:r>
            <a:r>
              <a:rPr lang="fr-FR" sz="2200" dirty="0" err="1">
                <a:solidFill>
                  <a:schemeClr val="tx2"/>
                </a:solidFill>
              </a:rPr>
              <a:t>he</a:t>
            </a:r>
            <a:r>
              <a:rPr lang="fr-FR" sz="2200" dirty="0">
                <a:solidFill>
                  <a:schemeClr val="tx2"/>
                </a:solidFill>
              </a:rPr>
              <a:t> runs </a:t>
            </a:r>
            <a:r>
              <a:rPr lang="fr-FR" sz="2200" dirty="0" err="1">
                <a:solidFill>
                  <a:schemeClr val="tx2"/>
                </a:solidFill>
              </a:rPr>
              <a:t>almost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every</a:t>
            </a:r>
            <a:r>
              <a:rPr lang="fr-FR" sz="2200" dirty="0">
                <a:solidFill>
                  <a:schemeClr val="tx2"/>
                </a:solidFill>
              </a:rPr>
              <a:t> Monday.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The story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false. I </a:t>
            </a:r>
            <a:r>
              <a:rPr lang="fr-FR" sz="2200" dirty="0" err="1">
                <a:solidFill>
                  <a:schemeClr val="tx2"/>
                </a:solidFill>
              </a:rPr>
              <a:t>don’t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believe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it</a:t>
            </a:r>
            <a:r>
              <a:rPr lang="fr-FR" sz="2200" dirty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Do the </a:t>
            </a:r>
            <a:r>
              <a:rPr lang="fr-FR" sz="2200" dirty="0" err="1">
                <a:solidFill>
                  <a:schemeClr val="tx2"/>
                </a:solidFill>
              </a:rPr>
              <a:t>facts</a:t>
            </a:r>
            <a:r>
              <a:rPr lang="fr-FR" sz="2200" dirty="0">
                <a:solidFill>
                  <a:schemeClr val="tx2"/>
                </a:solidFill>
              </a:rPr>
              <a:t> surprise </a:t>
            </a:r>
            <a:r>
              <a:rPr lang="fr-FR" sz="2200" dirty="0" err="1">
                <a:solidFill>
                  <a:schemeClr val="tx2"/>
                </a:solidFill>
              </a:rPr>
              <a:t>you</a:t>
            </a:r>
            <a:r>
              <a:rPr lang="fr-FR" sz="2200" dirty="0">
                <a:solidFill>
                  <a:schemeClr val="tx2"/>
                </a:solidFill>
              </a:rPr>
              <a:t> (</a:t>
            </a:r>
            <a:r>
              <a:rPr lang="fr-FR" sz="2200" dirty="0" err="1">
                <a:solidFill>
                  <a:schemeClr val="tx2"/>
                </a:solidFill>
              </a:rPr>
              <a:t>sing</a:t>
            </a:r>
            <a:r>
              <a:rPr lang="fr-FR" sz="2200" dirty="0">
                <a:solidFill>
                  <a:schemeClr val="tx2"/>
                </a:solidFill>
              </a:rPr>
              <a:t>. </a:t>
            </a:r>
            <a:r>
              <a:rPr lang="fr-FR" sz="2200" dirty="0" err="1">
                <a:solidFill>
                  <a:schemeClr val="tx2"/>
                </a:solidFill>
              </a:rPr>
              <a:t>fml</a:t>
            </a:r>
            <a:r>
              <a:rPr lang="fr-FR" sz="2200" dirty="0">
                <a:solidFill>
                  <a:schemeClr val="tx2"/>
                </a:solidFill>
              </a:rPr>
              <a:t>)?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Running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easy</a:t>
            </a:r>
            <a:r>
              <a:rPr lang="fr-FR" sz="2200" dirty="0">
                <a:solidFill>
                  <a:schemeClr val="tx2"/>
                </a:solidFill>
              </a:rPr>
              <a:t> in the centre of the </a:t>
            </a:r>
            <a:r>
              <a:rPr lang="fr-FR" sz="2200" dirty="0" err="1">
                <a:solidFill>
                  <a:schemeClr val="tx2"/>
                </a:solidFill>
              </a:rPr>
              <a:t>park</a:t>
            </a:r>
            <a:r>
              <a:rPr lang="fr-FR" sz="2200" dirty="0">
                <a:solidFill>
                  <a:schemeClr val="tx2"/>
                </a:solidFill>
              </a:rPr>
              <a:t>.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The </a:t>
            </a:r>
            <a:r>
              <a:rPr lang="fr-FR" sz="2200" dirty="0" err="1">
                <a:solidFill>
                  <a:schemeClr val="tx2"/>
                </a:solidFill>
              </a:rPr>
              <a:t>current</a:t>
            </a:r>
            <a:r>
              <a:rPr lang="fr-FR" sz="2200" dirty="0">
                <a:solidFill>
                  <a:schemeClr val="tx2"/>
                </a:solidFill>
              </a:rPr>
              <a:t> situation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serious</a:t>
            </a:r>
            <a:r>
              <a:rPr lang="fr-FR" sz="2200" dirty="0">
                <a:solidFill>
                  <a:schemeClr val="tx2"/>
                </a:solidFill>
              </a:rPr>
              <a:t>. Do </a:t>
            </a:r>
            <a:r>
              <a:rPr lang="fr-FR" sz="2200" dirty="0" err="1">
                <a:solidFill>
                  <a:schemeClr val="tx2"/>
                </a:solidFill>
              </a:rPr>
              <a:t>you</a:t>
            </a:r>
            <a:r>
              <a:rPr lang="fr-FR" sz="2200" dirty="0">
                <a:solidFill>
                  <a:schemeClr val="tx2"/>
                </a:solidFill>
              </a:rPr>
              <a:t> (pl.) </a:t>
            </a:r>
            <a:r>
              <a:rPr lang="fr-FR" sz="2200" dirty="0" err="1">
                <a:solidFill>
                  <a:schemeClr val="tx2"/>
                </a:solidFill>
              </a:rPr>
              <a:t>find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it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difficult</a:t>
            </a:r>
            <a:r>
              <a:rPr lang="fr-FR" sz="2200" dirty="0">
                <a:solidFill>
                  <a:schemeClr val="tx2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Do </a:t>
            </a:r>
            <a:r>
              <a:rPr lang="fr-FR" sz="2200" dirty="0" err="1">
                <a:solidFill>
                  <a:schemeClr val="tx2"/>
                </a:solidFill>
              </a:rPr>
              <a:t>you</a:t>
            </a:r>
            <a:r>
              <a:rPr lang="fr-FR" sz="2200" dirty="0">
                <a:solidFill>
                  <a:schemeClr val="tx2"/>
                </a:solidFill>
              </a:rPr>
              <a:t> (</a:t>
            </a:r>
            <a:r>
              <a:rPr lang="fr-FR" sz="2200" dirty="0" err="1">
                <a:solidFill>
                  <a:schemeClr val="tx2"/>
                </a:solidFill>
              </a:rPr>
              <a:t>sing</a:t>
            </a:r>
            <a:r>
              <a:rPr lang="fr-FR" sz="2200" dirty="0">
                <a:solidFill>
                  <a:schemeClr val="tx2"/>
                </a:solidFill>
              </a:rPr>
              <a:t>.) run in the </a:t>
            </a:r>
            <a:r>
              <a:rPr lang="fr-FR" sz="2200" dirty="0" err="1">
                <a:solidFill>
                  <a:schemeClr val="tx2"/>
                </a:solidFill>
              </a:rPr>
              <a:t>forest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near</a:t>
            </a:r>
            <a:r>
              <a:rPr lang="fr-FR" sz="2200" dirty="0">
                <a:solidFill>
                  <a:schemeClr val="tx2"/>
                </a:solidFill>
              </a:rPr>
              <a:t> the </a:t>
            </a:r>
            <a:r>
              <a:rPr lang="fr-FR" sz="2200" dirty="0" err="1">
                <a:solidFill>
                  <a:schemeClr val="tx2"/>
                </a:solidFill>
              </a:rPr>
              <a:t>beautiful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trees</a:t>
            </a:r>
            <a:r>
              <a:rPr lang="fr-FR" sz="2200" dirty="0">
                <a:solidFill>
                  <a:schemeClr val="tx2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Is the </a:t>
            </a:r>
            <a:r>
              <a:rPr lang="fr-FR" sz="2200" dirty="0" err="1">
                <a:solidFill>
                  <a:schemeClr val="tx2"/>
                </a:solidFill>
              </a:rPr>
              <a:t>text</a:t>
            </a:r>
            <a:r>
              <a:rPr lang="fr-FR" sz="2200" dirty="0">
                <a:solidFill>
                  <a:schemeClr val="tx2"/>
                </a:solidFill>
              </a:rPr>
              <a:t> on </a:t>
            </a:r>
            <a:r>
              <a:rPr lang="fr-FR" sz="2200" dirty="0" err="1">
                <a:solidFill>
                  <a:schemeClr val="tx2"/>
                </a:solidFill>
              </a:rPr>
              <a:t>this</a:t>
            </a:r>
            <a:r>
              <a:rPr lang="fr-FR" sz="2200" dirty="0">
                <a:solidFill>
                  <a:schemeClr val="tx2"/>
                </a:solidFill>
              </a:rPr>
              <a:t> page </a:t>
            </a:r>
            <a:r>
              <a:rPr lang="fr-FR" sz="2200" dirty="0" err="1">
                <a:solidFill>
                  <a:schemeClr val="tx2"/>
                </a:solidFill>
              </a:rPr>
              <a:t>true</a:t>
            </a:r>
            <a:r>
              <a:rPr lang="fr-FR" sz="2200" dirty="0">
                <a:solidFill>
                  <a:schemeClr val="tx2"/>
                </a:solidFill>
              </a:rPr>
              <a:t> or false? Are </a:t>
            </a:r>
            <a:r>
              <a:rPr lang="fr-FR" sz="2200" dirty="0" err="1">
                <a:solidFill>
                  <a:schemeClr val="tx2"/>
                </a:solidFill>
              </a:rPr>
              <a:t>you</a:t>
            </a:r>
            <a:r>
              <a:rPr lang="fr-FR" sz="2200" dirty="0">
                <a:solidFill>
                  <a:schemeClr val="tx2"/>
                </a:solidFill>
              </a:rPr>
              <a:t> (</a:t>
            </a:r>
            <a:r>
              <a:rPr lang="fr-FR" sz="2200" dirty="0" err="1">
                <a:solidFill>
                  <a:schemeClr val="tx2"/>
                </a:solidFill>
              </a:rPr>
              <a:t>sing</a:t>
            </a:r>
            <a:r>
              <a:rPr lang="fr-FR" sz="2200" dirty="0">
                <a:solidFill>
                  <a:schemeClr val="tx2"/>
                </a:solidFill>
              </a:rPr>
              <a:t>.) </a:t>
            </a:r>
            <a:r>
              <a:rPr lang="fr-FR" sz="2200" dirty="0" err="1">
                <a:solidFill>
                  <a:schemeClr val="tx2"/>
                </a:solidFill>
              </a:rPr>
              <a:t>reading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it</a:t>
            </a:r>
            <a:r>
              <a:rPr lang="fr-FR" sz="2200" dirty="0">
                <a:solidFill>
                  <a:schemeClr val="tx2"/>
                </a:solidFill>
              </a:rPr>
              <a:t>?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There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a </a:t>
            </a:r>
            <a:r>
              <a:rPr lang="fr-FR" sz="2200" dirty="0" err="1">
                <a:solidFill>
                  <a:schemeClr val="tx2"/>
                </a:solidFill>
              </a:rPr>
              <a:t>threat</a:t>
            </a:r>
            <a:r>
              <a:rPr lang="fr-FR" sz="2200" dirty="0">
                <a:solidFill>
                  <a:schemeClr val="tx2"/>
                </a:solidFill>
              </a:rPr>
              <a:t> of </a:t>
            </a:r>
            <a:r>
              <a:rPr lang="fr-FR" sz="2200" dirty="0" err="1">
                <a:solidFill>
                  <a:schemeClr val="tx2"/>
                </a:solidFill>
              </a:rPr>
              <a:t>terrorism</a:t>
            </a:r>
            <a:r>
              <a:rPr lang="fr-FR" sz="2200" dirty="0">
                <a:solidFill>
                  <a:schemeClr val="tx2"/>
                </a:solidFill>
              </a:rPr>
              <a:t> at the </a:t>
            </a:r>
            <a:r>
              <a:rPr lang="fr-FR" sz="2200" dirty="0" err="1">
                <a:solidFill>
                  <a:schemeClr val="tx2"/>
                </a:solidFill>
              </a:rPr>
              <a:t>opening</a:t>
            </a:r>
            <a:r>
              <a:rPr lang="fr-FR" sz="2200" dirty="0">
                <a:solidFill>
                  <a:schemeClr val="tx2"/>
                </a:solidFill>
              </a:rPr>
              <a:t> of the </a:t>
            </a:r>
            <a:r>
              <a:rPr lang="fr-FR" sz="2200" dirty="0" err="1">
                <a:solidFill>
                  <a:schemeClr val="tx2"/>
                </a:solidFill>
              </a:rPr>
              <a:t>museum</a:t>
            </a:r>
            <a:r>
              <a:rPr lang="fr-FR" sz="2200" dirty="0">
                <a:solidFill>
                  <a:schemeClr val="tx2"/>
                </a:solidFill>
              </a:rPr>
              <a:t>. </a:t>
            </a:r>
            <a:r>
              <a:rPr lang="fr-FR" sz="2200" dirty="0" err="1">
                <a:solidFill>
                  <a:schemeClr val="tx2"/>
                </a:solidFill>
              </a:rPr>
              <a:t>We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need</a:t>
            </a:r>
            <a:r>
              <a:rPr lang="fr-FR" sz="2200" dirty="0">
                <a:solidFill>
                  <a:schemeClr val="tx2"/>
                </a:solidFill>
              </a:rPr>
              <a:t> a </a:t>
            </a:r>
            <a:r>
              <a:rPr lang="fr-FR" sz="2200" dirty="0" err="1">
                <a:solidFill>
                  <a:schemeClr val="tx2"/>
                </a:solidFill>
              </a:rPr>
              <a:t>hero</a:t>
            </a:r>
            <a:r>
              <a:rPr lang="fr-FR" sz="2200" dirty="0">
                <a:solidFill>
                  <a:schemeClr val="tx2"/>
                </a:solidFill>
              </a:rPr>
              <a:t>! (H)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The cultural association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essential for the protection of the group. (H)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 The </a:t>
            </a:r>
            <a:r>
              <a:rPr lang="fr-FR" sz="2200" dirty="0" err="1">
                <a:solidFill>
                  <a:schemeClr val="tx2"/>
                </a:solidFill>
              </a:rPr>
              <a:t>loss</a:t>
            </a:r>
            <a:r>
              <a:rPr lang="fr-FR" sz="2200" dirty="0">
                <a:solidFill>
                  <a:schemeClr val="tx2"/>
                </a:solidFill>
              </a:rPr>
              <a:t> of local traditions </a:t>
            </a:r>
            <a:r>
              <a:rPr lang="fr-FR" sz="2200" dirty="0" err="1">
                <a:solidFill>
                  <a:schemeClr val="tx2"/>
                </a:solidFill>
              </a:rPr>
              <a:t>is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creating</a:t>
            </a:r>
            <a:r>
              <a:rPr lang="fr-FR" sz="2200" dirty="0">
                <a:solidFill>
                  <a:schemeClr val="tx2"/>
                </a:solidFill>
              </a:rPr>
              <a:t> a cultural </a:t>
            </a:r>
            <a:r>
              <a:rPr lang="fr-FR" sz="2200" dirty="0" err="1">
                <a:solidFill>
                  <a:schemeClr val="tx2"/>
                </a:solidFill>
              </a:rPr>
              <a:t>crisis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around</a:t>
            </a:r>
            <a:r>
              <a:rPr lang="fr-FR" sz="2200" dirty="0">
                <a:solidFill>
                  <a:schemeClr val="tx2"/>
                </a:solidFill>
              </a:rPr>
              <a:t> the world. (H)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 The </a:t>
            </a:r>
            <a:r>
              <a:rPr lang="fr-FR" sz="2200" dirty="0" err="1">
                <a:solidFill>
                  <a:schemeClr val="tx2"/>
                </a:solidFill>
              </a:rPr>
              <a:t>discovery</a:t>
            </a:r>
            <a:r>
              <a:rPr lang="fr-FR" sz="2200" dirty="0">
                <a:solidFill>
                  <a:schemeClr val="tx2"/>
                </a:solidFill>
              </a:rPr>
              <a:t> of extra </a:t>
            </a:r>
            <a:r>
              <a:rPr lang="fr-FR" sz="2200" dirty="0" err="1">
                <a:solidFill>
                  <a:schemeClr val="tx2"/>
                </a:solidFill>
              </a:rPr>
              <a:t>poems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directly</a:t>
            </a:r>
            <a:r>
              <a:rPr lang="fr-FR" sz="2200" dirty="0">
                <a:solidFill>
                  <a:schemeClr val="tx2"/>
                </a:solidFill>
              </a:rPr>
              <a:t> changes </a:t>
            </a:r>
            <a:r>
              <a:rPr lang="fr-FR" sz="2200" dirty="0" err="1">
                <a:solidFill>
                  <a:schemeClr val="tx2"/>
                </a:solidFill>
              </a:rPr>
              <a:t>our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lessons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because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we</a:t>
            </a:r>
            <a:r>
              <a:rPr lang="fr-FR" sz="2200" dirty="0">
                <a:solidFill>
                  <a:schemeClr val="tx2"/>
                </a:solidFill>
              </a:rPr>
              <a:t> cover </a:t>
            </a:r>
            <a:r>
              <a:rPr lang="fr-FR" sz="2200" dirty="0" err="1">
                <a:solidFill>
                  <a:schemeClr val="tx2"/>
                </a:solidFill>
              </a:rPr>
              <a:t>them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differently</a:t>
            </a:r>
            <a:r>
              <a:rPr lang="fr-FR" sz="2200" dirty="0">
                <a:solidFill>
                  <a:schemeClr val="tx2"/>
                </a:solidFill>
              </a:rPr>
              <a:t> in classe. (H)</a:t>
            </a:r>
          </a:p>
          <a:p>
            <a:pPr marL="457200" indent="-457200">
              <a:buAutoNum type="arabicPeriod"/>
            </a:pP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She’s</a:t>
            </a:r>
            <a:r>
              <a:rPr lang="fr-FR" sz="2200" dirty="0">
                <a:solidFill>
                  <a:schemeClr val="tx2"/>
                </a:solidFill>
              </a:rPr>
              <a:t> holding the </a:t>
            </a:r>
            <a:r>
              <a:rPr lang="fr-FR" sz="2200" dirty="0" err="1">
                <a:solidFill>
                  <a:schemeClr val="tx2"/>
                </a:solidFill>
              </a:rPr>
              <a:t>child</a:t>
            </a:r>
            <a:r>
              <a:rPr lang="fr-FR" sz="2200" dirty="0">
                <a:solidFill>
                  <a:schemeClr val="tx2"/>
                </a:solidFill>
              </a:rPr>
              <a:t>. </a:t>
            </a:r>
            <a:r>
              <a:rPr lang="fr-FR" sz="2200" dirty="0" err="1">
                <a:solidFill>
                  <a:schemeClr val="tx2"/>
                </a:solidFill>
              </a:rPr>
              <a:t>She’s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going</a:t>
            </a:r>
            <a:r>
              <a:rPr lang="fr-FR" sz="2200" dirty="0">
                <a:solidFill>
                  <a:schemeClr val="tx2"/>
                </a:solidFill>
              </a:rPr>
              <a:t> to </a:t>
            </a:r>
            <a:r>
              <a:rPr lang="fr-FR" sz="2200" dirty="0" err="1">
                <a:solidFill>
                  <a:schemeClr val="tx2"/>
                </a:solidFill>
              </a:rPr>
              <a:t>feel</a:t>
            </a:r>
            <a:r>
              <a:rPr lang="fr-FR" sz="2200" dirty="0">
                <a:solidFill>
                  <a:schemeClr val="tx2"/>
                </a:solidFill>
              </a:rPr>
              <a:t> happy </a:t>
            </a:r>
            <a:r>
              <a:rPr lang="fr-FR" sz="2200" dirty="0" err="1">
                <a:solidFill>
                  <a:schemeClr val="tx2"/>
                </a:solidFill>
              </a:rPr>
              <a:t>when</a:t>
            </a:r>
            <a:r>
              <a:rPr lang="fr-FR" sz="2200" dirty="0">
                <a:solidFill>
                  <a:schemeClr val="tx2"/>
                </a:solidFill>
              </a:rPr>
              <a:t> </a:t>
            </a:r>
            <a:r>
              <a:rPr lang="fr-FR" sz="2200" dirty="0" err="1">
                <a:solidFill>
                  <a:schemeClr val="tx2"/>
                </a:solidFill>
              </a:rPr>
              <a:t>they</a:t>
            </a:r>
            <a:r>
              <a:rPr lang="fr-FR" sz="2200" dirty="0">
                <a:solidFill>
                  <a:schemeClr val="tx2"/>
                </a:solidFill>
              </a:rPr>
              <a:t> call </a:t>
            </a:r>
            <a:r>
              <a:rPr lang="fr-FR" sz="2200" dirty="0" err="1">
                <a:solidFill>
                  <a:schemeClr val="tx2"/>
                </a:solidFill>
              </a:rPr>
              <a:t>her</a:t>
            </a:r>
            <a:r>
              <a:rPr lang="fr-FR" sz="2200" dirty="0">
                <a:solidFill>
                  <a:schemeClr val="tx2"/>
                </a:solidFill>
              </a:rPr>
              <a:t> a </a:t>
            </a:r>
            <a:r>
              <a:rPr lang="fr-FR" sz="2200" dirty="0" err="1">
                <a:solidFill>
                  <a:schemeClr val="tx2"/>
                </a:solidFill>
              </a:rPr>
              <a:t>heroine</a:t>
            </a:r>
            <a:r>
              <a:rPr lang="fr-FR" sz="2200" dirty="0">
                <a:solidFill>
                  <a:schemeClr val="tx2"/>
                </a:solidFill>
              </a:rPr>
              <a:t>. (H)</a:t>
            </a:r>
          </a:p>
          <a:p>
            <a:pPr marL="457200" indent="-457200">
              <a:buAutoNum type="arabicPeriod"/>
            </a:pPr>
            <a:endParaRPr lang="fr-FR" dirty="0"/>
          </a:p>
          <a:p>
            <a:pPr marL="457200" indent="-457200">
              <a:buAutoNum type="arabicPeriod"/>
            </a:pPr>
            <a:endParaRPr lang="fr-FR" dirty="0"/>
          </a:p>
          <a:p>
            <a:pPr marL="457200" indent="-457200">
              <a:buAutoNum type="arabicPeriod"/>
            </a:pPr>
            <a:endParaRPr lang="fr-FR" dirty="0"/>
          </a:p>
          <a:p>
            <a:pPr marL="457200" indent="-457200">
              <a:buAutoNum type="arabicPeriod"/>
            </a:pPr>
            <a:endParaRPr lang="fr-FR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68102A-99EB-9AB6-5F41-D98C448A9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6988629" cy="647577"/>
          </a:xfrm>
        </p:spPr>
        <p:txBody>
          <a:bodyPr>
            <a:normAutofit/>
          </a:bodyPr>
          <a:lstStyle/>
          <a:p>
            <a:r>
              <a:rPr lang="fr-FR" dirty="0"/>
              <a:t>Traduis en français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1A0157-D5C8-C64F-E873-0FDD7183FD5B}"/>
              </a:ext>
            </a:extLst>
          </p:cNvPr>
          <p:cNvSpPr/>
          <p:nvPr/>
        </p:nvSpPr>
        <p:spPr>
          <a:xfrm>
            <a:off x="0" y="1065213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1. Il se l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ève tôt et il court presque tous les lundis. 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E02F7-3C4D-E041-C593-05E3B4578E3D}"/>
              </a:ext>
            </a:extLst>
          </p:cNvPr>
          <p:cNvSpPr/>
          <p:nvPr/>
        </p:nvSpPr>
        <p:spPr>
          <a:xfrm>
            <a:off x="0" y="1470237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2. L’histoire est fausse. Je ne la crois pas.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2871AE-AD6D-21E4-EAE0-DD6C8144629D}"/>
              </a:ext>
            </a:extLst>
          </p:cNvPr>
          <p:cNvSpPr/>
          <p:nvPr/>
        </p:nvSpPr>
        <p:spPr>
          <a:xfrm>
            <a:off x="0" y="1875261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3. (Est-ce que) les faits vous surprennent ?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108176-B5DE-613D-A177-5FBAC55C3A77}"/>
              </a:ext>
            </a:extLst>
          </p:cNvPr>
          <p:cNvSpPr/>
          <p:nvPr/>
        </p:nvSpPr>
        <p:spPr>
          <a:xfrm>
            <a:off x="0" y="2280285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4. Courir est facile dans le centre du parc.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A4DE10-1B94-CCB1-9C13-148A4BE8FFF8}"/>
              </a:ext>
            </a:extLst>
          </p:cNvPr>
          <p:cNvSpPr/>
          <p:nvPr/>
        </p:nvSpPr>
        <p:spPr>
          <a:xfrm>
            <a:off x="0" y="2685309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5. La situation actuelle est grave. Vous la trouvez difficile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4FBF3-15E8-7C74-4E39-8D50552F76C3}"/>
              </a:ext>
            </a:extLst>
          </p:cNvPr>
          <p:cNvSpPr/>
          <p:nvPr/>
        </p:nvSpPr>
        <p:spPr>
          <a:xfrm>
            <a:off x="0" y="3090333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6. (Est-ce que) tu cours dans la for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êt près des beaux arbres ?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57FAB3-7B0A-DE0C-E56C-AED6628113A7}"/>
              </a:ext>
            </a:extLst>
          </p:cNvPr>
          <p:cNvSpPr/>
          <p:nvPr/>
        </p:nvSpPr>
        <p:spPr>
          <a:xfrm>
            <a:off x="0" y="3495357"/>
            <a:ext cx="12192000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7. (Est-ce que) le texte sur cette page est vrai ou faux ? Tu le lis ?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8E10BD-3E05-388D-CE3C-FFA9F6ED344A}"/>
              </a:ext>
            </a:extLst>
          </p:cNvPr>
          <p:cNvSpPr/>
          <p:nvPr/>
        </p:nvSpPr>
        <p:spPr>
          <a:xfrm>
            <a:off x="-1" y="3900381"/>
            <a:ext cx="12192001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8. Il y a une menace de terrorisme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à l’ouverture du musée. Nous avons/On a besoin d’un héros !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6F7A02-C8C7-EB96-7A85-5F0637B11A28}"/>
              </a:ext>
            </a:extLst>
          </p:cNvPr>
          <p:cNvSpPr/>
          <p:nvPr/>
        </p:nvSpPr>
        <p:spPr>
          <a:xfrm>
            <a:off x="-1" y="4305405"/>
            <a:ext cx="12191999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9. L’association culturelle est essentielle pour la protection du groupe.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210182-A865-88D3-AC04-723334A2BB7B}"/>
              </a:ext>
            </a:extLst>
          </p:cNvPr>
          <p:cNvSpPr/>
          <p:nvPr/>
        </p:nvSpPr>
        <p:spPr>
          <a:xfrm>
            <a:off x="-2" y="4710429"/>
            <a:ext cx="12191999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10. La perte de traditions locales créent une crise culturelle autour du monde.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84631D-686D-DE62-60A9-DDE30CBB3A93}"/>
              </a:ext>
            </a:extLst>
          </p:cNvPr>
          <p:cNvSpPr/>
          <p:nvPr/>
        </p:nvSpPr>
        <p:spPr>
          <a:xfrm>
            <a:off x="-3" y="5115453"/>
            <a:ext cx="12191999" cy="57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11. La découverte de po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èmes supplémentaires change directement nos leçons parce que nous les couvrent autrement en classe.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98C438-A135-5E59-2C72-300F9540B506}"/>
              </a:ext>
            </a:extLst>
          </p:cNvPr>
          <p:cNvSpPr/>
          <p:nvPr/>
        </p:nvSpPr>
        <p:spPr>
          <a:xfrm>
            <a:off x="-4" y="5700478"/>
            <a:ext cx="12191999" cy="39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2"/>
                </a:solidFill>
              </a:rPr>
              <a:t>12. Elle tient l’enfant. Elle va se sentir contente/heureuse quand ils/elles l’appellent une héro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ïne.</a:t>
            </a:r>
            <a:endParaRPr lang="fr-FR" sz="2000" b="1" dirty="0">
              <a:solidFill>
                <a:schemeClr val="tx2"/>
              </a:solidFill>
            </a:endParaRPr>
          </a:p>
        </p:txBody>
      </p:sp>
      <p:sp>
        <p:nvSpPr>
          <p:cNvPr id="16" name="Rounded Rectangle 46">
            <a:extLst>
              <a:ext uri="{FF2B5EF4-FFF2-40B4-BE49-F238E27FC236}">
                <a16:creationId xmlns:a16="http://schemas.microsoft.com/office/drawing/2014/main" id="{60D0CFE2-8601-46E5-A80D-F51B9AC84C87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</p:spTree>
    <p:extLst>
      <p:ext uri="{BB962C8B-B14F-4D97-AF65-F5344CB8AC3E}">
        <p14:creationId xmlns:p14="http://schemas.microsoft.com/office/powerpoint/2010/main" val="428696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scene, stage, dark&#10;&#10;Description automatically generated">
            <a:extLst>
              <a:ext uri="{FF2B5EF4-FFF2-40B4-BE49-F238E27FC236}">
                <a16:creationId xmlns:a16="http://schemas.microsoft.com/office/drawing/2014/main" id="{0DF3F625-FB3A-AFF4-63D8-84C5D48AC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3F9679-E218-597F-091E-BAAC0786F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3799114" cy="647577"/>
          </a:xfrm>
        </p:spPr>
        <p:txBody>
          <a:bodyPr/>
          <a:lstStyle/>
          <a:p>
            <a:r>
              <a:rPr lang="fr-FR" dirty="0"/>
              <a:t>Un concert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093D13B-5E84-9838-F956-431181A0F1DB}"/>
              </a:ext>
            </a:extLst>
          </p:cNvPr>
          <p:cNvSpPr/>
          <p:nvPr/>
        </p:nvSpPr>
        <p:spPr>
          <a:xfrm>
            <a:off x="1613256" y="4407901"/>
            <a:ext cx="3628783" cy="753036"/>
          </a:xfrm>
          <a:prstGeom prst="wedgeRoundRectCallout">
            <a:avLst>
              <a:gd name="adj1" fmla="val 48964"/>
              <a:gd name="adj2" fmla="val 42076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Tu aimes le concert 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3196691-08BF-1980-EECA-E857231A29AE}"/>
              </a:ext>
            </a:extLst>
          </p:cNvPr>
          <p:cNvSpPr/>
          <p:nvPr/>
        </p:nvSpPr>
        <p:spPr>
          <a:xfrm>
            <a:off x="3427648" y="5450491"/>
            <a:ext cx="3758453" cy="753036"/>
          </a:xfrm>
          <a:prstGeom prst="wedgeRoundRectCallout">
            <a:avLst>
              <a:gd name="adj1" fmla="val 31618"/>
              <a:gd name="adj2" fmla="val 13165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Tu te sens comment 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8704A34-8F3D-CC37-DA0A-33D33FBC18AD}"/>
              </a:ext>
            </a:extLst>
          </p:cNvPr>
          <p:cNvSpPr/>
          <p:nvPr/>
        </p:nvSpPr>
        <p:spPr>
          <a:xfrm>
            <a:off x="296242" y="3356170"/>
            <a:ext cx="6644127" cy="753036"/>
          </a:xfrm>
          <a:prstGeom prst="wedgeRoundRectCallout">
            <a:avLst>
              <a:gd name="adj1" fmla="val 40935"/>
              <a:gd name="adj2" fmla="val 18947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Comment trouves-tu la première chanson 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4A020EF-89F2-A14E-E915-8526090CDB18}"/>
              </a:ext>
            </a:extLst>
          </p:cNvPr>
          <p:cNvSpPr/>
          <p:nvPr/>
        </p:nvSpPr>
        <p:spPr>
          <a:xfrm>
            <a:off x="4757839" y="2304439"/>
            <a:ext cx="4100073" cy="753036"/>
          </a:xfrm>
          <a:prstGeom prst="wedgeRoundRectCallout">
            <a:avLst>
              <a:gd name="adj1" fmla="val -25267"/>
              <a:gd name="adj2" fmla="val 13165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Tu connais bien l’artiste ?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4E30446-B153-12A0-774E-D94000F45954}"/>
              </a:ext>
            </a:extLst>
          </p:cNvPr>
          <p:cNvSpPr/>
          <p:nvPr/>
        </p:nvSpPr>
        <p:spPr>
          <a:xfrm>
            <a:off x="7014565" y="1342634"/>
            <a:ext cx="4929287" cy="753036"/>
          </a:xfrm>
          <a:prstGeom prst="wedgeRoundRectCallout">
            <a:avLst>
              <a:gd name="adj1" fmla="val 35019"/>
              <a:gd name="adj2" fmla="val 27621"/>
              <a:gd name="adj3" fmla="val 16667"/>
            </a:avLst>
          </a:prstGeom>
          <a:solidFill>
            <a:srgbClr val="0055A5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dirty="0"/>
              <a:t>Ils ouvrent la porte maintenant ?</a:t>
            </a:r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591AFE81-2AB1-7402-45CB-52B7C9FA0765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écrire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B667518-C09B-AC74-CADF-5E322ACA0AC7}"/>
              </a:ext>
            </a:extLst>
          </p:cNvPr>
          <p:cNvSpPr/>
          <p:nvPr/>
        </p:nvSpPr>
        <p:spPr>
          <a:xfrm>
            <a:off x="4247371" y="251614"/>
            <a:ext cx="4929287" cy="753036"/>
          </a:xfrm>
          <a:prstGeom prst="wedgeRoundRectCallout">
            <a:avLst>
              <a:gd name="adj1" fmla="val 40935"/>
              <a:gd name="adj2" fmla="val 18947"/>
              <a:gd name="adj3" fmla="val 16667"/>
            </a:avLst>
          </a:prstGeom>
          <a:solidFill>
            <a:srgbClr val="BADEFF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0055A5"/>
                </a:solidFill>
              </a:rPr>
              <a:t>Tu vas à un concert. Réponds aux messages de ton ami(e).</a:t>
            </a:r>
          </a:p>
        </p:txBody>
      </p:sp>
    </p:spTree>
    <p:extLst>
      <p:ext uri="{BB962C8B-B14F-4D97-AF65-F5344CB8AC3E}">
        <p14:creationId xmlns:p14="http://schemas.microsoft.com/office/powerpoint/2010/main" val="2244218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7A1F48-B7EA-A7E5-B2BA-B44D526B5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Vocabulaire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FDBE28C-5143-C899-620A-9D72BBC07B68}"/>
              </a:ext>
            </a:extLst>
          </p:cNvPr>
          <p:cNvGraphicFramePr>
            <a:graphicFrameLocks noGrp="1"/>
          </p:cNvGraphicFramePr>
          <p:nvPr/>
        </p:nvGraphicFramePr>
        <p:xfrm>
          <a:off x="351388" y="1106878"/>
          <a:ext cx="7448267" cy="51505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0433">
                  <a:extLst>
                    <a:ext uri="{9D8B030D-6E8A-4147-A177-3AD203B41FA5}">
                      <a16:colId xmlns:a16="http://schemas.microsoft.com/office/drawing/2014/main" val="3895197720"/>
                    </a:ext>
                  </a:extLst>
                </a:gridCol>
                <a:gridCol w="2988000">
                  <a:extLst>
                    <a:ext uri="{9D8B030D-6E8A-4147-A177-3AD203B41FA5}">
                      <a16:colId xmlns:a16="http://schemas.microsoft.com/office/drawing/2014/main" val="453169704"/>
                    </a:ext>
                  </a:extLst>
                </a:gridCol>
                <a:gridCol w="744622">
                  <a:extLst>
                    <a:ext uri="{9D8B030D-6E8A-4147-A177-3AD203B41FA5}">
                      <a16:colId xmlns:a16="http://schemas.microsoft.com/office/drawing/2014/main" val="3589610371"/>
                    </a:ext>
                  </a:extLst>
                </a:gridCol>
                <a:gridCol w="2975212">
                  <a:extLst>
                    <a:ext uri="{9D8B030D-6E8A-4147-A177-3AD203B41FA5}">
                      <a16:colId xmlns:a16="http://schemas.microsoft.com/office/drawing/2014/main" val="1807320713"/>
                    </a:ext>
                  </a:extLst>
                </a:gridCol>
              </a:tblGrid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to follow, following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242866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fact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119863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public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89248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false (f)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335138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to remember + noun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473693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 fontAlgn="b"/>
                      <a:endParaRPr lang="en-GB" sz="23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55A5"/>
                          </a:solidFill>
                          <a:effectLst/>
                          <a:latin typeface="+mn-lt"/>
                        </a:rPr>
                        <a:t>to incorporate, integrate, to fit in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393413"/>
                  </a:ext>
                </a:extLst>
              </a:tr>
              <a:tr h="719204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traditional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942860"/>
                  </a:ext>
                </a:extLst>
              </a:tr>
            </a:tbl>
          </a:graphicData>
        </a:graphic>
      </p:graphicFrame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A9D7B926-C6A3-CC1E-39C7-D7AA9D4E1C5B}"/>
              </a:ext>
            </a:extLst>
          </p:cNvPr>
          <p:cNvSpPr/>
          <p:nvPr/>
        </p:nvSpPr>
        <p:spPr>
          <a:xfrm rot="21071760" flipH="1">
            <a:off x="8131514" y="1602909"/>
            <a:ext cx="3513476" cy="2328672"/>
          </a:xfrm>
          <a:prstGeom prst="cloudCallout">
            <a:avLst>
              <a:gd name="adj1" fmla="val -28652"/>
              <a:gd name="adj2" fmla="val 86142"/>
            </a:avLst>
          </a:prstGeom>
          <a:solidFill>
            <a:schemeClr val="accent6">
              <a:lumMod val="50000"/>
            </a:schemeClr>
          </a:solidFill>
          <a:ln w="76200">
            <a:solidFill>
              <a:srgbClr val="005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4AC895-E478-E74F-623F-E788E474BC4B}"/>
              </a:ext>
            </a:extLst>
          </p:cNvPr>
          <p:cNvSpPr txBox="1"/>
          <p:nvPr/>
        </p:nvSpPr>
        <p:spPr>
          <a:xfrm>
            <a:off x="8720980" y="2395277"/>
            <a:ext cx="214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fausse (f)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7AA22-1BCE-4D1C-0F14-06C0291B50B9}"/>
              </a:ext>
            </a:extLst>
          </p:cNvPr>
          <p:cNvSpPr txBox="1"/>
          <p:nvPr/>
        </p:nvSpPr>
        <p:spPr>
          <a:xfrm>
            <a:off x="9014093" y="2454468"/>
            <a:ext cx="174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le fait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7DFB25-0CF0-BA93-62D5-AEF40EB035CD}"/>
              </a:ext>
            </a:extLst>
          </p:cNvPr>
          <p:cNvSpPr txBox="1"/>
          <p:nvPr/>
        </p:nvSpPr>
        <p:spPr>
          <a:xfrm>
            <a:off x="9097771" y="2418428"/>
            <a:ext cx="176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suivre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69CAF6-A388-040C-0B71-2E0927B0F482}"/>
              </a:ext>
            </a:extLst>
          </p:cNvPr>
          <p:cNvSpPr txBox="1"/>
          <p:nvPr/>
        </p:nvSpPr>
        <p:spPr>
          <a:xfrm>
            <a:off x="8489449" y="2382388"/>
            <a:ext cx="2696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traditionnel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D9F567-407E-805B-99D3-ECA1CBC62A06}"/>
              </a:ext>
            </a:extLst>
          </p:cNvPr>
          <p:cNvSpPr txBox="1"/>
          <p:nvPr/>
        </p:nvSpPr>
        <p:spPr>
          <a:xfrm>
            <a:off x="8812611" y="2378380"/>
            <a:ext cx="209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le public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E00B77-7DF6-4AC4-43F4-DC3DE10AFE2E}"/>
              </a:ext>
            </a:extLst>
          </p:cNvPr>
          <p:cNvSpPr txBox="1"/>
          <p:nvPr/>
        </p:nvSpPr>
        <p:spPr>
          <a:xfrm>
            <a:off x="8482717" y="2367135"/>
            <a:ext cx="27595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se souvenir de + noun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BB8F18-61B8-197B-1499-E38AFDF97E28}"/>
              </a:ext>
            </a:extLst>
          </p:cNvPr>
          <p:cNvSpPr txBox="1"/>
          <p:nvPr/>
        </p:nvSpPr>
        <p:spPr>
          <a:xfrm>
            <a:off x="8705380" y="2246066"/>
            <a:ext cx="23657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7. intégrer, s'intégrer</a:t>
            </a:r>
            <a:r>
              <a:rPr kumimoji="0" lang="fr-FR" sz="2600" b="1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0C1E23-285D-6436-8938-E656A9771DA3}"/>
              </a:ext>
            </a:extLst>
          </p:cNvPr>
          <p:cNvSpPr txBox="1"/>
          <p:nvPr/>
        </p:nvSpPr>
        <p:spPr>
          <a:xfrm rot="449036">
            <a:off x="11134303" y="4645623"/>
            <a:ext cx="696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>
                <a:ln>
                  <a:noFill/>
                </a:ln>
                <a:solidFill>
                  <a:srgbClr val="047BE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70822C-0C4A-39D0-02E5-E4FB49C43494}"/>
              </a:ext>
            </a:extLst>
          </p:cNvPr>
          <p:cNvSpPr txBox="1"/>
          <p:nvPr/>
        </p:nvSpPr>
        <p:spPr>
          <a:xfrm>
            <a:off x="5305926" y="3329324"/>
            <a:ext cx="219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fausse (f)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D402E8-3114-74FE-DF38-9C5A48C39E0B}"/>
              </a:ext>
            </a:extLst>
          </p:cNvPr>
          <p:cNvSpPr txBox="1"/>
          <p:nvPr/>
        </p:nvSpPr>
        <p:spPr>
          <a:xfrm>
            <a:off x="5603305" y="1955441"/>
            <a:ext cx="147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fait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2AEC23-741E-AB5B-17F8-EA0A9D04246B}"/>
              </a:ext>
            </a:extLst>
          </p:cNvPr>
          <p:cNvSpPr txBox="1"/>
          <p:nvPr/>
        </p:nvSpPr>
        <p:spPr>
          <a:xfrm>
            <a:off x="5603305" y="1208675"/>
            <a:ext cx="1600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suivre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A0A94A-892F-42C2-8EF4-93FDB4718939}"/>
              </a:ext>
            </a:extLst>
          </p:cNvPr>
          <p:cNvSpPr txBox="1"/>
          <p:nvPr/>
        </p:nvSpPr>
        <p:spPr>
          <a:xfrm>
            <a:off x="5107668" y="5611199"/>
            <a:ext cx="214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traditionnel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641161-EC94-9369-64B8-0EA34DC4A64E}"/>
              </a:ext>
            </a:extLst>
          </p:cNvPr>
          <p:cNvSpPr txBox="1"/>
          <p:nvPr/>
        </p:nvSpPr>
        <p:spPr>
          <a:xfrm>
            <a:off x="5263652" y="2611160"/>
            <a:ext cx="1755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public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4FC6E4-9055-E08D-21CC-73EB296B9969}"/>
              </a:ext>
            </a:extLst>
          </p:cNvPr>
          <p:cNvSpPr txBox="1"/>
          <p:nvPr/>
        </p:nvSpPr>
        <p:spPr>
          <a:xfrm>
            <a:off x="4471651" y="3965987"/>
            <a:ext cx="343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 souvenir </a:t>
            </a:r>
            <a:r>
              <a:rPr kumimoji="0" lang="en-GB" sz="2400" i="0" u="none" strike="noStrike" kern="1200" cap="none" spc="0" normalizeH="0" baseline="0" noProof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 noun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DCC6374-9C73-6149-C6C1-989ED74A8BA6}"/>
              </a:ext>
            </a:extLst>
          </p:cNvPr>
          <p:cNvSpPr/>
          <p:nvPr/>
        </p:nvSpPr>
        <p:spPr>
          <a:xfrm>
            <a:off x="4166627" y="115208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E4A34F7-156E-0FF9-66FC-195443BC29C0}"/>
              </a:ext>
            </a:extLst>
          </p:cNvPr>
          <p:cNvSpPr/>
          <p:nvPr/>
        </p:nvSpPr>
        <p:spPr>
          <a:xfrm>
            <a:off x="4166627" y="486923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AEA8F4E-6033-E276-2CC1-64C487BD7817}"/>
              </a:ext>
            </a:extLst>
          </p:cNvPr>
          <p:cNvSpPr/>
          <p:nvPr/>
        </p:nvSpPr>
        <p:spPr>
          <a:xfrm>
            <a:off x="4166627" y="412580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8EDACEB-9EA3-9EE5-B030-E1C6F83D1FBA}"/>
              </a:ext>
            </a:extLst>
          </p:cNvPr>
          <p:cNvSpPr/>
          <p:nvPr/>
        </p:nvSpPr>
        <p:spPr>
          <a:xfrm>
            <a:off x="4166627" y="338237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8C69C28-32AE-CD74-A509-E614FB72DF84}"/>
              </a:ext>
            </a:extLst>
          </p:cNvPr>
          <p:cNvSpPr/>
          <p:nvPr/>
        </p:nvSpPr>
        <p:spPr>
          <a:xfrm>
            <a:off x="4166627" y="263894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98D3DA1-B3F3-D370-3CB1-72A0E461F9A5}"/>
              </a:ext>
            </a:extLst>
          </p:cNvPr>
          <p:cNvSpPr/>
          <p:nvPr/>
        </p:nvSpPr>
        <p:spPr>
          <a:xfrm>
            <a:off x="4166627" y="1895519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BEA3517-AB0B-674F-A5E8-074AB5BDF859}"/>
              </a:ext>
            </a:extLst>
          </p:cNvPr>
          <p:cNvSpPr/>
          <p:nvPr/>
        </p:nvSpPr>
        <p:spPr>
          <a:xfrm>
            <a:off x="4166627" y="5612668"/>
            <a:ext cx="598683" cy="568431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0C1A686-DF3B-7031-D5B3-E2FAE2E4CA4D}"/>
              </a:ext>
            </a:extLst>
          </p:cNvPr>
          <p:cNvSpPr/>
          <p:nvPr/>
        </p:nvSpPr>
        <p:spPr>
          <a:xfrm>
            <a:off x="429289" y="1154917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62FF621-09E5-35B9-294D-716EF5262473}"/>
              </a:ext>
            </a:extLst>
          </p:cNvPr>
          <p:cNvSpPr/>
          <p:nvPr/>
        </p:nvSpPr>
        <p:spPr>
          <a:xfrm>
            <a:off x="429289" y="4869712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F989EF-193C-29D6-20EA-FDA6DBECA7CF}"/>
              </a:ext>
            </a:extLst>
          </p:cNvPr>
          <p:cNvSpPr/>
          <p:nvPr/>
        </p:nvSpPr>
        <p:spPr>
          <a:xfrm>
            <a:off x="429289" y="4126753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2B859A5-1F14-4183-D66C-AF26F0915B6B}"/>
              </a:ext>
            </a:extLst>
          </p:cNvPr>
          <p:cNvSpPr/>
          <p:nvPr/>
        </p:nvSpPr>
        <p:spPr>
          <a:xfrm>
            <a:off x="429289" y="3383794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B8C862F-B8F2-F255-6D97-767D108E7044}"/>
              </a:ext>
            </a:extLst>
          </p:cNvPr>
          <p:cNvSpPr/>
          <p:nvPr/>
        </p:nvSpPr>
        <p:spPr>
          <a:xfrm>
            <a:off x="429289" y="2640835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6063482-177C-F6C4-302A-37A9105AFA4C}"/>
              </a:ext>
            </a:extLst>
          </p:cNvPr>
          <p:cNvSpPr/>
          <p:nvPr/>
        </p:nvSpPr>
        <p:spPr>
          <a:xfrm>
            <a:off x="429289" y="1897876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1F02D9-E2B9-42CE-49B8-B99819EFA932}"/>
              </a:ext>
            </a:extLst>
          </p:cNvPr>
          <p:cNvSpPr/>
          <p:nvPr/>
        </p:nvSpPr>
        <p:spPr>
          <a:xfrm>
            <a:off x="429289" y="5612668"/>
            <a:ext cx="598683" cy="568431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FD81422-D7FE-5B81-AA6D-42710F2AFC8E}"/>
              </a:ext>
            </a:extLst>
          </p:cNvPr>
          <p:cNvSpPr txBox="1"/>
          <p:nvPr/>
        </p:nvSpPr>
        <p:spPr>
          <a:xfrm>
            <a:off x="4844448" y="4945347"/>
            <a:ext cx="3145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intégrer, s'intégrer</a:t>
            </a: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83F486E8-B6DC-3EEA-88E8-F7E34CB68E6A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3432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20" grpId="0"/>
      <p:bldP spid="21" grpId="0"/>
      <p:bldP spid="22" grpId="0"/>
      <p:bldP spid="23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0ED411-2484-1AD6-61A9-E59E52F85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Vocabulaire</a:t>
            </a:r>
            <a:br>
              <a:rPr lang="fr-FR"/>
            </a:br>
            <a:endParaRPr lang="fr-FR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9B343EF0-328E-B717-C76E-99CED820E108}"/>
              </a:ext>
            </a:extLst>
          </p:cNvPr>
          <p:cNvGraphicFramePr>
            <a:graphicFrameLocks noGrp="1"/>
          </p:cNvGraphicFramePr>
          <p:nvPr/>
        </p:nvGraphicFramePr>
        <p:xfrm>
          <a:off x="172624" y="861134"/>
          <a:ext cx="7833897" cy="51613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7232">
                  <a:extLst>
                    <a:ext uri="{9D8B030D-6E8A-4147-A177-3AD203B41FA5}">
                      <a16:colId xmlns:a16="http://schemas.microsoft.com/office/drawing/2014/main" val="459637773"/>
                    </a:ext>
                  </a:extLst>
                </a:gridCol>
                <a:gridCol w="3999708">
                  <a:extLst>
                    <a:ext uri="{9D8B030D-6E8A-4147-A177-3AD203B41FA5}">
                      <a16:colId xmlns:a16="http://schemas.microsoft.com/office/drawing/2014/main" val="453169704"/>
                    </a:ext>
                  </a:extLst>
                </a:gridCol>
                <a:gridCol w="919667">
                  <a:extLst>
                    <a:ext uri="{9D8B030D-6E8A-4147-A177-3AD203B41FA5}">
                      <a16:colId xmlns:a16="http://schemas.microsoft.com/office/drawing/2014/main" val="2460406803"/>
                    </a:ext>
                  </a:extLst>
                </a:gridCol>
                <a:gridCol w="2267290">
                  <a:extLst>
                    <a:ext uri="{9D8B030D-6E8A-4147-A177-3AD203B41FA5}">
                      <a16:colId xmlns:a16="http://schemas.microsoft.com/office/drawing/2014/main" val="1807320713"/>
                    </a:ext>
                  </a:extLst>
                </a:gridCol>
              </a:tblGrid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opening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242866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threat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119863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because (formal)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634713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directly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826148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(I, you) follow, follow!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379147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terrorism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843047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protection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89248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(she, he, it, one) follows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335138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loss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473693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 fontAlgn="b"/>
                      <a:endParaRPr lang="en-GB" sz="2400" b="1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55A5"/>
                          </a:solidFill>
                          <a:effectLst/>
                          <a:latin typeface="+mn-lt"/>
                        </a:rPr>
                        <a:t>around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6393413"/>
                  </a:ext>
                </a:extLst>
              </a:tr>
              <a:tr h="469218"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dirty="0">
                          <a:solidFill>
                            <a:srgbClr val="0055A5"/>
                          </a:solidFill>
                          <a:latin typeface="+mn-lt"/>
                        </a:rPr>
                        <a:t>discovery</a:t>
                      </a:r>
                    </a:p>
                  </a:txBody>
                  <a:tcPr anchor="ctr"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rgbClr val="0055A5"/>
                        </a:solidFill>
                        <a:latin typeface="+mn-lt"/>
                      </a:endParaRPr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942860"/>
                  </a:ext>
                </a:extLst>
              </a:tr>
            </a:tbl>
          </a:graphicData>
        </a:graphic>
      </p:graphicFrame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97EA736-9B00-733D-63F7-774907424146}"/>
              </a:ext>
            </a:extLst>
          </p:cNvPr>
          <p:cNvSpPr/>
          <p:nvPr/>
        </p:nvSpPr>
        <p:spPr>
          <a:xfrm rot="21071760" flipH="1">
            <a:off x="8241538" y="1429562"/>
            <a:ext cx="3513476" cy="2328672"/>
          </a:xfrm>
          <a:prstGeom prst="cloudCallout">
            <a:avLst>
              <a:gd name="adj1" fmla="val -26407"/>
              <a:gd name="adj2" fmla="val 86443"/>
            </a:avLst>
          </a:prstGeom>
          <a:solidFill>
            <a:srgbClr val="BADEFF"/>
          </a:solidFill>
          <a:ln w="76200">
            <a:solidFill>
              <a:srgbClr val="0055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C8A98-C003-E202-745A-2C069D2EAFC3}"/>
              </a:ext>
            </a:extLst>
          </p:cNvPr>
          <p:cNvSpPr txBox="1"/>
          <p:nvPr/>
        </p:nvSpPr>
        <p:spPr>
          <a:xfrm>
            <a:off x="9158863" y="2326245"/>
            <a:ext cx="1763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la perte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E6CBE-FF36-6F75-7753-FD710AC6BD25}"/>
              </a:ext>
            </a:extLst>
          </p:cNvPr>
          <p:cNvSpPr txBox="1"/>
          <p:nvPr/>
        </p:nvSpPr>
        <p:spPr>
          <a:xfrm>
            <a:off x="8970126" y="2329071"/>
            <a:ext cx="214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l’ouverture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3FC3C9-DA00-E7E9-07C0-8E51FC57169E}"/>
              </a:ext>
            </a:extLst>
          </p:cNvPr>
          <p:cNvSpPr txBox="1"/>
          <p:nvPr/>
        </p:nvSpPr>
        <p:spPr>
          <a:xfrm>
            <a:off x="8826832" y="2343242"/>
            <a:ext cx="250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 le terrorisme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27A32B-978B-A80F-DDBB-91E3774A8127}"/>
              </a:ext>
            </a:extLst>
          </p:cNvPr>
          <p:cNvSpPr txBox="1"/>
          <p:nvPr/>
        </p:nvSpPr>
        <p:spPr>
          <a:xfrm>
            <a:off x="9451311" y="2363065"/>
            <a:ext cx="1098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4. car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30208-87C5-B768-DEA3-983D1318C385}"/>
              </a:ext>
            </a:extLst>
          </p:cNvPr>
          <p:cNvSpPr txBox="1"/>
          <p:nvPr/>
        </p:nvSpPr>
        <p:spPr>
          <a:xfrm>
            <a:off x="8682050" y="2327387"/>
            <a:ext cx="2632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la découverte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A9758-D4E5-AFFA-8A81-F121A4CC7700}"/>
              </a:ext>
            </a:extLst>
          </p:cNvPr>
          <p:cNvSpPr txBox="1"/>
          <p:nvPr/>
        </p:nvSpPr>
        <p:spPr>
          <a:xfrm>
            <a:off x="8858724" y="2352608"/>
            <a:ext cx="2279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 la menace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8A3AD-066B-51D1-14EF-BCBF0B0553F7}"/>
              </a:ext>
            </a:extLst>
          </p:cNvPr>
          <p:cNvSpPr txBox="1"/>
          <p:nvPr/>
        </p:nvSpPr>
        <p:spPr>
          <a:xfrm>
            <a:off x="9170016" y="2359097"/>
            <a:ext cx="183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suis, suis!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3334B5-E170-5C7F-652A-4AD461D96E13}"/>
              </a:ext>
            </a:extLst>
          </p:cNvPr>
          <p:cNvSpPr txBox="1"/>
          <p:nvPr/>
        </p:nvSpPr>
        <p:spPr>
          <a:xfrm>
            <a:off x="8808216" y="2340416"/>
            <a:ext cx="2626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 la protection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0DC738-42C0-3664-0BBF-6ECDFFBF6D96}"/>
              </a:ext>
            </a:extLst>
          </p:cNvPr>
          <p:cNvSpPr txBox="1"/>
          <p:nvPr/>
        </p:nvSpPr>
        <p:spPr>
          <a:xfrm>
            <a:off x="9469448" y="2326245"/>
            <a:ext cx="105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3. suit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054F81-8A52-9C80-D132-C72B7F889C68}"/>
              </a:ext>
            </a:extLst>
          </p:cNvPr>
          <p:cNvSpPr txBox="1"/>
          <p:nvPr/>
        </p:nvSpPr>
        <p:spPr>
          <a:xfrm>
            <a:off x="9127464" y="2361034"/>
            <a:ext cx="1729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10. autour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966FAD-8795-CA63-FAEF-AA1187C84C51}"/>
              </a:ext>
            </a:extLst>
          </p:cNvPr>
          <p:cNvSpPr txBox="1"/>
          <p:nvPr/>
        </p:nvSpPr>
        <p:spPr>
          <a:xfrm>
            <a:off x="8635421" y="2354854"/>
            <a:ext cx="259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11. directement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1D9815-F8F9-5885-F6ED-F473368CDB4D}"/>
              </a:ext>
            </a:extLst>
          </p:cNvPr>
          <p:cNvSpPr txBox="1"/>
          <p:nvPr/>
        </p:nvSpPr>
        <p:spPr>
          <a:xfrm rot="449036">
            <a:off x="11086328" y="4537658"/>
            <a:ext cx="696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257B80-FA7D-7BF1-F7F2-B9558195A58F}"/>
              </a:ext>
            </a:extLst>
          </p:cNvPr>
          <p:cNvSpPr/>
          <p:nvPr/>
        </p:nvSpPr>
        <p:spPr>
          <a:xfrm>
            <a:off x="270123" y="86026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AEC85D3-191F-6BE6-7BBB-F463B27BB086}"/>
              </a:ext>
            </a:extLst>
          </p:cNvPr>
          <p:cNvSpPr/>
          <p:nvPr/>
        </p:nvSpPr>
        <p:spPr>
          <a:xfrm>
            <a:off x="270123" y="133443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7111E04-29C7-7FDD-0012-392B762BDA5E}"/>
              </a:ext>
            </a:extLst>
          </p:cNvPr>
          <p:cNvSpPr/>
          <p:nvPr/>
        </p:nvSpPr>
        <p:spPr>
          <a:xfrm>
            <a:off x="270123" y="180861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46991AB-FA36-27D2-B696-D1A12877F0FD}"/>
              </a:ext>
            </a:extLst>
          </p:cNvPr>
          <p:cNvSpPr/>
          <p:nvPr/>
        </p:nvSpPr>
        <p:spPr>
          <a:xfrm>
            <a:off x="270123" y="275696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E625385-A5A5-F7F0-287E-42F09E0E8DFF}"/>
              </a:ext>
            </a:extLst>
          </p:cNvPr>
          <p:cNvSpPr/>
          <p:nvPr/>
        </p:nvSpPr>
        <p:spPr>
          <a:xfrm>
            <a:off x="270123" y="228278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901B747-952F-0800-B08D-0050DE0E9091}"/>
              </a:ext>
            </a:extLst>
          </p:cNvPr>
          <p:cNvSpPr/>
          <p:nvPr/>
        </p:nvSpPr>
        <p:spPr>
          <a:xfrm>
            <a:off x="270123" y="417948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426134D-204C-5A9E-763F-27876F53564E}"/>
              </a:ext>
            </a:extLst>
          </p:cNvPr>
          <p:cNvSpPr/>
          <p:nvPr/>
        </p:nvSpPr>
        <p:spPr>
          <a:xfrm>
            <a:off x="270123" y="370531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F628C9-055D-2130-1027-FF078DD20DDA}"/>
              </a:ext>
            </a:extLst>
          </p:cNvPr>
          <p:cNvSpPr/>
          <p:nvPr/>
        </p:nvSpPr>
        <p:spPr>
          <a:xfrm>
            <a:off x="270123" y="323113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E661886-8C87-5B82-04AD-82F3A4DF9420}"/>
              </a:ext>
            </a:extLst>
          </p:cNvPr>
          <p:cNvSpPr/>
          <p:nvPr/>
        </p:nvSpPr>
        <p:spPr>
          <a:xfrm>
            <a:off x="270123" y="465366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9A89080-C1CE-4A38-81DB-D8C78AA0641C}"/>
              </a:ext>
            </a:extLst>
          </p:cNvPr>
          <p:cNvSpPr/>
          <p:nvPr/>
        </p:nvSpPr>
        <p:spPr>
          <a:xfrm>
            <a:off x="270123" y="5602013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ECDA803F-4DC5-D13A-DE23-8C083CD69660}"/>
              </a:ext>
            </a:extLst>
          </p:cNvPr>
          <p:cNvSpPr/>
          <p:nvPr/>
        </p:nvSpPr>
        <p:spPr>
          <a:xfrm>
            <a:off x="270123" y="5127838"/>
            <a:ext cx="540000" cy="404447"/>
          </a:xfrm>
          <a:prstGeom prst="roundRect">
            <a:avLst/>
          </a:prstGeom>
          <a:solidFill>
            <a:schemeClr val="accent2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A8A0E3C-DDBC-ADBA-D55C-3C9041C78B09}"/>
              </a:ext>
            </a:extLst>
          </p:cNvPr>
          <p:cNvSpPr/>
          <p:nvPr/>
        </p:nvSpPr>
        <p:spPr>
          <a:xfrm>
            <a:off x="4960455" y="882963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3B18FF9-CC3B-2932-0028-A231C061565E}"/>
              </a:ext>
            </a:extLst>
          </p:cNvPr>
          <p:cNvSpPr/>
          <p:nvPr/>
        </p:nvSpPr>
        <p:spPr>
          <a:xfrm>
            <a:off x="4960455" y="1356311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6CC8C59-CB6A-B82A-EE14-99ACA0B5B794}"/>
              </a:ext>
            </a:extLst>
          </p:cNvPr>
          <p:cNvSpPr/>
          <p:nvPr/>
        </p:nvSpPr>
        <p:spPr>
          <a:xfrm>
            <a:off x="4960455" y="1829659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C0D01AF-3C10-0198-9305-B82959E0401D}"/>
              </a:ext>
            </a:extLst>
          </p:cNvPr>
          <p:cNvSpPr/>
          <p:nvPr/>
        </p:nvSpPr>
        <p:spPr>
          <a:xfrm>
            <a:off x="4960455" y="2776355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EC2A32C-A850-4903-0089-930D60D1D329}"/>
              </a:ext>
            </a:extLst>
          </p:cNvPr>
          <p:cNvSpPr/>
          <p:nvPr/>
        </p:nvSpPr>
        <p:spPr>
          <a:xfrm>
            <a:off x="4960455" y="2303007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A85D47D2-0F29-C934-E305-399DDAA44264}"/>
              </a:ext>
            </a:extLst>
          </p:cNvPr>
          <p:cNvSpPr/>
          <p:nvPr/>
        </p:nvSpPr>
        <p:spPr>
          <a:xfrm>
            <a:off x="4960455" y="4196399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7CBDEAD-3FEC-2019-CEC5-B87B4026E2F5}"/>
              </a:ext>
            </a:extLst>
          </p:cNvPr>
          <p:cNvSpPr/>
          <p:nvPr/>
        </p:nvSpPr>
        <p:spPr>
          <a:xfrm>
            <a:off x="4960455" y="3723051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17E6CF9-3319-B5EC-F0E1-16B962FEFE49}"/>
              </a:ext>
            </a:extLst>
          </p:cNvPr>
          <p:cNvSpPr/>
          <p:nvPr/>
        </p:nvSpPr>
        <p:spPr>
          <a:xfrm>
            <a:off x="4960455" y="3249703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1C17393B-56D1-DA66-B060-73B6E5063347}"/>
              </a:ext>
            </a:extLst>
          </p:cNvPr>
          <p:cNvSpPr/>
          <p:nvPr/>
        </p:nvSpPr>
        <p:spPr>
          <a:xfrm>
            <a:off x="4960455" y="4669747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515CA6-DCF6-B782-33B6-2CC2DEAE5B37}"/>
              </a:ext>
            </a:extLst>
          </p:cNvPr>
          <p:cNvSpPr/>
          <p:nvPr/>
        </p:nvSpPr>
        <p:spPr>
          <a:xfrm>
            <a:off x="4960455" y="5616447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DB668F63-06EB-1300-ACA3-405854ABFBFF}"/>
              </a:ext>
            </a:extLst>
          </p:cNvPr>
          <p:cNvSpPr/>
          <p:nvPr/>
        </p:nvSpPr>
        <p:spPr>
          <a:xfrm>
            <a:off x="4960455" y="5143095"/>
            <a:ext cx="540000" cy="404447"/>
          </a:xfrm>
          <a:prstGeom prst="roundRect">
            <a:avLst/>
          </a:prstGeom>
          <a:solidFill>
            <a:srgbClr val="FFF6D4"/>
          </a:solidFill>
          <a:ln>
            <a:solidFill>
              <a:srgbClr val="0055A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FC557A-BE87-CC49-0E6B-CDD3E74E0BD7}"/>
              </a:ext>
            </a:extLst>
          </p:cNvPr>
          <p:cNvSpPr txBox="1"/>
          <p:nvPr/>
        </p:nvSpPr>
        <p:spPr>
          <a:xfrm>
            <a:off x="5976161" y="4595813"/>
            <a:ext cx="1763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perte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BD959-A78F-61B6-6A61-8F08F07DAC71}"/>
              </a:ext>
            </a:extLst>
          </p:cNvPr>
          <p:cNvSpPr txBox="1"/>
          <p:nvPr/>
        </p:nvSpPr>
        <p:spPr>
          <a:xfrm>
            <a:off x="5787424" y="855957"/>
            <a:ext cx="2141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l’ouverture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4EDD54E-CC0D-7D66-3D2F-1584C4043217}"/>
              </a:ext>
            </a:extLst>
          </p:cNvPr>
          <p:cNvSpPr txBox="1"/>
          <p:nvPr/>
        </p:nvSpPr>
        <p:spPr>
          <a:xfrm>
            <a:off x="6329232" y="4128331"/>
            <a:ext cx="1057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suit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9A436F-87D1-89C0-387F-FC7EC111966C}"/>
              </a:ext>
            </a:extLst>
          </p:cNvPr>
          <p:cNvSpPr txBox="1"/>
          <p:nvPr/>
        </p:nvSpPr>
        <p:spPr>
          <a:xfrm>
            <a:off x="6308791" y="1790921"/>
            <a:ext cx="1098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FE9333-D4C2-9A0C-7D0D-81AF73653C90}"/>
              </a:ext>
            </a:extLst>
          </p:cNvPr>
          <p:cNvSpPr txBox="1"/>
          <p:nvPr/>
        </p:nvSpPr>
        <p:spPr>
          <a:xfrm>
            <a:off x="5832857" y="3193367"/>
            <a:ext cx="205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le terrorisme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B1B3B13-A12B-23C2-4044-4D1ADE7E1103}"/>
              </a:ext>
            </a:extLst>
          </p:cNvPr>
          <p:cNvSpPr txBox="1"/>
          <p:nvPr/>
        </p:nvSpPr>
        <p:spPr>
          <a:xfrm>
            <a:off x="5703738" y="5530781"/>
            <a:ext cx="2308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découverte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43BE6B-AAD7-61D9-1BF0-E3A0E0FBEA25}"/>
              </a:ext>
            </a:extLst>
          </p:cNvPr>
          <p:cNvSpPr txBox="1"/>
          <p:nvPr/>
        </p:nvSpPr>
        <p:spPr>
          <a:xfrm>
            <a:off x="5926174" y="1323439"/>
            <a:ext cx="186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menace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002AC93-5073-92D7-C467-8DACED516B80}"/>
              </a:ext>
            </a:extLst>
          </p:cNvPr>
          <p:cNvSpPr txBox="1"/>
          <p:nvPr/>
        </p:nvSpPr>
        <p:spPr>
          <a:xfrm>
            <a:off x="5940171" y="2725885"/>
            <a:ext cx="1835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suis, suis!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87C9A2-E0ED-32DB-325C-24FB7EA3B385}"/>
              </a:ext>
            </a:extLst>
          </p:cNvPr>
          <p:cNvSpPr txBox="1"/>
          <p:nvPr/>
        </p:nvSpPr>
        <p:spPr>
          <a:xfrm>
            <a:off x="5739517" y="3660849"/>
            <a:ext cx="223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la protection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31A6F4-38E1-26B0-851A-D58564E085E7}"/>
              </a:ext>
            </a:extLst>
          </p:cNvPr>
          <p:cNvSpPr txBox="1"/>
          <p:nvPr/>
        </p:nvSpPr>
        <p:spPr>
          <a:xfrm>
            <a:off x="6190296" y="5063295"/>
            <a:ext cx="133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autour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32ACA4C-25A4-BF39-4E1A-1DF45A00BEB4}"/>
              </a:ext>
            </a:extLst>
          </p:cNvPr>
          <p:cNvSpPr txBox="1"/>
          <p:nvPr/>
        </p:nvSpPr>
        <p:spPr>
          <a:xfrm>
            <a:off x="5805984" y="2258403"/>
            <a:ext cx="2104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i="0" u="none" strike="noStrike" kern="1200" cap="none" spc="0" normalizeH="0" baseline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directement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F82F7B93-3217-BA04-B229-BA17F851E4BD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vocabulaire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7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93D9DD-B053-4739-2029-EAA1CE1F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Reflexive pronouns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7407F-CBCF-C7B4-8312-2CB91656D496}"/>
              </a:ext>
            </a:extLst>
          </p:cNvPr>
          <p:cNvSpPr txBox="1"/>
          <p:nvPr/>
        </p:nvSpPr>
        <p:spPr>
          <a:xfrm>
            <a:off x="143435" y="861134"/>
            <a:ext cx="119051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Remember, we use the reflexive pronouns </a:t>
            </a:r>
            <a:r>
              <a:rPr lang="fr-FR" sz="2400" b="1" dirty="0">
                <a:solidFill>
                  <a:schemeClr val="tx2"/>
                </a:solidFill>
              </a:rPr>
              <a:t>me</a:t>
            </a:r>
            <a:r>
              <a:rPr lang="fr-FR" sz="2400" dirty="0">
                <a:solidFill>
                  <a:schemeClr val="tx2"/>
                </a:solidFill>
              </a:rPr>
              <a:t>, </a:t>
            </a:r>
            <a:r>
              <a:rPr lang="fr-FR" sz="2400" b="1" dirty="0">
                <a:solidFill>
                  <a:schemeClr val="tx2"/>
                </a:solidFill>
              </a:rPr>
              <a:t>te</a:t>
            </a:r>
            <a:r>
              <a:rPr lang="fr-FR" sz="2400" dirty="0">
                <a:solidFill>
                  <a:schemeClr val="tx2"/>
                </a:solidFill>
              </a:rPr>
              <a:t>, </a:t>
            </a:r>
            <a:r>
              <a:rPr lang="en-GB" sz="2400" dirty="0">
                <a:solidFill>
                  <a:schemeClr val="tx2"/>
                </a:solidFill>
              </a:rPr>
              <a:t>and </a:t>
            </a:r>
            <a:r>
              <a:rPr lang="fr-FR" sz="2400" b="1" dirty="0">
                <a:solidFill>
                  <a:schemeClr val="tx2"/>
                </a:solidFill>
              </a:rPr>
              <a:t>se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when the ‘doer’ (subject) and the ‘receiver’ (object) of a verb is the same person. </a:t>
            </a:r>
          </a:p>
          <a:p>
            <a:r>
              <a:rPr lang="en-GB" sz="2400" dirty="0">
                <a:solidFill>
                  <a:schemeClr val="tx2"/>
                </a:solidFill>
              </a:rPr>
              <a:t>The reflexive pronoun goes </a:t>
            </a:r>
            <a:r>
              <a:rPr lang="en-GB" sz="2400" b="1" dirty="0">
                <a:solidFill>
                  <a:schemeClr val="tx2"/>
                </a:solidFill>
              </a:rPr>
              <a:t>before</a:t>
            </a:r>
            <a:r>
              <a:rPr lang="en-GB" sz="2400" dirty="0">
                <a:solidFill>
                  <a:schemeClr val="tx2"/>
                </a:solidFill>
              </a:rPr>
              <a:t> the verb in </a:t>
            </a:r>
            <a:r>
              <a:rPr lang="en-GB" sz="2400" b="1" dirty="0">
                <a:solidFill>
                  <a:schemeClr val="tx2"/>
                </a:solidFill>
              </a:rPr>
              <a:t>short form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4C8D2C-B6D5-95DC-B95E-C1A2517D4B3A}"/>
              </a:ext>
            </a:extLst>
          </p:cNvPr>
          <p:cNvSpPr txBox="1"/>
          <p:nvPr/>
        </p:nvSpPr>
        <p:spPr>
          <a:xfrm>
            <a:off x="325778" y="2170013"/>
            <a:ext cx="29762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tx2"/>
                </a:solidFill>
              </a:rPr>
              <a:t>m’</a:t>
            </a:r>
            <a:r>
              <a:rPr lang="fr-FR" sz="2400" dirty="0">
                <a:solidFill>
                  <a:schemeClr val="tx2"/>
                </a:solidFill>
              </a:rPr>
              <a:t>organise.</a:t>
            </a:r>
            <a:endParaRPr lang="fr-FR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E8F88-2006-9CDB-5782-78410B4B51E3}"/>
              </a:ext>
            </a:extLst>
          </p:cNvPr>
          <p:cNvSpPr txBox="1"/>
          <p:nvPr/>
        </p:nvSpPr>
        <p:spPr>
          <a:xfrm>
            <a:off x="3236745" y="2170013"/>
            <a:ext cx="3610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I organise </a:t>
            </a:r>
            <a:r>
              <a:rPr lang="en-GB" sz="2400" b="1" dirty="0">
                <a:solidFill>
                  <a:schemeClr val="tx2"/>
                </a:solidFill>
              </a:rPr>
              <a:t>myself</a:t>
            </a:r>
            <a:r>
              <a:rPr lang="en-GB" sz="2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21989-1B98-7EF8-4144-AC07C797CD48}"/>
              </a:ext>
            </a:extLst>
          </p:cNvPr>
          <p:cNvSpPr txBox="1"/>
          <p:nvPr/>
        </p:nvSpPr>
        <p:spPr>
          <a:xfrm>
            <a:off x="143436" y="2800957"/>
            <a:ext cx="119051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Some verbs use reflexive pronouns in French, but their English translation doesn’t include a reflexive pronoun.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4466AB-D9C7-50E3-0A9D-29F62A10C91B}"/>
              </a:ext>
            </a:extLst>
          </p:cNvPr>
          <p:cNvSpPr txBox="1"/>
          <p:nvPr/>
        </p:nvSpPr>
        <p:spPr>
          <a:xfrm>
            <a:off x="325778" y="3955949"/>
            <a:ext cx="34189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Tu </a:t>
            </a:r>
            <a:r>
              <a:rPr lang="fr-FR" sz="2400" b="1" dirty="0">
                <a:solidFill>
                  <a:schemeClr val="tx2"/>
                </a:solidFill>
              </a:rPr>
              <a:t>te</a:t>
            </a:r>
            <a:r>
              <a:rPr lang="fr-FR" sz="2400" dirty="0">
                <a:solidFill>
                  <a:schemeClr val="tx2"/>
                </a:solidFill>
              </a:rPr>
              <a:t> souviens de la visite au théâtre ?</a:t>
            </a:r>
            <a:endParaRPr lang="fr-FR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D86279-10CA-89FF-6BAC-7B0E2401708F}"/>
              </a:ext>
            </a:extLst>
          </p:cNvPr>
          <p:cNvSpPr txBox="1"/>
          <p:nvPr/>
        </p:nvSpPr>
        <p:spPr>
          <a:xfrm>
            <a:off x="325778" y="4974928"/>
            <a:ext cx="36257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Do you remember the visit to the theatre?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006D6D-E0DF-45D6-A091-26342EF8ACF3}"/>
              </a:ext>
            </a:extLst>
          </p:cNvPr>
          <p:cNvSpPr txBox="1"/>
          <p:nvPr/>
        </p:nvSpPr>
        <p:spPr>
          <a:xfrm>
            <a:off x="6095999" y="3955949"/>
            <a:ext cx="3870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Elle </a:t>
            </a:r>
            <a:r>
              <a:rPr lang="fr-FR" sz="2400" b="1" dirty="0">
                <a:solidFill>
                  <a:schemeClr val="tx2"/>
                </a:solidFill>
              </a:rPr>
              <a:t>s’</a:t>
            </a:r>
            <a:r>
              <a:rPr lang="fr-FR" sz="2400" dirty="0">
                <a:solidFill>
                  <a:schemeClr val="tx2"/>
                </a:solidFill>
              </a:rPr>
              <a:t>intègre bien dans son nouveau collège. </a:t>
            </a:r>
            <a:endParaRPr lang="fr-FR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26134C-118B-1C6C-8B67-071D6F3BAB4E}"/>
              </a:ext>
            </a:extLst>
          </p:cNvPr>
          <p:cNvSpPr txBox="1"/>
          <p:nvPr/>
        </p:nvSpPr>
        <p:spPr>
          <a:xfrm>
            <a:off x="6095999" y="4974927"/>
            <a:ext cx="3521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/>
                </a:solidFill>
              </a:rPr>
              <a:t>She fits in well in her new school.</a:t>
            </a:r>
          </a:p>
        </p:txBody>
      </p:sp>
      <p:sp>
        <p:nvSpPr>
          <p:cNvPr id="2" name="Rounded Rectangle 46">
            <a:extLst>
              <a:ext uri="{FF2B5EF4-FFF2-40B4-BE49-F238E27FC236}">
                <a16:creationId xmlns:a16="http://schemas.microsoft.com/office/drawing/2014/main" id="{43C459AA-3580-20B4-25F7-A065EEF77E2E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7FD6D3-7D46-9C4A-DFD1-549BF0D67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304" y="4009225"/>
            <a:ext cx="2055600" cy="1857303"/>
          </a:xfrm>
          <a:prstGeom prst="rect">
            <a:avLst/>
          </a:prstGeom>
        </p:spPr>
      </p:pic>
      <p:pic>
        <p:nvPicPr>
          <p:cNvPr id="14" name="Picture 13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A978BCD7-B1A2-2F66-B48C-64A4F40101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14" y="4139563"/>
            <a:ext cx="1864062" cy="1857303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75F2D4E-FE53-9A6B-501E-CCBB50668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78" y="4835951"/>
            <a:ext cx="1636533" cy="1160915"/>
          </a:xfrm>
          <a:prstGeom prst="rect">
            <a:avLst/>
          </a:prstGeom>
        </p:spPr>
      </p:pic>
      <p:pic>
        <p:nvPicPr>
          <p:cNvPr id="23" name="Picture 22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9659651C-4D3A-D053-9E41-ECBD5054BB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48" y="1890228"/>
            <a:ext cx="2841171" cy="1003288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9083D8-C361-3215-41BF-D5755E00BD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922" y="4875939"/>
            <a:ext cx="756982" cy="12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5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F9A611-A7B5-F2C5-3281-2D646347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6583680" cy="647577"/>
          </a:xfrm>
        </p:spPr>
        <p:txBody>
          <a:bodyPr>
            <a:normAutofit/>
          </a:bodyPr>
          <a:lstStyle/>
          <a:p>
            <a:r>
              <a:rPr lang="fr-FR" dirty="0"/>
              <a:t>La Basilique du Sacré Cœur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D98A5-B44E-22D3-C047-E317040FE577}"/>
              </a:ext>
            </a:extLst>
          </p:cNvPr>
          <p:cNvSpPr txBox="1"/>
          <p:nvPr/>
        </p:nvSpPr>
        <p:spPr>
          <a:xfrm>
            <a:off x="237744" y="1118958"/>
            <a:ext cx="8045644" cy="5262979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accent2"/>
                </a:solidFill>
              </a:rPr>
              <a:t>me</a:t>
            </a:r>
            <a:r>
              <a:rPr lang="fr-FR" sz="2400" b="1" dirty="0">
                <a:solidFill>
                  <a:schemeClr val="tx2"/>
                </a:solidFill>
              </a:rPr>
              <a:t> souviens </a:t>
            </a:r>
            <a:r>
              <a:rPr lang="fr-FR" sz="2400" dirty="0">
                <a:solidFill>
                  <a:schemeClr val="tx2"/>
                </a:solidFill>
              </a:rPr>
              <a:t>d’une visite à la Basilique* du Sacré-Cœur quand j’étais petite. Maintenant, ma mère et moi, </a:t>
            </a:r>
            <a:r>
              <a:rPr lang="fr-FR" sz="2400" b="1" dirty="0">
                <a:solidFill>
                  <a:schemeClr val="tx2"/>
                </a:solidFill>
              </a:rPr>
              <a:t>on </a:t>
            </a:r>
            <a:r>
              <a:rPr lang="fr-FR" sz="2400" b="1" dirty="0">
                <a:solidFill>
                  <a:schemeClr val="accent2"/>
                </a:solidFill>
              </a:rPr>
              <a:t>[---]</a:t>
            </a:r>
            <a:r>
              <a:rPr lang="fr-FR" sz="2400" b="1" dirty="0">
                <a:solidFill>
                  <a:schemeClr val="tx2"/>
                </a:solidFill>
              </a:rPr>
              <a:t> organise une autre visite</a:t>
            </a:r>
            <a:r>
              <a:rPr lang="fr-FR" sz="2400" dirty="0">
                <a:solidFill>
                  <a:schemeClr val="tx2"/>
                </a:solidFill>
              </a:rPr>
              <a:t>. La Basilique* est </a:t>
            </a:r>
            <a:r>
              <a:rPr lang="fr-FR" sz="2400" b="1" dirty="0">
                <a:solidFill>
                  <a:schemeClr val="tx2"/>
                </a:solidFill>
              </a:rPr>
              <a:t>une grande église célèbre qui  </a:t>
            </a:r>
            <a:r>
              <a:rPr lang="fr-FR" sz="2400" b="1" dirty="0">
                <a:solidFill>
                  <a:schemeClr val="accent2"/>
                </a:solidFill>
              </a:rPr>
              <a:t>se</a:t>
            </a:r>
            <a:r>
              <a:rPr lang="fr-FR" sz="2400" b="1" dirty="0">
                <a:solidFill>
                  <a:schemeClr val="tx2"/>
                </a:solidFill>
              </a:rPr>
              <a:t>   trouve à Montmartre </a:t>
            </a:r>
            <a:r>
              <a:rPr lang="fr-FR" sz="2400" dirty="0">
                <a:solidFill>
                  <a:schemeClr val="tx2"/>
                </a:solidFill>
              </a:rPr>
              <a:t>dans le nord de Paris. </a:t>
            </a:r>
            <a:r>
              <a:rPr lang="fr-FR" sz="2400" b="1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accent2"/>
                </a:solidFill>
              </a:rPr>
              <a:t>me</a:t>
            </a:r>
            <a:r>
              <a:rPr lang="fr-FR" sz="2400" b="1" dirty="0">
                <a:solidFill>
                  <a:schemeClr val="tx2"/>
                </a:solidFill>
              </a:rPr>
              <a:t> demande si tu la connais</a:t>
            </a:r>
            <a:r>
              <a:rPr lang="fr-FR" sz="2400" dirty="0">
                <a:solidFill>
                  <a:schemeClr val="tx2"/>
                </a:solidFill>
              </a:rPr>
              <a:t>. </a:t>
            </a:r>
            <a:r>
              <a:rPr lang="fr-FR" sz="2400" b="1" dirty="0">
                <a:solidFill>
                  <a:schemeClr val="tx2"/>
                </a:solidFill>
              </a:rPr>
              <a:t>Tu  </a:t>
            </a:r>
            <a:r>
              <a:rPr lang="fr-FR" sz="2400" b="1" dirty="0">
                <a:solidFill>
                  <a:schemeClr val="accent2"/>
                </a:solidFill>
              </a:rPr>
              <a:t>te</a:t>
            </a:r>
            <a:r>
              <a:rPr lang="fr-FR" sz="2400" b="1" dirty="0">
                <a:solidFill>
                  <a:schemeClr val="tx2"/>
                </a:solidFill>
              </a:rPr>
              <a:t>   prépares pour venir </a:t>
            </a:r>
            <a:r>
              <a:rPr lang="fr-FR" sz="2400" dirty="0">
                <a:solidFill>
                  <a:schemeClr val="tx2"/>
                </a:solidFill>
              </a:rPr>
              <a:t>? </a:t>
            </a:r>
            <a:r>
              <a:rPr lang="fr-FR" sz="2400" b="1" dirty="0">
                <a:solidFill>
                  <a:schemeClr val="tx2"/>
                </a:solidFill>
              </a:rPr>
              <a:t>Je </a:t>
            </a:r>
            <a:r>
              <a:rPr lang="fr-FR" sz="2400" b="1" dirty="0">
                <a:solidFill>
                  <a:schemeClr val="accent2"/>
                </a:solidFill>
              </a:rPr>
              <a:t>[---]</a:t>
            </a:r>
            <a:r>
              <a:rPr lang="fr-FR" sz="2400" b="1" dirty="0">
                <a:solidFill>
                  <a:schemeClr val="tx2"/>
                </a:solidFill>
              </a:rPr>
              <a:t> suis la vie d’une religieuse</a:t>
            </a:r>
            <a:r>
              <a:rPr lang="fr-FR" sz="2400" dirty="0">
                <a:solidFill>
                  <a:schemeClr val="tx2"/>
                </a:solidFill>
              </a:rPr>
              <a:t> sur Facebook. Elle suit les règles de l’église, mais elle est moins traditionnelle que les autres religieuses. Normalement elles n’utilisent pas de réseaux sociaux ! </a:t>
            </a:r>
            <a:r>
              <a:rPr lang="fr-FR" sz="2400" b="1" dirty="0">
                <a:solidFill>
                  <a:schemeClr val="tx2"/>
                </a:solidFill>
              </a:rPr>
              <a:t>Elle  </a:t>
            </a:r>
            <a:r>
              <a:rPr lang="fr-FR" sz="2400" b="1" dirty="0">
                <a:solidFill>
                  <a:schemeClr val="accent2"/>
                </a:solidFill>
              </a:rPr>
              <a:t>se   </a:t>
            </a:r>
            <a:r>
              <a:rPr lang="fr-FR" sz="2400" b="1" dirty="0">
                <a:solidFill>
                  <a:schemeClr val="tx2"/>
                </a:solidFill>
              </a:rPr>
              <a:t>lève toujours très tôt </a:t>
            </a:r>
            <a:r>
              <a:rPr lang="fr-FR" sz="2400" dirty="0">
                <a:solidFill>
                  <a:schemeClr val="tx2"/>
                </a:solidFill>
              </a:rPr>
              <a:t>pour prier*. </a:t>
            </a:r>
            <a:r>
              <a:rPr lang="fr-FR" sz="2400" b="1" dirty="0">
                <a:solidFill>
                  <a:schemeClr val="tx2"/>
                </a:solidFill>
              </a:rPr>
              <a:t>Elle </a:t>
            </a:r>
            <a:r>
              <a:rPr lang="fr-FR" sz="2400" b="1" dirty="0">
                <a:solidFill>
                  <a:schemeClr val="accent2"/>
                </a:solidFill>
              </a:rPr>
              <a:t>[---]</a:t>
            </a:r>
            <a:r>
              <a:rPr lang="fr-FR" sz="2400" b="1" dirty="0">
                <a:solidFill>
                  <a:schemeClr val="tx2"/>
                </a:solidFill>
              </a:rPr>
              <a:t> sert Dieu et elle  </a:t>
            </a:r>
            <a:r>
              <a:rPr lang="fr-FR" sz="2400" b="1" dirty="0">
                <a:solidFill>
                  <a:schemeClr val="accent2"/>
                </a:solidFill>
              </a:rPr>
              <a:t>[---] </a:t>
            </a:r>
            <a:r>
              <a:rPr lang="fr-FR" sz="2400" b="1" dirty="0">
                <a:solidFill>
                  <a:schemeClr val="tx2"/>
                </a:solidFill>
              </a:rPr>
              <a:t>soutient les gens </a:t>
            </a:r>
            <a:r>
              <a:rPr lang="fr-FR" sz="2400" dirty="0">
                <a:solidFill>
                  <a:schemeClr val="tx2"/>
                </a:solidFill>
              </a:rPr>
              <a:t>qui viennent à la Basilique*. En ce moment </a:t>
            </a:r>
            <a:r>
              <a:rPr lang="fr-FR" sz="2400" b="1" dirty="0">
                <a:solidFill>
                  <a:schemeClr val="tx2"/>
                </a:solidFill>
              </a:rPr>
              <a:t>elle </a:t>
            </a:r>
            <a:r>
              <a:rPr lang="fr-FR" sz="2400" b="1" dirty="0">
                <a:solidFill>
                  <a:schemeClr val="accent2"/>
                </a:solidFill>
              </a:rPr>
              <a:t>[---]</a:t>
            </a:r>
            <a:r>
              <a:rPr lang="fr-FR" sz="2400" b="1" dirty="0">
                <a:solidFill>
                  <a:schemeClr val="tx2"/>
                </a:solidFill>
              </a:rPr>
              <a:t> prépare une vidéo </a:t>
            </a:r>
            <a:r>
              <a:rPr lang="fr-FR" sz="2400" dirty="0">
                <a:solidFill>
                  <a:schemeClr val="tx2"/>
                </a:solidFill>
              </a:rPr>
              <a:t>avec des informations</a:t>
            </a:r>
            <a:r>
              <a:rPr lang="fr-FR" sz="2400" b="1" dirty="0">
                <a:solidFill>
                  <a:schemeClr val="tx2"/>
                </a:solidFill>
              </a:rPr>
              <a:t> </a:t>
            </a:r>
            <a:r>
              <a:rPr lang="fr-FR" sz="2400" dirty="0">
                <a:solidFill>
                  <a:schemeClr val="tx2"/>
                </a:solidFill>
              </a:rPr>
              <a:t>pour les élèves d’un collège catholique.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FD58C-EE02-6497-6100-0BFD2D72F297}"/>
              </a:ext>
            </a:extLst>
          </p:cNvPr>
          <p:cNvSpPr txBox="1"/>
          <p:nvPr/>
        </p:nvSpPr>
        <p:spPr>
          <a:xfrm>
            <a:off x="214138" y="763543"/>
            <a:ext cx="121489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Remplis les blancs avec les pronoms </a:t>
            </a:r>
            <a:r>
              <a:rPr lang="fr-FR" sz="2000" b="1" dirty="0">
                <a:solidFill>
                  <a:schemeClr val="tx2"/>
                </a:solidFill>
              </a:rPr>
              <a:t>me, te, se</a:t>
            </a:r>
            <a:r>
              <a:rPr lang="fr-FR" sz="2000" dirty="0">
                <a:solidFill>
                  <a:schemeClr val="tx2"/>
                </a:solidFill>
              </a:rPr>
              <a:t>. Attention ! Il y a trop de blancs 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403D4-AC7E-9EF4-66DD-475F06CC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88" y="1118958"/>
            <a:ext cx="3670868" cy="275315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23AA5A-59E9-3538-2E5E-E690D5207AC4}"/>
              </a:ext>
            </a:extLst>
          </p:cNvPr>
          <p:cNvSpPr/>
          <p:nvPr/>
        </p:nvSpPr>
        <p:spPr>
          <a:xfrm>
            <a:off x="701506" y="1136887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52CC08-EAD7-D434-F3D3-D12703366B5E}"/>
              </a:ext>
            </a:extLst>
          </p:cNvPr>
          <p:cNvSpPr/>
          <p:nvPr/>
        </p:nvSpPr>
        <p:spPr>
          <a:xfrm>
            <a:off x="1510729" y="1874109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545CE0-958D-033A-3BBA-1EDA5E97D821}"/>
              </a:ext>
            </a:extLst>
          </p:cNvPr>
          <p:cNvSpPr/>
          <p:nvPr/>
        </p:nvSpPr>
        <p:spPr>
          <a:xfrm>
            <a:off x="5379234" y="2235558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8ABDA3-46BD-1215-B0AF-BF918B5C7F04}"/>
              </a:ext>
            </a:extLst>
          </p:cNvPr>
          <p:cNvSpPr/>
          <p:nvPr/>
        </p:nvSpPr>
        <p:spPr>
          <a:xfrm>
            <a:off x="5742066" y="2594147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28A793E-FE65-C52A-AA79-C6028245F0D6}"/>
              </a:ext>
            </a:extLst>
          </p:cNvPr>
          <p:cNvSpPr/>
          <p:nvPr/>
        </p:nvSpPr>
        <p:spPr>
          <a:xfrm>
            <a:off x="2733627" y="2972286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43E1AC6-0A9D-77D2-FD9D-06ADA55216AC}"/>
              </a:ext>
            </a:extLst>
          </p:cNvPr>
          <p:cNvSpPr/>
          <p:nvPr/>
        </p:nvSpPr>
        <p:spPr>
          <a:xfrm>
            <a:off x="7040101" y="2972286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B6EC9B2-BA13-AED3-A644-E70C37C91505}"/>
              </a:ext>
            </a:extLst>
          </p:cNvPr>
          <p:cNvSpPr/>
          <p:nvPr/>
        </p:nvSpPr>
        <p:spPr>
          <a:xfrm>
            <a:off x="6048066" y="4412415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FD19A2-C80D-91B8-BE4F-FDCCBBE6CE93}"/>
              </a:ext>
            </a:extLst>
          </p:cNvPr>
          <p:cNvSpPr/>
          <p:nvPr/>
        </p:nvSpPr>
        <p:spPr>
          <a:xfrm>
            <a:off x="4930405" y="4824791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9552D1-A4F5-D383-6531-EAA446026BE7}"/>
              </a:ext>
            </a:extLst>
          </p:cNvPr>
          <p:cNvSpPr/>
          <p:nvPr/>
        </p:nvSpPr>
        <p:spPr>
          <a:xfrm>
            <a:off x="351882" y="5177839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A1EC101-2C83-C4FE-B16F-712F6771E517}"/>
              </a:ext>
            </a:extLst>
          </p:cNvPr>
          <p:cNvSpPr/>
          <p:nvPr/>
        </p:nvSpPr>
        <p:spPr>
          <a:xfrm>
            <a:off x="2786116" y="5532854"/>
            <a:ext cx="612000" cy="4123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281895-4D30-5F02-99A4-6B2BE1AC83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232" y="3490989"/>
            <a:ext cx="2908877" cy="2908877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3E502230-6467-B933-C2E0-E2FF5A852A61}"/>
              </a:ext>
            </a:extLst>
          </p:cNvPr>
          <p:cNvSpPr/>
          <p:nvPr/>
        </p:nvSpPr>
        <p:spPr>
          <a:xfrm>
            <a:off x="8354178" y="3963450"/>
            <a:ext cx="1885880" cy="2372032"/>
          </a:xfrm>
          <a:prstGeom prst="wedgeRoundRectCallout">
            <a:avLst>
              <a:gd name="adj1" fmla="val 68534"/>
              <a:gd name="adj2" fmla="val 4943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/>
              <a:t>*la basilique</a:t>
            </a:r>
            <a:r>
              <a:rPr lang="fr-FR" sz="2000" dirty="0"/>
              <a:t> = </a:t>
            </a:r>
            <a:r>
              <a:rPr lang="en-GB" sz="2000" dirty="0"/>
              <a:t>basilica (similar to a cathedral)</a:t>
            </a:r>
          </a:p>
          <a:p>
            <a:pPr algn="ctr"/>
            <a:r>
              <a:rPr lang="fr-FR" sz="2000" b="1" dirty="0"/>
              <a:t>*prier </a:t>
            </a:r>
            <a:r>
              <a:rPr lang="en-GB" sz="2000" dirty="0"/>
              <a:t>= to pray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72D15A-5531-67DB-BE1D-346471C6CBA8}"/>
              </a:ext>
            </a:extLst>
          </p:cNvPr>
          <p:cNvSpPr/>
          <p:nvPr/>
        </p:nvSpPr>
        <p:spPr>
          <a:xfrm>
            <a:off x="8283388" y="1118959"/>
            <a:ext cx="3694474" cy="5280908"/>
          </a:xfrm>
          <a:prstGeom prst="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fr-FR" sz="2000" dirty="0"/>
              <a:t>I </a:t>
            </a:r>
            <a:r>
              <a:rPr lang="en-GB" sz="2000" dirty="0"/>
              <a:t>remember</a:t>
            </a:r>
          </a:p>
          <a:p>
            <a:pPr marL="342900" indent="-342900">
              <a:buAutoNum type="arabicPeriod"/>
            </a:pPr>
            <a:r>
              <a:rPr lang="en-GB" sz="2000" dirty="0"/>
              <a:t>we are organising</a:t>
            </a:r>
          </a:p>
          <a:p>
            <a:pPr marL="342900" indent="-342900">
              <a:buAutoNum type="arabicPeriod"/>
            </a:pPr>
            <a:r>
              <a:rPr lang="en-GB" sz="2000" dirty="0"/>
              <a:t>a big famous church which is located in Montmartre</a:t>
            </a:r>
          </a:p>
          <a:p>
            <a:pPr marL="342900" indent="-342900">
              <a:buAutoNum type="arabicPeriod"/>
            </a:pPr>
            <a:r>
              <a:rPr lang="en-GB" sz="2000" dirty="0"/>
              <a:t>I wonder if you know it.</a:t>
            </a:r>
          </a:p>
          <a:p>
            <a:pPr marL="342900" indent="-342900">
              <a:buAutoNum type="arabicPeriod"/>
            </a:pPr>
            <a:r>
              <a:rPr lang="en-GB" sz="2000" dirty="0"/>
              <a:t>Are you getting ready to come?</a:t>
            </a:r>
          </a:p>
          <a:p>
            <a:pPr marL="342900" indent="-342900">
              <a:buAutoNum type="arabicPeriod"/>
            </a:pPr>
            <a:r>
              <a:rPr lang="en-GB" sz="2000" dirty="0"/>
              <a:t>I follow the life of a nun/religious woman.</a:t>
            </a:r>
          </a:p>
          <a:p>
            <a:pPr marL="342900" indent="-342900">
              <a:buAutoNum type="arabicPeriod"/>
            </a:pPr>
            <a:r>
              <a:rPr lang="en-GB" sz="2000" dirty="0"/>
              <a:t>She gets up very early</a:t>
            </a:r>
          </a:p>
          <a:p>
            <a:pPr marL="342900" indent="-342900">
              <a:buAutoNum type="arabicPeriod"/>
            </a:pPr>
            <a:r>
              <a:rPr lang="en-GB" sz="2000" dirty="0"/>
              <a:t>She serves God</a:t>
            </a:r>
          </a:p>
          <a:p>
            <a:pPr marL="342900" indent="-342900">
              <a:buAutoNum type="arabicPeriod"/>
            </a:pPr>
            <a:r>
              <a:rPr lang="en-GB" sz="2000" dirty="0"/>
              <a:t>and she supports the people</a:t>
            </a:r>
          </a:p>
          <a:p>
            <a:pPr marL="342900" indent="-342900">
              <a:buAutoNum type="arabicPeriod"/>
            </a:pPr>
            <a:r>
              <a:rPr lang="en-GB" sz="2000" dirty="0"/>
              <a:t> she is preparing a video</a:t>
            </a:r>
          </a:p>
          <a:p>
            <a:pPr marL="342900" indent="-342900" algn="ctr">
              <a:buAutoNum type="arabicPeriod"/>
            </a:pPr>
            <a:endParaRPr lang="fr-FR" sz="2000" dirty="0"/>
          </a:p>
        </p:txBody>
      </p:sp>
      <p:sp>
        <p:nvSpPr>
          <p:cNvPr id="15" name="Rounded Rectangle 46">
            <a:extLst>
              <a:ext uri="{FF2B5EF4-FFF2-40B4-BE49-F238E27FC236}">
                <a16:creationId xmlns:a16="http://schemas.microsoft.com/office/drawing/2014/main" id="{7E969D42-DCBE-9413-6AA4-E9E7302AD3D0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lire/écrire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34D73C-7FB1-64AF-AD44-6E92352DB8FE}"/>
              </a:ext>
            </a:extLst>
          </p:cNvPr>
          <p:cNvSpPr txBox="1"/>
          <p:nvPr/>
        </p:nvSpPr>
        <p:spPr>
          <a:xfrm>
            <a:off x="6354066" y="149172"/>
            <a:ext cx="40567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Stéphanie écrit un </a:t>
            </a:r>
          </a:p>
          <a:p>
            <a:r>
              <a:rPr lang="fr-FR" sz="2000" dirty="0">
                <a:solidFill>
                  <a:schemeClr val="tx2"/>
                </a:solidFill>
              </a:rPr>
              <a:t>message à Léa sur une visite.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889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floor, white, room&#10;&#10;Description automatically generated">
            <a:extLst>
              <a:ext uri="{FF2B5EF4-FFF2-40B4-BE49-F238E27FC236}">
                <a16:creationId xmlns:a16="http://schemas.microsoft.com/office/drawing/2014/main" id="{84987EDB-988B-1D67-BBC0-6143F586C6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01" y="1717236"/>
            <a:ext cx="4595228" cy="292748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B89689-BFD8-33F1-8750-1416A0C7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13557"/>
            <a:ext cx="6558609" cy="647577"/>
          </a:xfrm>
        </p:spPr>
        <p:txBody>
          <a:bodyPr>
            <a:normAutofit/>
          </a:bodyPr>
          <a:lstStyle/>
          <a:p>
            <a:r>
              <a:rPr lang="en-GB" dirty="0"/>
              <a:t>Saying ‘it’, ‘him’ and ‘her’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357AD0-E523-C4FB-24AD-FAB8EF75A9CC}"/>
              </a:ext>
            </a:extLst>
          </p:cNvPr>
          <p:cNvSpPr txBox="1"/>
          <p:nvPr/>
        </p:nvSpPr>
        <p:spPr>
          <a:xfrm>
            <a:off x="188976" y="889843"/>
            <a:ext cx="1181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>
              <a:solidFill>
                <a:schemeClr val="tx2"/>
              </a:solidFill>
            </a:endParaRPr>
          </a:p>
          <a:p>
            <a:r>
              <a:rPr lang="fr-FR" sz="2000" dirty="0">
                <a:solidFill>
                  <a:schemeClr val="tx2"/>
                </a:solidFill>
              </a:rPr>
              <a:t>				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	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	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				</a:t>
            </a:r>
          </a:p>
          <a:p>
            <a:endParaRPr lang="fr-FR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				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5F1C4F-A5E6-109A-48BE-1D8939EDDFE8}"/>
              </a:ext>
            </a:extLst>
          </p:cNvPr>
          <p:cNvSpPr txBox="1"/>
          <p:nvPr/>
        </p:nvSpPr>
        <p:spPr>
          <a:xfrm>
            <a:off x="188976" y="861134"/>
            <a:ext cx="11814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Remember, the word for ‘it’ in French changes according to whether the noun it replaces is masculine or feminine. The word for ‘it’ goes before the verb.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E506F-C0BA-AEB4-E272-892262B8E02C}"/>
              </a:ext>
            </a:extLst>
          </p:cNvPr>
          <p:cNvSpPr txBox="1"/>
          <p:nvPr/>
        </p:nvSpPr>
        <p:spPr>
          <a:xfrm>
            <a:off x="188976" y="1579295"/>
            <a:ext cx="32446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Je découvre </a:t>
            </a:r>
            <a:r>
              <a:rPr lang="fr-FR" sz="2000" b="1" dirty="0">
                <a:solidFill>
                  <a:schemeClr val="tx2"/>
                </a:solidFill>
              </a:rPr>
              <a:t>le musée</a:t>
            </a:r>
            <a:r>
              <a:rPr lang="fr-FR" sz="2000" dirty="0">
                <a:solidFill>
                  <a:schemeClr val="tx2"/>
                </a:solidFill>
              </a:rPr>
              <a:t>.</a:t>
            </a:r>
            <a:endParaRPr lang="fr-FR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84095E-B28F-92D5-85EB-50F51940ADCF}"/>
              </a:ext>
            </a:extLst>
          </p:cNvPr>
          <p:cNvSpPr txBox="1"/>
          <p:nvPr/>
        </p:nvSpPr>
        <p:spPr>
          <a:xfrm>
            <a:off x="3647024" y="1575620"/>
            <a:ext cx="2716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Je </a:t>
            </a:r>
            <a:r>
              <a:rPr lang="fr-FR" sz="2000" b="1" dirty="0">
                <a:solidFill>
                  <a:schemeClr val="tx2"/>
                </a:solidFill>
              </a:rPr>
              <a:t>le</a:t>
            </a:r>
            <a:r>
              <a:rPr lang="fr-FR" sz="2000" dirty="0">
                <a:solidFill>
                  <a:schemeClr val="tx2"/>
                </a:solidFill>
              </a:rPr>
              <a:t> découvre.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20180C-9F34-1247-2007-4D7A4F2F04AF}"/>
              </a:ext>
            </a:extLst>
          </p:cNvPr>
          <p:cNvSpPr txBox="1"/>
          <p:nvPr/>
        </p:nvSpPr>
        <p:spPr>
          <a:xfrm>
            <a:off x="188976" y="1989680"/>
            <a:ext cx="32446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I discover </a:t>
            </a:r>
            <a:r>
              <a:rPr lang="en-GB" sz="2000" b="1" dirty="0">
                <a:solidFill>
                  <a:schemeClr val="tx2"/>
                </a:solidFill>
              </a:rPr>
              <a:t>the museum</a:t>
            </a:r>
            <a:r>
              <a:rPr lang="en-GB" sz="2000" dirty="0">
                <a:solidFill>
                  <a:schemeClr val="tx2"/>
                </a:solidFill>
              </a:rPr>
              <a:t>.</a:t>
            </a:r>
            <a:endParaRPr lang="en-GB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828CC1-EAD2-BD9D-7348-F51A1A19530E}"/>
              </a:ext>
            </a:extLst>
          </p:cNvPr>
          <p:cNvSpPr txBox="1"/>
          <p:nvPr/>
        </p:nvSpPr>
        <p:spPr>
          <a:xfrm>
            <a:off x="3647024" y="1993447"/>
            <a:ext cx="1653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</a:rPr>
              <a:t>I discover </a:t>
            </a:r>
            <a:r>
              <a:rPr lang="en-GB" sz="2000" b="1" dirty="0">
                <a:solidFill>
                  <a:schemeClr val="tx2"/>
                </a:solidFill>
              </a:rPr>
              <a:t>it.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D7F7E7-CF8A-8B20-13F0-B0A98051CB4F}"/>
              </a:ext>
            </a:extLst>
          </p:cNvPr>
          <p:cNvSpPr txBox="1"/>
          <p:nvPr/>
        </p:nvSpPr>
        <p:spPr>
          <a:xfrm>
            <a:off x="188976" y="2400065"/>
            <a:ext cx="34639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Elle voit </a:t>
            </a:r>
            <a:r>
              <a:rPr lang="fr-FR" sz="2000" b="1" dirty="0">
                <a:solidFill>
                  <a:schemeClr val="tx2"/>
                </a:solidFill>
              </a:rPr>
              <a:t>la rivi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ère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	</a:t>
            </a:r>
            <a:endParaRPr lang="fr-FR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7AD29E-90B6-473E-3411-540484574753}"/>
              </a:ext>
            </a:extLst>
          </p:cNvPr>
          <p:cNvSpPr txBox="1"/>
          <p:nvPr/>
        </p:nvSpPr>
        <p:spPr>
          <a:xfrm>
            <a:off x="3647024" y="2411274"/>
            <a:ext cx="24489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Elle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la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voit.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6C17D2-97AF-7451-A7C0-A940ED7C6808}"/>
              </a:ext>
            </a:extLst>
          </p:cNvPr>
          <p:cNvSpPr txBox="1"/>
          <p:nvPr/>
        </p:nvSpPr>
        <p:spPr>
          <a:xfrm>
            <a:off x="188976" y="2810450"/>
            <a:ext cx="3233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She sees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the river.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	</a:t>
            </a:r>
            <a:endParaRPr lang="fr-FR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9C8C1B-63AD-1F5D-290D-3A4AEE91B3E7}"/>
              </a:ext>
            </a:extLst>
          </p:cNvPr>
          <p:cNvSpPr txBox="1"/>
          <p:nvPr/>
        </p:nvSpPr>
        <p:spPr>
          <a:xfrm>
            <a:off x="3647024" y="2829101"/>
            <a:ext cx="1993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She sees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it.</a:t>
            </a:r>
            <a:endParaRPr lang="en-GB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1FE56D-6B9D-550E-9040-1118C8F5B0F6}"/>
              </a:ext>
            </a:extLst>
          </p:cNvPr>
          <p:cNvSpPr txBox="1"/>
          <p:nvPr/>
        </p:nvSpPr>
        <p:spPr>
          <a:xfrm>
            <a:off x="188976" y="3220835"/>
            <a:ext cx="7419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We use the same words to mean ‘him’ and ‘her’.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DE64CB-8318-4F04-6B93-709EC46008B8}"/>
              </a:ext>
            </a:extLst>
          </p:cNvPr>
          <p:cNvSpPr txBox="1"/>
          <p:nvPr/>
        </p:nvSpPr>
        <p:spPr>
          <a:xfrm>
            <a:off x="188976" y="3631220"/>
            <a:ext cx="31463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connais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le garçon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	</a:t>
            </a:r>
            <a:endParaRPr lang="fr-FR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3D39708-3D03-5314-18BE-C51CC88AD028}"/>
              </a:ext>
            </a:extLst>
          </p:cNvPr>
          <p:cNvSpPr txBox="1"/>
          <p:nvPr/>
        </p:nvSpPr>
        <p:spPr>
          <a:xfrm>
            <a:off x="3655731" y="3694288"/>
            <a:ext cx="2011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connais.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1ECB83-3454-7FE0-F0BD-17539C25A774}"/>
              </a:ext>
            </a:extLst>
          </p:cNvPr>
          <p:cNvSpPr txBox="1"/>
          <p:nvPr/>
        </p:nvSpPr>
        <p:spPr>
          <a:xfrm>
            <a:off x="188976" y="4041605"/>
            <a:ext cx="3186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présente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ma sœur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	</a:t>
            </a:r>
            <a:endParaRPr lang="fr-FR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80F537-3E18-4D64-7199-4FEFFA7DA1BC}"/>
              </a:ext>
            </a:extLst>
          </p:cNvPr>
          <p:cNvSpPr txBox="1"/>
          <p:nvPr/>
        </p:nvSpPr>
        <p:spPr>
          <a:xfrm>
            <a:off x="3647024" y="4090831"/>
            <a:ext cx="21304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la 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présente.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8C7497-8959-484E-C418-BF5F9A5ECDD8}"/>
              </a:ext>
            </a:extLst>
          </p:cNvPr>
          <p:cNvSpPr txBox="1"/>
          <p:nvPr/>
        </p:nvSpPr>
        <p:spPr>
          <a:xfrm>
            <a:off x="188976" y="4451990"/>
            <a:ext cx="23653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J’aide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la femme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endParaRPr lang="fr-FR" sz="2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345D8E5-048B-E672-AFAE-1D51FDB96908}"/>
              </a:ext>
            </a:extLst>
          </p:cNvPr>
          <p:cNvSpPr txBox="1"/>
          <p:nvPr/>
        </p:nvSpPr>
        <p:spPr>
          <a:xfrm>
            <a:off x="3647024" y="4487374"/>
            <a:ext cx="14322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Je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l’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aide.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27E205-B020-9E46-E487-B18BED8ACEA9}"/>
              </a:ext>
            </a:extLst>
          </p:cNvPr>
          <p:cNvSpPr txBox="1"/>
          <p:nvPr/>
        </p:nvSpPr>
        <p:spPr>
          <a:xfrm>
            <a:off x="156046" y="4947013"/>
            <a:ext cx="49232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These words for ‘it’, ‘him’ and ‘her’ are called direct object pronouns. They have a different meaning to reflexive pronouns.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2B2041-8A94-D005-DE4F-A05B69A08CA8}"/>
              </a:ext>
            </a:extLst>
          </p:cNvPr>
          <p:cNvSpPr txBox="1"/>
          <p:nvPr/>
        </p:nvSpPr>
        <p:spPr>
          <a:xfrm>
            <a:off x="5300295" y="4980373"/>
            <a:ext cx="1404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Il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se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lave.</a:t>
            </a:r>
            <a:endParaRPr lang="fr-FR" sz="2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5CBBE2-9C21-F4E8-A016-B919EEC860E5}"/>
              </a:ext>
            </a:extLst>
          </p:cNvPr>
          <p:cNvSpPr txBox="1"/>
          <p:nvPr/>
        </p:nvSpPr>
        <p:spPr>
          <a:xfrm>
            <a:off x="5300296" y="5395071"/>
            <a:ext cx="205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He washes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himself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2EFF0AC-A053-99B9-40C9-B256B7258E27}"/>
              </a:ext>
            </a:extLst>
          </p:cNvPr>
          <p:cNvSpPr txBox="1"/>
          <p:nvPr/>
        </p:nvSpPr>
        <p:spPr>
          <a:xfrm>
            <a:off x="8640215" y="4965785"/>
            <a:ext cx="1404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Il </a:t>
            </a:r>
            <a:r>
              <a:rPr lang="fr-FR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le</a:t>
            </a:r>
            <a:r>
              <a:rPr lang="fr-FR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 lave.</a:t>
            </a:r>
            <a:endParaRPr lang="fr-FR"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232DA29-539D-995E-ACA1-6389927C8CBA}"/>
              </a:ext>
            </a:extLst>
          </p:cNvPr>
          <p:cNvSpPr txBox="1"/>
          <p:nvPr/>
        </p:nvSpPr>
        <p:spPr>
          <a:xfrm>
            <a:off x="8640215" y="5380483"/>
            <a:ext cx="18247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He washes </a:t>
            </a:r>
            <a:r>
              <a:rPr lang="en-GB" sz="2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him/it</a:t>
            </a:r>
            <a:r>
              <a:rPr lang="en-GB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.</a:t>
            </a:r>
            <a:endParaRPr lang="en-GB" sz="2000" dirty="0"/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B134E809-5D27-0E1E-9AE0-E8454BE73783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grammaire</a:t>
            </a:r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FD5AFDF-346B-3ECC-35BE-17A982060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58" y="5005681"/>
            <a:ext cx="1404257" cy="1044022"/>
          </a:xfrm>
          <a:prstGeom prst="rect">
            <a:avLst/>
          </a:prstGeom>
          <a:ln>
            <a:solidFill>
              <a:srgbClr val="0055A5"/>
            </a:solidFill>
          </a:ln>
        </p:spPr>
      </p:pic>
      <p:pic>
        <p:nvPicPr>
          <p:cNvPr id="17" name="Picture 16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A21639CE-CB27-D9E3-94C7-FD0C5F3B7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3"/>
          <a:stretch/>
        </p:blipFill>
        <p:spPr>
          <a:xfrm>
            <a:off x="10360672" y="5039448"/>
            <a:ext cx="1404257" cy="1044022"/>
          </a:xfrm>
          <a:prstGeom prst="rect">
            <a:avLst/>
          </a:prstGeom>
          <a:ln>
            <a:solidFill>
              <a:srgbClr val="0055A5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F9D897-B79B-BDFB-8212-2773531D21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96" y="2671708"/>
            <a:ext cx="1193717" cy="217658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0D2EB8B-D866-430C-BC58-DB124BE4C176}"/>
              </a:ext>
            </a:extLst>
          </p:cNvPr>
          <p:cNvSpPr/>
          <p:nvPr/>
        </p:nvSpPr>
        <p:spPr>
          <a:xfrm>
            <a:off x="6793368" y="2644416"/>
            <a:ext cx="3186706" cy="1989286"/>
          </a:xfrm>
          <a:prstGeom prst="wedgeRoundRectCallout">
            <a:avLst>
              <a:gd name="adj1" fmla="val -62282"/>
              <a:gd name="adj2" fmla="val 25424"/>
              <a:gd name="adj3" fmla="val 16667"/>
            </a:avLst>
          </a:prstGeom>
          <a:solidFill>
            <a:srgbClr val="0055A5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Remember, </a:t>
            </a:r>
            <a:r>
              <a:rPr lang="en-GB" sz="2400" b="1" dirty="0"/>
              <a:t>le</a:t>
            </a:r>
            <a:r>
              <a:rPr lang="en-GB" sz="2400" dirty="0"/>
              <a:t> and </a:t>
            </a:r>
            <a:r>
              <a:rPr lang="en-GB" sz="2400" b="1" dirty="0"/>
              <a:t>la</a:t>
            </a:r>
            <a:r>
              <a:rPr lang="en-GB" sz="2400" dirty="0"/>
              <a:t> become </a:t>
            </a:r>
            <a:r>
              <a:rPr lang="en-GB" sz="2400" b="1" dirty="0"/>
              <a:t>l’</a:t>
            </a:r>
            <a:r>
              <a:rPr lang="en-GB" sz="2400" dirty="0"/>
              <a:t> before a </a:t>
            </a:r>
            <a:r>
              <a:rPr lang="en-GB" sz="2400" b="1" dirty="0"/>
              <a:t>vowel</a:t>
            </a:r>
            <a:r>
              <a:rPr lang="en-GB" sz="2400" dirty="0"/>
              <a:t> or </a:t>
            </a:r>
            <a:r>
              <a:rPr lang="fr-FR" sz="2400" b="1" i="1" dirty="0"/>
              <a:t>h muet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7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B89689-BFD8-33F1-8750-1416A0C7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3557"/>
            <a:ext cx="5577840" cy="647577"/>
          </a:xfrm>
        </p:spPr>
        <p:txBody>
          <a:bodyPr>
            <a:normAutofit/>
          </a:bodyPr>
          <a:lstStyle/>
          <a:p>
            <a:r>
              <a:rPr lang="fr-FR" dirty="0"/>
              <a:t>Un plan de la ville</a:t>
            </a: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F61F260-A719-9C4D-C051-2EC65712A94B}"/>
              </a:ext>
            </a:extLst>
          </p:cNvPr>
          <p:cNvGraphicFramePr>
            <a:graphicFrameLocks noGrp="1"/>
          </p:cNvGraphicFramePr>
          <p:nvPr/>
        </p:nvGraphicFramePr>
        <p:xfrm>
          <a:off x="97392" y="1861304"/>
          <a:ext cx="1184646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867">
                  <a:extLst>
                    <a:ext uri="{9D8B030D-6E8A-4147-A177-3AD203B41FA5}">
                      <a16:colId xmlns:a16="http://schemas.microsoft.com/office/drawing/2014/main" val="3332477613"/>
                    </a:ext>
                  </a:extLst>
                </a:gridCol>
                <a:gridCol w="2659441">
                  <a:extLst>
                    <a:ext uri="{9D8B030D-6E8A-4147-A177-3AD203B41FA5}">
                      <a16:colId xmlns:a16="http://schemas.microsoft.com/office/drawing/2014/main" val="4053478396"/>
                    </a:ext>
                  </a:extLst>
                </a:gridCol>
                <a:gridCol w="2659441">
                  <a:extLst>
                    <a:ext uri="{9D8B030D-6E8A-4147-A177-3AD203B41FA5}">
                      <a16:colId xmlns:a16="http://schemas.microsoft.com/office/drawing/2014/main" val="47541091"/>
                    </a:ext>
                  </a:extLst>
                </a:gridCol>
                <a:gridCol w="4355711">
                  <a:extLst>
                    <a:ext uri="{9D8B030D-6E8A-4147-A177-3AD203B41FA5}">
                      <a16:colId xmlns:a16="http://schemas.microsoft.com/office/drawing/2014/main" val="81742482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5469581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anglais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832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 cinéma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We find the cinema here.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81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 thé</a:t>
                      </a:r>
                      <a:r>
                        <a:rPr lang="fr-FR" sz="2400" dirty="0">
                          <a:solidFill>
                            <a:schemeClr val="tx2"/>
                          </a:solidFill>
                          <a:latin typeface="Century Gothic" panose="020B0502020202020204" pitchFamily="34" charset="0"/>
                        </a:rPr>
                        <a:t>âtre</a:t>
                      </a:r>
                      <a:endParaRPr lang="fr-FR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>
                          <a:solidFill>
                            <a:schemeClr val="tx2"/>
                          </a:solidFill>
                        </a:rPr>
                        <a:t>Do you like the theatre?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392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 plage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I’m discovering it.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197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 musée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>
                          <a:solidFill>
                            <a:schemeClr val="tx2"/>
                          </a:solidFill>
                        </a:rPr>
                        <a:t>They open it every day.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683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l’histoire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They integrate the history.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913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le stade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>
                          <a:solidFill>
                            <a:schemeClr val="tx2"/>
                          </a:solidFill>
                        </a:rPr>
                        <a:t>Do you visit it often?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9140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l’équipe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Yes, I support the team.</a:t>
                      </a:r>
                    </a:p>
                  </a:txBody>
                  <a:tcPr>
                    <a:solidFill>
                      <a:srgbClr val="BADEF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>
                    <a:solidFill>
                      <a:srgbClr val="BA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734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chemeClr val="tx2"/>
                          </a:solidFill>
                        </a:rPr>
                        <a:t>cette région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noProof="0" dirty="0">
                          <a:solidFill>
                            <a:schemeClr val="tx2"/>
                          </a:solidFill>
                        </a:rPr>
                        <a:t>I know this region very well.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198405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18D4F9B-1798-D464-D476-52D65715AEF4}"/>
              </a:ext>
            </a:extLst>
          </p:cNvPr>
          <p:cNvSpPr txBox="1"/>
          <p:nvPr/>
        </p:nvSpPr>
        <p:spPr>
          <a:xfrm>
            <a:off x="5477089" y="257844"/>
            <a:ext cx="43002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Jean et Océane regardent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 plan de Nice.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55A5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Écoute et choisis le bon mot.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223107-1B4B-A5AF-AA84-3FD1B954C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862" y="29456"/>
            <a:ext cx="1831848" cy="1831848"/>
          </a:xfrm>
          <a:prstGeom prst="rect">
            <a:avLst/>
          </a:prstGeom>
        </p:spPr>
      </p:pic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1C3FFDBA-38CB-42FA-32EA-7D8B9CB2AA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3" y="2394407"/>
            <a:ext cx="282522" cy="294294"/>
          </a:xfrm>
          <a:prstGeom prst="rect">
            <a:avLst/>
          </a:prstGeom>
        </p:spPr>
      </p:pic>
      <p:pic>
        <p:nvPicPr>
          <p:cNvPr id="14" name="Picture 13" descr="green checkmark">
            <a:extLst>
              <a:ext uri="{FF2B5EF4-FFF2-40B4-BE49-F238E27FC236}">
                <a16:creationId xmlns:a16="http://schemas.microsoft.com/office/drawing/2014/main" id="{C0CC553B-1F1C-8B06-3D42-92AD2BE376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32" y="2859036"/>
            <a:ext cx="282522" cy="294294"/>
          </a:xfrm>
          <a:prstGeom prst="rect">
            <a:avLst/>
          </a:prstGeom>
        </p:spPr>
      </p:pic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F2B94440-EFDB-8908-69DE-C9F098A41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82" y="3349761"/>
            <a:ext cx="282522" cy="294294"/>
          </a:xfrm>
          <a:prstGeom prst="rect">
            <a:avLst/>
          </a:prstGeom>
        </p:spPr>
      </p:pic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F61D9F8A-C264-4841-38A6-432906127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82" y="3801843"/>
            <a:ext cx="282522" cy="294294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2588657A-D702-FE4B-06F4-C6053CF58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3" y="4238173"/>
            <a:ext cx="282522" cy="294294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14B43178-EE68-3FB6-597F-B903AD280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82" y="4741826"/>
            <a:ext cx="282522" cy="294294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24585404-AFB2-ED6A-C42F-3D3E6076F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3" y="5139689"/>
            <a:ext cx="282522" cy="294294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1232324F-9D01-611C-0B0D-14002A4B2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113" y="5611469"/>
            <a:ext cx="282522" cy="294294"/>
          </a:xfrm>
          <a:prstGeom prst="rect">
            <a:avLst/>
          </a:prstGeom>
        </p:spPr>
      </p:pic>
      <p:sp>
        <p:nvSpPr>
          <p:cNvPr id="2" name="Rectangle: Rounded Corners 1">
            <a:hlinkClick r:id="" action="ppaction://noaction">
              <a:snd r:embed="rId5" name="on trouve beep ici.wav"/>
            </a:hlinkClick>
            <a:extLst>
              <a:ext uri="{FF2B5EF4-FFF2-40B4-BE49-F238E27FC236}">
                <a16:creationId xmlns:a16="http://schemas.microsoft.com/office/drawing/2014/main" id="{3A6CCDEF-7CB9-BF6E-B447-14856792F1EA}"/>
              </a:ext>
            </a:extLst>
          </p:cNvPr>
          <p:cNvSpPr/>
          <p:nvPr/>
        </p:nvSpPr>
        <p:spPr>
          <a:xfrm>
            <a:off x="438554" y="2365528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5" name="Rectangle: Rounded Corners 4">
            <a:hlinkClick r:id="" action="ppaction://noaction">
              <a:snd r:embed="rId6" name="tu aimes beep.wav"/>
            </a:hlinkClick>
            <a:extLst>
              <a:ext uri="{FF2B5EF4-FFF2-40B4-BE49-F238E27FC236}">
                <a16:creationId xmlns:a16="http://schemas.microsoft.com/office/drawing/2014/main" id="{6697C1E6-9191-E269-CD61-51A90A89E92D}"/>
              </a:ext>
            </a:extLst>
          </p:cNvPr>
          <p:cNvSpPr/>
          <p:nvPr/>
        </p:nvSpPr>
        <p:spPr>
          <a:xfrm>
            <a:off x="438554" y="2821897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7" name="Rectangle: Rounded Corners 6">
            <a:hlinkClick r:id="" action="ppaction://noaction">
              <a:snd r:embed="rId7" name="je beep découvre.wav"/>
            </a:hlinkClick>
            <a:extLst>
              <a:ext uri="{FF2B5EF4-FFF2-40B4-BE49-F238E27FC236}">
                <a16:creationId xmlns:a16="http://schemas.microsoft.com/office/drawing/2014/main" id="{170DB758-EF01-33EF-658D-C2B7BFF942A7}"/>
              </a:ext>
            </a:extLst>
          </p:cNvPr>
          <p:cNvSpPr/>
          <p:nvPr/>
        </p:nvSpPr>
        <p:spPr>
          <a:xfrm>
            <a:off x="438554" y="3278266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9" name="Rectangle: Rounded Corners 8">
            <a:hlinkClick r:id="" action="ppaction://noaction">
              <a:snd r:embed="rId8" name="il beep ouvre tous les jours.wav"/>
            </a:hlinkClick>
            <a:extLst>
              <a:ext uri="{FF2B5EF4-FFF2-40B4-BE49-F238E27FC236}">
                <a16:creationId xmlns:a16="http://schemas.microsoft.com/office/drawing/2014/main" id="{3AE8D716-201B-F6BE-8612-107CFC0B9C02}"/>
              </a:ext>
            </a:extLst>
          </p:cNvPr>
          <p:cNvSpPr/>
          <p:nvPr/>
        </p:nvSpPr>
        <p:spPr>
          <a:xfrm>
            <a:off x="438554" y="3734635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10" name="Rectangle: Rounded Corners 9">
            <a:hlinkClick r:id="" action="ppaction://noaction">
              <a:snd r:embed="rId9" name="je connais beep tres bien.wav"/>
            </a:hlinkClick>
            <a:extLst>
              <a:ext uri="{FF2B5EF4-FFF2-40B4-BE49-F238E27FC236}">
                <a16:creationId xmlns:a16="http://schemas.microsoft.com/office/drawing/2014/main" id="{A5E693C5-5B50-6E79-703C-63F12D2D4317}"/>
              </a:ext>
            </a:extLst>
          </p:cNvPr>
          <p:cNvSpPr/>
          <p:nvPr/>
        </p:nvSpPr>
        <p:spPr>
          <a:xfrm>
            <a:off x="438554" y="5560112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11" name="Rectangle: Rounded Corners 10">
            <a:hlinkClick r:id="" action="ppaction://noaction">
              <a:snd r:embed="rId10" name="oui je soutiens beep.wav"/>
            </a:hlinkClick>
            <a:extLst>
              <a:ext uri="{FF2B5EF4-FFF2-40B4-BE49-F238E27FC236}">
                <a16:creationId xmlns:a16="http://schemas.microsoft.com/office/drawing/2014/main" id="{1E0A2A23-13CC-E482-A501-19C05F586852}"/>
              </a:ext>
            </a:extLst>
          </p:cNvPr>
          <p:cNvSpPr/>
          <p:nvPr/>
        </p:nvSpPr>
        <p:spPr>
          <a:xfrm>
            <a:off x="438554" y="5103742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21" name="Rectangle: Rounded Corners 20">
            <a:hlinkClick r:id="" action="ppaction://noaction">
              <a:snd r:embed="rId11" name="ils integrent beep.wav"/>
            </a:hlinkClick>
            <a:extLst>
              <a:ext uri="{FF2B5EF4-FFF2-40B4-BE49-F238E27FC236}">
                <a16:creationId xmlns:a16="http://schemas.microsoft.com/office/drawing/2014/main" id="{49FD0B9C-CF7E-77BC-6DF3-71629DF21E57}"/>
              </a:ext>
            </a:extLst>
          </p:cNvPr>
          <p:cNvSpPr/>
          <p:nvPr/>
        </p:nvSpPr>
        <p:spPr>
          <a:xfrm>
            <a:off x="438554" y="4191004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22" name="Rectangle: Rounded Corners 21">
            <a:hlinkClick r:id="" action="ppaction://noaction">
              <a:snd r:embed="rId12" name="tu beep visites souvent.wav"/>
            </a:hlinkClick>
            <a:extLst>
              <a:ext uri="{FF2B5EF4-FFF2-40B4-BE49-F238E27FC236}">
                <a16:creationId xmlns:a16="http://schemas.microsoft.com/office/drawing/2014/main" id="{E5FE2583-9266-4450-EEB6-64123098EF5E}"/>
              </a:ext>
            </a:extLst>
          </p:cNvPr>
          <p:cNvSpPr/>
          <p:nvPr/>
        </p:nvSpPr>
        <p:spPr>
          <a:xfrm>
            <a:off x="438554" y="4647373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23" name="Rectangle: Rounded Corners 22">
            <a:hlinkClick r:id="" action="ppaction://noaction">
              <a:snd r:embed="rId13" name="on trouve le cinema ici.wav"/>
            </a:hlinkClick>
            <a:extLst>
              <a:ext uri="{FF2B5EF4-FFF2-40B4-BE49-F238E27FC236}">
                <a16:creationId xmlns:a16="http://schemas.microsoft.com/office/drawing/2014/main" id="{189F0159-0D65-A3A9-D12B-288306D88B71}"/>
              </a:ext>
            </a:extLst>
          </p:cNvPr>
          <p:cNvSpPr/>
          <p:nvPr/>
        </p:nvSpPr>
        <p:spPr>
          <a:xfrm>
            <a:off x="11226907" y="2350568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24" name="Rectangle: Rounded Corners 23">
            <a:hlinkClick r:id="" action="ppaction://noaction">
              <a:snd r:embed="rId14" name="tu aimes le theatre.wav"/>
            </a:hlinkClick>
            <a:extLst>
              <a:ext uri="{FF2B5EF4-FFF2-40B4-BE49-F238E27FC236}">
                <a16:creationId xmlns:a16="http://schemas.microsoft.com/office/drawing/2014/main" id="{9C209F87-D534-0540-77FF-252764F184CF}"/>
              </a:ext>
            </a:extLst>
          </p:cNvPr>
          <p:cNvSpPr/>
          <p:nvPr/>
        </p:nvSpPr>
        <p:spPr>
          <a:xfrm>
            <a:off x="11226907" y="2806937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25" name="Rectangle: Rounded Corners 24">
            <a:hlinkClick r:id="" action="ppaction://noaction">
              <a:snd r:embed="rId15" name="je la découvre.wav"/>
            </a:hlinkClick>
            <a:extLst>
              <a:ext uri="{FF2B5EF4-FFF2-40B4-BE49-F238E27FC236}">
                <a16:creationId xmlns:a16="http://schemas.microsoft.com/office/drawing/2014/main" id="{6814D880-8FDE-BD1C-BC54-BADA73F7830D}"/>
              </a:ext>
            </a:extLst>
          </p:cNvPr>
          <p:cNvSpPr/>
          <p:nvPr/>
        </p:nvSpPr>
        <p:spPr>
          <a:xfrm>
            <a:off x="11226907" y="3263306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26" name="Rectangle: Rounded Corners 25">
            <a:hlinkClick r:id="" action="ppaction://noaction">
              <a:snd r:embed="rId16" name="il l'ouvre tous les jours.wav"/>
            </a:hlinkClick>
            <a:extLst>
              <a:ext uri="{FF2B5EF4-FFF2-40B4-BE49-F238E27FC236}">
                <a16:creationId xmlns:a16="http://schemas.microsoft.com/office/drawing/2014/main" id="{A3C9D2D4-27E5-23E4-6E7E-F93662385701}"/>
              </a:ext>
            </a:extLst>
          </p:cNvPr>
          <p:cNvSpPr/>
          <p:nvPr/>
        </p:nvSpPr>
        <p:spPr>
          <a:xfrm>
            <a:off x="11226907" y="3719675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27" name="Rectangle: Rounded Corners 26">
            <a:hlinkClick r:id="" action="ppaction://noaction">
              <a:snd r:embed="rId17" name="je connais cette region tres bien.wav"/>
            </a:hlinkClick>
            <a:extLst>
              <a:ext uri="{FF2B5EF4-FFF2-40B4-BE49-F238E27FC236}">
                <a16:creationId xmlns:a16="http://schemas.microsoft.com/office/drawing/2014/main" id="{36741E3C-447C-DDA0-6A6F-E164DBB90C7E}"/>
              </a:ext>
            </a:extLst>
          </p:cNvPr>
          <p:cNvSpPr/>
          <p:nvPr/>
        </p:nvSpPr>
        <p:spPr>
          <a:xfrm>
            <a:off x="11226907" y="5545152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28" name="Rectangle: Rounded Corners 27">
            <a:hlinkClick r:id="" action="ppaction://noaction">
              <a:snd r:embed="rId18" name="oui je soutiens l'equipe.wav"/>
            </a:hlinkClick>
            <a:extLst>
              <a:ext uri="{FF2B5EF4-FFF2-40B4-BE49-F238E27FC236}">
                <a16:creationId xmlns:a16="http://schemas.microsoft.com/office/drawing/2014/main" id="{19D083C6-6FF1-AEC0-354A-E2216AE5D353}"/>
              </a:ext>
            </a:extLst>
          </p:cNvPr>
          <p:cNvSpPr/>
          <p:nvPr/>
        </p:nvSpPr>
        <p:spPr>
          <a:xfrm>
            <a:off x="11226907" y="5088782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29" name="Rectangle: Rounded Corners 28">
            <a:hlinkClick r:id="" action="ppaction://noaction">
              <a:snd r:embed="rId19" name="ils integrent l'histoire.wav"/>
            </a:hlinkClick>
            <a:extLst>
              <a:ext uri="{FF2B5EF4-FFF2-40B4-BE49-F238E27FC236}">
                <a16:creationId xmlns:a16="http://schemas.microsoft.com/office/drawing/2014/main" id="{3882FAD2-AD07-2249-F988-5814224FAF4C}"/>
              </a:ext>
            </a:extLst>
          </p:cNvPr>
          <p:cNvSpPr/>
          <p:nvPr/>
        </p:nvSpPr>
        <p:spPr>
          <a:xfrm>
            <a:off x="11226907" y="4176044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30" name="Rectangle: Rounded Corners 29">
            <a:hlinkClick r:id="" action="ppaction://noaction">
              <a:snd r:embed="rId20" name="tu le visites souvent.wav"/>
            </a:hlinkClick>
            <a:extLst>
              <a:ext uri="{FF2B5EF4-FFF2-40B4-BE49-F238E27FC236}">
                <a16:creationId xmlns:a16="http://schemas.microsoft.com/office/drawing/2014/main" id="{B8FA4951-DF00-07F0-7C92-10589E6A2E3D}"/>
              </a:ext>
            </a:extLst>
          </p:cNvPr>
          <p:cNvSpPr/>
          <p:nvPr/>
        </p:nvSpPr>
        <p:spPr>
          <a:xfrm>
            <a:off x="11226907" y="4632413"/>
            <a:ext cx="365760" cy="371369"/>
          </a:xfrm>
          <a:prstGeom prst="round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F6C7D19-D8AF-7020-F5E2-01005937AB55}"/>
              </a:ext>
            </a:extLst>
          </p:cNvPr>
          <p:cNvSpPr/>
          <p:nvPr/>
        </p:nvSpPr>
        <p:spPr>
          <a:xfrm>
            <a:off x="6567278" y="2394407"/>
            <a:ext cx="4001844" cy="32753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B70BB3-A9BE-7AFA-547D-AB6E7B47F2B5}"/>
              </a:ext>
            </a:extLst>
          </p:cNvPr>
          <p:cNvSpPr/>
          <p:nvPr/>
        </p:nvSpPr>
        <p:spPr>
          <a:xfrm>
            <a:off x="6567278" y="2848715"/>
            <a:ext cx="4001844" cy="327530"/>
          </a:xfrm>
          <a:prstGeom prst="rect">
            <a:avLst/>
          </a:prstGeom>
          <a:solidFill>
            <a:srgbClr val="E7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7934C94-4A7E-924B-CEC5-E4A681785C45}"/>
              </a:ext>
            </a:extLst>
          </p:cNvPr>
          <p:cNvSpPr/>
          <p:nvPr/>
        </p:nvSpPr>
        <p:spPr>
          <a:xfrm>
            <a:off x="6567278" y="4235568"/>
            <a:ext cx="4001844" cy="32753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991C76-DCA9-038C-3D02-AE6D9608CD47}"/>
              </a:ext>
            </a:extLst>
          </p:cNvPr>
          <p:cNvSpPr/>
          <p:nvPr/>
        </p:nvSpPr>
        <p:spPr>
          <a:xfrm>
            <a:off x="6567278" y="5152299"/>
            <a:ext cx="4001844" cy="32753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56A8EAF-BB75-42EC-6EDE-6AADB077D93B}"/>
              </a:ext>
            </a:extLst>
          </p:cNvPr>
          <p:cNvSpPr/>
          <p:nvPr/>
        </p:nvSpPr>
        <p:spPr>
          <a:xfrm>
            <a:off x="6567278" y="3767392"/>
            <a:ext cx="4001844" cy="327530"/>
          </a:xfrm>
          <a:prstGeom prst="rect">
            <a:avLst/>
          </a:prstGeom>
          <a:solidFill>
            <a:srgbClr val="E7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D8AB89-AD6D-5723-D869-0332A8F106EA}"/>
              </a:ext>
            </a:extLst>
          </p:cNvPr>
          <p:cNvSpPr/>
          <p:nvPr/>
        </p:nvSpPr>
        <p:spPr>
          <a:xfrm>
            <a:off x="6567278" y="4684571"/>
            <a:ext cx="4001844" cy="327530"/>
          </a:xfrm>
          <a:prstGeom prst="rect">
            <a:avLst/>
          </a:prstGeom>
          <a:solidFill>
            <a:srgbClr val="E7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FA85638-B191-A623-074C-15BFF5124916}"/>
              </a:ext>
            </a:extLst>
          </p:cNvPr>
          <p:cNvSpPr/>
          <p:nvPr/>
        </p:nvSpPr>
        <p:spPr>
          <a:xfrm>
            <a:off x="6567278" y="5594851"/>
            <a:ext cx="4001844" cy="327530"/>
          </a:xfrm>
          <a:prstGeom prst="rect">
            <a:avLst/>
          </a:prstGeom>
          <a:solidFill>
            <a:srgbClr val="E7EA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9C384EF-D833-49E3-079E-181F407000A3}"/>
              </a:ext>
            </a:extLst>
          </p:cNvPr>
          <p:cNvSpPr/>
          <p:nvPr/>
        </p:nvSpPr>
        <p:spPr>
          <a:xfrm>
            <a:off x="6542802" y="3310398"/>
            <a:ext cx="4001844" cy="327530"/>
          </a:xfrm>
          <a:prstGeom prst="rect">
            <a:avLst/>
          </a:prstGeom>
          <a:solidFill>
            <a:srgbClr val="BA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ounded Rectangle 46">
            <a:extLst>
              <a:ext uri="{FF2B5EF4-FFF2-40B4-BE49-F238E27FC236}">
                <a16:creationId xmlns:a16="http://schemas.microsoft.com/office/drawing/2014/main" id="{85D561D6-CC44-5F21-5492-BA5989A7CFDE}"/>
              </a:ext>
            </a:extLst>
          </p:cNvPr>
          <p:cNvSpPr/>
          <p:nvPr/>
        </p:nvSpPr>
        <p:spPr>
          <a:xfrm>
            <a:off x="9888252" y="251614"/>
            <a:ext cx="2055600" cy="399600"/>
          </a:xfrm>
          <a:prstGeom prst="roundRect">
            <a:avLst/>
          </a:prstGeom>
          <a:solidFill>
            <a:srgbClr val="0055A5"/>
          </a:solidFill>
          <a:ln>
            <a:solidFill>
              <a:srgbClr val="0055A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écouter</a:t>
            </a:r>
          </a:p>
        </p:txBody>
      </p:sp>
    </p:spTree>
    <p:extLst>
      <p:ext uri="{BB962C8B-B14F-4D97-AF65-F5344CB8AC3E}">
        <p14:creationId xmlns:p14="http://schemas.microsoft.com/office/powerpoint/2010/main" val="379978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EB705D7-703A-709F-3BC2-43798848C089}"/>
              </a:ext>
            </a:extLst>
          </p:cNvPr>
          <p:cNvSpPr txBox="1">
            <a:spLocks/>
          </p:cNvSpPr>
          <p:nvPr/>
        </p:nvSpPr>
        <p:spPr>
          <a:xfrm>
            <a:off x="363538" y="2086400"/>
            <a:ext cx="6640512" cy="1480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Preverbal position of direct object pronouns </a:t>
            </a:r>
            <a:r>
              <a:rPr lang="fr-FR" i="1" dirty="0"/>
              <a:t>vous</a:t>
            </a:r>
            <a:r>
              <a:rPr lang="fr-FR" dirty="0"/>
              <a:t> (</a:t>
            </a:r>
            <a:r>
              <a:rPr lang="en-GB" dirty="0"/>
              <a:t>singular</a:t>
            </a:r>
            <a:r>
              <a:rPr lang="fr-FR" dirty="0"/>
              <a:t>), </a:t>
            </a:r>
            <a:r>
              <a:rPr lang="fr-FR" i="1" dirty="0"/>
              <a:t>nous</a:t>
            </a:r>
            <a:r>
              <a:rPr lang="fr-FR" dirty="0"/>
              <a:t> (H), </a:t>
            </a:r>
            <a:r>
              <a:rPr lang="fr-FR" i="1" dirty="0"/>
              <a:t>vous</a:t>
            </a:r>
            <a:r>
              <a:rPr lang="fr-FR" dirty="0"/>
              <a:t> (pl.) (H), </a:t>
            </a:r>
            <a:r>
              <a:rPr lang="fr-FR" i="1" dirty="0"/>
              <a:t>les</a:t>
            </a:r>
            <a:r>
              <a:rPr lang="fr-FR" dirty="0"/>
              <a:t> (H)</a:t>
            </a:r>
          </a:p>
          <a:p>
            <a:r>
              <a:rPr lang="en-GB" dirty="0"/>
              <a:t>Negation with direct object pronouns</a:t>
            </a:r>
            <a:endParaRPr lang="fr-FR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7FB8832-AA0A-12BF-1FB2-35B9091120C6}"/>
              </a:ext>
            </a:extLst>
          </p:cNvPr>
          <p:cNvSpPr txBox="1">
            <a:spLocks/>
          </p:cNvSpPr>
          <p:nvPr/>
        </p:nvSpPr>
        <p:spPr>
          <a:xfrm>
            <a:off x="363538" y="945941"/>
            <a:ext cx="7723187" cy="1184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200" dirty="0"/>
              <a:t>Cultural heritage</a:t>
            </a:r>
          </a:p>
          <a:p>
            <a:r>
              <a:rPr lang="en-GB" sz="3200" dirty="0"/>
              <a:t>Lesson two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4C1E2D4-F2F4-A686-4075-535D7E6C37C8}"/>
              </a:ext>
            </a:extLst>
          </p:cNvPr>
          <p:cNvSpPr txBox="1">
            <a:spLocks/>
          </p:cNvSpPr>
          <p:nvPr/>
        </p:nvSpPr>
        <p:spPr>
          <a:xfrm>
            <a:off x="363538" y="3820632"/>
            <a:ext cx="4596769" cy="115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525050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b="1" dirty="0">
                <a:solidFill>
                  <a:prstClr val="white"/>
                </a:solidFill>
                <a:ea typeface="+mj-ea"/>
                <a:cs typeface="+mj-cs"/>
              </a:rPr>
              <a:t>Y10 French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GB" dirty="0">
                <a:solidFill>
                  <a:prstClr val="white"/>
                </a:solidFill>
                <a:ea typeface="+mj-ea"/>
                <a:cs typeface="+mj-cs"/>
              </a:rPr>
              <a:t>Term 1.1 - Week 5 - Lesson 2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1CA129-03F2-0A8D-FA47-3A30ACE8171A}"/>
              </a:ext>
            </a:extLst>
          </p:cNvPr>
          <p:cNvSpPr txBox="1"/>
          <p:nvPr/>
        </p:nvSpPr>
        <p:spPr>
          <a:xfrm>
            <a:off x="363538" y="4974744"/>
            <a:ext cx="4837113" cy="1480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Author name(s): </a:t>
            </a:r>
            <a:r>
              <a:rPr lang="en-GB" sz="1800" dirty="0">
                <a:solidFill>
                  <a:schemeClr val="bg1"/>
                </a:solidFill>
              </a:rPr>
              <a:t>Catherine Salkeld / </a:t>
            </a:r>
          </a:p>
          <a:p>
            <a:r>
              <a:rPr lang="en-GB" sz="1800" dirty="0">
                <a:solidFill>
                  <a:schemeClr val="bg1"/>
                </a:solidFill>
              </a:rPr>
              <a:t>Elin Glaves / Catherine Morris</a:t>
            </a:r>
          </a:p>
          <a:p>
            <a:pPr>
              <a:defRPr/>
            </a:pPr>
            <a:r>
              <a:rPr lang="en-GB" sz="1800" dirty="0">
                <a:solidFill>
                  <a:schemeClr val="bg1"/>
                </a:solidFill>
              </a:rPr>
              <a:t>Artwork by: Chloé Motard</a:t>
            </a:r>
          </a:p>
          <a:p>
            <a:pPr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chemeClr val="bg1"/>
                </a:solidFill>
              </a:rPr>
              <a:t>Date updated: 13/12/22</a:t>
            </a:r>
          </a:p>
        </p:txBody>
      </p:sp>
    </p:spTree>
    <p:extLst>
      <p:ext uri="{BB962C8B-B14F-4D97-AF65-F5344CB8AC3E}">
        <p14:creationId xmlns:p14="http://schemas.microsoft.com/office/powerpoint/2010/main" val="1929244785"/>
      </p:ext>
    </p:extLst>
  </p:cSld>
  <p:clrMapOvr>
    <a:masterClrMapping/>
  </p:clrMapOvr>
</p:sld>
</file>

<file path=ppt/theme/theme1.xml><?xml version="1.0" encoding="utf-8"?>
<a:theme xmlns:a="http://schemas.openxmlformats.org/drawingml/2006/main" name="NCELP_German_2022">
  <a:themeElements>
    <a:clrScheme name="NCELP_French">
      <a:dk1>
        <a:srgbClr val="525050"/>
      </a:dk1>
      <a:lt1>
        <a:srgbClr val="FFFFFF"/>
      </a:lt1>
      <a:dk2>
        <a:srgbClr val="0055A4"/>
      </a:dk2>
      <a:lt2>
        <a:srgbClr val="FFFFFF"/>
      </a:lt2>
      <a:accent1>
        <a:srgbClr val="0060B8"/>
      </a:accent1>
      <a:accent2>
        <a:srgbClr val="EF4135"/>
      </a:accent2>
      <a:accent3>
        <a:srgbClr val="979595"/>
      </a:accent3>
      <a:accent4>
        <a:srgbClr val="2F9AFF"/>
      </a:accent4>
      <a:accent5>
        <a:srgbClr val="F7A59F"/>
      </a:accent5>
      <a:accent6>
        <a:srgbClr val="CCE7FE"/>
      </a:accent6>
      <a:hlink>
        <a:srgbClr val="00B0F0"/>
      </a:hlink>
      <a:folHlink>
        <a:srgbClr val="B87999"/>
      </a:folHlink>
    </a:clrScheme>
    <a:fontScheme name="NCELP_Default_Fo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A8DF4FE-C177-42F6-AAC1-1275032E0A1E}" vid="{4930E79D-0927-4688-8080-95CF1F63D9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5880</Words>
  <Application>Microsoft Office PowerPoint</Application>
  <PresentationFormat>Widescreen</PresentationFormat>
  <Paragraphs>707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NCELP_German_2022</vt:lpstr>
      <vt:lpstr>Bitmap Image</vt:lpstr>
      <vt:lpstr>PowerPoint Presentation</vt:lpstr>
      <vt:lpstr>Les devoirs</vt:lpstr>
      <vt:lpstr>Vocabulaire</vt:lpstr>
      <vt:lpstr>Vocabulaire </vt:lpstr>
      <vt:lpstr>Reflexive pronouns</vt:lpstr>
      <vt:lpstr>La Basilique du Sacré Cœur</vt:lpstr>
      <vt:lpstr>Saying ‘it’, ‘him’ and ‘her’</vt:lpstr>
      <vt:lpstr>Un plan de la ville</vt:lpstr>
      <vt:lpstr>PowerPoint Presentation</vt:lpstr>
      <vt:lpstr>Direct object pronouns</vt:lpstr>
      <vt:lpstr>Direct object pronouns</vt:lpstr>
      <vt:lpstr>Le château du Clos Lucé</vt:lpstr>
      <vt:lpstr>Le château du Clos Lucé</vt:lpstr>
      <vt:lpstr>Negation with direct object pronouns</vt:lpstr>
      <vt:lpstr>La Semaine de la mode à Paris</vt:lpstr>
      <vt:lpstr>La Semaine de la mode à Paris</vt:lpstr>
      <vt:lpstr>La Semaine de la mode à Paris</vt:lpstr>
      <vt:lpstr>La Semaine de la mode à Paris</vt:lpstr>
      <vt:lpstr>PowerPoint Presentation</vt:lpstr>
      <vt:lpstr>Traduis en français</vt:lpstr>
      <vt:lpstr>Un concert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55</cp:revision>
  <dcterms:created xsi:type="dcterms:W3CDTF">2023-08-20T13:48:13Z</dcterms:created>
  <dcterms:modified xsi:type="dcterms:W3CDTF">2024-04-15T13:27:29Z</dcterms:modified>
</cp:coreProperties>
</file>