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63" r:id="rId2"/>
    <p:sldId id="262" r:id="rId3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6" y="-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55751F2-FF20-4A51-8BEF-EC2243E2A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54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2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29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5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5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38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945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2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65" name="Group 21"/>
          <p:cNvGraphicFramePr>
            <a:graphicFrameLocks noGrp="1"/>
          </p:cNvGraphicFramePr>
          <p:nvPr/>
        </p:nvGraphicFramePr>
        <p:xfrm>
          <a:off x="214313" y="142875"/>
          <a:ext cx="6480175" cy="579438"/>
        </p:xfrm>
        <a:graphic>
          <a:graphicData uri="http://schemas.openxmlformats.org/drawingml/2006/table">
            <a:tbl>
              <a:tblPr/>
              <a:tblGrid>
                <a:gridCol w="6480175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erlin Sans FB Demi" pitchFamily="34" charset="0"/>
                        </a:rPr>
                        <a:t>Vocabulario		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0000"/>
                    </a:solidFill>
                  </a:tcPr>
                </a:tc>
              </a:tr>
            </a:tbl>
          </a:graphicData>
        </a:graphic>
      </p:graphicFrame>
      <p:sp>
        <p:nvSpPr>
          <p:cNvPr id="1033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142875" y="727075"/>
            <a:ext cx="335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sz="1800"/>
              <a:t>Expresiones con el verbo ‘tener’</a:t>
            </a:r>
            <a:endParaRPr lang="en-US" sz="1800"/>
          </a:p>
        </p:txBody>
      </p:sp>
      <p:sp>
        <p:nvSpPr>
          <p:cNvPr id="1035" name="TextBox 13"/>
          <p:cNvSpPr txBox="1">
            <a:spLocks noChangeArrowheads="1"/>
          </p:cNvSpPr>
          <p:nvPr/>
        </p:nvSpPr>
        <p:spPr bwMode="auto">
          <a:xfrm>
            <a:off x="3500438" y="714375"/>
            <a:ext cx="335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GB" sz="1800"/>
              <a:t>Verbos reflexivos</a:t>
            </a:r>
            <a:endParaRPr lang="en-US" sz="180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00438" y="1071563"/>
          <a:ext cx="3143250" cy="20116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21957"/>
                <a:gridCol w="1721293"/>
              </a:tblGrid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/>
                        <a:t>esconderse</a:t>
                      </a:r>
                      <a:endParaRPr lang="en-US" sz="1800" b="0" dirty="0"/>
                    </a:p>
                  </a:txBody>
                  <a:tcPr marL="91439" marR="9143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to hide</a:t>
                      </a:r>
                      <a:endParaRPr lang="en-US" sz="1800" b="0" dirty="0"/>
                    </a:p>
                  </a:txBody>
                  <a:tcPr marL="91439" marR="91439" marT="45713" marB="45713" anchor="ctr"/>
                </a:tc>
              </a:tr>
              <a:tr h="63997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>
                          <a:solidFill>
                            <a:schemeClr val="tx1"/>
                          </a:solidFill>
                        </a:rPr>
                        <a:t>hacerse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amigos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become friends</a:t>
                      </a:r>
                      <a:endParaRPr lang="en-US" sz="1800" dirty="0"/>
                    </a:p>
                  </a:txBody>
                  <a:tcPr marL="91439" marR="91439" marT="45713" marB="45713" anchor="ctr"/>
                </a:tc>
              </a:tr>
              <a:tr h="63997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bañarse</a:t>
                      </a:r>
                      <a:r>
                        <a:rPr lang="en-GB" sz="1800" dirty="0" smtClean="0"/>
                        <a:t> en el </a:t>
                      </a:r>
                      <a:r>
                        <a:rPr lang="en-GB" sz="1800" dirty="0" err="1" smtClean="0"/>
                        <a:t>río</a:t>
                      </a:r>
                      <a:endParaRPr lang="en-US" sz="1800" dirty="0"/>
                    </a:p>
                  </a:txBody>
                  <a:tcPr marL="91439" marR="9143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bathe/swim in the river</a:t>
                      </a:r>
                      <a:endParaRPr lang="en-US" sz="1800" dirty="0"/>
                    </a:p>
                  </a:txBody>
                  <a:tcPr marL="91439" marR="91439" marT="45713" marB="45713" anchor="ctr"/>
                </a:tc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enamorarse</a:t>
                      </a:r>
                      <a:endParaRPr lang="en-US" sz="1800" dirty="0"/>
                    </a:p>
                  </a:txBody>
                  <a:tcPr marL="91439" marR="91439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fall in love</a:t>
                      </a:r>
                      <a:endParaRPr lang="en-US" sz="1800" dirty="0"/>
                    </a:p>
                  </a:txBody>
                  <a:tcPr marL="91439" marR="91439" marT="45713" marB="45713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2875" y="1071563"/>
          <a:ext cx="3214688" cy="78581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7344"/>
                <a:gridCol w="1607344"/>
              </a:tblGrid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/>
                        <a:t>tener</a:t>
                      </a:r>
                      <a:r>
                        <a:rPr lang="en-GB" sz="1800" b="0" dirty="0" smtClean="0"/>
                        <a:t> </a:t>
                      </a:r>
                      <a:r>
                        <a:rPr lang="en-GB" sz="1800" b="0" dirty="0" err="1" smtClean="0"/>
                        <a:t>sed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to be thirsty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hambre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hungry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sueño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tired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miedo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scared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lugar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take place</a:t>
                      </a:r>
                      <a:endParaRPr lang="en-US" sz="1800" dirty="0"/>
                    </a:p>
                  </a:txBody>
                  <a:tcPr anchor="ctr"/>
                </a:tc>
              </a:tr>
              <a:tr h="79309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….</a:t>
                      </a:r>
                      <a:r>
                        <a:rPr lang="en-GB" sz="1800" dirty="0" err="1" smtClean="0"/>
                        <a:t>años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…years old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calor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hot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frío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cold</a:t>
                      </a:r>
                      <a:endParaRPr lang="en-US" sz="1800" dirty="0"/>
                    </a:p>
                  </a:txBody>
                  <a:tcPr anchor="ctr"/>
                </a:tc>
              </a:tr>
              <a:tr h="98650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ganas</a:t>
                      </a:r>
                      <a:r>
                        <a:rPr lang="en-GB" sz="1800" dirty="0" smtClean="0"/>
                        <a:t> de (+infinitive)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feel like (doing)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que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have to</a:t>
                      </a:r>
                      <a:endParaRPr lang="en-US" sz="1800" dirty="0"/>
                    </a:p>
                  </a:txBody>
                  <a:tcPr anchor="ctr"/>
                </a:tc>
              </a:tr>
              <a:tr h="6905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prisa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in a hurry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suerte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lucky</a:t>
                      </a:r>
                      <a:endParaRPr lang="en-US" sz="1800" dirty="0"/>
                    </a:p>
                  </a:txBody>
                  <a:tcPr anchor="ctr"/>
                </a:tc>
              </a:tr>
              <a:tr h="45948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razón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right</a:t>
                      </a:r>
                      <a:endParaRPr lang="en-US" sz="1800" dirty="0"/>
                    </a:p>
                  </a:txBody>
                  <a:tcPr anchor="ctr"/>
                </a:tc>
              </a:tr>
              <a:tr h="79309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éxito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 be successful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500438" y="3443288"/>
          <a:ext cx="3143250" cy="5486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96772"/>
                <a:gridCol w="1646478"/>
              </a:tblGrid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morir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to die</a:t>
                      </a:r>
                      <a:endParaRPr lang="en-US" b="0" dirty="0"/>
                    </a:p>
                  </a:txBody>
                  <a:tcPr anchor="ctr"/>
                </a:tc>
              </a:tr>
              <a:tr h="623411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huír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to flee/run</a:t>
                      </a:r>
                      <a:r>
                        <a:rPr lang="en-GB" b="0" baseline="0" dirty="0" smtClean="0"/>
                        <a:t> away</a:t>
                      </a:r>
                      <a:endParaRPr lang="en-US" b="0" dirty="0"/>
                    </a:p>
                  </a:txBody>
                  <a:tcPr anchor="ctr"/>
                </a:tc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reír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to laugh</a:t>
                      </a:r>
                      <a:endParaRPr lang="en-US" b="0" dirty="0"/>
                    </a:p>
                  </a:txBody>
                  <a:tcPr anchor="ctr"/>
                </a:tc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ser </a:t>
                      </a:r>
                      <a:r>
                        <a:rPr lang="en-GB" b="0" dirty="0" err="1" smtClean="0"/>
                        <a:t>feliz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to be happy</a:t>
                      </a:r>
                      <a:endParaRPr lang="en-US" b="0" dirty="0"/>
                    </a:p>
                  </a:txBody>
                  <a:tcPr anchor="ctr"/>
                </a:tc>
              </a:tr>
              <a:tr h="62341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ser ‘hombre de la casa’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be the ‘man of the house’</a:t>
                      </a:r>
                      <a:endParaRPr lang="en-US" dirty="0"/>
                    </a:p>
                  </a:txBody>
                  <a:tcPr anchor="ctr"/>
                </a:tc>
              </a:tr>
              <a:tr h="62341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ser </a:t>
                      </a:r>
                      <a:r>
                        <a:rPr lang="en-GB" dirty="0" err="1" smtClean="0"/>
                        <a:t>reclutado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</a:t>
                      </a:r>
                      <a:r>
                        <a:rPr lang="en-GB" baseline="0" dirty="0" smtClean="0"/>
                        <a:t> be recruited</a:t>
                      </a:r>
                      <a:endParaRPr lang="en-US" dirty="0"/>
                    </a:p>
                  </a:txBody>
                  <a:tcPr anchor="ctr"/>
                </a:tc>
              </a:tr>
              <a:tr h="62341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defender la Patria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defend your country</a:t>
                      </a:r>
                      <a:endParaRPr lang="en-US" dirty="0"/>
                    </a:p>
                  </a:txBody>
                  <a:tcPr anchor="ctr"/>
                </a:tc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luchar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fight</a:t>
                      </a:r>
                      <a:endParaRPr lang="en-US" dirty="0"/>
                    </a:p>
                  </a:txBody>
                  <a:tcPr anchor="ctr"/>
                </a:tc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buscar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look for</a:t>
                      </a:r>
                      <a:endParaRPr lang="en-US" dirty="0"/>
                    </a:p>
                  </a:txBody>
                  <a:tcPr anchor="ctr"/>
                </a:tc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encontrar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find</a:t>
                      </a:r>
                      <a:endParaRPr lang="en-US" dirty="0"/>
                    </a:p>
                  </a:txBody>
                  <a:tcPr anchor="ctr"/>
                </a:tc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evitar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avoid</a:t>
                      </a:r>
                      <a:endParaRPr lang="en-US" dirty="0"/>
                    </a:p>
                  </a:txBody>
                  <a:tcPr anchor="ctr"/>
                </a:tc>
              </a:tr>
              <a:tr h="356235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enviar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 send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41" name="TextBox 14"/>
          <p:cNvSpPr txBox="1">
            <a:spLocks noChangeArrowheads="1"/>
          </p:cNvSpPr>
          <p:nvPr/>
        </p:nvSpPr>
        <p:spPr bwMode="auto">
          <a:xfrm>
            <a:off x="3500438" y="3071813"/>
            <a:ext cx="335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GB"/>
              <a:t>Otras expresiones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graphicFrame>
        <p:nvGraphicFramePr>
          <p:cNvPr id="6165" name="Group 21"/>
          <p:cNvGraphicFramePr>
            <a:graphicFrameLocks noGrp="1"/>
          </p:cNvGraphicFramePr>
          <p:nvPr/>
        </p:nvGraphicFramePr>
        <p:xfrm>
          <a:off x="214313" y="142875"/>
          <a:ext cx="6480175" cy="579438"/>
        </p:xfrm>
        <a:graphic>
          <a:graphicData uri="http://schemas.openxmlformats.org/drawingml/2006/table">
            <a:tbl>
              <a:tblPr/>
              <a:tblGrid>
                <a:gridCol w="6480175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erlin Sans FB Demi" pitchFamily="34" charset="0"/>
                        </a:rPr>
                        <a:t>Vocabulario (2)		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marT="45745" marB="457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0000"/>
                    </a:solidFill>
                  </a:tcPr>
                </a:tc>
              </a:tr>
            </a:tbl>
          </a:graphicData>
        </a:graphic>
      </p:graphicFrame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 sz="1800">
              <a:latin typeface="Arial" charset="0"/>
            </a:endParaRPr>
          </a:p>
        </p:txBody>
      </p:sp>
      <p:graphicFrame>
        <p:nvGraphicFramePr>
          <p:cNvPr id="13464" name="Group 152"/>
          <p:cNvGraphicFramePr>
            <a:graphicFrameLocks noGrp="1"/>
          </p:cNvGraphicFramePr>
          <p:nvPr/>
        </p:nvGraphicFramePr>
        <p:xfrm>
          <a:off x="142875" y="1214438"/>
          <a:ext cx="3357563" cy="2682872"/>
        </p:xfrm>
        <a:graphic>
          <a:graphicData uri="http://schemas.openxmlformats.org/drawingml/2006/table">
            <a:tbl>
              <a:tblPr/>
              <a:tblGrid>
                <a:gridCol w="1571625"/>
                <a:gridCol w="1785938"/>
              </a:tblGrid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joven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viejo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amable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severo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divertido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serio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atractivo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cansado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vivo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tranquilo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temperamental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comprensivo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alejado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paciente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impaciente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63" name="Group 151"/>
          <p:cNvGraphicFramePr>
            <a:graphicFrameLocks noGrp="1"/>
          </p:cNvGraphicFramePr>
          <p:nvPr/>
        </p:nvGraphicFramePr>
        <p:xfrm>
          <a:off x="142875" y="4357688"/>
          <a:ext cx="3357563" cy="4664077"/>
        </p:xfrm>
        <a:graphic>
          <a:graphicData uri="http://schemas.openxmlformats.org/drawingml/2006/table">
            <a:tbl>
              <a:tblPr/>
              <a:tblGrid>
                <a:gridCol w="1598613"/>
                <a:gridCol w="1758950"/>
              </a:tblGrid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hoy en día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nowadays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hace…años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….years ago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guerra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paz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peace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muerte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death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riesgo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risk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peligro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danger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Ejército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Army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soldado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soldier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las fuerzas armadas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armed forces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río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 river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suceso real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real event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28" name="TextBox 12"/>
          <p:cNvSpPr txBox="1">
            <a:spLocks noChangeArrowheads="1"/>
          </p:cNvSpPr>
          <p:nvPr/>
        </p:nvSpPr>
        <p:spPr bwMode="auto">
          <a:xfrm>
            <a:off x="142875" y="785813"/>
            <a:ext cx="335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GB" sz="1800"/>
              <a:t>Adjetivos de carácter</a:t>
            </a:r>
            <a:endParaRPr lang="en-US" sz="1800"/>
          </a:p>
        </p:txBody>
      </p:sp>
      <p:sp>
        <p:nvSpPr>
          <p:cNvPr id="2129" name="TextBox 14"/>
          <p:cNvSpPr txBox="1">
            <a:spLocks noChangeArrowheads="1"/>
          </p:cNvSpPr>
          <p:nvPr/>
        </p:nvSpPr>
        <p:spPr bwMode="auto">
          <a:xfrm>
            <a:off x="142875" y="3929063"/>
            <a:ext cx="3357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GB" sz="1800"/>
              <a:t>Más vocbulario</a:t>
            </a:r>
            <a:endParaRPr lang="en-US" sz="1800"/>
          </a:p>
        </p:txBody>
      </p:sp>
      <p:graphicFrame>
        <p:nvGraphicFramePr>
          <p:cNvPr id="13462" name="Group 150"/>
          <p:cNvGraphicFramePr>
            <a:graphicFrameLocks noGrp="1"/>
          </p:cNvGraphicFramePr>
          <p:nvPr/>
        </p:nvGraphicFramePr>
        <p:xfrm>
          <a:off x="3643313" y="1214438"/>
          <a:ext cx="3071812" cy="7800975"/>
        </p:xfrm>
        <a:graphic>
          <a:graphicData uri="http://schemas.openxmlformats.org/drawingml/2006/table">
            <a:tbl>
              <a:tblPr/>
              <a:tblGrid>
                <a:gridCol w="1535112"/>
                <a:gridCol w="15367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248</Words>
  <Application>Microsoft Office PowerPoint</Application>
  <PresentationFormat>On-screen Show (4:3)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Berlin Sans FB Demi</vt:lpstr>
      <vt:lpstr>blank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Rachel Hawkes</cp:lastModifiedBy>
  <cp:revision>6</cp:revision>
  <dcterms:created xsi:type="dcterms:W3CDTF">2011-03-28T08:40:10Z</dcterms:created>
  <dcterms:modified xsi:type="dcterms:W3CDTF">2011-09-24T07:00:11Z</dcterms:modified>
</cp:coreProperties>
</file>