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7" r:id="rId2"/>
    <p:sldId id="258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5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EAC2D2C-D260-477E-BA4A-8BB956A28118}" type="datetimeFigureOut">
              <a:rPr lang="en-GB" smtClean="0"/>
              <a:t>19/07/2011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4B150DB-B4AD-4BD0-A81F-51F71A7A8CC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7796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To make worksheet copy down these </a:t>
            </a:r>
            <a:r>
              <a:rPr lang="en-GB" smtClean="0"/>
              <a:t>2 slides to </a:t>
            </a:r>
            <a:r>
              <a:rPr lang="en-GB" dirty="0" smtClean="0"/>
              <a:t>1 x A4 slide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B150DB-B4AD-4BD0-A81F-51F71A7A8CC9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127152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A50641-8911-4495-B5D3-8F5DCFBAEC8C}" type="datetimeFigureOut">
              <a:rPr lang="en-GB" smtClean="0"/>
              <a:t>19/07/2011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EB4226-4D38-4DEB-8C04-EC569126E31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729010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A50641-8911-4495-B5D3-8F5DCFBAEC8C}" type="datetimeFigureOut">
              <a:rPr lang="en-GB" smtClean="0"/>
              <a:t>19/07/2011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EB4226-4D38-4DEB-8C04-EC569126E31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83598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A50641-8911-4495-B5D3-8F5DCFBAEC8C}" type="datetimeFigureOut">
              <a:rPr lang="en-GB" smtClean="0"/>
              <a:t>19/07/2011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EB4226-4D38-4DEB-8C04-EC569126E31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02312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A50641-8911-4495-B5D3-8F5DCFBAEC8C}" type="datetimeFigureOut">
              <a:rPr lang="en-GB" smtClean="0"/>
              <a:t>19/07/2011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EB4226-4D38-4DEB-8C04-EC569126E31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989516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A50641-8911-4495-B5D3-8F5DCFBAEC8C}" type="datetimeFigureOut">
              <a:rPr lang="en-GB" smtClean="0"/>
              <a:t>19/07/2011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EB4226-4D38-4DEB-8C04-EC569126E31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273939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A50641-8911-4495-B5D3-8F5DCFBAEC8C}" type="datetimeFigureOut">
              <a:rPr lang="en-GB" smtClean="0"/>
              <a:t>19/07/2011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EB4226-4D38-4DEB-8C04-EC569126E31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772188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A50641-8911-4495-B5D3-8F5DCFBAEC8C}" type="datetimeFigureOut">
              <a:rPr lang="en-GB" smtClean="0"/>
              <a:t>19/07/2011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EB4226-4D38-4DEB-8C04-EC569126E31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311721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A50641-8911-4495-B5D3-8F5DCFBAEC8C}" type="datetimeFigureOut">
              <a:rPr lang="en-GB" smtClean="0"/>
              <a:t>19/07/2011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EB4226-4D38-4DEB-8C04-EC569126E31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109306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A50641-8911-4495-B5D3-8F5DCFBAEC8C}" type="datetimeFigureOut">
              <a:rPr lang="en-GB" smtClean="0"/>
              <a:t>19/07/2011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EB4226-4D38-4DEB-8C04-EC569126E31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820169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A50641-8911-4495-B5D3-8F5DCFBAEC8C}" type="datetimeFigureOut">
              <a:rPr lang="en-GB" smtClean="0"/>
              <a:t>19/07/2011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EB4226-4D38-4DEB-8C04-EC569126E31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96523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A50641-8911-4495-B5D3-8F5DCFBAEC8C}" type="datetimeFigureOut">
              <a:rPr lang="en-GB" smtClean="0"/>
              <a:t>19/07/2011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EB4226-4D38-4DEB-8C04-EC569126E31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456643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A50641-8911-4495-B5D3-8F5DCFBAEC8C}" type="datetimeFigureOut">
              <a:rPr lang="en-GB" smtClean="0"/>
              <a:t>19/07/2011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EB4226-4D38-4DEB-8C04-EC569126E31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76834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verbix.com/" TargetMode="Externa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7504" y="116632"/>
            <a:ext cx="7056784" cy="646331"/>
          </a:xfrm>
          <a:prstGeom prst="rect">
            <a:avLst/>
          </a:prstGeom>
          <a:solidFill>
            <a:schemeClr val="tx1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wrap="square" rtlCol="0">
            <a:spAutoFit/>
          </a:bodyPr>
          <a:lstStyle/>
          <a:p>
            <a:r>
              <a:rPr lang="en-GB" sz="3600" b="1" dirty="0" err="1" smtClean="0">
                <a:solidFill>
                  <a:schemeClr val="bg1"/>
                </a:solidFill>
              </a:rPr>
              <a:t>Una</a:t>
            </a:r>
            <a:r>
              <a:rPr lang="en-GB" sz="3600" b="1" dirty="0" smtClean="0">
                <a:solidFill>
                  <a:schemeClr val="bg1"/>
                </a:solidFill>
              </a:rPr>
              <a:t> </a:t>
            </a:r>
            <a:r>
              <a:rPr lang="en-GB" sz="3600" b="1" dirty="0" err="1" smtClean="0">
                <a:solidFill>
                  <a:schemeClr val="bg1"/>
                </a:solidFill>
              </a:rPr>
              <a:t>receta</a:t>
            </a:r>
            <a:r>
              <a:rPr lang="en-GB" sz="3600" b="1" dirty="0" smtClean="0">
                <a:solidFill>
                  <a:schemeClr val="bg1"/>
                </a:solidFill>
              </a:rPr>
              <a:t>: </a:t>
            </a:r>
            <a:r>
              <a:rPr lang="en-GB" sz="3600" b="1" dirty="0" err="1" smtClean="0">
                <a:solidFill>
                  <a:schemeClr val="bg1"/>
                </a:solidFill>
              </a:rPr>
              <a:t>unos</a:t>
            </a:r>
            <a:r>
              <a:rPr lang="en-GB" sz="3600" b="1" dirty="0" smtClean="0">
                <a:solidFill>
                  <a:schemeClr val="bg1"/>
                </a:solidFill>
              </a:rPr>
              <a:t> </a:t>
            </a:r>
            <a:r>
              <a:rPr lang="en-GB" sz="3600" b="1" dirty="0" err="1" smtClean="0">
                <a:solidFill>
                  <a:schemeClr val="bg1"/>
                </a:solidFill>
              </a:rPr>
              <a:t>detalles</a:t>
            </a:r>
            <a:r>
              <a:rPr lang="en-GB" sz="3600" b="1" dirty="0" smtClean="0">
                <a:solidFill>
                  <a:schemeClr val="bg1"/>
                </a:solidFill>
              </a:rPr>
              <a:t> </a:t>
            </a:r>
            <a:r>
              <a:rPr lang="en-GB" sz="3600" b="1" dirty="0" err="1" smtClean="0">
                <a:solidFill>
                  <a:schemeClr val="bg1"/>
                </a:solidFill>
              </a:rPr>
              <a:t>más</a:t>
            </a:r>
            <a:r>
              <a:rPr lang="en-GB" sz="3600" b="1" dirty="0" smtClean="0">
                <a:solidFill>
                  <a:schemeClr val="bg1"/>
                </a:solidFill>
              </a:rPr>
              <a:t>…</a:t>
            </a:r>
            <a:endParaRPr lang="en-GB" sz="3600" b="1" dirty="0">
              <a:solidFill>
                <a:schemeClr val="bg1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51520" y="908720"/>
            <a:ext cx="86409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b="1" dirty="0" smtClean="0"/>
              <a:t>A  </a:t>
            </a:r>
            <a:r>
              <a:rPr lang="en-GB" sz="2400" dirty="0" smtClean="0"/>
              <a:t>¿</a:t>
            </a:r>
            <a:r>
              <a:rPr lang="en-GB" sz="2400" dirty="0" err="1" smtClean="0"/>
              <a:t>Cómo</a:t>
            </a:r>
            <a:r>
              <a:rPr lang="en-GB" sz="2400" dirty="0" smtClean="0"/>
              <a:t> se dice en </a:t>
            </a:r>
            <a:r>
              <a:rPr lang="en-GB" sz="2400" dirty="0" err="1" smtClean="0"/>
              <a:t>inglés</a:t>
            </a:r>
            <a:r>
              <a:rPr lang="en-GB" sz="2400" dirty="0" smtClean="0"/>
              <a:t>…?</a:t>
            </a:r>
            <a:endParaRPr lang="en-GB" sz="2400" dirty="0"/>
          </a:p>
        </p:txBody>
      </p:sp>
      <p:sp>
        <p:nvSpPr>
          <p:cNvPr id="4" name="TextBox 3"/>
          <p:cNvSpPr txBox="1"/>
          <p:nvPr/>
        </p:nvSpPr>
        <p:spPr>
          <a:xfrm>
            <a:off x="280120" y="3440014"/>
            <a:ext cx="864096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b="1" dirty="0"/>
              <a:t>B</a:t>
            </a:r>
            <a:r>
              <a:rPr lang="en-GB" sz="3200" b="1" dirty="0" smtClean="0"/>
              <a:t>  </a:t>
            </a:r>
            <a:r>
              <a:rPr lang="en-GB" sz="2400" dirty="0" smtClean="0"/>
              <a:t>Two of the words above are verbs.  Which two?  Can you think of another verb you already know that means the same?</a:t>
            </a:r>
            <a:endParaRPr lang="en-GB" sz="2400" dirty="0"/>
          </a:p>
        </p:txBody>
      </p:sp>
      <p:sp>
        <p:nvSpPr>
          <p:cNvPr id="5" name="TextBox 4"/>
          <p:cNvSpPr txBox="1"/>
          <p:nvPr/>
        </p:nvSpPr>
        <p:spPr>
          <a:xfrm>
            <a:off x="323528" y="4365104"/>
            <a:ext cx="86409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b="1" dirty="0" smtClean="0"/>
              <a:t>C </a:t>
            </a:r>
            <a:r>
              <a:rPr lang="en-GB" sz="2400" dirty="0" smtClean="0"/>
              <a:t>At the end of the video the presenter says this:</a:t>
            </a:r>
            <a:endParaRPr lang="en-GB" sz="2400" dirty="0"/>
          </a:p>
        </p:txBody>
      </p:sp>
      <p:sp>
        <p:nvSpPr>
          <p:cNvPr id="6" name="TextBox 5"/>
          <p:cNvSpPr txBox="1"/>
          <p:nvPr/>
        </p:nvSpPr>
        <p:spPr>
          <a:xfrm>
            <a:off x="359532" y="4941168"/>
            <a:ext cx="8568952" cy="1200329"/>
          </a:xfrm>
          <a:prstGeom prst="rect">
            <a:avLst/>
          </a:prstGeom>
          <a:solidFill>
            <a:schemeClr val="tx1"/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 wrap="square" rtlCol="0">
            <a:spAutoFit/>
          </a:bodyPr>
          <a:lstStyle/>
          <a:p>
            <a:pPr algn="ctr"/>
            <a:r>
              <a:rPr lang="en-GB" sz="3600" b="1" dirty="0" smtClean="0">
                <a:solidFill>
                  <a:schemeClr val="bg1"/>
                </a:solidFill>
              </a:rPr>
              <a:t>“Si </a:t>
            </a:r>
            <a:r>
              <a:rPr lang="en-GB" sz="3600" b="1" dirty="0" err="1" smtClean="0">
                <a:solidFill>
                  <a:schemeClr val="bg1"/>
                </a:solidFill>
              </a:rPr>
              <a:t>tardas</a:t>
            </a:r>
            <a:r>
              <a:rPr lang="en-GB" sz="3600" b="1" dirty="0" smtClean="0">
                <a:solidFill>
                  <a:schemeClr val="bg1"/>
                </a:solidFill>
              </a:rPr>
              <a:t> </a:t>
            </a:r>
            <a:r>
              <a:rPr lang="en-GB" sz="3600" b="1" dirty="0" err="1" smtClean="0">
                <a:solidFill>
                  <a:schemeClr val="bg1"/>
                </a:solidFill>
              </a:rPr>
              <a:t>más</a:t>
            </a:r>
            <a:r>
              <a:rPr lang="en-GB" sz="3600" b="1" dirty="0" smtClean="0">
                <a:solidFill>
                  <a:schemeClr val="bg1"/>
                </a:solidFill>
              </a:rPr>
              <a:t> en </a:t>
            </a:r>
            <a:r>
              <a:rPr lang="en-GB" sz="3600" b="1" dirty="0" err="1" smtClean="0">
                <a:solidFill>
                  <a:schemeClr val="bg1"/>
                </a:solidFill>
              </a:rPr>
              <a:t>cocinarlo</a:t>
            </a:r>
            <a:r>
              <a:rPr lang="en-GB" sz="3600" b="1" dirty="0" smtClean="0">
                <a:solidFill>
                  <a:schemeClr val="bg1"/>
                </a:solidFill>
              </a:rPr>
              <a:t> </a:t>
            </a:r>
            <a:r>
              <a:rPr lang="en-GB" sz="3600" b="1" dirty="0" err="1" smtClean="0">
                <a:solidFill>
                  <a:schemeClr val="bg1"/>
                </a:solidFill>
              </a:rPr>
              <a:t>que</a:t>
            </a:r>
            <a:r>
              <a:rPr lang="en-GB" sz="3600" b="1" dirty="0" smtClean="0">
                <a:solidFill>
                  <a:schemeClr val="bg1"/>
                </a:solidFill>
              </a:rPr>
              <a:t> en </a:t>
            </a:r>
            <a:r>
              <a:rPr lang="en-GB" sz="3600" b="1" dirty="0" err="1" smtClean="0">
                <a:solidFill>
                  <a:schemeClr val="bg1"/>
                </a:solidFill>
              </a:rPr>
              <a:t>comértelo</a:t>
            </a:r>
            <a:r>
              <a:rPr lang="en-GB" sz="3600" b="1" dirty="0" smtClean="0">
                <a:solidFill>
                  <a:schemeClr val="bg1"/>
                </a:solidFill>
              </a:rPr>
              <a:t>, no </a:t>
            </a:r>
            <a:r>
              <a:rPr lang="en-GB" sz="3600" b="1" dirty="0" err="1" smtClean="0">
                <a:solidFill>
                  <a:schemeClr val="bg1"/>
                </a:solidFill>
              </a:rPr>
              <a:t>merece</a:t>
            </a:r>
            <a:r>
              <a:rPr lang="en-GB" sz="3600" b="1" dirty="0" smtClean="0">
                <a:solidFill>
                  <a:schemeClr val="bg1"/>
                </a:solidFill>
              </a:rPr>
              <a:t> la </a:t>
            </a:r>
            <a:r>
              <a:rPr lang="en-GB" sz="3600" b="1" dirty="0" err="1" smtClean="0">
                <a:solidFill>
                  <a:schemeClr val="bg1"/>
                </a:solidFill>
              </a:rPr>
              <a:t>pena</a:t>
            </a:r>
            <a:r>
              <a:rPr lang="en-GB" sz="3600" b="1" dirty="0" smtClean="0">
                <a:solidFill>
                  <a:schemeClr val="bg1"/>
                </a:solidFill>
              </a:rPr>
              <a:t>.”</a:t>
            </a:r>
            <a:endParaRPr lang="en-GB" sz="3600" b="1" dirty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23528" y="6141497"/>
            <a:ext cx="86409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What do you think this might mean?</a:t>
            </a:r>
            <a:endParaRPr lang="en-GB" sz="2000" dirty="0"/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30179014"/>
              </p:ext>
            </p:extLst>
          </p:nvPr>
        </p:nvGraphicFramePr>
        <p:xfrm>
          <a:off x="291931" y="1556792"/>
          <a:ext cx="8600548" cy="18288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150137"/>
                <a:gridCol w="2150137"/>
                <a:gridCol w="2150137"/>
                <a:gridCol w="2150137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err="1" smtClean="0"/>
                        <a:t>una</a:t>
                      </a:r>
                      <a:r>
                        <a:rPr lang="en-GB" sz="2400" dirty="0" smtClean="0"/>
                        <a:t> </a:t>
                      </a:r>
                      <a:r>
                        <a:rPr lang="en-GB" sz="2400" dirty="0" err="1" smtClean="0"/>
                        <a:t>rebanada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err="1" smtClean="0"/>
                        <a:t>colocar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/>
                        <a:t>meter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/>
                        <a:t>el </a:t>
                      </a:r>
                      <a:r>
                        <a:rPr lang="en-GB" sz="2400" dirty="0" err="1" smtClean="0"/>
                        <a:t>plato</a:t>
                      </a:r>
                      <a:endParaRPr lang="en-GB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err="1" smtClean="0"/>
                        <a:t>encima</a:t>
                      </a:r>
                      <a:r>
                        <a:rPr lang="en-GB" sz="2400" baseline="0" dirty="0" smtClean="0"/>
                        <a:t> de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/>
                        <a:t>en </a:t>
                      </a:r>
                      <a:r>
                        <a:rPr lang="en-GB" sz="2400" dirty="0" err="1" smtClean="0"/>
                        <a:t>medio</a:t>
                      </a:r>
                      <a:r>
                        <a:rPr lang="en-GB" sz="2400" dirty="0" smtClean="0"/>
                        <a:t> de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/>
                        <a:t>el </a:t>
                      </a:r>
                      <a:r>
                        <a:rPr lang="en-GB" sz="2400" dirty="0" err="1" smtClean="0"/>
                        <a:t>microondas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/>
                        <a:t>¡</a:t>
                      </a:r>
                      <a:r>
                        <a:rPr lang="en-GB" sz="2400" dirty="0" err="1" smtClean="0"/>
                        <a:t>listo</a:t>
                      </a:r>
                      <a:r>
                        <a:rPr lang="en-GB" sz="2400" dirty="0" smtClean="0"/>
                        <a:t>!</a:t>
                      </a:r>
                      <a:endParaRPr lang="en-GB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200495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7504" y="116632"/>
            <a:ext cx="7056784" cy="646331"/>
          </a:xfrm>
          <a:prstGeom prst="rect">
            <a:avLst/>
          </a:prstGeom>
          <a:solidFill>
            <a:schemeClr val="tx1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wrap="square" rtlCol="0">
            <a:spAutoFit/>
          </a:bodyPr>
          <a:lstStyle/>
          <a:p>
            <a:r>
              <a:rPr lang="en-GB" sz="3600" b="1" dirty="0" smtClean="0">
                <a:solidFill>
                  <a:schemeClr val="bg1"/>
                </a:solidFill>
              </a:rPr>
              <a:t>Y </a:t>
            </a:r>
            <a:r>
              <a:rPr lang="en-GB" sz="3600" b="1" dirty="0" err="1" smtClean="0">
                <a:solidFill>
                  <a:schemeClr val="bg1"/>
                </a:solidFill>
              </a:rPr>
              <a:t>finalmente</a:t>
            </a:r>
            <a:r>
              <a:rPr lang="en-GB" sz="3600" b="1" dirty="0" smtClean="0">
                <a:solidFill>
                  <a:schemeClr val="bg1"/>
                </a:solidFill>
              </a:rPr>
              <a:t>…</a:t>
            </a:r>
            <a:endParaRPr lang="en-GB" sz="3600" b="1" dirty="0">
              <a:solidFill>
                <a:schemeClr val="bg1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07504" y="908720"/>
            <a:ext cx="864096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b="1" dirty="0" smtClean="0"/>
              <a:t>D </a:t>
            </a:r>
            <a:r>
              <a:rPr lang="en-GB" sz="2400" dirty="0" smtClean="0"/>
              <a:t>Write a summary of what the presenter did to make this dish.  Are these completed actions in the past or descriptive scene-setting?  Which tense will you need to use?</a:t>
            </a:r>
            <a:endParaRPr lang="en-GB" sz="2400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99613906"/>
              </p:ext>
            </p:extLst>
          </p:nvPr>
        </p:nvGraphicFramePr>
        <p:xfrm>
          <a:off x="251520" y="2261712"/>
          <a:ext cx="8640960" cy="27736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96144"/>
                <a:gridCol w="1368152"/>
                <a:gridCol w="5976664"/>
              </a:tblGrid>
              <a:tr h="351919">
                <a:tc>
                  <a:txBody>
                    <a:bodyPr/>
                    <a:lstStyle/>
                    <a:p>
                      <a:r>
                        <a:rPr lang="en-GB" sz="2000" dirty="0" err="1" smtClean="0"/>
                        <a:t>Infinitivo</a:t>
                      </a:r>
                      <a:endParaRPr lang="en-GB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000" dirty="0" err="1" smtClean="0"/>
                        <a:t>Pretérito</a:t>
                      </a:r>
                      <a:endParaRPr lang="en-GB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000" dirty="0" err="1" smtClean="0"/>
                        <a:t>Resto</a:t>
                      </a:r>
                      <a:r>
                        <a:rPr lang="en-GB" sz="2000" dirty="0" smtClean="0"/>
                        <a:t> de la</a:t>
                      </a:r>
                      <a:r>
                        <a:rPr lang="en-GB" sz="2000" baseline="0" dirty="0" smtClean="0"/>
                        <a:t> </a:t>
                      </a:r>
                      <a:r>
                        <a:rPr lang="en-GB" sz="2000" baseline="0" dirty="0" err="1" smtClean="0"/>
                        <a:t>frase</a:t>
                      </a:r>
                      <a:endParaRPr lang="en-GB" sz="2000" dirty="0"/>
                    </a:p>
                  </a:txBody>
                  <a:tcPr/>
                </a:tc>
              </a:tr>
              <a:tr h="351919">
                <a:tc>
                  <a:txBody>
                    <a:bodyPr/>
                    <a:lstStyle/>
                    <a:p>
                      <a:r>
                        <a:rPr lang="en-GB" sz="2000" dirty="0" err="1" smtClean="0"/>
                        <a:t>poner</a:t>
                      </a:r>
                      <a:r>
                        <a:rPr lang="en-GB" sz="2000" dirty="0" smtClean="0"/>
                        <a:t>*</a:t>
                      </a:r>
                      <a:endParaRPr lang="en-GB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000" dirty="0" err="1" smtClean="0"/>
                        <a:t>puso</a:t>
                      </a:r>
                      <a:endParaRPr lang="en-GB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000" dirty="0" smtClean="0"/>
                        <a:t>dos </a:t>
                      </a:r>
                      <a:r>
                        <a:rPr lang="en-GB" sz="2000" dirty="0" err="1" smtClean="0"/>
                        <a:t>rebanadas</a:t>
                      </a:r>
                      <a:r>
                        <a:rPr lang="en-GB" sz="2000" dirty="0" smtClean="0"/>
                        <a:t> de pan </a:t>
                      </a:r>
                      <a:r>
                        <a:rPr lang="en-GB" sz="2000" dirty="0" err="1" smtClean="0"/>
                        <a:t>encima</a:t>
                      </a:r>
                      <a:r>
                        <a:rPr lang="en-GB" sz="2000" dirty="0" smtClean="0"/>
                        <a:t> del </a:t>
                      </a:r>
                      <a:r>
                        <a:rPr lang="en-GB" sz="2000" dirty="0" err="1" smtClean="0"/>
                        <a:t>plato</a:t>
                      </a:r>
                      <a:r>
                        <a:rPr lang="en-GB" sz="2000" dirty="0" smtClean="0"/>
                        <a:t>.</a:t>
                      </a:r>
                      <a:endParaRPr lang="en-GB" sz="2000" dirty="0"/>
                    </a:p>
                  </a:txBody>
                  <a:tcPr/>
                </a:tc>
              </a:tr>
              <a:tr h="351919">
                <a:tc>
                  <a:txBody>
                    <a:bodyPr/>
                    <a:lstStyle/>
                    <a:p>
                      <a:r>
                        <a:rPr lang="en-GB" sz="2000" dirty="0" err="1" smtClean="0"/>
                        <a:t>untar</a:t>
                      </a:r>
                      <a:endParaRPr lang="en-GB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000" dirty="0"/>
                    </a:p>
                  </a:txBody>
                  <a:tcPr/>
                </a:tc>
              </a:tr>
              <a:tr h="351919">
                <a:tc>
                  <a:txBody>
                    <a:bodyPr/>
                    <a:lstStyle/>
                    <a:p>
                      <a:r>
                        <a:rPr lang="en-GB" sz="2000" dirty="0" err="1" smtClean="0"/>
                        <a:t>cortar</a:t>
                      </a:r>
                      <a:endParaRPr lang="en-GB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000" dirty="0"/>
                    </a:p>
                  </a:txBody>
                  <a:tcPr/>
                </a:tc>
              </a:tr>
              <a:tr h="351919">
                <a:tc>
                  <a:txBody>
                    <a:bodyPr/>
                    <a:lstStyle/>
                    <a:p>
                      <a:r>
                        <a:rPr lang="en-GB" sz="2000" dirty="0" err="1" smtClean="0"/>
                        <a:t>colocar</a:t>
                      </a:r>
                      <a:endParaRPr lang="en-GB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000" dirty="0"/>
                    </a:p>
                  </a:txBody>
                  <a:tcPr/>
                </a:tc>
              </a:tr>
              <a:tr h="351919">
                <a:tc>
                  <a:txBody>
                    <a:bodyPr/>
                    <a:lstStyle/>
                    <a:p>
                      <a:r>
                        <a:rPr lang="en-GB" sz="2000" dirty="0" smtClean="0"/>
                        <a:t>meter</a:t>
                      </a:r>
                      <a:endParaRPr lang="en-GB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000" dirty="0"/>
                    </a:p>
                  </a:txBody>
                  <a:tcPr/>
                </a:tc>
              </a:tr>
              <a:tr h="351919">
                <a:tc>
                  <a:txBody>
                    <a:bodyPr/>
                    <a:lstStyle/>
                    <a:p>
                      <a:r>
                        <a:rPr lang="en-GB" sz="2000" dirty="0" err="1" smtClean="0"/>
                        <a:t>sacar</a:t>
                      </a:r>
                      <a:endParaRPr lang="en-GB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0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251520" y="5229200"/>
            <a:ext cx="871296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NB:  </a:t>
            </a:r>
            <a:br>
              <a:rPr lang="en-GB" dirty="0" smtClean="0"/>
            </a:br>
            <a:r>
              <a:rPr lang="en-GB" dirty="0" smtClean="0"/>
              <a:t>1  </a:t>
            </a:r>
            <a:r>
              <a:rPr lang="en-GB" b="1" i="1" dirty="0" err="1" smtClean="0"/>
              <a:t>Poner</a:t>
            </a:r>
            <a:r>
              <a:rPr lang="en-GB" dirty="0" smtClean="0"/>
              <a:t> is an irregular verb.  Remember to check your verbs using either an online </a:t>
            </a:r>
            <a:r>
              <a:rPr lang="en-GB" dirty="0" err="1" smtClean="0"/>
              <a:t>conjugator</a:t>
            </a:r>
            <a:r>
              <a:rPr lang="en-GB" dirty="0" smtClean="0"/>
              <a:t> (</a:t>
            </a:r>
            <a:r>
              <a:rPr lang="en-GB" dirty="0" smtClean="0">
                <a:hlinkClick r:id="rId2"/>
              </a:rPr>
              <a:t>www.verbix.com</a:t>
            </a:r>
            <a:r>
              <a:rPr lang="en-GB" dirty="0" smtClean="0"/>
              <a:t> ) or the verb tables in your dictionary.</a:t>
            </a:r>
            <a:br>
              <a:rPr lang="en-GB" dirty="0" smtClean="0"/>
            </a:br>
            <a:r>
              <a:rPr lang="en-GB" dirty="0" smtClean="0"/>
              <a:t>2  </a:t>
            </a:r>
            <a:r>
              <a:rPr lang="en-GB" b="1" i="1" dirty="0" err="1" smtClean="0"/>
              <a:t>Colocar</a:t>
            </a:r>
            <a:r>
              <a:rPr lang="en-GB" dirty="0" smtClean="0"/>
              <a:t> and </a:t>
            </a:r>
            <a:r>
              <a:rPr lang="en-GB" b="1" i="1" dirty="0" err="1" smtClean="0"/>
              <a:t>sacar</a:t>
            </a:r>
            <a:r>
              <a:rPr lang="en-GB" dirty="0" smtClean="0"/>
              <a:t> need checking too – something strange happens to the spelling!</a:t>
            </a:r>
            <a:br>
              <a:rPr lang="en-GB" dirty="0" smtClean="0"/>
            </a:br>
            <a:r>
              <a:rPr lang="en-GB" dirty="0" smtClean="0"/>
              <a:t>3  Did you notice that </a:t>
            </a:r>
            <a:r>
              <a:rPr lang="en-GB" b="1" i="1" dirty="0" smtClean="0"/>
              <a:t>meter</a:t>
            </a:r>
            <a:r>
              <a:rPr lang="en-GB" dirty="0" smtClean="0"/>
              <a:t> is an –ER verb?</a:t>
            </a:r>
            <a:br>
              <a:rPr lang="en-GB" dirty="0" smtClean="0"/>
            </a:b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280679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</TotalTime>
  <Words>166</Words>
  <Application>Microsoft Office PowerPoint</Application>
  <PresentationFormat>On-screen Show (4:3)</PresentationFormat>
  <Paragraphs>30</Paragraphs>
  <Slides>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 </dc:creator>
  <cp:lastModifiedBy> </cp:lastModifiedBy>
  <cp:revision>1</cp:revision>
  <dcterms:created xsi:type="dcterms:W3CDTF">2011-07-15T08:19:54Z</dcterms:created>
  <dcterms:modified xsi:type="dcterms:W3CDTF">2011-07-19T04:21:31Z</dcterms:modified>
</cp:coreProperties>
</file>