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61" r:id="rId3"/>
    <p:sldId id="269" r:id="rId4"/>
    <p:sldId id="258" r:id="rId5"/>
    <p:sldId id="259" r:id="rId6"/>
    <p:sldId id="260"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81600" autoAdjust="0"/>
  </p:normalViewPr>
  <p:slideViewPr>
    <p:cSldViewPr>
      <p:cViewPr varScale="1">
        <p:scale>
          <a:sx n="93" d="100"/>
          <a:sy n="93" d="100"/>
        </p:scale>
        <p:origin x="-215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BEBDD5-23B0-4F93-A7A9-E8165B56A58D}" type="datetimeFigureOut">
              <a:rPr lang="fr-FR" smtClean="0"/>
              <a:t>12/04/2012</a:t>
            </a:fld>
            <a:endParaRPr lang="fr-F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6C5267-5188-4FDA-9CF1-B6B91898A1EE}" type="slidenum">
              <a:rPr lang="fr-FR" smtClean="0"/>
              <a:t>‹#›</a:t>
            </a:fld>
            <a:endParaRPr lang="fr-FR"/>
          </a:p>
        </p:txBody>
      </p:sp>
    </p:spTree>
    <p:extLst>
      <p:ext uri="{BB962C8B-B14F-4D97-AF65-F5344CB8AC3E}">
        <p14:creationId xmlns:p14="http://schemas.microsoft.com/office/powerpoint/2010/main" val="312265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It’s really important that students recognise</a:t>
            </a:r>
            <a:r>
              <a:rPr lang="en-GB" baseline="0" dirty="0" smtClean="0"/>
              <a:t> questions and can answer them spontaneously, even if not perfectly.  </a:t>
            </a:r>
            <a:br>
              <a:rPr lang="en-GB" baseline="0" dirty="0" smtClean="0"/>
            </a:br>
            <a:r>
              <a:rPr lang="en-GB" baseline="0" dirty="0" smtClean="0"/>
              <a:t>In this lesson they need to get the message that they will be able to prepare something but also that they will be asked follow up questions and that understanding the questions and making a confident response is what counts here.  </a:t>
            </a:r>
            <a:br>
              <a:rPr lang="en-GB" baseline="0" dirty="0" smtClean="0"/>
            </a:br>
            <a:r>
              <a:rPr lang="en-GB" baseline="0" dirty="0" smtClean="0"/>
              <a:t>Elicit the missing words from the class.</a:t>
            </a:r>
            <a:br>
              <a:rPr lang="en-GB" baseline="0" dirty="0" smtClean="0"/>
            </a:br>
            <a:r>
              <a:rPr lang="en-GB" baseline="0" dirty="0" smtClean="0"/>
              <a:t>Then blank the screen and ask the questions in Spanish at random  - first see if they can understand the question at speed (translating it into English) then get them to practise just giving a short response, even if not in a full sentence.</a:t>
            </a:r>
            <a:endParaRPr lang="fr-FR" dirty="0"/>
          </a:p>
        </p:txBody>
      </p:sp>
      <p:sp>
        <p:nvSpPr>
          <p:cNvPr id="4" name="Slide Number Placeholder 3"/>
          <p:cNvSpPr>
            <a:spLocks noGrp="1"/>
          </p:cNvSpPr>
          <p:nvPr>
            <p:ph type="sldNum" sz="quarter" idx="10"/>
          </p:nvPr>
        </p:nvSpPr>
        <p:spPr/>
        <p:txBody>
          <a:bodyPr/>
          <a:lstStyle/>
          <a:p>
            <a:fld id="{BB6C5267-5188-4FDA-9CF1-B6B91898A1EE}" type="slidenum">
              <a:rPr lang="fr-FR" smtClean="0"/>
              <a:t>2</a:t>
            </a:fld>
            <a:endParaRPr lang="fr-FR"/>
          </a:p>
        </p:txBody>
      </p:sp>
    </p:spTree>
    <p:extLst>
      <p:ext uri="{BB962C8B-B14F-4D97-AF65-F5344CB8AC3E}">
        <p14:creationId xmlns:p14="http://schemas.microsoft.com/office/powerpoint/2010/main" val="13066448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a:t>
            </a:r>
            <a:r>
              <a:rPr lang="en-GB" baseline="0" dirty="0" smtClean="0"/>
              <a:t> is going to be </a:t>
            </a:r>
            <a:r>
              <a:rPr lang="en-GB" baseline="0" dirty="0" smtClean="0"/>
              <a:t>the remainder of the lesson and then homework</a:t>
            </a:r>
            <a:r>
              <a:rPr lang="en-GB" baseline="0" dirty="0" smtClean="0"/>
              <a:t>.  Starting it in class will help them to get the idea.</a:t>
            </a:r>
            <a:endParaRPr lang="en-GB" dirty="0"/>
          </a:p>
        </p:txBody>
      </p:sp>
      <p:sp>
        <p:nvSpPr>
          <p:cNvPr id="4" name="Slide Number Placeholder 3"/>
          <p:cNvSpPr>
            <a:spLocks noGrp="1"/>
          </p:cNvSpPr>
          <p:nvPr>
            <p:ph type="sldNum" sz="quarter" idx="10"/>
          </p:nvPr>
        </p:nvSpPr>
        <p:spPr/>
        <p:txBody>
          <a:bodyPr/>
          <a:lstStyle/>
          <a:p>
            <a:fld id="{07EF0A70-506C-40A0-A7EE-3A4AAEEA143A}" type="slidenum">
              <a:rPr lang="en-GB" smtClean="0"/>
              <a:t>4</a:t>
            </a:fld>
            <a:endParaRPr lang="en-GB"/>
          </a:p>
        </p:txBody>
      </p:sp>
    </p:spTree>
    <p:extLst>
      <p:ext uri="{BB962C8B-B14F-4D97-AF65-F5344CB8AC3E}">
        <p14:creationId xmlns:p14="http://schemas.microsoft.com/office/powerpoint/2010/main" val="1035260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Explain the homework.  I will record</a:t>
            </a:r>
            <a:r>
              <a:rPr lang="en-GB" baseline="0" dirty="0" smtClean="0"/>
              <a:t> and mark this as a mini practice exam next Monday and Tuesday. There will be an open book writing assessment too with questions on free time, leisure and sport </a:t>
            </a:r>
            <a:r>
              <a:rPr lang="en-GB" baseline="0" smtClean="0"/>
              <a:t>on Tuesday.</a:t>
            </a:r>
            <a:endParaRPr lang="en-GB" dirty="0"/>
          </a:p>
        </p:txBody>
      </p:sp>
      <p:sp>
        <p:nvSpPr>
          <p:cNvPr id="4" name="Slide Number Placeholder 3"/>
          <p:cNvSpPr>
            <a:spLocks noGrp="1"/>
          </p:cNvSpPr>
          <p:nvPr>
            <p:ph type="sldNum" sz="quarter" idx="10"/>
          </p:nvPr>
        </p:nvSpPr>
        <p:spPr/>
        <p:txBody>
          <a:bodyPr/>
          <a:lstStyle/>
          <a:p>
            <a:fld id="{07EF0A70-506C-40A0-A7EE-3A4AAEEA143A}" type="slidenum">
              <a:rPr lang="en-GB" smtClean="0"/>
              <a:t>6</a:t>
            </a:fld>
            <a:endParaRPr lang="en-GB"/>
          </a:p>
        </p:txBody>
      </p:sp>
    </p:spTree>
    <p:extLst>
      <p:ext uri="{BB962C8B-B14F-4D97-AF65-F5344CB8AC3E}">
        <p14:creationId xmlns:p14="http://schemas.microsoft.com/office/powerpoint/2010/main" val="1829810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0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smtClean="0"/>
              <a:t>http://www.verbix.com/languages/spanish.shtml</a:t>
            </a:r>
          </a:p>
        </p:txBody>
      </p:sp>
      <p:sp>
        <p:nvSpPr>
          <p:cNvPr id="160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fld id="{0A874032-02C2-426A-92CC-231781B7C944}" type="slidenum">
              <a:rPr lang="en-US"/>
              <a:pPr eaLnBrk="1" hangingPunct="1"/>
              <a:t>11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bwMode="auto">
          <a:xfrm>
            <a:off x="1143000" y="685800"/>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Vokis are talking avatars.  Using this free website you can either record and upload the mp3 audio file OR you can copy/paste corrected TL script and choose a voice to say your words.</a:t>
            </a:r>
            <a:endParaRPr lang="en-US" smtClean="0"/>
          </a:p>
        </p:txBody>
      </p:sp>
      <p:sp>
        <p:nvSpPr>
          <p:cNvPr id="1310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26D99D-33A0-4519-8798-D7CB00A63C4D}" type="slidenum">
              <a:rPr lang="en-US"/>
              <a:pPr fontAlgn="base">
                <a:spcBef>
                  <a:spcPct val="0"/>
                </a:spcBef>
                <a:spcAft>
                  <a:spcPct val="0"/>
                </a:spcAft>
                <a:defRPr/>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r-FR"/>
          </a:p>
        </p:txBody>
      </p:sp>
      <p:sp>
        <p:nvSpPr>
          <p:cNvPr id="4" name="Date Placeholder 3"/>
          <p:cNvSpPr>
            <a:spLocks noGrp="1"/>
          </p:cNvSpPr>
          <p:nvPr>
            <p:ph type="dt" sz="half" idx="10"/>
          </p:nvPr>
        </p:nvSpPr>
        <p:spPr/>
        <p:txBody>
          <a:bodyPr/>
          <a:lstStyle/>
          <a:p>
            <a:fld id="{0674C8D5-9C88-4179-9FE8-2D3CFF3BE222}"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242948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674C8D5-9C88-4179-9FE8-2D3CFF3BE222}"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3282960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674C8D5-9C88-4179-9FE8-2D3CFF3BE222}"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426634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10"/>
          </p:nvPr>
        </p:nvSpPr>
        <p:spPr/>
        <p:txBody>
          <a:bodyPr/>
          <a:lstStyle/>
          <a:p>
            <a:fld id="{0674C8D5-9C88-4179-9FE8-2D3CFF3BE222}"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3399342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74C8D5-9C88-4179-9FE8-2D3CFF3BE222}" type="datetimeFigureOut">
              <a:rPr lang="fr-FR" smtClean="0"/>
              <a:t>12/04/2012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155938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Date Placeholder 4"/>
          <p:cNvSpPr>
            <a:spLocks noGrp="1"/>
          </p:cNvSpPr>
          <p:nvPr>
            <p:ph type="dt" sz="half" idx="10"/>
          </p:nvPr>
        </p:nvSpPr>
        <p:spPr/>
        <p:txBody>
          <a:bodyPr/>
          <a:lstStyle/>
          <a:p>
            <a:fld id="{0674C8D5-9C88-4179-9FE8-2D3CFF3BE222}"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1756015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Date Placeholder 6"/>
          <p:cNvSpPr>
            <a:spLocks noGrp="1"/>
          </p:cNvSpPr>
          <p:nvPr>
            <p:ph type="dt" sz="half" idx="10"/>
          </p:nvPr>
        </p:nvSpPr>
        <p:spPr/>
        <p:txBody>
          <a:bodyPr/>
          <a:lstStyle/>
          <a:p>
            <a:fld id="{0674C8D5-9C88-4179-9FE8-2D3CFF3BE222}" type="datetimeFigureOut">
              <a:rPr lang="fr-FR" smtClean="0"/>
              <a:t>12/04/2012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1231436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Date Placeholder 2"/>
          <p:cNvSpPr>
            <a:spLocks noGrp="1"/>
          </p:cNvSpPr>
          <p:nvPr>
            <p:ph type="dt" sz="half" idx="10"/>
          </p:nvPr>
        </p:nvSpPr>
        <p:spPr/>
        <p:txBody>
          <a:bodyPr/>
          <a:lstStyle/>
          <a:p>
            <a:fld id="{0674C8D5-9C88-4179-9FE8-2D3CFF3BE222}" type="datetimeFigureOut">
              <a:rPr lang="fr-FR" smtClean="0"/>
              <a:t>12/04/2012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68388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74C8D5-9C88-4179-9FE8-2D3CFF3BE222}" type="datetimeFigureOut">
              <a:rPr lang="fr-FR" smtClean="0"/>
              <a:t>12/04/2012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579798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74C8D5-9C88-4179-9FE8-2D3CFF3BE222}"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2410079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74C8D5-9C88-4179-9FE8-2D3CFF3BE222}" type="datetimeFigureOut">
              <a:rPr lang="fr-FR" smtClean="0"/>
              <a:t>12/04/2012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29AEDF3-6B38-4081-9F04-B7FCBA2D38CA}" type="slidenum">
              <a:rPr lang="fr-FR" smtClean="0"/>
              <a:t>‹#›</a:t>
            </a:fld>
            <a:endParaRPr lang="fr-FR"/>
          </a:p>
        </p:txBody>
      </p:sp>
    </p:spTree>
    <p:extLst>
      <p:ext uri="{BB962C8B-B14F-4D97-AF65-F5344CB8AC3E}">
        <p14:creationId xmlns:p14="http://schemas.microsoft.com/office/powerpoint/2010/main" val="3389950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fr-F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74C8D5-9C88-4179-9FE8-2D3CFF3BE222}" type="datetimeFigureOut">
              <a:rPr lang="fr-FR" smtClean="0"/>
              <a:t>12/04/2012</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9AEDF3-6B38-4081-9F04-B7FCBA2D38CA}" type="slidenum">
              <a:rPr lang="fr-FR" smtClean="0"/>
              <a:t>‹#›</a:t>
            </a:fld>
            <a:endParaRPr lang="fr-FR"/>
          </a:p>
        </p:txBody>
      </p:sp>
    </p:spTree>
    <p:extLst>
      <p:ext uri="{BB962C8B-B14F-4D97-AF65-F5344CB8AC3E}">
        <p14:creationId xmlns:p14="http://schemas.microsoft.com/office/powerpoint/2010/main" val="402352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verbix.com/" TargetMode="External"/><Relationship Id="rId2" Type="http://schemas.openxmlformats.org/officeDocument/2006/relationships/hyperlink" Target="http://www.wordreference.com/" TargetMode="External"/><Relationship Id="rId1" Type="http://schemas.openxmlformats.org/officeDocument/2006/relationships/slideLayout" Target="../slideLayouts/slideLayout7.xml"/><Relationship Id="rId4" Type="http://schemas.openxmlformats.org/officeDocument/2006/relationships/hyperlink" Target="http://spanish.typeit.org/"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verbix.com/languages/spanish.shtml"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text-to-speech.imtranslator.net/" TargetMode="External"/><Relationship Id="rId2" Type="http://schemas.openxmlformats.org/officeDocument/2006/relationships/hyperlink" Target="http://www.voki.com/"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hyperlink" Target="http://text-to-speech.imtranslator.ne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voki.com/" TargetMode="Externa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8840"/>
            <a:ext cx="7772400" cy="1470025"/>
          </a:xfrm>
        </p:spPr>
        <p:txBody>
          <a:bodyPr>
            <a:noAutofit/>
          </a:bodyPr>
          <a:lstStyle/>
          <a:p>
            <a:r>
              <a:rPr lang="en-GB" sz="9600" b="1" dirty="0" err="1" smtClean="0"/>
              <a:t>Repaso</a:t>
            </a:r>
            <a:endParaRPr lang="fr-FR" sz="9600" b="1" dirty="0"/>
          </a:p>
        </p:txBody>
      </p:sp>
      <p:sp>
        <p:nvSpPr>
          <p:cNvPr id="3" name="Subtitle 2"/>
          <p:cNvSpPr>
            <a:spLocks noGrp="1"/>
          </p:cNvSpPr>
          <p:nvPr>
            <p:ph type="subTitle" idx="1"/>
          </p:nvPr>
        </p:nvSpPr>
        <p:spPr>
          <a:xfrm>
            <a:off x="239614" y="4869160"/>
            <a:ext cx="7644753" cy="1752600"/>
          </a:xfrm>
        </p:spPr>
        <p:txBody>
          <a:bodyPr>
            <a:normAutofit/>
          </a:bodyPr>
          <a:lstStyle/>
          <a:p>
            <a:pPr algn="l"/>
            <a:r>
              <a:rPr lang="en-GB" b="1" dirty="0" smtClean="0">
                <a:solidFill>
                  <a:srgbClr val="0070C0"/>
                </a:solidFill>
              </a:rPr>
              <a:t>Hoy </a:t>
            </a:r>
            <a:r>
              <a:rPr lang="en-GB" b="1" dirty="0" err="1" smtClean="0">
                <a:solidFill>
                  <a:srgbClr val="0070C0"/>
                </a:solidFill>
              </a:rPr>
              <a:t>vamos</a:t>
            </a:r>
            <a:r>
              <a:rPr lang="en-GB" b="1" dirty="0" smtClean="0">
                <a:solidFill>
                  <a:srgbClr val="0070C0"/>
                </a:solidFill>
              </a:rPr>
              <a:t> a </a:t>
            </a:r>
            <a:r>
              <a:rPr lang="en-GB" b="1" dirty="0" err="1" smtClean="0">
                <a:solidFill>
                  <a:srgbClr val="0070C0"/>
                </a:solidFill>
              </a:rPr>
              <a:t>repasar</a:t>
            </a:r>
            <a:r>
              <a:rPr lang="en-GB" b="1" dirty="0" smtClean="0">
                <a:solidFill>
                  <a:srgbClr val="0070C0"/>
                </a:solidFill>
              </a:rPr>
              <a:t>:</a:t>
            </a:r>
            <a:endParaRPr lang="fr-FR" b="1" dirty="0" smtClean="0">
              <a:solidFill>
                <a:srgbClr val="0070C0"/>
              </a:solidFill>
            </a:endParaRPr>
          </a:p>
          <a:p>
            <a:pPr marL="457200" indent="-457200" algn="l">
              <a:buFont typeface="Wingdings" pitchFamily="2" charset="2"/>
              <a:buChar char="§"/>
            </a:pPr>
            <a:r>
              <a:rPr lang="en-GB" b="1" dirty="0" err="1" smtClean="0">
                <a:solidFill>
                  <a:srgbClr val="0070C0"/>
                </a:solidFill>
              </a:rPr>
              <a:t>cómo</a:t>
            </a:r>
            <a:r>
              <a:rPr lang="en-GB" b="1" dirty="0" smtClean="0">
                <a:solidFill>
                  <a:srgbClr val="0070C0"/>
                </a:solidFill>
              </a:rPr>
              <a:t> </a:t>
            </a:r>
            <a:r>
              <a:rPr lang="en-GB" b="1" dirty="0" err="1" smtClean="0">
                <a:solidFill>
                  <a:srgbClr val="0070C0"/>
                </a:solidFill>
              </a:rPr>
              <a:t>hacer</a:t>
            </a:r>
            <a:r>
              <a:rPr lang="en-GB" b="1" dirty="0" smtClean="0">
                <a:solidFill>
                  <a:srgbClr val="0070C0"/>
                </a:solidFill>
              </a:rPr>
              <a:t> </a:t>
            </a:r>
            <a:r>
              <a:rPr lang="en-GB" b="1" dirty="0" err="1" smtClean="0">
                <a:solidFill>
                  <a:srgbClr val="0070C0"/>
                </a:solidFill>
              </a:rPr>
              <a:t>preguntas</a:t>
            </a:r>
            <a:endParaRPr lang="en-GB" b="1" dirty="0" smtClean="0">
              <a:solidFill>
                <a:srgbClr val="0070C0"/>
              </a:solidFill>
            </a:endParaRPr>
          </a:p>
          <a:p>
            <a:pPr marL="457200" indent="-457200" algn="l">
              <a:buFont typeface="Wingdings" pitchFamily="2" charset="2"/>
              <a:buChar char="§"/>
            </a:pPr>
            <a:r>
              <a:rPr lang="en-GB" b="1" dirty="0" err="1" smtClean="0">
                <a:solidFill>
                  <a:srgbClr val="0070C0"/>
                </a:solidFill>
              </a:rPr>
              <a:t>cómo</a:t>
            </a:r>
            <a:r>
              <a:rPr lang="en-GB" b="1" dirty="0" smtClean="0">
                <a:solidFill>
                  <a:srgbClr val="0070C0"/>
                </a:solidFill>
              </a:rPr>
              <a:t> </a:t>
            </a:r>
            <a:r>
              <a:rPr lang="en-GB" b="1" dirty="0" err="1" smtClean="0">
                <a:solidFill>
                  <a:srgbClr val="0070C0"/>
                </a:solidFill>
              </a:rPr>
              <a:t>conversar</a:t>
            </a:r>
            <a:r>
              <a:rPr lang="en-GB" b="1" dirty="0" smtClean="0">
                <a:solidFill>
                  <a:srgbClr val="0070C0"/>
                </a:solidFill>
              </a:rPr>
              <a:t> </a:t>
            </a:r>
            <a:r>
              <a:rPr lang="en-GB" b="1" dirty="0" err="1" smtClean="0">
                <a:solidFill>
                  <a:srgbClr val="0070C0"/>
                </a:solidFill>
              </a:rPr>
              <a:t>sobre</a:t>
            </a:r>
            <a:r>
              <a:rPr lang="en-GB" b="1" dirty="0" smtClean="0">
                <a:solidFill>
                  <a:srgbClr val="0070C0"/>
                </a:solidFill>
              </a:rPr>
              <a:t> el </a:t>
            </a:r>
            <a:r>
              <a:rPr lang="en-GB" b="1" dirty="0" err="1" smtClean="0">
                <a:solidFill>
                  <a:srgbClr val="0070C0"/>
                </a:solidFill>
              </a:rPr>
              <a:t>tiempo</a:t>
            </a:r>
            <a:r>
              <a:rPr lang="en-GB" b="1" dirty="0" smtClean="0">
                <a:solidFill>
                  <a:srgbClr val="0070C0"/>
                </a:solidFill>
              </a:rPr>
              <a:t> </a:t>
            </a:r>
            <a:r>
              <a:rPr lang="en-GB" b="1" dirty="0" err="1" smtClean="0">
                <a:solidFill>
                  <a:srgbClr val="0070C0"/>
                </a:solidFill>
              </a:rPr>
              <a:t>libre</a:t>
            </a:r>
            <a:r>
              <a:rPr lang="en-GB" b="1" dirty="0" smtClean="0">
                <a:solidFill>
                  <a:srgbClr val="0070C0"/>
                </a:solidFill>
              </a:rPr>
              <a:t> </a:t>
            </a:r>
          </a:p>
        </p:txBody>
      </p:sp>
      <p:sp>
        <p:nvSpPr>
          <p:cNvPr id="4" name="TextBox 3"/>
          <p:cNvSpPr txBox="1"/>
          <p:nvPr/>
        </p:nvSpPr>
        <p:spPr>
          <a:xfrm rot="21331120">
            <a:off x="406761" y="3425885"/>
            <a:ext cx="8271353" cy="830997"/>
          </a:xfrm>
          <a:prstGeom prst="rect">
            <a:avLst/>
          </a:prstGeom>
          <a:noFill/>
        </p:spPr>
        <p:txBody>
          <a:bodyPr wrap="square" rtlCol="0">
            <a:spAutoFit/>
          </a:bodyPr>
          <a:lstStyle/>
          <a:p>
            <a:r>
              <a:rPr lang="en-GB" sz="4800" b="1" dirty="0" err="1" smtClean="0"/>
              <a:t>respuestas</a:t>
            </a:r>
            <a:endParaRPr lang="fr-FR" sz="4800" b="1" dirty="0"/>
          </a:p>
        </p:txBody>
      </p:sp>
      <p:sp>
        <p:nvSpPr>
          <p:cNvPr id="5" name="TextBox 4"/>
          <p:cNvSpPr txBox="1"/>
          <p:nvPr/>
        </p:nvSpPr>
        <p:spPr>
          <a:xfrm rot="613790">
            <a:off x="1220269" y="1130342"/>
            <a:ext cx="8271353" cy="1107996"/>
          </a:xfrm>
          <a:prstGeom prst="rect">
            <a:avLst/>
          </a:prstGeom>
          <a:noFill/>
        </p:spPr>
        <p:txBody>
          <a:bodyPr wrap="square" rtlCol="0">
            <a:spAutoFit/>
          </a:bodyPr>
          <a:lstStyle/>
          <a:p>
            <a:r>
              <a:rPr lang="en-GB" sz="6600" b="1" dirty="0" err="1" smtClean="0"/>
              <a:t>preguntas</a:t>
            </a:r>
            <a:endParaRPr lang="fr-FR" sz="6600" b="1"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6256" y="1772816"/>
            <a:ext cx="1790700" cy="1866900"/>
          </a:xfrm>
          <a:prstGeom prst="rect">
            <a:avLst/>
          </a:prstGeom>
        </p:spPr>
      </p:pic>
      <p:sp>
        <p:nvSpPr>
          <p:cNvPr id="8" name="TextBox 7"/>
          <p:cNvSpPr txBox="1"/>
          <p:nvPr/>
        </p:nvSpPr>
        <p:spPr>
          <a:xfrm rot="1096453">
            <a:off x="4349694" y="1534756"/>
            <a:ext cx="8271353" cy="830997"/>
          </a:xfrm>
          <a:prstGeom prst="rect">
            <a:avLst/>
          </a:prstGeom>
          <a:noFill/>
        </p:spPr>
        <p:txBody>
          <a:bodyPr wrap="square" rtlCol="0">
            <a:spAutoFit/>
          </a:bodyPr>
          <a:lstStyle/>
          <a:p>
            <a:r>
              <a:rPr lang="en-GB" sz="4800" b="1" dirty="0" err="1" smtClean="0"/>
              <a:t>presentación</a:t>
            </a:r>
            <a:endParaRPr lang="fr-FR" sz="4800" b="1" dirty="0"/>
          </a:p>
        </p:txBody>
      </p:sp>
    </p:spTree>
    <p:extLst>
      <p:ext uri="{BB962C8B-B14F-4D97-AF65-F5344CB8AC3E}">
        <p14:creationId xmlns:p14="http://schemas.microsoft.com/office/powerpoint/2010/main" val="3329082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692696"/>
            <a:ext cx="8424936" cy="5386090"/>
          </a:xfrm>
          <a:prstGeom prst="rect">
            <a:avLst/>
          </a:prstGeom>
        </p:spPr>
        <p:txBody>
          <a:bodyPr wrap="square">
            <a:spAutoFit/>
          </a:bodyPr>
          <a:lstStyle/>
          <a:p>
            <a:r>
              <a:rPr lang="en-US" sz="2000" b="1" i="1" dirty="0" smtClean="0">
                <a:latin typeface="Calibri" pitchFamily="34" charset="0"/>
              </a:rPr>
              <a:t>Research &amp; reference</a:t>
            </a:r>
            <a:br>
              <a:rPr lang="en-US" sz="2000" b="1" i="1" dirty="0" smtClean="0">
                <a:latin typeface="Calibri" pitchFamily="34" charset="0"/>
              </a:rPr>
            </a:br>
            <a:r>
              <a:rPr lang="en-US" sz="2000" b="1" i="1" dirty="0" smtClean="0">
                <a:latin typeface="Calibri" pitchFamily="34" charset="0"/>
              </a:rPr>
              <a:t>A.  </a:t>
            </a:r>
            <a:r>
              <a:rPr lang="en-US" sz="2000" dirty="0" smtClean="0">
                <a:latin typeface="Calibri" pitchFamily="34" charset="0"/>
              </a:rPr>
              <a:t>When you are preparing for your speaking, you need to:</a:t>
            </a:r>
          </a:p>
          <a:p>
            <a:pPr marL="342900" indent="-342900">
              <a:buAutoNum type="arabicPeriod"/>
            </a:pPr>
            <a:r>
              <a:rPr lang="en-US" sz="2000" b="1" i="1" dirty="0" smtClean="0">
                <a:latin typeface="Calibri" pitchFamily="34" charset="0"/>
              </a:rPr>
              <a:t>Use your exercise book</a:t>
            </a:r>
          </a:p>
          <a:p>
            <a:pPr marL="342900" indent="-342900">
              <a:buAutoNum type="arabicPeriod"/>
            </a:pPr>
            <a:r>
              <a:rPr lang="en-US" sz="2000" b="1" i="1" dirty="0" smtClean="0">
                <a:latin typeface="Calibri" pitchFamily="34" charset="0"/>
              </a:rPr>
              <a:t>Use your </a:t>
            </a:r>
            <a:r>
              <a:rPr lang="en-US" sz="2000" b="1" i="1" dirty="0" smtClean="0">
                <a:latin typeface="Calibri" pitchFamily="34" charset="0"/>
              </a:rPr>
              <a:t>Y9 Spanish vocabulary guide</a:t>
            </a:r>
            <a:r>
              <a:rPr lang="en-US" sz="2000" b="1" i="1" dirty="0" smtClean="0">
                <a:latin typeface="Calibri" pitchFamily="34" charset="0"/>
              </a:rPr>
              <a:t/>
            </a:r>
            <a:br>
              <a:rPr lang="en-US" sz="2000" b="1" i="1" dirty="0" smtClean="0">
                <a:latin typeface="Calibri" pitchFamily="34" charset="0"/>
              </a:rPr>
            </a:br>
            <a:endParaRPr lang="en-US" sz="2000" b="1" i="1" dirty="0" smtClean="0">
              <a:latin typeface="Calibri" pitchFamily="34" charset="0"/>
            </a:endParaRPr>
          </a:p>
          <a:p>
            <a:pPr marL="457200" indent="-457200">
              <a:buAutoNum type="alphaUcPeriod" startAt="2"/>
            </a:pPr>
            <a:r>
              <a:rPr lang="en-US" sz="2000" dirty="0" smtClean="0">
                <a:latin typeface="Calibri" pitchFamily="34" charset="0"/>
              </a:rPr>
              <a:t>If you still find there are words you need then use:</a:t>
            </a:r>
            <a:br>
              <a:rPr lang="en-US" sz="2000" dirty="0" smtClean="0">
                <a:latin typeface="Calibri" pitchFamily="34" charset="0"/>
              </a:rPr>
            </a:br>
            <a:r>
              <a:rPr lang="en-US" sz="2000" dirty="0" smtClean="0">
                <a:latin typeface="Calibri" pitchFamily="34" charset="0"/>
              </a:rPr>
              <a:t>1.  </a:t>
            </a:r>
            <a:r>
              <a:rPr lang="en-US" sz="2000" u="sng" dirty="0" smtClean="0">
                <a:latin typeface="Calibri" pitchFamily="34" charset="0"/>
                <a:hlinkClick r:id="rId2"/>
              </a:rPr>
              <a:t>www.wordreference.com</a:t>
            </a:r>
            <a:r>
              <a:rPr lang="en-US" sz="2000" dirty="0" smtClean="0">
                <a:latin typeface="Calibri" pitchFamily="34" charset="0"/>
              </a:rPr>
              <a:t> </a:t>
            </a:r>
            <a:br>
              <a:rPr lang="en-US" sz="2000" dirty="0" smtClean="0">
                <a:latin typeface="Calibri" pitchFamily="34" charset="0"/>
              </a:rPr>
            </a:br>
            <a:r>
              <a:rPr lang="en-US" sz="2000" dirty="0" smtClean="0">
                <a:latin typeface="Calibri" pitchFamily="34" charset="0"/>
              </a:rPr>
              <a:t>Online dictionary – use this and not an online translator</a:t>
            </a:r>
            <a:br>
              <a:rPr lang="en-US" sz="2000" dirty="0" smtClean="0">
                <a:latin typeface="Calibri" pitchFamily="34" charset="0"/>
              </a:rPr>
            </a:br>
            <a:endParaRPr lang="en-US" sz="2000" dirty="0" smtClean="0">
              <a:latin typeface="Calibri" pitchFamily="34" charset="0"/>
            </a:endParaRPr>
          </a:p>
          <a:p>
            <a:pPr marL="457200" indent="-457200">
              <a:buAutoNum type="alphaUcPeriod" startAt="2"/>
            </a:pPr>
            <a:r>
              <a:rPr lang="en-US" sz="2000" dirty="0" smtClean="0">
                <a:latin typeface="Calibri" pitchFamily="34" charset="0"/>
              </a:rPr>
              <a:t>If what you want to say needs a VERB, you will need to look up the correct form of the verb.  You cannot just put the infinitive ‘</a:t>
            </a:r>
            <a:r>
              <a:rPr lang="en-US" sz="2000" dirty="0" err="1" smtClean="0">
                <a:latin typeface="Calibri" pitchFamily="34" charset="0"/>
              </a:rPr>
              <a:t>mirar</a:t>
            </a:r>
            <a:r>
              <a:rPr lang="en-US" sz="2000" dirty="0" smtClean="0">
                <a:latin typeface="Calibri" pitchFamily="34" charset="0"/>
              </a:rPr>
              <a:t>’ (to watch) when you want to say ‘I watched’.  For this use </a:t>
            </a:r>
            <a:r>
              <a:rPr lang="en-US" sz="2000" dirty="0" smtClean="0">
                <a:latin typeface="Calibri" pitchFamily="34" charset="0"/>
                <a:hlinkClick r:id="rId3"/>
              </a:rPr>
              <a:t>www.verbix.com</a:t>
            </a:r>
            <a:r>
              <a:rPr lang="en-US" sz="2000" dirty="0" smtClean="0">
                <a:latin typeface="Calibri" pitchFamily="34" charset="0"/>
              </a:rPr>
              <a:t> </a:t>
            </a:r>
            <a:br>
              <a:rPr lang="en-US" sz="2000" dirty="0" smtClean="0">
                <a:latin typeface="Calibri" pitchFamily="34" charset="0"/>
              </a:rPr>
            </a:br>
            <a:endParaRPr lang="en-US" sz="2000" dirty="0" smtClean="0">
              <a:latin typeface="Calibri" pitchFamily="34" charset="0"/>
            </a:endParaRPr>
          </a:p>
          <a:p>
            <a:pPr marL="457200" indent="-457200">
              <a:buAutoNum type="alphaUcPeriod" startAt="2"/>
            </a:pPr>
            <a:r>
              <a:rPr lang="en-GB" sz="2000" dirty="0" smtClean="0">
                <a:latin typeface="Calibri" pitchFamily="34" charset="0"/>
                <a:hlinkClick r:id="rId4" tooltip="http://spanish.typeit.org/"/>
              </a:rPr>
              <a:t>http://spanish.typeit.org/</a:t>
            </a:r>
            <a:r>
              <a:rPr lang="en-GB" sz="2000" dirty="0" smtClean="0">
                <a:latin typeface="Calibri" pitchFamily="34" charset="0"/>
              </a:rPr>
              <a:t>)</a:t>
            </a:r>
          </a:p>
          <a:p>
            <a:r>
              <a:rPr lang="en-GB" sz="2000" dirty="0" smtClean="0">
                <a:latin typeface="Calibri" pitchFamily="34" charset="0"/>
              </a:rPr>
              <a:t>Saves you having to ask how to type accents or leaving them out on homework completely!</a:t>
            </a:r>
          </a:p>
          <a:p>
            <a:pPr marL="457200" indent="-457200">
              <a:buAutoNum type="alphaUcPeriod" startAt="2"/>
            </a:pPr>
            <a:endParaRPr lang="en-GB" sz="2400" dirty="0"/>
          </a:p>
        </p:txBody>
      </p:sp>
    </p:spTree>
    <p:extLst>
      <p:ext uri="{BB962C8B-B14F-4D97-AF65-F5344CB8AC3E}">
        <p14:creationId xmlns:p14="http://schemas.microsoft.com/office/powerpoint/2010/main" val="7700635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TextBox 2"/>
          <p:cNvSpPr txBox="1">
            <a:spLocks noChangeArrowheads="1"/>
          </p:cNvSpPr>
          <p:nvPr/>
        </p:nvSpPr>
        <p:spPr bwMode="auto">
          <a:xfrm>
            <a:off x="214313" y="214313"/>
            <a:ext cx="51435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atin typeface="Calibri" pitchFamily="34" charset="0"/>
                <a:hlinkClick r:id="rId3"/>
              </a:rPr>
              <a:t>http://www.verbix.com/languages/spanish.shtml</a:t>
            </a:r>
            <a:r>
              <a:rPr lang="en-US">
                <a:latin typeface="Calibri" pitchFamily="34" charset="0"/>
              </a:rPr>
              <a:t> </a:t>
            </a:r>
          </a:p>
        </p:txBody>
      </p:sp>
      <p:pic>
        <p:nvPicPr>
          <p:cNvPr id="808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642938"/>
            <a:ext cx="4924425" cy="461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p:cNvSpPr/>
          <p:nvPr/>
        </p:nvSpPr>
        <p:spPr>
          <a:xfrm>
            <a:off x="1714500" y="3286125"/>
            <a:ext cx="1143000" cy="5000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cxnSp>
        <p:nvCxnSpPr>
          <p:cNvPr id="7" name="Straight Arrow Connector 6"/>
          <p:cNvCxnSpPr>
            <a:stCxn id="5" idx="6"/>
            <a:endCxn id="8" idx="2"/>
          </p:cNvCxnSpPr>
          <p:nvPr/>
        </p:nvCxnSpPr>
        <p:spPr>
          <a:xfrm flipV="1">
            <a:off x="2857500" y="1319213"/>
            <a:ext cx="3749675" cy="221773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071938" y="857250"/>
            <a:ext cx="50720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400" dirty="0" smtClean="0">
                <a:latin typeface="Calibri" pitchFamily="34" charset="0"/>
              </a:rPr>
              <a:t>Type the Spanish verb in here.</a:t>
            </a:r>
            <a:endParaRPr lang="en-US" sz="2400" dirty="0">
              <a:latin typeface="Calibri" pitchFamily="34" charset="0"/>
            </a:endParaRPr>
          </a:p>
        </p:txBody>
      </p:sp>
      <p:pic>
        <p:nvPicPr>
          <p:cNvPr id="1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0075" y="2428875"/>
            <a:ext cx="4733925" cy="442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Oval 10"/>
          <p:cNvSpPr/>
          <p:nvPr/>
        </p:nvSpPr>
        <p:spPr>
          <a:xfrm>
            <a:off x="4286250" y="3643313"/>
            <a:ext cx="1143000" cy="2857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2" name="TextBox 11"/>
          <p:cNvSpPr txBox="1">
            <a:spLocks noChangeArrowheads="1"/>
          </p:cNvSpPr>
          <p:nvPr/>
        </p:nvSpPr>
        <p:spPr bwMode="auto">
          <a:xfrm>
            <a:off x="5286375" y="3214688"/>
            <a:ext cx="15716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a:latin typeface="Calibri" pitchFamily="34" charset="0"/>
              </a:rPr>
              <a:t>el presente</a:t>
            </a:r>
            <a:endParaRPr lang="en-US" sz="2400">
              <a:latin typeface="Calibri" pitchFamily="34" charset="0"/>
            </a:endParaRPr>
          </a:p>
        </p:txBody>
      </p:sp>
      <p:sp>
        <p:nvSpPr>
          <p:cNvPr id="13" name="Oval 12"/>
          <p:cNvSpPr/>
          <p:nvPr/>
        </p:nvSpPr>
        <p:spPr>
          <a:xfrm>
            <a:off x="4286250" y="6072188"/>
            <a:ext cx="1143000" cy="2857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en-US">
              <a:solidFill>
                <a:srgbClr val="FFFFFF"/>
              </a:solidFill>
            </a:endParaRPr>
          </a:p>
        </p:txBody>
      </p:sp>
      <p:sp>
        <p:nvSpPr>
          <p:cNvPr id="14" name="TextBox 13"/>
          <p:cNvSpPr txBox="1">
            <a:spLocks noChangeArrowheads="1"/>
          </p:cNvSpPr>
          <p:nvPr/>
        </p:nvSpPr>
        <p:spPr bwMode="auto">
          <a:xfrm>
            <a:off x="5214938" y="5929313"/>
            <a:ext cx="1857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r>
              <a:rPr lang="en-GB" sz="2400">
                <a:latin typeface="Calibri" pitchFamily="34" charset="0"/>
              </a:rPr>
              <a:t>el pretérito</a:t>
            </a:r>
            <a:endParaRPr lang="en-US" sz="2400">
              <a:latin typeface="Calibri" pitchFamily="34" charset="0"/>
            </a:endParaRPr>
          </a:p>
        </p:txBody>
      </p:sp>
    </p:spTree>
    <p:extLst>
      <p:ext uri="{BB962C8B-B14F-4D97-AF65-F5344CB8AC3E}">
        <p14:creationId xmlns:p14="http://schemas.microsoft.com/office/powerpoint/2010/main" val="98464992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3"/>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3"/>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strVal val="#ppt_w+.3"/>
                                          </p:val>
                                        </p:tav>
                                        <p:tav tm="100000">
                                          <p:val>
                                            <p:strVal val="#ppt_w"/>
                                          </p:val>
                                        </p:tav>
                                      </p:tavLst>
                                    </p:anim>
                                    <p:anim calcmode="lin" valueType="num">
                                      <p:cBhvr>
                                        <p:cTn id="20" dur="1000" fill="hold"/>
                                        <p:tgtEl>
                                          <p:spTgt spid="8"/>
                                        </p:tgtEl>
                                        <p:attrNameLst>
                                          <p:attrName>ppt_h</p:attrName>
                                        </p:attrNameLst>
                                      </p:cBhvr>
                                      <p:tavLst>
                                        <p:tav tm="0">
                                          <p:val>
                                            <p:strVal val="#ppt_h"/>
                                          </p:val>
                                        </p:tav>
                                        <p:tav tm="100000">
                                          <p:val>
                                            <p:strVal val="#ppt_h"/>
                                          </p:val>
                                        </p:tav>
                                      </p:tavLst>
                                    </p:anim>
                                    <p:animEffect transition="in" filter="fade">
                                      <p:cBhvr>
                                        <p:cTn id="21" dur="1000"/>
                                        <p:tgtEl>
                                          <p:spTgt spid="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50" presetClass="entr" presetSubtype="0" decel="100000" fill="hold"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1000" fill="hold"/>
                                        <p:tgtEl>
                                          <p:spTgt spid="10"/>
                                        </p:tgtEl>
                                        <p:attrNameLst>
                                          <p:attrName>ppt_w</p:attrName>
                                        </p:attrNameLst>
                                      </p:cBhvr>
                                      <p:tavLst>
                                        <p:tav tm="0">
                                          <p:val>
                                            <p:strVal val="#ppt_w+.3"/>
                                          </p:val>
                                        </p:tav>
                                        <p:tav tm="100000">
                                          <p:val>
                                            <p:strVal val="#ppt_w"/>
                                          </p:val>
                                        </p:tav>
                                      </p:tavLst>
                                    </p:anim>
                                    <p:anim calcmode="lin" valueType="num">
                                      <p:cBhvr>
                                        <p:cTn id="27" dur="1000" fill="hold"/>
                                        <p:tgtEl>
                                          <p:spTgt spid="10"/>
                                        </p:tgtEl>
                                        <p:attrNameLst>
                                          <p:attrName>ppt_h</p:attrName>
                                        </p:attrNameLst>
                                      </p:cBhvr>
                                      <p:tavLst>
                                        <p:tav tm="0">
                                          <p:val>
                                            <p:strVal val="#ppt_h"/>
                                          </p:val>
                                        </p:tav>
                                        <p:tav tm="100000">
                                          <p:val>
                                            <p:strVal val="#ppt_h"/>
                                          </p:val>
                                        </p:tav>
                                      </p:tavLst>
                                    </p:anim>
                                    <p:animEffect transition="in" filter="fade">
                                      <p:cBhvr>
                                        <p:cTn id="28" dur="1000"/>
                                        <p:tgtEl>
                                          <p:spTgt spid="1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50" presetClass="entr" presetSubtype="0" decel="10000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p:cTn id="33" dur="1000" fill="hold"/>
                                        <p:tgtEl>
                                          <p:spTgt spid="11"/>
                                        </p:tgtEl>
                                        <p:attrNameLst>
                                          <p:attrName>ppt_w</p:attrName>
                                        </p:attrNameLst>
                                      </p:cBhvr>
                                      <p:tavLst>
                                        <p:tav tm="0">
                                          <p:val>
                                            <p:strVal val="#ppt_w+.3"/>
                                          </p:val>
                                        </p:tav>
                                        <p:tav tm="100000">
                                          <p:val>
                                            <p:strVal val="#ppt_w"/>
                                          </p:val>
                                        </p:tav>
                                      </p:tavLst>
                                    </p:anim>
                                    <p:anim calcmode="lin" valueType="num">
                                      <p:cBhvr>
                                        <p:cTn id="34" dur="1000" fill="hold"/>
                                        <p:tgtEl>
                                          <p:spTgt spid="11"/>
                                        </p:tgtEl>
                                        <p:attrNameLst>
                                          <p:attrName>ppt_h</p:attrName>
                                        </p:attrNameLst>
                                      </p:cBhvr>
                                      <p:tavLst>
                                        <p:tav tm="0">
                                          <p:val>
                                            <p:strVal val="#ppt_h"/>
                                          </p:val>
                                        </p:tav>
                                        <p:tav tm="100000">
                                          <p:val>
                                            <p:strVal val="#ppt_h"/>
                                          </p:val>
                                        </p:tav>
                                      </p:tavLst>
                                    </p:anim>
                                    <p:animEffect transition="in" filter="fade">
                                      <p:cBhvr>
                                        <p:cTn id="35" dur="1000"/>
                                        <p:tgtEl>
                                          <p:spTgt spid="1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50" presetClass="entr" presetSubtype="0" decel="10000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 calcmode="lin" valueType="num">
                                      <p:cBhvr>
                                        <p:cTn id="40" dur="1000" fill="hold"/>
                                        <p:tgtEl>
                                          <p:spTgt spid="12"/>
                                        </p:tgtEl>
                                        <p:attrNameLst>
                                          <p:attrName>ppt_w</p:attrName>
                                        </p:attrNameLst>
                                      </p:cBhvr>
                                      <p:tavLst>
                                        <p:tav tm="0">
                                          <p:val>
                                            <p:strVal val="#ppt_w+.3"/>
                                          </p:val>
                                        </p:tav>
                                        <p:tav tm="100000">
                                          <p:val>
                                            <p:strVal val="#ppt_w"/>
                                          </p:val>
                                        </p:tav>
                                      </p:tavLst>
                                    </p:anim>
                                    <p:anim calcmode="lin" valueType="num">
                                      <p:cBhvr>
                                        <p:cTn id="41" dur="1000" fill="hold"/>
                                        <p:tgtEl>
                                          <p:spTgt spid="12"/>
                                        </p:tgtEl>
                                        <p:attrNameLst>
                                          <p:attrName>ppt_h</p:attrName>
                                        </p:attrNameLst>
                                      </p:cBhvr>
                                      <p:tavLst>
                                        <p:tav tm="0">
                                          <p:val>
                                            <p:strVal val="#ppt_h"/>
                                          </p:val>
                                        </p:tav>
                                        <p:tav tm="100000">
                                          <p:val>
                                            <p:strVal val="#ppt_h"/>
                                          </p:val>
                                        </p:tav>
                                      </p:tavLst>
                                    </p:anim>
                                    <p:animEffect transition="in" filter="fade">
                                      <p:cBhvr>
                                        <p:cTn id="42" dur="1000"/>
                                        <p:tgtEl>
                                          <p:spTgt spid="1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0" presetClass="entr" presetSubtype="0" decel="10000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 calcmode="lin" valueType="num">
                                      <p:cBhvr>
                                        <p:cTn id="47" dur="1000" fill="hold"/>
                                        <p:tgtEl>
                                          <p:spTgt spid="13"/>
                                        </p:tgtEl>
                                        <p:attrNameLst>
                                          <p:attrName>ppt_w</p:attrName>
                                        </p:attrNameLst>
                                      </p:cBhvr>
                                      <p:tavLst>
                                        <p:tav tm="0">
                                          <p:val>
                                            <p:strVal val="#ppt_w+.3"/>
                                          </p:val>
                                        </p:tav>
                                        <p:tav tm="100000">
                                          <p:val>
                                            <p:strVal val="#ppt_w"/>
                                          </p:val>
                                        </p:tav>
                                      </p:tavLst>
                                    </p:anim>
                                    <p:anim calcmode="lin" valueType="num">
                                      <p:cBhvr>
                                        <p:cTn id="48" dur="1000" fill="hold"/>
                                        <p:tgtEl>
                                          <p:spTgt spid="13"/>
                                        </p:tgtEl>
                                        <p:attrNameLst>
                                          <p:attrName>ppt_h</p:attrName>
                                        </p:attrNameLst>
                                      </p:cBhvr>
                                      <p:tavLst>
                                        <p:tav tm="0">
                                          <p:val>
                                            <p:strVal val="#ppt_h"/>
                                          </p:val>
                                        </p:tav>
                                        <p:tav tm="100000">
                                          <p:val>
                                            <p:strVal val="#ppt_h"/>
                                          </p:val>
                                        </p:tav>
                                      </p:tavLst>
                                    </p:anim>
                                    <p:animEffect transition="in" filter="fade">
                                      <p:cBhvr>
                                        <p:cTn id="49" dur="1000"/>
                                        <p:tgtEl>
                                          <p:spTgt spid="13"/>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0" presetClass="entr" presetSubtype="0" decel="10000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 calcmode="lin" valueType="num">
                                      <p:cBhvr>
                                        <p:cTn id="54" dur="1000" fill="hold"/>
                                        <p:tgtEl>
                                          <p:spTgt spid="14"/>
                                        </p:tgtEl>
                                        <p:attrNameLst>
                                          <p:attrName>ppt_w</p:attrName>
                                        </p:attrNameLst>
                                      </p:cBhvr>
                                      <p:tavLst>
                                        <p:tav tm="0">
                                          <p:val>
                                            <p:strVal val="#ppt_w+.3"/>
                                          </p:val>
                                        </p:tav>
                                        <p:tav tm="100000">
                                          <p:val>
                                            <p:strVal val="#ppt_w"/>
                                          </p:val>
                                        </p:tav>
                                      </p:tavLst>
                                    </p:anim>
                                    <p:anim calcmode="lin" valueType="num">
                                      <p:cBhvr>
                                        <p:cTn id="55" dur="1000" fill="hold"/>
                                        <p:tgtEl>
                                          <p:spTgt spid="14"/>
                                        </p:tgtEl>
                                        <p:attrNameLst>
                                          <p:attrName>ppt_h</p:attrName>
                                        </p:attrNameLst>
                                      </p:cBhvr>
                                      <p:tavLst>
                                        <p:tav tm="0">
                                          <p:val>
                                            <p:strVal val="#ppt_h"/>
                                          </p:val>
                                        </p:tav>
                                        <p:tav tm="100000">
                                          <p:val>
                                            <p:strVal val="#ppt_h"/>
                                          </p:val>
                                        </p:tav>
                                      </p:tavLst>
                                    </p:anim>
                                    <p:animEffect transition="in" filter="fade">
                                      <p:cBhvr>
                                        <p:cTn id="56"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11" grpId="0" animBg="1"/>
      <p:bldP spid="12" grpId="0"/>
      <p:bldP spid="13" grpId="0" animBg="1"/>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476672"/>
            <a:ext cx="8424936" cy="5940088"/>
          </a:xfrm>
          <a:prstGeom prst="rect">
            <a:avLst/>
          </a:prstGeom>
        </p:spPr>
        <p:txBody>
          <a:bodyPr wrap="square">
            <a:spAutoFit/>
          </a:bodyPr>
          <a:lstStyle/>
          <a:p>
            <a:r>
              <a:rPr lang="en-US" sz="2000" b="1" i="1" dirty="0" err="1" smtClean="0">
                <a:latin typeface="Calibri" pitchFamily="34" charset="0"/>
              </a:rPr>
              <a:t>Practising</a:t>
            </a:r>
            <a:r>
              <a:rPr lang="en-US" sz="2000" b="1" i="1" dirty="0" smtClean="0">
                <a:latin typeface="Calibri" pitchFamily="34" charset="0"/>
              </a:rPr>
              <a:t/>
            </a:r>
            <a:br>
              <a:rPr lang="en-US" sz="2000" b="1" i="1" dirty="0" smtClean="0">
                <a:latin typeface="Calibri" pitchFamily="34" charset="0"/>
              </a:rPr>
            </a:br>
            <a:r>
              <a:rPr lang="en-US" sz="2000" b="1" i="1" dirty="0" smtClean="0">
                <a:latin typeface="Calibri" pitchFamily="34" charset="0"/>
              </a:rPr>
              <a:t>A. </a:t>
            </a:r>
            <a:r>
              <a:rPr lang="en-US" sz="2000" dirty="0" smtClean="0">
                <a:latin typeface="Calibri" pitchFamily="34" charset="0"/>
              </a:rPr>
              <a:t>When you have prepared what you want to say, you need to </a:t>
            </a:r>
            <a:r>
              <a:rPr lang="en-US" sz="2000" dirty="0" err="1" smtClean="0">
                <a:latin typeface="Calibri" pitchFamily="34" charset="0"/>
              </a:rPr>
              <a:t>practise</a:t>
            </a:r>
            <a:r>
              <a:rPr lang="en-US" sz="2000" dirty="0" smtClean="0">
                <a:latin typeface="Calibri" pitchFamily="34" charset="0"/>
              </a:rPr>
              <a:t> to get more fluent and more confident.</a:t>
            </a:r>
            <a:br>
              <a:rPr lang="en-US" sz="2000" dirty="0" smtClean="0">
                <a:latin typeface="Calibri" pitchFamily="34" charset="0"/>
              </a:rPr>
            </a:br>
            <a:r>
              <a:rPr lang="en-US" sz="2000" dirty="0" smtClean="0">
                <a:latin typeface="Calibri" pitchFamily="34" charset="0"/>
              </a:rPr>
              <a:t>First you might want to hear how it is pronounced.  You can use online text-</a:t>
            </a:r>
            <a:r>
              <a:rPr lang="en-US" sz="2000" dirty="0" err="1" smtClean="0">
                <a:latin typeface="Calibri" pitchFamily="34" charset="0"/>
              </a:rPr>
              <a:t>tp</a:t>
            </a:r>
            <a:r>
              <a:rPr lang="en-US" sz="2000" dirty="0" smtClean="0">
                <a:latin typeface="Calibri" pitchFamily="34" charset="0"/>
              </a:rPr>
              <a:t>-speech tools.  For example:</a:t>
            </a:r>
            <a:br>
              <a:rPr lang="en-US" sz="2000" dirty="0" smtClean="0">
                <a:latin typeface="Calibri" pitchFamily="34" charset="0"/>
              </a:rPr>
            </a:br>
            <a:r>
              <a:rPr lang="en-US" sz="2000" dirty="0" smtClean="0">
                <a:latin typeface="Calibri" pitchFamily="34" charset="0"/>
              </a:rPr>
              <a:t/>
            </a:r>
            <a:br>
              <a:rPr lang="en-US" sz="2000" dirty="0" smtClean="0">
                <a:latin typeface="Calibri" pitchFamily="34" charset="0"/>
              </a:rPr>
            </a:br>
            <a:r>
              <a:rPr lang="en-US" sz="2000" dirty="0" smtClean="0">
                <a:latin typeface="Calibri" pitchFamily="34" charset="0"/>
              </a:rPr>
              <a:t>1.  </a:t>
            </a:r>
            <a:r>
              <a:rPr lang="en-US" sz="2000" dirty="0" smtClean="0">
                <a:latin typeface="Calibri" pitchFamily="34" charset="0"/>
                <a:hlinkClick r:id="rId2"/>
              </a:rPr>
              <a:t>www.voki.com</a:t>
            </a:r>
            <a:r>
              <a:rPr lang="en-US" sz="2000" dirty="0" smtClean="0">
                <a:latin typeface="Calibri" pitchFamily="34" charset="0"/>
              </a:rPr>
              <a:t> </a:t>
            </a:r>
            <a:br>
              <a:rPr lang="en-US" sz="2000" dirty="0" smtClean="0">
                <a:latin typeface="Calibri" pitchFamily="34" charset="0"/>
              </a:rPr>
            </a:br>
            <a:r>
              <a:rPr lang="en-US" sz="2000" dirty="0" smtClean="0">
                <a:latin typeface="Calibri" pitchFamily="34" charset="0"/>
              </a:rPr>
              <a:t>Follow the instructions.  First you should copy/paste text in and choose a Spanish voice to say it .  Then you can record yourself saying it and listen back to yourself.</a:t>
            </a:r>
          </a:p>
          <a:p>
            <a:endParaRPr lang="en-US" sz="2000" dirty="0" smtClean="0">
              <a:latin typeface="Calibri" pitchFamily="34" charset="0"/>
            </a:endParaRPr>
          </a:p>
          <a:p>
            <a:r>
              <a:rPr lang="en-US" sz="2000" dirty="0" smtClean="0">
                <a:latin typeface="Calibri" pitchFamily="34" charset="0"/>
              </a:rPr>
              <a:t>2. </a:t>
            </a:r>
            <a:r>
              <a:rPr lang="en-US" sz="2000" dirty="0" smtClean="0">
                <a:latin typeface="Calibri" pitchFamily="34" charset="0"/>
                <a:hlinkClick r:id="rId3"/>
              </a:rPr>
              <a:t>http://text-to-speech.imtranslator.net/</a:t>
            </a:r>
            <a:r>
              <a:rPr lang="en-US" sz="2000" dirty="0" smtClean="0">
                <a:latin typeface="Calibri" pitchFamily="34" charset="0"/>
              </a:rPr>
              <a:t> </a:t>
            </a:r>
            <a:br>
              <a:rPr lang="en-US" sz="2000" dirty="0" smtClean="0">
                <a:latin typeface="Calibri" pitchFamily="34" charset="0"/>
              </a:rPr>
            </a:br>
            <a:r>
              <a:rPr lang="en-US" sz="2000" dirty="0" smtClean="0">
                <a:latin typeface="Calibri" pitchFamily="34" charset="0"/>
              </a:rPr>
              <a:t>This is another similar website.</a:t>
            </a:r>
            <a:br>
              <a:rPr lang="en-US" sz="2000" dirty="0" smtClean="0">
                <a:latin typeface="Calibri" pitchFamily="34" charset="0"/>
              </a:rPr>
            </a:br>
            <a:r>
              <a:rPr lang="en-US" sz="2000" dirty="0" smtClean="0">
                <a:latin typeface="Calibri" pitchFamily="34" charset="0"/>
              </a:rPr>
              <a:t>3.  In class, work in pairs.  Do these activities:</a:t>
            </a:r>
            <a:br>
              <a:rPr lang="en-US" sz="2000" dirty="0" smtClean="0">
                <a:latin typeface="Calibri" pitchFamily="34" charset="0"/>
              </a:rPr>
            </a:br>
            <a:r>
              <a:rPr lang="en-US" sz="2000" dirty="0" smtClean="0">
                <a:latin typeface="Calibri" pitchFamily="34" charset="0"/>
              </a:rPr>
              <a:t>a.  3 -2 – 1 game with your answers</a:t>
            </a:r>
            <a:br>
              <a:rPr lang="en-US" sz="2000" dirty="0" smtClean="0">
                <a:latin typeface="Calibri" pitchFamily="34" charset="0"/>
              </a:rPr>
            </a:br>
            <a:r>
              <a:rPr lang="en-US" sz="2000" dirty="0" smtClean="0">
                <a:latin typeface="Calibri" pitchFamily="34" charset="0"/>
              </a:rPr>
              <a:t>b.  Read your partner’s text out loud and pause to see if s/he can remember the next word</a:t>
            </a:r>
            <a:br>
              <a:rPr lang="en-US" sz="2000" dirty="0" smtClean="0">
                <a:latin typeface="Calibri" pitchFamily="34" charset="0"/>
              </a:rPr>
            </a:br>
            <a:r>
              <a:rPr lang="en-US" sz="2000" dirty="0" smtClean="0">
                <a:latin typeface="Calibri" pitchFamily="34" charset="0"/>
              </a:rPr>
              <a:t>c.  Ask each other questions from the topic (prompt if needed.</a:t>
            </a:r>
            <a:br>
              <a:rPr lang="en-US" sz="2000" dirty="0" smtClean="0">
                <a:latin typeface="Calibri" pitchFamily="34" charset="0"/>
              </a:rPr>
            </a:br>
            <a:r>
              <a:rPr lang="en-US" sz="2000" dirty="0" smtClean="0">
                <a:latin typeface="Calibri" pitchFamily="34" charset="0"/>
              </a:rPr>
              <a:t>d.  Listen to each other’s presentations and then ask questions.</a:t>
            </a:r>
          </a:p>
        </p:txBody>
      </p:sp>
    </p:spTree>
    <p:extLst>
      <p:ext uri="{BB962C8B-B14F-4D97-AF65-F5344CB8AC3E}">
        <p14:creationId xmlns:p14="http://schemas.microsoft.com/office/powerpoint/2010/main" val="33282624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25" y="500063"/>
            <a:ext cx="554355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6125" y="1571625"/>
            <a:ext cx="5534025" cy="296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3" descr="RHA_Voki.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28625" y="3714750"/>
            <a:ext cx="2449513" cy="230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TextBox 4"/>
          <p:cNvSpPr txBox="1">
            <a:spLocks noChangeArrowheads="1"/>
          </p:cNvSpPr>
          <p:nvPr/>
        </p:nvSpPr>
        <p:spPr bwMode="auto">
          <a:xfrm>
            <a:off x="3071813" y="4786313"/>
            <a:ext cx="5786437"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dirty="0">
                <a:latin typeface="Calibri" pitchFamily="34" charset="0"/>
                <a:hlinkClick r:id="rId6"/>
              </a:rPr>
              <a:t>www.voki.com</a:t>
            </a:r>
            <a:r>
              <a:rPr lang="en-GB" dirty="0">
                <a:latin typeface="Calibri" pitchFamily="34" charset="0"/>
              </a:rPr>
              <a:t> </a:t>
            </a:r>
            <a:endParaRPr lang="en-GB" dirty="0" smtClean="0">
              <a:latin typeface="Calibri" pitchFamily="34" charset="0"/>
            </a:endParaRPr>
          </a:p>
          <a:p>
            <a:pPr eaLnBrk="1" hangingPunct="1"/>
            <a:r>
              <a:rPr lang="en-US" dirty="0" smtClean="0">
                <a:latin typeface="Calibri" pitchFamily="34" charset="0"/>
                <a:hlinkClick r:id="rId7"/>
              </a:rPr>
              <a:t>http://text-to-speech.imtranslator.net/</a:t>
            </a:r>
            <a:r>
              <a:rPr lang="en-US" dirty="0" smtClean="0">
                <a:latin typeface="Calibri" pitchFamily="34" charset="0"/>
              </a:rPr>
              <a:t> </a:t>
            </a:r>
            <a:endParaRPr lang="en-US" dirty="0">
              <a:latin typeface="Calibri" pitchFamily="34" charset="0"/>
            </a:endParaRPr>
          </a:p>
        </p:txBody>
      </p:sp>
    </p:spTree>
    <p:extLst>
      <p:ext uri="{BB962C8B-B14F-4D97-AF65-F5344CB8AC3E}">
        <p14:creationId xmlns:p14="http://schemas.microsoft.com/office/powerpoint/2010/main" val="3385161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1863584"/>
              </p:ext>
            </p:extLst>
          </p:nvPr>
        </p:nvGraphicFramePr>
        <p:xfrm>
          <a:off x="188640" y="365592"/>
          <a:ext cx="8847856" cy="6087744"/>
        </p:xfrm>
        <a:graphic>
          <a:graphicData uri="http://schemas.openxmlformats.org/drawingml/2006/table">
            <a:tbl>
              <a:tblPr firstRow="1" bandRow="1">
                <a:tableStyleId>{5940675A-B579-460E-94D1-54222C63F5DA}</a:tableStyleId>
              </a:tblPr>
              <a:tblGrid>
                <a:gridCol w="702758"/>
                <a:gridCol w="8145098"/>
              </a:tblGrid>
              <a:tr h="389784">
                <a:tc>
                  <a:txBody>
                    <a:bodyPr/>
                    <a:lstStyle/>
                    <a:p>
                      <a:pPr algn="ctr"/>
                      <a:r>
                        <a:rPr lang="en-GB" sz="1800" dirty="0" smtClean="0"/>
                        <a:t>1</a:t>
                      </a:r>
                      <a:endParaRPr lang="en-GB" sz="1800" dirty="0"/>
                    </a:p>
                  </a:txBody>
                  <a:tcPr/>
                </a:tc>
                <a:tc>
                  <a:txBody>
                    <a:bodyPr/>
                    <a:lstStyle/>
                    <a:p>
                      <a:r>
                        <a:rPr lang="en-GB" sz="1800" b="0" dirty="0" smtClean="0"/>
                        <a:t>¿</a:t>
                      </a:r>
                      <a:r>
                        <a:rPr lang="en-GB" sz="1800" b="0" dirty="0" err="1" smtClean="0"/>
                        <a:t>Cuál</a:t>
                      </a:r>
                      <a:r>
                        <a:rPr lang="en-GB" sz="1800" b="0" dirty="0" smtClean="0"/>
                        <a:t> </a:t>
                      </a:r>
                      <a:r>
                        <a:rPr lang="en-GB" sz="1800" b="0" dirty="0" err="1" smtClean="0"/>
                        <a:t>es</a:t>
                      </a:r>
                      <a:r>
                        <a:rPr lang="en-GB" sz="1800" b="0" dirty="0" smtClean="0"/>
                        <a:t> </a:t>
                      </a:r>
                      <a:r>
                        <a:rPr lang="en-GB" sz="1800" b="0" dirty="0" err="1" smtClean="0"/>
                        <a:t>tu</a:t>
                      </a:r>
                      <a:r>
                        <a:rPr lang="en-GB" sz="1800" b="0" dirty="0" smtClean="0"/>
                        <a:t> </a:t>
                      </a:r>
                      <a:r>
                        <a:rPr lang="en-GB" sz="1800" b="0" dirty="0" smtClean="0"/>
                        <a:t>d_____________ </a:t>
                      </a:r>
                      <a:r>
                        <a:rPr lang="en-GB" sz="1800" b="0" dirty="0" smtClean="0"/>
                        <a:t>p___________</a:t>
                      </a:r>
                      <a:r>
                        <a:rPr lang="en-GB" sz="1800" b="0" i="1" dirty="0" smtClean="0"/>
                        <a:t>?</a:t>
                      </a:r>
                      <a:br>
                        <a:rPr lang="en-GB" sz="1800" b="0" i="1" dirty="0" smtClean="0"/>
                      </a:br>
                      <a:r>
                        <a:rPr lang="en-GB" sz="1400" b="0" i="1" dirty="0" smtClean="0"/>
                        <a:t>(What</a:t>
                      </a:r>
                      <a:r>
                        <a:rPr lang="en-GB" sz="1400" b="0" i="1" baseline="0" dirty="0" smtClean="0"/>
                        <a:t> is your favourite </a:t>
                      </a:r>
                      <a:r>
                        <a:rPr lang="en-GB" sz="1400" b="0" i="1" baseline="0" dirty="0" smtClean="0"/>
                        <a:t>sport?)</a:t>
                      </a:r>
                      <a:endParaRPr lang="en-GB" sz="2000" b="0" i="1" dirty="0"/>
                    </a:p>
                  </a:txBody>
                  <a:tcPr/>
                </a:tc>
              </a:tr>
              <a:tr h="389784">
                <a:tc>
                  <a:txBody>
                    <a:bodyPr/>
                    <a:lstStyle/>
                    <a:p>
                      <a:pPr algn="ctr"/>
                      <a:r>
                        <a:rPr lang="en-GB" sz="1800" dirty="0" smtClean="0"/>
                        <a:t>2</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¿C____________</a:t>
                      </a:r>
                      <a:r>
                        <a:rPr lang="en-GB" sz="1800" b="0" baseline="0" dirty="0" smtClean="0"/>
                        <a:t> lo </a:t>
                      </a:r>
                      <a:r>
                        <a:rPr lang="en-GB" sz="1800" b="0" baseline="0" dirty="0" err="1" smtClean="0"/>
                        <a:t>empezaste</a:t>
                      </a:r>
                      <a:r>
                        <a:rPr lang="en-GB" sz="1800" b="0" baseline="0" dirty="0" smtClean="0"/>
                        <a:t>? </a:t>
                      </a:r>
                      <a:r>
                        <a:rPr lang="en-GB" sz="1800" b="0" i="1" dirty="0" smtClean="0"/>
                        <a:t>(When did you start it?</a:t>
                      </a:r>
                      <a:r>
                        <a:rPr lang="en-GB" sz="1800" b="0" i="1" baseline="0" dirty="0" smtClean="0"/>
                        <a:t>)</a:t>
                      </a:r>
                      <a:endParaRPr lang="en-GB" sz="2800" b="0" i="1" dirty="0" smtClean="0"/>
                    </a:p>
                  </a:txBody>
                  <a:tcPr/>
                </a:tc>
              </a:tr>
              <a:tr h="389784">
                <a:tc>
                  <a:txBody>
                    <a:bodyPr/>
                    <a:lstStyle/>
                    <a:p>
                      <a:pPr algn="ctr"/>
                      <a:r>
                        <a:rPr lang="en-GB" sz="1800" dirty="0" smtClean="0"/>
                        <a:t>3</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¿A</a:t>
                      </a:r>
                      <a:r>
                        <a:rPr lang="en-GB" sz="1800" baseline="0" dirty="0" smtClean="0"/>
                        <a:t>____________ a </a:t>
                      </a:r>
                      <a:r>
                        <a:rPr lang="en-GB" sz="1800" baseline="0" dirty="0" err="1" smtClean="0"/>
                        <a:t>alguien</a:t>
                      </a:r>
                      <a:r>
                        <a:rPr lang="en-GB" sz="1800" baseline="0" dirty="0" smtClean="0"/>
                        <a:t>? </a:t>
                      </a:r>
                      <a:r>
                        <a:rPr lang="en-GB" sz="1800" b="0" i="1" dirty="0" smtClean="0"/>
                        <a:t>(Do you admire anyone?</a:t>
                      </a:r>
                      <a:r>
                        <a:rPr lang="en-GB" sz="1800" b="0" i="1" baseline="0" dirty="0" smtClean="0"/>
                        <a:t>)</a:t>
                      </a:r>
                      <a:endParaRPr lang="en-GB" sz="2800" b="0" i="1" dirty="0" smtClean="0"/>
                    </a:p>
                  </a:txBody>
                  <a:tcPr/>
                </a:tc>
              </a:tr>
              <a:tr h="389784">
                <a:tc>
                  <a:txBody>
                    <a:bodyPr/>
                    <a:lstStyle/>
                    <a:p>
                      <a:pPr algn="ctr"/>
                      <a:r>
                        <a:rPr lang="en-GB" sz="1800" dirty="0" smtClean="0"/>
                        <a:t>4</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a:t>
                      </a:r>
                      <a:r>
                        <a:rPr lang="en-GB" sz="1800" b="0" dirty="0" err="1" smtClean="0"/>
                        <a:t>Tienes</a:t>
                      </a:r>
                      <a:r>
                        <a:rPr lang="en-GB" sz="1800" b="0" dirty="0" smtClean="0"/>
                        <a:t> </a:t>
                      </a:r>
                      <a:r>
                        <a:rPr lang="en-GB" sz="1800" b="0" dirty="0" err="1" smtClean="0"/>
                        <a:t>una</a:t>
                      </a:r>
                      <a:r>
                        <a:rPr lang="en-GB" sz="1800" b="0" dirty="0" smtClean="0"/>
                        <a:t> __________ </a:t>
                      </a:r>
                      <a:r>
                        <a:rPr lang="en-GB" sz="1800" b="0" dirty="0" err="1" smtClean="0"/>
                        <a:t>preferida</a:t>
                      </a:r>
                      <a:r>
                        <a:rPr lang="en-GB" sz="1800" b="0" dirty="0" smtClean="0"/>
                        <a:t>? </a:t>
                      </a:r>
                      <a:r>
                        <a:rPr lang="en-GB" sz="1600" b="0" i="1" dirty="0" smtClean="0"/>
                        <a:t>(Do you have a favourite shop?</a:t>
                      </a:r>
                      <a:r>
                        <a:rPr lang="en-GB" sz="1600" b="0" i="1" baseline="0" dirty="0" smtClean="0"/>
                        <a:t>)</a:t>
                      </a:r>
                      <a:endParaRPr lang="en-GB" sz="2400" b="0" i="1" dirty="0" smtClean="0"/>
                    </a:p>
                  </a:txBody>
                  <a:tcPr/>
                </a:tc>
              </a:tr>
              <a:tr h="509076">
                <a:tc>
                  <a:txBody>
                    <a:bodyPr/>
                    <a:lstStyle/>
                    <a:p>
                      <a:pPr algn="ctr"/>
                      <a:r>
                        <a:rPr lang="en-GB" sz="1800" dirty="0" smtClean="0"/>
                        <a:t>5</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¿Hay o_______ c____________ </a:t>
                      </a:r>
                      <a:r>
                        <a:rPr lang="en-GB" sz="1800" b="0" dirty="0" err="1" smtClean="0"/>
                        <a:t>que</a:t>
                      </a:r>
                      <a:r>
                        <a:rPr lang="en-GB" sz="1800" b="0" dirty="0" smtClean="0"/>
                        <a:t> </a:t>
                      </a:r>
                      <a:r>
                        <a:rPr lang="en-GB" sz="1800" b="0" dirty="0" err="1" smtClean="0"/>
                        <a:t>te</a:t>
                      </a:r>
                      <a:r>
                        <a:rPr lang="en-GB" sz="1800" b="0" dirty="0" smtClean="0"/>
                        <a:t> </a:t>
                      </a:r>
                      <a:r>
                        <a:rPr lang="en-GB" sz="1800" b="0" dirty="0" err="1" smtClean="0"/>
                        <a:t>gustan</a:t>
                      </a:r>
                      <a:r>
                        <a:rPr lang="en-GB" sz="1800" b="0" dirty="0" smtClean="0"/>
                        <a:t> </a:t>
                      </a:r>
                      <a:r>
                        <a:rPr lang="en-GB" sz="1800" b="0" dirty="0" err="1" smtClean="0"/>
                        <a:t>hacer</a:t>
                      </a:r>
                      <a:r>
                        <a:rPr lang="en-GB" sz="1800" b="0" dirty="0" smtClean="0"/>
                        <a:t>? </a:t>
                      </a:r>
                      <a:br>
                        <a:rPr lang="en-GB" sz="1800" b="0" dirty="0" smtClean="0"/>
                      </a:br>
                      <a:r>
                        <a:rPr lang="en-GB" sz="1600" b="0" i="1" dirty="0" smtClean="0"/>
                        <a:t>(Are they other</a:t>
                      </a:r>
                      <a:r>
                        <a:rPr lang="en-GB" sz="1600" b="0" i="1" baseline="0" dirty="0" smtClean="0"/>
                        <a:t> things you like doing?)</a:t>
                      </a:r>
                      <a:endParaRPr lang="en-GB" sz="1600" b="0" dirty="0"/>
                    </a:p>
                  </a:txBody>
                  <a:tcPr/>
                </a:tc>
              </a:tr>
              <a:tr h="534530">
                <a:tc>
                  <a:txBody>
                    <a:bodyPr/>
                    <a:lstStyle/>
                    <a:p>
                      <a:pPr algn="ctr"/>
                      <a:r>
                        <a:rPr lang="en-GB" sz="1800" dirty="0" smtClean="0"/>
                        <a:t>6</a:t>
                      </a:r>
                      <a:endParaRPr lang="en-GB" sz="1800" dirty="0"/>
                    </a:p>
                  </a:txBody>
                  <a:tcPr/>
                </a:tc>
                <a:tc>
                  <a:txBody>
                    <a:bodyPr/>
                    <a:lstStyle/>
                    <a:p>
                      <a:r>
                        <a:rPr lang="en-GB" sz="1800" b="0" dirty="0" smtClean="0"/>
                        <a:t>¿</a:t>
                      </a:r>
                      <a:r>
                        <a:rPr lang="en-GB" sz="1800" b="0" dirty="0" err="1" smtClean="0"/>
                        <a:t>Qué</a:t>
                      </a:r>
                      <a:r>
                        <a:rPr lang="en-GB" sz="1800" b="0" dirty="0" smtClean="0"/>
                        <a:t> h____________</a:t>
                      </a:r>
                      <a:r>
                        <a:rPr lang="en-GB" sz="1800" b="0" baseline="0" dirty="0" smtClean="0"/>
                        <a:t> el fin de </a:t>
                      </a:r>
                      <a:r>
                        <a:rPr lang="en-GB" sz="1800" b="0" baseline="0" dirty="0" err="1" smtClean="0"/>
                        <a:t>semana</a:t>
                      </a:r>
                      <a:r>
                        <a:rPr lang="en-GB" sz="1800" b="0" baseline="0" dirty="0" smtClean="0"/>
                        <a:t> p____________? </a:t>
                      </a:r>
                      <a:br>
                        <a:rPr lang="en-GB" sz="1800" b="0" baseline="0" dirty="0" smtClean="0"/>
                      </a:br>
                      <a:r>
                        <a:rPr lang="en-GB" sz="1800" b="0" i="1" baseline="0" dirty="0" smtClean="0"/>
                        <a:t>(What did you do last weekend?</a:t>
                      </a:r>
                      <a:endParaRPr lang="en-GB" sz="1800" b="0" i="1" dirty="0"/>
                    </a:p>
                  </a:txBody>
                  <a:tcPr/>
                </a:tc>
              </a:tr>
              <a:tr h="389784">
                <a:tc>
                  <a:txBody>
                    <a:bodyPr/>
                    <a:lstStyle/>
                    <a:p>
                      <a:pPr algn="ctr"/>
                      <a:r>
                        <a:rPr lang="en-GB" sz="1800" dirty="0" smtClean="0"/>
                        <a:t>7</a:t>
                      </a:r>
                      <a:endParaRPr lang="en-GB" sz="1800" dirty="0"/>
                    </a:p>
                  </a:txBody>
                  <a:tcPr/>
                </a:tc>
                <a:tc>
                  <a:txBody>
                    <a:bodyPr/>
                    <a:lstStyle/>
                    <a:p>
                      <a:r>
                        <a:rPr lang="en-GB" sz="1800" b="0" dirty="0" smtClean="0"/>
                        <a:t>¿A____________ </a:t>
                      </a:r>
                      <a:r>
                        <a:rPr lang="en-GB" sz="1800" b="0" dirty="0" err="1" smtClean="0"/>
                        <a:t>fuiste</a:t>
                      </a:r>
                      <a:r>
                        <a:rPr lang="en-GB" sz="1800" b="0" dirty="0" smtClean="0"/>
                        <a:t>? </a:t>
                      </a:r>
                      <a:r>
                        <a:rPr lang="en-GB" sz="1800" b="0" i="1" dirty="0" smtClean="0"/>
                        <a:t>(Where did you go?)</a:t>
                      </a:r>
                      <a:endParaRPr lang="en-GB" sz="1800" b="0" i="1" dirty="0"/>
                    </a:p>
                  </a:txBody>
                  <a:tcPr/>
                </a:tc>
              </a:tr>
              <a:tr h="534530">
                <a:tc>
                  <a:txBody>
                    <a:bodyPr/>
                    <a:lstStyle/>
                    <a:p>
                      <a:pPr algn="ctr"/>
                      <a:r>
                        <a:rPr lang="en-GB" sz="1800" dirty="0" smtClean="0"/>
                        <a:t>8</a:t>
                      </a:r>
                      <a:endParaRPr lang="en-GB" sz="1800" dirty="0"/>
                    </a:p>
                  </a:txBody>
                  <a:tcPr/>
                </a:tc>
                <a:tc>
                  <a:txBody>
                    <a:bodyPr/>
                    <a:lstStyle/>
                    <a:p>
                      <a:r>
                        <a:rPr lang="en-GB" sz="1800" b="0" dirty="0" smtClean="0"/>
                        <a:t>¿</a:t>
                      </a:r>
                      <a:r>
                        <a:rPr lang="en-GB" sz="1800" b="0" dirty="0" err="1" smtClean="0"/>
                        <a:t>Qué</a:t>
                      </a:r>
                      <a:r>
                        <a:rPr lang="en-GB" sz="1800" b="0" dirty="0" smtClean="0"/>
                        <a:t> p__________ </a:t>
                      </a:r>
                      <a:r>
                        <a:rPr lang="en-GB" sz="1800" b="0" dirty="0" err="1" smtClean="0"/>
                        <a:t>tienes</a:t>
                      </a:r>
                      <a:r>
                        <a:rPr lang="en-GB" sz="1800" b="0" dirty="0" smtClean="0"/>
                        <a:t> </a:t>
                      </a:r>
                      <a:r>
                        <a:rPr lang="en-GB" sz="1800" b="0" dirty="0" err="1" smtClean="0"/>
                        <a:t>para</a:t>
                      </a:r>
                      <a:r>
                        <a:rPr lang="en-GB" sz="1800" b="0" dirty="0" smtClean="0"/>
                        <a:t> el p__________ f__ de s________? </a:t>
                      </a:r>
                      <a:br>
                        <a:rPr lang="en-GB" sz="1800" b="0" dirty="0" smtClean="0"/>
                      </a:br>
                      <a:r>
                        <a:rPr lang="en-GB" sz="1800" b="0" i="1" dirty="0" smtClean="0"/>
                        <a:t>(What are</a:t>
                      </a:r>
                      <a:r>
                        <a:rPr lang="en-GB" sz="1800" b="0" i="1" baseline="0" dirty="0" smtClean="0"/>
                        <a:t> you planning to do next weekend?)</a:t>
                      </a:r>
                      <a:endParaRPr lang="en-GB" sz="1800" b="0" i="1" dirty="0"/>
                    </a:p>
                  </a:txBody>
                  <a:tcPr/>
                </a:tc>
              </a:tr>
              <a:tr h="534530">
                <a:tc>
                  <a:txBody>
                    <a:bodyPr/>
                    <a:lstStyle/>
                    <a:p>
                      <a:pPr algn="ctr"/>
                      <a:r>
                        <a:rPr lang="en-GB" sz="1800" dirty="0" smtClean="0"/>
                        <a:t>9</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Y </a:t>
                      </a:r>
                      <a:r>
                        <a:rPr lang="en-GB" sz="1800" b="0" dirty="0" err="1" smtClean="0"/>
                        <a:t>tu</a:t>
                      </a:r>
                      <a:r>
                        <a:rPr lang="en-GB" sz="1800" b="0" dirty="0" smtClean="0"/>
                        <a:t> </a:t>
                      </a:r>
                      <a:r>
                        <a:rPr lang="en-GB" sz="1800" b="0" dirty="0" err="1" smtClean="0"/>
                        <a:t>programa</a:t>
                      </a:r>
                      <a:r>
                        <a:rPr lang="en-GB" sz="1800" b="0" dirty="0" smtClean="0"/>
                        <a:t> </a:t>
                      </a:r>
                      <a:r>
                        <a:rPr lang="en-GB" sz="1800" b="0" dirty="0" err="1" smtClean="0"/>
                        <a:t>favorito</a:t>
                      </a:r>
                      <a:r>
                        <a:rPr lang="en-GB" sz="1800" b="0" dirty="0" smtClean="0"/>
                        <a:t>, ¿d__________</a:t>
                      </a:r>
                      <a:r>
                        <a:rPr lang="en-GB" sz="1800" b="0" baseline="0" dirty="0" smtClean="0"/>
                        <a:t> </a:t>
                      </a:r>
                      <a:r>
                        <a:rPr lang="en-GB" sz="1800" b="0" baseline="0" dirty="0" err="1" smtClean="0"/>
                        <a:t>tiene</a:t>
                      </a:r>
                      <a:r>
                        <a:rPr lang="en-GB" sz="1800" b="0" baseline="0" dirty="0" smtClean="0"/>
                        <a:t> l_________? </a:t>
                      </a:r>
                      <a:br>
                        <a:rPr lang="en-GB" sz="1800" b="0" baseline="0" dirty="0" smtClean="0"/>
                      </a:br>
                      <a:r>
                        <a:rPr lang="en-GB" sz="1800" b="0" i="1" dirty="0" smtClean="0"/>
                        <a:t>(Your favourite</a:t>
                      </a:r>
                      <a:r>
                        <a:rPr lang="en-GB" sz="1800" b="0" i="1" baseline="0" dirty="0" smtClean="0"/>
                        <a:t> programme, where is it set?)</a:t>
                      </a:r>
                      <a:endParaRPr lang="en-GB" sz="1800" b="0" i="1" dirty="0" smtClean="0"/>
                    </a:p>
                  </a:txBody>
                  <a:tcPr/>
                </a:tc>
              </a:tr>
              <a:tr h="389784">
                <a:tc>
                  <a:txBody>
                    <a:bodyPr/>
                    <a:lstStyle/>
                    <a:p>
                      <a:pPr algn="ctr"/>
                      <a:r>
                        <a:rPr lang="en-GB" sz="1800" dirty="0" smtClean="0"/>
                        <a:t>10</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¿De </a:t>
                      </a:r>
                      <a:r>
                        <a:rPr lang="en-GB" sz="1800" b="0" dirty="0" err="1" smtClean="0"/>
                        <a:t>qué</a:t>
                      </a:r>
                      <a:r>
                        <a:rPr lang="en-GB" sz="1800" b="0" dirty="0" smtClean="0"/>
                        <a:t> t___________? </a:t>
                      </a:r>
                      <a:r>
                        <a:rPr lang="en-GB" sz="1800" b="0" i="1" dirty="0" smtClean="0"/>
                        <a:t>(What’s it about?)</a:t>
                      </a:r>
                    </a:p>
                  </a:txBody>
                  <a:tcPr/>
                </a:tc>
              </a:tr>
              <a:tr h="389784">
                <a:tc>
                  <a:txBody>
                    <a:bodyPr/>
                    <a:lstStyle/>
                    <a:p>
                      <a:pPr algn="ctr"/>
                      <a:r>
                        <a:rPr lang="en-GB" sz="1800" dirty="0" smtClean="0"/>
                        <a:t>11</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a:t>
                      </a:r>
                      <a:r>
                        <a:rPr lang="en-GB" sz="1800" b="0" dirty="0" err="1" smtClean="0"/>
                        <a:t>Te</a:t>
                      </a:r>
                      <a:r>
                        <a:rPr lang="en-GB" sz="1800" b="0" dirty="0" smtClean="0"/>
                        <a:t> g_____________ los </a:t>
                      </a:r>
                      <a:r>
                        <a:rPr lang="en-GB" sz="1800" b="0" dirty="0" err="1" smtClean="0"/>
                        <a:t>medios</a:t>
                      </a:r>
                      <a:r>
                        <a:rPr lang="en-GB" sz="1800" b="0" dirty="0" smtClean="0"/>
                        <a:t> s___________? </a:t>
                      </a:r>
                      <a:r>
                        <a:rPr lang="en-GB" sz="1800" b="0" i="1" dirty="0" smtClean="0"/>
                        <a:t>(Do you like social media?)</a:t>
                      </a:r>
                    </a:p>
                  </a:txBody>
                  <a:tcPr/>
                </a:tc>
              </a:tr>
              <a:tr h="534530">
                <a:tc>
                  <a:txBody>
                    <a:bodyPr/>
                    <a:lstStyle/>
                    <a:p>
                      <a:pPr algn="ctr"/>
                      <a:r>
                        <a:rPr lang="en-GB" sz="1800" dirty="0" smtClean="0"/>
                        <a:t>12</a:t>
                      </a:r>
                      <a:endParaRPr lang="en-GB" sz="1800" dirty="0"/>
                    </a:p>
                  </a:txBody>
                  <a:tcPr/>
                </a:tc>
                <a:tc>
                  <a:txBody>
                    <a:bodyPr/>
                    <a:lstStyle/>
                    <a:p>
                      <a:r>
                        <a:rPr lang="en-GB" sz="1800" b="0" dirty="0" smtClean="0"/>
                        <a:t>¿</a:t>
                      </a:r>
                      <a:r>
                        <a:rPr lang="en-GB" sz="1800" b="0" dirty="0" err="1" smtClean="0"/>
                        <a:t>Te</a:t>
                      </a:r>
                      <a:r>
                        <a:rPr lang="en-GB" sz="1800" b="0" dirty="0" smtClean="0"/>
                        <a:t> </a:t>
                      </a:r>
                      <a:r>
                        <a:rPr lang="en-GB" sz="1800" b="0" dirty="0" err="1" smtClean="0"/>
                        <a:t>gustaría</a:t>
                      </a:r>
                      <a:r>
                        <a:rPr lang="en-GB" sz="1800" b="0" dirty="0" smtClean="0"/>
                        <a:t> p___________ </a:t>
                      </a:r>
                      <a:r>
                        <a:rPr lang="en-GB" sz="1800" b="0" dirty="0" err="1" smtClean="0"/>
                        <a:t>algún</a:t>
                      </a:r>
                      <a:r>
                        <a:rPr lang="en-GB" sz="1800" b="0" dirty="0" smtClean="0"/>
                        <a:t> </a:t>
                      </a:r>
                      <a:r>
                        <a:rPr lang="en-GB" sz="1800" b="0" dirty="0" err="1" smtClean="0"/>
                        <a:t>deporte</a:t>
                      </a:r>
                      <a:r>
                        <a:rPr lang="en-GB" sz="1800" b="0" dirty="0" smtClean="0"/>
                        <a:t> o_____________? </a:t>
                      </a:r>
                      <a:br>
                        <a:rPr lang="en-GB" sz="1800" b="0" dirty="0" smtClean="0"/>
                      </a:br>
                      <a:r>
                        <a:rPr lang="en-GB" sz="1800" b="0" i="1" dirty="0" smtClean="0"/>
                        <a:t>(Would</a:t>
                      </a:r>
                      <a:r>
                        <a:rPr lang="en-GB" sz="1800" b="0" i="1" baseline="0" dirty="0" smtClean="0"/>
                        <a:t> you like to try an </a:t>
                      </a:r>
                      <a:r>
                        <a:rPr lang="en-GB" sz="1800" b="0" i="1" baseline="0" dirty="0" err="1" smtClean="0"/>
                        <a:t>olympic</a:t>
                      </a:r>
                      <a:r>
                        <a:rPr lang="en-GB" sz="1800" b="0" i="1" baseline="0" dirty="0" smtClean="0"/>
                        <a:t> sport?)</a:t>
                      </a:r>
                      <a:endParaRPr lang="en-GB" sz="1800" b="0" i="1" dirty="0"/>
                    </a:p>
                  </a:txBody>
                  <a:tcPr/>
                </a:tc>
              </a:tr>
            </a:tbl>
          </a:graphicData>
        </a:graphic>
      </p:graphicFrame>
    </p:spTree>
    <p:extLst>
      <p:ext uri="{BB962C8B-B14F-4D97-AF65-F5344CB8AC3E}">
        <p14:creationId xmlns:p14="http://schemas.microsoft.com/office/powerpoint/2010/main" val="39486392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63670301"/>
              </p:ext>
            </p:extLst>
          </p:nvPr>
        </p:nvGraphicFramePr>
        <p:xfrm>
          <a:off x="188640" y="365592"/>
          <a:ext cx="8847856" cy="6087744"/>
        </p:xfrm>
        <a:graphic>
          <a:graphicData uri="http://schemas.openxmlformats.org/drawingml/2006/table">
            <a:tbl>
              <a:tblPr firstRow="1" bandRow="1">
                <a:tableStyleId>{5940675A-B579-460E-94D1-54222C63F5DA}</a:tableStyleId>
              </a:tblPr>
              <a:tblGrid>
                <a:gridCol w="702758"/>
                <a:gridCol w="8145098"/>
              </a:tblGrid>
              <a:tr h="389784">
                <a:tc>
                  <a:txBody>
                    <a:bodyPr/>
                    <a:lstStyle/>
                    <a:p>
                      <a:pPr algn="ctr"/>
                      <a:r>
                        <a:rPr lang="en-GB" sz="1800" dirty="0" smtClean="0"/>
                        <a:t>1</a:t>
                      </a:r>
                      <a:endParaRPr lang="en-GB" sz="1800" dirty="0"/>
                    </a:p>
                  </a:txBody>
                  <a:tcPr/>
                </a:tc>
                <a:tc>
                  <a:txBody>
                    <a:bodyPr/>
                    <a:lstStyle/>
                    <a:p>
                      <a:r>
                        <a:rPr lang="en-GB" sz="1800" b="0" dirty="0" smtClean="0"/>
                        <a:t>¿</a:t>
                      </a:r>
                      <a:r>
                        <a:rPr lang="en-GB" sz="1800" b="0" dirty="0" err="1" smtClean="0"/>
                        <a:t>Cuál</a:t>
                      </a:r>
                      <a:r>
                        <a:rPr lang="en-GB" sz="1800" b="0" dirty="0" smtClean="0"/>
                        <a:t> </a:t>
                      </a:r>
                      <a:r>
                        <a:rPr lang="en-GB" sz="1800" b="0" dirty="0" err="1" smtClean="0"/>
                        <a:t>es</a:t>
                      </a:r>
                      <a:r>
                        <a:rPr lang="en-GB" sz="1800" b="0" dirty="0" smtClean="0"/>
                        <a:t> </a:t>
                      </a:r>
                      <a:r>
                        <a:rPr lang="en-GB" sz="1800" b="0" dirty="0" err="1" smtClean="0"/>
                        <a:t>tu</a:t>
                      </a:r>
                      <a:r>
                        <a:rPr lang="en-GB" sz="1800" b="0" dirty="0" smtClean="0"/>
                        <a:t> p_____________ p___________</a:t>
                      </a:r>
                      <a:r>
                        <a:rPr lang="en-GB" sz="1800" b="0" i="1" dirty="0" smtClean="0"/>
                        <a:t>?</a:t>
                      </a:r>
                      <a:br>
                        <a:rPr lang="en-GB" sz="1800" b="0" i="1" dirty="0" smtClean="0"/>
                      </a:br>
                      <a:r>
                        <a:rPr lang="en-GB" sz="1400" b="0" i="1" dirty="0" smtClean="0"/>
                        <a:t>(What</a:t>
                      </a:r>
                      <a:r>
                        <a:rPr lang="en-GB" sz="1400" b="0" i="1" baseline="0" dirty="0" smtClean="0"/>
                        <a:t> is your favourite hobby?)</a:t>
                      </a:r>
                      <a:endParaRPr lang="en-GB" sz="2000" b="0" i="1" dirty="0"/>
                    </a:p>
                  </a:txBody>
                  <a:tcPr/>
                </a:tc>
              </a:tr>
              <a:tr h="389784">
                <a:tc>
                  <a:txBody>
                    <a:bodyPr/>
                    <a:lstStyle/>
                    <a:p>
                      <a:pPr algn="ctr"/>
                      <a:r>
                        <a:rPr lang="en-GB" sz="1800" dirty="0" smtClean="0"/>
                        <a:t>2</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¿C____________</a:t>
                      </a:r>
                      <a:r>
                        <a:rPr lang="en-GB" sz="1800" b="0" baseline="0" dirty="0" smtClean="0"/>
                        <a:t> lo </a:t>
                      </a:r>
                      <a:r>
                        <a:rPr lang="en-GB" sz="1800" b="0" baseline="0" dirty="0" err="1" smtClean="0"/>
                        <a:t>empezaste</a:t>
                      </a:r>
                      <a:r>
                        <a:rPr lang="en-GB" sz="1800" b="0" baseline="0" dirty="0" smtClean="0"/>
                        <a:t>? </a:t>
                      </a:r>
                      <a:r>
                        <a:rPr lang="en-GB" sz="1800" b="0" i="1" dirty="0" smtClean="0"/>
                        <a:t>(When did you start it?</a:t>
                      </a:r>
                      <a:r>
                        <a:rPr lang="en-GB" sz="1800" b="0" i="1" baseline="0" dirty="0" smtClean="0"/>
                        <a:t>)</a:t>
                      </a:r>
                      <a:endParaRPr lang="en-GB" sz="2800" b="0" i="1" dirty="0" smtClean="0"/>
                    </a:p>
                  </a:txBody>
                  <a:tcPr/>
                </a:tc>
              </a:tr>
              <a:tr h="389784">
                <a:tc>
                  <a:txBody>
                    <a:bodyPr/>
                    <a:lstStyle/>
                    <a:p>
                      <a:pPr algn="ctr"/>
                      <a:r>
                        <a:rPr lang="en-GB" sz="1800" dirty="0" smtClean="0"/>
                        <a:t>3</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¿A</a:t>
                      </a:r>
                      <a:r>
                        <a:rPr lang="en-GB" sz="1800" baseline="0" dirty="0" smtClean="0"/>
                        <a:t>____________ a </a:t>
                      </a:r>
                      <a:r>
                        <a:rPr lang="en-GB" sz="1800" baseline="0" dirty="0" err="1" smtClean="0"/>
                        <a:t>alguien</a:t>
                      </a:r>
                      <a:r>
                        <a:rPr lang="en-GB" sz="1800" baseline="0" dirty="0" smtClean="0"/>
                        <a:t>? </a:t>
                      </a:r>
                      <a:r>
                        <a:rPr lang="en-GB" sz="1800" b="0" i="1" dirty="0" smtClean="0"/>
                        <a:t>(Do you admire anyone?</a:t>
                      </a:r>
                      <a:r>
                        <a:rPr lang="en-GB" sz="1800" b="0" i="1" baseline="0" dirty="0" smtClean="0"/>
                        <a:t>)</a:t>
                      </a:r>
                      <a:endParaRPr lang="en-GB" sz="2800" b="0" i="1" dirty="0" smtClean="0"/>
                    </a:p>
                  </a:txBody>
                  <a:tcPr/>
                </a:tc>
              </a:tr>
              <a:tr h="389784">
                <a:tc>
                  <a:txBody>
                    <a:bodyPr/>
                    <a:lstStyle/>
                    <a:p>
                      <a:pPr algn="ctr"/>
                      <a:r>
                        <a:rPr lang="en-GB" sz="1800" dirty="0" smtClean="0"/>
                        <a:t>4</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a:t>
                      </a:r>
                      <a:r>
                        <a:rPr lang="en-GB" sz="1800" b="0" dirty="0" err="1" smtClean="0"/>
                        <a:t>Tienes</a:t>
                      </a:r>
                      <a:r>
                        <a:rPr lang="en-GB" sz="1800" b="0" dirty="0" smtClean="0"/>
                        <a:t> </a:t>
                      </a:r>
                      <a:r>
                        <a:rPr lang="en-GB" sz="1800" b="0" dirty="0" err="1" smtClean="0"/>
                        <a:t>una</a:t>
                      </a:r>
                      <a:r>
                        <a:rPr lang="en-GB" sz="1800" b="0" dirty="0" smtClean="0"/>
                        <a:t> __________ </a:t>
                      </a:r>
                      <a:r>
                        <a:rPr lang="en-GB" sz="1800" b="0" dirty="0" err="1" smtClean="0"/>
                        <a:t>preferida</a:t>
                      </a:r>
                      <a:r>
                        <a:rPr lang="en-GB" sz="1800" b="0" dirty="0" smtClean="0"/>
                        <a:t>? </a:t>
                      </a:r>
                      <a:r>
                        <a:rPr lang="en-GB" sz="1600" b="0" i="1" dirty="0" smtClean="0"/>
                        <a:t>(Do you have a favourite shop?</a:t>
                      </a:r>
                      <a:r>
                        <a:rPr lang="en-GB" sz="1600" b="0" i="1" baseline="0" dirty="0" smtClean="0"/>
                        <a:t>)</a:t>
                      </a:r>
                      <a:endParaRPr lang="en-GB" sz="2400" b="0" i="1" dirty="0" smtClean="0"/>
                    </a:p>
                  </a:txBody>
                  <a:tcPr/>
                </a:tc>
              </a:tr>
              <a:tr h="509076">
                <a:tc>
                  <a:txBody>
                    <a:bodyPr/>
                    <a:lstStyle/>
                    <a:p>
                      <a:pPr algn="ctr"/>
                      <a:r>
                        <a:rPr lang="en-GB" sz="1800" dirty="0" smtClean="0"/>
                        <a:t>5</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¿Hay o_______ c____________ </a:t>
                      </a:r>
                      <a:r>
                        <a:rPr lang="en-GB" sz="1800" b="0" dirty="0" err="1" smtClean="0"/>
                        <a:t>que</a:t>
                      </a:r>
                      <a:r>
                        <a:rPr lang="en-GB" sz="1800" b="0" dirty="0" smtClean="0"/>
                        <a:t> </a:t>
                      </a:r>
                      <a:r>
                        <a:rPr lang="en-GB" sz="1800" b="0" dirty="0" err="1" smtClean="0"/>
                        <a:t>te</a:t>
                      </a:r>
                      <a:r>
                        <a:rPr lang="en-GB" sz="1800" b="0" dirty="0" smtClean="0"/>
                        <a:t> </a:t>
                      </a:r>
                      <a:r>
                        <a:rPr lang="en-GB" sz="1800" b="0" dirty="0" err="1" smtClean="0"/>
                        <a:t>gustan</a:t>
                      </a:r>
                      <a:r>
                        <a:rPr lang="en-GB" sz="1800" b="0" dirty="0" smtClean="0"/>
                        <a:t> </a:t>
                      </a:r>
                      <a:r>
                        <a:rPr lang="en-GB" sz="1800" b="0" dirty="0" err="1" smtClean="0"/>
                        <a:t>hacer</a:t>
                      </a:r>
                      <a:r>
                        <a:rPr lang="en-GB" sz="1800" b="0" dirty="0" smtClean="0"/>
                        <a:t>? </a:t>
                      </a:r>
                      <a:br>
                        <a:rPr lang="en-GB" sz="1800" b="0" dirty="0" smtClean="0"/>
                      </a:br>
                      <a:r>
                        <a:rPr lang="en-GB" sz="1600" b="0" i="1" dirty="0" smtClean="0"/>
                        <a:t>(Are they other</a:t>
                      </a:r>
                      <a:r>
                        <a:rPr lang="en-GB" sz="1600" b="0" i="1" baseline="0" dirty="0" smtClean="0"/>
                        <a:t> things you like doing?)</a:t>
                      </a:r>
                      <a:endParaRPr lang="en-GB" sz="1600" b="0" dirty="0"/>
                    </a:p>
                  </a:txBody>
                  <a:tcPr/>
                </a:tc>
              </a:tr>
              <a:tr h="534530">
                <a:tc>
                  <a:txBody>
                    <a:bodyPr/>
                    <a:lstStyle/>
                    <a:p>
                      <a:pPr algn="ctr"/>
                      <a:r>
                        <a:rPr lang="en-GB" sz="1800" dirty="0" smtClean="0"/>
                        <a:t>6</a:t>
                      </a:r>
                      <a:endParaRPr lang="en-GB" sz="1800" dirty="0"/>
                    </a:p>
                  </a:txBody>
                  <a:tcPr/>
                </a:tc>
                <a:tc>
                  <a:txBody>
                    <a:bodyPr/>
                    <a:lstStyle/>
                    <a:p>
                      <a:r>
                        <a:rPr lang="en-GB" sz="1800" b="0" dirty="0" smtClean="0"/>
                        <a:t>¿</a:t>
                      </a:r>
                      <a:r>
                        <a:rPr lang="en-GB" sz="1800" b="0" dirty="0" err="1" smtClean="0"/>
                        <a:t>Qué</a:t>
                      </a:r>
                      <a:r>
                        <a:rPr lang="en-GB" sz="1800" b="0" dirty="0" smtClean="0"/>
                        <a:t> h____________</a:t>
                      </a:r>
                      <a:r>
                        <a:rPr lang="en-GB" sz="1800" b="0" baseline="0" dirty="0" smtClean="0"/>
                        <a:t> el fin de </a:t>
                      </a:r>
                      <a:r>
                        <a:rPr lang="en-GB" sz="1800" b="0" baseline="0" dirty="0" err="1" smtClean="0"/>
                        <a:t>semana</a:t>
                      </a:r>
                      <a:r>
                        <a:rPr lang="en-GB" sz="1800" b="0" baseline="0" dirty="0" smtClean="0"/>
                        <a:t> p____________? </a:t>
                      </a:r>
                      <a:br>
                        <a:rPr lang="en-GB" sz="1800" b="0" baseline="0" dirty="0" smtClean="0"/>
                      </a:br>
                      <a:r>
                        <a:rPr lang="en-GB" sz="1800" b="0" i="1" baseline="0" dirty="0" smtClean="0"/>
                        <a:t>(What did you do last weekend?</a:t>
                      </a:r>
                      <a:endParaRPr lang="en-GB" sz="1800" b="0" i="1" dirty="0"/>
                    </a:p>
                  </a:txBody>
                  <a:tcPr/>
                </a:tc>
              </a:tr>
              <a:tr h="389784">
                <a:tc>
                  <a:txBody>
                    <a:bodyPr/>
                    <a:lstStyle/>
                    <a:p>
                      <a:pPr algn="ctr"/>
                      <a:r>
                        <a:rPr lang="en-GB" sz="1800" dirty="0" smtClean="0"/>
                        <a:t>7</a:t>
                      </a:r>
                      <a:endParaRPr lang="en-GB" sz="1800" dirty="0"/>
                    </a:p>
                  </a:txBody>
                  <a:tcPr/>
                </a:tc>
                <a:tc>
                  <a:txBody>
                    <a:bodyPr/>
                    <a:lstStyle/>
                    <a:p>
                      <a:r>
                        <a:rPr lang="en-GB" sz="1800" b="0" dirty="0" smtClean="0"/>
                        <a:t>¿A____________ </a:t>
                      </a:r>
                      <a:r>
                        <a:rPr lang="en-GB" sz="1800" b="0" dirty="0" err="1" smtClean="0"/>
                        <a:t>fuiste</a:t>
                      </a:r>
                      <a:r>
                        <a:rPr lang="en-GB" sz="1800" b="0" dirty="0" smtClean="0"/>
                        <a:t>? </a:t>
                      </a:r>
                      <a:r>
                        <a:rPr lang="en-GB" sz="1800" b="0" i="1" dirty="0" smtClean="0"/>
                        <a:t>(Where did you go?)</a:t>
                      </a:r>
                      <a:endParaRPr lang="en-GB" sz="1800" b="0" i="1" dirty="0"/>
                    </a:p>
                  </a:txBody>
                  <a:tcPr/>
                </a:tc>
              </a:tr>
              <a:tr h="534530">
                <a:tc>
                  <a:txBody>
                    <a:bodyPr/>
                    <a:lstStyle/>
                    <a:p>
                      <a:pPr algn="ctr"/>
                      <a:r>
                        <a:rPr lang="en-GB" sz="1800" dirty="0" smtClean="0"/>
                        <a:t>8</a:t>
                      </a:r>
                      <a:endParaRPr lang="en-GB" sz="1800" dirty="0"/>
                    </a:p>
                  </a:txBody>
                  <a:tcPr/>
                </a:tc>
                <a:tc>
                  <a:txBody>
                    <a:bodyPr/>
                    <a:lstStyle/>
                    <a:p>
                      <a:r>
                        <a:rPr lang="en-GB" sz="1800" b="0" dirty="0" smtClean="0"/>
                        <a:t>¿</a:t>
                      </a:r>
                      <a:r>
                        <a:rPr lang="en-GB" sz="1800" b="0" dirty="0" err="1" smtClean="0"/>
                        <a:t>Qué</a:t>
                      </a:r>
                      <a:r>
                        <a:rPr lang="en-GB" sz="1800" b="0" dirty="0" smtClean="0"/>
                        <a:t> p__________ </a:t>
                      </a:r>
                      <a:r>
                        <a:rPr lang="en-GB" sz="1800" b="0" dirty="0" err="1" smtClean="0"/>
                        <a:t>tienes</a:t>
                      </a:r>
                      <a:r>
                        <a:rPr lang="en-GB" sz="1800" b="0" dirty="0" smtClean="0"/>
                        <a:t> </a:t>
                      </a:r>
                      <a:r>
                        <a:rPr lang="en-GB" sz="1800" b="0" dirty="0" err="1" smtClean="0"/>
                        <a:t>para</a:t>
                      </a:r>
                      <a:r>
                        <a:rPr lang="en-GB" sz="1800" b="0" dirty="0" smtClean="0"/>
                        <a:t> el p__________ f__ de s________? </a:t>
                      </a:r>
                      <a:br>
                        <a:rPr lang="en-GB" sz="1800" b="0" dirty="0" smtClean="0"/>
                      </a:br>
                      <a:r>
                        <a:rPr lang="en-GB" sz="1800" b="0" i="1" dirty="0" smtClean="0"/>
                        <a:t>(What are</a:t>
                      </a:r>
                      <a:r>
                        <a:rPr lang="en-GB" sz="1800" b="0" i="1" baseline="0" dirty="0" smtClean="0"/>
                        <a:t> you planning to do next weekend?)</a:t>
                      </a:r>
                      <a:endParaRPr lang="en-GB" sz="1800" b="0" i="1" dirty="0"/>
                    </a:p>
                  </a:txBody>
                  <a:tcPr/>
                </a:tc>
              </a:tr>
              <a:tr h="534530">
                <a:tc>
                  <a:txBody>
                    <a:bodyPr/>
                    <a:lstStyle/>
                    <a:p>
                      <a:pPr algn="ctr"/>
                      <a:r>
                        <a:rPr lang="en-GB" sz="1800" dirty="0" smtClean="0"/>
                        <a:t>9</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Y </a:t>
                      </a:r>
                      <a:r>
                        <a:rPr lang="en-GB" sz="1800" b="0" dirty="0" err="1" smtClean="0"/>
                        <a:t>tu</a:t>
                      </a:r>
                      <a:r>
                        <a:rPr lang="en-GB" sz="1800" b="0" dirty="0" smtClean="0"/>
                        <a:t> </a:t>
                      </a:r>
                      <a:r>
                        <a:rPr lang="en-GB" sz="1800" b="0" dirty="0" err="1" smtClean="0"/>
                        <a:t>programa</a:t>
                      </a:r>
                      <a:r>
                        <a:rPr lang="en-GB" sz="1800" b="0" dirty="0" smtClean="0"/>
                        <a:t> </a:t>
                      </a:r>
                      <a:r>
                        <a:rPr lang="en-GB" sz="1800" b="0" dirty="0" err="1" smtClean="0"/>
                        <a:t>favorito</a:t>
                      </a:r>
                      <a:r>
                        <a:rPr lang="en-GB" sz="1800" b="0" dirty="0" smtClean="0"/>
                        <a:t>, ¿d__________</a:t>
                      </a:r>
                      <a:r>
                        <a:rPr lang="en-GB" sz="1800" b="0" baseline="0" dirty="0" smtClean="0"/>
                        <a:t> </a:t>
                      </a:r>
                      <a:r>
                        <a:rPr lang="en-GB" sz="1800" b="0" baseline="0" dirty="0" err="1" smtClean="0"/>
                        <a:t>tiene</a:t>
                      </a:r>
                      <a:r>
                        <a:rPr lang="en-GB" sz="1800" b="0" baseline="0" dirty="0" smtClean="0"/>
                        <a:t> l_________? </a:t>
                      </a:r>
                      <a:br>
                        <a:rPr lang="en-GB" sz="1800" b="0" baseline="0" dirty="0" smtClean="0"/>
                      </a:br>
                      <a:r>
                        <a:rPr lang="en-GB" sz="1800" b="0" i="1" dirty="0" smtClean="0"/>
                        <a:t>(Your favourite</a:t>
                      </a:r>
                      <a:r>
                        <a:rPr lang="en-GB" sz="1800" b="0" i="1" baseline="0" dirty="0" smtClean="0"/>
                        <a:t> programme, where is it set?)</a:t>
                      </a:r>
                      <a:endParaRPr lang="en-GB" sz="1800" b="0" i="1" dirty="0" smtClean="0"/>
                    </a:p>
                  </a:txBody>
                  <a:tcPr/>
                </a:tc>
              </a:tr>
              <a:tr h="389784">
                <a:tc>
                  <a:txBody>
                    <a:bodyPr/>
                    <a:lstStyle/>
                    <a:p>
                      <a:pPr algn="ctr"/>
                      <a:r>
                        <a:rPr lang="en-GB" sz="1800" dirty="0" smtClean="0"/>
                        <a:t>10</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¿De </a:t>
                      </a:r>
                      <a:r>
                        <a:rPr lang="en-GB" sz="1800" b="0" dirty="0" err="1" smtClean="0"/>
                        <a:t>qué</a:t>
                      </a:r>
                      <a:r>
                        <a:rPr lang="en-GB" sz="1800" b="0" dirty="0" smtClean="0"/>
                        <a:t> t___________? </a:t>
                      </a:r>
                      <a:r>
                        <a:rPr lang="en-GB" sz="1800" b="0" i="1" dirty="0" smtClean="0"/>
                        <a:t>(What’s it about?)</a:t>
                      </a:r>
                    </a:p>
                  </a:txBody>
                  <a:tcPr/>
                </a:tc>
              </a:tr>
              <a:tr h="389784">
                <a:tc>
                  <a:txBody>
                    <a:bodyPr/>
                    <a:lstStyle/>
                    <a:p>
                      <a:pPr algn="ctr"/>
                      <a:r>
                        <a:rPr lang="en-GB" sz="1800" dirty="0" smtClean="0"/>
                        <a:t>11</a:t>
                      </a:r>
                      <a:endParaRPr lang="en-GB"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0" dirty="0" smtClean="0"/>
                        <a:t>¿</a:t>
                      </a:r>
                      <a:r>
                        <a:rPr lang="en-GB" sz="1800" b="0" dirty="0" err="1" smtClean="0"/>
                        <a:t>Te</a:t>
                      </a:r>
                      <a:r>
                        <a:rPr lang="en-GB" sz="1800" b="0" dirty="0" smtClean="0"/>
                        <a:t> g_____________ los </a:t>
                      </a:r>
                      <a:r>
                        <a:rPr lang="en-GB" sz="1800" b="0" dirty="0" err="1" smtClean="0"/>
                        <a:t>medios</a:t>
                      </a:r>
                      <a:r>
                        <a:rPr lang="en-GB" sz="1800" b="0" dirty="0" smtClean="0"/>
                        <a:t> s___________? </a:t>
                      </a:r>
                      <a:r>
                        <a:rPr lang="en-GB" sz="1800" b="0" i="1" dirty="0" smtClean="0"/>
                        <a:t>(Do you like social media?)</a:t>
                      </a:r>
                    </a:p>
                  </a:txBody>
                  <a:tcPr/>
                </a:tc>
              </a:tr>
              <a:tr h="534530">
                <a:tc>
                  <a:txBody>
                    <a:bodyPr/>
                    <a:lstStyle/>
                    <a:p>
                      <a:pPr algn="ctr"/>
                      <a:r>
                        <a:rPr lang="en-GB" sz="1800" dirty="0" smtClean="0"/>
                        <a:t>12</a:t>
                      </a:r>
                      <a:endParaRPr lang="en-GB" sz="1800" dirty="0"/>
                    </a:p>
                  </a:txBody>
                  <a:tcPr/>
                </a:tc>
                <a:tc>
                  <a:txBody>
                    <a:bodyPr/>
                    <a:lstStyle/>
                    <a:p>
                      <a:r>
                        <a:rPr lang="en-GB" sz="1800" b="0" dirty="0" smtClean="0"/>
                        <a:t>¿</a:t>
                      </a:r>
                      <a:r>
                        <a:rPr lang="en-GB" sz="1800" b="0" dirty="0" err="1" smtClean="0"/>
                        <a:t>Te</a:t>
                      </a:r>
                      <a:r>
                        <a:rPr lang="en-GB" sz="1800" b="0" dirty="0" smtClean="0"/>
                        <a:t> </a:t>
                      </a:r>
                      <a:r>
                        <a:rPr lang="en-GB" sz="1800" b="0" dirty="0" err="1" smtClean="0"/>
                        <a:t>gustaría</a:t>
                      </a:r>
                      <a:r>
                        <a:rPr lang="en-GB" sz="1800" b="0" dirty="0" smtClean="0"/>
                        <a:t> p___________ </a:t>
                      </a:r>
                      <a:r>
                        <a:rPr lang="en-GB" sz="1800" b="0" dirty="0" err="1" smtClean="0"/>
                        <a:t>algún</a:t>
                      </a:r>
                      <a:r>
                        <a:rPr lang="en-GB" sz="1800" b="0" dirty="0" smtClean="0"/>
                        <a:t> </a:t>
                      </a:r>
                      <a:r>
                        <a:rPr lang="en-GB" sz="1800" b="0" dirty="0" err="1" smtClean="0"/>
                        <a:t>deporte</a:t>
                      </a:r>
                      <a:r>
                        <a:rPr lang="en-GB" sz="1800" b="0" dirty="0" smtClean="0"/>
                        <a:t> o_____________? </a:t>
                      </a:r>
                      <a:br>
                        <a:rPr lang="en-GB" sz="1800" b="0" dirty="0" smtClean="0"/>
                      </a:br>
                      <a:r>
                        <a:rPr lang="en-GB" sz="1800" b="0" i="1" dirty="0" smtClean="0"/>
                        <a:t>(Would</a:t>
                      </a:r>
                      <a:r>
                        <a:rPr lang="en-GB" sz="1800" b="0" i="1" baseline="0" dirty="0" smtClean="0"/>
                        <a:t> you like to try an </a:t>
                      </a:r>
                      <a:r>
                        <a:rPr lang="en-GB" sz="1800" b="0" i="1" baseline="0" dirty="0" err="1" smtClean="0"/>
                        <a:t>olympic</a:t>
                      </a:r>
                      <a:r>
                        <a:rPr lang="en-GB" sz="1800" b="0" i="1" baseline="0" dirty="0" smtClean="0"/>
                        <a:t> sport?)</a:t>
                      </a:r>
                      <a:endParaRPr lang="en-GB" sz="1800" b="0" i="1" dirty="0"/>
                    </a:p>
                  </a:txBody>
                  <a:tcPr/>
                </a:tc>
              </a:tr>
            </a:tbl>
          </a:graphicData>
        </a:graphic>
      </p:graphicFrame>
      <p:sp>
        <p:nvSpPr>
          <p:cNvPr id="3" name="TextBox 2"/>
          <p:cNvSpPr txBox="1"/>
          <p:nvPr/>
        </p:nvSpPr>
        <p:spPr>
          <a:xfrm>
            <a:off x="2123728" y="332656"/>
            <a:ext cx="1584176" cy="400110"/>
          </a:xfrm>
          <a:prstGeom prst="rect">
            <a:avLst/>
          </a:prstGeom>
          <a:noFill/>
        </p:spPr>
        <p:txBody>
          <a:bodyPr wrap="square" rtlCol="0">
            <a:spAutoFit/>
          </a:bodyPr>
          <a:lstStyle/>
          <a:p>
            <a:r>
              <a:rPr lang="en-GB" sz="2000" b="1" dirty="0" err="1" smtClean="0">
                <a:solidFill>
                  <a:srgbClr val="0066FF"/>
                </a:solidFill>
              </a:rPr>
              <a:t>asatiempo</a:t>
            </a:r>
            <a:endParaRPr lang="en-GB" sz="2000" b="1" dirty="0">
              <a:solidFill>
                <a:srgbClr val="0066FF"/>
              </a:solidFill>
            </a:endParaRPr>
          </a:p>
        </p:txBody>
      </p:sp>
      <p:sp>
        <p:nvSpPr>
          <p:cNvPr id="4" name="TextBox 3"/>
          <p:cNvSpPr txBox="1"/>
          <p:nvPr/>
        </p:nvSpPr>
        <p:spPr>
          <a:xfrm>
            <a:off x="3779912" y="328246"/>
            <a:ext cx="1584176" cy="400110"/>
          </a:xfrm>
          <a:prstGeom prst="rect">
            <a:avLst/>
          </a:prstGeom>
          <a:noFill/>
        </p:spPr>
        <p:txBody>
          <a:bodyPr wrap="square" rtlCol="0">
            <a:spAutoFit/>
          </a:bodyPr>
          <a:lstStyle/>
          <a:p>
            <a:r>
              <a:rPr lang="en-GB" sz="2000" b="1" dirty="0" err="1" smtClean="0">
                <a:solidFill>
                  <a:srgbClr val="0066FF"/>
                </a:solidFill>
              </a:rPr>
              <a:t>referido</a:t>
            </a:r>
            <a:endParaRPr lang="en-GB" sz="2000" b="1" dirty="0">
              <a:solidFill>
                <a:srgbClr val="0066FF"/>
              </a:solidFill>
            </a:endParaRPr>
          </a:p>
        </p:txBody>
      </p:sp>
      <p:sp>
        <p:nvSpPr>
          <p:cNvPr id="5" name="TextBox 4"/>
          <p:cNvSpPr txBox="1"/>
          <p:nvPr/>
        </p:nvSpPr>
        <p:spPr>
          <a:xfrm>
            <a:off x="1115616" y="908720"/>
            <a:ext cx="1584176" cy="400110"/>
          </a:xfrm>
          <a:prstGeom prst="rect">
            <a:avLst/>
          </a:prstGeom>
          <a:noFill/>
        </p:spPr>
        <p:txBody>
          <a:bodyPr wrap="square" rtlCol="0">
            <a:spAutoFit/>
          </a:bodyPr>
          <a:lstStyle/>
          <a:p>
            <a:r>
              <a:rPr lang="en-GB" sz="2000" b="1" dirty="0" err="1" smtClean="0">
                <a:solidFill>
                  <a:srgbClr val="0066FF"/>
                </a:solidFill>
              </a:rPr>
              <a:t>uándo</a:t>
            </a:r>
            <a:endParaRPr lang="en-GB" sz="2000" b="1" dirty="0">
              <a:solidFill>
                <a:srgbClr val="0066FF"/>
              </a:solidFill>
            </a:endParaRPr>
          </a:p>
        </p:txBody>
      </p:sp>
      <p:sp>
        <p:nvSpPr>
          <p:cNvPr id="6" name="TextBox 5"/>
          <p:cNvSpPr txBox="1"/>
          <p:nvPr/>
        </p:nvSpPr>
        <p:spPr>
          <a:xfrm>
            <a:off x="1187624" y="1268760"/>
            <a:ext cx="1584176" cy="400110"/>
          </a:xfrm>
          <a:prstGeom prst="rect">
            <a:avLst/>
          </a:prstGeom>
          <a:noFill/>
        </p:spPr>
        <p:txBody>
          <a:bodyPr wrap="square" rtlCol="0">
            <a:spAutoFit/>
          </a:bodyPr>
          <a:lstStyle/>
          <a:p>
            <a:r>
              <a:rPr lang="en-GB" sz="2000" b="1" dirty="0" err="1" smtClean="0">
                <a:solidFill>
                  <a:srgbClr val="0066FF"/>
                </a:solidFill>
              </a:rPr>
              <a:t>dmiras</a:t>
            </a:r>
            <a:endParaRPr lang="en-GB" sz="2000" b="1" dirty="0">
              <a:solidFill>
                <a:srgbClr val="0066FF"/>
              </a:solidFill>
            </a:endParaRPr>
          </a:p>
        </p:txBody>
      </p:sp>
      <p:sp>
        <p:nvSpPr>
          <p:cNvPr id="7" name="TextBox 6"/>
          <p:cNvSpPr txBox="1"/>
          <p:nvPr/>
        </p:nvSpPr>
        <p:spPr>
          <a:xfrm>
            <a:off x="2195736" y="1700953"/>
            <a:ext cx="1584176" cy="400110"/>
          </a:xfrm>
          <a:prstGeom prst="rect">
            <a:avLst/>
          </a:prstGeom>
          <a:noFill/>
        </p:spPr>
        <p:txBody>
          <a:bodyPr wrap="square" rtlCol="0">
            <a:spAutoFit/>
          </a:bodyPr>
          <a:lstStyle/>
          <a:p>
            <a:r>
              <a:rPr lang="en-GB" sz="2000" b="1" dirty="0" err="1" smtClean="0">
                <a:solidFill>
                  <a:srgbClr val="0066FF"/>
                </a:solidFill>
              </a:rPr>
              <a:t>tienda</a:t>
            </a:r>
            <a:endParaRPr lang="en-GB" sz="2000" b="1" dirty="0">
              <a:solidFill>
                <a:srgbClr val="0066FF"/>
              </a:solidFill>
            </a:endParaRPr>
          </a:p>
        </p:txBody>
      </p:sp>
      <p:sp>
        <p:nvSpPr>
          <p:cNvPr id="8" name="TextBox 7"/>
          <p:cNvSpPr txBox="1"/>
          <p:nvPr/>
        </p:nvSpPr>
        <p:spPr>
          <a:xfrm>
            <a:off x="1547664" y="2060848"/>
            <a:ext cx="1584176" cy="400110"/>
          </a:xfrm>
          <a:prstGeom prst="rect">
            <a:avLst/>
          </a:prstGeom>
          <a:noFill/>
        </p:spPr>
        <p:txBody>
          <a:bodyPr wrap="square" rtlCol="0">
            <a:spAutoFit/>
          </a:bodyPr>
          <a:lstStyle/>
          <a:p>
            <a:r>
              <a:rPr lang="en-GB" sz="2000" b="1" dirty="0" err="1" smtClean="0">
                <a:solidFill>
                  <a:srgbClr val="0066FF"/>
                </a:solidFill>
              </a:rPr>
              <a:t>tras</a:t>
            </a:r>
            <a:endParaRPr lang="en-GB" sz="2000" b="1" dirty="0">
              <a:solidFill>
                <a:srgbClr val="0066FF"/>
              </a:solidFill>
            </a:endParaRPr>
          </a:p>
        </p:txBody>
      </p:sp>
      <p:sp>
        <p:nvSpPr>
          <p:cNvPr id="9" name="TextBox 8"/>
          <p:cNvSpPr txBox="1"/>
          <p:nvPr/>
        </p:nvSpPr>
        <p:spPr>
          <a:xfrm>
            <a:off x="2555776" y="2060848"/>
            <a:ext cx="1584176" cy="400110"/>
          </a:xfrm>
          <a:prstGeom prst="rect">
            <a:avLst/>
          </a:prstGeom>
          <a:noFill/>
        </p:spPr>
        <p:txBody>
          <a:bodyPr wrap="square" rtlCol="0">
            <a:spAutoFit/>
          </a:bodyPr>
          <a:lstStyle/>
          <a:p>
            <a:r>
              <a:rPr lang="en-GB" sz="2000" b="1" dirty="0" err="1" smtClean="0">
                <a:solidFill>
                  <a:srgbClr val="0066FF"/>
                </a:solidFill>
              </a:rPr>
              <a:t>osas</a:t>
            </a:r>
            <a:endParaRPr lang="en-GB" sz="2000" b="1" dirty="0">
              <a:solidFill>
                <a:srgbClr val="0066FF"/>
              </a:solidFill>
            </a:endParaRPr>
          </a:p>
        </p:txBody>
      </p:sp>
      <p:sp>
        <p:nvSpPr>
          <p:cNvPr id="10" name="TextBox 9"/>
          <p:cNvSpPr txBox="1"/>
          <p:nvPr/>
        </p:nvSpPr>
        <p:spPr>
          <a:xfrm>
            <a:off x="1619672" y="2699628"/>
            <a:ext cx="1584176" cy="400110"/>
          </a:xfrm>
          <a:prstGeom prst="rect">
            <a:avLst/>
          </a:prstGeom>
          <a:noFill/>
        </p:spPr>
        <p:txBody>
          <a:bodyPr wrap="square" rtlCol="0">
            <a:spAutoFit/>
          </a:bodyPr>
          <a:lstStyle/>
          <a:p>
            <a:r>
              <a:rPr lang="en-GB" sz="2000" b="1" dirty="0" err="1" smtClean="0">
                <a:solidFill>
                  <a:srgbClr val="0066FF"/>
                </a:solidFill>
              </a:rPr>
              <a:t>iciste</a:t>
            </a:r>
            <a:endParaRPr lang="en-GB" sz="2000" b="1" dirty="0">
              <a:solidFill>
                <a:srgbClr val="0066FF"/>
              </a:solidFill>
            </a:endParaRPr>
          </a:p>
        </p:txBody>
      </p:sp>
      <p:sp>
        <p:nvSpPr>
          <p:cNvPr id="11" name="TextBox 10"/>
          <p:cNvSpPr txBox="1"/>
          <p:nvPr/>
        </p:nvSpPr>
        <p:spPr>
          <a:xfrm>
            <a:off x="4716016" y="2708920"/>
            <a:ext cx="1584176" cy="400110"/>
          </a:xfrm>
          <a:prstGeom prst="rect">
            <a:avLst/>
          </a:prstGeom>
          <a:noFill/>
        </p:spPr>
        <p:txBody>
          <a:bodyPr wrap="square" rtlCol="0">
            <a:spAutoFit/>
          </a:bodyPr>
          <a:lstStyle/>
          <a:p>
            <a:r>
              <a:rPr lang="en-GB" sz="2000" b="1" dirty="0" err="1" smtClean="0">
                <a:solidFill>
                  <a:srgbClr val="0066FF"/>
                </a:solidFill>
              </a:rPr>
              <a:t>asado</a:t>
            </a:r>
            <a:endParaRPr lang="en-GB" sz="2000" b="1" dirty="0">
              <a:solidFill>
                <a:srgbClr val="0066FF"/>
              </a:solidFill>
            </a:endParaRPr>
          </a:p>
        </p:txBody>
      </p:sp>
      <p:sp>
        <p:nvSpPr>
          <p:cNvPr id="12" name="TextBox 11"/>
          <p:cNvSpPr txBox="1"/>
          <p:nvPr/>
        </p:nvSpPr>
        <p:spPr>
          <a:xfrm>
            <a:off x="1167408" y="3356992"/>
            <a:ext cx="1584176" cy="400110"/>
          </a:xfrm>
          <a:prstGeom prst="rect">
            <a:avLst/>
          </a:prstGeom>
          <a:noFill/>
        </p:spPr>
        <p:txBody>
          <a:bodyPr wrap="square" rtlCol="0">
            <a:spAutoFit/>
          </a:bodyPr>
          <a:lstStyle/>
          <a:p>
            <a:r>
              <a:rPr lang="en-GB" sz="2000" b="1" dirty="0" err="1" smtClean="0">
                <a:solidFill>
                  <a:srgbClr val="0066FF"/>
                </a:solidFill>
              </a:rPr>
              <a:t>dónde</a:t>
            </a:r>
            <a:endParaRPr lang="en-GB" sz="2000" b="1" dirty="0">
              <a:solidFill>
                <a:srgbClr val="0066FF"/>
              </a:solidFill>
            </a:endParaRPr>
          </a:p>
        </p:txBody>
      </p:sp>
      <p:sp>
        <p:nvSpPr>
          <p:cNvPr id="13" name="TextBox 12"/>
          <p:cNvSpPr txBox="1"/>
          <p:nvPr/>
        </p:nvSpPr>
        <p:spPr>
          <a:xfrm>
            <a:off x="1547664" y="3717032"/>
            <a:ext cx="1584176" cy="400110"/>
          </a:xfrm>
          <a:prstGeom prst="rect">
            <a:avLst/>
          </a:prstGeom>
          <a:noFill/>
        </p:spPr>
        <p:txBody>
          <a:bodyPr wrap="square" rtlCol="0">
            <a:spAutoFit/>
          </a:bodyPr>
          <a:lstStyle/>
          <a:p>
            <a:r>
              <a:rPr lang="en-GB" sz="2000" b="1" dirty="0" smtClean="0">
                <a:solidFill>
                  <a:srgbClr val="0066FF"/>
                </a:solidFill>
              </a:rPr>
              <a:t>lanes</a:t>
            </a:r>
            <a:endParaRPr lang="en-GB" sz="2000" b="1" dirty="0">
              <a:solidFill>
                <a:srgbClr val="0066FF"/>
              </a:solidFill>
            </a:endParaRPr>
          </a:p>
        </p:txBody>
      </p:sp>
      <p:sp>
        <p:nvSpPr>
          <p:cNvPr id="14" name="TextBox 13"/>
          <p:cNvSpPr txBox="1"/>
          <p:nvPr/>
        </p:nvSpPr>
        <p:spPr>
          <a:xfrm>
            <a:off x="4175745" y="3717032"/>
            <a:ext cx="1584176" cy="400110"/>
          </a:xfrm>
          <a:prstGeom prst="rect">
            <a:avLst/>
          </a:prstGeom>
          <a:noFill/>
        </p:spPr>
        <p:txBody>
          <a:bodyPr wrap="square" rtlCol="0">
            <a:spAutoFit/>
          </a:bodyPr>
          <a:lstStyle/>
          <a:p>
            <a:r>
              <a:rPr lang="en-GB" sz="2000" b="1" dirty="0" err="1" smtClean="0">
                <a:solidFill>
                  <a:srgbClr val="0066FF"/>
                </a:solidFill>
              </a:rPr>
              <a:t>róximo</a:t>
            </a:r>
            <a:endParaRPr lang="en-GB" sz="2000" b="1" dirty="0">
              <a:solidFill>
                <a:srgbClr val="0066FF"/>
              </a:solidFill>
            </a:endParaRPr>
          </a:p>
        </p:txBody>
      </p:sp>
      <p:sp>
        <p:nvSpPr>
          <p:cNvPr id="15" name="TextBox 14"/>
          <p:cNvSpPr txBox="1"/>
          <p:nvPr/>
        </p:nvSpPr>
        <p:spPr>
          <a:xfrm>
            <a:off x="5436096" y="3717032"/>
            <a:ext cx="1584176" cy="400110"/>
          </a:xfrm>
          <a:prstGeom prst="rect">
            <a:avLst/>
          </a:prstGeom>
          <a:noFill/>
        </p:spPr>
        <p:txBody>
          <a:bodyPr wrap="square" rtlCol="0">
            <a:spAutoFit/>
          </a:bodyPr>
          <a:lstStyle/>
          <a:p>
            <a:r>
              <a:rPr lang="en-GB" sz="2000" b="1" dirty="0" smtClean="0">
                <a:solidFill>
                  <a:srgbClr val="0066FF"/>
                </a:solidFill>
              </a:rPr>
              <a:t>in</a:t>
            </a:r>
            <a:endParaRPr lang="en-GB" sz="2000" b="1" dirty="0">
              <a:solidFill>
                <a:srgbClr val="0066FF"/>
              </a:solidFill>
            </a:endParaRPr>
          </a:p>
        </p:txBody>
      </p:sp>
      <p:sp>
        <p:nvSpPr>
          <p:cNvPr id="16" name="TextBox 15"/>
          <p:cNvSpPr txBox="1"/>
          <p:nvPr/>
        </p:nvSpPr>
        <p:spPr>
          <a:xfrm>
            <a:off x="6084168" y="3717032"/>
            <a:ext cx="1584176" cy="400110"/>
          </a:xfrm>
          <a:prstGeom prst="rect">
            <a:avLst/>
          </a:prstGeom>
          <a:noFill/>
        </p:spPr>
        <p:txBody>
          <a:bodyPr wrap="square" rtlCol="0">
            <a:spAutoFit/>
          </a:bodyPr>
          <a:lstStyle/>
          <a:p>
            <a:r>
              <a:rPr lang="en-GB" sz="2000" b="1" dirty="0" err="1" smtClean="0">
                <a:solidFill>
                  <a:srgbClr val="0066FF"/>
                </a:solidFill>
              </a:rPr>
              <a:t>emana</a:t>
            </a:r>
            <a:endParaRPr lang="en-GB" sz="2000" b="1" dirty="0">
              <a:solidFill>
                <a:srgbClr val="0066FF"/>
              </a:solidFill>
            </a:endParaRPr>
          </a:p>
        </p:txBody>
      </p:sp>
      <p:sp>
        <p:nvSpPr>
          <p:cNvPr id="17" name="TextBox 16"/>
          <p:cNvSpPr txBox="1"/>
          <p:nvPr/>
        </p:nvSpPr>
        <p:spPr>
          <a:xfrm>
            <a:off x="3347864" y="4365104"/>
            <a:ext cx="1584176" cy="400110"/>
          </a:xfrm>
          <a:prstGeom prst="rect">
            <a:avLst/>
          </a:prstGeom>
          <a:noFill/>
        </p:spPr>
        <p:txBody>
          <a:bodyPr wrap="square" rtlCol="0">
            <a:spAutoFit/>
          </a:bodyPr>
          <a:lstStyle/>
          <a:p>
            <a:r>
              <a:rPr lang="en-GB" sz="2000" b="1" dirty="0" err="1" smtClean="0">
                <a:solidFill>
                  <a:srgbClr val="0066FF"/>
                </a:solidFill>
              </a:rPr>
              <a:t>ónde</a:t>
            </a:r>
            <a:endParaRPr lang="en-GB" sz="2000" b="1" dirty="0">
              <a:solidFill>
                <a:srgbClr val="0066FF"/>
              </a:solidFill>
            </a:endParaRPr>
          </a:p>
        </p:txBody>
      </p:sp>
      <p:sp>
        <p:nvSpPr>
          <p:cNvPr id="18" name="TextBox 17"/>
          <p:cNvSpPr txBox="1"/>
          <p:nvPr/>
        </p:nvSpPr>
        <p:spPr>
          <a:xfrm>
            <a:off x="5076056" y="4365104"/>
            <a:ext cx="1584176" cy="400110"/>
          </a:xfrm>
          <a:prstGeom prst="rect">
            <a:avLst/>
          </a:prstGeom>
          <a:noFill/>
        </p:spPr>
        <p:txBody>
          <a:bodyPr wrap="square" rtlCol="0">
            <a:spAutoFit/>
          </a:bodyPr>
          <a:lstStyle/>
          <a:p>
            <a:r>
              <a:rPr lang="en-GB" sz="2000" b="1" dirty="0" err="1" smtClean="0">
                <a:solidFill>
                  <a:srgbClr val="0066FF"/>
                </a:solidFill>
              </a:rPr>
              <a:t>ugar</a:t>
            </a:r>
            <a:endParaRPr lang="en-GB" sz="2000" b="1" dirty="0">
              <a:solidFill>
                <a:srgbClr val="0066FF"/>
              </a:solidFill>
            </a:endParaRPr>
          </a:p>
        </p:txBody>
      </p:sp>
      <p:sp>
        <p:nvSpPr>
          <p:cNvPr id="19" name="TextBox 18"/>
          <p:cNvSpPr txBox="1"/>
          <p:nvPr/>
        </p:nvSpPr>
        <p:spPr>
          <a:xfrm>
            <a:off x="1835696" y="5013176"/>
            <a:ext cx="1584176" cy="400110"/>
          </a:xfrm>
          <a:prstGeom prst="rect">
            <a:avLst/>
          </a:prstGeom>
          <a:noFill/>
        </p:spPr>
        <p:txBody>
          <a:bodyPr wrap="square" rtlCol="0">
            <a:spAutoFit/>
          </a:bodyPr>
          <a:lstStyle/>
          <a:p>
            <a:r>
              <a:rPr lang="en-GB" sz="2000" b="1" dirty="0" smtClean="0">
                <a:solidFill>
                  <a:srgbClr val="0066FF"/>
                </a:solidFill>
              </a:rPr>
              <a:t>rata</a:t>
            </a:r>
            <a:endParaRPr lang="en-GB" sz="2000" b="1" dirty="0">
              <a:solidFill>
                <a:srgbClr val="0066FF"/>
              </a:solidFill>
            </a:endParaRPr>
          </a:p>
        </p:txBody>
      </p:sp>
      <p:sp>
        <p:nvSpPr>
          <p:cNvPr id="20" name="TextBox 19"/>
          <p:cNvSpPr txBox="1"/>
          <p:nvPr/>
        </p:nvSpPr>
        <p:spPr>
          <a:xfrm>
            <a:off x="1475656" y="5413286"/>
            <a:ext cx="1584176" cy="400110"/>
          </a:xfrm>
          <a:prstGeom prst="rect">
            <a:avLst/>
          </a:prstGeom>
          <a:noFill/>
        </p:spPr>
        <p:txBody>
          <a:bodyPr wrap="square" rtlCol="0">
            <a:spAutoFit/>
          </a:bodyPr>
          <a:lstStyle/>
          <a:p>
            <a:r>
              <a:rPr lang="en-GB" sz="2000" b="1" dirty="0" err="1" smtClean="0">
                <a:solidFill>
                  <a:srgbClr val="0066FF"/>
                </a:solidFill>
              </a:rPr>
              <a:t>ustan</a:t>
            </a:r>
            <a:endParaRPr lang="en-GB" sz="2000" b="1" dirty="0">
              <a:solidFill>
                <a:srgbClr val="0066FF"/>
              </a:solidFill>
            </a:endParaRPr>
          </a:p>
        </p:txBody>
      </p:sp>
      <p:sp>
        <p:nvSpPr>
          <p:cNvPr id="21" name="TextBox 20"/>
          <p:cNvSpPr txBox="1"/>
          <p:nvPr/>
        </p:nvSpPr>
        <p:spPr>
          <a:xfrm>
            <a:off x="4110608" y="5373216"/>
            <a:ext cx="1584176" cy="400110"/>
          </a:xfrm>
          <a:prstGeom prst="rect">
            <a:avLst/>
          </a:prstGeom>
          <a:noFill/>
        </p:spPr>
        <p:txBody>
          <a:bodyPr wrap="square" rtlCol="0">
            <a:spAutoFit/>
          </a:bodyPr>
          <a:lstStyle/>
          <a:p>
            <a:r>
              <a:rPr lang="en-GB" sz="2000" b="1" dirty="0" err="1" smtClean="0">
                <a:solidFill>
                  <a:srgbClr val="0066FF"/>
                </a:solidFill>
              </a:rPr>
              <a:t>ociales</a:t>
            </a:r>
            <a:endParaRPr lang="en-GB" sz="2000" b="1" dirty="0">
              <a:solidFill>
                <a:srgbClr val="0066FF"/>
              </a:solidFill>
            </a:endParaRPr>
          </a:p>
        </p:txBody>
      </p:sp>
      <p:sp>
        <p:nvSpPr>
          <p:cNvPr id="22" name="TextBox 21"/>
          <p:cNvSpPr txBox="1"/>
          <p:nvPr/>
        </p:nvSpPr>
        <p:spPr>
          <a:xfrm>
            <a:off x="2195736" y="5765194"/>
            <a:ext cx="1584176" cy="400110"/>
          </a:xfrm>
          <a:prstGeom prst="rect">
            <a:avLst/>
          </a:prstGeom>
          <a:noFill/>
        </p:spPr>
        <p:txBody>
          <a:bodyPr wrap="square" rtlCol="0">
            <a:spAutoFit/>
          </a:bodyPr>
          <a:lstStyle/>
          <a:p>
            <a:r>
              <a:rPr lang="en-GB" sz="2000" b="1" dirty="0" err="1" smtClean="0">
                <a:solidFill>
                  <a:srgbClr val="0066FF"/>
                </a:solidFill>
              </a:rPr>
              <a:t>robar</a:t>
            </a:r>
            <a:endParaRPr lang="en-GB" sz="2000" b="1" dirty="0">
              <a:solidFill>
                <a:srgbClr val="0066FF"/>
              </a:solidFill>
            </a:endParaRPr>
          </a:p>
        </p:txBody>
      </p:sp>
      <p:sp>
        <p:nvSpPr>
          <p:cNvPr id="23" name="TextBox 22"/>
          <p:cNvSpPr txBox="1"/>
          <p:nvPr/>
        </p:nvSpPr>
        <p:spPr>
          <a:xfrm>
            <a:off x="4932040" y="5765194"/>
            <a:ext cx="1584176" cy="400110"/>
          </a:xfrm>
          <a:prstGeom prst="rect">
            <a:avLst/>
          </a:prstGeom>
          <a:noFill/>
        </p:spPr>
        <p:txBody>
          <a:bodyPr wrap="square" rtlCol="0">
            <a:spAutoFit/>
          </a:bodyPr>
          <a:lstStyle/>
          <a:p>
            <a:r>
              <a:rPr lang="en-GB" sz="2000" b="1" dirty="0" err="1" smtClean="0">
                <a:solidFill>
                  <a:srgbClr val="0066FF"/>
                </a:solidFill>
              </a:rPr>
              <a:t>límpico</a:t>
            </a:r>
            <a:endParaRPr lang="en-GB" sz="2000" b="1" dirty="0">
              <a:solidFill>
                <a:srgbClr val="0066FF"/>
              </a:solidFill>
            </a:endParaRPr>
          </a:p>
        </p:txBody>
      </p:sp>
    </p:spTree>
    <p:extLst>
      <p:ext uri="{BB962C8B-B14F-4D97-AF65-F5344CB8AC3E}">
        <p14:creationId xmlns:p14="http://schemas.microsoft.com/office/powerpoint/2010/main" val="3715333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fade">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fade">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fade">
                                      <p:cBhvr>
                                        <p:cTn id="87" dur="500"/>
                                        <p:tgtEl>
                                          <p:spTgt spid="19"/>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fade">
                                      <p:cBhvr>
                                        <p:cTn id="102" dur="500"/>
                                        <p:tgtEl>
                                          <p:spTgt spid="22"/>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23"/>
                                        </p:tgtEl>
                                        <p:attrNameLst>
                                          <p:attrName>style.visibility</p:attrName>
                                        </p:attrNameLst>
                                      </p:cBhvr>
                                      <p:to>
                                        <p:strVal val="visible"/>
                                      </p:to>
                                    </p:set>
                                    <p:animEffect transition="in" filter="fade">
                                      <p:cBhvr>
                                        <p:cTn id="10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256654" y="2420888"/>
            <a:ext cx="2520280" cy="12961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t>l</a:t>
            </a:r>
            <a:r>
              <a:rPr lang="en-GB" sz="3600" b="1" dirty="0" smtClean="0"/>
              <a:t>os </a:t>
            </a:r>
            <a:r>
              <a:rPr lang="en-GB" sz="3600" b="1" dirty="0" err="1" smtClean="0"/>
              <a:t>deportes</a:t>
            </a:r>
            <a:endParaRPr lang="en-GB" sz="3600" b="1" dirty="0"/>
          </a:p>
        </p:txBody>
      </p:sp>
      <p:cxnSp>
        <p:nvCxnSpPr>
          <p:cNvPr id="4" name="Elbow Connector 3"/>
          <p:cNvCxnSpPr>
            <a:stCxn id="2" idx="0"/>
            <a:endCxn id="5" idx="1"/>
          </p:cNvCxnSpPr>
          <p:nvPr/>
        </p:nvCxnSpPr>
        <p:spPr>
          <a:xfrm rot="5400000" flipH="1" flipV="1">
            <a:off x="5012449" y="917121"/>
            <a:ext cx="1008112" cy="1999422"/>
          </a:xfrm>
          <a:prstGeom prst="bent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6516216" y="404664"/>
            <a:ext cx="2376264" cy="2016224"/>
          </a:xfrm>
          <a:prstGeom prst="rect">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6629908" y="548680"/>
            <a:ext cx="360040" cy="36004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Heart 6"/>
          <p:cNvSpPr/>
          <p:nvPr/>
        </p:nvSpPr>
        <p:spPr>
          <a:xfrm>
            <a:off x="7056276" y="512676"/>
            <a:ext cx="426368" cy="432048"/>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p:cNvSpPr txBox="1"/>
          <p:nvPr/>
        </p:nvSpPr>
        <p:spPr>
          <a:xfrm>
            <a:off x="4716016" y="1497558"/>
            <a:ext cx="1368152" cy="923330"/>
          </a:xfrm>
          <a:prstGeom prst="rect">
            <a:avLst/>
          </a:prstGeom>
          <a:noFill/>
        </p:spPr>
        <p:txBody>
          <a:bodyPr wrap="square" rtlCol="0">
            <a:spAutoFit/>
          </a:bodyPr>
          <a:lstStyle/>
          <a:p>
            <a:r>
              <a:rPr lang="en-GB" dirty="0" smtClean="0"/>
              <a:t>One or two sports you like and why</a:t>
            </a:r>
            <a:endParaRPr lang="en-GB" dirty="0"/>
          </a:p>
        </p:txBody>
      </p:sp>
      <p:sp>
        <p:nvSpPr>
          <p:cNvPr id="9" name="Rectangle 8"/>
          <p:cNvSpPr/>
          <p:nvPr/>
        </p:nvSpPr>
        <p:spPr>
          <a:xfrm>
            <a:off x="6516216" y="2708920"/>
            <a:ext cx="2376264" cy="2016224"/>
          </a:xfrm>
          <a:prstGeom prst="rect">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Elbow Connector 11"/>
          <p:cNvCxnSpPr>
            <a:stCxn id="2" idx="3"/>
          </p:cNvCxnSpPr>
          <p:nvPr/>
        </p:nvCxnSpPr>
        <p:spPr>
          <a:xfrm flipV="1">
            <a:off x="5776934" y="2924944"/>
            <a:ext cx="739282" cy="144016"/>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716016" y="3801814"/>
            <a:ext cx="1744994" cy="646331"/>
          </a:xfrm>
          <a:prstGeom prst="rect">
            <a:avLst/>
          </a:prstGeom>
          <a:noFill/>
        </p:spPr>
        <p:txBody>
          <a:bodyPr wrap="square" rtlCol="0">
            <a:spAutoFit/>
          </a:bodyPr>
          <a:lstStyle/>
          <a:p>
            <a:r>
              <a:rPr lang="en-GB" dirty="0" smtClean="0"/>
              <a:t>Where? When?</a:t>
            </a:r>
            <a:br>
              <a:rPr lang="en-GB" dirty="0" smtClean="0"/>
            </a:br>
            <a:r>
              <a:rPr lang="en-GB" dirty="0" smtClean="0"/>
              <a:t>With whom?</a:t>
            </a:r>
            <a:endParaRPr lang="en-GB" dirty="0"/>
          </a:p>
        </p:txBody>
      </p:sp>
      <p:cxnSp>
        <p:nvCxnSpPr>
          <p:cNvPr id="24" name="Curved Connector 23"/>
          <p:cNvCxnSpPr>
            <a:stCxn id="2" idx="2"/>
          </p:cNvCxnSpPr>
          <p:nvPr/>
        </p:nvCxnSpPr>
        <p:spPr>
          <a:xfrm rot="16200000" flipH="1">
            <a:off x="4539596" y="3694229"/>
            <a:ext cx="1584176" cy="1629781"/>
          </a:xfrm>
          <a:prstGeom prst="curved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6528590" y="5085184"/>
            <a:ext cx="2376264" cy="1451790"/>
          </a:xfrm>
          <a:prstGeom prst="rect">
            <a:avLst/>
          </a:prstGeom>
          <a:solidFill>
            <a:srgbClr val="99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4716016" y="5487913"/>
            <a:ext cx="1744994" cy="923330"/>
          </a:xfrm>
          <a:prstGeom prst="rect">
            <a:avLst/>
          </a:prstGeom>
          <a:noFill/>
        </p:spPr>
        <p:txBody>
          <a:bodyPr wrap="square" rtlCol="0">
            <a:spAutoFit/>
          </a:bodyPr>
          <a:lstStyle/>
          <a:p>
            <a:r>
              <a:rPr lang="en-GB" dirty="0" smtClean="0"/>
              <a:t>Say a sport that someone else you know likes.</a:t>
            </a:r>
            <a:endParaRPr lang="en-GB" dirty="0"/>
          </a:p>
        </p:txBody>
      </p:sp>
      <p:sp>
        <p:nvSpPr>
          <p:cNvPr id="30" name="Rectangle 29"/>
          <p:cNvSpPr/>
          <p:nvPr/>
        </p:nvSpPr>
        <p:spPr>
          <a:xfrm>
            <a:off x="467544" y="4869160"/>
            <a:ext cx="3816423" cy="1883838"/>
          </a:xfrm>
          <a:prstGeom prst="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367932" y="3663314"/>
            <a:ext cx="3411979" cy="646331"/>
          </a:xfrm>
          <a:prstGeom prst="rect">
            <a:avLst/>
          </a:prstGeom>
          <a:noFill/>
        </p:spPr>
        <p:txBody>
          <a:bodyPr wrap="square" rtlCol="0">
            <a:spAutoFit/>
          </a:bodyPr>
          <a:lstStyle/>
          <a:p>
            <a:r>
              <a:rPr lang="en-GB" dirty="0" smtClean="0"/>
              <a:t>What you did last weekend (+extra detail + opinion)</a:t>
            </a:r>
            <a:endParaRPr lang="en-GB" dirty="0"/>
          </a:p>
        </p:txBody>
      </p:sp>
      <p:cxnSp>
        <p:nvCxnSpPr>
          <p:cNvPr id="33" name="Elbow Connector 32"/>
          <p:cNvCxnSpPr>
            <a:stCxn id="2" idx="1"/>
            <a:endCxn id="34" idx="3"/>
          </p:cNvCxnSpPr>
          <p:nvPr/>
        </p:nvCxnSpPr>
        <p:spPr>
          <a:xfrm rot="10800000">
            <a:off x="2375756" y="1295808"/>
            <a:ext cx="880899" cy="1773152"/>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15752" y="287696"/>
            <a:ext cx="2160003" cy="201622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TextBox 37"/>
          <p:cNvSpPr txBox="1"/>
          <p:nvPr/>
        </p:nvSpPr>
        <p:spPr>
          <a:xfrm>
            <a:off x="251520" y="2607295"/>
            <a:ext cx="2448272" cy="646331"/>
          </a:xfrm>
          <a:prstGeom prst="rect">
            <a:avLst/>
          </a:prstGeom>
          <a:noFill/>
        </p:spPr>
        <p:txBody>
          <a:bodyPr wrap="square" rtlCol="0">
            <a:spAutoFit/>
          </a:bodyPr>
          <a:lstStyle/>
          <a:p>
            <a:r>
              <a:rPr lang="en-GB" dirty="0" smtClean="0"/>
              <a:t>Your plans for next weekend + extra details</a:t>
            </a:r>
            <a:endParaRPr lang="en-GB" dirty="0"/>
          </a:p>
        </p:txBody>
      </p:sp>
      <p:cxnSp>
        <p:nvCxnSpPr>
          <p:cNvPr id="43" name="Elbow Connector 42"/>
          <p:cNvCxnSpPr>
            <a:stCxn id="2" idx="2"/>
            <a:endCxn id="30" idx="0"/>
          </p:cNvCxnSpPr>
          <p:nvPr/>
        </p:nvCxnSpPr>
        <p:spPr>
          <a:xfrm rot="5400000">
            <a:off x="2870211" y="3222577"/>
            <a:ext cx="1152128" cy="2141038"/>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483768" y="170637"/>
            <a:ext cx="3905234" cy="954107"/>
          </a:xfrm>
          <a:prstGeom prst="rect">
            <a:avLst/>
          </a:prstGeom>
          <a:noFill/>
          <a:ln>
            <a:solidFill>
              <a:schemeClr val="tx1"/>
            </a:solidFill>
          </a:ln>
        </p:spPr>
        <p:txBody>
          <a:bodyPr wrap="square" rtlCol="0">
            <a:spAutoFit/>
          </a:bodyPr>
          <a:lstStyle/>
          <a:p>
            <a:pPr algn="ctr"/>
            <a:r>
              <a:rPr lang="en-GB" sz="1400" dirty="0" smtClean="0"/>
              <a:t>Write a 30-second mini-presentation about sports using this as a framework. Then do a prompt sheet with 10 words maximum and practise until you can deliver the presentation with only the prompts.</a:t>
            </a:r>
            <a:endParaRPr lang="en-GB" sz="1400" dirty="0"/>
          </a:p>
        </p:txBody>
      </p:sp>
    </p:spTree>
    <p:extLst>
      <p:ext uri="{BB962C8B-B14F-4D97-AF65-F5344CB8AC3E}">
        <p14:creationId xmlns:p14="http://schemas.microsoft.com/office/powerpoint/2010/main" val="1799072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256654" y="2420888"/>
            <a:ext cx="252028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rPr>
              <a:t>l</a:t>
            </a:r>
            <a:r>
              <a:rPr lang="en-GB" sz="3600" b="1" dirty="0" smtClean="0">
                <a:solidFill>
                  <a:schemeClr val="tx1"/>
                </a:solidFill>
              </a:rPr>
              <a:t>os </a:t>
            </a:r>
            <a:r>
              <a:rPr lang="en-GB" sz="3600" b="1" dirty="0" err="1" smtClean="0">
                <a:solidFill>
                  <a:schemeClr val="tx1"/>
                </a:solidFill>
              </a:rPr>
              <a:t>deportes</a:t>
            </a:r>
            <a:endParaRPr lang="en-GB" sz="3600" b="1" dirty="0">
              <a:solidFill>
                <a:schemeClr val="tx1"/>
              </a:solidFill>
            </a:endParaRPr>
          </a:p>
        </p:txBody>
      </p:sp>
      <p:cxnSp>
        <p:nvCxnSpPr>
          <p:cNvPr id="4" name="Elbow Connector 3"/>
          <p:cNvCxnSpPr>
            <a:stCxn id="2" idx="0"/>
            <a:endCxn id="5" idx="1"/>
          </p:cNvCxnSpPr>
          <p:nvPr/>
        </p:nvCxnSpPr>
        <p:spPr>
          <a:xfrm rot="5400000" flipH="1" flipV="1">
            <a:off x="5012449" y="917121"/>
            <a:ext cx="1008112" cy="1999422"/>
          </a:xfrm>
          <a:prstGeom prst="bent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6516216" y="404664"/>
            <a:ext cx="2376264"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6629908" y="548680"/>
            <a:ext cx="360040" cy="36004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Heart 6"/>
          <p:cNvSpPr/>
          <p:nvPr/>
        </p:nvSpPr>
        <p:spPr>
          <a:xfrm>
            <a:off x="7056276" y="512676"/>
            <a:ext cx="426368" cy="432048"/>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516216" y="2708920"/>
            <a:ext cx="2376264"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Elbow Connector 11"/>
          <p:cNvCxnSpPr>
            <a:stCxn id="2" idx="3"/>
          </p:cNvCxnSpPr>
          <p:nvPr/>
        </p:nvCxnSpPr>
        <p:spPr>
          <a:xfrm flipV="1">
            <a:off x="5776934" y="2924944"/>
            <a:ext cx="739282" cy="144016"/>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24" name="Curved Connector 23"/>
          <p:cNvCxnSpPr>
            <a:stCxn id="2" idx="2"/>
          </p:cNvCxnSpPr>
          <p:nvPr/>
        </p:nvCxnSpPr>
        <p:spPr>
          <a:xfrm rot="16200000" flipH="1">
            <a:off x="4539596" y="3694229"/>
            <a:ext cx="1584176" cy="1629781"/>
          </a:xfrm>
          <a:prstGeom prst="curved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6528590" y="5085184"/>
            <a:ext cx="2376264" cy="1451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467544" y="4869160"/>
            <a:ext cx="3816423" cy="18838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Elbow Connector 32"/>
          <p:cNvCxnSpPr>
            <a:stCxn id="2" idx="1"/>
            <a:endCxn id="34" idx="3"/>
          </p:cNvCxnSpPr>
          <p:nvPr/>
        </p:nvCxnSpPr>
        <p:spPr>
          <a:xfrm rot="10800000">
            <a:off x="2375756" y="1295808"/>
            <a:ext cx="880899" cy="1773152"/>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15752" y="287696"/>
            <a:ext cx="2160003"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Elbow Connector 42"/>
          <p:cNvCxnSpPr>
            <a:stCxn id="2" idx="2"/>
            <a:endCxn id="30" idx="0"/>
          </p:cNvCxnSpPr>
          <p:nvPr/>
        </p:nvCxnSpPr>
        <p:spPr>
          <a:xfrm rot="5400000">
            <a:off x="2870211" y="3222577"/>
            <a:ext cx="1152128" cy="2141038"/>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483768" y="116632"/>
            <a:ext cx="3905234" cy="954107"/>
          </a:xfrm>
          <a:prstGeom prst="rect">
            <a:avLst/>
          </a:prstGeom>
          <a:noFill/>
          <a:ln>
            <a:solidFill>
              <a:schemeClr val="tx1"/>
            </a:solidFill>
          </a:ln>
        </p:spPr>
        <p:txBody>
          <a:bodyPr wrap="square" rtlCol="0">
            <a:spAutoFit/>
          </a:bodyPr>
          <a:lstStyle/>
          <a:p>
            <a:pPr algn="ctr"/>
            <a:r>
              <a:rPr lang="en-GB" sz="1400" dirty="0" smtClean="0"/>
              <a:t>Write a 30-second mini-presentation about sports using this as a framework. Then do a prompt sheet with 10 words maximum and practise until you can deliver the presentation with only the prompts.</a:t>
            </a:r>
            <a:endParaRPr lang="en-GB" sz="1400" dirty="0"/>
          </a:p>
        </p:txBody>
      </p:sp>
      <p:sp>
        <p:nvSpPr>
          <p:cNvPr id="17" name="TextBox 16"/>
          <p:cNvSpPr txBox="1"/>
          <p:nvPr/>
        </p:nvSpPr>
        <p:spPr>
          <a:xfrm>
            <a:off x="4716016" y="1497558"/>
            <a:ext cx="1368152" cy="923330"/>
          </a:xfrm>
          <a:prstGeom prst="rect">
            <a:avLst/>
          </a:prstGeom>
          <a:noFill/>
        </p:spPr>
        <p:txBody>
          <a:bodyPr wrap="square" rtlCol="0">
            <a:spAutoFit/>
          </a:bodyPr>
          <a:lstStyle/>
          <a:p>
            <a:r>
              <a:rPr lang="en-GB" dirty="0" smtClean="0"/>
              <a:t>One or two sports you like and why</a:t>
            </a:r>
            <a:endParaRPr lang="en-GB" dirty="0"/>
          </a:p>
        </p:txBody>
      </p:sp>
      <p:sp>
        <p:nvSpPr>
          <p:cNvPr id="18" name="TextBox 17"/>
          <p:cNvSpPr txBox="1"/>
          <p:nvPr/>
        </p:nvSpPr>
        <p:spPr>
          <a:xfrm>
            <a:off x="4716016" y="3801814"/>
            <a:ext cx="1744994" cy="646331"/>
          </a:xfrm>
          <a:prstGeom prst="rect">
            <a:avLst/>
          </a:prstGeom>
          <a:noFill/>
        </p:spPr>
        <p:txBody>
          <a:bodyPr wrap="square" rtlCol="0">
            <a:spAutoFit/>
          </a:bodyPr>
          <a:lstStyle/>
          <a:p>
            <a:r>
              <a:rPr lang="en-GB" dirty="0" smtClean="0"/>
              <a:t>Where? When?</a:t>
            </a:r>
            <a:br>
              <a:rPr lang="en-GB" dirty="0" smtClean="0"/>
            </a:br>
            <a:r>
              <a:rPr lang="en-GB" dirty="0" smtClean="0"/>
              <a:t>With whom?</a:t>
            </a:r>
            <a:endParaRPr lang="en-GB" dirty="0"/>
          </a:p>
        </p:txBody>
      </p:sp>
      <p:sp>
        <p:nvSpPr>
          <p:cNvPr id="19" name="TextBox 18"/>
          <p:cNvSpPr txBox="1"/>
          <p:nvPr/>
        </p:nvSpPr>
        <p:spPr>
          <a:xfrm>
            <a:off x="4716016" y="5487913"/>
            <a:ext cx="1744994" cy="923330"/>
          </a:xfrm>
          <a:prstGeom prst="rect">
            <a:avLst/>
          </a:prstGeom>
          <a:noFill/>
        </p:spPr>
        <p:txBody>
          <a:bodyPr wrap="square" rtlCol="0">
            <a:spAutoFit/>
          </a:bodyPr>
          <a:lstStyle/>
          <a:p>
            <a:r>
              <a:rPr lang="en-GB" dirty="0" smtClean="0"/>
              <a:t>Say a sport that someone else you know likes.</a:t>
            </a:r>
            <a:endParaRPr lang="en-GB" dirty="0"/>
          </a:p>
        </p:txBody>
      </p:sp>
      <p:sp>
        <p:nvSpPr>
          <p:cNvPr id="20" name="TextBox 19"/>
          <p:cNvSpPr txBox="1"/>
          <p:nvPr/>
        </p:nvSpPr>
        <p:spPr>
          <a:xfrm>
            <a:off x="367932" y="3663314"/>
            <a:ext cx="3411979" cy="646331"/>
          </a:xfrm>
          <a:prstGeom prst="rect">
            <a:avLst/>
          </a:prstGeom>
          <a:noFill/>
        </p:spPr>
        <p:txBody>
          <a:bodyPr wrap="square" rtlCol="0">
            <a:spAutoFit/>
          </a:bodyPr>
          <a:lstStyle/>
          <a:p>
            <a:r>
              <a:rPr lang="en-GB" dirty="0" smtClean="0"/>
              <a:t>What you did last weekend (+extra detail + opinion)</a:t>
            </a:r>
            <a:endParaRPr lang="en-GB" dirty="0"/>
          </a:p>
        </p:txBody>
      </p:sp>
      <p:sp>
        <p:nvSpPr>
          <p:cNvPr id="21" name="TextBox 20"/>
          <p:cNvSpPr txBox="1"/>
          <p:nvPr/>
        </p:nvSpPr>
        <p:spPr>
          <a:xfrm>
            <a:off x="251520" y="2607295"/>
            <a:ext cx="2448272" cy="646331"/>
          </a:xfrm>
          <a:prstGeom prst="rect">
            <a:avLst/>
          </a:prstGeom>
          <a:noFill/>
        </p:spPr>
        <p:txBody>
          <a:bodyPr wrap="square" rtlCol="0">
            <a:spAutoFit/>
          </a:bodyPr>
          <a:lstStyle/>
          <a:p>
            <a:r>
              <a:rPr lang="en-GB" dirty="0" smtClean="0"/>
              <a:t>Your plans for next weekend + extra details</a:t>
            </a:r>
            <a:endParaRPr lang="en-GB" dirty="0"/>
          </a:p>
        </p:txBody>
      </p:sp>
    </p:spTree>
    <p:extLst>
      <p:ext uri="{BB962C8B-B14F-4D97-AF65-F5344CB8AC3E}">
        <p14:creationId xmlns:p14="http://schemas.microsoft.com/office/powerpoint/2010/main" val="2178784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256654" y="2420888"/>
            <a:ext cx="2520280" cy="12961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rPr>
              <a:t>l</a:t>
            </a:r>
            <a:r>
              <a:rPr lang="en-GB" sz="3600" b="1" dirty="0" smtClean="0">
                <a:solidFill>
                  <a:schemeClr val="tx1"/>
                </a:solidFill>
              </a:rPr>
              <a:t>os </a:t>
            </a:r>
            <a:r>
              <a:rPr lang="en-GB" sz="3600" b="1" dirty="0" err="1" smtClean="0">
                <a:solidFill>
                  <a:schemeClr val="tx1"/>
                </a:solidFill>
              </a:rPr>
              <a:t>deportes</a:t>
            </a:r>
            <a:endParaRPr lang="en-GB" sz="3600" b="1" dirty="0">
              <a:solidFill>
                <a:schemeClr val="tx1"/>
              </a:solidFill>
            </a:endParaRPr>
          </a:p>
        </p:txBody>
      </p:sp>
      <p:cxnSp>
        <p:nvCxnSpPr>
          <p:cNvPr id="4" name="Elbow Connector 3"/>
          <p:cNvCxnSpPr>
            <a:stCxn id="2" idx="0"/>
            <a:endCxn id="5" idx="1"/>
          </p:cNvCxnSpPr>
          <p:nvPr/>
        </p:nvCxnSpPr>
        <p:spPr>
          <a:xfrm rot="5400000" flipH="1" flipV="1">
            <a:off x="5012449" y="917121"/>
            <a:ext cx="1008112" cy="1999422"/>
          </a:xfrm>
          <a:prstGeom prst="bent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6516216" y="404664"/>
            <a:ext cx="2376264"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6629908" y="548680"/>
            <a:ext cx="360040" cy="360040"/>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Heart 6"/>
          <p:cNvSpPr/>
          <p:nvPr/>
        </p:nvSpPr>
        <p:spPr>
          <a:xfrm>
            <a:off x="7056276" y="512676"/>
            <a:ext cx="426368" cy="432048"/>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6516216" y="2708920"/>
            <a:ext cx="2376264"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2" name="Elbow Connector 11"/>
          <p:cNvCxnSpPr>
            <a:stCxn id="2" idx="3"/>
          </p:cNvCxnSpPr>
          <p:nvPr/>
        </p:nvCxnSpPr>
        <p:spPr>
          <a:xfrm flipV="1">
            <a:off x="5776934" y="2924944"/>
            <a:ext cx="739282" cy="144016"/>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24" name="Curved Connector 23"/>
          <p:cNvCxnSpPr>
            <a:stCxn id="2" idx="2"/>
          </p:cNvCxnSpPr>
          <p:nvPr/>
        </p:nvCxnSpPr>
        <p:spPr>
          <a:xfrm rot="16200000" flipH="1">
            <a:off x="4539596" y="3694229"/>
            <a:ext cx="1584176" cy="1629781"/>
          </a:xfrm>
          <a:prstGeom prst="curvedConnector2">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6528590" y="5085184"/>
            <a:ext cx="2376264" cy="14517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29"/>
          <p:cNvSpPr/>
          <p:nvPr/>
        </p:nvSpPr>
        <p:spPr>
          <a:xfrm>
            <a:off x="467544" y="4869160"/>
            <a:ext cx="3816423" cy="18838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Elbow Connector 32"/>
          <p:cNvCxnSpPr>
            <a:stCxn id="2" idx="1"/>
            <a:endCxn id="34" idx="3"/>
          </p:cNvCxnSpPr>
          <p:nvPr/>
        </p:nvCxnSpPr>
        <p:spPr>
          <a:xfrm rot="10800000">
            <a:off x="2375756" y="1295808"/>
            <a:ext cx="880899" cy="1773152"/>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15752" y="287696"/>
            <a:ext cx="2160003"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3" name="Elbow Connector 42"/>
          <p:cNvCxnSpPr>
            <a:stCxn id="2" idx="2"/>
            <a:endCxn id="30" idx="0"/>
          </p:cNvCxnSpPr>
          <p:nvPr/>
        </p:nvCxnSpPr>
        <p:spPr>
          <a:xfrm rot="5400000">
            <a:off x="2870211" y="3222577"/>
            <a:ext cx="1152128" cy="2141038"/>
          </a:xfrm>
          <a:prstGeom prst="bentConnector3">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2483768" y="170637"/>
            <a:ext cx="3905234" cy="738664"/>
          </a:xfrm>
          <a:prstGeom prst="rect">
            <a:avLst/>
          </a:prstGeom>
          <a:noFill/>
          <a:ln>
            <a:solidFill>
              <a:schemeClr val="tx1"/>
            </a:solidFill>
          </a:ln>
        </p:spPr>
        <p:txBody>
          <a:bodyPr wrap="square" rtlCol="0">
            <a:spAutoFit/>
          </a:bodyPr>
          <a:lstStyle/>
          <a:p>
            <a:pPr algn="ctr"/>
            <a:r>
              <a:rPr lang="en-GB" sz="1400" dirty="0" smtClean="0"/>
              <a:t>Do your 10 word prompt sheet here.  Use colours to remind you about the different tenses and pictures too.</a:t>
            </a:r>
            <a:endParaRPr lang="en-GB" sz="1400" dirty="0"/>
          </a:p>
        </p:txBody>
      </p:sp>
    </p:spTree>
    <p:extLst>
      <p:ext uri="{BB962C8B-B14F-4D97-AF65-F5344CB8AC3E}">
        <p14:creationId xmlns:p14="http://schemas.microsoft.com/office/powerpoint/2010/main" val="42755163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71400"/>
            <a:ext cx="9144000" cy="1143000"/>
          </a:xfrm>
        </p:spPr>
        <p:txBody>
          <a:bodyPr>
            <a:normAutofit fontScale="90000"/>
          </a:bodyPr>
          <a:lstStyle/>
          <a:p>
            <a:r>
              <a:rPr lang="en-GB" dirty="0" smtClean="0"/>
              <a:t>How do we need to improve our speaking?</a:t>
            </a:r>
            <a:endParaRPr lang="en-GB" dirty="0"/>
          </a:p>
        </p:txBody>
      </p:sp>
      <p:sp>
        <p:nvSpPr>
          <p:cNvPr id="3" name="Content Placeholder 2"/>
          <p:cNvSpPr>
            <a:spLocks noGrp="1"/>
          </p:cNvSpPr>
          <p:nvPr>
            <p:ph idx="1"/>
          </p:nvPr>
        </p:nvSpPr>
        <p:spPr>
          <a:xfrm>
            <a:off x="467544" y="1052736"/>
            <a:ext cx="8229600" cy="5256584"/>
          </a:xfrm>
        </p:spPr>
        <p:txBody>
          <a:bodyPr>
            <a:normAutofit/>
          </a:bodyPr>
          <a:lstStyle/>
          <a:p>
            <a:r>
              <a:rPr lang="en-GB" dirty="0" smtClean="0"/>
              <a:t>Speed of recognising the questions</a:t>
            </a:r>
          </a:p>
          <a:p>
            <a:r>
              <a:rPr lang="en-GB" dirty="0" smtClean="0"/>
              <a:t>Speed of response</a:t>
            </a:r>
          </a:p>
          <a:p>
            <a:r>
              <a:rPr lang="en-GB" dirty="0" smtClean="0"/>
              <a:t>Being and sounding ‘real’ – tone of voice</a:t>
            </a:r>
          </a:p>
          <a:p>
            <a:r>
              <a:rPr lang="en-GB" dirty="0" smtClean="0"/>
              <a:t>Being sure about present, past, future (is it </a:t>
            </a:r>
            <a:r>
              <a:rPr lang="en-GB" b="1" dirty="0" err="1" smtClean="0"/>
              <a:t>juego</a:t>
            </a:r>
            <a:r>
              <a:rPr lang="en-GB" dirty="0" smtClean="0"/>
              <a:t>, </a:t>
            </a:r>
            <a:r>
              <a:rPr lang="en-GB" b="1" dirty="0" err="1" smtClean="0"/>
              <a:t>jugué</a:t>
            </a:r>
            <a:r>
              <a:rPr lang="en-GB" dirty="0" smtClean="0"/>
              <a:t> or </a:t>
            </a:r>
            <a:r>
              <a:rPr lang="en-GB" b="1" dirty="0" err="1" smtClean="0"/>
              <a:t>voy</a:t>
            </a:r>
            <a:r>
              <a:rPr lang="en-GB" b="1" dirty="0" smtClean="0"/>
              <a:t> a </a:t>
            </a:r>
            <a:r>
              <a:rPr lang="en-GB" b="1" dirty="0" err="1" smtClean="0"/>
              <a:t>jugar</a:t>
            </a:r>
            <a:r>
              <a:rPr lang="en-GB" dirty="0" smtClean="0"/>
              <a:t>?)</a:t>
            </a:r>
          </a:p>
          <a:p>
            <a:r>
              <a:rPr lang="en-GB" dirty="0" smtClean="0"/>
              <a:t>Making ‘</a:t>
            </a:r>
            <a:r>
              <a:rPr lang="en-GB" dirty="0" err="1" smtClean="0"/>
              <a:t>porque</a:t>
            </a:r>
            <a:r>
              <a:rPr lang="en-GB" dirty="0" smtClean="0"/>
              <a:t> </a:t>
            </a:r>
            <a:r>
              <a:rPr lang="en-GB" dirty="0" err="1" smtClean="0"/>
              <a:t>es</a:t>
            </a:r>
            <a:r>
              <a:rPr lang="en-GB" dirty="0" smtClean="0"/>
              <a:t>/son’ more interesting (other words apart from </a:t>
            </a:r>
            <a:r>
              <a:rPr lang="en-GB" dirty="0" err="1" smtClean="0"/>
              <a:t>aburrido</a:t>
            </a:r>
            <a:r>
              <a:rPr lang="en-GB" dirty="0" smtClean="0"/>
              <a:t>/</a:t>
            </a:r>
            <a:r>
              <a:rPr lang="en-GB" dirty="0" err="1" smtClean="0"/>
              <a:t>divertido</a:t>
            </a:r>
            <a:r>
              <a:rPr lang="en-GB" dirty="0" smtClean="0"/>
              <a:t>)</a:t>
            </a:r>
          </a:p>
          <a:p>
            <a:r>
              <a:rPr lang="en-GB" dirty="0" smtClean="0"/>
              <a:t>Singular or plural? Is or are?  ¿</a:t>
            </a:r>
            <a:r>
              <a:rPr lang="en-GB" dirty="0" err="1" smtClean="0"/>
              <a:t>Es</a:t>
            </a:r>
            <a:r>
              <a:rPr lang="en-GB" dirty="0" smtClean="0"/>
              <a:t> o son? I like it or I like them?  ¿Me </a:t>
            </a:r>
            <a:r>
              <a:rPr lang="en-GB" dirty="0" err="1" smtClean="0"/>
              <a:t>gusta</a:t>
            </a:r>
            <a:r>
              <a:rPr lang="en-GB" dirty="0" smtClean="0"/>
              <a:t> o me </a:t>
            </a:r>
            <a:r>
              <a:rPr lang="en-GB" dirty="0" err="1" smtClean="0"/>
              <a:t>gustan</a:t>
            </a:r>
            <a:r>
              <a:rPr lang="en-GB" dirty="0" smtClean="0"/>
              <a:t>?</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16579" y="692696"/>
            <a:ext cx="1587511" cy="1584176"/>
          </a:xfrm>
          <a:prstGeom prst="rect">
            <a:avLst/>
          </a:prstGeom>
        </p:spPr>
      </p:pic>
    </p:spTree>
    <p:extLst>
      <p:ext uri="{BB962C8B-B14F-4D97-AF65-F5344CB8AC3E}">
        <p14:creationId xmlns:p14="http://schemas.microsoft.com/office/powerpoint/2010/main" val="3132034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10567681"/>
              </p:ext>
            </p:extLst>
          </p:nvPr>
        </p:nvGraphicFramePr>
        <p:xfrm>
          <a:off x="323528" y="188640"/>
          <a:ext cx="8352928" cy="6592768"/>
        </p:xfrm>
        <a:graphic>
          <a:graphicData uri="http://schemas.openxmlformats.org/drawingml/2006/table">
            <a:tbl>
              <a:tblPr firstRow="1" bandRow="1">
                <a:tableStyleId>{5940675A-B579-460E-94D1-54222C63F5DA}</a:tableStyleId>
              </a:tblPr>
              <a:tblGrid>
                <a:gridCol w="2088232"/>
                <a:gridCol w="2088232"/>
                <a:gridCol w="2088232"/>
                <a:gridCol w="2088232"/>
              </a:tblGrid>
              <a:tr h="504056">
                <a:tc gridSpan="2">
                  <a:txBody>
                    <a:bodyPr/>
                    <a:lstStyle/>
                    <a:p>
                      <a:pPr algn="ctr"/>
                      <a:r>
                        <a:rPr lang="en-GB" b="1" dirty="0" smtClean="0"/>
                        <a:t>Starting off a letter</a:t>
                      </a:r>
                      <a:endParaRPr lang="en-GB" b="1" dirty="0"/>
                    </a:p>
                  </a:txBody>
                  <a:tcPr anchor="ctr"/>
                </a:tc>
                <a:tc hMerge="1">
                  <a:txBody>
                    <a:bodyPr/>
                    <a:lstStyle/>
                    <a:p>
                      <a:pPr algn="ctr"/>
                      <a:endParaRPr lang="en-GB" dirty="0"/>
                    </a:p>
                  </a:txBody>
                  <a:tcPr anchor="ctr"/>
                </a:tc>
                <a:tc>
                  <a:txBody>
                    <a:bodyPr/>
                    <a:lstStyle/>
                    <a:p>
                      <a:pPr algn="ctr"/>
                      <a:r>
                        <a:rPr lang="en-GB" dirty="0" err="1" smtClean="0"/>
                        <a:t>Por</a:t>
                      </a:r>
                      <a:r>
                        <a:rPr lang="en-GB" dirty="0" smtClean="0"/>
                        <a:t> la </a:t>
                      </a:r>
                      <a:r>
                        <a:rPr lang="en-GB" dirty="0" err="1" smtClean="0"/>
                        <a:t>tarde</a:t>
                      </a:r>
                      <a:endParaRPr lang="en-GB" dirty="0"/>
                    </a:p>
                  </a:txBody>
                  <a:tcPr anchor="ctr"/>
                </a:tc>
                <a:tc>
                  <a:txBody>
                    <a:bodyPr/>
                    <a:lstStyle/>
                    <a:p>
                      <a:pPr algn="ctr"/>
                      <a:r>
                        <a:rPr lang="en-GB" dirty="0" smtClean="0"/>
                        <a:t>In the evening</a:t>
                      </a:r>
                      <a:endParaRPr lang="en-GB" dirty="0"/>
                    </a:p>
                  </a:txBody>
                  <a:tcPr anchor="ctr"/>
                </a:tc>
              </a:tr>
              <a:tr h="504056">
                <a:tc>
                  <a:txBody>
                    <a:bodyPr/>
                    <a:lstStyle/>
                    <a:p>
                      <a:pPr algn="ctr"/>
                      <a:r>
                        <a:rPr lang="en-GB" dirty="0" smtClean="0"/>
                        <a:t>Dear…</a:t>
                      </a:r>
                      <a:endParaRPr lang="en-GB" dirty="0"/>
                    </a:p>
                  </a:txBody>
                  <a:tcPr anchor="ctr"/>
                </a:tc>
                <a:tc>
                  <a:txBody>
                    <a:bodyPr/>
                    <a:lstStyle/>
                    <a:p>
                      <a:pPr algn="ctr"/>
                      <a:r>
                        <a:rPr lang="en-GB" dirty="0" err="1" smtClean="0"/>
                        <a:t>Querido</a:t>
                      </a:r>
                      <a:r>
                        <a:rPr lang="en-GB" dirty="0" smtClean="0"/>
                        <a:t>/a</a:t>
                      </a:r>
                      <a:endParaRPr lang="en-GB" dirty="0"/>
                    </a:p>
                  </a:txBody>
                  <a:tcPr anchor="ctr"/>
                </a:tc>
                <a:tc>
                  <a:txBody>
                    <a:bodyPr/>
                    <a:lstStyle/>
                    <a:p>
                      <a:pPr algn="ctr"/>
                      <a:r>
                        <a:rPr lang="en-GB" dirty="0" err="1" smtClean="0"/>
                        <a:t>Normalmente</a:t>
                      </a:r>
                      <a:endParaRPr lang="en-GB" dirty="0"/>
                    </a:p>
                  </a:txBody>
                  <a:tcPr anchor="ctr"/>
                </a:tc>
                <a:tc>
                  <a:txBody>
                    <a:bodyPr/>
                    <a:lstStyle/>
                    <a:p>
                      <a:pPr algn="ctr"/>
                      <a:r>
                        <a:rPr lang="en-GB" dirty="0" smtClean="0"/>
                        <a:t>usually</a:t>
                      </a:r>
                      <a:endParaRPr lang="en-GB" dirty="0"/>
                    </a:p>
                  </a:txBody>
                  <a:tcPr anchor="ctr"/>
                </a:tc>
              </a:tr>
              <a:tr h="504056">
                <a:tc>
                  <a:txBody>
                    <a:bodyPr/>
                    <a:lstStyle/>
                    <a:p>
                      <a:pPr algn="ctr"/>
                      <a:r>
                        <a:rPr lang="en-GB" dirty="0" smtClean="0"/>
                        <a:t>I’m going to talk about</a:t>
                      </a:r>
                      <a:endParaRPr lang="en-GB" dirty="0"/>
                    </a:p>
                  </a:txBody>
                  <a:tcPr anchor="ctr"/>
                </a:tc>
                <a:tc>
                  <a:txBody>
                    <a:bodyPr/>
                    <a:lstStyle/>
                    <a:p>
                      <a:pPr algn="ctr"/>
                      <a:r>
                        <a:rPr lang="en-GB" dirty="0" err="1" smtClean="0"/>
                        <a:t>Voy</a:t>
                      </a:r>
                      <a:r>
                        <a:rPr lang="en-GB" dirty="0" smtClean="0"/>
                        <a:t> a </a:t>
                      </a:r>
                      <a:r>
                        <a:rPr lang="en-GB" dirty="0" err="1" smtClean="0"/>
                        <a:t>hablar</a:t>
                      </a:r>
                      <a:r>
                        <a:rPr lang="en-GB" dirty="0" smtClean="0"/>
                        <a:t> </a:t>
                      </a:r>
                      <a:r>
                        <a:rPr lang="en-GB" dirty="0" err="1" smtClean="0"/>
                        <a:t>sobre</a:t>
                      </a:r>
                      <a:endParaRPr lang="en-GB" dirty="0"/>
                    </a:p>
                  </a:txBody>
                  <a:tcPr anchor="ctr"/>
                </a:tc>
                <a:tc gridSpan="2">
                  <a:txBody>
                    <a:bodyPr/>
                    <a:lstStyle/>
                    <a:p>
                      <a:pPr algn="ctr"/>
                      <a:r>
                        <a:rPr lang="en-GB" b="1" dirty="0" smtClean="0"/>
                        <a:t>In the past (PAST TENSE VERBS!)</a:t>
                      </a:r>
                      <a:endParaRPr lang="en-GB" b="1" dirty="0"/>
                    </a:p>
                  </a:txBody>
                  <a:tcPr anchor="ctr"/>
                </a:tc>
                <a:tc hMerge="1">
                  <a:txBody>
                    <a:bodyPr/>
                    <a:lstStyle/>
                    <a:p>
                      <a:pPr algn="ctr"/>
                      <a:endParaRPr lang="en-GB" dirty="0"/>
                    </a:p>
                  </a:txBody>
                  <a:tcPr anchor="ctr"/>
                </a:tc>
              </a:tr>
              <a:tr h="504056">
                <a:tc gridSpan="2">
                  <a:txBody>
                    <a:bodyPr/>
                    <a:lstStyle/>
                    <a:p>
                      <a:pPr algn="ctr"/>
                      <a:r>
                        <a:rPr lang="en-GB" b="1" dirty="0" smtClean="0"/>
                        <a:t>Linking ideas</a:t>
                      </a:r>
                      <a:endParaRPr lang="en-GB" b="1" dirty="0"/>
                    </a:p>
                  </a:txBody>
                  <a:tcPr anchor="ctr"/>
                </a:tc>
                <a:tc hMerge="1">
                  <a:txBody>
                    <a:bodyPr/>
                    <a:lstStyle/>
                    <a:p>
                      <a:pPr algn="ctr"/>
                      <a:endParaRPr lang="en-GB" dirty="0"/>
                    </a:p>
                  </a:txBody>
                  <a:tcPr anchor="ctr"/>
                </a:tc>
                <a:tc>
                  <a:txBody>
                    <a:bodyPr/>
                    <a:lstStyle/>
                    <a:p>
                      <a:pPr algn="ctr"/>
                      <a:r>
                        <a:rPr lang="en-GB" dirty="0" smtClean="0"/>
                        <a:t>last weekend</a:t>
                      </a:r>
                      <a:endParaRPr lang="en-GB" dirty="0"/>
                    </a:p>
                  </a:txBody>
                  <a:tcPr anchor="ctr"/>
                </a:tc>
                <a:tc>
                  <a:txBody>
                    <a:bodyPr/>
                    <a:lstStyle/>
                    <a:p>
                      <a:pPr algn="ctr"/>
                      <a:r>
                        <a:rPr lang="en-GB" dirty="0" smtClean="0"/>
                        <a:t>el fin de </a:t>
                      </a:r>
                      <a:r>
                        <a:rPr lang="en-GB" dirty="0" err="1" smtClean="0"/>
                        <a:t>semana</a:t>
                      </a:r>
                      <a:r>
                        <a:rPr lang="en-GB" dirty="0" smtClean="0"/>
                        <a:t> </a:t>
                      </a:r>
                      <a:r>
                        <a:rPr lang="en-GB" dirty="0" err="1" smtClean="0"/>
                        <a:t>pasado</a:t>
                      </a:r>
                      <a:endParaRPr lang="en-GB" dirty="0"/>
                    </a:p>
                  </a:txBody>
                  <a:tcPr anchor="ctr"/>
                </a:tc>
              </a:tr>
              <a:tr h="504056">
                <a:tc>
                  <a:txBody>
                    <a:bodyPr/>
                    <a:lstStyle/>
                    <a:p>
                      <a:pPr algn="ctr"/>
                      <a:r>
                        <a:rPr lang="en-GB" dirty="0" smtClean="0"/>
                        <a:t>My favourite sport</a:t>
                      </a:r>
                      <a:endParaRPr lang="en-GB" dirty="0"/>
                    </a:p>
                  </a:txBody>
                  <a:tcPr anchor="ctr"/>
                </a:tc>
                <a:tc>
                  <a:txBody>
                    <a:bodyPr/>
                    <a:lstStyle/>
                    <a:p>
                      <a:pPr algn="ctr"/>
                      <a:r>
                        <a:rPr lang="en-GB" dirty="0" smtClean="0"/>
                        <a:t>mi </a:t>
                      </a:r>
                      <a:r>
                        <a:rPr lang="en-GB" dirty="0" err="1" smtClean="0"/>
                        <a:t>deporte</a:t>
                      </a:r>
                      <a:r>
                        <a:rPr lang="en-GB" dirty="0" smtClean="0"/>
                        <a:t> </a:t>
                      </a:r>
                      <a:r>
                        <a:rPr lang="en-GB" dirty="0" err="1" smtClean="0"/>
                        <a:t>favorito</a:t>
                      </a:r>
                      <a:endParaRPr lang="en-GB" dirty="0"/>
                    </a:p>
                  </a:txBody>
                  <a:tcPr anchor="ctr"/>
                </a:tc>
                <a:tc>
                  <a:txBody>
                    <a:bodyPr/>
                    <a:lstStyle/>
                    <a:p>
                      <a:pPr algn="ctr"/>
                      <a:r>
                        <a:rPr lang="en-GB" dirty="0" smtClean="0"/>
                        <a:t>last Saturday</a:t>
                      </a:r>
                      <a:endParaRPr lang="en-GB"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dirty="0" smtClean="0"/>
                        <a:t>el </a:t>
                      </a:r>
                      <a:r>
                        <a:rPr lang="en-GB" dirty="0" err="1" smtClean="0"/>
                        <a:t>sábado</a:t>
                      </a:r>
                      <a:r>
                        <a:rPr lang="en-GB" baseline="0" dirty="0" smtClean="0"/>
                        <a:t> </a:t>
                      </a:r>
                      <a:r>
                        <a:rPr lang="en-GB" baseline="0" dirty="0" err="1" smtClean="0"/>
                        <a:t>pasado</a:t>
                      </a:r>
                      <a:endParaRPr lang="en-GB" dirty="0" smtClean="0"/>
                    </a:p>
                  </a:txBody>
                  <a:tcPr anchor="ctr"/>
                </a:tc>
              </a:tr>
              <a:tr h="504056">
                <a:tc>
                  <a:txBody>
                    <a:bodyPr/>
                    <a:lstStyle/>
                    <a:p>
                      <a:pPr algn="ctr"/>
                      <a:r>
                        <a:rPr lang="en-GB" dirty="0" smtClean="0"/>
                        <a:t>My favourite</a:t>
                      </a:r>
                      <a:r>
                        <a:rPr lang="en-GB" baseline="0" dirty="0" smtClean="0"/>
                        <a:t> hobby</a:t>
                      </a:r>
                      <a:endParaRPr lang="en-GB" dirty="0"/>
                    </a:p>
                  </a:txBody>
                  <a:tcPr anchor="ctr"/>
                </a:tc>
                <a:tc>
                  <a:txBody>
                    <a:bodyPr/>
                    <a:lstStyle/>
                    <a:p>
                      <a:pPr algn="ctr"/>
                      <a:r>
                        <a:rPr lang="en-GB" dirty="0" smtClean="0"/>
                        <a:t>mi </a:t>
                      </a:r>
                      <a:r>
                        <a:rPr lang="en-GB" dirty="0" err="1" smtClean="0"/>
                        <a:t>pasatiempo</a:t>
                      </a:r>
                      <a:r>
                        <a:rPr lang="en-GB" dirty="0" smtClean="0"/>
                        <a:t> </a:t>
                      </a:r>
                      <a:r>
                        <a:rPr lang="en-GB" dirty="0" err="1" smtClean="0"/>
                        <a:t>preferido</a:t>
                      </a:r>
                      <a:endParaRPr lang="en-GB" dirty="0"/>
                    </a:p>
                  </a:txBody>
                  <a:tcPr anchor="ctr"/>
                </a:tc>
                <a:tc gridSpan="2">
                  <a:txBody>
                    <a:bodyPr/>
                    <a:lstStyle/>
                    <a:p>
                      <a:pPr algn="ctr"/>
                      <a:r>
                        <a:rPr lang="en-GB" b="1" dirty="0" smtClean="0"/>
                        <a:t>Future plans </a:t>
                      </a:r>
                      <a:endParaRPr lang="en-GB" b="1" dirty="0"/>
                    </a:p>
                  </a:txBody>
                  <a:tcPr anchor="ctr"/>
                </a:tc>
                <a:tc hMerge="1">
                  <a:txBody>
                    <a:bodyPr/>
                    <a:lstStyle/>
                    <a:p>
                      <a:pPr algn="ctr"/>
                      <a:endParaRPr lang="en-GB" dirty="0"/>
                    </a:p>
                  </a:txBody>
                  <a:tcPr anchor="ctr"/>
                </a:tc>
              </a:tr>
              <a:tr h="504056">
                <a:tc>
                  <a:txBody>
                    <a:bodyPr/>
                    <a:lstStyle/>
                    <a:p>
                      <a:pPr algn="ctr"/>
                      <a:r>
                        <a:rPr lang="en-GB" dirty="0" smtClean="0"/>
                        <a:t>Another activity</a:t>
                      </a:r>
                      <a:r>
                        <a:rPr lang="en-GB" baseline="0" dirty="0" smtClean="0"/>
                        <a:t> I like is</a:t>
                      </a:r>
                      <a:endParaRPr lang="en-GB" dirty="0"/>
                    </a:p>
                  </a:txBody>
                  <a:tcPr anchor="ctr"/>
                </a:tc>
                <a:tc>
                  <a:txBody>
                    <a:bodyPr/>
                    <a:lstStyle/>
                    <a:p>
                      <a:pPr algn="ctr"/>
                      <a:r>
                        <a:rPr lang="en-GB" dirty="0" err="1" smtClean="0"/>
                        <a:t>Otra</a:t>
                      </a:r>
                      <a:r>
                        <a:rPr lang="en-GB" dirty="0" smtClean="0"/>
                        <a:t> </a:t>
                      </a:r>
                      <a:r>
                        <a:rPr lang="en-GB" dirty="0" err="1" smtClean="0"/>
                        <a:t>actividad</a:t>
                      </a:r>
                      <a:r>
                        <a:rPr lang="en-GB" dirty="0" smtClean="0"/>
                        <a:t> </a:t>
                      </a:r>
                      <a:r>
                        <a:rPr lang="en-GB" dirty="0" err="1" smtClean="0"/>
                        <a:t>que</a:t>
                      </a:r>
                      <a:r>
                        <a:rPr lang="en-GB" dirty="0" smtClean="0"/>
                        <a:t> me </a:t>
                      </a:r>
                      <a:r>
                        <a:rPr lang="en-GB" dirty="0" err="1" smtClean="0"/>
                        <a:t>gusta</a:t>
                      </a:r>
                      <a:r>
                        <a:rPr lang="en-GB" dirty="0" smtClean="0"/>
                        <a:t> </a:t>
                      </a:r>
                      <a:r>
                        <a:rPr lang="en-GB" dirty="0" err="1" smtClean="0"/>
                        <a:t>es</a:t>
                      </a:r>
                      <a:r>
                        <a:rPr lang="en-GB" dirty="0" smtClean="0"/>
                        <a:t>..</a:t>
                      </a:r>
                      <a:endParaRPr lang="en-GB" dirty="0"/>
                    </a:p>
                  </a:txBody>
                  <a:tcPr anchor="ctr"/>
                </a:tc>
                <a:tc>
                  <a:txBody>
                    <a:bodyPr/>
                    <a:lstStyle/>
                    <a:p>
                      <a:pPr algn="ctr"/>
                      <a:r>
                        <a:rPr lang="en-GB" dirty="0" smtClean="0"/>
                        <a:t>next weekend</a:t>
                      </a:r>
                      <a:endParaRPr lang="en-GB" dirty="0"/>
                    </a:p>
                  </a:txBody>
                  <a:tcPr anchor="ctr"/>
                </a:tc>
                <a:tc>
                  <a:txBody>
                    <a:bodyPr/>
                    <a:lstStyle/>
                    <a:p>
                      <a:pPr algn="ctr"/>
                      <a:r>
                        <a:rPr lang="en-GB" dirty="0" smtClean="0"/>
                        <a:t>el </a:t>
                      </a:r>
                      <a:r>
                        <a:rPr lang="en-GB" dirty="0" err="1" smtClean="0"/>
                        <a:t>próximo</a:t>
                      </a:r>
                      <a:r>
                        <a:rPr lang="en-GB" dirty="0" smtClean="0"/>
                        <a:t> fin</a:t>
                      </a:r>
                      <a:r>
                        <a:rPr lang="en-GB" baseline="0" dirty="0" smtClean="0"/>
                        <a:t> de </a:t>
                      </a:r>
                      <a:r>
                        <a:rPr lang="en-GB" baseline="0" dirty="0" err="1" smtClean="0"/>
                        <a:t>semana</a:t>
                      </a:r>
                      <a:endParaRPr lang="en-GB" dirty="0"/>
                    </a:p>
                  </a:txBody>
                  <a:tcPr anchor="ctr"/>
                </a:tc>
              </a:tr>
              <a:tr h="504056">
                <a:tc>
                  <a:txBody>
                    <a:bodyPr/>
                    <a:lstStyle/>
                    <a:p>
                      <a:pPr algn="ctr"/>
                      <a:r>
                        <a:rPr lang="en-GB" dirty="0" smtClean="0"/>
                        <a:t>I also like</a:t>
                      </a:r>
                      <a:endParaRPr lang="en-GB" dirty="0"/>
                    </a:p>
                  </a:txBody>
                  <a:tcPr anchor="ctr"/>
                </a:tc>
                <a:tc>
                  <a:txBody>
                    <a:bodyPr/>
                    <a:lstStyle/>
                    <a:p>
                      <a:pPr algn="ctr"/>
                      <a:r>
                        <a:rPr lang="en-GB" dirty="0" err="1" smtClean="0"/>
                        <a:t>También</a:t>
                      </a:r>
                      <a:r>
                        <a:rPr lang="en-GB" dirty="0" smtClean="0"/>
                        <a:t> me </a:t>
                      </a:r>
                      <a:r>
                        <a:rPr lang="en-GB" dirty="0" err="1" smtClean="0"/>
                        <a:t>gusta</a:t>
                      </a:r>
                      <a:endParaRPr lang="en-GB" dirty="0"/>
                    </a:p>
                  </a:txBody>
                  <a:tcPr anchor="ctr"/>
                </a:tc>
                <a:tc>
                  <a:txBody>
                    <a:bodyPr/>
                    <a:lstStyle/>
                    <a:p>
                      <a:pPr algn="ctr"/>
                      <a:r>
                        <a:rPr lang="en-GB" dirty="0" smtClean="0"/>
                        <a:t>I am going to</a:t>
                      </a:r>
                      <a:endParaRPr lang="en-GB" dirty="0"/>
                    </a:p>
                  </a:txBody>
                  <a:tcPr anchor="ctr"/>
                </a:tc>
                <a:tc>
                  <a:txBody>
                    <a:bodyPr/>
                    <a:lstStyle/>
                    <a:p>
                      <a:pPr algn="ctr"/>
                      <a:r>
                        <a:rPr lang="en-GB" dirty="0" err="1" smtClean="0"/>
                        <a:t>voy</a:t>
                      </a:r>
                      <a:r>
                        <a:rPr lang="en-GB" dirty="0" smtClean="0"/>
                        <a:t> a…</a:t>
                      </a:r>
                      <a:endParaRPr lang="en-GB" dirty="0"/>
                    </a:p>
                  </a:txBody>
                  <a:tcPr anchor="ctr"/>
                </a:tc>
              </a:tr>
              <a:tr h="504056">
                <a:tc>
                  <a:txBody>
                    <a:bodyPr/>
                    <a:lstStyle/>
                    <a:p>
                      <a:pPr algn="ctr"/>
                      <a:r>
                        <a:rPr lang="en-GB" dirty="0" smtClean="0"/>
                        <a:t>but</a:t>
                      </a:r>
                      <a:r>
                        <a:rPr lang="en-GB" baseline="0" dirty="0" smtClean="0"/>
                        <a:t> I don’t like</a:t>
                      </a:r>
                      <a:endParaRPr lang="en-GB" dirty="0"/>
                    </a:p>
                  </a:txBody>
                  <a:tcPr anchor="ctr"/>
                </a:tc>
                <a:tc>
                  <a:txBody>
                    <a:bodyPr/>
                    <a:lstStyle/>
                    <a:p>
                      <a:pPr algn="ctr"/>
                      <a:r>
                        <a:rPr lang="en-GB" dirty="0" err="1" smtClean="0"/>
                        <a:t>pero</a:t>
                      </a:r>
                      <a:r>
                        <a:rPr lang="en-GB" dirty="0" smtClean="0"/>
                        <a:t> no me </a:t>
                      </a:r>
                      <a:r>
                        <a:rPr lang="en-GB" dirty="0" err="1" smtClean="0"/>
                        <a:t>gusta</a:t>
                      </a:r>
                      <a:r>
                        <a:rPr lang="en-GB" dirty="0" smtClean="0"/>
                        <a:t>…</a:t>
                      </a:r>
                      <a:endParaRPr lang="en-GB" dirty="0"/>
                    </a:p>
                  </a:txBody>
                  <a:tcPr anchor="ctr"/>
                </a:tc>
                <a:tc>
                  <a:txBody>
                    <a:bodyPr/>
                    <a:lstStyle/>
                    <a:p>
                      <a:pPr algn="ctr"/>
                      <a:r>
                        <a:rPr lang="en-GB" dirty="0" smtClean="0"/>
                        <a:t>I</a:t>
                      </a:r>
                      <a:r>
                        <a:rPr lang="en-GB" baseline="0" dirty="0" smtClean="0"/>
                        <a:t> would like to</a:t>
                      </a:r>
                      <a:endParaRPr lang="en-GB" dirty="0"/>
                    </a:p>
                  </a:txBody>
                  <a:tcPr anchor="ctr"/>
                </a:tc>
                <a:tc>
                  <a:txBody>
                    <a:bodyPr/>
                    <a:lstStyle/>
                    <a:p>
                      <a:pPr algn="ctr"/>
                      <a:r>
                        <a:rPr lang="en-GB" dirty="0" smtClean="0"/>
                        <a:t>me </a:t>
                      </a:r>
                      <a:r>
                        <a:rPr lang="en-GB" dirty="0" err="1" smtClean="0"/>
                        <a:t>gustaría</a:t>
                      </a:r>
                      <a:r>
                        <a:rPr lang="en-GB" dirty="0" smtClean="0"/>
                        <a:t>…</a:t>
                      </a:r>
                      <a:endParaRPr lang="en-GB" dirty="0"/>
                    </a:p>
                  </a:txBody>
                  <a:tcPr anchor="ctr"/>
                </a:tc>
              </a:tr>
              <a:tr h="504056">
                <a:tc>
                  <a:txBody>
                    <a:bodyPr/>
                    <a:lstStyle/>
                    <a:p>
                      <a:pPr algn="ctr"/>
                      <a:r>
                        <a:rPr lang="en-GB" dirty="0" smtClean="0"/>
                        <a:t>and I hate</a:t>
                      </a:r>
                      <a:endParaRPr lang="en-GB" dirty="0"/>
                    </a:p>
                  </a:txBody>
                  <a:tcPr anchor="ctr"/>
                </a:tc>
                <a:tc>
                  <a:txBody>
                    <a:bodyPr/>
                    <a:lstStyle/>
                    <a:p>
                      <a:pPr algn="ctr"/>
                      <a:r>
                        <a:rPr lang="en-GB" dirty="0" smtClean="0"/>
                        <a:t>y </a:t>
                      </a:r>
                      <a:r>
                        <a:rPr lang="en-GB" dirty="0" err="1" smtClean="0"/>
                        <a:t>odio</a:t>
                      </a:r>
                      <a:r>
                        <a:rPr lang="en-GB" dirty="0" smtClean="0"/>
                        <a:t>…</a:t>
                      </a:r>
                      <a:endParaRPr lang="en-GB" dirty="0"/>
                    </a:p>
                  </a:txBody>
                  <a:tcPr anchor="ctr"/>
                </a:tc>
                <a:tc>
                  <a:txBody>
                    <a:bodyPr/>
                    <a:lstStyle/>
                    <a:p>
                      <a:pPr algn="ctr"/>
                      <a:r>
                        <a:rPr lang="en-GB" dirty="0" smtClean="0"/>
                        <a:t>I am thinking</a:t>
                      </a:r>
                      <a:r>
                        <a:rPr lang="en-GB" baseline="0" dirty="0" smtClean="0"/>
                        <a:t> of..</a:t>
                      </a:r>
                      <a:endParaRPr lang="en-GB" dirty="0"/>
                    </a:p>
                  </a:txBody>
                  <a:tcPr anchor="ctr"/>
                </a:tc>
                <a:tc>
                  <a:txBody>
                    <a:bodyPr/>
                    <a:lstStyle/>
                    <a:p>
                      <a:pPr algn="ctr"/>
                      <a:r>
                        <a:rPr lang="en-GB" dirty="0" err="1" smtClean="0"/>
                        <a:t>tengo</a:t>
                      </a:r>
                      <a:r>
                        <a:rPr lang="en-GB" dirty="0" smtClean="0"/>
                        <a:t> </a:t>
                      </a:r>
                      <a:r>
                        <a:rPr lang="en-GB" dirty="0" err="1" smtClean="0"/>
                        <a:t>pensado</a:t>
                      </a:r>
                      <a:r>
                        <a:rPr lang="en-GB" dirty="0" smtClean="0"/>
                        <a:t>…</a:t>
                      </a:r>
                      <a:endParaRPr lang="en-GB" dirty="0"/>
                    </a:p>
                  </a:txBody>
                  <a:tcPr anchor="ctr"/>
                </a:tc>
              </a:tr>
              <a:tr h="504056">
                <a:tc gridSpan="2">
                  <a:txBody>
                    <a:bodyPr/>
                    <a:lstStyle/>
                    <a:p>
                      <a:pPr algn="ctr"/>
                      <a:r>
                        <a:rPr lang="en-GB" sz="1600" b="1" dirty="0" smtClean="0"/>
                        <a:t>Saying what you generally do (PRESENT</a:t>
                      </a:r>
                      <a:r>
                        <a:rPr lang="en-GB" sz="1600" b="1" baseline="0" dirty="0" smtClean="0"/>
                        <a:t> TENSE</a:t>
                      </a:r>
                      <a:r>
                        <a:rPr lang="en-GB" sz="1600" b="1" dirty="0" smtClean="0"/>
                        <a:t>)</a:t>
                      </a:r>
                      <a:endParaRPr lang="en-GB" sz="1600" b="1" dirty="0"/>
                    </a:p>
                  </a:txBody>
                  <a:tcPr anchor="ctr"/>
                </a:tc>
                <a:tc hMerge="1">
                  <a:txBody>
                    <a:bodyPr/>
                    <a:lstStyle/>
                    <a:p>
                      <a:pPr algn="ctr"/>
                      <a:endParaRPr lang="en-GB" dirty="0"/>
                    </a:p>
                  </a:txBody>
                  <a:tcPr anchor="ctr"/>
                </a:tc>
                <a:tc gridSpan="2">
                  <a:txBody>
                    <a:bodyPr/>
                    <a:lstStyle/>
                    <a:p>
                      <a:pPr algn="ctr"/>
                      <a:r>
                        <a:rPr lang="en-GB" b="1" dirty="0" smtClean="0"/>
                        <a:t>More links  (see board)</a:t>
                      </a:r>
                      <a:endParaRPr lang="en-GB" b="1" dirty="0"/>
                    </a:p>
                  </a:txBody>
                  <a:tcPr anchor="ctr"/>
                </a:tc>
                <a:tc hMerge="1">
                  <a:txBody>
                    <a:bodyPr/>
                    <a:lstStyle/>
                    <a:p>
                      <a:pPr algn="ctr"/>
                      <a:endParaRPr lang="en-GB" dirty="0"/>
                    </a:p>
                  </a:txBody>
                  <a:tcPr anchor="ctr"/>
                </a:tc>
              </a:tr>
              <a:tr h="504056">
                <a:tc>
                  <a:txBody>
                    <a:bodyPr/>
                    <a:lstStyle/>
                    <a:p>
                      <a:pPr algn="ctr"/>
                      <a:r>
                        <a:rPr lang="en-GB" dirty="0" smtClean="0"/>
                        <a:t>At weekends..</a:t>
                      </a:r>
                      <a:endParaRPr lang="en-GB" dirty="0"/>
                    </a:p>
                  </a:txBody>
                  <a:tcPr anchor="ctr"/>
                </a:tc>
                <a:tc>
                  <a:txBody>
                    <a:bodyPr/>
                    <a:lstStyle/>
                    <a:p>
                      <a:pPr algn="ctr"/>
                      <a:r>
                        <a:rPr lang="en-GB" dirty="0" smtClean="0"/>
                        <a:t>los fines de </a:t>
                      </a:r>
                      <a:r>
                        <a:rPr lang="en-GB" dirty="0" err="1" smtClean="0"/>
                        <a:t>semana</a:t>
                      </a:r>
                      <a:endParaRPr lang="en-GB" dirty="0"/>
                    </a:p>
                  </a:txBody>
                  <a:tcPr anchor="ctr"/>
                </a:tc>
                <a:tc>
                  <a:txBody>
                    <a:bodyPr/>
                    <a:lstStyle/>
                    <a:p>
                      <a:pPr algn="ctr"/>
                      <a:r>
                        <a:rPr lang="en-GB" dirty="0" smtClean="0"/>
                        <a:t>although</a:t>
                      </a:r>
                      <a:endParaRPr lang="en-GB" dirty="0"/>
                    </a:p>
                  </a:txBody>
                  <a:tcPr anchor="ctr"/>
                </a:tc>
                <a:tc>
                  <a:txBody>
                    <a:bodyPr/>
                    <a:lstStyle/>
                    <a:p>
                      <a:pPr algn="ctr"/>
                      <a:r>
                        <a:rPr lang="en-GB" dirty="0" err="1" smtClean="0"/>
                        <a:t>aunque</a:t>
                      </a:r>
                      <a:endParaRPr lang="en-GB" dirty="0"/>
                    </a:p>
                  </a:txBody>
                  <a:tcPr anchor="ctr"/>
                </a:tc>
              </a:tr>
            </a:tbl>
          </a:graphicData>
        </a:graphic>
      </p:graphicFrame>
    </p:spTree>
    <p:extLst>
      <p:ext uri="{BB962C8B-B14F-4D97-AF65-F5344CB8AC3E}">
        <p14:creationId xmlns:p14="http://schemas.microsoft.com/office/powerpoint/2010/main" val="9771166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317542"/>
            <a:ext cx="4608512" cy="5632311"/>
          </a:xfrm>
          <a:prstGeom prst="rect">
            <a:avLst/>
          </a:prstGeom>
        </p:spPr>
        <p:txBody>
          <a:bodyPr wrap="square">
            <a:spAutoFit/>
          </a:bodyPr>
          <a:lstStyle/>
          <a:p>
            <a:r>
              <a:rPr lang="en-GB" b="1" dirty="0"/>
              <a:t>Modals – (plus infinitive)</a:t>
            </a:r>
          </a:p>
          <a:p>
            <a:r>
              <a:rPr lang="en-GB" dirty="0"/>
              <a:t>1.  </a:t>
            </a:r>
            <a:r>
              <a:rPr lang="en-GB" dirty="0" err="1"/>
              <a:t>Quiero</a:t>
            </a:r>
            <a:r>
              <a:rPr lang="en-GB" dirty="0"/>
              <a:t>/no </a:t>
            </a:r>
            <a:r>
              <a:rPr lang="en-GB" dirty="0" err="1"/>
              <a:t>quiero</a:t>
            </a:r>
            <a:r>
              <a:rPr lang="en-GB" dirty="0"/>
              <a:t> – I want/ I don’t </a:t>
            </a:r>
            <a:r>
              <a:rPr lang="en-GB" dirty="0" smtClean="0"/>
              <a:t>want</a:t>
            </a:r>
            <a:endParaRPr lang="en-GB" dirty="0"/>
          </a:p>
          <a:p>
            <a:r>
              <a:rPr lang="en-GB" dirty="0"/>
              <a:t>2.  </a:t>
            </a:r>
            <a:r>
              <a:rPr lang="en-GB" dirty="0" err="1"/>
              <a:t>Puedo</a:t>
            </a:r>
            <a:r>
              <a:rPr lang="en-GB" dirty="0"/>
              <a:t>/no </a:t>
            </a:r>
            <a:r>
              <a:rPr lang="en-GB" dirty="0" err="1"/>
              <a:t>puedo</a:t>
            </a:r>
            <a:r>
              <a:rPr lang="en-GB" dirty="0"/>
              <a:t> – I can/ I </a:t>
            </a:r>
            <a:r>
              <a:rPr lang="en-GB" dirty="0" smtClean="0"/>
              <a:t>can’t</a:t>
            </a:r>
            <a:endParaRPr lang="en-GB" dirty="0"/>
          </a:p>
          <a:p>
            <a:r>
              <a:rPr lang="en-GB" dirty="0"/>
              <a:t>3.  </a:t>
            </a:r>
            <a:r>
              <a:rPr lang="en-GB" dirty="0" err="1"/>
              <a:t>Tengo</a:t>
            </a:r>
            <a:r>
              <a:rPr lang="en-GB" dirty="0"/>
              <a:t> </a:t>
            </a:r>
            <a:r>
              <a:rPr lang="en-GB" dirty="0" err="1"/>
              <a:t>que</a:t>
            </a:r>
            <a:r>
              <a:rPr lang="en-GB" dirty="0"/>
              <a:t>/ No </a:t>
            </a:r>
            <a:r>
              <a:rPr lang="en-GB" dirty="0" err="1"/>
              <a:t>tengo</a:t>
            </a:r>
            <a:r>
              <a:rPr lang="en-GB" dirty="0"/>
              <a:t> </a:t>
            </a:r>
            <a:r>
              <a:rPr lang="en-GB" dirty="0" err="1"/>
              <a:t>que</a:t>
            </a:r>
            <a:r>
              <a:rPr lang="en-GB" dirty="0"/>
              <a:t> – I have to/I don’t have to</a:t>
            </a:r>
          </a:p>
          <a:p>
            <a:r>
              <a:rPr lang="en-GB" b="1" dirty="0"/>
              <a:t> </a:t>
            </a:r>
          </a:p>
          <a:p>
            <a:r>
              <a:rPr lang="en-GB" b="1" dirty="0"/>
              <a:t>Conditional</a:t>
            </a:r>
          </a:p>
          <a:p>
            <a:r>
              <a:rPr lang="en-GB" dirty="0"/>
              <a:t>1.  Me </a:t>
            </a:r>
            <a:r>
              <a:rPr lang="en-GB" dirty="0" err="1"/>
              <a:t>gustaría</a:t>
            </a:r>
            <a:r>
              <a:rPr lang="en-GB" dirty="0"/>
              <a:t> – I would like to </a:t>
            </a:r>
          </a:p>
          <a:p>
            <a:r>
              <a:rPr lang="en-GB" b="1" dirty="0"/>
              <a:t> </a:t>
            </a:r>
          </a:p>
          <a:p>
            <a:r>
              <a:rPr lang="en-GB" b="1" dirty="0"/>
              <a:t>Past tense</a:t>
            </a:r>
          </a:p>
          <a:p>
            <a:r>
              <a:rPr lang="en-GB" dirty="0"/>
              <a:t>1.  imperfect – </a:t>
            </a:r>
            <a:r>
              <a:rPr lang="en-GB" dirty="0" err="1"/>
              <a:t>Cuando</a:t>
            </a:r>
            <a:r>
              <a:rPr lang="en-GB" dirty="0"/>
              <a:t> era </a:t>
            </a:r>
            <a:r>
              <a:rPr lang="en-GB" dirty="0" err="1"/>
              <a:t>joven</a:t>
            </a:r>
            <a:r>
              <a:rPr lang="en-GB" dirty="0"/>
              <a:t>, </a:t>
            </a:r>
            <a:r>
              <a:rPr lang="en-GB" dirty="0" err="1"/>
              <a:t>jugaba</a:t>
            </a:r>
            <a:r>
              <a:rPr lang="en-GB" dirty="0"/>
              <a:t> al = When I was young, I used to play</a:t>
            </a:r>
          </a:p>
          <a:p>
            <a:r>
              <a:rPr lang="en-GB" dirty="0" smtClean="0"/>
              <a:t>2.  </a:t>
            </a:r>
            <a:r>
              <a:rPr lang="en-GB" dirty="0"/>
              <a:t>preterit  - El </a:t>
            </a:r>
            <a:r>
              <a:rPr lang="en-GB" dirty="0" err="1"/>
              <a:t>sábado</a:t>
            </a:r>
            <a:r>
              <a:rPr lang="en-GB" dirty="0"/>
              <a:t> </a:t>
            </a:r>
            <a:r>
              <a:rPr lang="en-GB" dirty="0" err="1"/>
              <a:t>pasado</a:t>
            </a:r>
            <a:r>
              <a:rPr lang="en-GB" dirty="0"/>
              <a:t>, </a:t>
            </a:r>
            <a:r>
              <a:rPr lang="en-GB" dirty="0" err="1"/>
              <a:t>fui</a:t>
            </a:r>
            <a:r>
              <a:rPr lang="en-GB" dirty="0"/>
              <a:t> a ……. = last Saturday, I went to </a:t>
            </a:r>
            <a:br>
              <a:rPr lang="en-GB" dirty="0"/>
            </a:br>
            <a:r>
              <a:rPr lang="en-GB" dirty="0" smtClean="0"/>
              <a:t>3.  </a:t>
            </a:r>
            <a:r>
              <a:rPr lang="en-GB" dirty="0" err="1" smtClean="0"/>
              <a:t>preterite</a:t>
            </a:r>
            <a:r>
              <a:rPr lang="en-GB" dirty="0" smtClean="0"/>
              <a:t> – </a:t>
            </a:r>
            <a:r>
              <a:rPr lang="en-GB" dirty="0" err="1"/>
              <a:t>Decidí</a:t>
            </a:r>
            <a:r>
              <a:rPr lang="en-GB" dirty="0"/>
              <a:t> + infinitive = I decided to  </a:t>
            </a:r>
          </a:p>
          <a:p>
            <a:r>
              <a:rPr lang="en-GB" b="1" dirty="0" smtClean="0"/>
              <a:t/>
            </a:r>
            <a:br>
              <a:rPr lang="en-GB" b="1" dirty="0" smtClean="0"/>
            </a:br>
            <a:r>
              <a:rPr lang="en-GB" b="1" dirty="0" smtClean="0"/>
              <a:t>Future</a:t>
            </a:r>
            <a:r>
              <a:rPr lang="en-GB" dirty="0"/>
              <a:t/>
            </a:r>
            <a:br>
              <a:rPr lang="en-GB" dirty="0"/>
            </a:br>
            <a:r>
              <a:rPr lang="en-GB" dirty="0"/>
              <a:t>1.  </a:t>
            </a:r>
            <a:r>
              <a:rPr lang="en-GB" dirty="0" err="1"/>
              <a:t>Voy</a:t>
            </a:r>
            <a:r>
              <a:rPr lang="en-GB" dirty="0"/>
              <a:t> a….. = I’m going to</a:t>
            </a:r>
          </a:p>
          <a:p>
            <a:r>
              <a:rPr lang="en-GB" dirty="0"/>
              <a:t>2.  </a:t>
            </a:r>
            <a:r>
              <a:rPr lang="en-GB" dirty="0" err="1"/>
              <a:t>Tengo</a:t>
            </a:r>
            <a:r>
              <a:rPr lang="en-GB" dirty="0"/>
              <a:t> </a:t>
            </a:r>
            <a:r>
              <a:rPr lang="en-GB" dirty="0" err="1"/>
              <a:t>pensado</a:t>
            </a:r>
            <a:r>
              <a:rPr lang="en-GB" dirty="0"/>
              <a:t> – I’m planning to/thinking of </a:t>
            </a:r>
            <a:r>
              <a:rPr lang="en-GB" dirty="0" smtClean="0"/>
              <a:t/>
            </a:r>
            <a:br>
              <a:rPr lang="en-GB" dirty="0" smtClean="0"/>
            </a:br>
            <a:r>
              <a:rPr lang="es-ES_tradnl" dirty="0" smtClean="0"/>
              <a:t>3</a:t>
            </a:r>
            <a:r>
              <a:rPr lang="es-ES_tradnl" dirty="0"/>
              <a:t>.  Tengo la intención de – </a:t>
            </a:r>
            <a:r>
              <a:rPr lang="es-ES_tradnl" dirty="0" err="1"/>
              <a:t>I’m</a:t>
            </a:r>
            <a:r>
              <a:rPr lang="es-ES_tradnl" dirty="0"/>
              <a:t> </a:t>
            </a:r>
            <a:r>
              <a:rPr lang="es-ES_tradnl" dirty="0" err="1" smtClean="0"/>
              <a:t>intending</a:t>
            </a:r>
            <a:r>
              <a:rPr lang="es-ES_tradnl" dirty="0"/>
              <a:t> </a:t>
            </a:r>
            <a:r>
              <a:rPr lang="es-ES_tradnl" dirty="0" err="1" smtClean="0"/>
              <a:t>to</a:t>
            </a:r>
            <a:r>
              <a:rPr lang="es-ES_tradnl" dirty="0" smtClean="0"/>
              <a:t>…….</a:t>
            </a:r>
            <a:endParaRPr lang="en-GB" dirty="0"/>
          </a:p>
        </p:txBody>
      </p:sp>
      <p:sp>
        <p:nvSpPr>
          <p:cNvPr id="3" name="Rectangle 2"/>
          <p:cNvSpPr/>
          <p:nvPr/>
        </p:nvSpPr>
        <p:spPr>
          <a:xfrm>
            <a:off x="4499992" y="311745"/>
            <a:ext cx="4572000" cy="2585323"/>
          </a:xfrm>
          <a:prstGeom prst="rect">
            <a:avLst/>
          </a:prstGeom>
        </p:spPr>
        <p:txBody>
          <a:bodyPr>
            <a:spAutoFit/>
          </a:bodyPr>
          <a:lstStyle/>
          <a:p>
            <a:r>
              <a:rPr lang="es-ES_tradnl" b="1" dirty="0" err="1"/>
              <a:t>Subjunctive</a:t>
            </a:r>
            <a:endParaRPr lang="en-GB" b="1" dirty="0"/>
          </a:p>
          <a:p>
            <a:r>
              <a:rPr lang="es-ES_tradnl" dirty="0"/>
              <a:t>1.  Cuando sea mayor – </a:t>
            </a:r>
            <a:r>
              <a:rPr lang="es-ES_tradnl" dirty="0" err="1"/>
              <a:t>when</a:t>
            </a:r>
            <a:r>
              <a:rPr lang="es-ES_tradnl" dirty="0"/>
              <a:t> </a:t>
            </a:r>
            <a:r>
              <a:rPr lang="es-ES_tradnl" dirty="0" err="1"/>
              <a:t>I’m</a:t>
            </a:r>
            <a:r>
              <a:rPr lang="es-ES_tradnl" dirty="0"/>
              <a:t> </a:t>
            </a:r>
            <a:r>
              <a:rPr lang="es-ES_tradnl" dirty="0" err="1"/>
              <a:t>older</a:t>
            </a:r>
            <a:endParaRPr lang="en-GB" dirty="0"/>
          </a:p>
          <a:p>
            <a:endParaRPr lang="en-GB" b="1" dirty="0" smtClean="0"/>
          </a:p>
          <a:p>
            <a:r>
              <a:rPr lang="en-GB" b="1" dirty="0" smtClean="0"/>
              <a:t>Additional </a:t>
            </a:r>
            <a:r>
              <a:rPr lang="en-GB" b="1" dirty="0"/>
              <a:t>extras</a:t>
            </a:r>
          </a:p>
          <a:p>
            <a:r>
              <a:rPr lang="en-GB" dirty="0"/>
              <a:t>1.  </a:t>
            </a:r>
            <a:r>
              <a:rPr lang="en-GB" dirty="0" err="1"/>
              <a:t>Intento</a:t>
            </a:r>
            <a:r>
              <a:rPr lang="en-GB" dirty="0"/>
              <a:t> + infinitive = I try to........</a:t>
            </a:r>
          </a:p>
          <a:p>
            <a:r>
              <a:rPr lang="en-GB" dirty="0"/>
              <a:t>2.  </a:t>
            </a:r>
            <a:r>
              <a:rPr lang="en-GB" dirty="0" err="1"/>
              <a:t>Suelo</a:t>
            </a:r>
            <a:r>
              <a:rPr lang="en-GB" dirty="0"/>
              <a:t> + infinitive = I usually ………..</a:t>
            </a:r>
            <a:br>
              <a:rPr lang="en-GB" dirty="0"/>
            </a:br>
            <a:r>
              <a:rPr lang="en-GB" dirty="0"/>
              <a:t>3.  Antes de + infinitive……Before doing…….</a:t>
            </a:r>
            <a:br>
              <a:rPr lang="en-GB" dirty="0"/>
            </a:br>
            <a:r>
              <a:rPr lang="en-GB" dirty="0"/>
              <a:t>4.  </a:t>
            </a:r>
            <a:r>
              <a:rPr lang="en-GB" dirty="0" err="1"/>
              <a:t>Después</a:t>
            </a:r>
            <a:r>
              <a:rPr lang="en-GB" dirty="0"/>
              <a:t> de + infinitive …..After doing…….</a:t>
            </a:r>
          </a:p>
          <a:p>
            <a:r>
              <a:rPr lang="en-GB" dirty="0"/>
              <a:t> </a:t>
            </a:r>
          </a:p>
        </p:txBody>
      </p:sp>
    </p:spTree>
    <p:extLst>
      <p:ext uri="{BB962C8B-B14F-4D97-AF65-F5344CB8AC3E}">
        <p14:creationId xmlns:p14="http://schemas.microsoft.com/office/powerpoint/2010/main" val="25219812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974</Words>
  <Application>Microsoft Office PowerPoint</Application>
  <PresentationFormat>On-screen Show (4:3)</PresentationFormat>
  <Paragraphs>187</Paragraphs>
  <Slides>13</Slides>
  <Notes>5</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Repaso</vt:lpstr>
      <vt:lpstr>PowerPoint Presentation</vt:lpstr>
      <vt:lpstr>PowerPoint Presentation</vt:lpstr>
      <vt:lpstr>PowerPoint Presentation</vt:lpstr>
      <vt:lpstr>PowerPoint Presentation</vt:lpstr>
      <vt:lpstr>PowerPoint Presentation</vt:lpstr>
      <vt:lpstr>How do we need to improve our speaking?</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Repaso</dc:title>
  <dc:creator>Mark Dawes</dc:creator>
  <cp:lastModifiedBy>Mark Dawes</cp:lastModifiedBy>
  <cp:revision>4</cp:revision>
  <dcterms:created xsi:type="dcterms:W3CDTF">2012-04-12T14:03:53Z</dcterms:created>
  <dcterms:modified xsi:type="dcterms:W3CDTF">2012-04-12T14:20:56Z</dcterms:modified>
</cp:coreProperties>
</file>