
<file path=[Content_Types].xml><?xml version="1.0" encoding="utf-8"?>
<Types xmlns="http://schemas.openxmlformats.org/package/2006/content-types">
  <Default Extension="mp3" ContentType="audio/unknown"/>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1" r:id="rId6"/>
    <p:sldId id="263"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14" autoAdjust="0"/>
  </p:normalViewPr>
  <p:slideViewPr>
    <p:cSldViewPr>
      <p:cViewPr varScale="1">
        <p:scale>
          <a:sx n="93" d="100"/>
          <a:sy n="93" d="100"/>
        </p:scale>
        <p:origin x="-21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72A61E-46B1-4169-B463-326F81502DC0}" type="datetimeFigureOut">
              <a:rPr lang="fr-FR" smtClean="0"/>
              <a:t>12/04/2012</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BFDFEE-4EF6-4C12-843E-39F91A842AF7}" type="slidenum">
              <a:rPr lang="fr-FR" smtClean="0"/>
              <a:t>‹#›</a:t>
            </a:fld>
            <a:endParaRPr lang="fr-FR"/>
          </a:p>
        </p:txBody>
      </p:sp>
    </p:spTree>
    <p:extLst>
      <p:ext uri="{BB962C8B-B14F-4D97-AF65-F5344CB8AC3E}">
        <p14:creationId xmlns:p14="http://schemas.microsoft.com/office/powerpoint/2010/main" val="2305667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Give</a:t>
            </a:r>
            <a:r>
              <a:rPr lang="en-GB" baseline="0" dirty="0" smtClean="0"/>
              <a:t> students some time to read this and think it through.  If they are puzzled, remind them to look at the words before AND after to try to work out what should go in the middle.  </a:t>
            </a:r>
            <a:br>
              <a:rPr lang="en-GB" baseline="0" dirty="0" smtClean="0"/>
            </a:br>
            <a:r>
              <a:rPr lang="en-GB" baseline="0" dirty="0" smtClean="0"/>
              <a:t>Then elicit the answers.</a:t>
            </a:r>
            <a:br>
              <a:rPr lang="en-GB" baseline="0" dirty="0" smtClean="0"/>
            </a:br>
            <a:r>
              <a:rPr lang="en-GB" baseline="0" dirty="0" smtClean="0"/>
              <a:t>Then take the answer circles away and lead them in a ‘choral read through’ out loud.  </a:t>
            </a:r>
          </a:p>
          <a:p>
            <a:r>
              <a:rPr lang="en-GB" baseline="0" dirty="0" smtClean="0"/>
              <a:t>Finally</a:t>
            </a:r>
            <a:r>
              <a:rPr lang="fr-FR" baseline="0" dirty="0" smtClean="0"/>
              <a:t> go to the </a:t>
            </a:r>
            <a:r>
              <a:rPr lang="fr-FR" baseline="0" dirty="0" err="1" smtClean="0"/>
              <a:t>next</a:t>
            </a:r>
            <a:r>
              <a:rPr lang="fr-FR" baseline="0" dirty="0" smtClean="0"/>
              <a:t> </a:t>
            </a:r>
            <a:r>
              <a:rPr lang="fr-FR" baseline="0" dirty="0" err="1" smtClean="0"/>
              <a:t>slide</a:t>
            </a:r>
            <a:r>
              <a:rPr lang="fr-FR" baseline="0" dirty="0" smtClean="0"/>
              <a:t> and do the </a:t>
            </a:r>
            <a:r>
              <a:rPr lang="fr-FR" baseline="0" dirty="0" err="1" smtClean="0"/>
              <a:t>same</a:t>
            </a:r>
            <a:r>
              <a:rPr lang="fr-FR" baseline="0" dirty="0" smtClean="0"/>
              <a:t> </a:t>
            </a:r>
            <a:r>
              <a:rPr lang="fr-FR" baseline="0" dirty="0" err="1" smtClean="0"/>
              <a:t>again</a:t>
            </a:r>
            <a:r>
              <a:rPr lang="fr-FR" baseline="0" dirty="0" smtClean="0"/>
              <a:t> </a:t>
            </a:r>
            <a:r>
              <a:rPr lang="fr-FR" baseline="0" dirty="0" err="1" smtClean="0"/>
              <a:t>without</a:t>
            </a:r>
            <a:r>
              <a:rPr lang="fr-FR" baseline="0" dirty="0" smtClean="0"/>
              <a:t> the prompts.</a:t>
            </a:r>
          </a:p>
          <a:p>
            <a:endParaRPr lang="en-GB" baseline="0" dirty="0" smtClean="0"/>
          </a:p>
        </p:txBody>
      </p:sp>
      <p:sp>
        <p:nvSpPr>
          <p:cNvPr id="4" name="Slide Number Placeholder 3"/>
          <p:cNvSpPr>
            <a:spLocks noGrp="1"/>
          </p:cNvSpPr>
          <p:nvPr>
            <p:ph type="sldNum" sz="quarter" idx="10"/>
          </p:nvPr>
        </p:nvSpPr>
        <p:spPr/>
        <p:txBody>
          <a:bodyPr/>
          <a:lstStyle/>
          <a:p>
            <a:fld id="{40BFDFEE-4EF6-4C12-843E-39F91A842AF7}" type="slidenum">
              <a:rPr lang="fr-FR" smtClean="0"/>
              <a:t>2</a:t>
            </a:fld>
            <a:endParaRPr lang="fr-FR"/>
          </a:p>
        </p:txBody>
      </p:sp>
    </p:spTree>
    <p:extLst>
      <p:ext uri="{BB962C8B-B14F-4D97-AF65-F5344CB8AC3E}">
        <p14:creationId xmlns:p14="http://schemas.microsoft.com/office/powerpoint/2010/main" val="796222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Listening activity</a:t>
            </a:r>
            <a:endParaRPr lang="fr-FR" dirty="0"/>
          </a:p>
        </p:txBody>
      </p:sp>
      <p:sp>
        <p:nvSpPr>
          <p:cNvPr id="4" name="Slide Number Placeholder 3"/>
          <p:cNvSpPr>
            <a:spLocks noGrp="1"/>
          </p:cNvSpPr>
          <p:nvPr>
            <p:ph type="sldNum" sz="quarter" idx="10"/>
          </p:nvPr>
        </p:nvSpPr>
        <p:spPr/>
        <p:txBody>
          <a:bodyPr/>
          <a:lstStyle/>
          <a:p>
            <a:fld id="{40BFDFEE-4EF6-4C12-843E-39F91A842AF7}" type="slidenum">
              <a:rPr lang="fr-FR" smtClean="0"/>
              <a:t>4</a:t>
            </a:fld>
            <a:endParaRPr lang="fr-FR"/>
          </a:p>
        </p:txBody>
      </p:sp>
    </p:spTree>
    <p:extLst>
      <p:ext uri="{BB962C8B-B14F-4D97-AF65-F5344CB8AC3E}">
        <p14:creationId xmlns:p14="http://schemas.microsoft.com/office/powerpoint/2010/main" val="1511929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Double check that they know the Spanish for:</a:t>
            </a:r>
            <a:br>
              <a:rPr lang="en-GB" dirty="0" smtClean="0"/>
            </a:br>
            <a:r>
              <a:rPr lang="en-GB" dirty="0" smtClean="0"/>
              <a:t>I played</a:t>
            </a:r>
            <a:br>
              <a:rPr lang="en-GB" dirty="0" smtClean="0"/>
            </a:br>
            <a:r>
              <a:rPr lang="en-GB" dirty="0" smtClean="0"/>
              <a:t>I do</a:t>
            </a:r>
            <a:br>
              <a:rPr lang="en-GB" dirty="0" smtClean="0"/>
            </a:br>
            <a:r>
              <a:rPr lang="en-GB" dirty="0" smtClean="0"/>
              <a:t>I did</a:t>
            </a:r>
            <a:br>
              <a:rPr lang="en-GB" dirty="0" smtClean="0"/>
            </a:br>
            <a:r>
              <a:rPr lang="en-GB" dirty="0" smtClean="0"/>
              <a:t>I prefer to do</a:t>
            </a:r>
            <a:br>
              <a:rPr lang="en-GB" dirty="0" smtClean="0"/>
            </a:br>
            <a:r>
              <a:rPr lang="en-GB" dirty="0" smtClean="0"/>
              <a:t>I am going to do</a:t>
            </a:r>
            <a:endParaRPr lang="fr-FR" dirty="0"/>
          </a:p>
        </p:txBody>
      </p:sp>
      <p:sp>
        <p:nvSpPr>
          <p:cNvPr id="4" name="Slide Number Placeholder 3"/>
          <p:cNvSpPr>
            <a:spLocks noGrp="1"/>
          </p:cNvSpPr>
          <p:nvPr>
            <p:ph type="sldNum" sz="quarter" idx="10"/>
          </p:nvPr>
        </p:nvSpPr>
        <p:spPr/>
        <p:txBody>
          <a:bodyPr/>
          <a:lstStyle/>
          <a:p>
            <a:fld id="{40BFDFEE-4EF6-4C12-843E-39F91A842AF7}" type="slidenum">
              <a:rPr lang="fr-FR" smtClean="0"/>
              <a:t>5</a:t>
            </a:fld>
            <a:endParaRPr lang="fr-FR"/>
          </a:p>
        </p:txBody>
      </p:sp>
    </p:spTree>
    <p:extLst>
      <p:ext uri="{BB962C8B-B14F-4D97-AF65-F5344CB8AC3E}">
        <p14:creationId xmlns:p14="http://schemas.microsoft.com/office/powerpoint/2010/main" val="328812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NB: As these</a:t>
            </a:r>
            <a:r>
              <a:rPr lang="en-GB" baseline="0" dirty="0" smtClean="0"/>
              <a:t> are single linguist classes, I have left the imperfect verbs unmarked, but I leave it to teachers’ discretion and knowledge of their own groups as to whether you want to draw attention to them.  Obviously they did a lot of work previously on </a:t>
            </a:r>
            <a:r>
              <a:rPr lang="en-GB" baseline="0" dirty="0" err="1" smtClean="0"/>
              <a:t>tenía</a:t>
            </a:r>
            <a:r>
              <a:rPr lang="en-GB" baseline="0" dirty="0" smtClean="0"/>
              <a:t>, era and </a:t>
            </a:r>
            <a:r>
              <a:rPr lang="en-GB" baseline="0" dirty="0" err="1" smtClean="0"/>
              <a:t>había</a:t>
            </a:r>
            <a:r>
              <a:rPr lang="en-GB" baseline="0" dirty="0" smtClean="0"/>
              <a:t> in particular.</a:t>
            </a:r>
            <a:endParaRPr lang="en-GB" dirty="0" smtClean="0"/>
          </a:p>
          <a:p>
            <a:endParaRPr lang="fr-FR" dirty="0"/>
          </a:p>
        </p:txBody>
      </p:sp>
      <p:sp>
        <p:nvSpPr>
          <p:cNvPr id="4" name="Slide Number Placeholder 3"/>
          <p:cNvSpPr>
            <a:spLocks noGrp="1"/>
          </p:cNvSpPr>
          <p:nvPr>
            <p:ph type="sldNum" sz="quarter" idx="10"/>
          </p:nvPr>
        </p:nvSpPr>
        <p:spPr/>
        <p:txBody>
          <a:bodyPr/>
          <a:lstStyle/>
          <a:p>
            <a:fld id="{40BFDFEE-4EF6-4C12-843E-39F91A842AF7}" type="slidenum">
              <a:rPr lang="fr-FR" smtClean="0"/>
              <a:t>6</a:t>
            </a:fld>
            <a:endParaRPr lang="fr-FR"/>
          </a:p>
        </p:txBody>
      </p:sp>
    </p:spTree>
    <p:extLst>
      <p:ext uri="{BB962C8B-B14F-4D97-AF65-F5344CB8AC3E}">
        <p14:creationId xmlns:p14="http://schemas.microsoft.com/office/powerpoint/2010/main" val="4199849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NB: As these</a:t>
            </a:r>
            <a:r>
              <a:rPr lang="en-GB" baseline="0" dirty="0" smtClean="0"/>
              <a:t> are single linguist classes, I have left the imperfect verbs unmarked, but I leave it to teachers’ discretion and knowledge of their own groups as to whether you want to draw attention to them.  Obviously they did a lot of work previously on </a:t>
            </a:r>
            <a:r>
              <a:rPr lang="en-GB" baseline="0" dirty="0" err="1" smtClean="0"/>
              <a:t>tenía</a:t>
            </a:r>
            <a:r>
              <a:rPr lang="en-GB" baseline="0" dirty="0" smtClean="0"/>
              <a:t>, era and </a:t>
            </a:r>
            <a:r>
              <a:rPr lang="en-GB" baseline="0" dirty="0" err="1" smtClean="0"/>
              <a:t>había</a:t>
            </a:r>
            <a:r>
              <a:rPr lang="en-GB" baseline="0" dirty="0" smtClean="0"/>
              <a:t> in particular.</a:t>
            </a:r>
            <a:endParaRPr lang="en-GB" dirty="0"/>
          </a:p>
        </p:txBody>
      </p:sp>
      <p:sp>
        <p:nvSpPr>
          <p:cNvPr id="4" name="Slide Number Placeholder 3"/>
          <p:cNvSpPr>
            <a:spLocks noGrp="1"/>
          </p:cNvSpPr>
          <p:nvPr>
            <p:ph type="sldNum" sz="quarter" idx="10"/>
          </p:nvPr>
        </p:nvSpPr>
        <p:spPr/>
        <p:txBody>
          <a:bodyPr/>
          <a:lstStyle/>
          <a:p>
            <a:fld id="{07EF0A70-506C-40A0-A7EE-3A4AAEEA143A}" type="slidenum">
              <a:rPr lang="en-GB" smtClean="0"/>
              <a:t>7</a:t>
            </a:fld>
            <a:endParaRPr lang="en-GB"/>
          </a:p>
        </p:txBody>
      </p:sp>
    </p:spTree>
    <p:extLst>
      <p:ext uri="{BB962C8B-B14F-4D97-AF65-F5344CB8AC3E}">
        <p14:creationId xmlns:p14="http://schemas.microsoft.com/office/powerpoint/2010/main" val="3966255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D457B52C-794C-44CF-9741-89DF8A40DDF4}"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8EC41D-88CB-48F1-8EC2-A7B5D3BC7172}" type="slidenum">
              <a:rPr lang="fr-FR" smtClean="0"/>
              <a:t>‹#›</a:t>
            </a:fld>
            <a:endParaRPr lang="fr-FR"/>
          </a:p>
        </p:txBody>
      </p:sp>
    </p:spTree>
    <p:extLst>
      <p:ext uri="{BB962C8B-B14F-4D97-AF65-F5344CB8AC3E}">
        <p14:creationId xmlns:p14="http://schemas.microsoft.com/office/powerpoint/2010/main" val="1224680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D457B52C-794C-44CF-9741-89DF8A40DDF4}"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8EC41D-88CB-48F1-8EC2-A7B5D3BC7172}" type="slidenum">
              <a:rPr lang="fr-FR" smtClean="0"/>
              <a:t>‹#›</a:t>
            </a:fld>
            <a:endParaRPr lang="fr-FR"/>
          </a:p>
        </p:txBody>
      </p:sp>
    </p:spTree>
    <p:extLst>
      <p:ext uri="{BB962C8B-B14F-4D97-AF65-F5344CB8AC3E}">
        <p14:creationId xmlns:p14="http://schemas.microsoft.com/office/powerpoint/2010/main" val="3236179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D457B52C-794C-44CF-9741-89DF8A40DDF4}"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8EC41D-88CB-48F1-8EC2-A7B5D3BC7172}" type="slidenum">
              <a:rPr lang="fr-FR" smtClean="0"/>
              <a:t>‹#›</a:t>
            </a:fld>
            <a:endParaRPr lang="fr-FR"/>
          </a:p>
        </p:txBody>
      </p:sp>
    </p:spTree>
    <p:extLst>
      <p:ext uri="{BB962C8B-B14F-4D97-AF65-F5344CB8AC3E}">
        <p14:creationId xmlns:p14="http://schemas.microsoft.com/office/powerpoint/2010/main" val="1680878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D457B52C-794C-44CF-9741-89DF8A40DDF4}"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8EC41D-88CB-48F1-8EC2-A7B5D3BC7172}" type="slidenum">
              <a:rPr lang="fr-FR" smtClean="0"/>
              <a:t>‹#›</a:t>
            </a:fld>
            <a:endParaRPr lang="fr-FR"/>
          </a:p>
        </p:txBody>
      </p:sp>
    </p:spTree>
    <p:extLst>
      <p:ext uri="{BB962C8B-B14F-4D97-AF65-F5344CB8AC3E}">
        <p14:creationId xmlns:p14="http://schemas.microsoft.com/office/powerpoint/2010/main" val="373810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57B52C-794C-44CF-9741-89DF8A40DDF4}"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8EC41D-88CB-48F1-8EC2-A7B5D3BC7172}" type="slidenum">
              <a:rPr lang="fr-FR" smtClean="0"/>
              <a:t>‹#›</a:t>
            </a:fld>
            <a:endParaRPr lang="fr-FR"/>
          </a:p>
        </p:txBody>
      </p:sp>
    </p:spTree>
    <p:extLst>
      <p:ext uri="{BB962C8B-B14F-4D97-AF65-F5344CB8AC3E}">
        <p14:creationId xmlns:p14="http://schemas.microsoft.com/office/powerpoint/2010/main" val="2408115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D457B52C-794C-44CF-9741-89DF8A40DDF4}" type="datetimeFigureOut">
              <a:rPr lang="fr-FR" smtClean="0"/>
              <a:t>12/04/2012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78EC41D-88CB-48F1-8EC2-A7B5D3BC7172}" type="slidenum">
              <a:rPr lang="fr-FR" smtClean="0"/>
              <a:t>‹#›</a:t>
            </a:fld>
            <a:endParaRPr lang="fr-FR"/>
          </a:p>
        </p:txBody>
      </p:sp>
    </p:spTree>
    <p:extLst>
      <p:ext uri="{BB962C8B-B14F-4D97-AF65-F5344CB8AC3E}">
        <p14:creationId xmlns:p14="http://schemas.microsoft.com/office/powerpoint/2010/main" val="410866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D457B52C-794C-44CF-9741-89DF8A40DDF4}" type="datetimeFigureOut">
              <a:rPr lang="fr-FR" smtClean="0"/>
              <a:t>12/04/2012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78EC41D-88CB-48F1-8EC2-A7B5D3BC7172}" type="slidenum">
              <a:rPr lang="fr-FR" smtClean="0"/>
              <a:t>‹#›</a:t>
            </a:fld>
            <a:endParaRPr lang="fr-FR"/>
          </a:p>
        </p:txBody>
      </p:sp>
    </p:spTree>
    <p:extLst>
      <p:ext uri="{BB962C8B-B14F-4D97-AF65-F5344CB8AC3E}">
        <p14:creationId xmlns:p14="http://schemas.microsoft.com/office/powerpoint/2010/main" val="2396820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D457B52C-794C-44CF-9741-89DF8A40DDF4}" type="datetimeFigureOut">
              <a:rPr lang="fr-FR" smtClean="0"/>
              <a:t>12/04/2012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78EC41D-88CB-48F1-8EC2-A7B5D3BC7172}" type="slidenum">
              <a:rPr lang="fr-FR" smtClean="0"/>
              <a:t>‹#›</a:t>
            </a:fld>
            <a:endParaRPr lang="fr-FR"/>
          </a:p>
        </p:txBody>
      </p:sp>
    </p:spTree>
    <p:extLst>
      <p:ext uri="{BB962C8B-B14F-4D97-AF65-F5344CB8AC3E}">
        <p14:creationId xmlns:p14="http://schemas.microsoft.com/office/powerpoint/2010/main" val="1182271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57B52C-794C-44CF-9741-89DF8A40DDF4}" type="datetimeFigureOut">
              <a:rPr lang="fr-FR" smtClean="0"/>
              <a:t>12/04/2012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78EC41D-88CB-48F1-8EC2-A7B5D3BC7172}" type="slidenum">
              <a:rPr lang="fr-FR" smtClean="0"/>
              <a:t>‹#›</a:t>
            </a:fld>
            <a:endParaRPr lang="fr-FR"/>
          </a:p>
        </p:txBody>
      </p:sp>
    </p:spTree>
    <p:extLst>
      <p:ext uri="{BB962C8B-B14F-4D97-AF65-F5344CB8AC3E}">
        <p14:creationId xmlns:p14="http://schemas.microsoft.com/office/powerpoint/2010/main" val="2998399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57B52C-794C-44CF-9741-89DF8A40DDF4}" type="datetimeFigureOut">
              <a:rPr lang="fr-FR" smtClean="0"/>
              <a:t>12/04/2012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78EC41D-88CB-48F1-8EC2-A7B5D3BC7172}" type="slidenum">
              <a:rPr lang="fr-FR" smtClean="0"/>
              <a:t>‹#›</a:t>
            </a:fld>
            <a:endParaRPr lang="fr-FR"/>
          </a:p>
        </p:txBody>
      </p:sp>
    </p:spTree>
    <p:extLst>
      <p:ext uri="{BB962C8B-B14F-4D97-AF65-F5344CB8AC3E}">
        <p14:creationId xmlns:p14="http://schemas.microsoft.com/office/powerpoint/2010/main" val="153217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57B52C-794C-44CF-9741-89DF8A40DDF4}" type="datetimeFigureOut">
              <a:rPr lang="fr-FR" smtClean="0"/>
              <a:t>12/04/2012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78EC41D-88CB-48F1-8EC2-A7B5D3BC7172}" type="slidenum">
              <a:rPr lang="fr-FR" smtClean="0"/>
              <a:t>‹#›</a:t>
            </a:fld>
            <a:endParaRPr lang="fr-FR"/>
          </a:p>
        </p:txBody>
      </p:sp>
    </p:spTree>
    <p:extLst>
      <p:ext uri="{BB962C8B-B14F-4D97-AF65-F5344CB8AC3E}">
        <p14:creationId xmlns:p14="http://schemas.microsoft.com/office/powerpoint/2010/main" val="4088748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57B52C-794C-44CF-9741-89DF8A40DDF4}" type="datetimeFigureOut">
              <a:rPr lang="fr-FR" smtClean="0"/>
              <a:t>12/04/2012</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8EC41D-88CB-48F1-8EC2-A7B5D3BC7172}" type="slidenum">
              <a:rPr lang="fr-FR" smtClean="0"/>
              <a:t>‹#›</a:t>
            </a:fld>
            <a:endParaRPr lang="fr-FR"/>
          </a:p>
        </p:txBody>
      </p:sp>
    </p:spTree>
    <p:extLst>
      <p:ext uri="{BB962C8B-B14F-4D97-AF65-F5344CB8AC3E}">
        <p14:creationId xmlns:p14="http://schemas.microsoft.com/office/powerpoint/2010/main" val="1774905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1.mp3"/><Relationship Id="rId1" Type="http://schemas.microsoft.com/office/2007/relationships/media" Target="../media/media1.mp3"/><Relationship Id="rId5" Type="http://schemas.openxmlformats.org/officeDocument/2006/relationships/image" Target="../media/image2.png"/><Relationship Id="rId4"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8840"/>
            <a:ext cx="7772400" cy="1470025"/>
          </a:xfrm>
        </p:spPr>
        <p:txBody>
          <a:bodyPr>
            <a:noAutofit/>
          </a:bodyPr>
          <a:lstStyle/>
          <a:p>
            <a:r>
              <a:rPr lang="en-GB" sz="9600" b="1" dirty="0" err="1" smtClean="0"/>
              <a:t>Repaso</a:t>
            </a:r>
            <a:endParaRPr lang="fr-FR" sz="9600" b="1" dirty="0"/>
          </a:p>
        </p:txBody>
      </p:sp>
      <p:sp>
        <p:nvSpPr>
          <p:cNvPr id="3" name="Subtitle 2"/>
          <p:cNvSpPr>
            <a:spLocks noGrp="1"/>
          </p:cNvSpPr>
          <p:nvPr>
            <p:ph type="subTitle" idx="1"/>
          </p:nvPr>
        </p:nvSpPr>
        <p:spPr>
          <a:xfrm>
            <a:off x="239614" y="4869160"/>
            <a:ext cx="7644753" cy="1752600"/>
          </a:xfrm>
        </p:spPr>
        <p:txBody>
          <a:bodyPr>
            <a:normAutofit fontScale="92500" lnSpcReduction="20000"/>
          </a:bodyPr>
          <a:lstStyle/>
          <a:p>
            <a:pPr algn="l"/>
            <a:r>
              <a:rPr lang="en-GB" b="1" dirty="0" smtClean="0">
                <a:solidFill>
                  <a:srgbClr val="0070C0"/>
                </a:solidFill>
              </a:rPr>
              <a:t>Hoy </a:t>
            </a:r>
            <a:r>
              <a:rPr lang="en-GB" b="1" dirty="0" err="1" smtClean="0">
                <a:solidFill>
                  <a:srgbClr val="0070C0"/>
                </a:solidFill>
              </a:rPr>
              <a:t>vamos</a:t>
            </a:r>
            <a:r>
              <a:rPr lang="en-GB" b="1" dirty="0" smtClean="0">
                <a:solidFill>
                  <a:srgbClr val="0070C0"/>
                </a:solidFill>
              </a:rPr>
              <a:t> a </a:t>
            </a:r>
            <a:r>
              <a:rPr lang="en-GB" b="1" dirty="0" err="1" smtClean="0">
                <a:solidFill>
                  <a:srgbClr val="0070C0"/>
                </a:solidFill>
              </a:rPr>
              <a:t>repasar</a:t>
            </a:r>
            <a:r>
              <a:rPr lang="en-GB" b="1" dirty="0" smtClean="0">
                <a:solidFill>
                  <a:srgbClr val="0070C0"/>
                </a:solidFill>
              </a:rPr>
              <a:t>:</a:t>
            </a:r>
            <a:endParaRPr lang="fr-FR" b="1" dirty="0" smtClean="0">
              <a:solidFill>
                <a:srgbClr val="0070C0"/>
              </a:solidFill>
            </a:endParaRPr>
          </a:p>
          <a:p>
            <a:pPr marL="457200" indent="-457200" algn="l">
              <a:buFont typeface="Wingdings" pitchFamily="2" charset="2"/>
              <a:buChar char="§"/>
            </a:pPr>
            <a:r>
              <a:rPr lang="en-GB" b="1" dirty="0" err="1" smtClean="0">
                <a:solidFill>
                  <a:srgbClr val="0070C0"/>
                </a:solidFill>
              </a:rPr>
              <a:t>cómo</a:t>
            </a:r>
            <a:r>
              <a:rPr lang="en-GB" b="1" dirty="0" smtClean="0">
                <a:solidFill>
                  <a:srgbClr val="0070C0"/>
                </a:solidFill>
              </a:rPr>
              <a:t> </a:t>
            </a:r>
            <a:r>
              <a:rPr lang="en-GB" b="1" dirty="0" err="1" smtClean="0">
                <a:solidFill>
                  <a:srgbClr val="0070C0"/>
                </a:solidFill>
              </a:rPr>
              <a:t>diferenciar</a:t>
            </a:r>
            <a:r>
              <a:rPr lang="en-GB" b="1" dirty="0" smtClean="0">
                <a:solidFill>
                  <a:srgbClr val="0070C0"/>
                </a:solidFill>
              </a:rPr>
              <a:t> entre </a:t>
            </a:r>
            <a:r>
              <a:rPr lang="en-GB" b="1" dirty="0" err="1" smtClean="0">
                <a:solidFill>
                  <a:srgbClr val="0070C0"/>
                </a:solidFill>
              </a:rPr>
              <a:t>pasado</a:t>
            </a:r>
            <a:r>
              <a:rPr lang="en-GB" b="1" dirty="0" smtClean="0">
                <a:solidFill>
                  <a:srgbClr val="0070C0"/>
                </a:solidFill>
              </a:rPr>
              <a:t>, </a:t>
            </a:r>
            <a:r>
              <a:rPr lang="en-GB" b="1" dirty="0" err="1" smtClean="0">
                <a:solidFill>
                  <a:srgbClr val="0070C0"/>
                </a:solidFill>
              </a:rPr>
              <a:t>presente</a:t>
            </a:r>
            <a:r>
              <a:rPr lang="en-GB" b="1" dirty="0" smtClean="0">
                <a:solidFill>
                  <a:srgbClr val="0070C0"/>
                </a:solidFill>
              </a:rPr>
              <a:t> y </a:t>
            </a:r>
            <a:r>
              <a:rPr lang="en-GB" b="1" dirty="0" err="1" smtClean="0">
                <a:solidFill>
                  <a:srgbClr val="0070C0"/>
                </a:solidFill>
              </a:rPr>
              <a:t>futuro</a:t>
            </a:r>
            <a:endParaRPr lang="en-GB" b="1" dirty="0" smtClean="0">
              <a:solidFill>
                <a:srgbClr val="0070C0"/>
              </a:solidFill>
            </a:endParaRPr>
          </a:p>
          <a:p>
            <a:pPr marL="457200" indent="-457200" algn="l">
              <a:buFont typeface="Wingdings" pitchFamily="2" charset="2"/>
              <a:buChar char="§"/>
            </a:pPr>
            <a:r>
              <a:rPr lang="en-GB" b="1" dirty="0" err="1" smtClean="0">
                <a:solidFill>
                  <a:srgbClr val="0070C0"/>
                </a:solidFill>
              </a:rPr>
              <a:t>cómo</a:t>
            </a:r>
            <a:r>
              <a:rPr lang="en-GB" b="1" dirty="0" smtClean="0">
                <a:solidFill>
                  <a:srgbClr val="0070C0"/>
                </a:solidFill>
              </a:rPr>
              <a:t> </a:t>
            </a:r>
            <a:r>
              <a:rPr lang="en-GB" b="1" dirty="0" err="1" smtClean="0">
                <a:solidFill>
                  <a:srgbClr val="0070C0"/>
                </a:solidFill>
              </a:rPr>
              <a:t>entender</a:t>
            </a:r>
            <a:r>
              <a:rPr lang="en-GB" b="1" dirty="0" smtClean="0">
                <a:solidFill>
                  <a:srgbClr val="0070C0"/>
                </a:solidFill>
              </a:rPr>
              <a:t> </a:t>
            </a:r>
            <a:r>
              <a:rPr lang="en-GB" b="1" dirty="0" err="1" smtClean="0">
                <a:solidFill>
                  <a:srgbClr val="0070C0"/>
                </a:solidFill>
              </a:rPr>
              <a:t>textos</a:t>
            </a:r>
            <a:r>
              <a:rPr lang="en-GB" b="1" dirty="0" smtClean="0">
                <a:solidFill>
                  <a:srgbClr val="0070C0"/>
                </a:solidFill>
              </a:rPr>
              <a:t> </a:t>
            </a:r>
            <a:r>
              <a:rPr lang="en-GB" b="1" dirty="0" err="1" smtClean="0">
                <a:solidFill>
                  <a:srgbClr val="0070C0"/>
                </a:solidFill>
              </a:rPr>
              <a:t>sobre</a:t>
            </a:r>
            <a:r>
              <a:rPr lang="en-GB" b="1" dirty="0" smtClean="0">
                <a:solidFill>
                  <a:srgbClr val="0070C0"/>
                </a:solidFill>
              </a:rPr>
              <a:t> el </a:t>
            </a:r>
            <a:r>
              <a:rPr lang="en-GB" b="1" dirty="0" err="1" smtClean="0">
                <a:solidFill>
                  <a:srgbClr val="0070C0"/>
                </a:solidFill>
              </a:rPr>
              <a:t>tiempo</a:t>
            </a:r>
            <a:r>
              <a:rPr lang="en-GB" b="1" dirty="0" smtClean="0">
                <a:solidFill>
                  <a:srgbClr val="0070C0"/>
                </a:solidFill>
              </a:rPr>
              <a:t> </a:t>
            </a:r>
            <a:r>
              <a:rPr lang="en-GB" b="1" dirty="0" err="1" smtClean="0">
                <a:solidFill>
                  <a:srgbClr val="0070C0"/>
                </a:solidFill>
              </a:rPr>
              <a:t>libre</a:t>
            </a:r>
            <a:r>
              <a:rPr lang="en-GB" b="1" dirty="0" smtClean="0">
                <a:solidFill>
                  <a:srgbClr val="0070C0"/>
                </a:solidFill>
              </a:rPr>
              <a:t> </a:t>
            </a:r>
          </a:p>
        </p:txBody>
      </p:sp>
      <p:sp>
        <p:nvSpPr>
          <p:cNvPr id="4" name="TextBox 3"/>
          <p:cNvSpPr txBox="1"/>
          <p:nvPr/>
        </p:nvSpPr>
        <p:spPr>
          <a:xfrm rot="21331120">
            <a:off x="406761" y="3425885"/>
            <a:ext cx="8271353" cy="830997"/>
          </a:xfrm>
          <a:prstGeom prst="rect">
            <a:avLst/>
          </a:prstGeom>
          <a:noFill/>
        </p:spPr>
        <p:txBody>
          <a:bodyPr wrap="square" rtlCol="0">
            <a:spAutoFit/>
          </a:bodyPr>
          <a:lstStyle/>
          <a:p>
            <a:r>
              <a:rPr lang="en-GB" sz="4800" b="1" dirty="0" err="1" smtClean="0"/>
              <a:t>pasado</a:t>
            </a:r>
            <a:r>
              <a:rPr lang="en-GB" sz="4800" b="1" dirty="0" smtClean="0"/>
              <a:t> (</a:t>
            </a:r>
            <a:r>
              <a:rPr lang="en-GB" sz="4800" b="1" dirty="0" err="1" smtClean="0"/>
              <a:t>pretérito</a:t>
            </a:r>
            <a:r>
              <a:rPr lang="en-GB" sz="4800" b="1" dirty="0" smtClean="0"/>
              <a:t>)</a:t>
            </a:r>
            <a:endParaRPr lang="fr-FR" sz="4800" b="1" dirty="0"/>
          </a:p>
        </p:txBody>
      </p:sp>
      <p:sp>
        <p:nvSpPr>
          <p:cNvPr id="5" name="TextBox 4"/>
          <p:cNvSpPr txBox="1"/>
          <p:nvPr/>
        </p:nvSpPr>
        <p:spPr>
          <a:xfrm rot="613790">
            <a:off x="1220269" y="1130342"/>
            <a:ext cx="8271353" cy="1107996"/>
          </a:xfrm>
          <a:prstGeom prst="rect">
            <a:avLst/>
          </a:prstGeom>
          <a:noFill/>
        </p:spPr>
        <p:txBody>
          <a:bodyPr wrap="square" rtlCol="0">
            <a:spAutoFit/>
          </a:bodyPr>
          <a:lstStyle/>
          <a:p>
            <a:r>
              <a:rPr lang="en-GB" sz="6600" b="1" dirty="0" err="1" smtClean="0"/>
              <a:t>presente</a:t>
            </a:r>
            <a:endParaRPr lang="fr-FR" sz="6600" b="1"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6256" y="1772816"/>
            <a:ext cx="1790700" cy="1866900"/>
          </a:xfrm>
          <a:prstGeom prst="rect">
            <a:avLst/>
          </a:prstGeom>
        </p:spPr>
      </p:pic>
      <p:sp>
        <p:nvSpPr>
          <p:cNvPr id="8" name="TextBox 7"/>
          <p:cNvSpPr txBox="1"/>
          <p:nvPr/>
        </p:nvSpPr>
        <p:spPr>
          <a:xfrm rot="1096453">
            <a:off x="4349694" y="1534756"/>
            <a:ext cx="8271353" cy="830997"/>
          </a:xfrm>
          <a:prstGeom prst="rect">
            <a:avLst/>
          </a:prstGeom>
          <a:noFill/>
        </p:spPr>
        <p:txBody>
          <a:bodyPr wrap="square" rtlCol="0">
            <a:spAutoFit/>
          </a:bodyPr>
          <a:lstStyle/>
          <a:p>
            <a:r>
              <a:rPr lang="en-GB" sz="4800" b="1" dirty="0" err="1" smtClean="0"/>
              <a:t>futuro</a:t>
            </a:r>
            <a:endParaRPr lang="fr-FR" sz="4800" b="1" dirty="0"/>
          </a:p>
        </p:txBody>
      </p:sp>
    </p:spTree>
    <p:extLst>
      <p:ext uri="{BB962C8B-B14F-4D97-AF65-F5344CB8AC3E}">
        <p14:creationId xmlns:p14="http://schemas.microsoft.com/office/powerpoint/2010/main" val="2492477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1520" y="-27384"/>
            <a:ext cx="8568952" cy="6740307"/>
          </a:xfrm>
          <a:prstGeom prst="rect">
            <a:avLst/>
          </a:prstGeom>
          <a:noFill/>
        </p:spPr>
        <p:txBody>
          <a:bodyPr wrap="square" rtlCol="0">
            <a:spAutoFit/>
          </a:bodyPr>
          <a:lstStyle/>
          <a:p>
            <a:pPr>
              <a:lnSpc>
                <a:spcPct val="300000"/>
              </a:lnSpc>
            </a:pPr>
            <a:r>
              <a:rPr lang="en-GB" sz="2400" b="1" dirty="0" smtClean="0"/>
              <a:t>En mi </a:t>
            </a:r>
            <a:r>
              <a:rPr lang="en-GB" sz="2400" b="1" dirty="0" err="1" smtClean="0"/>
              <a:t>tiempo</a:t>
            </a:r>
            <a:r>
              <a:rPr lang="en-GB" sz="2400" b="1" dirty="0" smtClean="0"/>
              <a:t> </a:t>
            </a:r>
            <a:r>
              <a:rPr lang="en-GB" sz="2400" b="1" dirty="0" err="1" smtClean="0"/>
              <a:t>libre</a:t>
            </a:r>
            <a:r>
              <a:rPr lang="en-GB" sz="2400" b="1" dirty="0" smtClean="0"/>
              <a:t> me </a:t>
            </a:r>
            <a:r>
              <a:rPr lang="en-GB" sz="2400" b="1" dirty="0" err="1" smtClean="0"/>
              <a:t>gusta</a:t>
            </a:r>
            <a:r>
              <a:rPr lang="en-GB" sz="2400" b="1" dirty="0" smtClean="0"/>
              <a:t>			al </a:t>
            </a:r>
            <a:r>
              <a:rPr lang="en-GB" sz="2400" b="1" dirty="0" err="1" smtClean="0"/>
              <a:t>fútbol</a:t>
            </a:r>
            <a:r>
              <a:rPr lang="en-GB" sz="2400" b="1" dirty="0" smtClean="0"/>
              <a:t>.  Lo 		 </a:t>
            </a:r>
            <a:br>
              <a:rPr lang="en-GB" sz="2400" b="1" dirty="0" smtClean="0"/>
            </a:br>
            <a:r>
              <a:rPr lang="en-GB" sz="2400" b="1" dirty="0" err="1" smtClean="0"/>
              <a:t>normalmente</a:t>
            </a:r>
            <a:r>
              <a:rPr lang="en-GB" sz="2400" b="1" dirty="0" smtClean="0"/>
              <a:t> los </a:t>
            </a:r>
            <a:r>
              <a:rPr lang="en-GB" sz="2400" b="1" dirty="0" err="1" smtClean="0"/>
              <a:t>martes</a:t>
            </a:r>
            <a:r>
              <a:rPr lang="en-GB" sz="2400" b="1" dirty="0" smtClean="0"/>
              <a:t> en el </a:t>
            </a:r>
            <a:r>
              <a:rPr lang="en-GB" sz="2400" b="1" dirty="0" err="1" smtClean="0"/>
              <a:t>colegio</a:t>
            </a:r>
            <a:r>
              <a:rPr lang="en-GB" sz="2400" b="1" dirty="0" smtClean="0"/>
              <a:t>.  </a:t>
            </a:r>
            <a:r>
              <a:rPr lang="en-GB" sz="2400" b="1" dirty="0" err="1" smtClean="0"/>
              <a:t>También</a:t>
            </a:r>
            <a:r>
              <a:rPr lang="en-GB" sz="2400" b="1" dirty="0" smtClean="0"/>
              <a:t> 		los fines de </a:t>
            </a:r>
            <a:r>
              <a:rPr lang="en-GB" sz="2400" b="1" dirty="0" err="1" smtClean="0"/>
              <a:t>semana</a:t>
            </a:r>
            <a:r>
              <a:rPr lang="en-GB" sz="2400" b="1" dirty="0" smtClean="0"/>
              <a:t> con </a:t>
            </a:r>
            <a:r>
              <a:rPr lang="en-GB" sz="2400" b="1" dirty="0" err="1" smtClean="0"/>
              <a:t>mis</a:t>
            </a:r>
            <a:r>
              <a:rPr lang="en-GB" sz="2400" b="1" dirty="0" smtClean="0"/>
              <a:t> amigos en el </a:t>
            </a:r>
            <a:r>
              <a:rPr lang="en-GB" sz="2400" b="1" dirty="0" err="1" smtClean="0"/>
              <a:t>parque</a:t>
            </a:r>
            <a:r>
              <a:rPr lang="en-GB" sz="2400" b="1" dirty="0" smtClean="0"/>
              <a:t>.  El fin de </a:t>
            </a:r>
            <a:r>
              <a:rPr lang="en-GB" sz="2400" b="1" dirty="0" err="1" smtClean="0"/>
              <a:t>semana</a:t>
            </a:r>
            <a:r>
              <a:rPr lang="en-GB" sz="2400" b="1" dirty="0" smtClean="0"/>
              <a:t> </a:t>
            </a:r>
            <a:r>
              <a:rPr lang="en-GB" sz="2400" b="1" dirty="0" err="1" smtClean="0"/>
              <a:t>pasado</a:t>
            </a:r>
            <a:r>
              <a:rPr lang="en-GB" sz="2400" b="1" dirty="0" smtClean="0"/>
              <a:t>, no 		</a:t>
            </a:r>
            <a:r>
              <a:rPr lang="en-GB" sz="2400" b="1" dirty="0" err="1" smtClean="0"/>
              <a:t>porque</a:t>
            </a:r>
            <a:r>
              <a:rPr lang="en-GB" sz="2400" b="1" dirty="0" smtClean="0"/>
              <a:t> 	         a </a:t>
            </a:r>
            <a:r>
              <a:rPr lang="en-GB" sz="2400" b="1" dirty="0" err="1" smtClean="0"/>
              <a:t>Londres</a:t>
            </a:r>
            <a:r>
              <a:rPr lang="en-GB" sz="2400" b="1" dirty="0" smtClean="0"/>
              <a:t> </a:t>
            </a:r>
            <a:r>
              <a:rPr lang="en-GB" sz="2400" b="1" dirty="0" err="1" smtClean="0"/>
              <a:t>para</a:t>
            </a:r>
            <a:r>
              <a:rPr lang="en-GB" sz="2400" b="1" dirty="0" smtClean="0"/>
              <a:t> </a:t>
            </a:r>
            <a:r>
              <a:rPr lang="en-GB" sz="2400" b="1" dirty="0" err="1" smtClean="0"/>
              <a:t>ver</a:t>
            </a:r>
            <a:r>
              <a:rPr lang="en-GB" sz="2400" b="1" dirty="0" smtClean="0"/>
              <a:t> un </a:t>
            </a:r>
            <a:r>
              <a:rPr lang="en-GB" sz="2400" b="1" dirty="0" err="1" smtClean="0"/>
              <a:t>partido</a:t>
            </a:r>
            <a:r>
              <a:rPr lang="en-GB" sz="2400" b="1" dirty="0" smtClean="0"/>
              <a:t> de Arsenal. ¡  	</a:t>
            </a:r>
            <a:r>
              <a:rPr lang="en-GB" sz="2400" b="1" dirty="0"/>
              <a:t> </a:t>
            </a:r>
            <a:r>
              <a:rPr lang="en-GB" sz="2400" b="1" dirty="0" smtClean="0"/>
              <a:t>          	</a:t>
            </a:r>
            <a:r>
              <a:rPr lang="en-GB" sz="2400" b="1" dirty="0" err="1" smtClean="0"/>
              <a:t>bomba</a:t>
            </a:r>
            <a:r>
              <a:rPr lang="en-GB" sz="2400" b="1" dirty="0" smtClean="0"/>
              <a:t>!  El </a:t>
            </a:r>
            <a:r>
              <a:rPr lang="en-GB" sz="2400" b="1" dirty="0" err="1" smtClean="0"/>
              <a:t>próximo</a:t>
            </a:r>
            <a:r>
              <a:rPr lang="en-GB" sz="2400" b="1" dirty="0" smtClean="0"/>
              <a:t> fin de </a:t>
            </a:r>
            <a:r>
              <a:rPr lang="en-GB" sz="2400" b="1" dirty="0" err="1" smtClean="0"/>
              <a:t>semana</a:t>
            </a:r>
            <a:r>
              <a:rPr lang="en-GB" sz="2400" b="1" dirty="0" smtClean="0"/>
              <a:t> </a:t>
            </a:r>
          </a:p>
          <a:p>
            <a:pPr>
              <a:lnSpc>
                <a:spcPct val="300000"/>
              </a:lnSpc>
            </a:pPr>
            <a:r>
              <a:rPr lang="en-GB" sz="2400" b="1" dirty="0"/>
              <a:t>a</a:t>
            </a:r>
            <a:r>
              <a:rPr lang="en-GB" sz="2400" b="1" dirty="0" smtClean="0"/>
              <a:t>l </a:t>
            </a:r>
            <a:r>
              <a:rPr lang="en-GB" sz="2400" b="1" dirty="0" err="1" smtClean="0"/>
              <a:t>fútbol</a:t>
            </a:r>
            <a:r>
              <a:rPr lang="en-GB" sz="2400" b="1" dirty="0" smtClean="0"/>
              <a:t> </a:t>
            </a:r>
            <a:r>
              <a:rPr lang="en-GB" sz="2400" b="1" dirty="0" err="1" smtClean="0"/>
              <a:t>otra</a:t>
            </a:r>
            <a:r>
              <a:rPr lang="en-GB" sz="2400" b="1" dirty="0" smtClean="0"/>
              <a:t> </a:t>
            </a:r>
            <a:r>
              <a:rPr lang="en-GB" sz="2400" b="1" dirty="0" err="1" smtClean="0"/>
              <a:t>vez</a:t>
            </a:r>
            <a:r>
              <a:rPr lang="en-GB" sz="2400" b="1" dirty="0" smtClean="0"/>
              <a:t> con </a:t>
            </a:r>
            <a:r>
              <a:rPr lang="en-GB" sz="2400" b="1" dirty="0" err="1" smtClean="0"/>
              <a:t>mis</a:t>
            </a:r>
            <a:r>
              <a:rPr lang="en-GB" sz="2400" b="1" dirty="0" smtClean="0"/>
              <a:t> amigos.</a:t>
            </a:r>
            <a:endParaRPr lang="en-GB" sz="2400" b="1" dirty="0"/>
          </a:p>
        </p:txBody>
      </p:sp>
      <p:sp>
        <p:nvSpPr>
          <p:cNvPr id="4" name="TextBox 3"/>
          <p:cNvSpPr txBox="1"/>
          <p:nvPr/>
        </p:nvSpPr>
        <p:spPr>
          <a:xfrm>
            <a:off x="4067944" y="44624"/>
            <a:ext cx="1656184" cy="1569660"/>
          </a:xfrm>
          <a:prstGeom prst="rect">
            <a:avLst/>
          </a:prstGeom>
          <a:noFill/>
          <a:ln>
            <a:noFill/>
          </a:ln>
        </p:spPr>
        <p:txBody>
          <a:bodyPr wrap="square" rtlCol="0">
            <a:spAutoFit/>
          </a:bodyPr>
          <a:lstStyle/>
          <a:p>
            <a:pPr algn="ctr"/>
            <a:r>
              <a:rPr lang="en-GB" sz="2400" b="1" dirty="0" err="1" smtClean="0">
                <a:solidFill>
                  <a:srgbClr val="0070C0"/>
                </a:solidFill>
              </a:rPr>
              <a:t>juego</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jugué</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jugar</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voy</a:t>
            </a:r>
            <a:r>
              <a:rPr lang="en-GB" sz="2400" b="1" dirty="0" smtClean="0">
                <a:solidFill>
                  <a:srgbClr val="0070C0"/>
                </a:solidFill>
              </a:rPr>
              <a:t> a </a:t>
            </a:r>
            <a:r>
              <a:rPr lang="en-GB" sz="2400" b="1" dirty="0" err="1" smtClean="0">
                <a:solidFill>
                  <a:srgbClr val="0070C0"/>
                </a:solidFill>
              </a:rPr>
              <a:t>jugar</a:t>
            </a:r>
            <a:endParaRPr lang="en-GB" sz="2400" b="1" dirty="0">
              <a:solidFill>
                <a:srgbClr val="0070C0"/>
              </a:solidFill>
            </a:endParaRPr>
          </a:p>
        </p:txBody>
      </p:sp>
      <p:sp>
        <p:nvSpPr>
          <p:cNvPr id="5" name="TextBox 4"/>
          <p:cNvSpPr txBox="1"/>
          <p:nvPr/>
        </p:nvSpPr>
        <p:spPr>
          <a:xfrm>
            <a:off x="7452320" y="59140"/>
            <a:ext cx="1656184" cy="1569660"/>
          </a:xfrm>
          <a:prstGeom prst="rect">
            <a:avLst/>
          </a:prstGeom>
          <a:noFill/>
          <a:ln>
            <a:noFill/>
          </a:ln>
        </p:spPr>
        <p:txBody>
          <a:bodyPr wrap="square" rtlCol="0">
            <a:spAutoFit/>
          </a:bodyPr>
          <a:lstStyle/>
          <a:p>
            <a:pPr algn="ctr"/>
            <a:r>
              <a:rPr lang="en-GB" sz="2400" b="1" dirty="0" err="1" smtClean="0">
                <a:solidFill>
                  <a:srgbClr val="0070C0"/>
                </a:solidFill>
              </a:rPr>
              <a:t>juego</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jugué</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jugar</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voy</a:t>
            </a:r>
            <a:r>
              <a:rPr lang="en-GB" sz="2400" b="1" dirty="0" smtClean="0">
                <a:solidFill>
                  <a:srgbClr val="0070C0"/>
                </a:solidFill>
              </a:rPr>
              <a:t> a </a:t>
            </a:r>
            <a:r>
              <a:rPr lang="en-GB" sz="2400" b="1" dirty="0" err="1" smtClean="0">
                <a:solidFill>
                  <a:srgbClr val="0070C0"/>
                </a:solidFill>
              </a:rPr>
              <a:t>jugar</a:t>
            </a:r>
            <a:endParaRPr lang="en-GB" sz="2400" b="1" dirty="0">
              <a:solidFill>
                <a:srgbClr val="0070C0"/>
              </a:solidFill>
            </a:endParaRPr>
          </a:p>
        </p:txBody>
      </p:sp>
      <p:sp>
        <p:nvSpPr>
          <p:cNvPr id="6" name="TextBox 5"/>
          <p:cNvSpPr txBox="1"/>
          <p:nvPr/>
        </p:nvSpPr>
        <p:spPr>
          <a:xfrm>
            <a:off x="6156176" y="1196752"/>
            <a:ext cx="1656184" cy="1569660"/>
          </a:xfrm>
          <a:prstGeom prst="rect">
            <a:avLst/>
          </a:prstGeom>
          <a:noFill/>
        </p:spPr>
        <p:txBody>
          <a:bodyPr wrap="square" rtlCol="0">
            <a:spAutoFit/>
          </a:bodyPr>
          <a:lstStyle/>
          <a:p>
            <a:pPr algn="ctr"/>
            <a:r>
              <a:rPr lang="en-GB" sz="2400" b="1" dirty="0" err="1" smtClean="0">
                <a:solidFill>
                  <a:srgbClr val="0070C0"/>
                </a:solidFill>
              </a:rPr>
              <a:t>juego</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jugué</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jugar</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voy</a:t>
            </a:r>
            <a:r>
              <a:rPr lang="en-GB" sz="2400" b="1" dirty="0" smtClean="0">
                <a:solidFill>
                  <a:srgbClr val="0070C0"/>
                </a:solidFill>
              </a:rPr>
              <a:t> a </a:t>
            </a:r>
            <a:r>
              <a:rPr lang="en-GB" sz="2400" b="1" dirty="0" err="1" smtClean="0">
                <a:solidFill>
                  <a:srgbClr val="0070C0"/>
                </a:solidFill>
              </a:rPr>
              <a:t>jugar</a:t>
            </a:r>
            <a:endParaRPr lang="en-GB" sz="2400" b="1" dirty="0">
              <a:solidFill>
                <a:srgbClr val="0070C0"/>
              </a:solidFill>
            </a:endParaRPr>
          </a:p>
        </p:txBody>
      </p:sp>
      <p:sp>
        <p:nvSpPr>
          <p:cNvPr id="7" name="TextBox 6"/>
          <p:cNvSpPr txBox="1"/>
          <p:nvPr/>
        </p:nvSpPr>
        <p:spPr>
          <a:xfrm>
            <a:off x="611560" y="3068960"/>
            <a:ext cx="1656184" cy="1569660"/>
          </a:xfrm>
          <a:prstGeom prst="rect">
            <a:avLst/>
          </a:prstGeom>
          <a:noFill/>
        </p:spPr>
        <p:txBody>
          <a:bodyPr wrap="square" rtlCol="0">
            <a:spAutoFit/>
          </a:bodyPr>
          <a:lstStyle/>
          <a:p>
            <a:pPr algn="ctr"/>
            <a:r>
              <a:rPr lang="en-GB" sz="2400" b="1" dirty="0" err="1" smtClean="0">
                <a:solidFill>
                  <a:srgbClr val="0070C0"/>
                </a:solidFill>
              </a:rPr>
              <a:t>juego</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jugué</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jugar</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voy</a:t>
            </a:r>
            <a:r>
              <a:rPr lang="en-GB" sz="2400" b="1" dirty="0" smtClean="0">
                <a:solidFill>
                  <a:srgbClr val="0070C0"/>
                </a:solidFill>
              </a:rPr>
              <a:t> a </a:t>
            </a:r>
            <a:r>
              <a:rPr lang="en-GB" sz="2400" b="1" dirty="0" err="1" smtClean="0">
                <a:solidFill>
                  <a:srgbClr val="0070C0"/>
                </a:solidFill>
              </a:rPr>
              <a:t>jugar</a:t>
            </a:r>
            <a:endParaRPr lang="en-GB" sz="2400" b="1" dirty="0">
              <a:solidFill>
                <a:srgbClr val="0070C0"/>
              </a:solidFill>
            </a:endParaRPr>
          </a:p>
        </p:txBody>
      </p:sp>
      <p:sp>
        <p:nvSpPr>
          <p:cNvPr id="8" name="TextBox 7"/>
          <p:cNvSpPr txBox="1"/>
          <p:nvPr/>
        </p:nvSpPr>
        <p:spPr>
          <a:xfrm>
            <a:off x="2987824" y="3140968"/>
            <a:ext cx="1656184" cy="1569660"/>
          </a:xfrm>
          <a:prstGeom prst="rect">
            <a:avLst/>
          </a:prstGeom>
          <a:noFill/>
        </p:spPr>
        <p:txBody>
          <a:bodyPr wrap="square" rtlCol="0">
            <a:spAutoFit/>
          </a:bodyPr>
          <a:lstStyle/>
          <a:p>
            <a:pPr algn="ctr"/>
            <a:r>
              <a:rPr lang="en-GB" sz="2400" b="1" dirty="0" err="1" smtClean="0">
                <a:solidFill>
                  <a:srgbClr val="0070C0"/>
                </a:solidFill>
              </a:rPr>
              <a:t>voy</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fui</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ir</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voy</a:t>
            </a:r>
            <a:r>
              <a:rPr lang="en-GB" sz="2400" b="1" dirty="0" smtClean="0">
                <a:solidFill>
                  <a:srgbClr val="0070C0"/>
                </a:solidFill>
              </a:rPr>
              <a:t> a </a:t>
            </a:r>
            <a:r>
              <a:rPr lang="en-GB" sz="2400" b="1" dirty="0" err="1" smtClean="0">
                <a:solidFill>
                  <a:srgbClr val="0070C0"/>
                </a:solidFill>
              </a:rPr>
              <a:t>ir</a:t>
            </a:r>
            <a:endParaRPr lang="en-GB" sz="2400" b="1" dirty="0">
              <a:solidFill>
                <a:srgbClr val="0070C0"/>
              </a:solidFill>
            </a:endParaRPr>
          </a:p>
        </p:txBody>
      </p:sp>
      <p:sp>
        <p:nvSpPr>
          <p:cNvPr id="9" name="TextBox 8"/>
          <p:cNvSpPr txBox="1"/>
          <p:nvPr/>
        </p:nvSpPr>
        <p:spPr>
          <a:xfrm>
            <a:off x="1403648" y="4595644"/>
            <a:ext cx="1872208" cy="1569660"/>
          </a:xfrm>
          <a:prstGeom prst="rect">
            <a:avLst/>
          </a:prstGeom>
          <a:noFill/>
        </p:spPr>
        <p:txBody>
          <a:bodyPr wrap="square" rtlCol="0">
            <a:spAutoFit/>
          </a:bodyPr>
          <a:lstStyle/>
          <a:p>
            <a:pPr algn="ctr"/>
            <a:r>
              <a:rPr lang="en-GB" sz="2400" b="1" dirty="0">
                <a:solidFill>
                  <a:srgbClr val="0070C0"/>
                </a:solidFill>
              </a:rPr>
              <a:t>m</a:t>
            </a:r>
            <a:r>
              <a:rPr lang="en-GB" sz="2400" b="1" dirty="0" smtClean="0">
                <a:solidFill>
                  <a:srgbClr val="0070C0"/>
                </a:solidFill>
              </a:rPr>
              <a:t>e lo </a:t>
            </a:r>
            <a:r>
              <a:rPr lang="en-GB" sz="2400" b="1" dirty="0" err="1" smtClean="0">
                <a:solidFill>
                  <a:srgbClr val="0070C0"/>
                </a:solidFill>
              </a:rPr>
              <a:t>paso</a:t>
            </a:r>
            <a:r>
              <a:rPr lang="en-GB" sz="2400" b="1" dirty="0" smtClean="0">
                <a:solidFill>
                  <a:srgbClr val="0070C0"/>
                </a:solidFill>
              </a:rPr>
              <a:t/>
            </a:r>
            <a:br>
              <a:rPr lang="en-GB" sz="2400" b="1" dirty="0" smtClean="0">
                <a:solidFill>
                  <a:srgbClr val="0070C0"/>
                </a:solidFill>
              </a:rPr>
            </a:br>
            <a:r>
              <a:rPr lang="en-GB" sz="2400" b="1" dirty="0" smtClean="0">
                <a:solidFill>
                  <a:srgbClr val="0070C0"/>
                </a:solidFill>
              </a:rPr>
              <a:t>me lo </a:t>
            </a:r>
            <a:r>
              <a:rPr lang="en-GB" sz="2400" b="1" dirty="0" err="1" smtClean="0">
                <a:solidFill>
                  <a:srgbClr val="0070C0"/>
                </a:solidFill>
              </a:rPr>
              <a:t>pasé</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pasarlo</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voy</a:t>
            </a:r>
            <a:r>
              <a:rPr lang="en-GB" sz="2400" b="1" dirty="0" smtClean="0">
                <a:solidFill>
                  <a:srgbClr val="0070C0"/>
                </a:solidFill>
              </a:rPr>
              <a:t> a </a:t>
            </a:r>
            <a:r>
              <a:rPr lang="en-GB" sz="2400" b="1" dirty="0" err="1" smtClean="0">
                <a:solidFill>
                  <a:srgbClr val="0070C0"/>
                </a:solidFill>
              </a:rPr>
              <a:t>pasarlo</a:t>
            </a:r>
            <a:endParaRPr lang="en-GB" sz="2400" b="1" dirty="0">
              <a:solidFill>
                <a:srgbClr val="0070C0"/>
              </a:solidFill>
            </a:endParaRPr>
          </a:p>
        </p:txBody>
      </p:sp>
      <p:sp>
        <p:nvSpPr>
          <p:cNvPr id="10" name="TextBox 9"/>
          <p:cNvSpPr txBox="1"/>
          <p:nvPr/>
        </p:nvSpPr>
        <p:spPr>
          <a:xfrm>
            <a:off x="7236296" y="4365104"/>
            <a:ext cx="1656184" cy="1569660"/>
          </a:xfrm>
          <a:prstGeom prst="rect">
            <a:avLst/>
          </a:prstGeom>
          <a:noFill/>
        </p:spPr>
        <p:txBody>
          <a:bodyPr wrap="square" rtlCol="0">
            <a:spAutoFit/>
          </a:bodyPr>
          <a:lstStyle/>
          <a:p>
            <a:pPr algn="ctr"/>
            <a:r>
              <a:rPr lang="en-GB" sz="2400" b="1" dirty="0" err="1" smtClean="0">
                <a:solidFill>
                  <a:srgbClr val="0070C0"/>
                </a:solidFill>
              </a:rPr>
              <a:t>juego</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jugué</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jugar</a:t>
            </a:r>
            <a:r>
              <a:rPr lang="en-GB" sz="2400" b="1" dirty="0" smtClean="0">
                <a:solidFill>
                  <a:srgbClr val="0070C0"/>
                </a:solidFill>
              </a:rPr>
              <a:t/>
            </a:r>
            <a:br>
              <a:rPr lang="en-GB" sz="2400" b="1" dirty="0" smtClean="0">
                <a:solidFill>
                  <a:srgbClr val="0070C0"/>
                </a:solidFill>
              </a:rPr>
            </a:br>
            <a:r>
              <a:rPr lang="en-GB" sz="2400" b="1" dirty="0" err="1" smtClean="0">
                <a:solidFill>
                  <a:srgbClr val="0070C0"/>
                </a:solidFill>
              </a:rPr>
              <a:t>voy</a:t>
            </a:r>
            <a:r>
              <a:rPr lang="en-GB" sz="2400" b="1" dirty="0" smtClean="0">
                <a:solidFill>
                  <a:srgbClr val="0070C0"/>
                </a:solidFill>
              </a:rPr>
              <a:t> a </a:t>
            </a:r>
            <a:r>
              <a:rPr lang="en-GB" sz="2400" b="1" dirty="0" err="1" smtClean="0">
                <a:solidFill>
                  <a:srgbClr val="0070C0"/>
                </a:solidFill>
              </a:rPr>
              <a:t>jugar</a:t>
            </a:r>
            <a:endParaRPr lang="en-GB" sz="2400" b="1" dirty="0">
              <a:solidFill>
                <a:srgbClr val="0070C0"/>
              </a:solidFill>
            </a:endParaRPr>
          </a:p>
        </p:txBody>
      </p:sp>
      <p:sp>
        <p:nvSpPr>
          <p:cNvPr id="11" name="Oval 10"/>
          <p:cNvSpPr/>
          <p:nvPr/>
        </p:nvSpPr>
        <p:spPr>
          <a:xfrm>
            <a:off x="4333875" y="814907"/>
            <a:ext cx="1080120" cy="43930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7737673" y="70022"/>
            <a:ext cx="1080120" cy="43930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388571" y="1201507"/>
            <a:ext cx="1080120" cy="43930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899592" y="3486492"/>
            <a:ext cx="1080120" cy="43930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3275856" y="3486492"/>
            <a:ext cx="1080120" cy="43930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1547664" y="4941168"/>
            <a:ext cx="1512168" cy="43930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7272300" y="5443751"/>
            <a:ext cx="1620180" cy="43930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68131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1520" y="-27384"/>
            <a:ext cx="8712968" cy="6740307"/>
          </a:xfrm>
          <a:prstGeom prst="rect">
            <a:avLst/>
          </a:prstGeom>
          <a:noFill/>
        </p:spPr>
        <p:txBody>
          <a:bodyPr wrap="square" rtlCol="0">
            <a:spAutoFit/>
          </a:bodyPr>
          <a:lstStyle/>
          <a:p>
            <a:pPr>
              <a:lnSpc>
                <a:spcPct val="300000"/>
              </a:lnSpc>
            </a:pPr>
            <a:r>
              <a:rPr lang="en-GB" sz="2400" b="1" dirty="0" smtClean="0"/>
              <a:t>En mi </a:t>
            </a:r>
            <a:r>
              <a:rPr lang="en-GB" sz="2400" b="1" dirty="0" err="1" smtClean="0"/>
              <a:t>tiempo</a:t>
            </a:r>
            <a:r>
              <a:rPr lang="en-GB" sz="2400" b="1" dirty="0" smtClean="0"/>
              <a:t> </a:t>
            </a:r>
            <a:r>
              <a:rPr lang="en-GB" sz="2400" b="1" dirty="0" err="1" smtClean="0"/>
              <a:t>libre</a:t>
            </a:r>
            <a:r>
              <a:rPr lang="en-GB" sz="2400" b="1" dirty="0" smtClean="0"/>
              <a:t> me </a:t>
            </a:r>
            <a:r>
              <a:rPr lang="en-GB" sz="2400" b="1" dirty="0" err="1" smtClean="0"/>
              <a:t>gusta</a:t>
            </a:r>
            <a:r>
              <a:rPr lang="en-GB" sz="2400" b="1" dirty="0" smtClean="0"/>
              <a:t>	___________	al </a:t>
            </a:r>
            <a:r>
              <a:rPr lang="en-GB" sz="2400" b="1" dirty="0" err="1" smtClean="0"/>
              <a:t>fútbol</a:t>
            </a:r>
            <a:r>
              <a:rPr lang="en-GB" sz="2400" b="1" dirty="0" smtClean="0"/>
              <a:t>.  Lo ________ </a:t>
            </a:r>
            <a:br>
              <a:rPr lang="en-GB" sz="2400" b="1" dirty="0" smtClean="0"/>
            </a:br>
            <a:r>
              <a:rPr lang="en-GB" sz="2400" b="1" dirty="0" err="1" smtClean="0"/>
              <a:t>normalmente</a:t>
            </a:r>
            <a:r>
              <a:rPr lang="en-GB" sz="2400" b="1" dirty="0" smtClean="0"/>
              <a:t> los </a:t>
            </a:r>
            <a:r>
              <a:rPr lang="en-GB" sz="2400" b="1" dirty="0" err="1" smtClean="0"/>
              <a:t>martes</a:t>
            </a:r>
            <a:r>
              <a:rPr lang="en-GB" sz="2400" b="1" dirty="0" smtClean="0"/>
              <a:t> en el </a:t>
            </a:r>
            <a:r>
              <a:rPr lang="en-GB" sz="2400" b="1" dirty="0" err="1" smtClean="0"/>
              <a:t>colegio</a:t>
            </a:r>
            <a:r>
              <a:rPr lang="en-GB" sz="2400" b="1" dirty="0" smtClean="0"/>
              <a:t>.  </a:t>
            </a:r>
            <a:r>
              <a:rPr lang="en-GB" sz="2400" b="1" dirty="0" err="1" smtClean="0"/>
              <a:t>También</a:t>
            </a:r>
            <a:r>
              <a:rPr lang="en-GB" sz="2400" b="1" dirty="0" smtClean="0"/>
              <a:t> _________los fines de </a:t>
            </a:r>
            <a:r>
              <a:rPr lang="en-GB" sz="2400" b="1" dirty="0" err="1" smtClean="0"/>
              <a:t>semana</a:t>
            </a:r>
            <a:r>
              <a:rPr lang="en-GB" sz="2400" b="1" dirty="0" smtClean="0"/>
              <a:t> con </a:t>
            </a:r>
            <a:r>
              <a:rPr lang="en-GB" sz="2400" b="1" dirty="0" err="1" smtClean="0"/>
              <a:t>mis</a:t>
            </a:r>
            <a:r>
              <a:rPr lang="en-GB" sz="2400" b="1" dirty="0" smtClean="0"/>
              <a:t> amigos en el </a:t>
            </a:r>
            <a:r>
              <a:rPr lang="en-GB" sz="2400" b="1" dirty="0" err="1" smtClean="0"/>
              <a:t>parque</a:t>
            </a:r>
            <a:r>
              <a:rPr lang="en-GB" sz="2400" b="1" dirty="0" smtClean="0"/>
              <a:t>.  El fin de </a:t>
            </a:r>
            <a:r>
              <a:rPr lang="en-GB" sz="2400" b="1" dirty="0" err="1" smtClean="0"/>
              <a:t>semana</a:t>
            </a:r>
            <a:r>
              <a:rPr lang="en-GB" sz="2400" b="1" dirty="0" smtClean="0"/>
              <a:t> </a:t>
            </a:r>
            <a:r>
              <a:rPr lang="en-GB" sz="2400" b="1" dirty="0" err="1" smtClean="0"/>
              <a:t>pasado</a:t>
            </a:r>
            <a:r>
              <a:rPr lang="en-GB" sz="2400" b="1" dirty="0" smtClean="0"/>
              <a:t>, no ________	</a:t>
            </a:r>
            <a:r>
              <a:rPr lang="en-GB" sz="2400" b="1" dirty="0" err="1" smtClean="0"/>
              <a:t>porque</a:t>
            </a:r>
            <a:r>
              <a:rPr lang="en-GB" sz="2400" b="1" dirty="0" smtClean="0"/>
              <a:t> ________</a:t>
            </a:r>
            <a:r>
              <a:rPr lang="en-GB" sz="2400" b="1" dirty="0" err="1" smtClean="0"/>
              <a:t>Londres</a:t>
            </a:r>
            <a:r>
              <a:rPr lang="en-GB" sz="2400" b="1" dirty="0" smtClean="0"/>
              <a:t> </a:t>
            </a:r>
            <a:r>
              <a:rPr lang="en-GB" sz="2400" b="1" dirty="0" err="1" smtClean="0"/>
              <a:t>para</a:t>
            </a:r>
            <a:r>
              <a:rPr lang="en-GB" sz="2400" b="1" dirty="0" smtClean="0"/>
              <a:t> </a:t>
            </a:r>
            <a:r>
              <a:rPr lang="en-GB" sz="2400" b="1" dirty="0" err="1" smtClean="0"/>
              <a:t>ver</a:t>
            </a:r>
            <a:r>
              <a:rPr lang="en-GB" sz="2400" b="1" dirty="0" smtClean="0"/>
              <a:t> un </a:t>
            </a:r>
            <a:r>
              <a:rPr lang="en-GB" sz="2400" b="1" dirty="0" err="1" smtClean="0"/>
              <a:t>partido</a:t>
            </a:r>
            <a:r>
              <a:rPr lang="en-GB" sz="2400" b="1" dirty="0" smtClean="0"/>
              <a:t> de Arsenal. ¡___________</a:t>
            </a:r>
            <a:r>
              <a:rPr lang="en-GB" sz="2400" b="1" dirty="0" err="1" smtClean="0"/>
              <a:t>bomba</a:t>
            </a:r>
            <a:r>
              <a:rPr lang="en-GB" sz="2400" b="1" dirty="0" smtClean="0"/>
              <a:t>!  El </a:t>
            </a:r>
            <a:r>
              <a:rPr lang="en-GB" sz="2400" b="1" dirty="0" err="1" smtClean="0"/>
              <a:t>próximo</a:t>
            </a:r>
            <a:r>
              <a:rPr lang="en-GB" sz="2400" b="1" dirty="0" smtClean="0"/>
              <a:t> fin de </a:t>
            </a:r>
            <a:r>
              <a:rPr lang="en-GB" sz="2400" b="1" dirty="0" err="1" smtClean="0"/>
              <a:t>semana</a:t>
            </a:r>
            <a:r>
              <a:rPr lang="en-GB" sz="2400" b="1" dirty="0" smtClean="0"/>
              <a:t>______ al </a:t>
            </a:r>
            <a:r>
              <a:rPr lang="en-GB" sz="2400" b="1" dirty="0" err="1" smtClean="0"/>
              <a:t>fútbol</a:t>
            </a:r>
            <a:r>
              <a:rPr lang="en-GB" sz="2400" b="1" dirty="0" smtClean="0"/>
              <a:t> </a:t>
            </a:r>
            <a:r>
              <a:rPr lang="en-GB" sz="2400" b="1" dirty="0" err="1" smtClean="0"/>
              <a:t>otra</a:t>
            </a:r>
            <a:r>
              <a:rPr lang="en-GB" sz="2400" b="1" dirty="0" smtClean="0"/>
              <a:t> </a:t>
            </a:r>
            <a:r>
              <a:rPr lang="en-GB" sz="2400" b="1" dirty="0" err="1" smtClean="0"/>
              <a:t>vez</a:t>
            </a:r>
            <a:r>
              <a:rPr lang="en-GB" sz="2400" b="1" dirty="0" smtClean="0"/>
              <a:t> con </a:t>
            </a:r>
            <a:r>
              <a:rPr lang="en-GB" sz="2400" b="1" dirty="0" err="1" smtClean="0"/>
              <a:t>mis</a:t>
            </a:r>
            <a:r>
              <a:rPr lang="en-GB" sz="2400" b="1" dirty="0" smtClean="0"/>
              <a:t> amigos.</a:t>
            </a:r>
            <a:endParaRPr lang="en-GB" sz="2400" b="1" dirty="0"/>
          </a:p>
        </p:txBody>
      </p:sp>
    </p:spTree>
    <p:extLst>
      <p:ext uri="{BB962C8B-B14F-4D97-AF65-F5344CB8AC3E}">
        <p14:creationId xmlns:p14="http://schemas.microsoft.com/office/powerpoint/2010/main" val="18843094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424936" cy="5262979"/>
          </a:xfrm>
          <a:prstGeom prst="rect">
            <a:avLst/>
          </a:prstGeom>
          <a:noFill/>
        </p:spPr>
        <p:txBody>
          <a:bodyPr wrap="square" rtlCol="0">
            <a:spAutoFit/>
          </a:bodyPr>
          <a:lstStyle/>
          <a:p>
            <a:pPr>
              <a:lnSpc>
                <a:spcPct val="200000"/>
              </a:lnSpc>
            </a:pPr>
            <a:r>
              <a:rPr lang="en-GB" sz="2400" dirty="0" smtClean="0"/>
              <a:t> - ¿</a:t>
            </a:r>
            <a:r>
              <a:rPr lang="en-GB" sz="2400" b="1" dirty="0" err="1" smtClean="0"/>
              <a:t>Qué</a:t>
            </a:r>
            <a:r>
              <a:rPr lang="en-GB" sz="2400" b="1" dirty="0" smtClean="0"/>
              <a:t> </a:t>
            </a:r>
            <a:r>
              <a:rPr lang="en-GB" sz="2400" b="1" dirty="0" err="1" smtClean="0"/>
              <a:t>más</a:t>
            </a:r>
            <a:r>
              <a:rPr lang="en-GB" sz="2400" b="1" dirty="0" smtClean="0"/>
              <a:t> </a:t>
            </a:r>
            <a:r>
              <a:rPr lang="en-GB" sz="2400" b="1" dirty="0" err="1" smtClean="0"/>
              <a:t>haces</a:t>
            </a:r>
            <a:r>
              <a:rPr lang="en-GB" sz="2400" b="1" dirty="0" smtClean="0"/>
              <a:t> </a:t>
            </a:r>
            <a:r>
              <a:rPr lang="en-GB" sz="2400" b="1" dirty="0" err="1" smtClean="0"/>
              <a:t>para</a:t>
            </a:r>
            <a:r>
              <a:rPr lang="en-GB" sz="2400" b="1" dirty="0" smtClean="0"/>
              <a:t> </a:t>
            </a:r>
            <a:r>
              <a:rPr lang="en-GB" sz="2400" b="1" dirty="0" err="1" smtClean="0"/>
              <a:t>llevar</a:t>
            </a:r>
            <a:r>
              <a:rPr lang="en-GB" sz="2400" b="1" dirty="0" smtClean="0"/>
              <a:t> </a:t>
            </a:r>
            <a:r>
              <a:rPr lang="en-GB" sz="2400" b="1" dirty="0" err="1" smtClean="0"/>
              <a:t>una</a:t>
            </a:r>
            <a:r>
              <a:rPr lang="en-GB" sz="2400" b="1" dirty="0" smtClean="0"/>
              <a:t> </a:t>
            </a:r>
            <a:r>
              <a:rPr lang="en-GB" sz="2400" b="1" dirty="0" err="1" smtClean="0"/>
              <a:t>vida</a:t>
            </a:r>
            <a:r>
              <a:rPr lang="en-GB" sz="2400" b="1" dirty="0" smtClean="0"/>
              <a:t> </a:t>
            </a:r>
            <a:r>
              <a:rPr lang="en-GB" sz="2400" b="1" dirty="0" err="1" smtClean="0"/>
              <a:t>sana</a:t>
            </a:r>
            <a:r>
              <a:rPr lang="en-GB" sz="2400" dirty="0" smtClean="0"/>
              <a:t>?</a:t>
            </a:r>
            <a:br>
              <a:rPr lang="en-GB" sz="2400" dirty="0" smtClean="0"/>
            </a:br>
            <a:r>
              <a:rPr lang="en-GB" sz="2400" dirty="0" smtClean="0"/>
              <a:t> - </a:t>
            </a:r>
            <a:r>
              <a:rPr lang="en-GB" sz="2400" dirty="0" err="1" smtClean="0"/>
              <a:t>Bueno</a:t>
            </a:r>
            <a:r>
              <a:rPr lang="en-GB" sz="2400" dirty="0" smtClean="0"/>
              <a:t>, </a:t>
            </a:r>
            <a:r>
              <a:rPr lang="en-GB" sz="2400" dirty="0" err="1" smtClean="0"/>
              <a:t>hago</a:t>
            </a:r>
            <a:r>
              <a:rPr lang="en-GB" sz="2400" dirty="0" smtClean="0"/>
              <a:t> ______________ </a:t>
            </a:r>
            <a:r>
              <a:rPr lang="en-GB" sz="2400" dirty="0" err="1" smtClean="0"/>
              <a:t>ejercicio</a:t>
            </a:r>
            <a:r>
              <a:rPr lang="en-GB" sz="2400" dirty="0" smtClean="0"/>
              <a:t> </a:t>
            </a:r>
            <a:r>
              <a:rPr lang="en-GB" sz="2400" dirty="0" err="1" smtClean="0"/>
              <a:t>por</a:t>
            </a:r>
            <a:r>
              <a:rPr lang="en-GB" sz="2400" dirty="0" smtClean="0"/>
              <a:t> lo </a:t>
            </a:r>
            <a:r>
              <a:rPr lang="en-GB" sz="2400" dirty="0" err="1" smtClean="0"/>
              <a:t>menos</a:t>
            </a:r>
            <a:r>
              <a:rPr lang="en-GB" sz="2400" dirty="0" smtClean="0"/>
              <a:t> ___________ </a:t>
            </a:r>
            <a:r>
              <a:rPr lang="en-GB" sz="2400" dirty="0" err="1" smtClean="0"/>
              <a:t>veces</a:t>
            </a:r>
            <a:r>
              <a:rPr lang="en-GB" sz="2400" dirty="0" smtClean="0"/>
              <a:t> a la </a:t>
            </a:r>
            <a:r>
              <a:rPr lang="en-GB" sz="2400" dirty="0" err="1" smtClean="0"/>
              <a:t>semana</a:t>
            </a:r>
            <a:r>
              <a:rPr lang="en-GB" sz="2400" dirty="0" smtClean="0"/>
              <a:t>.  </a:t>
            </a:r>
            <a:r>
              <a:rPr lang="en-GB" sz="2400" dirty="0" err="1" smtClean="0"/>
              <a:t>Generalmente</a:t>
            </a:r>
            <a:r>
              <a:rPr lang="en-GB" sz="2400" dirty="0" smtClean="0"/>
              <a:t> ______________ footing.  Ayer </a:t>
            </a:r>
            <a:r>
              <a:rPr lang="en-GB" sz="2400" dirty="0" err="1" smtClean="0"/>
              <a:t>hice</a:t>
            </a:r>
            <a:r>
              <a:rPr lang="en-GB" sz="2400" dirty="0" smtClean="0"/>
              <a:t> footing ____________ del </a:t>
            </a:r>
            <a:r>
              <a:rPr lang="en-GB" sz="2400" dirty="0" err="1" smtClean="0"/>
              <a:t>colegio</a:t>
            </a:r>
            <a:r>
              <a:rPr lang="en-GB" sz="2400" dirty="0" smtClean="0"/>
              <a:t> y </a:t>
            </a:r>
            <a:r>
              <a:rPr lang="en-GB" sz="2400" dirty="0" err="1" smtClean="0"/>
              <a:t>luego</a:t>
            </a:r>
            <a:r>
              <a:rPr lang="en-GB" sz="2400" dirty="0" smtClean="0"/>
              <a:t> a </a:t>
            </a:r>
            <a:r>
              <a:rPr lang="en-GB" sz="2400" dirty="0" err="1" smtClean="0"/>
              <a:t>las</a:t>
            </a:r>
            <a:r>
              <a:rPr lang="en-GB" sz="2400" dirty="0" smtClean="0"/>
              <a:t> </a:t>
            </a:r>
            <a:r>
              <a:rPr lang="en-GB" sz="2400" dirty="0" err="1" smtClean="0"/>
              <a:t>cuatro</a:t>
            </a:r>
            <a:r>
              <a:rPr lang="en-GB" sz="2400" dirty="0" smtClean="0"/>
              <a:t> ______________ en el </a:t>
            </a:r>
            <a:r>
              <a:rPr lang="en-GB" sz="2400" dirty="0" err="1" smtClean="0"/>
              <a:t>equipo</a:t>
            </a:r>
            <a:r>
              <a:rPr lang="en-GB" sz="2400" dirty="0" smtClean="0"/>
              <a:t> de </a:t>
            </a:r>
            <a:r>
              <a:rPr lang="en-GB" sz="2400" dirty="0" err="1" smtClean="0"/>
              <a:t>fútbol</a:t>
            </a:r>
            <a:r>
              <a:rPr lang="en-GB" sz="2400" dirty="0" smtClean="0"/>
              <a:t>.  </a:t>
            </a:r>
            <a:r>
              <a:rPr lang="en-GB" sz="2400" dirty="0" err="1" smtClean="0"/>
              <a:t>Normalmente</a:t>
            </a:r>
            <a:r>
              <a:rPr lang="en-GB" sz="2400" dirty="0" smtClean="0"/>
              <a:t> _____________ </a:t>
            </a:r>
            <a:r>
              <a:rPr lang="en-GB" sz="2400" dirty="0" err="1" smtClean="0"/>
              <a:t>hacer</a:t>
            </a:r>
            <a:r>
              <a:rPr lang="en-GB" sz="2400" dirty="0" smtClean="0"/>
              <a:t> </a:t>
            </a:r>
            <a:r>
              <a:rPr lang="en-GB" sz="2400" dirty="0" err="1" smtClean="0"/>
              <a:t>deporte</a:t>
            </a:r>
            <a:r>
              <a:rPr lang="en-GB" sz="2400" dirty="0" smtClean="0"/>
              <a:t> en </a:t>
            </a:r>
            <a:r>
              <a:rPr lang="en-GB" sz="2400" dirty="0" err="1" smtClean="0"/>
              <a:t>equipo</a:t>
            </a:r>
            <a:r>
              <a:rPr lang="en-GB" sz="2400" dirty="0" smtClean="0"/>
              <a:t> </a:t>
            </a:r>
            <a:r>
              <a:rPr lang="en-GB" sz="2400" dirty="0" err="1" smtClean="0"/>
              <a:t>porque</a:t>
            </a:r>
            <a:r>
              <a:rPr lang="en-GB" sz="2400" dirty="0" smtClean="0"/>
              <a:t> </a:t>
            </a:r>
            <a:r>
              <a:rPr lang="en-GB" sz="2400" dirty="0" err="1" smtClean="0"/>
              <a:t>es</a:t>
            </a:r>
            <a:r>
              <a:rPr lang="en-GB" sz="2400" dirty="0" smtClean="0"/>
              <a:t> </a:t>
            </a:r>
            <a:r>
              <a:rPr lang="en-GB" sz="2400" dirty="0" err="1" smtClean="0"/>
              <a:t>más</a:t>
            </a:r>
            <a:r>
              <a:rPr lang="en-GB" sz="2400" dirty="0" smtClean="0"/>
              <a:t> </a:t>
            </a:r>
            <a:r>
              <a:rPr lang="en-GB" sz="2400" dirty="0" err="1" smtClean="0"/>
              <a:t>interesante</a:t>
            </a:r>
            <a:r>
              <a:rPr lang="en-GB" sz="2400" dirty="0" smtClean="0"/>
              <a:t>.  </a:t>
            </a:r>
            <a:r>
              <a:rPr lang="en-GB" sz="2400" dirty="0" err="1" smtClean="0"/>
              <a:t>Mañana</a:t>
            </a:r>
            <a:r>
              <a:rPr lang="en-GB" sz="2400" dirty="0" smtClean="0"/>
              <a:t> </a:t>
            </a:r>
            <a:r>
              <a:rPr lang="en-GB" sz="2400" dirty="0" err="1" smtClean="0"/>
              <a:t>voy</a:t>
            </a:r>
            <a:r>
              <a:rPr lang="en-GB" sz="2400" dirty="0" smtClean="0"/>
              <a:t> a </a:t>
            </a:r>
            <a:r>
              <a:rPr lang="en-GB" sz="2400" dirty="0" err="1" smtClean="0"/>
              <a:t>hacer</a:t>
            </a:r>
            <a:r>
              <a:rPr lang="en-GB" sz="2400" dirty="0" smtClean="0"/>
              <a:t> </a:t>
            </a:r>
            <a:r>
              <a:rPr lang="en-GB" sz="2400" dirty="0" err="1" smtClean="0"/>
              <a:t>natación</a:t>
            </a:r>
            <a:r>
              <a:rPr lang="en-GB" sz="2400" dirty="0" smtClean="0"/>
              <a:t> con mi padre.</a:t>
            </a:r>
            <a:endParaRPr lang="en-GB" sz="2400" dirty="0"/>
          </a:p>
        </p:txBody>
      </p:sp>
      <p:pic>
        <p:nvPicPr>
          <p:cNvPr id="9" name="Alex_Deportes.mp3">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7596336" y="174923"/>
            <a:ext cx="609600" cy="609600"/>
          </a:xfrm>
          <a:prstGeom prst="rect">
            <a:avLst/>
          </a:prstGeom>
        </p:spPr>
      </p:pic>
    </p:spTree>
    <p:extLst>
      <p:ext uri="{BB962C8B-B14F-4D97-AF65-F5344CB8AC3E}">
        <p14:creationId xmlns:p14="http://schemas.microsoft.com/office/powerpoint/2010/main" val="205792990"/>
      </p:ext>
    </p:extLst>
  </p:cSld>
  <p:clrMapOvr>
    <a:masterClrMapping/>
  </p:clrMapOvr>
  <p:timing>
    <p:tnLst>
      <p:par>
        <p:cTn id="1" dur="indefinite" restart="never" nodeType="tmRoot">
          <p:childTnLst>
            <p:audio>
              <p:cMediaNode vol="80000">
                <p:cTn id="2" display="0">
                  <p:stCondLst>
                    <p:cond delay="indefinite"/>
                  </p:stCondLst>
                  <p:endCondLst>
                    <p:cond evt="onStopAudio" delay="0">
                      <p:tgtEl>
                        <p:sldTgt/>
                      </p:tgtEl>
                    </p:cond>
                  </p:endCondLst>
                </p:cTn>
                <p:tgtEl>
                  <p:spTgt spid="9"/>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424936" cy="5262979"/>
          </a:xfrm>
          <a:prstGeom prst="rect">
            <a:avLst/>
          </a:prstGeom>
          <a:noFill/>
        </p:spPr>
        <p:txBody>
          <a:bodyPr wrap="square" rtlCol="0">
            <a:spAutoFit/>
          </a:bodyPr>
          <a:lstStyle/>
          <a:p>
            <a:pPr>
              <a:lnSpc>
                <a:spcPct val="200000"/>
              </a:lnSpc>
            </a:pPr>
            <a:r>
              <a:rPr lang="en-GB" sz="2400" dirty="0" smtClean="0"/>
              <a:t> - ¿</a:t>
            </a:r>
            <a:r>
              <a:rPr lang="en-GB" sz="2400" b="1" dirty="0" err="1" smtClean="0"/>
              <a:t>Qué</a:t>
            </a:r>
            <a:r>
              <a:rPr lang="en-GB" sz="2400" b="1" dirty="0" smtClean="0"/>
              <a:t> </a:t>
            </a:r>
            <a:r>
              <a:rPr lang="en-GB" sz="2400" b="1" dirty="0" err="1" smtClean="0"/>
              <a:t>más</a:t>
            </a:r>
            <a:r>
              <a:rPr lang="en-GB" sz="2400" b="1" dirty="0" smtClean="0"/>
              <a:t> </a:t>
            </a:r>
            <a:r>
              <a:rPr lang="en-GB" sz="2400" b="1" dirty="0" err="1" smtClean="0"/>
              <a:t>haces</a:t>
            </a:r>
            <a:r>
              <a:rPr lang="en-GB" sz="2400" b="1" dirty="0" smtClean="0"/>
              <a:t> </a:t>
            </a:r>
            <a:r>
              <a:rPr lang="en-GB" sz="2400" b="1" dirty="0" err="1" smtClean="0"/>
              <a:t>para</a:t>
            </a:r>
            <a:r>
              <a:rPr lang="en-GB" sz="2400" b="1" dirty="0" smtClean="0"/>
              <a:t> </a:t>
            </a:r>
            <a:r>
              <a:rPr lang="en-GB" sz="2400" b="1" dirty="0" err="1" smtClean="0"/>
              <a:t>llevar</a:t>
            </a:r>
            <a:r>
              <a:rPr lang="en-GB" sz="2400" b="1" dirty="0" smtClean="0"/>
              <a:t> </a:t>
            </a:r>
            <a:r>
              <a:rPr lang="en-GB" sz="2400" b="1" dirty="0" err="1" smtClean="0"/>
              <a:t>una</a:t>
            </a:r>
            <a:r>
              <a:rPr lang="en-GB" sz="2400" b="1" dirty="0" smtClean="0"/>
              <a:t> </a:t>
            </a:r>
            <a:r>
              <a:rPr lang="en-GB" sz="2400" b="1" dirty="0" err="1" smtClean="0"/>
              <a:t>vida</a:t>
            </a:r>
            <a:r>
              <a:rPr lang="en-GB" sz="2400" b="1" dirty="0" smtClean="0"/>
              <a:t> </a:t>
            </a:r>
            <a:r>
              <a:rPr lang="en-GB" sz="2400" b="1" dirty="0" err="1" smtClean="0"/>
              <a:t>sana</a:t>
            </a:r>
            <a:r>
              <a:rPr lang="en-GB" sz="2400" dirty="0" smtClean="0"/>
              <a:t>?</a:t>
            </a:r>
            <a:br>
              <a:rPr lang="en-GB" sz="2400" dirty="0" smtClean="0"/>
            </a:br>
            <a:r>
              <a:rPr lang="en-GB" sz="2400" dirty="0" smtClean="0"/>
              <a:t> - </a:t>
            </a:r>
            <a:r>
              <a:rPr lang="en-GB" sz="2400" dirty="0" err="1" smtClean="0"/>
              <a:t>Bueno</a:t>
            </a:r>
            <a:r>
              <a:rPr lang="en-GB" sz="2400" dirty="0" smtClean="0"/>
              <a:t>, </a:t>
            </a:r>
            <a:r>
              <a:rPr lang="en-GB" sz="2400" dirty="0" err="1" smtClean="0"/>
              <a:t>hago</a:t>
            </a:r>
            <a:r>
              <a:rPr lang="en-GB" sz="2400" dirty="0" smtClean="0"/>
              <a:t> ______________ </a:t>
            </a:r>
            <a:r>
              <a:rPr lang="en-GB" sz="2400" dirty="0" err="1" smtClean="0"/>
              <a:t>ejercicio</a:t>
            </a:r>
            <a:r>
              <a:rPr lang="en-GB" sz="2400" dirty="0" smtClean="0"/>
              <a:t> </a:t>
            </a:r>
            <a:r>
              <a:rPr lang="en-GB" sz="2400" dirty="0" err="1" smtClean="0"/>
              <a:t>por</a:t>
            </a:r>
            <a:r>
              <a:rPr lang="en-GB" sz="2400" dirty="0" smtClean="0"/>
              <a:t> lo </a:t>
            </a:r>
            <a:r>
              <a:rPr lang="en-GB" sz="2400" dirty="0" err="1" smtClean="0"/>
              <a:t>menos</a:t>
            </a:r>
            <a:r>
              <a:rPr lang="en-GB" sz="2400" dirty="0" smtClean="0"/>
              <a:t> ___________ </a:t>
            </a:r>
            <a:r>
              <a:rPr lang="en-GB" sz="2400" dirty="0" err="1" smtClean="0"/>
              <a:t>veces</a:t>
            </a:r>
            <a:r>
              <a:rPr lang="en-GB" sz="2400" dirty="0" smtClean="0"/>
              <a:t> a la </a:t>
            </a:r>
            <a:r>
              <a:rPr lang="en-GB" sz="2400" dirty="0" err="1" smtClean="0"/>
              <a:t>semana</a:t>
            </a:r>
            <a:r>
              <a:rPr lang="en-GB" sz="2400" dirty="0" smtClean="0"/>
              <a:t>.  </a:t>
            </a:r>
            <a:r>
              <a:rPr lang="en-GB" sz="2400" dirty="0" err="1" smtClean="0"/>
              <a:t>Generalmente</a:t>
            </a:r>
            <a:r>
              <a:rPr lang="en-GB" sz="2400" dirty="0" smtClean="0"/>
              <a:t> ______________ footing.  Ayer </a:t>
            </a:r>
            <a:r>
              <a:rPr lang="en-GB" sz="2400" dirty="0" err="1" smtClean="0"/>
              <a:t>hice</a:t>
            </a:r>
            <a:r>
              <a:rPr lang="en-GB" sz="2400" dirty="0" smtClean="0"/>
              <a:t> footing ____________ del </a:t>
            </a:r>
            <a:r>
              <a:rPr lang="en-GB" sz="2400" dirty="0" err="1" smtClean="0"/>
              <a:t>colegio</a:t>
            </a:r>
            <a:r>
              <a:rPr lang="en-GB" sz="2400" dirty="0" smtClean="0"/>
              <a:t> y </a:t>
            </a:r>
            <a:r>
              <a:rPr lang="en-GB" sz="2400" dirty="0" err="1" smtClean="0"/>
              <a:t>luego</a:t>
            </a:r>
            <a:r>
              <a:rPr lang="en-GB" sz="2400" dirty="0" smtClean="0"/>
              <a:t> a </a:t>
            </a:r>
            <a:r>
              <a:rPr lang="en-GB" sz="2400" dirty="0" err="1" smtClean="0"/>
              <a:t>las</a:t>
            </a:r>
            <a:r>
              <a:rPr lang="en-GB" sz="2400" dirty="0" smtClean="0"/>
              <a:t> </a:t>
            </a:r>
            <a:r>
              <a:rPr lang="en-GB" sz="2400" dirty="0" err="1" smtClean="0"/>
              <a:t>cuatro</a:t>
            </a:r>
            <a:r>
              <a:rPr lang="en-GB" sz="2400" dirty="0" smtClean="0"/>
              <a:t> ______________ en el </a:t>
            </a:r>
            <a:r>
              <a:rPr lang="en-GB" sz="2400" dirty="0" err="1" smtClean="0"/>
              <a:t>equipo</a:t>
            </a:r>
            <a:r>
              <a:rPr lang="en-GB" sz="2400" dirty="0" smtClean="0"/>
              <a:t> de </a:t>
            </a:r>
            <a:r>
              <a:rPr lang="en-GB" sz="2400" dirty="0" err="1" smtClean="0"/>
              <a:t>fútbol</a:t>
            </a:r>
            <a:r>
              <a:rPr lang="en-GB" sz="2400" dirty="0" smtClean="0"/>
              <a:t>.  </a:t>
            </a:r>
            <a:r>
              <a:rPr lang="en-GB" sz="2400" dirty="0" err="1" smtClean="0"/>
              <a:t>Normalmente</a:t>
            </a:r>
            <a:r>
              <a:rPr lang="en-GB" sz="2400" dirty="0" smtClean="0"/>
              <a:t> _____________ </a:t>
            </a:r>
            <a:r>
              <a:rPr lang="en-GB" sz="2400" dirty="0" err="1" smtClean="0"/>
              <a:t>hacer</a:t>
            </a:r>
            <a:r>
              <a:rPr lang="en-GB" sz="2400" dirty="0" smtClean="0"/>
              <a:t> </a:t>
            </a:r>
            <a:r>
              <a:rPr lang="en-GB" sz="2400" dirty="0" err="1" smtClean="0"/>
              <a:t>deporte</a:t>
            </a:r>
            <a:r>
              <a:rPr lang="en-GB" sz="2400" dirty="0" smtClean="0"/>
              <a:t> en </a:t>
            </a:r>
            <a:r>
              <a:rPr lang="en-GB" sz="2400" dirty="0" err="1" smtClean="0"/>
              <a:t>equipo</a:t>
            </a:r>
            <a:r>
              <a:rPr lang="en-GB" sz="2400" dirty="0" smtClean="0"/>
              <a:t> </a:t>
            </a:r>
            <a:r>
              <a:rPr lang="en-GB" sz="2400" dirty="0" err="1" smtClean="0"/>
              <a:t>porque</a:t>
            </a:r>
            <a:r>
              <a:rPr lang="en-GB" sz="2400" dirty="0" smtClean="0"/>
              <a:t> </a:t>
            </a:r>
            <a:r>
              <a:rPr lang="en-GB" sz="2400" dirty="0" err="1" smtClean="0"/>
              <a:t>es</a:t>
            </a:r>
            <a:r>
              <a:rPr lang="en-GB" sz="2400" dirty="0" smtClean="0"/>
              <a:t> </a:t>
            </a:r>
            <a:r>
              <a:rPr lang="en-GB" sz="2400" dirty="0" err="1" smtClean="0"/>
              <a:t>más</a:t>
            </a:r>
            <a:r>
              <a:rPr lang="en-GB" sz="2400" dirty="0" smtClean="0"/>
              <a:t> </a:t>
            </a:r>
            <a:r>
              <a:rPr lang="en-GB" sz="2400" dirty="0" err="1" smtClean="0"/>
              <a:t>interesante</a:t>
            </a:r>
            <a:r>
              <a:rPr lang="en-GB" sz="2400" dirty="0" smtClean="0"/>
              <a:t>.  </a:t>
            </a:r>
            <a:r>
              <a:rPr lang="en-GB" sz="2400" dirty="0" err="1" smtClean="0"/>
              <a:t>Mañana</a:t>
            </a:r>
            <a:r>
              <a:rPr lang="en-GB" sz="2400" dirty="0" smtClean="0"/>
              <a:t> </a:t>
            </a:r>
            <a:r>
              <a:rPr lang="en-GB" sz="2400" dirty="0" err="1" smtClean="0"/>
              <a:t>voy</a:t>
            </a:r>
            <a:r>
              <a:rPr lang="en-GB" sz="2400" dirty="0" smtClean="0"/>
              <a:t> a </a:t>
            </a:r>
            <a:r>
              <a:rPr lang="en-GB" sz="2400" dirty="0" err="1" smtClean="0"/>
              <a:t>hacer</a:t>
            </a:r>
            <a:r>
              <a:rPr lang="en-GB" sz="2400" dirty="0" smtClean="0"/>
              <a:t> </a:t>
            </a:r>
            <a:r>
              <a:rPr lang="en-GB" sz="2400" dirty="0" err="1" smtClean="0"/>
              <a:t>natación</a:t>
            </a:r>
            <a:r>
              <a:rPr lang="en-GB" sz="2400" dirty="0" smtClean="0"/>
              <a:t> con mi padre.</a:t>
            </a:r>
            <a:endParaRPr lang="en-GB" sz="2400" dirty="0"/>
          </a:p>
        </p:txBody>
      </p:sp>
      <p:sp>
        <p:nvSpPr>
          <p:cNvPr id="3" name="TextBox 2"/>
          <p:cNvSpPr txBox="1"/>
          <p:nvPr/>
        </p:nvSpPr>
        <p:spPr>
          <a:xfrm>
            <a:off x="468338" y="3933056"/>
            <a:ext cx="1872208" cy="461665"/>
          </a:xfrm>
          <a:prstGeom prst="rect">
            <a:avLst/>
          </a:prstGeom>
          <a:solidFill>
            <a:srgbClr val="0066FF"/>
          </a:solidFill>
        </p:spPr>
        <p:txBody>
          <a:bodyPr wrap="square" rtlCol="0">
            <a:spAutoFit/>
          </a:bodyPr>
          <a:lstStyle/>
          <a:p>
            <a:pPr algn="ctr"/>
            <a:r>
              <a:rPr lang="en-GB" sz="2400" b="1" dirty="0" err="1" smtClean="0">
                <a:solidFill>
                  <a:schemeClr val="bg1">
                    <a:lumMod val="95000"/>
                  </a:schemeClr>
                </a:solidFill>
              </a:rPr>
              <a:t>prefiero</a:t>
            </a:r>
            <a:endParaRPr lang="en-GB" sz="2400" b="1" dirty="0">
              <a:solidFill>
                <a:schemeClr val="bg1">
                  <a:lumMod val="95000"/>
                </a:schemeClr>
              </a:solidFill>
            </a:endParaRPr>
          </a:p>
        </p:txBody>
      </p:sp>
      <p:sp>
        <p:nvSpPr>
          <p:cNvPr id="4" name="TextBox 3"/>
          <p:cNvSpPr txBox="1"/>
          <p:nvPr/>
        </p:nvSpPr>
        <p:spPr>
          <a:xfrm>
            <a:off x="3815916" y="2492896"/>
            <a:ext cx="1620180" cy="461665"/>
          </a:xfrm>
          <a:prstGeom prst="rect">
            <a:avLst/>
          </a:prstGeom>
          <a:solidFill>
            <a:srgbClr val="0066FF"/>
          </a:solidFill>
        </p:spPr>
        <p:txBody>
          <a:bodyPr wrap="square" rtlCol="0">
            <a:spAutoFit/>
          </a:bodyPr>
          <a:lstStyle/>
          <a:p>
            <a:pPr algn="ctr"/>
            <a:r>
              <a:rPr lang="en-GB" sz="2400" b="1" dirty="0" smtClean="0">
                <a:solidFill>
                  <a:schemeClr val="bg1">
                    <a:lumMod val="95000"/>
                  </a:schemeClr>
                </a:solidFill>
              </a:rPr>
              <a:t>antes</a:t>
            </a:r>
            <a:endParaRPr lang="en-GB" sz="2400" b="1" dirty="0">
              <a:solidFill>
                <a:schemeClr val="bg1">
                  <a:lumMod val="95000"/>
                </a:schemeClr>
              </a:solidFill>
            </a:endParaRPr>
          </a:p>
        </p:txBody>
      </p:sp>
      <p:sp>
        <p:nvSpPr>
          <p:cNvPr id="5" name="TextBox 4"/>
          <p:cNvSpPr txBox="1"/>
          <p:nvPr/>
        </p:nvSpPr>
        <p:spPr>
          <a:xfrm>
            <a:off x="2483768" y="1052736"/>
            <a:ext cx="1872208" cy="461665"/>
          </a:xfrm>
          <a:prstGeom prst="rect">
            <a:avLst/>
          </a:prstGeom>
          <a:solidFill>
            <a:srgbClr val="0066FF"/>
          </a:solidFill>
        </p:spPr>
        <p:txBody>
          <a:bodyPr wrap="square" rtlCol="0">
            <a:spAutoFit/>
          </a:bodyPr>
          <a:lstStyle/>
          <a:p>
            <a:pPr algn="ctr"/>
            <a:r>
              <a:rPr lang="en-GB" sz="2400" b="1" dirty="0" smtClean="0">
                <a:solidFill>
                  <a:schemeClr val="bg1">
                    <a:lumMod val="95000"/>
                  </a:schemeClr>
                </a:solidFill>
              </a:rPr>
              <a:t>mucho</a:t>
            </a:r>
            <a:endParaRPr lang="en-GB" sz="2400" b="1" dirty="0">
              <a:solidFill>
                <a:schemeClr val="bg1">
                  <a:lumMod val="95000"/>
                </a:schemeClr>
              </a:solidFill>
            </a:endParaRPr>
          </a:p>
        </p:txBody>
      </p:sp>
      <p:sp>
        <p:nvSpPr>
          <p:cNvPr id="6" name="TextBox 5"/>
          <p:cNvSpPr txBox="1"/>
          <p:nvPr/>
        </p:nvSpPr>
        <p:spPr>
          <a:xfrm>
            <a:off x="1403648" y="3212976"/>
            <a:ext cx="1872208" cy="461665"/>
          </a:xfrm>
          <a:prstGeom prst="rect">
            <a:avLst/>
          </a:prstGeom>
          <a:solidFill>
            <a:srgbClr val="0066FF"/>
          </a:solidFill>
        </p:spPr>
        <p:txBody>
          <a:bodyPr wrap="square" rtlCol="0">
            <a:spAutoFit/>
          </a:bodyPr>
          <a:lstStyle/>
          <a:p>
            <a:pPr algn="ctr"/>
            <a:r>
              <a:rPr lang="en-GB" sz="2400" b="1" dirty="0" err="1" smtClean="0">
                <a:solidFill>
                  <a:schemeClr val="bg1">
                    <a:lumMod val="95000"/>
                  </a:schemeClr>
                </a:solidFill>
              </a:rPr>
              <a:t>jugué</a:t>
            </a:r>
            <a:endParaRPr lang="en-GB" sz="2400" b="1" dirty="0">
              <a:solidFill>
                <a:schemeClr val="bg1">
                  <a:lumMod val="95000"/>
                </a:schemeClr>
              </a:solidFill>
            </a:endParaRPr>
          </a:p>
        </p:txBody>
      </p:sp>
      <p:sp>
        <p:nvSpPr>
          <p:cNvPr id="7" name="TextBox 6"/>
          <p:cNvSpPr txBox="1"/>
          <p:nvPr/>
        </p:nvSpPr>
        <p:spPr>
          <a:xfrm>
            <a:off x="251520" y="1772816"/>
            <a:ext cx="1872208" cy="461665"/>
          </a:xfrm>
          <a:prstGeom prst="rect">
            <a:avLst/>
          </a:prstGeom>
          <a:solidFill>
            <a:srgbClr val="0066FF"/>
          </a:solidFill>
        </p:spPr>
        <p:txBody>
          <a:bodyPr wrap="square" rtlCol="0">
            <a:spAutoFit/>
          </a:bodyPr>
          <a:lstStyle/>
          <a:p>
            <a:pPr algn="ctr"/>
            <a:r>
              <a:rPr lang="en-GB" sz="2400" b="1" dirty="0" err="1" smtClean="0">
                <a:solidFill>
                  <a:schemeClr val="bg1">
                    <a:lumMod val="95000"/>
                  </a:schemeClr>
                </a:solidFill>
              </a:rPr>
              <a:t>tres</a:t>
            </a:r>
            <a:endParaRPr lang="en-GB" sz="2400" b="1" dirty="0">
              <a:solidFill>
                <a:schemeClr val="bg1">
                  <a:lumMod val="95000"/>
                </a:schemeClr>
              </a:solidFill>
            </a:endParaRPr>
          </a:p>
        </p:txBody>
      </p:sp>
      <p:sp>
        <p:nvSpPr>
          <p:cNvPr id="8" name="TextBox 7"/>
          <p:cNvSpPr txBox="1"/>
          <p:nvPr/>
        </p:nvSpPr>
        <p:spPr>
          <a:xfrm>
            <a:off x="6588224" y="1772816"/>
            <a:ext cx="1872208" cy="461665"/>
          </a:xfrm>
          <a:prstGeom prst="rect">
            <a:avLst/>
          </a:prstGeom>
          <a:solidFill>
            <a:srgbClr val="0066FF"/>
          </a:solidFill>
        </p:spPr>
        <p:txBody>
          <a:bodyPr wrap="square" rtlCol="0">
            <a:spAutoFit/>
          </a:bodyPr>
          <a:lstStyle/>
          <a:p>
            <a:pPr algn="ctr"/>
            <a:r>
              <a:rPr lang="en-GB" sz="2400" b="1" dirty="0" err="1" smtClean="0">
                <a:solidFill>
                  <a:schemeClr val="bg1">
                    <a:lumMod val="95000"/>
                  </a:schemeClr>
                </a:solidFill>
              </a:rPr>
              <a:t>hago</a:t>
            </a:r>
            <a:endParaRPr lang="en-GB" sz="2400" b="1" dirty="0">
              <a:solidFill>
                <a:schemeClr val="bg1">
                  <a:lumMod val="95000"/>
                </a:schemeClr>
              </a:solidFill>
            </a:endParaRPr>
          </a:p>
        </p:txBody>
      </p:sp>
    </p:spTree>
    <p:extLst>
      <p:ext uri="{BB962C8B-B14F-4D97-AF65-F5344CB8AC3E}">
        <p14:creationId xmlns:p14="http://schemas.microsoft.com/office/powerpoint/2010/main" val="815402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fade">
                                      <p:cBhvr>
                                        <p:cTn id="3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3568" y="116632"/>
            <a:ext cx="8064896" cy="378565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2400" dirty="0" smtClean="0"/>
              <a:t>“Me </a:t>
            </a:r>
            <a:r>
              <a:rPr lang="en-GB" sz="2400" dirty="0" err="1" smtClean="0"/>
              <a:t>encantan</a:t>
            </a:r>
            <a:r>
              <a:rPr lang="en-GB" sz="2400" dirty="0" smtClean="0"/>
              <a:t> </a:t>
            </a:r>
            <a:r>
              <a:rPr lang="en-GB" sz="2400" dirty="0" err="1" smtClean="0"/>
              <a:t>todos</a:t>
            </a:r>
            <a:r>
              <a:rPr lang="en-GB" sz="2400" dirty="0" smtClean="0"/>
              <a:t> los </a:t>
            </a:r>
            <a:r>
              <a:rPr lang="en-GB" sz="2400" dirty="0" err="1" smtClean="0"/>
              <a:t>deportes</a:t>
            </a:r>
            <a:r>
              <a:rPr lang="en-GB" sz="2400" dirty="0" smtClean="0"/>
              <a:t>, </a:t>
            </a:r>
            <a:r>
              <a:rPr lang="en-GB" sz="2400" dirty="0" err="1" smtClean="0"/>
              <a:t>sobre</a:t>
            </a:r>
            <a:r>
              <a:rPr lang="en-GB" sz="2400" dirty="0" smtClean="0"/>
              <a:t> </a:t>
            </a:r>
            <a:r>
              <a:rPr lang="en-GB" sz="2400" dirty="0" err="1" smtClean="0"/>
              <a:t>todo</a:t>
            </a:r>
            <a:r>
              <a:rPr lang="en-GB" sz="2400" dirty="0" smtClean="0"/>
              <a:t> el </a:t>
            </a:r>
            <a:r>
              <a:rPr lang="en-GB" sz="2400" dirty="0" err="1" smtClean="0"/>
              <a:t>ciclismo</a:t>
            </a:r>
            <a:r>
              <a:rPr lang="en-GB" sz="2400" dirty="0" smtClean="0"/>
              <a:t>.  El fin de </a:t>
            </a:r>
            <a:r>
              <a:rPr lang="en-GB" sz="2400" dirty="0" err="1" smtClean="0"/>
              <a:t>semana</a:t>
            </a:r>
            <a:r>
              <a:rPr lang="en-GB" sz="2400" dirty="0" smtClean="0"/>
              <a:t> </a:t>
            </a:r>
            <a:r>
              <a:rPr lang="en-GB" sz="2400" dirty="0" err="1" smtClean="0"/>
              <a:t>pasado</a:t>
            </a:r>
            <a:r>
              <a:rPr lang="en-GB" sz="2400" dirty="0" smtClean="0"/>
              <a:t> </a:t>
            </a:r>
            <a:r>
              <a:rPr lang="en-GB" sz="2400" dirty="0" err="1" smtClean="0"/>
              <a:t>hice</a:t>
            </a:r>
            <a:r>
              <a:rPr lang="en-GB" sz="2400" dirty="0" smtClean="0"/>
              <a:t> el </a:t>
            </a:r>
            <a:r>
              <a:rPr lang="en-GB" sz="2400" dirty="0" err="1" smtClean="0"/>
              <a:t>ciclismo</a:t>
            </a:r>
            <a:r>
              <a:rPr lang="en-GB" sz="2400" dirty="0" smtClean="0"/>
              <a:t> con </a:t>
            </a:r>
            <a:r>
              <a:rPr lang="en-GB" sz="2400" dirty="0" err="1" smtClean="0"/>
              <a:t>mis</a:t>
            </a:r>
            <a:r>
              <a:rPr lang="en-GB" sz="2400" dirty="0" smtClean="0"/>
              <a:t> amigos en </a:t>
            </a:r>
            <a:r>
              <a:rPr lang="en-GB" sz="2400" dirty="0" err="1" smtClean="0"/>
              <a:t>Grafham</a:t>
            </a:r>
            <a:r>
              <a:rPr lang="en-GB" sz="2400" dirty="0" smtClean="0"/>
              <a:t> Water. Me lo </a:t>
            </a:r>
            <a:r>
              <a:rPr lang="en-GB" sz="2400" dirty="0" err="1" smtClean="0"/>
              <a:t>pasé</a:t>
            </a:r>
            <a:r>
              <a:rPr lang="en-GB" sz="2400" dirty="0" smtClean="0"/>
              <a:t> </a:t>
            </a:r>
            <a:r>
              <a:rPr lang="en-GB" sz="2400" dirty="0" err="1" smtClean="0"/>
              <a:t>bomba</a:t>
            </a:r>
            <a:r>
              <a:rPr lang="en-GB" sz="2400" dirty="0" smtClean="0"/>
              <a:t>. En el </a:t>
            </a:r>
            <a:r>
              <a:rPr lang="en-GB" sz="2400" dirty="0" err="1" smtClean="0"/>
              <a:t>verano</a:t>
            </a:r>
            <a:r>
              <a:rPr lang="en-GB" sz="2400" dirty="0" smtClean="0"/>
              <a:t> </a:t>
            </a:r>
            <a:r>
              <a:rPr lang="en-GB" sz="2400" dirty="0" err="1" smtClean="0"/>
              <a:t>voy</a:t>
            </a:r>
            <a:r>
              <a:rPr lang="en-GB" sz="2400" dirty="0" smtClean="0"/>
              <a:t> a </a:t>
            </a:r>
            <a:r>
              <a:rPr lang="en-GB" sz="2400" dirty="0" err="1" smtClean="0"/>
              <a:t>ir</a:t>
            </a:r>
            <a:r>
              <a:rPr lang="en-GB" sz="2400" dirty="0" smtClean="0"/>
              <a:t> de </a:t>
            </a:r>
            <a:r>
              <a:rPr lang="en-GB" sz="2400" dirty="0" err="1" smtClean="0"/>
              <a:t>vacaciones</a:t>
            </a:r>
            <a:r>
              <a:rPr lang="en-GB" sz="2400" dirty="0" smtClean="0"/>
              <a:t> con mi padre en </a:t>
            </a:r>
            <a:r>
              <a:rPr lang="en-GB" sz="2400" dirty="0" err="1" smtClean="0"/>
              <a:t>Escocia</a:t>
            </a:r>
            <a:r>
              <a:rPr lang="en-GB" sz="2400" dirty="0" smtClean="0"/>
              <a:t> y </a:t>
            </a:r>
            <a:r>
              <a:rPr lang="en-GB" sz="2400" dirty="0" err="1" smtClean="0"/>
              <a:t>vamos</a:t>
            </a:r>
            <a:r>
              <a:rPr lang="en-GB" sz="2400" dirty="0" smtClean="0"/>
              <a:t> a </a:t>
            </a:r>
            <a:r>
              <a:rPr lang="en-GB" sz="2400" dirty="0" err="1" smtClean="0"/>
              <a:t>hacer</a:t>
            </a:r>
            <a:r>
              <a:rPr lang="en-GB" sz="2400" dirty="0" smtClean="0"/>
              <a:t> </a:t>
            </a:r>
            <a:r>
              <a:rPr lang="en-GB" sz="2400" dirty="0" err="1" smtClean="0"/>
              <a:t>ciclismo</a:t>
            </a:r>
            <a:r>
              <a:rPr lang="en-GB" sz="2400" dirty="0" smtClean="0"/>
              <a:t> </a:t>
            </a:r>
            <a:r>
              <a:rPr lang="en-GB" sz="2400" dirty="0" err="1" smtClean="0"/>
              <a:t>allí</a:t>
            </a:r>
            <a:r>
              <a:rPr lang="en-GB" sz="2400" dirty="0" smtClean="0"/>
              <a:t>.</a:t>
            </a:r>
            <a:br>
              <a:rPr lang="en-GB" sz="2400" dirty="0" smtClean="0"/>
            </a:br>
            <a:r>
              <a:rPr lang="en-GB" sz="2400" dirty="0" err="1" smtClean="0"/>
              <a:t>Otro</a:t>
            </a:r>
            <a:r>
              <a:rPr lang="en-GB" sz="2400" dirty="0" smtClean="0"/>
              <a:t> </a:t>
            </a:r>
            <a:r>
              <a:rPr lang="en-GB" sz="2400" dirty="0" err="1" smtClean="0"/>
              <a:t>deporte</a:t>
            </a:r>
            <a:r>
              <a:rPr lang="en-GB" sz="2400" dirty="0" smtClean="0"/>
              <a:t> </a:t>
            </a:r>
            <a:r>
              <a:rPr lang="en-GB" sz="2400" dirty="0" err="1" smtClean="0"/>
              <a:t>que</a:t>
            </a:r>
            <a:r>
              <a:rPr lang="en-GB" sz="2400" dirty="0" smtClean="0"/>
              <a:t> me </a:t>
            </a:r>
            <a:r>
              <a:rPr lang="en-GB" sz="2400" dirty="0" err="1" smtClean="0"/>
              <a:t>gusta</a:t>
            </a:r>
            <a:r>
              <a:rPr lang="en-GB" sz="2400" dirty="0" smtClean="0"/>
              <a:t> mucho </a:t>
            </a:r>
            <a:r>
              <a:rPr lang="en-GB" sz="2400" dirty="0" err="1" smtClean="0"/>
              <a:t>es</a:t>
            </a:r>
            <a:r>
              <a:rPr lang="en-GB" sz="2400" dirty="0" smtClean="0"/>
              <a:t> el </a:t>
            </a:r>
            <a:r>
              <a:rPr lang="en-GB" sz="2400" dirty="0" err="1" smtClean="0"/>
              <a:t>tenis</a:t>
            </a:r>
            <a:r>
              <a:rPr lang="en-GB" sz="2400" dirty="0" smtClean="0"/>
              <a:t>.  </a:t>
            </a:r>
            <a:r>
              <a:rPr lang="en-GB" sz="2400" dirty="0" err="1" smtClean="0"/>
              <a:t>Admiro</a:t>
            </a:r>
            <a:r>
              <a:rPr lang="en-GB" sz="2400" dirty="0" smtClean="0"/>
              <a:t> mucho a Andy Murray </a:t>
            </a:r>
            <a:r>
              <a:rPr lang="en-GB" sz="2400" dirty="0" err="1" smtClean="0"/>
              <a:t>porque</a:t>
            </a:r>
            <a:r>
              <a:rPr lang="en-GB" sz="2400" dirty="0" smtClean="0"/>
              <a:t> </a:t>
            </a:r>
            <a:r>
              <a:rPr lang="en-GB" sz="2400" dirty="0" err="1" smtClean="0"/>
              <a:t>es</a:t>
            </a:r>
            <a:r>
              <a:rPr lang="en-GB" sz="2400" dirty="0" smtClean="0"/>
              <a:t> </a:t>
            </a:r>
            <a:r>
              <a:rPr lang="en-GB" sz="2400" dirty="0" err="1" smtClean="0"/>
              <a:t>muy</a:t>
            </a:r>
            <a:r>
              <a:rPr lang="en-GB" sz="2400" dirty="0" smtClean="0"/>
              <a:t> </a:t>
            </a:r>
            <a:r>
              <a:rPr lang="en-GB" sz="2400" dirty="0" err="1" smtClean="0"/>
              <a:t>dedicado</a:t>
            </a:r>
            <a:r>
              <a:rPr lang="en-GB" sz="2400" dirty="0" smtClean="0"/>
              <a:t> y </a:t>
            </a:r>
            <a:r>
              <a:rPr lang="en-GB" sz="2400" dirty="0" err="1" smtClean="0"/>
              <a:t>ambicioso</a:t>
            </a:r>
            <a:r>
              <a:rPr lang="en-GB" sz="2400" dirty="0" smtClean="0"/>
              <a:t>.  </a:t>
            </a:r>
            <a:r>
              <a:rPr lang="en-GB" sz="2400" dirty="0" err="1" smtClean="0"/>
              <a:t>Pienso</a:t>
            </a:r>
            <a:r>
              <a:rPr lang="en-GB" sz="2400" dirty="0" smtClean="0"/>
              <a:t> </a:t>
            </a:r>
            <a:r>
              <a:rPr lang="en-GB" sz="2400" dirty="0" err="1" smtClean="0"/>
              <a:t>que</a:t>
            </a:r>
            <a:r>
              <a:rPr lang="en-GB" sz="2400" dirty="0" smtClean="0"/>
              <a:t> en el </a:t>
            </a:r>
            <a:r>
              <a:rPr lang="en-GB" sz="2400" dirty="0" err="1" smtClean="0"/>
              <a:t>futuro</a:t>
            </a:r>
            <a:r>
              <a:rPr lang="en-GB" sz="2400" dirty="0" smtClean="0"/>
              <a:t> </a:t>
            </a:r>
            <a:r>
              <a:rPr lang="en-GB" sz="2400" dirty="0" err="1" smtClean="0"/>
              <a:t>va</a:t>
            </a:r>
            <a:r>
              <a:rPr lang="en-GB" sz="2400" dirty="0" smtClean="0"/>
              <a:t> a </a:t>
            </a:r>
            <a:r>
              <a:rPr lang="en-GB" sz="2400" dirty="0" err="1" smtClean="0"/>
              <a:t>ganar</a:t>
            </a:r>
            <a:r>
              <a:rPr lang="en-GB" sz="2400" dirty="0" smtClean="0"/>
              <a:t> Wimbledon.</a:t>
            </a:r>
            <a:br>
              <a:rPr lang="en-GB" sz="2400" dirty="0" smtClean="0"/>
            </a:br>
            <a:r>
              <a:rPr lang="en-GB" sz="2400" dirty="0" smtClean="0"/>
              <a:t>Un </a:t>
            </a:r>
            <a:r>
              <a:rPr lang="en-GB" sz="2400" dirty="0" err="1" smtClean="0"/>
              <a:t>deporte</a:t>
            </a:r>
            <a:r>
              <a:rPr lang="en-GB" sz="2400" dirty="0" smtClean="0"/>
              <a:t> </a:t>
            </a:r>
            <a:r>
              <a:rPr lang="en-GB" sz="2400" dirty="0" err="1" smtClean="0"/>
              <a:t>que</a:t>
            </a:r>
            <a:r>
              <a:rPr lang="en-GB" sz="2400" dirty="0" smtClean="0"/>
              <a:t> no me </a:t>
            </a:r>
            <a:r>
              <a:rPr lang="en-GB" sz="2400" dirty="0" err="1" smtClean="0"/>
              <a:t>gusta</a:t>
            </a:r>
            <a:r>
              <a:rPr lang="en-GB" sz="2400" dirty="0" smtClean="0"/>
              <a:t> </a:t>
            </a:r>
            <a:r>
              <a:rPr lang="en-GB" sz="2400" dirty="0" err="1" smtClean="0"/>
              <a:t>es</a:t>
            </a:r>
            <a:r>
              <a:rPr lang="en-GB" sz="2400" dirty="0" smtClean="0"/>
              <a:t> el </a:t>
            </a:r>
            <a:r>
              <a:rPr lang="en-GB" sz="2400" dirty="0" err="1" smtClean="0"/>
              <a:t>esquí</a:t>
            </a:r>
            <a:r>
              <a:rPr lang="en-GB" sz="2400" dirty="0" smtClean="0"/>
              <a:t>.  El </a:t>
            </a:r>
            <a:r>
              <a:rPr lang="en-GB" sz="2400" dirty="0" err="1" smtClean="0"/>
              <a:t>año</a:t>
            </a:r>
            <a:r>
              <a:rPr lang="en-GB" sz="2400" dirty="0" smtClean="0"/>
              <a:t> </a:t>
            </a:r>
            <a:r>
              <a:rPr lang="en-GB" sz="2400" dirty="0" err="1" smtClean="0"/>
              <a:t>pasado</a:t>
            </a:r>
            <a:r>
              <a:rPr lang="en-GB" sz="2400" dirty="0" smtClean="0"/>
              <a:t> </a:t>
            </a:r>
            <a:r>
              <a:rPr lang="en-GB" sz="2400" dirty="0" err="1" smtClean="0"/>
              <a:t>fui</a:t>
            </a:r>
            <a:r>
              <a:rPr lang="en-GB" sz="2400" dirty="0" smtClean="0"/>
              <a:t> a </a:t>
            </a:r>
            <a:r>
              <a:rPr lang="en-GB" sz="2400" dirty="0" err="1" smtClean="0"/>
              <a:t>esquiar</a:t>
            </a:r>
            <a:r>
              <a:rPr lang="en-GB" sz="2400" dirty="0" smtClean="0"/>
              <a:t> con mi </a:t>
            </a:r>
            <a:r>
              <a:rPr lang="en-GB" sz="2400" dirty="0" err="1" smtClean="0"/>
              <a:t>colegio</a:t>
            </a:r>
            <a:r>
              <a:rPr lang="en-GB" sz="2400" dirty="0" smtClean="0"/>
              <a:t> en Austria.  Me lo </a:t>
            </a:r>
            <a:r>
              <a:rPr lang="en-GB" sz="2400" dirty="0" err="1" smtClean="0"/>
              <a:t>pasé</a:t>
            </a:r>
            <a:r>
              <a:rPr lang="en-GB" sz="2400" dirty="0" smtClean="0"/>
              <a:t> fatal </a:t>
            </a:r>
            <a:r>
              <a:rPr lang="en-GB" sz="2400" dirty="0" err="1" smtClean="0"/>
              <a:t>porque</a:t>
            </a:r>
            <a:r>
              <a:rPr lang="en-GB" sz="2400" dirty="0" smtClean="0"/>
              <a:t> </a:t>
            </a:r>
            <a:r>
              <a:rPr lang="en-GB" sz="2400" dirty="0" err="1" smtClean="0"/>
              <a:t>hacía</a:t>
            </a:r>
            <a:r>
              <a:rPr lang="en-GB" sz="2400" dirty="0" smtClean="0"/>
              <a:t> mucho </a:t>
            </a:r>
            <a:r>
              <a:rPr lang="en-GB" sz="2400" dirty="0" err="1" smtClean="0"/>
              <a:t>frío</a:t>
            </a:r>
            <a:r>
              <a:rPr lang="en-GB" sz="2400" dirty="0" smtClean="0"/>
              <a:t> y </a:t>
            </a:r>
            <a:r>
              <a:rPr lang="en-GB" sz="2400" dirty="0" err="1" smtClean="0"/>
              <a:t>tenía</a:t>
            </a:r>
            <a:r>
              <a:rPr lang="en-GB" sz="2400" dirty="0" smtClean="0"/>
              <a:t> </a:t>
            </a:r>
            <a:r>
              <a:rPr lang="en-GB" sz="2400" dirty="0" err="1" smtClean="0"/>
              <a:t>miedo</a:t>
            </a:r>
            <a:r>
              <a:rPr lang="en-GB" sz="2400" dirty="0" smtClean="0"/>
              <a:t> </a:t>
            </a:r>
            <a:r>
              <a:rPr lang="en-GB" sz="2400" dirty="0" err="1" smtClean="0"/>
              <a:t>porque</a:t>
            </a:r>
            <a:r>
              <a:rPr lang="en-GB" sz="2400" dirty="0" smtClean="0"/>
              <a:t> </a:t>
            </a:r>
            <a:r>
              <a:rPr lang="en-GB" sz="2400" dirty="0" err="1" smtClean="0"/>
              <a:t>sufría</a:t>
            </a:r>
            <a:r>
              <a:rPr lang="en-GB" sz="2400" dirty="0" smtClean="0"/>
              <a:t> de </a:t>
            </a:r>
            <a:r>
              <a:rPr lang="en-GB" sz="2400" dirty="0" err="1" smtClean="0"/>
              <a:t>vértigo</a:t>
            </a:r>
            <a:r>
              <a:rPr lang="en-GB" sz="2400" dirty="0" smtClean="0"/>
              <a:t>.”</a:t>
            </a:r>
          </a:p>
        </p:txBody>
      </p:sp>
      <p:sp>
        <p:nvSpPr>
          <p:cNvPr id="5" name="TextBox 4"/>
          <p:cNvSpPr txBox="1"/>
          <p:nvPr/>
        </p:nvSpPr>
        <p:spPr>
          <a:xfrm>
            <a:off x="323528" y="3789040"/>
            <a:ext cx="8640960" cy="2585323"/>
          </a:xfrm>
          <a:prstGeom prst="rect">
            <a:avLst/>
          </a:prstGeom>
          <a:noFill/>
        </p:spPr>
        <p:txBody>
          <a:bodyPr wrap="square" rtlCol="0">
            <a:spAutoFit/>
          </a:bodyPr>
          <a:lstStyle/>
          <a:p>
            <a:r>
              <a:rPr lang="en-GB" sz="3600" dirty="0" smtClean="0"/>
              <a:t>A</a:t>
            </a:r>
            <a:r>
              <a:rPr lang="en-GB" dirty="0" smtClean="0"/>
              <a:t>  Colour all the present tense verbs you can find in green (or underline with wavy line) – 6 in total.</a:t>
            </a:r>
            <a:br>
              <a:rPr lang="en-GB" dirty="0" smtClean="0"/>
            </a:br>
            <a:r>
              <a:rPr lang="en-GB" sz="3600" dirty="0" smtClean="0"/>
              <a:t>B</a:t>
            </a:r>
            <a:r>
              <a:rPr lang="en-GB" dirty="0" smtClean="0"/>
              <a:t> Colour all the past tense verbs you can find in pink (or draw a box around them) – 4 in total.</a:t>
            </a:r>
            <a:br>
              <a:rPr lang="en-GB" dirty="0" smtClean="0"/>
            </a:br>
            <a:r>
              <a:rPr lang="en-GB" sz="3600" dirty="0" smtClean="0"/>
              <a:t>C </a:t>
            </a:r>
            <a:r>
              <a:rPr lang="en-GB" dirty="0" smtClean="0"/>
              <a:t>Colour all the future tense structures you can find in orange (or draw clouds around them) – 3 in total</a:t>
            </a:r>
            <a:endParaRPr lang="en-GB" sz="3600" dirty="0"/>
          </a:p>
        </p:txBody>
      </p:sp>
      <p:sp>
        <p:nvSpPr>
          <p:cNvPr id="6" name="TextBox 5"/>
          <p:cNvSpPr txBox="1"/>
          <p:nvPr/>
        </p:nvSpPr>
        <p:spPr>
          <a:xfrm>
            <a:off x="107504" y="6374363"/>
            <a:ext cx="8928992" cy="369332"/>
          </a:xfrm>
          <a:prstGeom prst="rect">
            <a:avLst/>
          </a:prstGeom>
          <a:noFill/>
          <a:ln>
            <a:solidFill>
              <a:schemeClr val="tx1"/>
            </a:solidFill>
          </a:ln>
        </p:spPr>
        <p:txBody>
          <a:bodyPr wrap="square" rtlCol="0">
            <a:spAutoFit/>
          </a:bodyPr>
          <a:lstStyle/>
          <a:p>
            <a:pPr algn="ctr"/>
            <a:r>
              <a:rPr lang="en-GB" b="1" dirty="0" smtClean="0"/>
              <a:t>2 bonus points if you can find the Spanish for: 1 – in the summer  / 2 – it was very cold</a:t>
            </a:r>
            <a:endParaRPr lang="en-GB" b="1" dirty="0"/>
          </a:p>
        </p:txBody>
      </p:sp>
    </p:spTree>
    <p:extLst>
      <p:ext uri="{BB962C8B-B14F-4D97-AF65-F5344CB8AC3E}">
        <p14:creationId xmlns:p14="http://schemas.microsoft.com/office/powerpoint/2010/main" val="36314778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p:cNvSpPr txBox="1"/>
          <p:nvPr/>
        </p:nvSpPr>
        <p:spPr>
          <a:xfrm>
            <a:off x="2259465" y="2370816"/>
            <a:ext cx="1304423" cy="338104"/>
          </a:xfrm>
          <a:prstGeom prst="rect">
            <a:avLst/>
          </a:prstGeom>
          <a:solidFill>
            <a:srgbClr val="FFC000"/>
          </a:solidFill>
        </p:spPr>
        <p:txBody>
          <a:bodyPr wrap="square" rtlCol="0">
            <a:spAutoFit/>
          </a:bodyPr>
          <a:lstStyle/>
          <a:p>
            <a:endParaRPr lang="en-GB" dirty="0"/>
          </a:p>
        </p:txBody>
      </p:sp>
      <p:sp>
        <p:nvSpPr>
          <p:cNvPr id="22" name="TextBox 21"/>
          <p:cNvSpPr txBox="1"/>
          <p:nvPr/>
        </p:nvSpPr>
        <p:spPr>
          <a:xfrm>
            <a:off x="4034618" y="1259468"/>
            <a:ext cx="1761517" cy="369332"/>
          </a:xfrm>
          <a:prstGeom prst="rect">
            <a:avLst/>
          </a:prstGeom>
          <a:solidFill>
            <a:srgbClr val="FFC000"/>
          </a:solidFill>
        </p:spPr>
        <p:txBody>
          <a:bodyPr wrap="square" rtlCol="0">
            <a:spAutoFit/>
          </a:bodyPr>
          <a:lstStyle/>
          <a:p>
            <a:endParaRPr lang="en-GB" dirty="0"/>
          </a:p>
        </p:txBody>
      </p:sp>
      <p:sp>
        <p:nvSpPr>
          <p:cNvPr id="21" name="TextBox 20"/>
          <p:cNvSpPr txBox="1"/>
          <p:nvPr/>
        </p:nvSpPr>
        <p:spPr>
          <a:xfrm>
            <a:off x="5652120" y="886012"/>
            <a:ext cx="1008112" cy="369332"/>
          </a:xfrm>
          <a:prstGeom prst="rect">
            <a:avLst/>
          </a:prstGeom>
          <a:solidFill>
            <a:srgbClr val="FFC000"/>
          </a:solidFill>
        </p:spPr>
        <p:txBody>
          <a:bodyPr wrap="square" rtlCol="0">
            <a:spAutoFit/>
          </a:bodyPr>
          <a:lstStyle/>
          <a:p>
            <a:endParaRPr lang="en-GB" dirty="0"/>
          </a:p>
        </p:txBody>
      </p:sp>
      <p:sp>
        <p:nvSpPr>
          <p:cNvPr id="20" name="TextBox 19"/>
          <p:cNvSpPr txBox="1"/>
          <p:nvPr/>
        </p:nvSpPr>
        <p:spPr>
          <a:xfrm>
            <a:off x="5076056" y="3117446"/>
            <a:ext cx="1440160" cy="369332"/>
          </a:xfrm>
          <a:prstGeom prst="rect">
            <a:avLst/>
          </a:prstGeom>
          <a:solidFill>
            <a:srgbClr val="FFCCFF"/>
          </a:solidFill>
        </p:spPr>
        <p:txBody>
          <a:bodyPr wrap="square" rtlCol="0">
            <a:spAutoFit/>
          </a:bodyPr>
          <a:lstStyle/>
          <a:p>
            <a:endParaRPr lang="en-GB" dirty="0"/>
          </a:p>
        </p:txBody>
      </p:sp>
      <p:sp>
        <p:nvSpPr>
          <p:cNvPr id="19" name="TextBox 18"/>
          <p:cNvSpPr txBox="1"/>
          <p:nvPr/>
        </p:nvSpPr>
        <p:spPr>
          <a:xfrm>
            <a:off x="7596336" y="2721002"/>
            <a:ext cx="432048" cy="369332"/>
          </a:xfrm>
          <a:prstGeom prst="rect">
            <a:avLst/>
          </a:prstGeom>
          <a:solidFill>
            <a:srgbClr val="FFCCFF"/>
          </a:solidFill>
        </p:spPr>
        <p:txBody>
          <a:bodyPr wrap="square" rtlCol="0">
            <a:spAutoFit/>
          </a:bodyPr>
          <a:lstStyle/>
          <a:p>
            <a:endParaRPr lang="en-GB" dirty="0"/>
          </a:p>
        </p:txBody>
      </p:sp>
      <p:sp>
        <p:nvSpPr>
          <p:cNvPr id="18" name="TextBox 17"/>
          <p:cNvSpPr txBox="1"/>
          <p:nvPr/>
        </p:nvSpPr>
        <p:spPr>
          <a:xfrm>
            <a:off x="1619672" y="886012"/>
            <a:ext cx="1368152" cy="369332"/>
          </a:xfrm>
          <a:prstGeom prst="rect">
            <a:avLst/>
          </a:prstGeom>
          <a:solidFill>
            <a:srgbClr val="FFCCFF"/>
          </a:solidFill>
        </p:spPr>
        <p:txBody>
          <a:bodyPr wrap="square" rtlCol="0">
            <a:spAutoFit/>
          </a:bodyPr>
          <a:lstStyle/>
          <a:p>
            <a:endParaRPr lang="en-GB" dirty="0"/>
          </a:p>
        </p:txBody>
      </p:sp>
      <p:sp>
        <p:nvSpPr>
          <p:cNvPr id="17" name="TextBox 16"/>
          <p:cNvSpPr txBox="1"/>
          <p:nvPr/>
        </p:nvSpPr>
        <p:spPr>
          <a:xfrm>
            <a:off x="3140224" y="505333"/>
            <a:ext cx="567680" cy="369332"/>
          </a:xfrm>
          <a:prstGeom prst="rect">
            <a:avLst/>
          </a:prstGeom>
          <a:solidFill>
            <a:srgbClr val="FFCCFF"/>
          </a:solidFill>
        </p:spPr>
        <p:txBody>
          <a:bodyPr wrap="square" rtlCol="0">
            <a:spAutoFit/>
          </a:bodyPr>
          <a:lstStyle/>
          <a:p>
            <a:endParaRPr lang="en-GB" dirty="0"/>
          </a:p>
        </p:txBody>
      </p:sp>
      <p:sp>
        <p:nvSpPr>
          <p:cNvPr id="16" name="TextBox 15"/>
          <p:cNvSpPr txBox="1"/>
          <p:nvPr/>
        </p:nvSpPr>
        <p:spPr>
          <a:xfrm>
            <a:off x="4358655" y="2708920"/>
            <a:ext cx="360040" cy="369332"/>
          </a:xfrm>
          <a:prstGeom prst="rect">
            <a:avLst/>
          </a:prstGeom>
          <a:solidFill>
            <a:srgbClr val="00B050"/>
          </a:solidFill>
        </p:spPr>
        <p:txBody>
          <a:bodyPr wrap="square" rtlCol="0">
            <a:spAutoFit/>
          </a:bodyPr>
          <a:lstStyle/>
          <a:p>
            <a:endParaRPr lang="en-GB" dirty="0"/>
          </a:p>
        </p:txBody>
      </p:sp>
      <p:sp>
        <p:nvSpPr>
          <p:cNvPr id="14" name="TextBox 13"/>
          <p:cNvSpPr txBox="1"/>
          <p:nvPr/>
        </p:nvSpPr>
        <p:spPr>
          <a:xfrm>
            <a:off x="3203848" y="2708920"/>
            <a:ext cx="1152128" cy="369332"/>
          </a:xfrm>
          <a:prstGeom prst="rect">
            <a:avLst/>
          </a:prstGeom>
          <a:solidFill>
            <a:srgbClr val="00B050"/>
          </a:solidFill>
        </p:spPr>
        <p:txBody>
          <a:bodyPr wrap="square" rtlCol="0">
            <a:spAutoFit/>
          </a:bodyPr>
          <a:lstStyle/>
          <a:p>
            <a:endParaRPr lang="en-GB" dirty="0"/>
          </a:p>
        </p:txBody>
      </p:sp>
      <p:sp>
        <p:nvSpPr>
          <p:cNvPr id="12" name="TextBox 11"/>
          <p:cNvSpPr txBox="1"/>
          <p:nvPr/>
        </p:nvSpPr>
        <p:spPr>
          <a:xfrm>
            <a:off x="3347864" y="1979548"/>
            <a:ext cx="360040" cy="369332"/>
          </a:xfrm>
          <a:prstGeom prst="rect">
            <a:avLst/>
          </a:prstGeom>
          <a:solidFill>
            <a:srgbClr val="00B050"/>
          </a:solidFill>
        </p:spPr>
        <p:txBody>
          <a:bodyPr wrap="square" rtlCol="0">
            <a:spAutoFit/>
          </a:bodyPr>
          <a:lstStyle/>
          <a:p>
            <a:endParaRPr lang="en-GB" dirty="0"/>
          </a:p>
        </p:txBody>
      </p:sp>
      <p:sp>
        <p:nvSpPr>
          <p:cNvPr id="13" name="TextBox 12"/>
          <p:cNvSpPr txBox="1"/>
          <p:nvPr/>
        </p:nvSpPr>
        <p:spPr>
          <a:xfrm>
            <a:off x="7164288" y="2019008"/>
            <a:ext cx="864096" cy="369332"/>
          </a:xfrm>
          <a:prstGeom prst="rect">
            <a:avLst/>
          </a:prstGeom>
          <a:solidFill>
            <a:srgbClr val="00B050"/>
          </a:solidFill>
        </p:spPr>
        <p:txBody>
          <a:bodyPr wrap="square" rtlCol="0">
            <a:spAutoFit/>
          </a:bodyPr>
          <a:lstStyle/>
          <a:p>
            <a:endParaRPr lang="en-GB" dirty="0"/>
          </a:p>
        </p:txBody>
      </p:sp>
      <p:sp>
        <p:nvSpPr>
          <p:cNvPr id="11" name="TextBox 10"/>
          <p:cNvSpPr txBox="1"/>
          <p:nvPr/>
        </p:nvSpPr>
        <p:spPr>
          <a:xfrm>
            <a:off x="6516216" y="1628800"/>
            <a:ext cx="936104" cy="369332"/>
          </a:xfrm>
          <a:prstGeom prst="rect">
            <a:avLst/>
          </a:prstGeom>
          <a:solidFill>
            <a:srgbClr val="00B050"/>
          </a:solidFill>
        </p:spPr>
        <p:txBody>
          <a:bodyPr wrap="square" rtlCol="0">
            <a:spAutoFit/>
          </a:bodyPr>
          <a:lstStyle/>
          <a:p>
            <a:endParaRPr lang="en-GB" dirty="0"/>
          </a:p>
        </p:txBody>
      </p:sp>
      <p:sp>
        <p:nvSpPr>
          <p:cNvPr id="15" name="TextBox 14"/>
          <p:cNvSpPr txBox="1"/>
          <p:nvPr/>
        </p:nvSpPr>
        <p:spPr>
          <a:xfrm>
            <a:off x="5076056" y="1655406"/>
            <a:ext cx="360040" cy="369332"/>
          </a:xfrm>
          <a:prstGeom prst="rect">
            <a:avLst/>
          </a:prstGeom>
          <a:solidFill>
            <a:srgbClr val="00B050"/>
          </a:solidFill>
        </p:spPr>
        <p:txBody>
          <a:bodyPr wrap="square" rtlCol="0">
            <a:spAutoFit/>
          </a:bodyPr>
          <a:lstStyle/>
          <a:p>
            <a:endParaRPr lang="en-GB" dirty="0"/>
          </a:p>
        </p:txBody>
      </p:sp>
      <p:sp>
        <p:nvSpPr>
          <p:cNvPr id="10" name="TextBox 9"/>
          <p:cNvSpPr txBox="1"/>
          <p:nvPr/>
        </p:nvSpPr>
        <p:spPr>
          <a:xfrm>
            <a:off x="2987824" y="1628800"/>
            <a:ext cx="1152128" cy="369332"/>
          </a:xfrm>
          <a:prstGeom prst="rect">
            <a:avLst/>
          </a:prstGeom>
          <a:solidFill>
            <a:srgbClr val="00B050"/>
          </a:solidFill>
        </p:spPr>
        <p:txBody>
          <a:bodyPr wrap="square" rtlCol="0">
            <a:spAutoFit/>
          </a:bodyPr>
          <a:lstStyle/>
          <a:p>
            <a:endParaRPr lang="en-GB" dirty="0"/>
          </a:p>
        </p:txBody>
      </p:sp>
      <p:sp>
        <p:nvSpPr>
          <p:cNvPr id="9" name="TextBox 8"/>
          <p:cNvSpPr txBox="1"/>
          <p:nvPr/>
        </p:nvSpPr>
        <p:spPr>
          <a:xfrm>
            <a:off x="899592" y="116632"/>
            <a:ext cx="1656184" cy="369332"/>
          </a:xfrm>
          <a:prstGeom prst="rect">
            <a:avLst/>
          </a:prstGeom>
          <a:solidFill>
            <a:srgbClr val="00B050"/>
          </a:solidFill>
        </p:spPr>
        <p:txBody>
          <a:bodyPr wrap="square" rtlCol="0">
            <a:spAutoFit/>
          </a:bodyPr>
          <a:lstStyle/>
          <a:p>
            <a:endParaRPr lang="en-GB" dirty="0"/>
          </a:p>
        </p:txBody>
      </p:sp>
      <p:sp>
        <p:nvSpPr>
          <p:cNvPr id="4" name="TextBox 3"/>
          <p:cNvSpPr txBox="1"/>
          <p:nvPr/>
        </p:nvSpPr>
        <p:spPr>
          <a:xfrm>
            <a:off x="683568" y="116632"/>
            <a:ext cx="8064896" cy="3785652"/>
          </a:xfrm>
          <a:prstGeom prst="rect">
            <a:avLst/>
          </a:prstGeom>
          <a:noFill/>
        </p:spPr>
        <p:style>
          <a:lnRef idx="2">
            <a:schemeClr val="dk1"/>
          </a:lnRef>
          <a:fillRef idx="1">
            <a:schemeClr val="lt1"/>
          </a:fillRef>
          <a:effectRef idx="0">
            <a:schemeClr val="dk1"/>
          </a:effectRef>
          <a:fontRef idx="minor">
            <a:schemeClr val="dk1"/>
          </a:fontRef>
        </p:style>
        <p:txBody>
          <a:bodyPr wrap="square" rtlCol="0">
            <a:spAutoFit/>
          </a:bodyPr>
          <a:lstStyle/>
          <a:p>
            <a:r>
              <a:rPr lang="en-GB" sz="2400" dirty="0" smtClean="0"/>
              <a:t>“Me </a:t>
            </a:r>
            <a:r>
              <a:rPr lang="en-GB" sz="2400" dirty="0" err="1" smtClean="0"/>
              <a:t>encantan</a:t>
            </a:r>
            <a:r>
              <a:rPr lang="en-GB" sz="2400" dirty="0" smtClean="0"/>
              <a:t> </a:t>
            </a:r>
            <a:r>
              <a:rPr lang="en-GB" sz="2400" dirty="0" err="1" smtClean="0"/>
              <a:t>todos</a:t>
            </a:r>
            <a:r>
              <a:rPr lang="en-GB" sz="2400" dirty="0" smtClean="0"/>
              <a:t> los </a:t>
            </a:r>
            <a:r>
              <a:rPr lang="en-GB" sz="2400" dirty="0" err="1" smtClean="0"/>
              <a:t>deportes</a:t>
            </a:r>
            <a:r>
              <a:rPr lang="en-GB" sz="2400" dirty="0" smtClean="0"/>
              <a:t>, </a:t>
            </a:r>
            <a:r>
              <a:rPr lang="en-GB" sz="2400" dirty="0" err="1" smtClean="0"/>
              <a:t>sobre</a:t>
            </a:r>
            <a:r>
              <a:rPr lang="en-GB" sz="2400" dirty="0" smtClean="0"/>
              <a:t> </a:t>
            </a:r>
            <a:r>
              <a:rPr lang="en-GB" sz="2400" dirty="0" err="1" smtClean="0"/>
              <a:t>todo</a:t>
            </a:r>
            <a:r>
              <a:rPr lang="en-GB" sz="2400" dirty="0" smtClean="0"/>
              <a:t> el </a:t>
            </a:r>
            <a:r>
              <a:rPr lang="en-GB" sz="2400" dirty="0" err="1" smtClean="0"/>
              <a:t>ciclismo</a:t>
            </a:r>
            <a:r>
              <a:rPr lang="en-GB" sz="2400" dirty="0" smtClean="0"/>
              <a:t>.  El fin de </a:t>
            </a:r>
            <a:r>
              <a:rPr lang="en-GB" sz="2400" dirty="0" err="1" smtClean="0"/>
              <a:t>semana</a:t>
            </a:r>
            <a:r>
              <a:rPr lang="en-GB" sz="2400" dirty="0" smtClean="0"/>
              <a:t> </a:t>
            </a:r>
            <a:r>
              <a:rPr lang="en-GB" sz="2400" dirty="0" err="1" smtClean="0"/>
              <a:t>pasado</a:t>
            </a:r>
            <a:r>
              <a:rPr lang="en-GB" sz="2400" dirty="0" smtClean="0"/>
              <a:t> </a:t>
            </a:r>
            <a:r>
              <a:rPr lang="en-GB" sz="2400" dirty="0" err="1" smtClean="0"/>
              <a:t>hice</a:t>
            </a:r>
            <a:r>
              <a:rPr lang="en-GB" sz="2400" dirty="0" smtClean="0"/>
              <a:t> el </a:t>
            </a:r>
            <a:r>
              <a:rPr lang="en-GB" sz="2400" dirty="0" err="1" smtClean="0"/>
              <a:t>ciclismo</a:t>
            </a:r>
            <a:r>
              <a:rPr lang="en-GB" sz="2400" dirty="0" smtClean="0"/>
              <a:t> con </a:t>
            </a:r>
            <a:r>
              <a:rPr lang="en-GB" sz="2400" dirty="0" err="1" smtClean="0"/>
              <a:t>mis</a:t>
            </a:r>
            <a:r>
              <a:rPr lang="en-GB" sz="2400" dirty="0" smtClean="0"/>
              <a:t> amigos en </a:t>
            </a:r>
            <a:r>
              <a:rPr lang="en-GB" sz="2400" dirty="0" err="1" smtClean="0"/>
              <a:t>Grafham</a:t>
            </a:r>
            <a:r>
              <a:rPr lang="en-GB" sz="2400" dirty="0" smtClean="0"/>
              <a:t> Water. Me lo </a:t>
            </a:r>
            <a:r>
              <a:rPr lang="en-GB" sz="2400" dirty="0" err="1" smtClean="0"/>
              <a:t>pasé</a:t>
            </a:r>
            <a:r>
              <a:rPr lang="en-GB" sz="2400" dirty="0" smtClean="0"/>
              <a:t> </a:t>
            </a:r>
            <a:r>
              <a:rPr lang="en-GB" sz="2400" dirty="0" err="1" smtClean="0"/>
              <a:t>bomba</a:t>
            </a:r>
            <a:r>
              <a:rPr lang="en-GB" sz="2400" dirty="0" smtClean="0"/>
              <a:t>. En el </a:t>
            </a:r>
            <a:r>
              <a:rPr lang="en-GB" sz="2400" dirty="0" err="1" smtClean="0"/>
              <a:t>verano</a:t>
            </a:r>
            <a:r>
              <a:rPr lang="en-GB" sz="2400" dirty="0" smtClean="0"/>
              <a:t> </a:t>
            </a:r>
            <a:r>
              <a:rPr lang="en-GB" sz="2400" dirty="0" err="1" smtClean="0"/>
              <a:t>voy</a:t>
            </a:r>
            <a:r>
              <a:rPr lang="en-GB" sz="2400" dirty="0" smtClean="0"/>
              <a:t> a </a:t>
            </a:r>
            <a:r>
              <a:rPr lang="en-GB" sz="2400" dirty="0" err="1" smtClean="0"/>
              <a:t>ir</a:t>
            </a:r>
            <a:r>
              <a:rPr lang="en-GB" sz="2400" dirty="0" smtClean="0"/>
              <a:t> de </a:t>
            </a:r>
            <a:r>
              <a:rPr lang="en-GB" sz="2400" dirty="0" err="1" smtClean="0"/>
              <a:t>vacaciones</a:t>
            </a:r>
            <a:r>
              <a:rPr lang="en-GB" sz="2400" dirty="0" smtClean="0"/>
              <a:t> con mi padre en </a:t>
            </a:r>
            <a:r>
              <a:rPr lang="en-GB" sz="2400" dirty="0" err="1" smtClean="0"/>
              <a:t>Escocia</a:t>
            </a:r>
            <a:r>
              <a:rPr lang="en-GB" sz="2400" dirty="0" smtClean="0"/>
              <a:t> y </a:t>
            </a:r>
            <a:r>
              <a:rPr lang="en-GB" sz="2400" dirty="0" err="1" smtClean="0"/>
              <a:t>vamos</a:t>
            </a:r>
            <a:r>
              <a:rPr lang="en-GB" sz="2400" dirty="0" smtClean="0"/>
              <a:t> a </a:t>
            </a:r>
            <a:r>
              <a:rPr lang="en-GB" sz="2400" dirty="0" err="1" smtClean="0"/>
              <a:t>hacer</a:t>
            </a:r>
            <a:r>
              <a:rPr lang="en-GB" sz="2400" dirty="0" smtClean="0"/>
              <a:t> </a:t>
            </a:r>
            <a:r>
              <a:rPr lang="en-GB" sz="2400" dirty="0" err="1" smtClean="0"/>
              <a:t>ciclismo</a:t>
            </a:r>
            <a:r>
              <a:rPr lang="en-GB" sz="2400" dirty="0" smtClean="0"/>
              <a:t> </a:t>
            </a:r>
            <a:r>
              <a:rPr lang="en-GB" sz="2400" dirty="0" err="1" smtClean="0"/>
              <a:t>allí</a:t>
            </a:r>
            <a:r>
              <a:rPr lang="en-GB" sz="2400" dirty="0" smtClean="0"/>
              <a:t>.</a:t>
            </a:r>
            <a:br>
              <a:rPr lang="en-GB" sz="2400" dirty="0" smtClean="0"/>
            </a:br>
            <a:r>
              <a:rPr lang="en-GB" sz="2400" dirty="0" err="1" smtClean="0"/>
              <a:t>Otro</a:t>
            </a:r>
            <a:r>
              <a:rPr lang="en-GB" sz="2400" dirty="0" smtClean="0"/>
              <a:t> </a:t>
            </a:r>
            <a:r>
              <a:rPr lang="en-GB" sz="2400" dirty="0" err="1" smtClean="0"/>
              <a:t>deporte</a:t>
            </a:r>
            <a:r>
              <a:rPr lang="en-GB" sz="2400" dirty="0" smtClean="0"/>
              <a:t> </a:t>
            </a:r>
            <a:r>
              <a:rPr lang="en-GB" sz="2400" dirty="0" err="1" smtClean="0"/>
              <a:t>que</a:t>
            </a:r>
            <a:r>
              <a:rPr lang="en-GB" sz="2400" dirty="0" smtClean="0"/>
              <a:t> me </a:t>
            </a:r>
            <a:r>
              <a:rPr lang="en-GB" sz="2400" dirty="0" err="1" smtClean="0"/>
              <a:t>gusta</a:t>
            </a:r>
            <a:r>
              <a:rPr lang="en-GB" sz="2400" dirty="0" smtClean="0"/>
              <a:t> mucho </a:t>
            </a:r>
            <a:r>
              <a:rPr lang="en-GB" sz="2400" dirty="0" err="1" smtClean="0"/>
              <a:t>es</a:t>
            </a:r>
            <a:r>
              <a:rPr lang="en-GB" sz="2400" dirty="0" smtClean="0"/>
              <a:t> el </a:t>
            </a:r>
            <a:r>
              <a:rPr lang="en-GB" sz="2400" dirty="0" err="1" smtClean="0"/>
              <a:t>tenis</a:t>
            </a:r>
            <a:r>
              <a:rPr lang="en-GB" sz="2400" dirty="0" smtClean="0"/>
              <a:t>.  </a:t>
            </a:r>
            <a:r>
              <a:rPr lang="en-GB" sz="2400" dirty="0" err="1" smtClean="0"/>
              <a:t>Admiro</a:t>
            </a:r>
            <a:r>
              <a:rPr lang="en-GB" sz="2400" dirty="0" smtClean="0"/>
              <a:t> mucho a Andy Murray </a:t>
            </a:r>
            <a:r>
              <a:rPr lang="en-GB" sz="2400" dirty="0" err="1" smtClean="0"/>
              <a:t>porque</a:t>
            </a:r>
            <a:r>
              <a:rPr lang="en-GB" sz="2400" dirty="0" smtClean="0"/>
              <a:t> </a:t>
            </a:r>
            <a:r>
              <a:rPr lang="en-GB" sz="2400" dirty="0" err="1" smtClean="0"/>
              <a:t>es</a:t>
            </a:r>
            <a:r>
              <a:rPr lang="en-GB" sz="2400" dirty="0" smtClean="0"/>
              <a:t> </a:t>
            </a:r>
            <a:r>
              <a:rPr lang="en-GB" sz="2400" dirty="0" err="1" smtClean="0"/>
              <a:t>muy</a:t>
            </a:r>
            <a:r>
              <a:rPr lang="en-GB" sz="2400" dirty="0" smtClean="0"/>
              <a:t> </a:t>
            </a:r>
            <a:r>
              <a:rPr lang="en-GB" sz="2400" dirty="0" err="1" smtClean="0"/>
              <a:t>dedicado</a:t>
            </a:r>
            <a:r>
              <a:rPr lang="en-GB" sz="2400" dirty="0" smtClean="0"/>
              <a:t> y </a:t>
            </a:r>
            <a:r>
              <a:rPr lang="en-GB" sz="2400" dirty="0" err="1" smtClean="0"/>
              <a:t>ambicioso</a:t>
            </a:r>
            <a:r>
              <a:rPr lang="en-GB" sz="2400" dirty="0" smtClean="0"/>
              <a:t>.  </a:t>
            </a:r>
            <a:r>
              <a:rPr lang="en-GB" sz="2400" dirty="0" err="1" smtClean="0"/>
              <a:t>Pienso</a:t>
            </a:r>
            <a:r>
              <a:rPr lang="en-GB" sz="2400" dirty="0" smtClean="0"/>
              <a:t> </a:t>
            </a:r>
            <a:r>
              <a:rPr lang="en-GB" sz="2400" dirty="0" err="1" smtClean="0"/>
              <a:t>que</a:t>
            </a:r>
            <a:r>
              <a:rPr lang="en-GB" sz="2400" dirty="0" smtClean="0"/>
              <a:t> en el </a:t>
            </a:r>
            <a:r>
              <a:rPr lang="en-GB" sz="2400" dirty="0" err="1" smtClean="0"/>
              <a:t>futuro</a:t>
            </a:r>
            <a:r>
              <a:rPr lang="en-GB" sz="2400" dirty="0" smtClean="0"/>
              <a:t> </a:t>
            </a:r>
            <a:r>
              <a:rPr lang="en-GB" sz="2400" dirty="0" err="1" smtClean="0"/>
              <a:t>va</a:t>
            </a:r>
            <a:r>
              <a:rPr lang="en-GB" sz="2400" dirty="0" smtClean="0"/>
              <a:t> a </a:t>
            </a:r>
            <a:r>
              <a:rPr lang="en-GB" sz="2400" dirty="0" err="1" smtClean="0"/>
              <a:t>ganar</a:t>
            </a:r>
            <a:r>
              <a:rPr lang="en-GB" sz="2400" dirty="0" smtClean="0"/>
              <a:t> Wimbledon.</a:t>
            </a:r>
            <a:br>
              <a:rPr lang="en-GB" sz="2400" dirty="0" smtClean="0"/>
            </a:br>
            <a:r>
              <a:rPr lang="en-GB" sz="2400" dirty="0" smtClean="0"/>
              <a:t>Un </a:t>
            </a:r>
            <a:r>
              <a:rPr lang="en-GB" sz="2400" dirty="0" err="1" smtClean="0"/>
              <a:t>deporte</a:t>
            </a:r>
            <a:r>
              <a:rPr lang="en-GB" sz="2400" dirty="0" smtClean="0"/>
              <a:t> </a:t>
            </a:r>
            <a:r>
              <a:rPr lang="en-GB" sz="2400" dirty="0" err="1" smtClean="0"/>
              <a:t>que</a:t>
            </a:r>
            <a:r>
              <a:rPr lang="en-GB" sz="2400" dirty="0" smtClean="0"/>
              <a:t> no me </a:t>
            </a:r>
            <a:r>
              <a:rPr lang="en-GB" sz="2400" dirty="0" err="1" smtClean="0"/>
              <a:t>gusta</a:t>
            </a:r>
            <a:r>
              <a:rPr lang="en-GB" sz="2400" dirty="0" smtClean="0"/>
              <a:t> </a:t>
            </a:r>
            <a:r>
              <a:rPr lang="en-GB" sz="2400" dirty="0" err="1" smtClean="0"/>
              <a:t>es</a:t>
            </a:r>
            <a:r>
              <a:rPr lang="en-GB" sz="2400" dirty="0" smtClean="0"/>
              <a:t> el </a:t>
            </a:r>
            <a:r>
              <a:rPr lang="en-GB" sz="2400" dirty="0" err="1" smtClean="0"/>
              <a:t>esquí</a:t>
            </a:r>
            <a:r>
              <a:rPr lang="en-GB" sz="2400" dirty="0" smtClean="0"/>
              <a:t>.  El </a:t>
            </a:r>
            <a:r>
              <a:rPr lang="en-GB" sz="2400" dirty="0" err="1" smtClean="0"/>
              <a:t>año</a:t>
            </a:r>
            <a:r>
              <a:rPr lang="en-GB" sz="2400" dirty="0" smtClean="0"/>
              <a:t> </a:t>
            </a:r>
            <a:r>
              <a:rPr lang="en-GB" sz="2400" dirty="0" err="1" smtClean="0"/>
              <a:t>pasado</a:t>
            </a:r>
            <a:r>
              <a:rPr lang="en-GB" sz="2400" dirty="0" smtClean="0"/>
              <a:t> </a:t>
            </a:r>
            <a:r>
              <a:rPr lang="en-GB" sz="2400" dirty="0" err="1" smtClean="0"/>
              <a:t>fui</a:t>
            </a:r>
            <a:r>
              <a:rPr lang="en-GB" sz="2400" dirty="0" smtClean="0"/>
              <a:t> a </a:t>
            </a:r>
            <a:r>
              <a:rPr lang="en-GB" sz="2400" dirty="0" err="1" smtClean="0"/>
              <a:t>esquiar</a:t>
            </a:r>
            <a:r>
              <a:rPr lang="en-GB" sz="2400" dirty="0" smtClean="0"/>
              <a:t> con mi </a:t>
            </a:r>
            <a:r>
              <a:rPr lang="en-GB" sz="2400" dirty="0" err="1" smtClean="0"/>
              <a:t>colegio</a:t>
            </a:r>
            <a:r>
              <a:rPr lang="en-GB" sz="2400" dirty="0" smtClean="0"/>
              <a:t> en Austria.  Me lo </a:t>
            </a:r>
            <a:r>
              <a:rPr lang="en-GB" sz="2400" dirty="0" err="1" smtClean="0"/>
              <a:t>pasé</a:t>
            </a:r>
            <a:r>
              <a:rPr lang="en-GB" sz="2400" dirty="0" smtClean="0"/>
              <a:t> fatal </a:t>
            </a:r>
            <a:r>
              <a:rPr lang="en-GB" sz="2400" dirty="0" err="1" smtClean="0"/>
              <a:t>porque</a:t>
            </a:r>
            <a:r>
              <a:rPr lang="en-GB" sz="2400" dirty="0" smtClean="0"/>
              <a:t> </a:t>
            </a:r>
            <a:r>
              <a:rPr lang="en-GB" sz="2400" dirty="0" err="1" smtClean="0"/>
              <a:t>hacía</a:t>
            </a:r>
            <a:r>
              <a:rPr lang="en-GB" sz="2400" dirty="0" smtClean="0"/>
              <a:t> mucho </a:t>
            </a:r>
            <a:r>
              <a:rPr lang="en-GB" sz="2400" dirty="0" err="1" smtClean="0"/>
              <a:t>frío</a:t>
            </a:r>
            <a:r>
              <a:rPr lang="en-GB" sz="2400" dirty="0" smtClean="0"/>
              <a:t> y </a:t>
            </a:r>
            <a:r>
              <a:rPr lang="en-GB" sz="2400" dirty="0" err="1" smtClean="0"/>
              <a:t>tenía</a:t>
            </a:r>
            <a:r>
              <a:rPr lang="en-GB" sz="2400" dirty="0" smtClean="0"/>
              <a:t> </a:t>
            </a:r>
            <a:r>
              <a:rPr lang="en-GB" sz="2400" dirty="0" err="1" smtClean="0"/>
              <a:t>miedo</a:t>
            </a:r>
            <a:r>
              <a:rPr lang="en-GB" sz="2400" dirty="0" smtClean="0"/>
              <a:t> </a:t>
            </a:r>
            <a:r>
              <a:rPr lang="en-GB" sz="2400" dirty="0" err="1" smtClean="0"/>
              <a:t>porque</a:t>
            </a:r>
            <a:r>
              <a:rPr lang="en-GB" sz="2400" dirty="0" smtClean="0"/>
              <a:t> </a:t>
            </a:r>
            <a:r>
              <a:rPr lang="en-GB" sz="2400" dirty="0" err="1" smtClean="0"/>
              <a:t>sufría</a:t>
            </a:r>
            <a:r>
              <a:rPr lang="en-GB" sz="2400" dirty="0" smtClean="0"/>
              <a:t> de </a:t>
            </a:r>
            <a:r>
              <a:rPr lang="en-GB" sz="2400" dirty="0" err="1" smtClean="0"/>
              <a:t>vértigo</a:t>
            </a:r>
            <a:r>
              <a:rPr lang="en-GB" sz="2400" dirty="0" smtClean="0"/>
              <a:t>.”</a:t>
            </a:r>
          </a:p>
        </p:txBody>
      </p:sp>
      <p:sp>
        <p:nvSpPr>
          <p:cNvPr id="5" name="TextBox 4"/>
          <p:cNvSpPr txBox="1"/>
          <p:nvPr/>
        </p:nvSpPr>
        <p:spPr>
          <a:xfrm>
            <a:off x="323528" y="3789040"/>
            <a:ext cx="8640960" cy="2585323"/>
          </a:xfrm>
          <a:prstGeom prst="rect">
            <a:avLst/>
          </a:prstGeom>
          <a:noFill/>
        </p:spPr>
        <p:txBody>
          <a:bodyPr wrap="square" rtlCol="0">
            <a:spAutoFit/>
          </a:bodyPr>
          <a:lstStyle/>
          <a:p>
            <a:r>
              <a:rPr lang="en-GB" sz="3600" dirty="0" smtClean="0"/>
              <a:t>A</a:t>
            </a:r>
            <a:r>
              <a:rPr lang="en-GB" dirty="0" smtClean="0"/>
              <a:t>  Colour all the present tense verbs you can find in green (or underline with wavy line) – 8 in total but some are repeated.</a:t>
            </a:r>
            <a:br>
              <a:rPr lang="en-GB" dirty="0" smtClean="0"/>
            </a:br>
            <a:r>
              <a:rPr lang="en-GB" sz="3600" dirty="0" smtClean="0"/>
              <a:t>B</a:t>
            </a:r>
            <a:r>
              <a:rPr lang="en-GB" dirty="0" smtClean="0"/>
              <a:t> Colour all the past tense verbs you can find in pink (or draw a box around them) – 4 in total.</a:t>
            </a:r>
            <a:br>
              <a:rPr lang="en-GB" dirty="0" smtClean="0"/>
            </a:br>
            <a:r>
              <a:rPr lang="en-GB" sz="3600" dirty="0" smtClean="0"/>
              <a:t>C </a:t>
            </a:r>
            <a:r>
              <a:rPr lang="en-GB" dirty="0" smtClean="0"/>
              <a:t>Colour all the future tense structures you can find in orange (or draw clouds around them) – 3 in total</a:t>
            </a:r>
            <a:endParaRPr lang="en-GB" sz="3600" dirty="0"/>
          </a:p>
        </p:txBody>
      </p:sp>
      <p:sp>
        <p:nvSpPr>
          <p:cNvPr id="6" name="TextBox 5"/>
          <p:cNvSpPr txBox="1"/>
          <p:nvPr/>
        </p:nvSpPr>
        <p:spPr>
          <a:xfrm>
            <a:off x="107504" y="6374363"/>
            <a:ext cx="8928992" cy="369332"/>
          </a:xfrm>
          <a:prstGeom prst="rect">
            <a:avLst/>
          </a:prstGeom>
          <a:noFill/>
          <a:ln>
            <a:solidFill>
              <a:schemeClr val="tx1"/>
            </a:solidFill>
          </a:ln>
        </p:spPr>
        <p:txBody>
          <a:bodyPr wrap="square" rtlCol="0">
            <a:spAutoFit/>
          </a:bodyPr>
          <a:lstStyle/>
          <a:p>
            <a:pPr algn="ctr"/>
            <a:r>
              <a:rPr lang="en-GB" b="1" dirty="0" smtClean="0"/>
              <a:t>2 bonus points if you can find the Spanish for: 1 – in the summer  / 2 – it was very cold</a:t>
            </a:r>
            <a:endParaRPr lang="en-GB" b="1" dirty="0"/>
          </a:p>
        </p:txBody>
      </p:sp>
    </p:spTree>
    <p:extLst>
      <p:ext uri="{BB962C8B-B14F-4D97-AF65-F5344CB8AC3E}">
        <p14:creationId xmlns:p14="http://schemas.microsoft.com/office/powerpoint/2010/main" val="3002049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fade">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fade">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fade">
                                      <p:cBhvr>
                                        <p:cTn id="67" dur="500"/>
                                        <p:tgtEl>
                                          <p:spTgt spid="21"/>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fade">
                                      <p:cBhvr>
                                        <p:cTn id="72" dur="500"/>
                                        <p:tgtEl>
                                          <p:spTgt spid="22"/>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fade">
                                      <p:cBhvr>
                                        <p:cTn id="7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2" grpId="0" animBg="1"/>
      <p:bldP spid="21" grpId="0" animBg="1"/>
      <p:bldP spid="20" grpId="0" animBg="1"/>
      <p:bldP spid="19" grpId="0" animBg="1"/>
      <p:bldP spid="18" grpId="0" animBg="1"/>
      <p:bldP spid="17" grpId="0" animBg="1"/>
      <p:bldP spid="16" grpId="0" animBg="1"/>
      <p:bldP spid="14" grpId="0" animBg="1"/>
      <p:bldP spid="12" grpId="0" animBg="1"/>
      <p:bldP spid="13" grpId="0" animBg="1"/>
      <p:bldP spid="11" grpId="0" animBg="1"/>
      <p:bldP spid="15" grpId="0" animBg="1"/>
      <p:bldP spid="10" grpId="0" animBg="1"/>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453</Words>
  <Application>Microsoft Office PowerPoint</Application>
  <PresentationFormat>On-screen Show (4:3)</PresentationFormat>
  <Paragraphs>42</Paragraphs>
  <Slides>7</Slides>
  <Notes>5</Notes>
  <HiddenSlides>0</HiddenSlides>
  <MMClips>1</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Repaso</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Repaso</dc:title>
  <dc:creator>Mark Dawes</dc:creator>
  <cp:lastModifiedBy>Mark Dawes</cp:lastModifiedBy>
  <cp:revision>5</cp:revision>
  <dcterms:created xsi:type="dcterms:W3CDTF">2012-04-12T13:50:56Z</dcterms:created>
  <dcterms:modified xsi:type="dcterms:W3CDTF">2012-04-12T14:04:26Z</dcterms:modified>
</cp:coreProperties>
</file>