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69" r:id="rId3"/>
    <p:sldId id="270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571" autoAdjust="0"/>
  </p:normalViewPr>
  <p:slideViewPr>
    <p:cSldViewPr>
      <p:cViewPr varScale="1">
        <p:scale>
          <a:sx n="96" d="100"/>
          <a:sy n="96" d="100"/>
        </p:scale>
        <p:origin x="-20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F25E8B-637A-4676-BB2A-42067F27E853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BB8BC5-EDE4-4EB4-A5FD-3DFE65C743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5960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Start by giving out the sheet (Slides 2/3 on A4) and ask students to brainstorm in pairs any that they know (there should</a:t>
            </a:r>
            <a:r>
              <a:rPr lang="en-GB" baseline="0" dirty="0" smtClean="0"/>
              <a:t> be some!).  They can fill them in on their sheets.</a:t>
            </a:r>
            <a:br>
              <a:rPr lang="en-GB" baseline="0" dirty="0" smtClean="0"/>
            </a:br>
            <a:r>
              <a:rPr lang="en-GB" baseline="0" dirty="0" smtClean="0"/>
              <a:t>Get volunteers to tell you the ones they know already.  Reassure the class that you will be presenting them for them to check their answers and write in (using a different colour pen) all those they are not sure of.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BB8BC5-EDE4-4EB4-A5FD-3DFE65C7433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0691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Make this stage as interactive as possible by eliciting answers from the class.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BB8BC5-EDE4-4EB4-A5FD-3DFE65C74334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611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Put the class into 2 x halves.</a:t>
            </a:r>
            <a:r>
              <a:rPr lang="en-GB" baseline="0" dirty="0" smtClean="0"/>
              <a:t>  One half in pairs or fours will have a conversation about free time using this as prompts.  By splitting the class, you should be able to spend a few moments with each group, asking additional questions to extend the conversation and add to the spontaneity.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http</a:t>
            </a:r>
            <a:r>
              <a:rPr lang="en-GB" dirty="0" smtClean="0"/>
              <a:t>://thistimeimeanit.com/wp-content/uploads/2011/04/group-of-friends.jpg </a:t>
            </a:r>
          </a:p>
          <a:p>
            <a:r>
              <a:rPr lang="en-GB" dirty="0" smtClean="0"/>
              <a:t>http://3.bp.blogspot.com/_QThUOpS_rSA/TPPcnH2R4LI/AAAAAAAABow/X1Rg5GDOFNc/s1600/television.jpg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0EA8-EA1D-4050-A998-BAC45405DB41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9928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other half of the class will do this reading activity.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BB8BC5-EDE4-4EB4-A5FD-3DFE65C74334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8350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3822-E8BC-4366-AF09-B26A0935D5D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6C1E-6121-4902-B75F-012ACF483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4563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3822-E8BC-4366-AF09-B26A0935D5D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6C1E-6121-4902-B75F-012ACF483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8171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3822-E8BC-4366-AF09-B26A0935D5D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6C1E-6121-4902-B75F-012ACF483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6702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3822-E8BC-4366-AF09-B26A0935D5D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6C1E-6121-4902-B75F-012ACF483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7906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3822-E8BC-4366-AF09-B26A0935D5D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6C1E-6121-4902-B75F-012ACF483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7067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3822-E8BC-4366-AF09-B26A0935D5D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6C1E-6121-4902-B75F-012ACF483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3835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3822-E8BC-4366-AF09-B26A0935D5D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6C1E-6121-4902-B75F-012ACF483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2553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3822-E8BC-4366-AF09-B26A0935D5D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6C1E-6121-4902-B75F-012ACF483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1052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3822-E8BC-4366-AF09-B26A0935D5D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6C1E-6121-4902-B75F-012ACF483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6786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3822-E8BC-4366-AF09-B26A0935D5D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6C1E-6121-4902-B75F-012ACF483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3708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3822-E8BC-4366-AF09-B26A0935D5D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B6C1E-6121-4902-B75F-012ACF483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589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93822-E8BC-4366-AF09-B26A0935D5D4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B6C1E-6121-4902-B75F-012ACF483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311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wmf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8840"/>
            <a:ext cx="7772400" cy="1470025"/>
          </a:xfrm>
        </p:spPr>
        <p:txBody>
          <a:bodyPr>
            <a:noAutofit/>
          </a:bodyPr>
          <a:lstStyle/>
          <a:p>
            <a:r>
              <a:rPr lang="en-GB" sz="9600" b="1" dirty="0" err="1" smtClean="0"/>
              <a:t>Repaso</a:t>
            </a:r>
            <a:endParaRPr lang="fr-FR" sz="9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14" y="4869160"/>
            <a:ext cx="7644753" cy="17526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GB" b="1" dirty="0" smtClean="0">
                <a:solidFill>
                  <a:srgbClr val="0070C0"/>
                </a:solidFill>
              </a:rPr>
              <a:t>Hoy </a:t>
            </a:r>
            <a:r>
              <a:rPr lang="en-GB" b="1" dirty="0" err="1" smtClean="0">
                <a:solidFill>
                  <a:srgbClr val="0070C0"/>
                </a:solidFill>
              </a:rPr>
              <a:t>vamos</a:t>
            </a:r>
            <a:r>
              <a:rPr lang="en-GB" b="1" dirty="0" smtClean="0">
                <a:solidFill>
                  <a:srgbClr val="0070C0"/>
                </a:solidFill>
              </a:rPr>
              <a:t> a </a:t>
            </a:r>
            <a:r>
              <a:rPr lang="en-GB" b="1" dirty="0" err="1" smtClean="0">
                <a:solidFill>
                  <a:srgbClr val="0070C0"/>
                </a:solidFill>
              </a:rPr>
              <a:t>repasar</a:t>
            </a:r>
            <a:r>
              <a:rPr lang="en-GB" b="1" dirty="0" smtClean="0">
                <a:solidFill>
                  <a:srgbClr val="0070C0"/>
                </a:solidFill>
              </a:rPr>
              <a:t>:</a:t>
            </a:r>
            <a:endParaRPr lang="fr-FR" b="1" dirty="0" smtClean="0">
              <a:solidFill>
                <a:srgbClr val="0070C0"/>
              </a:solidFill>
            </a:endParaRPr>
          </a:p>
          <a:p>
            <a:pPr marL="457200" indent="-457200" algn="l">
              <a:buFont typeface="Wingdings" pitchFamily="2" charset="2"/>
              <a:buChar char="§"/>
            </a:pPr>
            <a:r>
              <a:rPr lang="en-GB" b="1" dirty="0" smtClean="0">
                <a:solidFill>
                  <a:srgbClr val="0070C0"/>
                </a:solidFill>
              </a:rPr>
              <a:t>6 </a:t>
            </a:r>
            <a:r>
              <a:rPr lang="en-GB" b="1" dirty="0" err="1" smtClean="0">
                <a:solidFill>
                  <a:srgbClr val="0070C0"/>
                </a:solidFill>
              </a:rPr>
              <a:t>verbos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importantes</a:t>
            </a:r>
            <a:r>
              <a:rPr lang="en-GB" b="1" dirty="0">
                <a:solidFill>
                  <a:srgbClr val="0070C0"/>
                </a:solidFill>
              </a:rPr>
              <a:t> </a:t>
            </a:r>
            <a:r>
              <a:rPr lang="en-GB" b="1" dirty="0" smtClean="0">
                <a:solidFill>
                  <a:srgbClr val="0070C0"/>
                </a:solidFill>
              </a:rPr>
              <a:t>en </a:t>
            </a:r>
            <a:r>
              <a:rPr lang="en-GB" b="1" dirty="0" err="1" smtClean="0">
                <a:solidFill>
                  <a:srgbClr val="0070C0"/>
                </a:solidFill>
              </a:rPr>
              <a:t>pasado</a:t>
            </a:r>
            <a:r>
              <a:rPr lang="en-GB" b="1" dirty="0" smtClean="0">
                <a:solidFill>
                  <a:srgbClr val="0070C0"/>
                </a:solidFill>
              </a:rPr>
              <a:t>, </a:t>
            </a:r>
            <a:r>
              <a:rPr lang="en-GB" b="1" dirty="0" err="1" smtClean="0">
                <a:solidFill>
                  <a:srgbClr val="0070C0"/>
                </a:solidFill>
              </a:rPr>
              <a:t>presente</a:t>
            </a:r>
            <a:r>
              <a:rPr lang="en-GB" b="1" dirty="0" smtClean="0">
                <a:solidFill>
                  <a:srgbClr val="0070C0"/>
                </a:solidFill>
              </a:rPr>
              <a:t> y </a:t>
            </a:r>
            <a:r>
              <a:rPr lang="en-GB" b="1" dirty="0" err="1" smtClean="0">
                <a:solidFill>
                  <a:srgbClr val="0070C0"/>
                </a:solidFill>
              </a:rPr>
              <a:t>futuro</a:t>
            </a:r>
            <a:endParaRPr lang="en-GB" b="1" dirty="0" smtClean="0">
              <a:solidFill>
                <a:srgbClr val="0070C0"/>
              </a:solidFill>
            </a:endParaRPr>
          </a:p>
          <a:p>
            <a:pPr marL="457200" indent="-457200" algn="l">
              <a:buFont typeface="Wingdings" pitchFamily="2" charset="2"/>
              <a:buChar char="§"/>
            </a:pPr>
            <a:r>
              <a:rPr lang="en-GB" b="1" dirty="0" err="1" smtClean="0">
                <a:solidFill>
                  <a:srgbClr val="0070C0"/>
                </a:solidFill>
              </a:rPr>
              <a:t>cómo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conversar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sobre</a:t>
            </a:r>
            <a:r>
              <a:rPr lang="en-GB" b="1" dirty="0" smtClean="0">
                <a:solidFill>
                  <a:srgbClr val="0070C0"/>
                </a:solidFill>
              </a:rPr>
              <a:t> el </a:t>
            </a:r>
            <a:r>
              <a:rPr lang="en-GB" b="1" dirty="0" err="1" smtClean="0">
                <a:solidFill>
                  <a:srgbClr val="0070C0"/>
                </a:solidFill>
              </a:rPr>
              <a:t>tiempo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libre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 rot="21331120">
            <a:off x="406761" y="3425885"/>
            <a:ext cx="82713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err="1" smtClean="0"/>
              <a:t>pasado</a:t>
            </a:r>
            <a:r>
              <a:rPr lang="en-GB" sz="4800" b="1" dirty="0" smtClean="0"/>
              <a:t> (</a:t>
            </a:r>
            <a:r>
              <a:rPr lang="en-GB" sz="4800" b="1" dirty="0" err="1" smtClean="0"/>
              <a:t>pretérito</a:t>
            </a:r>
            <a:r>
              <a:rPr lang="en-GB" sz="4800" b="1" dirty="0" smtClean="0"/>
              <a:t>)</a:t>
            </a:r>
            <a:endParaRPr lang="fr-FR" sz="4800" b="1" dirty="0"/>
          </a:p>
        </p:txBody>
      </p:sp>
      <p:sp>
        <p:nvSpPr>
          <p:cNvPr id="5" name="TextBox 4"/>
          <p:cNvSpPr txBox="1"/>
          <p:nvPr/>
        </p:nvSpPr>
        <p:spPr>
          <a:xfrm rot="613790">
            <a:off x="1220269" y="1130342"/>
            <a:ext cx="82713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b="1" dirty="0" err="1" smtClean="0"/>
              <a:t>presente</a:t>
            </a:r>
            <a:endParaRPr lang="fr-FR" sz="66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772816"/>
            <a:ext cx="1790700" cy="18669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 rot="1096453">
            <a:off x="4349694" y="1534756"/>
            <a:ext cx="82713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err="1" smtClean="0"/>
              <a:t>futuro</a:t>
            </a:r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322856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079330"/>
              </p:ext>
            </p:extLst>
          </p:nvPr>
        </p:nvGraphicFramePr>
        <p:xfrm>
          <a:off x="251520" y="375496"/>
          <a:ext cx="6696744" cy="61498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24336"/>
                <a:gridCol w="3672408"/>
              </a:tblGrid>
              <a:tr h="410972"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To go to the cinema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like to go/going</a:t>
                      </a:r>
                      <a:r>
                        <a:rPr lang="en-GB" sz="2000" baseline="0" dirty="0" smtClean="0"/>
                        <a:t> 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usually go…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went...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I’m going to go…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To go shopping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like to go/going</a:t>
                      </a:r>
                      <a:r>
                        <a:rPr lang="en-GB" sz="2000" baseline="0" dirty="0" smtClean="0"/>
                        <a:t> 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usually go…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went...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I’m going to go…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To go out with friends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585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like to go out/going</a:t>
                      </a:r>
                      <a:r>
                        <a:rPr lang="en-GB" sz="2000" baseline="0" dirty="0" smtClean="0"/>
                        <a:t> out…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usually go out…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went out...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I’m going to go out…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534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586379"/>
              </p:ext>
            </p:extLst>
          </p:nvPr>
        </p:nvGraphicFramePr>
        <p:xfrm>
          <a:off x="251520" y="375496"/>
          <a:ext cx="6696744" cy="61498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24336"/>
                <a:gridCol w="3672408"/>
              </a:tblGrid>
              <a:tr h="410972"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To download</a:t>
                      </a:r>
                      <a:r>
                        <a:rPr lang="en-GB" sz="2000" b="1" baseline="0" dirty="0" smtClean="0"/>
                        <a:t> music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like to download</a:t>
                      </a:r>
                      <a:r>
                        <a:rPr lang="en-GB" sz="2000" baseline="0" dirty="0" smtClean="0"/>
                        <a:t> 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usually download…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downloaded...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I’m going to download…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To play football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like to play/playing</a:t>
                      </a:r>
                      <a:r>
                        <a:rPr lang="en-GB" sz="2000" baseline="0" dirty="0" smtClean="0"/>
                        <a:t> 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usually play…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played...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I’m going to play…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To watch</a:t>
                      </a:r>
                      <a:r>
                        <a:rPr lang="en-GB" sz="2000" b="1" baseline="0" dirty="0" smtClean="0"/>
                        <a:t> </a:t>
                      </a:r>
                      <a:r>
                        <a:rPr lang="en-GB" sz="2000" b="1" baseline="0" dirty="0" err="1" smtClean="0"/>
                        <a:t>tv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585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like to watch</a:t>
                      </a:r>
                      <a:r>
                        <a:rPr lang="en-GB" sz="2000" baseline="0" dirty="0" smtClean="0"/>
                        <a:t>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usually watch…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watched...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I’m going to watch…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225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332776"/>
              </p:ext>
            </p:extLst>
          </p:nvPr>
        </p:nvGraphicFramePr>
        <p:xfrm>
          <a:off x="1547664" y="1412776"/>
          <a:ext cx="6096000" cy="39042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</a:tblGrid>
              <a:tr h="19521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95210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4497" y="188640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¿</a:t>
            </a:r>
            <a:r>
              <a:rPr lang="en-GB" dirty="0" err="1" smtClean="0"/>
              <a:t>Qué</a:t>
            </a:r>
            <a:r>
              <a:rPr lang="en-GB" dirty="0" smtClean="0"/>
              <a:t> </a:t>
            </a:r>
            <a:r>
              <a:rPr lang="en-GB" dirty="0" err="1" smtClean="0"/>
              <a:t>haces</a:t>
            </a:r>
            <a:r>
              <a:rPr lang="en-GB" dirty="0" smtClean="0"/>
              <a:t> </a:t>
            </a:r>
            <a:r>
              <a:rPr lang="en-GB" dirty="0" err="1" smtClean="0"/>
              <a:t>normalmente</a:t>
            </a:r>
            <a:r>
              <a:rPr lang="en-GB" dirty="0" smtClean="0"/>
              <a:t> en </a:t>
            </a:r>
            <a:r>
              <a:rPr lang="en-GB" dirty="0" err="1" smtClean="0"/>
              <a:t>tu</a:t>
            </a:r>
            <a:r>
              <a:rPr lang="en-GB" dirty="0" smtClean="0"/>
              <a:t> </a:t>
            </a:r>
            <a:r>
              <a:rPr lang="en-GB" dirty="0" err="1" smtClean="0"/>
              <a:t>tiempo</a:t>
            </a:r>
            <a:r>
              <a:rPr lang="en-GB" dirty="0" smtClean="0"/>
              <a:t> </a:t>
            </a:r>
            <a:r>
              <a:rPr lang="en-GB" dirty="0" err="1" smtClean="0"/>
              <a:t>libre</a:t>
            </a:r>
            <a:r>
              <a:rPr lang="en-GB" dirty="0" smtClean="0"/>
              <a:t>? </a:t>
            </a:r>
            <a:r>
              <a:rPr lang="en-GB" b="1" dirty="0" smtClean="0"/>
              <a:t>(</a:t>
            </a:r>
            <a:r>
              <a:rPr lang="en-GB" b="1" dirty="0" err="1" smtClean="0"/>
              <a:t>PRESENTE</a:t>
            </a:r>
            <a:r>
              <a:rPr lang="en-GB" b="1" dirty="0" smtClean="0"/>
              <a:t>)</a:t>
            </a:r>
            <a:br>
              <a:rPr lang="en-GB" b="1" dirty="0" smtClean="0"/>
            </a:br>
            <a:r>
              <a:rPr lang="en-GB" dirty="0" smtClean="0"/>
              <a:t>¿</a:t>
            </a:r>
            <a:r>
              <a:rPr lang="en-GB" dirty="0" err="1" smtClean="0"/>
              <a:t>Qué</a:t>
            </a:r>
            <a:r>
              <a:rPr lang="en-GB" dirty="0" smtClean="0"/>
              <a:t> </a:t>
            </a:r>
            <a:r>
              <a:rPr lang="en-GB" dirty="0" err="1" smtClean="0"/>
              <a:t>hiciste</a:t>
            </a:r>
            <a:r>
              <a:rPr lang="en-GB" dirty="0" smtClean="0"/>
              <a:t> el fin de </a:t>
            </a:r>
            <a:r>
              <a:rPr lang="en-GB" dirty="0" err="1" smtClean="0"/>
              <a:t>semana</a:t>
            </a:r>
            <a:r>
              <a:rPr lang="en-GB" dirty="0" smtClean="0"/>
              <a:t> </a:t>
            </a:r>
            <a:r>
              <a:rPr lang="en-GB" dirty="0" err="1" smtClean="0"/>
              <a:t>pasado</a:t>
            </a:r>
            <a:r>
              <a:rPr lang="en-GB" dirty="0" smtClean="0"/>
              <a:t>? </a:t>
            </a:r>
            <a:r>
              <a:rPr lang="en-GB" b="1" dirty="0" smtClean="0"/>
              <a:t>(</a:t>
            </a:r>
            <a:r>
              <a:rPr lang="en-GB" b="1" dirty="0" err="1" smtClean="0"/>
              <a:t>PASADO</a:t>
            </a:r>
            <a:r>
              <a:rPr lang="en-GB" b="1" dirty="0" smtClean="0"/>
              <a:t>)</a:t>
            </a:r>
          </a:p>
          <a:p>
            <a:r>
              <a:rPr lang="en-GB" dirty="0" smtClean="0"/>
              <a:t>¿</a:t>
            </a:r>
            <a:r>
              <a:rPr lang="en-GB" dirty="0" err="1" smtClean="0"/>
              <a:t>Qué</a:t>
            </a:r>
            <a:r>
              <a:rPr lang="en-GB" dirty="0" smtClean="0"/>
              <a:t> planes </a:t>
            </a:r>
            <a:r>
              <a:rPr lang="en-GB" dirty="0" err="1" smtClean="0"/>
              <a:t>tienes</a:t>
            </a:r>
            <a:r>
              <a:rPr lang="en-GB" dirty="0" smtClean="0"/>
              <a:t> </a:t>
            </a:r>
            <a:r>
              <a:rPr lang="en-GB" dirty="0" err="1" smtClean="0"/>
              <a:t>para</a:t>
            </a:r>
            <a:r>
              <a:rPr lang="en-GB" dirty="0" smtClean="0"/>
              <a:t> el </a:t>
            </a:r>
            <a:r>
              <a:rPr lang="en-GB" dirty="0" err="1" smtClean="0"/>
              <a:t>próximo</a:t>
            </a:r>
            <a:r>
              <a:rPr lang="en-GB" dirty="0" smtClean="0"/>
              <a:t> fin de </a:t>
            </a:r>
            <a:r>
              <a:rPr lang="en-GB" dirty="0" err="1" smtClean="0"/>
              <a:t>semana</a:t>
            </a:r>
            <a:r>
              <a:rPr lang="en-GB" dirty="0" smtClean="0"/>
              <a:t>? </a:t>
            </a:r>
            <a:r>
              <a:rPr lang="en-GB" b="1" dirty="0" smtClean="0"/>
              <a:t>(</a:t>
            </a:r>
            <a:r>
              <a:rPr lang="en-GB" b="1" dirty="0" err="1" smtClean="0"/>
              <a:t>FUTURO</a:t>
            </a:r>
            <a:r>
              <a:rPr lang="en-GB" b="1" dirty="0" smtClean="0"/>
              <a:t>)</a:t>
            </a:r>
          </a:p>
          <a:p>
            <a:endParaRPr lang="en-GB" b="1" dirty="0"/>
          </a:p>
        </p:txBody>
      </p:sp>
      <p:pic>
        <p:nvPicPr>
          <p:cNvPr id="6" name="Picture 3" descr="MCj0311866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952" y="1577416"/>
            <a:ext cx="1548172" cy="1546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810047"/>
            <a:ext cx="1790130" cy="124662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4046" y="1662316"/>
            <a:ext cx="1296144" cy="137657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3539094"/>
            <a:ext cx="1656184" cy="163134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665" y="3457973"/>
            <a:ext cx="1451648" cy="171246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4472" y="3501008"/>
            <a:ext cx="1499616" cy="1630680"/>
          </a:xfrm>
          <a:prstGeom prst="rect">
            <a:avLst/>
          </a:prstGeom>
          <a:ln>
            <a:solidFill>
              <a:schemeClr val="tx1"/>
            </a:solidFill>
          </a:ln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502099"/>
              </p:ext>
            </p:extLst>
          </p:nvPr>
        </p:nvGraphicFramePr>
        <p:xfrm>
          <a:off x="423253" y="5733256"/>
          <a:ext cx="8496945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32315"/>
                <a:gridCol w="2832315"/>
                <a:gridCol w="283231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/>
                        <a:t>ir</a:t>
                      </a:r>
                      <a:r>
                        <a:rPr lang="en-GB" sz="2000" b="1" dirty="0" smtClean="0"/>
                        <a:t> al cine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/>
                        <a:t>ir</a:t>
                      </a:r>
                      <a:r>
                        <a:rPr lang="en-GB" sz="2000" b="1" dirty="0" smtClean="0"/>
                        <a:t> de </a:t>
                      </a:r>
                      <a:r>
                        <a:rPr lang="en-GB" sz="2000" b="1" dirty="0" err="1" smtClean="0"/>
                        <a:t>compras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/>
                        <a:t>jugar</a:t>
                      </a:r>
                      <a:r>
                        <a:rPr lang="en-GB" sz="2000" b="1" dirty="0" smtClean="0"/>
                        <a:t> al </a:t>
                      </a:r>
                      <a:r>
                        <a:rPr lang="en-GB" sz="2000" b="1" dirty="0" err="1" smtClean="0"/>
                        <a:t>fútbol</a:t>
                      </a:r>
                      <a:endParaRPr lang="en-GB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/>
                        <a:t>descargar</a:t>
                      </a:r>
                      <a:r>
                        <a:rPr lang="en-GB" sz="2000" b="1" dirty="0" smtClean="0"/>
                        <a:t> </a:t>
                      </a:r>
                      <a:r>
                        <a:rPr lang="en-GB" sz="2000" b="1" dirty="0" err="1" smtClean="0"/>
                        <a:t>música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/>
                        <a:t>ver</a:t>
                      </a:r>
                      <a:r>
                        <a:rPr lang="en-GB" sz="2000" b="1" dirty="0" smtClean="0"/>
                        <a:t> la </a:t>
                      </a:r>
                      <a:r>
                        <a:rPr lang="en-GB" sz="2000" b="1" dirty="0" err="1" smtClean="0"/>
                        <a:t>tele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 smtClean="0"/>
                        <a:t>salir</a:t>
                      </a:r>
                      <a:r>
                        <a:rPr lang="en-GB" sz="2000" b="1" dirty="0" smtClean="0"/>
                        <a:t> con amigos</a:t>
                      </a:r>
                      <a:endParaRPr lang="en-GB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112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811489"/>
            <a:ext cx="475252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Me </a:t>
            </a:r>
            <a:r>
              <a:rPr lang="en-GB" sz="2000" dirty="0" err="1" smtClean="0"/>
              <a:t>encanta</a:t>
            </a:r>
            <a:r>
              <a:rPr lang="en-GB" sz="2000" dirty="0" smtClean="0"/>
              <a:t> la </a:t>
            </a:r>
            <a:r>
              <a:rPr lang="en-GB" sz="2000" dirty="0" err="1" smtClean="0"/>
              <a:t>música</a:t>
            </a:r>
            <a:r>
              <a:rPr lang="en-GB" sz="2000" dirty="0" smtClean="0"/>
              <a:t>.  </a:t>
            </a:r>
            <a:r>
              <a:rPr lang="en-GB" sz="2000" dirty="0" err="1" smtClean="0"/>
              <a:t>Mi</a:t>
            </a:r>
            <a:r>
              <a:rPr lang="en-GB" sz="2000" dirty="0" smtClean="0"/>
              <a:t> </a:t>
            </a:r>
            <a:r>
              <a:rPr lang="en-GB" sz="2000" dirty="0" err="1" smtClean="0"/>
              <a:t>pasatiempo</a:t>
            </a:r>
            <a:r>
              <a:rPr lang="en-GB" sz="2000" dirty="0" smtClean="0"/>
              <a:t> </a:t>
            </a:r>
            <a:r>
              <a:rPr lang="en-GB" sz="2000" dirty="0" err="1" smtClean="0"/>
              <a:t>preferido</a:t>
            </a:r>
            <a:r>
              <a:rPr lang="en-GB" sz="2000" dirty="0" smtClean="0"/>
              <a:t> </a:t>
            </a:r>
            <a:r>
              <a:rPr lang="en-GB" sz="2000" dirty="0" err="1" smtClean="0"/>
              <a:t>es</a:t>
            </a:r>
            <a:r>
              <a:rPr lang="en-GB" sz="2000" dirty="0" smtClean="0"/>
              <a:t> </a:t>
            </a:r>
            <a:r>
              <a:rPr lang="en-GB" sz="2000" dirty="0" err="1" smtClean="0"/>
              <a:t>escuchar</a:t>
            </a:r>
            <a:r>
              <a:rPr lang="en-GB" sz="2000" dirty="0" smtClean="0"/>
              <a:t> y </a:t>
            </a:r>
            <a:r>
              <a:rPr lang="en-GB" sz="2000" dirty="0" err="1" smtClean="0"/>
              <a:t>descargar</a:t>
            </a:r>
            <a:r>
              <a:rPr lang="en-GB" sz="2000" dirty="0" smtClean="0"/>
              <a:t> </a:t>
            </a:r>
            <a:r>
              <a:rPr lang="en-GB" sz="2000" dirty="0" err="1" smtClean="0"/>
              <a:t>música</a:t>
            </a:r>
            <a:r>
              <a:rPr lang="en-GB" sz="2000" dirty="0" smtClean="0"/>
              <a:t>.  </a:t>
            </a:r>
            <a:r>
              <a:rPr lang="en-GB" sz="2000" dirty="0" err="1" smtClean="0"/>
              <a:t>También</a:t>
            </a:r>
            <a:r>
              <a:rPr lang="en-GB" sz="2000" dirty="0" smtClean="0"/>
              <a:t> </a:t>
            </a:r>
            <a:r>
              <a:rPr lang="en-GB" sz="2000" dirty="0" err="1" smtClean="0"/>
              <a:t>toco</a:t>
            </a:r>
            <a:r>
              <a:rPr lang="en-GB" sz="2000" dirty="0" smtClean="0"/>
              <a:t> dos </a:t>
            </a:r>
            <a:r>
              <a:rPr lang="en-GB" sz="2000" dirty="0" err="1" smtClean="0"/>
              <a:t>instrumentos</a:t>
            </a:r>
            <a:r>
              <a:rPr lang="en-GB" sz="2000" dirty="0" smtClean="0"/>
              <a:t>.  </a:t>
            </a:r>
          </a:p>
          <a:p>
            <a:endParaRPr lang="en-GB" sz="2000" dirty="0"/>
          </a:p>
          <a:p>
            <a:r>
              <a:rPr lang="en-GB" sz="2000" dirty="0" err="1" smtClean="0"/>
              <a:t>Toco</a:t>
            </a:r>
            <a:r>
              <a:rPr lang="en-GB" sz="2000" dirty="0" smtClean="0"/>
              <a:t> la </a:t>
            </a:r>
            <a:r>
              <a:rPr lang="en-GB" sz="2000" dirty="0" err="1" smtClean="0"/>
              <a:t>guitarra</a:t>
            </a:r>
            <a:r>
              <a:rPr lang="en-GB" sz="2000" dirty="0" smtClean="0"/>
              <a:t> </a:t>
            </a:r>
            <a:r>
              <a:rPr lang="en-GB" sz="2000" dirty="0"/>
              <a:t>con </a:t>
            </a:r>
            <a:r>
              <a:rPr lang="en-GB" sz="2000" dirty="0" err="1"/>
              <a:t>mis</a:t>
            </a:r>
            <a:r>
              <a:rPr lang="en-GB" sz="2000" dirty="0"/>
              <a:t> amigos </a:t>
            </a:r>
            <a:r>
              <a:rPr lang="en-GB" sz="2000" dirty="0" smtClean="0"/>
              <a:t>en un </a:t>
            </a:r>
            <a:r>
              <a:rPr lang="en-GB" sz="2000" dirty="0" err="1" smtClean="0"/>
              <a:t>grupo</a:t>
            </a:r>
            <a:r>
              <a:rPr lang="en-GB" sz="2000" dirty="0" smtClean="0"/>
              <a:t> </a:t>
            </a:r>
            <a:r>
              <a:rPr lang="en-GB" sz="2000" dirty="0" err="1" smtClean="0"/>
              <a:t>que</a:t>
            </a:r>
            <a:r>
              <a:rPr lang="en-GB" sz="2000" dirty="0" smtClean="0"/>
              <a:t> se llama ‘</a:t>
            </a:r>
            <a:r>
              <a:rPr lang="en-GB" sz="2000" dirty="0" err="1" smtClean="0"/>
              <a:t>Destino</a:t>
            </a:r>
            <a:r>
              <a:rPr lang="en-GB" sz="2000" dirty="0" smtClean="0"/>
              <a:t>’.  </a:t>
            </a:r>
            <a:r>
              <a:rPr lang="en-GB" sz="2000" dirty="0" err="1" smtClean="0"/>
              <a:t>Tocamos</a:t>
            </a:r>
            <a:r>
              <a:rPr lang="en-GB" sz="2000" dirty="0" smtClean="0"/>
              <a:t> </a:t>
            </a:r>
            <a:r>
              <a:rPr lang="en-GB" sz="2000" dirty="0" err="1" smtClean="0"/>
              <a:t>todos</a:t>
            </a:r>
            <a:r>
              <a:rPr lang="en-GB" sz="2000" dirty="0" smtClean="0"/>
              <a:t> los </a:t>
            </a:r>
            <a:r>
              <a:rPr lang="en-GB" sz="2000" dirty="0" err="1" smtClean="0"/>
              <a:t>miércoles</a:t>
            </a:r>
            <a:r>
              <a:rPr lang="en-GB" sz="2000" dirty="0" smtClean="0"/>
              <a:t> en mi </a:t>
            </a:r>
            <a:r>
              <a:rPr lang="en-GB" sz="2000" dirty="0" err="1" smtClean="0"/>
              <a:t>garaje</a:t>
            </a:r>
            <a:r>
              <a:rPr lang="en-GB" sz="2000" dirty="0" smtClean="0"/>
              <a:t>.  </a:t>
            </a:r>
          </a:p>
          <a:p>
            <a:endParaRPr lang="en-GB" sz="2000" dirty="0" smtClean="0"/>
          </a:p>
          <a:p>
            <a:r>
              <a:rPr lang="en-GB" sz="2000" dirty="0" smtClean="0"/>
              <a:t>El fin de </a:t>
            </a:r>
            <a:r>
              <a:rPr lang="en-GB" sz="2000" dirty="0" err="1" smtClean="0"/>
              <a:t>semana</a:t>
            </a:r>
            <a:r>
              <a:rPr lang="en-GB" sz="2000" dirty="0" smtClean="0"/>
              <a:t> </a:t>
            </a:r>
            <a:r>
              <a:rPr lang="en-GB" sz="2000" dirty="0" err="1" smtClean="0"/>
              <a:t>pasado</a:t>
            </a:r>
            <a:r>
              <a:rPr lang="en-GB" sz="2000" dirty="0" smtClean="0"/>
              <a:t> </a:t>
            </a:r>
            <a:r>
              <a:rPr lang="en-GB" sz="2000" dirty="0" err="1" smtClean="0"/>
              <a:t>tocamos</a:t>
            </a:r>
            <a:r>
              <a:rPr lang="en-GB" sz="2000" dirty="0" smtClean="0"/>
              <a:t> en un </a:t>
            </a:r>
            <a:r>
              <a:rPr lang="en-GB" sz="2000" dirty="0" err="1" smtClean="0"/>
              <a:t>concierto</a:t>
            </a:r>
            <a:r>
              <a:rPr lang="en-GB" sz="2000" dirty="0" smtClean="0"/>
              <a:t> en el </a:t>
            </a:r>
            <a:r>
              <a:rPr lang="en-GB" sz="2000" dirty="0" err="1" smtClean="0"/>
              <a:t>instituto</a:t>
            </a:r>
            <a:r>
              <a:rPr lang="en-GB" sz="2000" dirty="0" smtClean="0"/>
              <a:t> – </a:t>
            </a:r>
            <a:r>
              <a:rPr lang="en-GB" sz="2000" dirty="0" err="1" smtClean="0"/>
              <a:t>fue</a:t>
            </a:r>
            <a:r>
              <a:rPr lang="en-GB" sz="2000" dirty="0" smtClean="0"/>
              <a:t> </a:t>
            </a:r>
            <a:r>
              <a:rPr lang="en-GB" sz="2000" dirty="0" err="1" smtClean="0"/>
              <a:t>muy</a:t>
            </a:r>
            <a:r>
              <a:rPr lang="en-GB" sz="2000" dirty="0" smtClean="0"/>
              <a:t> </a:t>
            </a:r>
            <a:r>
              <a:rPr lang="en-GB" sz="2000" dirty="0" err="1" smtClean="0"/>
              <a:t>guay</a:t>
            </a:r>
            <a:r>
              <a:rPr lang="en-GB" sz="2000" dirty="0" smtClean="0"/>
              <a:t>!  En </a:t>
            </a:r>
            <a:r>
              <a:rPr lang="en-GB" sz="2000" dirty="0" err="1" smtClean="0"/>
              <a:t>julio</a:t>
            </a:r>
            <a:r>
              <a:rPr lang="en-GB" sz="2000" dirty="0" smtClean="0"/>
              <a:t> </a:t>
            </a:r>
            <a:r>
              <a:rPr lang="en-GB" sz="2000" dirty="0" err="1" smtClean="0"/>
              <a:t>cuando</a:t>
            </a:r>
            <a:r>
              <a:rPr lang="en-GB" sz="2000" dirty="0" smtClean="0"/>
              <a:t> </a:t>
            </a:r>
            <a:r>
              <a:rPr lang="en-GB" sz="2000" dirty="0" err="1" smtClean="0"/>
              <a:t>hace</a:t>
            </a:r>
            <a:r>
              <a:rPr lang="en-GB" sz="2000" dirty="0" smtClean="0"/>
              <a:t> </a:t>
            </a:r>
            <a:r>
              <a:rPr lang="en-GB" sz="2000" dirty="0" err="1" smtClean="0"/>
              <a:t>buen</a:t>
            </a:r>
            <a:r>
              <a:rPr lang="en-GB" sz="2000" dirty="0" smtClean="0"/>
              <a:t> </a:t>
            </a:r>
            <a:r>
              <a:rPr lang="en-GB" sz="2000" dirty="0" err="1" smtClean="0"/>
              <a:t>tiempo</a:t>
            </a:r>
            <a:r>
              <a:rPr lang="en-GB" sz="2000" dirty="0" smtClean="0"/>
              <a:t> </a:t>
            </a:r>
            <a:r>
              <a:rPr lang="en-GB" sz="2000" dirty="0" err="1" smtClean="0"/>
              <a:t>vamos</a:t>
            </a:r>
            <a:r>
              <a:rPr lang="en-GB" sz="2000" dirty="0" smtClean="0"/>
              <a:t> a </a:t>
            </a:r>
            <a:r>
              <a:rPr lang="en-GB" sz="2000" dirty="0" err="1" smtClean="0"/>
              <a:t>tocar</a:t>
            </a:r>
            <a:r>
              <a:rPr lang="en-GB" sz="2000" dirty="0" smtClean="0"/>
              <a:t> en un festival de </a:t>
            </a:r>
            <a:r>
              <a:rPr lang="en-GB" sz="2000" dirty="0" err="1" smtClean="0"/>
              <a:t>música</a:t>
            </a:r>
            <a:r>
              <a:rPr lang="en-GB" sz="2000" dirty="0" smtClean="0"/>
              <a:t> en mi pueblo.  </a:t>
            </a:r>
          </a:p>
          <a:p>
            <a:endParaRPr lang="en-GB" sz="2000" dirty="0"/>
          </a:p>
          <a:p>
            <a:r>
              <a:rPr lang="en-GB" sz="2000" dirty="0" err="1" smtClean="0"/>
              <a:t>Pero</a:t>
            </a:r>
            <a:r>
              <a:rPr lang="en-GB" sz="2000" dirty="0" smtClean="0"/>
              <a:t> </a:t>
            </a:r>
            <a:r>
              <a:rPr lang="en-GB" sz="2000" dirty="0" err="1" smtClean="0"/>
              <a:t>tengo</a:t>
            </a:r>
            <a:r>
              <a:rPr lang="en-GB" sz="2000" dirty="0" smtClean="0"/>
              <a:t> </a:t>
            </a:r>
            <a:r>
              <a:rPr lang="en-GB" sz="2000" dirty="0" err="1" smtClean="0"/>
              <a:t>que</a:t>
            </a:r>
            <a:r>
              <a:rPr lang="en-GB" sz="2000" dirty="0" smtClean="0"/>
              <a:t> </a:t>
            </a:r>
            <a:r>
              <a:rPr lang="en-GB" sz="2000" dirty="0" err="1" smtClean="0"/>
              <a:t>escribir</a:t>
            </a:r>
            <a:r>
              <a:rPr lang="en-GB" sz="2000" dirty="0" smtClean="0"/>
              <a:t> </a:t>
            </a:r>
            <a:r>
              <a:rPr lang="en-GB" sz="2000" dirty="0" err="1" smtClean="0"/>
              <a:t>más</a:t>
            </a:r>
            <a:r>
              <a:rPr lang="en-GB" sz="2000" dirty="0" smtClean="0"/>
              <a:t> </a:t>
            </a:r>
            <a:r>
              <a:rPr lang="en-GB" sz="2000" dirty="0" err="1" smtClean="0"/>
              <a:t>canciones</a:t>
            </a:r>
            <a:r>
              <a:rPr lang="en-GB" sz="2000" dirty="0" smtClean="0"/>
              <a:t> </a:t>
            </a:r>
            <a:r>
              <a:rPr lang="en-GB" sz="2000" dirty="0" err="1" smtClean="0"/>
              <a:t>porque</a:t>
            </a:r>
            <a:r>
              <a:rPr lang="en-GB" sz="2000" dirty="0" smtClean="0"/>
              <a:t> hasta </a:t>
            </a:r>
            <a:r>
              <a:rPr lang="en-GB" sz="2000" dirty="0" err="1" smtClean="0"/>
              <a:t>ahora</a:t>
            </a:r>
            <a:r>
              <a:rPr lang="en-GB" sz="2000" dirty="0" smtClean="0"/>
              <a:t> ¡solo </a:t>
            </a:r>
            <a:r>
              <a:rPr lang="en-GB" sz="2000" dirty="0" err="1" smtClean="0"/>
              <a:t>tenemos</a:t>
            </a:r>
            <a:r>
              <a:rPr lang="en-GB" sz="2000" dirty="0" smtClean="0"/>
              <a:t> 5 </a:t>
            </a:r>
            <a:r>
              <a:rPr lang="en-GB" sz="2000" dirty="0" err="1" smtClean="0"/>
              <a:t>canciones</a:t>
            </a:r>
            <a:r>
              <a:rPr lang="en-GB" sz="2000" dirty="0" smtClean="0"/>
              <a:t>!</a:t>
            </a:r>
            <a:endParaRPr lang="en-GB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07185"/>
            <a:ext cx="3888432" cy="582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076056" y="407185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Félix Batista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27457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63557"/>
              </p:ext>
            </p:extLst>
          </p:nvPr>
        </p:nvGraphicFramePr>
        <p:xfrm>
          <a:off x="251520" y="4293096"/>
          <a:ext cx="6696744" cy="20548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24336"/>
                <a:gridCol w="3672408"/>
              </a:tblGrid>
              <a:tr h="410972"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To play (an instrument)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= </a:t>
                      </a:r>
                      <a:r>
                        <a:rPr lang="en-GB" sz="2000" b="1" dirty="0" err="1" smtClean="0"/>
                        <a:t>tocar</a:t>
                      </a:r>
                      <a:endParaRPr lang="en-GB" sz="2000" b="1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like to play..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We play 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We played…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We’re going to play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427164"/>
              </p:ext>
            </p:extLst>
          </p:nvPr>
        </p:nvGraphicFramePr>
        <p:xfrm>
          <a:off x="251520" y="260648"/>
          <a:ext cx="6696744" cy="33082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24336"/>
                <a:gridCol w="3672408"/>
              </a:tblGrid>
              <a:tr h="504056">
                <a:tc>
                  <a:txBody>
                    <a:bodyPr/>
                    <a:lstStyle/>
                    <a:p>
                      <a:r>
                        <a:rPr lang="en-GB" sz="2000" b="1" dirty="0" err="1" smtClean="0"/>
                        <a:t>Contesta</a:t>
                      </a:r>
                      <a:r>
                        <a:rPr lang="en-GB" sz="2000" b="1" dirty="0" smtClean="0"/>
                        <a:t> en </a:t>
                      </a:r>
                      <a:r>
                        <a:rPr lang="en-GB" sz="2000" b="1" dirty="0" err="1" smtClean="0"/>
                        <a:t>inglés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6891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What 3 things does Félix</a:t>
                      </a:r>
                      <a:r>
                        <a:rPr lang="en-GB" sz="2000" baseline="0" dirty="0" smtClean="0"/>
                        <a:t> like doing?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6891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What does</a:t>
                      </a:r>
                      <a:r>
                        <a:rPr lang="en-GB" sz="2000" baseline="0" dirty="0" smtClean="0"/>
                        <a:t> he say he did last year?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6891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What are the band’s plans for next year?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16891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What does Félix</a:t>
                      </a:r>
                      <a:r>
                        <a:rPr lang="en-GB" sz="2000" baseline="0" dirty="0" smtClean="0"/>
                        <a:t> say they have to do first?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51520" y="3717032"/>
            <a:ext cx="7128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¿</a:t>
            </a:r>
            <a:r>
              <a:rPr lang="en-GB" sz="2000" b="1" dirty="0" err="1" smtClean="0"/>
              <a:t>Cómo</a:t>
            </a:r>
            <a:r>
              <a:rPr lang="en-GB" sz="2000" b="1" dirty="0" smtClean="0"/>
              <a:t> se dice en </a:t>
            </a:r>
            <a:r>
              <a:rPr lang="en-GB" sz="2000" b="1" dirty="0" err="1" smtClean="0"/>
              <a:t>español</a:t>
            </a:r>
            <a:r>
              <a:rPr lang="en-GB" sz="2000" b="1" dirty="0" smtClean="0"/>
              <a:t>?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67569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447712"/>
              </p:ext>
            </p:extLst>
          </p:nvPr>
        </p:nvGraphicFramePr>
        <p:xfrm>
          <a:off x="251520" y="375496"/>
          <a:ext cx="6696744" cy="61498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24336"/>
                <a:gridCol w="3672408"/>
              </a:tblGrid>
              <a:tr h="410972"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To go to the cinema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like to go/going</a:t>
                      </a:r>
                      <a:r>
                        <a:rPr lang="en-GB" sz="2000" baseline="0" dirty="0" smtClean="0"/>
                        <a:t> 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usually go…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went...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I’m going to go…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To go shopping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like to go/going</a:t>
                      </a:r>
                      <a:r>
                        <a:rPr lang="en-GB" sz="2000" baseline="0" dirty="0" smtClean="0"/>
                        <a:t> 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usually go…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went...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I’m going to go…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To go out with friends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585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like to go out/going</a:t>
                      </a:r>
                      <a:r>
                        <a:rPr lang="en-GB" sz="2000" baseline="0" dirty="0" smtClean="0"/>
                        <a:t> out…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usually go out…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went out...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I’m going to go out…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190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668413"/>
              </p:ext>
            </p:extLst>
          </p:nvPr>
        </p:nvGraphicFramePr>
        <p:xfrm>
          <a:off x="251520" y="375496"/>
          <a:ext cx="6696744" cy="61498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24336"/>
                <a:gridCol w="3672408"/>
              </a:tblGrid>
              <a:tr h="410972"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To download</a:t>
                      </a:r>
                      <a:r>
                        <a:rPr lang="en-GB" sz="2000" b="1" baseline="0" dirty="0" smtClean="0"/>
                        <a:t> music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like to download</a:t>
                      </a:r>
                      <a:r>
                        <a:rPr lang="en-GB" sz="2000" baseline="0" dirty="0" smtClean="0"/>
                        <a:t> 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usually download…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downloaded...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I’m going to download…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To play football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like to play/playing</a:t>
                      </a:r>
                      <a:r>
                        <a:rPr lang="en-GB" sz="2000" baseline="0" dirty="0" smtClean="0"/>
                        <a:t> 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usually play…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played...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I’m going to play…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To watch</a:t>
                      </a:r>
                      <a:r>
                        <a:rPr lang="en-GB" sz="2000" b="1" baseline="0" dirty="0" smtClean="0"/>
                        <a:t> </a:t>
                      </a:r>
                      <a:r>
                        <a:rPr lang="en-GB" sz="2000" b="1" baseline="0" dirty="0" err="1" smtClean="0"/>
                        <a:t>tv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585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like to watch</a:t>
                      </a:r>
                      <a:r>
                        <a:rPr lang="en-GB" sz="2000" baseline="0" dirty="0" smtClean="0"/>
                        <a:t>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usually watch…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watched...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1097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I’m going to watch…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725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MCj0311866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4625" y="2474048"/>
            <a:ext cx="2128475" cy="2126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25472" y="1949100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>
                <a:solidFill>
                  <a:srgbClr val="FF0000"/>
                </a:solidFill>
              </a:rPr>
              <a:t>i</a:t>
            </a:r>
            <a:r>
              <a:rPr lang="en-GB" sz="3200" b="1" dirty="0" err="1" smtClean="0">
                <a:solidFill>
                  <a:srgbClr val="FF0000"/>
                </a:solidFill>
              </a:rPr>
              <a:t>r</a:t>
            </a:r>
            <a:r>
              <a:rPr lang="en-GB" sz="3200" b="1" dirty="0" smtClean="0">
                <a:solidFill>
                  <a:srgbClr val="FF0000"/>
                </a:solidFill>
              </a:rPr>
              <a:t> al cine</a:t>
            </a:r>
            <a:endParaRPr lang="en-GB" sz="3200" b="1" dirty="0">
              <a:solidFill>
                <a:srgbClr val="FF0000"/>
              </a:solidFill>
            </a:endParaRPr>
          </a:p>
        </p:txBody>
      </p:sp>
      <p:sp>
        <p:nvSpPr>
          <p:cNvPr id="4" name="Smiley Face 3"/>
          <p:cNvSpPr/>
          <p:nvPr/>
        </p:nvSpPr>
        <p:spPr>
          <a:xfrm>
            <a:off x="3773544" y="504915"/>
            <a:ext cx="936104" cy="8640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125472" y="1516725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m</a:t>
            </a:r>
            <a:r>
              <a:rPr lang="en-GB" sz="3200" b="1" dirty="0" smtClean="0"/>
              <a:t>e </a:t>
            </a:r>
            <a:r>
              <a:rPr lang="en-GB" sz="3200" b="1" dirty="0" err="1" smtClean="0"/>
              <a:t>gusta</a:t>
            </a:r>
            <a:endParaRPr lang="en-GB" sz="3200" b="1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076056" y="1633063"/>
            <a:ext cx="1728192" cy="715817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732240" y="212527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 err="1" smtClean="0">
                <a:solidFill>
                  <a:srgbClr val="00B050"/>
                </a:solidFill>
              </a:rPr>
              <a:t>presente</a:t>
            </a:r>
            <a:endParaRPr lang="en-GB" sz="3200" b="1" u="sng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57404" y="4020194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 err="1" smtClean="0">
                <a:solidFill>
                  <a:srgbClr val="00B050"/>
                </a:solidFill>
              </a:rPr>
              <a:t>pasado</a:t>
            </a:r>
            <a:endParaRPr lang="en-GB" sz="3200" b="1" u="sng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8416" y="4035921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 err="1" smtClean="0">
                <a:solidFill>
                  <a:srgbClr val="00B050"/>
                </a:solidFill>
              </a:rPr>
              <a:t>futuro</a:t>
            </a:r>
            <a:endParaRPr lang="en-GB" sz="3200" b="1" u="sng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81248" y="784235"/>
            <a:ext cx="3462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 smtClean="0"/>
              <a:t>Normalmente</a:t>
            </a:r>
            <a:r>
              <a:rPr lang="en-GB" sz="3200" b="1" dirty="0" smtClean="0"/>
              <a:t> ..</a:t>
            </a:r>
            <a:endParaRPr lang="en-GB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732240" y="1340676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>
                <a:solidFill>
                  <a:srgbClr val="FF0000"/>
                </a:solidFill>
              </a:rPr>
              <a:t>v</a:t>
            </a:r>
            <a:r>
              <a:rPr lang="en-GB" sz="3200" b="1" dirty="0" err="1" smtClean="0">
                <a:solidFill>
                  <a:srgbClr val="FF0000"/>
                </a:solidFill>
              </a:rPr>
              <a:t>oy</a:t>
            </a:r>
            <a:r>
              <a:rPr lang="en-GB" sz="3200" b="1" dirty="0" smtClean="0"/>
              <a:t> al cine</a:t>
            </a:r>
            <a:endParaRPr lang="en-GB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357720" y="4600056"/>
            <a:ext cx="34627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El fin de </a:t>
            </a:r>
            <a:r>
              <a:rPr lang="en-GB" sz="3200" b="1" dirty="0" err="1" smtClean="0"/>
              <a:t>semana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pasado</a:t>
            </a:r>
            <a:r>
              <a:rPr lang="en-GB" sz="3200" b="1" dirty="0" smtClean="0"/>
              <a:t>..</a:t>
            </a:r>
            <a:endParaRPr lang="en-GB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114370" y="5877272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 smtClean="0">
                <a:solidFill>
                  <a:srgbClr val="FF0000"/>
                </a:solidFill>
              </a:rPr>
              <a:t>fui</a:t>
            </a:r>
            <a:r>
              <a:rPr lang="en-GB" sz="3200" b="1" dirty="0" smtClean="0"/>
              <a:t> al cine</a:t>
            </a:r>
            <a:endParaRPr lang="en-GB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58416" y="4600056"/>
            <a:ext cx="34627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El </a:t>
            </a:r>
            <a:r>
              <a:rPr lang="en-GB" sz="3200" b="1" dirty="0" err="1" smtClean="0"/>
              <a:t>próximo</a:t>
            </a:r>
            <a:r>
              <a:rPr lang="en-GB" sz="3200" b="1" dirty="0" smtClean="0"/>
              <a:t> fin de </a:t>
            </a:r>
            <a:r>
              <a:rPr lang="en-GB" sz="3200" b="1" dirty="0" err="1" smtClean="0"/>
              <a:t>semana</a:t>
            </a:r>
            <a:r>
              <a:rPr lang="en-GB" sz="3200" b="1" dirty="0" smtClean="0"/>
              <a:t>..</a:t>
            </a:r>
            <a:endParaRPr lang="en-GB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58416" y="5677274"/>
            <a:ext cx="32339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>
                <a:solidFill>
                  <a:srgbClr val="FF0000"/>
                </a:solidFill>
              </a:rPr>
              <a:t>v</a:t>
            </a:r>
            <a:r>
              <a:rPr lang="en-GB" sz="3200" b="1" dirty="0" err="1" smtClean="0">
                <a:solidFill>
                  <a:srgbClr val="FF0000"/>
                </a:solidFill>
              </a:rPr>
              <a:t>oy</a:t>
            </a:r>
            <a:r>
              <a:rPr lang="en-GB" sz="3200" b="1" dirty="0" smtClean="0">
                <a:solidFill>
                  <a:srgbClr val="FF0000"/>
                </a:solidFill>
              </a:rPr>
              <a:t> a </a:t>
            </a:r>
            <a:r>
              <a:rPr lang="en-GB" sz="3200" b="1" dirty="0" err="1" smtClean="0">
                <a:solidFill>
                  <a:srgbClr val="FF0000"/>
                </a:solidFill>
              </a:rPr>
              <a:t>ir</a:t>
            </a:r>
            <a:r>
              <a:rPr lang="en-GB" sz="3200" b="1" dirty="0" smtClean="0"/>
              <a:t> al cine</a:t>
            </a:r>
            <a:endParaRPr lang="en-GB" sz="3200" b="1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497956"/>
              </p:ext>
            </p:extLst>
          </p:nvPr>
        </p:nvGraphicFramePr>
        <p:xfrm>
          <a:off x="258416" y="149703"/>
          <a:ext cx="2867056" cy="2042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67056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To go to the cinema</a:t>
                      </a:r>
                      <a:endParaRPr lang="en-GB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like to go/going</a:t>
                      </a:r>
                      <a:r>
                        <a:rPr lang="en-GB" sz="2000" baseline="0" dirty="0" smtClean="0"/>
                        <a:t> …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usually go…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went...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I’m going to go…</a:t>
                      </a:r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8" name="Straight Arrow Connector 17"/>
          <p:cNvCxnSpPr/>
          <p:nvPr/>
        </p:nvCxnSpPr>
        <p:spPr>
          <a:xfrm>
            <a:off x="4485146" y="4976383"/>
            <a:ext cx="1815046" cy="1193276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843808" y="5041208"/>
            <a:ext cx="1328956" cy="764056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3839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2" grpId="0"/>
      <p:bldP spid="14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38208" y="1980129"/>
            <a:ext cx="2513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>
                <a:solidFill>
                  <a:srgbClr val="FF0000"/>
                </a:solidFill>
              </a:rPr>
              <a:t>i</a:t>
            </a:r>
            <a:r>
              <a:rPr lang="en-GB" sz="3200" b="1" dirty="0" err="1" smtClean="0">
                <a:solidFill>
                  <a:srgbClr val="FF0000"/>
                </a:solidFill>
              </a:rPr>
              <a:t>r</a:t>
            </a:r>
            <a:r>
              <a:rPr lang="en-GB" sz="3200" b="1" dirty="0" smtClean="0">
                <a:solidFill>
                  <a:srgbClr val="FF0000"/>
                </a:solidFill>
              </a:rPr>
              <a:t> de </a:t>
            </a:r>
            <a:r>
              <a:rPr lang="en-GB" sz="3200" b="1" dirty="0" err="1" smtClean="0">
                <a:solidFill>
                  <a:srgbClr val="FF0000"/>
                </a:solidFill>
              </a:rPr>
              <a:t>compras</a:t>
            </a:r>
            <a:endParaRPr lang="en-GB" sz="3200" b="1" dirty="0">
              <a:solidFill>
                <a:srgbClr val="FF0000"/>
              </a:solidFill>
            </a:endParaRPr>
          </a:p>
        </p:txBody>
      </p:sp>
      <p:sp>
        <p:nvSpPr>
          <p:cNvPr id="4" name="Smiley Face 3"/>
          <p:cNvSpPr/>
          <p:nvPr/>
        </p:nvSpPr>
        <p:spPr>
          <a:xfrm>
            <a:off x="3773544" y="504915"/>
            <a:ext cx="936104" cy="8640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125472" y="1516725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m</a:t>
            </a:r>
            <a:r>
              <a:rPr lang="en-GB" sz="3200" b="1" dirty="0" smtClean="0"/>
              <a:t>e </a:t>
            </a:r>
            <a:r>
              <a:rPr lang="en-GB" sz="3200" b="1" dirty="0" err="1" smtClean="0"/>
              <a:t>gusta</a:t>
            </a:r>
            <a:endParaRPr lang="en-GB" sz="3200" b="1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681248" y="1633064"/>
            <a:ext cx="1123000" cy="608423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732240" y="212527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 err="1" smtClean="0">
                <a:solidFill>
                  <a:srgbClr val="00B050"/>
                </a:solidFill>
              </a:rPr>
              <a:t>presente</a:t>
            </a:r>
            <a:endParaRPr lang="en-GB" sz="3200" b="1" u="sng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57404" y="4020194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 err="1" smtClean="0">
                <a:solidFill>
                  <a:srgbClr val="00B050"/>
                </a:solidFill>
              </a:rPr>
              <a:t>pasado</a:t>
            </a:r>
            <a:endParaRPr lang="en-GB" sz="3200" b="1" u="sng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8416" y="4035921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 err="1" smtClean="0">
                <a:solidFill>
                  <a:srgbClr val="00B050"/>
                </a:solidFill>
              </a:rPr>
              <a:t>futuro</a:t>
            </a:r>
            <a:endParaRPr lang="en-GB" sz="3200" b="1" u="sng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81248" y="784235"/>
            <a:ext cx="3462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 smtClean="0"/>
              <a:t>Normalmente</a:t>
            </a:r>
            <a:r>
              <a:rPr lang="en-GB" sz="3200" b="1" dirty="0" smtClean="0"/>
              <a:t> ..</a:t>
            </a:r>
            <a:endParaRPr lang="en-GB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732240" y="1340676"/>
            <a:ext cx="22322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>
                <a:solidFill>
                  <a:srgbClr val="FF0000"/>
                </a:solidFill>
              </a:rPr>
              <a:t>v</a:t>
            </a:r>
            <a:r>
              <a:rPr lang="en-GB" sz="3200" b="1" dirty="0" err="1" smtClean="0">
                <a:solidFill>
                  <a:srgbClr val="FF0000"/>
                </a:solidFill>
              </a:rPr>
              <a:t>oy</a:t>
            </a:r>
            <a:r>
              <a:rPr lang="en-GB" sz="3200" b="1" dirty="0" smtClean="0"/>
              <a:t> de </a:t>
            </a:r>
            <a:r>
              <a:rPr lang="en-GB" sz="3200" b="1" dirty="0" err="1" smtClean="0"/>
              <a:t>compras</a:t>
            </a:r>
            <a:endParaRPr lang="en-GB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357720" y="4600056"/>
            <a:ext cx="34627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El fin de </a:t>
            </a:r>
            <a:r>
              <a:rPr lang="en-GB" sz="3200" b="1" dirty="0" err="1" smtClean="0"/>
              <a:t>semana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pasado</a:t>
            </a:r>
            <a:r>
              <a:rPr lang="en-GB" sz="3200" b="1" dirty="0" smtClean="0"/>
              <a:t>..</a:t>
            </a:r>
            <a:endParaRPr lang="en-GB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114370" y="5877272"/>
            <a:ext cx="28501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 smtClean="0">
                <a:solidFill>
                  <a:srgbClr val="FF0000"/>
                </a:solidFill>
              </a:rPr>
              <a:t>fui</a:t>
            </a:r>
            <a:r>
              <a:rPr lang="en-GB" sz="3200" b="1" dirty="0" smtClean="0"/>
              <a:t> de </a:t>
            </a:r>
            <a:r>
              <a:rPr lang="en-GB" sz="3200" b="1" dirty="0" err="1" smtClean="0"/>
              <a:t>compras</a:t>
            </a:r>
            <a:endParaRPr lang="en-GB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58416" y="4600056"/>
            <a:ext cx="34627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El </a:t>
            </a:r>
            <a:r>
              <a:rPr lang="en-GB" sz="3200" b="1" dirty="0" err="1" smtClean="0"/>
              <a:t>próximo</a:t>
            </a:r>
            <a:r>
              <a:rPr lang="en-GB" sz="3200" b="1" dirty="0" smtClean="0"/>
              <a:t> fin de </a:t>
            </a:r>
            <a:r>
              <a:rPr lang="en-GB" sz="3200" b="1" dirty="0" err="1" smtClean="0"/>
              <a:t>semana</a:t>
            </a:r>
            <a:r>
              <a:rPr lang="en-GB" sz="3200" b="1" dirty="0" smtClean="0"/>
              <a:t>..</a:t>
            </a:r>
            <a:endParaRPr lang="en-GB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58416" y="5677274"/>
            <a:ext cx="32339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>
                <a:solidFill>
                  <a:srgbClr val="FF0000"/>
                </a:solidFill>
              </a:rPr>
              <a:t>v</a:t>
            </a:r>
            <a:r>
              <a:rPr lang="en-GB" sz="3200" b="1" dirty="0" err="1" smtClean="0">
                <a:solidFill>
                  <a:srgbClr val="FF0000"/>
                </a:solidFill>
              </a:rPr>
              <a:t>oy</a:t>
            </a:r>
            <a:r>
              <a:rPr lang="en-GB" sz="3200" b="1" dirty="0" smtClean="0">
                <a:solidFill>
                  <a:srgbClr val="FF0000"/>
                </a:solidFill>
              </a:rPr>
              <a:t> a </a:t>
            </a:r>
            <a:r>
              <a:rPr lang="en-GB" sz="3200" b="1" dirty="0" err="1" smtClean="0">
                <a:solidFill>
                  <a:srgbClr val="FF0000"/>
                </a:solidFill>
              </a:rPr>
              <a:t>ir</a:t>
            </a:r>
            <a:r>
              <a:rPr lang="en-GB" sz="3200" b="1" dirty="0" smtClean="0"/>
              <a:t> de </a:t>
            </a:r>
            <a:r>
              <a:rPr lang="en-GB" sz="3200" b="1" dirty="0" err="1" smtClean="0"/>
              <a:t>compras</a:t>
            </a:r>
            <a:endParaRPr lang="en-GB" sz="3200" b="1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754477"/>
              </p:ext>
            </p:extLst>
          </p:nvPr>
        </p:nvGraphicFramePr>
        <p:xfrm>
          <a:off x="258416" y="149703"/>
          <a:ext cx="2867056" cy="2042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67056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To go shopping</a:t>
                      </a:r>
                      <a:endParaRPr lang="en-GB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like to go/going</a:t>
                      </a:r>
                      <a:r>
                        <a:rPr lang="en-GB" sz="2000" baseline="0" dirty="0" smtClean="0"/>
                        <a:t> …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usually go…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went...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I’m going to go…</a:t>
                      </a:r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8" name="Straight Arrow Connector 17"/>
          <p:cNvCxnSpPr/>
          <p:nvPr/>
        </p:nvCxnSpPr>
        <p:spPr>
          <a:xfrm>
            <a:off x="4485146" y="4976383"/>
            <a:ext cx="1815046" cy="1193276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843808" y="5041208"/>
            <a:ext cx="1328956" cy="764056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387" y="2684608"/>
            <a:ext cx="2548861" cy="177499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729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2" grpId="0"/>
      <p:bldP spid="14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00970" y="1984728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err="1">
                <a:solidFill>
                  <a:srgbClr val="FF0000"/>
                </a:solidFill>
              </a:rPr>
              <a:t>s</a:t>
            </a:r>
            <a:r>
              <a:rPr lang="en-GB" sz="2400" b="1" dirty="0" err="1" smtClean="0">
                <a:solidFill>
                  <a:srgbClr val="FF0000"/>
                </a:solidFill>
              </a:rPr>
              <a:t>alir</a:t>
            </a:r>
            <a:r>
              <a:rPr lang="en-GB" sz="2400" b="1" dirty="0" smtClean="0">
                <a:solidFill>
                  <a:srgbClr val="FF0000"/>
                </a:solidFill>
              </a:rPr>
              <a:t> con </a:t>
            </a:r>
            <a:r>
              <a:rPr lang="en-GB" sz="2400" b="1" dirty="0" err="1" smtClean="0">
                <a:solidFill>
                  <a:srgbClr val="FF0000"/>
                </a:solidFill>
              </a:rPr>
              <a:t>mis</a:t>
            </a:r>
            <a:r>
              <a:rPr lang="en-GB" sz="2400" b="1" dirty="0" smtClean="0">
                <a:solidFill>
                  <a:srgbClr val="FF0000"/>
                </a:solidFill>
              </a:rPr>
              <a:t> amigos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4" name="Smiley Face 3"/>
          <p:cNvSpPr/>
          <p:nvPr/>
        </p:nvSpPr>
        <p:spPr>
          <a:xfrm>
            <a:off x="3773544" y="504915"/>
            <a:ext cx="936104" cy="8640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125472" y="1516725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m</a:t>
            </a:r>
            <a:r>
              <a:rPr lang="en-GB" sz="3200" b="1" dirty="0" smtClean="0"/>
              <a:t>e </a:t>
            </a:r>
            <a:r>
              <a:rPr lang="en-GB" sz="3200" b="1" dirty="0" err="1" smtClean="0"/>
              <a:t>gusta</a:t>
            </a:r>
            <a:endParaRPr lang="en-GB" sz="3200" b="1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966096" y="1575073"/>
            <a:ext cx="1123000" cy="608423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732240" y="212527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 err="1" smtClean="0">
                <a:solidFill>
                  <a:srgbClr val="00B050"/>
                </a:solidFill>
              </a:rPr>
              <a:t>presente</a:t>
            </a:r>
            <a:endParaRPr lang="en-GB" sz="3200" b="1" u="sng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57404" y="4020194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 err="1" smtClean="0">
                <a:solidFill>
                  <a:srgbClr val="00B050"/>
                </a:solidFill>
              </a:rPr>
              <a:t>pasado</a:t>
            </a:r>
            <a:endParaRPr lang="en-GB" sz="3200" b="1" u="sng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8416" y="4035921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 err="1" smtClean="0">
                <a:solidFill>
                  <a:srgbClr val="00B050"/>
                </a:solidFill>
              </a:rPr>
              <a:t>futuro</a:t>
            </a:r>
            <a:endParaRPr lang="en-GB" sz="3200" b="1" u="sng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81248" y="784235"/>
            <a:ext cx="3462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 smtClean="0"/>
              <a:t>Normalmente</a:t>
            </a:r>
            <a:r>
              <a:rPr lang="en-GB" sz="3200" b="1" dirty="0" smtClean="0"/>
              <a:t> ..</a:t>
            </a:r>
            <a:endParaRPr lang="en-GB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872698" y="1340675"/>
            <a:ext cx="22322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 smtClean="0">
                <a:solidFill>
                  <a:srgbClr val="FF0000"/>
                </a:solidFill>
              </a:rPr>
              <a:t>salgo</a:t>
            </a:r>
            <a:r>
              <a:rPr lang="en-GB" sz="3200" b="1" dirty="0" smtClean="0"/>
              <a:t> con </a:t>
            </a:r>
            <a:r>
              <a:rPr lang="en-GB" sz="3200" b="1" dirty="0" err="1" smtClean="0"/>
              <a:t>mis</a:t>
            </a:r>
            <a:r>
              <a:rPr lang="en-GB" sz="3200" b="1" dirty="0" smtClean="0"/>
              <a:t> amigos</a:t>
            </a:r>
            <a:endParaRPr lang="en-GB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357720" y="4600056"/>
            <a:ext cx="34627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El fin de </a:t>
            </a:r>
            <a:r>
              <a:rPr lang="en-GB" sz="3200" b="1" dirty="0" err="1" smtClean="0"/>
              <a:t>semana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pasado</a:t>
            </a:r>
            <a:r>
              <a:rPr lang="en-GB" sz="3200" b="1" dirty="0" smtClean="0"/>
              <a:t>..</a:t>
            </a:r>
            <a:endParaRPr lang="en-GB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069322" y="5686009"/>
            <a:ext cx="28501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 smtClean="0">
                <a:solidFill>
                  <a:srgbClr val="FF0000"/>
                </a:solidFill>
              </a:rPr>
              <a:t>salí</a:t>
            </a:r>
            <a:r>
              <a:rPr lang="en-GB" sz="3200" b="1" dirty="0" smtClean="0"/>
              <a:t> con </a:t>
            </a:r>
            <a:r>
              <a:rPr lang="en-GB" sz="3200" b="1" dirty="0" err="1" smtClean="0"/>
              <a:t>mis</a:t>
            </a:r>
            <a:r>
              <a:rPr lang="en-GB" sz="3200" b="1" dirty="0" smtClean="0"/>
              <a:t> amigos</a:t>
            </a:r>
            <a:endParaRPr lang="en-GB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58416" y="4600056"/>
            <a:ext cx="34627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El </a:t>
            </a:r>
            <a:r>
              <a:rPr lang="en-GB" sz="3200" b="1" dirty="0" err="1" smtClean="0"/>
              <a:t>próximo</a:t>
            </a:r>
            <a:r>
              <a:rPr lang="en-GB" sz="3200" b="1" dirty="0" smtClean="0"/>
              <a:t> fin de </a:t>
            </a:r>
            <a:r>
              <a:rPr lang="en-GB" sz="3200" b="1" dirty="0" err="1" smtClean="0"/>
              <a:t>semana</a:t>
            </a:r>
            <a:r>
              <a:rPr lang="en-GB" sz="3200" b="1" dirty="0" smtClean="0"/>
              <a:t>..</a:t>
            </a:r>
            <a:endParaRPr lang="en-GB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58416" y="5677274"/>
            <a:ext cx="32339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>
                <a:solidFill>
                  <a:srgbClr val="FF0000"/>
                </a:solidFill>
              </a:rPr>
              <a:t>v</a:t>
            </a:r>
            <a:r>
              <a:rPr lang="en-GB" sz="3200" b="1" dirty="0" err="1" smtClean="0">
                <a:solidFill>
                  <a:srgbClr val="FF0000"/>
                </a:solidFill>
              </a:rPr>
              <a:t>oy</a:t>
            </a:r>
            <a:r>
              <a:rPr lang="en-GB" sz="3200" b="1" dirty="0" smtClean="0">
                <a:solidFill>
                  <a:srgbClr val="FF0000"/>
                </a:solidFill>
              </a:rPr>
              <a:t> a </a:t>
            </a:r>
            <a:r>
              <a:rPr lang="en-GB" sz="3200" b="1" dirty="0" err="1" smtClean="0">
                <a:solidFill>
                  <a:srgbClr val="FF0000"/>
                </a:solidFill>
              </a:rPr>
              <a:t>salir</a:t>
            </a:r>
            <a:r>
              <a:rPr lang="en-GB" sz="3200" b="1" dirty="0" smtClean="0"/>
              <a:t> con </a:t>
            </a:r>
            <a:r>
              <a:rPr lang="en-GB" sz="3200" b="1" dirty="0" err="1" smtClean="0"/>
              <a:t>mis</a:t>
            </a:r>
            <a:r>
              <a:rPr lang="en-GB" sz="3200" b="1" dirty="0" smtClean="0"/>
              <a:t> amigos</a:t>
            </a:r>
            <a:endParaRPr lang="en-GB" sz="3200" b="1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00058"/>
              </p:ext>
            </p:extLst>
          </p:nvPr>
        </p:nvGraphicFramePr>
        <p:xfrm>
          <a:off x="258416" y="149703"/>
          <a:ext cx="2867056" cy="2407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67056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To go out with friends</a:t>
                      </a:r>
                      <a:endParaRPr lang="en-GB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like to go out/going</a:t>
                      </a:r>
                      <a:r>
                        <a:rPr lang="en-GB" sz="2000" baseline="0" dirty="0" smtClean="0"/>
                        <a:t> …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usually go out…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went out...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I’m going to go out…</a:t>
                      </a:r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8" name="Straight Arrow Connector 17"/>
          <p:cNvCxnSpPr/>
          <p:nvPr/>
        </p:nvCxnSpPr>
        <p:spPr>
          <a:xfrm>
            <a:off x="4485146" y="4976383"/>
            <a:ext cx="1815046" cy="1193276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843808" y="5041208"/>
            <a:ext cx="1328956" cy="764056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408" y="2457747"/>
            <a:ext cx="1865311" cy="220044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38898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2" grpId="0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00970" y="1984728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err="1">
                <a:solidFill>
                  <a:srgbClr val="FF0000"/>
                </a:solidFill>
              </a:rPr>
              <a:t>d</a:t>
            </a:r>
            <a:r>
              <a:rPr lang="en-GB" sz="2800" b="1" dirty="0" err="1" smtClean="0">
                <a:solidFill>
                  <a:srgbClr val="FF0000"/>
                </a:solidFill>
              </a:rPr>
              <a:t>escargar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</a:rPr>
              <a:t>música</a:t>
            </a:r>
            <a:endParaRPr lang="en-GB" sz="2800" b="1" dirty="0">
              <a:solidFill>
                <a:srgbClr val="FF0000"/>
              </a:solidFill>
            </a:endParaRPr>
          </a:p>
        </p:txBody>
      </p:sp>
      <p:sp>
        <p:nvSpPr>
          <p:cNvPr id="4" name="Smiley Face 3"/>
          <p:cNvSpPr/>
          <p:nvPr/>
        </p:nvSpPr>
        <p:spPr>
          <a:xfrm>
            <a:off x="3773544" y="504915"/>
            <a:ext cx="936104" cy="8640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125472" y="1516725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m</a:t>
            </a:r>
            <a:r>
              <a:rPr lang="en-GB" sz="3200" b="1" dirty="0" smtClean="0"/>
              <a:t>e </a:t>
            </a:r>
            <a:r>
              <a:rPr lang="en-GB" sz="3200" b="1" dirty="0" err="1" smtClean="0"/>
              <a:t>gusta</a:t>
            </a:r>
            <a:endParaRPr lang="en-GB" sz="3200" b="1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966096" y="1575073"/>
            <a:ext cx="1123000" cy="608423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732240" y="212527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 err="1" smtClean="0">
                <a:solidFill>
                  <a:srgbClr val="00B050"/>
                </a:solidFill>
              </a:rPr>
              <a:t>presente</a:t>
            </a:r>
            <a:endParaRPr lang="en-GB" sz="3200" b="1" u="sng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57404" y="4020194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 err="1" smtClean="0">
                <a:solidFill>
                  <a:srgbClr val="00B050"/>
                </a:solidFill>
              </a:rPr>
              <a:t>pasado</a:t>
            </a:r>
            <a:endParaRPr lang="en-GB" sz="3200" b="1" u="sng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8416" y="4035921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 err="1" smtClean="0">
                <a:solidFill>
                  <a:srgbClr val="00B050"/>
                </a:solidFill>
              </a:rPr>
              <a:t>futuro</a:t>
            </a:r>
            <a:endParaRPr lang="en-GB" sz="3200" b="1" u="sng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81248" y="784235"/>
            <a:ext cx="3462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 smtClean="0"/>
              <a:t>Normalmente</a:t>
            </a:r>
            <a:r>
              <a:rPr lang="en-GB" sz="3200" b="1" dirty="0" smtClean="0"/>
              <a:t> ..</a:t>
            </a:r>
            <a:endParaRPr lang="en-GB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872698" y="1340675"/>
            <a:ext cx="22322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 smtClean="0">
                <a:solidFill>
                  <a:srgbClr val="FF0000"/>
                </a:solidFill>
              </a:rPr>
              <a:t>descargo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música</a:t>
            </a:r>
            <a:endParaRPr lang="en-GB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357720" y="4600056"/>
            <a:ext cx="34627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El fin de </a:t>
            </a:r>
            <a:r>
              <a:rPr lang="en-GB" sz="3200" b="1" dirty="0" err="1" smtClean="0"/>
              <a:t>semana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pasado</a:t>
            </a:r>
            <a:r>
              <a:rPr lang="en-GB" sz="3200" b="1" dirty="0" smtClean="0"/>
              <a:t>..</a:t>
            </a:r>
            <a:endParaRPr lang="en-GB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069322" y="5686009"/>
            <a:ext cx="28501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 smtClean="0">
                <a:solidFill>
                  <a:srgbClr val="FF0000"/>
                </a:solidFill>
              </a:rPr>
              <a:t>descargué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música</a:t>
            </a:r>
            <a:endParaRPr lang="en-GB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58416" y="4600056"/>
            <a:ext cx="34627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El </a:t>
            </a:r>
            <a:r>
              <a:rPr lang="en-GB" sz="3200" b="1" dirty="0" err="1" smtClean="0"/>
              <a:t>próximo</a:t>
            </a:r>
            <a:r>
              <a:rPr lang="en-GB" sz="3200" b="1" dirty="0" smtClean="0"/>
              <a:t> fin de </a:t>
            </a:r>
            <a:r>
              <a:rPr lang="en-GB" sz="3200" b="1" dirty="0" err="1" smtClean="0"/>
              <a:t>semana</a:t>
            </a:r>
            <a:r>
              <a:rPr lang="en-GB" sz="3200" b="1" dirty="0" smtClean="0"/>
              <a:t>..</a:t>
            </a:r>
            <a:endParaRPr lang="en-GB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58416" y="5677274"/>
            <a:ext cx="32339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>
                <a:solidFill>
                  <a:srgbClr val="FF0000"/>
                </a:solidFill>
              </a:rPr>
              <a:t>v</a:t>
            </a:r>
            <a:r>
              <a:rPr lang="en-GB" sz="3200" b="1" dirty="0" err="1" smtClean="0">
                <a:solidFill>
                  <a:srgbClr val="FF0000"/>
                </a:solidFill>
              </a:rPr>
              <a:t>oy</a:t>
            </a:r>
            <a:r>
              <a:rPr lang="en-GB" sz="3200" b="1" dirty="0" smtClean="0">
                <a:solidFill>
                  <a:srgbClr val="FF0000"/>
                </a:solidFill>
              </a:rPr>
              <a:t> a </a:t>
            </a:r>
            <a:r>
              <a:rPr lang="en-GB" sz="3200" b="1" dirty="0" err="1" smtClean="0">
                <a:solidFill>
                  <a:srgbClr val="FF0000"/>
                </a:solidFill>
              </a:rPr>
              <a:t>descargar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música</a:t>
            </a:r>
            <a:endParaRPr lang="en-GB" sz="3200" b="1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022869"/>
              </p:ext>
            </p:extLst>
          </p:nvPr>
        </p:nvGraphicFramePr>
        <p:xfrm>
          <a:off x="258416" y="149703"/>
          <a:ext cx="2867056" cy="20856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67056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To download music</a:t>
                      </a:r>
                      <a:endParaRPr lang="en-GB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like to download</a:t>
                      </a:r>
                      <a:r>
                        <a:rPr lang="en-GB" sz="2000" baseline="0" dirty="0" smtClean="0"/>
                        <a:t>…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usually download…</a:t>
                      </a:r>
                      <a:endParaRPr lang="en-GB" sz="2000" dirty="0"/>
                    </a:p>
                  </a:txBody>
                  <a:tcPr/>
                </a:tc>
              </a:tr>
              <a:tr h="439721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downloaded...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I’m going to download…</a:t>
                      </a:r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8" name="Straight Arrow Connector 17"/>
          <p:cNvCxnSpPr/>
          <p:nvPr/>
        </p:nvCxnSpPr>
        <p:spPr>
          <a:xfrm>
            <a:off x="4485146" y="4976383"/>
            <a:ext cx="1815046" cy="1193276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843808" y="5041208"/>
            <a:ext cx="1328956" cy="764056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9469" y="2709345"/>
            <a:ext cx="1656184" cy="163134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61412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2" grpId="0"/>
      <p:bldP spid="14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00970" y="1984728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err="1">
                <a:solidFill>
                  <a:srgbClr val="FF0000"/>
                </a:solidFill>
              </a:rPr>
              <a:t>j</a:t>
            </a:r>
            <a:r>
              <a:rPr lang="en-GB" sz="2800" b="1" dirty="0" err="1" smtClean="0">
                <a:solidFill>
                  <a:srgbClr val="FF0000"/>
                </a:solidFill>
              </a:rPr>
              <a:t>ugar</a:t>
            </a:r>
            <a:r>
              <a:rPr lang="en-GB" sz="2800" b="1" dirty="0" smtClean="0">
                <a:solidFill>
                  <a:srgbClr val="FF0000"/>
                </a:solidFill>
              </a:rPr>
              <a:t> al </a:t>
            </a:r>
            <a:r>
              <a:rPr lang="en-GB" sz="2800" b="1" dirty="0" err="1" smtClean="0">
                <a:solidFill>
                  <a:srgbClr val="FF0000"/>
                </a:solidFill>
              </a:rPr>
              <a:t>fútbol</a:t>
            </a:r>
            <a:endParaRPr lang="en-GB" sz="2800" b="1" dirty="0">
              <a:solidFill>
                <a:srgbClr val="FF0000"/>
              </a:solidFill>
            </a:endParaRPr>
          </a:p>
        </p:txBody>
      </p:sp>
      <p:sp>
        <p:nvSpPr>
          <p:cNvPr id="4" name="Smiley Face 3"/>
          <p:cNvSpPr/>
          <p:nvPr/>
        </p:nvSpPr>
        <p:spPr>
          <a:xfrm>
            <a:off x="3773544" y="504915"/>
            <a:ext cx="936104" cy="8640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125472" y="1516725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m</a:t>
            </a:r>
            <a:r>
              <a:rPr lang="en-GB" sz="3200" b="1" dirty="0" smtClean="0"/>
              <a:t>e </a:t>
            </a:r>
            <a:r>
              <a:rPr lang="en-GB" sz="3200" b="1" dirty="0" err="1" smtClean="0"/>
              <a:t>gusta</a:t>
            </a:r>
            <a:endParaRPr lang="en-GB" sz="3200" b="1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966096" y="1575073"/>
            <a:ext cx="1123000" cy="608423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732240" y="212527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 err="1" smtClean="0">
                <a:solidFill>
                  <a:srgbClr val="00B050"/>
                </a:solidFill>
              </a:rPr>
              <a:t>presente</a:t>
            </a:r>
            <a:endParaRPr lang="en-GB" sz="3200" b="1" u="sng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57404" y="4020194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 err="1" smtClean="0">
                <a:solidFill>
                  <a:srgbClr val="00B050"/>
                </a:solidFill>
              </a:rPr>
              <a:t>pasado</a:t>
            </a:r>
            <a:endParaRPr lang="en-GB" sz="3200" b="1" u="sng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8416" y="4035921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 err="1" smtClean="0">
                <a:solidFill>
                  <a:srgbClr val="00B050"/>
                </a:solidFill>
              </a:rPr>
              <a:t>futuro</a:t>
            </a:r>
            <a:endParaRPr lang="en-GB" sz="3200" b="1" u="sng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81248" y="784235"/>
            <a:ext cx="3462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 smtClean="0"/>
              <a:t>Normalmente</a:t>
            </a:r>
            <a:r>
              <a:rPr lang="en-GB" sz="3200" b="1" dirty="0" smtClean="0"/>
              <a:t> ..</a:t>
            </a:r>
            <a:endParaRPr lang="en-GB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872698" y="1340675"/>
            <a:ext cx="22322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 smtClean="0">
                <a:solidFill>
                  <a:srgbClr val="FF0000"/>
                </a:solidFill>
              </a:rPr>
              <a:t>juego</a:t>
            </a:r>
            <a:r>
              <a:rPr lang="en-GB" sz="3200" b="1" dirty="0" smtClean="0"/>
              <a:t> al </a:t>
            </a:r>
            <a:r>
              <a:rPr lang="en-GB" sz="3200" b="1" dirty="0" err="1" smtClean="0"/>
              <a:t>fútbol</a:t>
            </a:r>
            <a:endParaRPr lang="en-GB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357720" y="4600056"/>
            <a:ext cx="34627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El fin de </a:t>
            </a:r>
            <a:r>
              <a:rPr lang="en-GB" sz="3200" b="1" dirty="0" err="1" smtClean="0"/>
              <a:t>semana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pasado</a:t>
            </a:r>
            <a:r>
              <a:rPr lang="en-GB" sz="3200" b="1" dirty="0" smtClean="0"/>
              <a:t>..</a:t>
            </a:r>
            <a:endParaRPr lang="en-GB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109537" y="5573021"/>
            <a:ext cx="28501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 smtClean="0">
                <a:solidFill>
                  <a:srgbClr val="FF0000"/>
                </a:solidFill>
              </a:rPr>
              <a:t>jugué</a:t>
            </a:r>
            <a:r>
              <a:rPr lang="en-GB" sz="3200" b="1" dirty="0" smtClean="0"/>
              <a:t> al </a:t>
            </a:r>
            <a:r>
              <a:rPr lang="en-GB" sz="3200" b="1" dirty="0" err="1" smtClean="0"/>
              <a:t>fútbol</a:t>
            </a:r>
            <a:endParaRPr lang="en-GB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58416" y="4600056"/>
            <a:ext cx="34627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El </a:t>
            </a:r>
            <a:r>
              <a:rPr lang="en-GB" sz="3200" b="1" dirty="0" err="1" smtClean="0"/>
              <a:t>próximo</a:t>
            </a:r>
            <a:r>
              <a:rPr lang="en-GB" sz="3200" b="1" dirty="0" smtClean="0"/>
              <a:t> fin de </a:t>
            </a:r>
            <a:r>
              <a:rPr lang="en-GB" sz="3200" b="1" dirty="0" err="1" smtClean="0"/>
              <a:t>semana</a:t>
            </a:r>
            <a:r>
              <a:rPr lang="en-GB" sz="3200" b="1" dirty="0" smtClean="0"/>
              <a:t>..</a:t>
            </a:r>
            <a:endParaRPr lang="en-GB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58416" y="5677274"/>
            <a:ext cx="32339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>
                <a:solidFill>
                  <a:srgbClr val="FF0000"/>
                </a:solidFill>
              </a:rPr>
              <a:t>v</a:t>
            </a:r>
            <a:r>
              <a:rPr lang="en-GB" sz="3200" b="1" dirty="0" err="1" smtClean="0">
                <a:solidFill>
                  <a:srgbClr val="FF0000"/>
                </a:solidFill>
              </a:rPr>
              <a:t>oy</a:t>
            </a:r>
            <a:r>
              <a:rPr lang="en-GB" sz="3200" b="1" dirty="0" smtClean="0">
                <a:solidFill>
                  <a:srgbClr val="FF0000"/>
                </a:solidFill>
              </a:rPr>
              <a:t> a </a:t>
            </a:r>
            <a:r>
              <a:rPr lang="en-GB" sz="3200" b="1" dirty="0" err="1" smtClean="0">
                <a:solidFill>
                  <a:srgbClr val="FF0000"/>
                </a:solidFill>
              </a:rPr>
              <a:t>jugar</a:t>
            </a:r>
            <a:r>
              <a:rPr lang="en-GB" sz="3200" b="1" dirty="0" smtClean="0">
                <a:solidFill>
                  <a:srgbClr val="FF0000"/>
                </a:solidFill>
              </a:rPr>
              <a:t> </a:t>
            </a:r>
            <a:r>
              <a:rPr lang="en-GB" sz="3200" b="1" dirty="0" smtClean="0"/>
              <a:t>al </a:t>
            </a:r>
            <a:r>
              <a:rPr lang="en-GB" sz="3200" b="1" dirty="0" err="1" smtClean="0"/>
              <a:t>fútbol</a:t>
            </a:r>
            <a:endParaRPr lang="en-GB" sz="3200" b="1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230523"/>
              </p:ext>
            </p:extLst>
          </p:nvPr>
        </p:nvGraphicFramePr>
        <p:xfrm>
          <a:off x="258416" y="149703"/>
          <a:ext cx="2867056" cy="20856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67056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To play football</a:t>
                      </a:r>
                      <a:endParaRPr lang="en-GB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like to play/playing</a:t>
                      </a:r>
                      <a:r>
                        <a:rPr lang="en-GB" sz="2000" baseline="0" dirty="0" smtClean="0"/>
                        <a:t>…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usually play…</a:t>
                      </a:r>
                      <a:endParaRPr lang="en-GB" sz="2000" dirty="0"/>
                    </a:p>
                  </a:txBody>
                  <a:tcPr/>
                </a:tc>
              </a:tr>
              <a:tr h="439721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played...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I’m going to play…</a:t>
                      </a:r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8" name="Straight Arrow Connector 17"/>
          <p:cNvCxnSpPr/>
          <p:nvPr/>
        </p:nvCxnSpPr>
        <p:spPr>
          <a:xfrm>
            <a:off x="4485146" y="4976383"/>
            <a:ext cx="1815046" cy="1193276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843808" y="5041208"/>
            <a:ext cx="1328956" cy="764056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9395" y="2824828"/>
            <a:ext cx="1671501" cy="17752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8911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2" grpId="0"/>
      <p:bldP spid="14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00970" y="1984728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err="1">
                <a:solidFill>
                  <a:srgbClr val="FF0000"/>
                </a:solidFill>
              </a:rPr>
              <a:t>v</a:t>
            </a:r>
            <a:r>
              <a:rPr lang="en-GB" sz="2800" b="1" dirty="0" err="1" smtClean="0">
                <a:solidFill>
                  <a:srgbClr val="FF0000"/>
                </a:solidFill>
              </a:rPr>
              <a:t>er</a:t>
            </a:r>
            <a:r>
              <a:rPr lang="en-GB" sz="2800" b="1" dirty="0" smtClean="0">
                <a:solidFill>
                  <a:srgbClr val="FF0000"/>
                </a:solidFill>
              </a:rPr>
              <a:t> la </a:t>
            </a:r>
            <a:r>
              <a:rPr lang="en-GB" sz="2800" b="1" dirty="0" err="1" smtClean="0">
                <a:solidFill>
                  <a:srgbClr val="FF0000"/>
                </a:solidFill>
              </a:rPr>
              <a:t>tele</a:t>
            </a:r>
            <a:endParaRPr lang="en-GB" sz="2800" b="1" dirty="0">
              <a:solidFill>
                <a:srgbClr val="FF0000"/>
              </a:solidFill>
            </a:endParaRPr>
          </a:p>
        </p:txBody>
      </p:sp>
      <p:sp>
        <p:nvSpPr>
          <p:cNvPr id="4" name="Smiley Face 3"/>
          <p:cNvSpPr/>
          <p:nvPr/>
        </p:nvSpPr>
        <p:spPr>
          <a:xfrm>
            <a:off x="3773544" y="504915"/>
            <a:ext cx="936104" cy="86409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125472" y="1516725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m</a:t>
            </a:r>
            <a:r>
              <a:rPr lang="en-GB" sz="3200" b="1" dirty="0" smtClean="0"/>
              <a:t>e </a:t>
            </a:r>
            <a:r>
              <a:rPr lang="en-GB" sz="3200" b="1" dirty="0" err="1" smtClean="0"/>
              <a:t>gusta</a:t>
            </a:r>
            <a:endParaRPr lang="en-GB" sz="3200" b="1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966096" y="1575073"/>
            <a:ext cx="1123000" cy="608423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732240" y="212527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 err="1" smtClean="0">
                <a:solidFill>
                  <a:srgbClr val="00B050"/>
                </a:solidFill>
              </a:rPr>
              <a:t>presente</a:t>
            </a:r>
            <a:endParaRPr lang="en-GB" sz="3200" b="1" u="sng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57404" y="4020194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 err="1" smtClean="0">
                <a:solidFill>
                  <a:srgbClr val="00B050"/>
                </a:solidFill>
              </a:rPr>
              <a:t>pasado</a:t>
            </a:r>
            <a:endParaRPr lang="en-GB" sz="3200" b="1" u="sng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8416" y="4035921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 err="1" smtClean="0">
                <a:solidFill>
                  <a:srgbClr val="00B050"/>
                </a:solidFill>
              </a:rPr>
              <a:t>futuro</a:t>
            </a:r>
            <a:endParaRPr lang="en-GB" sz="3200" b="1" u="sng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81248" y="784235"/>
            <a:ext cx="3462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 smtClean="0"/>
              <a:t>Normalmente</a:t>
            </a:r>
            <a:r>
              <a:rPr lang="en-GB" sz="3200" b="1" dirty="0" smtClean="0"/>
              <a:t> ..</a:t>
            </a:r>
            <a:endParaRPr lang="en-GB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872698" y="1340675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 smtClean="0">
                <a:solidFill>
                  <a:srgbClr val="FF0000"/>
                </a:solidFill>
              </a:rPr>
              <a:t>veo</a:t>
            </a:r>
            <a:r>
              <a:rPr lang="en-GB" sz="3200" b="1" dirty="0" smtClean="0"/>
              <a:t> la </a:t>
            </a:r>
            <a:r>
              <a:rPr lang="en-GB" sz="3200" b="1" dirty="0" err="1" smtClean="0"/>
              <a:t>tele</a:t>
            </a:r>
            <a:endParaRPr lang="en-GB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357720" y="4600056"/>
            <a:ext cx="34627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El fin de </a:t>
            </a:r>
            <a:r>
              <a:rPr lang="en-GB" sz="3200" b="1" dirty="0" err="1" smtClean="0"/>
              <a:t>semana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pasado</a:t>
            </a:r>
            <a:r>
              <a:rPr lang="en-GB" sz="3200" b="1" dirty="0" smtClean="0"/>
              <a:t>..</a:t>
            </a:r>
            <a:endParaRPr lang="en-GB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109537" y="5573021"/>
            <a:ext cx="28501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solidFill>
                  <a:srgbClr val="FF0000"/>
                </a:solidFill>
              </a:rPr>
              <a:t>vi</a:t>
            </a:r>
            <a:r>
              <a:rPr lang="en-GB" sz="3200" b="1" dirty="0" smtClean="0"/>
              <a:t> la </a:t>
            </a:r>
            <a:r>
              <a:rPr lang="en-GB" sz="3200" b="1" dirty="0" err="1" smtClean="0"/>
              <a:t>tele</a:t>
            </a:r>
            <a:endParaRPr lang="en-GB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58416" y="4600056"/>
            <a:ext cx="34627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El </a:t>
            </a:r>
            <a:r>
              <a:rPr lang="en-GB" sz="3200" b="1" dirty="0" err="1" smtClean="0"/>
              <a:t>próximo</a:t>
            </a:r>
            <a:r>
              <a:rPr lang="en-GB" sz="3200" b="1" dirty="0" smtClean="0"/>
              <a:t> fin de </a:t>
            </a:r>
            <a:r>
              <a:rPr lang="en-GB" sz="3200" b="1" dirty="0" err="1" smtClean="0"/>
              <a:t>semana</a:t>
            </a:r>
            <a:r>
              <a:rPr lang="en-GB" sz="3200" b="1" dirty="0" smtClean="0"/>
              <a:t>..</a:t>
            </a:r>
            <a:endParaRPr lang="en-GB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58416" y="5677274"/>
            <a:ext cx="32339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>
                <a:solidFill>
                  <a:srgbClr val="FF0000"/>
                </a:solidFill>
              </a:rPr>
              <a:t>v</a:t>
            </a:r>
            <a:r>
              <a:rPr lang="en-GB" sz="3200" b="1" dirty="0" err="1" smtClean="0">
                <a:solidFill>
                  <a:srgbClr val="FF0000"/>
                </a:solidFill>
              </a:rPr>
              <a:t>oy</a:t>
            </a:r>
            <a:r>
              <a:rPr lang="en-GB" sz="3200" b="1" dirty="0" smtClean="0">
                <a:solidFill>
                  <a:srgbClr val="FF0000"/>
                </a:solidFill>
              </a:rPr>
              <a:t> a </a:t>
            </a:r>
            <a:r>
              <a:rPr lang="en-GB" sz="3200" b="1" dirty="0" err="1" smtClean="0">
                <a:solidFill>
                  <a:srgbClr val="FF0000"/>
                </a:solidFill>
              </a:rPr>
              <a:t>ver</a:t>
            </a:r>
            <a:r>
              <a:rPr lang="en-GB" sz="3200" b="1" dirty="0" smtClean="0">
                <a:solidFill>
                  <a:srgbClr val="FF0000"/>
                </a:solidFill>
              </a:rPr>
              <a:t> </a:t>
            </a:r>
            <a:r>
              <a:rPr lang="en-GB" sz="3200" b="1" dirty="0" smtClean="0"/>
              <a:t>la </a:t>
            </a:r>
            <a:r>
              <a:rPr lang="en-GB" sz="3200" b="1" dirty="0" err="1" smtClean="0"/>
              <a:t>tele</a:t>
            </a:r>
            <a:endParaRPr lang="en-GB" sz="3200" b="1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887411"/>
              </p:ext>
            </p:extLst>
          </p:nvPr>
        </p:nvGraphicFramePr>
        <p:xfrm>
          <a:off x="258416" y="149703"/>
          <a:ext cx="2867056" cy="20856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67056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To watch </a:t>
                      </a:r>
                      <a:r>
                        <a:rPr lang="en-GB" sz="2400" b="1" dirty="0" err="1" smtClean="0"/>
                        <a:t>tv</a:t>
                      </a:r>
                      <a:endParaRPr lang="en-GB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like to watch/watching</a:t>
                      </a:r>
                      <a:r>
                        <a:rPr lang="en-GB" sz="2000" baseline="0" dirty="0" smtClean="0"/>
                        <a:t>…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usually watch…</a:t>
                      </a:r>
                      <a:endParaRPr lang="en-GB" sz="2000" dirty="0"/>
                    </a:p>
                  </a:txBody>
                  <a:tcPr/>
                </a:tc>
              </a:tr>
              <a:tr h="439721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 watched...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I’m going to watch…</a:t>
                      </a:r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8" name="Straight Arrow Connector 17"/>
          <p:cNvCxnSpPr/>
          <p:nvPr/>
        </p:nvCxnSpPr>
        <p:spPr>
          <a:xfrm>
            <a:off x="4485146" y="4976383"/>
            <a:ext cx="1815046" cy="1193276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843808" y="5041208"/>
            <a:ext cx="1328956" cy="764056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408" y="2507948"/>
            <a:ext cx="1945910" cy="211597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31460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2" grpId="0"/>
      <p:bldP spid="14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936</Words>
  <Application>Microsoft Office PowerPoint</Application>
  <PresentationFormat>On-screen Show (4:3)</PresentationFormat>
  <Paragraphs>202</Paragraphs>
  <Slides>14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Repaso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Repaso</dc:title>
  <dc:creator>Mark Dawes</dc:creator>
  <cp:lastModifiedBy>Mark Dawes</cp:lastModifiedBy>
  <cp:revision>3</cp:revision>
  <dcterms:created xsi:type="dcterms:W3CDTF">2012-04-12T13:41:58Z</dcterms:created>
  <dcterms:modified xsi:type="dcterms:W3CDTF">2012-04-12T13:50:50Z</dcterms:modified>
</cp:coreProperties>
</file>