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5143" autoAdjust="0"/>
  </p:normalViewPr>
  <p:slideViewPr>
    <p:cSldViewPr>
      <p:cViewPr varScale="1">
        <p:scale>
          <a:sx n="99" d="100"/>
          <a:sy n="99" d="100"/>
        </p:scale>
        <p:origin x="-197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1A125A1-D442-492B-A26B-950C00C2B20C}" type="datetimeFigureOut">
              <a:rPr lang="fr-FR" smtClean="0"/>
              <a:t>12/04/2012</a:t>
            </a:fld>
            <a:endParaRPr lang="fr-F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E060A5A-5874-41D7-818D-5656E0B137E7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554680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A6EB448-7227-47C0-A9C0-B3EFCFA74E96}" type="slidenum">
              <a:rPr lang="en-GB"/>
              <a:pPr/>
              <a:t>2</a:t>
            </a:fld>
            <a:endParaRPr lang="en-GB"/>
          </a:p>
        </p:txBody>
      </p:sp>
      <p:sp>
        <p:nvSpPr>
          <p:cNvPr id="931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31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A</a:t>
            </a:r>
            <a:r>
              <a:rPr lang="en-GB" baseline="0" dirty="0" smtClean="0"/>
              <a:t> repetition of the activity from last lesson.</a:t>
            </a: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>Two </a:t>
            </a:r>
            <a:r>
              <a:rPr lang="en-GB" dirty="0"/>
              <a:t>teams, volunteers take turns to pick a square and give the appropriate </a:t>
            </a:r>
            <a:r>
              <a:rPr lang="en-GB" dirty="0" smtClean="0"/>
              <a:t>Spanish </a:t>
            </a:r>
            <a:r>
              <a:rPr lang="en-GB" dirty="0"/>
              <a:t>word/phrase to claim that square.  Must build up from bottom of grid – aim is to get four in a row before the other team.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There are 4 stages to this activity.</a:t>
            </a:r>
            <a:r>
              <a:rPr lang="en-GB" baseline="0" dirty="0" smtClean="0"/>
              <a:t>  make sure you prepare for the lesson in presentation mode as B, C, D are hidden and appear on successive clicks.</a:t>
            </a:r>
            <a:endParaRPr lang="fr-F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060A5A-5874-41D7-818D-5656E0B137E7}" type="slidenum">
              <a:rPr lang="fr-FR" smtClean="0"/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4973154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We have seen these sports personalities before and will use them to revise – </a:t>
            </a:r>
            <a:r>
              <a:rPr lang="en-GB" dirty="0" err="1" smtClean="0"/>
              <a:t>jugué</a:t>
            </a:r>
            <a:r>
              <a:rPr lang="en-GB" dirty="0" smtClean="0"/>
              <a:t> and </a:t>
            </a:r>
            <a:r>
              <a:rPr lang="en-GB" dirty="0" err="1" smtClean="0"/>
              <a:t>hice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8067D0F-8B39-473C-83B0-5C1D532B26A4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733613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Chance</a:t>
            </a:r>
            <a:r>
              <a:rPr lang="en-GB" baseline="0" dirty="0" smtClean="0"/>
              <a:t> to see the </a:t>
            </a:r>
            <a:r>
              <a:rPr lang="en-GB" baseline="0" dirty="0" err="1" smtClean="0"/>
              <a:t>preterite</a:t>
            </a:r>
            <a:r>
              <a:rPr lang="en-GB" baseline="0" dirty="0" smtClean="0"/>
              <a:t> forms – students only have to name the sportsperson that said this</a:t>
            </a:r>
            <a:r>
              <a:rPr lang="en-GB" baseline="0" dirty="0" smtClean="0"/>
              <a:t>.</a:t>
            </a:r>
            <a:br>
              <a:rPr lang="en-GB" baseline="0" dirty="0" smtClean="0"/>
            </a:br>
            <a:r>
              <a:rPr lang="en-GB" baseline="0" dirty="0" smtClean="0"/>
              <a:t>Although this is very basic and we have done these verbs before many times – we now need students to make sure they are completely confident with these forms – in particular, how they sound and how they’re written.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8067D0F-8B39-473C-83B0-5C1D532B26A4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5360723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Model </a:t>
            </a:r>
            <a:r>
              <a:rPr lang="en-GB" dirty="0" smtClean="0"/>
              <a:t>language</a:t>
            </a:r>
            <a:r>
              <a:rPr lang="en-GB" baseline="0" dirty="0" smtClean="0"/>
              <a:t> responding as each of the sportspeople and teams gain a point by correctly naming the sportsperson.  This time they only listen to the correct </a:t>
            </a:r>
            <a:r>
              <a:rPr lang="en-GB" baseline="0" dirty="0" err="1" smtClean="0"/>
              <a:t>preterite</a:t>
            </a:r>
            <a:r>
              <a:rPr lang="en-GB" baseline="0" dirty="0" smtClean="0"/>
              <a:t> phrase rather than reading it.</a:t>
            </a:r>
          </a:p>
          <a:p>
            <a:r>
              <a:rPr lang="en-GB" baseline="0" dirty="0" smtClean="0"/>
              <a:t>9 x point available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8067D0F-8B39-473C-83B0-5C1D532B26A4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8003661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This time students get 2 points if they can correctly answer as the sportsperson.</a:t>
            </a:r>
          </a:p>
          <a:p>
            <a:r>
              <a:rPr lang="en-GB" dirty="0" smtClean="0"/>
              <a:t>18 points available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8067D0F-8B39-473C-83B0-5C1D532B26A4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800366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fr-F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5A1B7A-7194-4DB9-A763-E3980B75A674}" type="datetimeFigureOut">
              <a:rPr lang="fr-FR" smtClean="0"/>
              <a:t>12/04/2012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600BA-5748-4117-A67C-AA580D4E9AB3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02276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5A1B7A-7194-4DB9-A763-E3980B75A674}" type="datetimeFigureOut">
              <a:rPr lang="fr-FR" smtClean="0"/>
              <a:t>12/04/2012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600BA-5748-4117-A67C-AA580D4E9AB3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163725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5A1B7A-7194-4DB9-A763-E3980B75A674}" type="datetimeFigureOut">
              <a:rPr lang="fr-FR" smtClean="0"/>
              <a:t>12/04/2012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600BA-5748-4117-A67C-AA580D4E9AB3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701841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1898639F-B054-45DE-95D1-45B1EA42DCA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13618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5A1B7A-7194-4DB9-A763-E3980B75A674}" type="datetimeFigureOut">
              <a:rPr lang="fr-FR" smtClean="0"/>
              <a:t>12/04/2012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600BA-5748-4117-A67C-AA580D4E9AB3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445344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5A1B7A-7194-4DB9-A763-E3980B75A674}" type="datetimeFigureOut">
              <a:rPr lang="fr-FR" smtClean="0"/>
              <a:t>12/04/2012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600BA-5748-4117-A67C-AA580D4E9AB3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976227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5A1B7A-7194-4DB9-A763-E3980B75A674}" type="datetimeFigureOut">
              <a:rPr lang="fr-FR" smtClean="0"/>
              <a:t>12/04/2012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600BA-5748-4117-A67C-AA580D4E9AB3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499290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5A1B7A-7194-4DB9-A763-E3980B75A674}" type="datetimeFigureOut">
              <a:rPr lang="fr-FR" smtClean="0"/>
              <a:t>12/04/2012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600BA-5748-4117-A67C-AA580D4E9AB3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602460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5A1B7A-7194-4DB9-A763-E3980B75A674}" type="datetimeFigureOut">
              <a:rPr lang="fr-FR" smtClean="0"/>
              <a:t>12/04/2012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600BA-5748-4117-A67C-AA580D4E9AB3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021752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5A1B7A-7194-4DB9-A763-E3980B75A674}" type="datetimeFigureOut">
              <a:rPr lang="fr-FR" smtClean="0"/>
              <a:t>12/04/2012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600BA-5748-4117-A67C-AA580D4E9AB3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123948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5A1B7A-7194-4DB9-A763-E3980B75A674}" type="datetimeFigureOut">
              <a:rPr lang="fr-FR" smtClean="0"/>
              <a:t>12/04/2012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600BA-5748-4117-A67C-AA580D4E9AB3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453596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5A1B7A-7194-4DB9-A763-E3980B75A674}" type="datetimeFigureOut">
              <a:rPr lang="fr-FR" smtClean="0"/>
              <a:t>12/04/2012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600BA-5748-4117-A67C-AA580D4E9AB3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345738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5A1B7A-7194-4DB9-A763-E3980B75A674}" type="datetimeFigureOut">
              <a:rPr lang="fr-FR" smtClean="0"/>
              <a:t>12/04/2012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F600BA-5748-4117-A67C-AA580D4E9AB3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383361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jpeg"/><Relationship Id="rId3" Type="http://schemas.openxmlformats.org/officeDocument/2006/relationships/image" Target="../media/image4.jpg"/><Relationship Id="rId7" Type="http://schemas.openxmlformats.org/officeDocument/2006/relationships/image" Target="../media/image8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jpg"/><Relationship Id="rId11" Type="http://schemas.openxmlformats.org/officeDocument/2006/relationships/image" Target="../media/image12.jpg"/><Relationship Id="rId5" Type="http://schemas.openxmlformats.org/officeDocument/2006/relationships/image" Target="../media/image6.jpg"/><Relationship Id="rId10" Type="http://schemas.openxmlformats.org/officeDocument/2006/relationships/image" Target="../media/image11.jpg"/><Relationship Id="rId4" Type="http://schemas.openxmlformats.org/officeDocument/2006/relationships/image" Target="../media/image5.jpg"/><Relationship Id="rId9" Type="http://schemas.openxmlformats.org/officeDocument/2006/relationships/image" Target="../media/image10.jp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jpeg"/><Relationship Id="rId3" Type="http://schemas.openxmlformats.org/officeDocument/2006/relationships/image" Target="../media/image4.jpg"/><Relationship Id="rId7" Type="http://schemas.openxmlformats.org/officeDocument/2006/relationships/image" Target="../media/image8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jpg"/><Relationship Id="rId11" Type="http://schemas.openxmlformats.org/officeDocument/2006/relationships/image" Target="../media/image12.jpg"/><Relationship Id="rId5" Type="http://schemas.openxmlformats.org/officeDocument/2006/relationships/image" Target="../media/image6.jpg"/><Relationship Id="rId10" Type="http://schemas.openxmlformats.org/officeDocument/2006/relationships/image" Target="../media/image11.jpg"/><Relationship Id="rId4" Type="http://schemas.openxmlformats.org/officeDocument/2006/relationships/image" Target="../media/image5.jpg"/><Relationship Id="rId9" Type="http://schemas.openxmlformats.org/officeDocument/2006/relationships/image" Target="../media/image10.jp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jpeg"/><Relationship Id="rId3" Type="http://schemas.openxmlformats.org/officeDocument/2006/relationships/image" Target="../media/image4.jpg"/><Relationship Id="rId7" Type="http://schemas.openxmlformats.org/officeDocument/2006/relationships/image" Target="../media/image8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jpg"/><Relationship Id="rId11" Type="http://schemas.openxmlformats.org/officeDocument/2006/relationships/image" Target="../media/image12.jpg"/><Relationship Id="rId5" Type="http://schemas.openxmlformats.org/officeDocument/2006/relationships/image" Target="../media/image6.jpg"/><Relationship Id="rId10" Type="http://schemas.openxmlformats.org/officeDocument/2006/relationships/image" Target="../media/image11.jpg"/><Relationship Id="rId4" Type="http://schemas.openxmlformats.org/officeDocument/2006/relationships/image" Target="../media/image5.jpg"/><Relationship Id="rId9" Type="http://schemas.openxmlformats.org/officeDocument/2006/relationships/image" Target="../media/image10.jp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png"/><Relationship Id="rId13" Type="http://schemas.openxmlformats.org/officeDocument/2006/relationships/image" Target="../media/image24.png"/><Relationship Id="rId18" Type="http://schemas.openxmlformats.org/officeDocument/2006/relationships/image" Target="../media/image29.png"/><Relationship Id="rId3" Type="http://schemas.openxmlformats.org/officeDocument/2006/relationships/image" Target="../media/image14.png"/><Relationship Id="rId21" Type="http://schemas.openxmlformats.org/officeDocument/2006/relationships/image" Target="../media/image32.png"/><Relationship Id="rId7" Type="http://schemas.openxmlformats.org/officeDocument/2006/relationships/image" Target="../media/image18.png"/><Relationship Id="rId12" Type="http://schemas.openxmlformats.org/officeDocument/2006/relationships/image" Target="../media/image23.png"/><Relationship Id="rId17" Type="http://schemas.openxmlformats.org/officeDocument/2006/relationships/image" Target="../media/image28.png"/><Relationship Id="rId2" Type="http://schemas.openxmlformats.org/officeDocument/2006/relationships/image" Target="../media/image13.png"/><Relationship Id="rId16" Type="http://schemas.openxmlformats.org/officeDocument/2006/relationships/image" Target="../media/image27.png"/><Relationship Id="rId20" Type="http://schemas.openxmlformats.org/officeDocument/2006/relationships/image" Target="../media/image3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7.png"/><Relationship Id="rId11" Type="http://schemas.openxmlformats.org/officeDocument/2006/relationships/image" Target="../media/image22.png"/><Relationship Id="rId24" Type="http://schemas.openxmlformats.org/officeDocument/2006/relationships/image" Target="../media/image35.png"/><Relationship Id="rId5" Type="http://schemas.openxmlformats.org/officeDocument/2006/relationships/image" Target="../media/image16.png"/><Relationship Id="rId15" Type="http://schemas.openxmlformats.org/officeDocument/2006/relationships/image" Target="../media/image26.png"/><Relationship Id="rId23" Type="http://schemas.openxmlformats.org/officeDocument/2006/relationships/image" Target="../media/image34.png"/><Relationship Id="rId10" Type="http://schemas.openxmlformats.org/officeDocument/2006/relationships/image" Target="../media/image21.png"/><Relationship Id="rId19" Type="http://schemas.openxmlformats.org/officeDocument/2006/relationships/image" Target="../media/image30.png"/><Relationship Id="rId4" Type="http://schemas.openxmlformats.org/officeDocument/2006/relationships/image" Target="../media/image15.png"/><Relationship Id="rId9" Type="http://schemas.openxmlformats.org/officeDocument/2006/relationships/image" Target="../media/image20.png"/><Relationship Id="rId14" Type="http://schemas.openxmlformats.org/officeDocument/2006/relationships/image" Target="../media/image25.png"/><Relationship Id="rId22" Type="http://schemas.openxmlformats.org/officeDocument/2006/relationships/image" Target="../media/image33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88840"/>
            <a:ext cx="7772400" cy="1470025"/>
          </a:xfrm>
        </p:spPr>
        <p:txBody>
          <a:bodyPr>
            <a:noAutofit/>
          </a:bodyPr>
          <a:lstStyle/>
          <a:p>
            <a:r>
              <a:rPr lang="en-GB" sz="9600" b="1" dirty="0" err="1" smtClean="0"/>
              <a:t>Repaso</a:t>
            </a:r>
            <a:endParaRPr lang="fr-FR" sz="96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39614" y="4869160"/>
            <a:ext cx="7644753" cy="1752600"/>
          </a:xfrm>
        </p:spPr>
        <p:txBody>
          <a:bodyPr>
            <a:normAutofit/>
          </a:bodyPr>
          <a:lstStyle/>
          <a:p>
            <a:pPr algn="l"/>
            <a:r>
              <a:rPr lang="en-GB" b="1" dirty="0" smtClean="0">
                <a:solidFill>
                  <a:srgbClr val="0070C0"/>
                </a:solidFill>
              </a:rPr>
              <a:t>Hoy </a:t>
            </a:r>
            <a:r>
              <a:rPr lang="en-GB" b="1" dirty="0" err="1" smtClean="0">
                <a:solidFill>
                  <a:srgbClr val="0070C0"/>
                </a:solidFill>
              </a:rPr>
              <a:t>vamos</a:t>
            </a:r>
            <a:r>
              <a:rPr lang="en-GB" b="1" dirty="0" smtClean="0">
                <a:solidFill>
                  <a:srgbClr val="0070C0"/>
                </a:solidFill>
              </a:rPr>
              <a:t> a </a:t>
            </a:r>
            <a:r>
              <a:rPr lang="en-GB" b="1" dirty="0" err="1" smtClean="0">
                <a:solidFill>
                  <a:srgbClr val="0070C0"/>
                </a:solidFill>
              </a:rPr>
              <a:t>repasar</a:t>
            </a:r>
            <a:r>
              <a:rPr lang="en-GB" b="1" dirty="0" smtClean="0">
                <a:solidFill>
                  <a:srgbClr val="0070C0"/>
                </a:solidFill>
              </a:rPr>
              <a:t>:</a:t>
            </a:r>
            <a:endParaRPr lang="fr-FR" b="1" dirty="0" smtClean="0">
              <a:solidFill>
                <a:srgbClr val="0070C0"/>
              </a:solidFill>
            </a:endParaRPr>
          </a:p>
          <a:p>
            <a:pPr marL="457200" indent="-457200" algn="l">
              <a:buFont typeface="Wingdings" pitchFamily="2" charset="2"/>
              <a:buChar char="§"/>
            </a:pPr>
            <a:r>
              <a:rPr lang="en-GB" b="1" dirty="0" err="1" smtClean="0">
                <a:solidFill>
                  <a:srgbClr val="0070C0"/>
                </a:solidFill>
              </a:rPr>
              <a:t>vocabulario</a:t>
            </a:r>
            <a:r>
              <a:rPr lang="en-GB" b="1" dirty="0" smtClean="0">
                <a:solidFill>
                  <a:srgbClr val="0070C0"/>
                </a:solidFill>
              </a:rPr>
              <a:t> </a:t>
            </a:r>
            <a:r>
              <a:rPr lang="en-GB" b="1" dirty="0" err="1" smtClean="0">
                <a:solidFill>
                  <a:srgbClr val="0070C0"/>
                </a:solidFill>
              </a:rPr>
              <a:t>asociado</a:t>
            </a:r>
            <a:r>
              <a:rPr lang="en-GB" b="1" dirty="0" smtClean="0">
                <a:solidFill>
                  <a:srgbClr val="0070C0"/>
                </a:solidFill>
              </a:rPr>
              <a:t> con los </a:t>
            </a:r>
            <a:r>
              <a:rPr lang="en-GB" b="1" dirty="0" err="1" smtClean="0">
                <a:solidFill>
                  <a:srgbClr val="0070C0"/>
                </a:solidFill>
              </a:rPr>
              <a:t>deportes</a:t>
            </a:r>
            <a:endParaRPr lang="en-GB" b="1" dirty="0" smtClean="0">
              <a:solidFill>
                <a:srgbClr val="0070C0"/>
              </a:solidFill>
            </a:endParaRPr>
          </a:p>
          <a:p>
            <a:pPr marL="457200" indent="-457200" algn="l">
              <a:buFont typeface="Wingdings" pitchFamily="2" charset="2"/>
              <a:buChar char="§"/>
            </a:pPr>
            <a:r>
              <a:rPr lang="en-GB" b="1" dirty="0" err="1" smtClean="0">
                <a:solidFill>
                  <a:srgbClr val="0070C0"/>
                </a:solidFill>
              </a:rPr>
              <a:t>cómo</a:t>
            </a:r>
            <a:r>
              <a:rPr lang="en-GB" b="1" dirty="0" smtClean="0">
                <a:solidFill>
                  <a:srgbClr val="0070C0"/>
                </a:solidFill>
              </a:rPr>
              <a:t> </a:t>
            </a:r>
            <a:r>
              <a:rPr lang="en-GB" b="1" dirty="0" err="1" smtClean="0">
                <a:solidFill>
                  <a:srgbClr val="0070C0"/>
                </a:solidFill>
              </a:rPr>
              <a:t>describir</a:t>
            </a:r>
            <a:r>
              <a:rPr lang="en-GB" b="1" dirty="0" smtClean="0">
                <a:solidFill>
                  <a:srgbClr val="0070C0"/>
                </a:solidFill>
              </a:rPr>
              <a:t> </a:t>
            </a:r>
            <a:r>
              <a:rPr lang="en-GB" b="1" dirty="0" err="1" smtClean="0">
                <a:solidFill>
                  <a:srgbClr val="0070C0"/>
                </a:solidFill>
              </a:rPr>
              <a:t>acciones</a:t>
            </a:r>
            <a:r>
              <a:rPr lang="en-GB" b="1" dirty="0" smtClean="0">
                <a:solidFill>
                  <a:srgbClr val="0070C0"/>
                </a:solidFill>
              </a:rPr>
              <a:t> en el </a:t>
            </a:r>
            <a:r>
              <a:rPr lang="en-GB" b="1" dirty="0" err="1" smtClean="0">
                <a:solidFill>
                  <a:srgbClr val="0070C0"/>
                </a:solidFill>
              </a:rPr>
              <a:t>pasado</a:t>
            </a:r>
            <a:endParaRPr lang="en-GB" b="1" dirty="0" smtClean="0">
              <a:solidFill>
                <a:srgbClr val="0070C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 rot="21331120">
            <a:off x="703390" y="3390828"/>
            <a:ext cx="827135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800" b="1" dirty="0" err="1" smtClean="0"/>
              <a:t>pasado</a:t>
            </a:r>
            <a:r>
              <a:rPr lang="en-GB" sz="4800" b="1" dirty="0" smtClean="0"/>
              <a:t> (</a:t>
            </a:r>
            <a:r>
              <a:rPr lang="en-GB" sz="4800" b="1" dirty="0" err="1" smtClean="0"/>
              <a:t>pretérito</a:t>
            </a:r>
            <a:r>
              <a:rPr lang="en-GB" sz="4800" b="1" dirty="0" smtClean="0"/>
              <a:t>)</a:t>
            </a:r>
            <a:endParaRPr lang="fr-FR" sz="4800" b="1" dirty="0"/>
          </a:p>
        </p:txBody>
      </p:sp>
      <p:sp>
        <p:nvSpPr>
          <p:cNvPr id="5" name="TextBox 4"/>
          <p:cNvSpPr txBox="1"/>
          <p:nvPr/>
        </p:nvSpPr>
        <p:spPr>
          <a:xfrm rot="613790">
            <a:off x="2228381" y="1346366"/>
            <a:ext cx="8271353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6600" b="1" dirty="0" err="1" smtClean="0"/>
              <a:t>deportes</a:t>
            </a:r>
            <a:endParaRPr lang="fr-FR" sz="6600" b="1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76256" y="1772816"/>
            <a:ext cx="1790700" cy="1866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27029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-27384"/>
            <a:ext cx="9144000" cy="706437"/>
          </a:xfrm>
          <a:solidFill>
            <a:srgbClr val="002060"/>
          </a:solidFill>
        </p:spPr>
        <p:txBody>
          <a:bodyPr/>
          <a:lstStyle/>
          <a:p>
            <a:r>
              <a:rPr lang="en-GB" sz="4000" b="1" dirty="0">
                <a:solidFill>
                  <a:srgbClr val="FFFFCC"/>
                </a:solidFill>
                <a:latin typeface="Century Gothic" pitchFamily="34" charset="0"/>
              </a:rPr>
              <a:t>Connect-4</a:t>
            </a:r>
          </a:p>
        </p:txBody>
      </p:sp>
      <p:graphicFrame>
        <p:nvGraphicFramePr>
          <p:cNvPr id="92163" name="Group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24766922"/>
              </p:ext>
            </p:extLst>
          </p:nvPr>
        </p:nvGraphicFramePr>
        <p:xfrm>
          <a:off x="250825" y="822325"/>
          <a:ext cx="8713788" cy="5689601"/>
        </p:xfrm>
        <a:graphic>
          <a:graphicData uri="http://schemas.openxmlformats.org/drawingml/2006/table">
            <a:tbl>
              <a:tblPr/>
              <a:tblGrid>
                <a:gridCol w="1443038"/>
                <a:gridCol w="1454150"/>
                <a:gridCol w="1452562"/>
                <a:gridCol w="1455738"/>
                <a:gridCol w="1454150"/>
                <a:gridCol w="1454150"/>
              </a:tblGrid>
              <a:tr h="9191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I want (to)</a:t>
                      </a:r>
                    </a:p>
                  </a:txBody>
                  <a:tcPr marL="54000" marR="54000" marT="46800" marB="46800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I have to</a:t>
                      </a:r>
                    </a:p>
                  </a:txBody>
                  <a:tcPr marL="54000" marR="54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I can</a:t>
                      </a:r>
                    </a:p>
                  </a:txBody>
                  <a:tcPr marL="54000" marR="54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It’s hot</a:t>
                      </a:r>
                    </a:p>
                  </a:txBody>
                  <a:tcPr marL="54000" marR="54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It’s cold</a:t>
                      </a:r>
                      <a:endParaRPr kumimoji="0" lang="en-GB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54000" marR="54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It’s sunny</a:t>
                      </a:r>
                      <a:endParaRPr kumimoji="0" lang="en-GB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54000" marR="54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52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usually</a:t>
                      </a:r>
                    </a:p>
                  </a:txBody>
                  <a:tcPr marL="54000" marR="54000" marT="46800" marB="46800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often</a:t>
                      </a:r>
                    </a:p>
                  </a:txBody>
                  <a:tcPr marL="54000" marR="54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from time to time</a:t>
                      </a:r>
                    </a:p>
                  </a:txBody>
                  <a:tcPr marL="54000" marR="54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once a week</a:t>
                      </a:r>
                    </a:p>
                  </a:txBody>
                  <a:tcPr marL="54000" marR="54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every day</a:t>
                      </a:r>
                    </a:p>
                  </a:txBody>
                  <a:tcPr marL="54000" marR="54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once a month</a:t>
                      </a:r>
                    </a:p>
                  </a:txBody>
                  <a:tcPr marL="54000" marR="54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556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My brother loves</a:t>
                      </a:r>
                    </a:p>
                  </a:txBody>
                  <a:tcPr marL="54000" marR="54000" marT="46800" marB="46800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My dog likes</a:t>
                      </a:r>
                    </a:p>
                  </a:txBody>
                  <a:tcPr marL="54000" marR="54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My mum likes</a:t>
                      </a:r>
                    </a:p>
                  </a:txBody>
                  <a:tcPr marL="54000" marR="54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My gran loves</a:t>
                      </a:r>
                    </a:p>
                  </a:txBody>
                  <a:tcPr marL="54000" marR="54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My dad likes</a:t>
                      </a:r>
                    </a:p>
                  </a:txBody>
                  <a:tcPr marL="54000" marR="54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My sister doesn’t like</a:t>
                      </a:r>
                    </a:p>
                  </a:txBody>
                  <a:tcPr marL="54000" marR="54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540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to download music</a:t>
                      </a:r>
                    </a:p>
                  </a:txBody>
                  <a:tcPr marL="54000" marR="54000" marT="46800" marB="46800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to play tennis</a:t>
                      </a:r>
                    </a:p>
                  </a:txBody>
                  <a:tcPr marL="54000" marR="54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to go to the cinema</a:t>
                      </a:r>
                    </a:p>
                  </a:txBody>
                  <a:tcPr marL="54000" marR="54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to swim</a:t>
                      </a:r>
                    </a:p>
                  </a:txBody>
                  <a:tcPr marL="54000" marR="54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to read books</a:t>
                      </a:r>
                    </a:p>
                  </a:txBody>
                  <a:tcPr marL="54000" marR="54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to go shopping</a:t>
                      </a:r>
                    </a:p>
                  </a:txBody>
                  <a:tcPr marL="54000" marR="54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52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to go out with friends</a:t>
                      </a:r>
                    </a:p>
                  </a:txBody>
                  <a:tcPr marL="54000" marR="54000" marT="46800" marB="46800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to play</a:t>
                      </a:r>
                      <a:br>
                        <a:rPr kumimoji="0" lang="en-GB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</a:br>
                      <a:r>
                        <a:rPr kumimoji="0" lang="en-GB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football</a:t>
                      </a:r>
                    </a:p>
                  </a:txBody>
                  <a:tcPr marL="54000" marR="54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to watch </a:t>
                      </a:r>
                      <a:r>
                        <a:rPr kumimoji="0" lang="en-GB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tv</a:t>
                      </a:r>
                      <a:endParaRPr kumimoji="0" lang="en-GB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54000" marR="54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action films</a:t>
                      </a:r>
                    </a:p>
                  </a:txBody>
                  <a:tcPr marL="54000" marR="54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to listen to music</a:t>
                      </a:r>
                    </a:p>
                  </a:txBody>
                  <a:tcPr marL="54000" marR="54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comedies</a:t>
                      </a:r>
                    </a:p>
                  </a:txBody>
                  <a:tcPr marL="54000" marR="54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556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I like </a:t>
                      </a:r>
                      <a:br>
                        <a:rPr kumimoji="0" lang="en-GB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</a:br>
                      <a:r>
                        <a:rPr kumimoji="0" lang="en-GB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(1 thing)</a:t>
                      </a:r>
                    </a:p>
                  </a:txBody>
                  <a:tcPr marL="54000" marR="54000" marT="46800" marB="46800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I don’t like</a:t>
                      </a:r>
                      <a:br>
                        <a:rPr kumimoji="0" lang="en-GB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</a:br>
                      <a:r>
                        <a:rPr kumimoji="0" lang="en-GB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(things plural)</a:t>
                      </a:r>
                    </a:p>
                  </a:txBody>
                  <a:tcPr marL="54000" marR="54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I love</a:t>
                      </a:r>
                    </a:p>
                  </a:txBody>
                  <a:tcPr marL="54000" marR="54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I like </a:t>
                      </a:r>
                      <a:br>
                        <a:rPr kumimoji="0" lang="en-GB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</a:br>
                      <a:r>
                        <a:rPr kumimoji="0" lang="en-GB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(things plural)</a:t>
                      </a:r>
                      <a:endParaRPr kumimoji="0" lang="en-GB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54000" marR="54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I hate</a:t>
                      </a:r>
                    </a:p>
                  </a:txBody>
                  <a:tcPr marL="54000" marR="54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I prefer</a:t>
                      </a:r>
                    </a:p>
                  </a:txBody>
                  <a:tcPr marL="54000" marR="54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606885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1560" y="332656"/>
            <a:ext cx="7772400" cy="1470025"/>
          </a:xfrm>
        </p:spPr>
        <p:txBody>
          <a:bodyPr>
            <a:normAutofit/>
          </a:bodyPr>
          <a:lstStyle/>
          <a:p>
            <a:r>
              <a:rPr lang="en-GB" sz="7200" b="1" dirty="0" smtClean="0"/>
              <a:t>Los </a:t>
            </a:r>
            <a:r>
              <a:rPr lang="en-GB" sz="7200" b="1" dirty="0" err="1" smtClean="0"/>
              <a:t>deportes</a:t>
            </a:r>
            <a:endParaRPr lang="en-GB" sz="7200" b="1" dirty="0"/>
          </a:p>
        </p:txBody>
      </p:sp>
      <p:pic>
        <p:nvPicPr>
          <p:cNvPr id="4" name="Picture 54" descr="K:\Resources\Illustrations\Images\skeleton_with_loose_head_hg_clr.gif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9464" y="3212976"/>
            <a:ext cx="1656184" cy="34721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58" descr="C:\Documents and Settings\Administrator\My Documents\My Pictures\Microsoft Clip Organizer\j0441454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2132856"/>
            <a:ext cx="3456384" cy="34563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4139952" y="1531717"/>
            <a:ext cx="4860032" cy="55707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dirty="0" smtClean="0"/>
              <a:t>A</a:t>
            </a:r>
            <a:r>
              <a:rPr lang="en-GB" sz="2800" dirty="0" smtClean="0"/>
              <a:t>  1 </a:t>
            </a:r>
            <a:r>
              <a:rPr lang="en-GB" sz="2800" dirty="0" err="1" smtClean="0"/>
              <a:t>minuto</a:t>
            </a:r>
            <a:r>
              <a:rPr lang="en-GB" sz="2800" dirty="0" smtClean="0"/>
              <a:t/>
            </a:r>
            <a:br>
              <a:rPr lang="en-GB" sz="2800" dirty="0" smtClean="0"/>
            </a:br>
            <a:r>
              <a:rPr lang="en-GB" sz="2800" dirty="0" smtClean="0"/>
              <a:t>¡De </a:t>
            </a:r>
            <a:r>
              <a:rPr lang="en-GB" sz="2800" dirty="0" err="1" smtClean="0"/>
              <a:t>memoria</a:t>
            </a:r>
            <a:r>
              <a:rPr lang="en-GB" sz="2800" dirty="0" smtClean="0"/>
              <a:t>!</a:t>
            </a:r>
            <a:br>
              <a:rPr lang="en-GB" sz="2800" dirty="0" smtClean="0"/>
            </a:br>
            <a:r>
              <a:rPr lang="en-GB" sz="2800" dirty="0" err="1" smtClean="0"/>
              <a:t>Todas</a:t>
            </a:r>
            <a:r>
              <a:rPr lang="en-GB" sz="2800" dirty="0" smtClean="0"/>
              <a:t> </a:t>
            </a:r>
            <a:r>
              <a:rPr lang="en-GB" sz="2800" dirty="0" err="1" smtClean="0"/>
              <a:t>las</a:t>
            </a:r>
            <a:r>
              <a:rPr lang="en-GB" sz="2800" dirty="0" smtClean="0"/>
              <a:t> </a:t>
            </a:r>
            <a:r>
              <a:rPr lang="en-GB" sz="2800" dirty="0" err="1" smtClean="0"/>
              <a:t>palabras</a:t>
            </a:r>
            <a:r>
              <a:rPr lang="en-GB" sz="2800" dirty="0" smtClean="0"/>
              <a:t> </a:t>
            </a:r>
            <a:r>
              <a:rPr lang="en-GB" sz="2800" dirty="0" err="1" smtClean="0"/>
              <a:t>que</a:t>
            </a:r>
            <a:r>
              <a:rPr lang="en-GB" sz="2800" dirty="0" smtClean="0"/>
              <a:t> </a:t>
            </a:r>
            <a:r>
              <a:rPr lang="en-GB" sz="2800" dirty="0" err="1" smtClean="0"/>
              <a:t>tratan</a:t>
            </a:r>
            <a:r>
              <a:rPr lang="en-GB" sz="2800" dirty="0" smtClean="0"/>
              <a:t> </a:t>
            </a:r>
            <a:r>
              <a:rPr lang="en-GB" sz="2800" dirty="0" smtClean="0"/>
              <a:t>de los </a:t>
            </a:r>
            <a:r>
              <a:rPr lang="en-GB" sz="2800" dirty="0" err="1" smtClean="0"/>
              <a:t>deportes</a:t>
            </a:r>
            <a:r>
              <a:rPr lang="en-GB" sz="2800" dirty="0" smtClean="0"/>
              <a:t>.</a:t>
            </a:r>
            <a:endParaRPr lang="en-GB" sz="2800" dirty="0" smtClean="0"/>
          </a:p>
          <a:p>
            <a:r>
              <a:rPr lang="en-GB" sz="4000" b="1" dirty="0" smtClean="0"/>
              <a:t>B</a:t>
            </a:r>
            <a:r>
              <a:rPr lang="en-GB" sz="2800" b="1" dirty="0" smtClean="0"/>
              <a:t>  </a:t>
            </a:r>
            <a:r>
              <a:rPr lang="en-GB" sz="2800" dirty="0" smtClean="0"/>
              <a:t>Cambia el </a:t>
            </a:r>
            <a:r>
              <a:rPr lang="en-GB" sz="2800" dirty="0" err="1" smtClean="0"/>
              <a:t>papel</a:t>
            </a:r>
            <a:r>
              <a:rPr lang="en-GB" sz="2800" dirty="0" smtClean="0"/>
              <a:t> con </a:t>
            </a:r>
            <a:r>
              <a:rPr lang="en-GB" sz="2800" dirty="0" err="1" smtClean="0"/>
              <a:t>tu</a:t>
            </a:r>
            <a:r>
              <a:rPr lang="en-GB" sz="2800" dirty="0" smtClean="0"/>
              <a:t> </a:t>
            </a:r>
            <a:r>
              <a:rPr lang="en-GB" sz="2800" dirty="0" err="1" smtClean="0"/>
              <a:t>compañero</a:t>
            </a:r>
            <a:r>
              <a:rPr lang="en-GB" sz="2800" dirty="0" smtClean="0"/>
              <a:t>/a.  </a:t>
            </a:r>
            <a:r>
              <a:rPr lang="en-GB" sz="2800" dirty="0" err="1" smtClean="0"/>
              <a:t>Añade</a:t>
            </a:r>
            <a:r>
              <a:rPr lang="en-GB" sz="2800" dirty="0" smtClean="0"/>
              <a:t> a </a:t>
            </a:r>
            <a:r>
              <a:rPr lang="en-GB" sz="2800" dirty="0" err="1" smtClean="0"/>
              <a:t>su</a:t>
            </a:r>
            <a:r>
              <a:rPr lang="en-GB" sz="2800" dirty="0" smtClean="0"/>
              <a:t> </a:t>
            </a:r>
            <a:r>
              <a:rPr lang="en-GB" sz="2800" dirty="0" err="1" smtClean="0"/>
              <a:t>lista</a:t>
            </a:r>
            <a:r>
              <a:rPr lang="en-GB" sz="2800" dirty="0" smtClean="0"/>
              <a:t>.</a:t>
            </a:r>
            <a:br>
              <a:rPr lang="en-GB" sz="2800" dirty="0" smtClean="0"/>
            </a:br>
            <a:r>
              <a:rPr lang="en-GB" sz="4000" b="1" dirty="0" smtClean="0"/>
              <a:t>C  </a:t>
            </a:r>
            <a:r>
              <a:rPr lang="en-GB" sz="2800" dirty="0" smtClean="0"/>
              <a:t>En </a:t>
            </a:r>
            <a:r>
              <a:rPr lang="en-GB" sz="2800" dirty="0" err="1" smtClean="0"/>
              <a:t>tu</a:t>
            </a:r>
            <a:r>
              <a:rPr lang="en-GB" sz="2800" dirty="0" smtClean="0"/>
              <a:t> </a:t>
            </a:r>
            <a:r>
              <a:rPr lang="en-GB" sz="2800" dirty="0" err="1" smtClean="0"/>
              <a:t>propio</a:t>
            </a:r>
            <a:r>
              <a:rPr lang="en-GB" sz="2800" dirty="0" smtClean="0"/>
              <a:t> </a:t>
            </a:r>
            <a:r>
              <a:rPr lang="en-GB" sz="2800" dirty="0" err="1" smtClean="0"/>
              <a:t>papel</a:t>
            </a:r>
            <a:r>
              <a:rPr lang="en-GB" sz="2800" dirty="0" smtClean="0"/>
              <a:t>, </a:t>
            </a:r>
            <a:r>
              <a:rPr lang="en-GB" sz="2800" dirty="0" err="1" smtClean="0"/>
              <a:t>escribe</a:t>
            </a:r>
            <a:r>
              <a:rPr lang="en-GB" sz="2800" dirty="0" smtClean="0"/>
              <a:t> </a:t>
            </a:r>
            <a:r>
              <a:rPr lang="en-GB" sz="2800" dirty="0" err="1" smtClean="0"/>
              <a:t>más</a:t>
            </a:r>
            <a:r>
              <a:rPr lang="en-GB" sz="2800" dirty="0" smtClean="0"/>
              <a:t> </a:t>
            </a:r>
            <a:r>
              <a:rPr lang="en-GB" sz="2800" dirty="0" err="1" smtClean="0"/>
              <a:t>palabras</a:t>
            </a:r>
            <a:r>
              <a:rPr lang="en-GB" sz="2800" dirty="0" smtClean="0"/>
              <a:t>.</a:t>
            </a:r>
            <a:br>
              <a:rPr lang="en-GB" sz="2800" dirty="0" smtClean="0"/>
            </a:br>
            <a:r>
              <a:rPr lang="en-GB" sz="4400" b="1" dirty="0" smtClean="0"/>
              <a:t>D  </a:t>
            </a:r>
            <a:r>
              <a:rPr lang="en-GB" sz="2800" dirty="0" smtClean="0"/>
              <a:t>En un </a:t>
            </a:r>
            <a:r>
              <a:rPr lang="en-GB" sz="2800" dirty="0" err="1" smtClean="0"/>
              <a:t>papel</a:t>
            </a:r>
            <a:r>
              <a:rPr lang="en-GB" sz="2800" dirty="0" smtClean="0"/>
              <a:t> </a:t>
            </a:r>
            <a:r>
              <a:rPr lang="en-GB" sz="2800" dirty="0" err="1" smtClean="0"/>
              <a:t>nuevo</a:t>
            </a:r>
            <a:r>
              <a:rPr lang="en-GB" sz="2800" dirty="0" smtClean="0"/>
              <a:t>, </a:t>
            </a:r>
            <a:r>
              <a:rPr lang="en-GB" sz="2800" dirty="0" err="1" smtClean="0"/>
              <a:t>escribe</a:t>
            </a:r>
            <a:r>
              <a:rPr lang="en-GB" sz="2800" dirty="0" smtClean="0"/>
              <a:t> </a:t>
            </a:r>
            <a:r>
              <a:rPr lang="en-GB" sz="2800" dirty="0" err="1" smtClean="0"/>
              <a:t>tu</a:t>
            </a:r>
            <a:r>
              <a:rPr lang="en-GB" sz="2800" dirty="0" smtClean="0"/>
              <a:t> </a:t>
            </a:r>
            <a:r>
              <a:rPr lang="en-GB" sz="2800" dirty="0" err="1" smtClean="0"/>
              <a:t>lista</a:t>
            </a:r>
            <a:r>
              <a:rPr lang="en-GB" sz="2800" dirty="0" smtClean="0"/>
              <a:t> de </a:t>
            </a:r>
            <a:r>
              <a:rPr lang="en-GB" sz="2800" dirty="0" err="1" smtClean="0"/>
              <a:t>memoria</a:t>
            </a:r>
            <a:r>
              <a:rPr lang="en-GB" sz="2800" dirty="0" smtClean="0"/>
              <a:t>.</a:t>
            </a:r>
            <a:endParaRPr lang="en-GB" sz="6000" dirty="0"/>
          </a:p>
          <a:p>
            <a:endParaRPr lang="en-GB" sz="2800" dirty="0"/>
          </a:p>
        </p:txBody>
      </p:sp>
      <p:sp>
        <p:nvSpPr>
          <p:cNvPr id="8" name="TextBox 7"/>
          <p:cNvSpPr txBox="1"/>
          <p:nvPr/>
        </p:nvSpPr>
        <p:spPr>
          <a:xfrm rot="20981820">
            <a:off x="265210" y="1993586"/>
            <a:ext cx="33266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b="1" dirty="0" smtClean="0">
                <a:latin typeface="Footlight MT Light" pitchFamily="18" charset="0"/>
              </a:rPr>
              <a:t>Empty your head!</a:t>
            </a:r>
            <a:endParaRPr lang="en-GB" sz="3200" b="1" dirty="0">
              <a:latin typeface="Footlight MT Light" pitchFamily="18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4139952" y="3429000"/>
            <a:ext cx="4680520" cy="108012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ectangle 10"/>
          <p:cNvSpPr/>
          <p:nvPr/>
        </p:nvSpPr>
        <p:spPr>
          <a:xfrm>
            <a:off x="4139952" y="4509120"/>
            <a:ext cx="4680520" cy="108012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Rectangle 11"/>
          <p:cNvSpPr/>
          <p:nvPr/>
        </p:nvSpPr>
        <p:spPr>
          <a:xfrm>
            <a:off x="4139952" y="5589240"/>
            <a:ext cx="4680520" cy="108012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371260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  <p:bldP spid="1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017" r="7315" b="12524"/>
          <a:stretch/>
        </p:blipFill>
        <p:spPr>
          <a:xfrm>
            <a:off x="6084166" y="4575818"/>
            <a:ext cx="3096345" cy="2299648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565"/>
          <a:stretch/>
        </p:blipFill>
        <p:spPr>
          <a:xfrm>
            <a:off x="0" y="10432"/>
            <a:ext cx="3014891" cy="2266440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093" t="9671" r="2571" b="5989"/>
          <a:stretch/>
        </p:blipFill>
        <p:spPr>
          <a:xfrm>
            <a:off x="3066749" y="2276872"/>
            <a:ext cx="3017419" cy="228148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305" r="4594"/>
          <a:stretch/>
        </p:blipFill>
        <p:spPr>
          <a:xfrm>
            <a:off x="3066749" y="4565904"/>
            <a:ext cx="3049320" cy="2292096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0007" b="12928"/>
          <a:stretch/>
        </p:blipFill>
        <p:spPr>
          <a:xfrm>
            <a:off x="0" y="2276872"/>
            <a:ext cx="3066749" cy="2289032"/>
          </a:xfrm>
          <a:prstGeom prst="rect">
            <a:avLst/>
          </a:prstGeom>
        </p:spPr>
      </p:pic>
      <p:grpSp>
        <p:nvGrpSpPr>
          <p:cNvPr id="9" name="Group 8"/>
          <p:cNvGrpSpPr/>
          <p:nvPr/>
        </p:nvGrpSpPr>
        <p:grpSpPr>
          <a:xfrm>
            <a:off x="6084168" y="2276872"/>
            <a:ext cx="3059832" cy="2281480"/>
            <a:chOff x="6084168" y="2276872"/>
            <a:chExt cx="3059832" cy="2281480"/>
          </a:xfrm>
        </p:grpSpPr>
        <p:sp>
          <p:nvSpPr>
            <p:cNvPr id="8" name="Rectangle 7"/>
            <p:cNvSpPr/>
            <p:nvPr/>
          </p:nvSpPr>
          <p:spPr>
            <a:xfrm>
              <a:off x="6084168" y="2276872"/>
              <a:ext cx="3059832" cy="2281480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pic>
          <p:nvPicPr>
            <p:cNvPr id="7" name="Picture 6"/>
            <p:cNvPicPr>
              <a:picLocks noChangeAspect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778692" y="2276872"/>
              <a:ext cx="1835939" cy="2281480"/>
            </a:xfrm>
            <a:prstGeom prst="rect">
              <a:avLst/>
            </a:prstGeom>
          </p:spPr>
        </p:pic>
      </p:grpSp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1133" t="4036" b="9354"/>
          <a:stretch/>
        </p:blipFill>
        <p:spPr>
          <a:xfrm>
            <a:off x="3066748" y="0"/>
            <a:ext cx="3017419" cy="2276872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575818"/>
            <a:ext cx="3066749" cy="2282181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 rotWithShape="1"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614" t="14921" r="7344"/>
          <a:stretch/>
        </p:blipFill>
        <p:spPr>
          <a:xfrm>
            <a:off x="6116069" y="10432"/>
            <a:ext cx="3008247" cy="2266440"/>
          </a:xfrm>
          <a:prstGeom prst="rect">
            <a:avLst/>
          </a:prstGeom>
        </p:spPr>
      </p:pic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41251295"/>
              </p:ext>
            </p:extLst>
          </p:nvPr>
        </p:nvGraphicFramePr>
        <p:xfrm>
          <a:off x="-6234" y="0"/>
          <a:ext cx="9150234" cy="6858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050078"/>
                <a:gridCol w="3050078"/>
                <a:gridCol w="3050078"/>
              </a:tblGrid>
              <a:tr h="2286000">
                <a:tc>
                  <a:txBody>
                    <a:bodyPr/>
                    <a:lstStyle/>
                    <a:p>
                      <a:endParaRPr lang="en-GB" dirty="0">
                        <a:ln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ln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ln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86000">
                <a:tc>
                  <a:txBody>
                    <a:bodyPr/>
                    <a:lstStyle/>
                    <a:p>
                      <a:endParaRPr lang="en-GB" dirty="0">
                        <a:ln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ln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ln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86000">
                <a:tc>
                  <a:txBody>
                    <a:bodyPr/>
                    <a:lstStyle/>
                    <a:p>
                      <a:endParaRPr lang="en-GB" dirty="0">
                        <a:ln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ln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ln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1" name="TextBox 30"/>
          <p:cNvSpPr txBox="1"/>
          <p:nvPr/>
        </p:nvSpPr>
        <p:spPr>
          <a:xfrm>
            <a:off x="0" y="10432"/>
            <a:ext cx="301489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 smtClean="0">
                <a:solidFill>
                  <a:schemeClr val="bg1"/>
                </a:solidFill>
              </a:rPr>
              <a:t>Laura </a:t>
            </a:r>
            <a:r>
              <a:rPr lang="en-GB" sz="2400" b="1" dirty="0" err="1" smtClean="0">
                <a:solidFill>
                  <a:schemeClr val="bg1"/>
                </a:solidFill>
              </a:rPr>
              <a:t>Bechtolsheimer</a:t>
            </a:r>
            <a:endParaRPr lang="en-GB" sz="2400" b="1" dirty="0">
              <a:solidFill>
                <a:schemeClr val="bg1"/>
              </a:solidFill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3082524" y="10432"/>
            <a:ext cx="301489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 smtClean="0">
                <a:solidFill>
                  <a:schemeClr val="bg1"/>
                </a:solidFill>
              </a:rPr>
              <a:t>Chris Hoy</a:t>
            </a:r>
            <a:endParaRPr lang="en-GB" sz="2400" b="1" dirty="0">
              <a:solidFill>
                <a:schemeClr val="bg1"/>
              </a:solidFill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6097415" y="10432"/>
            <a:ext cx="301489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 smtClean="0">
                <a:solidFill>
                  <a:schemeClr val="bg1"/>
                </a:solidFill>
              </a:rPr>
              <a:t>Mo Farah</a:t>
            </a:r>
            <a:endParaRPr lang="en-GB" sz="2400" b="1" dirty="0">
              <a:solidFill>
                <a:schemeClr val="bg1"/>
              </a:solidFill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-17925" y="2276872"/>
            <a:ext cx="301489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 smtClean="0">
                <a:solidFill>
                  <a:schemeClr val="bg1"/>
                </a:solidFill>
              </a:rPr>
              <a:t>Katie Walsh</a:t>
            </a:r>
            <a:endParaRPr lang="en-GB" sz="2400" b="1" dirty="0">
              <a:solidFill>
                <a:schemeClr val="bg1"/>
              </a:solidFill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3014891" y="2276871"/>
            <a:ext cx="301489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 smtClean="0">
                <a:solidFill>
                  <a:schemeClr val="bg1"/>
                </a:solidFill>
              </a:rPr>
              <a:t>Luke Campbell</a:t>
            </a:r>
            <a:endParaRPr lang="en-GB" sz="2400" b="1" dirty="0">
              <a:solidFill>
                <a:schemeClr val="bg1"/>
              </a:solidFill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6084166" y="2276872"/>
            <a:ext cx="301489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 smtClean="0">
                <a:solidFill>
                  <a:schemeClr val="bg1"/>
                </a:solidFill>
              </a:rPr>
              <a:t>David Beckham</a:t>
            </a:r>
            <a:endParaRPr lang="en-GB" sz="2400" b="1" dirty="0">
              <a:solidFill>
                <a:schemeClr val="bg1"/>
              </a:solidFill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-17926" y="4575818"/>
            <a:ext cx="301489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 smtClean="0">
                <a:solidFill>
                  <a:schemeClr val="bg1"/>
                </a:solidFill>
              </a:rPr>
              <a:t>Andy Murray</a:t>
            </a:r>
            <a:endParaRPr lang="en-GB" sz="2400" b="1" dirty="0">
              <a:solidFill>
                <a:schemeClr val="bg1"/>
              </a:solidFill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3066748" y="4565904"/>
            <a:ext cx="301489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 smtClean="0">
                <a:solidFill>
                  <a:schemeClr val="bg1"/>
                </a:solidFill>
              </a:rPr>
              <a:t>Beth </a:t>
            </a:r>
            <a:r>
              <a:rPr lang="en-GB" sz="2400" b="1" dirty="0" err="1" smtClean="0">
                <a:solidFill>
                  <a:schemeClr val="bg1"/>
                </a:solidFill>
              </a:rPr>
              <a:t>Tweddle</a:t>
            </a:r>
            <a:endParaRPr lang="en-GB" sz="2400" b="1" dirty="0">
              <a:solidFill>
                <a:schemeClr val="bg1"/>
              </a:solidFill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6081639" y="4558352"/>
            <a:ext cx="301489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 smtClean="0">
                <a:solidFill>
                  <a:schemeClr val="bg1"/>
                </a:solidFill>
              </a:rPr>
              <a:t>Rebecca </a:t>
            </a:r>
            <a:r>
              <a:rPr lang="en-GB" sz="2400" b="1" dirty="0" err="1" smtClean="0">
                <a:solidFill>
                  <a:schemeClr val="bg1"/>
                </a:solidFill>
              </a:rPr>
              <a:t>Adlington</a:t>
            </a:r>
            <a:endParaRPr lang="en-GB" sz="24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753849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/>
      <p:bldP spid="32" grpId="0"/>
      <p:bldP spid="33" grpId="0"/>
      <p:bldP spid="34" grpId="0"/>
      <p:bldP spid="35" grpId="0"/>
      <p:bldP spid="36" grpId="0"/>
      <p:bldP spid="37" grpId="0"/>
      <p:bldP spid="38" grpId="0"/>
      <p:bldP spid="3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0"/>
            <a:ext cx="9179496" cy="584775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3200" b="1" dirty="0" smtClean="0">
                <a:solidFill>
                  <a:schemeClr val="bg1"/>
                </a:solidFill>
              </a:rPr>
              <a:t>¿</a:t>
            </a:r>
            <a:r>
              <a:rPr lang="en-GB" sz="3200" b="1" dirty="0" err="1" smtClean="0">
                <a:solidFill>
                  <a:schemeClr val="bg1"/>
                </a:solidFill>
              </a:rPr>
              <a:t>Practic</a:t>
            </a:r>
            <a:r>
              <a:rPr lang="en-GB" sz="3200" b="1" u="sng" dirty="0" err="1" smtClean="0">
                <a:solidFill>
                  <a:schemeClr val="bg1"/>
                </a:solidFill>
              </a:rPr>
              <a:t>aste</a:t>
            </a:r>
            <a:r>
              <a:rPr lang="en-GB" sz="3200" b="1" dirty="0" smtClean="0">
                <a:solidFill>
                  <a:schemeClr val="bg1"/>
                </a:solidFill>
              </a:rPr>
              <a:t> </a:t>
            </a:r>
            <a:r>
              <a:rPr lang="en-GB" sz="3200" b="1" dirty="0" err="1" smtClean="0">
                <a:solidFill>
                  <a:schemeClr val="bg1"/>
                </a:solidFill>
              </a:rPr>
              <a:t>algún</a:t>
            </a:r>
            <a:r>
              <a:rPr lang="en-GB" sz="3200" b="1" dirty="0" smtClean="0">
                <a:solidFill>
                  <a:schemeClr val="bg1"/>
                </a:solidFill>
              </a:rPr>
              <a:t> </a:t>
            </a:r>
            <a:r>
              <a:rPr lang="en-GB" sz="3200" b="1" dirty="0" err="1" smtClean="0">
                <a:solidFill>
                  <a:schemeClr val="bg1"/>
                </a:solidFill>
              </a:rPr>
              <a:t>deporte</a:t>
            </a:r>
            <a:r>
              <a:rPr lang="en-GB" sz="3200" b="1" dirty="0" smtClean="0">
                <a:solidFill>
                  <a:schemeClr val="bg1"/>
                </a:solidFill>
              </a:rPr>
              <a:t> </a:t>
            </a:r>
            <a:r>
              <a:rPr lang="en-GB" sz="3200" b="1" u="sng" dirty="0" smtClean="0">
                <a:solidFill>
                  <a:schemeClr val="bg1"/>
                </a:solidFill>
              </a:rPr>
              <a:t>el fin de </a:t>
            </a:r>
            <a:r>
              <a:rPr lang="en-GB" sz="3200" b="1" u="sng" dirty="0" err="1" smtClean="0">
                <a:solidFill>
                  <a:schemeClr val="bg1"/>
                </a:solidFill>
              </a:rPr>
              <a:t>semana</a:t>
            </a:r>
            <a:r>
              <a:rPr lang="en-GB" sz="3200" b="1" u="sng" dirty="0" smtClean="0">
                <a:solidFill>
                  <a:schemeClr val="bg1"/>
                </a:solidFill>
              </a:rPr>
              <a:t> </a:t>
            </a:r>
            <a:r>
              <a:rPr lang="en-GB" sz="3200" b="1" u="sng" dirty="0" err="1" smtClean="0">
                <a:solidFill>
                  <a:schemeClr val="bg1"/>
                </a:solidFill>
              </a:rPr>
              <a:t>pasado</a:t>
            </a:r>
            <a:r>
              <a:rPr lang="en-GB" sz="3200" b="1" dirty="0" smtClean="0">
                <a:solidFill>
                  <a:schemeClr val="bg1"/>
                </a:solidFill>
              </a:rPr>
              <a:t>?</a:t>
            </a:r>
            <a:endParaRPr lang="en-GB" sz="3200" b="1" dirty="0">
              <a:solidFill>
                <a:schemeClr val="bg1"/>
              </a:solidFill>
            </a:endParaRPr>
          </a:p>
        </p:txBody>
      </p:sp>
      <p:sp>
        <p:nvSpPr>
          <p:cNvPr id="3" name="Rounded Rectangular Callout 2"/>
          <p:cNvSpPr/>
          <p:nvPr/>
        </p:nvSpPr>
        <p:spPr>
          <a:xfrm>
            <a:off x="6228184" y="908720"/>
            <a:ext cx="2808312" cy="1296144"/>
          </a:xfrm>
          <a:prstGeom prst="wedgeRoundRectCallou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200" b="1" dirty="0" err="1" smtClean="0"/>
              <a:t>Sí</a:t>
            </a:r>
            <a:r>
              <a:rPr lang="en-GB" sz="3200" b="1" dirty="0" smtClean="0"/>
              <a:t>, </a:t>
            </a:r>
            <a:r>
              <a:rPr lang="en-GB" sz="3200" b="1" dirty="0" err="1" smtClean="0"/>
              <a:t>hice</a:t>
            </a:r>
            <a:r>
              <a:rPr lang="en-GB" sz="3200" b="1" dirty="0" smtClean="0"/>
              <a:t> el </a:t>
            </a:r>
            <a:r>
              <a:rPr lang="en-GB" sz="3200" b="1" dirty="0" err="1" smtClean="0"/>
              <a:t>ciclismo</a:t>
            </a:r>
            <a:r>
              <a:rPr lang="en-GB" sz="3200" b="1" dirty="0" smtClean="0"/>
              <a:t>.</a:t>
            </a:r>
            <a:endParaRPr lang="en-GB" sz="3200" b="1" dirty="0"/>
          </a:p>
        </p:txBody>
      </p:sp>
      <p:sp>
        <p:nvSpPr>
          <p:cNvPr id="4" name="Rounded Rectangular Callout 3"/>
          <p:cNvSpPr/>
          <p:nvPr/>
        </p:nvSpPr>
        <p:spPr>
          <a:xfrm>
            <a:off x="107504" y="4997648"/>
            <a:ext cx="2808312" cy="1296144"/>
          </a:xfrm>
          <a:prstGeom prst="wedgeRoundRectCallou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200" b="1" dirty="0" err="1" smtClean="0"/>
              <a:t>Sí</a:t>
            </a:r>
            <a:r>
              <a:rPr lang="en-GB" sz="3200" b="1" dirty="0" smtClean="0"/>
              <a:t>, </a:t>
            </a:r>
            <a:r>
              <a:rPr lang="en-GB" sz="3200" b="1" dirty="0" err="1" smtClean="0"/>
              <a:t>hice</a:t>
            </a:r>
            <a:r>
              <a:rPr lang="en-GB" sz="3200" b="1" dirty="0" smtClean="0"/>
              <a:t> la </a:t>
            </a:r>
            <a:r>
              <a:rPr lang="en-GB" sz="3200" b="1" dirty="0" err="1" smtClean="0"/>
              <a:t>natación</a:t>
            </a:r>
            <a:r>
              <a:rPr lang="en-GB" sz="3200" b="1" dirty="0" smtClean="0"/>
              <a:t>.</a:t>
            </a:r>
            <a:endParaRPr lang="en-GB" sz="3200" b="1" dirty="0"/>
          </a:p>
        </p:txBody>
      </p:sp>
      <p:sp>
        <p:nvSpPr>
          <p:cNvPr id="5" name="Rounded Rectangular Callout 4"/>
          <p:cNvSpPr/>
          <p:nvPr/>
        </p:nvSpPr>
        <p:spPr>
          <a:xfrm>
            <a:off x="3211405" y="2852936"/>
            <a:ext cx="2808312" cy="1296144"/>
          </a:xfrm>
          <a:prstGeom prst="wedgeRoundRectCallou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200" b="1" dirty="0" err="1" smtClean="0"/>
              <a:t>Sí</a:t>
            </a:r>
            <a:r>
              <a:rPr lang="en-GB" sz="3200" b="1" dirty="0" smtClean="0"/>
              <a:t>, </a:t>
            </a:r>
            <a:r>
              <a:rPr lang="en-GB" sz="3200" b="1" dirty="0" err="1" smtClean="0"/>
              <a:t>hice</a:t>
            </a:r>
            <a:r>
              <a:rPr lang="en-GB" sz="3200" b="1" dirty="0" smtClean="0"/>
              <a:t> la </a:t>
            </a:r>
            <a:r>
              <a:rPr lang="en-GB" sz="3200" b="1" dirty="0" err="1" smtClean="0"/>
              <a:t>gimnasia</a:t>
            </a:r>
            <a:r>
              <a:rPr lang="en-GB" sz="3200" b="1" dirty="0" smtClean="0"/>
              <a:t>.</a:t>
            </a:r>
            <a:endParaRPr lang="en-GB" sz="3200" b="1" dirty="0"/>
          </a:p>
        </p:txBody>
      </p:sp>
      <p:sp>
        <p:nvSpPr>
          <p:cNvPr id="6" name="Rounded Rectangular Callout 5"/>
          <p:cNvSpPr/>
          <p:nvPr/>
        </p:nvSpPr>
        <p:spPr>
          <a:xfrm>
            <a:off x="107504" y="939883"/>
            <a:ext cx="2808312" cy="1296144"/>
          </a:xfrm>
          <a:prstGeom prst="wedgeRoundRectCallou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200" b="1" dirty="0" err="1" smtClean="0"/>
              <a:t>Sí</a:t>
            </a:r>
            <a:r>
              <a:rPr lang="en-GB" sz="3200" b="1" dirty="0" smtClean="0"/>
              <a:t>, </a:t>
            </a:r>
            <a:r>
              <a:rPr lang="en-GB" sz="3200" b="1" dirty="0" err="1" smtClean="0"/>
              <a:t>jugué</a:t>
            </a:r>
            <a:r>
              <a:rPr lang="en-GB" sz="3200" b="1" dirty="0" smtClean="0"/>
              <a:t> al </a:t>
            </a:r>
            <a:r>
              <a:rPr lang="en-GB" sz="3200" b="1" dirty="0" err="1" smtClean="0"/>
              <a:t>fútbol</a:t>
            </a:r>
            <a:r>
              <a:rPr lang="en-GB" sz="3200" b="1" dirty="0" smtClean="0"/>
              <a:t>.</a:t>
            </a:r>
            <a:endParaRPr lang="en-GB" sz="3200" b="1" dirty="0"/>
          </a:p>
        </p:txBody>
      </p:sp>
      <p:sp>
        <p:nvSpPr>
          <p:cNvPr id="7" name="Rounded Rectangular Callout 6"/>
          <p:cNvSpPr/>
          <p:nvPr/>
        </p:nvSpPr>
        <p:spPr>
          <a:xfrm>
            <a:off x="6192995" y="4997648"/>
            <a:ext cx="2808312" cy="1296144"/>
          </a:xfrm>
          <a:prstGeom prst="wedgeRoundRectCallou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200" b="1" dirty="0" err="1" smtClean="0"/>
              <a:t>Sí</a:t>
            </a:r>
            <a:r>
              <a:rPr lang="en-GB" sz="3200" b="1" dirty="0" smtClean="0"/>
              <a:t>, </a:t>
            </a:r>
            <a:r>
              <a:rPr lang="en-GB" sz="3200" b="1" dirty="0" err="1" smtClean="0"/>
              <a:t>jugué</a:t>
            </a:r>
            <a:r>
              <a:rPr lang="en-GB" sz="3200" b="1" dirty="0" smtClean="0"/>
              <a:t> al </a:t>
            </a:r>
            <a:r>
              <a:rPr lang="en-GB" sz="3200" b="1" dirty="0" err="1" smtClean="0"/>
              <a:t>tenis</a:t>
            </a:r>
            <a:r>
              <a:rPr lang="en-GB" sz="3200" b="1" dirty="0" smtClean="0"/>
              <a:t>.</a:t>
            </a:r>
            <a:endParaRPr lang="en-GB" sz="3200" b="1" dirty="0"/>
          </a:p>
        </p:txBody>
      </p:sp>
      <p:sp>
        <p:nvSpPr>
          <p:cNvPr id="8" name="Rounded Rectangular Callout 7"/>
          <p:cNvSpPr/>
          <p:nvPr/>
        </p:nvSpPr>
        <p:spPr>
          <a:xfrm>
            <a:off x="6228184" y="2852936"/>
            <a:ext cx="2808312" cy="1296144"/>
          </a:xfrm>
          <a:prstGeom prst="wedgeRoundRectCallou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200" b="1" dirty="0" err="1" smtClean="0"/>
              <a:t>Sí</a:t>
            </a:r>
            <a:r>
              <a:rPr lang="en-GB" sz="3200" b="1" dirty="0" smtClean="0"/>
              <a:t>, </a:t>
            </a:r>
            <a:r>
              <a:rPr lang="en-GB" sz="3200" b="1" dirty="0" err="1" smtClean="0"/>
              <a:t>hice</a:t>
            </a:r>
            <a:r>
              <a:rPr lang="en-GB" sz="3200" b="1" dirty="0" smtClean="0"/>
              <a:t> el </a:t>
            </a:r>
            <a:r>
              <a:rPr lang="en-GB" sz="3200" b="1" dirty="0" err="1" smtClean="0"/>
              <a:t>atletismo</a:t>
            </a:r>
            <a:r>
              <a:rPr lang="en-GB" sz="3200" b="1" dirty="0" smtClean="0"/>
              <a:t>.</a:t>
            </a:r>
            <a:endParaRPr lang="en-GB" sz="3200" b="1" dirty="0"/>
          </a:p>
        </p:txBody>
      </p:sp>
      <p:sp>
        <p:nvSpPr>
          <p:cNvPr id="9" name="Rounded Rectangular Callout 8"/>
          <p:cNvSpPr/>
          <p:nvPr/>
        </p:nvSpPr>
        <p:spPr>
          <a:xfrm>
            <a:off x="107504" y="2861486"/>
            <a:ext cx="2808312" cy="1296144"/>
          </a:xfrm>
          <a:prstGeom prst="wedgeRoundRectCallou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200" b="1" dirty="0" err="1" smtClean="0"/>
              <a:t>Sí</a:t>
            </a:r>
            <a:r>
              <a:rPr lang="en-GB" sz="3200" b="1" dirty="0" smtClean="0"/>
              <a:t>, </a:t>
            </a:r>
            <a:r>
              <a:rPr lang="en-GB" sz="3200" b="1" dirty="0" err="1" smtClean="0"/>
              <a:t>monté</a:t>
            </a:r>
            <a:r>
              <a:rPr lang="en-GB" sz="3200" b="1" dirty="0" smtClean="0"/>
              <a:t> al </a:t>
            </a:r>
            <a:r>
              <a:rPr lang="en-GB" sz="3200" b="1" dirty="0" err="1" smtClean="0"/>
              <a:t>caballo</a:t>
            </a:r>
            <a:r>
              <a:rPr lang="en-GB" sz="3200" b="1" dirty="0" smtClean="0"/>
              <a:t>.</a:t>
            </a:r>
            <a:endParaRPr lang="en-GB" sz="3200" b="1" dirty="0"/>
          </a:p>
        </p:txBody>
      </p:sp>
      <p:sp>
        <p:nvSpPr>
          <p:cNvPr id="10" name="Rounded Rectangular Callout 9"/>
          <p:cNvSpPr/>
          <p:nvPr/>
        </p:nvSpPr>
        <p:spPr>
          <a:xfrm>
            <a:off x="3185592" y="4997648"/>
            <a:ext cx="2808312" cy="1296144"/>
          </a:xfrm>
          <a:prstGeom prst="wedgeRoundRectCallou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200" b="1" dirty="0" err="1" smtClean="0"/>
              <a:t>Sí</a:t>
            </a:r>
            <a:r>
              <a:rPr lang="en-GB" sz="3200" b="1" dirty="0" smtClean="0"/>
              <a:t>, </a:t>
            </a:r>
            <a:r>
              <a:rPr lang="en-GB" sz="3200" b="1" dirty="0" err="1" smtClean="0"/>
              <a:t>jugué</a:t>
            </a:r>
            <a:r>
              <a:rPr lang="en-GB" sz="3200" b="1" dirty="0" smtClean="0"/>
              <a:t> al hockey.</a:t>
            </a:r>
            <a:endParaRPr lang="en-GB" sz="3200" b="1" dirty="0"/>
          </a:p>
        </p:txBody>
      </p:sp>
      <p:sp>
        <p:nvSpPr>
          <p:cNvPr id="11" name="Rounded Rectangular Callout 10"/>
          <p:cNvSpPr/>
          <p:nvPr/>
        </p:nvSpPr>
        <p:spPr>
          <a:xfrm>
            <a:off x="3203848" y="939883"/>
            <a:ext cx="2808312" cy="1296144"/>
          </a:xfrm>
          <a:prstGeom prst="wedgeRoundRectCallou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200" b="1" dirty="0" err="1" smtClean="0"/>
              <a:t>Sí</a:t>
            </a:r>
            <a:r>
              <a:rPr lang="en-GB" sz="3200" b="1" dirty="0" smtClean="0"/>
              <a:t>, </a:t>
            </a:r>
            <a:r>
              <a:rPr lang="en-GB" sz="3200" b="1" dirty="0" err="1" smtClean="0"/>
              <a:t>hice</a:t>
            </a:r>
            <a:r>
              <a:rPr lang="en-GB" sz="3200" b="1" dirty="0" smtClean="0"/>
              <a:t> el </a:t>
            </a:r>
            <a:r>
              <a:rPr lang="en-GB" sz="3200" b="1" dirty="0" err="1" smtClean="0"/>
              <a:t>boxeo</a:t>
            </a:r>
            <a:r>
              <a:rPr lang="en-GB" sz="3200" b="1" dirty="0" smtClean="0"/>
              <a:t>.</a:t>
            </a:r>
            <a:endParaRPr lang="en-GB" sz="3200" b="1" dirty="0"/>
          </a:p>
        </p:txBody>
      </p:sp>
    </p:spTree>
    <p:extLst>
      <p:ext uri="{BB962C8B-B14F-4D97-AF65-F5344CB8AC3E}">
        <p14:creationId xmlns:p14="http://schemas.microsoft.com/office/powerpoint/2010/main" val="6168022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017" r="7315" b="12524"/>
          <a:stretch/>
        </p:blipFill>
        <p:spPr>
          <a:xfrm>
            <a:off x="6084166" y="4575818"/>
            <a:ext cx="3096345" cy="2299648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565"/>
          <a:stretch/>
        </p:blipFill>
        <p:spPr>
          <a:xfrm>
            <a:off x="0" y="10432"/>
            <a:ext cx="3014891" cy="2266440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093" t="9671" r="2571" b="5989"/>
          <a:stretch/>
        </p:blipFill>
        <p:spPr>
          <a:xfrm>
            <a:off x="3066749" y="2276872"/>
            <a:ext cx="3017419" cy="228148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305" r="4594"/>
          <a:stretch/>
        </p:blipFill>
        <p:spPr>
          <a:xfrm>
            <a:off x="3066749" y="4565904"/>
            <a:ext cx="3049320" cy="2292096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0007" b="12928"/>
          <a:stretch/>
        </p:blipFill>
        <p:spPr>
          <a:xfrm>
            <a:off x="0" y="2276872"/>
            <a:ext cx="3066749" cy="2289032"/>
          </a:xfrm>
          <a:prstGeom prst="rect">
            <a:avLst/>
          </a:prstGeom>
        </p:spPr>
      </p:pic>
      <p:grpSp>
        <p:nvGrpSpPr>
          <p:cNvPr id="9" name="Group 8"/>
          <p:cNvGrpSpPr/>
          <p:nvPr/>
        </p:nvGrpSpPr>
        <p:grpSpPr>
          <a:xfrm>
            <a:off x="6084168" y="2276872"/>
            <a:ext cx="3059832" cy="2281480"/>
            <a:chOff x="6084168" y="2276872"/>
            <a:chExt cx="3059832" cy="2281480"/>
          </a:xfrm>
        </p:grpSpPr>
        <p:sp>
          <p:nvSpPr>
            <p:cNvPr id="8" name="Rectangle 7"/>
            <p:cNvSpPr/>
            <p:nvPr/>
          </p:nvSpPr>
          <p:spPr>
            <a:xfrm>
              <a:off x="6084168" y="2276872"/>
              <a:ext cx="3059832" cy="2281480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pic>
          <p:nvPicPr>
            <p:cNvPr id="7" name="Picture 6"/>
            <p:cNvPicPr>
              <a:picLocks noChangeAspect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778692" y="2276872"/>
              <a:ext cx="1835939" cy="2281480"/>
            </a:xfrm>
            <a:prstGeom prst="rect">
              <a:avLst/>
            </a:prstGeom>
          </p:spPr>
        </p:pic>
      </p:grpSp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1133" t="4036" b="9354"/>
          <a:stretch/>
        </p:blipFill>
        <p:spPr>
          <a:xfrm>
            <a:off x="3066748" y="0"/>
            <a:ext cx="3017419" cy="2276872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575818"/>
            <a:ext cx="3066749" cy="2282181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 rotWithShape="1"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614" t="14921" r="7344"/>
          <a:stretch/>
        </p:blipFill>
        <p:spPr>
          <a:xfrm>
            <a:off x="6116069" y="10432"/>
            <a:ext cx="3008247" cy="2266440"/>
          </a:xfrm>
          <a:prstGeom prst="rect">
            <a:avLst/>
          </a:prstGeom>
        </p:spPr>
      </p:pic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23540701"/>
              </p:ext>
            </p:extLst>
          </p:nvPr>
        </p:nvGraphicFramePr>
        <p:xfrm>
          <a:off x="-6234" y="0"/>
          <a:ext cx="9150234" cy="6858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050078"/>
                <a:gridCol w="3050078"/>
                <a:gridCol w="3050078"/>
              </a:tblGrid>
              <a:tr h="2286000">
                <a:tc>
                  <a:txBody>
                    <a:bodyPr/>
                    <a:lstStyle/>
                    <a:p>
                      <a:endParaRPr lang="en-GB" dirty="0">
                        <a:ln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ln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ln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86000">
                <a:tc>
                  <a:txBody>
                    <a:bodyPr/>
                    <a:lstStyle/>
                    <a:p>
                      <a:endParaRPr lang="en-GB" dirty="0">
                        <a:ln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ln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ln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86000">
                <a:tc>
                  <a:txBody>
                    <a:bodyPr/>
                    <a:lstStyle/>
                    <a:p>
                      <a:endParaRPr lang="en-GB" dirty="0">
                        <a:ln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ln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ln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4" name="TextBox 13"/>
          <p:cNvSpPr txBox="1"/>
          <p:nvPr/>
        </p:nvSpPr>
        <p:spPr>
          <a:xfrm>
            <a:off x="0" y="1836113"/>
            <a:ext cx="9179496" cy="584775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3200" b="1" dirty="0" smtClean="0">
                <a:solidFill>
                  <a:schemeClr val="bg1"/>
                </a:solidFill>
              </a:rPr>
              <a:t>¿</a:t>
            </a:r>
            <a:r>
              <a:rPr lang="en-GB" sz="3200" b="1" dirty="0" err="1" smtClean="0">
                <a:solidFill>
                  <a:schemeClr val="bg1"/>
                </a:solidFill>
              </a:rPr>
              <a:t>Practicaste</a:t>
            </a:r>
            <a:r>
              <a:rPr lang="en-GB" sz="3200" b="1" dirty="0" smtClean="0">
                <a:solidFill>
                  <a:schemeClr val="bg1"/>
                </a:solidFill>
              </a:rPr>
              <a:t> </a:t>
            </a:r>
            <a:r>
              <a:rPr lang="en-GB" sz="3200" b="1" dirty="0" err="1" smtClean="0">
                <a:solidFill>
                  <a:schemeClr val="bg1"/>
                </a:solidFill>
              </a:rPr>
              <a:t>algún</a:t>
            </a:r>
            <a:r>
              <a:rPr lang="en-GB" sz="3200" b="1" dirty="0" smtClean="0">
                <a:solidFill>
                  <a:schemeClr val="bg1"/>
                </a:solidFill>
              </a:rPr>
              <a:t> </a:t>
            </a:r>
            <a:r>
              <a:rPr lang="en-GB" sz="3200" b="1" dirty="0" err="1" smtClean="0">
                <a:solidFill>
                  <a:schemeClr val="bg1"/>
                </a:solidFill>
              </a:rPr>
              <a:t>deporte</a:t>
            </a:r>
            <a:r>
              <a:rPr lang="en-GB" sz="3200" b="1" dirty="0" smtClean="0">
                <a:solidFill>
                  <a:schemeClr val="bg1"/>
                </a:solidFill>
              </a:rPr>
              <a:t> el fin de </a:t>
            </a:r>
            <a:r>
              <a:rPr lang="en-GB" sz="3200" b="1" dirty="0" err="1" smtClean="0">
                <a:solidFill>
                  <a:schemeClr val="bg1"/>
                </a:solidFill>
              </a:rPr>
              <a:t>semana</a:t>
            </a:r>
            <a:r>
              <a:rPr lang="en-GB" sz="3200" b="1" dirty="0" smtClean="0">
                <a:solidFill>
                  <a:schemeClr val="bg1"/>
                </a:solidFill>
              </a:rPr>
              <a:t> </a:t>
            </a:r>
            <a:r>
              <a:rPr lang="en-GB" sz="3200" b="1" dirty="0" err="1" smtClean="0">
                <a:solidFill>
                  <a:schemeClr val="bg1"/>
                </a:solidFill>
              </a:rPr>
              <a:t>pasado</a:t>
            </a:r>
            <a:r>
              <a:rPr lang="en-GB" sz="3200" b="1" dirty="0" smtClean="0">
                <a:solidFill>
                  <a:schemeClr val="bg1"/>
                </a:solidFill>
              </a:rPr>
              <a:t>?</a:t>
            </a:r>
            <a:endParaRPr lang="en-GB" sz="3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263882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017" r="7315" b="12524"/>
          <a:stretch/>
        </p:blipFill>
        <p:spPr>
          <a:xfrm>
            <a:off x="6084166" y="4575818"/>
            <a:ext cx="3096345" cy="2299648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565"/>
          <a:stretch/>
        </p:blipFill>
        <p:spPr>
          <a:xfrm>
            <a:off x="0" y="10432"/>
            <a:ext cx="3014891" cy="2266440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093" t="9671" r="2571" b="5989"/>
          <a:stretch/>
        </p:blipFill>
        <p:spPr>
          <a:xfrm>
            <a:off x="3066749" y="2276872"/>
            <a:ext cx="3017419" cy="228148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305" r="4594"/>
          <a:stretch/>
        </p:blipFill>
        <p:spPr>
          <a:xfrm>
            <a:off x="3066749" y="4565904"/>
            <a:ext cx="3049320" cy="2292096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0007" b="12928"/>
          <a:stretch/>
        </p:blipFill>
        <p:spPr>
          <a:xfrm>
            <a:off x="0" y="2276872"/>
            <a:ext cx="3066749" cy="2289032"/>
          </a:xfrm>
          <a:prstGeom prst="rect">
            <a:avLst/>
          </a:prstGeom>
        </p:spPr>
      </p:pic>
      <p:grpSp>
        <p:nvGrpSpPr>
          <p:cNvPr id="9" name="Group 8"/>
          <p:cNvGrpSpPr/>
          <p:nvPr/>
        </p:nvGrpSpPr>
        <p:grpSpPr>
          <a:xfrm>
            <a:off x="6084168" y="2276872"/>
            <a:ext cx="3059832" cy="2281480"/>
            <a:chOff x="6084168" y="2276872"/>
            <a:chExt cx="3059832" cy="2281480"/>
          </a:xfrm>
        </p:grpSpPr>
        <p:sp>
          <p:nvSpPr>
            <p:cNvPr id="8" name="Rectangle 7"/>
            <p:cNvSpPr/>
            <p:nvPr/>
          </p:nvSpPr>
          <p:spPr>
            <a:xfrm>
              <a:off x="6084168" y="2276872"/>
              <a:ext cx="3059832" cy="2281480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pic>
          <p:nvPicPr>
            <p:cNvPr id="7" name="Picture 6"/>
            <p:cNvPicPr>
              <a:picLocks noChangeAspect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778692" y="2276872"/>
              <a:ext cx="1835939" cy="2281480"/>
            </a:xfrm>
            <a:prstGeom prst="rect">
              <a:avLst/>
            </a:prstGeom>
          </p:spPr>
        </p:pic>
      </p:grpSp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1133" t="4036" b="9354"/>
          <a:stretch/>
        </p:blipFill>
        <p:spPr>
          <a:xfrm>
            <a:off x="3066748" y="0"/>
            <a:ext cx="3017419" cy="2276872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575818"/>
            <a:ext cx="3066749" cy="2282181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 rotWithShape="1"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614" t="14921" r="7344"/>
          <a:stretch/>
        </p:blipFill>
        <p:spPr>
          <a:xfrm>
            <a:off x="6116069" y="10432"/>
            <a:ext cx="3008247" cy="2266440"/>
          </a:xfrm>
          <a:prstGeom prst="rect">
            <a:avLst/>
          </a:prstGeom>
        </p:spPr>
      </p:pic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49616466"/>
              </p:ext>
            </p:extLst>
          </p:nvPr>
        </p:nvGraphicFramePr>
        <p:xfrm>
          <a:off x="-6234" y="0"/>
          <a:ext cx="9150234" cy="6858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050078"/>
                <a:gridCol w="3050078"/>
                <a:gridCol w="3050078"/>
              </a:tblGrid>
              <a:tr h="2286000">
                <a:tc>
                  <a:txBody>
                    <a:bodyPr/>
                    <a:lstStyle/>
                    <a:p>
                      <a:endParaRPr lang="en-GB" dirty="0">
                        <a:ln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ln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ln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86000">
                <a:tc>
                  <a:txBody>
                    <a:bodyPr/>
                    <a:lstStyle/>
                    <a:p>
                      <a:endParaRPr lang="en-GB" dirty="0">
                        <a:ln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ln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ln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86000">
                <a:tc>
                  <a:txBody>
                    <a:bodyPr/>
                    <a:lstStyle/>
                    <a:p>
                      <a:endParaRPr lang="en-GB" dirty="0">
                        <a:ln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ln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ln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4" name="TextBox 13"/>
          <p:cNvSpPr txBox="1"/>
          <p:nvPr/>
        </p:nvSpPr>
        <p:spPr>
          <a:xfrm>
            <a:off x="0" y="1836113"/>
            <a:ext cx="9179496" cy="584775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3200" b="1" dirty="0" smtClean="0">
                <a:solidFill>
                  <a:schemeClr val="bg1"/>
                </a:solidFill>
              </a:rPr>
              <a:t>¿</a:t>
            </a:r>
            <a:r>
              <a:rPr lang="en-GB" sz="3200" b="1" dirty="0" err="1" smtClean="0">
                <a:solidFill>
                  <a:schemeClr val="bg1"/>
                </a:solidFill>
              </a:rPr>
              <a:t>Practicaste</a:t>
            </a:r>
            <a:r>
              <a:rPr lang="en-GB" sz="3200" b="1" dirty="0" smtClean="0">
                <a:solidFill>
                  <a:schemeClr val="bg1"/>
                </a:solidFill>
              </a:rPr>
              <a:t> </a:t>
            </a:r>
            <a:r>
              <a:rPr lang="en-GB" sz="3200" b="1" dirty="0" err="1" smtClean="0">
                <a:solidFill>
                  <a:schemeClr val="bg1"/>
                </a:solidFill>
              </a:rPr>
              <a:t>algún</a:t>
            </a:r>
            <a:r>
              <a:rPr lang="en-GB" sz="3200" b="1" dirty="0" smtClean="0">
                <a:solidFill>
                  <a:schemeClr val="bg1"/>
                </a:solidFill>
              </a:rPr>
              <a:t> </a:t>
            </a:r>
            <a:r>
              <a:rPr lang="en-GB" sz="3200" b="1" dirty="0" err="1" smtClean="0">
                <a:solidFill>
                  <a:schemeClr val="bg1"/>
                </a:solidFill>
              </a:rPr>
              <a:t>deporte</a:t>
            </a:r>
            <a:r>
              <a:rPr lang="en-GB" sz="3200" b="1" dirty="0" smtClean="0">
                <a:solidFill>
                  <a:schemeClr val="bg1"/>
                </a:solidFill>
              </a:rPr>
              <a:t> el fin de </a:t>
            </a:r>
            <a:r>
              <a:rPr lang="en-GB" sz="3200" b="1" dirty="0" err="1" smtClean="0">
                <a:solidFill>
                  <a:schemeClr val="bg1"/>
                </a:solidFill>
              </a:rPr>
              <a:t>semana</a:t>
            </a:r>
            <a:r>
              <a:rPr lang="en-GB" sz="3200" b="1" dirty="0" smtClean="0">
                <a:solidFill>
                  <a:schemeClr val="bg1"/>
                </a:solidFill>
              </a:rPr>
              <a:t> </a:t>
            </a:r>
            <a:r>
              <a:rPr lang="en-GB" sz="3200" b="1" dirty="0" err="1" smtClean="0">
                <a:solidFill>
                  <a:schemeClr val="bg1"/>
                </a:solidFill>
              </a:rPr>
              <a:t>pasado</a:t>
            </a:r>
            <a:r>
              <a:rPr lang="en-GB" sz="3200" b="1" dirty="0" smtClean="0">
                <a:solidFill>
                  <a:schemeClr val="bg1"/>
                </a:solidFill>
              </a:rPr>
              <a:t>?</a:t>
            </a:r>
            <a:endParaRPr lang="en-GB" sz="3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093733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30" name="Picture 26" descr="Cove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16088" y="1235075"/>
            <a:ext cx="2290762" cy="8143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529" name="Picture 25" descr="Cover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09738" y="914400"/>
            <a:ext cx="1644650" cy="8524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528" name="Picture 24" descr="Cover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1638" y="228600"/>
            <a:ext cx="1816100" cy="15382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527" name="Picture 23" descr="Cover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4388" y="1506537"/>
            <a:ext cx="979487" cy="708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526" name="Picture 22" descr="Cover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3588" y="1933575"/>
            <a:ext cx="3808412" cy="17986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525" name="Picture 21" descr="Cover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550" y="4379912"/>
            <a:ext cx="1727200" cy="863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524" name="Picture 20" descr="Cover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9938" y="3576637"/>
            <a:ext cx="1566862" cy="4206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523" name="Picture 19" descr="Cover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1363" y="3155950"/>
            <a:ext cx="1201737" cy="5365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522" name="Picture 18" descr="Cover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" y="3449637"/>
            <a:ext cx="803275" cy="1019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521" name="Picture 17" descr="Cover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422650"/>
            <a:ext cx="4576763" cy="11287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520" name="Picture 16" descr="Cover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95588" y="5127625"/>
            <a:ext cx="1555750" cy="5984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519" name="Picture 15" descr="Cover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95588" y="4867275"/>
            <a:ext cx="2241550" cy="36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518" name="Picture 14" descr="Cover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95588" y="5105400"/>
            <a:ext cx="2762250" cy="2936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517" name="Picture 13" descr="Cover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11450" y="3438525"/>
            <a:ext cx="1865313" cy="1876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516" name="Picture 12" descr="Cover"/>
          <p:cNvPicPr>
            <a:picLocks noChangeAspect="1" noChangeArrowheads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8925" y="4589462"/>
            <a:ext cx="1339850" cy="492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515" name="Picture 11" descr="Cover"/>
          <p:cNvPicPr>
            <a:picLocks noChangeAspect="1" noChangeArrowheads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30988" y="4578350"/>
            <a:ext cx="1687512" cy="371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514" name="Picture 10" descr="Cover"/>
          <p:cNvPicPr>
            <a:picLocks noChangeAspect="1" noChangeArrowheads="1"/>
          </p:cNvPicPr>
          <p:nvPr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26225" y="4291012"/>
            <a:ext cx="1355725" cy="4048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513" name="Picture 9" descr="Cover"/>
          <p:cNvPicPr>
            <a:picLocks noChangeAspect="1" noChangeArrowheads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97650" y="3638550"/>
            <a:ext cx="935038" cy="10620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512" name="Picture 8" descr="Cover"/>
          <p:cNvPicPr>
            <a:picLocks noChangeAspect="1" noChangeArrowheads="1"/>
          </p:cNvPicPr>
          <p:nvPr/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29113" y="3438525"/>
            <a:ext cx="2463800" cy="1339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511" name="Picture 7" descr="Cover"/>
          <p:cNvPicPr>
            <a:picLocks noChangeAspect="1" noChangeArrowheads="1"/>
          </p:cNvPicPr>
          <p:nvPr/>
        </p:nvPicPr>
        <p:blipFill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85000" y="2033587"/>
            <a:ext cx="2152650" cy="13223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510" name="Picture 6" descr="Cover"/>
          <p:cNvPicPr>
            <a:picLocks noChangeAspect="1" noChangeArrowheads="1"/>
          </p:cNvPicPr>
          <p:nvPr/>
        </p:nvPicPr>
        <p:blipFill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29263" y="1279525"/>
            <a:ext cx="1704975" cy="1355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509" name="Picture 5" descr="Cover"/>
          <p:cNvPicPr>
            <a:picLocks noChangeAspect="1" noChangeArrowheads="1"/>
          </p:cNvPicPr>
          <p:nvPr/>
        </p:nvPicPr>
        <p:blipFill>
          <a:blip r:embed="rId2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29113" y="2354262"/>
            <a:ext cx="2938462" cy="13779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508" name="Picture 4" descr="Cover"/>
          <p:cNvPicPr>
            <a:picLocks noChangeAspect="1" noChangeArrowheads="1"/>
          </p:cNvPicPr>
          <p:nvPr/>
        </p:nvPicPr>
        <p:blipFill>
          <a:blip r:embed="rId2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87738" y="2832893"/>
            <a:ext cx="2056045" cy="1415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921853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215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15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7" dur="500"/>
                                        <p:tgtEl>
                                          <p:spTgt spid="215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215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215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215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215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215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7" dur="500"/>
                                        <p:tgtEl>
                                          <p:spTgt spid="215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2" dur="500"/>
                                        <p:tgtEl>
                                          <p:spTgt spid="215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215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215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215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2" dur="500"/>
                                        <p:tgtEl>
                                          <p:spTgt spid="215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500"/>
                                        <p:tgtEl>
                                          <p:spTgt spid="215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2" dur="500"/>
                                        <p:tgtEl>
                                          <p:spTgt spid="215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7" dur="500"/>
                                        <p:tgtEl>
                                          <p:spTgt spid="215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2" dur="500"/>
                                        <p:tgtEl>
                                          <p:spTgt spid="215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97" dur="500"/>
                                        <p:tgtEl>
                                          <p:spTgt spid="215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 nodeType="clickPar">
                      <p:stCondLst>
                        <p:cond delay="indefinite"/>
                      </p:stCondLst>
                      <p:childTnLst>
                        <p:par>
                          <p:cTn id="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2" dur="500"/>
                                        <p:tgtEl>
                                          <p:spTgt spid="215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 nodeType="clickPar">
                      <p:stCondLst>
                        <p:cond delay="indefinite"/>
                      </p:stCondLst>
                      <p:childTnLst>
                        <p:par>
                          <p:cTn id="1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7" dur="500"/>
                                        <p:tgtEl>
                                          <p:spTgt spid="215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 nodeType="clickPar">
                      <p:stCondLst>
                        <p:cond delay="indefinite"/>
                      </p:stCondLst>
                      <p:childTnLst>
                        <p:par>
                          <p:cTn id="10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2" dur="500"/>
                                        <p:tgtEl>
                                          <p:spTgt spid="215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 nodeType="clickPar">
                      <p:stCondLst>
                        <p:cond delay="indefinite"/>
                      </p:stCondLst>
                      <p:childTnLst>
                        <p:par>
                          <p:cTn id="1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7" dur="500"/>
                                        <p:tgtEl>
                                          <p:spTgt spid="215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01274768"/>
              </p:ext>
            </p:extLst>
          </p:nvPr>
        </p:nvGraphicFramePr>
        <p:xfrm>
          <a:off x="107504" y="551226"/>
          <a:ext cx="4176463" cy="300682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168351"/>
                <a:gridCol w="504056"/>
                <a:gridCol w="504056"/>
              </a:tblGrid>
              <a:tr h="575555">
                <a:tc>
                  <a:txBody>
                    <a:bodyPr/>
                    <a:lstStyle/>
                    <a:p>
                      <a:r>
                        <a:rPr lang="en-GB" dirty="0" smtClean="0"/>
                        <a:t>1  ¿</a:t>
                      </a:r>
                      <a:r>
                        <a:rPr lang="en-GB" dirty="0" err="1" smtClean="0"/>
                        <a:t>Practicaste</a:t>
                      </a:r>
                      <a:r>
                        <a:rPr lang="en-GB" baseline="0" dirty="0" smtClean="0"/>
                        <a:t> </a:t>
                      </a:r>
                      <a:r>
                        <a:rPr lang="en-GB" baseline="0" dirty="0" err="1" smtClean="0"/>
                        <a:t>algún</a:t>
                      </a:r>
                      <a:r>
                        <a:rPr lang="en-GB" baseline="0" dirty="0" smtClean="0"/>
                        <a:t> </a:t>
                      </a:r>
                      <a:r>
                        <a:rPr lang="en-GB" baseline="0" dirty="0" err="1" smtClean="0"/>
                        <a:t>deporte</a:t>
                      </a:r>
                      <a:r>
                        <a:rPr lang="en-GB" baseline="0" dirty="0" smtClean="0"/>
                        <a:t> el fin de </a:t>
                      </a:r>
                      <a:r>
                        <a:rPr lang="en-GB" baseline="0" dirty="0" err="1" smtClean="0"/>
                        <a:t>semana</a:t>
                      </a:r>
                      <a:r>
                        <a:rPr lang="en-GB" baseline="0" dirty="0" smtClean="0"/>
                        <a:t> </a:t>
                      </a:r>
                      <a:r>
                        <a:rPr lang="en-GB" baseline="0" dirty="0" err="1" smtClean="0"/>
                        <a:t>pasado</a:t>
                      </a:r>
                      <a:r>
                        <a:rPr lang="en-GB" baseline="0" dirty="0" smtClean="0"/>
                        <a:t>?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anchor="ctr"/>
                </a:tc>
              </a:tr>
              <a:tr h="575555">
                <a:tc>
                  <a:txBody>
                    <a:bodyPr/>
                    <a:lstStyle/>
                    <a:p>
                      <a:r>
                        <a:rPr lang="en-GB" dirty="0" smtClean="0"/>
                        <a:t>2  ¿</a:t>
                      </a:r>
                      <a:r>
                        <a:rPr lang="en-GB" dirty="0" err="1" smtClean="0"/>
                        <a:t>Dónde</a:t>
                      </a:r>
                      <a:r>
                        <a:rPr lang="en-GB" dirty="0" smtClean="0"/>
                        <a:t>?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anchor="ctr"/>
                </a:tc>
              </a:tr>
              <a:tr h="575555">
                <a:tc>
                  <a:txBody>
                    <a:bodyPr/>
                    <a:lstStyle/>
                    <a:p>
                      <a:r>
                        <a:rPr lang="en-GB" dirty="0" smtClean="0"/>
                        <a:t>3  ¿Con </a:t>
                      </a:r>
                      <a:r>
                        <a:rPr lang="en-GB" dirty="0" err="1" smtClean="0"/>
                        <a:t>quién</a:t>
                      </a:r>
                      <a:r>
                        <a:rPr lang="en-GB" dirty="0" smtClean="0"/>
                        <a:t>?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anchor="ctr"/>
                </a:tc>
              </a:tr>
              <a:tr h="57555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 smtClean="0"/>
                        <a:t>4  ¿</a:t>
                      </a:r>
                      <a:r>
                        <a:rPr lang="en-GB" dirty="0" err="1" smtClean="0"/>
                        <a:t>Qué</a:t>
                      </a:r>
                      <a:r>
                        <a:rPr lang="en-GB" dirty="0" smtClean="0"/>
                        <a:t> </a:t>
                      </a:r>
                      <a:r>
                        <a:rPr lang="en-GB" dirty="0" err="1" smtClean="0"/>
                        <a:t>tal</a:t>
                      </a:r>
                      <a:r>
                        <a:rPr lang="en-GB" dirty="0" smtClean="0"/>
                        <a:t> </a:t>
                      </a:r>
                      <a:r>
                        <a:rPr lang="en-GB" dirty="0" err="1" smtClean="0"/>
                        <a:t>fue</a:t>
                      </a:r>
                      <a:r>
                        <a:rPr lang="en-GB" dirty="0" smtClean="0"/>
                        <a:t>?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dirty="0" smtClean="0"/>
                    </a:p>
                  </a:txBody>
                  <a:tcPr anchor="ctr"/>
                </a:tc>
              </a:tr>
              <a:tr h="575555">
                <a:tc>
                  <a:txBody>
                    <a:bodyPr/>
                    <a:lstStyle/>
                    <a:p>
                      <a:r>
                        <a:rPr lang="en-GB" dirty="0" smtClean="0"/>
                        <a:t>5  ¿Y </a:t>
                      </a:r>
                      <a:r>
                        <a:rPr lang="en-GB" dirty="0" err="1" smtClean="0"/>
                        <a:t>qué</a:t>
                      </a:r>
                      <a:r>
                        <a:rPr lang="en-GB" dirty="0" smtClean="0"/>
                        <a:t> planes </a:t>
                      </a:r>
                      <a:r>
                        <a:rPr lang="en-GB" dirty="0" err="1" smtClean="0"/>
                        <a:t>tienes</a:t>
                      </a:r>
                      <a:r>
                        <a:rPr lang="en-GB" dirty="0" smtClean="0"/>
                        <a:t> </a:t>
                      </a:r>
                      <a:r>
                        <a:rPr lang="en-GB" dirty="0" err="1" smtClean="0"/>
                        <a:t>para</a:t>
                      </a:r>
                      <a:r>
                        <a:rPr lang="en-GB" dirty="0" smtClean="0"/>
                        <a:t> el </a:t>
                      </a:r>
                      <a:r>
                        <a:rPr lang="en-GB" dirty="0" err="1" smtClean="0"/>
                        <a:t>próximo</a:t>
                      </a:r>
                      <a:r>
                        <a:rPr lang="en-GB" dirty="0" smtClean="0"/>
                        <a:t> fin</a:t>
                      </a:r>
                      <a:r>
                        <a:rPr lang="en-GB" baseline="0" dirty="0" smtClean="0"/>
                        <a:t> de </a:t>
                      </a:r>
                      <a:r>
                        <a:rPr lang="en-GB" baseline="0" dirty="0" err="1" smtClean="0"/>
                        <a:t>semana</a:t>
                      </a:r>
                      <a:r>
                        <a:rPr lang="en-GB" baseline="0" dirty="0" smtClean="0"/>
                        <a:t>?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anchor="ctr"/>
                </a:tc>
              </a:tr>
            </a:tbl>
          </a:graphicData>
        </a:graphic>
      </p:graphicFrame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81064665"/>
              </p:ext>
            </p:extLst>
          </p:nvPr>
        </p:nvGraphicFramePr>
        <p:xfrm>
          <a:off x="4716016" y="404664"/>
          <a:ext cx="4320480" cy="13817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04056"/>
                <a:gridCol w="3816424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2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Answers with full sentence </a:t>
                      </a:r>
                      <a:r>
                        <a:rPr lang="en-GB" dirty="0" err="1" smtClean="0"/>
                        <a:t>inc.verb</a:t>
                      </a:r>
                      <a:r>
                        <a:rPr lang="en-GB" dirty="0" smtClean="0"/>
                        <a:t> / extra</a:t>
                      </a:r>
                      <a:r>
                        <a:rPr lang="en-GB" baseline="0" dirty="0" smtClean="0"/>
                        <a:t> detail</a:t>
                      </a:r>
                      <a:endParaRPr lang="en-GB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1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Answers with 1 or 2 words</a:t>
                      </a:r>
                      <a:endParaRPr lang="en-GB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0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Not able to answer</a:t>
                      </a:r>
                      <a:endParaRPr lang="en-GB" dirty="0"/>
                    </a:p>
                  </a:txBody>
                  <a:tcPr anchor="ctr"/>
                </a:tc>
              </a:tr>
            </a:tbl>
          </a:graphicData>
        </a:graphic>
      </p:graphicFrame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8508510"/>
              </p:ext>
            </p:extLst>
          </p:nvPr>
        </p:nvGraphicFramePr>
        <p:xfrm>
          <a:off x="4716016" y="1844824"/>
          <a:ext cx="4320480" cy="11125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04056"/>
                <a:gridCol w="3816424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2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Answers confidently, interacts well</a:t>
                      </a:r>
                      <a:endParaRPr lang="en-GB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1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Answers</a:t>
                      </a:r>
                      <a:r>
                        <a:rPr lang="en-GB" baseline="0" dirty="0" smtClean="0"/>
                        <a:t> but a little hesitant</a:t>
                      </a:r>
                      <a:endParaRPr lang="en-GB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0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Very</a:t>
                      </a:r>
                      <a:r>
                        <a:rPr lang="en-GB" baseline="0" dirty="0" smtClean="0"/>
                        <a:t> hesitant</a:t>
                      </a:r>
                      <a:endParaRPr lang="en-GB" dirty="0"/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4716016" y="44624"/>
            <a:ext cx="30963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 smtClean="0"/>
              <a:t>/4 each question</a:t>
            </a:r>
            <a:endParaRPr lang="en-GB" b="1" dirty="0"/>
          </a:p>
        </p:txBody>
      </p:sp>
      <p:sp>
        <p:nvSpPr>
          <p:cNvPr id="6" name="TextBox 5"/>
          <p:cNvSpPr txBox="1"/>
          <p:nvPr/>
        </p:nvSpPr>
        <p:spPr>
          <a:xfrm>
            <a:off x="3275855" y="191186"/>
            <a:ext cx="7200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 smtClean="0"/>
              <a:t>1st</a:t>
            </a:r>
            <a:endParaRPr lang="en-GB" b="1" dirty="0"/>
          </a:p>
        </p:txBody>
      </p:sp>
      <p:sp>
        <p:nvSpPr>
          <p:cNvPr id="7" name="TextBox 6"/>
          <p:cNvSpPr txBox="1"/>
          <p:nvPr/>
        </p:nvSpPr>
        <p:spPr>
          <a:xfrm>
            <a:off x="3779911" y="191186"/>
            <a:ext cx="7200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 smtClean="0"/>
              <a:t>2nd</a:t>
            </a:r>
            <a:endParaRPr lang="en-GB" b="1" dirty="0"/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33430649"/>
              </p:ext>
            </p:extLst>
          </p:nvPr>
        </p:nvGraphicFramePr>
        <p:xfrm>
          <a:off x="4716016" y="3068960"/>
          <a:ext cx="4320480" cy="11125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160240"/>
                <a:gridCol w="2160240"/>
              </a:tblGrid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Total points / 20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1</a:t>
                      </a:r>
                      <a:r>
                        <a:rPr lang="en-GB" baseline="30000" dirty="0" smtClean="0"/>
                        <a:t>st</a:t>
                      </a:r>
                      <a:r>
                        <a:rPr lang="en-GB" baseline="0" dirty="0" smtClean="0"/>
                        <a:t> attempt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2</a:t>
                      </a:r>
                      <a:r>
                        <a:rPr lang="en-GB" baseline="30000" dirty="0" smtClean="0"/>
                        <a:t>nd</a:t>
                      </a:r>
                      <a:r>
                        <a:rPr lang="en-GB" dirty="0" smtClean="0"/>
                        <a:t> attempt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2547040"/>
              </p:ext>
            </p:extLst>
          </p:nvPr>
        </p:nvGraphicFramePr>
        <p:xfrm>
          <a:off x="4716016" y="4293096"/>
          <a:ext cx="4320480" cy="244827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320480"/>
              </a:tblGrid>
              <a:tr h="489655">
                <a:tc>
                  <a:txBody>
                    <a:bodyPr/>
                    <a:lstStyle/>
                    <a:p>
                      <a:pPr algn="l"/>
                      <a:r>
                        <a:rPr lang="en-GB" dirty="0" smtClean="0"/>
                        <a:t>Feedback comment</a:t>
                      </a:r>
                      <a:endParaRPr lang="en-GB" dirty="0"/>
                    </a:p>
                  </a:txBody>
                  <a:tcPr anchor="ctr"/>
                </a:tc>
              </a:tr>
              <a:tr h="979309">
                <a:tc>
                  <a:txBody>
                    <a:bodyPr/>
                    <a:lstStyle/>
                    <a:p>
                      <a:pPr algn="l"/>
                      <a:r>
                        <a:rPr lang="en-GB" dirty="0" smtClean="0"/>
                        <a:t>What went well……..</a:t>
                      </a:r>
                      <a:endParaRPr lang="en-GB" dirty="0"/>
                    </a:p>
                  </a:txBody>
                  <a:tcPr/>
                </a:tc>
              </a:tr>
              <a:tr h="979309">
                <a:tc>
                  <a:txBody>
                    <a:bodyPr/>
                    <a:lstStyle/>
                    <a:p>
                      <a:pPr algn="l"/>
                      <a:r>
                        <a:rPr lang="en-GB" dirty="0" smtClean="0"/>
                        <a:t>Even better if………</a:t>
                      </a:r>
                      <a:endParaRPr lang="en-GB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179512" y="3789040"/>
            <a:ext cx="4320479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 smtClean="0"/>
              <a:t>Ideas for extra details!</a:t>
            </a: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>¡</a:t>
            </a:r>
            <a:r>
              <a:rPr lang="en-GB" dirty="0" err="1" smtClean="0"/>
              <a:t>Sí</a:t>
            </a:r>
            <a:r>
              <a:rPr lang="en-GB" dirty="0" smtClean="0"/>
              <a:t>, me </a:t>
            </a:r>
            <a:r>
              <a:rPr lang="en-GB" dirty="0" err="1" smtClean="0"/>
              <a:t>encanta</a:t>
            </a:r>
            <a:r>
              <a:rPr lang="en-GB" dirty="0" smtClean="0"/>
              <a:t> el </a:t>
            </a:r>
            <a:r>
              <a:rPr lang="en-GB" dirty="0" err="1" smtClean="0"/>
              <a:t>deporte</a:t>
            </a:r>
            <a:r>
              <a:rPr lang="en-GB" dirty="0" smtClean="0"/>
              <a:t>!</a:t>
            </a:r>
            <a:br>
              <a:rPr lang="en-GB" dirty="0" smtClean="0"/>
            </a:br>
            <a:r>
              <a:rPr lang="en-GB" dirty="0" smtClean="0"/>
              <a:t>¡</a:t>
            </a:r>
            <a:r>
              <a:rPr lang="en-GB" dirty="0" err="1" smtClean="0"/>
              <a:t>Sí</a:t>
            </a:r>
            <a:r>
              <a:rPr lang="en-GB" dirty="0" smtClean="0"/>
              <a:t>, </a:t>
            </a:r>
            <a:r>
              <a:rPr lang="en-GB" dirty="0" err="1" smtClean="0"/>
              <a:t>por</a:t>
            </a:r>
            <a:r>
              <a:rPr lang="en-GB" dirty="0" smtClean="0"/>
              <a:t> </a:t>
            </a:r>
            <a:r>
              <a:rPr lang="en-GB" dirty="0" err="1" smtClean="0"/>
              <a:t>supuesto</a:t>
            </a:r>
            <a:r>
              <a:rPr lang="en-GB" dirty="0" smtClean="0"/>
              <a:t>!</a:t>
            </a:r>
            <a:br>
              <a:rPr lang="en-GB" dirty="0" smtClean="0"/>
            </a:br>
            <a:r>
              <a:rPr lang="en-GB" dirty="0" smtClean="0"/>
              <a:t>Lo </a:t>
            </a:r>
            <a:r>
              <a:rPr lang="en-GB" dirty="0" err="1" smtClean="0"/>
              <a:t>jugué</a:t>
            </a:r>
            <a:r>
              <a:rPr lang="en-GB" dirty="0" smtClean="0"/>
              <a:t> – I played it….</a:t>
            </a:r>
            <a:br>
              <a:rPr lang="en-GB" dirty="0" smtClean="0"/>
            </a:br>
            <a:r>
              <a:rPr lang="en-GB" dirty="0" smtClean="0"/>
              <a:t>Lo </a:t>
            </a:r>
            <a:r>
              <a:rPr lang="en-GB" dirty="0" err="1" smtClean="0"/>
              <a:t>hice</a:t>
            </a:r>
            <a:r>
              <a:rPr lang="en-GB" dirty="0" smtClean="0"/>
              <a:t> – I did it…</a:t>
            </a:r>
            <a:br>
              <a:rPr lang="en-GB" dirty="0" smtClean="0"/>
            </a:br>
            <a:r>
              <a:rPr lang="en-GB" dirty="0" err="1" smtClean="0"/>
              <a:t>que</a:t>
            </a:r>
            <a:r>
              <a:rPr lang="en-GB" dirty="0" smtClean="0"/>
              <a:t> se </a:t>
            </a:r>
            <a:r>
              <a:rPr lang="en-GB" dirty="0" err="1" smtClean="0"/>
              <a:t>llaman</a:t>
            </a:r>
            <a:r>
              <a:rPr lang="en-GB" dirty="0" smtClean="0"/>
              <a:t> … - who are called…</a:t>
            </a:r>
            <a:br>
              <a:rPr lang="en-GB" dirty="0" smtClean="0"/>
            </a:br>
            <a:r>
              <a:rPr lang="en-GB" dirty="0" err="1" smtClean="0"/>
              <a:t>Es</a:t>
            </a:r>
            <a:r>
              <a:rPr lang="en-GB" dirty="0" smtClean="0"/>
              <a:t> </a:t>
            </a:r>
            <a:r>
              <a:rPr lang="en-GB" dirty="0" err="1" smtClean="0"/>
              <a:t>siempre</a:t>
            </a:r>
            <a:r>
              <a:rPr lang="en-GB" dirty="0" smtClean="0"/>
              <a:t> </a:t>
            </a:r>
            <a:r>
              <a:rPr lang="en-GB" dirty="0" err="1" smtClean="0"/>
              <a:t>así</a:t>
            </a:r>
            <a:r>
              <a:rPr lang="en-GB" dirty="0" smtClean="0"/>
              <a:t> – it’s always like that</a:t>
            </a:r>
            <a:br>
              <a:rPr lang="en-GB" dirty="0" smtClean="0"/>
            </a:br>
            <a:r>
              <a:rPr lang="en-GB" dirty="0" smtClean="0"/>
              <a:t>No lo </a:t>
            </a:r>
            <a:r>
              <a:rPr lang="en-GB" dirty="0" err="1" smtClean="0"/>
              <a:t>sé</a:t>
            </a:r>
            <a:r>
              <a:rPr lang="en-GB" dirty="0" smtClean="0"/>
              <a:t> </a:t>
            </a:r>
            <a:r>
              <a:rPr lang="en-GB" dirty="0" err="1" smtClean="0"/>
              <a:t>exactamente</a:t>
            </a:r>
            <a:r>
              <a:rPr lang="en-GB" dirty="0"/>
              <a:t> </a:t>
            </a:r>
            <a:r>
              <a:rPr lang="en-GB" dirty="0" smtClean="0"/>
              <a:t>– I don’t exactly know</a:t>
            </a:r>
            <a:br>
              <a:rPr lang="en-GB" dirty="0" smtClean="0"/>
            </a:br>
            <a:r>
              <a:rPr lang="en-GB" dirty="0" err="1" smtClean="0"/>
              <a:t>Pienso</a:t>
            </a:r>
            <a:r>
              <a:rPr lang="en-GB" dirty="0" smtClean="0"/>
              <a:t> </a:t>
            </a:r>
            <a:r>
              <a:rPr lang="en-GB" dirty="0" err="1" smtClean="0"/>
              <a:t>que</a:t>
            </a:r>
            <a:r>
              <a:rPr lang="en-GB" dirty="0" smtClean="0"/>
              <a:t> – I think that</a:t>
            </a:r>
          </a:p>
          <a:p>
            <a:r>
              <a:rPr lang="en-GB" dirty="0" err="1" smtClean="0"/>
              <a:t>Bueno</a:t>
            </a:r>
            <a:r>
              <a:rPr lang="en-GB" dirty="0" smtClean="0"/>
              <a:t>… - Well…</a:t>
            </a:r>
            <a:br>
              <a:rPr lang="en-GB" dirty="0" smtClean="0"/>
            </a:b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084373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474</Words>
  <Application>Microsoft Office PowerPoint</Application>
  <PresentationFormat>On-screen Show (4:3)</PresentationFormat>
  <Paragraphs>110</Paragraphs>
  <Slides>9</Slides>
  <Notes>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Repaso</vt:lpstr>
      <vt:lpstr>Connect-4</vt:lpstr>
      <vt:lpstr>Los deportes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Repaso</dc:title>
  <dc:creator>Mark Dawes</dc:creator>
  <cp:lastModifiedBy>Mark Dawes</cp:lastModifiedBy>
  <cp:revision>3</cp:revision>
  <dcterms:created xsi:type="dcterms:W3CDTF">2012-04-12T13:12:18Z</dcterms:created>
  <dcterms:modified xsi:type="dcterms:W3CDTF">2012-04-12T13:27:29Z</dcterms:modified>
</cp:coreProperties>
</file>