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4" r:id="rId3"/>
    <p:sldId id="265" r:id="rId4"/>
    <p:sldId id="256" r:id="rId5"/>
    <p:sldId id="258" r:id="rId6"/>
    <p:sldId id="261" r:id="rId7"/>
    <p:sldId id="257" r:id="rId8"/>
    <p:sldId id="263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5C56B-87F8-4D87-AC75-192B7CE87330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E6DAD-1149-4E8B-875B-F61B982C0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91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a fun activity to start the revision process.  If they have never done this one before, use the Uno – Dos – </a:t>
            </a:r>
            <a:r>
              <a:rPr lang="en-GB" dirty="0" err="1" smtClean="0"/>
              <a:t>Tres</a:t>
            </a:r>
            <a:r>
              <a:rPr lang="en-GB" baseline="0" dirty="0" smtClean="0"/>
              <a:t> to get them into the swing of it.  The next slide should be something they can memorise quickly (like lines from a play) and have fun delivering with different tones of voice</a:t>
            </a:r>
            <a:r>
              <a:rPr lang="en-GB" baseline="0" smtClean="0"/>
              <a:t>/ mood etc..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6DAD-1149-4E8B-875B-F61B982C0E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71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6EB448-7227-47C0-A9C0-B3EFCFA74E96}" type="slidenum">
              <a:rPr lang="en-GB"/>
              <a:pPr/>
              <a:t>7</a:t>
            </a:fld>
            <a:endParaRPr lang="en-GB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Two teams, volunteers take turns to pick a square and give the appropriate </a:t>
            </a:r>
            <a:r>
              <a:rPr lang="en-GB" dirty="0" smtClean="0"/>
              <a:t>Spanish </a:t>
            </a:r>
            <a:r>
              <a:rPr lang="en-GB" dirty="0"/>
              <a:t>word/phrase to claim that square.  Must build up from bottom of grid – aim is to get four in a row before the other team.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89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03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53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98639F-B054-45DE-95D1-45B1EA42DC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7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7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69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4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02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98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4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09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7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F870-4F16-455F-A4CF-1D9E4B3BCBE5}" type="datetimeFigureOut">
              <a:rPr lang="en-GB" smtClean="0"/>
              <a:t>12/04/2012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3146E-389C-4BBF-A1E8-676ADCA34C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9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quizlet.com/6985620/gcse-free-time-2-flash-cards/" TargetMode="External"/><Relationship Id="rId2" Type="http://schemas.openxmlformats.org/officeDocument/2006/relationships/hyperlink" Target="http://quizlet.com/6985581/gcse-spanish-free-time-1-flash-card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quizlet.com/6985620/gcse-free-time-2-flash-cards/" TargetMode="External"/><Relationship Id="rId2" Type="http://schemas.openxmlformats.org/officeDocument/2006/relationships/hyperlink" Target="http://quizlet.com/6985581/gcse-spanish-free-time-1-flash-cards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en-GB" sz="9600" b="1" dirty="0" err="1" smtClean="0"/>
              <a:t>Repaso</a:t>
            </a:r>
            <a:endParaRPr lang="fr-FR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14" y="4869160"/>
            <a:ext cx="7644753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Hoy </a:t>
            </a:r>
            <a:r>
              <a:rPr lang="en-GB" b="1" dirty="0" err="1" smtClean="0">
                <a:solidFill>
                  <a:srgbClr val="0070C0"/>
                </a:solidFill>
              </a:rPr>
              <a:t>vamos</a:t>
            </a:r>
            <a:r>
              <a:rPr lang="en-GB" b="1" dirty="0" smtClean="0">
                <a:solidFill>
                  <a:srgbClr val="0070C0"/>
                </a:solidFill>
              </a:rPr>
              <a:t> a:</a:t>
            </a:r>
            <a:endParaRPr lang="fr-FR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repasar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cómo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dar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opiniones</a:t>
            </a:r>
            <a:endParaRPr lang="en-GB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repasar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cómo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usar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unos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verbos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esenciales</a:t>
            </a:r>
            <a:endParaRPr lang="en-GB" b="1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957641">
            <a:off x="256719" y="3005939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/>
              <a:t>o</a:t>
            </a:r>
            <a:r>
              <a:rPr lang="en-GB" sz="4800" b="1" dirty="0" err="1" smtClean="0"/>
              <a:t>piniones</a:t>
            </a:r>
            <a:endParaRPr lang="fr-FR" sz="4800" b="1" dirty="0"/>
          </a:p>
        </p:txBody>
      </p:sp>
      <p:sp>
        <p:nvSpPr>
          <p:cNvPr id="5" name="TextBox 4"/>
          <p:cNvSpPr txBox="1"/>
          <p:nvPr/>
        </p:nvSpPr>
        <p:spPr>
          <a:xfrm rot="21210521">
            <a:off x="1136075" y="918621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expresiones</a:t>
            </a:r>
            <a:r>
              <a:rPr lang="en-GB" sz="4800" b="1" dirty="0" smtClean="0"/>
              <a:t> de </a:t>
            </a:r>
            <a:r>
              <a:rPr lang="en-GB" sz="4800" b="1" dirty="0" err="1" smtClean="0"/>
              <a:t>frecuencia</a:t>
            </a:r>
            <a:endParaRPr lang="fr-FR" sz="4800" b="1" dirty="0"/>
          </a:p>
        </p:txBody>
      </p:sp>
      <p:sp>
        <p:nvSpPr>
          <p:cNvPr id="6" name="TextBox 5"/>
          <p:cNvSpPr txBox="1"/>
          <p:nvPr/>
        </p:nvSpPr>
        <p:spPr>
          <a:xfrm rot="1195329">
            <a:off x="4013062" y="4889031"/>
            <a:ext cx="8271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err="1" smtClean="0"/>
              <a:t>verbos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esenciales</a:t>
            </a:r>
            <a:endParaRPr lang="fr-FR" sz="4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772816"/>
            <a:ext cx="1790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27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873705"/>
              </p:ext>
            </p:extLst>
          </p:nvPr>
        </p:nvGraphicFramePr>
        <p:xfrm>
          <a:off x="179512" y="260648"/>
          <a:ext cx="8732084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6042"/>
                <a:gridCol w="436604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read books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go shopping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swim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play football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play tennis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go to the cinema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download music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watch </a:t>
                      </a:r>
                      <a:r>
                        <a:rPr lang="en-GB" sz="2000" dirty="0" err="1" smtClean="0"/>
                        <a:t>tv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listen</a:t>
                      </a:r>
                      <a:r>
                        <a:rPr lang="en-GB" sz="2000" baseline="0" dirty="0" smtClean="0"/>
                        <a:t> to music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</a:t>
                      </a:r>
                      <a:r>
                        <a:rPr lang="en-GB" sz="2000" baseline="0" dirty="0" smtClean="0"/>
                        <a:t> go out with friends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482324"/>
              </p:ext>
            </p:extLst>
          </p:nvPr>
        </p:nvGraphicFramePr>
        <p:xfrm>
          <a:off x="4499992" y="4293096"/>
          <a:ext cx="442849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4"/>
                <a:gridCol w="205222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can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Puedo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want to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Quiero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have to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Tengo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que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hot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calor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cold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frío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sunny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sol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10925"/>
              </p:ext>
            </p:extLst>
          </p:nvPr>
        </p:nvGraphicFramePr>
        <p:xfrm>
          <a:off x="323528" y="4797152"/>
          <a:ext cx="396044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220"/>
                <a:gridCol w="19802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escuchar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música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nadar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descargar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música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ir</a:t>
                      </a:r>
                      <a:r>
                        <a:rPr lang="en-GB" sz="1600" dirty="0" smtClean="0"/>
                        <a:t> de </a:t>
                      </a:r>
                      <a:r>
                        <a:rPr lang="en-GB" sz="1600" dirty="0" err="1" smtClean="0"/>
                        <a:t>compras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ir</a:t>
                      </a:r>
                      <a:r>
                        <a:rPr lang="en-GB" sz="1600" baseline="0" dirty="0" smtClean="0"/>
                        <a:t> al cine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leer </a:t>
                      </a:r>
                      <a:r>
                        <a:rPr lang="en-GB" sz="1600" dirty="0" err="1" smtClean="0"/>
                        <a:t>libros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jugar</a:t>
                      </a:r>
                      <a:r>
                        <a:rPr lang="en-GB" sz="1600" dirty="0" smtClean="0"/>
                        <a:t> al </a:t>
                      </a:r>
                      <a:r>
                        <a:rPr lang="en-GB" sz="1600" dirty="0" err="1" smtClean="0"/>
                        <a:t>tenis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salir</a:t>
                      </a:r>
                      <a:r>
                        <a:rPr lang="en-GB" sz="1600" dirty="0" smtClean="0"/>
                        <a:t> con amigos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jugar</a:t>
                      </a:r>
                      <a:r>
                        <a:rPr lang="en-GB" sz="1600" dirty="0" smtClean="0"/>
                        <a:t> al </a:t>
                      </a:r>
                      <a:r>
                        <a:rPr lang="en-GB" sz="1600" dirty="0" err="1" smtClean="0"/>
                        <a:t>fútbol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ver</a:t>
                      </a:r>
                      <a:r>
                        <a:rPr lang="en-GB" sz="1600" dirty="0" smtClean="0"/>
                        <a:t> la </a:t>
                      </a:r>
                      <a:r>
                        <a:rPr lang="en-GB" sz="1600" dirty="0" err="1" smtClean="0"/>
                        <a:t>tele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435581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Choose from these for the table above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61348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 </a:t>
            </a:r>
            <a:r>
              <a:rPr lang="en-GB" dirty="0" err="1" smtClean="0"/>
              <a:t>empezar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Persona 1:  </a:t>
            </a:r>
            <a:r>
              <a:rPr lang="en-GB" b="1" dirty="0" smtClean="0"/>
              <a:t>Uno</a:t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 2:  </a:t>
            </a:r>
            <a:r>
              <a:rPr lang="en-GB" b="1" dirty="0" smtClean="0"/>
              <a:t>Dos</a:t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 1:  </a:t>
            </a:r>
            <a:r>
              <a:rPr lang="en-GB" b="1" dirty="0" err="1" smtClean="0"/>
              <a:t>Tres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267201"/>
            <a:ext cx="834248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1.  En </a:t>
            </a:r>
            <a:r>
              <a:rPr lang="en-GB" sz="2400" b="1" dirty="0" err="1" smtClean="0"/>
              <a:t>vez</a:t>
            </a:r>
            <a:r>
              <a:rPr lang="en-GB" sz="2400" b="1" dirty="0" smtClean="0"/>
              <a:t> de </a:t>
            </a:r>
            <a:r>
              <a:rPr lang="en-GB" sz="2400" b="1" dirty="0" err="1" smtClean="0"/>
              <a:t>decir</a:t>
            </a:r>
            <a:r>
              <a:rPr lang="en-GB" sz="2400" b="1" dirty="0" smtClean="0"/>
              <a:t> la </a:t>
            </a:r>
            <a:r>
              <a:rPr lang="en-GB" sz="2400" b="1" dirty="0" err="1" smtClean="0"/>
              <a:t>palabra</a:t>
            </a:r>
            <a:r>
              <a:rPr lang="en-GB" sz="2400" b="1" dirty="0" smtClean="0"/>
              <a:t> ‘dos’, da </a:t>
            </a:r>
            <a:r>
              <a:rPr lang="en-GB" sz="2400" b="1" dirty="0" err="1" smtClean="0"/>
              <a:t>una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palmada</a:t>
            </a:r>
            <a:r>
              <a:rPr lang="en-GB" sz="2400" b="1" dirty="0" smtClean="0"/>
              <a:t>.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199" y="4995334"/>
            <a:ext cx="834248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1.  En </a:t>
            </a:r>
            <a:r>
              <a:rPr lang="en-GB" sz="2400" b="1" dirty="0" err="1" smtClean="0"/>
              <a:t>vez</a:t>
            </a:r>
            <a:r>
              <a:rPr lang="en-GB" sz="2400" b="1" dirty="0" smtClean="0"/>
              <a:t> de </a:t>
            </a:r>
            <a:r>
              <a:rPr lang="en-GB" sz="2400" b="1" dirty="0" err="1" smtClean="0"/>
              <a:t>decir</a:t>
            </a:r>
            <a:r>
              <a:rPr lang="en-GB" sz="2400" b="1" dirty="0" smtClean="0"/>
              <a:t> la </a:t>
            </a:r>
            <a:r>
              <a:rPr lang="en-GB" sz="2400" b="1" dirty="0" err="1" smtClean="0"/>
              <a:t>palabra</a:t>
            </a:r>
            <a:r>
              <a:rPr lang="en-GB" sz="2400" b="1" dirty="0" smtClean="0"/>
              <a:t> ‘</a:t>
            </a:r>
            <a:r>
              <a:rPr lang="en-GB" sz="2400" b="1" dirty="0" err="1" smtClean="0"/>
              <a:t>tres</a:t>
            </a:r>
            <a:r>
              <a:rPr lang="en-GB" sz="2400" b="1" dirty="0" smtClean="0"/>
              <a:t>’, </a:t>
            </a:r>
            <a:r>
              <a:rPr lang="en-GB" sz="2400" b="1" dirty="0" err="1" smtClean="0"/>
              <a:t>salta</a:t>
            </a:r>
            <a:r>
              <a:rPr lang="en-GB" sz="2400" b="1" dirty="0" smtClean="0"/>
              <a:t>.</a:t>
            </a:r>
            <a:endParaRPr lang="en-GB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276" y="3506077"/>
            <a:ext cx="1343724" cy="1222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585" y="4728866"/>
            <a:ext cx="1677106" cy="16771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88640"/>
            <a:ext cx="1587511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98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¡Un </a:t>
            </a:r>
            <a:r>
              <a:rPr lang="en-GB" b="1" dirty="0" err="1" smtClean="0"/>
              <a:t>poco</a:t>
            </a:r>
            <a:r>
              <a:rPr lang="en-GB" b="1" dirty="0" smtClean="0"/>
              <a:t> de </a:t>
            </a:r>
            <a:r>
              <a:rPr lang="en-GB" b="1" dirty="0" err="1" smtClean="0"/>
              <a:t>teatro</a:t>
            </a:r>
            <a:r>
              <a:rPr lang="en-GB" b="1" dirty="0" smtClean="0"/>
              <a:t>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578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Persona 1:  </a:t>
            </a:r>
            <a:r>
              <a:rPr lang="en-GB" b="1" dirty="0" smtClean="0"/>
              <a:t>¿</a:t>
            </a:r>
            <a:r>
              <a:rPr lang="en-GB" b="1" dirty="0" err="1" smtClean="0"/>
              <a:t>Qué</a:t>
            </a:r>
            <a:r>
              <a:rPr lang="en-GB" b="1" dirty="0" smtClean="0"/>
              <a:t> </a:t>
            </a:r>
            <a:r>
              <a:rPr lang="en-GB" b="1" dirty="0" err="1" smtClean="0"/>
              <a:t>deportes</a:t>
            </a:r>
            <a:r>
              <a:rPr lang="en-GB" b="1" dirty="0" smtClean="0"/>
              <a:t>  </a:t>
            </a:r>
            <a:r>
              <a:rPr lang="en-GB" b="1" dirty="0" err="1" smtClean="0"/>
              <a:t>te</a:t>
            </a:r>
            <a:r>
              <a:rPr lang="en-GB" b="1" dirty="0" smtClean="0"/>
              <a:t> </a:t>
            </a:r>
            <a:r>
              <a:rPr lang="en-GB" b="1" dirty="0" err="1" smtClean="0"/>
              <a:t>gustan</a:t>
            </a:r>
            <a:r>
              <a:rPr lang="en-GB" b="1" dirty="0" smtClean="0"/>
              <a:t>?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 2: </a:t>
            </a:r>
            <a:r>
              <a:rPr lang="en-GB" b="1" dirty="0" smtClean="0"/>
              <a:t> </a:t>
            </a:r>
            <a:r>
              <a:rPr lang="en-GB" b="1" dirty="0" err="1" smtClean="0"/>
              <a:t>Pues</a:t>
            </a:r>
            <a:r>
              <a:rPr lang="en-GB" b="1" dirty="0" smtClean="0"/>
              <a:t>, me </a:t>
            </a:r>
            <a:r>
              <a:rPr lang="en-GB" b="1" dirty="0" err="1" smtClean="0"/>
              <a:t>gustan</a:t>
            </a:r>
            <a:r>
              <a:rPr lang="en-GB" b="1" dirty="0" smtClean="0"/>
              <a:t> mucho los </a:t>
            </a:r>
            <a:r>
              <a:rPr lang="en-GB" b="1" dirty="0" err="1" smtClean="0"/>
              <a:t>deportes</a:t>
            </a:r>
            <a:r>
              <a:rPr lang="en-GB" b="1" dirty="0" smtClean="0"/>
              <a:t> </a:t>
            </a:r>
            <a:r>
              <a:rPr lang="en-GB" b="1" dirty="0" err="1" smtClean="0"/>
              <a:t>individuales</a:t>
            </a:r>
            <a:r>
              <a:rPr lang="en-GB" b="1" dirty="0" smtClean="0"/>
              <a:t>.</a:t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 1: ¡</a:t>
            </a:r>
            <a:r>
              <a:rPr lang="en-GB" b="1" dirty="0" smtClean="0"/>
              <a:t>Los </a:t>
            </a:r>
            <a:r>
              <a:rPr lang="en-GB" b="1" dirty="0" err="1" smtClean="0"/>
              <a:t>deportes</a:t>
            </a:r>
            <a:r>
              <a:rPr lang="en-GB" b="1" dirty="0" smtClean="0"/>
              <a:t> </a:t>
            </a:r>
            <a:r>
              <a:rPr lang="en-GB" b="1" dirty="0" err="1" smtClean="0"/>
              <a:t>individuales</a:t>
            </a:r>
            <a:r>
              <a:rPr lang="en-GB" b="1" dirty="0" smtClean="0"/>
              <a:t>! </a:t>
            </a:r>
            <a:r>
              <a:rPr lang="en-GB" dirty="0" smtClean="0"/>
              <a:t>¡</a:t>
            </a:r>
            <a:r>
              <a:rPr lang="en-GB" b="1" dirty="0" err="1" smtClean="0"/>
              <a:t>Yo</a:t>
            </a:r>
            <a:r>
              <a:rPr lang="en-GB" b="1" dirty="0" smtClean="0"/>
              <a:t> </a:t>
            </a:r>
            <a:r>
              <a:rPr lang="en-GB" b="1" dirty="0" err="1" smtClean="0"/>
              <a:t>prefiero</a:t>
            </a:r>
            <a:r>
              <a:rPr lang="en-GB" b="1" dirty="0" smtClean="0"/>
              <a:t> los </a:t>
            </a:r>
            <a:r>
              <a:rPr lang="en-GB" b="1" dirty="0" err="1" smtClean="0"/>
              <a:t>deportes</a:t>
            </a:r>
            <a:r>
              <a:rPr lang="en-GB" b="1" dirty="0" smtClean="0"/>
              <a:t> de </a:t>
            </a:r>
            <a:r>
              <a:rPr lang="en-GB" b="1" dirty="0" err="1" smtClean="0"/>
              <a:t>equipo</a:t>
            </a:r>
            <a:r>
              <a:rPr lang="en-GB" b="1" dirty="0" smtClean="0"/>
              <a:t>!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020" y="5020546"/>
            <a:ext cx="896888" cy="8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963269"/>
            <a:ext cx="996702" cy="996702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58032"/>
            <a:ext cx="1985416" cy="1152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484" y="1335494"/>
            <a:ext cx="1112912" cy="111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587511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974028"/>
              </p:ext>
            </p:extLst>
          </p:nvPr>
        </p:nvGraphicFramePr>
        <p:xfrm>
          <a:off x="251520" y="1197928"/>
          <a:ext cx="4032448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9207"/>
                <a:gridCol w="239324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 </a:t>
                      </a:r>
                      <a:r>
                        <a:rPr lang="en-GB" sz="2000" dirty="0" err="1" smtClean="0"/>
                        <a:t>gustan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No me </a:t>
                      </a:r>
                      <a:r>
                        <a:rPr lang="en-GB" sz="2000" dirty="0" err="1" smtClean="0"/>
                        <a:t>gustan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 </a:t>
                      </a:r>
                      <a:r>
                        <a:rPr lang="en-GB" sz="2000" dirty="0" err="1" smtClean="0"/>
                        <a:t>encanta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Odio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Prefiero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1087" y="597928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Repaso</a:t>
            </a:r>
            <a:r>
              <a:rPr lang="en-GB" sz="2000" b="1" dirty="0" smtClean="0"/>
              <a:t>:  </a:t>
            </a:r>
            <a:r>
              <a:rPr lang="en-GB" sz="2000" dirty="0" smtClean="0"/>
              <a:t>Write the English next to the Spanish words.  </a:t>
            </a:r>
            <a:endParaRPr lang="en-GB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02540"/>
              </p:ext>
            </p:extLst>
          </p:nvPr>
        </p:nvGraphicFramePr>
        <p:xfrm>
          <a:off x="232403" y="3717032"/>
          <a:ext cx="8732084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6042"/>
                <a:gridCol w="436604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madre</a:t>
                      </a:r>
                      <a:r>
                        <a:rPr lang="en-GB" sz="2000" baseline="0" dirty="0" smtClean="0"/>
                        <a:t> le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padre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abuela</a:t>
                      </a:r>
                      <a:r>
                        <a:rPr lang="en-GB" sz="2000" baseline="0" dirty="0" smtClean="0"/>
                        <a:t> le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perro</a:t>
                      </a:r>
                      <a:r>
                        <a:rPr lang="en-GB" sz="2000" dirty="0" smtClean="0"/>
                        <a:t>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hermano</a:t>
                      </a:r>
                      <a:r>
                        <a:rPr lang="en-GB" sz="2000" dirty="0" smtClean="0"/>
                        <a:t> le </a:t>
                      </a:r>
                      <a:r>
                        <a:rPr lang="en-GB" sz="2000" dirty="0" err="1" smtClean="0"/>
                        <a:t>encanta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hermana</a:t>
                      </a:r>
                      <a:r>
                        <a:rPr lang="en-GB" sz="2000" dirty="0" smtClean="0"/>
                        <a:t> no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159513"/>
              </p:ext>
            </p:extLst>
          </p:nvPr>
        </p:nvGraphicFramePr>
        <p:xfrm>
          <a:off x="4608004" y="1196752"/>
          <a:ext cx="442849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246"/>
                <a:gridCol w="221424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often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usually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once a week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once a month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every day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from time to time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1087" y="116632"/>
            <a:ext cx="827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Opiniones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expresiones</a:t>
            </a:r>
            <a:r>
              <a:rPr lang="en-GB" sz="2400" b="1" dirty="0" smtClean="0"/>
              <a:t> de </a:t>
            </a:r>
            <a:r>
              <a:rPr lang="en-GB" sz="2400" b="1" dirty="0" err="1" smtClean="0"/>
              <a:t>frecuencia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verbos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esenciales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4053883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3343"/>
              </p:ext>
            </p:extLst>
          </p:nvPr>
        </p:nvGraphicFramePr>
        <p:xfrm>
          <a:off x="179512" y="260648"/>
          <a:ext cx="8732084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6042"/>
                <a:gridCol w="436604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read books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go shopping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swim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play football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play tennis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go to the cinema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download music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watch </a:t>
                      </a:r>
                      <a:r>
                        <a:rPr lang="en-GB" sz="2000" dirty="0" err="1" smtClean="0"/>
                        <a:t>tv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 listen</a:t>
                      </a:r>
                      <a:r>
                        <a:rPr lang="en-GB" sz="2000" baseline="0" dirty="0" smtClean="0"/>
                        <a:t> to music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</a:t>
                      </a:r>
                      <a:r>
                        <a:rPr lang="en-GB" sz="2000" baseline="0" dirty="0" smtClean="0"/>
                        <a:t> go out with friends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27509"/>
              </p:ext>
            </p:extLst>
          </p:nvPr>
        </p:nvGraphicFramePr>
        <p:xfrm>
          <a:off x="4499992" y="4293096"/>
          <a:ext cx="442849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4"/>
                <a:gridCol w="205222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can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Puedo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want to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Quiero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have to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Tengo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que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hot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calor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cold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frío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it’s sunny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Hace</a:t>
                      </a:r>
                      <a:r>
                        <a:rPr lang="en-GB" sz="2000" dirty="0" smtClean="0"/>
                        <a:t> sol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231944"/>
              </p:ext>
            </p:extLst>
          </p:nvPr>
        </p:nvGraphicFramePr>
        <p:xfrm>
          <a:off x="323528" y="4797152"/>
          <a:ext cx="396044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220"/>
                <a:gridCol w="19802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escuchar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música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nadar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descargar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música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ir</a:t>
                      </a:r>
                      <a:r>
                        <a:rPr lang="en-GB" sz="1600" dirty="0" smtClean="0"/>
                        <a:t> de </a:t>
                      </a:r>
                      <a:r>
                        <a:rPr lang="en-GB" sz="1600" dirty="0" err="1" smtClean="0"/>
                        <a:t>compras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ir</a:t>
                      </a:r>
                      <a:r>
                        <a:rPr lang="en-GB" sz="1600" baseline="0" dirty="0" smtClean="0"/>
                        <a:t> al cine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leer </a:t>
                      </a:r>
                      <a:r>
                        <a:rPr lang="en-GB" sz="1600" dirty="0" err="1" smtClean="0"/>
                        <a:t>libros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jugar</a:t>
                      </a:r>
                      <a:r>
                        <a:rPr lang="en-GB" sz="1600" dirty="0" smtClean="0"/>
                        <a:t> al </a:t>
                      </a:r>
                      <a:r>
                        <a:rPr lang="en-GB" sz="1600" dirty="0" err="1" smtClean="0"/>
                        <a:t>tenis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salir</a:t>
                      </a:r>
                      <a:r>
                        <a:rPr lang="en-GB" sz="1600" dirty="0" smtClean="0"/>
                        <a:t> con amigos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jugar</a:t>
                      </a:r>
                      <a:r>
                        <a:rPr lang="en-GB" sz="1600" dirty="0" smtClean="0"/>
                        <a:t> al </a:t>
                      </a:r>
                      <a:r>
                        <a:rPr lang="en-GB" sz="1600" dirty="0" err="1" smtClean="0"/>
                        <a:t>fútbol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ver</a:t>
                      </a:r>
                      <a:r>
                        <a:rPr lang="en-GB" sz="1600" dirty="0" smtClean="0"/>
                        <a:t> la </a:t>
                      </a:r>
                      <a:r>
                        <a:rPr lang="en-GB" sz="1600" dirty="0" err="1" smtClean="0"/>
                        <a:t>tele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435581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Choose from these for the table above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4136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/>
              <a:t>En </a:t>
            </a:r>
            <a:r>
              <a:rPr lang="en-GB" sz="6600" b="1" dirty="0" err="1" smtClean="0"/>
              <a:t>parejas</a:t>
            </a:r>
            <a:endParaRPr lang="fr-FR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Test each other orally</a:t>
            </a:r>
          </a:p>
          <a:p>
            <a:r>
              <a:rPr lang="en-GB" dirty="0" smtClean="0"/>
              <a:t>Tick off the items your partner can do</a:t>
            </a:r>
          </a:p>
          <a:p>
            <a:r>
              <a:rPr lang="en-GB" dirty="0" smtClean="0"/>
              <a:t>Keep returning to the ones s/he finds difficult</a:t>
            </a:r>
          </a:p>
          <a:p>
            <a:r>
              <a:rPr lang="en-GB" dirty="0" smtClean="0"/>
              <a:t>Highlight the ones s/he still needs to practise more at home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0"/>
            <a:ext cx="1385270" cy="1235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204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706437"/>
          </a:xfrm>
          <a:solidFill>
            <a:srgbClr val="002060"/>
          </a:solidFill>
        </p:spPr>
        <p:txBody>
          <a:bodyPr/>
          <a:lstStyle/>
          <a:p>
            <a:r>
              <a:rPr lang="en-GB" sz="4000" b="1" dirty="0">
                <a:solidFill>
                  <a:srgbClr val="FFFFCC"/>
                </a:solidFill>
                <a:latin typeface="Century Gothic" pitchFamily="34" charset="0"/>
              </a:rPr>
              <a:t>Connect-4</a:t>
            </a:r>
          </a:p>
        </p:txBody>
      </p:sp>
      <p:graphicFrame>
        <p:nvGraphicFramePr>
          <p:cNvPr id="9216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868564"/>
              </p:ext>
            </p:extLst>
          </p:nvPr>
        </p:nvGraphicFramePr>
        <p:xfrm>
          <a:off x="250825" y="822325"/>
          <a:ext cx="8713788" cy="5689601"/>
        </p:xfrm>
        <a:graphic>
          <a:graphicData uri="http://schemas.openxmlformats.org/drawingml/2006/table">
            <a:tbl>
              <a:tblPr/>
              <a:tblGrid>
                <a:gridCol w="1443038"/>
                <a:gridCol w="1454150"/>
                <a:gridCol w="1452562"/>
                <a:gridCol w="1455738"/>
                <a:gridCol w="1454150"/>
                <a:gridCol w="1454150"/>
              </a:tblGrid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want (to)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have to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can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hot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cold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sunny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usually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often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from time to time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once a week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every day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once a month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brother loves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dog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mum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gran loves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dad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sister doesn’t like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download music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play tennis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to the cinema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swim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read books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shopping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out with friends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play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football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watch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tv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action films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listen to music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comedies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(1 thing)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don’t like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(things plural)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love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(things plural)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hate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prefer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1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Deberes</a:t>
            </a:r>
            <a:endParaRPr lang="fr-F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Make sure you know all of this language off by heart.  Test yourself by completing a new copy of today’s worksheet without referring to your book OR go online to revise: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7504" y="3789040"/>
            <a:ext cx="9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hlinkClick r:id="rId2"/>
              </a:rPr>
              <a:t>http://quizlet.com/6985581/gcse-spanish-free-time-1-flash-cards/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467544" y="450912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hlinkClick r:id="rId3"/>
              </a:rPr>
              <a:t>http://quizlet.com/6985620/gcse-free-time-2-flash-cards/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381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53285"/>
              </p:ext>
            </p:extLst>
          </p:nvPr>
        </p:nvGraphicFramePr>
        <p:xfrm>
          <a:off x="251520" y="1197928"/>
          <a:ext cx="4032448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9207"/>
                <a:gridCol w="239324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 </a:t>
                      </a:r>
                      <a:r>
                        <a:rPr lang="en-GB" sz="2000" dirty="0" err="1" smtClean="0"/>
                        <a:t>gustan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No me </a:t>
                      </a:r>
                      <a:r>
                        <a:rPr lang="en-GB" sz="2000" dirty="0" err="1" smtClean="0"/>
                        <a:t>gustan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 </a:t>
                      </a:r>
                      <a:r>
                        <a:rPr lang="en-GB" sz="2000" dirty="0" err="1" smtClean="0"/>
                        <a:t>encanta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Odio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Prefiero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188640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Repaso</a:t>
            </a:r>
            <a:r>
              <a:rPr lang="en-GB" sz="2000" b="1" dirty="0" smtClean="0"/>
              <a:t>:  </a:t>
            </a:r>
            <a:r>
              <a:rPr lang="en-GB" sz="2000" dirty="0" smtClean="0"/>
              <a:t>Write the English next to the Spanish words. Then learn them. If you want to learn them online, use the 2 links at the bottom of this sheet.</a:t>
            </a:r>
            <a:endParaRPr lang="en-GB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172144"/>
              </p:ext>
            </p:extLst>
          </p:nvPr>
        </p:nvGraphicFramePr>
        <p:xfrm>
          <a:off x="232403" y="3717032"/>
          <a:ext cx="8732084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6042"/>
                <a:gridCol w="436604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madre</a:t>
                      </a:r>
                      <a:r>
                        <a:rPr lang="en-GB" sz="2000" baseline="0" dirty="0" smtClean="0"/>
                        <a:t> le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padre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abuela</a:t>
                      </a:r>
                      <a:r>
                        <a:rPr lang="en-GB" sz="2000" baseline="0" dirty="0" smtClean="0"/>
                        <a:t> le </a:t>
                      </a:r>
                      <a:r>
                        <a:rPr lang="en-GB" sz="2000" baseline="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perro</a:t>
                      </a:r>
                      <a:r>
                        <a:rPr lang="en-GB" sz="2000" dirty="0" smtClean="0"/>
                        <a:t>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hermano</a:t>
                      </a:r>
                      <a:r>
                        <a:rPr lang="en-GB" sz="2000" dirty="0" smtClean="0"/>
                        <a:t> le </a:t>
                      </a:r>
                      <a:r>
                        <a:rPr lang="en-GB" sz="2000" dirty="0" err="1" smtClean="0"/>
                        <a:t>encanta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mi </a:t>
                      </a:r>
                      <a:r>
                        <a:rPr lang="en-GB" sz="2000" dirty="0" err="1" smtClean="0"/>
                        <a:t>hermana</a:t>
                      </a:r>
                      <a:r>
                        <a:rPr lang="en-GB" sz="2000" dirty="0" smtClean="0"/>
                        <a:t> no le </a:t>
                      </a:r>
                      <a:r>
                        <a:rPr lang="en-GB" sz="2000" dirty="0" err="1" smtClean="0"/>
                        <a:t>gusta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56730"/>
              </p:ext>
            </p:extLst>
          </p:nvPr>
        </p:nvGraphicFramePr>
        <p:xfrm>
          <a:off x="4608004" y="1196752"/>
          <a:ext cx="442849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246"/>
                <a:gridCol w="221424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often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usually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once a week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once a month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every day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from time to time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51520" y="6093296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http://quizlet.com/6985581/gcse-spanish-free-time-1-flash-cards/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51520" y="6443126"/>
            <a:ext cx="58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3"/>
              </a:rPr>
              <a:t>http://quizlet.com/6985620/gcse-free-time-2-flash-cards/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207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708</Words>
  <Application>Microsoft Office PowerPoint</Application>
  <PresentationFormat>On-screen Show (4:3)</PresentationFormat>
  <Paragraphs>170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Repaso</vt:lpstr>
      <vt:lpstr>Para empezar…</vt:lpstr>
      <vt:lpstr>¡Un poco de teatro!</vt:lpstr>
      <vt:lpstr>PowerPoint Presentation</vt:lpstr>
      <vt:lpstr>PowerPoint Presentation</vt:lpstr>
      <vt:lpstr>En parejas</vt:lpstr>
      <vt:lpstr>Connect-4</vt:lpstr>
      <vt:lpstr>Deberes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Study</dc:creator>
  <cp:lastModifiedBy>Mark Dawes</cp:lastModifiedBy>
  <cp:revision>8</cp:revision>
  <dcterms:created xsi:type="dcterms:W3CDTF">2011-10-04T05:26:54Z</dcterms:created>
  <dcterms:modified xsi:type="dcterms:W3CDTF">2012-04-12T13:55:31Z</dcterms:modified>
</cp:coreProperties>
</file>