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286" autoAdjust="0"/>
  </p:normalViewPr>
  <p:slideViewPr>
    <p:cSldViewPr>
      <p:cViewPr varScale="1">
        <p:scale>
          <a:sx n="54" d="100"/>
          <a:sy n="54" d="100"/>
        </p:scale>
        <p:origin x="-96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E8E7E7-C903-48DD-8118-6CF8E48A65D0}" type="datetimeFigureOut">
              <a:rPr lang="en-GB" smtClean="0"/>
              <a:t>19/07/2011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2B0BFD-D593-48A5-AADD-9AB93FA86368}" type="slidenum">
              <a:rPr lang="en-GB" smtClean="0"/>
              <a:t>‹#›</a:t>
            </a:fld>
            <a:endParaRPr lang="en-GB"/>
          </a:p>
        </p:txBody>
      </p:sp>
    </p:spTree>
    <p:extLst>
      <p:ext uri="{BB962C8B-B14F-4D97-AF65-F5344CB8AC3E}">
        <p14:creationId xmlns:p14="http://schemas.microsoft.com/office/powerpoint/2010/main" val="1417344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http://rlv.zcache.com/pastry_chef_tshirts_and_gifts_postcard-p239845564030806144trdg_400.jpg</a:t>
            </a:r>
            <a:br>
              <a:rPr lang="en-GB" dirty="0" smtClean="0"/>
            </a:br>
            <a:r>
              <a:rPr lang="en-GB" dirty="0" smtClean="0"/>
              <a:t>http://tujs.files.wordpress.com/2011/03/chefs_hat_tujs.png</a:t>
            </a:r>
            <a:endParaRPr lang="en-GB" dirty="0"/>
          </a:p>
        </p:txBody>
      </p:sp>
      <p:sp>
        <p:nvSpPr>
          <p:cNvPr id="4" name="Slide Number Placeholder 3"/>
          <p:cNvSpPr>
            <a:spLocks noGrp="1"/>
          </p:cNvSpPr>
          <p:nvPr>
            <p:ph type="sldNum" sz="quarter" idx="10"/>
          </p:nvPr>
        </p:nvSpPr>
        <p:spPr/>
        <p:txBody>
          <a:bodyPr/>
          <a:lstStyle/>
          <a:p>
            <a:fld id="{F30169E0-EE32-4D4D-ACFB-7F175BBC128E}" type="slidenum">
              <a:rPr lang="en-GB" smtClean="0"/>
              <a:t>1</a:t>
            </a:fld>
            <a:endParaRPr lang="en-GB"/>
          </a:p>
        </p:txBody>
      </p:sp>
    </p:spTree>
    <p:extLst>
      <p:ext uri="{BB962C8B-B14F-4D97-AF65-F5344CB8AC3E}">
        <p14:creationId xmlns:p14="http://schemas.microsoft.com/office/powerpoint/2010/main" val="2002265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a:t>
            </a:r>
            <a:r>
              <a:rPr lang="en-GB" baseline="0" dirty="0" smtClean="0"/>
              <a:t> will practise these questions in a speaking line this lesson to revise what they have covered in this unit.  </a:t>
            </a:r>
            <a:br>
              <a:rPr lang="en-GB" baseline="0" dirty="0" smtClean="0"/>
            </a:br>
            <a:r>
              <a:rPr lang="en-GB" baseline="0" dirty="0" smtClean="0"/>
              <a:t>For higher level students, encourage (time permitting) them to research other typical Spanish dishes – There is a </a:t>
            </a:r>
            <a:r>
              <a:rPr lang="en-GB" baseline="0" dirty="0" err="1" smtClean="0"/>
              <a:t>proforma</a:t>
            </a:r>
            <a:r>
              <a:rPr lang="en-GB" baseline="0" dirty="0" smtClean="0"/>
              <a:t>/worksheet for them to do this and then they could include something other than empanadas in this conversation.  Encourage them that if they use some language they have researched themselves and use it successfully in their spontaneous speaking, this indicates a higher level (potentially level 7 depending on output clearly).</a:t>
            </a:r>
          </a:p>
          <a:p>
            <a:r>
              <a:rPr lang="en-GB" baseline="0" dirty="0" smtClean="0"/>
              <a:t>They will do a peer speaking assessment in the final week of the Christmas term.</a:t>
            </a:r>
            <a:endParaRPr lang="en-GB" dirty="0"/>
          </a:p>
        </p:txBody>
      </p:sp>
      <p:sp>
        <p:nvSpPr>
          <p:cNvPr id="4" name="Slide Number Placeholder 3"/>
          <p:cNvSpPr>
            <a:spLocks noGrp="1"/>
          </p:cNvSpPr>
          <p:nvPr>
            <p:ph type="sldNum" sz="quarter" idx="10"/>
          </p:nvPr>
        </p:nvSpPr>
        <p:spPr/>
        <p:txBody>
          <a:bodyPr/>
          <a:lstStyle/>
          <a:p>
            <a:fld id="{E0D67AC2-E686-44E4-B3E8-0DF7C1202091}" type="slidenum">
              <a:rPr lang="en-GB" smtClean="0"/>
              <a:t>2</a:t>
            </a:fld>
            <a:endParaRPr lang="en-GB"/>
          </a:p>
        </p:txBody>
      </p:sp>
    </p:spTree>
    <p:extLst>
      <p:ext uri="{BB962C8B-B14F-4D97-AF65-F5344CB8AC3E}">
        <p14:creationId xmlns:p14="http://schemas.microsoft.com/office/powerpoint/2010/main" val="767472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majority of this lesson is to practise speaking in a speaking line.  Part of the lesson could also be used to see any of the project work on recipes that might have already come in, or additional to do any other revision activities.</a:t>
            </a:r>
            <a:endParaRPr lang="en-GB" dirty="0"/>
          </a:p>
        </p:txBody>
      </p:sp>
      <p:sp>
        <p:nvSpPr>
          <p:cNvPr id="4" name="Slide Number Placeholder 3"/>
          <p:cNvSpPr>
            <a:spLocks noGrp="1"/>
          </p:cNvSpPr>
          <p:nvPr>
            <p:ph type="sldNum" sz="quarter" idx="10"/>
          </p:nvPr>
        </p:nvSpPr>
        <p:spPr/>
        <p:txBody>
          <a:bodyPr/>
          <a:lstStyle/>
          <a:p>
            <a:fld id="{372B0BFD-D593-48A5-AADD-9AB93FA86368}" type="slidenum">
              <a:rPr lang="en-GB" smtClean="0"/>
              <a:t>3</a:t>
            </a:fld>
            <a:endParaRPr lang="en-GB"/>
          </a:p>
        </p:txBody>
      </p:sp>
    </p:spTree>
    <p:extLst>
      <p:ext uri="{BB962C8B-B14F-4D97-AF65-F5344CB8AC3E}">
        <p14:creationId xmlns:p14="http://schemas.microsoft.com/office/powerpoint/2010/main" val="384717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261156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19782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92132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03996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510105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F3F7245-D375-4804-AF3F-627DD6ABD471}" type="datetimeFigureOut">
              <a:rPr lang="en-GB" smtClean="0"/>
              <a:t>19/07/2011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220868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F3F7245-D375-4804-AF3F-627DD6ABD471}" type="datetimeFigureOut">
              <a:rPr lang="en-GB" smtClean="0"/>
              <a:t>19/07/2011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616502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F3F7245-D375-4804-AF3F-627DD6ABD471}" type="datetimeFigureOut">
              <a:rPr lang="en-GB" smtClean="0"/>
              <a:t>19/07/2011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70505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F7245-D375-4804-AF3F-627DD6ABD471}" type="datetimeFigureOut">
              <a:rPr lang="en-GB" smtClean="0"/>
              <a:t>19/07/2011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16792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F7245-D375-4804-AF3F-627DD6ABD471}" type="datetimeFigureOut">
              <a:rPr lang="en-GB" smtClean="0"/>
              <a:t>19/07/2011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415040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F7245-D375-4804-AF3F-627DD6ABD471}" type="datetimeFigureOut">
              <a:rPr lang="en-GB" smtClean="0"/>
              <a:t>19/07/2011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839121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F7245-D375-4804-AF3F-627DD6ABD471}" type="datetimeFigureOut">
              <a:rPr lang="en-GB" smtClean="0"/>
              <a:t>19/07/2011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6B183A-2C17-461E-9CFA-D320B9BD6D18}" type="slidenum">
              <a:rPr lang="en-GB" smtClean="0"/>
              <a:t>‹#›</a:t>
            </a:fld>
            <a:endParaRPr lang="en-GB"/>
          </a:p>
        </p:txBody>
      </p:sp>
    </p:spTree>
    <p:extLst>
      <p:ext uri="{BB962C8B-B14F-4D97-AF65-F5344CB8AC3E}">
        <p14:creationId xmlns:p14="http://schemas.microsoft.com/office/powerpoint/2010/main" val="887890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4576" y="332656"/>
            <a:ext cx="7772400" cy="1470025"/>
          </a:xfrm>
          <a:solidFill>
            <a:schemeClr val="tx1"/>
          </a:solidFill>
          <a:ln w="76200">
            <a:solidFill>
              <a:srgbClr val="FF0000"/>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GB" sz="9600" dirty="0" err="1" smtClean="0">
                <a:solidFill>
                  <a:schemeClr val="bg1"/>
                </a:solidFill>
                <a:latin typeface="Berlin Sans FB Demi" pitchFamily="34" charset="0"/>
              </a:rPr>
              <a:t>Recetas</a:t>
            </a:r>
            <a:endParaRPr lang="en-GB" sz="9600" dirty="0">
              <a:solidFill>
                <a:schemeClr val="bg1"/>
              </a:solidFill>
              <a:latin typeface="Berlin Sans FB Demi"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2348880"/>
            <a:ext cx="3810000" cy="3810000"/>
          </a:xfrm>
          <a:prstGeom prst="rect">
            <a:avLst/>
          </a:prstGeom>
        </p:spPr>
      </p:pic>
      <p:pic>
        <p:nvPicPr>
          <p:cNvPr id="5" name="Picture 4"/>
          <p:cNvPicPr>
            <a:picLocks noChangeAspect="1"/>
          </p:cNvPicPr>
          <p:nvPr/>
        </p:nvPicPr>
        <p:blipFill>
          <a:blip r:embed="rId4" cstate="print">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0" y="5942856"/>
            <a:ext cx="864096" cy="876035"/>
          </a:xfrm>
          <a:prstGeom prst="rect">
            <a:avLst/>
          </a:prstGeom>
        </p:spPr>
      </p:pic>
      <p:sp>
        <p:nvSpPr>
          <p:cNvPr id="6" name="TextBox 5"/>
          <p:cNvSpPr txBox="1"/>
          <p:nvPr/>
        </p:nvSpPr>
        <p:spPr>
          <a:xfrm>
            <a:off x="179512" y="6012577"/>
            <a:ext cx="576064" cy="584775"/>
          </a:xfrm>
          <a:prstGeom prst="rect">
            <a:avLst/>
          </a:prstGeom>
          <a:noFill/>
        </p:spPr>
        <p:txBody>
          <a:bodyPr wrap="square" rtlCol="0">
            <a:spAutoFit/>
          </a:bodyPr>
          <a:lstStyle/>
          <a:p>
            <a:r>
              <a:rPr lang="en-GB" sz="3200" b="1" dirty="0" smtClean="0">
                <a:latin typeface="AntigoniBd" pitchFamily="34" charset="0"/>
              </a:rPr>
              <a:t>6</a:t>
            </a:r>
            <a:endParaRPr lang="en-GB" sz="3200" b="1" dirty="0">
              <a:latin typeface="AntigoniBd" pitchFamily="34" charset="0"/>
            </a:endParaRPr>
          </a:p>
        </p:txBody>
      </p:sp>
      <p:sp>
        <p:nvSpPr>
          <p:cNvPr id="7" name="TextBox 6"/>
          <p:cNvSpPr txBox="1"/>
          <p:nvPr/>
        </p:nvSpPr>
        <p:spPr>
          <a:xfrm>
            <a:off x="755576" y="2610895"/>
            <a:ext cx="4214079" cy="1384995"/>
          </a:xfrm>
          <a:prstGeom prst="rect">
            <a:avLst/>
          </a:prstGeom>
          <a:noFill/>
        </p:spPr>
        <p:txBody>
          <a:bodyPr wrap="square" rtlCol="0">
            <a:spAutoFit/>
          </a:bodyPr>
          <a:lstStyle/>
          <a:p>
            <a:r>
              <a:rPr lang="en-GB" sz="2800" dirty="0" err="1" smtClean="0"/>
              <a:t>Objetivo</a:t>
            </a:r>
            <a:r>
              <a:rPr lang="en-GB" sz="2800" dirty="0" smtClean="0"/>
              <a:t>:</a:t>
            </a:r>
          </a:p>
          <a:p>
            <a:pPr marL="285750" indent="-285750">
              <a:buFont typeface="Wingdings" pitchFamily="2" charset="2"/>
              <a:buChar char="§"/>
            </a:pPr>
            <a:r>
              <a:rPr lang="en-GB" sz="2800" dirty="0" err="1" smtClean="0"/>
              <a:t>Hablar</a:t>
            </a:r>
            <a:r>
              <a:rPr lang="en-GB" sz="2800" dirty="0" smtClean="0"/>
              <a:t> </a:t>
            </a:r>
            <a:r>
              <a:rPr lang="en-GB" sz="2800" dirty="0" err="1" smtClean="0"/>
              <a:t>sobre</a:t>
            </a:r>
            <a:r>
              <a:rPr lang="en-GB" sz="2800" dirty="0" smtClean="0"/>
              <a:t> la comida y </a:t>
            </a:r>
            <a:r>
              <a:rPr lang="en-GB" sz="2800" dirty="0" err="1" smtClean="0"/>
              <a:t>las</a:t>
            </a:r>
            <a:r>
              <a:rPr lang="en-GB" sz="2800" dirty="0" smtClean="0"/>
              <a:t> </a:t>
            </a:r>
            <a:r>
              <a:rPr lang="en-GB" sz="2800" dirty="0" err="1" smtClean="0"/>
              <a:t>recetas</a:t>
            </a:r>
            <a:endParaRPr lang="en-GB" sz="2800" dirty="0" smtClean="0"/>
          </a:p>
        </p:txBody>
      </p:sp>
    </p:spTree>
    <p:extLst>
      <p:ext uri="{BB962C8B-B14F-4D97-AF65-F5344CB8AC3E}">
        <p14:creationId xmlns:p14="http://schemas.microsoft.com/office/powerpoint/2010/main" val="3108503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en-GB" b="1" dirty="0" smtClean="0">
                <a:solidFill>
                  <a:schemeClr val="bg1"/>
                </a:solidFill>
              </a:rPr>
              <a:t>Un </a:t>
            </a:r>
            <a:r>
              <a:rPr lang="en-GB" b="1" dirty="0" err="1" smtClean="0">
                <a:solidFill>
                  <a:schemeClr val="bg1"/>
                </a:solidFill>
              </a:rPr>
              <a:t>repaso</a:t>
            </a:r>
            <a:endParaRPr lang="en-GB" b="1" dirty="0">
              <a:solidFill>
                <a:schemeClr val="bg1"/>
              </a:solidFill>
            </a:endParaRPr>
          </a:p>
        </p:txBody>
      </p:sp>
      <p:sp>
        <p:nvSpPr>
          <p:cNvPr id="3" name="Content Placeholder 2"/>
          <p:cNvSpPr>
            <a:spLocks noGrp="1"/>
          </p:cNvSpPr>
          <p:nvPr>
            <p:ph idx="1"/>
          </p:nvPr>
        </p:nvSpPr>
        <p:spPr>
          <a:xfrm>
            <a:off x="457200" y="1600200"/>
            <a:ext cx="8229600" cy="4709120"/>
          </a:xfrm>
        </p:spPr>
        <p:txBody>
          <a:bodyPr>
            <a:normAutofit fontScale="92500" lnSpcReduction="10000"/>
          </a:bodyPr>
          <a:lstStyle/>
          <a:p>
            <a:r>
              <a:rPr lang="en-GB" dirty="0" smtClean="0"/>
              <a:t>¿</a:t>
            </a:r>
            <a:r>
              <a:rPr lang="en-GB" dirty="0" err="1" smtClean="0"/>
              <a:t>Qué</a:t>
            </a:r>
            <a:r>
              <a:rPr lang="en-GB" dirty="0" smtClean="0"/>
              <a:t> </a:t>
            </a:r>
            <a:r>
              <a:rPr lang="en-GB" dirty="0" err="1" smtClean="0"/>
              <a:t>te</a:t>
            </a:r>
            <a:r>
              <a:rPr lang="en-GB" dirty="0" smtClean="0"/>
              <a:t> </a:t>
            </a:r>
            <a:r>
              <a:rPr lang="en-GB" dirty="0" err="1" smtClean="0"/>
              <a:t>gusta</a:t>
            </a:r>
            <a:r>
              <a:rPr lang="en-GB" dirty="0" smtClean="0"/>
              <a:t> comer? ¿</a:t>
            </a:r>
            <a:r>
              <a:rPr lang="en-GB" dirty="0" err="1" smtClean="0"/>
              <a:t>Qué</a:t>
            </a:r>
            <a:r>
              <a:rPr lang="en-GB" dirty="0" smtClean="0"/>
              <a:t> no </a:t>
            </a:r>
            <a:r>
              <a:rPr lang="en-GB" dirty="0" err="1" smtClean="0"/>
              <a:t>te</a:t>
            </a:r>
            <a:r>
              <a:rPr lang="en-GB" dirty="0" smtClean="0"/>
              <a:t> </a:t>
            </a:r>
            <a:r>
              <a:rPr lang="en-GB" dirty="0" err="1" smtClean="0"/>
              <a:t>gusta</a:t>
            </a:r>
            <a:r>
              <a:rPr lang="en-GB" dirty="0" smtClean="0"/>
              <a:t>?</a:t>
            </a:r>
          </a:p>
          <a:p>
            <a:r>
              <a:rPr lang="en-GB" dirty="0" smtClean="0"/>
              <a:t>¿</a:t>
            </a:r>
            <a:r>
              <a:rPr lang="en-GB" dirty="0" err="1" smtClean="0"/>
              <a:t>Conoces</a:t>
            </a:r>
            <a:r>
              <a:rPr lang="en-GB" dirty="0" smtClean="0"/>
              <a:t> un </a:t>
            </a:r>
            <a:r>
              <a:rPr lang="en-GB" dirty="0" err="1" smtClean="0"/>
              <a:t>plato</a:t>
            </a:r>
            <a:r>
              <a:rPr lang="en-GB" dirty="0" smtClean="0"/>
              <a:t> </a:t>
            </a:r>
            <a:r>
              <a:rPr lang="en-GB" dirty="0" err="1" smtClean="0"/>
              <a:t>típico</a:t>
            </a:r>
            <a:r>
              <a:rPr lang="en-GB" dirty="0" smtClean="0"/>
              <a:t> de los </a:t>
            </a:r>
            <a:r>
              <a:rPr lang="en-GB" dirty="0" err="1" smtClean="0"/>
              <a:t>país</a:t>
            </a:r>
            <a:r>
              <a:rPr lang="en-GB" dirty="0" smtClean="0"/>
              <a:t> </a:t>
            </a:r>
            <a:r>
              <a:rPr lang="en-GB" dirty="0" err="1" smtClean="0"/>
              <a:t>hispánicos</a:t>
            </a:r>
            <a:r>
              <a:rPr lang="en-GB" dirty="0" smtClean="0"/>
              <a:t>?  (</a:t>
            </a:r>
            <a:r>
              <a:rPr lang="en-GB" dirty="0" err="1" smtClean="0"/>
              <a:t>por</a:t>
            </a:r>
            <a:r>
              <a:rPr lang="en-GB" dirty="0" smtClean="0"/>
              <a:t> </a:t>
            </a:r>
            <a:r>
              <a:rPr lang="en-GB" dirty="0" err="1" smtClean="0"/>
              <a:t>ejemplo</a:t>
            </a:r>
            <a:r>
              <a:rPr lang="en-GB" dirty="0" smtClean="0"/>
              <a:t>, </a:t>
            </a:r>
            <a:r>
              <a:rPr lang="en-GB" dirty="0" err="1" smtClean="0"/>
              <a:t>las</a:t>
            </a:r>
            <a:r>
              <a:rPr lang="en-GB" dirty="0" smtClean="0"/>
              <a:t> empanadas)</a:t>
            </a:r>
          </a:p>
          <a:p>
            <a:r>
              <a:rPr lang="en-GB" dirty="0" smtClean="0"/>
              <a:t>¿</a:t>
            </a:r>
            <a:r>
              <a:rPr lang="en-GB" dirty="0" err="1" smtClean="0"/>
              <a:t>Qué</a:t>
            </a:r>
            <a:r>
              <a:rPr lang="en-GB" dirty="0" smtClean="0"/>
              <a:t> </a:t>
            </a:r>
            <a:r>
              <a:rPr lang="en-GB" dirty="0" err="1" smtClean="0"/>
              <a:t>es</a:t>
            </a:r>
            <a:r>
              <a:rPr lang="en-GB" dirty="0" smtClean="0"/>
              <a:t>?  </a:t>
            </a:r>
          </a:p>
          <a:p>
            <a:r>
              <a:rPr lang="en-GB" dirty="0" smtClean="0"/>
              <a:t>¿</a:t>
            </a:r>
            <a:r>
              <a:rPr lang="en-GB" dirty="0" err="1" smtClean="0"/>
              <a:t>Qué</a:t>
            </a:r>
            <a:r>
              <a:rPr lang="en-GB" dirty="0" smtClean="0"/>
              <a:t> </a:t>
            </a:r>
            <a:r>
              <a:rPr lang="en-GB" dirty="0" err="1" smtClean="0"/>
              <a:t>ingredientes</a:t>
            </a:r>
            <a:r>
              <a:rPr lang="en-GB" dirty="0" smtClean="0"/>
              <a:t> </a:t>
            </a:r>
            <a:r>
              <a:rPr lang="en-GB" dirty="0" err="1" smtClean="0"/>
              <a:t>lleva</a:t>
            </a:r>
            <a:r>
              <a:rPr lang="en-GB" dirty="0" smtClean="0"/>
              <a:t>(n)?</a:t>
            </a:r>
          </a:p>
          <a:p>
            <a:r>
              <a:rPr lang="en-GB" dirty="0" smtClean="0"/>
              <a:t>¿</a:t>
            </a:r>
            <a:r>
              <a:rPr lang="en-GB" dirty="0" err="1" smtClean="0"/>
              <a:t>Cuál</a:t>
            </a:r>
            <a:r>
              <a:rPr lang="en-GB" dirty="0" smtClean="0"/>
              <a:t> </a:t>
            </a:r>
            <a:r>
              <a:rPr lang="en-GB" dirty="0" err="1" smtClean="0"/>
              <a:t>es</a:t>
            </a:r>
            <a:r>
              <a:rPr lang="en-GB" dirty="0" smtClean="0"/>
              <a:t> </a:t>
            </a:r>
            <a:r>
              <a:rPr lang="en-GB" dirty="0" err="1" smtClean="0"/>
              <a:t>tu</a:t>
            </a:r>
            <a:r>
              <a:rPr lang="en-GB" dirty="0" smtClean="0"/>
              <a:t> snack </a:t>
            </a:r>
            <a:r>
              <a:rPr lang="en-GB" dirty="0" err="1" smtClean="0"/>
              <a:t>preferido</a:t>
            </a:r>
            <a:r>
              <a:rPr lang="en-GB" dirty="0" smtClean="0"/>
              <a:t>?</a:t>
            </a:r>
          </a:p>
          <a:p>
            <a:r>
              <a:rPr lang="en-GB" dirty="0" smtClean="0"/>
              <a:t>¿</a:t>
            </a:r>
            <a:r>
              <a:rPr lang="en-GB" dirty="0" err="1" smtClean="0"/>
              <a:t>Cómo</a:t>
            </a:r>
            <a:r>
              <a:rPr lang="en-GB" dirty="0" smtClean="0"/>
              <a:t> se </a:t>
            </a:r>
            <a:r>
              <a:rPr lang="en-GB" dirty="0" err="1" smtClean="0"/>
              <a:t>prepara</a:t>
            </a:r>
            <a:r>
              <a:rPr lang="en-GB" dirty="0" smtClean="0"/>
              <a:t>?</a:t>
            </a:r>
          </a:p>
          <a:p>
            <a:r>
              <a:rPr lang="en-GB" dirty="0" smtClean="0"/>
              <a:t>¿</a:t>
            </a:r>
            <a:r>
              <a:rPr lang="en-GB" dirty="0" err="1" smtClean="0"/>
              <a:t>Qué</a:t>
            </a:r>
            <a:r>
              <a:rPr lang="en-GB" dirty="0" smtClean="0"/>
              <a:t> </a:t>
            </a:r>
            <a:r>
              <a:rPr lang="en-GB" dirty="0" err="1" smtClean="0"/>
              <a:t>comiste</a:t>
            </a:r>
            <a:r>
              <a:rPr lang="en-GB" dirty="0" smtClean="0"/>
              <a:t> y </a:t>
            </a:r>
            <a:r>
              <a:rPr lang="en-GB" dirty="0" err="1" smtClean="0"/>
              <a:t>bebiste</a:t>
            </a:r>
            <a:r>
              <a:rPr lang="en-GB" dirty="0" smtClean="0"/>
              <a:t> </a:t>
            </a:r>
            <a:r>
              <a:rPr lang="en-GB" dirty="0" err="1" smtClean="0"/>
              <a:t>esta</a:t>
            </a:r>
            <a:r>
              <a:rPr lang="en-GB" dirty="0" smtClean="0"/>
              <a:t> </a:t>
            </a:r>
            <a:r>
              <a:rPr lang="en-GB" dirty="0" err="1" smtClean="0"/>
              <a:t>mañana</a:t>
            </a:r>
            <a:r>
              <a:rPr lang="en-GB" dirty="0" smtClean="0"/>
              <a:t> </a:t>
            </a:r>
            <a:r>
              <a:rPr lang="en-GB" dirty="0" err="1" smtClean="0"/>
              <a:t>para</a:t>
            </a:r>
            <a:r>
              <a:rPr lang="en-GB" dirty="0" smtClean="0"/>
              <a:t> el </a:t>
            </a:r>
            <a:r>
              <a:rPr lang="en-GB" dirty="0" err="1" smtClean="0"/>
              <a:t>desayuno</a:t>
            </a:r>
            <a:r>
              <a:rPr lang="en-GB" dirty="0" smtClean="0"/>
              <a:t>?</a:t>
            </a:r>
            <a:endParaRPr lang="en-GB" dirty="0"/>
          </a:p>
        </p:txBody>
      </p:sp>
      <p:pic>
        <p:nvPicPr>
          <p:cNvPr id="4" name="Picture 3" descr="cha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5445224"/>
            <a:ext cx="1190477" cy="1190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8457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3728" y="692696"/>
            <a:ext cx="4809058" cy="4792417"/>
          </a:xfrm>
          <a:prstGeom prst="rect">
            <a:avLst/>
          </a:prstGeom>
        </p:spPr>
      </p:pic>
    </p:spTree>
    <p:extLst>
      <p:ext uri="{BB962C8B-B14F-4D97-AF65-F5344CB8AC3E}">
        <p14:creationId xmlns:p14="http://schemas.microsoft.com/office/powerpoint/2010/main" val="2434816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5"/>
          <p:cNvSpPr txBox="1">
            <a:spLocks noChangeArrowheads="1"/>
          </p:cNvSpPr>
          <p:nvPr/>
        </p:nvSpPr>
        <p:spPr bwMode="auto">
          <a:xfrm>
            <a:off x="214313" y="71438"/>
            <a:ext cx="6858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800" dirty="0" smtClean="0">
                <a:latin typeface="Calibri" pitchFamily="34" charset="0"/>
              </a:rPr>
              <a:t>Y9 </a:t>
            </a:r>
            <a:r>
              <a:rPr lang="en-GB" sz="2800" dirty="0">
                <a:latin typeface="Calibri" pitchFamily="34" charset="0"/>
              </a:rPr>
              <a:t>Speaking:  Peer Assessment Sheet</a:t>
            </a:r>
          </a:p>
        </p:txBody>
      </p:sp>
      <p:graphicFrame>
        <p:nvGraphicFramePr>
          <p:cNvPr id="3" name="Group 148"/>
          <p:cNvGraphicFramePr>
            <a:graphicFrameLocks noGrp="1"/>
          </p:cNvGraphicFramePr>
          <p:nvPr>
            <p:extLst>
              <p:ext uri="{D42A27DB-BD31-4B8C-83A1-F6EECF244321}">
                <p14:modId xmlns:p14="http://schemas.microsoft.com/office/powerpoint/2010/main" val="3137573332"/>
              </p:ext>
            </p:extLst>
          </p:nvPr>
        </p:nvGraphicFramePr>
        <p:xfrm>
          <a:off x="214313" y="2550344"/>
          <a:ext cx="8383588" cy="4191024"/>
        </p:xfrm>
        <a:graphic>
          <a:graphicData uri="http://schemas.openxmlformats.org/drawingml/2006/table">
            <a:tbl>
              <a:tblPr/>
              <a:tblGrid>
                <a:gridCol w="471408"/>
                <a:gridCol w="7912180"/>
              </a:tblGrid>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dirty="0" smtClean="0">
                          <a:ln>
                            <a:noFill/>
                          </a:ln>
                          <a:solidFill>
                            <a:schemeClr val="tx1"/>
                          </a:solidFill>
                          <a:effectLst/>
                          <a:latin typeface="Calibri" pitchFamily="34" charset="0"/>
                        </a:rPr>
                        <a:t>Questions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2200" b="0" i="0" u="none" strike="noStrike" cap="none" normalizeH="0" baseline="0" dirty="0" smtClean="0">
                          <a:ln>
                            <a:noFill/>
                          </a:ln>
                          <a:solidFill>
                            <a:schemeClr val="tx1"/>
                          </a:solidFill>
                          <a:effectLst/>
                          <a:latin typeface="Calibri" pitchFamily="34" charset="0"/>
                          <a:cs typeface="Arial" pitchFamily="34" charset="0"/>
                        </a:rPr>
                        <a:t>¿</a:t>
                      </a:r>
                      <a:r>
                        <a:rPr kumimoji="0" lang="en-GB" sz="2200" b="0" i="0" u="none" strike="noStrike" cap="none" normalizeH="0" baseline="0" dirty="0" err="1" smtClean="0">
                          <a:ln>
                            <a:noFill/>
                          </a:ln>
                          <a:solidFill>
                            <a:schemeClr val="tx1"/>
                          </a:solidFill>
                          <a:effectLst/>
                          <a:latin typeface="Calibri" pitchFamily="34" charset="0"/>
                          <a:cs typeface="Arial" pitchFamily="34" charset="0"/>
                        </a:rPr>
                        <a:t>Qué</a:t>
                      </a:r>
                      <a:r>
                        <a:rPr kumimoji="0" lang="en-GB" sz="2200" b="0" i="0" u="none" strike="noStrike" cap="none" normalizeH="0" baseline="0" dirty="0" smtClean="0">
                          <a:ln>
                            <a:noFill/>
                          </a:ln>
                          <a:solidFill>
                            <a:schemeClr val="tx1"/>
                          </a:solidFill>
                          <a:effectLst/>
                          <a:latin typeface="Calibri" pitchFamily="34" charset="0"/>
                          <a:cs typeface="Arial" pitchFamily="34" charset="0"/>
                        </a:rPr>
                        <a:t> </a:t>
                      </a:r>
                      <a:r>
                        <a:rPr kumimoji="0" lang="en-GB" sz="2200" b="0" i="0" u="none" strike="noStrike" cap="none" normalizeH="0" baseline="0" dirty="0" err="1" smtClean="0">
                          <a:ln>
                            <a:noFill/>
                          </a:ln>
                          <a:solidFill>
                            <a:schemeClr val="tx1"/>
                          </a:solidFill>
                          <a:effectLst/>
                          <a:latin typeface="Calibri" pitchFamily="34" charset="0"/>
                          <a:cs typeface="Arial" pitchFamily="34" charset="0"/>
                        </a:rPr>
                        <a:t>te</a:t>
                      </a:r>
                      <a:r>
                        <a:rPr kumimoji="0" lang="en-GB" sz="2200" b="0" i="0" u="none" strike="noStrike" cap="none" normalizeH="0" baseline="0" dirty="0" smtClean="0">
                          <a:ln>
                            <a:noFill/>
                          </a:ln>
                          <a:solidFill>
                            <a:schemeClr val="tx1"/>
                          </a:solidFill>
                          <a:effectLst/>
                          <a:latin typeface="Calibri" pitchFamily="34" charset="0"/>
                          <a:cs typeface="Arial" pitchFamily="34" charset="0"/>
                        </a:rPr>
                        <a:t> </a:t>
                      </a:r>
                      <a:r>
                        <a:rPr kumimoji="0" lang="en-GB" sz="2200" b="0" i="0" u="none" strike="noStrike" cap="none" normalizeH="0" baseline="0" dirty="0" err="1" smtClean="0">
                          <a:ln>
                            <a:noFill/>
                          </a:ln>
                          <a:solidFill>
                            <a:schemeClr val="tx1"/>
                          </a:solidFill>
                          <a:effectLst/>
                          <a:latin typeface="Calibri" pitchFamily="34" charset="0"/>
                          <a:cs typeface="Arial" pitchFamily="34" charset="0"/>
                        </a:rPr>
                        <a:t>gusta</a:t>
                      </a:r>
                      <a:r>
                        <a:rPr kumimoji="0" lang="en-GB" sz="2200" b="0" i="0" u="none" strike="noStrike" cap="none" normalizeH="0" baseline="0" dirty="0" smtClean="0">
                          <a:ln>
                            <a:noFill/>
                          </a:ln>
                          <a:solidFill>
                            <a:schemeClr val="tx1"/>
                          </a:solidFill>
                          <a:effectLst/>
                          <a:latin typeface="Calibri" pitchFamily="34" charset="0"/>
                          <a:cs typeface="Arial" pitchFamily="34" charset="0"/>
                        </a:rPr>
                        <a:t> comer? (</a:t>
                      </a:r>
                      <a:r>
                        <a:rPr lang="en-GB" sz="2200" dirty="0" smtClean="0"/>
                        <a:t>¿</a:t>
                      </a:r>
                      <a:r>
                        <a:rPr lang="en-GB" sz="2200" dirty="0" err="1" smtClean="0"/>
                        <a:t>Qué</a:t>
                      </a:r>
                      <a:r>
                        <a:rPr lang="en-GB" sz="2200" dirty="0" smtClean="0"/>
                        <a:t> no </a:t>
                      </a:r>
                      <a:r>
                        <a:rPr lang="en-GB" sz="2200" dirty="0" err="1" smtClean="0"/>
                        <a:t>te</a:t>
                      </a:r>
                      <a:r>
                        <a:rPr lang="en-GB" sz="2200" dirty="0" smtClean="0"/>
                        <a:t> </a:t>
                      </a:r>
                      <a:r>
                        <a:rPr lang="en-GB" sz="2200" dirty="0" err="1" smtClean="0"/>
                        <a:t>gusta</a:t>
                      </a:r>
                      <a:r>
                        <a:rPr lang="en-GB" sz="2200" dirty="0" smtClean="0"/>
                        <a:t>?)</a:t>
                      </a:r>
                      <a:endParaRPr kumimoji="0" lang="en-GB" sz="2200" b="0" i="0" u="none" strike="noStrike" cap="none" normalizeH="0" baseline="0" dirty="0" smtClean="0">
                        <a:ln>
                          <a:noFill/>
                        </a:ln>
                        <a:solidFill>
                          <a:schemeClr val="tx1"/>
                        </a:solidFill>
                        <a:effectLst/>
                        <a:latin typeface="Calibri"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Conoces</a:t>
                      </a:r>
                      <a:r>
                        <a:rPr lang="en-GB" sz="2200" dirty="0" smtClean="0"/>
                        <a:t> un </a:t>
                      </a:r>
                      <a:r>
                        <a:rPr lang="en-GB" sz="2200" dirty="0" err="1" smtClean="0"/>
                        <a:t>plato</a:t>
                      </a:r>
                      <a:r>
                        <a:rPr lang="en-GB" sz="2200" dirty="0" smtClean="0"/>
                        <a:t> </a:t>
                      </a:r>
                      <a:r>
                        <a:rPr lang="en-GB" sz="2200" dirty="0" err="1" smtClean="0"/>
                        <a:t>típico</a:t>
                      </a:r>
                      <a:r>
                        <a:rPr lang="en-GB" sz="2200" dirty="0" smtClean="0"/>
                        <a:t> de los </a:t>
                      </a:r>
                      <a:r>
                        <a:rPr lang="en-GB" sz="2200" dirty="0" err="1" smtClean="0"/>
                        <a:t>país</a:t>
                      </a:r>
                      <a:r>
                        <a:rPr lang="en-GB" sz="2200" dirty="0" smtClean="0"/>
                        <a:t> </a:t>
                      </a:r>
                      <a:r>
                        <a:rPr lang="en-GB" sz="2200" dirty="0" err="1" smtClean="0"/>
                        <a:t>hispánicos</a:t>
                      </a:r>
                      <a:r>
                        <a:rPr lang="en-GB" sz="2200" dirty="0" smtClean="0"/>
                        <a:t>?  (</a:t>
                      </a:r>
                      <a:r>
                        <a:rPr lang="en-GB" sz="2200" dirty="0" err="1" smtClean="0"/>
                        <a:t>por</a:t>
                      </a:r>
                      <a:r>
                        <a:rPr lang="en-GB" sz="2200" dirty="0" smtClean="0"/>
                        <a:t> </a:t>
                      </a:r>
                      <a:r>
                        <a:rPr lang="en-GB" sz="2200" dirty="0" err="1" smtClean="0"/>
                        <a:t>ejemplo</a:t>
                      </a:r>
                      <a:r>
                        <a:rPr lang="en-GB" sz="2200" dirty="0" smtClean="0"/>
                        <a:t>, </a:t>
                      </a:r>
                      <a:r>
                        <a:rPr lang="en-GB" sz="2200" dirty="0" err="1" smtClean="0"/>
                        <a:t>las</a:t>
                      </a:r>
                      <a:r>
                        <a:rPr lang="en-GB" sz="2200" dirty="0" smtClean="0"/>
                        <a:t> empanadas)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Qué</a:t>
                      </a:r>
                      <a:r>
                        <a:rPr lang="en-GB" sz="2200" dirty="0" smtClean="0"/>
                        <a:t> </a:t>
                      </a:r>
                      <a:r>
                        <a:rPr lang="en-GB" sz="2200" dirty="0" err="1" smtClean="0"/>
                        <a:t>es</a:t>
                      </a:r>
                      <a:r>
                        <a:rPr lang="en-GB" sz="2200" dirty="0" smtClean="0"/>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Qué</a:t>
                      </a:r>
                      <a:r>
                        <a:rPr lang="en-GB" sz="2200" dirty="0" smtClean="0"/>
                        <a:t> </a:t>
                      </a:r>
                      <a:r>
                        <a:rPr lang="en-GB" sz="2200" dirty="0" err="1" smtClean="0"/>
                        <a:t>ingredientes</a:t>
                      </a:r>
                      <a:r>
                        <a:rPr lang="en-GB" sz="2200" dirty="0" smtClean="0"/>
                        <a:t> </a:t>
                      </a:r>
                      <a:r>
                        <a:rPr lang="en-GB" sz="2200" dirty="0" err="1" smtClean="0"/>
                        <a:t>lleva</a:t>
                      </a:r>
                      <a:r>
                        <a:rPr lang="en-GB" sz="2200" dirty="0" smtClean="0"/>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Cuál</a:t>
                      </a:r>
                      <a:r>
                        <a:rPr lang="en-GB" sz="2200" dirty="0" smtClean="0"/>
                        <a:t> </a:t>
                      </a:r>
                      <a:r>
                        <a:rPr lang="en-GB" sz="2200" dirty="0" err="1" smtClean="0"/>
                        <a:t>es</a:t>
                      </a:r>
                      <a:r>
                        <a:rPr lang="en-GB" sz="2200" dirty="0" smtClean="0"/>
                        <a:t> </a:t>
                      </a:r>
                      <a:r>
                        <a:rPr lang="en-GB" sz="2200" dirty="0" err="1" smtClean="0"/>
                        <a:t>tu</a:t>
                      </a:r>
                      <a:r>
                        <a:rPr lang="en-GB" sz="2200" dirty="0" smtClean="0"/>
                        <a:t> snack </a:t>
                      </a:r>
                      <a:r>
                        <a:rPr lang="en-GB" sz="2200" dirty="0" err="1" smtClean="0"/>
                        <a:t>preferido</a:t>
                      </a:r>
                      <a:r>
                        <a:rPr lang="en-GB" sz="2200" dirty="0" smtClean="0"/>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Cómo</a:t>
                      </a:r>
                      <a:r>
                        <a:rPr lang="en-GB" sz="2200" dirty="0" smtClean="0"/>
                        <a:t> se </a:t>
                      </a:r>
                      <a:r>
                        <a:rPr lang="en-GB" sz="2200" dirty="0" err="1" smtClean="0"/>
                        <a:t>prepara</a:t>
                      </a:r>
                      <a:r>
                        <a:rPr lang="en-GB" sz="2200" dirty="0" smtClean="0"/>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Qué</a:t>
                      </a:r>
                      <a:r>
                        <a:rPr lang="en-GB" sz="2200" dirty="0" smtClean="0"/>
                        <a:t> </a:t>
                      </a:r>
                      <a:r>
                        <a:rPr lang="en-GB" sz="2200" dirty="0" err="1" smtClean="0"/>
                        <a:t>comiste</a:t>
                      </a:r>
                      <a:r>
                        <a:rPr lang="en-GB" sz="2200" dirty="0" smtClean="0"/>
                        <a:t> </a:t>
                      </a:r>
                      <a:r>
                        <a:rPr lang="en-GB" sz="2200" dirty="0" err="1" smtClean="0"/>
                        <a:t>esta</a:t>
                      </a:r>
                      <a:r>
                        <a:rPr lang="en-GB" sz="2200" dirty="0" smtClean="0"/>
                        <a:t> </a:t>
                      </a:r>
                      <a:r>
                        <a:rPr lang="en-GB" sz="2200" dirty="0" err="1" smtClean="0"/>
                        <a:t>mañana</a:t>
                      </a:r>
                      <a:r>
                        <a:rPr lang="en-GB" sz="2200" dirty="0" smtClean="0"/>
                        <a:t> </a:t>
                      </a:r>
                      <a:r>
                        <a:rPr lang="en-GB" sz="2200" dirty="0" err="1" smtClean="0"/>
                        <a:t>para</a:t>
                      </a:r>
                      <a:r>
                        <a:rPr lang="en-GB" sz="2200" dirty="0" smtClean="0"/>
                        <a:t> el </a:t>
                      </a:r>
                      <a:r>
                        <a:rPr lang="en-GB" sz="2200" dirty="0" err="1" smtClean="0"/>
                        <a:t>desayuno</a:t>
                      </a:r>
                      <a:r>
                        <a:rPr lang="en-GB" sz="2200" dirty="0" smtClean="0"/>
                        <a:t>?</a:t>
                      </a:r>
                      <a:endParaRPr lang="en-GB" sz="2200"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dirty="0" smtClean="0">
                          <a:ln>
                            <a:noFill/>
                          </a:ln>
                          <a:solidFill>
                            <a:schemeClr val="tx1"/>
                          </a:solidFill>
                          <a:effectLst/>
                          <a:latin typeface="Calibri"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200" dirty="0" smtClean="0"/>
                        <a:t>¿</a:t>
                      </a:r>
                      <a:r>
                        <a:rPr lang="en-GB" sz="2200" dirty="0" err="1" smtClean="0"/>
                        <a:t>Qué</a:t>
                      </a:r>
                      <a:r>
                        <a:rPr lang="en-GB" sz="2200" dirty="0" smtClean="0"/>
                        <a:t> </a:t>
                      </a:r>
                      <a:r>
                        <a:rPr lang="en-GB" sz="2200" dirty="0" err="1" smtClean="0"/>
                        <a:t>bebiste</a:t>
                      </a:r>
                      <a:r>
                        <a:rPr lang="en-GB" sz="2200" dirty="0" smtClean="0"/>
                        <a:t> </a:t>
                      </a:r>
                      <a:r>
                        <a:rPr lang="en-GB" sz="2200" dirty="0" err="1" smtClean="0"/>
                        <a:t>esta</a:t>
                      </a:r>
                      <a:r>
                        <a:rPr lang="en-GB" sz="2200" dirty="0" smtClean="0"/>
                        <a:t> </a:t>
                      </a:r>
                      <a:r>
                        <a:rPr lang="en-GB" sz="2200" dirty="0" err="1" smtClean="0"/>
                        <a:t>mañana</a:t>
                      </a:r>
                      <a:r>
                        <a:rPr lang="en-GB" sz="2200" dirty="0" smtClean="0"/>
                        <a:t> </a:t>
                      </a:r>
                      <a:r>
                        <a:rPr lang="en-GB" sz="2200" dirty="0" err="1" smtClean="0"/>
                        <a:t>para</a:t>
                      </a:r>
                      <a:r>
                        <a:rPr lang="en-GB" sz="2200" dirty="0" smtClean="0"/>
                        <a:t> el </a:t>
                      </a:r>
                      <a:r>
                        <a:rPr lang="en-GB" sz="2200" dirty="0" err="1" smtClean="0"/>
                        <a:t>desayuno</a:t>
                      </a:r>
                      <a:r>
                        <a:rPr lang="en-GB" sz="2200" dirty="0" smtClean="0"/>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5568" name="Text Box 145"/>
          <p:cNvSpPr txBox="1">
            <a:spLocks noChangeArrowheads="1"/>
          </p:cNvSpPr>
          <p:nvPr/>
        </p:nvSpPr>
        <p:spPr bwMode="auto">
          <a:xfrm>
            <a:off x="188913" y="549275"/>
            <a:ext cx="6954837"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dirty="0">
                <a:latin typeface="Calibri" pitchFamily="34" charset="0"/>
              </a:rPr>
              <a:t>You are going to assess the speaking of others in your class today.  You are going to assess at least 3 different students in your class in a speaking line.  Ask your partner all of the </a:t>
            </a:r>
            <a:r>
              <a:rPr lang="en-GB" sz="2000" dirty="0" smtClean="0">
                <a:latin typeface="Calibri" pitchFamily="34" charset="0"/>
              </a:rPr>
              <a:t>8 </a:t>
            </a:r>
            <a:r>
              <a:rPr lang="en-GB" sz="2000" dirty="0">
                <a:latin typeface="Calibri" pitchFamily="34" charset="0"/>
              </a:rPr>
              <a:t>questions listed below and then s/he will ask you </a:t>
            </a:r>
            <a:r>
              <a:rPr lang="en-GB" sz="2000" dirty="0" smtClean="0">
                <a:latin typeface="Calibri" pitchFamily="34" charset="0"/>
              </a:rPr>
              <a:t>2 spontaneous questions</a:t>
            </a:r>
            <a:r>
              <a:rPr lang="en-GB" sz="2000" dirty="0">
                <a:latin typeface="Calibri" pitchFamily="34" charset="0"/>
              </a:rPr>
              <a:t>.  For each answer or question give him/her either 2,1 or 0.  At least 3 students will also assess your speaking.  </a:t>
            </a:r>
          </a:p>
        </p:txBody>
      </p:sp>
      <p:pic>
        <p:nvPicPr>
          <p:cNvPr id="65569" name="Picture 3" descr="cha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5188" y="714375"/>
            <a:ext cx="1571625"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933107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201"/>
          <p:cNvGraphicFramePr>
            <a:graphicFrameLocks noGrp="1"/>
          </p:cNvGraphicFramePr>
          <p:nvPr>
            <p:extLst>
              <p:ext uri="{D42A27DB-BD31-4B8C-83A1-F6EECF244321}">
                <p14:modId xmlns:p14="http://schemas.microsoft.com/office/powerpoint/2010/main" val="4028486271"/>
              </p:ext>
            </p:extLst>
          </p:nvPr>
        </p:nvGraphicFramePr>
        <p:xfrm>
          <a:off x="285750" y="571500"/>
          <a:ext cx="8429625" cy="5948359"/>
        </p:xfrm>
        <a:graphic>
          <a:graphicData uri="http://schemas.openxmlformats.org/drawingml/2006/table">
            <a:tbl>
              <a:tblPr/>
              <a:tblGrid>
                <a:gridCol w="713506"/>
                <a:gridCol w="856635"/>
                <a:gridCol w="856634"/>
                <a:gridCol w="858771"/>
                <a:gridCol w="5144079"/>
              </a:tblGrid>
              <a:tr h="823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rPr>
                        <a:t>Name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rPr>
                        <a:t>Name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rPr>
                        <a:t>Name</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Marksheme.  Give 2, 1 or 0 for each answer</a:t>
                      </a:r>
                    </a:p>
                  </a:txBody>
                  <a:tcPr marL="91439" marR="91439"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1</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1">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cs typeface="Arial" pitchFamily="34" charset="0"/>
                        </a:rPr>
                        <a:t>2 = full sentence answer (or question), ready response, not much hesitation, significant effort to sound Spanish</a:t>
                      </a:r>
                      <a:br>
                        <a:rPr kumimoji="0" lang="en-GB" sz="2400" b="0" i="0" u="none" strike="noStrike" cap="none" normalizeH="0" baseline="0" dirty="0" smtClean="0">
                          <a:ln>
                            <a:noFill/>
                          </a:ln>
                          <a:solidFill>
                            <a:schemeClr val="tx1"/>
                          </a:solidFill>
                          <a:effectLst/>
                          <a:latin typeface="Arial" pitchFamily="34" charset="0"/>
                          <a:cs typeface="Arial" pitchFamily="34" charset="0"/>
                        </a:rPr>
                      </a:br>
                      <a:r>
                        <a:rPr kumimoji="0" lang="en-GB" sz="2400" b="0" i="0" u="none" strike="noStrike" cap="none" normalizeH="0" baseline="0" dirty="0" smtClean="0">
                          <a:ln>
                            <a:noFill/>
                          </a:ln>
                          <a:solidFill>
                            <a:schemeClr val="tx1"/>
                          </a:solidFill>
                          <a:effectLst/>
                          <a:latin typeface="Arial" pitchFamily="34" charset="0"/>
                          <a:cs typeface="Arial" pitchFamily="34" charset="0"/>
                        </a:rPr>
                        <a:t/>
                      </a:r>
                      <a:br>
                        <a:rPr kumimoji="0" lang="en-GB" sz="2400" b="0" i="0" u="none" strike="noStrike" cap="none" normalizeH="0" baseline="0" dirty="0" smtClean="0">
                          <a:ln>
                            <a:noFill/>
                          </a:ln>
                          <a:solidFill>
                            <a:schemeClr val="tx1"/>
                          </a:solidFill>
                          <a:effectLst/>
                          <a:latin typeface="Arial" pitchFamily="34" charset="0"/>
                          <a:cs typeface="Arial" pitchFamily="34" charset="0"/>
                        </a:rPr>
                      </a:br>
                      <a:r>
                        <a:rPr kumimoji="0" lang="en-GB" sz="2400" b="0" i="0" u="none" strike="noStrike" cap="none" normalizeH="0" baseline="0" dirty="0" smtClean="0">
                          <a:ln>
                            <a:noFill/>
                          </a:ln>
                          <a:solidFill>
                            <a:schemeClr val="tx1"/>
                          </a:solidFill>
                          <a:effectLst/>
                          <a:latin typeface="Arial" pitchFamily="34" charset="0"/>
                          <a:cs typeface="Arial" pitchFamily="34" charset="0"/>
                        </a:rPr>
                        <a:t>1 = answer that does communicate BUT might not be complete sentence, some attempt to sound Spanish</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cs typeface="Arial" pitchFamily="34" charset="0"/>
                        </a:rPr>
                        <a:t>0 = cannot answer OR does not recognise the question so gives a different answer</a:t>
                      </a:r>
                    </a:p>
                  </a:txBody>
                  <a:tcPr marL="91439" marR="91439"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rPr>
                        <a:t>2</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3</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4</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5</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6</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7</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rPr>
                        <a:t>8</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Total</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/20</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/20</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rPr>
                        <a:t>/20</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bl>
          </a:graphicData>
        </a:graphic>
      </p:graphicFrame>
    </p:spTree>
    <p:extLst>
      <p:ext uri="{BB962C8B-B14F-4D97-AF65-F5344CB8AC3E}">
        <p14:creationId xmlns:p14="http://schemas.microsoft.com/office/powerpoint/2010/main" val="18185286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357</Words>
  <Application>Microsoft Office PowerPoint</Application>
  <PresentationFormat>On-screen Show (4:3)</PresentationFormat>
  <Paragraphs>59</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Recetas</vt:lpstr>
      <vt:lpstr>Un repaso</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Recetas</dc:title>
  <dc:creator> </dc:creator>
  <cp:lastModifiedBy> </cp:lastModifiedBy>
  <cp:revision>6</cp:revision>
  <dcterms:created xsi:type="dcterms:W3CDTF">2011-07-15T10:47:08Z</dcterms:created>
  <dcterms:modified xsi:type="dcterms:W3CDTF">2011-07-19T04:40:12Z</dcterms:modified>
</cp:coreProperties>
</file>