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0" r:id="rId2"/>
    <p:sldId id="261" r:id="rId3"/>
    <p:sldId id="257" r:id="rId4"/>
    <p:sldId id="258" r:id="rId5"/>
    <p:sldId id="262" r:id="rId6"/>
    <p:sldId id="259"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25" autoAdjust="0"/>
  </p:normalViewPr>
  <p:slideViewPr>
    <p:cSldViewPr>
      <p:cViewPr>
        <p:scale>
          <a:sx n="70" d="100"/>
          <a:sy n="70" d="100"/>
        </p:scale>
        <p:origin x="-5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11A9E-D837-43A7-B822-49D30CA63536}" type="datetimeFigureOut">
              <a:rPr lang="en-GB" smtClean="0"/>
              <a:t>03/09/2011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67AC2-E686-44E4-B3E8-0DF7C1202091}" type="slidenum">
              <a:rPr lang="en-GB" smtClean="0"/>
              <a:t>‹#›</a:t>
            </a:fld>
            <a:endParaRPr lang="en-GB"/>
          </a:p>
        </p:txBody>
      </p:sp>
    </p:spTree>
    <p:extLst>
      <p:ext uri="{BB962C8B-B14F-4D97-AF65-F5344CB8AC3E}">
        <p14:creationId xmlns:p14="http://schemas.microsoft.com/office/powerpoint/2010/main" val="39943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http://rlv.zcache.com/pastry_chef_tshirts_and_gifts_postcard-p239845564030806144trdg_400.jpg</a:t>
            </a:r>
            <a:br>
              <a:rPr lang="en-GB" dirty="0" smtClean="0"/>
            </a:br>
            <a:r>
              <a:rPr lang="en-GB" dirty="0" smtClean="0"/>
              <a:t>http://tujs.files.wordpress.com/2011/03/chefs_hat_tujs.png</a:t>
            </a:r>
            <a:endParaRPr lang="en-GB" dirty="0"/>
          </a:p>
        </p:txBody>
      </p:sp>
      <p:sp>
        <p:nvSpPr>
          <p:cNvPr id="4" name="Slide Number Placeholder 3"/>
          <p:cNvSpPr>
            <a:spLocks noGrp="1"/>
          </p:cNvSpPr>
          <p:nvPr>
            <p:ph type="sldNum" sz="quarter" idx="10"/>
          </p:nvPr>
        </p:nvSpPr>
        <p:spPr/>
        <p:txBody>
          <a:bodyPr/>
          <a:lstStyle/>
          <a:p>
            <a:fld id="{F30169E0-EE32-4D4D-ACFB-7F175BBC128E}" type="slidenum">
              <a:rPr lang="en-GB" smtClean="0"/>
              <a:t>1</a:t>
            </a:fld>
            <a:endParaRPr lang="en-GB"/>
          </a:p>
        </p:txBody>
      </p:sp>
    </p:spTree>
    <p:extLst>
      <p:ext uri="{BB962C8B-B14F-4D97-AF65-F5344CB8AC3E}">
        <p14:creationId xmlns:p14="http://schemas.microsoft.com/office/powerpoint/2010/main" val="200226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http://www.bbc.co.uk/learningzone/clips/how-to-make-empanadas-pt-2-2/2047.html </a:t>
            </a:r>
          </a:p>
          <a:p>
            <a:r>
              <a:rPr lang="en-GB" dirty="0" smtClean="0"/>
              <a:t>2</a:t>
            </a:r>
            <a:r>
              <a:rPr lang="en-GB" baseline="30000" dirty="0" smtClean="0"/>
              <a:t>nd</a:t>
            </a:r>
            <a:r>
              <a:rPr lang="en-GB" dirty="0" smtClean="0"/>
              <a:t> part of the Empanadas video.  21/2 minutes long.  I’m not suggesting we dwell too long on this</a:t>
            </a:r>
            <a:r>
              <a:rPr lang="en-GB" baseline="0" dirty="0" smtClean="0"/>
              <a:t> section, but useful to see if students can pick up on the meaning of these words.  </a:t>
            </a:r>
            <a:endParaRPr lang="en-GB" dirty="0"/>
          </a:p>
        </p:txBody>
      </p:sp>
      <p:sp>
        <p:nvSpPr>
          <p:cNvPr id="4" name="Slide Number Placeholder 3"/>
          <p:cNvSpPr>
            <a:spLocks noGrp="1"/>
          </p:cNvSpPr>
          <p:nvPr>
            <p:ph type="sldNum" sz="quarter" idx="10"/>
          </p:nvPr>
        </p:nvSpPr>
        <p:spPr/>
        <p:txBody>
          <a:bodyPr/>
          <a:lstStyle/>
          <a:p>
            <a:fld id="{E0D67AC2-E686-44E4-B3E8-0DF7C1202091}" type="slidenum">
              <a:rPr lang="en-GB" smtClean="0"/>
              <a:t>2</a:t>
            </a:fld>
            <a:endParaRPr lang="en-GB"/>
          </a:p>
        </p:txBody>
      </p:sp>
    </p:spTree>
    <p:extLst>
      <p:ext uri="{BB962C8B-B14F-4D97-AF65-F5344CB8AC3E}">
        <p14:creationId xmlns:p14="http://schemas.microsoft.com/office/powerpoint/2010/main" val="305104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reading activity – understanding a recipe.</a:t>
            </a:r>
            <a:r>
              <a:rPr lang="en-GB" baseline="0" dirty="0" smtClean="0"/>
              <a:t>  There is a fair amount of text here and students will need to pick out the key verbs and the ingredients that they know, plus their idea of how you go about making a pasty and use all of these knowledge to complete the activity on the next slide.  I have not differentiated this task in its design more that having a version of the text with the key verbs and ingredients highlighted, which should help weaker learners.  The teacher might need to differentiate in terms of support offered as students work through.  Dictionaries also an option.  Also working in pairs etc…</a:t>
            </a:r>
            <a:endParaRPr lang="en-GB" dirty="0"/>
          </a:p>
        </p:txBody>
      </p:sp>
      <p:sp>
        <p:nvSpPr>
          <p:cNvPr id="4" name="Slide Number Placeholder 3"/>
          <p:cNvSpPr>
            <a:spLocks noGrp="1"/>
          </p:cNvSpPr>
          <p:nvPr>
            <p:ph type="sldNum" sz="quarter" idx="10"/>
          </p:nvPr>
        </p:nvSpPr>
        <p:spPr/>
        <p:txBody>
          <a:bodyPr/>
          <a:lstStyle/>
          <a:p>
            <a:fld id="{E0D67AC2-E686-44E4-B3E8-0DF7C1202091}" type="slidenum">
              <a:rPr lang="en-GB" smtClean="0"/>
              <a:t>3</a:t>
            </a:fld>
            <a:endParaRPr lang="en-GB"/>
          </a:p>
        </p:txBody>
      </p:sp>
    </p:spTree>
    <p:extLst>
      <p:ext uri="{BB962C8B-B14F-4D97-AF65-F5344CB8AC3E}">
        <p14:creationId xmlns:p14="http://schemas.microsoft.com/office/powerpoint/2010/main" val="341949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Easier</a:t>
            </a:r>
            <a:r>
              <a:rPr lang="en-GB" baseline="0" dirty="0" smtClean="0"/>
              <a:t> version of the text.  As there is a range of ability within every class, perhaps suggest that students choose which version of the text to try out.</a:t>
            </a:r>
            <a:endParaRPr lang="en-GB" dirty="0"/>
          </a:p>
        </p:txBody>
      </p:sp>
      <p:sp>
        <p:nvSpPr>
          <p:cNvPr id="4" name="Slide Number Placeholder 3"/>
          <p:cNvSpPr>
            <a:spLocks noGrp="1"/>
          </p:cNvSpPr>
          <p:nvPr>
            <p:ph type="sldNum" sz="quarter" idx="10"/>
          </p:nvPr>
        </p:nvSpPr>
        <p:spPr/>
        <p:txBody>
          <a:bodyPr/>
          <a:lstStyle/>
          <a:p>
            <a:fld id="{E0D67AC2-E686-44E4-B3E8-0DF7C1202091}" type="slidenum">
              <a:rPr lang="en-GB" smtClean="0"/>
              <a:t>5</a:t>
            </a:fld>
            <a:endParaRPr lang="en-GB"/>
          </a:p>
        </p:txBody>
      </p:sp>
    </p:spTree>
    <p:extLst>
      <p:ext uri="{BB962C8B-B14F-4D97-AF65-F5344CB8AC3E}">
        <p14:creationId xmlns:p14="http://schemas.microsoft.com/office/powerpoint/2010/main" val="341949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additional activity for those who finish early.</a:t>
            </a:r>
            <a:endParaRPr lang="en-GB" dirty="0"/>
          </a:p>
        </p:txBody>
      </p:sp>
      <p:sp>
        <p:nvSpPr>
          <p:cNvPr id="4" name="Slide Number Placeholder 3"/>
          <p:cNvSpPr>
            <a:spLocks noGrp="1"/>
          </p:cNvSpPr>
          <p:nvPr>
            <p:ph type="sldNum" sz="quarter" idx="10"/>
          </p:nvPr>
        </p:nvSpPr>
        <p:spPr/>
        <p:txBody>
          <a:bodyPr/>
          <a:lstStyle/>
          <a:p>
            <a:fld id="{E0D67AC2-E686-44E4-B3E8-0DF7C1202091}" type="slidenum">
              <a:rPr lang="en-GB" smtClean="0"/>
              <a:t>6</a:t>
            </a:fld>
            <a:endParaRPr lang="en-GB"/>
          </a:p>
        </p:txBody>
      </p:sp>
    </p:spTree>
    <p:extLst>
      <p:ext uri="{BB962C8B-B14F-4D97-AF65-F5344CB8AC3E}">
        <p14:creationId xmlns:p14="http://schemas.microsoft.com/office/powerpoint/2010/main" val="368119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will practise these questions in a speaking line next lesson to revise what they have covered in this unit.  </a:t>
            </a:r>
            <a:br>
              <a:rPr lang="en-GB" baseline="0" dirty="0" smtClean="0"/>
            </a:br>
            <a:r>
              <a:rPr lang="en-GB" baseline="0" dirty="0" smtClean="0"/>
              <a:t>For higher level students, encourage (time permitting) them to research other typical Spanish dishes – There is a </a:t>
            </a:r>
            <a:r>
              <a:rPr lang="en-GB" baseline="0" dirty="0" err="1" smtClean="0"/>
              <a:t>proforma</a:t>
            </a:r>
            <a:r>
              <a:rPr lang="en-GB" baseline="0" dirty="0" smtClean="0"/>
              <a:t>/worksheet for them to do this and then they could include something other than empanadas in this conversation.  Encourage them that if they use some language they have researched themselves and use it successfully in their spontaneous speaking, this indicates a higher level (potentially level 7 depending on output clearly).</a:t>
            </a:r>
          </a:p>
          <a:p>
            <a:r>
              <a:rPr lang="en-GB" baseline="0" dirty="0" smtClean="0"/>
              <a:t>They will do a peer speaking assessment in the final week of the Christmas term.</a:t>
            </a:r>
            <a:endParaRPr lang="en-GB" dirty="0"/>
          </a:p>
        </p:txBody>
      </p:sp>
      <p:sp>
        <p:nvSpPr>
          <p:cNvPr id="4" name="Slide Number Placeholder 3"/>
          <p:cNvSpPr>
            <a:spLocks noGrp="1"/>
          </p:cNvSpPr>
          <p:nvPr>
            <p:ph type="sldNum" sz="quarter" idx="10"/>
          </p:nvPr>
        </p:nvSpPr>
        <p:spPr/>
        <p:txBody>
          <a:bodyPr/>
          <a:lstStyle/>
          <a:p>
            <a:fld id="{E0D67AC2-E686-44E4-B3E8-0DF7C1202091}" type="slidenum">
              <a:rPr lang="en-GB" smtClean="0"/>
              <a:t>7</a:t>
            </a:fld>
            <a:endParaRPr lang="en-GB"/>
          </a:p>
        </p:txBody>
      </p:sp>
    </p:spTree>
    <p:extLst>
      <p:ext uri="{BB962C8B-B14F-4D97-AF65-F5344CB8AC3E}">
        <p14:creationId xmlns:p14="http://schemas.microsoft.com/office/powerpoint/2010/main" val="76747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0C14D99-B2B2-4633-9AD6-0D97F988459B}"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226626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C14D99-B2B2-4633-9AD6-0D97F988459B}"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285612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C14D99-B2B2-4633-9AD6-0D97F988459B}"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178309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C14D99-B2B2-4633-9AD6-0D97F988459B}"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1393376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C14D99-B2B2-4633-9AD6-0D97F988459B}"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97443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C14D99-B2B2-4633-9AD6-0D97F988459B}" type="datetimeFigureOut">
              <a:rPr lang="en-GB" smtClean="0"/>
              <a:t>03/09/2011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282236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0C14D99-B2B2-4633-9AD6-0D97F988459B}" type="datetimeFigureOut">
              <a:rPr lang="en-GB" smtClean="0"/>
              <a:t>03/09/2011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2238256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C14D99-B2B2-4633-9AD6-0D97F988459B}" type="datetimeFigureOut">
              <a:rPr lang="en-GB" smtClean="0"/>
              <a:t>03/09/2011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142676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14D99-B2B2-4633-9AD6-0D97F988459B}" type="datetimeFigureOut">
              <a:rPr lang="en-GB" smtClean="0"/>
              <a:t>03/09/2011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187741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14D99-B2B2-4633-9AD6-0D97F988459B}" type="datetimeFigureOut">
              <a:rPr lang="en-GB" smtClean="0"/>
              <a:t>03/09/2011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65794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14D99-B2B2-4633-9AD6-0D97F988459B}" type="datetimeFigureOut">
              <a:rPr lang="en-GB" smtClean="0"/>
              <a:t>03/09/2011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594B3A-2544-4311-8240-C12A85203B4B}" type="slidenum">
              <a:rPr lang="en-GB" smtClean="0"/>
              <a:t>‹#›</a:t>
            </a:fld>
            <a:endParaRPr lang="en-GB"/>
          </a:p>
        </p:txBody>
      </p:sp>
    </p:spTree>
    <p:extLst>
      <p:ext uri="{BB962C8B-B14F-4D97-AF65-F5344CB8AC3E}">
        <p14:creationId xmlns:p14="http://schemas.microsoft.com/office/powerpoint/2010/main" val="71860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14D99-B2B2-4633-9AD6-0D97F988459B}" type="datetimeFigureOut">
              <a:rPr lang="en-GB" smtClean="0"/>
              <a:t>03/09/2011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94B3A-2544-4311-8240-C12A85203B4B}" type="slidenum">
              <a:rPr lang="en-GB" smtClean="0"/>
              <a:t>‹#›</a:t>
            </a:fld>
            <a:endParaRPr lang="en-GB"/>
          </a:p>
        </p:txBody>
      </p:sp>
    </p:spTree>
    <p:extLst>
      <p:ext uri="{BB962C8B-B14F-4D97-AF65-F5344CB8AC3E}">
        <p14:creationId xmlns:p14="http://schemas.microsoft.com/office/powerpoint/2010/main" val="3582744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576" y="332656"/>
            <a:ext cx="7772400" cy="1470025"/>
          </a:xfrm>
          <a:solidFill>
            <a:schemeClr val="tx1"/>
          </a:solidFill>
          <a:ln w="762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r>
              <a:rPr lang="en-GB" sz="9600" dirty="0" err="1" smtClean="0">
                <a:solidFill>
                  <a:schemeClr val="bg1"/>
                </a:solidFill>
                <a:latin typeface="Berlin Sans FB Demi" pitchFamily="34" charset="0"/>
              </a:rPr>
              <a:t>Recetas</a:t>
            </a:r>
            <a:endParaRPr lang="en-GB" sz="9600" dirty="0">
              <a:solidFill>
                <a:schemeClr val="bg1"/>
              </a:solidFill>
              <a:latin typeface="Berlin Sans FB Dem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202577"/>
            <a:ext cx="3810000" cy="3810000"/>
          </a:xfrm>
          <a:prstGeom prst="rect">
            <a:avLst/>
          </a:prstGeom>
        </p:spPr>
      </p:pic>
      <p:pic>
        <p:nvPicPr>
          <p:cNvPr id="5" name="Picture 4"/>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5942856"/>
            <a:ext cx="864096" cy="876035"/>
          </a:xfrm>
          <a:prstGeom prst="rect">
            <a:avLst/>
          </a:prstGeom>
        </p:spPr>
      </p:pic>
      <p:sp>
        <p:nvSpPr>
          <p:cNvPr id="6" name="TextBox 5"/>
          <p:cNvSpPr txBox="1"/>
          <p:nvPr/>
        </p:nvSpPr>
        <p:spPr>
          <a:xfrm>
            <a:off x="179512" y="6012577"/>
            <a:ext cx="576064" cy="584775"/>
          </a:xfrm>
          <a:prstGeom prst="rect">
            <a:avLst/>
          </a:prstGeom>
          <a:noFill/>
        </p:spPr>
        <p:txBody>
          <a:bodyPr wrap="square" rtlCol="0">
            <a:spAutoFit/>
          </a:bodyPr>
          <a:lstStyle/>
          <a:p>
            <a:r>
              <a:rPr lang="en-GB" sz="3200" b="1" dirty="0" smtClean="0">
                <a:latin typeface="AntigoniBd" pitchFamily="34" charset="0"/>
              </a:rPr>
              <a:t>4</a:t>
            </a:r>
            <a:endParaRPr lang="en-GB" sz="3200" b="1" dirty="0">
              <a:latin typeface="AntigoniBd" pitchFamily="34" charset="0"/>
            </a:endParaRPr>
          </a:p>
        </p:txBody>
      </p:sp>
      <p:sp>
        <p:nvSpPr>
          <p:cNvPr id="7" name="TextBox 6"/>
          <p:cNvSpPr txBox="1"/>
          <p:nvPr/>
        </p:nvSpPr>
        <p:spPr>
          <a:xfrm>
            <a:off x="755576" y="2610895"/>
            <a:ext cx="4214079" cy="2677656"/>
          </a:xfrm>
          <a:prstGeom prst="rect">
            <a:avLst/>
          </a:prstGeom>
          <a:noFill/>
        </p:spPr>
        <p:txBody>
          <a:bodyPr wrap="square" rtlCol="0">
            <a:spAutoFit/>
          </a:bodyPr>
          <a:lstStyle/>
          <a:p>
            <a:r>
              <a:rPr lang="en-GB" sz="2800" dirty="0" err="1" smtClean="0"/>
              <a:t>Objetivo</a:t>
            </a:r>
            <a:r>
              <a:rPr lang="en-GB" sz="2800" dirty="0" smtClean="0"/>
              <a:t>:</a:t>
            </a:r>
          </a:p>
          <a:p>
            <a:pPr marL="285750" indent="-285750">
              <a:buFont typeface="Wingdings" pitchFamily="2" charset="2"/>
              <a:buChar char="§"/>
            </a:pPr>
            <a:r>
              <a:rPr lang="en-GB" sz="2800" dirty="0" err="1" smtClean="0"/>
              <a:t>Entender</a:t>
            </a:r>
            <a:r>
              <a:rPr lang="en-GB" sz="2800" dirty="0" smtClean="0"/>
              <a:t> un </a:t>
            </a:r>
            <a:r>
              <a:rPr lang="en-GB" sz="2800" dirty="0" err="1" smtClean="0"/>
              <a:t>texto</a:t>
            </a:r>
            <a:r>
              <a:rPr lang="en-GB" sz="2800" dirty="0" smtClean="0"/>
              <a:t> </a:t>
            </a:r>
            <a:r>
              <a:rPr lang="en-GB" sz="2800" dirty="0" err="1" smtClean="0"/>
              <a:t>más</a:t>
            </a:r>
            <a:r>
              <a:rPr lang="en-GB" sz="2800" dirty="0" smtClean="0"/>
              <a:t> largo con </a:t>
            </a:r>
            <a:r>
              <a:rPr lang="en-GB" sz="2800" dirty="0" err="1" smtClean="0"/>
              <a:t>palabras</a:t>
            </a:r>
            <a:r>
              <a:rPr lang="en-GB" sz="2800" dirty="0" smtClean="0"/>
              <a:t> </a:t>
            </a:r>
            <a:r>
              <a:rPr lang="en-GB" sz="2800" dirty="0" err="1" smtClean="0"/>
              <a:t>desconocidas</a:t>
            </a:r>
            <a:endParaRPr lang="en-GB" sz="2800" dirty="0" smtClean="0"/>
          </a:p>
          <a:p>
            <a:pPr marL="285750" indent="-285750">
              <a:buFont typeface="Wingdings" pitchFamily="2" charset="2"/>
              <a:buChar char="§"/>
            </a:pPr>
            <a:r>
              <a:rPr lang="en-GB" sz="2800" dirty="0" err="1" smtClean="0"/>
              <a:t>Entender</a:t>
            </a:r>
            <a:r>
              <a:rPr lang="en-GB" sz="2800" dirty="0" smtClean="0"/>
              <a:t> y responder a un video </a:t>
            </a:r>
            <a:endParaRPr lang="en-GB" sz="2800" dirty="0"/>
          </a:p>
        </p:txBody>
      </p:sp>
    </p:spTree>
    <p:extLst>
      <p:ext uri="{BB962C8B-B14F-4D97-AF65-F5344CB8AC3E}">
        <p14:creationId xmlns:p14="http://schemas.microsoft.com/office/powerpoint/2010/main" val="1211001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panada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5696" y="1412776"/>
            <a:ext cx="5472608" cy="4104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419872" y="260648"/>
            <a:ext cx="2088232" cy="584775"/>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3200" b="1" dirty="0">
                <a:solidFill>
                  <a:schemeClr val="bg1"/>
                </a:solidFill>
              </a:rPr>
              <a:t>e</a:t>
            </a:r>
            <a:r>
              <a:rPr lang="en-GB" sz="3200" b="1" dirty="0" smtClean="0">
                <a:solidFill>
                  <a:schemeClr val="bg1"/>
                </a:solidFill>
              </a:rPr>
              <a:t>l </a:t>
            </a:r>
            <a:r>
              <a:rPr lang="en-GB" sz="3200" b="1" dirty="0" err="1" smtClean="0">
                <a:solidFill>
                  <a:schemeClr val="bg1"/>
                </a:solidFill>
              </a:rPr>
              <a:t>peligro</a:t>
            </a:r>
            <a:endParaRPr lang="en-GB" sz="3200" b="1" dirty="0">
              <a:solidFill>
                <a:schemeClr val="bg1"/>
              </a:solidFill>
            </a:endParaRPr>
          </a:p>
        </p:txBody>
      </p:sp>
      <p:sp>
        <p:nvSpPr>
          <p:cNvPr id="6" name="TextBox 5"/>
          <p:cNvSpPr txBox="1"/>
          <p:nvPr/>
        </p:nvSpPr>
        <p:spPr>
          <a:xfrm>
            <a:off x="6660232" y="260648"/>
            <a:ext cx="2088232" cy="584775"/>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3200" b="1" dirty="0">
                <a:solidFill>
                  <a:schemeClr val="bg1"/>
                </a:solidFill>
              </a:rPr>
              <a:t>l</a:t>
            </a:r>
            <a:r>
              <a:rPr lang="en-GB" sz="3200" b="1" dirty="0" smtClean="0">
                <a:solidFill>
                  <a:schemeClr val="bg1"/>
                </a:solidFill>
              </a:rPr>
              <a:t>a </a:t>
            </a:r>
            <a:r>
              <a:rPr lang="en-GB" sz="3200" b="1" dirty="0" err="1" smtClean="0">
                <a:solidFill>
                  <a:schemeClr val="bg1"/>
                </a:solidFill>
              </a:rPr>
              <a:t>prueba</a:t>
            </a:r>
            <a:endParaRPr lang="en-GB" sz="3200" b="1" dirty="0">
              <a:solidFill>
                <a:schemeClr val="bg1"/>
              </a:solidFill>
            </a:endParaRPr>
          </a:p>
        </p:txBody>
      </p:sp>
      <p:sp>
        <p:nvSpPr>
          <p:cNvPr id="7" name="TextBox 6"/>
          <p:cNvSpPr txBox="1"/>
          <p:nvPr/>
        </p:nvSpPr>
        <p:spPr>
          <a:xfrm>
            <a:off x="1490349" y="6021288"/>
            <a:ext cx="2088232" cy="584775"/>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3200" b="1" dirty="0">
                <a:solidFill>
                  <a:schemeClr val="bg1"/>
                </a:solidFill>
              </a:rPr>
              <a:t>l</a:t>
            </a:r>
            <a:r>
              <a:rPr lang="en-GB" sz="3200" b="1" dirty="0" smtClean="0">
                <a:solidFill>
                  <a:schemeClr val="bg1"/>
                </a:solidFill>
              </a:rPr>
              <a:t>os </a:t>
            </a:r>
            <a:r>
              <a:rPr lang="en-GB" sz="3200" b="1" dirty="0" err="1" smtClean="0">
                <a:solidFill>
                  <a:schemeClr val="bg1"/>
                </a:solidFill>
              </a:rPr>
              <a:t>jueces</a:t>
            </a:r>
            <a:endParaRPr lang="en-GB" sz="3200" b="1" dirty="0">
              <a:solidFill>
                <a:schemeClr val="bg1"/>
              </a:solidFill>
            </a:endParaRPr>
          </a:p>
        </p:txBody>
      </p:sp>
      <p:sp>
        <p:nvSpPr>
          <p:cNvPr id="8" name="TextBox 7"/>
          <p:cNvSpPr txBox="1"/>
          <p:nvPr/>
        </p:nvSpPr>
        <p:spPr>
          <a:xfrm>
            <a:off x="467544" y="275832"/>
            <a:ext cx="2088232" cy="584775"/>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3200" b="1" dirty="0" err="1" smtClean="0">
                <a:solidFill>
                  <a:schemeClr val="bg1"/>
                </a:solidFill>
              </a:rPr>
              <a:t>Bienvenido</a:t>
            </a:r>
            <a:endParaRPr lang="en-GB" sz="3200" b="1" dirty="0">
              <a:solidFill>
                <a:schemeClr val="bg1"/>
              </a:solidFill>
            </a:endParaRPr>
          </a:p>
        </p:txBody>
      </p:sp>
      <p:sp>
        <p:nvSpPr>
          <p:cNvPr id="9" name="TextBox 8"/>
          <p:cNvSpPr txBox="1"/>
          <p:nvPr/>
        </p:nvSpPr>
        <p:spPr>
          <a:xfrm>
            <a:off x="5616116" y="6040633"/>
            <a:ext cx="2088232" cy="584775"/>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3200" b="1" dirty="0" smtClean="0">
                <a:solidFill>
                  <a:schemeClr val="bg1"/>
                </a:solidFill>
              </a:rPr>
              <a:t>¡</a:t>
            </a:r>
            <a:r>
              <a:rPr lang="en-GB" sz="3200" b="1" dirty="0" err="1" smtClean="0">
                <a:solidFill>
                  <a:schemeClr val="bg1"/>
                </a:solidFill>
              </a:rPr>
              <a:t>Está</a:t>
            </a:r>
            <a:r>
              <a:rPr lang="en-GB" sz="3200" b="1" dirty="0" smtClean="0">
                <a:solidFill>
                  <a:schemeClr val="bg1"/>
                </a:solidFill>
              </a:rPr>
              <a:t> </a:t>
            </a:r>
            <a:r>
              <a:rPr lang="en-GB" sz="3200" b="1" dirty="0" err="1" smtClean="0">
                <a:solidFill>
                  <a:schemeClr val="bg1"/>
                </a:solidFill>
              </a:rPr>
              <a:t>rico</a:t>
            </a:r>
            <a:r>
              <a:rPr lang="en-GB" sz="3200" b="1" dirty="0" smtClean="0">
                <a:solidFill>
                  <a:schemeClr val="bg1"/>
                </a:solidFill>
              </a:rPr>
              <a:t>!</a:t>
            </a:r>
            <a:endParaRPr lang="en-GB" sz="3200" b="1" dirty="0">
              <a:solidFill>
                <a:schemeClr val="bg1"/>
              </a:solidFill>
            </a:endParaRPr>
          </a:p>
        </p:txBody>
      </p:sp>
    </p:spTree>
    <p:extLst>
      <p:ext uri="{BB962C8B-B14F-4D97-AF65-F5344CB8AC3E}">
        <p14:creationId xmlns:p14="http://schemas.microsoft.com/office/powerpoint/2010/main" val="34023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32003"/>
            <a:ext cx="8640960" cy="6109365"/>
          </a:xfrm>
          <a:prstGeom prst="rect">
            <a:avLst/>
          </a:prstGeom>
          <a:noFill/>
        </p:spPr>
        <p:txBody>
          <a:bodyPr wrap="square" rtlCol="0">
            <a:spAutoFit/>
          </a:bodyPr>
          <a:lstStyle/>
          <a:p>
            <a:r>
              <a:rPr lang="es-ES_tradnl" sz="2300" dirty="0"/>
              <a:t>1  Extender la masa con un rodillo hasta que quede una lámina delgada.</a:t>
            </a:r>
            <a:endParaRPr lang="en-GB" sz="2300" dirty="0"/>
          </a:p>
          <a:p>
            <a:r>
              <a:rPr lang="es-ES_tradnl" sz="2300" dirty="0"/>
              <a:t>2  Cortar unos círculos al tamaño elegido. </a:t>
            </a:r>
            <a:endParaRPr lang="en-GB" sz="2300" dirty="0"/>
          </a:p>
          <a:p>
            <a:r>
              <a:rPr lang="es-ES_tradnl" sz="2300" dirty="0"/>
              <a:t>3  Poner las láminas entre papel de parafina y pasar al frigorífico mientras se realiza el siguiente proceso (ya que es mejor trabajar con la masa fría).</a:t>
            </a:r>
            <a:endParaRPr lang="en-GB" sz="2300" dirty="0"/>
          </a:p>
          <a:p>
            <a:r>
              <a:rPr lang="es-ES_tradnl" sz="2300" dirty="0"/>
              <a:t>4  Picar todo finito (la cebolla, el pimiento y el tomate)</a:t>
            </a:r>
            <a:endParaRPr lang="en-GB" sz="2300" dirty="0"/>
          </a:p>
          <a:p>
            <a:r>
              <a:rPr lang="es-ES_tradnl" sz="2300" dirty="0"/>
              <a:t>5  Poner el aceite en la sartén y freír un poco todos los ingredientes (menos el huevo y el atún).</a:t>
            </a:r>
            <a:endParaRPr lang="en-GB" sz="2300" dirty="0"/>
          </a:p>
          <a:p>
            <a:r>
              <a:rPr lang="es-ES_tradnl" sz="2300" dirty="0"/>
              <a:t>6  Cuando la cebolla esté blanda, echar el atún y seguir cocinando un poco más a fuego bajo. Apartar.</a:t>
            </a:r>
            <a:endParaRPr lang="en-GB" sz="2300" dirty="0"/>
          </a:p>
          <a:p>
            <a:r>
              <a:rPr lang="es-ES_tradnl" sz="2300" dirty="0"/>
              <a:t>7  Batir el huevo en un cuenco. </a:t>
            </a:r>
            <a:endParaRPr lang="en-GB" sz="2300" dirty="0"/>
          </a:p>
          <a:p>
            <a:r>
              <a:rPr lang="es-ES_tradnl" sz="2300" dirty="0"/>
              <a:t>8  Sacar las láminas de hojaldre. Poner con una cuchara porciones de relleno sobre las láminas de masa.</a:t>
            </a:r>
            <a:endParaRPr lang="en-GB" sz="2300" dirty="0"/>
          </a:p>
          <a:p>
            <a:r>
              <a:rPr lang="es-ES_tradnl" sz="2300" dirty="0"/>
              <a:t>9  Untar el borde de la masa con el huevo batido, doblarlas y pegarlas. </a:t>
            </a:r>
            <a:endParaRPr lang="en-GB" sz="2300" dirty="0"/>
          </a:p>
          <a:p>
            <a:r>
              <a:rPr lang="es-ES_tradnl" sz="2300" dirty="0"/>
              <a:t>10  Ponerlas en una bandeja para el horno a 150 grados </a:t>
            </a:r>
            <a:r>
              <a:rPr lang="es-ES_tradnl" sz="2300" dirty="0" smtClean="0"/>
              <a:t>15 </a:t>
            </a:r>
            <a:r>
              <a:rPr lang="es-ES_tradnl" sz="2300" dirty="0"/>
              <a:t>o 20 minutos</a:t>
            </a:r>
            <a:r>
              <a:rPr lang="es-ES_tradnl" sz="2300" dirty="0" smtClean="0"/>
              <a:t>.</a:t>
            </a:r>
            <a:endParaRPr lang="en-GB" sz="2300" dirty="0"/>
          </a:p>
        </p:txBody>
      </p:sp>
      <p:sp>
        <p:nvSpPr>
          <p:cNvPr id="7" name="TextBox 6"/>
          <p:cNvSpPr txBox="1"/>
          <p:nvPr/>
        </p:nvSpPr>
        <p:spPr>
          <a:xfrm>
            <a:off x="251520" y="116632"/>
            <a:ext cx="8640960" cy="461665"/>
          </a:xfrm>
          <a:prstGeom prst="rect">
            <a:avLst/>
          </a:prstGeom>
          <a:solidFill>
            <a:schemeClr val="tx1"/>
          </a:solidFill>
        </p:spPr>
        <p:txBody>
          <a:bodyPr wrap="square" rtlCol="0">
            <a:spAutoFit/>
          </a:bodyPr>
          <a:lstStyle/>
          <a:p>
            <a:r>
              <a:rPr lang="en-US" sz="2400" dirty="0">
                <a:solidFill>
                  <a:schemeClr val="bg1"/>
                </a:solidFill>
              </a:rPr>
              <a:t> </a:t>
            </a:r>
            <a:r>
              <a:rPr lang="es-ES_tradnl" sz="2400" b="1" dirty="0" smtClean="0">
                <a:solidFill>
                  <a:schemeClr val="bg1"/>
                </a:solidFill>
              </a:rPr>
              <a:t>Preparación </a:t>
            </a:r>
            <a:r>
              <a:rPr lang="es-ES_tradnl" sz="2400" b="1" dirty="0">
                <a:solidFill>
                  <a:schemeClr val="bg1"/>
                </a:solidFill>
              </a:rPr>
              <a:t>de la receta de </a:t>
            </a:r>
            <a:r>
              <a:rPr lang="es-ES_tradnl" sz="2400" b="1" dirty="0" smtClean="0">
                <a:solidFill>
                  <a:schemeClr val="bg1"/>
                </a:solidFill>
              </a:rPr>
              <a:t>empanadas </a:t>
            </a:r>
            <a:r>
              <a:rPr lang="es-ES_tradnl" sz="2400" b="1" dirty="0">
                <a:solidFill>
                  <a:schemeClr val="bg1"/>
                </a:solidFill>
              </a:rPr>
              <a:t>de </a:t>
            </a:r>
            <a:r>
              <a:rPr lang="es-ES_tradnl" sz="2400" b="1" dirty="0" smtClean="0">
                <a:solidFill>
                  <a:schemeClr val="bg1"/>
                </a:solidFill>
              </a:rPr>
              <a:t>atún</a:t>
            </a:r>
            <a:endParaRPr lang="en-GB" sz="2400" dirty="0">
              <a:solidFill>
                <a:schemeClr val="bg1"/>
              </a:solidFill>
            </a:endParaRPr>
          </a:p>
        </p:txBody>
      </p:sp>
    </p:spTree>
    <p:extLst>
      <p:ext uri="{BB962C8B-B14F-4D97-AF65-F5344CB8AC3E}">
        <p14:creationId xmlns:p14="http://schemas.microsoft.com/office/powerpoint/2010/main" val="1064550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28248814"/>
              </p:ext>
            </p:extLst>
          </p:nvPr>
        </p:nvGraphicFramePr>
        <p:xfrm>
          <a:off x="395536" y="2852935"/>
          <a:ext cx="8352927" cy="2371242"/>
        </p:xfrm>
        <a:graphic>
          <a:graphicData uri="http://schemas.openxmlformats.org/drawingml/2006/table">
            <a:tbl>
              <a:tblPr firstRow="1" bandRow="1">
                <a:tableStyleId>{5940675A-B579-460E-94D1-54222C63F5DA}</a:tableStyleId>
              </a:tblPr>
              <a:tblGrid>
                <a:gridCol w="2784309"/>
                <a:gridCol w="2784309"/>
                <a:gridCol w="2784309"/>
              </a:tblGrid>
              <a:tr h="1185621">
                <a:tc>
                  <a:txBody>
                    <a:bodyPr/>
                    <a:lstStyle/>
                    <a:p>
                      <a:r>
                        <a:rPr lang="en-GB" dirty="0" smtClean="0"/>
                        <a:t>1</a:t>
                      </a:r>
                      <a:endParaRPr lang="en-GB" dirty="0"/>
                    </a:p>
                  </a:txBody>
                  <a:tcPr/>
                </a:tc>
                <a:tc>
                  <a:txBody>
                    <a:bodyPr/>
                    <a:lstStyle/>
                    <a:p>
                      <a:r>
                        <a:rPr lang="en-GB" dirty="0" smtClean="0"/>
                        <a:t>2</a:t>
                      </a:r>
                      <a:endParaRPr lang="en-GB" dirty="0"/>
                    </a:p>
                  </a:txBody>
                  <a:tcPr/>
                </a:tc>
                <a:tc>
                  <a:txBody>
                    <a:bodyPr/>
                    <a:lstStyle/>
                    <a:p>
                      <a:r>
                        <a:rPr lang="en-GB" dirty="0" smtClean="0"/>
                        <a:t>3</a:t>
                      </a:r>
                      <a:endParaRPr lang="en-GB" dirty="0"/>
                    </a:p>
                  </a:txBody>
                  <a:tcPr/>
                </a:tc>
              </a:tr>
              <a:tr h="1185621">
                <a:tc>
                  <a:txBody>
                    <a:bodyPr/>
                    <a:lstStyle/>
                    <a:p>
                      <a:r>
                        <a:rPr lang="en-GB" dirty="0" smtClean="0"/>
                        <a:t>4</a:t>
                      </a:r>
                      <a:endParaRPr lang="en-GB" dirty="0"/>
                    </a:p>
                  </a:txBody>
                  <a:tcPr/>
                </a:tc>
                <a:tc>
                  <a:txBody>
                    <a:bodyPr/>
                    <a:lstStyle/>
                    <a:p>
                      <a:r>
                        <a:rPr lang="en-GB" dirty="0" smtClean="0"/>
                        <a:t>5</a:t>
                      </a:r>
                      <a:endParaRPr lang="en-GB" dirty="0"/>
                    </a:p>
                  </a:txBody>
                  <a:tcPr/>
                </a:tc>
                <a:tc>
                  <a:txBody>
                    <a:bodyPr/>
                    <a:lstStyle/>
                    <a:p>
                      <a:r>
                        <a:rPr lang="en-GB" dirty="0" smtClean="0"/>
                        <a:t>6</a:t>
                      </a:r>
                      <a:endParaRPr lang="en-GB"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42034038"/>
              </p:ext>
            </p:extLst>
          </p:nvPr>
        </p:nvGraphicFramePr>
        <p:xfrm>
          <a:off x="395536" y="5229200"/>
          <a:ext cx="8352928" cy="1296144"/>
        </p:xfrm>
        <a:graphic>
          <a:graphicData uri="http://schemas.openxmlformats.org/drawingml/2006/table">
            <a:tbl>
              <a:tblPr firstRow="1" bandRow="1">
                <a:tableStyleId>{5940675A-B579-460E-94D1-54222C63F5DA}</a:tableStyleId>
              </a:tblPr>
              <a:tblGrid>
                <a:gridCol w="2088232"/>
                <a:gridCol w="2088232"/>
                <a:gridCol w="2088232"/>
                <a:gridCol w="2088232"/>
              </a:tblGrid>
              <a:tr h="1296144">
                <a:tc>
                  <a:txBody>
                    <a:bodyPr/>
                    <a:lstStyle/>
                    <a:p>
                      <a:r>
                        <a:rPr lang="en-GB" dirty="0" smtClean="0"/>
                        <a:t>7</a:t>
                      </a:r>
                      <a:endParaRPr lang="en-GB" dirty="0"/>
                    </a:p>
                  </a:txBody>
                  <a:tcPr/>
                </a:tc>
                <a:tc>
                  <a:txBody>
                    <a:bodyPr/>
                    <a:lstStyle/>
                    <a:p>
                      <a:r>
                        <a:rPr lang="en-GB" dirty="0" smtClean="0"/>
                        <a:t>8</a:t>
                      </a:r>
                      <a:endParaRPr lang="en-GB" dirty="0"/>
                    </a:p>
                  </a:txBody>
                  <a:tcPr/>
                </a:tc>
                <a:tc>
                  <a:txBody>
                    <a:bodyPr/>
                    <a:lstStyle/>
                    <a:p>
                      <a:r>
                        <a:rPr lang="en-GB" dirty="0" smtClean="0"/>
                        <a:t>9</a:t>
                      </a:r>
                      <a:endParaRPr lang="en-GB" dirty="0"/>
                    </a:p>
                  </a:txBody>
                  <a:tcPr/>
                </a:tc>
                <a:tc>
                  <a:txBody>
                    <a:bodyPr/>
                    <a:lstStyle/>
                    <a:p>
                      <a:r>
                        <a:rPr lang="en-GB" dirty="0" smtClean="0"/>
                        <a:t>10</a:t>
                      </a:r>
                      <a:endParaRPr lang="en-GB" dirty="0"/>
                    </a:p>
                  </a:txBody>
                  <a:tcPr/>
                </a:tc>
              </a:tr>
            </a:tbl>
          </a:graphicData>
        </a:graphic>
      </p:graphicFrame>
      <p:pic>
        <p:nvPicPr>
          <p:cNvPr id="1026" name="Picture 2" descr="empanadillas_1_3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1" y="947629"/>
            <a:ext cx="1701655" cy="1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empanadillas_2_300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520" y="947629"/>
            <a:ext cx="1663452" cy="1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520" y="116632"/>
            <a:ext cx="8640960" cy="830997"/>
          </a:xfrm>
          <a:prstGeom prst="rect">
            <a:avLst/>
          </a:prstGeom>
          <a:noFill/>
        </p:spPr>
        <p:txBody>
          <a:bodyPr wrap="square" rtlCol="0">
            <a:spAutoFit/>
          </a:bodyPr>
          <a:lstStyle/>
          <a:p>
            <a:r>
              <a:rPr lang="en-US" sz="2400" dirty="0"/>
              <a:t> </a:t>
            </a:r>
            <a:r>
              <a:rPr lang="es-ES_tradnl" sz="2400" dirty="0" smtClean="0"/>
              <a:t>A  </a:t>
            </a:r>
            <a:r>
              <a:rPr lang="es-ES_tradnl" sz="2400" dirty="0" err="1" smtClean="0"/>
              <a:t>Skim</a:t>
            </a:r>
            <a:r>
              <a:rPr lang="es-ES_tradnl" sz="2400" dirty="0" smtClean="0"/>
              <a:t> </a:t>
            </a:r>
            <a:r>
              <a:rPr lang="es-ES_tradnl" sz="2400" dirty="0" err="1" smtClean="0"/>
              <a:t>the</a:t>
            </a:r>
            <a:r>
              <a:rPr lang="es-ES_tradnl" sz="2400" dirty="0" smtClean="0"/>
              <a:t> 10 </a:t>
            </a:r>
            <a:r>
              <a:rPr lang="es-ES_tradnl" sz="2400" dirty="0" err="1" smtClean="0"/>
              <a:t>instructions</a:t>
            </a:r>
            <a:r>
              <a:rPr lang="es-ES_tradnl" sz="2400" dirty="0" smtClean="0"/>
              <a:t> and decide </a:t>
            </a:r>
            <a:r>
              <a:rPr lang="es-ES_tradnl" sz="2400" dirty="0" err="1" smtClean="0"/>
              <a:t>which</a:t>
            </a:r>
            <a:r>
              <a:rPr lang="es-ES_tradnl" sz="2400" dirty="0" smtClean="0"/>
              <a:t> </a:t>
            </a:r>
            <a:r>
              <a:rPr lang="es-ES_tradnl" sz="2400" dirty="0" err="1" smtClean="0"/>
              <a:t>instruction</a:t>
            </a:r>
            <a:r>
              <a:rPr lang="es-ES_tradnl" sz="2400" dirty="0" smtClean="0"/>
              <a:t> </a:t>
            </a:r>
            <a:r>
              <a:rPr lang="es-ES_tradnl" sz="2400" dirty="0" err="1" smtClean="0"/>
              <a:t>matches</a:t>
            </a:r>
            <a:r>
              <a:rPr lang="es-ES_tradnl" sz="2400" dirty="0" smtClean="0"/>
              <a:t> </a:t>
            </a:r>
            <a:r>
              <a:rPr lang="es-ES_tradnl" sz="2400" dirty="0" err="1" smtClean="0"/>
              <a:t>each</a:t>
            </a:r>
            <a:r>
              <a:rPr lang="es-ES_tradnl" sz="2400" dirty="0" smtClean="0"/>
              <a:t> of </a:t>
            </a:r>
            <a:r>
              <a:rPr lang="es-ES_tradnl" sz="2400" dirty="0" err="1" smtClean="0"/>
              <a:t>the</a:t>
            </a:r>
            <a:r>
              <a:rPr lang="es-ES_tradnl" sz="2400" dirty="0" smtClean="0"/>
              <a:t> </a:t>
            </a:r>
            <a:r>
              <a:rPr lang="es-ES_tradnl" sz="2400" dirty="0" err="1" smtClean="0"/>
              <a:t>two</a:t>
            </a:r>
            <a:r>
              <a:rPr lang="es-ES_tradnl" sz="2400" dirty="0" smtClean="0"/>
              <a:t> </a:t>
            </a:r>
            <a:r>
              <a:rPr lang="es-ES_tradnl" sz="2400" dirty="0" err="1" smtClean="0"/>
              <a:t>pictures</a:t>
            </a:r>
            <a:r>
              <a:rPr lang="es-ES_tradnl" sz="2400" dirty="0" smtClean="0"/>
              <a:t> </a:t>
            </a:r>
            <a:r>
              <a:rPr lang="es-ES_tradnl" sz="2400" dirty="0" err="1" smtClean="0"/>
              <a:t>below</a:t>
            </a:r>
            <a:r>
              <a:rPr lang="es-ES_tradnl" sz="2400" dirty="0" smtClean="0"/>
              <a:t>.  </a:t>
            </a:r>
            <a:endParaRPr lang="en-GB" sz="2400" dirty="0"/>
          </a:p>
        </p:txBody>
      </p:sp>
      <p:sp>
        <p:nvSpPr>
          <p:cNvPr id="9" name="TextBox 8"/>
          <p:cNvSpPr txBox="1"/>
          <p:nvPr/>
        </p:nvSpPr>
        <p:spPr>
          <a:xfrm>
            <a:off x="403920" y="2278033"/>
            <a:ext cx="8640960" cy="430887"/>
          </a:xfrm>
          <a:prstGeom prst="rect">
            <a:avLst/>
          </a:prstGeom>
          <a:noFill/>
        </p:spPr>
        <p:txBody>
          <a:bodyPr wrap="square" rtlCol="0">
            <a:spAutoFit/>
          </a:bodyPr>
          <a:lstStyle/>
          <a:p>
            <a:r>
              <a:rPr lang="en-US" sz="2200" dirty="0"/>
              <a:t> </a:t>
            </a:r>
            <a:r>
              <a:rPr lang="es-ES_tradnl" sz="2200" dirty="0" smtClean="0"/>
              <a:t>B  </a:t>
            </a:r>
            <a:r>
              <a:rPr lang="es-ES_tradnl" sz="2200" dirty="0" err="1" smtClean="0"/>
              <a:t>Draw</a:t>
            </a:r>
            <a:r>
              <a:rPr lang="es-ES_tradnl" sz="2200" dirty="0" smtClean="0"/>
              <a:t> a </a:t>
            </a:r>
            <a:r>
              <a:rPr lang="es-ES_tradnl" sz="2200" dirty="0" err="1" smtClean="0"/>
              <a:t>picture</a:t>
            </a:r>
            <a:r>
              <a:rPr lang="es-ES_tradnl" sz="2200" dirty="0" smtClean="0"/>
              <a:t> </a:t>
            </a:r>
            <a:r>
              <a:rPr lang="es-ES_tradnl" sz="2200" dirty="0" err="1" smtClean="0"/>
              <a:t>for</a:t>
            </a:r>
            <a:r>
              <a:rPr lang="es-ES_tradnl" sz="2200" dirty="0" smtClean="0"/>
              <a:t> </a:t>
            </a:r>
            <a:r>
              <a:rPr lang="es-ES_tradnl" sz="2200" dirty="0" err="1" smtClean="0"/>
              <a:t>the</a:t>
            </a:r>
            <a:r>
              <a:rPr lang="es-ES_tradnl" sz="2200" dirty="0" smtClean="0"/>
              <a:t> </a:t>
            </a:r>
            <a:r>
              <a:rPr lang="es-ES_tradnl" sz="2200" dirty="0" err="1" smtClean="0"/>
              <a:t>remaining</a:t>
            </a:r>
            <a:r>
              <a:rPr lang="es-ES_tradnl" sz="2200" dirty="0" smtClean="0"/>
              <a:t> 8 </a:t>
            </a:r>
            <a:r>
              <a:rPr lang="es-ES_tradnl" sz="2200" dirty="0" err="1" smtClean="0"/>
              <a:t>instructions</a:t>
            </a:r>
            <a:r>
              <a:rPr lang="es-ES_tradnl" sz="2200" dirty="0"/>
              <a:t> </a:t>
            </a:r>
            <a:r>
              <a:rPr lang="es-ES_tradnl" sz="2200" dirty="0" smtClean="0"/>
              <a:t>in </a:t>
            </a:r>
            <a:r>
              <a:rPr lang="es-ES_tradnl" sz="2200" dirty="0" err="1" smtClean="0"/>
              <a:t>the</a:t>
            </a:r>
            <a:r>
              <a:rPr lang="es-ES_tradnl" sz="2200" dirty="0" smtClean="0"/>
              <a:t> boxes </a:t>
            </a:r>
            <a:r>
              <a:rPr lang="es-ES_tradnl" sz="2200" dirty="0" err="1" smtClean="0"/>
              <a:t>below</a:t>
            </a:r>
            <a:r>
              <a:rPr lang="es-ES_tradnl" sz="2200" dirty="0" smtClean="0"/>
              <a:t>.  </a:t>
            </a:r>
            <a:endParaRPr lang="en-GB" sz="2200" dirty="0"/>
          </a:p>
        </p:txBody>
      </p:sp>
    </p:spTree>
    <p:extLst>
      <p:ext uri="{BB962C8B-B14F-4D97-AF65-F5344CB8AC3E}">
        <p14:creationId xmlns:p14="http://schemas.microsoft.com/office/powerpoint/2010/main" val="4242302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32003"/>
            <a:ext cx="8640960" cy="5632311"/>
          </a:xfrm>
          <a:prstGeom prst="rect">
            <a:avLst/>
          </a:prstGeom>
          <a:noFill/>
        </p:spPr>
        <p:txBody>
          <a:bodyPr wrap="square" rtlCol="0">
            <a:spAutoFit/>
          </a:bodyPr>
          <a:lstStyle/>
          <a:p>
            <a:r>
              <a:rPr lang="es-ES_tradnl" sz="2400" dirty="0"/>
              <a:t>1  </a:t>
            </a:r>
            <a:r>
              <a:rPr lang="es-ES_tradnl" sz="2400" b="1" dirty="0"/>
              <a:t>Extender</a:t>
            </a:r>
            <a:r>
              <a:rPr lang="es-ES_tradnl" sz="2400" dirty="0"/>
              <a:t> la masa con un </a:t>
            </a:r>
            <a:r>
              <a:rPr lang="es-ES_tradnl" sz="2400" dirty="0" smtClean="0"/>
              <a:t>rodillo. </a:t>
            </a:r>
            <a:br>
              <a:rPr lang="es-ES_tradnl" sz="2400" dirty="0" smtClean="0"/>
            </a:br>
            <a:r>
              <a:rPr lang="es-ES_tradnl" sz="2400" dirty="0" smtClean="0"/>
              <a:t>2  </a:t>
            </a:r>
            <a:r>
              <a:rPr lang="es-ES_tradnl" sz="2400" b="1" dirty="0"/>
              <a:t>Cortar</a:t>
            </a:r>
            <a:r>
              <a:rPr lang="es-ES_tradnl" sz="2400" dirty="0"/>
              <a:t> unos </a:t>
            </a:r>
            <a:r>
              <a:rPr lang="es-ES_tradnl" sz="2400" dirty="0" smtClean="0"/>
              <a:t>círculos. </a:t>
            </a:r>
            <a:endParaRPr lang="en-GB" sz="2400" dirty="0"/>
          </a:p>
          <a:p>
            <a:r>
              <a:rPr lang="es-ES_tradnl" sz="2400" dirty="0" smtClean="0"/>
              <a:t>3.</a:t>
            </a:r>
            <a:r>
              <a:rPr lang="es-ES_tradnl" sz="2400" b="1" dirty="0" smtClean="0"/>
              <a:t> Poner</a:t>
            </a:r>
            <a:r>
              <a:rPr lang="es-ES_tradnl" sz="2400" dirty="0" smtClean="0"/>
              <a:t> </a:t>
            </a:r>
            <a:r>
              <a:rPr lang="es-ES_tradnl" sz="2400" dirty="0"/>
              <a:t>las láminas entre papel </a:t>
            </a:r>
            <a:r>
              <a:rPr lang="es-ES_tradnl" sz="2400" dirty="0" smtClean="0"/>
              <a:t> y </a:t>
            </a:r>
            <a:r>
              <a:rPr lang="es-ES_tradnl" sz="2400" b="1" dirty="0"/>
              <a:t>pasar</a:t>
            </a:r>
            <a:r>
              <a:rPr lang="es-ES_tradnl" sz="2400" dirty="0"/>
              <a:t> al </a:t>
            </a:r>
            <a:r>
              <a:rPr lang="es-ES_tradnl" sz="2400" dirty="0" smtClean="0"/>
              <a:t>frigorífico. </a:t>
            </a:r>
          </a:p>
          <a:p>
            <a:r>
              <a:rPr lang="es-ES_tradnl" sz="2400" dirty="0" smtClean="0"/>
              <a:t>4  </a:t>
            </a:r>
            <a:r>
              <a:rPr lang="es-ES_tradnl" sz="2400" b="1" dirty="0"/>
              <a:t>Picar</a:t>
            </a:r>
            <a:r>
              <a:rPr lang="es-ES_tradnl" sz="2400" dirty="0"/>
              <a:t> todo </a:t>
            </a:r>
            <a:r>
              <a:rPr lang="es-ES_tradnl" sz="2400" dirty="0" smtClean="0"/>
              <a:t>(</a:t>
            </a:r>
            <a:r>
              <a:rPr lang="es-ES_tradnl" sz="2400" dirty="0"/>
              <a:t>la cebolla, el pimiento y el tomate)</a:t>
            </a:r>
            <a:endParaRPr lang="en-GB" sz="2400" dirty="0"/>
          </a:p>
          <a:p>
            <a:r>
              <a:rPr lang="es-ES_tradnl" sz="2400" dirty="0" smtClean="0"/>
              <a:t>5. </a:t>
            </a:r>
            <a:r>
              <a:rPr lang="es-ES_tradnl" sz="2400" b="1" dirty="0" smtClean="0"/>
              <a:t>Poner</a:t>
            </a:r>
            <a:r>
              <a:rPr lang="es-ES_tradnl" sz="2400" dirty="0" smtClean="0"/>
              <a:t> </a:t>
            </a:r>
            <a:r>
              <a:rPr lang="es-ES_tradnl" sz="2400" dirty="0"/>
              <a:t>el aceite en la sartén y </a:t>
            </a:r>
            <a:r>
              <a:rPr lang="es-ES_tradnl" sz="2400" b="1" dirty="0"/>
              <a:t>freír </a:t>
            </a:r>
            <a:r>
              <a:rPr lang="es-ES_tradnl" sz="2400" dirty="0"/>
              <a:t>un poco todos los ingredientes (menos el huevo y el atún).</a:t>
            </a:r>
            <a:endParaRPr lang="en-GB" sz="2400" dirty="0"/>
          </a:p>
          <a:p>
            <a:r>
              <a:rPr lang="es-ES_tradnl" sz="2400" dirty="0"/>
              <a:t>6  Cuando la cebolla esté blanda, </a:t>
            </a:r>
            <a:r>
              <a:rPr lang="es-ES_tradnl" sz="2400" b="1" dirty="0"/>
              <a:t>echar</a:t>
            </a:r>
            <a:r>
              <a:rPr lang="es-ES_tradnl" sz="2400" dirty="0"/>
              <a:t> el atún y </a:t>
            </a:r>
            <a:r>
              <a:rPr lang="es-ES_tradnl" sz="2400" b="1" dirty="0"/>
              <a:t>seguir cocinando </a:t>
            </a:r>
            <a:r>
              <a:rPr lang="es-ES_tradnl" sz="2400" dirty="0"/>
              <a:t>un poco más a fuego bajo. </a:t>
            </a:r>
            <a:r>
              <a:rPr lang="es-ES_tradnl" sz="2400" b="1" dirty="0"/>
              <a:t>Apartar.</a:t>
            </a:r>
            <a:endParaRPr lang="en-GB" sz="2400" b="1" dirty="0"/>
          </a:p>
          <a:p>
            <a:r>
              <a:rPr lang="es-ES_tradnl" sz="2400" dirty="0"/>
              <a:t>7  </a:t>
            </a:r>
            <a:r>
              <a:rPr lang="es-ES_tradnl" sz="2400" b="1" dirty="0"/>
              <a:t>Batir</a:t>
            </a:r>
            <a:r>
              <a:rPr lang="es-ES_tradnl" sz="2400" dirty="0"/>
              <a:t> el huevo </a:t>
            </a:r>
            <a:r>
              <a:rPr lang="es-ES_tradnl" sz="2400" dirty="0" smtClean="0"/>
              <a:t>. </a:t>
            </a:r>
            <a:endParaRPr lang="en-GB" sz="2400" dirty="0"/>
          </a:p>
          <a:p>
            <a:r>
              <a:rPr lang="es-ES_tradnl" sz="2400" dirty="0"/>
              <a:t>8  </a:t>
            </a:r>
            <a:r>
              <a:rPr lang="es-ES_tradnl" sz="2400" b="1" dirty="0"/>
              <a:t>Sacar</a:t>
            </a:r>
            <a:r>
              <a:rPr lang="es-ES_tradnl" sz="2400" dirty="0"/>
              <a:t> las láminas de hojaldre. </a:t>
            </a:r>
            <a:r>
              <a:rPr lang="es-ES_tradnl" sz="2400" b="1" dirty="0"/>
              <a:t>Poner</a:t>
            </a:r>
            <a:r>
              <a:rPr lang="es-ES_tradnl" sz="2400" dirty="0"/>
              <a:t> </a:t>
            </a:r>
            <a:r>
              <a:rPr lang="es-ES_tradnl" sz="2400" dirty="0" smtClean="0"/>
              <a:t>porciones </a:t>
            </a:r>
            <a:r>
              <a:rPr lang="es-ES_tradnl" sz="2400" dirty="0"/>
              <a:t>de relleno sobre las láminas de masa.</a:t>
            </a:r>
            <a:endParaRPr lang="en-GB" sz="2400" dirty="0"/>
          </a:p>
          <a:p>
            <a:r>
              <a:rPr lang="es-ES_tradnl" sz="2400" dirty="0"/>
              <a:t>9  </a:t>
            </a:r>
            <a:r>
              <a:rPr lang="es-ES_tradnl" sz="2400" b="1" dirty="0"/>
              <a:t>Untar</a:t>
            </a:r>
            <a:r>
              <a:rPr lang="es-ES_tradnl" sz="2400" dirty="0"/>
              <a:t> el borde de la masa con el huevo batido, </a:t>
            </a:r>
            <a:r>
              <a:rPr lang="es-ES_tradnl" sz="2400" b="1" dirty="0"/>
              <a:t>doblar</a:t>
            </a:r>
            <a:r>
              <a:rPr lang="es-ES_tradnl" sz="2400" dirty="0"/>
              <a:t>las y </a:t>
            </a:r>
            <a:r>
              <a:rPr lang="es-ES_tradnl" sz="2400" b="1" dirty="0"/>
              <a:t>pegar</a:t>
            </a:r>
            <a:r>
              <a:rPr lang="es-ES_tradnl" sz="2400" dirty="0"/>
              <a:t>las. </a:t>
            </a:r>
            <a:endParaRPr lang="en-GB" sz="2400" dirty="0"/>
          </a:p>
          <a:p>
            <a:r>
              <a:rPr lang="es-ES_tradnl" sz="2400" dirty="0"/>
              <a:t>10 </a:t>
            </a:r>
            <a:r>
              <a:rPr lang="es-ES_tradnl" sz="2400" b="1" dirty="0" smtClean="0"/>
              <a:t>Poner</a:t>
            </a:r>
            <a:r>
              <a:rPr lang="es-ES_tradnl" sz="2400" dirty="0" smtClean="0"/>
              <a:t>las </a:t>
            </a:r>
            <a:r>
              <a:rPr lang="es-ES_tradnl" sz="2400" dirty="0"/>
              <a:t>en una bandeja para el horno a 150 grados </a:t>
            </a:r>
            <a:r>
              <a:rPr lang="es-ES_tradnl" sz="2400" dirty="0" smtClean="0"/>
              <a:t>15 </a:t>
            </a:r>
            <a:r>
              <a:rPr lang="es-ES_tradnl" sz="2400" dirty="0"/>
              <a:t>o 20 minutos</a:t>
            </a:r>
            <a:r>
              <a:rPr lang="es-ES_tradnl" sz="2400" dirty="0" smtClean="0"/>
              <a:t>.</a:t>
            </a:r>
            <a:endParaRPr lang="en-GB" sz="2400" dirty="0"/>
          </a:p>
        </p:txBody>
      </p:sp>
      <p:sp>
        <p:nvSpPr>
          <p:cNvPr id="7" name="TextBox 6"/>
          <p:cNvSpPr txBox="1"/>
          <p:nvPr/>
        </p:nvSpPr>
        <p:spPr>
          <a:xfrm>
            <a:off x="251520" y="116632"/>
            <a:ext cx="8640960" cy="461665"/>
          </a:xfrm>
          <a:prstGeom prst="rect">
            <a:avLst/>
          </a:prstGeom>
          <a:solidFill>
            <a:schemeClr val="tx1"/>
          </a:solidFill>
        </p:spPr>
        <p:txBody>
          <a:bodyPr wrap="square" rtlCol="0">
            <a:spAutoFit/>
          </a:bodyPr>
          <a:lstStyle/>
          <a:p>
            <a:r>
              <a:rPr lang="en-US" sz="2400" dirty="0">
                <a:solidFill>
                  <a:schemeClr val="bg1"/>
                </a:solidFill>
              </a:rPr>
              <a:t> </a:t>
            </a:r>
            <a:r>
              <a:rPr lang="es-ES_tradnl" sz="2400" b="1" dirty="0" smtClean="0">
                <a:solidFill>
                  <a:schemeClr val="bg1"/>
                </a:solidFill>
              </a:rPr>
              <a:t>Preparación </a:t>
            </a:r>
            <a:r>
              <a:rPr lang="es-ES_tradnl" sz="2400" b="1" dirty="0">
                <a:solidFill>
                  <a:schemeClr val="bg1"/>
                </a:solidFill>
              </a:rPr>
              <a:t>de la receta de </a:t>
            </a:r>
            <a:r>
              <a:rPr lang="es-ES_tradnl" sz="2400" b="1" dirty="0" smtClean="0">
                <a:solidFill>
                  <a:schemeClr val="bg1"/>
                </a:solidFill>
              </a:rPr>
              <a:t>empanadas </a:t>
            </a:r>
            <a:r>
              <a:rPr lang="es-ES_tradnl" sz="2400" b="1" dirty="0">
                <a:solidFill>
                  <a:schemeClr val="bg1"/>
                </a:solidFill>
              </a:rPr>
              <a:t>de </a:t>
            </a:r>
            <a:r>
              <a:rPr lang="es-ES_tradnl" sz="2400" b="1" dirty="0" smtClean="0">
                <a:solidFill>
                  <a:schemeClr val="bg1"/>
                </a:solidFill>
              </a:rPr>
              <a:t>atún</a:t>
            </a:r>
            <a:endParaRPr lang="en-GB" sz="2400" dirty="0">
              <a:solidFill>
                <a:schemeClr val="bg1"/>
              </a:solidFill>
            </a:endParaRPr>
          </a:p>
        </p:txBody>
      </p:sp>
    </p:spTree>
    <p:extLst>
      <p:ext uri="{BB962C8B-B14F-4D97-AF65-F5344CB8AC3E}">
        <p14:creationId xmlns:p14="http://schemas.microsoft.com/office/powerpoint/2010/main" val="4035603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4624"/>
            <a:ext cx="7920880" cy="707886"/>
          </a:xfrm>
          <a:prstGeom prst="rect">
            <a:avLst/>
          </a:prstGeom>
          <a:solidFill>
            <a:schemeClr val="tx1"/>
          </a:solidFill>
        </p:spPr>
        <p:txBody>
          <a:bodyPr wrap="square" rtlCol="0">
            <a:spAutoFit/>
          </a:bodyPr>
          <a:lstStyle/>
          <a:p>
            <a:r>
              <a:rPr lang="en-GB" sz="4000" b="1" dirty="0" smtClean="0">
                <a:solidFill>
                  <a:schemeClr val="bg1"/>
                </a:solidFill>
              </a:rPr>
              <a:t>¿</a:t>
            </a:r>
            <a:r>
              <a:rPr lang="en-GB" sz="4000" b="1" dirty="0" err="1" smtClean="0">
                <a:solidFill>
                  <a:schemeClr val="bg1"/>
                </a:solidFill>
              </a:rPr>
              <a:t>Cuáles</a:t>
            </a:r>
            <a:r>
              <a:rPr lang="en-GB" sz="4000" b="1" dirty="0" smtClean="0">
                <a:solidFill>
                  <a:schemeClr val="bg1"/>
                </a:solidFill>
              </a:rPr>
              <a:t> son </a:t>
            </a:r>
            <a:r>
              <a:rPr lang="en-GB" sz="4000" b="1" dirty="0" err="1" smtClean="0">
                <a:solidFill>
                  <a:schemeClr val="bg1"/>
                </a:solidFill>
              </a:rPr>
              <a:t>las</a:t>
            </a:r>
            <a:r>
              <a:rPr lang="en-GB" sz="4000" b="1" dirty="0" smtClean="0">
                <a:solidFill>
                  <a:schemeClr val="bg1"/>
                </a:solidFill>
              </a:rPr>
              <a:t> </a:t>
            </a:r>
            <a:r>
              <a:rPr lang="en-GB" sz="4000" b="1" dirty="0" err="1" smtClean="0">
                <a:solidFill>
                  <a:schemeClr val="bg1"/>
                </a:solidFill>
              </a:rPr>
              <a:t>acciones</a:t>
            </a:r>
            <a:r>
              <a:rPr lang="en-GB" sz="4000" b="1" dirty="0" smtClean="0">
                <a:solidFill>
                  <a:schemeClr val="bg1"/>
                </a:solidFill>
              </a:rPr>
              <a:t> </a:t>
            </a:r>
            <a:r>
              <a:rPr lang="en-GB" sz="4000" b="1" dirty="0" err="1" smtClean="0">
                <a:solidFill>
                  <a:schemeClr val="bg1"/>
                </a:solidFill>
              </a:rPr>
              <a:t>principales</a:t>
            </a:r>
            <a:r>
              <a:rPr lang="en-GB" sz="4000" b="1" dirty="0" smtClean="0">
                <a:solidFill>
                  <a:schemeClr val="bg1"/>
                </a:solidFill>
              </a:rPr>
              <a:t>?</a:t>
            </a:r>
            <a:endParaRPr lang="en-GB" sz="40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51292237"/>
              </p:ext>
            </p:extLst>
          </p:nvPr>
        </p:nvGraphicFramePr>
        <p:xfrm>
          <a:off x="179512" y="864402"/>
          <a:ext cx="5400600" cy="5660942"/>
        </p:xfrm>
        <a:graphic>
          <a:graphicData uri="http://schemas.openxmlformats.org/drawingml/2006/table">
            <a:tbl>
              <a:tblPr firstRow="1" bandRow="1">
                <a:tableStyleId>{5940675A-B579-460E-94D1-54222C63F5DA}</a:tableStyleId>
              </a:tblPr>
              <a:tblGrid>
                <a:gridCol w="2147896"/>
                <a:gridCol w="1596520"/>
                <a:gridCol w="1656184"/>
              </a:tblGrid>
              <a:tr h="404353">
                <a:tc>
                  <a:txBody>
                    <a:bodyPr/>
                    <a:lstStyle/>
                    <a:p>
                      <a:endParaRPr lang="en-GB" dirty="0"/>
                    </a:p>
                  </a:txBody>
                  <a:tcPr/>
                </a:tc>
                <a:tc>
                  <a:txBody>
                    <a:bodyPr/>
                    <a:lstStyle/>
                    <a:p>
                      <a:endParaRPr lang="en-GB"/>
                    </a:p>
                  </a:txBody>
                  <a:tcPr/>
                </a:tc>
                <a:tc>
                  <a:txBody>
                    <a:bodyPr/>
                    <a:lstStyle/>
                    <a:p>
                      <a:endParaRPr lang="en-GB" dirty="0"/>
                    </a:p>
                  </a:txBody>
                  <a:tcPr/>
                </a:tc>
              </a:tr>
              <a:tr h="404353">
                <a:tc>
                  <a:txBody>
                    <a:bodyPr/>
                    <a:lstStyle/>
                    <a:p>
                      <a:r>
                        <a:rPr lang="es-ES_tradnl" sz="1800" dirty="0" smtClean="0"/>
                        <a:t>extender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cortar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poner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pasar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picar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freír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echar</a:t>
                      </a:r>
                      <a:endParaRPr lang="en-GB" dirty="0"/>
                    </a:p>
                  </a:txBody>
                  <a:tcPr/>
                </a:tc>
                <a:tc>
                  <a:txBody>
                    <a:bodyPr/>
                    <a:lstStyle/>
                    <a:p>
                      <a:endParaRPr lang="en-GB"/>
                    </a:p>
                  </a:txBody>
                  <a:tcPr/>
                </a:tc>
                <a:tc>
                  <a:txBody>
                    <a:bodyPr/>
                    <a:lstStyle/>
                    <a:p>
                      <a:endParaRPr lang="en-GB"/>
                    </a:p>
                  </a:txBody>
                  <a:tcPr/>
                </a:tc>
              </a:tr>
              <a:tr h="404353">
                <a:tc>
                  <a:txBody>
                    <a:bodyPr/>
                    <a:lstStyle/>
                    <a:p>
                      <a:r>
                        <a:rPr lang="en-GB" dirty="0" err="1" smtClean="0"/>
                        <a:t>seguir</a:t>
                      </a:r>
                      <a:r>
                        <a:rPr lang="en-GB" dirty="0" smtClean="0"/>
                        <a:t> (</a:t>
                      </a:r>
                      <a:r>
                        <a:rPr lang="en-GB" dirty="0" err="1" smtClean="0"/>
                        <a:t>cocinando</a:t>
                      </a:r>
                      <a:r>
                        <a:rPr lang="en-GB" dirty="0" smtClean="0"/>
                        <a:t>)</a:t>
                      </a:r>
                      <a:endParaRPr lang="en-GB" dirty="0"/>
                    </a:p>
                  </a:txBody>
                  <a:tcPr/>
                </a:tc>
                <a:tc>
                  <a:txBody>
                    <a:bodyPr/>
                    <a:lstStyle/>
                    <a:p>
                      <a:endParaRPr lang="en-GB" dirty="0"/>
                    </a:p>
                  </a:txBody>
                  <a:tcPr/>
                </a:tc>
                <a:tc>
                  <a:txBody>
                    <a:bodyPr/>
                    <a:lstStyle/>
                    <a:p>
                      <a:endParaRPr lang="en-GB" dirty="0"/>
                    </a:p>
                  </a:txBody>
                  <a:tcPr/>
                </a:tc>
              </a:tr>
              <a:tr h="404353">
                <a:tc>
                  <a:txBody>
                    <a:bodyPr/>
                    <a:lstStyle/>
                    <a:p>
                      <a:r>
                        <a:rPr lang="en-GB" dirty="0" err="1" smtClean="0"/>
                        <a:t>apartar</a:t>
                      </a:r>
                      <a:endParaRPr lang="en-GB" dirty="0"/>
                    </a:p>
                  </a:txBody>
                  <a:tcPr/>
                </a:tc>
                <a:tc>
                  <a:txBody>
                    <a:bodyPr/>
                    <a:lstStyle/>
                    <a:p>
                      <a:endParaRPr lang="en-GB" dirty="0"/>
                    </a:p>
                  </a:txBody>
                  <a:tcPr/>
                </a:tc>
                <a:tc>
                  <a:txBody>
                    <a:bodyPr/>
                    <a:lstStyle/>
                    <a:p>
                      <a:endParaRPr lang="en-GB" dirty="0"/>
                    </a:p>
                  </a:txBody>
                  <a:tcPr/>
                </a:tc>
              </a:tr>
              <a:tr h="404353">
                <a:tc>
                  <a:txBody>
                    <a:bodyPr/>
                    <a:lstStyle/>
                    <a:p>
                      <a:r>
                        <a:rPr lang="en-GB" dirty="0" err="1" smtClean="0"/>
                        <a:t>sacar</a:t>
                      </a:r>
                      <a:endParaRPr lang="en-GB" dirty="0"/>
                    </a:p>
                  </a:txBody>
                  <a:tcPr/>
                </a:tc>
                <a:tc>
                  <a:txBody>
                    <a:bodyPr/>
                    <a:lstStyle/>
                    <a:p>
                      <a:endParaRPr lang="en-GB" dirty="0"/>
                    </a:p>
                  </a:txBody>
                  <a:tcPr/>
                </a:tc>
                <a:tc>
                  <a:txBody>
                    <a:bodyPr/>
                    <a:lstStyle/>
                    <a:p>
                      <a:endParaRPr lang="en-GB" dirty="0"/>
                    </a:p>
                  </a:txBody>
                  <a:tcPr/>
                </a:tc>
              </a:tr>
              <a:tr h="404353">
                <a:tc>
                  <a:txBody>
                    <a:bodyPr/>
                    <a:lstStyle/>
                    <a:p>
                      <a:r>
                        <a:rPr lang="en-GB" dirty="0" err="1" smtClean="0"/>
                        <a:t>untar</a:t>
                      </a:r>
                      <a:endParaRPr lang="en-GB" dirty="0"/>
                    </a:p>
                  </a:txBody>
                  <a:tcPr/>
                </a:tc>
                <a:tc>
                  <a:txBody>
                    <a:bodyPr/>
                    <a:lstStyle/>
                    <a:p>
                      <a:endParaRPr lang="en-GB" dirty="0"/>
                    </a:p>
                  </a:txBody>
                  <a:tcPr/>
                </a:tc>
                <a:tc>
                  <a:txBody>
                    <a:bodyPr/>
                    <a:lstStyle/>
                    <a:p>
                      <a:endParaRPr lang="en-GB" dirty="0"/>
                    </a:p>
                  </a:txBody>
                  <a:tcPr/>
                </a:tc>
              </a:tr>
              <a:tr h="404353">
                <a:tc>
                  <a:txBody>
                    <a:bodyPr/>
                    <a:lstStyle/>
                    <a:p>
                      <a:r>
                        <a:rPr lang="en-GB" dirty="0" err="1" smtClean="0"/>
                        <a:t>doblar</a:t>
                      </a:r>
                      <a:endParaRPr lang="en-GB" dirty="0"/>
                    </a:p>
                  </a:txBody>
                  <a:tcPr/>
                </a:tc>
                <a:tc>
                  <a:txBody>
                    <a:bodyPr/>
                    <a:lstStyle/>
                    <a:p>
                      <a:endParaRPr lang="en-GB" dirty="0"/>
                    </a:p>
                  </a:txBody>
                  <a:tcPr/>
                </a:tc>
                <a:tc>
                  <a:txBody>
                    <a:bodyPr/>
                    <a:lstStyle/>
                    <a:p>
                      <a:endParaRPr lang="en-GB" dirty="0"/>
                    </a:p>
                  </a:txBody>
                  <a:tcPr/>
                </a:tc>
              </a:tr>
              <a:tr h="404353">
                <a:tc>
                  <a:txBody>
                    <a:bodyPr/>
                    <a:lstStyle/>
                    <a:p>
                      <a:r>
                        <a:rPr lang="en-GB" dirty="0" err="1" smtClean="0"/>
                        <a:t>pegar</a:t>
                      </a:r>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4" name="TextBox 3"/>
          <p:cNvSpPr txBox="1"/>
          <p:nvPr/>
        </p:nvSpPr>
        <p:spPr>
          <a:xfrm>
            <a:off x="5579836" y="980728"/>
            <a:ext cx="3384652" cy="3139321"/>
          </a:xfrm>
          <a:prstGeom prst="rect">
            <a:avLst/>
          </a:prstGeom>
          <a:noFill/>
        </p:spPr>
        <p:txBody>
          <a:bodyPr wrap="square" rtlCol="0">
            <a:spAutoFit/>
          </a:bodyPr>
          <a:lstStyle/>
          <a:p>
            <a:r>
              <a:rPr lang="en-GB" sz="2400" b="1" dirty="0" smtClean="0"/>
              <a:t>A</a:t>
            </a:r>
            <a:r>
              <a:rPr lang="en-GB" dirty="0" smtClean="0"/>
              <a:t>  Re-read the instructions and work out from the context what you think each verb means.</a:t>
            </a:r>
            <a:br>
              <a:rPr lang="en-GB" dirty="0" smtClean="0"/>
            </a:br>
            <a:r>
              <a:rPr lang="en-GB" sz="2400" b="1" dirty="0" smtClean="0"/>
              <a:t>B</a:t>
            </a:r>
            <a:r>
              <a:rPr lang="en-GB" dirty="0" smtClean="0"/>
              <a:t>  Write your idea first and then look up any you are not sure about in a dictionary.</a:t>
            </a:r>
            <a:br>
              <a:rPr lang="en-GB" dirty="0" smtClean="0"/>
            </a:br>
            <a:r>
              <a:rPr lang="en-GB" sz="2400" b="1" dirty="0" smtClean="0"/>
              <a:t>C</a:t>
            </a:r>
            <a:r>
              <a:rPr lang="en-GB" dirty="0" smtClean="0"/>
              <a:t>  Do any of these verbs mean more or less the same thing?  These are synonyms.  Highlight them in the same colour.</a:t>
            </a:r>
            <a:endParaRPr lang="en-GB" dirty="0"/>
          </a:p>
        </p:txBody>
      </p:sp>
    </p:spTree>
    <p:extLst>
      <p:ext uri="{BB962C8B-B14F-4D97-AF65-F5344CB8AC3E}">
        <p14:creationId xmlns:p14="http://schemas.microsoft.com/office/powerpoint/2010/main" val="3536292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GB" b="1" dirty="0" smtClean="0">
                <a:solidFill>
                  <a:schemeClr val="bg1"/>
                </a:solidFill>
              </a:rPr>
              <a:t>Un </a:t>
            </a:r>
            <a:r>
              <a:rPr lang="en-GB" b="1" dirty="0" err="1" smtClean="0">
                <a:solidFill>
                  <a:schemeClr val="bg1"/>
                </a:solidFill>
              </a:rPr>
              <a:t>repaso</a:t>
            </a:r>
            <a:endParaRPr lang="en-GB" b="1" dirty="0">
              <a:solidFill>
                <a:schemeClr val="bg1"/>
              </a:solidFill>
            </a:endParaRPr>
          </a:p>
        </p:txBody>
      </p:sp>
      <p:sp>
        <p:nvSpPr>
          <p:cNvPr id="3" name="Content Placeholder 2"/>
          <p:cNvSpPr>
            <a:spLocks noGrp="1"/>
          </p:cNvSpPr>
          <p:nvPr>
            <p:ph idx="1"/>
          </p:nvPr>
        </p:nvSpPr>
        <p:spPr>
          <a:xfrm>
            <a:off x="457200" y="1600200"/>
            <a:ext cx="8229600" cy="4709120"/>
          </a:xfrm>
        </p:spPr>
        <p:txBody>
          <a:bodyPr>
            <a:normAutofit fontScale="92500" lnSpcReduction="10000"/>
          </a:bodyPr>
          <a:lstStyle/>
          <a:p>
            <a:r>
              <a:rPr lang="en-GB" dirty="0" smtClean="0"/>
              <a:t>¿</a:t>
            </a:r>
            <a:r>
              <a:rPr lang="en-GB" dirty="0" err="1" smtClean="0"/>
              <a:t>Qué</a:t>
            </a:r>
            <a:r>
              <a:rPr lang="en-GB" dirty="0" smtClean="0"/>
              <a:t> </a:t>
            </a:r>
            <a:r>
              <a:rPr lang="en-GB" dirty="0" err="1" smtClean="0"/>
              <a:t>te</a:t>
            </a:r>
            <a:r>
              <a:rPr lang="en-GB" dirty="0" smtClean="0"/>
              <a:t> </a:t>
            </a:r>
            <a:r>
              <a:rPr lang="en-GB" dirty="0" err="1" smtClean="0"/>
              <a:t>gusta</a:t>
            </a:r>
            <a:r>
              <a:rPr lang="en-GB" dirty="0" smtClean="0"/>
              <a:t> comer? ¿</a:t>
            </a:r>
            <a:r>
              <a:rPr lang="en-GB" dirty="0" err="1" smtClean="0"/>
              <a:t>Qué</a:t>
            </a:r>
            <a:r>
              <a:rPr lang="en-GB" dirty="0" smtClean="0"/>
              <a:t> no </a:t>
            </a:r>
            <a:r>
              <a:rPr lang="en-GB" dirty="0" err="1" smtClean="0"/>
              <a:t>te</a:t>
            </a:r>
            <a:r>
              <a:rPr lang="en-GB" dirty="0" smtClean="0"/>
              <a:t> </a:t>
            </a:r>
            <a:r>
              <a:rPr lang="en-GB" dirty="0" err="1" smtClean="0"/>
              <a:t>gusta</a:t>
            </a:r>
            <a:r>
              <a:rPr lang="en-GB" dirty="0" smtClean="0"/>
              <a:t>?</a:t>
            </a:r>
          </a:p>
          <a:p>
            <a:r>
              <a:rPr lang="en-GB" dirty="0" smtClean="0"/>
              <a:t>¿</a:t>
            </a:r>
            <a:r>
              <a:rPr lang="en-GB" dirty="0" err="1" smtClean="0"/>
              <a:t>Conoces</a:t>
            </a:r>
            <a:r>
              <a:rPr lang="en-GB" dirty="0" smtClean="0"/>
              <a:t> un </a:t>
            </a:r>
            <a:r>
              <a:rPr lang="en-GB" dirty="0" err="1" smtClean="0"/>
              <a:t>plato</a:t>
            </a:r>
            <a:r>
              <a:rPr lang="en-GB" dirty="0" smtClean="0"/>
              <a:t> </a:t>
            </a:r>
            <a:r>
              <a:rPr lang="en-GB" dirty="0" err="1" smtClean="0"/>
              <a:t>típico</a:t>
            </a:r>
            <a:r>
              <a:rPr lang="en-GB" dirty="0" smtClean="0"/>
              <a:t> de los </a:t>
            </a:r>
            <a:r>
              <a:rPr lang="en-GB" dirty="0" err="1" smtClean="0"/>
              <a:t>país</a:t>
            </a:r>
            <a:r>
              <a:rPr lang="en-GB" dirty="0" smtClean="0"/>
              <a:t> </a:t>
            </a:r>
            <a:r>
              <a:rPr lang="en-GB" dirty="0" err="1" smtClean="0"/>
              <a:t>hispánicos</a:t>
            </a:r>
            <a:r>
              <a:rPr lang="en-GB" dirty="0" smtClean="0"/>
              <a:t>?  (</a:t>
            </a:r>
            <a:r>
              <a:rPr lang="en-GB" dirty="0" err="1" smtClean="0"/>
              <a:t>por</a:t>
            </a:r>
            <a:r>
              <a:rPr lang="en-GB" dirty="0" smtClean="0"/>
              <a:t> </a:t>
            </a:r>
            <a:r>
              <a:rPr lang="en-GB" dirty="0" err="1" smtClean="0"/>
              <a:t>ejemplo</a:t>
            </a:r>
            <a:r>
              <a:rPr lang="en-GB" dirty="0" smtClean="0"/>
              <a:t>, </a:t>
            </a:r>
            <a:r>
              <a:rPr lang="en-GB" dirty="0" err="1" smtClean="0"/>
              <a:t>las</a:t>
            </a:r>
            <a:r>
              <a:rPr lang="en-GB" dirty="0" smtClean="0"/>
              <a:t> empanadas)</a:t>
            </a:r>
          </a:p>
          <a:p>
            <a:r>
              <a:rPr lang="en-GB" dirty="0" smtClean="0"/>
              <a:t>¿</a:t>
            </a:r>
            <a:r>
              <a:rPr lang="en-GB" dirty="0" err="1" smtClean="0"/>
              <a:t>Qué</a:t>
            </a:r>
            <a:r>
              <a:rPr lang="en-GB" dirty="0" smtClean="0"/>
              <a:t> </a:t>
            </a:r>
            <a:r>
              <a:rPr lang="en-GB" dirty="0" err="1" smtClean="0"/>
              <a:t>es</a:t>
            </a:r>
            <a:r>
              <a:rPr lang="en-GB" dirty="0" smtClean="0"/>
              <a:t>?  </a:t>
            </a:r>
          </a:p>
          <a:p>
            <a:r>
              <a:rPr lang="en-GB" dirty="0" smtClean="0"/>
              <a:t>¿</a:t>
            </a:r>
            <a:r>
              <a:rPr lang="en-GB" dirty="0" err="1" smtClean="0"/>
              <a:t>Qué</a:t>
            </a:r>
            <a:r>
              <a:rPr lang="en-GB" dirty="0" smtClean="0"/>
              <a:t> </a:t>
            </a:r>
            <a:r>
              <a:rPr lang="en-GB" dirty="0" err="1" smtClean="0"/>
              <a:t>ingredientes</a:t>
            </a:r>
            <a:r>
              <a:rPr lang="en-GB" dirty="0" smtClean="0"/>
              <a:t> </a:t>
            </a:r>
            <a:r>
              <a:rPr lang="en-GB" dirty="0" err="1" smtClean="0"/>
              <a:t>lleva</a:t>
            </a:r>
            <a:r>
              <a:rPr lang="en-GB" dirty="0" smtClean="0"/>
              <a:t>(n)?</a:t>
            </a:r>
          </a:p>
          <a:p>
            <a:r>
              <a:rPr lang="en-GB" dirty="0" smtClean="0"/>
              <a:t>¿</a:t>
            </a:r>
            <a:r>
              <a:rPr lang="en-GB" dirty="0" err="1" smtClean="0"/>
              <a:t>Cuál</a:t>
            </a:r>
            <a:r>
              <a:rPr lang="en-GB" dirty="0" smtClean="0"/>
              <a:t> </a:t>
            </a:r>
            <a:r>
              <a:rPr lang="en-GB" dirty="0" err="1" smtClean="0"/>
              <a:t>es</a:t>
            </a:r>
            <a:r>
              <a:rPr lang="en-GB" dirty="0" smtClean="0"/>
              <a:t> </a:t>
            </a:r>
            <a:r>
              <a:rPr lang="en-GB" dirty="0" err="1" smtClean="0"/>
              <a:t>tu</a:t>
            </a:r>
            <a:r>
              <a:rPr lang="en-GB" dirty="0" smtClean="0"/>
              <a:t> snack </a:t>
            </a:r>
            <a:r>
              <a:rPr lang="en-GB" dirty="0" err="1" smtClean="0"/>
              <a:t>preferido</a:t>
            </a:r>
            <a:r>
              <a:rPr lang="en-GB" dirty="0" smtClean="0"/>
              <a:t>?</a:t>
            </a:r>
          </a:p>
          <a:p>
            <a:r>
              <a:rPr lang="en-GB" dirty="0" smtClean="0"/>
              <a:t>¿</a:t>
            </a:r>
            <a:r>
              <a:rPr lang="en-GB" dirty="0" err="1" smtClean="0"/>
              <a:t>Cómo</a:t>
            </a:r>
            <a:r>
              <a:rPr lang="en-GB" dirty="0" smtClean="0"/>
              <a:t> se </a:t>
            </a:r>
            <a:r>
              <a:rPr lang="en-GB" dirty="0" err="1" smtClean="0"/>
              <a:t>prepara</a:t>
            </a:r>
            <a:r>
              <a:rPr lang="en-GB" dirty="0" smtClean="0"/>
              <a:t>?</a:t>
            </a:r>
          </a:p>
          <a:p>
            <a:r>
              <a:rPr lang="en-GB" dirty="0" smtClean="0"/>
              <a:t>¿</a:t>
            </a:r>
            <a:r>
              <a:rPr lang="en-GB" dirty="0" err="1" smtClean="0"/>
              <a:t>Qué</a:t>
            </a:r>
            <a:r>
              <a:rPr lang="en-GB" dirty="0" smtClean="0"/>
              <a:t> </a:t>
            </a:r>
            <a:r>
              <a:rPr lang="en-GB" dirty="0" err="1" smtClean="0"/>
              <a:t>comiste</a:t>
            </a:r>
            <a:r>
              <a:rPr lang="en-GB" dirty="0" smtClean="0"/>
              <a:t> y </a:t>
            </a:r>
            <a:r>
              <a:rPr lang="en-GB" dirty="0" err="1" smtClean="0"/>
              <a:t>bebiste</a:t>
            </a:r>
            <a:r>
              <a:rPr lang="en-GB" dirty="0" smtClean="0"/>
              <a:t> </a:t>
            </a:r>
            <a:r>
              <a:rPr lang="en-GB" dirty="0" err="1" smtClean="0"/>
              <a:t>esta</a:t>
            </a:r>
            <a:r>
              <a:rPr lang="en-GB" dirty="0" smtClean="0"/>
              <a:t> </a:t>
            </a:r>
            <a:r>
              <a:rPr lang="en-GB" dirty="0" err="1" smtClean="0"/>
              <a:t>mañana</a:t>
            </a:r>
            <a:r>
              <a:rPr lang="en-GB" dirty="0" smtClean="0"/>
              <a:t> </a:t>
            </a:r>
            <a:r>
              <a:rPr lang="en-GB" dirty="0" err="1" smtClean="0"/>
              <a:t>para</a:t>
            </a:r>
            <a:r>
              <a:rPr lang="en-GB" dirty="0" smtClean="0"/>
              <a:t> el </a:t>
            </a:r>
            <a:r>
              <a:rPr lang="en-GB" dirty="0" err="1" smtClean="0"/>
              <a:t>desayuno</a:t>
            </a:r>
            <a:r>
              <a:rPr lang="en-GB" dirty="0" smtClean="0"/>
              <a:t>?</a:t>
            </a:r>
            <a:endParaRPr lang="en-GB" dirty="0"/>
          </a:p>
        </p:txBody>
      </p:sp>
    </p:spTree>
    <p:extLst>
      <p:ext uri="{BB962C8B-B14F-4D97-AF65-F5344CB8AC3E}">
        <p14:creationId xmlns:p14="http://schemas.microsoft.com/office/powerpoint/2010/main" val="813500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551</Words>
  <Application>Microsoft Office PowerPoint</Application>
  <PresentationFormat>On-screen Show (4:3)</PresentationFormat>
  <Paragraphs>80</Paragraphs>
  <Slides>7</Slides>
  <Notes>6</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Recetas</vt:lpstr>
      <vt:lpstr>PowerPoint Presentation</vt:lpstr>
      <vt:lpstr>PowerPoint Presentation</vt:lpstr>
      <vt:lpstr>PowerPoint Presentation</vt:lpstr>
      <vt:lpstr>PowerPoint Presentation</vt:lpstr>
      <vt:lpstr>PowerPoint Presentation</vt:lpstr>
      <vt:lpstr>Un repaso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Recetas</dc:title>
  <dc:creator> </dc:creator>
  <cp:lastModifiedBy> </cp:lastModifiedBy>
  <cp:revision>10</cp:revision>
  <dcterms:created xsi:type="dcterms:W3CDTF">2011-07-15T09:54:03Z</dcterms:created>
  <dcterms:modified xsi:type="dcterms:W3CDTF">2011-09-03T04:50:48Z</dcterms:modified>
</cp:coreProperties>
</file>