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0" r:id="rId3"/>
    <p:sldId id="257" r:id="rId4"/>
    <p:sldId id="259" r:id="rId5"/>
    <p:sldId id="262" r:id="rId6"/>
    <p:sldId id="261" r:id="rId7"/>
    <p:sldId id="265"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47" autoAdjust="0"/>
  </p:normalViewPr>
  <p:slideViewPr>
    <p:cSldViewPr>
      <p:cViewPr varScale="1">
        <p:scale>
          <a:sx n="55" d="100"/>
          <a:sy n="55" d="100"/>
        </p:scale>
        <p:origin x="-9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F524D-FE02-44F6-881E-EC693DD17C81}" type="datetimeFigureOut">
              <a:rPr lang="en-GB" smtClean="0"/>
              <a:t>03/09/2011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0169E0-EE32-4D4D-ACFB-7F175BBC128E}" type="slidenum">
              <a:rPr lang="en-GB" smtClean="0"/>
              <a:t>‹#›</a:t>
            </a:fld>
            <a:endParaRPr lang="en-GB"/>
          </a:p>
        </p:txBody>
      </p:sp>
    </p:spTree>
    <p:extLst>
      <p:ext uri="{BB962C8B-B14F-4D97-AF65-F5344CB8AC3E}">
        <p14:creationId xmlns:p14="http://schemas.microsoft.com/office/powerpoint/2010/main" val="144490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http://rlv.zcache.com/pastry_chef_tshirts_and_gifts_postcard-p239845564030806144trdg_400.jpg</a:t>
            </a:r>
            <a:br>
              <a:rPr lang="en-GB" dirty="0" smtClean="0"/>
            </a:br>
            <a:r>
              <a:rPr lang="en-GB" dirty="0" smtClean="0"/>
              <a:t>http://tujs.files.wordpress.com/2011/03/chefs_hat_tujs.png</a:t>
            </a:r>
            <a:endParaRPr lang="en-GB" dirty="0"/>
          </a:p>
        </p:txBody>
      </p:sp>
      <p:sp>
        <p:nvSpPr>
          <p:cNvPr id="4" name="Slide Number Placeholder 3"/>
          <p:cNvSpPr>
            <a:spLocks noGrp="1"/>
          </p:cNvSpPr>
          <p:nvPr>
            <p:ph type="sldNum" sz="quarter" idx="10"/>
          </p:nvPr>
        </p:nvSpPr>
        <p:spPr/>
        <p:txBody>
          <a:bodyPr/>
          <a:lstStyle/>
          <a:p>
            <a:fld id="{F30169E0-EE32-4D4D-ACFB-7F175BBC128E}" type="slidenum">
              <a:rPr lang="en-GB" smtClean="0"/>
              <a:t>1</a:t>
            </a:fld>
            <a:endParaRPr lang="en-GB"/>
          </a:p>
        </p:txBody>
      </p:sp>
    </p:spTree>
    <p:extLst>
      <p:ext uri="{BB962C8B-B14F-4D97-AF65-F5344CB8AC3E}">
        <p14:creationId xmlns:p14="http://schemas.microsoft.com/office/powerpoint/2010/main" val="200226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 memory game – picture prompts are</a:t>
            </a:r>
            <a:r>
              <a:rPr lang="en-GB" baseline="0" dirty="0" smtClean="0"/>
              <a:t> empanada ingredients from previous lesson but any additional food items can be included.</a:t>
            </a:r>
            <a:endParaRPr lang="en-GB" dirty="0" smtClean="0"/>
          </a:p>
          <a:p>
            <a:r>
              <a:rPr lang="en-GB" dirty="0" smtClean="0"/>
              <a:t>http://www.zallo.com/modulos/usuariosFtp/conexion/imagenes571A.jpg</a:t>
            </a:r>
            <a:br>
              <a:rPr lang="en-GB" dirty="0" smtClean="0"/>
            </a:br>
            <a:r>
              <a:rPr lang="en-GB" dirty="0" smtClean="0"/>
              <a:t>http://www.sabor-artesano.com/imagen/aceite-oliva/aceite-oliva-virgen.jpg</a:t>
            </a:r>
          </a:p>
          <a:p>
            <a:r>
              <a:rPr lang="en-GB" dirty="0" smtClean="0"/>
              <a:t>http://delhuertoamicasa.es/images/pimiento%20rojo%20asar.jpg</a:t>
            </a:r>
          </a:p>
          <a:p>
            <a:r>
              <a:rPr lang="en-GB" dirty="0" smtClean="0"/>
              <a:t>http://2.bp.blogspot.com/-0t-ie-0rx-s/TfsjfYE_G3I/AAAAAAAABIw/0BvaSKPDie0/s1600/tomate.jpg</a:t>
            </a:r>
          </a:p>
          <a:p>
            <a:r>
              <a:rPr lang="en-GB" dirty="0" smtClean="0"/>
              <a:t>http://2.bp.blogspot.com/_lU7LZC-yq4g/S6pPHQ5wbnI/AAAAAAAAB58/rDSq7r0DQ7U/s1600/alii.h3.jpg</a:t>
            </a:r>
          </a:p>
          <a:p>
            <a:r>
              <a:rPr lang="en-GB" dirty="0" smtClean="0"/>
              <a:t>http://www.togetheragency.co.uk/blog/wp-content/uploads/2011/05/cheese.jpg</a:t>
            </a:r>
          </a:p>
          <a:p>
            <a:r>
              <a:rPr lang="en-GB" dirty="0" smtClean="0"/>
              <a:t>http://bisayanqueen.files.wordpress.com/2011/02/salt-and-black-pepper2.jpg?w=300&amp;h=225</a:t>
            </a:r>
          </a:p>
          <a:p>
            <a:r>
              <a:rPr lang="en-GB" dirty="0" smtClean="0"/>
              <a:t>http://www.dechilealmundo.com/media/catalog/product/cache/1/small_image/135x/9df78eab33525d08d6e5fb8d27136e95/9/2/9231.jpg</a:t>
            </a:r>
          </a:p>
          <a:p>
            <a:r>
              <a:rPr lang="en-GB" dirty="0" smtClean="0"/>
              <a:t>http://congeladosmarin.com/img/p/37-129-large.jpg</a:t>
            </a:r>
            <a:endParaRPr lang="en-GB" dirty="0"/>
          </a:p>
        </p:txBody>
      </p:sp>
      <p:sp>
        <p:nvSpPr>
          <p:cNvPr id="4" name="Slide Number Placeholder 3"/>
          <p:cNvSpPr>
            <a:spLocks noGrp="1"/>
          </p:cNvSpPr>
          <p:nvPr>
            <p:ph type="sldNum" sz="quarter" idx="10"/>
          </p:nvPr>
        </p:nvSpPr>
        <p:spPr/>
        <p:txBody>
          <a:bodyPr/>
          <a:lstStyle/>
          <a:p>
            <a:fld id="{F30169E0-EE32-4D4D-ACFB-7F175BBC128E}" type="slidenum">
              <a:rPr lang="en-GB" smtClean="0"/>
              <a:t>2</a:t>
            </a:fld>
            <a:endParaRPr lang="en-GB"/>
          </a:p>
        </p:txBody>
      </p:sp>
    </p:spTree>
    <p:extLst>
      <p:ext uri="{BB962C8B-B14F-4D97-AF65-F5344CB8AC3E}">
        <p14:creationId xmlns:p14="http://schemas.microsoft.com/office/powerpoint/2010/main" val="422180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http://www.youtube.com/watch?v=ejeOqZzVd9Y</a:t>
            </a:r>
            <a:br>
              <a:rPr lang="en-GB" dirty="0" smtClean="0"/>
            </a:br>
            <a:r>
              <a:rPr lang="en-GB" dirty="0" smtClean="0"/>
              <a:t>I have cut this video clip so that I only include</a:t>
            </a:r>
            <a:r>
              <a:rPr lang="en-GB" baseline="0" dirty="0" smtClean="0"/>
              <a:t> the 3</a:t>
            </a:r>
            <a:r>
              <a:rPr lang="en-GB" baseline="30000" dirty="0" smtClean="0"/>
              <a:t>rd</a:t>
            </a:r>
            <a:r>
              <a:rPr lang="en-GB" baseline="0" dirty="0" smtClean="0"/>
              <a:t> recipe, which is the clearest to understand, has the most useful verbs and ingredients and is a good model for the language activities in this lesson!</a:t>
            </a:r>
          </a:p>
          <a:p>
            <a:endParaRPr lang="en-GB" dirty="0"/>
          </a:p>
        </p:txBody>
      </p:sp>
      <p:sp>
        <p:nvSpPr>
          <p:cNvPr id="4" name="Slide Number Placeholder 3"/>
          <p:cNvSpPr>
            <a:spLocks noGrp="1"/>
          </p:cNvSpPr>
          <p:nvPr>
            <p:ph type="sldNum" sz="quarter" idx="10"/>
          </p:nvPr>
        </p:nvSpPr>
        <p:spPr/>
        <p:txBody>
          <a:bodyPr/>
          <a:lstStyle/>
          <a:p>
            <a:fld id="{F30169E0-EE32-4D4D-ACFB-7F175BBC128E}" type="slidenum">
              <a:rPr lang="en-GB" smtClean="0"/>
              <a:t>3</a:t>
            </a:fld>
            <a:endParaRPr lang="en-GB"/>
          </a:p>
        </p:txBody>
      </p:sp>
    </p:spTree>
    <p:extLst>
      <p:ext uri="{BB962C8B-B14F-4D97-AF65-F5344CB8AC3E}">
        <p14:creationId xmlns:p14="http://schemas.microsoft.com/office/powerpoint/2010/main" val="104108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students watch and listen the video clip they need to put the instructions in the right order.  They will probably need to watch it 2 or 3 times.  </a:t>
            </a:r>
          </a:p>
          <a:p>
            <a:r>
              <a:rPr lang="en-GB" dirty="0" smtClean="0"/>
              <a:t>Most</a:t>
            </a:r>
            <a:r>
              <a:rPr lang="en-GB" baseline="0" dirty="0" smtClean="0"/>
              <a:t> student enjoy working with text much more if they physically get to move the pieces but of course this activity could be done just by matching the letters to number they write down in their books.  This slide has letters for easy reference.  </a:t>
            </a:r>
            <a:endParaRPr lang="en-GB" dirty="0"/>
          </a:p>
        </p:txBody>
      </p:sp>
      <p:sp>
        <p:nvSpPr>
          <p:cNvPr id="4" name="Slide Number Placeholder 3"/>
          <p:cNvSpPr>
            <a:spLocks noGrp="1"/>
          </p:cNvSpPr>
          <p:nvPr>
            <p:ph type="sldNum" sz="quarter" idx="10"/>
          </p:nvPr>
        </p:nvSpPr>
        <p:spPr/>
        <p:txBody>
          <a:bodyPr/>
          <a:lstStyle/>
          <a:p>
            <a:fld id="{F30169E0-EE32-4D4D-ACFB-7F175BBC128E}" type="slidenum">
              <a:rPr lang="en-GB" smtClean="0"/>
              <a:t>4</a:t>
            </a:fld>
            <a:endParaRPr lang="en-GB"/>
          </a:p>
        </p:txBody>
      </p:sp>
    </p:spTree>
    <p:extLst>
      <p:ext uri="{BB962C8B-B14F-4D97-AF65-F5344CB8AC3E}">
        <p14:creationId xmlns:p14="http://schemas.microsoft.com/office/powerpoint/2010/main" val="181026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students watch and listen the video clip they need to put the instructions in the right order.  They will probably need to watch it 2 or 3 times.  </a:t>
            </a:r>
          </a:p>
          <a:p>
            <a:r>
              <a:rPr lang="en-GB" dirty="0" smtClean="0"/>
              <a:t>Most</a:t>
            </a:r>
            <a:r>
              <a:rPr lang="en-GB" baseline="0" dirty="0" smtClean="0"/>
              <a:t> student enjoy working with text much more if they physically get to move the pieces but of course this activity could be done just by matching the letters to number they write down in their books.  This slide has letters for </a:t>
            </a:r>
            <a:r>
              <a:rPr lang="en-GB" baseline="0" smtClean="0"/>
              <a:t>easy reference.  </a:t>
            </a:r>
            <a:endParaRPr lang="en-GB" dirty="0"/>
          </a:p>
        </p:txBody>
      </p:sp>
      <p:sp>
        <p:nvSpPr>
          <p:cNvPr id="4" name="Slide Number Placeholder 3"/>
          <p:cNvSpPr>
            <a:spLocks noGrp="1"/>
          </p:cNvSpPr>
          <p:nvPr>
            <p:ph type="sldNum" sz="quarter" idx="10"/>
          </p:nvPr>
        </p:nvSpPr>
        <p:spPr/>
        <p:txBody>
          <a:bodyPr/>
          <a:lstStyle/>
          <a:p>
            <a:fld id="{F30169E0-EE32-4D4D-ACFB-7F175BBC128E}" type="slidenum">
              <a:rPr lang="en-GB" smtClean="0"/>
              <a:t>5</a:t>
            </a:fld>
            <a:endParaRPr lang="en-GB"/>
          </a:p>
        </p:txBody>
      </p:sp>
    </p:spTree>
    <p:extLst>
      <p:ext uri="{BB962C8B-B14F-4D97-AF65-F5344CB8AC3E}">
        <p14:creationId xmlns:p14="http://schemas.microsoft.com/office/powerpoint/2010/main" val="181026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it takes longer to cook it than to eat it then it’s not worth the effort!</a:t>
            </a:r>
            <a:endParaRPr lang="en-GB" dirty="0"/>
          </a:p>
        </p:txBody>
      </p:sp>
      <p:sp>
        <p:nvSpPr>
          <p:cNvPr id="4" name="Slide Number Placeholder 3"/>
          <p:cNvSpPr>
            <a:spLocks noGrp="1"/>
          </p:cNvSpPr>
          <p:nvPr>
            <p:ph type="sldNum" sz="quarter" idx="10"/>
          </p:nvPr>
        </p:nvSpPr>
        <p:spPr/>
        <p:txBody>
          <a:bodyPr/>
          <a:lstStyle/>
          <a:p>
            <a:fld id="{F30169E0-EE32-4D4D-ACFB-7F175BBC128E}" type="slidenum">
              <a:rPr lang="en-GB" smtClean="0"/>
              <a:t>6</a:t>
            </a:fld>
            <a:endParaRPr lang="en-GB"/>
          </a:p>
        </p:txBody>
      </p:sp>
    </p:spTree>
    <p:extLst>
      <p:ext uri="{BB962C8B-B14F-4D97-AF65-F5344CB8AC3E}">
        <p14:creationId xmlns:p14="http://schemas.microsoft.com/office/powerpoint/2010/main" val="341225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http://www.youtube.com/watch?v=f_8t9OMCG_M </a:t>
            </a:r>
            <a:br>
              <a:rPr lang="en-GB" dirty="0" smtClean="0"/>
            </a:br>
            <a:r>
              <a:rPr lang="en-GB" dirty="0" smtClean="0"/>
              <a:t>This is a link to a video clip showing students how to use </a:t>
            </a:r>
            <a:r>
              <a:rPr lang="en-GB" dirty="0" err="1" smtClean="0"/>
              <a:t>animot</a:t>
            </a:r>
            <a:r>
              <a:rPr lang="en-GB" baseline="0" dirty="0" err="1" smtClean="0"/>
              <a:t>o</a:t>
            </a:r>
            <a:r>
              <a:rPr lang="en-GB" baseline="0" dirty="0" smtClean="0"/>
              <a:t> – the project is a different one but it’s a useful run through for teachers and/or students as to how to use the site.  They can essentially use it to make a nice video montage using still photos which they upload, entering some text (160 character limit each time) and backing music.</a:t>
            </a:r>
            <a:br>
              <a:rPr lang="en-GB" baseline="0" dirty="0" smtClean="0"/>
            </a:br>
            <a:r>
              <a:rPr lang="en-GB" baseline="0" dirty="0" smtClean="0"/>
              <a:t>I’ve made one to show them what it looks like from some stills of my son in Y2 with a teddy he had to bring home to stay!  </a:t>
            </a:r>
          </a:p>
          <a:p>
            <a:endParaRPr lang="en-GB" dirty="0"/>
          </a:p>
        </p:txBody>
      </p:sp>
      <p:sp>
        <p:nvSpPr>
          <p:cNvPr id="4" name="Slide Number Placeholder 3"/>
          <p:cNvSpPr>
            <a:spLocks noGrp="1"/>
          </p:cNvSpPr>
          <p:nvPr>
            <p:ph type="sldNum" sz="quarter" idx="10"/>
          </p:nvPr>
        </p:nvSpPr>
        <p:spPr/>
        <p:txBody>
          <a:bodyPr/>
          <a:lstStyle/>
          <a:p>
            <a:fld id="{F30169E0-EE32-4D4D-ACFB-7F175BBC128E}" type="slidenum">
              <a:rPr lang="en-GB" smtClean="0"/>
              <a:t>8</a:t>
            </a:fld>
            <a:endParaRPr lang="en-GB"/>
          </a:p>
        </p:txBody>
      </p:sp>
    </p:spTree>
    <p:extLst>
      <p:ext uri="{BB962C8B-B14F-4D97-AF65-F5344CB8AC3E}">
        <p14:creationId xmlns:p14="http://schemas.microsoft.com/office/powerpoint/2010/main" val="362884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E510B4-0F24-439C-A012-A169CC4F0950}" type="datetimeFigureOut">
              <a:rPr lang="en-GB" smtClean="0"/>
              <a:t>03/09/2011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189909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E510B4-0F24-439C-A012-A169CC4F0950}" type="datetimeFigureOut">
              <a:rPr lang="en-GB" smtClean="0"/>
              <a:t>03/09/2011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116851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E510B4-0F24-439C-A012-A169CC4F0950}" type="datetimeFigureOut">
              <a:rPr lang="en-GB" smtClean="0"/>
              <a:t>03/09/2011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351532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E510B4-0F24-439C-A012-A169CC4F0950}" type="datetimeFigureOut">
              <a:rPr lang="en-GB" smtClean="0"/>
              <a:t>03/09/2011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285927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510B4-0F24-439C-A012-A169CC4F0950}" type="datetimeFigureOut">
              <a:rPr lang="en-GB" smtClean="0"/>
              <a:t>03/09/2011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358454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E510B4-0F24-439C-A012-A169CC4F0950}" type="datetimeFigureOut">
              <a:rPr lang="en-GB" smtClean="0"/>
              <a:t>03/09/2011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330358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E510B4-0F24-439C-A012-A169CC4F0950}" type="datetimeFigureOut">
              <a:rPr lang="en-GB" smtClean="0"/>
              <a:t>03/09/2011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394558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E510B4-0F24-439C-A012-A169CC4F0950}" type="datetimeFigureOut">
              <a:rPr lang="en-GB" smtClean="0"/>
              <a:t>03/09/2011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382215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510B4-0F24-439C-A012-A169CC4F0950}" type="datetimeFigureOut">
              <a:rPr lang="en-GB" smtClean="0"/>
              <a:t>03/09/2011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278097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510B4-0F24-439C-A012-A169CC4F0950}" type="datetimeFigureOut">
              <a:rPr lang="en-GB" smtClean="0"/>
              <a:t>03/09/2011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175259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510B4-0F24-439C-A012-A169CC4F0950}" type="datetimeFigureOut">
              <a:rPr lang="en-GB" smtClean="0"/>
              <a:t>03/09/2011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CB8A6-53D4-4E68-8A71-4483ED687BC2}" type="slidenum">
              <a:rPr lang="en-GB" smtClean="0"/>
              <a:t>‹#›</a:t>
            </a:fld>
            <a:endParaRPr lang="en-GB"/>
          </a:p>
        </p:txBody>
      </p:sp>
    </p:spTree>
    <p:extLst>
      <p:ext uri="{BB962C8B-B14F-4D97-AF65-F5344CB8AC3E}">
        <p14:creationId xmlns:p14="http://schemas.microsoft.com/office/powerpoint/2010/main" val="391423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510B4-0F24-439C-A012-A169CC4F0950}" type="datetimeFigureOut">
              <a:rPr lang="en-GB" smtClean="0"/>
              <a:t>03/09/2011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CB8A6-53D4-4E68-8A71-4483ED687BC2}" type="slidenum">
              <a:rPr lang="en-GB" smtClean="0"/>
              <a:t>‹#›</a:t>
            </a:fld>
            <a:endParaRPr lang="en-GB"/>
          </a:p>
        </p:txBody>
      </p:sp>
    </p:spTree>
    <p:extLst>
      <p:ext uri="{BB962C8B-B14F-4D97-AF65-F5344CB8AC3E}">
        <p14:creationId xmlns:p14="http://schemas.microsoft.com/office/powerpoint/2010/main" val="123580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verbix.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animoto.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576" y="332656"/>
            <a:ext cx="7772400" cy="1470025"/>
          </a:xfrm>
          <a:solidFill>
            <a:schemeClr val="tx1"/>
          </a:solidFill>
          <a:ln w="762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GB" sz="9600" dirty="0" err="1" smtClean="0">
                <a:solidFill>
                  <a:schemeClr val="bg1"/>
                </a:solidFill>
                <a:latin typeface="Berlin Sans FB Demi" pitchFamily="34" charset="0"/>
              </a:rPr>
              <a:t>Recetas</a:t>
            </a:r>
            <a:endParaRPr lang="en-GB" sz="9600" dirty="0">
              <a:solidFill>
                <a:schemeClr val="bg1"/>
              </a:solidFill>
              <a:latin typeface="Berlin Sans FB Dem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348880"/>
            <a:ext cx="3810000" cy="3810000"/>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942856"/>
            <a:ext cx="864096" cy="876035"/>
          </a:xfrm>
          <a:prstGeom prst="rect">
            <a:avLst/>
          </a:prstGeom>
        </p:spPr>
      </p:pic>
      <p:sp>
        <p:nvSpPr>
          <p:cNvPr id="6" name="TextBox 5"/>
          <p:cNvSpPr txBox="1"/>
          <p:nvPr/>
        </p:nvSpPr>
        <p:spPr>
          <a:xfrm>
            <a:off x="179512" y="6012577"/>
            <a:ext cx="576064" cy="584775"/>
          </a:xfrm>
          <a:prstGeom prst="rect">
            <a:avLst/>
          </a:prstGeom>
          <a:noFill/>
        </p:spPr>
        <p:txBody>
          <a:bodyPr wrap="square" rtlCol="0">
            <a:spAutoFit/>
          </a:bodyPr>
          <a:lstStyle/>
          <a:p>
            <a:r>
              <a:rPr lang="en-GB" sz="3200" b="1" dirty="0" smtClean="0">
                <a:latin typeface="AntigoniBd" pitchFamily="34" charset="0"/>
              </a:rPr>
              <a:t>2</a:t>
            </a:r>
            <a:endParaRPr lang="en-GB" sz="3200" b="1" dirty="0">
              <a:latin typeface="AntigoniBd" pitchFamily="34" charset="0"/>
            </a:endParaRPr>
          </a:p>
        </p:txBody>
      </p:sp>
      <p:sp>
        <p:nvSpPr>
          <p:cNvPr id="7" name="TextBox 6"/>
          <p:cNvSpPr txBox="1"/>
          <p:nvPr/>
        </p:nvSpPr>
        <p:spPr>
          <a:xfrm>
            <a:off x="755576" y="2610895"/>
            <a:ext cx="4214079" cy="2246769"/>
          </a:xfrm>
          <a:prstGeom prst="rect">
            <a:avLst/>
          </a:prstGeom>
          <a:noFill/>
        </p:spPr>
        <p:txBody>
          <a:bodyPr wrap="square" rtlCol="0">
            <a:spAutoFit/>
          </a:bodyPr>
          <a:lstStyle/>
          <a:p>
            <a:r>
              <a:rPr lang="en-GB" sz="2800" dirty="0" err="1" smtClean="0"/>
              <a:t>Objetivo</a:t>
            </a:r>
            <a:r>
              <a:rPr lang="en-GB" sz="2800" dirty="0" smtClean="0"/>
              <a:t>:</a:t>
            </a:r>
          </a:p>
          <a:p>
            <a:pPr marL="285750" indent="-285750">
              <a:buFont typeface="Wingdings" pitchFamily="2" charset="2"/>
              <a:buChar char="§"/>
            </a:pPr>
            <a:r>
              <a:rPr lang="en-GB" sz="2800" dirty="0" err="1" smtClean="0"/>
              <a:t>Entender</a:t>
            </a:r>
            <a:r>
              <a:rPr lang="en-GB" sz="2800" dirty="0" smtClean="0"/>
              <a:t> </a:t>
            </a:r>
            <a:r>
              <a:rPr lang="en-GB" sz="2800" dirty="0" err="1" smtClean="0"/>
              <a:t>instrucciones</a:t>
            </a:r>
            <a:r>
              <a:rPr lang="en-GB" sz="2800" dirty="0" smtClean="0"/>
              <a:t> en </a:t>
            </a:r>
            <a:r>
              <a:rPr lang="en-GB" sz="2800" dirty="0" err="1" smtClean="0"/>
              <a:t>una</a:t>
            </a:r>
            <a:r>
              <a:rPr lang="en-GB" sz="2800" dirty="0" smtClean="0"/>
              <a:t> </a:t>
            </a:r>
            <a:r>
              <a:rPr lang="en-GB" sz="2800" dirty="0" err="1" smtClean="0"/>
              <a:t>receta</a:t>
            </a:r>
            <a:endParaRPr lang="en-GB" sz="2800" dirty="0" smtClean="0"/>
          </a:p>
          <a:p>
            <a:pPr marL="285750" indent="-285750">
              <a:buFont typeface="Wingdings" pitchFamily="2" charset="2"/>
              <a:buChar char="§"/>
            </a:pPr>
            <a:r>
              <a:rPr lang="en-GB" sz="2800" dirty="0" err="1" smtClean="0"/>
              <a:t>Describir</a:t>
            </a:r>
            <a:r>
              <a:rPr lang="en-GB" sz="2800" dirty="0" smtClean="0"/>
              <a:t> el </a:t>
            </a:r>
            <a:r>
              <a:rPr lang="en-GB" sz="2800" dirty="0" err="1" smtClean="0"/>
              <a:t>proceso</a:t>
            </a:r>
            <a:r>
              <a:rPr lang="en-GB" sz="2800" dirty="0" smtClean="0"/>
              <a:t> /</a:t>
            </a:r>
            <a:r>
              <a:rPr lang="en-GB" sz="2800" dirty="0" err="1" smtClean="0"/>
              <a:t>las</a:t>
            </a:r>
            <a:r>
              <a:rPr lang="en-GB" sz="2800" dirty="0" smtClean="0"/>
              <a:t> </a:t>
            </a:r>
            <a:r>
              <a:rPr lang="en-GB" sz="2800" dirty="0" err="1" smtClean="0"/>
              <a:t>acciones</a:t>
            </a:r>
            <a:r>
              <a:rPr lang="en-GB" sz="2800" dirty="0" smtClean="0"/>
              <a:t> en el </a:t>
            </a:r>
            <a:r>
              <a:rPr lang="en-GB" sz="2800" dirty="0" err="1" smtClean="0"/>
              <a:t>pasado</a:t>
            </a:r>
            <a:endParaRPr lang="en-GB" sz="2800" dirty="0"/>
          </a:p>
        </p:txBody>
      </p:sp>
    </p:spTree>
    <p:extLst>
      <p:ext uri="{BB962C8B-B14F-4D97-AF65-F5344CB8AC3E}">
        <p14:creationId xmlns:p14="http://schemas.microsoft.com/office/powerpoint/2010/main" val="904215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EAD7D3"/>
              </a:clrFrom>
              <a:clrTo>
                <a:srgbClr val="EAD7D3">
                  <a:alpha val="0"/>
                </a:srgbClr>
              </a:clrTo>
            </a:clrChange>
            <a:extLst>
              <a:ext uri="{28A0092B-C50C-407E-A947-70E740481C1C}">
                <a14:useLocalDpi xmlns:a14="http://schemas.microsoft.com/office/drawing/2010/main" val="0"/>
              </a:ext>
            </a:extLst>
          </a:blip>
          <a:stretch>
            <a:fillRect/>
          </a:stretch>
        </p:blipFill>
        <p:spPr>
          <a:xfrm>
            <a:off x="1403648" y="1881633"/>
            <a:ext cx="1428750" cy="1524000"/>
          </a:xfrm>
          <a:prstGeom prst="rect">
            <a:avLst/>
          </a:prstGeom>
        </p:spPr>
      </p:pic>
      <p:pic>
        <p:nvPicPr>
          <p:cNvPr id="17" name="Picture 16"/>
          <p:cNvPicPr>
            <a:picLocks noChangeAspect="1"/>
          </p:cNvPicPr>
          <p:nvPr/>
        </p:nvPicPr>
        <p:blipFill>
          <a:blip r:embed="rId4">
            <a:clrChange>
              <a:clrFrom>
                <a:srgbClr val="ECE1DF"/>
              </a:clrFrom>
              <a:clrTo>
                <a:srgbClr val="ECE1DF">
                  <a:alpha val="0"/>
                </a:srgbClr>
              </a:clrTo>
            </a:clrChange>
            <a:extLst>
              <a:ext uri="{28A0092B-C50C-407E-A947-70E740481C1C}">
                <a14:useLocalDpi xmlns:a14="http://schemas.microsoft.com/office/drawing/2010/main" val="0"/>
              </a:ext>
            </a:extLst>
          </a:blip>
          <a:stretch>
            <a:fillRect/>
          </a:stretch>
        </p:blipFill>
        <p:spPr>
          <a:xfrm>
            <a:off x="2444197" y="2062703"/>
            <a:ext cx="4362019" cy="2762612"/>
          </a:xfrm>
          <a:prstGeom prst="rect">
            <a:avLst/>
          </a:prstGeom>
        </p:spPr>
      </p:pic>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3848" y="1195057"/>
            <a:ext cx="1539255" cy="1155841"/>
          </a:xfrm>
          <a:prstGeom prst="rect">
            <a:avLst/>
          </a:prstGeom>
        </p:spPr>
      </p:pic>
      <p:sp>
        <p:nvSpPr>
          <p:cNvPr id="7" name="TextBox 6"/>
          <p:cNvSpPr txBox="1"/>
          <p:nvPr/>
        </p:nvSpPr>
        <p:spPr>
          <a:xfrm>
            <a:off x="107504" y="116632"/>
            <a:ext cx="7056784" cy="64633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600" b="1" dirty="0" err="1" smtClean="0">
                <a:solidFill>
                  <a:schemeClr val="bg1"/>
                </a:solidFill>
              </a:rPr>
              <a:t>Fui</a:t>
            </a:r>
            <a:r>
              <a:rPr lang="en-GB" sz="3600" b="1" dirty="0" smtClean="0">
                <a:solidFill>
                  <a:schemeClr val="bg1"/>
                </a:solidFill>
              </a:rPr>
              <a:t> al </a:t>
            </a:r>
            <a:r>
              <a:rPr lang="en-GB" sz="3600" b="1" dirty="0" err="1" smtClean="0">
                <a:solidFill>
                  <a:schemeClr val="bg1"/>
                </a:solidFill>
              </a:rPr>
              <a:t>mercado</a:t>
            </a:r>
            <a:r>
              <a:rPr lang="en-GB" sz="3600" b="1" dirty="0" smtClean="0">
                <a:solidFill>
                  <a:schemeClr val="bg1"/>
                </a:solidFill>
              </a:rPr>
              <a:t> y </a:t>
            </a:r>
            <a:r>
              <a:rPr lang="en-GB" sz="3600" b="1" dirty="0" err="1" smtClean="0">
                <a:solidFill>
                  <a:schemeClr val="bg1"/>
                </a:solidFill>
              </a:rPr>
              <a:t>compré</a:t>
            </a:r>
            <a:r>
              <a:rPr lang="en-GB" sz="3600" b="1" dirty="0" smtClean="0">
                <a:solidFill>
                  <a:schemeClr val="bg1"/>
                </a:solidFill>
              </a:rPr>
              <a:t>………</a:t>
            </a:r>
            <a:endParaRPr lang="en-GB" sz="3600" b="1" dirty="0">
              <a:solidFill>
                <a:schemeClr val="bg1"/>
              </a:solidFill>
            </a:endParaRPr>
          </a:p>
        </p:txBody>
      </p:sp>
      <p:pic>
        <p:nvPicPr>
          <p:cNvPr id="9"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9258" y="578883"/>
            <a:ext cx="1615891" cy="1772016"/>
          </a:xfrm>
          <a:prstGeom prst="rect">
            <a:avLst/>
          </a:prstGeom>
        </p:spPr>
      </p:pic>
      <p:pic>
        <p:nvPicPr>
          <p:cNvPr id="10" name="Picture 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4324" y="1376134"/>
            <a:ext cx="1373138" cy="1373138"/>
          </a:xfrm>
          <a:prstGeom prst="rect">
            <a:avLst/>
          </a:prstGeom>
        </p:spPr>
      </p:pic>
      <p:pic>
        <p:nvPicPr>
          <p:cNvPr id="12" name="Picture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8223" y="2565003"/>
            <a:ext cx="1623085" cy="1886733"/>
          </a:xfrm>
          <a:prstGeom prst="rect">
            <a:avLst/>
          </a:prstGeom>
        </p:spPr>
      </p:pic>
      <p:pic>
        <p:nvPicPr>
          <p:cNvPr id="13" name="Picture 1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4097" y="4343072"/>
            <a:ext cx="1960073" cy="1992741"/>
          </a:xfrm>
          <a:prstGeom prst="rect">
            <a:avLst/>
          </a:prstGeom>
        </p:spPr>
      </p:pic>
      <p:sp>
        <p:nvSpPr>
          <p:cNvPr id="14" name="TextBox 13"/>
          <p:cNvSpPr txBox="1"/>
          <p:nvPr/>
        </p:nvSpPr>
        <p:spPr>
          <a:xfrm>
            <a:off x="197198" y="5665023"/>
            <a:ext cx="3438698" cy="1015663"/>
          </a:xfrm>
          <a:prstGeom prst="rect">
            <a:avLst/>
          </a:prstGeom>
          <a:solidFill>
            <a:schemeClr val="tx1"/>
          </a:solidFill>
        </p:spPr>
        <p:txBody>
          <a:bodyPr wrap="square" rtlCol="0">
            <a:spAutoFit/>
          </a:bodyPr>
          <a:lstStyle/>
          <a:p>
            <a:r>
              <a:rPr lang="en-GB" sz="2000" b="1" dirty="0" err="1" smtClean="0">
                <a:solidFill>
                  <a:schemeClr val="bg1"/>
                </a:solidFill>
              </a:rPr>
              <a:t>Una</a:t>
            </a:r>
            <a:r>
              <a:rPr lang="en-GB" sz="2000" b="1" dirty="0" smtClean="0">
                <a:solidFill>
                  <a:schemeClr val="bg1"/>
                </a:solidFill>
              </a:rPr>
              <a:t> </a:t>
            </a:r>
            <a:r>
              <a:rPr lang="en-GB" sz="2000" b="1" dirty="0" err="1" smtClean="0">
                <a:solidFill>
                  <a:schemeClr val="bg1"/>
                </a:solidFill>
              </a:rPr>
              <a:t>lata</a:t>
            </a:r>
            <a:r>
              <a:rPr lang="en-GB" sz="2000" b="1" dirty="0" smtClean="0">
                <a:solidFill>
                  <a:schemeClr val="bg1"/>
                </a:solidFill>
              </a:rPr>
              <a:t> de = a tin of</a:t>
            </a:r>
            <a:br>
              <a:rPr lang="en-GB" sz="2000" b="1" dirty="0" smtClean="0">
                <a:solidFill>
                  <a:schemeClr val="bg1"/>
                </a:solidFill>
              </a:rPr>
            </a:br>
            <a:r>
              <a:rPr lang="en-GB" sz="2000" b="1" dirty="0" err="1" smtClean="0">
                <a:solidFill>
                  <a:schemeClr val="bg1"/>
                </a:solidFill>
              </a:rPr>
              <a:t>Una</a:t>
            </a:r>
            <a:r>
              <a:rPr lang="en-GB" sz="2000" b="1" dirty="0" smtClean="0">
                <a:solidFill>
                  <a:schemeClr val="bg1"/>
                </a:solidFill>
              </a:rPr>
              <a:t> </a:t>
            </a:r>
            <a:r>
              <a:rPr lang="en-GB" sz="2000" b="1" dirty="0" err="1" smtClean="0">
                <a:solidFill>
                  <a:schemeClr val="bg1"/>
                </a:solidFill>
              </a:rPr>
              <a:t>botella</a:t>
            </a:r>
            <a:r>
              <a:rPr lang="en-GB" sz="2000" b="1" dirty="0" smtClean="0">
                <a:solidFill>
                  <a:schemeClr val="bg1"/>
                </a:solidFill>
              </a:rPr>
              <a:t> de = a bottle of</a:t>
            </a:r>
            <a:br>
              <a:rPr lang="en-GB" sz="2000" b="1" dirty="0" smtClean="0">
                <a:solidFill>
                  <a:schemeClr val="bg1"/>
                </a:solidFill>
              </a:rPr>
            </a:br>
            <a:r>
              <a:rPr lang="en-GB" sz="2000" b="1" dirty="0" err="1" smtClean="0">
                <a:solidFill>
                  <a:schemeClr val="bg1"/>
                </a:solidFill>
              </a:rPr>
              <a:t>medio</a:t>
            </a:r>
            <a:r>
              <a:rPr lang="en-GB" sz="2000" b="1" dirty="0" smtClean="0">
                <a:solidFill>
                  <a:schemeClr val="bg1"/>
                </a:solidFill>
              </a:rPr>
              <a:t> </a:t>
            </a:r>
            <a:r>
              <a:rPr lang="en-GB" sz="2000" b="1" dirty="0" smtClean="0">
                <a:solidFill>
                  <a:schemeClr val="bg1"/>
                </a:solidFill>
              </a:rPr>
              <a:t>kilo de = ½ kilo of</a:t>
            </a:r>
            <a:endParaRPr lang="en-GB" sz="2000" b="1" dirty="0">
              <a:solidFill>
                <a:schemeClr val="bg1"/>
              </a:solidFill>
            </a:endParaRPr>
          </a:p>
        </p:txBody>
      </p:sp>
      <p:pic>
        <p:nvPicPr>
          <p:cNvPr id="15" name="Picture 14"/>
          <p:cNvPicPr>
            <a:picLocks noChangeAspect="1"/>
          </p:cNvPicPr>
          <p:nvPr/>
        </p:nvPicPr>
        <p:blipFill>
          <a:blip r:embed="rId10">
            <a:clrChange>
              <a:clrFrom>
                <a:srgbClr val="F6F9F1"/>
              </a:clrFrom>
              <a:clrTo>
                <a:srgbClr val="F6F9F1">
                  <a:alpha val="0"/>
                </a:srgbClr>
              </a:clrTo>
            </a:clrChange>
            <a:extLst>
              <a:ext uri="{28A0092B-C50C-407E-A947-70E740481C1C}">
                <a14:useLocalDpi xmlns:a14="http://schemas.microsoft.com/office/drawing/2010/main" val="0"/>
              </a:ext>
            </a:extLst>
          </a:blip>
          <a:stretch>
            <a:fillRect/>
          </a:stretch>
        </p:blipFill>
        <p:spPr>
          <a:xfrm>
            <a:off x="1130164" y="3753284"/>
            <a:ext cx="1572766" cy="1179575"/>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6228" y="4550464"/>
            <a:ext cx="1577959" cy="1577959"/>
          </a:xfrm>
          <a:prstGeom prst="rect">
            <a:avLst/>
          </a:prstGeom>
        </p:spPr>
      </p:pic>
    </p:spTree>
    <p:extLst>
      <p:ext uri="{BB962C8B-B14F-4D97-AF65-F5344CB8AC3E}">
        <p14:creationId xmlns:p14="http://schemas.microsoft.com/office/powerpoint/2010/main" val="3748061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aReceta.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15944" y="980728"/>
            <a:ext cx="6096000" cy="4572000"/>
          </a:xfrm>
          <a:prstGeom prst="rect">
            <a:avLst/>
          </a:prstGeom>
          <a:ln w="228600" cap="sq">
            <a:gradFill>
              <a:gsLst>
                <a:gs pos="0">
                  <a:srgbClr val="DDDDDD"/>
                </a:gs>
                <a:gs pos="100000">
                  <a:srgbClr val="FFFFFF"/>
                </a:gs>
              </a:gsLst>
              <a:lin ang="5400000" scaled="1"/>
            </a:gradFill>
            <a:miter lim="800000"/>
          </a:ln>
          <a:effectLst>
            <a:outerShdw blurRad="177800" dist="127000" dir="9600000" sx="102000" sy="102000" kx="195000" ky="145000" algn="tl" rotWithShape="0">
              <a:srgbClr val="000000">
                <a:alpha val="30000"/>
              </a:srgbClr>
            </a:outerShdw>
          </a:effectLst>
          <a:scene3d>
            <a:camera prst="orthographicFront">
              <a:rot lat="0" lon="0" rev="21240000"/>
            </a:camera>
            <a:lightRig rig="twoPt" dir="t">
              <a:rot lat="0" lon="0" rev="7200000"/>
            </a:lightRig>
          </a:scene3d>
          <a:sp3d extrusionH="38100">
            <a:extrusionClr>
              <a:srgbClr val="FFFFFF"/>
            </a:extrusionClr>
          </a:sp3d>
        </p:spPr>
      </p:pic>
      <p:pic>
        <p:nvPicPr>
          <p:cNvPr id="5" name="Picture 4"/>
          <p:cNvPicPr>
            <a:picLocks noChangeAspect="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942856"/>
            <a:ext cx="864096" cy="876035"/>
          </a:xfrm>
          <a:prstGeom prst="rect">
            <a:avLst/>
          </a:prstGeom>
        </p:spPr>
      </p:pic>
      <p:sp>
        <p:nvSpPr>
          <p:cNvPr id="6" name="TextBox 5"/>
          <p:cNvSpPr txBox="1"/>
          <p:nvPr/>
        </p:nvSpPr>
        <p:spPr>
          <a:xfrm>
            <a:off x="179512" y="6012577"/>
            <a:ext cx="576064" cy="584775"/>
          </a:xfrm>
          <a:prstGeom prst="rect">
            <a:avLst/>
          </a:prstGeom>
          <a:noFill/>
        </p:spPr>
        <p:txBody>
          <a:bodyPr wrap="square" rtlCol="0">
            <a:spAutoFit/>
          </a:bodyPr>
          <a:lstStyle/>
          <a:p>
            <a:r>
              <a:rPr lang="en-GB" sz="3200" b="1" dirty="0" smtClean="0">
                <a:latin typeface="AntigoniBd" pitchFamily="34" charset="0"/>
              </a:rPr>
              <a:t>2</a:t>
            </a:r>
            <a:endParaRPr lang="en-GB" sz="3200" b="1" dirty="0">
              <a:latin typeface="AntigoniBd" pitchFamily="34" charset="0"/>
            </a:endParaRPr>
          </a:p>
        </p:txBody>
      </p:sp>
    </p:spTree>
    <p:extLst>
      <p:ext uri="{BB962C8B-B14F-4D97-AF65-F5344CB8AC3E}">
        <p14:creationId xmlns:p14="http://schemas.microsoft.com/office/powerpoint/2010/main" val="586320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0560146"/>
              </p:ext>
            </p:extLst>
          </p:nvPr>
        </p:nvGraphicFramePr>
        <p:xfrm>
          <a:off x="5984" y="0"/>
          <a:ext cx="9138015" cy="6858000"/>
        </p:xfrm>
        <a:graphic>
          <a:graphicData uri="http://schemas.openxmlformats.org/drawingml/2006/table">
            <a:tbl>
              <a:tblPr firstRow="1" bandRow="1">
                <a:tableStyleId>{5940675A-B579-460E-94D1-54222C63F5DA}</a:tableStyleId>
              </a:tblPr>
              <a:tblGrid>
                <a:gridCol w="3046005"/>
                <a:gridCol w="3046005"/>
                <a:gridCol w="3046005"/>
              </a:tblGrid>
              <a:tr h="2286000">
                <a:tc>
                  <a:txBody>
                    <a:bodyPr/>
                    <a:lstStyle/>
                    <a:p>
                      <a:pPr algn="ctr"/>
                      <a:r>
                        <a:rPr lang="en-GB" sz="2400" dirty="0" err="1" smtClean="0"/>
                        <a:t>Untar</a:t>
                      </a:r>
                      <a:r>
                        <a:rPr lang="en-GB" sz="2400" baseline="0" dirty="0" smtClean="0"/>
                        <a:t> el pan con un </a:t>
                      </a:r>
                      <a:r>
                        <a:rPr lang="en-GB" sz="2400" baseline="0" dirty="0" err="1" smtClean="0"/>
                        <a:t>poquito</a:t>
                      </a:r>
                      <a:r>
                        <a:rPr lang="en-GB" sz="2400" baseline="0" dirty="0" smtClean="0"/>
                        <a:t> de </a:t>
                      </a:r>
                      <a:r>
                        <a:rPr lang="en-GB" sz="2400" baseline="0" dirty="0" err="1" smtClean="0"/>
                        <a:t>tomate</a:t>
                      </a:r>
                      <a:r>
                        <a:rPr lang="en-GB" sz="2400" baseline="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2400" dirty="0" err="1" smtClean="0"/>
                        <a:t>Poner</a:t>
                      </a:r>
                      <a:r>
                        <a:rPr lang="en-GB" sz="2400" dirty="0" smtClean="0"/>
                        <a:t> un </a:t>
                      </a:r>
                      <a:r>
                        <a:rPr lang="en-GB" sz="2400" dirty="0" err="1" smtClean="0"/>
                        <a:t>huevo</a:t>
                      </a:r>
                      <a:r>
                        <a:rPr lang="en-GB" sz="2400" dirty="0" smtClean="0"/>
                        <a:t> en </a:t>
                      </a:r>
                      <a:r>
                        <a:rPr lang="en-GB" sz="2400" dirty="0" err="1" smtClean="0"/>
                        <a:t>medio</a:t>
                      </a:r>
                      <a:r>
                        <a:rPr lang="en-GB" sz="2400" dirty="0" smtClean="0"/>
                        <a:t> de </a:t>
                      </a:r>
                      <a:r>
                        <a:rPr lang="en-GB" sz="2400" dirty="0" err="1" smtClean="0"/>
                        <a:t>todo</a:t>
                      </a:r>
                      <a:r>
                        <a:rPr lang="en-GB" sz="240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2400" dirty="0" err="1" smtClean="0"/>
                        <a:t>Cortar</a:t>
                      </a:r>
                      <a:r>
                        <a:rPr lang="en-GB" sz="2400" dirty="0" smtClean="0"/>
                        <a:t> dos </a:t>
                      </a:r>
                      <a:r>
                        <a:rPr lang="en-GB" sz="2400" dirty="0" err="1" smtClean="0"/>
                        <a:t>salchichas</a:t>
                      </a:r>
                      <a:r>
                        <a:rPr lang="en-GB" sz="240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pPr algn="ctr"/>
                      <a:r>
                        <a:rPr lang="en-GB" sz="2400" dirty="0" smtClean="0"/>
                        <a:t>Meter el </a:t>
                      </a:r>
                      <a:r>
                        <a:rPr lang="en-GB" sz="2400" dirty="0" err="1" smtClean="0"/>
                        <a:t>plato</a:t>
                      </a:r>
                      <a:r>
                        <a:rPr lang="en-GB" sz="2400" dirty="0" smtClean="0"/>
                        <a:t> al </a:t>
                      </a:r>
                      <a:r>
                        <a:rPr lang="en-GB" sz="2400" dirty="0" err="1" smtClean="0"/>
                        <a:t>microondas</a:t>
                      </a:r>
                      <a:r>
                        <a:rPr lang="en-GB" sz="240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2400" dirty="0" err="1" smtClean="0"/>
                        <a:t>Poner</a:t>
                      </a:r>
                      <a:r>
                        <a:rPr lang="en-GB" sz="2400" dirty="0" smtClean="0"/>
                        <a:t> dos </a:t>
                      </a:r>
                      <a:r>
                        <a:rPr lang="en-GB" sz="2400" dirty="0" err="1" smtClean="0"/>
                        <a:t>rebanadas</a:t>
                      </a:r>
                      <a:r>
                        <a:rPr lang="en-GB" sz="2400" dirty="0" smtClean="0"/>
                        <a:t> de pan </a:t>
                      </a:r>
                      <a:r>
                        <a:rPr lang="en-GB" sz="2400" dirty="0" err="1" smtClean="0"/>
                        <a:t>encima</a:t>
                      </a:r>
                      <a:r>
                        <a:rPr lang="en-GB" sz="2400" baseline="0" dirty="0" smtClean="0"/>
                        <a:t> del </a:t>
                      </a:r>
                      <a:r>
                        <a:rPr lang="en-GB" sz="2400" baseline="0" dirty="0" err="1" smtClean="0"/>
                        <a:t>plato</a:t>
                      </a:r>
                      <a:r>
                        <a:rPr lang="en-GB" sz="2400" baseline="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2400" dirty="0" err="1" smtClean="0"/>
                        <a:t>Sacar</a:t>
                      </a:r>
                      <a:r>
                        <a:rPr lang="en-GB" sz="2400" baseline="0" dirty="0" smtClean="0"/>
                        <a:t> el </a:t>
                      </a:r>
                      <a:r>
                        <a:rPr lang="en-GB" sz="2400" baseline="0" dirty="0" err="1" smtClean="0"/>
                        <a:t>plato</a:t>
                      </a:r>
                      <a:r>
                        <a:rPr lang="en-GB" sz="2400" baseline="0" dirty="0" smtClean="0"/>
                        <a:t> y ¡</a:t>
                      </a:r>
                      <a:r>
                        <a:rPr lang="en-GB" sz="2400" baseline="0" dirty="0" err="1" smtClean="0"/>
                        <a:t>listo</a:t>
                      </a:r>
                      <a:r>
                        <a:rPr lang="en-GB" sz="2400" baseline="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pPr algn="ctr"/>
                      <a:r>
                        <a:rPr lang="en-GB" sz="2400" dirty="0" err="1" smtClean="0"/>
                        <a:t>Poner</a:t>
                      </a:r>
                      <a:r>
                        <a:rPr lang="en-GB" sz="2400" dirty="0" smtClean="0"/>
                        <a:t> </a:t>
                      </a:r>
                      <a:r>
                        <a:rPr lang="en-GB" sz="2400" dirty="0" err="1" smtClean="0"/>
                        <a:t>unos</a:t>
                      </a:r>
                      <a:r>
                        <a:rPr lang="en-GB" sz="2400" dirty="0" smtClean="0"/>
                        <a:t> </a:t>
                      </a:r>
                      <a:r>
                        <a:rPr lang="en-GB" sz="2400" dirty="0" err="1" smtClean="0"/>
                        <a:t>champiñones</a:t>
                      </a:r>
                      <a:r>
                        <a:rPr lang="en-GB" sz="2400" baseline="0" dirty="0" smtClean="0"/>
                        <a:t> </a:t>
                      </a:r>
                      <a:r>
                        <a:rPr lang="en-GB" sz="2400" baseline="0" dirty="0" err="1" smtClean="0"/>
                        <a:t>encima</a:t>
                      </a:r>
                      <a:r>
                        <a:rPr lang="en-GB" sz="2400" baseline="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2400" dirty="0" err="1" smtClean="0"/>
                        <a:t>Poner</a:t>
                      </a:r>
                      <a:r>
                        <a:rPr lang="en-GB" sz="2400" dirty="0" smtClean="0"/>
                        <a:t> </a:t>
                      </a:r>
                      <a:r>
                        <a:rPr lang="en-GB" sz="2400" dirty="0" err="1" smtClean="0"/>
                        <a:t>cuatro</a:t>
                      </a:r>
                      <a:r>
                        <a:rPr lang="en-GB" sz="2400" dirty="0" smtClean="0"/>
                        <a:t> </a:t>
                      </a:r>
                      <a:r>
                        <a:rPr lang="en-GB" sz="2400" dirty="0" err="1" smtClean="0"/>
                        <a:t>rebanadas</a:t>
                      </a:r>
                      <a:r>
                        <a:rPr lang="en-GB" sz="2400" baseline="0" dirty="0" smtClean="0"/>
                        <a:t> de </a:t>
                      </a:r>
                      <a:r>
                        <a:rPr lang="en-GB" sz="2400" baseline="0" dirty="0" err="1" smtClean="0"/>
                        <a:t>queso</a:t>
                      </a:r>
                      <a:r>
                        <a:rPr lang="en-GB" sz="2400" baseline="0" dirty="0" smtClean="0"/>
                        <a:t> </a:t>
                      </a:r>
                      <a:r>
                        <a:rPr lang="en-GB" sz="2400" baseline="0" dirty="0" err="1" smtClean="0"/>
                        <a:t>encima</a:t>
                      </a:r>
                      <a:r>
                        <a:rPr lang="en-GB" sz="2400" baseline="0" dirty="0" smtClean="0"/>
                        <a:t> del </a:t>
                      </a:r>
                      <a:r>
                        <a:rPr lang="en-GB" sz="2400" baseline="0" dirty="0" err="1" smtClean="0"/>
                        <a:t>tomate</a:t>
                      </a:r>
                      <a:r>
                        <a:rPr lang="en-GB" sz="2400" baseline="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2400" dirty="0" err="1" smtClean="0"/>
                        <a:t>Colocar</a:t>
                      </a:r>
                      <a:r>
                        <a:rPr lang="en-GB" sz="2400" baseline="0" dirty="0" smtClean="0"/>
                        <a:t> los </a:t>
                      </a:r>
                      <a:r>
                        <a:rPr lang="en-GB" sz="2400" baseline="0" dirty="0" err="1" smtClean="0"/>
                        <a:t>trocitos</a:t>
                      </a:r>
                      <a:r>
                        <a:rPr lang="en-GB" sz="2400" baseline="0" dirty="0" smtClean="0"/>
                        <a:t> de </a:t>
                      </a:r>
                      <a:r>
                        <a:rPr lang="en-GB" sz="2400" baseline="0" dirty="0" err="1" smtClean="0"/>
                        <a:t>salchicha</a:t>
                      </a:r>
                      <a:r>
                        <a:rPr lang="en-GB" sz="2400" baseline="0" dirty="0" smtClean="0"/>
                        <a:t> </a:t>
                      </a:r>
                      <a:r>
                        <a:rPr lang="en-GB" sz="2400" baseline="0" dirty="0" err="1" smtClean="0"/>
                        <a:t>encima</a:t>
                      </a:r>
                      <a:r>
                        <a:rPr lang="en-GB" sz="2400" baseline="0" dirty="0" smtClean="0"/>
                        <a:t> del </a:t>
                      </a:r>
                      <a:r>
                        <a:rPr lang="en-GB" sz="2400" baseline="0" dirty="0" err="1" smtClean="0"/>
                        <a:t>queso</a:t>
                      </a:r>
                      <a:r>
                        <a:rPr lang="en-GB" sz="2400" baseline="0" dirty="0" smtClean="0"/>
                        <a:t>.</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5496" y="-99392"/>
            <a:ext cx="432048" cy="707886"/>
          </a:xfrm>
          <a:prstGeom prst="rect">
            <a:avLst/>
          </a:prstGeom>
          <a:noFill/>
        </p:spPr>
        <p:txBody>
          <a:bodyPr wrap="square" rtlCol="0">
            <a:spAutoFit/>
          </a:bodyPr>
          <a:lstStyle/>
          <a:p>
            <a:pPr algn="ctr"/>
            <a:r>
              <a:rPr lang="en-GB" sz="4000" b="1" dirty="0" smtClean="0">
                <a:solidFill>
                  <a:srgbClr val="0070C0"/>
                </a:solidFill>
                <a:latin typeface="Berlin Sans FB Demi" pitchFamily="34" charset="0"/>
              </a:rPr>
              <a:t>A</a:t>
            </a:r>
            <a:endParaRPr lang="en-GB" sz="4000" b="1" dirty="0">
              <a:solidFill>
                <a:srgbClr val="0070C0"/>
              </a:solidFill>
              <a:latin typeface="Berlin Sans FB Demi" pitchFamily="34" charset="0"/>
            </a:endParaRPr>
          </a:p>
        </p:txBody>
      </p:sp>
      <p:sp>
        <p:nvSpPr>
          <p:cNvPr id="6" name="TextBox 5"/>
          <p:cNvSpPr txBox="1"/>
          <p:nvPr/>
        </p:nvSpPr>
        <p:spPr>
          <a:xfrm>
            <a:off x="3059832" y="-99392"/>
            <a:ext cx="432048" cy="707886"/>
          </a:xfrm>
          <a:prstGeom prst="rect">
            <a:avLst/>
          </a:prstGeom>
          <a:noFill/>
        </p:spPr>
        <p:txBody>
          <a:bodyPr wrap="square" rtlCol="0">
            <a:spAutoFit/>
          </a:bodyPr>
          <a:lstStyle/>
          <a:p>
            <a:pPr algn="ctr"/>
            <a:r>
              <a:rPr lang="en-GB" sz="4000" b="1" dirty="0" smtClean="0">
                <a:solidFill>
                  <a:srgbClr val="0070C0"/>
                </a:solidFill>
                <a:latin typeface="Berlin Sans FB Demi" pitchFamily="34" charset="0"/>
              </a:rPr>
              <a:t>B</a:t>
            </a:r>
            <a:endParaRPr lang="en-GB" sz="4000" b="1" dirty="0">
              <a:solidFill>
                <a:srgbClr val="0070C0"/>
              </a:solidFill>
              <a:latin typeface="Berlin Sans FB Demi" pitchFamily="34" charset="0"/>
            </a:endParaRPr>
          </a:p>
        </p:txBody>
      </p:sp>
      <p:sp>
        <p:nvSpPr>
          <p:cNvPr id="7" name="TextBox 6"/>
          <p:cNvSpPr txBox="1"/>
          <p:nvPr/>
        </p:nvSpPr>
        <p:spPr>
          <a:xfrm>
            <a:off x="6156176" y="-99392"/>
            <a:ext cx="432048" cy="707886"/>
          </a:xfrm>
          <a:prstGeom prst="rect">
            <a:avLst/>
          </a:prstGeom>
          <a:noFill/>
        </p:spPr>
        <p:txBody>
          <a:bodyPr wrap="square" rtlCol="0">
            <a:spAutoFit/>
          </a:bodyPr>
          <a:lstStyle/>
          <a:p>
            <a:pPr algn="ctr"/>
            <a:r>
              <a:rPr lang="en-GB" sz="4000" b="1" dirty="0" smtClean="0">
                <a:solidFill>
                  <a:srgbClr val="0070C0"/>
                </a:solidFill>
                <a:latin typeface="Berlin Sans FB Demi" pitchFamily="34" charset="0"/>
              </a:rPr>
              <a:t>C</a:t>
            </a:r>
            <a:endParaRPr lang="en-GB" sz="4000" b="1" dirty="0">
              <a:solidFill>
                <a:srgbClr val="0070C0"/>
              </a:solidFill>
              <a:latin typeface="Berlin Sans FB Demi" pitchFamily="34" charset="0"/>
            </a:endParaRPr>
          </a:p>
        </p:txBody>
      </p:sp>
      <p:sp>
        <p:nvSpPr>
          <p:cNvPr id="8" name="TextBox 7"/>
          <p:cNvSpPr txBox="1"/>
          <p:nvPr/>
        </p:nvSpPr>
        <p:spPr>
          <a:xfrm>
            <a:off x="35496" y="2217058"/>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D</a:t>
            </a:r>
          </a:p>
        </p:txBody>
      </p:sp>
      <p:sp>
        <p:nvSpPr>
          <p:cNvPr id="9" name="TextBox 8"/>
          <p:cNvSpPr txBox="1"/>
          <p:nvPr/>
        </p:nvSpPr>
        <p:spPr>
          <a:xfrm>
            <a:off x="3059832" y="2217058"/>
            <a:ext cx="432048" cy="707886"/>
          </a:xfrm>
          <a:prstGeom prst="rect">
            <a:avLst/>
          </a:prstGeom>
          <a:noFill/>
        </p:spPr>
        <p:txBody>
          <a:bodyPr wrap="square" rtlCol="0">
            <a:spAutoFit/>
          </a:bodyPr>
          <a:lstStyle/>
          <a:p>
            <a:pPr algn="ctr"/>
            <a:r>
              <a:rPr lang="en-GB" sz="4000" b="1" dirty="0" smtClean="0">
                <a:solidFill>
                  <a:srgbClr val="0070C0"/>
                </a:solidFill>
                <a:latin typeface="Berlin Sans FB Demi" pitchFamily="34" charset="0"/>
              </a:rPr>
              <a:t>E</a:t>
            </a:r>
            <a:endParaRPr lang="en-GB" sz="4000" b="1" dirty="0">
              <a:solidFill>
                <a:srgbClr val="0070C0"/>
              </a:solidFill>
              <a:latin typeface="Berlin Sans FB Demi" pitchFamily="34" charset="0"/>
            </a:endParaRPr>
          </a:p>
        </p:txBody>
      </p:sp>
      <p:sp>
        <p:nvSpPr>
          <p:cNvPr id="10" name="TextBox 9"/>
          <p:cNvSpPr txBox="1"/>
          <p:nvPr/>
        </p:nvSpPr>
        <p:spPr>
          <a:xfrm>
            <a:off x="6156176" y="2217058"/>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F</a:t>
            </a:r>
          </a:p>
        </p:txBody>
      </p:sp>
      <p:sp>
        <p:nvSpPr>
          <p:cNvPr id="11" name="TextBox 10"/>
          <p:cNvSpPr txBox="1"/>
          <p:nvPr/>
        </p:nvSpPr>
        <p:spPr>
          <a:xfrm>
            <a:off x="35496" y="4449306"/>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G</a:t>
            </a:r>
          </a:p>
        </p:txBody>
      </p:sp>
      <p:sp>
        <p:nvSpPr>
          <p:cNvPr id="12" name="TextBox 11"/>
          <p:cNvSpPr txBox="1"/>
          <p:nvPr/>
        </p:nvSpPr>
        <p:spPr>
          <a:xfrm>
            <a:off x="3059832" y="4449306"/>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H</a:t>
            </a:r>
          </a:p>
        </p:txBody>
      </p:sp>
      <p:sp>
        <p:nvSpPr>
          <p:cNvPr id="13" name="TextBox 12"/>
          <p:cNvSpPr txBox="1"/>
          <p:nvPr/>
        </p:nvSpPr>
        <p:spPr>
          <a:xfrm>
            <a:off x="6156176" y="4449306"/>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I</a:t>
            </a:r>
          </a:p>
        </p:txBody>
      </p:sp>
    </p:spTree>
    <p:extLst>
      <p:ext uri="{BB962C8B-B14F-4D97-AF65-F5344CB8AC3E}">
        <p14:creationId xmlns:p14="http://schemas.microsoft.com/office/powerpoint/2010/main" val="86791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8976838"/>
              </p:ext>
            </p:extLst>
          </p:nvPr>
        </p:nvGraphicFramePr>
        <p:xfrm>
          <a:off x="5984" y="0"/>
          <a:ext cx="9138015" cy="6858000"/>
        </p:xfrm>
        <a:graphic>
          <a:graphicData uri="http://schemas.openxmlformats.org/drawingml/2006/table">
            <a:tbl>
              <a:tblPr firstRow="1" bandRow="1">
                <a:tableStyleId>{5940675A-B579-460E-94D1-54222C63F5DA}</a:tableStyleId>
              </a:tblPr>
              <a:tblGrid>
                <a:gridCol w="3046005"/>
                <a:gridCol w="3046005"/>
                <a:gridCol w="3046005"/>
              </a:tblGrid>
              <a:tr h="228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Poner</a:t>
                      </a:r>
                      <a:r>
                        <a:rPr lang="en-GB" sz="2400" dirty="0" smtClean="0"/>
                        <a:t> dos </a:t>
                      </a:r>
                      <a:r>
                        <a:rPr lang="en-GB" sz="2400" dirty="0" err="1" smtClean="0"/>
                        <a:t>rebanadas</a:t>
                      </a:r>
                      <a:r>
                        <a:rPr lang="en-GB" sz="2400" dirty="0" smtClean="0"/>
                        <a:t> de pan </a:t>
                      </a:r>
                      <a:r>
                        <a:rPr lang="en-GB" sz="2400" dirty="0" err="1" smtClean="0"/>
                        <a:t>encima</a:t>
                      </a:r>
                      <a:r>
                        <a:rPr lang="en-GB" sz="2400" baseline="0" dirty="0" smtClean="0"/>
                        <a:t> del </a:t>
                      </a:r>
                      <a:r>
                        <a:rPr lang="en-GB" sz="2400" baseline="0" dirty="0" err="1" smtClean="0"/>
                        <a:t>plato</a:t>
                      </a:r>
                      <a:r>
                        <a:rPr lang="en-GB" sz="2400" baseline="0" dirty="0" smtClean="0"/>
                        <a:t>.</a:t>
                      </a:r>
                      <a:endParaRPr lang="en-GB" sz="2400" dirty="0" smtClean="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Untar</a:t>
                      </a:r>
                      <a:r>
                        <a:rPr lang="en-GB" sz="2400" baseline="0" dirty="0" smtClean="0"/>
                        <a:t> el pan con un </a:t>
                      </a:r>
                      <a:r>
                        <a:rPr lang="en-GB" sz="2400" baseline="0" dirty="0" err="1" smtClean="0"/>
                        <a:t>poquito</a:t>
                      </a:r>
                      <a:r>
                        <a:rPr lang="en-GB" sz="2400" baseline="0" dirty="0" smtClean="0"/>
                        <a:t> de </a:t>
                      </a:r>
                      <a:r>
                        <a:rPr lang="en-GB" sz="2400" baseline="0" dirty="0" err="1" smtClean="0"/>
                        <a:t>tomate</a:t>
                      </a:r>
                      <a:r>
                        <a:rPr lang="en-GB" sz="2400" baseline="0" dirty="0" smtClean="0"/>
                        <a:t>.</a:t>
                      </a:r>
                      <a:endParaRPr lang="en-GB" sz="2400" dirty="0" smtClean="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2400" dirty="0" err="1" smtClean="0"/>
                        <a:t>Poner</a:t>
                      </a:r>
                      <a:r>
                        <a:rPr lang="en-GB" sz="2400" dirty="0" smtClean="0"/>
                        <a:t> </a:t>
                      </a:r>
                      <a:r>
                        <a:rPr lang="en-GB" sz="2400" dirty="0" err="1" smtClean="0"/>
                        <a:t>cuatro</a:t>
                      </a:r>
                      <a:r>
                        <a:rPr lang="en-GB" sz="2400" dirty="0" smtClean="0"/>
                        <a:t> </a:t>
                      </a:r>
                      <a:r>
                        <a:rPr lang="en-GB" sz="2400" dirty="0" err="1" smtClean="0"/>
                        <a:t>rebanadas</a:t>
                      </a:r>
                      <a:r>
                        <a:rPr lang="en-GB" sz="2400" baseline="0" dirty="0" smtClean="0"/>
                        <a:t> de </a:t>
                      </a:r>
                      <a:r>
                        <a:rPr lang="en-GB" sz="2400" baseline="0" dirty="0" err="1" smtClean="0"/>
                        <a:t>queso</a:t>
                      </a:r>
                      <a:r>
                        <a:rPr lang="en-GB" sz="2400" baseline="0" dirty="0" smtClean="0"/>
                        <a:t> </a:t>
                      </a:r>
                      <a:r>
                        <a:rPr lang="en-GB" sz="2400" baseline="0" dirty="0" err="1" smtClean="0"/>
                        <a:t>encima</a:t>
                      </a:r>
                      <a:r>
                        <a:rPr lang="en-GB" sz="2400" baseline="0" dirty="0" smtClean="0"/>
                        <a:t> del </a:t>
                      </a:r>
                      <a:r>
                        <a:rPr lang="en-GB" sz="2400" baseline="0" dirty="0" err="1" smtClean="0"/>
                        <a:t>tomate</a:t>
                      </a:r>
                      <a:r>
                        <a:rPr lang="en-GB" sz="2400" baseline="0" dirty="0" smtClean="0"/>
                        <a:t>. </a:t>
                      </a:r>
                      <a:endParaRPr lang="en-GB" sz="24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Cortar</a:t>
                      </a:r>
                      <a:r>
                        <a:rPr lang="en-GB" sz="2400" dirty="0" smtClean="0"/>
                        <a:t> dos </a:t>
                      </a:r>
                      <a:r>
                        <a:rPr lang="en-GB" sz="2400" dirty="0" err="1" smtClean="0"/>
                        <a:t>salchichas</a:t>
                      </a:r>
                      <a:r>
                        <a:rPr lang="en-GB" sz="2400" dirty="0" smtClean="0"/>
                        <a:t>.</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Colocar</a:t>
                      </a:r>
                      <a:r>
                        <a:rPr lang="en-GB" sz="2400" baseline="0" dirty="0" smtClean="0"/>
                        <a:t> los </a:t>
                      </a:r>
                      <a:r>
                        <a:rPr lang="en-GB" sz="2400" baseline="0" dirty="0" err="1" smtClean="0"/>
                        <a:t>trocitos</a:t>
                      </a:r>
                      <a:r>
                        <a:rPr lang="en-GB" sz="2400" baseline="0" dirty="0" smtClean="0"/>
                        <a:t> de </a:t>
                      </a:r>
                      <a:r>
                        <a:rPr lang="en-GB" sz="2400" baseline="0" dirty="0" err="1" smtClean="0"/>
                        <a:t>salchicha</a:t>
                      </a:r>
                      <a:r>
                        <a:rPr lang="en-GB" sz="2400" baseline="0" dirty="0" smtClean="0"/>
                        <a:t> </a:t>
                      </a:r>
                      <a:r>
                        <a:rPr lang="en-GB" sz="2400" baseline="0" dirty="0" err="1" smtClean="0"/>
                        <a:t>encima</a:t>
                      </a:r>
                      <a:r>
                        <a:rPr lang="en-GB" sz="2400" baseline="0" dirty="0" smtClean="0"/>
                        <a:t> del </a:t>
                      </a:r>
                      <a:r>
                        <a:rPr lang="en-GB" sz="2400" baseline="0" dirty="0" err="1" smtClean="0"/>
                        <a:t>queso</a:t>
                      </a:r>
                      <a:r>
                        <a:rPr lang="en-GB" sz="2400" baseline="0" dirty="0" smtClean="0"/>
                        <a:t>.</a:t>
                      </a:r>
                      <a:endParaRPr lang="en-GB" sz="2400" dirty="0" smtClean="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Poner</a:t>
                      </a:r>
                      <a:r>
                        <a:rPr lang="en-GB" sz="2400" dirty="0" smtClean="0"/>
                        <a:t> </a:t>
                      </a:r>
                      <a:r>
                        <a:rPr lang="en-GB" sz="2400" dirty="0" err="1" smtClean="0"/>
                        <a:t>unos</a:t>
                      </a:r>
                      <a:r>
                        <a:rPr lang="en-GB" sz="2400" dirty="0" smtClean="0"/>
                        <a:t> </a:t>
                      </a:r>
                      <a:r>
                        <a:rPr lang="en-GB" sz="2400" dirty="0" err="1" smtClean="0"/>
                        <a:t>champiñones</a:t>
                      </a:r>
                      <a:r>
                        <a:rPr lang="en-GB" sz="2400" baseline="0" dirty="0" smtClean="0"/>
                        <a:t> </a:t>
                      </a:r>
                      <a:r>
                        <a:rPr lang="en-GB" sz="2400" baseline="0" dirty="0" err="1" smtClean="0"/>
                        <a:t>encima</a:t>
                      </a:r>
                      <a:r>
                        <a:rPr lang="en-GB" sz="2400" baseline="0" dirty="0" smtClean="0"/>
                        <a:t>.</a:t>
                      </a:r>
                      <a:endParaRPr lang="en-GB" sz="2400" dirty="0" smtClean="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Poner</a:t>
                      </a:r>
                      <a:r>
                        <a:rPr lang="en-GB" sz="2400" dirty="0" smtClean="0"/>
                        <a:t> un </a:t>
                      </a:r>
                      <a:r>
                        <a:rPr lang="en-GB" sz="2400" dirty="0" err="1" smtClean="0"/>
                        <a:t>huevo</a:t>
                      </a:r>
                      <a:r>
                        <a:rPr lang="en-GB" sz="2400" dirty="0" smtClean="0"/>
                        <a:t> en </a:t>
                      </a:r>
                      <a:r>
                        <a:rPr lang="en-GB" sz="2400" dirty="0" err="1" smtClean="0"/>
                        <a:t>medio</a:t>
                      </a:r>
                      <a:r>
                        <a:rPr lang="en-GB" sz="2400" dirty="0" smtClean="0"/>
                        <a:t> de </a:t>
                      </a:r>
                      <a:r>
                        <a:rPr lang="en-GB" sz="2400" dirty="0" err="1" smtClean="0"/>
                        <a:t>todo</a:t>
                      </a:r>
                      <a:r>
                        <a:rPr lang="en-GB" sz="2400" dirty="0" smtClean="0"/>
                        <a:t>.</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Meter el </a:t>
                      </a:r>
                      <a:r>
                        <a:rPr lang="en-GB" sz="2400" dirty="0" err="1" smtClean="0"/>
                        <a:t>plato</a:t>
                      </a:r>
                      <a:r>
                        <a:rPr lang="en-GB" sz="2400" dirty="0" smtClean="0"/>
                        <a:t> al </a:t>
                      </a:r>
                      <a:r>
                        <a:rPr lang="en-GB" sz="2400" dirty="0" err="1" smtClean="0"/>
                        <a:t>microondas</a:t>
                      </a:r>
                      <a:r>
                        <a:rPr lang="en-GB" sz="2400" dirty="0" smtClean="0"/>
                        <a:t>.</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Sacar</a:t>
                      </a:r>
                      <a:r>
                        <a:rPr lang="en-GB" sz="2400" baseline="0" dirty="0" smtClean="0"/>
                        <a:t> el </a:t>
                      </a:r>
                      <a:r>
                        <a:rPr lang="en-GB" sz="2400" baseline="0" dirty="0" err="1" smtClean="0"/>
                        <a:t>plato</a:t>
                      </a:r>
                      <a:r>
                        <a:rPr lang="en-GB" sz="2400" baseline="0" dirty="0" smtClean="0"/>
                        <a:t> y ¡</a:t>
                      </a:r>
                      <a:r>
                        <a:rPr lang="en-GB" sz="2400" baseline="0" dirty="0" err="1" smtClean="0"/>
                        <a:t>listo</a:t>
                      </a:r>
                      <a:r>
                        <a:rPr lang="en-GB" sz="2400" baseline="0" dirty="0" smtClean="0"/>
                        <a:t>!</a:t>
                      </a:r>
                      <a:endParaRPr lang="en-GB" sz="2400" dirty="0" smtClean="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059832" y="20120"/>
            <a:ext cx="432048" cy="707886"/>
          </a:xfrm>
          <a:prstGeom prst="rect">
            <a:avLst/>
          </a:prstGeom>
          <a:noFill/>
        </p:spPr>
        <p:txBody>
          <a:bodyPr wrap="square" rtlCol="0">
            <a:spAutoFit/>
          </a:bodyPr>
          <a:lstStyle/>
          <a:p>
            <a:pPr algn="ctr"/>
            <a:r>
              <a:rPr lang="en-GB" sz="4000" b="1" dirty="0" smtClean="0">
                <a:solidFill>
                  <a:srgbClr val="0070C0"/>
                </a:solidFill>
                <a:latin typeface="Berlin Sans FB Demi" pitchFamily="34" charset="0"/>
              </a:rPr>
              <a:t>A</a:t>
            </a:r>
            <a:endParaRPr lang="en-GB" sz="4000" b="1" dirty="0">
              <a:solidFill>
                <a:srgbClr val="0070C0"/>
              </a:solidFill>
              <a:latin typeface="Berlin Sans FB Demi" pitchFamily="34" charset="0"/>
            </a:endParaRPr>
          </a:p>
        </p:txBody>
      </p:sp>
      <p:sp>
        <p:nvSpPr>
          <p:cNvPr id="6" name="TextBox 5"/>
          <p:cNvSpPr txBox="1"/>
          <p:nvPr/>
        </p:nvSpPr>
        <p:spPr>
          <a:xfrm>
            <a:off x="35496" y="4437112"/>
            <a:ext cx="432048" cy="707886"/>
          </a:xfrm>
          <a:prstGeom prst="rect">
            <a:avLst/>
          </a:prstGeom>
          <a:noFill/>
        </p:spPr>
        <p:txBody>
          <a:bodyPr wrap="square" rtlCol="0">
            <a:spAutoFit/>
          </a:bodyPr>
          <a:lstStyle/>
          <a:p>
            <a:pPr algn="ctr"/>
            <a:r>
              <a:rPr lang="en-GB" sz="4000" b="1" dirty="0" smtClean="0">
                <a:solidFill>
                  <a:srgbClr val="0070C0"/>
                </a:solidFill>
                <a:latin typeface="Berlin Sans FB Demi" pitchFamily="34" charset="0"/>
              </a:rPr>
              <a:t>B</a:t>
            </a:r>
            <a:endParaRPr lang="en-GB" sz="4000" b="1" dirty="0">
              <a:solidFill>
                <a:srgbClr val="0070C0"/>
              </a:solidFill>
              <a:latin typeface="Berlin Sans FB Demi" pitchFamily="34" charset="0"/>
            </a:endParaRPr>
          </a:p>
        </p:txBody>
      </p:sp>
      <p:sp>
        <p:nvSpPr>
          <p:cNvPr id="7" name="TextBox 6"/>
          <p:cNvSpPr txBox="1"/>
          <p:nvPr/>
        </p:nvSpPr>
        <p:spPr>
          <a:xfrm>
            <a:off x="35496" y="2217058"/>
            <a:ext cx="432048" cy="707886"/>
          </a:xfrm>
          <a:prstGeom prst="rect">
            <a:avLst/>
          </a:prstGeom>
          <a:noFill/>
        </p:spPr>
        <p:txBody>
          <a:bodyPr wrap="square" rtlCol="0">
            <a:spAutoFit/>
          </a:bodyPr>
          <a:lstStyle/>
          <a:p>
            <a:pPr algn="ctr"/>
            <a:r>
              <a:rPr lang="en-GB" sz="4000" b="1" dirty="0" smtClean="0">
                <a:solidFill>
                  <a:srgbClr val="0070C0"/>
                </a:solidFill>
                <a:latin typeface="Berlin Sans FB Demi" pitchFamily="34" charset="0"/>
              </a:rPr>
              <a:t>C</a:t>
            </a:r>
            <a:endParaRPr lang="en-GB" sz="4000" b="1" dirty="0">
              <a:solidFill>
                <a:srgbClr val="0070C0"/>
              </a:solidFill>
              <a:latin typeface="Berlin Sans FB Demi" pitchFamily="34" charset="0"/>
            </a:endParaRPr>
          </a:p>
        </p:txBody>
      </p:sp>
      <p:sp>
        <p:nvSpPr>
          <p:cNvPr id="8" name="TextBox 7"/>
          <p:cNvSpPr txBox="1"/>
          <p:nvPr/>
        </p:nvSpPr>
        <p:spPr>
          <a:xfrm>
            <a:off x="3131840" y="4437112"/>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D</a:t>
            </a:r>
          </a:p>
        </p:txBody>
      </p:sp>
      <p:sp>
        <p:nvSpPr>
          <p:cNvPr id="9" name="TextBox 8"/>
          <p:cNvSpPr txBox="1"/>
          <p:nvPr/>
        </p:nvSpPr>
        <p:spPr>
          <a:xfrm>
            <a:off x="0" y="0"/>
            <a:ext cx="432048" cy="707886"/>
          </a:xfrm>
          <a:prstGeom prst="rect">
            <a:avLst/>
          </a:prstGeom>
          <a:noFill/>
        </p:spPr>
        <p:txBody>
          <a:bodyPr wrap="square" rtlCol="0">
            <a:spAutoFit/>
          </a:bodyPr>
          <a:lstStyle/>
          <a:p>
            <a:pPr algn="ctr"/>
            <a:r>
              <a:rPr lang="en-GB" sz="4000" b="1" dirty="0" smtClean="0">
                <a:solidFill>
                  <a:srgbClr val="0070C0"/>
                </a:solidFill>
                <a:latin typeface="Berlin Sans FB Demi" pitchFamily="34" charset="0"/>
              </a:rPr>
              <a:t>E</a:t>
            </a:r>
            <a:endParaRPr lang="en-GB" sz="4000" b="1" dirty="0">
              <a:solidFill>
                <a:srgbClr val="0070C0"/>
              </a:solidFill>
              <a:latin typeface="Berlin Sans FB Demi" pitchFamily="34" charset="0"/>
            </a:endParaRPr>
          </a:p>
        </p:txBody>
      </p:sp>
      <p:sp>
        <p:nvSpPr>
          <p:cNvPr id="10" name="TextBox 9"/>
          <p:cNvSpPr txBox="1"/>
          <p:nvPr/>
        </p:nvSpPr>
        <p:spPr>
          <a:xfrm>
            <a:off x="6156176" y="4468034"/>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F</a:t>
            </a:r>
          </a:p>
        </p:txBody>
      </p:sp>
      <p:sp>
        <p:nvSpPr>
          <p:cNvPr id="11" name="TextBox 10"/>
          <p:cNvSpPr txBox="1"/>
          <p:nvPr/>
        </p:nvSpPr>
        <p:spPr>
          <a:xfrm>
            <a:off x="6156176" y="2132856"/>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G</a:t>
            </a:r>
          </a:p>
        </p:txBody>
      </p:sp>
      <p:sp>
        <p:nvSpPr>
          <p:cNvPr id="12" name="TextBox 11"/>
          <p:cNvSpPr txBox="1"/>
          <p:nvPr/>
        </p:nvSpPr>
        <p:spPr>
          <a:xfrm>
            <a:off x="6156176" y="-99392"/>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H</a:t>
            </a:r>
          </a:p>
        </p:txBody>
      </p:sp>
      <p:sp>
        <p:nvSpPr>
          <p:cNvPr id="13" name="TextBox 12"/>
          <p:cNvSpPr txBox="1"/>
          <p:nvPr/>
        </p:nvSpPr>
        <p:spPr>
          <a:xfrm>
            <a:off x="3059832" y="2217058"/>
            <a:ext cx="432048" cy="707886"/>
          </a:xfrm>
          <a:prstGeom prst="rect">
            <a:avLst/>
          </a:prstGeom>
          <a:noFill/>
        </p:spPr>
        <p:txBody>
          <a:bodyPr wrap="square" rtlCol="0">
            <a:spAutoFit/>
          </a:bodyPr>
          <a:lstStyle/>
          <a:p>
            <a:pPr algn="ctr"/>
            <a:r>
              <a:rPr lang="en-GB" sz="4000" b="1" dirty="0">
                <a:solidFill>
                  <a:srgbClr val="0070C0"/>
                </a:solidFill>
                <a:latin typeface="Berlin Sans FB Demi" pitchFamily="34" charset="0"/>
              </a:rPr>
              <a:t>I</a:t>
            </a:r>
          </a:p>
        </p:txBody>
      </p:sp>
    </p:spTree>
    <p:extLst>
      <p:ext uri="{BB962C8B-B14F-4D97-AF65-F5344CB8AC3E}">
        <p14:creationId xmlns:p14="http://schemas.microsoft.com/office/powerpoint/2010/main" val="944391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7056784" cy="64633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600" b="1" dirty="0" err="1" smtClean="0">
                <a:solidFill>
                  <a:schemeClr val="bg1"/>
                </a:solidFill>
              </a:rPr>
              <a:t>Una</a:t>
            </a:r>
            <a:r>
              <a:rPr lang="en-GB" sz="3600" b="1" dirty="0" smtClean="0">
                <a:solidFill>
                  <a:schemeClr val="bg1"/>
                </a:solidFill>
              </a:rPr>
              <a:t> </a:t>
            </a:r>
            <a:r>
              <a:rPr lang="en-GB" sz="3600" b="1" dirty="0" err="1" smtClean="0">
                <a:solidFill>
                  <a:schemeClr val="bg1"/>
                </a:solidFill>
              </a:rPr>
              <a:t>receta</a:t>
            </a:r>
            <a:r>
              <a:rPr lang="en-GB" sz="3600" b="1" dirty="0" smtClean="0">
                <a:solidFill>
                  <a:schemeClr val="bg1"/>
                </a:solidFill>
              </a:rPr>
              <a:t>: </a:t>
            </a:r>
            <a:r>
              <a:rPr lang="en-GB" sz="3600" b="1" dirty="0" err="1" smtClean="0">
                <a:solidFill>
                  <a:schemeClr val="bg1"/>
                </a:solidFill>
              </a:rPr>
              <a:t>unos</a:t>
            </a:r>
            <a:r>
              <a:rPr lang="en-GB" sz="3600" b="1" dirty="0" smtClean="0">
                <a:solidFill>
                  <a:schemeClr val="bg1"/>
                </a:solidFill>
              </a:rPr>
              <a:t> </a:t>
            </a:r>
            <a:r>
              <a:rPr lang="en-GB" sz="3600" b="1" dirty="0" err="1" smtClean="0">
                <a:solidFill>
                  <a:schemeClr val="bg1"/>
                </a:solidFill>
              </a:rPr>
              <a:t>detalles</a:t>
            </a:r>
            <a:r>
              <a:rPr lang="en-GB" sz="3600" b="1" dirty="0" smtClean="0">
                <a:solidFill>
                  <a:schemeClr val="bg1"/>
                </a:solidFill>
              </a:rPr>
              <a:t> </a:t>
            </a:r>
            <a:r>
              <a:rPr lang="en-GB" sz="3600" b="1" dirty="0" err="1" smtClean="0">
                <a:solidFill>
                  <a:schemeClr val="bg1"/>
                </a:solidFill>
              </a:rPr>
              <a:t>más</a:t>
            </a:r>
            <a:r>
              <a:rPr lang="en-GB" sz="3600" b="1" dirty="0" smtClean="0">
                <a:solidFill>
                  <a:schemeClr val="bg1"/>
                </a:solidFill>
              </a:rPr>
              <a:t>…</a:t>
            </a:r>
            <a:endParaRPr lang="en-GB" sz="3600" b="1" dirty="0">
              <a:solidFill>
                <a:schemeClr val="bg1"/>
              </a:solidFill>
            </a:endParaRPr>
          </a:p>
        </p:txBody>
      </p:sp>
      <p:sp>
        <p:nvSpPr>
          <p:cNvPr id="3" name="TextBox 2"/>
          <p:cNvSpPr txBox="1"/>
          <p:nvPr/>
        </p:nvSpPr>
        <p:spPr>
          <a:xfrm>
            <a:off x="251520" y="908720"/>
            <a:ext cx="8640960" cy="584775"/>
          </a:xfrm>
          <a:prstGeom prst="rect">
            <a:avLst/>
          </a:prstGeom>
          <a:noFill/>
        </p:spPr>
        <p:txBody>
          <a:bodyPr wrap="square" rtlCol="0">
            <a:spAutoFit/>
          </a:bodyPr>
          <a:lstStyle/>
          <a:p>
            <a:r>
              <a:rPr lang="en-GB" sz="3200" b="1" dirty="0" smtClean="0"/>
              <a:t>A  </a:t>
            </a:r>
            <a:r>
              <a:rPr lang="en-GB" sz="2400" dirty="0" smtClean="0"/>
              <a:t>¿</a:t>
            </a:r>
            <a:r>
              <a:rPr lang="en-GB" sz="2400" dirty="0" err="1" smtClean="0"/>
              <a:t>Cómo</a:t>
            </a:r>
            <a:r>
              <a:rPr lang="en-GB" sz="2400" dirty="0" smtClean="0"/>
              <a:t> se dice en </a:t>
            </a:r>
            <a:r>
              <a:rPr lang="en-GB" sz="2400" dirty="0" err="1" smtClean="0"/>
              <a:t>inglés</a:t>
            </a:r>
            <a:r>
              <a:rPr lang="en-GB" sz="2400" dirty="0" smtClean="0"/>
              <a:t>…?</a:t>
            </a:r>
            <a:endParaRPr lang="en-GB" sz="2400" dirty="0"/>
          </a:p>
        </p:txBody>
      </p:sp>
      <p:sp>
        <p:nvSpPr>
          <p:cNvPr id="4" name="TextBox 3"/>
          <p:cNvSpPr txBox="1"/>
          <p:nvPr/>
        </p:nvSpPr>
        <p:spPr>
          <a:xfrm>
            <a:off x="280120" y="3440014"/>
            <a:ext cx="8640960" cy="954107"/>
          </a:xfrm>
          <a:prstGeom prst="rect">
            <a:avLst/>
          </a:prstGeom>
          <a:noFill/>
        </p:spPr>
        <p:txBody>
          <a:bodyPr wrap="square" rtlCol="0">
            <a:spAutoFit/>
          </a:bodyPr>
          <a:lstStyle/>
          <a:p>
            <a:r>
              <a:rPr lang="en-GB" sz="3200" b="1" dirty="0"/>
              <a:t>B</a:t>
            </a:r>
            <a:r>
              <a:rPr lang="en-GB" sz="3200" b="1" dirty="0" smtClean="0"/>
              <a:t>  </a:t>
            </a:r>
            <a:r>
              <a:rPr lang="en-GB" sz="2400" dirty="0" smtClean="0"/>
              <a:t>Two of the words above are verbs.  Which two?  Can you think of another verb you already know that means the same?</a:t>
            </a:r>
            <a:endParaRPr lang="en-GB" sz="2400" dirty="0"/>
          </a:p>
        </p:txBody>
      </p:sp>
      <p:sp>
        <p:nvSpPr>
          <p:cNvPr id="5" name="TextBox 4"/>
          <p:cNvSpPr txBox="1"/>
          <p:nvPr/>
        </p:nvSpPr>
        <p:spPr>
          <a:xfrm>
            <a:off x="323528" y="4365104"/>
            <a:ext cx="8640960" cy="584775"/>
          </a:xfrm>
          <a:prstGeom prst="rect">
            <a:avLst/>
          </a:prstGeom>
          <a:noFill/>
        </p:spPr>
        <p:txBody>
          <a:bodyPr wrap="square" rtlCol="0">
            <a:spAutoFit/>
          </a:bodyPr>
          <a:lstStyle/>
          <a:p>
            <a:r>
              <a:rPr lang="en-GB" sz="3200" b="1" dirty="0" smtClean="0"/>
              <a:t>C </a:t>
            </a:r>
            <a:r>
              <a:rPr lang="en-GB" sz="2400" dirty="0" smtClean="0"/>
              <a:t>At the end of the video the presenter says this:</a:t>
            </a:r>
            <a:endParaRPr lang="en-GB" sz="2400" dirty="0"/>
          </a:p>
        </p:txBody>
      </p:sp>
      <p:sp>
        <p:nvSpPr>
          <p:cNvPr id="6" name="TextBox 5"/>
          <p:cNvSpPr txBox="1"/>
          <p:nvPr/>
        </p:nvSpPr>
        <p:spPr>
          <a:xfrm>
            <a:off x="359532" y="4941168"/>
            <a:ext cx="8568952" cy="1200329"/>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GB" sz="3600" b="1" dirty="0" smtClean="0">
                <a:solidFill>
                  <a:schemeClr val="bg1"/>
                </a:solidFill>
              </a:rPr>
              <a:t>“Si </a:t>
            </a:r>
            <a:r>
              <a:rPr lang="en-GB" sz="3600" b="1" dirty="0" err="1" smtClean="0">
                <a:solidFill>
                  <a:schemeClr val="bg1"/>
                </a:solidFill>
              </a:rPr>
              <a:t>tardas</a:t>
            </a:r>
            <a:r>
              <a:rPr lang="en-GB" sz="3600" b="1" dirty="0" smtClean="0">
                <a:solidFill>
                  <a:schemeClr val="bg1"/>
                </a:solidFill>
              </a:rPr>
              <a:t> </a:t>
            </a:r>
            <a:r>
              <a:rPr lang="en-GB" sz="3600" b="1" dirty="0" err="1" smtClean="0">
                <a:solidFill>
                  <a:schemeClr val="bg1"/>
                </a:solidFill>
              </a:rPr>
              <a:t>más</a:t>
            </a:r>
            <a:r>
              <a:rPr lang="en-GB" sz="3600" b="1" dirty="0" smtClean="0">
                <a:solidFill>
                  <a:schemeClr val="bg1"/>
                </a:solidFill>
              </a:rPr>
              <a:t> en </a:t>
            </a:r>
            <a:r>
              <a:rPr lang="en-GB" sz="3600" b="1" dirty="0" err="1" smtClean="0">
                <a:solidFill>
                  <a:schemeClr val="bg1"/>
                </a:solidFill>
              </a:rPr>
              <a:t>cocinarlo</a:t>
            </a:r>
            <a:r>
              <a:rPr lang="en-GB" sz="3600" b="1" dirty="0" smtClean="0">
                <a:solidFill>
                  <a:schemeClr val="bg1"/>
                </a:solidFill>
              </a:rPr>
              <a:t> </a:t>
            </a:r>
            <a:r>
              <a:rPr lang="en-GB" sz="3600" b="1" dirty="0" err="1" smtClean="0">
                <a:solidFill>
                  <a:schemeClr val="bg1"/>
                </a:solidFill>
              </a:rPr>
              <a:t>que</a:t>
            </a:r>
            <a:r>
              <a:rPr lang="en-GB" sz="3600" b="1" dirty="0" smtClean="0">
                <a:solidFill>
                  <a:schemeClr val="bg1"/>
                </a:solidFill>
              </a:rPr>
              <a:t> en </a:t>
            </a:r>
            <a:r>
              <a:rPr lang="en-GB" sz="3600" b="1" dirty="0" err="1" smtClean="0">
                <a:solidFill>
                  <a:schemeClr val="bg1"/>
                </a:solidFill>
              </a:rPr>
              <a:t>comértelo</a:t>
            </a:r>
            <a:r>
              <a:rPr lang="en-GB" sz="3600" b="1" dirty="0" smtClean="0">
                <a:solidFill>
                  <a:schemeClr val="bg1"/>
                </a:solidFill>
              </a:rPr>
              <a:t>, no </a:t>
            </a:r>
            <a:r>
              <a:rPr lang="en-GB" sz="3600" b="1" dirty="0" err="1" smtClean="0">
                <a:solidFill>
                  <a:schemeClr val="bg1"/>
                </a:solidFill>
              </a:rPr>
              <a:t>merece</a:t>
            </a:r>
            <a:r>
              <a:rPr lang="en-GB" sz="3600" b="1" dirty="0" smtClean="0">
                <a:solidFill>
                  <a:schemeClr val="bg1"/>
                </a:solidFill>
              </a:rPr>
              <a:t> la </a:t>
            </a:r>
            <a:r>
              <a:rPr lang="en-GB" sz="3600" b="1" dirty="0" err="1" smtClean="0">
                <a:solidFill>
                  <a:schemeClr val="bg1"/>
                </a:solidFill>
              </a:rPr>
              <a:t>pena</a:t>
            </a:r>
            <a:r>
              <a:rPr lang="en-GB" sz="3600" b="1" dirty="0" smtClean="0">
                <a:solidFill>
                  <a:schemeClr val="bg1"/>
                </a:solidFill>
              </a:rPr>
              <a:t>.”</a:t>
            </a:r>
            <a:endParaRPr lang="en-GB" sz="3600" b="1" dirty="0">
              <a:solidFill>
                <a:schemeClr val="bg1"/>
              </a:solidFill>
            </a:endParaRPr>
          </a:p>
        </p:txBody>
      </p:sp>
      <p:sp>
        <p:nvSpPr>
          <p:cNvPr id="7" name="TextBox 6"/>
          <p:cNvSpPr txBox="1"/>
          <p:nvPr/>
        </p:nvSpPr>
        <p:spPr>
          <a:xfrm>
            <a:off x="323528" y="6141497"/>
            <a:ext cx="8640960" cy="461665"/>
          </a:xfrm>
          <a:prstGeom prst="rect">
            <a:avLst/>
          </a:prstGeom>
          <a:noFill/>
        </p:spPr>
        <p:txBody>
          <a:bodyPr wrap="square" rtlCol="0">
            <a:spAutoFit/>
          </a:bodyPr>
          <a:lstStyle/>
          <a:p>
            <a:r>
              <a:rPr lang="en-GB" sz="2400" dirty="0" smtClean="0"/>
              <a:t>What do you think this might mean?</a:t>
            </a:r>
            <a:endParaRPr lang="en-GB" sz="2000" dirty="0"/>
          </a:p>
        </p:txBody>
      </p:sp>
      <p:graphicFrame>
        <p:nvGraphicFramePr>
          <p:cNvPr id="8" name="Table 7"/>
          <p:cNvGraphicFramePr>
            <a:graphicFrameLocks noGrp="1"/>
          </p:cNvGraphicFramePr>
          <p:nvPr>
            <p:extLst>
              <p:ext uri="{D42A27DB-BD31-4B8C-83A1-F6EECF244321}">
                <p14:modId xmlns:p14="http://schemas.microsoft.com/office/powerpoint/2010/main" val="2520402434"/>
              </p:ext>
            </p:extLst>
          </p:nvPr>
        </p:nvGraphicFramePr>
        <p:xfrm>
          <a:off x="291931" y="1556792"/>
          <a:ext cx="8600548" cy="1828800"/>
        </p:xfrm>
        <a:graphic>
          <a:graphicData uri="http://schemas.openxmlformats.org/drawingml/2006/table">
            <a:tbl>
              <a:tblPr firstRow="1" bandRow="1">
                <a:tableStyleId>{5940675A-B579-460E-94D1-54222C63F5DA}</a:tableStyleId>
              </a:tblPr>
              <a:tblGrid>
                <a:gridCol w="2150137"/>
                <a:gridCol w="2150137"/>
                <a:gridCol w="2150137"/>
                <a:gridCol w="2150137"/>
              </a:tblGrid>
              <a:tr h="370840">
                <a:tc>
                  <a:txBody>
                    <a:bodyPr/>
                    <a:lstStyle/>
                    <a:p>
                      <a:pPr algn="ctr"/>
                      <a:r>
                        <a:rPr lang="en-GB" sz="2400" dirty="0" err="1" smtClean="0"/>
                        <a:t>una</a:t>
                      </a:r>
                      <a:r>
                        <a:rPr lang="en-GB" sz="2400" dirty="0" smtClean="0"/>
                        <a:t> </a:t>
                      </a:r>
                      <a:r>
                        <a:rPr lang="en-GB" sz="2400" dirty="0" err="1" smtClean="0"/>
                        <a:t>rebanada</a:t>
                      </a:r>
                      <a:endParaRPr lang="en-GB" sz="2400" dirty="0"/>
                    </a:p>
                  </a:txBody>
                  <a:tcPr/>
                </a:tc>
                <a:tc>
                  <a:txBody>
                    <a:bodyPr/>
                    <a:lstStyle/>
                    <a:p>
                      <a:pPr algn="ctr"/>
                      <a:r>
                        <a:rPr lang="en-GB" sz="2400" dirty="0" err="1" smtClean="0"/>
                        <a:t>colocar</a:t>
                      </a:r>
                      <a:endParaRPr lang="en-GB" sz="2400" dirty="0"/>
                    </a:p>
                  </a:txBody>
                  <a:tcPr/>
                </a:tc>
                <a:tc>
                  <a:txBody>
                    <a:bodyPr/>
                    <a:lstStyle/>
                    <a:p>
                      <a:pPr algn="ctr"/>
                      <a:r>
                        <a:rPr lang="en-GB" sz="2400" dirty="0" smtClean="0"/>
                        <a:t>meter</a:t>
                      </a:r>
                      <a:endParaRPr lang="en-GB" sz="2400" dirty="0"/>
                    </a:p>
                  </a:txBody>
                  <a:tcPr/>
                </a:tc>
                <a:tc>
                  <a:txBody>
                    <a:bodyPr/>
                    <a:lstStyle/>
                    <a:p>
                      <a:pPr algn="ctr"/>
                      <a:r>
                        <a:rPr lang="en-GB" sz="2400" dirty="0" smtClean="0"/>
                        <a:t>el </a:t>
                      </a:r>
                      <a:r>
                        <a:rPr lang="en-GB" sz="2400" dirty="0" err="1" smtClean="0"/>
                        <a:t>plato</a:t>
                      </a:r>
                      <a:endParaRPr lang="en-GB" sz="2400" dirty="0"/>
                    </a:p>
                  </a:txBody>
                  <a:tcPr/>
                </a:tc>
              </a:tr>
              <a:tr h="370840">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r>
              <a:tr h="370840">
                <a:tc>
                  <a:txBody>
                    <a:bodyPr/>
                    <a:lstStyle/>
                    <a:p>
                      <a:pPr algn="ctr"/>
                      <a:r>
                        <a:rPr lang="en-GB" sz="2400" dirty="0" err="1" smtClean="0"/>
                        <a:t>encima</a:t>
                      </a:r>
                      <a:r>
                        <a:rPr lang="en-GB" sz="2400" baseline="0" dirty="0" smtClean="0"/>
                        <a:t> de</a:t>
                      </a:r>
                      <a:endParaRPr lang="en-GB" sz="2400" dirty="0"/>
                    </a:p>
                  </a:txBody>
                  <a:tcPr/>
                </a:tc>
                <a:tc>
                  <a:txBody>
                    <a:bodyPr/>
                    <a:lstStyle/>
                    <a:p>
                      <a:pPr algn="ctr"/>
                      <a:r>
                        <a:rPr lang="en-GB" sz="2400" dirty="0" smtClean="0"/>
                        <a:t>en </a:t>
                      </a:r>
                      <a:r>
                        <a:rPr lang="en-GB" sz="2400" dirty="0" err="1" smtClean="0"/>
                        <a:t>medio</a:t>
                      </a:r>
                      <a:r>
                        <a:rPr lang="en-GB" sz="2400" dirty="0" smtClean="0"/>
                        <a:t> de</a:t>
                      </a:r>
                      <a:endParaRPr lang="en-GB" sz="2400" dirty="0"/>
                    </a:p>
                  </a:txBody>
                  <a:tcPr/>
                </a:tc>
                <a:tc>
                  <a:txBody>
                    <a:bodyPr/>
                    <a:lstStyle/>
                    <a:p>
                      <a:pPr algn="ctr"/>
                      <a:r>
                        <a:rPr lang="en-GB" sz="2400" dirty="0" smtClean="0"/>
                        <a:t>el </a:t>
                      </a:r>
                      <a:r>
                        <a:rPr lang="en-GB" sz="2400" dirty="0" err="1" smtClean="0"/>
                        <a:t>microondas</a:t>
                      </a:r>
                      <a:endParaRPr lang="en-GB" sz="2400" dirty="0"/>
                    </a:p>
                  </a:txBody>
                  <a:tcPr/>
                </a:tc>
                <a:tc>
                  <a:txBody>
                    <a:bodyPr/>
                    <a:lstStyle/>
                    <a:p>
                      <a:pPr algn="ctr"/>
                      <a:r>
                        <a:rPr lang="en-GB" sz="2400" dirty="0" smtClean="0"/>
                        <a:t>¡</a:t>
                      </a:r>
                      <a:r>
                        <a:rPr lang="en-GB" sz="2400" dirty="0" err="1" smtClean="0"/>
                        <a:t>listo</a:t>
                      </a:r>
                      <a:r>
                        <a:rPr lang="en-GB" sz="2400" dirty="0" smtClean="0"/>
                        <a:t>!</a:t>
                      </a:r>
                      <a:endParaRPr lang="en-GB" sz="2400" dirty="0"/>
                    </a:p>
                  </a:txBody>
                  <a:tcPr/>
                </a:tc>
              </a:tr>
              <a:tr h="370840">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r>
            </a:tbl>
          </a:graphicData>
        </a:graphic>
      </p:graphicFrame>
      <p:sp>
        <p:nvSpPr>
          <p:cNvPr id="9" name="TextBox 8"/>
          <p:cNvSpPr txBox="1"/>
          <p:nvPr/>
        </p:nvSpPr>
        <p:spPr>
          <a:xfrm>
            <a:off x="280120" y="1988840"/>
            <a:ext cx="2203648" cy="523220"/>
          </a:xfrm>
          <a:prstGeom prst="rect">
            <a:avLst/>
          </a:prstGeom>
          <a:solidFill>
            <a:schemeClr val="tx1"/>
          </a:solidFill>
        </p:spPr>
        <p:txBody>
          <a:bodyPr wrap="square" rtlCol="0">
            <a:spAutoFit/>
          </a:bodyPr>
          <a:lstStyle/>
          <a:p>
            <a:pPr algn="ctr"/>
            <a:r>
              <a:rPr lang="en-GB" sz="2800" b="1" dirty="0" smtClean="0">
                <a:solidFill>
                  <a:srgbClr val="FFFF00"/>
                </a:solidFill>
              </a:rPr>
              <a:t>a slice</a:t>
            </a:r>
            <a:endParaRPr lang="en-GB" sz="2800" b="1" dirty="0">
              <a:solidFill>
                <a:srgbClr val="FFFF00"/>
              </a:solidFill>
            </a:endParaRPr>
          </a:p>
        </p:txBody>
      </p:sp>
      <p:sp>
        <p:nvSpPr>
          <p:cNvPr id="10" name="TextBox 9"/>
          <p:cNvSpPr txBox="1"/>
          <p:nvPr/>
        </p:nvSpPr>
        <p:spPr>
          <a:xfrm>
            <a:off x="2440360" y="1988840"/>
            <a:ext cx="2203648" cy="523220"/>
          </a:xfrm>
          <a:prstGeom prst="rect">
            <a:avLst/>
          </a:prstGeom>
          <a:solidFill>
            <a:schemeClr val="tx1"/>
          </a:solidFill>
        </p:spPr>
        <p:txBody>
          <a:bodyPr wrap="square" rtlCol="0">
            <a:spAutoFit/>
          </a:bodyPr>
          <a:lstStyle/>
          <a:p>
            <a:pPr algn="ctr"/>
            <a:r>
              <a:rPr lang="en-GB" sz="2800" b="1" dirty="0">
                <a:solidFill>
                  <a:srgbClr val="FFFF00"/>
                </a:solidFill>
              </a:rPr>
              <a:t>t</a:t>
            </a:r>
            <a:r>
              <a:rPr lang="en-GB" sz="2800" b="1" dirty="0" smtClean="0">
                <a:solidFill>
                  <a:srgbClr val="FFFF00"/>
                </a:solidFill>
              </a:rPr>
              <a:t>o place/put</a:t>
            </a:r>
            <a:endParaRPr lang="en-GB" sz="2800" b="1" dirty="0">
              <a:solidFill>
                <a:srgbClr val="FFFF00"/>
              </a:solidFill>
            </a:endParaRPr>
          </a:p>
        </p:txBody>
      </p:sp>
      <p:sp>
        <p:nvSpPr>
          <p:cNvPr id="11" name="TextBox 10"/>
          <p:cNvSpPr txBox="1"/>
          <p:nvPr/>
        </p:nvSpPr>
        <p:spPr>
          <a:xfrm>
            <a:off x="4572000" y="1988840"/>
            <a:ext cx="2203648" cy="523220"/>
          </a:xfrm>
          <a:prstGeom prst="rect">
            <a:avLst/>
          </a:prstGeom>
          <a:solidFill>
            <a:schemeClr val="tx1"/>
          </a:solidFill>
        </p:spPr>
        <p:txBody>
          <a:bodyPr wrap="square" rtlCol="0">
            <a:spAutoFit/>
          </a:bodyPr>
          <a:lstStyle/>
          <a:p>
            <a:pPr algn="ctr"/>
            <a:r>
              <a:rPr lang="en-GB" sz="2800" b="1" dirty="0" smtClean="0">
                <a:solidFill>
                  <a:srgbClr val="FFFF00"/>
                </a:solidFill>
              </a:rPr>
              <a:t>to place/put</a:t>
            </a:r>
            <a:endParaRPr lang="en-GB" sz="2800" b="1" dirty="0">
              <a:solidFill>
                <a:srgbClr val="FFFF00"/>
              </a:solidFill>
            </a:endParaRPr>
          </a:p>
        </p:txBody>
      </p:sp>
      <p:sp>
        <p:nvSpPr>
          <p:cNvPr id="12" name="TextBox 11"/>
          <p:cNvSpPr txBox="1"/>
          <p:nvPr/>
        </p:nvSpPr>
        <p:spPr>
          <a:xfrm>
            <a:off x="6730961" y="1988840"/>
            <a:ext cx="2203648" cy="523220"/>
          </a:xfrm>
          <a:prstGeom prst="rect">
            <a:avLst/>
          </a:prstGeom>
          <a:solidFill>
            <a:schemeClr val="tx1"/>
          </a:solidFill>
        </p:spPr>
        <p:txBody>
          <a:bodyPr wrap="square" rtlCol="0">
            <a:spAutoFit/>
          </a:bodyPr>
          <a:lstStyle/>
          <a:p>
            <a:pPr algn="ctr"/>
            <a:r>
              <a:rPr lang="en-GB" sz="2800" b="1" dirty="0">
                <a:solidFill>
                  <a:srgbClr val="FFFF00"/>
                </a:solidFill>
              </a:rPr>
              <a:t>t</a:t>
            </a:r>
            <a:r>
              <a:rPr lang="en-GB" sz="2800" b="1" dirty="0" smtClean="0">
                <a:solidFill>
                  <a:srgbClr val="FFFF00"/>
                </a:solidFill>
              </a:rPr>
              <a:t>he plate</a:t>
            </a:r>
            <a:endParaRPr lang="en-GB" sz="2800" b="1" dirty="0">
              <a:solidFill>
                <a:srgbClr val="FFFF00"/>
              </a:solidFill>
            </a:endParaRPr>
          </a:p>
        </p:txBody>
      </p:sp>
      <p:sp>
        <p:nvSpPr>
          <p:cNvPr id="13" name="TextBox 12"/>
          <p:cNvSpPr txBox="1"/>
          <p:nvPr/>
        </p:nvSpPr>
        <p:spPr>
          <a:xfrm>
            <a:off x="251520" y="2916794"/>
            <a:ext cx="2203648" cy="523220"/>
          </a:xfrm>
          <a:prstGeom prst="rect">
            <a:avLst/>
          </a:prstGeom>
          <a:solidFill>
            <a:schemeClr val="tx1"/>
          </a:solidFill>
        </p:spPr>
        <p:txBody>
          <a:bodyPr wrap="square" rtlCol="0">
            <a:spAutoFit/>
          </a:bodyPr>
          <a:lstStyle/>
          <a:p>
            <a:pPr algn="ctr"/>
            <a:r>
              <a:rPr lang="en-GB" sz="2800" b="1" dirty="0">
                <a:solidFill>
                  <a:srgbClr val="FFFF00"/>
                </a:solidFill>
              </a:rPr>
              <a:t>o</a:t>
            </a:r>
            <a:r>
              <a:rPr lang="en-GB" sz="2800" b="1" dirty="0" smtClean="0">
                <a:solidFill>
                  <a:srgbClr val="FFFF00"/>
                </a:solidFill>
              </a:rPr>
              <a:t>n top of</a:t>
            </a:r>
            <a:endParaRPr lang="en-GB" sz="2800" b="1" dirty="0">
              <a:solidFill>
                <a:srgbClr val="FFFF00"/>
              </a:solidFill>
            </a:endParaRPr>
          </a:p>
        </p:txBody>
      </p:sp>
      <p:sp>
        <p:nvSpPr>
          <p:cNvPr id="16" name="TextBox 15"/>
          <p:cNvSpPr txBox="1"/>
          <p:nvPr/>
        </p:nvSpPr>
        <p:spPr>
          <a:xfrm>
            <a:off x="6712341" y="2916794"/>
            <a:ext cx="2203648" cy="523220"/>
          </a:xfrm>
          <a:prstGeom prst="rect">
            <a:avLst/>
          </a:prstGeom>
          <a:solidFill>
            <a:schemeClr val="tx1"/>
          </a:solidFill>
        </p:spPr>
        <p:txBody>
          <a:bodyPr wrap="square" rtlCol="0">
            <a:spAutoFit/>
          </a:bodyPr>
          <a:lstStyle/>
          <a:p>
            <a:pPr algn="ctr"/>
            <a:r>
              <a:rPr lang="en-GB" sz="2800" b="1" dirty="0">
                <a:solidFill>
                  <a:srgbClr val="FFFF00"/>
                </a:solidFill>
              </a:rPr>
              <a:t>r</a:t>
            </a:r>
            <a:r>
              <a:rPr lang="en-GB" sz="2800" b="1" dirty="0" smtClean="0">
                <a:solidFill>
                  <a:srgbClr val="FFFF00"/>
                </a:solidFill>
              </a:rPr>
              <a:t>eady!</a:t>
            </a:r>
            <a:endParaRPr lang="en-GB" sz="2800" b="1" dirty="0">
              <a:solidFill>
                <a:srgbClr val="FFFF00"/>
              </a:solidFill>
            </a:endParaRPr>
          </a:p>
        </p:txBody>
      </p:sp>
      <p:sp>
        <p:nvSpPr>
          <p:cNvPr id="15" name="TextBox 14"/>
          <p:cNvSpPr txBox="1"/>
          <p:nvPr/>
        </p:nvSpPr>
        <p:spPr>
          <a:xfrm>
            <a:off x="4744616" y="2916794"/>
            <a:ext cx="2203648" cy="523220"/>
          </a:xfrm>
          <a:prstGeom prst="rect">
            <a:avLst/>
          </a:prstGeom>
          <a:solidFill>
            <a:schemeClr val="tx1"/>
          </a:solidFill>
        </p:spPr>
        <p:txBody>
          <a:bodyPr wrap="square" rtlCol="0">
            <a:spAutoFit/>
          </a:bodyPr>
          <a:lstStyle/>
          <a:p>
            <a:pPr algn="ctr"/>
            <a:r>
              <a:rPr lang="en-GB" sz="2800" b="1" dirty="0" smtClean="0">
                <a:solidFill>
                  <a:srgbClr val="FFFF00"/>
                </a:solidFill>
              </a:rPr>
              <a:t>a microwave</a:t>
            </a:r>
            <a:endParaRPr lang="en-GB" sz="2800" b="1" dirty="0">
              <a:solidFill>
                <a:srgbClr val="FFFF00"/>
              </a:solidFill>
            </a:endParaRPr>
          </a:p>
        </p:txBody>
      </p:sp>
      <p:sp>
        <p:nvSpPr>
          <p:cNvPr id="14" name="TextBox 13"/>
          <p:cNvSpPr txBox="1"/>
          <p:nvPr/>
        </p:nvSpPr>
        <p:spPr>
          <a:xfrm>
            <a:off x="2224336" y="2916794"/>
            <a:ext cx="2635696" cy="523220"/>
          </a:xfrm>
          <a:prstGeom prst="rect">
            <a:avLst/>
          </a:prstGeom>
          <a:solidFill>
            <a:schemeClr val="tx1"/>
          </a:solidFill>
        </p:spPr>
        <p:txBody>
          <a:bodyPr wrap="square" rtlCol="0">
            <a:spAutoFit/>
          </a:bodyPr>
          <a:lstStyle/>
          <a:p>
            <a:pPr algn="ctr"/>
            <a:r>
              <a:rPr lang="en-GB" sz="2800" b="1" dirty="0" smtClean="0">
                <a:solidFill>
                  <a:srgbClr val="FFFF00"/>
                </a:solidFill>
              </a:rPr>
              <a:t>In the middle of</a:t>
            </a:r>
            <a:endParaRPr lang="en-GB" sz="2800" b="1" dirty="0">
              <a:solidFill>
                <a:srgbClr val="FFFF00"/>
              </a:solidFill>
            </a:endParaRPr>
          </a:p>
        </p:txBody>
      </p:sp>
      <p:sp>
        <p:nvSpPr>
          <p:cNvPr id="17" name="TextBox 16"/>
          <p:cNvSpPr txBox="1"/>
          <p:nvPr/>
        </p:nvSpPr>
        <p:spPr>
          <a:xfrm>
            <a:off x="7164288" y="3917067"/>
            <a:ext cx="1800200" cy="523220"/>
          </a:xfrm>
          <a:prstGeom prst="rect">
            <a:avLst/>
          </a:prstGeom>
          <a:solidFill>
            <a:schemeClr val="tx1"/>
          </a:solidFill>
        </p:spPr>
        <p:txBody>
          <a:bodyPr wrap="square" rtlCol="0">
            <a:spAutoFit/>
          </a:bodyPr>
          <a:lstStyle/>
          <a:p>
            <a:pPr algn="ctr"/>
            <a:r>
              <a:rPr lang="en-GB" sz="2800" b="1" dirty="0" err="1" smtClean="0">
                <a:solidFill>
                  <a:srgbClr val="FFFF00"/>
                </a:solidFill>
              </a:rPr>
              <a:t>poner</a:t>
            </a:r>
            <a:endParaRPr lang="en-GB" sz="2800" b="1" dirty="0">
              <a:solidFill>
                <a:srgbClr val="FFFF00"/>
              </a:solidFill>
            </a:endParaRPr>
          </a:p>
        </p:txBody>
      </p:sp>
    </p:spTree>
    <p:extLst>
      <p:ext uri="{BB962C8B-B14F-4D97-AF65-F5344CB8AC3E}">
        <p14:creationId xmlns:p14="http://schemas.microsoft.com/office/powerpoint/2010/main" val="312495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anim calcmode="lin" valueType="num">
                                      <p:cBhvr>
                                        <p:cTn id="2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2"/>
                                        </p:tgtEl>
                                        <p:attrNameLst>
                                          <p:attrName>ppt_y</p:attrName>
                                        </p:attrNameLst>
                                      </p:cBhvr>
                                      <p:tavLst>
                                        <p:tav tm="0">
                                          <p:val>
                                            <p:strVal val="#ppt_y"/>
                                          </p:val>
                                        </p:tav>
                                        <p:tav tm="100000">
                                          <p:val>
                                            <p:strVal val="#ppt_y"/>
                                          </p:val>
                                        </p:tav>
                                      </p:tavLst>
                                    </p:anim>
                                    <p:anim calcmode="lin" valueType="num">
                                      <p:cBhvr>
                                        <p:cTn id="3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3"/>
                                        </p:tgtEl>
                                        <p:attrNameLst>
                                          <p:attrName>ppt_y</p:attrName>
                                        </p:attrNameLst>
                                      </p:cBhvr>
                                      <p:tavLst>
                                        <p:tav tm="0">
                                          <p:val>
                                            <p:strVal val="#ppt_y"/>
                                          </p:val>
                                        </p:tav>
                                        <p:tav tm="100000">
                                          <p:val>
                                            <p:strVal val="#ppt_y"/>
                                          </p:val>
                                        </p:tav>
                                      </p:tavLst>
                                    </p:anim>
                                    <p:anim calcmode="lin" valueType="num">
                                      <p:cBhvr>
                                        <p:cTn id="4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4"/>
                                        </p:tgtEl>
                                        <p:attrNameLst>
                                          <p:attrName>ppt_y</p:attrName>
                                        </p:attrNameLst>
                                      </p:cBhvr>
                                      <p:tavLst>
                                        <p:tav tm="0">
                                          <p:val>
                                            <p:strVal val="#ppt_y"/>
                                          </p:val>
                                        </p:tav>
                                        <p:tav tm="100000">
                                          <p:val>
                                            <p:strVal val="#ppt_y"/>
                                          </p:val>
                                        </p:tav>
                                      </p:tavLst>
                                    </p:anim>
                                    <p:anim calcmode="lin" valueType="num">
                                      <p:cBhvr>
                                        <p:cTn id="5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6"/>
                                        </p:tgtEl>
                                        <p:attrNameLst>
                                          <p:attrName>ppt_y</p:attrName>
                                        </p:attrNameLst>
                                      </p:cBhvr>
                                      <p:tavLst>
                                        <p:tav tm="0">
                                          <p:val>
                                            <p:strVal val="#ppt_y"/>
                                          </p:val>
                                        </p:tav>
                                        <p:tav tm="100000">
                                          <p:val>
                                            <p:strVal val="#ppt_y"/>
                                          </p:val>
                                        </p:tav>
                                      </p:tavLst>
                                    </p:anim>
                                    <p:anim calcmode="lin" valueType="num">
                                      <p:cBhvr>
                                        <p:cTn id="7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7"/>
                                        </p:tgtEl>
                                        <p:attrNameLst>
                                          <p:attrName>ppt_y</p:attrName>
                                        </p:attrNameLst>
                                      </p:cBhvr>
                                      <p:tavLst>
                                        <p:tav tm="0">
                                          <p:val>
                                            <p:strVal val="#ppt_y"/>
                                          </p:val>
                                        </p:tav>
                                        <p:tav tm="100000">
                                          <p:val>
                                            <p:strVal val="#ppt_y"/>
                                          </p:val>
                                        </p:tav>
                                      </p:tavLst>
                                    </p:anim>
                                    <p:anim calcmode="lin" valueType="num">
                                      <p:cBhvr>
                                        <p:cTn id="8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6" grpId="0" animBg="1"/>
      <p:bldP spid="15"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7056784" cy="64633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600" b="1" dirty="0" smtClean="0">
                <a:solidFill>
                  <a:schemeClr val="bg1"/>
                </a:solidFill>
              </a:rPr>
              <a:t>Y </a:t>
            </a:r>
            <a:r>
              <a:rPr lang="en-GB" sz="3600" b="1" dirty="0" err="1" smtClean="0">
                <a:solidFill>
                  <a:schemeClr val="bg1"/>
                </a:solidFill>
              </a:rPr>
              <a:t>finalmente</a:t>
            </a:r>
            <a:r>
              <a:rPr lang="en-GB" sz="3600" b="1" dirty="0" smtClean="0">
                <a:solidFill>
                  <a:schemeClr val="bg1"/>
                </a:solidFill>
              </a:rPr>
              <a:t>…</a:t>
            </a:r>
            <a:endParaRPr lang="en-GB" sz="3600" b="1" dirty="0">
              <a:solidFill>
                <a:schemeClr val="bg1"/>
              </a:solidFill>
            </a:endParaRPr>
          </a:p>
        </p:txBody>
      </p:sp>
      <p:sp>
        <p:nvSpPr>
          <p:cNvPr id="3" name="TextBox 2"/>
          <p:cNvSpPr txBox="1"/>
          <p:nvPr/>
        </p:nvSpPr>
        <p:spPr>
          <a:xfrm>
            <a:off x="107504" y="908720"/>
            <a:ext cx="8640960" cy="1323439"/>
          </a:xfrm>
          <a:prstGeom prst="rect">
            <a:avLst/>
          </a:prstGeom>
          <a:noFill/>
        </p:spPr>
        <p:txBody>
          <a:bodyPr wrap="square" rtlCol="0">
            <a:spAutoFit/>
          </a:bodyPr>
          <a:lstStyle/>
          <a:p>
            <a:r>
              <a:rPr lang="en-GB" sz="3200" b="1" dirty="0" smtClean="0"/>
              <a:t>D </a:t>
            </a:r>
            <a:r>
              <a:rPr lang="en-GB" sz="2400" dirty="0" smtClean="0"/>
              <a:t>Write a summary of what the presenter did to make this dish.  Are these completed actions in the past or descriptive scene-setting?  Which tense will you need to use?</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287293132"/>
              </p:ext>
            </p:extLst>
          </p:nvPr>
        </p:nvGraphicFramePr>
        <p:xfrm>
          <a:off x="251520" y="2261712"/>
          <a:ext cx="8640960" cy="2773680"/>
        </p:xfrm>
        <a:graphic>
          <a:graphicData uri="http://schemas.openxmlformats.org/drawingml/2006/table">
            <a:tbl>
              <a:tblPr firstRow="1" bandRow="1">
                <a:tableStyleId>{5940675A-B579-460E-94D1-54222C63F5DA}</a:tableStyleId>
              </a:tblPr>
              <a:tblGrid>
                <a:gridCol w="1296144"/>
                <a:gridCol w="1368152"/>
                <a:gridCol w="5976664"/>
              </a:tblGrid>
              <a:tr h="351919">
                <a:tc>
                  <a:txBody>
                    <a:bodyPr/>
                    <a:lstStyle/>
                    <a:p>
                      <a:r>
                        <a:rPr lang="en-GB" sz="2000" dirty="0" err="1" smtClean="0"/>
                        <a:t>Infinitivo</a:t>
                      </a:r>
                      <a:endParaRPr lang="en-GB" sz="2000" dirty="0"/>
                    </a:p>
                  </a:txBody>
                  <a:tcPr/>
                </a:tc>
                <a:tc>
                  <a:txBody>
                    <a:bodyPr/>
                    <a:lstStyle/>
                    <a:p>
                      <a:r>
                        <a:rPr lang="en-GB" sz="2000" dirty="0" err="1" smtClean="0"/>
                        <a:t>Pretérito</a:t>
                      </a:r>
                      <a:endParaRPr lang="en-GB" sz="2000" dirty="0"/>
                    </a:p>
                  </a:txBody>
                  <a:tcPr/>
                </a:tc>
                <a:tc>
                  <a:txBody>
                    <a:bodyPr/>
                    <a:lstStyle/>
                    <a:p>
                      <a:r>
                        <a:rPr lang="en-GB" sz="2000" dirty="0" err="1" smtClean="0"/>
                        <a:t>Resto</a:t>
                      </a:r>
                      <a:r>
                        <a:rPr lang="en-GB" sz="2000" dirty="0" smtClean="0"/>
                        <a:t> de la</a:t>
                      </a:r>
                      <a:r>
                        <a:rPr lang="en-GB" sz="2000" baseline="0" dirty="0" smtClean="0"/>
                        <a:t> </a:t>
                      </a:r>
                      <a:r>
                        <a:rPr lang="en-GB" sz="2000" baseline="0" dirty="0" err="1" smtClean="0"/>
                        <a:t>frase</a:t>
                      </a:r>
                      <a:endParaRPr lang="en-GB" sz="2000" dirty="0"/>
                    </a:p>
                  </a:txBody>
                  <a:tcPr/>
                </a:tc>
              </a:tr>
              <a:tr h="351919">
                <a:tc>
                  <a:txBody>
                    <a:bodyPr/>
                    <a:lstStyle/>
                    <a:p>
                      <a:r>
                        <a:rPr lang="en-GB" sz="2000" dirty="0" err="1" smtClean="0"/>
                        <a:t>poner</a:t>
                      </a:r>
                      <a:r>
                        <a:rPr lang="en-GB" sz="2000" dirty="0" smtClean="0"/>
                        <a:t>*</a:t>
                      </a:r>
                      <a:endParaRPr lang="en-GB" sz="2000" dirty="0"/>
                    </a:p>
                  </a:txBody>
                  <a:tcPr/>
                </a:tc>
                <a:tc>
                  <a:txBody>
                    <a:bodyPr/>
                    <a:lstStyle/>
                    <a:p>
                      <a:r>
                        <a:rPr lang="en-GB" sz="2000" dirty="0" err="1" smtClean="0"/>
                        <a:t>puso</a:t>
                      </a:r>
                      <a:endParaRPr lang="en-GB" sz="2000" dirty="0"/>
                    </a:p>
                  </a:txBody>
                  <a:tcPr/>
                </a:tc>
                <a:tc>
                  <a:txBody>
                    <a:bodyPr/>
                    <a:lstStyle/>
                    <a:p>
                      <a:r>
                        <a:rPr lang="en-GB" sz="2000" dirty="0" smtClean="0"/>
                        <a:t>dos </a:t>
                      </a:r>
                      <a:r>
                        <a:rPr lang="en-GB" sz="2000" dirty="0" err="1" smtClean="0"/>
                        <a:t>rebanadas</a:t>
                      </a:r>
                      <a:r>
                        <a:rPr lang="en-GB" sz="2000" dirty="0" smtClean="0"/>
                        <a:t> de pan </a:t>
                      </a:r>
                      <a:r>
                        <a:rPr lang="en-GB" sz="2000" dirty="0" err="1" smtClean="0"/>
                        <a:t>encima</a:t>
                      </a:r>
                      <a:r>
                        <a:rPr lang="en-GB" sz="2000" dirty="0" smtClean="0"/>
                        <a:t> del </a:t>
                      </a:r>
                      <a:r>
                        <a:rPr lang="en-GB" sz="2000" dirty="0" err="1" smtClean="0"/>
                        <a:t>plato</a:t>
                      </a:r>
                      <a:r>
                        <a:rPr lang="en-GB" sz="2000" dirty="0" smtClean="0"/>
                        <a:t>.</a:t>
                      </a:r>
                      <a:endParaRPr lang="en-GB" sz="2000" dirty="0"/>
                    </a:p>
                  </a:txBody>
                  <a:tcPr/>
                </a:tc>
              </a:tr>
              <a:tr h="351919">
                <a:tc>
                  <a:txBody>
                    <a:bodyPr/>
                    <a:lstStyle/>
                    <a:p>
                      <a:r>
                        <a:rPr lang="en-GB" sz="2000" dirty="0" err="1" smtClean="0"/>
                        <a:t>untar</a:t>
                      </a:r>
                      <a:endParaRPr lang="en-GB" sz="2000" dirty="0"/>
                    </a:p>
                  </a:txBody>
                  <a:tcPr/>
                </a:tc>
                <a:tc>
                  <a:txBody>
                    <a:bodyPr/>
                    <a:lstStyle/>
                    <a:p>
                      <a:endParaRPr lang="en-GB" sz="2000" dirty="0"/>
                    </a:p>
                  </a:txBody>
                  <a:tcPr/>
                </a:tc>
                <a:tc>
                  <a:txBody>
                    <a:bodyPr/>
                    <a:lstStyle/>
                    <a:p>
                      <a:endParaRPr lang="en-GB" sz="2000" b="1" dirty="0">
                        <a:solidFill>
                          <a:srgbClr val="FF0000"/>
                        </a:solidFill>
                      </a:endParaRPr>
                    </a:p>
                  </a:txBody>
                  <a:tcPr/>
                </a:tc>
              </a:tr>
              <a:tr h="351919">
                <a:tc>
                  <a:txBody>
                    <a:bodyPr/>
                    <a:lstStyle/>
                    <a:p>
                      <a:r>
                        <a:rPr lang="en-GB" sz="2000" dirty="0" err="1" smtClean="0"/>
                        <a:t>cortar</a:t>
                      </a:r>
                      <a:endParaRPr lang="en-GB" sz="2000" dirty="0"/>
                    </a:p>
                  </a:txBody>
                  <a:tcPr/>
                </a:tc>
                <a:tc>
                  <a:txBody>
                    <a:bodyPr/>
                    <a:lstStyle/>
                    <a:p>
                      <a:endParaRPr lang="en-GB" sz="2000"/>
                    </a:p>
                  </a:txBody>
                  <a:tcPr/>
                </a:tc>
                <a:tc>
                  <a:txBody>
                    <a:bodyPr/>
                    <a:lstStyle/>
                    <a:p>
                      <a:endParaRPr lang="en-GB" sz="2000" dirty="0"/>
                    </a:p>
                  </a:txBody>
                  <a:tcPr/>
                </a:tc>
              </a:tr>
              <a:tr h="351919">
                <a:tc>
                  <a:txBody>
                    <a:bodyPr/>
                    <a:lstStyle/>
                    <a:p>
                      <a:r>
                        <a:rPr lang="en-GB" sz="2000" dirty="0" err="1" smtClean="0"/>
                        <a:t>colocar</a:t>
                      </a:r>
                      <a:endParaRPr lang="en-GB" sz="2000" dirty="0"/>
                    </a:p>
                  </a:txBody>
                  <a:tcPr/>
                </a:tc>
                <a:tc>
                  <a:txBody>
                    <a:bodyPr/>
                    <a:lstStyle/>
                    <a:p>
                      <a:endParaRPr lang="en-GB" sz="2000"/>
                    </a:p>
                  </a:txBody>
                  <a:tcPr/>
                </a:tc>
                <a:tc>
                  <a:txBody>
                    <a:bodyPr/>
                    <a:lstStyle/>
                    <a:p>
                      <a:endParaRPr lang="en-GB" sz="2000" dirty="0"/>
                    </a:p>
                  </a:txBody>
                  <a:tcPr/>
                </a:tc>
              </a:tr>
              <a:tr h="351919">
                <a:tc>
                  <a:txBody>
                    <a:bodyPr/>
                    <a:lstStyle/>
                    <a:p>
                      <a:r>
                        <a:rPr lang="en-GB" sz="2000" dirty="0" smtClean="0"/>
                        <a:t>meter</a:t>
                      </a:r>
                      <a:endParaRPr lang="en-GB" sz="2000" dirty="0"/>
                    </a:p>
                  </a:txBody>
                  <a:tcPr/>
                </a:tc>
                <a:tc>
                  <a:txBody>
                    <a:bodyPr/>
                    <a:lstStyle/>
                    <a:p>
                      <a:endParaRPr lang="en-GB" sz="2000"/>
                    </a:p>
                  </a:txBody>
                  <a:tcPr/>
                </a:tc>
                <a:tc>
                  <a:txBody>
                    <a:bodyPr/>
                    <a:lstStyle/>
                    <a:p>
                      <a:endParaRPr lang="en-GB" sz="2000" dirty="0"/>
                    </a:p>
                  </a:txBody>
                  <a:tcPr/>
                </a:tc>
              </a:tr>
              <a:tr h="351919">
                <a:tc>
                  <a:txBody>
                    <a:bodyPr/>
                    <a:lstStyle/>
                    <a:p>
                      <a:r>
                        <a:rPr lang="en-GB" sz="2000" dirty="0" err="1" smtClean="0"/>
                        <a:t>sacar</a:t>
                      </a:r>
                      <a:endParaRPr lang="en-GB" sz="2000" dirty="0"/>
                    </a:p>
                  </a:txBody>
                  <a:tcPr/>
                </a:tc>
                <a:tc>
                  <a:txBody>
                    <a:bodyPr/>
                    <a:lstStyle/>
                    <a:p>
                      <a:endParaRPr lang="en-GB" sz="2000"/>
                    </a:p>
                  </a:txBody>
                  <a:tcPr/>
                </a:tc>
                <a:tc>
                  <a:txBody>
                    <a:bodyPr/>
                    <a:lstStyle/>
                    <a:p>
                      <a:endParaRPr lang="en-GB" sz="2000" dirty="0"/>
                    </a:p>
                  </a:txBody>
                  <a:tcPr/>
                </a:tc>
              </a:tr>
            </a:tbl>
          </a:graphicData>
        </a:graphic>
      </p:graphicFrame>
      <p:sp>
        <p:nvSpPr>
          <p:cNvPr id="6" name="TextBox 5"/>
          <p:cNvSpPr txBox="1"/>
          <p:nvPr/>
        </p:nvSpPr>
        <p:spPr>
          <a:xfrm>
            <a:off x="251520" y="5229200"/>
            <a:ext cx="8712968" cy="1754326"/>
          </a:xfrm>
          <a:prstGeom prst="rect">
            <a:avLst/>
          </a:prstGeom>
          <a:noFill/>
        </p:spPr>
        <p:txBody>
          <a:bodyPr wrap="square" rtlCol="0">
            <a:spAutoFit/>
          </a:bodyPr>
          <a:lstStyle/>
          <a:p>
            <a:r>
              <a:rPr lang="en-GB" dirty="0" smtClean="0"/>
              <a:t>NB:  </a:t>
            </a:r>
            <a:br>
              <a:rPr lang="en-GB" dirty="0" smtClean="0"/>
            </a:br>
            <a:r>
              <a:rPr lang="en-GB" dirty="0" smtClean="0"/>
              <a:t>1  </a:t>
            </a:r>
            <a:r>
              <a:rPr lang="en-GB" b="1" i="1" dirty="0" err="1" smtClean="0"/>
              <a:t>Poner</a:t>
            </a:r>
            <a:r>
              <a:rPr lang="en-GB" dirty="0" smtClean="0"/>
              <a:t> is an irregular verb.  Remember to check your verbs using either an online </a:t>
            </a:r>
            <a:r>
              <a:rPr lang="en-GB" dirty="0" err="1" smtClean="0"/>
              <a:t>conjugator</a:t>
            </a:r>
            <a:r>
              <a:rPr lang="en-GB" dirty="0" smtClean="0"/>
              <a:t> (</a:t>
            </a:r>
            <a:r>
              <a:rPr lang="en-GB" dirty="0" smtClean="0">
                <a:hlinkClick r:id="rId2"/>
              </a:rPr>
              <a:t>www.verbix.com</a:t>
            </a:r>
            <a:r>
              <a:rPr lang="en-GB" dirty="0" smtClean="0"/>
              <a:t> ) or the verb tables in your dictionary.</a:t>
            </a:r>
            <a:br>
              <a:rPr lang="en-GB" dirty="0" smtClean="0"/>
            </a:br>
            <a:r>
              <a:rPr lang="en-GB" dirty="0" smtClean="0"/>
              <a:t>2  </a:t>
            </a:r>
            <a:r>
              <a:rPr lang="en-GB" b="1" i="1" dirty="0" err="1" smtClean="0"/>
              <a:t>Colocar</a:t>
            </a:r>
            <a:r>
              <a:rPr lang="en-GB" dirty="0" smtClean="0"/>
              <a:t> and </a:t>
            </a:r>
            <a:r>
              <a:rPr lang="en-GB" b="1" i="1" dirty="0" err="1" smtClean="0"/>
              <a:t>sacar</a:t>
            </a:r>
            <a:r>
              <a:rPr lang="en-GB" dirty="0" smtClean="0"/>
              <a:t> need checking too – something strange happens to the spelling!</a:t>
            </a:r>
            <a:br>
              <a:rPr lang="en-GB" dirty="0" smtClean="0"/>
            </a:br>
            <a:r>
              <a:rPr lang="en-GB" dirty="0" smtClean="0"/>
              <a:t>3  Did you notice that </a:t>
            </a:r>
            <a:r>
              <a:rPr lang="en-GB" b="1" i="1" dirty="0" smtClean="0"/>
              <a:t>meter</a:t>
            </a:r>
            <a:r>
              <a:rPr lang="en-GB" dirty="0" smtClean="0"/>
              <a:t> is an –ER verb?</a:t>
            </a:r>
            <a:br>
              <a:rPr lang="en-GB" dirty="0" smtClean="0"/>
            </a:br>
            <a:endParaRPr lang="en-GB" dirty="0"/>
          </a:p>
        </p:txBody>
      </p:sp>
      <p:sp>
        <p:nvSpPr>
          <p:cNvPr id="7" name="TextBox 6"/>
          <p:cNvSpPr txBox="1"/>
          <p:nvPr/>
        </p:nvSpPr>
        <p:spPr>
          <a:xfrm>
            <a:off x="1547664" y="3038183"/>
            <a:ext cx="1368152" cy="430887"/>
          </a:xfrm>
          <a:prstGeom prst="rect">
            <a:avLst/>
          </a:prstGeom>
          <a:solidFill>
            <a:schemeClr val="tx1"/>
          </a:solidFill>
        </p:spPr>
        <p:txBody>
          <a:bodyPr wrap="square" rtlCol="0">
            <a:spAutoFit/>
          </a:bodyPr>
          <a:lstStyle/>
          <a:p>
            <a:r>
              <a:rPr lang="en-GB" sz="2200" b="1" dirty="0" err="1" smtClean="0">
                <a:solidFill>
                  <a:srgbClr val="FFFF00"/>
                </a:solidFill>
              </a:rPr>
              <a:t>untó</a:t>
            </a:r>
            <a:endParaRPr lang="en-GB" sz="2200" b="1" dirty="0">
              <a:solidFill>
                <a:srgbClr val="FFFF00"/>
              </a:solidFill>
            </a:endParaRPr>
          </a:p>
        </p:txBody>
      </p:sp>
      <p:sp>
        <p:nvSpPr>
          <p:cNvPr id="8" name="TextBox 7"/>
          <p:cNvSpPr txBox="1"/>
          <p:nvPr/>
        </p:nvSpPr>
        <p:spPr>
          <a:xfrm>
            <a:off x="1547664" y="3430161"/>
            <a:ext cx="1368152" cy="430887"/>
          </a:xfrm>
          <a:prstGeom prst="rect">
            <a:avLst/>
          </a:prstGeom>
          <a:solidFill>
            <a:schemeClr val="tx1"/>
          </a:solidFill>
        </p:spPr>
        <p:txBody>
          <a:bodyPr wrap="square" rtlCol="0">
            <a:spAutoFit/>
          </a:bodyPr>
          <a:lstStyle/>
          <a:p>
            <a:r>
              <a:rPr lang="en-GB" sz="2200" b="1" dirty="0" err="1" smtClean="0">
                <a:solidFill>
                  <a:srgbClr val="FFFF00"/>
                </a:solidFill>
              </a:rPr>
              <a:t>cortó</a:t>
            </a:r>
            <a:endParaRPr lang="en-GB" sz="2200" b="1" dirty="0">
              <a:solidFill>
                <a:srgbClr val="FFFF00"/>
              </a:solidFill>
            </a:endParaRPr>
          </a:p>
        </p:txBody>
      </p:sp>
      <p:sp>
        <p:nvSpPr>
          <p:cNvPr id="9" name="TextBox 8"/>
          <p:cNvSpPr txBox="1"/>
          <p:nvPr/>
        </p:nvSpPr>
        <p:spPr>
          <a:xfrm>
            <a:off x="1547664" y="3790201"/>
            <a:ext cx="1368152" cy="430887"/>
          </a:xfrm>
          <a:prstGeom prst="rect">
            <a:avLst/>
          </a:prstGeom>
          <a:solidFill>
            <a:schemeClr val="tx1"/>
          </a:solidFill>
        </p:spPr>
        <p:txBody>
          <a:bodyPr wrap="square" rtlCol="0">
            <a:spAutoFit/>
          </a:bodyPr>
          <a:lstStyle/>
          <a:p>
            <a:r>
              <a:rPr lang="en-GB" sz="2200" b="1" dirty="0" err="1" smtClean="0">
                <a:solidFill>
                  <a:srgbClr val="FFFF00"/>
                </a:solidFill>
              </a:rPr>
              <a:t>colocó</a:t>
            </a:r>
            <a:endParaRPr lang="en-GB" sz="2200" b="1" dirty="0">
              <a:solidFill>
                <a:srgbClr val="FFFF00"/>
              </a:solidFill>
            </a:endParaRPr>
          </a:p>
        </p:txBody>
      </p:sp>
      <p:sp>
        <p:nvSpPr>
          <p:cNvPr id="10" name="TextBox 9"/>
          <p:cNvSpPr txBox="1"/>
          <p:nvPr/>
        </p:nvSpPr>
        <p:spPr>
          <a:xfrm>
            <a:off x="1547664" y="4222249"/>
            <a:ext cx="1368152" cy="430887"/>
          </a:xfrm>
          <a:prstGeom prst="rect">
            <a:avLst/>
          </a:prstGeom>
          <a:solidFill>
            <a:schemeClr val="tx1"/>
          </a:solidFill>
        </p:spPr>
        <p:txBody>
          <a:bodyPr wrap="square" rtlCol="0">
            <a:spAutoFit/>
          </a:bodyPr>
          <a:lstStyle/>
          <a:p>
            <a:r>
              <a:rPr lang="en-GB" sz="2200" b="1" dirty="0" err="1" smtClean="0">
                <a:solidFill>
                  <a:srgbClr val="FFFF00"/>
                </a:solidFill>
              </a:rPr>
              <a:t>metió</a:t>
            </a:r>
            <a:endParaRPr lang="en-GB" sz="2200" b="1" dirty="0">
              <a:solidFill>
                <a:srgbClr val="FFFF00"/>
              </a:solidFill>
            </a:endParaRPr>
          </a:p>
        </p:txBody>
      </p:sp>
      <p:sp>
        <p:nvSpPr>
          <p:cNvPr id="11" name="TextBox 10"/>
          <p:cNvSpPr txBox="1"/>
          <p:nvPr/>
        </p:nvSpPr>
        <p:spPr>
          <a:xfrm>
            <a:off x="1547664" y="4582289"/>
            <a:ext cx="1368152" cy="430887"/>
          </a:xfrm>
          <a:prstGeom prst="rect">
            <a:avLst/>
          </a:prstGeom>
          <a:solidFill>
            <a:schemeClr val="tx1"/>
          </a:solidFill>
        </p:spPr>
        <p:txBody>
          <a:bodyPr wrap="square" rtlCol="0">
            <a:spAutoFit/>
          </a:bodyPr>
          <a:lstStyle/>
          <a:p>
            <a:r>
              <a:rPr lang="en-GB" sz="2200" b="1" dirty="0" err="1" smtClean="0">
                <a:solidFill>
                  <a:srgbClr val="FFFF00"/>
                </a:solidFill>
              </a:rPr>
              <a:t>sacó</a:t>
            </a:r>
            <a:endParaRPr lang="en-GB" sz="2200" b="1" dirty="0">
              <a:solidFill>
                <a:srgbClr val="FFFF00"/>
              </a:solidFill>
            </a:endParaRPr>
          </a:p>
        </p:txBody>
      </p:sp>
    </p:spTree>
    <p:extLst>
      <p:ext uri="{BB962C8B-B14F-4D97-AF65-F5344CB8AC3E}">
        <p14:creationId xmlns:p14="http://schemas.microsoft.com/office/powerpoint/2010/main" val="14940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 calcmode="lin" valueType="num">
                                      <p:cBhvr>
                                        <p:cTn id="3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
                                        </p:tgtEl>
                                        <p:attrNameLst>
                                          <p:attrName>ppt_y</p:attrName>
                                        </p:attrNameLst>
                                      </p:cBhvr>
                                      <p:tavLst>
                                        <p:tav tm="0">
                                          <p:val>
                                            <p:strVal val="#ppt_y"/>
                                          </p:val>
                                        </p:tav>
                                        <p:tav tm="100000">
                                          <p:val>
                                            <p:strVal val="#ppt_y"/>
                                          </p:val>
                                        </p:tav>
                                      </p:tavLst>
                                    </p:anim>
                                    <p:anim calcmode="lin" valueType="num">
                                      <p:cBhvr>
                                        <p:cTn id="4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rmAutofit/>
          </a:bodyPr>
          <a:lstStyle/>
          <a:p>
            <a:r>
              <a:rPr lang="en-GB" sz="6000" b="1" dirty="0" smtClean="0"/>
              <a:t>Los </a:t>
            </a:r>
            <a:r>
              <a:rPr lang="en-GB" sz="6000" b="1" dirty="0" err="1" smtClean="0"/>
              <a:t>deberes</a:t>
            </a:r>
            <a:endParaRPr lang="en-GB" sz="6000" b="1" dirty="0"/>
          </a:p>
        </p:txBody>
      </p:sp>
      <p:sp>
        <p:nvSpPr>
          <p:cNvPr id="3" name="Content Placeholder 2"/>
          <p:cNvSpPr>
            <a:spLocks noGrp="1"/>
          </p:cNvSpPr>
          <p:nvPr>
            <p:ph idx="1"/>
          </p:nvPr>
        </p:nvSpPr>
        <p:spPr>
          <a:xfrm>
            <a:off x="467544" y="1556793"/>
            <a:ext cx="8229600" cy="4032448"/>
          </a:xfrm>
        </p:spPr>
        <p:txBody>
          <a:bodyPr>
            <a:normAutofit/>
          </a:bodyPr>
          <a:lstStyle/>
          <a:p>
            <a:r>
              <a:rPr lang="en-GB" sz="2400" dirty="0" smtClean="0"/>
              <a:t>Video clip with spoken instructions</a:t>
            </a:r>
          </a:p>
          <a:p>
            <a:r>
              <a:rPr lang="en-GB" sz="2400" dirty="0" smtClean="0"/>
              <a:t>Video clip with written instructions </a:t>
            </a:r>
          </a:p>
          <a:p>
            <a:r>
              <a:rPr lang="en-GB" sz="2400" dirty="0" smtClean="0"/>
              <a:t>Poster (hand-drawn or using </a:t>
            </a:r>
            <a:r>
              <a:rPr lang="en-GB" sz="2400" dirty="0" err="1" smtClean="0"/>
              <a:t>ICT</a:t>
            </a:r>
            <a:r>
              <a:rPr lang="en-GB" sz="2400" dirty="0" smtClean="0"/>
              <a:t> app)</a:t>
            </a:r>
          </a:p>
          <a:p>
            <a:r>
              <a:rPr lang="en-GB" sz="2400" dirty="0" smtClean="0"/>
              <a:t>Audio recording</a:t>
            </a:r>
          </a:p>
          <a:p>
            <a:r>
              <a:rPr lang="en-GB" sz="2400" dirty="0" smtClean="0"/>
              <a:t>PowerPoint presentation with text, pictures, audio</a:t>
            </a:r>
          </a:p>
          <a:p>
            <a:r>
              <a:rPr lang="en-GB" sz="2400" dirty="0" smtClean="0"/>
              <a:t>Word/Publisher with text and pictures</a:t>
            </a:r>
          </a:p>
          <a:p>
            <a:r>
              <a:rPr lang="en-GB" sz="2400" dirty="0" smtClean="0"/>
              <a:t>Video using </a:t>
            </a:r>
            <a:r>
              <a:rPr lang="en-GB" sz="2400" dirty="0" smtClean="0">
                <a:hlinkClick r:id="rId3"/>
              </a:rPr>
              <a:t>www.animoto.com</a:t>
            </a:r>
            <a:r>
              <a:rPr lang="en-GB" sz="2400" dirty="0" smtClean="0"/>
              <a:t> (30 second limit) – photos and text.</a:t>
            </a:r>
          </a:p>
        </p:txBody>
      </p:sp>
      <p:sp>
        <p:nvSpPr>
          <p:cNvPr id="4" name="TextBox 3"/>
          <p:cNvSpPr txBox="1"/>
          <p:nvPr/>
        </p:nvSpPr>
        <p:spPr>
          <a:xfrm>
            <a:off x="435483" y="770801"/>
            <a:ext cx="8424936" cy="707886"/>
          </a:xfrm>
          <a:prstGeom prst="rect">
            <a:avLst/>
          </a:prstGeom>
          <a:noFill/>
        </p:spPr>
        <p:txBody>
          <a:bodyPr wrap="square" rtlCol="0">
            <a:spAutoFit/>
          </a:bodyPr>
          <a:lstStyle/>
          <a:p>
            <a:r>
              <a:rPr lang="en-GB" sz="2000" dirty="0" smtClean="0"/>
              <a:t>To produce instructions in Spanish for making a snack.  You can choose the format you want to use for this homework.  Here are some ideas!</a:t>
            </a:r>
            <a:endParaRPr lang="en-GB" sz="2000" dirty="0"/>
          </a:p>
        </p:txBody>
      </p:sp>
      <p:sp>
        <p:nvSpPr>
          <p:cNvPr id="5" name="TextBox 4"/>
          <p:cNvSpPr txBox="1"/>
          <p:nvPr/>
        </p:nvSpPr>
        <p:spPr>
          <a:xfrm>
            <a:off x="1" y="6055995"/>
            <a:ext cx="9144000" cy="400110"/>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GB" sz="2000" b="1" dirty="0" smtClean="0">
                <a:solidFill>
                  <a:schemeClr val="bg1"/>
                </a:solidFill>
              </a:rPr>
              <a:t>You have a week to produce your work and we will display/show the results in class.</a:t>
            </a:r>
            <a:endParaRPr lang="en-GB" sz="2000" b="1" dirty="0">
              <a:solidFill>
                <a:schemeClr val="bg1"/>
              </a:solidFill>
            </a:endParaRPr>
          </a:p>
        </p:txBody>
      </p:sp>
      <p:sp>
        <p:nvSpPr>
          <p:cNvPr id="6" name="TextBox 5"/>
          <p:cNvSpPr txBox="1"/>
          <p:nvPr/>
        </p:nvSpPr>
        <p:spPr>
          <a:xfrm>
            <a:off x="251520" y="4941168"/>
            <a:ext cx="8424936" cy="1015663"/>
          </a:xfrm>
          <a:prstGeom prst="rect">
            <a:avLst/>
          </a:prstGeom>
          <a:noFill/>
        </p:spPr>
        <p:txBody>
          <a:bodyPr wrap="square" rtlCol="0">
            <a:spAutoFit/>
          </a:bodyPr>
          <a:lstStyle/>
          <a:p>
            <a:r>
              <a:rPr lang="en-GB" sz="2000" dirty="0" smtClean="0"/>
              <a:t>If you can, try to include two times frames.  You could do this by explaining how to make something as you demonstrate and then providing a summary at the end of what you did.  </a:t>
            </a:r>
            <a:endParaRPr lang="en-GB" sz="2000" dirty="0"/>
          </a:p>
        </p:txBody>
      </p:sp>
    </p:spTree>
    <p:extLst>
      <p:ext uri="{BB962C8B-B14F-4D97-AF65-F5344CB8AC3E}">
        <p14:creationId xmlns:p14="http://schemas.microsoft.com/office/powerpoint/2010/main" val="2100027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701</Words>
  <Application>Microsoft Office PowerPoint</Application>
  <PresentationFormat>On-screen Show (4:3)</PresentationFormat>
  <Paragraphs>121</Paragraphs>
  <Slides>8</Slides>
  <Notes>7</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Recetas</vt:lpstr>
      <vt:lpstr>PowerPoint Presentation</vt:lpstr>
      <vt:lpstr>PowerPoint Presentation</vt:lpstr>
      <vt:lpstr>PowerPoint Presentation</vt:lpstr>
      <vt:lpstr>PowerPoint Presentation</vt:lpstr>
      <vt:lpstr>PowerPoint Presentation</vt:lpstr>
      <vt:lpstr>PowerPoint Presentation</vt:lpstr>
      <vt:lpstr>Los deberes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Recetas</dc:title>
  <dc:creator> </dc:creator>
  <cp:lastModifiedBy> </cp:lastModifiedBy>
  <cp:revision>21</cp:revision>
  <dcterms:created xsi:type="dcterms:W3CDTF">2011-07-15T06:18:27Z</dcterms:created>
  <dcterms:modified xsi:type="dcterms:W3CDTF">2011-09-03T04:47:37Z</dcterms:modified>
</cp:coreProperties>
</file>