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019" autoAdjust="0"/>
  </p:normalViewPr>
  <p:slideViewPr>
    <p:cSldViewPr>
      <p:cViewPr>
        <p:scale>
          <a:sx n="43" d="100"/>
          <a:sy n="43" d="100"/>
        </p:scale>
        <p:origin x="-1296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B6FBB-F777-433C-915C-B74793894340}" type="datetimeFigureOut">
              <a:rPr lang="en-GB" smtClean="0"/>
              <a:t>11/09/2011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9DD79-CA75-4FDE-987E-2844F1E3F7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196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These</a:t>
            </a:r>
            <a:r>
              <a:rPr lang="en-GB" baseline="0" dirty="0" smtClean="0"/>
              <a:t> activities build on previous language (except ‘la </a:t>
            </a:r>
            <a:r>
              <a:rPr lang="en-GB" baseline="0" dirty="0" err="1" smtClean="0"/>
              <a:t>harina</a:t>
            </a:r>
            <a:r>
              <a:rPr lang="en-GB" baseline="0" dirty="0" smtClean="0"/>
              <a:t>’ which only came up incidentally previously).  They focus on the structure ‘se </a:t>
            </a:r>
            <a:r>
              <a:rPr lang="en-GB" baseline="0" dirty="0" err="1" smtClean="0"/>
              <a:t>puede</a:t>
            </a:r>
            <a:r>
              <a:rPr lang="en-GB" baseline="0" dirty="0" smtClean="0"/>
              <a:t>’ and also introduce more explicitly than previously how to refer to nouns previously mentioned using object pronouns.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BBBE2-A922-4903-9556-206DAEC3742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705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matching up activity should be quite</a:t>
            </a:r>
            <a:r>
              <a:rPr lang="en-GB" baseline="0" dirty="0" smtClean="0"/>
              <a:t> straightforward.  Encourage students to speculate as to the meanings of some of the other words too – i.e. </a:t>
            </a:r>
            <a:r>
              <a:rPr lang="en-GB" baseline="0" dirty="0" err="1" smtClean="0"/>
              <a:t>lata</a:t>
            </a:r>
            <a:r>
              <a:rPr lang="en-GB" baseline="0" dirty="0" smtClean="0"/>
              <a:t> – </a:t>
            </a:r>
            <a:r>
              <a:rPr lang="en-GB" baseline="0" dirty="0" err="1" smtClean="0"/>
              <a:t>cucharada</a:t>
            </a:r>
            <a:r>
              <a:rPr lang="en-GB" baseline="0" dirty="0" smtClean="0"/>
              <a:t> – </a:t>
            </a:r>
            <a:r>
              <a:rPr lang="en-GB" baseline="0" dirty="0" err="1" smtClean="0"/>
              <a:t>mediana</a:t>
            </a:r>
            <a:r>
              <a:rPr lang="en-GB" baseline="0" dirty="0" smtClean="0"/>
              <a:t> – </a:t>
            </a:r>
            <a:r>
              <a:rPr lang="en-GB" baseline="0" dirty="0" err="1" smtClean="0"/>
              <a:t>asado</a:t>
            </a:r>
            <a:r>
              <a:rPr lang="en-GB" baseline="0" dirty="0" smtClean="0"/>
              <a:t> – </a:t>
            </a:r>
            <a:r>
              <a:rPr lang="en-GB" baseline="0" dirty="0" err="1" smtClean="0"/>
              <a:t>maduro</a:t>
            </a:r>
            <a:r>
              <a:rPr lang="en-GB" baseline="0" dirty="0" smtClean="0"/>
              <a:t> - </a:t>
            </a:r>
            <a:r>
              <a:rPr lang="en-GB" baseline="0" dirty="0" err="1" smtClean="0"/>
              <a:t>molido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BBBE2-A922-4903-9556-206DAEC374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90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8F27-BE96-4BD2-80EB-0BBF1323A5E9}" type="datetimeFigureOut">
              <a:rPr lang="en-GB" smtClean="0"/>
              <a:t>11/09/2011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1481-0715-4157-AEF3-9FEF1D67D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68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8F27-BE96-4BD2-80EB-0BBF1323A5E9}" type="datetimeFigureOut">
              <a:rPr lang="en-GB" smtClean="0"/>
              <a:t>11/09/2011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1481-0715-4157-AEF3-9FEF1D67D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8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8F27-BE96-4BD2-80EB-0BBF1323A5E9}" type="datetimeFigureOut">
              <a:rPr lang="en-GB" smtClean="0"/>
              <a:t>11/09/2011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1481-0715-4157-AEF3-9FEF1D67D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66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8F27-BE96-4BD2-80EB-0BBF1323A5E9}" type="datetimeFigureOut">
              <a:rPr lang="en-GB" smtClean="0"/>
              <a:t>11/09/2011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1481-0715-4157-AEF3-9FEF1D67D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00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8F27-BE96-4BD2-80EB-0BBF1323A5E9}" type="datetimeFigureOut">
              <a:rPr lang="en-GB" smtClean="0"/>
              <a:t>11/09/2011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1481-0715-4157-AEF3-9FEF1D67D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57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8F27-BE96-4BD2-80EB-0BBF1323A5E9}" type="datetimeFigureOut">
              <a:rPr lang="en-GB" smtClean="0"/>
              <a:t>11/09/2011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1481-0715-4157-AEF3-9FEF1D67D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12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8F27-BE96-4BD2-80EB-0BBF1323A5E9}" type="datetimeFigureOut">
              <a:rPr lang="en-GB" smtClean="0"/>
              <a:t>11/09/2011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1481-0715-4157-AEF3-9FEF1D67D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26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8F27-BE96-4BD2-80EB-0BBF1323A5E9}" type="datetimeFigureOut">
              <a:rPr lang="en-GB" smtClean="0"/>
              <a:t>11/09/2011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1481-0715-4157-AEF3-9FEF1D67D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7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8F27-BE96-4BD2-80EB-0BBF1323A5E9}" type="datetimeFigureOut">
              <a:rPr lang="en-GB" smtClean="0"/>
              <a:t>11/09/2011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1481-0715-4157-AEF3-9FEF1D67D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97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8F27-BE96-4BD2-80EB-0BBF1323A5E9}" type="datetimeFigureOut">
              <a:rPr lang="en-GB" smtClean="0"/>
              <a:t>11/09/2011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1481-0715-4157-AEF3-9FEF1D67D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56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8F27-BE96-4BD2-80EB-0BBF1323A5E9}" type="datetimeFigureOut">
              <a:rPr lang="en-GB" smtClean="0"/>
              <a:t>11/09/2011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1481-0715-4157-AEF3-9FEF1D67D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74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C8F27-BE96-4BD2-80EB-0BBF1323A5E9}" type="datetimeFigureOut">
              <a:rPr lang="en-GB" smtClean="0"/>
              <a:t>11/09/2011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31481-0715-4157-AEF3-9FEF1D67D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13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893191" y="-25425"/>
            <a:ext cx="8215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sz="3600" b="1" dirty="0" err="1" smtClean="0"/>
              <a:t>Recetas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8864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A </a:t>
            </a:r>
            <a:r>
              <a:rPr lang="en-GB" dirty="0" smtClean="0"/>
              <a:t>   ¿</a:t>
            </a:r>
            <a:r>
              <a:rPr lang="en-GB" dirty="0" err="1" smtClean="0"/>
              <a:t>Cuáles</a:t>
            </a:r>
            <a:r>
              <a:rPr lang="en-GB" dirty="0" smtClean="0"/>
              <a:t> son </a:t>
            </a:r>
            <a:r>
              <a:rPr lang="en-GB" dirty="0" err="1" smtClean="0"/>
              <a:t>estos</a:t>
            </a:r>
            <a:r>
              <a:rPr lang="en-GB" dirty="0" smtClean="0"/>
              <a:t> </a:t>
            </a:r>
            <a:r>
              <a:rPr lang="en-GB" dirty="0" err="1" smtClean="0"/>
              <a:t>ingredientes</a:t>
            </a:r>
            <a:r>
              <a:rPr lang="en-GB" dirty="0" smtClean="0"/>
              <a:t>?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164080"/>
              </p:ext>
            </p:extLst>
          </p:nvPr>
        </p:nvGraphicFramePr>
        <p:xfrm>
          <a:off x="479647" y="834971"/>
          <a:ext cx="82708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r:id="rId4" imgW="974880" imgH="1033920" progId="Flash.Movie">
                  <p:embed/>
                </p:oleObj>
              </mc:Choice>
              <mc:Fallback>
                <p:oleObj r:id="rId4" imgW="974880" imgH="1033920" progId="Flash.Movi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647" y="834971"/>
                        <a:ext cx="827087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335924"/>
              </p:ext>
            </p:extLst>
          </p:nvPr>
        </p:nvGraphicFramePr>
        <p:xfrm>
          <a:off x="1979712" y="908720"/>
          <a:ext cx="63023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r:id="rId6" imgW="936000" imgH="1007640" progId="Flash.Movie">
                  <p:embed/>
                </p:oleObj>
              </mc:Choice>
              <mc:Fallback>
                <p:oleObj r:id="rId6" imgW="936000" imgH="1007640" progId="Flash.Movi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908720"/>
                        <a:ext cx="630237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573356"/>
              </p:ext>
            </p:extLst>
          </p:nvPr>
        </p:nvGraphicFramePr>
        <p:xfrm>
          <a:off x="3707904" y="908720"/>
          <a:ext cx="56197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r:id="rId8" imgW="875160" imgH="1060560" progId="Flash.Movie">
                  <p:embed/>
                </p:oleObj>
              </mc:Choice>
              <mc:Fallback>
                <p:oleObj r:id="rId8" imgW="875160" imgH="1060560" progId="Flash.Movi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908720"/>
                        <a:ext cx="56197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769771"/>
              </p:ext>
            </p:extLst>
          </p:nvPr>
        </p:nvGraphicFramePr>
        <p:xfrm>
          <a:off x="7236296" y="908720"/>
          <a:ext cx="10541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r:id="rId10" imgW="1736640" imgH="898560" progId="Flash.Movie">
                  <p:embed/>
                </p:oleObj>
              </mc:Choice>
              <mc:Fallback>
                <p:oleObj r:id="rId10" imgW="1736640" imgH="898560" progId="Flash.Movi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908720"/>
                        <a:ext cx="105410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211001"/>
              </p:ext>
            </p:extLst>
          </p:nvPr>
        </p:nvGraphicFramePr>
        <p:xfrm>
          <a:off x="35496" y="1772816"/>
          <a:ext cx="9036498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70"/>
                <a:gridCol w="1656184"/>
                <a:gridCol w="1944216"/>
                <a:gridCol w="1584176"/>
                <a:gridCol w="2339752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el q_ _ _ _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el t_ _ _ _ _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la c_ _ _ _ _ _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la h_ </a:t>
                      </a:r>
                      <a:r>
                        <a:rPr lang="en-GB" sz="2400" dirty="0" err="1" smtClean="0"/>
                        <a:t>r_n</a:t>
                      </a:r>
                      <a:r>
                        <a:rPr lang="en-GB" sz="2400" dirty="0" smtClean="0"/>
                        <a:t>_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la m_ _ t_</a:t>
                      </a:r>
                      <a:r>
                        <a:rPr lang="en-GB" sz="2000" baseline="0" dirty="0" smtClean="0"/>
                        <a:t> q_ _ _ _ _</a:t>
                      </a:r>
                      <a:endParaRPr lang="en-GB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234888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B</a:t>
            </a:r>
            <a:r>
              <a:rPr lang="en-GB" sz="3600" dirty="0" smtClean="0"/>
              <a:t> </a:t>
            </a:r>
            <a:r>
              <a:rPr lang="en-GB" dirty="0" smtClean="0"/>
              <a:t>   ¿</a:t>
            </a:r>
            <a:r>
              <a:rPr lang="en-GB" dirty="0" err="1" smtClean="0"/>
              <a:t>Qué</a:t>
            </a:r>
            <a:r>
              <a:rPr lang="en-GB" dirty="0" smtClean="0"/>
              <a:t> se </a:t>
            </a:r>
            <a:r>
              <a:rPr lang="en-GB" dirty="0" err="1" smtClean="0"/>
              <a:t>puede</a:t>
            </a:r>
            <a:r>
              <a:rPr lang="en-GB" dirty="0" smtClean="0"/>
              <a:t> </a:t>
            </a:r>
            <a:r>
              <a:rPr lang="en-GB" dirty="0" err="1" smtClean="0"/>
              <a:t>hacer</a:t>
            </a:r>
            <a:r>
              <a:rPr lang="en-GB" dirty="0" smtClean="0"/>
              <a:t> con </a:t>
            </a:r>
            <a:r>
              <a:rPr lang="en-GB" dirty="0" err="1" smtClean="0"/>
              <a:t>ellos</a:t>
            </a:r>
            <a:r>
              <a:rPr lang="en-GB" dirty="0" smtClean="0"/>
              <a:t>?  ¿</a:t>
            </a:r>
            <a:r>
              <a:rPr lang="en-GB" dirty="0" err="1" smtClean="0"/>
              <a:t>Estas</a:t>
            </a:r>
            <a:r>
              <a:rPr lang="en-GB" dirty="0" smtClean="0"/>
              <a:t> </a:t>
            </a:r>
            <a:r>
              <a:rPr lang="en-GB" dirty="0" err="1" smtClean="0"/>
              <a:t>acciones</a:t>
            </a:r>
            <a:r>
              <a:rPr lang="en-GB" dirty="0" smtClean="0"/>
              <a:t> son </a:t>
            </a:r>
            <a:r>
              <a:rPr lang="en-GB" dirty="0" err="1" smtClean="0"/>
              <a:t>posibles</a:t>
            </a:r>
            <a:r>
              <a:rPr lang="en-GB" dirty="0" smtClean="0"/>
              <a:t> o no?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734073"/>
              </p:ext>
            </p:extLst>
          </p:nvPr>
        </p:nvGraphicFramePr>
        <p:xfrm>
          <a:off x="511816" y="3140968"/>
          <a:ext cx="820413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4710"/>
                <a:gridCol w="2734710"/>
                <a:gridCol w="2734710"/>
              </a:tblGrid>
              <a:tr h="38404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comer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cortar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cocinar</a:t>
                      </a:r>
                      <a:endParaRPr lang="en-GB" sz="2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contar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beber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pelar</a:t>
                      </a:r>
                      <a:endParaRPr lang="en-GB" sz="2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dar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preparar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lavar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9512" y="4509120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C </a:t>
            </a:r>
            <a:r>
              <a:rPr lang="en-GB" dirty="0" smtClean="0"/>
              <a:t>  El </a:t>
            </a:r>
            <a:r>
              <a:rPr lang="en-GB" dirty="0" err="1" smtClean="0"/>
              <a:t>queso</a:t>
            </a:r>
            <a:r>
              <a:rPr lang="en-GB" dirty="0" smtClean="0"/>
              <a:t> ¿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posible</a:t>
            </a:r>
            <a:r>
              <a:rPr lang="en-GB" dirty="0" smtClean="0"/>
              <a:t> </a:t>
            </a:r>
            <a:r>
              <a:rPr lang="en-GB" dirty="0" err="1" smtClean="0"/>
              <a:t>lavar</a:t>
            </a:r>
            <a:r>
              <a:rPr lang="en-GB" b="1" dirty="0" err="1" smtClean="0"/>
              <a:t>lo</a:t>
            </a:r>
            <a:r>
              <a:rPr lang="en-GB" dirty="0" smtClean="0"/>
              <a:t>? No, no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posible</a:t>
            </a:r>
            <a:r>
              <a:rPr lang="en-GB" dirty="0" smtClean="0"/>
              <a:t> </a:t>
            </a:r>
            <a:r>
              <a:rPr lang="en-GB" dirty="0" err="1" smtClean="0"/>
              <a:t>lavar</a:t>
            </a:r>
            <a:r>
              <a:rPr lang="en-GB" b="1" dirty="0" err="1" smtClean="0"/>
              <a:t>lo</a:t>
            </a:r>
            <a:r>
              <a:rPr lang="en-GB" dirty="0" smtClean="0"/>
              <a:t>. </a:t>
            </a:r>
            <a:br>
              <a:rPr lang="en-GB" dirty="0" smtClean="0"/>
            </a:br>
            <a:r>
              <a:rPr lang="en-GB" dirty="0" err="1" smtClean="0"/>
              <a:t>Escribe</a:t>
            </a:r>
            <a:r>
              <a:rPr lang="en-GB" dirty="0" smtClean="0"/>
              <a:t> 3 </a:t>
            </a:r>
            <a:r>
              <a:rPr lang="en-GB" dirty="0" err="1" smtClean="0"/>
              <a:t>frases</a:t>
            </a:r>
            <a:r>
              <a:rPr lang="en-GB" dirty="0" smtClean="0"/>
              <a:t> </a:t>
            </a:r>
            <a:r>
              <a:rPr lang="en-GB" dirty="0" err="1" smtClean="0"/>
              <a:t>así</a:t>
            </a:r>
            <a:r>
              <a:rPr lang="en-GB" dirty="0" smtClean="0"/>
              <a:t> con los 5 </a:t>
            </a:r>
            <a:r>
              <a:rPr lang="en-GB" dirty="0" err="1" smtClean="0"/>
              <a:t>ingredientes</a:t>
            </a:r>
            <a:r>
              <a:rPr lang="en-GB" dirty="0" smtClean="0"/>
              <a:t> y </a:t>
            </a:r>
            <a:r>
              <a:rPr lang="en-GB" dirty="0" err="1" smtClean="0"/>
              <a:t>unos</a:t>
            </a:r>
            <a:r>
              <a:rPr lang="en-GB" dirty="0" smtClean="0"/>
              <a:t> de los </a:t>
            </a:r>
            <a:r>
              <a:rPr lang="en-GB" dirty="0" err="1" smtClean="0"/>
              <a:t>verbos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948264" y="4437112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It</a:t>
            </a:r>
            <a:br>
              <a:rPr lang="en-GB" sz="2400" b="1" dirty="0" smtClean="0"/>
            </a:br>
            <a:r>
              <a:rPr lang="en-GB" sz="2000" dirty="0" smtClean="0"/>
              <a:t>‘el’ words = </a:t>
            </a:r>
            <a:r>
              <a:rPr lang="en-GB" sz="2000" b="1" dirty="0" smtClean="0"/>
              <a:t>lo</a:t>
            </a:r>
            <a:br>
              <a:rPr lang="en-GB" sz="2000" b="1" dirty="0" smtClean="0"/>
            </a:br>
            <a:r>
              <a:rPr lang="en-GB" sz="2000" dirty="0" smtClean="0"/>
              <a:t>‘la’ words = </a:t>
            </a:r>
            <a:r>
              <a:rPr lang="en-GB" sz="2000" b="1" dirty="0" smtClean="0"/>
              <a:t>la</a:t>
            </a:r>
            <a:endParaRPr lang="en-GB" sz="2400" b="1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953745"/>
              </p:ext>
            </p:extLst>
          </p:nvPr>
        </p:nvGraphicFramePr>
        <p:xfrm>
          <a:off x="395536" y="5556840"/>
          <a:ext cx="842493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2493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" name="Picture 5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20713"/>
            <a:ext cx="1363787" cy="1018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193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785479"/>
              </p:ext>
            </p:extLst>
          </p:nvPr>
        </p:nvGraphicFramePr>
        <p:xfrm>
          <a:off x="4572000" y="1844825"/>
          <a:ext cx="4392489" cy="3240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4163"/>
                <a:gridCol w="1464163"/>
                <a:gridCol w="1464163"/>
              </a:tblGrid>
              <a:tr h="108012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20"/>
          <p:cNvSpPr txBox="1">
            <a:spLocks noChangeArrowheads="1"/>
          </p:cNvSpPr>
          <p:nvPr/>
        </p:nvSpPr>
        <p:spPr bwMode="auto">
          <a:xfrm>
            <a:off x="179512" y="116632"/>
            <a:ext cx="8784976" cy="52322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dirty="0" err="1" smtClean="0">
                <a:solidFill>
                  <a:schemeClr val="bg1"/>
                </a:solidFill>
                <a:latin typeface="+mn-lt"/>
              </a:rPr>
              <a:t>Empareja</a:t>
            </a:r>
            <a:r>
              <a:rPr lang="en-GB" sz="2800" dirty="0" smtClean="0">
                <a:solidFill>
                  <a:schemeClr val="bg1"/>
                </a:solidFill>
                <a:latin typeface="+mn-lt"/>
              </a:rPr>
              <a:t> los </a:t>
            </a:r>
            <a:r>
              <a:rPr lang="en-GB" sz="2800" dirty="0" err="1" smtClean="0">
                <a:solidFill>
                  <a:schemeClr val="bg1"/>
                </a:solidFill>
                <a:latin typeface="+mn-lt"/>
              </a:rPr>
              <a:t>ingredientes</a:t>
            </a:r>
            <a:r>
              <a:rPr lang="en-GB" sz="2800" dirty="0" smtClean="0">
                <a:solidFill>
                  <a:schemeClr val="bg1"/>
                </a:solidFill>
                <a:latin typeface="+mn-lt"/>
              </a:rPr>
              <a:t> con la </a:t>
            </a:r>
            <a:r>
              <a:rPr lang="en-GB" sz="2800" dirty="0" err="1" smtClean="0">
                <a:solidFill>
                  <a:schemeClr val="bg1"/>
                </a:solidFill>
                <a:latin typeface="+mn-lt"/>
              </a:rPr>
              <a:t>imagen</a:t>
            </a:r>
            <a:r>
              <a:rPr lang="en-GB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  <a:latin typeface="+mn-lt"/>
              </a:rPr>
              <a:t>correcta</a:t>
            </a:r>
            <a:r>
              <a:rPr lang="en-GB" sz="2800" dirty="0" smtClean="0">
                <a:solidFill>
                  <a:schemeClr val="bg1"/>
                </a:solidFill>
                <a:latin typeface="+mn-lt"/>
              </a:rPr>
              <a:t>.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199359"/>
              </p:ext>
            </p:extLst>
          </p:nvPr>
        </p:nvGraphicFramePr>
        <p:xfrm>
          <a:off x="188748" y="908720"/>
          <a:ext cx="4239236" cy="55446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9236"/>
              </a:tblGrid>
              <a:tr h="616068">
                <a:tc>
                  <a:txBody>
                    <a:bodyPr/>
                    <a:lstStyle/>
                    <a:p>
                      <a:r>
                        <a:rPr lang="en-GB" dirty="0" smtClean="0"/>
                        <a:t>200g de </a:t>
                      </a:r>
                      <a:r>
                        <a:rPr lang="en-GB" dirty="0" err="1" smtClean="0"/>
                        <a:t>atún</a:t>
                      </a:r>
                      <a:r>
                        <a:rPr lang="en-GB" dirty="0" smtClean="0"/>
                        <a:t> (en </a:t>
                      </a:r>
                      <a:r>
                        <a:rPr lang="en-GB" dirty="0" err="1" smtClean="0"/>
                        <a:t>lata</a:t>
                      </a:r>
                      <a:r>
                        <a:rPr lang="en-GB" dirty="0" smtClean="0"/>
                        <a:t> de </a:t>
                      </a:r>
                      <a:r>
                        <a:rPr lang="en-GB" dirty="0" err="1" smtClean="0"/>
                        <a:t>conserva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Aceite</a:t>
                      </a:r>
                      <a:r>
                        <a:rPr lang="en-GB" baseline="0" dirty="0" smtClean="0"/>
                        <a:t> de </a:t>
                      </a:r>
                      <a:r>
                        <a:rPr lang="en-GB" baseline="0" dirty="0" err="1" smtClean="0"/>
                        <a:t>oliva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virgen</a:t>
                      </a:r>
                      <a:r>
                        <a:rPr lang="en-GB" baseline="0" dirty="0" smtClean="0"/>
                        <a:t> extra (2 </a:t>
                      </a:r>
                      <a:r>
                        <a:rPr lang="en-GB" baseline="0" dirty="0" err="1" smtClean="0"/>
                        <a:t>cucharadas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en-GB" dirty="0" smtClean="0"/>
                        <a:t>1 </a:t>
                      </a:r>
                      <a:r>
                        <a:rPr lang="en-GB" dirty="0" err="1" smtClean="0"/>
                        <a:t>cebolla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mediana</a:t>
                      </a:r>
                      <a:endParaRPr lang="en-GB" dirty="0"/>
                    </a:p>
                  </a:txBody>
                  <a:tcPr anchor="ctr"/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en-GB" dirty="0" smtClean="0"/>
                        <a:t>1 pimiento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rojo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asado</a:t>
                      </a:r>
                      <a:endParaRPr lang="en-GB" dirty="0"/>
                    </a:p>
                  </a:txBody>
                  <a:tcPr anchor="ctr"/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en-GB" dirty="0" smtClean="0"/>
                        <a:t>1 </a:t>
                      </a:r>
                      <a:r>
                        <a:rPr lang="en-GB" dirty="0" err="1" smtClean="0"/>
                        <a:t>tomate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grande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maduro</a:t>
                      </a:r>
                      <a:endParaRPr lang="en-GB" dirty="0"/>
                    </a:p>
                  </a:txBody>
                  <a:tcPr anchor="ctr"/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Pimentón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molido</a:t>
                      </a:r>
                      <a:r>
                        <a:rPr lang="en-GB" baseline="0" dirty="0" smtClean="0"/>
                        <a:t> (1 </a:t>
                      </a:r>
                      <a:r>
                        <a:rPr lang="en-GB" baseline="0" dirty="0" err="1" smtClean="0"/>
                        <a:t>cucharada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en-GB" dirty="0" smtClean="0"/>
                        <a:t>1 </a:t>
                      </a:r>
                      <a:r>
                        <a:rPr lang="en-GB" dirty="0" err="1" smtClean="0"/>
                        <a:t>huevo</a:t>
                      </a:r>
                      <a:endParaRPr lang="en-GB" dirty="0"/>
                    </a:p>
                  </a:txBody>
                  <a:tcPr anchor="ctr"/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en-GB" dirty="0" smtClean="0"/>
                        <a:t>Sal y </a:t>
                      </a:r>
                      <a:r>
                        <a:rPr lang="en-GB" dirty="0" err="1" smtClean="0"/>
                        <a:t>pimient</a:t>
                      </a:r>
                      <a:r>
                        <a:rPr lang="en-GB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negr</a:t>
                      </a:r>
                      <a:r>
                        <a:rPr lang="en-GB" baseline="0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Masa</a:t>
                      </a:r>
                      <a:r>
                        <a:rPr lang="en-GB" dirty="0" smtClean="0"/>
                        <a:t> de </a:t>
                      </a:r>
                      <a:r>
                        <a:rPr lang="en-GB" dirty="0" err="1" smtClean="0"/>
                        <a:t>hojaldre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EAD7D3"/>
              </a:clrFrom>
              <a:clrTo>
                <a:srgbClr val="EAD7D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857" y="1988840"/>
            <a:ext cx="827033" cy="8821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ECE1DF"/>
              </a:clrFrom>
              <a:clrTo>
                <a:srgbClr val="ECE1D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5" y="3208079"/>
            <a:ext cx="1152967" cy="7302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902" y="2973473"/>
            <a:ext cx="1284866" cy="9648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244" y="1686771"/>
            <a:ext cx="1079899" cy="11842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587" y="1899498"/>
            <a:ext cx="1013980" cy="10139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963" y="2800498"/>
            <a:ext cx="1127604" cy="131076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587" y="3995341"/>
            <a:ext cx="1129865" cy="114869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6F9F1"/>
              </a:clrFrom>
              <a:clrTo>
                <a:srgbClr val="F6F9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1" y="4290326"/>
            <a:ext cx="892333" cy="6692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644" y="4111266"/>
            <a:ext cx="916846" cy="9168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1902" y="5373216"/>
            <a:ext cx="4226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NB: One picture is wrong and one ingredient is missing.  Can you say which?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62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255</Words>
  <Application>Microsoft Office PowerPoint</Application>
  <PresentationFormat>On-screen Show (4:3)</PresentationFormat>
  <Paragraphs>46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Flash.Movie</vt:lpstr>
      <vt:lpstr>PowerPoint Presentation</vt:lpstr>
      <vt:lpstr>PowerPoint Presentation</vt:lpstr>
    </vt:vector>
  </TitlesOfParts>
  <Company>Comberton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 </cp:lastModifiedBy>
  <cp:revision>5</cp:revision>
  <dcterms:created xsi:type="dcterms:W3CDTF">2011-07-14T08:27:14Z</dcterms:created>
  <dcterms:modified xsi:type="dcterms:W3CDTF">2011-09-11T06:40:04Z</dcterms:modified>
</cp:coreProperties>
</file>