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1019" autoAdjust="0"/>
  </p:normalViewPr>
  <p:slideViewPr>
    <p:cSldViewPr>
      <p:cViewPr>
        <p:scale>
          <a:sx n="43" d="100"/>
          <a:sy n="43" d="100"/>
        </p:scale>
        <p:origin x="-1296" y="-4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4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FBB6FBB-F777-433C-915C-B74793894340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359DD79-CA75-4FDE-987E-2844F1E3F7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1960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These</a:t>
            </a:r>
            <a:r>
              <a:rPr lang="en-GB" baseline="0" dirty="0" smtClean="0"/>
              <a:t> activities build on previous language (except ‘la </a:t>
            </a:r>
            <a:r>
              <a:rPr lang="en-GB" baseline="0" dirty="0" err="1" smtClean="0"/>
              <a:t>harina</a:t>
            </a:r>
            <a:r>
              <a:rPr lang="en-GB" baseline="0" dirty="0" smtClean="0"/>
              <a:t>’ which only came up incidentally previously).  They focus on the structure ‘se </a:t>
            </a:r>
            <a:r>
              <a:rPr lang="en-GB" baseline="0" dirty="0" err="1" smtClean="0"/>
              <a:t>puede</a:t>
            </a:r>
            <a:r>
              <a:rPr lang="en-GB" baseline="0" dirty="0" smtClean="0"/>
              <a:t>’ and also introduce more explicitly than previously how to refer to nouns previously mentioned using object pronouns.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BBBE2-A922-4903-9556-206DAEC3742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87059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matching up activity should be quite</a:t>
            </a:r>
            <a:r>
              <a:rPr lang="en-GB" baseline="0" dirty="0" smtClean="0"/>
              <a:t> straightforward.  Encourage students to speculate as to the meanings of some of the other words too – i.e. </a:t>
            </a:r>
            <a:r>
              <a:rPr lang="en-GB" baseline="0" dirty="0" err="1" smtClean="0"/>
              <a:t>lata</a:t>
            </a:r>
            <a:r>
              <a:rPr lang="en-GB" baseline="0" dirty="0" smtClean="0"/>
              <a:t> – </a:t>
            </a:r>
            <a:r>
              <a:rPr lang="en-GB" baseline="0" dirty="0" err="1" smtClean="0"/>
              <a:t>cucharada</a:t>
            </a:r>
            <a:r>
              <a:rPr lang="en-GB" baseline="0" dirty="0" smtClean="0"/>
              <a:t> – </a:t>
            </a:r>
            <a:r>
              <a:rPr lang="en-GB" baseline="0" dirty="0" err="1" smtClean="0"/>
              <a:t>mediana</a:t>
            </a:r>
            <a:r>
              <a:rPr lang="en-GB" baseline="0" dirty="0" smtClean="0"/>
              <a:t> – </a:t>
            </a:r>
            <a:r>
              <a:rPr lang="en-GB" baseline="0" dirty="0" err="1" smtClean="0"/>
              <a:t>asado</a:t>
            </a:r>
            <a:r>
              <a:rPr lang="en-GB" baseline="0" dirty="0" smtClean="0"/>
              <a:t> – </a:t>
            </a:r>
            <a:r>
              <a:rPr lang="en-GB" baseline="0" dirty="0" err="1" smtClean="0"/>
              <a:t>maduro</a:t>
            </a:r>
            <a:r>
              <a:rPr lang="en-GB" baseline="0" dirty="0" smtClean="0"/>
              <a:t> - </a:t>
            </a:r>
            <a:r>
              <a:rPr lang="en-GB" baseline="0" dirty="0" err="1" smtClean="0"/>
              <a:t>molido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7FBBBE2-A922-4903-9556-206DAEC3742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9074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6689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089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4668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2001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557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91288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42680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678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81970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95629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7432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C8F27-BE96-4BD2-80EB-0BBF1323A5E9}" type="datetimeFigureOut">
              <a:rPr lang="en-GB" smtClean="0"/>
              <a:t>11/09/2011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D31481-0715-4157-AEF3-9FEF1D67DD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6135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2.wmf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4.wmf"/><Relationship Id="rId5" Type="http://schemas.openxmlformats.org/officeDocument/2006/relationships/image" Target="../media/image1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jpeg"/><Relationship Id="rId11" Type="http://schemas.openxmlformats.org/officeDocument/2006/relationships/image" Target="../media/image14.jpg"/><Relationship Id="rId5" Type="http://schemas.openxmlformats.org/officeDocument/2006/relationships/image" Target="../media/image8.jpeg"/><Relationship Id="rId10" Type="http://schemas.openxmlformats.org/officeDocument/2006/relationships/image" Target="../media/image13.jpeg"/><Relationship Id="rId4" Type="http://schemas.openxmlformats.org/officeDocument/2006/relationships/image" Target="../media/image7.jpg"/><Relationship Id="rId9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>
            <a:spLocks noChangeArrowheads="1"/>
          </p:cNvSpPr>
          <p:nvPr/>
        </p:nvSpPr>
        <p:spPr bwMode="auto">
          <a:xfrm>
            <a:off x="893191" y="-25425"/>
            <a:ext cx="8215313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r"/>
            <a:r>
              <a:rPr lang="en-GB" sz="3600" b="1" dirty="0" err="1" smtClean="0"/>
              <a:t>Recetas</a:t>
            </a:r>
            <a:endParaRPr lang="en-US" sz="36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51520" y="18864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A </a:t>
            </a:r>
            <a:r>
              <a:rPr lang="en-GB" dirty="0" smtClean="0"/>
              <a:t>   ¿</a:t>
            </a:r>
            <a:r>
              <a:rPr lang="en-GB" dirty="0" err="1" smtClean="0"/>
              <a:t>Cuáles</a:t>
            </a:r>
            <a:r>
              <a:rPr lang="en-GB" dirty="0" smtClean="0"/>
              <a:t> son </a:t>
            </a:r>
            <a:r>
              <a:rPr lang="en-GB" dirty="0" err="1" smtClean="0"/>
              <a:t>estos</a:t>
            </a:r>
            <a:r>
              <a:rPr lang="en-GB" dirty="0" smtClean="0"/>
              <a:t> </a:t>
            </a:r>
            <a:r>
              <a:rPr lang="en-GB" dirty="0" err="1" smtClean="0"/>
              <a:t>ingredientes</a:t>
            </a:r>
            <a:r>
              <a:rPr lang="en-GB" dirty="0" smtClean="0"/>
              <a:t>?</a:t>
            </a:r>
            <a:endParaRPr lang="en-GB" dirty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9164080"/>
              </p:ext>
            </p:extLst>
          </p:nvPr>
        </p:nvGraphicFramePr>
        <p:xfrm>
          <a:off x="479647" y="834971"/>
          <a:ext cx="827087" cy="871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6" r:id="rId4" imgW="974880" imgH="1033920" progId="Flash.Movie">
                  <p:embed/>
                </p:oleObj>
              </mc:Choice>
              <mc:Fallback>
                <p:oleObj r:id="rId4" imgW="974880" imgH="103392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647" y="834971"/>
                        <a:ext cx="827087" cy="8715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3335924"/>
              </p:ext>
            </p:extLst>
          </p:nvPr>
        </p:nvGraphicFramePr>
        <p:xfrm>
          <a:off x="1979712" y="908720"/>
          <a:ext cx="630237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7" r:id="rId6" imgW="936000" imgH="1007640" progId="Flash.Movie">
                  <p:embed/>
                </p:oleObj>
              </mc:Choice>
              <mc:Fallback>
                <p:oleObj r:id="rId6" imgW="936000" imgH="100764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908720"/>
                        <a:ext cx="630237" cy="6778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74573356"/>
              </p:ext>
            </p:extLst>
          </p:nvPr>
        </p:nvGraphicFramePr>
        <p:xfrm>
          <a:off x="3707904" y="908720"/>
          <a:ext cx="561975" cy="677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8" r:id="rId8" imgW="875160" imgH="1060560" progId="Flash.Movie">
                  <p:embed/>
                </p:oleObj>
              </mc:Choice>
              <mc:Fallback>
                <p:oleObj r:id="rId8" imgW="875160" imgH="106056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7904" y="908720"/>
                        <a:ext cx="561975" cy="6778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46769771"/>
              </p:ext>
            </p:extLst>
          </p:nvPr>
        </p:nvGraphicFramePr>
        <p:xfrm>
          <a:off x="7236296" y="908720"/>
          <a:ext cx="1054100" cy="6619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r:id="rId10" imgW="1736640" imgH="898560" progId="Flash.Movie">
                  <p:embed/>
                </p:oleObj>
              </mc:Choice>
              <mc:Fallback>
                <p:oleObj r:id="rId10" imgW="1736640" imgH="898560" progId="Flash.Movie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6296" y="908720"/>
                        <a:ext cx="1054100" cy="6619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211001"/>
              </p:ext>
            </p:extLst>
          </p:nvPr>
        </p:nvGraphicFramePr>
        <p:xfrm>
          <a:off x="35496" y="1772816"/>
          <a:ext cx="9036498" cy="4572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512170"/>
                <a:gridCol w="1656184"/>
                <a:gridCol w="1944216"/>
                <a:gridCol w="1584176"/>
                <a:gridCol w="2339752"/>
              </a:tblGrid>
              <a:tr h="432048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q_ _ _ _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el t_ _ _ _ _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la c_ _ _ _ _ _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la h_ </a:t>
                      </a:r>
                      <a:r>
                        <a:rPr lang="en-GB" sz="2400" dirty="0" err="1" smtClean="0"/>
                        <a:t>r_n</a:t>
                      </a:r>
                      <a:r>
                        <a:rPr lang="en-GB" sz="2400" dirty="0" smtClean="0"/>
                        <a:t>_</a:t>
                      </a:r>
                      <a:endParaRPr lang="en-GB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dirty="0" smtClean="0"/>
                        <a:t>la m_ _ t_</a:t>
                      </a:r>
                      <a:r>
                        <a:rPr lang="en-GB" sz="2000" baseline="0" dirty="0" smtClean="0"/>
                        <a:t> q_ _ _ _ _</a:t>
                      </a:r>
                      <a:endParaRPr lang="en-GB" sz="20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251520" y="2348880"/>
            <a:ext cx="86409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/>
              <a:t>B</a:t>
            </a:r>
            <a:r>
              <a:rPr lang="en-GB" sz="3600" dirty="0" smtClean="0"/>
              <a:t> </a:t>
            </a:r>
            <a:r>
              <a:rPr lang="en-GB" dirty="0" smtClean="0"/>
              <a:t>   ¿</a:t>
            </a:r>
            <a:r>
              <a:rPr lang="en-GB" dirty="0" err="1" smtClean="0"/>
              <a:t>Qué</a:t>
            </a:r>
            <a:r>
              <a:rPr lang="en-GB" dirty="0" smtClean="0"/>
              <a:t> se </a:t>
            </a:r>
            <a:r>
              <a:rPr lang="en-GB" dirty="0" err="1" smtClean="0"/>
              <a:t>puede</a:t>
            </a:r>
            <a:r>
              <a:rPr lang="en-GB" dirty="0" smtClean="0"/>
              <a:t> </a:t>
            </a:r>
            <a:r>
              <a:rPr lang="en-GB" dirty="0" err="1" smtClean="0"/>
              <a:t>hacer</a:t>
            </a:r>
            <a:r>
              <a:rPr lang="en-GB" dirty="0" smtClean="0"/>
              <a:t> con </a:t>
            </a:r>
            <a:r>
              <a:rPr lang="en-GB" dirty="0" err="1" smtClean="0"/>
              <a:t>ellos</a:t>
            </a:r>
            <a:r>
              <a:rPr lang="en-GB" dirty="0" smtClean="0"/>
              <a:t>?  ¿</a:t>
            </a:r>
            <a:r>
              <a:rPr lang="en-GB" dirty="0" err="1" smtClean="0"/>
              <a:t>Estas</a:t>
            </a:r>
            <a:r>
              <a:rPr lang="en-GB" dirty="0" smtClean="0"/>
              <a:t> </a:t>
            </a:r>
            <a:r>
              <a:rPr lang="en-GB" dirty="0" err="1" smtClean="0"/>
              <a:t>acciones</a:t>
            </a:r>
            <a:r>
              <a:rPr lang="en-GB" dirty="0" smtClean="0"/>
              <a:t> son </a:t>
            </a:r>
            <a:r>
              <a:rPr lang="en-GB" dirty="0" err="1" smtClean="0"/>
              <a:t>posibles</a:t>
            </a:r>
            <a:r>
              <a:rPr lang="en-GB" dirty="0" smtClean="0"/>
              <a:t> o no?</a:t>
            </a:r>
            <a:endParaRPr lang="en-GB" dirty="0"/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9734073"/>
              </p:ext>
            </p:extLst>
          </p:nvPr>
        </p:nvGraphicFramePr>
        <p:xfrm>
          <a:off x="511816" y="3140968"/>
          <a:ext cx="8204130" cy="13716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4710"/>
                <a:gridCol w="2734710"/>
                <a:gridCol w="2734710"/>
              </a:tblGrid>
              <a:tr h="38404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smtClean="0"/>
                        <a:t>comer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cortar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cocinar</a:t>
                      </a:r>
                      <a:endParaRPr lang="en-GB" sz="2400" dirty="0"/>
                    </a:p>
                  </a:txBody>
                  <a:tcPr/>
                </a:tc>
              </a:tr>
              <a:tr h="38404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contar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beber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pelar</a:t>
                      </a:r>
                      <a:endParaRPr lang="en-GB" sz="2400" dirty="0"/>
                    </a:p>
                  </a:txBody>
                  <a:tcPr/>
                </a:tc>
              </a:tr>
              <a:tr h="384043"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dar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preparar</a:t>
                      </a:r>
                      <a:endParaRPr lang="en-GB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dirty="0" err="1" smtClean="0"/>
                        <a:t>lavar</a:t>
                      </a:r>
                      <a:endParaRPr lang="en-GB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179512" y="4509120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dirty="0" smtClean="0"/>
              <a:t>C </a:t>
            </a:r>
            <a:r>
              <a:rPr lang="en-GB" dirty="0" smtClean="0"/>
              <a:t>  El </a:t>
            </a:r>
            <a:r>
              <a:rPr lang="en-GB" dirty="0" err="1" smtClean="0"/>
              <a:t>queso</a:t>
            </a:r>
            <a:r>
              <a:rPr lang="en-GB" dirty="0" smtClean="0"/>
              <a:t> ¿</a:t>
            </a: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posible</a:t>
            </a:r>
            <a:r>
              <a:rPr lang="en-GB" dirty="0" smtClean="0"/>
              <a:t> </a:t>
            </a:r>
            <a:r>
              <a:rPr lang="en-GB" dirty="0" err="1" smtClean="0"/>
              <a:t>lavar</a:t>
            </a:r>
            <a:r>
              <a:rPr lang="en-GB" b="1" dirty="0" err="1" smtClean="0"/>
              <a:t>lo</a:t>
            </a:r>
            <a:r>
              <a:rPr lang="en-GB" dirty="0" smtClean="0"/>
              <a:t>? No, no </a:t>
            </a:r>
            <a:r>
              <a:rPr lang="en-GB" dirty="0" err="1" smtClean="0"/>
              <a:t>es</a:t>
            </a:r>
            <a:r>
              <a:rPr lang="en-GB" dirty="0" smtClean="0"/>
              <a:t> </a:t>
            </a:r>
            <a:r>
              <a:rPr lang="en-GB" dirty="0" err="1" smtClean="0"/>
              <a:t>posible</a:t>
            </a:r>
            <a:r>
              <a:rPr lang="en-GB" dirty="0" smtClean="0"/>
              <a:t> </a:t>
            </a:r>
            <a:r>
              <a:rPr lang="en-GB" dirty="0" err="1" smtClean="0"/>
              <a:t>lavar</a:t>
            </a:r>
            <a:r>
              <a:rPr lang="en-GB" b="1" dirty="0" err="1" smtClean="0"/>
              <a:t>lo</a:t>
            </a:r>
            <a:r>
              <a:rPr lang="en-GB" dirty="0" smtClean="0"/>
              <a:t>. </a:t>
            </a:r>
            <a:br>
              <a:rPr lang="en-GB" dirty="0" smtClean="0"/>
            </a:br>
            <a:r>
              <a:rPr lang="en-GB" dirty="0" err="1" smtClean="0"/>
              <a:t>Escribe</a:t>
            </a:r>
            <a:r>
              <a:rPr lang="en-GB" dirty="0" smtClean="0"/>
              <a:t> 3 </a:t>
            </a:r>
            <a:r>
              <a:rPr lang="en-GB" dirty="0" err="1" smtClean="0"/>
              <a:t>frases</a:t>
            </a:r>
            <a:r>
              <a:rPr lang="en-GB" dirty="0" smtClean="0"/>
              <a:t> </a:t>
            </a:r>
            <a:r>
              <a:rPr lang="en-GB" dirty="0" err="1" smtClean="0"/>
              <a:t>así</a:t>
            </a:r>
            <a:r>
              <a:rPr lang="en-GB" dirty="0" smtClean="0"/>
              <a:t> con los 5 </a:t>
            </a:r>
            <a:r>
              <a:rPr lang="en-GB" dirty="0" err="1" smtClean="0"/>
              <a:t>ingredientes</a:t>
            </a:r>
            <a:r>
              <a:rPr lang="en-GB" dirty="0" smtClean="0"/>
              <a:t> y </a:t>
            </a:r>
            <a:r>
              <a:rPr lang="en-GB" dirty="0" err="1" smtClean="0"/>
              <a:t>unos</a:t>
            </a:r>
            <a:r>
              <a:rPr lang="en-GB" dirty="0" smtClean="0"/>
              <a:t> de los </a:t>
            </a:r>
            <a:r>
              <a:rPr lang="en-GB" dirty="0" err="1" smtClean="0"/>
              <a:t>verbos</a:t>
            </a:r>
            <a:r>
              <a:rPr lang="en-GB" dirty="0" smtClean="0"/>
              <a:t>. </a:t>
            </a:r>
            <a:endParaRPr lang="en-GB" dirty="0"/>
          </a:p>
        </p:txBody>
      </p:sp>
      <p:sp>
        <p:nvSpPr>
          <p:cNvPr id="14" name="TextBox 13"/>
          <p:cNvSpPr txBox="1"/>
          <p:nvPr/>
        </p:nvSpPr>
        <p:spPr>
          <a:xfrm>
            <a:off x="6948264" y="4437112"/>
            <a:ext cx="223224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 smtClean="0"/>
              <a:t>It</a:t>
            </a:r>
            <a:br>
              <a:rPr lang="en-GB" sz="2400" b="1" dirty="0" smtClean="0"/>
            </a:br>
            <a:r>
              <a:rPr lang="en-GB" sz="2000" dirty="0" smtClean="0"/>
              <a:t>‘el’ words = </a:t>
            </a:r>
            <a:r>
              <a:rPr lang="en-GB" sz="2000" b="1" dirty="0" smtClean="0"/>
              <a:t>lo</a:t>
            </a:r>
            <a:br>
              <a:rPr lang="en-GB" sz="2000" b="1" dirty="0" smtClean="0"/>
            </a:br>
            <a:r>
              <a:rPr lang="en-GB" sz="2000" dirty="0" smtClean="0"/>
              <a:t>‘la’ words = </a:t>
            </a:r>
            <a:r>
              <a:rPr lang="en-GB" sz="2000" b="1" dirty="0" smtClean="0"/>
              <a:t>la</a:t>
            </a:r>
            <a:endParaRPr lang="en-GB" sz="2400" b="1" dirty="0"/>
          </a:p>
        </p:txBody>
      </p:sp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8953745"/>
              </p:ext>
            </p:extLst>
          </p:nvPr>
        </p:nvGraphicFramePr>
        <p:xfrm>
          <a:off x="395536" y="5556840"/>
          <a:ext cx="8424936" cy="11125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424936"/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6" name="Picture 53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20072" y="620713"/>
            <a:ext cx="1363787" cy="10185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21931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1785479"/>
              </p:ext>
            </p:extLst>
          </p:nvPr>
        </p:nvGraphicFramePr>
        <p:xfrm>
          <a:off x="4572000" y="1844825"/>
          <a:ext cx="4392489" cy="3240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4163"/>
                <a:gridCol w="1464163"/>
                <a:gridCol w="1464163"/>
              </a:tblGrid>
              <a:tr h="1080120">
                <a:tc>
                  <a:txBody>
                    <a:bodyPr/>
                    <a:lstStyle/>
                    <a:p>
                      <a:r>
                        <a:rPr lang="en-GB" dirty="0" smtClean="0"/>
                        <a:t>1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2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3</a:t>
                      </a:r>
                      <a:endParaRPr lang="en-GB" dirty="0"/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r>
                        <a:rPr lang="en-GB" dirty="0" smtClean="0"/>
                        <a:t>4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5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6</a:t>
                      </a:r>
                      <a:endParaRPr lang="en-GB" dirty="0"/>
                    </a:p>
                  </a:txBody>
                  <a:tcPr/>
                </a:tc>
              </a:tr>
              <a:tr h="1080120">
                <a:tc>
                  <a:txBody>
                    <a:bodyPr/>
                    <a:lstStyle/>
                    <a:p>
                      <a:r>
                        <a:rPr lang="en-GB" dirty="0" smtClean="0"/>
                        <a:t>7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8</a:t>
                      </a:r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dirty="0" smtClean="0"/>
                        <a:t>9</a:t>
                      </a:r>
                      <a:endParaRPr lang="en-GB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2" name="TextBox 20"/>
          <p:cNvSpPr txBox="1">
            <a:spLocks noChangeArrowheads="1"/>
          </p:cNvSpPr>
          <p:nvPr/>
        </p:nvSpPr>
        <p:spPr bwMode="auto">
          <a:xfrm>
            <a:off x="179512" y="116632"/>
            <a:ext cx="8784976" cy="523220"/>
          </a:xfrm>
          <a:prstGeom prst="rect">
            <a:avLst/>
          </a:prstGeom>
          <a:solidFill>
            <a:schemeClr val="tx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sz="2800" dirty="0" err="1" smtClean="0">
                <a:solidFill>
                  <a:schemeClr val="bg1"/>
                </a:solidFill>
                <a:latin typeface="+mn-lt"/>
              </a:rPr>
              <a:t>Empareja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 los </a:t>
            </a:r>
            <a:r>
              <a:rPr lang="en-GB" sz="2800" dirty="0" err="1" smtClean="0">
                <a:solidFill>
                  <a:schemeClr val="bg1"/>
                </a:solidFill>
                <a:latin typeface="+mn-lt"/>
              </a:rPr>
              <a:t>ingredientes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 con la </a:t>
            </a:r>
            <a:r>
              <a:rPr lang="en-GB" sz="2800" dirty="0" err="1" smtClean="0">
                <a:solidFill>
                  <a:schemeClr val="bg1"/>
                </a:solidFill>
                <a:latin typeface="+mn-lt"/>
              </a:rPr>
              <a:t>imagen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GB" sz="2800" dirty="0" err="1" smtClean="0">
                <a:solidFill>
                  <a:schemeClr val="bg1"/>
                </a:solidFill>
                <a:latin typeface="+mn-lt"/>
              </a:rPr>
              <a:t>correcta</a:t>
            </a:r>
            <a:r>
              <a:rPr lang="en-GB" sz="2800" dirty="0" smtClean="0">
                <a:solidFill>
                  <a:schemeClr val="bg1"/>
                </a:solidFill>
                <a:latin typeface="+mn-lt"/>
              </a:rPr>
              <a:t>.</a:t>
            </a:r>
            <a:endParaRPr lang="en-US" sz="2800" dirty="0">
              <a:solidFill>
                <a:schemeClr val="bg1"/>
              </a:solidFill>
              <a:latin typeface="+mn-lt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199359"/>
              </p:ext>
            </p:extLst>
          </p:nvPr>
        </p:nvGraphicFramePr>
        <p:xfrm>
          <a:off x="188748" y="908720"/>
          <a:ext cx="4239236" cy="554461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239236"/>
              </a:tblGrid>
              <a:tr h="616068">
                <a:tc>
                  <a:txBody>
                    <a:bodyPr/>
                    <a:lstStyle/>
                    <a:p>
                      <a:r>
                        <a:rPr lang="en-GB" dirty="0" smtClean="0"/>
                        <a:t>200g de </a:t>
                      </a:r>
                      <a:r>
                        <a:rPr lang="en-GB" dirty="0" err="1" smtClean="0"/>
                        <a:t>atún</a:t>
                      </a:r>
                      <a:r>
                        <a:rPr lang="en-GB" dirty="0" smtClean="0"/>
                        <a:t> (en </a:t>
                      </a:r>
                      <a:r>
                        <a:rPr lang="en-GB" dirty="0" err="1" smtClean="0"/>
                        <a:t>lata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conserva</a:t>
                      </a:r>
                      <a:r>
                        <a:rPr lang="en-GB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Aceite</a:t>
                      </a:r>
                      <a:r>
                        <a:rPr lang="en-GB" baseline="0" dirty="0" smtClean="0"/>
                        <a:t> de </a:t>
                      </a:r>
                      <a:r>
                        <a:rPr lang="en-GB" baseline="0" dirty="0" err="1" smtClean="0"/>
                        <a:t>oliva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virgen</a:t>
                      </a:r>
                      <a:r>
                        <a:rPr lang="en-GB" baseline="0" dirty="0" smtClean="0"/>
                        <a:t> extra (2 </a:t>
                      </a:r>
                      <a:r>
                        <a:rPr lang="en-GB" baseline="0" dirty="0" err="1" smtClean="0"/>
                        <a:t>cucharadas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en-GB" dirty="0" smtClean="0"/>
                        <a:t>1 </a:t>
                      </a:r>
                      <a:r>
                        <a:rPr lang="en-GB" dirty="0" err="1" smtClean="0"/>
                        <a:t>cebolla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mediana</a:t>
                      </a:r>
                      <a:endParaRPr lang="en-GB" dirty="0"/>
                    </a:p>
                  </a:txBody>
                  <a:tcPr anchor="ctr"/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en-GB" dirty="0" smtClean="0"/>
                        <a:t>1 pimiento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rojo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asado</a:t>
                      </a:r>
                      <a:endParaRPr lang="en-GB" dirty="0"/>
                    </a:p>
                  </a:txBody>
                  <a:tcPr anchor="ctr"/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en-GB" dirty="0" smtClean="0"/>
                        <a:t>1 </a:t>
                      </a:r>
                      <a:r>
                        <a:rPr lang="en-GB" dirty="0" err="1" smtClean="0"/>
                        <a:t>tomate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grande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maduro</a:t>
                      </a:r>
                      <a:endParaRPr lang="en-GB" dirty="0"/>
                    </a:p>
                  </a:txBody>
                  <a:tcPr anchor="ctr"/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Pimentón</a:t>
                      </a:r>
                      <a:r>
                        <a:rPr lang="en-GB" dirty="0" smtClean="0"/>
                        <a:t> </a:t>
                      </a:r>
                      <a:r>
                        <a:rPr lang="en-GB" dirty="0" err="1" smtClean="0"/>
                        <a:t>molido</a:t>
                      </a:r>
                      <a:r>
                        <a:rPr lang="en-GB" baseline="0" dirty="0" smtClean="0"/>
                        <a:t> (1 </a:t>
                      </a:r>
                      <a:r>
                        <a:rPr lang="en-GB" baseline="0" dirty="0" err="1" smtClean="0"/>
                        <a:t>cucharada</a:t>
                      </a:r>
                      <a:r>
                        <a:rPr lang="en-GB" baseline="0" dirty="0" smtClean="0"/>
                        <a:t>)</a:t>
                      </a:r>
                      <a:endParaRPr lang="en-GB" dirty="0"/>
                    </a:p>
                  </a:txBody>
                  <a:tcPr anchor="ctr"/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en-GB" dirty="0" smtClean="0"/>
                        <a:t>1 </a:t>
                      </a:r>
                      <a:r>
                        <a:rPr lang="en-GB" dirty="0" err="1" smtClean="0"/>
                        <a:t>huevo</a:t>
                      </a:r>
                      <a:endParaRPr lang="en-GB" dirty="0"/>
                    </a:p>
                  </a:txBody>
                  <a:tcPr anchor="ctr"/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en-GB" dirty="0" smtClean="0"/>
                        <a:t>Sal y </a:t>
                      </a:r>
                      <a:r>
                        <a:rPr lang="en-GB" dirty="0" err="1" smtClean="0"/>
                        <a:t>pimient</a:t>
                      </a:r>
                      <a:r>
                        <a:rPr lang="en-GB" dirty="0" err="1" smtClean="0">
                          <a:solidFill>
                            <a:srgbClr val="FF0000"/>
                          </a:solidFill>
                        </a:rPr>
                        <a:t>a</a:t>
                      </a:r>
                      <a:r>
                        <a:rPr lang="en-GB" baseline="0" dirty="0" smtClean="0"/>
                        <a:t> </a:t>
                      </a:r>
                      <a:r>
                        <a:rPr lang="en-GB" baseline="0" dirty="0" err="1" smtClean="0"/>
                        <a:t>negr</a:t>
                      </a:r>
                      <a:r>
                        <a:rPr lang="en-GB" baseline="0" dirty="0" err="1" smtClean="0">
                          <a:solidFill>
                            <a:srgbClr val="FF0000"/>
                          </a:solidFill>
                        </a:rPr>
                        <a:t>a</a:t>
                      </a:r>
                      <a:endParaRPr lang="en-GB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</a:tr>
              <a:tr h="616068">
                <a:tc>
                  <a:txBody>
                    <a:bodyPr/>
                    <a:lstStyle/>
                    <a:p>
                      <a:r>
                        <a:rPr lang="en-GB" dirty="0" err="1" smtClean="0"/>
                        <a:t>Masa</a:t>
                      </a:r>
                      <a:r>
                        <a:rPr lang="en-GB" dirty="0" smtClean="0"/>
                        <a:t> de </a:t>
                      </a:r>
                      <a:r>
                        <a:rPr lang="en-GB" dirty="0" err="1" smtClean="0"/>
                        <a:t>hojaldre</a:t>
                      </a:r>
                      <a:endParaRPr lang="en-GB" dirty="0"/>
                    </a:p>
                  </a:txBody>
                  <a:tcPr anchor="ctr"/>
                </a:tc>
              </a:tr>
            </a:tbl>
          </a:graphicData>
        </a:graphic>
      </p:graphicFrame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clrChange>
              <a:clrFrom>
                <a:srgbClr val="EAD7D3"/>
              </a:clrFrom>
              <a:clrTo>
                <a:srgbClr val="EAD7D3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0857" y="1988840"/>
            <a:ext cx="827033" cy="882168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clrChange>
              <a:clrFrom>
                <a:srgbClr val="ECE1DF"/>
              </a:clrFrom>
              <a:clrTo>
                <a:srgbClr val="ECE1D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6175" y="3208079"/>
            <a:ext cx="1152967" cy="730212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1902" y="2973473"/>
            <a:ext cx="1284866" cy="964818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9244" y="1686771"/>
            <a:ext cx="1079899" cy="1184237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587" y="1899498"/>
            <a:ext cx="1013980" cy="10139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4963" y="2800498"/>
            <a:ext cx="1127604" cy="131076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38587" y="3995341"/>
            <a:ext cx="1129865" cy="1148696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10" cstate="print">
            <a:clrChange>
              <a:clrFrom>
                <a:srgbClr val="F6F9F1"/>
              </a:clrFrom>
              <a:clrTo>
                <a:srgbClr val="F6F9F1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6491" y="4290326"/>
            <a:ext cx="892333" cy="669250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11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644" y="4111266"/>
            <a:ext cx="916846" cy="9168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641902" y="5373216"/>
            <a:ext cx="42265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NB: One picture is wrong and one ingredient is missing.  Can you say which?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00625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</TotalTime>
  <Words>255</Words>
  <Application>Microsoft Office PowerPoint</Application>
  <PresentationFormat>On-screen Show (4:3)</PresentationFormat>
  <Paragraphs>46</Paragraphs>
  <Slides>2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Flash.Movie</vt:lpstr>
      <vt:lpstr>PowerPoint Presentation</vt:lpstr>
      <vt:lpstr>PowerPoint Presentation</vt:lpstr>
    </vt:vector>
  </TitlesOfParts>
  <Company>Comberton Village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Rachel Hawkes</dc:creator>
  <cp:lastModifiedBy> </cp:lastModifiedBy>
  <cp:revision>5</cp:revision>
  <dcterms:created xsi:type="dcterms:W3CDTF">2011-07-14T08:27:14Z</dcterms:created>
  <dcterms:modified xsi:type="dcterms:W3CDTF">2011-09-11T06:40:04Z</dcterms:modified>
</cp:coreProperties>
</file>