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1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863" autoAdjust="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0021F-0E29-441E-83D4-8B9578983C42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ECC5F-840E-43E0-9B72-19F369958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156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lesson is for students in groups to produce a listening activity for the class to do.  They work in 4s and choosing a flag from the next slide or from the original 6 countries</a:t>
            </a:r>
            <a:r>
              <a:rPr lang="en-GB" baseline="0" dirty="0" smtClean="0"/>
              <a:t> in this unit, they each record their flag description (from memory) individually and then submit their recordings and note of the 4 flags to the teacher (if in an </a:t>
            </a:r>
            <a:r>
              <a:rPr lang="en-GB" baseline="0" dirty="0" err="1" smtClean="0"/>
              <a:t>ICT</a:t>
            </a:r>
            <a:r>
              <a:rPr lang="en-GB" baseline="0" dirty="0" smtClean="0"/>
              <a:t> room, students could combine their recordings in audacity) and make a </a:t>
            </a:r>
            <a:r>
              <a:rPr lang="en-GB" baseline="0" dirty="0" err="1" smtClean="0"/>
              <a:t>PPT</a:t>
            </a:r>
            <a:r>
              <a:rPr lang="en-GB" baseline="0" dirty="0" smtClean="0"/>
              <a:t> slide with the 4 x flags on it and their names at the bottom.  Or the teacher can do this during the lesson whilst students are practising and recording.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BDC42-76E3-4190-92B9-741FD3BC0A7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43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Students choose one of these flags and write a short description of it.  They will read their description to a partner who will try to draw the flag correctly.</a:t>
            </a: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B55F34B-C1A3-4FD0-9AE3-1BA6C102BF07}" type="slidenum">
              <a:rPr lang="en-US">
                <a:latin typeface="Calibri" pitchFamily="34" charset="0"/>
              </a:rPr>
              <a:pPr eaLnBrk="1" hangingPunct="1"/>
              <a:t>3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23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97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8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10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19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18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46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8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5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84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57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62E10-24DD-47C3-872C-862F0EC4E10A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2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1730" y="2708920"/>
            <a:ext cx="7774633" cy="1035546"/>
          </a:xfr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r>
              <a:rPr lang="en-GB" sz="7200" dirty="0" err="1" smtClean="0"/>
              <a:t>Países</a:t>
            </a:r>
            <a:r>
              <a:rPr lang="en-GB" sz="7200" dirty="0" smtClean="0"/>
              <a:t> y Banderas</a:t>
            </a:r>
            <a:endParaRPr lang="en-GB" sz="72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8314"/>
            <a:ext cx="1975873" cy="12312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Bolivia_bandera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71"/>
            <a:ext cx="1917636" cy="13103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Peru_bandera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2468" y="867335"/>
            <a:ext cx="1726292" cy="11813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bandera-de-espan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98" y="4206915"/>
            <a:ext cx="1747088" cy="13103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SaharaOccidental_bandera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009173"/>
            <a:ext cx="1998099" cy="13320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ReinoUnido_bandera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813" y="4269311"/>
            <a:ext cx="2179702" cy="12479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37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696981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latin typeface="+mn-lt"/>
              </a:rPr>
              <a:t>Objetivos</a:t>
            </a:r>
            <a:r>
              <a:rPr lang="en-GB" sz="2800" dirty="0" smtClean="0">
                <a:latin typeface="+mn-lt"/>
              </a:rPr>
              <a:t>:</a:t>
            </a:r>
          </a:p>
          <a:p>
            <a:endParaRPr lang="en-GB" sz="28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GB" sz="2800" dirty="0" err="1" smtClean="0">
                <a:latin typeface="+mn-lt"/>
              </a:rPr>
              <a:t>Escribir</a:t>
            </a:r>
            <a:r>
              <a:rPr lang="en-GB" sz="2800" dirty="0" smtClean="0">
                <a:latin typeface="+mn-lt"/>
              </a:rPr>
              <a:t> un </a:t>
            </a:r>
            <a:r>
              <a:rPr lang="en-GB" sz="2800" dirty="0" err="1" smtClean="0">
                <a:latin typeface="+mn-lt"/>
              </a:rPr>
              <a:t>texto</a:t>
            </a:r>
            <a:endParaRPr lang="en-GB" sz="2800" dirty="0" smtClean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GB" sz="2800" dirty="0" err="1" smtClean="0"/>
              <a:t>Escuchar</a:t>
            </a:r>
            <a:r>
              <a:rPr lang="en-GB" sz="2800" dirty="0" smtClean="0"/>
              <a:t> y responder a un </a:t>
            </a:r>
            <a:r>
              <a:rPr lang="en-GB" sz="2800" dirty="0" err="1" smtClean="0"/>
              <a:t>texto</a:t>
            </a:r>
            <a:endParaRPr lang="en-GB" sz="2800" dirty="0">
              <a:latin typeface="+mn-lt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7895"/>
            <a:ext cx="1406558" cy="87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Bolivia_bander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041" y="1276149"/>
            <a:ext cx="1365102" cy="932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Peru_bandera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994" y="519538"/>
            <a:ext cx="1228890" cy="8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bandera-de-espana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330080"/>
            <a:ext cx="1243695" cy="932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SaharaOccidental_bander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43" y="3330080"/>
            <a:ext cx="1468734" cy="979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ReinoUnido_bandera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041" y="2969363"/>
            <a:ext cx="1551657" cy="88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6101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 descr="Venezuela_Bander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2286000"/>
            <a:ext cx="2763837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2" descr="Argentina_Bandera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4572000"/>
            <a:ext cx="2786063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3" descr="Chile_Bandera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763" y="2286000"/>
            <a:ext cx="2881312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4" descr="Colombia_Bander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4572000"/>
            <a:ext cx="2863850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5" descr="Cuba_Bandera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643438"/>
            <a:ext cx="28575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6" descr="Ecuador_Bandera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286000"/>
            <a:ext cx="28575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7" descr="ElSalvador_Bandera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142875"/>
            <a:ext cx="25717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8" descr="Guatemala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142875"/>
            <a:ext cx="2643187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9" descr="Mexico_Bandera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286385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3" name="TextBox 10"/>
          <p:cNvSpPr txBox="1">
            <a:spLocks noChangeArrowheads="1"/>
          </p:cNvSpPr>
          <p:nvPr/>
        </p:nvSpPr>
        <p:spPr bwMode="auto">
          <a:xfrm>
            <a:off x="857250" y="1785938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México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4" name="TextBox 11"/>
          <p:cNvSpPr txBox="1">
            <a:spLocks noChangeArrowheads="1"/>
          </p:cNvSpPr>
          <p:nvPr/>
        </p:nvSpPr>
        <p:spPr bwMode="auto">
          <a:xfrm>
            <a:off x="3643313" y="1785938"/>
            <a:ext cx="22145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3200" b="1">
                <a:latin typeface="Calibri" pitchFamily="34" charset="0"/>
              </a:rPr>
              <a:t>Guatemala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5" name="TextBox 12"/>
          <p:cNvSpPr txBox="1">
            <a:spLocks noChangeArrowheads="1"/>
          </p:cNvSpPr>
          <p:nvPr/>
        </p:nvSpPr>
        <p:spPr bwMode="auto">
          <a:xfrm>
            <a:off x="6500813" y="1785938"/>
            <a:ext cx="2357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El Salvador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6" name="TextBox 13"/>
          <p:cNvSpPr txBox="1">
            <a:spLocks noChangeArrowheads="1"/>
          </p:cNvSpPr>
          <p:nvPr/>
        </p:nvSpPr>
        <p:spPr bwMode="auto">
          <a:xfrm>
            <a:off x="714375" y="4143375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Ecuador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7" name="TextBox 14"/>
          <p:cNvSpPr txBox="1">
            <a:spLocks noChangeArrowheads="1"/>
          </p:cNvSpPr>
          <p:nvPr/>
        </p:nvSpPr>
        <p:spPr bwMode="auto">
          <a:xfrm>
            <a:off x="3571875" y="4130675"/>
            <a:ext cx="22145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Chile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8" name="TextBox 15"/>
          <p:cNvSpPr txBox="1">
            <a:spLocks noChangeArrowheads="1"/>
          </p:cNvSpPr>
          <p:nvPr/>
        </p:nvSpPr>
        <p:spPr bwMode="auto">
          <a:xfrm>
            <a:off x="6429375" y="4071938"/>
            <a:ext cx="2357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Venezuela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9" name="TextBox 16"/>
          <p:cNvSpPr txBox="1">
            <a:spLocks noChangeArrowheads="1"/>
          </p:cNvSpPr>
          <p:nvPr/>
        </p:nvSpPr>
        <p:spPr bwMode="auto">
          <a:xfrm>
            <a:off x="785813" y="6357938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Cuba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50" name="TextBox 17"/>
          <p:cNvSpPr txBox="1">
            <a:spLocks noChangeArrowheads="1"/>
          </p:cNvSpPr>
          <p:nvPr/>
        </p:nvSpPr>
        <p:spPr bwMode="auto">
          <a:xfrm>
            <a:off x="3571875" y="6402388"/>
            <a:ext cx="22145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Colombia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51" name="TextBox 18"/>
          <p:cNvSpPr txBox="1">
            <a:spLocks noChangeArrowheads="1"/>
          </p:cNvSpPr>
          <p:nvPr/>
        </p:nvSpPr>
        <p:spPr bwMode="auto">
          <a:xfrm>
            <a:off x="6429375" y="6345238"/>
            <a:ext cx="2357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Argentina</a:t>
            </a:r>
            <a:endParaRPr lang="en-US" sz="3200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02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404664"/>
            <a:ext cx="2888833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 descr="Bolivia_bander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58420"/>
            <a:ext cx="2587944" cy="176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 descr="Peru_bandera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277" y="2404344"/>
            <a:ext cx="2785380" cy="19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bandera-de-espana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884" y="2348880"/>
            <a:ext cx="2639172" cy="1979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SaharaOccidental_bander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62" y="4487709"/>
            <a:ext cx="2742009" cy="1828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ReinoUnido_bandera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079" y="4487709"/>
            <a:ext cx="2742010" cy="1828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4217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259"/>
          <p:cNvGraphicFramePr>
            <a:graphicFrameLocks noGrp="1"/>
          </p:cNvGraphicFramePr>
          <p:nvPr/>
        </p:nvGraphicFramePr>
        <p:xfrm>
          <a:off x="357188" y="1000125"/>
          <a:ext cx="5106987" cy="4564065"/>
        </p:xfrm>
        <a:graphic>
          <a:graphicData uri="http://schemas.openxmlformats.org/drawingml/2006/table">
            <a:tbl>
              <a:tblPr/>
              <a:tblGrid>
                <a:gridCol w="1320800"/>
                <a:gridCol w="1785937"/>
                <a:gridCol w="2000250"/>
              </a:tblGrid>
              <a:tr h="682625">
                <a:tc row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Hay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There is</a:t>
                      </a:r>
                      <a:b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/>
                      </a:r>
                      <a:b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Tiene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/>
                      </a:r>
                      <a:b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It has</a:t>
                      </a:r>
                      <a:b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/>
                      </a:r>
                      <a:b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una franja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unas franjas</a:t>
                      </a:r>
                      <a:endParaRPr kumimoji="0" lang="en-GB" sz="1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blanco/a/os/as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negro/a/os/as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amarillo/a/os/as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rojo/a/os/as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pequeño/a/os/as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verde/s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azul/es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gris/es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marrón/es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grande/s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    naranja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color    rosa</a:t>
                      </a:r>
                      <a:b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    violeta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una estrella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unas estrellas</a:t>
                      </a: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524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 sol</a:t>
                      </a:r>
                      <a:b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en-GB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unos soles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524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 escudo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unos escudos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143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 cuadrado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unos cuadrados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127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 tri</a:t>
                      </a: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ángulo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unos tri</a:t>
                      </a:r>
                      <a:r>
                        <a:rPr kumimoji="0" lang="en-GB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ángulos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746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 rect</a:t>
                      </a: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ángulo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unos rectángulos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857875" y="4786313"/>
          <a:ext cx="2690813" cy="1371600"/>
        </p:xfrm>
        <a:graphic>
          <a:graphicData uri="http://schemas.openxmlformats.org/drawingml/2006/table">
            <a:tbl>
              <a:tblPr/>
              <a:tblGrid>
                <a:gridCol w="1344613"/>
                <a:gridCol w="1346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and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pero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but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también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also/too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96" name="Rectangle 4"/>
          <p:cNvSpPr>
            <a:spLocks noChangeArrowheads="1"/>
          </p:cNvSpPr>
          <p:nvPr/>
        </p:nvSpPr>
        <p:spPr bwMode="auto">
          <a:xfrm>
            <a:off x="5572125" y="409575"/>
            <a:ext cx="3232150" cy="3948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97" name="WordArt 5"/>
          <p:cNvSpPr>
            <a:spLocks noChangeArrowheads="1" noChangeShapeType="1" noTextEdit="1"/>
          </p:cNvSpPr>
          <p:nvPr/>
        </p:nvSpPr>
        <p:spPr bwMode="auto">
          <a:xfrm>
            <a:off x="6643688" y="571500"/>
            <a:ext cx="1198562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arriba</a:t>
            </a:r>
          </a:p>
        </p:txBody>
      </p:sp>
      <p:sp>
        <p:nvSpPr>
          <p:cNvPr id="19498" name="WordArt 6"/>
          <p:cNvSpPr>
            <a:spLocks noChangeArrowheads="1" noChangeShapeType="1" noTextEdit="1"/>
          </p:cNvSpPr>
          <p:nvPr/>
        </p:nvSpPr>
        <p:spPr bwMode="auto">
          <a:xfrm>
            <a:off x="6572250" y="3929063"/>
            <a:ext cx="1198563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abajo</a:t>
            </a:r>
          </a:p>
        </p:txBody>
      </p:sp>
      <p:sp>
        <p:nvSpPr>
          <p:cNvPr id="19499" name="WordArt 7"/>
          <p:cNvSpPr>
            <a:spLocks noChangeArrowheads="1" noChangeShapeType="1" noTextEdit="1"/>
          </p:cNvSpPr>
          <p:nvPr/>
        </p:nvSpPr>
        <p:spPr bwMode="auto">
          <a:xfrm>
            <a:off x="7429500" y="2214563"/>
            <a:ext cx="1406525" cy="388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 la derecha</a:t>
            </a:r>
          </a:p>
        </p:txBody>
      </p:sp>
      <p:sp>
        <p:nvSpPr>
          <p:cNvPr id="19500" name="WordArt 7"/>
          <p:cNvSpPr>
            <a:spLocks noChangeArrowheads="1" noChangeShapeType="1" noTextEdit="1"/>
          </p:cNvSpPr>
          <p:nvPr/>
        </p:nvSpPr>
        <p:spPr bwMode="auto">
          <a:xfrm>
            <a:off x="5572125" y="2214563"/>
            <a:ext cx="1406525" cy="388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 la izquierda</a:t>
            </a:r>
          </a:p>
        </p:txBody>
      </p:sp>
      <p:pic>
        <p:nvPicPr>
          <p:cNvPr id="195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642938"/>
            <a:ext cx="16859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74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204</Words>
  <Application>Microsoft Office PowerPoint</Application>
  <PresentationFormat>On-screen Show (4:3)</PresentationFormat>
  <Paragraphs>41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Países y Banderas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Países y Banderas</dc:title>
  <dc:creator> </dc:creator>
  <cp:lastModifiedBy> </cp:lastModifiedBy>
  <cp:revision>2</cp:revision>
  <dcterms:created xsi:type="dcterms:W3CDTF">2011-07-18T04:57:17Z</dcterms:created>
  <dcterms:modified xsi:type="dcterms:W3CDTF">2011-07-19T06:31:51Z</dcterms:modified>
</cp:coreProperties>
</file>