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1" r:id="rId3"/>
    <p:sldId id="257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1863" autoAdjust="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0021F-0E29-441E-83D4-8B9578983C42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ECC5F-840E-43E0-9B72-19F369958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156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lesson is for students in groups to produce a listening activity for the class to do.  They work in 4s and choosing a flag from the next slide or from the original 6 countries</a:t>
            </a:r>
            <a:r>
              <a:rPr lang="en-GB" baseline="0" dirty="0" smtClean="0"/>
              <a:t> in this unit, they each record their flag description (from memory) individually and then submit their recordings and note of the 4 flags to the teacher (if in an </a:t>
            </a:r>
            <a:r>
              <a:rPr lang="en-GB" baseline="0" dirty="0" err="1" smtClean="0"/>
              <a:t>ICT</a:t>
            </a:r>
            <a:r>
              <a:rPr lang="en-GB" baseline="0" dirty="0" smtClean="0"/>
              <a:t> room, students could combine their recordings in audacity) and make a </a:t>
            </a:r>
            <a:r>
              <a:rPr lang="en-GB" baseline="0" dirty="0" err="1" smtClean="0"/>
              <a:t>PPT</a:t>
            </a:r>
            <a:r>
              <a:rPr lang="en-GB" baseline="0" dirty="0" smtClean="0"/>
              <a:t> slide with the 4 x flags on it and their names at the bottom.  Or the teacher can do this during the lesson whilst students are practising and recording.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BDC42-76E3-4190-92B9-741FD3BC0A7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143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First students will read their flag descriptions to their partners, who will try to draw the flag</a:t>
            </a:r>
            <a:r>
              <a:rPr lang="en-GB" baseline="0" dirty="0" smtClean="0"/>
              <a:t> and note down in English any other details they can understand.  Their partner should also be suggesting the symbolism of the flag as well as just a physical description.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ECC5F-840E-43E0-9B72-19F36995852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668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The flags will be from one of these countries.</a:t>
            </a:r>
            <a:r>
              <a:rPr lang="en-GB" baseline="0" dirty="0" smtClean="0"/>
              <a:t>  You may feel the class needs to have this slide displayed to help them to match what their partner is saying. 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For pairs to do this activity both ways round – listening and speaking – they will probably need 15-20 minutes.</a:t>
            </a:r>
          </a:p>
          <a:p>
            <a:pPr eaLnBrk="1" hangingPunct="1">
              <a:spcBef>
                <a:spcPct val="0"/>
              </a:spcBef>
            </a:pPr>
            <a:endParaRPr lang="en-GB" baseline="0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B55F34B-C1A3-4FD0-9AE3-1BA6C102BF07}" type="slidenum">
              <a:rPr lang="en-US">
                <a:latin typeface="Calibri" pitchFamily="34" charset="0"/>
              </a:rPr>
              <a:pPr eaLnBrk="1" hangingPunct="1"/>
              <a:t>3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baseline="0" dirty="0" smtClean="0"/>
              <a:t>For the remainder of the lesson, the focus is on remembering how to ask the 8 questions that we began the unit with.  </a:t>
            </a:r>
          </a:p>
          <a:p>
            <a:pPr eaLnBrk="1" hangingPunct="1">
              <a:spcBef>
                <a:spcPct val="0"/>
              </a:spcBef>
            </a:pPr>
            <a:endParaRPr lang="en-GB" baseline="0" dirty="0" smtClean="0"/>
          </a:p>
          <a:p>
            <a:pPr eaLnBrk="1" hangingPunct="1">
              <a:spcBef>
                <a:spcPct val="0"/>
              </a:spcBef>
            </a:pPr>
            <a:r>
              <a:rPr lang="en-GB" baseline="0" dirty="0" smtClean="0"/>
              <a:t>Students should refer only to the grid with the 6 x country information on.  </a:t>
            </a:r>
            <a:br>
              <a:rPr lang="en-GB" baseline="0" dirty="0" smtClean="0"/>
            </a:br>
            <a:r>
              <a:rPr lang="en-GB" baseline="0" dirty="0" smtClean="0"/>
              <a:t>For the first 5 minutes, you might feel you want to display the slide with the 8 questions, but make it clear that the goal of the activity is to ask these questions independently.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r>
              <a:rPr lang="en-GB" baseline="0" dirty="0" smtClean="0"/>
              <a:t>Working in a speaking line, students on one side will ask questions about any of the 6 countries.  They will need to make sure that their questions are specific enough.  i.e. </a:t>
            </a:r>
            <a:r>
              <a:rPr lang="en-GB" baseline="0" dirty="0" err="1" smtClean="0"/>
              <a:t>Que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colores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tiene</a:t>
            </a:r>
            <a:r>
              <a:rPr lang="en-GB" baseline="0" dirty="0" smtClean="0"/>
              <a:t> la </a:t>
            </a:r>
            <a:r>
              <a:rPr lang="en-GB" baseline="0" dirty="0" err="1" smtClean="0"/>
              <a:t>bandera</a:t>
            </a:r>
            <a:r>
              <a:rPr lang="en-GB" baseline="0" dirty="0" smtClean="0"/>
              <a:t> is too vague and they would need to add ‘de Bolivia’  etc..</a:t>
            </a:r>
          </a:p>
          <a:p>
            <a:pPr eaLnBrk="1" hangingPunct="1">
              <a:spcBef>
                <a:spcPct val="0"/>
              </a:spcBef>
            </a:pPr>
            <a:endParaRPr lang="en-GB" baseline="0" dirty="0" smtClean="0"/>
          </a:p>
          <a:p>
            <a:pPr eaLnBrk="1" hangingPunct="1">
              <a:spcBef>
                <a:spcPct val="0"/>
              </a:spcBef>
            </a:pPr>
            <a:r>
              <a:rPr lang="en-GB" baseline="0" dirty="0" smtClean="0"/>
              <a:t>Take the questions away and give them 5 more minutes this way around.</a:t>
            </a:r>
          </a:p>
          <a:p>
            <a:pPr eaLnBrk="1" hangingPunct="1">
              <a:spcBef>
                <a:spcPct val="0"/>
              </a:spcBef>
            </a:pPr>
            <a:endParaRPr lang="en-GB" baseline="0" dirty="0" smtClean="0"/>
          </a:p>
          <a:p>
            <a:pPr eaLnBrk="1" hangingPunct="1">
              <a:spcBef>
                <a:spcPct val="0"/>
              </a:spcBef>
            </a:pPr>
            <a:r>
              <a:rPr lang="en-GB" baseline="0" dirty="0" smtClean="0"/>
              <a:t>Then swop over the roles – re-display the questions if needed and do another round of speaking line activity.  Move them on to a new partner any time you feel it’s appropriate.</a:t>
            </a:r>
            <a:br>
              <a:rPr lang="en-GB" baseline="0" dirty="0" smtClean="0"/>
            </a:br>
            <a:r>
              <a:rPr lang="en-GB" baseline="0" dirty="0" smtClean="0"/>
              <a:t/>
            </a:r>
            <a:br>
              <a:rPr lang="en-GB" baseline="0" dirty="0" smtClean="0"/>
            </a:br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BECC5F-840E-43E0-9B72-19F36995852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192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BDC42-76E3-4190-92B9-741FD3BC0A7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41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23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97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8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10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19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46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8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5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4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7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2E10-24DD-47C3-872C-862F0EC4E10A}" type="datetimeFigureOut">
              <a:rPr lang="en-GB" smtClean="0"/>
              <a:t>22/08/2011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60751-A559-497A-AAB1-1B53E8AD0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2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730" y="2708920"/>
            <a:ext cx="7774633" cy="1035546"/>
          </a:xfr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en-GB" sz="7200" dirty="0" err="1" smtClean="0"/>
              <a:t>Países</a:t>
            </a:r>
            <a:r>
              <a:rPr lang="en-GB" sz="7200" dirty="0" smtClean="0"/>
              <a:t> y Banderas</a:t>
            </a:r>
            <a:endParaRPr lang="en-GB" sz="72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8314"/>
            <a:ext cx="1975873" cy="12312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olivi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71"/>
            <a:ext cx="1917636" cy="13103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Peru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468" y="867335"/>
            <a:ext cx="1726292" cy="11813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bandera-de-espan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98" y="4206915"/>
            <a:ext cx="1747088" cy="13103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SaharaOccidental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09173"/>
            <a:ext cx="1998099" cy="13320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ReinoUnido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813" y="4269311"/>
            <a:ext cx="2179702" cy="12479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70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696981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latin typeface="+mn-lt"/>
              </a:rPr>
              <a:t>Objetivos</a:t>
            </a:r>
            <a:r>
              <a:rPr lang="en-GB" sz="2800" dirty="0" smtClean="0">
                <a:latin typeface="+mn-lt"/>
              </a:rPr>
              <a:t>:</a:t>
            </a:r>
          </a:p>
          <a:p>
            <a:endParaRPr lang="en-GB" sz="28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GB" sz="2800" dirty="0" err="1" smtClean="0"/>
              <a:t>Escuchar</a:t>
            </a:r>
            <a:r>
              <a:rPr lang="en-GB" sz="2800" dirty="0" smtClean="0"/>
              <a:t> </a:t>
            </a:r>
            <a:r>
              <a:rPr lang="en-GB" sz="2800" dirty="0" smtClean="0"/>
              <a:t>y responder a un </a:t>
            </a:r>
            <a:r>
              <a:rPr lang="en-GB" sz="2800" dirty="0" err="1" smtClean="0"/>
              <a:t>texto</a:t>
            </a:r>
            <a:endParaRPr lang="en-GB" sz="2800" dirty="0" smtClean="0"/>
          </a:p>
          <a:p>
            <a:pPr marL="285750" indent="-285750">
              <a:buFont typeface="Wingdings" pitchFamily="2" charset="2"/>
              <a:buChar char="§"/>
            </a:pPr>
            <a:r>
              <a:rPr lang="en-GB" sz="2800" dirty="0" err="1" smtClean="0">
                <a:latin typeface="+mn-lt"/>
              </a:rPr>
              <a:t>Repasar</a:t>
            </a:r>
            <a:r>
              <a:rPr lang="en-GB" sz="2800" dirty="0" smtClean="0">
                <a:latin typeface="+mn-lt"/>
              </a:rPr>
              <a:t> – </a:t>
            </a:r>
            <a:r>
              <a:rPr lang="en-GB" sz="2800" dirty="0" err="1" smtClean="0">
                <a:latin typeface="+mn-lt"/>
              </a:rPr>
              <a:t>hablar</a:t>
            </a:r>
            <a:r>
              <a:rPr lang="en-GB" sz="2800" dirty="0" smtClean="0">
                <a:latin typeface="+mn-lt"/>
              </a:rPr>
              <a:t> </a:t>
            </a:r>
            <a:r>
              <a:rPr lang="en-GB" sz="2800" dirty="0" err="1" smtClean="0">
                <a:latin typeface="+mn-lt"/>
              </a:rPr>
              <a:t>sobre</a:t>
            </a:r>
            <a:r>
              <a:rPr lang="en-GB" sz="2800" dirty="0" smtClean="0">
                <a:latin typeface="+mn-lt"/>
              </a:rPr>
              <a:t> los </a:t>
            </a:r>
            <a:r>
              <a:rPr lang="en-GB" sz="2800" dirty="0" err="1" smtClean="0">
                <a:latin typeface="+mn-lt"/>
              </a:rPr>
              <a:t>países</a:t>
            </a:r>
            <a:endParaRPr lang="en-GB" sz="2800" dirty="0">
              <a:latin typeface="+mn-lt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7895"/>
            <a:ext cx="1406558" cy="87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olivi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041" y="1276149"/>
            <a:ext cx="1365102" cy="93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eru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994" y="519538"/>
            <a:ext cx="1228890" cy="8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ndera-de-espan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30080"/>
            <a:ext cx="1243695" cy="93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SaharaOccidental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43" y="3330080"/>
            <a:ext cx="1468734" cy="979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ReinoUnido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041" y="2969363"/>
            <a:ext cx="1551657" cy="888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10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 descr="Venezuela_Bander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286000"/>
            <a:ext cx="2763837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2" descr="Argentin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572000"/>
            <a:ext cx="278606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 descr="Chile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2286000"/>
            <a:ext cx="2881312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Colombia_Bander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4572000"/>
            <a:ext cx="2863850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 descr="Cuba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643438"/>
            <a:ext cx="28575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6" descr="Ecuador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286000"/>
            <a:ext cx="285750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7" descr="ElSalvador_Bandera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142875"/>
            <a:ext cx="25717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8" descr="Guatemala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142875"/>
            <a:ext cx="2643187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9" descr="Mexico_Bandera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28638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3" name="TextBox 10"/>
          <p:cNvSpPr txBox="1">
            <a:spLocks noChangeArrowheads="1"/>
          </p:cNvSpPr>
          <p:nvPr/>
        </p:nvSpPr>
        <p:spPr bwMode="auto">
          <a:xfrm>
            <a:off x="857250" y="1785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México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4" name="TextBox 11"/>
          <p:cNvSpPr txBox="1">
            <a:spLocks noChangeArrowheads="1"/>
          </p:cNvSpPr>
          <p:nvPr/>
        </p:nvSpPr>
        <p:spPr bwMode="auto">
          <a:xfrm>
            <a:off x="3643313" y="1785938"/>
            <a:ext cx="2214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3200" b="1">
                <a:latin typeface="Calibri" pitchFamily="34" charset="0"/>
              </a:rPr>
              <a:t>Guatemala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5" name="TextBox 12"/>
          <p:cNvSpPr txBox="1">
            <a:spLocks noChangeArrowheads="1"/>
          </p:cNvSpPr>
          <p:nvPr/>
        </p:nvSpPr>
        <p:spPr bwMode="auto">
          <a:xfrm>
            <a:off x="6500813" y="1785938"/>
            <a:ext cx="2357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El Salvador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6" name="TextBox 13"/>
          <p:cNvSpPr txBox="1">
            <a:spLocks noChangeArrowheads="1"/>
          </p:cNvSpPr>
          <p:nvPr/>
        </p:nvSpPr>
        <p:spPr bwMode="auto">
          <a:xfrm>
            <a:off x="714375" y="4143375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Ecuador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7" name="TextBox 14"/>
          <p:cNvSpPr txBox="1">
            <a:spLocks noChangeArrowheads="1"/>
          </p:cNvSpPr>
          <p:nvPr/>
        </p:nvSpPr>
        <p:spPr bwMode="auto">
          <a:xfrm>
            <a:off x="3571875" y="4130675"/>
            <a:ext cx="2214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Chile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8" name="TextBox 15"/>
          <p:cNvSpPr txBox="1">
            <a:spLocks noChangeArrowheads="1"/>
          </p:cNvSpPr>
          <p:nvPr/>
        </p:nvSpPr>
        <p:spPr bwMode="auto">
          <a:xfrm>
            <a:off x="6429375" y="4071938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Venezuela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49" name="TextBox 16"/>
          <p:cNvSpPr txBox="1">
            <a:spLocks noChangeArrowheads="1"/>
          </p:cNvSpPr>
          <p:nvPr/>
        </p:nvSpPr>
        <p:spPr bwMode="auto">
          <a:xfrm>
            <a:off x="785813" y="6357938"/>
            <a:ext cx="1571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Cuba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50" name="TextBox 17"/>
          <p:cNvSpPr txBox="1">
            <a:spLocks noChangeArrowheads="1"/>
          </p:cNvSpPr>
          <p:nvPr/>
        </p:nvSpPr>
        <p:spPr bwMode="auto">
          <a:xfrm>
            <a:off x="3571875" y="6402388"/>
            <a:ext cx="22145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Colombia</a:t>
            </a:r>
            <a:endParaRPr lang="en-US" sz="3200" b="1">
              <a:latin typeface="Calibri" pitchFamily="34" charset="0"/>
            </a:endParaRPr>
          </a:p>
        </p:txBody>
      </p:sp>
      <p:sp>
        <p:nvSpPr>
          <p:cNvPr id="18451" name="TextBox 18"/>
          <p:cNvSpPr txBox="1">
            <a:spLocks noChangeArrowheads="1"/>
          </p:cNvSpPr>
          <p:nvPr/>
        </p:nvSpPr>
        <p:spPr bwMode="auto">
          <a:xfrm>
            <a:off x="6429375" y="6345238"/>
            <a:ext cx="23574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3200" b="1">
                <a:latin typeface="Calibri" pitchFamily="34" charset="0"/>
              </a:rPr>
              <a:t>Argentina</a:t>
            </a:r>
            <a:endParaRPr lang="en-US" sz="32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02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04664"/>
            <a:ext cx="2888833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Bolivia_bander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58420"/>
            <a:ext cx="2587944" cy="176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 descr="Peru_bandera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77" y="2404344"/>
            <a:ext cx="2785380" cy="19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bandera-de-espana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884" y="2348880"/>
            <a:ext cx="2639172" cy="1979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SaharaOccidental_bandera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62" y="4487709"/>
            <a:ext cx="2742009" cy="182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ReinoUnido_bander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3079" y="4487709"/>
            <a:ext cx="2742010" cy="182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21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:\Resources\Development\NewSecCurricDevelopment\Describing pictures\questn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357313"/>
            <a:ext cx="3024187" cy="278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85750" y="285750"/>
            <a:ext cx="5214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¿Qué colores tiene la bandera?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85750" y="928688"/>
            <a:ext cx="5214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¿En qué continente está?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285750" y="1609725"/>
            <a:ext cx="5214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¿Con qué países limita?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2" name="TextBox 3"/>
          <p:cNvSpPr txBox="1">
            <a:spLocks noChangeArrowheads="1"/>
          </p:cNvSpPr>
          <p:nvPr/>
        </p:nvSpPr>
        <p:spPr bwMode="auto">
          <a:xfrm>
            <a:off x="285750" y="2357438"/>
            <a:ext cx="5214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¿Cuántos habitantes hay/tiene?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3" name="TextBox 3"/>
          <p:cNvSpPr txBox="1">
            <a:spLocks noChangeArrowheads="1"/>
          </p:cNvSpPr>
          <p:nvPr/>
        </p:nvSpPr>
        <p:spPr bwMode="auto">
          <a:xfrm>
            <a:off x="285750" y="3143250"/>
            <a:ext cx="5214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¿Cuál es la capital?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4" name="TextBox 3"/>
          <p:cNvSpPr txBox="1">
            <a:spLocks noChangeArrowheads="1"/>
          </p:cNvSpPr>
          <p:nvPr/>
        </p:nvSpPr>
        <p:spPr bwMode="auto">
          <a:xfrm>
            <a:off x="285750" y="3857625"/>
            <a:ext cx="5214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¿Qué idiomas hablan?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5" name="TextBox 3"/>
          <p:cNvSpPr txBox="1">
            <a:spLocks noChangeArrowheads="1"/>
          </p:cNvSpPr>
          <p:nvPr/>
        </p:nvSpPr>
        <p:spPr bwMode="auto">
          <a:xfrm>
            <a:off x="285750" y="4572000"/>
            <a:ext cx="52149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¿Cuál es la expectativa de vida para los hombres/ para las mujeres?</a:t>
            </a:r>
            <a:endParaRPr lang="en-US" sz="2400" b="1">
              <a:latin typeface="Calibri" pitchFamily="34" charset="0"/>
            </a:endParaRPr>
          </a:p>
        </p:txBody>
      </p:sp>
      <p:sp>
        <p:nvSpPr>
          <p:cNvPr id="4106" name="TextBox 3"/>
          <p:cNvSpPr txBox="1">
            <a:spLocks noChangeArrowheads="1"/>
          </p:cNvSpPr>
          <p:nvPr/>
        </p:nvSpPr>
        <p:spPr bwMode="auto">
          <a:xfrm>
            <a:off x="357188" y="5643563"/>
            <a:ext cx="6072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400" b="1">
                <a:latin typeface="Calibri" pitchFamily="34" charset="0"/>
              </a:rPr>
              <a:t>¿Cómo se llama la moneda de este país?</a:t>
            </a:r>
            <a:endParaRPr lang="en-US" sz="24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0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328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Países y Banderas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Países y Banderas</dc:title>
  <dc:creator> </dc:creator>
  <cp:lastModifiedBy> </cp:lastModifiedBy>
  <cp:revision>4</cp:revision>
  <dcterms:created xsi:type="dcterms:W3CDTF">2011-07-18T04:57:17Z</dcterms:created>
  <dcterms:modified xsi:type="dcterms:W3CDTF">2011-08-22T08:53:49Z</dcterms:modified>
</cp:coreProperties>
</file>