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02" r:id="rId2"/>
    <p:sldId id="303" r:id="rId3"/>
    <p:sldId id="304" r:id="rId4"/>
    <p:sldId id="305" r:id="rId5"/>
    <p:sldId id="306" r:id="rId6"/>
    <p:sldId id="307" r:id="rId7"/>
    <p:sldId id="308" r:id="rId8"/>
    <p:sldId id="309"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888" autoAdjust="0"/>
  </p:normalViewPr>
  <p:slideViewPr>
    <p:cSldViewPr>
      <p:cViewPr varScale="1">
        <p:scale>
          <a:sx n="40" d="100"/>
          <a:sy n="4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5A60A8-FC1B-4BA0-9ACE-FEB9DE9DBDD1}" type="datetimeFigureOut">
              <a:rPr lang="en-GB" smtClean="0"/>
              <a:t>17/09/2011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0058DD-9EFC-4429-8E44-DC98DA2F84FC}" type="slidenum">
              <a:rPr lang="en-GB" smtClean="0"/>
              <a:t>‹#›</a:t>
            </a:fld>
            <a:endParaRPr lang="en-GB"/>
          </a:p>
        </p:txBody>
      </p:sp>
    </p:spTree>
    <p:extLst>
      <p:ext uri="{BB962C8B-B14F-4D97-AF65-F5344CB8AC3E}">
        <p14:creationId xmlns:p14="http://schemas.microsoft.com/office/powerpoint/2010/main" val="1735106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Use this slide to elicit prior knowledge in Spanish.</a:t>
            </a:r>
          </a:p>
          <a:p>
            <a:r>
              <a:rPr lang="en-GB" dirty="0" smtClean="0"/>
              <a:t>See which countries they can</a:t>
            </a:r>
            <a:r>
              <a:rPr lang="en-GB" baseline="0" dirty="0" smtClean="0"/>
              <a:t> recognise.  </a:t>
            </a:r>
            <a:br>
              <a:rPr lang="en-GB" baseline="0" dirty="0" smtClean="0"/>
            </a:br>
            <a:r>
              <a:rPr lang="en-GB" baseline="0" dirty="0" smtClean="0"/>
              <a:t>See if they can tell you the continents.</a:t>
            </a:r>
            <a:br>
              <a:rPr lang="en-GB" baseline="0" dirty="0" smtClean="0"/>
            </a:br>
            <a:r>
              <a:rPr lang="en-GB" baseline="0" dirty="0" smtClean="0"/>
              <a:t>Ask what languages they speak there.  </a:t>
            </a:r>
            <a:br>
              <a:rPr lang="en-GB" baseline="0" dirty="0" smtClean="0"/>
            </a:br>
            <a:r>
              <a:rPr lang="en-GB" baseline="0" dirty="0" smtClean="0"/>
              <a:t/>
            </a:r>
            <a:br>
              <a:rPr lang="en-GB" baseline="0" dirty="0" smtClean="0"/>
            </a:br>
            <a:r>
              <a:rPr lang="en-GB" baseline="0" dirty="0" smtClean="0"/>
              <a:t/>
            </a:r>
            <a:br>
              <a:rPr lang="en-GB" baseline="0" dirty="0" smtClean="0"/>
            </a:b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1</a:t>
            </a:fld>
            <a:endParaRPr lang="en-US"/>
          </a:p>
        </p:txBody>
      </p:sp>
    </p:spTree>
    <p:extLst>
      <p:ext uri="{BB962C8B-B14F-4D97-AF65-F5344CB8AC3E}">
        <p14:creationId xmlns:p14="http://schemas.microsoft.com/office/powerpoint/2010/main" val="3465143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1. Beginning of answers for low ability pupils.  Use if necessary only.</a:t>
            </a:r>
          </a:p>
        </p:txBody>
      </p:sp>
      <p:sp>
        <p:nvSpPr>
          <p:cNvPr id="2560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979A7B48-BB13-4597-9B19-11246E7D9E85}" type="slidenum">
              <a:rPr lang="en-US" sz="1200">
                <a:solidFill>
                  <a:srgbClr val="000000"/>
                </a:solidFill>
              </a:rPr>
              <a:pPr algn="r" eaLnBrk="1" hangingPunct="1"/>
              <a:t>12</a:t>
            </a:fld>
            <a:endParaRPr lang="en-US" sz="120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Answers</a:t>
            </a:r>
          </a:p>
          <a:p>
            <a:pPr eaLnBrk="1" hangingPunct="1">
              <a:spcBef>
                <a:spcPct val="0"/>
              </a:spcBef>
            </a:pPr>
            <a:r>
              <a:rPr lang="en-US" smtClean="0">
                <a:latin typeface="Arial" pitchFamily="34" charset="0"/>
              </a:rPr>
              <a:t>1. What color is the "Y" on this flag? </a:t>
            </a:r>
            <a:r>
              <a:rPr lang="en-US" u="sng" smtClean="0">
                <a:latin typeface="Arial" pitchFamily="34" charset="0"/>
              </a:rPr>
              <a:t>green</a:t>
            </a:r>
            <a:r>
              <a:rPr lang="en-US" smtClean="0">
                <a:latin typeface="Arial" pitchFamily="34" charset="0"/>
              </a:rPr>
              <a:t> </a:t>
            </a:r>
          </a:p>
          <a:p>
            <a:pPr eaLnBrk="1" hangingPunct="1">
              <a:spcBef>
                <a:spcPct val="0"/>
              </a:spcBef>
            </a:pPr>
            <a:r>
              <a:rPr lang="en-US" smtClean="0">
                <a:latin typeface="Arial" pitchFamily="34" charset="0"/>
              </a:rPr>
              <a:t>2. What does the "Y" on this flag represent? </a:t>
            </a:r>
            <a:br>
              <a:rPr lang="en-US" smtClean="0">
                <a:latin typeface="Arial" pitchFamily="34" charset="0"/>
              </a:rPr>
            </a:br>
            <a:r>
              <a:rPr lang="en-US" u="sng" smtClean="0">
                <a:latin typeface="Arial" pitchFamily="34" charset="0"/>
              </a:rPr>
              <a:t>the union of many groups of people in South Africa</a:t>
            </a:r>
            <a:r>
              <a:rPr lang="en-US" smtClean="0">
                <a:latin typeface="Arial" pitchFamily="34" charset="0"/>
              </a:rPr>
              <a:t> </a:t>
            </a:r>
          </a:p>
          <a:p>
            <a:pPr eaLnBrk="1" hangingPunct="1">
              <a:spcBef>
                <a:spcPct val="0"/>
              </a:spcBef>
            </a:pPr>
            <a:r>
              <a:rPr lang="en-US" smtClean="0">
                <a:latin typeface="Arial" pitchFamily="34" charset="0"/>
              </a:rPr>
              <a:t>3. What other colors are in this flag? </a:t>
            </a:r>
            <a:br>
              <a:rPr lang="en-US" smtClean="0">
                <a:latin typeface="Arial" pitchFamily="34" charset="0"/>
              </a:rPr>
            </a:br>
            <a:r>
              <a:rPr lang="en-US" u="sng" smtClean="0">
                <a:latin typeface="Arial" pitchFamily="34" charset="0"/>
              </a:rPr>
              <a:t>red, blue, black, yellow, and white</a:t>
            </a:r>
            <a:r>
              <a:rPr lang="en-US" smtClean="0">
                <a:latin typeface="Arial" pitchFamily="34" charset="0"/>
              </a:rPr>
              <a:t> </a:t>
            </a:r>
          </a:p>
          <a:p>
            <a:pPr eaLnBrk="1" hangingPunct="1">
              <a:spcBef>
                <a:spcPct val="0"/>
              </a:spcBef>
            </a:pPr>
            <a:r>
              <a:rPr lang="en-US" smtClean="0">
                <a:latin typeface="Arial" pitchFamily="34" charset="0"/>
              </a:rPr>
              <a:t>4. What do the many colors in flag represent? </a:t>
            </a:r>
            <a:br>
              <a:rPr lang="en-US" smtClean="0">
                <a:latin typeface="Arial" pitchFamily="34" charset="0"/>
              </a:rPr>
            </a:br>
            <a:r>
              <a:rPr lang="en-US" u="sng" smtClean="0">
                <a:latin typeface="Arial" pitchFamily="34" charset="0"/>
              </a:rPr>
              <a:t>the rainbow of people in South Africa</a:t>
            </a:r>
            <a:r>
              <a:rPr lang="en-US" smtClean="0">
                <a:latin typeface="Arial" pitchFamily="34" charset="0"/>
              </a:rPr>
              <a:t> </a:t>
            </a:r>
          </a:p>
          <a:p>
            <a:pPr eaLnBrk="1" hangingPunct="1">
              <a:spcBef>
                <a:spcPct val="0"/>
              </a:spcBef>
            </a:pPr>
            <a:r>
              <a:rPr lang="en-US" smtClean="0">
                <a:latin typeface="Arial" pitchFamily="34" charset="0"/>
              </a:rPr>
              <a:t>5. When was this flag adopted? </a:t>
            </a:r>
            <a:r>
              <a:rPr lang="en-US" u="sng" smtClean="0">
                <a:latin typeface="Arial" pitchFamily="34" charset="0"/>
              </a:rPr>
              <a:t>April 27, 1994</a:t>
            </a:r>
            <a:endParaRPr lang="en-US" smtClean="0">
              <a:latin typeface="Arial" pitchFamily="34" charset="0"/>
            </a:endParaRPr>
          </a:p>
          <a:p>
            <a:pPr eaLnBrk="1" hangingPunct="1">
              <a:spcBef>
                <a:spcPct val="0"/>
              </a:spcBef>
            </a:pPr>
            <a:endParaRPr lang="en-US" smtClean="0"/>
          </a:p>
        </p:txBody>
      </p:sp>
      <p:sp>
        <p:nvSpPr>
          <p:cNvPr id="26628"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09A481D6-217D-4B68-B662-D219435CAE61}" type="slidenum">
              <a:rPr lang="en-US" sz="1200"/>
              <a:pPr algn="r" eaLnBrk="1" hangingPunct="1"/>
              <a:t>13</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b="1" dirty="0" smtClean="0"/>
              <a:t>Students</a:t>
            </a:r>
            <a:r>
              <a:rPr lang="en-GB" b="1" baseline="0" dirty="0" smtClean="0"/>
              <a:t> are going to work </a:t>
            </a:r>
            <a:r>
              <a:rPr lang="en-GB" b="1" baseline="0" smtClean="0"/>
              <a:t>in their groups </a:t>
            </a:r>
            <a:r>
              <a:rPr lang="en-GB" b="1" baseline="0" dirty="0" smtClean="0"/>
              <a:t>again and they are going to use the text to fill in the table.  Then  students will travel to different groups and collect the information from the other groups to complete their table.  </a:t>
            </a:r>
            <a:endParaRPr lang="en-GB" b="1" dirty="0" smtClean="0"/>
          </a:p>
          <a:p>
            <a:pPr eaLnBrk="1" hangingPunct="1">
              <a:spcBef>
                <a:spcPct val="0"/>
              </a:spcBef>
            </a:pPr>
            <a:endParaRPr lang="en-GB" b="1" dirty="0" smtClean="0"/>
          </a:p>
          <a:p>
            <a:pPr eaLnBrk="1" hangingPunct="1">
              <a:spcBef>
                <a:spcPct val="0"/>
              </a:spcBef>
            </a:pPr>
            <a:r>
              <a:rPr lang="en-GB" b="1" dirty="0" smtClean="0"/>
              <a:t>Example Internet Citation for your Bibliography</a:t>
            </a:r>
            <a:endParaRPr lang="en-US" dirty="0" smtClean="0"/>
          </a:p>
          <a:p>
            <a:pPr eaLnBrk="1" hangingPunct="1">
              <a:spcBef>
                <a:spcPct val="0"/>
              </a:spcBef>
            </a:pPr>
            <a:r>
              <a:rPr lang="en-GB" u="sng" dirty="0" err="1" smtClean="0"/>
              <a:t>CountryReports</a:t>
            </a:r>
            <a:r>
              <a:rPr lang="en-GB" dirty="0" smtClean="0"/>
              <a:t>. 2011. Published by </a:t>
            </a:r>
            <a:r>
              <a:rPr lang="en-GB" dirty="0" err="1" smtClean="0"/>
              <a:t>CountryReports</a:t>
            </a:r>
            <a:r>
              <a:rPr lang="en-GB" dirty="0" smtClean="0"/>
              <a:t>.</a:t>
            </a:r>
            <a:endParaRPr lang="en-US" dirty="0" smtClean="0"/>
          </a:p>
          <a:p>
            <a:pPr eaLnBrk="1" hangingPunct="1">
              <a:spcBef>
                <a:spcPct val="0"/>
              </a:spcBef>
            </a:pPr>
            <a:r>
              <a:rPr lang="en-GB" dirty="0" smtClean="0"/>
              <a:t> &lt;</a:t>
            </a:r>
            <a:r>
              <a:rPr lang="en-GB" dirty="0" err="1" smtClean="0"/>
              <a:t>lunes</a:t>
            </a:r>
            <a:r>
              <a:rPr lang="en-GB" dirty="0" smtClean="0"/>
              <a:t>, 21 de </a:t>
            </a:r>
            <a:r>
              <a:rPr lang="en-GB" dirty="0" err="1" smtClean="0"/>
              <a:t>febrero</a:t>
            </a:r>
            <a:r>
              <a:rPr lang="en-GB" dirty="0" smtClean="0"/>
              <a:t> de 2011&gt;. &lt;http://www.countryreports.org&gt;.</a:t>
            </a:r>
            <a:endParaRPr lang="en-US" dirty="0" smtClean="0"/>
          </a:p>
          <a:p>
            <a:pPr eaLnBrk="1" hangingPunct="1">
              <a:spcBef>
                <a:spcPct val="0"/>
              </a:spcBef>
            </a:pPr>
            <a:r>
              <a:rPr lang="en-GB" dirty="0" smtClean="0"/>
              <a:t> </a:t>
            </a:r>
            <a:endParaRPr lang="en-US" dirty="0" smtClean="0"/>
          </a:p>
          <a:p>
            <a:pPr eaLnBrk="1" hangingPunct="1">
              <a:spcBef>
                <a:spcPct val="0"/>
              </a:spcBef>
            </a:pPr>
            <a:r>
              <a:rPr lang="en-GB" b="1" dirty="0" smtClean="0"/>
              <a:t>MLA Citation Example 7th Edition</a:t>
            </a:r>
            <a:endParaRPr lang="en-US" dirty="0" smtClean="0"/>
          </a:p>
          <a:p>
            <a:pPr eaLnBrk="1" hangingPunct="1">
              <a:spcBef>
                <a:spcPct val="0"/>
              </a:spcBef>
            </a:pPr>
            <a:r>
              <a:rPr lang="es-ES_tradnl" dirty="0" smtClean="0"/>
              <a:t>“Andorra Información de la bandera ” </a:t>
            </a:r>
            <a:r>
              <a:rPr lang="es-ES_tradnl" i="1" dirty="0" err="1" smtClean="0"/>
              <a:t>CountryReports</a:t>
            </a:r>
            <a:r>
              <a:rPr lang="es-ES_tradnl" dirty="0" smtClean="0"/>
              <a:t>. </a:t>
            </a:r>
            <a:r>
              <a:rPr lang="en-GB" dirty="0" err="1" smtClean="0"/>
              <a:t>CountryReports</a:t>
            </a:r>
            <a:r>
              <a:rPr lang="en-GB" dirty="0" smtClean="0"/>
              <a:t>, 2011. Web 21 </a:t>
            </a:r>
            <a:r>
              <a:rPr lang="en-GB" dirty="0" err="1" smtClean="0"/>
              <a:t>feb.</a:t>
            </a:r>
            <a:r>
              <a:rPr lang="en-GB" dirty="0" smtClean="0"/>
              <a:t> 2011. </a:t>
            </a:r>
            <a:endParaRPr lang="en-US" dirty="0" smtClean="0"/>
          </a:p>
          <a:p>
            <a:pPr eaLnBrk="1" hangingPunct="1">
              <a:spcBef>
                <a:spcPct val="0"/>
              </a:spcBef>
            </a:pPr>
            <a:r>
              <a:rPr lang="en-GB" dirty="0" smtClean="0"/>
              <a:t> </a:t>
            </a:r>
            <a:endParaRPr lang="en-US" dirty="0" smtClean="0"/>
          </a:p>
          <a:p>
            <a:pPr eaLnBrk="1" hangingPunct="1">
              <a:spcBef>
                <a:spcPct val="0"/>
              </a:spcBef>
            </a:pPr>
            <a:r>
              <a:rPr lang="en-GB" b="1" dirty="0" err="1" smtClean="0"/>
              <a:t>APA</a:t>
            </a:r>
            <a:r>
              <a:rPr lang="en-GB" b="1" dirty="0" smtClean="0"/>
              <a:t> Citation Example for your Bibliography</a:t>
            </a:r>
            <a:endParaRPr lang="en-US" dirty="0" smtClean="0"/>
          </a:p>
          <a:p>
            <a:pPr eaLnBrk="1" hangingPunct="1">
              <a:spcBef>
                <a:spcPct val="0"/>
              </a:spcBef>
            </a:pPr>
            <a:r>
              <a:rPr lang="es-ES_tradnl" dirty="0" err="1" smtClean="0"/>
              <a:t>CountryReports</a:t>
            </a:r>
            <a:r>
              <a:rPr lang="es-ES_tradnl" dirty="0" smtClean="0"/>
              <a:t> (2011) </a:t>
            </a:r>
            <a:r>
              <a:rPr lang="es-ES_tradnl" i="1" dirty="0" smtClean="0"/>
              <a:t>&lt;Andorra Información de la bandera &gt;</a:t>
            </a:r>
            <a:r>
              <a:rPr lang="es-ES_tradnl" dirty="0" smtClean="0"/>
              <a:t>[</a:t>
            </a:r>
            <a:r>
              <a:rPr lang="es-ES_tradnl" dirty="0" err="1" smtClean="0"/>
              <a:t>Electronic</a:t>
            </a:r>
            <a:r>
              <a:rPr lang="es-ES_tradnl" dirty="0" smtClean="0"/>
              <a:t> </a:t>
            </a:r>
            <a:r>
              <a:rPr lang="es-ES_tradnl" dirty="0" err="1" smtClean="0"/>
              <a:t>version</a:t>
            </a:r>
            <a:r>
              <a:rPr lang="es-ES_tradnl" dirty="0" smtClean="0"/>
              <a:t>]. </a:t>
            </a:r>
            <a:br>
              <a:rPr lang="es-ES_tradnl" dirty="0" smtClean="0"/>
            </a:br>
            <a:r>
              <a:rPr lang="es-ES_tradnl" dirty="0" err="1" smtClean="0"/>
              <a:t>Retrieved</a:t>
            </a:r>
            <a:r>
              <a:rPr lang="es-ES_tradnl" dirty="0" smtClean="0"/>
              <a:t> &lt;lunes, 21 de febrero de 2011&gt;, </a:t>
            </a:r>
            <a:r>
              <a:rPr lang="es-ES_tradnl" dirty="0" err="1" smtClean="0"/>
              <a:t>from</a:t>
            </a:r>
            <a:r>
              <a:rPr lang="es-ES_tradnl" dirty="0" smtClean="0"/>
              <a:t> http://www.countryreports.org/flags/flags.aspx?countryid=5&amp;countryname=Andorra </a:t>
            </a:r>
            <a:endParaRPr lang="en-US" dirty="0" smtClean="0"/>
          </a:p>
          <a:p>
            <a:pPr eaLnBrk="1" hangingPunct="1">
              <a:spcBef>
                <a:spcPct val="0"/>
              </a:spcBef>
            </a:pPr>
            <a:endParaRPr lang="en-US" dirty="0"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D5D55C3-26B3-4B39-8E82-D71DA68E874B}" type="slidenum">
              <a:rPr lang="en-US">
                <a:latin typeface="Calibri" pitchFamily="34" charset="0"/>
              </a:rPr>
              <a:pPr eaLnBrk="1" hangingPunct="1"/>
              <a:t>14</a:t>
            </a:fld>
            <a:endParaRPr 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Bolivia</a:t>
            </a: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B480179-65C2-4CBC-8B19-DD80A5C84658}" type="slidenum">
              <a:rPr lang="en-US">
                <a:latin typeface="Calibri" pitchFamily="34" charset="0"/>
              </a:rPr>
              <a:pPr eaLnBrk="1" hangingPunct="1"/>
              <a:t>15</a:t>
            </a:fld>
            <a:endParaRPr 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Peru</a:t>
            </a:r>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706939A-9958-43F3-8546-E588AF59F9F8}" type="slidenum">
              <a:rPr lang="en-US">
                <a:latin typeface="Calibri" pitchFamily="34" charset="0"/>
              </a:rPr>
              <a:pPr eaLnBrk="1" hangingPunct="1"/>
              <a:t>16</a:t>
            </a:fld>
            <a:endParaRPr 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Spain</a:t>
            </a:r>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A311104-A4F8-49CC-9D08-5420094BFFD3}" type="slidenum">
              <a:rPr lang="en-US">
                <a:latin typeface="Calibri" pitchFamily="34" charset="0"/>
              </a:rPr>
              <a:pPr eaLnBrk="1" hangingPunct="1"/>
              <a:t>17</a:t>
            </a:fld>
            <a:endParaRPr lang="en-US">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Western Sahara</a:t>
            </a: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64A855E-B427-467A-819D-604C61594096}" type="slidenum">
              <a:rPr lang="en-US">
                <a:latin typeface="Calibri" pitchFamily="34" charset="0"/>
              </a:rPr>
              <a:pPr eaLnBrk="1" hangingPunct="1"/>
              <a:t>18</a:t>
            </a:fld>
            <a:endParaRPr 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the UK</a:t>
            </a:r>
            <a:endParaRPr lang="en-US" smtClean="0"/>
          </a:p>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D8BDC71-C4A9-4663-9CB9-C970BE99939A}" type="slidenum">
              <a:rPr lang="en-US">
                <a:latin typeface="Calibri" pitchFamily="34" charset="0"/>
              </a:rPr>
              <a:pPr eaLnBrk="1" hangingPunct="1"/>
              <a:t>19</a:t>
            </a:fld>
            <a:endParaRPr lang="en-US">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To be printed on A5 size for students working on Andorra</a:t>
            </a:r>
            <a:endParaRPr lang="en-US" smtClean="0"/>
          </a:p>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9147776-40A7-4BC2-92F3-E4C218AB2AD6}" type="slidenum">
              <a:rPr lang="en-US">
                <a:latin typeface="Calibri" pitchFamily="34" charset="0"/>
              </a:rPr>
              <a:pPr eaLnBrk="1" hangingPunct="1"/>
              <a:t>20</a:t>
            </a:fld>
            <a:endParaRPr 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Students choose one of these flags and write a short description of it.  They will read their description to a partner who will try to draw the flag correctly.</a:t>
            </a:r>
            <a:endParaRPr 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B55F34B-C1A3-4FD0-9AE3-1BA6C102BF07}" type="slidenum">
              <a:rPr lang="en-US">
                <a:latin typeface="Calibri" pitchFamily="34" charset="0"/>
              </a:rPr>
              <a:pPr eaLnBrk="1" hangingPunct="1"/>
              <a:t>21</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3</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Smaller copies of all</a:t>
            </a:r>
            <a:r>
              <a:rPr lang="en-GB" baseline="0" dirty="0" smtClean="0"/>
              <a:t> the texts</a:t>
            </a:r>
            <a:endParaRPr lang="en-GB" dirty="0"/>
          </a:p>
        </p:txBody>
      </p:sp>
      <p:sp>
        <p:nvSpPr>
          <p:cNvPr id="4" name="Slide Number Placeholder 3"/>
          <p:cNvSpPr>
            <a:spLocks noGrp="1"/>
          </p:cNvSpPr>
          <p:nvPr>
            <p:ph type="sldNum" sz="quarter" idx="10"/>
          </p:nvPr>
        </p:nvSpPr>
        <p:spPr/>
        <p:txBody>
          <a:bodyPr/>
          <a:lstStyle/>
          <a:p>
            <a:fld id="{E0CA0C1C-F082-4EA2-B07E-6ED703BC287B}" type="slidenum">
              <a:rPr lang="en-US" smtClean="0"/>
              <a:pPr/>
              <a:t>23</a:t>
            </a:fld>
            <a:endParaRPr lang="en-US"/>
          </a:p>
        </p:txBody>
      </p:sp>
    </p:spTree>
    <p:extLst>
      <p:ext uri="{BB962C8B-B14F-4D97-AF65-F5344CB8AC3E}">
        <p14:creationId xmlns:p14="http://schemas.microsoft.com/office/powerpoint/2010/main" val="2148932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Questions teacher will ask.  </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4</a:t>
            </a:fld>
            <a:endParaRPr lang="en-US"/>
          </a:p>
        </p:txBody>
      </p:sp>
    </p:spTree>
    <p:extLst>
      <p:ext uri="{BB962C8B-B14F-4D97-AF65-F5344CB8AC3E}">
        <p14:creationId xmlns:p14="http://schemas.microsoft.com/office/powerpoint/2010/main" val="636841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for them to make</a:t>
            </a:r>
            <a:r>
              <a:rPr lang="en-GB" baseline="0" dirty="0" smtClean="0"/>
              <a:t> sure they have the correct information on each country.  They will need this for comparisons next lesson.</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5</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Questions teacher will ask.  </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6</a:t>
            </a:fld>
            <a:endParaRPr lang="en-US"/>
          </a:p>
        </p:txBody>
      </p:sp>
    </p:spTree>
    <p:extLst>
      <p:ext uri="{BB962C8B-B14F-4D97-AF65-F5344CB8AC3E}">
        <p14:creationId xmlns:p14="http://schemas.microsoft.com/office/powerpoint/2010/main" val="636841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Slide for them to make</a:t>
            </a:r>
            <a:r>
              <a:rPr lang="en-GB" baseline="0" dirty="0" smtClean="0"/>
              <a:t> sure they have the correct information on each country.  They will need this for comparisons next lesson.</a:t>
            </a:r>
            <a:endParaRPr lang="en-GB" dirty="0"/>
          </a:p>
        </p:txBody>
      </p:sp>
      <p:sp>
        <p:nvSpPr>
          <p:cNvPr id="4" name="Slide Number Placeholder 3"/>
          <p:cNvSpPr>
            <a:spLocks noGrp="1"/>
          </p:cNvSpPr>
          <p:nvPr>
            <p:ph type="sldNum" sz="quarter" idx="10"/>
          </p:nvPr>
        </p:nvSpPr>
        <p:spPr/>
        <p:txBody>
          <a:bodyPr/>
          <a:lstStyle/>
          <a:p>
            <a:pPr>
              <a:defRPr/>
            </a:pPr>
            <a:fld id="{4AEBDC42-76E3-4190-92B9-741FD3BC0A79}" type="slidenum">
              <a:rPr lang="en-US" smtClean="0"/>
              <a:pPr>
                <a:defRPr/>
              </a:pPr>
              <a:t>7</a:t>
            </a:fld>
            <a:endParaRPr lang="en-US"/>
          </a:p>
        </p:txBody>
      </p:sp>
    </p:spTree>
    <p:extLst>
      <p:ext uri="{BB962C8B-B14F-4D97-AF65-F5344CB8AC3E}">
        <p14:creationId xmlns:p14="http://schemas.microsoft.com/office/powerpoint/2010/main" val="2322884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Give a print out and see if students can colour it correctly</a:t>
            </a:r>
            <a:endParaRPr lang="en-US" smtClean="0"/>
          </a:p>
        </p:txBody>
      </p:sp>
      <p:sp>
        <p:nvSpPr>
          <p:cNvPr id="2253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71F42E19-EA86-44CE-A956-F6AA3AB83261}" type="slidenum">
              <a:rPr lang="en-US" sz="1200"/>
              <a:pPr algn="r" eaLnBrk="1" hangingPunct="1"/>
              <a:t>9</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Let them look at the flag for 30 seconds, then move to following slide to see how many of the questions we can answer and if they can identify the colours correctly on the b/w version.</a:t>
            </a: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0EF2F9B-B884-411C-B97D-C14480D842FE}" type="slidenum">
              <a:rPr lang="en-US">
                <a:latin typeface="Calibri" pitchFamily="34" charset="0"/>
              </a:rPr>
              <a:pPr eaLnBrk="1" hangingPunct="1"/>
              <a:t>10</a:t>
            </a:fld>
            <a:endParaRPr 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Look at the flag information on the following slide in detail and answer these questions. Go through the questions with the class to make sure they know what they mean.  They will need this slide printed off A5 size.  Then read the information on the following slide through with them and work together to identify the answers.  They will be doing their own independent reading activity soon in groups.  </a:t>
            </a:r>
            <a:endParaRPr lang="en-US" smtClean="0"/>
          </a:p>
        </p:txBody>
      </p:sp>
      <p:sp>
        <p:nvSpPr>
          <p:cNvPr id="2458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eaLnBrk="1" hangingPunct="1"/>
            <a:fld id="{63036066-FCF8-4CD8-BEBC-BC1E65890DCA}" type="slidenum">
              <a:rPr lang="en-US" sz="1200"/>
              <a:pPr algn="r" eaLnBrk="1" hangingPunct="1"/>
              <a:t>11</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EE8FEB2-6842-4732-BE33-3A2300E3E30E}" type="datetimeFigureOut">
              <a:rPr lang="en-GB" smtClean="0"/>
              <a:t>17/09/2011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3200393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E8FEB2-6842-4732-BE33-3A2300E3E30E}" type="datetimeFigureOut">
              <a:rPr lang="en-GB" smtClean="0"/>
              <a:t>17/09/2011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157473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E8FEB2-6842-4732-BE33-3A2300E3E30E}" type="datetimeFigureOut">
              <a:rPr lang="en-GB" smtClean="0"/>
              <a:t>17/09/2011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143605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E8FEB2-6842-4732-BE33-3A2300E3E30E}" type="datetimeFigureOut">
              <a:rPr lang="en-GB" smtClean="0"/>
              <a:t>17/09/2011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305134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E8FEB2-6842-4732-BE33-3A2300E3E30E}" type="datetimeFigureOut">
              <a:rPr lang="en-GB" smtClean="0"/>
              <a:t>17/09/2011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2951673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EE8FEB2-6842-4732-BE33-3A2300E3E30E}" type="datetimeFigureOut">
              <a:rPr lang="en-GB" smtClean="0"/>
              <a:t>17/09/2011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299145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EE8FEB2-6842-4732-BE33-3A2300E3E30E}" type="datetimeFigureOut">
              <a:rPr lang="en-GB" smtClean="0"/>
              <a:t>17/09/2011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2055845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EE8FEB2-6842-4732-BE33-3A2300E3E30E}" type="datetimeFigureOut">
              <a:rPr lang="en-GB" smtClean="0"/>
              <a:t>17/09/2011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253176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8FEB2-6842-4732-BE33-3A2300E3E30E}" type="datetimeFigureOut">
              <a:rPr lang="en-GB" smtClean="0"/>
              <a:t>17/09/2011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1887469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8FEB2-6842-4732-BE33-3A2300E3E30E}" type="datetimeFigureOut">
              <a:rPr lang="en-GB" smtClean="0"/>
              <a:t>17/09/2011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2464458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8FEB2-6842-4732-BE33-3A2300E3E30E}" type="datetimeFigureOut">
              <a:rPr lang="en-GB" smtClean="0"/>
              <a:t>17/09/2011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466B1D-0890-4A9C-9C6A-D79F13881054}" type="slidenum">
              <a:rPr lang="en-GB" smtClean="0"/>
              <a:t>‹#›</a:t>
            </a:fld>
            <a:endParaRPr lang="en-GB"/>
          </a:p>
        </p:txBody>
      </p:sp>
    </p:spTree>
    <p:extLst>
      <p:ext uri="{BB962C8B-B14F-4D97-AF65-F5344CB8AC3E}">
        <p14:creationId xmlns:p14="http://schemas.microsoft.com/office/powerpoint/2010/main" val="403433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8FEB2-6842-4732-BE33-3A2300E3E30E}" type="datetimeFigureOut">
              <a:rPr lang="en-GB" smtClean="0"/>
              <a:t>17/09/2011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466B1D-0890-4A9C-9C6A-D79F13881054}" type="slidenum">
              <a:rPr lang="en-GB" smtClean="0"/>
              <a:t>‹#›</a:t>
            </a:fld>
            <a:endParaRPr lang="en-GB"/>
          </a:p>
        </p:txBody>
      </p:sp>
    </p:spTree>
    <p:extLst>
      <p:ext uri="{BB962C8B-B14F-4D97-AF65-F5344CB8AC3E}">
        <p14:creationId xmlns:p14="http://schemas.microsoft.com/office/powerpoint/2010/main" val="767256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18.jpeg"/><Relationship Id="rId11" Type="http://schemas.openxmlformats.org/officeDocument/2006/relationships/image" Target="../media/image23.jpeg"/><Relationship Id="rId5" Type="http://schemas.openxmlformats.org/officeDocument/2006/relationships/image" Target="../media/image17.jpeg"/><Relationship Id="rId10" Type="http://schemas.openxmlformats.org/officeDocument/2006/relationships/image" Target="../media/image22.jpeg"/><Relationship Id="rId4" Type="http://schemas.openxmlformats.org/officeDocument/2006/relationships/image" Target="../media/image16.jpeg"/><Relationship Id="rId9" Type="http://schemas.openxmlformats.org/officeDocument/2006/relationships/image" Target="../media/image21.jpeg"/></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image" Target="../media/image26.jpe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7.png"/><Relationship Id="rId7"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2.jpe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730" y="2708920"/>
            <a:ext cx="7774633" cy="1035546"/>
          </a:xfr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r>
              <a:rPr lang="en-GB" sz="7200" dirty="0" err="1" smtClean="0"/>
              <a:t>Vamos</a:t>
            </a:r>
            <a:r>
              <a:rPr lang="en-GB" sz="7200" dirty="0" smtClean="0"/>
              <a:t> a </a:t>
            </a:r>
            <a:r>
              <a:rPr lang="en-GB" sz="7200" dirty="0" err="1" smtClean="0"/>
              <a:t>comparar</a:t>
            </a:r>
            <a:endParaRPr lang="en-GB" sz="7200"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9912" y="118314"/>
            <a:ext cx="1975873" cy="123128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9552" y="836771"/>
            <a:ext cx="1917636"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22468" y="867335"/>
            <a:ext cx="1726292" cy="11813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9898" y="4206915"/>
            <a:ext cx="1747088" cy="131031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5009173"/>
            <a:ext cx="1998099" cy="133206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721813" y="4269311"/>
            <a:ext cx="2179702" cy="124792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7752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 y="500063"/>
            <a:ext cx="8594725"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528192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428625" y="357188"/>
            <a:ext cx="8358188" cy="1938337"/>
          </a:xfrm>
          <a:prstGeom prst="rect">
            <a:avLst/>
          </a:prstGeom>
          <a:noFill/>
          <a:ln w="9525">
            <a:noFill/>
            <a:miter lim="800000"/>
            <a:headEnd/>
            <a:tailEnd/>
          </a:ln>
        </p:spPr>
        <p:txBody>
          <a:bodyPr>
            <a:spAutoFit/>
          </a:bodyPr>
          <a:lstStyle/>
          <a:p>
            <a:pPr marL="342900" indent="-342900" fontAlgn="auto">
              <a:spcBef>
                <a:spcPts val="0"/>
              </a:spcBef>
              <a:spcAft>
                <a:spcPts val="0"/>
              </a:spcAft>
              <a:buFontTx/>
              <a:buAutoNum type="arabicPeriod"/>
              <a:defRPr/>
            </a:pPr>
            <a:r>
              <a:rPr lang="en-US" sz="2000" dirty="0"/>
              <a:t>¿</a:t>
            </a:r>
            <a:r>
              <a:rPr lang="en-US" sz="2000" dirty="0" err="1"/>
              <a:t>Cuándo</a:t>
            </a:r>
            <a:r>
              <a:rPr lang="en-US" sz="2000" dirty="0"/>
              <a:t> se </a:t>
            </a:r>
            <a:r>
              <a:rPr lang="en-US" sz="2000" dirty="0" err="1"/>
              <a:t>adoptó</a:t>
            </a:r>
            <a:r>
              <a:rPr lang="en-US" sz="2000" dirty="0"/>
              <a:t> </a:t>
            </a:r>
            <a:r>
              <a:rPr lang="en-US" sz="2000" dirty="0" err="1"/>
              <a:t>esta</a:t>
            </a:r>
            <a:r>
              <a:rPr lang="en-US" sz="2000" dirty="0"/>
              <a:t> </a:t>
            </a:r>
            <a:r>
              <a:rPr lang="en-US" sz="2000" dirty="0" err="1"/>
              <a:t>bandera</a:t>
            </a:r>
            <a:r>
              <a:rPr lang="en-US" sz="2000" dirty="0"/>
              <a:t>? </a:t>
            </a:r>
          </a:p>
          <a:p>
            <a:pPr marL="342900" indent="-342900" fontAlgn="auto">
              <a:spcBef>
                <a:spcPts val="0"/>
              </a:spcBef>
              <a:spcAft>
                <a:spcPts val="0"/>
              </a:spcAft>
              <a:buFontTx/>
              <a:buAutoNum type="arabicPeriod"/>
              <a:defRPr/>
            </a:pPr>
            <a:r>
              <a:rPr lang="en-US" sz="2000" dirty="0"/>
              <a:t>¿De </a:t>
            </a:r>
            <a:r>
              <a:rPr lang="en-US" sz="2000" dirty="0" err="1"/>
              <a:t>qué</a:t>
            </a:r>
            <a:r>
              <a:rPr lang="en-US" sz="2000" dirty="0"/>
              <a:t> color </a:t>
            </a:r>
            <a:r>
              <a:rPr lang="en-US" sz="2000" dirty="0" err="1"/>
              <a:t>es</a:t>
            </a:r>
            <a:r>
              <a:rPr lang="en-US" sz="2000" dirty="0"/>
              <a:t> la ‘Y’ en </a:t>
            </a:r>
            <a:r>
              <a:rPr lang="en-US" sz="2000" dirty="0" err="1"/>
              <a:t>esta</a:t>
            </a:r>
            <a:r>
              <a:rPr lang="en-US" sz="2000" dirty="0"/>
              <a:t> </a:t>
            </a:r>
            <a:r>
              <a:rPr lang="en-US" sz="2000" dirty="0" err="1"/>
              <a:t>bandera</a:t>
            </a:r>
            <a:r>
              <a:rPr lang="en-US" sz="2000" dirty="0"/>
              <a:t>?</a:t>
            </a:r>
          </a:p>
          <a:p>
            <a:pPr fontAlgn="auto">
              <a:spcBef>
                <a:spcPts val="0"/>
              </a:spcBef>
              <a:spcAft>
                <a:spcPts val="0"/>
              </a:spcAft>
              <a:defRPr/>
            </a:pPr>
            <a:r>
              <a:rPr lang="en-US" sz="2000" dirty="0"/>
              <a:t>3.  ¿</a:t>
            </a:r>
            <a:r>
              <a:rPr lang="en-US" sz="2000" dirty="0" err="1"/>
              <a:t>Cuántos</a:t>
            </a:r>
            <a:r>
              <a:rPr lang="en-US" sz="2000" dirty="0"/>
              <a:t> </a:t>
            </a:r>
            <a:r>
              <a:rPr lang="en-US" sz="2000" dirty="0" err="1"/>
              <a:t>colores</a:t>
            </a:r>
            <a:r>
              <a:rPr lang="en-US" sz="2000" dirty="0"/>
              <a:t> hay en total? </a:t>
            </a:r>
            <a:br>
              <a:rPr lang="en-US" sz="2000" dirty="0"/>
            </a:br>
            <a:r>
              <a:rPr lang="en-US" sz="2000" dirty="0"/>
              <a:t>4.  ¿</a:t>
            </a:r>
            <a:r>
              <a:rPr lang="en-US" sz="2000" dirty="0" err="1"/>
              <a:t>Qué</a:t>
            </a:r>
            <a:r>
              <a:rPr lang="en-US" sz="2000" dirty="0"/>
              <a:t> </a:t>
            </a:r>
            <a:r>
              <a:rPr lang="en-US" sz="2000" dirty="0" err="1"/>
              <a:t>otros</a:t>
            </a:r>
            <a:r>
              <a:rPr lang="en-US" sz="2000" dirty="0"/>
              <a:t> </a:t>
            </a:r>
            <a:r>
              <a:rPr lang="en-US" sz="2000" dirty="0" err="1"/>
              <a:t>colores</a:t>
            </a:r>
            <a:r>
              <a:rPr lang="en-US" sz="2000" dirty="0"/>
              <a:t> hay en la </a:t>
            </a:r>
            <a:r>
              <a:rPr lang="en-US" sz="2000" dirty="0" err="1"/>
              <a:t>bandera</a:t>
            </a:r>
            <a:r>
              <a:rPr lang="en-US" sz="2000" dirty="0"/>
              <a:t>?</a:t>
            </a:r>
          </a:p>
          <a:p>
            <a:pPr fontAlgn="auto">
              <a:spcBef>
                <a:spcPts val="0"/>
              </a:spcBef>
              <a:spcAft>
                <a:spcPts val="0"/>
              </a:spcAft>
              <a:defRPr/>
            </a:pPr>
            <a:r>
              <a:rPr lang="en-US" sz="2000" dirty="0"/>
              <a:t>5.  ¿</a:t>
            </a:r>
            <a:r>
              <a:rPr lang="en-US" sz="2000" dirty="0" err="1"/>
              <a:t>Qué</a:t>
            </a:r>
            <a:r>
              <a:rPr lang="en-US" sz="2000" dirty="0"/>
              <a:t> </a:t>
            </a:r>
            <a:r>
              <a:rPr lang="en-US" sz="2000" dirty="0" err="1"/>
              <a:t>representa</a:t>
            </a:r>
            <a:r>
              <a:rPr lang="en-US" sz="2000" dirty="0"/>
              <a:t> la ‘Y’ en </a:t>
            </a:r>
            <a:r>
              <a:rPr lang="en-US" sz="2000" dirty="0" err="1"/>
              <a:t>esta</a:t>
            </a:r>
            <a:r>
              <a:rPr lang="en-US" sz="2000" dirty="0"/>
              <a:t> </a:t>
            </a:r>
            <a:r>
              <a:rPr lang="en-US" sz="2000" dirty="0" err="1"/>
              <a:t>bandera</a:t>
            </a:r>
            <a:r>
              <a:rPr lang="en-US" sz="2000" dirty="0"/>
              <a:t>? </a:t>
            </a:r>
          </a:p>
          <a:p>
            <a:pPr fontAlgn="auto">
              <a:spcBef>
                <a:spcPts val="0"/>
              </a:spcBef>
              <a:spcAft>
                <a:spcPts val="0"/>
              </a:spcAft>
              <a:defRPr/>
            </a:pPr>
            <a:r>
              <a:rPr lang="en-US" sz="2000" dirty="0"/>
              <a:t>6.  ¿</a:t>
            </a:r>
            <a:r>
              <a:rPr lang="en-US" sz="2000" dirty="0" err="1"/>
              <a:t>Qué</a:t>
            </a:r>
            <a:r>
              <a:rPr lang="en-US" sz="2000" dirty="0"/>
              <a:t> </a:t>
            </a:r>
            <a:r>
              <a:rPr lang="en-US" sz="2000" dirty="0" err="1"/>
              <a:t>representan</a:t>
            </a:r>
            <a:r>
              <a:rPr lang="en-US" sz="2000" dirty="0"/>
              <a:t> </a:t>
            </a:r>
            <a:r>
              <a:rPr lang="en-US" sz="2000" dirty="0" err="1" smtClean="0"/>
              <a:t>tantos</a:t>
            </a:r>
            <a:r>
              <a:rPr lang="en-US" sz="2000" dirty="0" smtClean="0">
                <a:solidFill>
                  <a:srgbClr val="FF0000"/>
                </a:solidFill>
              </a:rPr>
              <a:t> </a:t>
            </a:r>
            <a:r>
              <a:rPr lang="en-US" sz="2000" dirty="0" err="1" smtClean="0"/>
              <a:t>colores</a:t>
            </a:r>
            <a:r>
              <a:rPr lang="en-US" sz="2000" dirty="0" smtClean="0"/>
              <a:t> </a:t>
            </a:r>
            <a:r>
              <a:rPr lang="en-US" sz="2000" dirty="0"/>
              <a:t>en la </a:t>
            </a:r>
            <a:r>
              <a:rPr lang="en-US" sz="2000" dirty="0" err="1"/>
              <a:t>bandera</a:t>
            </a:r>
            <a:r>
              <a:rPr lang="en-US" sz="2000" dirty="0"/>
              <a:t>? </a:t>
            </a:r>
          </a:p>
        </p:txBody>
      </p:sp>
      <p:pic>
        <p:nvPicPr>
          <p:cNvPr id="4099" name="Picture 1"/>
          <p:cNvPicPr>
            <a:picLocks noChangeAspect="1" noChangeArrowheads="1"/>
          </p:cNvPicPr>
          <p:nvPr/>
        </p:nvPicPr>
        <p:blipFill>
          <a:blip r:embed="rId3">
            <a:extLst>
              <a:ext uri="{28A0092B-C50C-407E-A947-70E740481C1C}">
                <a14:useLocalDpi xmlns:a14="http://schemas.microsoft.com/office/drawing/2010/main" val="0"/>
              </a:ext>
            </a:extLst>
          </a:blip>
          <a:srcRect l="6250" t="12386" r="3125" b="6319"/>
          <a:stretch>
            <a:fillRect/>
          </a:stretch>
        </p:blipFill>
        <p:spPr bwMode="auto">
          <a:xfrm>
            <a:off x="1214438" y="2357438"/>
            <a:ext cx="6918325" cy="42148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261433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428625" y="357188"/>
            <a:ext cx="8358188" cy="1938992"/>
          </a:xfrm>
          <a:prstGeom prst="rect">
            <a:avLst/>
          </a:prstGeom>
          <a:noFill/>
          <a:ln w="9525">
            <a:noFill/>
            <a:miter lim="800000"/>
            <a:headEnd/>
            <a:tailEnd/>
          </a:ln>
        </p:spPr>
        <p:txBody>
          <a:bodyPr>
            <a:spAutoFit/>
          </a:bodyPr>
          <a:lstStyle/>
          <a:p>
            <a:pPr marL="342900" indent="-342900">
              <a:buFontTx/>
              <a:buAutoNum type="arabicPeriod"/>
            </a:pPr>
            <a:r>
              <a:rPr lang="en-US" sz="2000" dirty="0">
                <a:solidFill>
                  <a:srgbClr val="000000"/>
                </a:solidFill>
              </a:rPr>
              <a:t>La </a:t>
            </a:r>
            <a:r>
              <a:rPr lang="en-US" sz="2000" dirty="0" err="1">
                <a:solidFill>
                  <a:srgbClr val="000000"/>
                </a:solidFill>
              </a:rPr>
              <a:t>bandera</a:t>
            </a:r>
            <a:r>
              <a:rPr lang="en-US" sz="2000" dirty="0">
                <a:solidFill>
                  <a:srgbClr val="000000"/>
                </a:solidFill>
              </a:rPr>
              <a:t> se </a:t>
            </a:r>
            <a:r>
              <a:rPr lang="en-US" sz="2000" dirty="0" err="1">
                <a:solidFill>
                  <a:srgbClr val="000000"/>
                </a:solidFill>
              </a:rPr>
              <a:t>adoptó</a:t>
            </a:r>
            <a:r>
              <a:rPr lang="en-US" sz="2000" dirty="0">
                <a:solidFill>
                  <a:srgbClr val="000000"/>
                </a:solidFill>
              </a:rPr>
              <a:t> en……..</a:t>
            </a:r>
          </a:p>
          <a:p>
            <a:pPr marL="342900" indent="-342900"/>
            <a:r>
              <a:rPr lang="en-US" sz="2000" dirty="0">
                <a:solidFill>
                  <a:srgbClr val="000000"/>
                </a:solidFill>
              </a:rPr>
              <a:t>2.  La Y </a:t>
            </a:r>
            <a:r>
              <a:rPr lang="en-US" sz="2000" dirty="0" err="1">
                <a:solidFill>
                  <a:srgbClr val="000000"/>
                </a:solidFill>
              </a:rPr>
              <a:t>es</a:t>
            </a:r>
            <a:r>
              <a:rPr lang="en-US" sz="2000" dirty="0">
                <a:solidFill>
                  <a:srgbClr val="000000"/>
                </a:solidFill>
              </a:rPr>
              <a:t> de color………</a:t>
            </a:r>
          </a:p>
          <a:p>
            <a:pPr marL="355600" indent="-355600">
              <a:buAutoNum type="arabicPeriod" startAt="3"/>
            </a:pPr>
            <a:r>
              <a:rPr lang="en-US" sz="2000" dirty="0" smtClean="0">
                <a:solidFill>
                  <a:srgbClr val="000000"/>
                </a:solidFill>
              </a:rPr>
              <a:t>Hay</a:t>
            </a:r>
            <a:r>
              <a:rPr lang="en-US" sz="2000" dirty="0">
                <a:solidFill>
                  <a:srgbClr val="000000"/>
                </a:solidFill>
              </a:rPr>
              <a:t>….</a:t>
            </a:r>
            <a:r>
              <a:rPr lang="en-US" sz="2000" dirty="0" err="1">
                <a:solidFill>
                  <a:srgbClr val="000000"/>
                </a:solidFill>
              </a:rPr>
              <a:t>colores</a:t>
            </a:r>
            <a:r>
              <a:rPr lang="en-US" sz="2000" dirty="0">
                <a:solidFill>
                  <a:srgbClr val="000000"/>
                </a:solidFill>
              </a:rPr>
              <a:t> en </a:t>
            </a:r>
            <a:r>
              <a:rPr lang="en-US" sz="2000" dirty="0" smtClean="0">
                <a:solidFill>
                  <a:srgbClr val="000000"/>
                </a:solidFill>
              </a:rPr>
              <a:t>total.</a:t>
            </a:r>
          </a:p>
          <a:p>
            <a:r>
              <a:rPr lang="en-US" sz="2000" dirty="0" smtClean="0">
                <a:solidFill>
                  <a:srgbClr val="000000"/>
                </a:solidFill>
              </a:rPr>
              <a:t>4</a:t>
            </a:r>
            <a:r>
              <a:rPr lang="en-US" sz="2000" dirty="0">
                <a:solidFill>
                  <a:srgbClr val="000000"/>
                </a:solidFill>
              </a:rPr>
              <a:t>.  Hay……..</a:t>
            </a:r>
          </a:p>
          <a:p>
            <a:pPr marL="342900" indent="-342900"/>
            <a:r>
              <a:rPr lang="en-US" sz="2000" dirty="0">
                <a:solidFill>
                  <a:srgbClr val="000000"/>
                </a:solidFill>
              </a:rPr>
              <a:t>5.  La Y </a:t>
            </a:r>
            <a:r>
              <a:rPr lang="en-US" sz="2000" dirty="0" err="1">
                <a:solidFill>
                  <a:srgbClr val="000000"/>
                </a:solidFill>
              </a:rPr>
              <a:t>representa</a:t>
            </a:r>
            <a:r>
              <a:rPr lang="en-US" sz="2000" dirty="0">
                <a:solidFill>
                  <a:srgbClr val="000000"/>
                </a:solidFill>
              </a:rPr>
              <a:t>……</a:t>
            </a:r>
          </a:p>
          <a:p>
            <a:pPr marL="342900" indent="-342900"/>
            <a:r>
              <a:rPr lang="en-US" sz="2000" dirty="0">
                <a:solidFill>
                  <a:srgbClr val="000000"/>
                </a:solidFill>
              </a:rPr>
              <a:t>6. </a:t>
            </a:r>
            <a:r>
              <a:rPr lang="en-US" sz="2000" dirty="0" err="1" smtClean="0"/>
              <a:t>Tantos</a:t>
            </a:r>
            <a:r>
              <a:rPr lang="en-US" sz="2000" dirty="0" smtClean="0"/>
              <a:t> </a:t>
            </a:r>
            <a:r>
              <a:rPr lang="en-US" sz="2000" dirty="0" err="1" smtClean="0">
                <a:solidFill>
                  <a:srgbClr val="000000"/>
                </a:solidFill>
              </a:rPr>
              <a:t>colores</a:t>
            </a:r>
            <a:r>
              <a:rPr lang="en-US" sz="2000" dirty="0" smtClean="0">
                <a:solidFill>
                  <a:srgbClr val="000000"/>
                </a:solidFill>
              </a:rPr>
              <a:t> </a:t>
            </a:r>
            <a:r>
              <a:rPr lang="en-US" sz="2000" dirty="0">
                <a:solidFill>
                  <a:srgbClr val="000000"/>
                </a:solidFill>
              </a:rPr>
              <a:t>en la </a:t>
            </a:r>
            <a:r>
              <a:rPr lang="en-US" sz="2000" dirty="0" err="1">
                <a:solidFill>
                  <a:srgbClr val="000000"/>
                </a:solidFill>
              </a:rPr>
              <a:t>bandera</a:t>
            </a:r>
            <a:r>
              <a:rPr lang="en-US" sz="2000" dirty="0">
                <a:solidFill>
                  <a:srgbClr val="000000"/>
                </a:solidFill>
              </a:rPr>
              <a:t> </a:t>
            </a:r>
            <a:r>
              <a:rPr lang="en-US" sz="2000" dirty="0" err="1">
                <a:solidFill>
                  <a:srgbClr val="000000"/>
                </a:solidFill>
              </a:rPr>
              <a:t>representan</a:t>
            </a:r>
            <a:r>
              <a:rPr lang="en-US" sz="2000" dirty="0">
                <a:solidFill>
                  <a:srgbClr val="000000"/>
                </a:solidFill>
              </a:rPr>
              <a:t>………</a:t>
            </a:r>
          </a:p>
        </p:txBody>
      </p:sp>
      <p:pic>
        <p:nvPicPr>
          <p:cNvPr id="5123" name="Picture 1"/>
          <p:cNvPicPr>
            <a:picLocks noChangeAspect="1" noChangeArrowheads="1"/>
          </p:cNvPicPr>
          <p:nvPr/>
        </p:nvPicPr>
        <p:blipFill>
          <a:blip r:embed="rId3">
            <a:extLst>
              <a:ext uri="{28A0092B-C50C-407E-A947-70E740481C1C}">
                <a14:useLocalDpi xmlns:a14="http://schemas.microsoft.com/office/drawing/2010/main" val="0"/>
              </a:ext>
            </a:extLst>
          </a:blip>
          <a:srcRect l="6250" t="12386" r="3125" b="6319"/>
          <a:stretch>
            <a:fillRect/>
          </a:stretch>
        </p:blipFill>
        <p:spPr bwMode="auto">
          <a:xfrm>
            <a:off x="1214438" y="2357438"/>
            <a:ext cx="6918325" cy="42148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90642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6188" y="214313"/>
            <a:ext cx="16129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2"/>
          <p:cNvSpPr>
            <a:spLocks noChangeArrowheads="1"/>
          </p:cNvSpPr>
          <p:nvPr/>
        </p:nvSpPr>
        <p:spPr bwMode="auto">
          <a:xfrm>
            <a:off x="428625" y="1214438"/>
            <a:ext cx="828675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000" b="1" dirty="0" err="1">
                <a:latin typeface="Calibri" pitchFamily="34" charset="0"/>
              </a:rPr>
              <a:t>Fecha</a:t>
            </a:r>
            <a:r>
              <a:rPr lang="en-US" sz="2000" b="1" dirty="0">
                <a:latin typeface="Calibri" pitchFamily="34" charset="0"/>
              </a:rPr>
              <a:t> de </a:t>
            </a:r>
            <a:r>
              <a:rPr lang="en-US" sz="2000" b="1" dirty="0" err="1">
                <a:latin typeface="Calibri" pitchFamily="34" charset="0"/>
              </a:rPr>
              <a:t>adopción</a:t>
            </a:r>
            <a:r>
              <a:rPr lang="en-US" sz="2000" b="1" dirty="0">
                <a:latin typeface="Calibri" pitchFamily="34" charset="0"/>
              </a:rPr>
              <a:t>: </a:t>
            </a:r>
            <a:r>
              <a:rPr lang="en-US" sz="2000" dirty="0" err="1">
                <a:latin typeface="Calibri" pitchFamily="34" charset="0"/>
              </a:rPr>
              <a:t>veintisiete</a:t>
            </a:r>
            <a:r>
              <a:rPr lang="en-US" sz="2000" dirty="0">
                <a:latin typeface="Calibri" pitchFamily="34" charset="0"/>
              </a:rPr>
              <a:t> de </a:t>
            </a:r>
            <a:r>
              <a:rPr lang="en-US" sz="2000" dirty="0" err="1" smtClean="0">
                <a:latin typeface="Calibri" pitchFamily="34" charset="0"/>
              </a:rPr>
              <a:t>abril</a:t>
            </a:r>
            <a:r>
              <a:rPr lang="en-US" sz="2000" dirty="0" smtClean="0">
                <a:latin typeface="Calibri" pitchFamily="34" charset="0"/>
              </a:rPr>
              <a:t> de </a:t>
            </a:r>
            <a:r>
              <a:rPr lang="en-US" sz="2000" dirty="0">
                <a:latin typeface="Calibri" pitchFamily="34" charset="0"/>
              </a:rPr>
              <a:t>mil </a:t>
            </a:r>
            <a:r>
              <a:rPr lang="en-US" sz="2000" dirty="0" err="1">
                <a:latin typeface="Calibri" pitchFamily="34" charset="0"/>
              </a:rPr>
              <a:t>novecientos</a:t>
            </a:r>
            <a:r>
              <a:rPr lang="en-US" sz="2000" dirty="0">
                <a:latin typeface="Calibri" pitchFamily="34" charset="0"/>
              </a:rPr>
              <a:t> </a:t>
            </a:r>
            <a:r>
              <a:rPr lang="en-US" sz="2000" dirty="0" err="1">
                <a:latin typeface="Calibri" pitchFamily="34" charset="0"/>
              </a:rPr>
              <a:t>noventa</a:t>
            </a:r>
            <a:r>
              <a:rPr lang="en-US" sz="2000" dirty="0">
                <a:latin typeface="Calibri" pitchFamily="34" charset="0"/>
              </a:rPr>
              <a:t> y </a:t>
            </a:r>
            <a:r>
              <a:rPr lang="en-US" sz="2000" dirty="0" err="1" smtClean="0">
                <a:latin typeface="Calibri" pitchFamily="34" charset="0"/>
              </a:rPr>
              <a:t>cuatro</a:t>
            </a:r>
            <a:r>
              <a:rPr lang="en-US" sz="2000" dirty="0" smtClean="0">
                <a:solidFill>
                  <a:srgbClr val="FF0000"/>
                </a:solidFill>
                <a:latin typeface="Calibri" pitchFamily="34" charset="0"/>
              </a:rPr>
              <a:t>.</a:t>
            </a:r>
            <a:r>
              <a:rPr lang="en-US" sz="2000" dirty="0"/>
              <a:t/>
            </a:r>
            <a:br>
              <a:rPr lang="en-US" sz="2000" dirty="0"/>
            </a:br>
            <a:r>
              <a:rPr lang="es-ES" sz="2000" b="1" dirty="0">
                <a:latin typeface="Calibri" pitchFamily="34" charset="0"/>
              </a:rPr>
              <a:t>Descripción: </a:t>
            </a:r>
            <a:r>
              <a:rPr lang="es-ES" sz="2000" dirty="0">
                <a:latin typeface="Calibri" pitchFamily="34" charset="0"/>
              </a:rPr>
              <a:t>La bandera está formada por una banda verde central que se divide en forma de </a:t>
            </a:r>
            <a:r>
              <a:rPr lang="es-ES" sz="2000" i="1" dirty="0">
                <a:latin typeface="Calibri" pitchFamily="34" charset="0"/>
              </a:rPr>
              <a:t>Y</a:t>
            </a:r>
            <a:r>
              <a:rPr lang="es-ES" sz="2000" dirty="0">
                <a:latin typeface="Calibri" pitchFamily="34" charset="0"/>
              </a:rPr>
              <a:t> horizontal.  Esta Y separa dos bandas horizontales de igual ancho en rojo (arriba) y azul (abajo).  La </a:t>
            </a:r>
            <a:r>
              <a:rPr lang="es-ES" sz="2000" i="1" dirty="0">
                <a:latin typeface="Calibri" pitchFamily="34" charset="0"/>
              </a:rPr>
              <a:t>Y</a:t>
            </a:r>
            <a:r>
              <a:rPr lang="es-ES" sz="2000" dirty="0">
                <a:latin typeface="Calibri" pitchFamily="34" charset="0"/>
              </a:rPr>
              <a:t> rodea un triángulo isósceles negro, del cual la </a:t>
            </a:r>
            <a:r>
              <a:rPr lang="es-ES" sz="2000" i="1" dirty="0">
                <a:latin typeface="Calibri" pitchFamily="34" charset="0"/>
              </a:rPr>
              <a:t>Y</a:t>
            </a:r>
            <a:r>
              <a:rPr lang="es-ES" sz="2000" dirty="0">
                <a:latin typeface="Calibri" pitchFamily="34" charset="0"/>
              </a:rPr>
              <a:t> está separada por estrechas bandas amarillas. Las zonas roja y azul están separadas de la banda verde y sus brazos por dos estrechas bandas blancas. La bandera de Sudáfrica es la única bandera nacional de seis colores en el mundo. </a:t>
            </a:r>
          </a:p>
          <a:p>
            <a:r>
              <a:rPr lang="es-ES" sz="2000" b="1" dirty="0">
                <a:latin typeface="Calibri" pitchFamily="34" charset="0"/>
              </a:rPr>
              <a:t>Historia y simbolismo: </a:t>
            </a:r>
            <a:r>
              <a:rPr lang="es-ES" sz="2000" dirty="0">
                <a:latin typeface="Calibri" pitchFamily="34" charset="0"/>
              </a:rPr>
              <a:t>La </a:t>
            </a:r>
            <a:r>
              <a:rPr lang="es-ES" sz="2000" i="1" dirty="0">
                <a:latin typeface="Calibri" pitchFamily="34" charset="0"/>
              </a:rPr>
              <a:t>Y</a:t>
            </a:r>
            <a:r>
              <a:rPr lang="es-ES" sz="2000" dirty="0">
                <a:latin typeface="Calibri" pitchFamily="34" charset="0"/>
              </a:rPr>
              <a:t> simboliza la convergencia en una sola nación. El color rojo simboliza la sangre. El color azul representa el cielo, mientras que el verde caracteriza la tierra de Sudáfrica. El negro representa a los ciudadanos sudafricanos negros y el blanco a los ciudadanos sudafricanos blancos. El amarillo es por los recursos naturales de Sudáfrica, como el oro.</a:t>
            </a:r>
            <a:br>
              <a:rPr lang="es-ES" sz="2000" dirty="0">
                <a:latin typeface="Calibri" pitchFamily="34" charset="0"/>
              </a:rPr>
            </a:br>
            <a:r>
              <a:rPr lang="es-ES" sz="2000" dirty="0">
                <a:latin typeface="Calibri" pitchFamily="34" charset="0"/>
              </a:rPr>
              <a:t> Tres de los colores – negro, verde y amarillo – se pueden encontrar en la bandera del Congreso Nacional Africano. Los otros tres – rojo, blanco y azul – son usados en la bandera de Holanda y en la bandera del Reino Unido. Así, la bandera puede ser interpretada como una muestra de unidad entre las dos tradiciones sudafricanas.</a:t>
            </a:r>
            <a:endParaRPr lang="en-US" sz="2000" dirty="0"/>
          </a:p>
        </p:txBody>
      </p:sp>
    </p:spTree>
    <p:extLst>
      <p:ext uri="{BB962C8B-B14F-4D97-AF65-F5344CB8AC3E}">
        <p14:creationId xmlns:p14="http://schemas.microsoft.com/office/powerpoint/2010/main" val="61956772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285750" y="642938"/>
          <a:ext cx="8429625" cy="5784850"/>
        </p:xfrm>
        <a:graphic>
          <a:graphicData uri="http://schemas.openxmlformats.org/drawingml/2006/table">
            <a:tbl>
              <a:tblPr/>
              <a:tblGrid>
                <a:gridCol w="1327150"/>
                <a:gridCol w="1182688"/>
                <a:gridCol w="1184275"/>
                <a:gridCol w="1184275"/>
                <a:gridCol w="1184275"/>
                <a:gridCol w="1182687"/>
                <a:gridCol w="1184275"/>
              </a:tblGrid>
              <a:tr h="1441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Fue adoptada en…</a:t>
                      </a:r>
                      <a:endParaRPr kumimoji="0" lang="en-US" sz="20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Los colores son…</a:t>
                      </a:r>
                      <a:endParaRPr kumimoji="0" lang="en-US" sz="20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Consiste en …</a:t>
                      </a:r>
                      <a:endParaRPr kumimoji="0" lang="en-US" sz="20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5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Calibri" pitchFamily="34" charset="0"/>
                        </a:rPr>
                        <a:t>El diseño simboliza…</a:t>
                      </a:r>
                      <a:endParaRPr kumimoji="0" lang="en-US" sz="20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20" name="TextBox 3"/>
          <p:cNvSpPr txBox="1">
            <a:spLocks noChangeArrowheads="1"/>
          </p:cNvSpPr>
          <p:nvPr/>
        </p:nvSpPr>
        <p:spPr bwMode="auto">
          <a:xfrm>
            <a:off x="285750" y="142875"/>
            <a:ext cx="8358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Banderas</a:t>
            </a:r>
            <a:endParaRPr lang="en-US" sz="2000" b="1">
              <a:latin typeface="Calibri" pitchFamily="34" charset="0"/>
            </a:endParaRPr>
          </a:p>
        </p:txBody>
      </p:sp>
      <p:pic>
        <p:nvPicPr>
          <p:cNvPr id="722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5938" y="1306513"/>
            <a:ext cx="75406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2"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00375" y="1276350"/>
            <a:ext cx="731838"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3"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214813" y="1276350"/>
            <a:ext cx="7143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4"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429250" y="1276350"/>
            <a:ext cx="666750"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5"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572250" y="1276350"/>
            <a:ext cx="7143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6"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715250" y="1276350"/>
            <a:ext cx="7143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27" name="TextBox 14"/>
          <p:cNvSpPr txBox="1">
            <a:spLocks noChangeArrowheads="1"/>
          </p:cNvSpPr>
          <p:nvPr/>
        </p:nvSpPr>
        <p:spPr bwMode="auto">
          <a:xfrm>
            <a:off x="1643063" y="635000"/>
            <a:ext cx="1062037"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Andorra</a:t>
            </a:r>
            <a:endParaRPr lang="en-US" sz="2000" b="1">
              <a:latin typeface="Calibri" pitchFamily="34" charset="0"/>
            </a:endParaRPr>
          </a:p>
        </p:txBody>
      </p:sp>
      <p:sp>
        <p:nvSpPr>
          <p:cNvPr id="7228" name="TextBox 15"/>
          <p:cNvSpPr txBox="1">
            <a:spLocks noChangeArrowheads="1"/>
          </p:cNvSpPr>
          <p:nvPr/>
        </p:nvSpPr>
        <p:spPr bwMode="auto">
          <a:xfrm>
            <a:off x="2857500" y="635000"/>
            <a:ext cx="1062038"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Bolivia</a:t>
            </a:r>
            <a:endParaRPr lang="en-US" sz="2000" b="1">
              <a:latin typeface="Calibri" pitchFamily="34" charset="0"/>
            </a:endParaRPr>
          </a:p>
        </p:txBody>
      </p:sp>
      <p:sp>
        <p:nvSpPr>
          <p:cNvPr id="7229" name="TextBox 16"/>
          <p:cNvSpPr txBox="1">
            <a:spLocks noChangeArrowheads="1"/>
          </p:cNvSpPr>
          <p:nvPr/>
        </p:nvSpPr>
        <p:spPr bwMode="auto">
          <a:xfrm>
            <a:off x="4071938" y="635000"/>
            <a:ext cx="1062037"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Perú</a:t>
            </a:r>
            <a:endParaRPr lang="en-US" sz="2000" b="1">
              <a:latin typeface="Calibri" pitchFamily="34" charset="0"/>
            </a:endParaRPr>
          </a:p>
        </p:txBody>
      </p:sp>
      <p:sp>
        <p:nvSpPr>
          <p:cNvPr id="7230" name="TextBox 17"/>
          <p:cNvSpPr txBox="1">
            <a:spLocks noChangeArrowheads="1"/>
          </p:cNvSpPr>
          <p:nvPr/>
        </p:nvSpPr>
        <p:spPr bwMode="auto">
          <a:xfrm>
            <a:off x="5214938" y="635000"/>
            <a:ext cx="1062037"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España</a:t>
            </a:r>
            <a:endParaRPr lang="en-US" sz="2000" b="1">
              <a:latin typeface="Calibri" pitchFamily="34" charset="0"/>
            </a:endParaRPr>
          </a:p>
        </p:txBody>
      </p:sp>
      <p:sp>
        <p:nvSpPr>
          <p:cNvPr id="7231" name="TextBox 18"/>
          <p:cNvSpPr txBox="1">
            <a:spLocks noChangeArrowheads="1"/>
          </p:cNvSpPr>
          <p:nvPr/>
        </p:nvSpPr>
        <p:spPr bwMode="auto">
          <a:xfrm>
            <a:off x="6438900" y="635000"/>
            <a:ext cx="1062038"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RASD</a:t>
            </a:r>
            <a:endParaRPr lang="en-US" sz="2000" b="1">
              <a:latin typeface="Calibri" pitchFamily="34" charset="0"/>
            </a:endParaRPr>
          </a:p>
        </p:txBody>
      </p:sp>
      <p:sp>
        <p:nvSpPr>
          <p:cNvPr id="7232" name="TextBox 19"/>
          <p:cNvSpPr txBox="1">
            <a:spLocks noChangeArrowheads="1"/>
          </p:cNvSpPr>
          <p:nvPr/>
        </p:nvSpPr>
        <p:spPr bwMode="auto">
          <a:xfrm>
            <a:off x="7572375" y="639763"/>
            <a:ext cx="10620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b="1">
                <a:latin typeface="Calibri" pitchFamily="34" charset="0"/>
              </a:rPr>
              <a:t>Reino Unido</a:t>
            </a:r>
            <a:endParaRPr lang="en-US" b="1">
              <a:latin typeface="Calibri" pitchFamily="34" charset="0"/>
            </a:endParaRPr>
          </a:p>
        </p:txBody>
      </p:sp>
    </p:spTree>
    <p:extLst>
      <p:ext uri="{BB962C8B-B14F-4D97-AF65-F5344CB8AC3E}">
        <p14:creationId xmlns:p14="http://schemas.microsoft.com/office/powerpoint/2010/main" val="2201240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142875" y="641350"/>
            <a:ext cx="8929688"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3200" b="1" dirty="0">
                <a:latin typeface="Calibri" pitchFamily="34" charset="0"/>
              </a:rPr>
              <a:t>Fecha de adopción: </a:t>
            </a:r>
            <a:r>
              <a:rPr lang="es-ES_tradnl" sz="3200" dirty="0">
                <a:latin typeface="Calibri" pitchFamily="34" charset="0"/>
              </a:rPr>
              <a:t>catorce de </a:t>
            </a:r>
            <a:r>
              <a:rPr lang="es-ES_tradnl" sz="3200" dirty="0" smtClean="0">
                <a:latin typeface="Calibri" pitchFamily="34" charset="0"/>
              </a:rPr>
              <a:t>julio de </a:t>
            </a:r>
            <a:r>
              <a:rPr lang="es-ES_tradnl" sz="3200" dirty="0">
                <a:latin typeface="Calibri" pitchFamily="34" charset="0"/>
              </a:rPr>
              <a:t>mil ochocientos ochenta y </a:t>
            </a:r>
            <a:r>
              <a:rPr lang="es-ES_tradnl" sz="3200" dirty="0" smtClean="0">
                <a:latin typeface="Calibri" pitchFamily="34" charset="0"/>
              </a:rPr>
              <a:t>ocho</a:t>
            </a:r>
            <a:r>
              <a:rPr lang="es-ES_tradnl" sz="3200" dirty="0" smtClean="0">
                <a:solidFill>
                  <a:srgbClr val="FF0000"/>
                </a:solidFill>
                <a:latin typeface="Calibri" pitchFamily="34" charset="0"/>
              </a:rPr>
              <a:t>.</a:t>
            </a:r>
            <a:endParaRPr lang="en-US" sz="3200" dirty="0">
              <a:latin typeface="Calibri" pitchFamily="34" charset="0"/>
            </a:endParaRPr>
          </a:p>
          <a:p>
            <a:pPr eaLnBrk="1" hangingPunct="1"/>
            <a:r>
              <a:rPr lang="es-ES_tradnl" sz="3200" b="1" dirty="0">
                <a:latin typeface="Calibri" pitchFamily="34" charset="0"/>
              </a:rPr>
              <a:t>Descripción: </a:t>
            </a:r>
            <a:r>
              <a:rPr lang="es-ES_tradnl" sz="3200" dirty="0">
                <a:latin typeface="Calibri" pitchFamily="34" charset="0"/>
              </a:rPr>
              <a:t>La bandera está compuesta </a:t>
            </a:r>
            <a:r>
              <a:rPr lang="es-ES_tradnl" sz="3200" dirty="0" smtClean="0">
                <a:latin typeface="Calibri" pitchFamily="34" charset="0"/>
              </a:rPr>
              <a:t>por tres </a:t>
            </a:r>
            <a:r>
              <a:rPr lang="es-ES_tradnl" sz="3200" dirty="0">
                <a:latin typeface="Calibri" pitchFamily="34" charset="0"/>
              </a:rPr>
              <a:t>franjas horizontales de igual tamaño, en rojo (la de arriba), amarillo y verde. También tiene un escudo de </a:t>
            </a:r>
            <a:r>
              <a:rPr lang="es-ES_tradnl" sz="3200" dirty="0" smtClean="0">
                <a:latin typeface="Calibri" pitchFamily="34" charset="0"/>
              </a:rPr>
              <a:t>armas en el centro </a:t>
            </a:r>
            <a:r>
              <a:rPr lang="es-ES_tradnl" sz="3200" dirty="0">
                <a:latin typeface="Calibri" pitchFamily="34" charset="0"/>
              </a:rPr>
              <a:t>de la franja amarilla.  </a:t>
            </a:r>
            <a:endParaRPr lang="en-US" sz="3200" dirty="0">
              <a:latin typeface="Calibri" pitchFamily="34" charset="0"/>
            </a:endParaRPr>
          </a:p>
          <a:p>
            <a:pPr eaLnBrk="1" hangingPunct="1"/>
            <a:r>
              <a:rPr lang="es-ES_tradnl" sz="3200" b="1" dirty="0">
                <a:latin typeface="Calibri" pitchFamily="34" charset="0"/>
              </a:rPr>
              <a:t>Historia y simbolismo: </a:t>
            </a:r>
            <a:r>
              <a:rPr lang="es-ES_tradnl" sz="3200" dirty="0">
                <a:latin typeface="Calibri" pitchFamily="34" charset="0"/>
              </a:rPr>
              <a:t>El rojo simboliza la sangre de los héroes nacionales, el sacrificio y el amor. El amarillo representa los recursos minerales y a los incas, por haber sido los primeros en utilizarlos. El verde es un símbolo de esperanza, evolución y progreso eternos. </a:t>
            </a:r>
            <a:endParaRPr lang="en-US" sz="3200" dirty="0">
              <a:latin typeface="Calibri" pitchFamily="34" charset="0"/>
            </a:endParaRPr>
          </a:p>
        </p:txBody>
      </p:sp>
      <p:sp>
        <p:nvSpPr>
          <p:cNvPr id="12291" name="TextBox 2"/>
          <p:cNvSpPr txBox="1">
            <a:spLocks noChangeArrowheads="1"/>
          </p:cNvSpPr>
          <p:nvPr/>
        </p:nvSpPr>
        <p:spPr bwMode="auto">
          <a:xfrm>
            <a:off x="174253" y="142875"/>
            <a:ext cx="83581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dirty="0">
                <a:latin typeface="Calibri" pitchFamily="34" charset="0"/>
              </a:rPr>
              <a:t>Bolivia</a:t>
            </a:r>
            <a:endParaRPr lang="en-US" sz="3200" b="1" dirty="0">
              <a:latin typeface="Calibri" pitchFamily="34" charset="0"/>
            </a:endParaRPr>
          </a:p>
        </p:txBody>
      </p:sp>
      <p:pic>
        <p:nvPicPr>
          <p:cNvPr id="12292" name="Picture 3" descr="Bolivia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29063" y="142875"/>
            <a:ext cx="928687"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79953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5"/>
          <p:cNvSpPr txBox="1">
            <a:spLocks noChangeArrowheads="1"/>
          </p:cNvSpPr>
          <p:nvPr/>
        </p:nvSpPr>
        <p:spPr bwMode="auto">
          <a:xfrm>
            <a:off x="142875" y="785813"/>
            <a:ext cx="8929688" cy="609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600" b="1" dirty="0" err="1">
                <a:latin typeface="Calibri" pitchFamily="34" charset="0"/>
              </a:rPr>
              <a:t>Fecha</a:t>
            </a:r>
            <a:r>
              <a:rPr lang="en-GB" sz="2600" b="1" dirty="0">
                <a:latin typeface="Calibri" pitchFamily="34" charset="0"/>
              </a:rPr>
              <a:t> de </a:t>
            </a:r>
            <a:r>
              <a:rPr lang="en-GB" sz="2600" b="1" dirty="0" err="1">
                <a:latin typeface="Calibri" pitchFamily="34" charset="0"/>
              </a:rPr>
              <a:t>adopción</a:t>
            </a:r>
            <a:r>
              <a:rPr lang="en-GB" sz="2600" b="1" dirty="0">
                <a:latin typeface="Calibri" pitchFamily="34" charset="0"/>
              </a:rPr>
              <a:t>: </a:t>
            </a:r>
            <a:r>
              <a:rPr lang="en-GB" sz="2600" dirty="0" err="1">
                <a:latin typeface="Calibri" pitchFamily="34" charset="0"/>
              </a:rPr>
              <a:t>veinticinco</a:t>
            </a:r>
            <a:r>
              <a:rPr lang="en-GB" sz="2600" dirty="0">
                <a:latin typeface="Calibri" pitchFamily="34" charset="0"/>
              </a:rPr>
              <a:t> de </a:t>
            </a:r>
            <a:r>
              <a:rPr lang="en-GB" sz="2600" dirty="0" err="1" smtClean="0">
                <a:latin typeface="Calibri" pitchFamily="34" charset="0"/>
              </a:rPr>
              <a:t>febrero</a:t>
            </a:r>
            <a:r>
              <a:rPr lang="en-GB" sz="2600" dirty="0" smtClean="0">
                <a:latin typeface="Calibri" pitchFamily="34" charset="0"/>
              </a:rPr>
              <a:t> de </a:t>
            </a:r>
            <a:r>
              <a:rPr lang="en-GB" sz="2600" dirty="0">
                <a:latin typeface="Calibri" pitchFamily="34" charset="0"/>
              </a:rPr>
              <a:t>mil </a:t>
            </a:r>
            <a:r>
              <a:rPr lang="en-GB" sz="2600" dirty="0" err="1">
                <a:latin typeface="Calibri" pitchFamily="34" charset="0"/>
              </a:rPr>
              <a:t>ochocientos</a:t>
            </a:r>
            <a:r>
              <a:rPr lang="en-GB" sz="2600" dirty="0">
                <a:latin typeface="Calibri" pitchFamily="34" charset="0"/>
              </a:rPr>
              <a:t> </a:t>
            </a:r>
            <a:r>
              <a:rPr lang="en-GB" sz="2600" dirty="0" err="1" smtClean="0">
                <a:latin typeface="Calibri" pitchFamily="34" charset="0"/>
              </a:rPr>
              <a:t>veinticinco</a:t>
            </a:r>
            <a:r>
              <a:rPr lang="en-GB" sz="2600" dirty="0" smtClean="0">
                <a:solidFill>
                  <a:srgbClr val="FF0000"/>
                </a:solidFill>
                <a:latin typeface="Calibri" pitchFamily="34" charset="0"/>
              </a:rPr>
              <a:t>.</a:t>
            </a:r>
            <a:r>
              <a:rPr lang="en-GB" sz="2600" dirty="0" smtClean="0">
                <a:latin typeface="Calibri" pitchFamily="34" charset="0"/>
              </a:rPr>
              <a:t> </a:t>
            </a:r>
            <a:endParaRPr lang="en-US" sz="2600" dirty="0">
              <a:latin typeface="Calibri" pitchFamily="34" charset="0"/>
            </a:endParaRPr>
          </a:p>
          <a:p>
            <a:pPr eaLnBrk="1" hangingPunct="1"/>
            <a:r>
              <a:rPr lang="es-ES_tradnl" sz="2600" b="1" dirty="0">
                <a:latin typeface="Calibri" pitchFamily="34" charset="0"/>
              </a:rPr>
              <a:t>Descripción: </a:t>
            </a:r>
            <a:r>
              <a:rPr lang="es-ES_tradnl" sz="2600" dirty="0">
                <a:latin typeface="Calibri" pitchFamily="34" charset="0"/>
              </a:rPr>
              <a:t>Tres franjas verticales iguales de colores rojo, blanco y rojo. La bandera del país también tiene un escudo de armas en el centro de la franja blanca; el escudo de armas tiene una vicuña, el árbol de la quina (la fuente de la quinina) y una cornucopia amarilla que derrama hacia fuera monedas de oro, todo esto enmarcado en una guirnalda verde. </a:t>
            </a:r>
            <a:endParaRPr lang="en-US" sz="2600" dirty="0">
              <a:latin typeface="Calibri" pitchFamily="34" charset="0"/>
            </a:endParaRPr>
          </a:p>
          <a:p>
            <a:pPr eaLnBrk="1" hangingPunct="1"/>
            <a:r>
              <a:rPr lang="es-ES_tradnl" sz="2600" b="1" dirty="0">
                <a:latin typeface="Calibri" pitchFamily="34" charset="0"/>
              </a:rPr>
              <a:t>Historia y simbolismo: </a:t>
            </a:r>
            <a:r>
              <a:rPr lang="es-ES_tradnl" sz="2600" dirty="0">
                <a:latin typeface="Calibri" pitchFamily="34" charset="0"/>
              </a:rPr>
              <a:t>El blanco representa paz, dignidad y progreso. El rojo simboliza guerra y valor. En la bandera del país el escudo muestra símbolos del reino animal, del reino vegetal y del reino mineral. La guirnalda de laurel sobre el escudo es un símbolo de la república. La palma y la guirnalda de laurel alrededor del escudo son símbolos de paz y de voluntad para defender al país. </a:t>
            </a:r>
            <a:endParaRPr lang="en-US" sz="2600" dirty="0">
              <a:latin typeface="Calibri" pitchFamily="34" charset="0"/>
            </a:endParaRPr>
          </a:p>
        </p:txBody>
      </p:sp>
      <p:sp>
        <p:nvSpPr>
          <p:cNvPr id="13315" name="TextBox 6"/>
          <p:cNvSpPr txBox="1">
            <a:spLocks noChangeArrowheads="1"/>
          </p:cNvSpPr>
          <p:nvPr/>
        </p:nvSpPr>
        <p:spPr bwMode="auto">
          <a:xfrm>
            <a:off x="179512" y="214313"/>
            <a:ext cx="83581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dirty="0" err="1">
                <a:latin typeface="Calibri" pitchFamily="34" charset="0"/>
              </a:rPr>
              <a:t>Perú</a:t>
            </a:r>
            <a:endParaRPr lang="en-US" sz="3200" b="1" dirty="0">
              <a:latin typeface="Calibri" pitchFamily="34" charset="0"/>
            </a:endParaRPr>
          </a:p>
        </p:txBody>
      </p:sp>
      <p:pic>
        <p:nvPicPr>
          <p:cNvPr id="13316" name="Picture 7" descr="Peru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14750" y="142875"/>
            <a:ext cx="10001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1656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0"/>
          <p:cNvSpPr txBox="1">
            <a:spLocks noChangeArrowheads="1"/>
          </p:cNvSpPr>
          <p:nvPr/>
        </p:nvSpPr>
        <p:spPr bwMode="auto">
          <a:xfrm>
            <a:off x="142875" y="0"/>
            <a:ext cx="83581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a:latin typeface="Calibri" pitchFamily="34" charset="0"/>
              </a:rPr>
              <a:t>España</a:t>
            </a:r>
            <a:endParaRPr lang="en-US" sz="3200" b="1">
              <a:latin typeface="Calibri" pitchFamily="34" charset="0"/>
            </a:endParaRPr>
          </a:p>
        </p:txBody>
      </p:sp>
      <p:sp>
        <p:nvSpPr>
          <p:cNvPr id="14339" name="TextBox 8"/>
          <p:cNvSpPr txBox="1">
            <a:spLocks noChangeArrowheads="1"/>
          </p:cNvSpPr>
          <p:nvPr/>
        </p:nvSpPr>
        <p:spPr bwMode="auto">
          <a:xfrm>
            <a:off x="142875" y="587375"/>
            <a:ext cx="8929688"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2700" b="1" dirty="0">
                <a:latin typeface="Calibri" pitchFamily="34" charset="0"/>
              </a:rPr>
              <a:t>Fecha de adopción: </a:t>
            </a:r>
            <a:r>
              <a:rPr lang="es-ES_tradnl" sz="2700" dirty="0" smtClean="0">
                <a:latin typeface="Calibri" pitchFamily="34" charset="0"/>
              </a:rPr>
              <a:t>diecinueve </a:t>
            </a:r>
            <a:r>
              <a:rPr lang="es-ES_tradnl" sz="2700" dirty="0">
                <a:latin typeface="Calibri" pitchFamily="34" charset="0"/>
              </a:rPr>
              <a:t>de </a:t>
            </a:r>
            <a:r>
              <a:rPr lang="es-ES_tradnl" sz="2700" dirty="0" smtClean="0">
                <a:latin typeface="Calibri" pitchFamily="34" charset="0"/>
              </a:rPr>
              <a:t>diciembre de </a:t>
            </a:r>
            <a:r>
              <a:rPr lang="es-ES_tradnl" sz="2700" dirty="0">
                <a:latin typeface="Calibri" pitchFamily="34" charset="0"/>
              </a:rPr>
              <a:t>mil novecientos ochenta y </a:t>
            </a:r>
            <a:r>
              <a:rPr lang="es-ES_tradnl" sz="2700" dirty="0" smtClean="0">
                <a:latin typeface="Calibri" pitchFamily="34" charset="0"/>
              </a:rPr>
              <a:t>uno.</a:t>
            </a:r>
            <a:endParaRPr lang="en-US" sz="2700" dirty="0">
              <a:latin typeface="Calibri" pitchFamily="34" charset="0"/>
            </a:endParaRPr>
          </a:p>
          <a:p>
            <a:pPr eaLnBrk="1" hangingPunct="1"/>
            <a:r>
              <a:rPr lang="es-ES_tradnl" sz="2700" b="1" dirty="0">
                <a:latin typeface="Calibri" pitchFamily="34" charset="0"/>
              </a:rPr>
              <a:t>Descripción: </a:t>
            </a:r>
            <a:r>
              <a:rPr lang="es-ES_tradnl" sz="2700" dirty="0">
                <a:latin typeface="Calibri" pitchFamily="34" charset="0"/>
              </a:rPr>
              <a:t>La bandera de España consiste en tres franjas horizontales, una roja en la parte de arriba y en la parte de abajo, y una amarilla de doble ancho en la que se encuentra el escudo de armas nacional. </a:t>
            </a:r>
            <a:endParaRPr lang="en-US" sz="2700" dirty="0">
              <a:latin typeface="Calibri" pitchFamily="34" charset="0"/>
            </a:endParaRPr>
          </a:p>
          <a:p>
            <a:pPr eaLnBrk="1" hangingPunct="1"/>
            <a:r>
              <a:rPr lang="es-ES_tradnl" sz="2700" b="1" dirty="0">
                <a:latin typeface="Calibri" pitchFamily="34" charset="0"/>
              </a:rPr>
              <a:t>Historia y simbolismo</a:t>
            </a:r>
            <a:r>
              <a:rPr lang="es-ES_tradnl" sz="2700" dirty="0">
                <a:latin typeface="Calibri" pitchFamily="34" charset="0"/>
              </a:rPr>
              <a:t>: La bandera nacional de España, desde principios del siglo XX, ha conservado los colores tradicionales que son el rojo y el amarillo, característicos de los más antiguos reinos españoles: Aragón, Castilla y León. La bandera aún representa a la monarquía española y el pasado colonial del país. Por ejemplo, el lema que lleva el estandarte es PLVS VLTRA que en latín significa "más allá", lo cual se refiere a las antiguas tierras imperiales en otras partes del mundo. </a:t>
            </a:r>
            <a:endParaRPr lang="en-US" sz="2700" dirty="0">
              <a:latin typeface="Calibri" pitchFamily="34" charset="0"/>
            </a:endParaRPr>
          </a:p>
        </p:txBody>
      </p:sp>
      <p:pic>
        <p:nvPicPr>
          <p:cNvPr id="14340" name="Picture 9" descr="bandera-de-espan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00500" y="71438"/>
            <a:ext cx="785813"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93564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2"/>
          <p:cNvSpPr txBox="1">
            <a:spLocks noChangeArrowheads="1"/>
          </p:cNvSpPr>
          <p:nvPr/>
        </p:nvSpPr>
        <p:spPr bwMode="auto">
          <a:xfrm>
            <a:off x="71438" y="785813"/>
            <a:ext cx="8858250"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800" b="1" dirty="0" err="1">
                <a:latin typeface="Calibri" pitchFamily="34" charset="0"/>
              </a:rPr>
              <a:t>Fecha</a:t>
            </a:r>
            <a:r>
              <a:rPr lang="en-GB" sz="2800" b="1" dirty="0">
                <a:latin typeface="Calibri" pitchFamily="34" charset="0"/>
              </a:rPr>
              <a:t> de </a:t>
            </a:r>
            <a:r>
              <a:rPr lang="en-GB" sz="2800" b="1" dirty="0" err="1">
                <a:latin typeface="Calibri" pitchFamily="34" charset="0"/>
              </a:rPr>
              <a:t>adopción</a:t>
            </a:r>
            <a:r>
              <a:rPr lang="en-GB" sz="2800" b="1" dirty="0">
                <a:latin typeface="Calibri" pitchFamily="34" charset="0"/>
              </a:rPr>
              <a:t>: </a:t>
            </a:r>
            <a:r>
              <a:rPr lang="en-GB" sz="2800" dirty="0" err="1">
                <a:latin typeface="Calibri" pitchFamily="34" charset="0"/>
              </a:rPr>
              <a:t>veintisiete</a:t>
            </a:r>
            <a:r>
              <a:rPr lang="en-GB" sz="2800" dirty="0">
                <a:latin typeface="Calibri" pitchFamily="34" charset="0"/>
              </a:rPr>
              <a:t> de </a:t>
            </a:r>
            <a:r>
              <a:rPr lang="en-GB" sz="2800" dirty="0" err="1" smtClean="0">
                <a:latin typeface="Calibri" pitchFamily="34" charset="0"/>
              </a:rPr>
              <a:t>febrero</a:t>
            </a:r>
            <a:r>
              <a:rPr lang="en-GB" sz="2800" dirty="0">
                <a:latin typeface="Calibri" pitchFamily="34" charset="0"/>
              </a:rPr>
              <a:t> </a:t>
            </a:r>
            <a:r>
              <a:rPr lang="en-GB" sz="2800" dirty="0" smtClean="0">
                <a:latin typeface="Calibri" pitchFamily="34" charset="0"/>
              </a:rPr>
              <a:t>de </a:t>
            </a:r>
            <a:r>
              <a:rPr lang="en-GB" sz="2800" dirty="0">
                <a:latin typeface="Calibri" pitchFamily="34" charset="0"/>
              </a:rPr>
              <a:t>mil </a:t>
            </a:r>
            <a:r>
              <a:rPr lang="en-GB" sz="2800" dirty="0" err="1">
                <a:latin typeface="Calibri" pitchFamily="34" charset="0"/>
              </a:rPr>
              <a:t>novecientos</a:t>
            </a:r>
            <a:r>
              <a:rPr lang="en-GB" sz="2800" dirty="0">
                <a:latin typeface="Calibri" pitchFamily="34" charset="0"/>
              </a:rPr>
              <a:t> </a:t>
            </a:r>
            <a:r>
              <a:rPr lang="en-GB" sz="2800" dirty="0" err="1">
                <a:latin typeface="Calibri" pitchFamily="34" charset="0"/>
              </a:rPr>
              <a:t>setenta</a:t>
            </a:r>
            <a:r>
              <a:rPr lang="en-GB" sz="2800" dirty="0">
                <a:latin typeface="Calibri" pitchFamily="34" charset="0"/>
              </a:rPr>
              <a:t> y </a:t>
            </a:r>
            <a:r>
              <a:rPr lang="en-GB" sz="2800" dirty="0" err="1" smtClean="0">
                <a:latin typeface="Calibri" pitchFamily="34" charset="0"/>
              </a:rPr>
              <a:t>seis</a:t>
            </a:r>
            <a:r>
              <a:rPr lang="en-GB" sz="2800" dirty="0" smtClean="0">
                <a:solidFill>
                  <a:srgbClr val="FF0000"/>
                </a:solidFill>
                <a:latin typeface="Calibri" pitchFamily="34" charset="0"/>
              </a:rPr>
              <a:t>.</a:t>
            </a:r>
            <a:r>
              <a:rPr lang="en-GB" sz="2800" dirty="0">
                <a:latin typeface="Calibri" pitchFamily="34" charset="0"/>
              </a:rPr>
              <a:t/>
            </a:r>
            <a:br>
              <a:rPr lang="en-GB" sz="2800" dirty="0">
                <a:latin typeface="Calibri" pitchFamily="34" charset="0"/>
              </a:rPr>
            </a:br>
            <a:r>
              <a:rPr lang="es-ES" sz="2800" b="1" dirty="0">
                <a:latin typeface="Calibri" pitchFamily="34" charset="0"/>
              </a:rPr>
              <a:t>Descripción:</a:t>
            </a:r>
            <a:r>
              <a:rPr lang="es-ES" sz="2800" dirty="0">
                <a:latin typeface="Calibri" pitchFamily="34" charset="0"/>
              </a:rPr>
              <a:t> La bandera consiste en tres franjas horizontales del mismo tamaño (negro, blanco y verde), unidas con un triángulo rojo situado en el borde a la izquierda; además tiene una media luna y una estrella rojas en el centro de la bandera.</a:t>
            </a:r>
            <a:br>
              <a:rPr lang="es-ES" sz="2800" dirty="0">
                <a:latin typeface="Calibri" pitchFamily="34" charset="0"/>
              </a:rPr>
            </a:br>
            <a:r>
              <a:rPr lang="es-ES_tradnl" sz="2800" b="1" dirty="0">
                <a:latin typeface="Calibri" pitchFamily="34" charset="0"/>
              </a:rPr>
              <a:t>Historia y simbolismo</a:t>
            </a:r>
            <a:r>
              <a:rPr lang="es-ES_tradnl" sz="2800" dirty="0">
                <a:latin typeface="Calibri" pitchFamily="34" charset="0"/>
              </a:rPr>
              <a:t>: la media luna y la estrella rojas son símbolos islámicos y los </a:t>
            </a:r>
            <a:r>
              <a:rPr lang="es-ES_tradnl" sz="2800" dirty="0" smtClean="0">
                <a:latin typeface="Calibri" pitchFamily="34" charset="0"/>
              </a:rPr>
              <a:t>colores derivan </a:t>
            </a:r>
            <a:r>
              <a:rPr lang="es-ES_tradnl" sz="2800" dirty="0">
                <a:latin typeface="Calibri" pitchFamily="34" charset="0"/>
              </a:rPr>
              <a:t>del diseño de la bandera de la rebelión árabe, que tuvo lugar en 1916 durante la I Guerra Mundial. Cuando se reconozca la independencia del </a:t>
            </a:r>
            <a:r>
              <a:rPr lang="es-ES_tradnl" sz="2800" dirty="0" smtClean="0">
                <a:latin typeface="Calibri" pitchFamily="34" charset="0"/>
              </a:rPr>
              <a:t>Sahara</a:t>
            </a:r>
            <a:r>
              <a:rPr lang="es-ES_tradnl" sz="2800" dirty="0">
                <a:latin typeface="Calibri" pitchFamily="34" charset="0"/>
              </a:rPr>
              <a:t> </a:t>
            </a:r>
            <a:r>
              <a:rPr lang="es-ES_tradnl" sz="2800" dirty="0" smtClean="0">
                <a:latin typeface="Calibri" pitchFamily="34" charset="0"/>
              </a:rPr>
              <a:t>Occidental</a:t>
            </a:r>
            <a:r>
              <a:rPr lang="es-ES_tradnl" sz="2800" dirty="0">
                <a:latin typeface="Calibri" pitchFamily="34" charset="0"/>
              </a:rPr>
              <a:t>, las franjas negra y verde se intercambiarán de lugar.</a:t>
            </a:r>
            <a:endParaRPr lang="en-US" sz="2800" dirty="0">
              <a:latin typeface="Calibri" pitchFamily="34" charset="0"/>
            </a:endParaRPr>
          </a:p>
        </p:txBody>
      </p:sp>
      <p:pic>
        <p:nvPicPr>
          <p:cNvPr id="15363" name="Picture 6" descr="SaharaOccidental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86563" y="71438"/>
            <a:ext cx="10001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TextBox 7"/>
          <p:cNvSpPr txBox="1">
            <a:spLocks noChangeArrowheads="1"/>
          </p:cNvSpPr>
          <p:nvPr/>
        </p:nvSpPr>
        <p:spPr bwMode="auto">
          <a:xfrm>
            <a:off x="71438" y="71438"/>
            <a:ext cx="83581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a:latin typeface="Calibri" pitchFamily="34" charset="0"/>
              </a:rPr>
              <a:t>República Árabe Saharaui Democrática</a:t>
            </a:r>
            <a:endParaRPr lang="en-US" sz="3200" b="1">
              <a:latin typeface="Calibri" pitchFamily="34" charset="0"/>
            </a:endParaRPr>
          </a:p>
        </p:txBody>
      </p:sp>
    </p:spTree>
    <p:extLst>
      <p:ext uri="{BB962C8B-B14F-4D97-AF65-F5344CB8AC3E}">
        <p14:creationId xmlns:p14="http://schemas.microsoft.com/office/powerpoint/2010/main" val="28797710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214313" y="992188"/>
            <a:ext cx="8715375"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3200" b="1" dirty="0">
                <a:latin typeface="Calibri" pitchFamily="34" charset="0"/>
              </a:rPr>
              <a:t>Fecha de adopción: </a:t>
            </a:r>
            <a:r>
              <a:rPr lang="es-ES_tradnl" sz="3200" dirty="0">
                <a:latin typeface="Calibri" pitchFamily="34" charset="0"/>
              </a:rPr>
              <a:t>uno de </a:t>
            </a:r>
            <a:r>
              <a:rPr lang="es-ES_tradnl" sz="3200" dirty="0" smtClean="0">
                <a:latin typeface="Calibri" pitchFamily="34" charset="0"/>
              </a:rPr>
              <a:t>enero de </a:t>
            </a:r>
            <a:r>
              <a:rPr lang="es-ES_tradnl" sz="3200" dirty="0">
                <a:latin typeface="Calibri" pitchFamily="34" charset="0"/>
              </a:rPr>
              <a:t>mil ochocientos </a:t>
            </a:r>
            <a:r>
              <a:rPr lang="es-ES_tradnl" sz="3200" dirty="0" smtClean="0">
                <a:latin typeface="Calibri" pitchFamily="34" charset="0"/>
              </a:rPr>
              <a:t>uno</a:t>
            </a:r>
            <a:r>
              <a:rPr lang="es-ES_tradnl" sz="3200" dirty="0" smtClean="0">
                <a:solidFill>
                  <a:srgbClr val="FF0000"/>
                </a:solidFill>
                <a:latin typeface="Calibri" pitchFamily="34" charset="0"/>
              </a:rPr>
              <a:t>.</a:t>
            </a:r>
            <a:r>
              <a:rPr lang="es-ES_tradnl" sz="3200" dirty="0" smtClean="0">
                <a:latin typeface="Calibri" pitchFamily="34" charset="0"/>
              </a:rPr>
              <a:t> </a:t>
            </a:r>
            <a:endParaRPr lang="en-US" sz="3200" dirty="0">
              <a:latin typeface="Calibri" pitchFamily="34" charset="0"/>
            </a:endParaRPr>
          </a:p>
          <a:p>
            <a:pPr eaLnBrk="1" hangingPunct="1"/>
            <a:r>
              <a:rPr lang="es-ES_tradnl" sz="3200" b="1" dirty="0">
                <a:latin typeface="Calibri" pitchFamily="34" charset="0"/>
              </a:rPr>
              <a:t>Descripción: </a:t>
            </a:r>
            <a:r>
              <a:rPr lang="es-ES_tradnl" sz="3200" dirty="0">
                <a:latin typeface="Calibri" pitchFamily="34" charset="0"/>
              </a:rPr>
              <a:t>Tiene un campo azul con la </a:t>
            </a:r>
            <a:r>
              <a:rPr lang="es-ES_tradnl" sz="3200" dirty="0" smtClean="0">
                <a:latin typeface="Calibri" pitchFamily="34" charset="0"/>
              </a:rPr>
              <a:t>cruz roja </a:t>
            </a:r>
            <a:r>
              <a:rPr lang="es-ES_tradnl" sz="3200" dirty="0">
                <a:latin typeface="Calibri" pitchFamily="34" charset="0"/>
              </a:rPr>
              <a:t>de </a:t>
            </a:r>
            <a:r>
              <a:rPr lang="es-ES_tradnl" sz="3200" dirty="0" smtClean="0">
                <a:latin typeface="Calibri" pitchFamily="34" charset="0"/>
              </a:rPr>
              <a:t>San Jorge</a:t>
            </a:r>
            <a:r>
              <a:rPr lang="es-ES_tradnl" sz="3200" dirty="0" smtClean="0">
                <a:solidFill>
                  <a:srgbClr val="FF0000"/>
                </a:solidFill>
                <a:latin typeface="Calibri" pitchFamily="34" charset="0"/>
              </a:rPr>
              <a:t> </a:t>
            </a:r>
            <a:r>
              <a:rPr lang="es-ES_tradnl" sz="3200" dirty="0">
                <a:latin typeface="Calibri" pitchFamily="34" charset="0"/>
              </a:rPr>
              <a:t>(santo patrón </a:t>
            </a:r>
            <a:r>
              <a:rPr lang="es-ES_tradnl" sz="3200" dirty="0" smtClean="0">
                <a:latin typeface="Calibri" pitchFamily="34" charset="0"/>
              </a:rPr>
              <a:t>de </a:t>
            </a:r>
            <a:r>
              <a:rPr lang="es-ES_tradnl" sz="3200" dirty="0">
                <a:latin typeface="Calibri" pitchFamily="34" charset="0"/>
              </a:rPr>
              <a:t>Inglaterra) también en el blanco sobrepuesta la </a:t>
            </a:r>
            <a:r>
              <a:rPr lang="es-ES_tradnl" sz="3200" dirty="0" smtClean="0">
                <a:latin typeface="Calibri" pitchFamily="34" charset="0"/>
              </a:rPr>
              <a:t>cruz roja </a:t>
            </a:r>
            <a:r>
              <a:rPr lang="es-ES_tradnl" sz="3200" dirty="0">
                <a:latin typeface="Calibri" pitchFamily="34" charset="0"/>
              </a:rPr>
              <a:t>diagonal de </a:t>
            </a:r>
            <a:r>
              <a:rPr lang="es-ES_tradnl" sz="3200" dirty="0" smtClean="0">
                <a:latin typeface="Calibri" pitchFamily="34" charset="0"/>
              </a:rPr>
              <a:t>San Patricio (</a:t>
            </a:r>
            <a:r>
              <a:rPr lang="es-ES_tradnl" sz="3200" dirty="0">
                <a:latin typeface="Calibri" pitchFamily="34" charset="0"/>
              </a:rPr>
              <a:t>santo patrón </a:t>
            </a:r>
            <a:r>
              <a:rPr lang="es-ES_tradnl" sz="3200" dirty="0" smtClean="0">
                <a:latin typeface="Calibri" pitchFamily="34" charset="0"/>
              </a:rPr>
              <a:t>de </a:t>
            </a:r>
            <a:r>
              <a:rPr lang="es-ES_tradnl" sz="3200" dirty="0">
                <a:latin typeface="Calibri" pitchFamily="34" charset="0"/>
              </a:rPr>
              <a:t>Irlanda), que se sobrepone en la cruz blanca diagonal de </a:t>
            </a:r>
            <a:r>
              <a:rPr lang="es-ES_tradnl" sz="3200" dirty="0" smtClean="0">
                <a:latin typeface="Calibri" pitchFamily="34" charset="0"/>
              </a:rPr>
              <a:t>San Andrés</a:t>
            </a:r>
            <a:r>
              <a:rPr lang="es-ES_tradnl" sz="3200" dirty="0" smtClean="0">
                <a:solidFill>
                  <a:srgbClr val="FF0000"/>
                </a:solidFill>
                <a:latin typeface="Calibri" pitchFamily="34" charset="0"/>
              </a:rPr>
              <a:t> </a:t>
            </a:r>
            <a:r>
              <a:rPr lang="es-ES_tradnl" sz="3200" dirty="0" smtClean="0">
                <a:latin typeface="Calibri" pitchFamily="34" charset="0"/>
              </a:rPr>
              <a:t>(</a:t>
            </a:r>
            <a:r>
              <a:rPr lang="es-ES_tradnl" sz="3200" dirty="0">
                <a:latin typeface="Calibri" pitchFamily="34" charset="0"/>
              </a:rPr>
              <a:t>santo patrón </a:t>
            </a:r>
            <a:r>
              <a:rPr lang="es-ES_tradnl" sz="3200" dirty="0" smtClean="0">
                <a:latin typeface="Calibri" pitchFamily="34" charset="0"/>
              </a:rPr>
              <a:t>de </a:t>
            </a:r>
            <a:r>
              <a:rPr lang="es-ES_tradnl" sz="3200" dirty="0">
                <a:latin typeface="Calibri" pitchFamily="34" charset="0"/>
              </a:rPr>
              <a:t>Escocia). </a:t>
            </a:r>
            <a:br>
              <a:rPr lang="es-ES_tradnl" sz="3200" dirty="0">
                <a:latin typeface="Calibri" pitchFamily="34" charset="0"/>
              </a:rPr>
            </a:br>
            <a:r>
              <a:rPr lang="es-ES_tradnl" sz="3200" b="1" dirty="0">
                <a:latin typeface="Calibri" pitchFamily="34" charset="0"/>
              </a:rPr>
              <a:t>Historia y simbolismo: </a:t>
            </a:r>
            <a:r>
              <a:rPr lang="es-ES_tradnl" sz="3200" dirty="0">
                <a:latin typeface="Calibri" pitchFamily="34" charset="0"/>
              </a:rPr>
              <a:t> en el diseño y los colores se reconoce la unión de Inglaterra, Irlanda del norte, Escocia y Gales, los cuatros países del Reino Unido.  </a:t>
            </a:r>
            <a:endParaRPr lang="en-US" sz="3200" dirty="0">
              <a:latin typeface="Calibri" pitchFamily="34" charset="0"/>
            </a:endParaRPr>
          </a:p>
        </p:txBody>
      </p:sp>
      <p:sp>
        <p:nvSpPr>
          <p:cNvPr id="16387" name="TextBox 2"/>
          <p:cNvSpPr txBox="1">
            <a:spLocks noChangeArrowheads="1"/>
          </p:cNvSpPr>
          <p:nvPr/>
        </p:nvSpPr>
        <p:spPr bwMode="auto">
          <a:xfrm>
            <a:off x="214313" y="285750"/>
            <a:ext cx="83581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a:latin typeface="Calibri" pitchFamily="34" charset="0"/>
              </a:rPr>
              <a:t>Reino Unido</a:t>
            </a:r>
            <a:endParaRPr lang="en-US" sz="3200" b="1">
              <a:latin typeface="Calibri" pitchFamily="34" charset="0"/>
            </a:endParaRPr>
          </a:p>
        </p:txBody>
      </p:sp>
      <p:pic>
        <p:nvPicPr>
          <p:cNvPr id="16388" name="Picture 3" descr="ReinoUnido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43375" y="214313"/>
            <a:ext cx="1285875" cy="85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2667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4696981"/>
            <a:ext cx="8136904" cy="1815882"/>
          </a:xfrm>
          <a:prstGeom prst="rect">
            <a:avLst/>
          </a:prstGeom>
          <a:noFill/>
        </p:spPr>
        <p:txBody>
          <a:bodyPr wrap="square" rtlCol="0">
            <a:spAutoFit/>
          </a:bodyPr>
          <a:lstStyle/>
          <a:p>
            <a:r>
              <a:rPr lang="en-GB" sz="2800" dirty="0" err="1" smtClean="0">
                <a:latin typeface="+mn-lt"/>
              </a:rPr>
              <a:t>Objetivos</a:t>
            </a:r>
            <a:r>
              <a:rPr lang="en-GB" sz="2800" dirty="0" smtClean="0">
                <a:latin typeface="+mn-lt"/>
              </a:rPr>
              <a:t>:</a:t>
            </a:r>
          </a:p>
          <a:p>
            <a:endParaRPr lang="en-GB" sz="2800" dirty="0">
              <a:latin typeface="+mn-lt"/>
            </a:endParaRPr>
          </a:p>
          <a:p>
            <a:pPr marL="285750" indent="-285750">
              <a:buFont typeface="Wingdings" pitchFamily="2" charset="2"/>
              <a:buChar char="§"/>
            </a:pPr>
            <a:r>
              <a:rPr lang="en-GB" sz="2800" dirty="0" err="1" smtClean="0">
                <a:latin typeface="+mn-lt"/>
              </a:rPr>
              <a:t>Comparar</a:t>
            </a:r>
            <a:r>
              <a:rPr lang="en-GB" sz="2800" dirty="0" smtClean="0">
                <a:latin typeface="+mn-lt"/>
              </a:rPr>
              <a:t> los 6 </a:t>
            </a:r>
            <a:r>
              <a:rPr lang="en-GB" sz="2800" dirty="0" err="1" smtClean="0">
                <a:latin typeface="+mn-lt"/>
              </a:rPr>
              <a:t>países</a:t>
            </a:r>
            <a:endParaRPr lang="en-GB" sz="2800" dirty="0" smtClean="0">
              <a:latin typeface="+mn-lt"/>
            </a:endParaRPr>
          </a:p>
          <a:p>
            <a:pPr marL="285750" indent="-285750">
              <a:buFont typeface="Wingdings" pitchFamily="2" charset="2"/>
              <a:buChar char="§"/>
            </a:pPr>
            <a:r>
              <a:rPr lang="en-GB" sz="2800" dirty="0" err="1" smtClean="0">
                <a:latin typeface="+mn-lt"/>
              </a:rPr>
              <a:t>Practicar</a:t>
            </a:r>
            <a:r>
              <a:rPr lang="en-GB" sz="2800" dirty="0" smtClean="0">
                <a:latin typeface="+mn-lt"/>
              </a:rPr>
              <a:t> y </a:t>
            </a:r>
            <a:r>
              <a:rPr lang="en-GB" sz="2800" dirty="0" err="1" smtClean="0">
                <a:latin typeface="+mn-lt"/>
              </a:rPr>
              <a:t>memorizar</a:t>
            </a:r>
            <a:r>
              <a:rPr lang="en-GB" sz="2800" dirty="0" smtClean="0">
                <a:latin typeface="+mn-lt"/>
              </a:rPr>
              <a:t> el </a:t>
            </a:r>
            <a:r>
              <a:rPr lang="en-GB" sz="2800" dirty="0" err="1" smtClean="0">
                <a:latin typeface="+mn-lt"/>
              </a:rPr>
              <a:t>vocabulario</a:t>
            </a:r>
            <a:r>
              <a:rPr lang="en-GB" sz="2800" dirty="0" smtClean="0">
                <a:latin typeface="+mn-lt"/>
              </a:rPr>
              <a:t> </a:t>
            </a:r>
            <a:r>
              <a:rPr lang="en-GB" sz="2800" dirty="0" err="1" smtClean="0">
                <a:latin typeface="+mn-lt"/>
              </a:rPr>
              <a:t>importante</a:t>
            </a:r>
            <a:endParaRPr lang="en-GB" sz="2800" dirty="0">
              <a:latin typeface="+mn-lt"/>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837895"/>
            <a:ext cx="1406558" cy="876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Bolivia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14041" y="1276149"/>
            <a:ext cx="1365102"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Peru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36994" y="519538"/>
            <a:ext cx="1228890" cy="84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bandera-de-espan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48264" y="3330080"/>
            <a:ext cx="1243695" cy="932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SaharaOccidental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84243" y="3330080"/>
            <a:ext cx="1468734" cy="979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914041" y="2969363"/>
            <a:ext cx="1551657" cy="888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3168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285750" y="1428750"/>
            <a:ext cx="85725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3200" b="1" dirty="0">
                <a:latin typeface="Calibri" pitchFamily="34" charset="0"/>
              </a:rPr>
              <a:t>Fecha de adopción: </a:t>
            </a:r>
            <a:r>
              <a:rPr lang="es-ES_tradnl" sz="3200" dirty="0">
                <a:latin typeface="Calibri" pitchFamily="34" charset="0"/>
              </a:rPr>
              <a:t>mil ochocientos sesenta y </a:t>
            </a:r>
            <a:r>
              <a:rPr lang="es-ES_tradnl" sz="3200" dirty="0" smtClean="0">
                <a:latin typeface="Calibri" pitchFamily="34" charset="0"/>
              </a:rPr>
              <a:t>seis</a:t>
            </a:r>
            <a:r>
              <a:rPr lang="es-ES_tradnl" sz="3200" dirty="0" smtClean="0">
                <a:solidFill>
                  <a:srgbClr val="FF0000"/>
                </a:solidFill>
                <a:latin typeface="Calibri" pitchFamily="34" charset="0"/>
              </a:rPr>
              <a:t>.</a:t>
            </a:r>
            <a:endParaRPr lang="en-US" sz="3200" dirty="0">
              <a:latin typeface="Calibri" pitchFamily="34" charset="0"/>
            </a:endParaRPr>
          </a:p>
          <a:p>
            <a:pPr eaLnBrk="1" hangingPunct="1"/>
            <a:r>
              <a:rPr lang="es-ES_tradnl" sz="3200" b="1" dirty="0">
                <a:latin typeface="Calibri" pitchFamily="34" charset="0"/>
              </a:rPr>
              <a:t>Descripción: </a:t>
            </a:r>
            <a:r>
              <a:rPr lang="es-ES_tradnl" sz="3200" dirty="0">
                <a:latin typeface="Calibri" pitchFamily="34" charset="0"/>
              </a:rPr>
              <a:t>Tiene tres franjas verticales iguales </a:t>
            </a:r>
            <a:r>
              <a:rPr lang="es-ES_tradnl" sz="3200" dirty="0" smtClean="0">
                <a:latin typeface="Calibri" pitchFamily="34" charset="0"/>
              </a:rPr>
              <a:t>azul</a:t>
            </a:r>
            <a:r>
              <a:rPr lang="es-ES_tradnl" sz="3200" dirty="0">
                <a:latin typeface="Calibri" pitchFamily="34" charset="0"/>
              </a:rPr>
              <a:t>, </a:t>
            </a:r>
            <a:r>
              <a:rPr lang="es-ES_tradnl" sz="3200" dirty="0" smtClean="0">
                <a:latin typeface="Calibri" pitchFamily="34" charset="0"/>
              </a:rPr>
              <a:t>amarilla, </a:t>
            </a:r>
            <a:r>
              <a:rPr lang="es-ES_tradnl" sz="3200" dirty="0">
                <a:latin typeface="Calibri" pitchFamily="34" charset="0"/>
              </a:rPr>
              <a:t>y </a:t>
            </a:r>
            <a:r>
              <a:rPr lang="es-ES_tradnl" sz="3200" dirty="0" smtClean="0">
                <a:latin typeface="Calibri" pitchFamily="34" charset="0"/>
              </a:rPr>
              <a:t>roja </a:t>
            </a:r>
            <a:r>
              <a:rPr lang="es-ES_tradnl" sz="3200" dirty="0">
                <a:latin typeface="Calibri" pitchFamily="34" charset="0"/>
              </a:rPr>
              <a:t>con el escudo nacional en la franja amarilla.</a:t>
            </a:r>
            <a:endParaRPr lang="en-US" sz="3200" dirty="0">
              <a:latin typeface="Calibri" pitchFamily="34" charset="0"/>
            </a:endParaRPr>
          </a:p>
          <a:p>
            <a:pPr eaLnBrk="1" hangingPunct="1"/>
            <a:r>
              <a:rPr lang="es-ES_tradnl" sz="3200" b="1" dirty="0">
                <a:latin typeface="Calibri" pitchFamily="34" charset="0"/>
              </a:rPr>
              <a:t>Historia y simbolismo: </a:t>
            </a:r>
            <a:r>
              <a:rPr lang="es-ES_tradnl" sz="3200" dirty="0">
                <a:latin typeface="Calibri" pitchFamily="34" charset="0"/>
              </a:rPr>
              <a:t>El azul y el rojo son los colores de Francia, el amarillo y el rojo son los de España, y juntos reflejan la protección Franco-Española. </a:t>
            </a:r>
            <a:r>
              <a:rPr lang="en-GB" sz="3200" dirty="0">
                <a:latin typeface="Calibri" pitchFamily="34" charset="0"/>
              </a:rPr>
              <a:t>El </a:t>
            </a:r>
            <a:r>
              <a:rPr lang="en-GB" sz="3200" dirty="0" err="1">
                <a:latin typeface="Calibri" pitchFamily="34" charset="0"/>
              </a:rPr>
              <a:t>lema</a:t>
            </a:r>
            <a:r>
              <a:rPr lang="en-GB" sz="3200" dirty="0">
                <a:latin typeface="Calibri" pitchFamily="34" charset="0"/>
              </a:rPr>
              <a:t> </a:t>
            </a:r>
            <a:r>
              <a:rPr lang="en-GB" sz="3200" dirty="0" err="1">
                <a:latin typeface="Calibri" pitchFamily="34" charset="0"/>
              </a:rPr>
              <a:t>es</a:t>
            </a:r>
            <a:r>
              <a:rPr lang="en-GB" sz="3200" dirty="0">
                <a:latin typeface="Calibri" pitchFamily="34" charset="0"/>
              </a:rPr>
              <a:t> “</a:t>
            </a:r>
            <a:r>
              <a:rPr lang="en-GB" sz="3200" dirty="0" err="1">
                <a:latin typeface="Calibri" pitchFamily="34" charset="0"/>
              </a:rPr>
              <a:t>fuerza</a:t>
            </a:r>
            <a:r>
              <a:rPr lang="en-GB" sz="3200" dirty="0">
                <a:latin typeface="Calibri" pitchFamily="34" charset="0"/>
              </a:rPr>
              <a:t> </a:t>
            </a:r>
            <a:r>
              <a:rPr lang="en-GB" sz="3200" dirty="0" err="1">
                <a:latin typeface="Calibri" pitchFamily="34" charset="0"/>
              </a:rPr>
              <a:t>unida</a:t>
            </a:r>
            <a:r>
              <a:rPr lang="en-GB" sz="3200" dirty="0">
                <a:latin typeface="Calibri" pitchFamily="34" charset="0"/>
              </a:rPr>
              <a:t> </a:t>
            </a:r>
            <a:r>
              <a:rPr lang="en-GB" sz="3200" dirty="0" err="1">
                <a:latin typeface="Calibri" pitchFamily="34" charset="0"/>
              </a:rPr>
              <a:t>es</a:t>
            </a:r>
            <a:r>
              <a:rPr lang="en-GB" sz="3200" dirty="0">
                <a:latin typeface="Calibri" pitchFamily="34" charset="0"/>
              </a:rPr>
              <a:t> </a:t>
            </a:r>
            <a:r>
              <a:rPr lang="en-GB" sz="3200" dirty="0" err="1">
                <a:latin typeface="Calibri" pitchFamily="34" charset="0"/>
              </a:rPr>
              <a:t>más</a:t>
            </a:r>
            <a:r>
              <a:rPr lang="en-GB" sz="3200" dirty="0">
                <a:latin typeface="Calibri" pitchFamily="34" charset="0"/>
              </a:rPr>
              <a:t> </a:t>
            </a:r>
            <a:r>
              <a:rPr lang="en-GB" sz="3200" dirty="0" err="1">
                <a:latin typeface="Calibri" pitchFamily="34" charset="0"/>
              </a:rPr>
              <a:t>fuerte</a:t>
            </a:r>
            <a:r>
              <a:rPr lang="en-GB" sz="3200" dirty="0">
                <a:latin typeface="Calibri" pitchFamily="34" charset="0"/>
              </a:rPr>
              <a:t>”. </a:t>
            </a:r>
            <a:endParaRPr lang="en-US" sz="3200" dirty="0">
              <a:latin typeface="Calibri" pitchFamily="34" charset="0"/>
            </a:endParaRPr>
          </a:p>
        </p:txBody>
      </p:sp>
      <p:sp>
        <p:nvSpPr>
          <p:cNvPr id="17411" name="TextBox 2"/>
          <p:cNvSpPr txBox="1">
            <a:spLocks noChangeArrowheads="1"/>
          </p:cNvSpPr>
          <p:nvPr/>
        </p:nvSpPr>
        <p:spPr bwMode="auto">
          <a:xfrm>
            <a:off x="285750" y="285750"/>
            <a:ext cx="1571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a:latin typeface="Calibri" pitchFamily="34" charset="0"/>
              </a:rPr>
              <a:t>Andorra</a:t>
            </a:r>
            <a:endParaRPr lang="en-US" sz="3200" b="1">
              <a:latin typeface="Calibri" pitchFamily="34" charset="0"/>
            </a:endParaRPr>
          </a:p>
        </p:txBody>
      </p:sp>
      <p:pic>
        <p:nvPicPr>
          <p:cNvPr id="1741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25" y="214313"/>
            <a:ext cx="1428750" cy="89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54970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 descr="Venezuela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15063" y="2286000"/>
            <a:ext cx="2763837"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2" descr="Argentin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286500" y="4572000"/>
            <a:ext cx="2786063"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3" descr="Chile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79763" y="2286000"/>
            <a:ext cx="2881312"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4" descr="Colombia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214688" y="4572000"/>
            <a:ext cx="286385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5" descr="Cuba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14313" y="4643438"/>
            <a:ext cx="28575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6" descr="Ecuador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214313" y="2286000"/>
            <a:ext cx="2857500" cy="194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7" descr="ElSalvador_Bandera.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357938" y="142875"/>
            <a:ext cx="2571750"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8" descr="Guatemala.jp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357563" y="142875"/>
            <a:ext cx="2643187"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9" descr="Mexico_Bandera.jp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14313" y="142875"/>
            <a:ext cx="286385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3" name="TextBox 10"/>
          <p:cNvSpPr txBox="1">
            <a:spLocks noChangeArrowheads="1"/>
          </p:cNvSpPr>
          <p:nvPr/>
        </p:nvSpPr>
        <p:spPr bwMode="auto">
          <a:xfrm>
            <a:off x="857250" y="1785938"/>
            <a:ext cx="1571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México</a:t>
            </a:r>
            <a:endParaRPr lang="en-US" sz="3200" b="1">
              <a:latin typeface="Calibri" pitchFamily="34" charset="0"/>
            </a:endParaRPr>
          </a:p>
        </p:txBody>
      </p:sp>
      <p:sp>
        <p:nvSpPr>
          <p:cNvPr id="18444" name="TextBox 11"/>
          <p:cNvSpPr txBox="1">
            <a:spLocks noChangeArrowheads="1"/>
          </p:cNvSpPr>
          <p:nvPr/>
        </p:nvSpPr>
        <p:spPr bwMode="auto">
          <a:xfrm>
            <a:off x="3643313" y="1785938"/>
            <a:ext cx="22145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b="1">
                <a:latin typeface="Calibri" pitchFamily="34" charset="0"/>
              </a:rPr>
              <a:t>Guatemala</a:t>
            </a:r>
            <a:endParaRPr lang="en-US" sz="3200" b="1">
              <a:latin typeface="Calibri" pitchFamily="34" charset="0"/>
            </a:endParaRPr>
          </a:p>
        </p:txBody>
      </p:sp>
      <p:sp>
        <p:nvSpPr>
          <p:cNvPr id="18445" name="TextBox 12"/>
          <p:cNvSpPr txBox="1">
            <a:spLocks noChangeArrowheads="1"/>
          </p:cNvSpPr>
          <p:nvPr/>
        </p:nvSpPr>
        <p:spPr bwMode="auto">
          <a:xfrm>
            <a:off x="6500813" y="1785938"/>
            <a:ext cx="23574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El Salvador</a:t>
            </a:r>
            <a:endParaRPr lang="en-US" sz="3200" b="1">
              <a:latin typeface="Calibri" pitchFamily="34" charset="0"/>
            </a:endParaRPr>
          </a:p>
        </p:txBody>
      </p:sp>
      <p:sp>
        <p:nvSpPr>
          <p:cNvPr id="18446" name="TextBox 13"/>
          <p:cNvSpPr txBox="1">
            <a:spLocks noChangeArrowheads="1"/>
          </p:cNvSpPr>
          <p:nvPr/>
        </p:nvSpPr>
        <p:spPr bwMode="auto">
          <a:xfrm>
            <a:off x="714375" y="4143375"/>
            <a:ext cx="1571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Ecuador</a:t>
            </a:r>
            <a:endParaRPr lang="en-US" sz="3200" b="1">
              <a:latin typeface="Calibri" pitchFamily="34" charset="0"/>
            </a:endParaRPr>
          </a:p>
        </p:txBody>
      </p:sp>
      <p:sp>
        <p:nvSpPr>
          <p:cNvPr id="18447" name="TextBox 14"/>
          <p:cNvSpPr txBox="1">
            <a:spLocks noChangeArrowheads="1"/>
          </p:cNvSpPr>
          <p:nvPr/>
        </p:nvSpPr>
        <p:spPr bwMode="auto">
          <a:xfrm>
            <a:off x="3571875" y="4130675"/>
            <a:ext cx="2214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Chile</a:t>
            </a:r>
            <a:endParaRPr lang="en-US" sz="3200" b="1">
              <a:latin typeface="Calibri" pitchFamily="34" charset="0"/>
            </a:endParaRPr>
          </a:p>
        </p:txBody>
      </p:sp>
      <p:sp>
        <p:nvSpPr>
          <p:cNvPr id="18448" name="TextBox 15"/>
          <p:cNvSpPr txBox="1">
            <a:spLocks noChangeArrowheads="1"/>
          </p:cNvSpPr>
          <p:nvPr/>
        </p:nvSpPr>
        <p:spPr bwMode="auto">
          <a:xfrm>
            <a:off x="6429375" y="4071938"/>
            <a:ext cx="23574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Venezuela</a:t>
            </a:r>
            <a:endParaRPr lang="en-US" sz="3200" b="1">
              <a:latin typeface="Calibri" pitchFamily="34" charset="0"/>
            </a:endParaRPr>
          </a:p>
        </p:txBody>
      </p:sp>
      <p:sp>
        <p:nvSpPr>
          <p:cNvPr id="18449" name="TextBox 16"/>
          <p:cNvSpPr txBox="1">
            <a:spLocks noChangeArrowheads="1"/>
          </p:cNvSpPr>
          <p:nvPr/>
        </p:nvSpPr>
        <p:spPr bwMode="auto">
          <a:xfrm>
            <a:off x="785813" y="6357938"/>
            <a:ext cx="1571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Cuba</a:t>
            </a:r>
            <a:endParaRPr lang="en-US" sz="3200" b="1">
              <a:latin typeface="Calibri" pitchFamily="34" charset="0"/>
            </a:endParaRPr>
          </a:p>
        </p:txBody>
      </p:sp>
      <p:sp>
        <p:nvSpPr>
          <p:cNvPr id="18450" name="TextBox 17"/>
          <p:cNvSpPr txBox="1">
            <a:spLocks noChangeArrowheads="1"/>
          </p:cNvSpPr>
          <p:nvPr/>
        </p:nvSpPr>
        <p:spPr bwMode="auto">
          <a:xfrm>
            <a:off x="3571875" y="6402388"/>
            <a:ext cx="221456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Colombia</a:t>
            </a:r>
            <a:endParaRPr lang="en-US" sz="3200" b="1">
              <a:latin typeface="Calibri" pitchFamily="34" charset="0"/>
            </a:endParaRPr>
          </a:p>
        </p:txBody>
      </p:sp>
      <p:sp>
        <p:nvSpPr>
          <p:cNvPr id="18451" name="TextBox 18"/>
          <p:cNvSpPr txBox="1">
            <a:spLocks noChangeArrowheads="1"/>
          </p:cNvSpPr>
          <p:nvPr/>
        </p:nvSpPr>
        <p:spPr bwMode="auto">
          <a:xfrm>
            <a:off x="6429375" y="6345238"/>
            <a:ext cx="235743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3200" b="1">
                <a:latin typeface="Calibri" pitchFamily="34" charset="0"/>
              </a:rPr>
              <a:t>Argentina</a:t>
            </a:r>
            <a:endParaRPr lang="en-US" sz="3200" b="1">
              <a:latin typeface="Calibri" pitchFamily="34" charset="0"/>
            </a:endParaRPr>
          </a:p>
        </p:txBody>
      </p:sp>
    </p:spTree>
    <p:extLst>
      <p:ext uri="{BB962C8B-B14F-4D97-AF65-F5344CB8AC3E}">
        <p14:creationId xmlns:p14="http://schemas.microsoft.com/office/powerpoint/2010/main" val="1067446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59"/>
          <p:cNvGraphicFramePr>
            <a:graphicFrameLocks noGrp="1"/>
          </p:cNvGraphicFramePr>
          <p:nvPr/>
        </p:nvGraphicFramePr>
        <p:xfrm>
          <a:off x="357188" y="1000125"/>
          <a:ext cx="5106987" cy="4564065"/>
        </p:xfrm>
        <a:graphic>
          <a:graphicData uri="http://schemas.openxmlformats.org/drawingml/2006/table">
            <a:tbl>
              <a:tblPr/>
              <a:tblGrid>
                <a:gridCol w="1320800"/>
                <a:gridCol w="1785937"/>
                <a:gridCol w="2000250"/>
              </a:tblGrid>
              <a:tr h="682625">
                <a:tc row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pitchFamily="34" charset="0"/>
                        </a:rPr>
                        <a:t>Hay</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There is</a:t>
                      </a:r>
                      <a:br>
                        <a:rPr kumimoji="0" lang="en-GB" sz="2400" b="0" i="0" u="none" strike="noStrike" cap="none" normalizeH="0" baseline="0" smtClean="0">
                          <a:ln>
                            <a:noFill/>
                          </a:ln>
                          <a:solidFill>
                            <a:schemeClr val="tx1"/>
                          </a:solidFill>
                          <a:effectLst/>
                          <a:latin typeface="Arial" pitchFamily="34" charset="0"/>
                        </a:rPr>
                      </a:br>
                      <a:r>
                        <a:rPr kumimoji="0" lang="en-GB" sz="2400" b="0" i="0" u="none" strike="noStrike" cap="none" normalizeH="0" baseline="0" smtClean="0">
                          <a:ln>
                            <a:noFill/>
                          </a:ln>
                          <a:solidFill>
                            <a:schemeClr val="tx1"/>
                          </a:solidFill>
                          <a:effectLst/>
                          <a:latin typeface="Arial" pitchFamily="34" charset="0"/>
                        </a:rPr>
                        <a:t/>
                      </a:r>
                      <a:br>
                        <a:rPr kumimoji="0" lang="en-GB" sz="2400" b="0" i="0" u="none" strike="noStrike" cap="none" normalizeH="0" baseline="0" smtClean="0">
                          <a:ln>
                            <a:noFill/>
                          </a:ln>
                          <a:solidFill>
                            <a:schemeClr val="tx1"/>
                          </a:solidFill>
                          <a:effectLst/>
                          <a:latin typeface="Arial" pitchFamily="34" charset="0"/>
                        </a:rPr>
                      </a:br>
                      <a:endParaRPr kumimoji="0" lang="en-GB" sz="1600" b="0" i="0" u="none" strike="noStrike" cap="none" normalizeH="0" baseline="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0" i="0" u="none" strike="noStrike" cap="none" normalizeH="0" baseline="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pitchFamily="34" charset="0"/>
                        </a:rPr>
                        <a:t>Tiene</a:t>
                      </a:r>
                      <a:r>
                        <a:rPr kumimoji="0" lang="en-GB" sz="2400" b="0" i="0" u="none" strike="noStrike" cap="none" normalizeH="0" baseline="0" smtClean="0">
                          <a:ln>
                            <a:noFill/>
                          </a:ln>
                          <a:solidFill>
                            <a:schemeClr val="tx1"/>
                          </a:solidFill>
                          <a:effectLst/>
                          <a:latin typeface="Arial" pitchFamily="34" charset="0"/>
                        </a:rPr>
                        <a:t/>
                      </a:r>
                      <a:br>
                        <a:rPr kumimoji="0" lang="en-GB" sz="2400" b="0" i="0" u="none" strike="noStrike" cap="none" normalizeH="0" baseline="0" smtClean="0">
                          <a:ln>
                            <a:noFill/>
                          </a:ln>
                          <a:solidFill>
                            <a:schemeClr val="tx1"/>
                          </a:solidFill>
                          <a:effectLst/>
                          <a:latin typeface="Arial" pitchFamily="34" charset="0"/>
                        </a:rPr>
                      </a:br>
                      <a:r>
                        <a:rPr kumimoji="0" lang="en-GB" sz="2400" b="0" i="0" u="none" strike="noStrike" cap="none" normalizeH="0" baseline="0" smtClean="0">
                          <a:ln>
                            <a:noFill/>
                          </a:ln>
                          <a:solidFill>
                            <a:schemeClr val="tx1"/>
                          </a:solidFill>
                          <a:effectLst/>
                          <a:latin typeface="Arial" pitchFamily="34" charset="0"/>
                        </a:rPr>
                        <a:t>It has</a:t>
                      </a:r>
                      <a:br>
                        <a:rPr kumimoji="0" lang="en-GB" sz="2400" b="0" i="0" u="none" strike="noStrike" cap="none" normalizeH="0" baseline="0" smtClean="0">
                          <a:ln>
                            <a:noFill/>
                          </a:ln>
                          <a:solidFill>
                            <a:schemeClr val="tx1"/>
                          </a:solidFill>
                          <a:effectLst/>
                          <a:latin typeface="Arial" pitchFamily="34" charset="0"/>
                        </a:rPr>
                      </a:br>
                      <a:r>
                        <a:rPr kumimoji="0" lang="en-GB" sz="2400" b="0" i="0" u="none" strike="noStrike" cap="none" normalizeH="0" baseline="0" smtClean="0">
                          <a:ln>
                            <a:noFill/>
                          </a:ln>
                          <a:solidFill>
                            <a:schemeClr val="tx1"/>
                          </a:solidFill>
                          <a:effectLst/>
                          <a:latin typeface="Arial" pitchFamily="34" charset="0"/>
                        </a:rPr>
                        <a:t/>
                      </a:r>
                      <a:br>
                        <a:rPr kumimoji="0" lang="en-GB" sz="2400" b="0" i="0" u="none" strike="noStrike" cap="none" normalizeH="0" baseline="0" smtClean="0">
                          <a:ln>
                            <a:noFill/>
                          </a:ln>
                          <a:solidFill>
                            <a:schemeClr val="tx1"/>
                          </a:solidFill>
                          <a:effectLst/>
                          <a:latin typeface="Arial" pitchFamily="34" charset="0"/>
                        </a:rPr>
                      </a:br>
                      <a:endParaRPr kumimoji="0" lang="en-GB" sz="2400" b="0" i="0" u="none" strike="noStrike" cap="none" normalizeH="0" baseline="0" smtClean="0">
                        <a:ln>
                          <a:noFill/>
                        </a:ln>
                        <a:solidFill>
                          <a:schemeClr val="tx1"/>
                        </a:solidFill>
                        <a:effectLst/>
                        <a:latin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Arial" pitchFamily="34" charset="0"/>
                        </a:rPr>
                        <a:t>una franja</a:t>
                      </a:r>
                      <a:r>
                        <a:rPr kumimoji="0" lang="en-GB" sz="1200" b="0" i="0" u="none" strike="noStrike" cap="none" normalizeH="0" baseline="0" smtClean="0">
                          <a:ln>
                            <a:noFill/>
                          </a:ln>
                          <a:solidFill>
                            <a:schemeClr val="tx1"/>
                          </a:solidFill>
                          <a:effectLst/>
                          <a:latin typeface="Arial" pitchFamily="34" charset="0"/>
                          <a:cs typeface="Arial" pitchFamily="34" charset="0"/>
                        </a:rPr>
                        <a:t/>
                      </a:r>
                      <a:br>
                        <a:rPr kumimoji="0" lang="en-GB" sz="1200" b="0" i="0" u="none" strike="noStrike" cap="none" normalizeH="0" baseline="0" smtClean="0">
                          <a:ln>
                            <a:noFill/>
                          </a:ln>
                          <a:solidFill>
                            <a:schemeClr val="tx1"/>
                          </a:solidFill>
                          <a:effectLst/>
                          <a:latin typeface="Arial" pitchFamily="34" charset="0"/>
                          <a:cs typeface="Arial" pitchFamily="34" charset="0"/>
                        </a:rPr>
                      </a:br>
                      <a:r>
                        <a:rPr kumimoji="0" lang="en-GB" sz="1200" b="0" i="1" u="none" strike="noStrike" cap="none" normalizeH="0" baseline="0" smtClean="0">
                          <a:ln>
                            <a:noFill/>
                          </a:ln>
                          <a:solidFill>
                            <a:schemeClr val="tx1"/>
                          </a:solidFill>
                          <a:effectLst/>
                          <a:latin typeface="Arial" pitchFamily="34" charset="0"/>
                        </a:rPr>
                        <a:t>unas franjas</a:t>
                      </a:r>
                      <a:endParaRPr kumimoji="0" lang="en-GB" sz="1200" b="0" i="1"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chemeClr val="tx1"/>
                          </a:solidFill>
                          <a:effectLst/>
                          <a:latin typeface="Arial" pitchFamily="34" charset="0"/>
                          <a:cs typeface="Arial" pitchFamily="34" charset="0"/>
                        </a:rPr>
                        <a:t>blanco/a/os/as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negro/a/os/as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amarillo/a/os/as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rojo/a/os/as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pequeño/a/os/as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verde/s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azul/es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gris/es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marrón/es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grande/s</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chemeClr val="tx1"/>
                          </a:solidFill>
                          <a:effectLst/>
                          <a:latin typeface="Arial" pitchFamily="34" charset="0"/>
                          <a:cs typeface="Arial" pitchFamily="34" charset="0"/>
                        </a:rPr>
                        <a:t>                  naranja</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de color    rosa</a:t>
                      </a:r>
                      <a:br>
                        <a:rPr kumimoji="0" lang="en-GB" sz="1600" b="1" i="0" u="none" strike="noStrike" cap="none" normalizeH="0" baseline="0" smtClean="0">
                          <a:ln>
                            <a:noFill/>
                          </a:ln>
                          <a:solidFill>
                            <a:schemeClr val="tx1"/>
                          </a:solidFill>
                          <a:effectLst/>
                          <a:latin typeface="Arial" pitchFamily="34" charset="0"/>
                          <a:cs typeface="Arial" pitchFamily="34" charset="0"/>
                        </a:rPr>
                      </a:br>
                      <a:r>
                        <a:rPr kumimoji="0" lang="en-GB" sz="1600" b="1" i="0" u="none" strike="noStrike" cap="none" normalizeH="0" baseline="0" smtClean="0">
                          <a:ln>
                            <a:noFill/>
                          </a:ln>
                          <a:solidFill>
                            <a:schemeClr val="tx1"/>
                          </a:solidFill>
                          <a:effectLst/>
                          <a:latin typeface="Arial" pitchFamily="34" charset="0"/>
                          <a:cs typeface="Arial" pitchFamily="34" charset="0"/>
                        </a:rPr>
                        <a:t>                  violeta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600" b="1"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74688">
                <a:tc vMerge="1">
                  <a:txBody>
                    <a:bodyPr/>
                    <a:lstStyle/>
                    <a:p>
                      <a:endParaRPr lang="en-GB"/>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Arial" pitchFamily="34" charset="0"/>
                        </a:rPr>
                        <a:t>una estrella</a:t>
                      </a:r>
                      <a:r>
                        <a:rPr kumimoji="0" lang="en-GB" sz="1400" b="0" i="0" u="none" strike="noStrike" cap="none" normalizeH="0" baseline="0" smtClean="0">
                          <a:ln>
                            <a:noFill/>
                          </a:ln>
                          <a:solidFill>
                            <a:schemeClr val="tx1"/>
                          </a:solidFill>
                          <a:effectLst/>
                          <a:latin typeface="Arial" pitchFamily="34" charset="0"/>
                          <a:cs typeface="Arial" pitchFamily="34" charset="0"/>
                        </a:rPr>
                        <a:t/>
                      </a:r>
                      <a:br>
                        <a:rPr kumimoji="0" lang="en-GB" sz="1400" b="0" i="0" u="none" strike="noStrike" cap="none" normalizeH="0" baseline="0" smtClean="0">
                          <a:ln>
                            <a:noFill/>
                          </a:ln>
                          <a:solidFill>
                            <a:schemeClr val="tx1"/>
                          </a:solidFill>
                          <a:effectLst/>
                          <a:latin typeface="Arial" pitchFamily="34" charset="0"/>
                          <a:cs typeface="Arial" pitchFamily="34" charset="0"/>
                        </a:rPr>
                      </a:br>
                      <a:r>
                        <a:rPr kumimoji="0" lang="en-GB" sz="1000" b="0" i="1" u="none" strike="noStrike" cap="none" normalizeH="0" baseline="0" smtClean="0">
                          <a:ln>
                            <a:noFill/>
                          </a:ln>
                          <a:solidFill>
                            <a:schemeClr val="tx1"/>
                          </a:solidFill>
                          <a:effectLst/>
                          <a:latin typeface="Arial" pitchFamily="34" charset="0"/>
                        </a:rPr>
                        <a:t>unas estrellas</a:t>
                      </a:r>
                      <a:endParaRPr kumimoji="0" lang="en-GB" sz="16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r h="652463">
                <a:tc vMerge="1">
                  <a:txBody>
                    <a:bodyPr/>
                    <a:lstStyle/>
                    <a:p>
                      <a:endParaRPr lang="en-GB"/>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Arial" pitchFamily="34" charset="0"/>
                        </a:rPr>
                        <a:t>un sol</a:t>
                      </a:r>
                      <a:br>
                        <a:rPr kumimoji="0" lang="en-GB" sz="2000" b="1" i="0" u="none" strike="noStrike" cap="none" normalizeH="0" baseline="0" smtClean="0">
                          <a:ln>
                            <a:noFill/>
                          </a:ln>
                          <a:solidFill>
                            <a:schemeClr val="tx1"/>
                          </a:solidFill>
                          <a:effectLst/>
                          <a:latin typeface="Arial" pitchFamily="34" charset="0"/>
                        </a:rPr>
                      </a:br>
                      <a:r>
                        <a:rPr kumimoji="0" lang="en-GB" sz="1100" b="0" i="1" u="none" strike="noStrike" cap="none" normalizeH="0" baseline="0" smtClean="0">
                          <a:ln>
                            <a:noFill/>
                          </a:ln>
                          <a:solidFill>
                            <a:schemeClr val="tx1"/>
                          </a:solidFill>
                          <a:effectLst/>
                          <a:latin typeface="Arial" pitchFamily="34" charset="0"/>
                        </a:rPr>
                        <a:t>unos soles</a:t>
                      </a:r>
                      <a:endParaRPr kumimoji="0" lang="en-GB" sz="1100" b="1"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r h="652463">
                <a:tc vMerge="1">
                  <a:txBody>
                    <a:bodyPr/>
                    <a:lstStyle/>
                    <a:p>
                      <a:endParaRPr lang="en-GB"/>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Arial" pitchFamily="34" charset="0"/>
                        </a:rPr>
                        <a:t>un escudo</a:t>
                      </a:r>
                      <a:r>
                        <a:rPr kumimoji="0" lang="en-GB" sz="1200" b="0" i="0" u="none" strike="noStrike" cap="none" normalizeH="0" baseline="0" smtClean="0">
                          <a:ln>
                            <a:noFill/>
                          </a:ln>
                          <a:solidFill>
                            <a:schemeClr val="tx1"/>
                          </a:solidFill>
                          <a:effectLst/>
                          <a:latin typeface="Arial" pitchFamily="34" charset="0"/>
                          <a:cs typeface="Arial" pitchFamily="34" charset="0"/>
                        </a:rPr>
                        <a:t/>
                      </a:r>
                      <a:br>
                        <a:rPr kumimoji="0" lang="en-GB" sz="1200" b="0" i="0" u="none" strike="noStrike" cap="none" normalizeH="0" baseline="0" smtClean="0">
                          <a:ln>
                            <a:noFill/>
                          </a:ln>
                          <a:solidFill>
                            <a:schemeClr val="tx1"/>
                          </a:solidFill>
                          <a:effectLst/>
                          <a:latin typeface="Arial" pitchFamily="34" charset="0"/>
                          <a:cs typeface="Arial" pitchFamily="34" charset="0"/>
                        </a:rPr>
                      </a:br>
                      <a:r>
                        <a:rPr kumimoji="0" lang="en-GB" sz="1000" b="0" i="1" u="none" strike="noStrike" cap="none" normalizeH="0" baseline="0" smtClean="0">
                          <a:ln>
                            <a:noFill/>
                          </a:ln>
                          <a:solidFill>
                            <a:schemeClr val="tx1"/>
                          </a:solidFill>
                          <a:effectLst/>
                          <a:latin typeface="Arial" pitchFamily="34" charset="0"/>
                        </a:rPr>
                        <a:t>unos escudos</a:t>
                      </a:r>
                      <a:endParaRPr kumimoji="0" lang="en-GB" sz="12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r h="614363">
                <a:tc vMerge="1">
                  <a:txBody>
                    <a:bodyPr/>
                    <a:lstStyle/>
                    <a:p>
                      <a:endParaRPr lang="en-GB"/>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chemeClr val="tx1"/>
                          </a:solidFill>
                          <a:effectLst/>
                          <a:latin typeface="Arial" pitchFamily="34" charset="0"/>
                        </a:rPr>
                        <a:t>un cuadrado</a:t>
                      </a:r>
                      <a:r>
                        <a:rPr kumimoji="0" lang="en-GB" sz="1200" b="0" i="0" u="none" strike="noStrike" cap="none" normalizeH="0" baseline="0" smtClean="0">
                          <a:ln>
                            <a:noFill/>
                          </a:ln>
                          <a:solidFill>
                            <a:schemeClr val="tx1"/>
                          </a:solidFill>
                          <a:effectLst/>
                          <a:latin typeface="Arial" pitchFamily="34" charset="0"/>
                          <a:cs typeface="Arial" pitchFamily="34" charset="0"/>
                        </a:rPr>
                        <a:t/>
                      </a:r>
                      <a:br>
                        <a:rPr kumimoji="0" lang="en-GB" sz="1200" b="0" i="0" u="none" strike="noStrike" cap="none" normalizeH="0" baseline="0" smtClean="0">
                          <a:ln>
                            <a:noFill/>
                          </a:ln>
                          <a:solidFill>
                            <a:schemeClr val="tx1"/>
                          </a:solidFill>
                          <a:effectLst/>
                          <a:latin typeface="Arial" pitchFamily="34" charset="0"/>
                          <a:cs typeface="Arial" pitchFamily="34" charset="0"/>
                        </a:rPr>
                      </a:br>
                      <a:r>
                        <a:rPr kumimoji="0" lang="en-GB" sz="900" b="0" i="1" u="none" strike="noStrike" cap="none" normalizeH="0" baseline="0" smtClean="0">
                          <a:ln>
                            <a:noFill/>
                          </a:ln>
                          <a:solidFill>
                            <a:schemeClr val="tx1"/>
                          </a:solidFill>
                          <a:effectLst/>
                          <a:latin typeface="Arial" pitchFamily="34" charset="0"/>
                        </a:rPr>
                        <a:t>unos cuadrados</a:t>
                      </a:r>
                      <a:endParaRPr kumimoji="0" lang="en-GB" sz="10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r h="612775">
                <a:tc vMerge="1">
                  <a:txBody>
                    <a:bodyPr/>
                    <a:lstStyle/>
                    <a:p>
                      <a:endParaRPr lang="en-GB"/>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Arial" pitchFamily="34" charset="0"/>
                        </a:rPr>
                        <a:t>un tri</a:t>
                      </a:r>
                      <a:r>
                        <a:rPr kumimoji="0" lang="en-GB" sz="1800" b="1" i="0" u="none" strike="noStrike" cap="none" normalizeH="0" baseline="0" smtClean="0">
                          <a:ln>
                            <a:noFill/>
                          </a:ln>
                          <a:solidFill>
                            <a:schemeClr val="tx1"/>
                          </a:solidFill>
                          <a:effectLst/>
                          <a:latin typeface="Arial" pitchFamily="34" charset="0"/>
                          <a:cs typeface="Arial" pitchFamily="34" charset="0"/>
                        </a:rPr>
                        <a:t>ángulo</a:t>
                      </a:r>
                      <a:r>
                        <a:rPr kumimoji="0" lang="en-GB" sz="1200" b="0" i="0" u="none" strike="noStrike" cap="none" normalizeH="0" baseline="0" smtClean="0">
                          <a:ln>
                            <a:noFill/>
                          </a:ln>
                          <a:solidFill>
                            <a:schemeClr val="tx1"/>
                          </a:solidFill>
                          <a:effectLst/>
                          <a:latin typeface="Arial" pitchFamily="34" charset="0"/>
                          <a:cs typeface="Arial" pitchFamily="34" charset="0"/>
                        </a:rPr>
                        <a:t/>
                      </a:r>
                      <a:br>
                        <a:rPr kumimoji="0" lang="en-GB" sz="1200" b="0" i="0" u="none" strike="noStrike" cap="none" normalizeH="0" baseline="0" smtClean="0">
                          <a:ln>
                            <a:noFill/>
                          </a:ln>
                          <a:solidFill>
                            <a:schemeClr val="tx1"/>
                          </a:solidFill>
                          <a:effectLst/>
                          <a:latin typeface="Arial" pitchFamily="34" charset="0"/>
                          <a:cs typeface="Arial" pitchFamily="34" charset="0"/>
                        </a:rPr>
                      </a:br>
                      <a:r>
                        <a:rPr kumimoji="0" lang="en-GB" sz="900" b="0" i="1" u="none" strike="noStrike" cap="none" normalizeH="0" baseline="0" smtClean="0">
                          <a:ln>
                            <a:noFill/>
                          </a:ln>
                          <a:solidFill>
                            <a:schemeClr val="tx1"/>
                          </a:solidFill>
                          <a:effectLst/>
                          <a:latin typeface="Arial" pitchFamily="34" charset="0"/>
                        </a:rPr>
                        <a:t>unos tri</a:t>
                      </a:r>
                      <a:r>
                        <a:rPr kumimoji="0" lang="en-GB" sz="900" b="0" i="1" u="none" strike="noStrike" cap="none" normalizeH="0" baseline="0" smtClean="0">
                          <a:ln>
                            <a:noFill/>
                          </a:ln>
                          <a:solidFill>
                            <a:schemeClr val="tx1"/>
                          </a:solidFill>
                          <a:effectLst/>
                          <a:latin typeface="Arial" pitchFamily="34" charset="0"/>
                          <a:cs typeface="Arial" pitchFamily="34" charset="0"/>
                        </a:rPr>
                        <a:t>ángulos</a:t>
                      </a:r>
                      <a:endParaRPr kumimoji="0" lang="en-GB" sz="10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r h="674688">
                <a:tc vMerge="1">
                  <a:txBody>
                    <a:bodyPr/>
                    <a:lstStyle/>
                    <a:p>
                      <a:endParaRPr lang="en-GB"/>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smtClean="0">
                          <a:ln>
                            <a:noFill/>
                          </a:ln>
                          <a:solidFill>
                            <a:schemeClr val="tx1"/>
                          </a:solidFill>
                          <a:effectLst/>
                          <a:latin typeface="Arial" pitchFamily="34" charset="0"/>
                        </a:rPr>
                        <a:t>un rect</a:t>
                      </a:r>
                      <a:r>
                        <a:rPr kumimoji="0" lang="en-GB" sz="1800" b="1" i="0" u="none" strike="noStrike" cap="none" normalizeH="0" baseline="0" smtClean="0">
                          <a:ln>
                            <a:noFill/>
                          </a:ln>
                          <a:solidFill>
                            <a:schemeClr val="tx1"/>
                          </a:solidFill>
                          <a:effectLst/>
                          <a:latin typeface="Arial" pitchFamily="34" charset="0"/>
                          <a:cs typeface="Arial" pitchFamily="34" charset="0"/>
                        </a:rPr>
                        <a:t>ángulo</a:t>
                      </a:r>
                      <a:r>
                        <a:rPr kumimoji="0" lang="en-GB" sz="1200" b="0" i="0" u="none" strike="noStrike" cap="none" normalizeH="0" baseline="0" smtClean="0">
                          <a:ln>
                            <a:noFill/>
                          </a:ln>
                          <a:solidFill>
                            <a:schemeClr val="tx1"/>
                          </a:solidFill>
                          <a:effectLst/>
                          <a:latin typeface="Arial" pitchFamily="34" charset="0"/>
                          <a:cs typeface="Arial" pitchFamily="34" charset="0"/>
                        </a:rPr>
                        <a:t/>
                      </a:r>
                      <a:br>
                        <a:rPr kumimoji="0" lang="en-GB" sz="1200" b="0" i="0" u="none" strike="noStrike" cap="none" normalizeH="0" baseline="0" smtClean="0">
                          <a:ln>
                            <a:noFill/>
                          </a:ln>
                          <a:solidFill>
                            <a:schemeClr val="tx1"/>
                          </a:solidFill>
                          <a:effectLst/>
                          <a:latin typeface="Arial" pitchFamily="34" charset="0"/>
                          <a:cs typeface="Arial" pitchFamily="34" charset="0"/>
                        </a:rPr>
                      </a:br>
                      <a:r>
                        <a:rPr kumimoji="0" lang="en-GB" sz="900" b="0" i="1" u="none" strike="noStrike" cap="none" normalizeH="0" baseline="0" smtClean="0">
                          <a:ln>
                            <a:noFill/>
                          </a:ln>
                          <a:solidFill>
                            <a:schemeClr val="tx1"/>
                          </a:solidFill>
                          <a:effectLst/>
                          <a:latin typeface="Arial" pitchFamily="34" charset="0"/>
                          <a:cs typeface="Arial" pitchFamily="34" charset="0"/>
                        </a:rPr>
                        <a:t>unos rectángulos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r>
            </a:tbl>
          </a:graphicData>
        </a:graphic>
      </p:graphicFrame>
      <p:graphicFrame>
        <p:nvGraphicFramePr>
          <p:cNvPr id="8" name="Table 7"/>
          <p:cNvGraphicFramePr>
            <a:graphicFrameLocks noGrp="1"/>
          </p:cNvGraphicFramePr>
          <p:nvPr/>
        </p:nvGraphicFramePr>
        <p:xfrm>
          <a:off x="5857875" y="4786313"/>
          <a:ext cx="2690813" cy="1371600"/>
        </p:xfrm>
        <a:graphic>
          <a:graphicData uri="http://schemas.openxmlformats.org/drawingml/2006/table">
            <a:tbl>
              <a:tblPr/>
              <a:tblGrid>
                <a:gridCol w="1344613"/>
                <a:gridCol w="13462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y</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and</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pero</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but</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también</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smtClean="0">
                          <a:ln>
                            <a:noFill/>
                          </a:ln>
                          <a:solidFill>
                            <a:schemeClr val="tx1"/>
                          </a:solidFill>
                          <a:effectLst/>
                          <a:latin typeface="Calibri" pitchFamily="34" charset="0"/>
                        </a:rPr>
                        <a:t>also/too</a:t>
                      </a:r>
                      <a:endParaRPr kumimoji="0" lang="en-US" sz="24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496" name="Rectangle 4"/>
          <p:cNvSpPr>
            <a:spLocks noChangeArrowheads="1"/>
          </p:cNvSpPr>
          <p:nvPr/>
        </p:nvSpPr>
        <p:spPr bwMode="auto">
          <a:xfrm>
            <a:off x="5572125" y="409575"/>
            <a:ext cx="3232150" cy="3948113"/>
          </a:xfrm>
          <a:prstGeom prst="rect">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19497" name="WordArt 5"/>
          <p:cNvSpPr>
            <a:spLocks noChangeArrowheads="1" noChangeShapeType="1" noTextEdit="1"/>
          </p:cNvSpPr>
          <p:nvPr/>
        </p:nvSpPr>
        <p:spPr bwMode="auto">
          <a:xfrm>
            <a:off x="6643688" y="571500"/>
            <a:ext cx="1198562" cy="33337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FFFF"/>
                </a:solidFill>
                <a:latin typeface="Arial Black"/>
              </a:rPr>
              <a:t>arriba</a:t>
            </a:r>
          </a:p>
        </p:txBody>
      </p:sp>
      <p:sp>
        <p:nvSpPr>
          <p:cNvPr id="19498" name="WordArt 6"/>
          <p:cNvSpPr>
            <a:spLocks noChangeArrowheads="1" noChangeShapeType="1" noTextEdit="1"/>
          </p:cNvSpPr>
          <p:nvPr/>
        </p:nvSpPr>
        <p:spPr bwMode="auto">
          <a:xfrm>
            <a:off x="6572250" y="3929063"/>
            <a:ext cx="1198563" cy="33337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FFFF"/>
                </a:solidFill>
                <a:latin typeface="Arial Black"/>
              </a:rPr>
              <a:t>abajo</a:t>
            </a:r>
          </a:p>
        </p:txBody>
      </p:sp>
      <p:sp>
        <p:nvSpPr>
          <p:cNvPr id="19499" name="WordArt 7"/>
          <p:cNvSpPr>
            <a:spLocks noChangeArrowheads="1" noChangeShapeType="1" noTextEdit="1"/>
          </p:cNvSpPr>
          <p:nvPr/>
        </p:nvSpPr>
        <p:spPr bwMode="auto">
          <a:xfrm>
            <a:off x="7429500" y="2214563"/>
            <a:ext cx="1406525" cy="388937"/>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FFFF"/>
                </a:solidFill>
                <a:latin typeface="Arial Black"/>
              </a:rPr>
              <a:t>a la derecha</a:t>
            </a:r>
          </a:p>
        </p:txBody>
      </p:sp>
      <p:sp>
        <p:nvSpPr>
          <p:cNvPr id="19500" name="WordArt 7"/>
          <p:cNvSpPr>
            <a:spLocks noChangeArrowheads="1" noChangeShapeType="1" noTextEdit="1"/>
          </p:cNvSpPr>
          <p:nvPr/>
        </p:nvSpPr>
        <p:spPr bwMode="auto">
          <a:xfrm>
            <a:off x="5572125" y="2214563"/>
            <a:ext cx="1406525" cy="388937"/>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FFFF"/>
                </a:solidFill>
                <a:latin typeface="Arial Black"/>
              </a:rPr>
              <a:t>a la izquierda</a:t>
            </a:r>
          </a:p>
        </p:txBody>
      </p:sp>
      <p:pic>
        <p:nvPicPr>
          <p:cNvPr id="19501" name="Picture 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29375" y="642938"/>
            <a:ext cx="168592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25242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285750" y="1071563"/>
            <a:ext cx="87153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2000" b="1" dirty="0">
                <a:latin typeface="Calibri" pitchFamily="34" charset="0"/>
              </a:rPr>
              <a:t>Fecha de adopción: </a:t>
            </a:r>
            <a:r>
              <a:rPr lang="es-ES_tradnl" sz="2000" dirty="0">
                <a:latin typeface="Calibri" pitchFamily="34" charset="0"/>
              </a:rPr>
              <a:t>mil ochocientos sesenta y </a:t>
            </a:r>
            <a:r>
              <a:rPr lang="es-ES_tradnl" sz="2000" dirty="0" smtClean="0">
                <a:latin typeface="Calibri" pitchFamily="34" charset="0"/>
              </a:rPr>
              <a:t>seis</a:t>
            </a:r>
            <a:r>
              <a:rPr lang="en-GB" sz="2000" dirty="0" smtClean="0">
                <a:latin typeface="Calibri" pitchFamily="34" charset="0"/>
              </a:rPr>
              <a:t>.</a:t>
            </a:r>
            <a:endParaRPr lang="en-US" sz="2000" dirty="0">
              <a:latin typeface="Calibri" pitchFamily="34" charset="0"/>
            </a:endParaRPr>
          </a:p>
          <a:p>
            <a:pPr eaLnBrk="1" hangingPunct="1"/>
            <a:r>
              <a:rPr lang="es-ES_tradnl" sz="2000" b="1" dirty="0">
                <a:latin typeface="Calibri" pitchFamily="34" charset="0"/>
              </a:rPr>
              <a:t>Descripción: </a:t>
            </a:r>
            <a:r>
              <a:rPr lang="es-ES_tradnl" sz="2000" dirty="0">
                <a:latin typeface="Calibri" pitchFamily="34" charset="0"/>
              </a:rPr>
              <a:t>Tiene tres franjas verticales iguales </a:t>
            </a:r>
            <a:r>
              <a:rPr lang="es-ES_tradnl" sz="2000" dirty="0" smtClean="0">
                <a:latin typeface="Calibri" pitchFamily="34" charset="0"/>
              </a:rPr>
              <a:t>azul</a:t>
            </a:r>
            <a:r>
              <a:rPr lang="es-ES_tradnl" sz="2000" dirty="0">
                <a:latin typeface="Calibri" pitchFamily="34" charset="0"/>
              </a:rPr>
              <a:t>, </a:t>
            </a:r>
            <a:r>
              <a:rPr lang="es-ES_tradnl" sz="2000" dirty="0" smtClean="0">
                <a:latin typeface="Calibri" pitchFamily="34" charset="0"/>
              </a:rPr>
              <a:t>amarilla, </a:t>
            </a:r>
            <a:r>
              <a:rPr lang="es-ES_tradnl" sz="2000" dirty="0">
                <a:latin typeface="Calibri" pitchFamily="34" charset="0"/>
              </a:rPr>
              <a:t>y </a:t>
            </a:r>
            <a:r>
              <a:rPr lang="es-ES_tradnl" sz="2000" dirty="0" smtClean="0">
                <a:latin typeface="Calibri" pitchFamily="34" charset="0"/>
              </a:rPr>
              <a:t>roja </a:t>
            </a:r>
            <a:r>
              <a:rPr lang="es-ES_tradnl" sz="2000" dirty="0">
                <a:latin typeface="Calibri" pitchFamily="34" charset="0"/>
              </a:rPr>
              <a:t>con el escudo nacional en la franja amarilla.</a:t>
            </a:r>
            <a:endParaRPr lang="en-US" sz="2000" dirty="0">
              <a:latin typeface="Calibri" pitchFamily="34" charset="0"/>
            </a:endParaRPr>
          </a:p>
          <a:p>
            <a:pPr eaLnBrk="1" hangingPunct="1"/>
            <a:r>
              <a:rPr lang="es-ES_tradnl" sz="2000" b="1" dirty="0">
                <a:latin typeface="Calibri" pitchFamily="34" charset="0"/>
              </a:rPr>
              <a:t>Historia y simbolismo: </a:t>
            </a:r>
            <a:r>
              <a:rPr lang="es-ES_tradnl" sz="2000" dirty="0">
                <a:latin typeface="Calibri" pitchFamily="34" charset="0"/>
              </a:rPr>
              <a:t>El azul y el rojo son los colores de Francia, el amarillo y el rojo son los de España, y juntos reflejan la protección Franco-Española. </a:t>
            </a:r>
            <a:r>
              <a:rPr lang="en-GB" sz="2000" dirty="0">
                <a:latin typeface="Calibri" pitchFamily="34" charset="0"/>
              </a:rPr>
              <a:t>El </a:t>
            </a:r>
            <a:r>
              <a:rPr lang="en-GB" sz="2000" dirty="0" err="1">
                <a:latin typeface="Calibri" pitchFamily="34" charset="0"/>
              </a:rPr>
              <a:t>lema</a:t>
            </a:r>
            <a:r>
              <a:rPr lang="en-GB" sz="2000" dirty="0">
                <a:latin typeface="Calibri" pitchFamily="34" charset="0"/>
              </a:rPr>
              <a:t> </a:t>
            </a:r>
            <a:r>
              <a:rPr lang="en-GB" sz="2000" dirty="0" err="1">
                <a:latin typeface="Calibri" pitchFamily="34" charset="0"/>
              </a:rPr>
              <a:t>es</a:t>
            </a:r>
            <a:r>
              <a:rPr lang="en-GB" sz="2000" dirty="0">
                <a:latin typeface="Calibri" pitchFamily="34" charset="0"/>
              </a:rPr>
              <a:t> “</a:t>
            </a:r>
            <a:r>
              <a:rPr lang="en-GB" sz="2000" dirty="0" err="1">
                <a:latin typeface="Calibri" pitchFamily="34" charset="0"/>
              </a:rPr>
              <a:t>fuerza</a:t>
            </a:r>
            <a:r>
              <a:rPr lang="en-GB" sz="2000" dirty="0">
                <a:latin typeface="Calibri" pitchFamily="34" charset="0"/>
              </a:rPr>
              <a:t> </a:t>
            </a:r>
            <a:r>
              <a:rPr lang="en-GB" sz="2000" dirty="0" err="1">
                <a:latin typeface="Calibri" pitchFamily="34" charset="0"/>
              </a:rPr>
              <a:t>unida</a:t>
            </a:r>
            <a:r>
              <a:rPr lang="en-GB" sz="2000" dirty="0">
                <a:latin typeface="Calibri" pitchFamily="34" charset="0"/>
              </a:rPr>
              <a:t> </a:t>
            </a:r>
            <a:r>
              <a:rPr lang="en-GB" sz="2000" dirty="0" err="1">
                <a:latin typeface="Calibri" pitchFamily="34" charset="0"/>
              </a:rPr>
              <a:t>es</a:t>
            </a:r>
            <a:r>
              <a:rPr lang="en-GB" sz="2000" dirty="0">
                <a:latin typeface="Calibri" pitchFamily="34" charset="0"/>
              </a:rPr>
              <a:t> </a:t>
            </a:r>
            <a:r>
              <a:rPr lang="en-GB" sz="2000" dirty="0" err="1">
                <a:latin typeface="Calibri" pitchFamily="34" charset="0"/>
              </a:rPr>
              <a:t>más</a:t>
            </a:r>
            <a:r>
              <a:rPr lang="en-GB" sz="2000" dirty="0">
                <a:latin typeface="Calibri" pitchFamily="34" charset="0"/>
              </a:rPr>
              <a:t> </a:t>
            </a:r>
            <a:r>
              <a:rPr lang="en-GB" sz="2000" dirty="0" err="1">
                <a:latin typeface="Calibri" pitchFamily="34" charset="0"/>
              </a:rPr>
              <a:t>fuerte</a:t>
            </a:r>
            <a:r>
              <a:rPr lang="en-GB" sz="2000" dirty="0">
                <a:latin typeface="Calibri" pitchFamily="34" charset="0"/>
              </a:rPr>
              <a:t>”. </a:t>
            </a:r>
            <a:endParaRPr lang="en-US" sz="2000" dirty="0">
              <a:latin typeface="Calibri" pitchFamily="34" charset="0"/>
            </a:endParaRPr>
          </a:p>
        </p:txBody>
      </p:sp>
      <p:sp>
        <p:nvSpPr>
          <p:cNvPr id="8195" name="TextBox 2"/>
          <p:cNvSpPr txBox="1">
            <a:spLocks noChangeArrowheads="1"/>
          </p:cNvSpPr>
          <p:nvPr/>
        </p:nvSpPr>
        <p:spPr bwMode="auto">
          <a:xfrm>
            <a:off x="285750" y="642938"/>
            <a:ext cx="8358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Andorra</a:t>
            </a:r>
            <a:endParaRPr lang="en-US" sz="2000" b="1">
              <a:latin typeface="Calibri" pitchFamily="34" charset="0"/>
            </a:endParaRPr>
          </a:p>
        </p:txBody>
      </p:sp>
      <p:pic>
        <p:nvPicPr>
          <p:cNvPr id="819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50" y="642938"/>
            <a:ext cx="75406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97045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142875" y="428625"/>
            <a:ext cx="8929688"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2000" b="1" dirty="0">
                <a:latin typeface="Calibri" pitchFamily="34" charset="0"/>
              </a:rPr>
              <a:t>Fecha de adopción: </a:t>
            </a:r>
            <a:r>
              <a:rPr lang="es-ES_tradnl" sz="2000" dirty="0">
                <a:latin typeface="Calibri" pitchFamily="34" charset="0"/>
              </a:rPr>
              <a:t>catorce de </a:t>
            </a:r>
            <a:r>
              <a:rPr lang="es-ES_tradnl" sz="2000" dirty="0" smtClean="0">
                <a:latin typeface="Calibri" pitchFamily="34" charset="0"/>
              </a:rPr>
              <a:t>julio de </a:t>
            </a:r>
            <a:r>
              <a:rPr lang="es-ES_tradnl" sz="2000" dirty="0">
                <a:latin typeface="Calibri" pitchFamily="34" charset="0"/>
              </a:rPr>
              <a:t>mil ochocientos ochenta y </a:t>
            </a:r>
            <a:r>
              <a:rPr lang="es-ES_tradnl" sz="2000" dirty="0" smtClean="0">
                <a:latin typeface="Calibri" pitchFamily="34" charset="0"/>
              </a:rPr>
              <a:t>ocho</a:t>
            </a:r>
            <a:r>
              <a:rPr lang="es-ES_tradnl" sz="2000" dirty="0" smtClean="0">
                <a:solidFill>
                  <a:srgbClr val="FF0000"/>
                </a:solidFill>
                <a:latin typeface="Calibri" pitchFamily="34" charset="0"/>
              </a:rPr>
              <a:t>.</a:t>
            </a:r>
            <a:endParaRPr lang="en-US" sz="2000" dirty="0">
              <a:solidFill>
                <a:srgbClr val="FF0000"/>
              </a:solidFill>
              <a:latin typeface="Calibri" pitchFamily="34" charset="0"/>
            </a:endParaRPr>
          </a:p>
          <a:p>
            <a:pPr eaLnBrk="1" hangingPunct="1"/>
            <a:r>
              <a:rPr lang="es-ES_tradnl" sz="2000" b="1" dirty="0">
                <a:latin typeface="Calibri" pitchFamily="34" charset="0"/>
              </a:rPr>
              <a:t>Descripción: </a:t>
            </a:r>
            <a:r>
              <a:rPr lang="es-ES_tradnl" sz="2000" dirty="0">
                <a:latin typeface="Calibri" pitchFamily="34" charset="0"/>
              </a:rPr>
              <a:t>La bandera está compuesta </a:t>
            </a:r>
            <a:r>
              <a:rPr lang="es-ES_tradnl" sz="2000" dirty="0" smtClean="0">
                <a:latin typeface="Calibri" pitchFamily="34" charset="0"/>
              </a:rPr>
              <a:t>por tres </a:t>
            </a:r>
            <a:r>
              <a:rPr lang="es-ES_tradnl" sz="2000" dirty="0">
                <a:latin typeface="Calibri" pitchFamily="34" charset="0"/>
              </a:rPr>
              <a:t>franjas horizontales de igual tamaño, en rojo (la de arriba), amarillo y verde. También tiene un escudo de armas </a:t>
            </a:r>
            <a:r>
              <a:rPr lang="es-ES_tradnl" sz="2000" dirty="0" smtClean="0">
                <a:latin typeface="Calibri" pitchFamily="34" charset="0"/>
              </a:rPr>
              <a:t>en el centro </a:t>
            </a:r>
            <a:r>
              <a:rPr lang="es-ES_tradnl" sz="2000" dirty="0">
                <a:latin typeface="Calibri" pitchFamily="34" charset="0"/>
              </a:rPr>
              <a:t>de la franja amarilla.  </a:t>
            </a:r>
            <a:endParaRPr lang="en-US" sz="2000" dirty="0">
              <a:latin typeface="Calibri" pitchFamily="34" charset="0"/>
            </a:endParaRPr>
          </a:p>
          <a:p>
            <a:pPr eaLnBrk="1" hangingPunct="1"/>
            <a:r>
              <a:rPr lang="es-ES_tradnl" sz="2000" b="1" dirty="0">
                <a:latin typeface="Calibri" pitchFamily="34" charset="0"/>
              </a:rPr>
              <a:t>Historia y simbolismo: </a:t>
            </a:r>
            <a:r>
              <a:rPr lang="es-ES_tradnl" sz="2000" dirty="0">
                <a:latin typeface="Calibri" pitchFamily="34" charset="0"/>
              </a:rPr>
              <a:t>El rojo simboliza la sangre de los héroes nacionales, el sacrificio y el amor. El amarillo representa los recursos minerales y a los incas, por haber sido los primeros en utilizarlos. El verde es un símbolo de esperanza, evolución y progreso eternos. </a:t>
            </a:r>
            <a:endParaRPr lang="en-US" sz="2000" dirty="0">
              <a:latin typeface="Calibri" pitchFamily="34" charset="0"/>
            </a:endParaRPr>
          </a:p>
        </p:txBody>
      </p:sp>
      <p:sp>
        <p:nvSpPr>
          <p:cNvPr id="9219" name="TextBox 2"/>
          <p:cNvSpPr txBox="1">
            <a:spLocks noChangeArrowheads="1"/>
          </p:cNvSpPr>
          <p:nvPr/>
        </p:nvSpPr>
        <p:spPr bwMode="auto">
          <a:xfrm>
            <a:off x="142875" y="100013"/>
            <a:ext cx="8358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Bolivia</a:t>
            </a:r>
            <a:endParaRPr lang="en-US" sz="2000" b="1">
              <a:latin typeface="Calibri" pitchFamily="34" charset="0"/>
            </a:endParaRPr>
          </a:p>
        </p:txBody>
      </p:sp>
      <p:pic>
        <p:nvPicPr>
          <p:cNvPr id="9220" name="Picture 3" descr="Bolivia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1563" y="71438"/>
            <a:ext cx="52228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Box 5"/>
          <p:cNvSpPr txBox="1">
            <a:spLocks noChangeArrowheads="1"/>
          </p:cNvSpPr>
          <p:nvPr/>
        </p:nvSpPr>
        <p:spPr bwMode="auto">
          <a:xfrm>
            <a:off x="142875" y="3308350"/>
            <a:ext cx="8929688"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dirty="0" err="1">
                <a:latin typeface="Calibri" pitchFamily="34" charset="0"/>
              </a:rPr>
              <a:t>Fecha</a:t>
            </a:r>
            <a:r>
              <a:rPr lang="en-GB" sz="2000" b="1" dirty="0">
                <a:latin typeface="Calibri" pitchFamily="34" charset="0"/>
              </a:rPr>
              <a:t> de </a:t>
            </a:r>
            <a:r>
              <a:rPr lang="en-GB" sz="2000" b="1" dirty="0" err="1">
                <a:latin typeface="Calibri" pitchFamily="34" charset="0"/>
              </a:rPr>
              <a:t>adopción</a:t>
            </a:r>
            <a:r>
              <a:rPr lang="en-GB" sz="2000" b="1" dirty="0">
                <a:latin typeface="Calibri" pitchFamily="34" charset="0"/>
              </a:rPr>
              <a:t>: </a:t>
            </a:r>
            <a:r>
              <a:rPr lang="en-GB" sz="2000" dirty="0" err="1">
                <a:latin typeface="Calibri" pitchFamily="34" charset="0"/>
              </a:rPr>
              <a:t>veinticinco</a:t>
            </a:r>
            <a:r>
              <a:rPr lang="en-GB" sz="2000" dirty="0">
                <a:latin typeface="Calibri" pitchFamily="34" charset="0"/>
              </a:rPr>
              <a:t> de </a:t>
            </a:r>
            <a:r>
              <a:rPr lang="en-GB" sz="2000" dirty="0" err="1" smtClean="0">
                <a:latin typeface="Calibri" pitchFamily="34" charset="0"/>
              </a:rPr>
              <a:t>febrero</a:t>
            </a:r>
            <a:r>
              <a:rPr lang="en-GB" sz="2000" dirty="0" smtClean="0">
                <a:latin typeface="Calibri" pitchFamily="34" charset="0"/>
              </a:rPr>
              <a:t> de mil </a:t>
            </a:r>
            <a:r>
              <a:rPr lang="en-GB" sz="2000" dirty="0" err="1">
                <a:latin typeface="Calibri" pitchFamily="34" charset="0"/>
              </a:rPr>
              <a:t>ochocientos</a:t>
            </a:r>
            <a:r>
              <a:rPr lang="en-GB" sz="2000" dirty="0">
                <a:latin typeface="Calibri" pitchFamily="34" charset="0"/>
              </a:rPr>
              <a:t> </a:t>
            </a:r>
            <a:r>
              <a:rPr lang="en-GB" sz="2000" dirty="0" err="1" smtClean="0">
                <a:latin typeface="Calibri" pitchFamily="34" charset="0"/>
              </a:rPr>
              <a:t>veinticinco</a:t>
            </a:r>
            <a:r>
              <a:rPr lang="en-GB" sz="2000" dirty="0">
                <a:solidFill>
                  <a:srgbClr val="FF0000"/>
                </a:solidFill>
                <a:latin typeface="Calibri" pitchFamily="34" charset="0"/>
              </a:rPr>
              <a:t>.</a:t>
            </a:r>
            <a:endParaRPr lang="en-US" sz="2000" dirty="0">
              <a:latin typeface="Calibri" pitchFamily="34" charset="0"/>
            </a:endParaRPr>
          </a:p>
          <a:p>
            <a:pPr eaLnBrk="1" hangingPunct="1"/>
            <a:r>
              <a:rPr lang="es-ES_tradnl" sz="2000" b="1" dirty="0">
                <a:latin typeface="Calibri" pitchFamily="34" charset="0"/>
              </a:rPr>
              <a:t>Descripción: </a:t>
            </a:r>
            <a:r>
              <a:rPr lang="es-ES_tradnl" sz="2000" dirty="0">
                <a:latin typeface="Calibri" pitchFamily="34" charset="0"/>
              </a:rPr>
              <a:t>Tres franjas verticales iguales de colores rojo, blanco y rojo. La bandera del país también tiene un escudo de armas en el centro de la franja blanca; el escudo de armas tiene una vicuña, el árbol de la quina (la fuente de la quinina) y una cornucopia amarilla que derrama hacia fuera monedas de oro, todo esto enmarcado en una guirnalda verde. </a:t>
            </a:r>
            <a:endParaRPr lang="en-US" sz="2000" dirty="0">
              <a:latin typeface="Calibri" pitchFamily="34" charset="0"/>
            </a:endParaRPr>
          </a:p>
          <a:p>
            <a:pPr eaLnBrk="1" hangingPunct="1"/>
            <a:r>
              <a:rPr lang="es-ES_tradnl" sz="2000" b="1" dirty="0">
                <a:latin typeface="Calibri" pitchFamily="34" charset="0"/>
              </a:rPr>
              <a:t>Historia y simbolismo: </a:t>
            </a:r>
            <a:r>
              <a:rPr lang="es-ES_tradnl" sz="2000" dirty="0">
                <a:latin typeface="Calibri" pitchFamily="34" charset="0"/>
              </a:rPr>
              <a:t>El blanco representa paz, dignidad y progreso. El rojo simboliza guerra y valor. En la bandera del país el escudo muestra símbolos del reino animal, del reino vegetal y del reino mineral. La guirnalda de laurel sobre el escudo es un símbolo de la república. La palma y la guirnalda de laurel alrededor del escudo son símbolos de paz y de voluntad para defender al país. </a:t>
            </a:r>
            <a:endParaRPr lang="en-US" sz="2000" dirty="0">
              <a:latin typeface="Calibri" pitchFamily="34" charset="0"/>
            </a:endParaRPr>
          </a:p>
        </p:txBody>
      </p:sp>
      <p:sp>
        <p:nvSpPr>
          <p:cNvPr id="9222" name="TextBox 6"/>
          <p:cNvSpPr txBox="1">
            <a:spLocks noChangeArrowheads="1"/>
          </p:cNvSpPr>
          <p:nvPr/>
        </p:nvSpPr>
        <p:spPr bwMode="auto">
          <a:xfrm>
            <a:off x="214313" y="2957513"/>
            <a:ext cx="8358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Perú</a:t>
            </a:r>
            <a:endParaRPr lang="en-US" sz="2000" b="1">
              <a:latin typeface="Calibri" pitchFamily="34" charset="0"/>
            </a:endParaRPr>
          </a:p>
        </p:txBody>
      </p:sp>
      <p:pic>
        <p:nvPicPr>
          <p:cNvPr id="9223" name="Picture 7" descr="Peru_bander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28688" y="3000375"/>
            <a:ext cx="5715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32661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8"/>
          <p:cNvSpPr txBox="1">
            <a:spLocks noChangeArrowheads="1"/>
          </p:cNvSpPr>
          <p:nvPr/>
        </p:nvSpPr>
        <p:spPr bwMode="auto">
          <a:xfrm>
            <a:off x="142875" y="357188"/>
            <a:ext cx="8929688"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2000" b="1" dirty="0">
                <a:latin typeface="Calibri" pitchFamily="34" charset="0"/>
              </a:rPr>
              <a:t>Fecha de adopción: </a:t>
            </a:r>
            <a:r>
              <a:rPr lang="es-ES_tradnl" sz="2000" dirty="0">
                <a:latin typeface="Calibri" pitchFamily="34" charset="0"/>
              </a:rPr>
              <a:t> diecinueve de </a:t>
            </a:r>
            <a:r>
              <a:rPr lang="es-ES_tradnl" sz="2000" dirty="0" smtClean="0">
                <a:latin typeface="Calibri" pitchFamily="34" charset="0"/>
              </a:rPr>
              <a:t>diciembre de mil </a:t>
            </a:r>
            <a:r>
              <a:rPr lang="es-ES_tradnl" sz="2000" dirty="0">
                <a:latin typeface="Calibri" pitchFamily="34" charset="0"/>
              </a:rPr>
              <a:t>novecientos ochenta y </a:t>
            </a:r>
            <a:r>
              <a:rPr lang="es-ES_tradnl" sz="2000" dirty="0" smtClean="0">
                <a:latin typeface="Calibri" pitchFamily="34" charset="0"/>
              </a:rPr>
              <a:t>uno</a:t>
            </a:r>
            <a:r>
              <a:rPr lang="es-ES_tradnl" sz="2000" dirty="0" smtClean="0">
                <a:solidFill>
                  <a:srgbClr val="FF0000"/>
                </a:solidFill>
                <a:latin typeface="Calibri" pitchFamily="34" charset="0"/>
              </a:rPr>
              <a:t>.</a:t>
            </a:r>
            <a:r>
              <a:rPr lang="es-ES_tradnl" sz="2000" dirty="0" smtClean="0">
                <a:latin typeface="Calibri" pitchFamily="34" charset="0"/>
              </a:rPr>
              <a:t> </a:t>
            </a:r>
            <a:endParaRPr lang="en-US" sz="2000" dirty="0">
              <a:latin typeface="Calibri" pitchFamily="34" charset="0"/>
            </a:endParaRPr>
          </a:p>
          <a:p>
            <a:pPr eaLnBrk="1" hangingPunct="1"/>
            <a:r>
              <a:rPr lang="es-ES_tradnl" sz="2000" b="1" dirty="0">
                <a:latin typeface="Calibri" pitchFamily="34" charset="0"/>
              </a:rPr>
              <a:t>Descripción: </a:t>
            </a:r>
            <a:r>
              <a:rPr lang="es-ES_tradnl" sz="2000" dirty="0">
                <a:latin typeface="Calibri" pitchFamily="34" charset="0"/>
              </a:rPr>
              <a:t>La bandera de España consiste en tres franjas horizontales, una roja en la parte de arriba y en la parte de abajo, y una amarilla de doble ancho en la que se encuentra el escudo de armas nacional. </a:t>
            </a:r>
            <a:endParaRPr lang="en-US" sz="2000" dirty="0">
              <a:latin typeface="Calibri" pitchFamily="34" charset="0"/>
            </a:endParaRPr>
          </a:p>
          <a:p>
            <a:pPr eaLnBrk="1" hangingPunct="1"/>
            <a:r>
              <a:rPr lang="es-ES_tradnl" sz="2000" b="1" dirty="0">
                <a:latin typeface="Calibri" pitchFamily="34" charset="0"/>
              </a:rPr>
              <a:t>Historia y simbolismo</a:t>
            </a:r>
            <a:r>
              <a:rPr lang="es-ES_tradnl" sz="2000" dirty="0">
                <a:latin typeface="Calibri" pitchFamily="34" charset="0"/>
              </a:rPr>
              <a:t>: La bandera nacional de España, desde principios del siglo XX, ha conservado los colores tradicionales que son el rojo y el amarillo, característicos de los más antiguos reinos españoles: Aragón, Castilla y León. La bandera aún representa a la monarquía española y el pasado colonial del país. Por ejemplo, el lema que lleva el estandarte es PLVS VLTRA que en latín significa "más allá", lo cual se refiere a las antiguas tierras imperiales en otras partes del mundo. </a:t>
            </a:r>
            <a:endParaRPr lang="en-US" sz="2000" dirty="0">
              <a:latin typeface="Calibri" pitchFamily="34" charset="0"/>
            </a:endParaRPr>
          </a:p>
        </p:txBody>
      </p:sp>
      <p:sp>
        <p:nvSpPr>
          <p:cNvPr id="10243" name="TextBox 2"/>
          <p:cNvSpPr txBox="1">
            <a:spLocks noChangeArrowheads="1"/>
          </p:cNvSpPr>
          <p:nvPr/>
        </p:nvSpPr>
        <p:spPr bwMode="auto">
          <a:xfrm>
            <a:off x="71438" y="3995738"/>
            <a:ext cx="885825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dirty="0" err="1">
                <a:latin typeface="Calibri" pitchFamily="34" charset="0"/>
              </a:rPr>
              <a:t>Fecha</a:t>
            </a:r>
            <a:r>
              <a:rPr lang="en-GB" sz="2000" b="1" dirty="0">
                <a:latin typeface="Calibri" pitchFamily="34" charset="0"/>
              </a:rPr>
              <a:t> de </a:t>
            </a:r>
            <a:r>
              <a:rPr lang="en-GB" sz="2000" b="1" dirty="0" err="1">
                <a:latin typeface="Calibri" pitchFamily="34" charset="0"/>
              </a:rPr>
              <a:t>adopción</a:t>
            </a:r>
            <a:r>
              <a:rPr lang="en-GB" sz="2000" b="1" dirty="0">
                <a:latin typeface="Calibri" pitchFamily="34" charset="0"/>
              </a:rPr>
              <a:t>: </a:t>
            </a:r>
            <a:r>
              <a:rPr lang="en-GB" sz="2000" dirty="0" err="1">
                <a:latin typeface="Calibri" pitchFamily="34" charset="0"/>
              </a:rPr>
              <a:t>veintisiete</a:t>
            </a:r>
            <a:r>
              <a:rPr lang="en-GB" sz="2000" dirty="0">
                <a:latin typeface="Calibri" pitchFamily="34" charset="0"/>
              </a:rPr>
              <a:t> de </a:t>
            </a:r>
            <a:r>
              <a:rPr lang="en-GB" sz="2000" dirty="0" err="1" smtClean="0">
                <a:latin typeface="Calibri" pitchFamily="34" charset="0"/>
              </a:rPr>
              <a:t>febrero</a:t>
            </a:r>
            <a:r>
              <a:rPr lang="en-GB" sz="2000" dirty="0" smtClean="0">
                <a:latin typeface="Calibri" pitchFamily="34" charset="0"/>
              </a:rPr>
              <a:t> de </a:t>
            </a:r>
            <a:r>
              <a:rPr lang="en-GB" sz="2000" dirty="0">
                <a:latin typeface="Calibri" pitchFamily="34" charset="0"/>
              </a:rPr>
              <a:t>mil </a:t>
            </a:r>
            <a:r>
              <a:rPr lang="en-GB" sz="2000" dirty="0" err="1">
                <a:latin typeface="Calibri" pitchFamily="34" charset="0"/>
              </a:rPr>
              <a:t>novecientos</a:t>
            </a:r>
            <a:r>
              <a:rPr lang="en-GB" sz="2000" dirty="0">
                <a:latin typeface="Calibri" pitchFamily="34" charset="0"/>
              </a:rPr>
              <a:t> </a:t>
            </a:r>
            <a:r>
              <a:rPr lang="en-GB" sz="2000" dirty="0" err="1">
                <a:latin typeface="Calibri" pitchFamily="34" charset="0"/>
              </a:rPr>
              <a:t>setenta</a:t>
            </a:r>
            <a:r>
              <a:rPr lang="en-GB" sz="2000" dirty="0">
                <a:latin typeface="Calibri" pitchFamily="34" charset="0"/>
              </a:rPr>
              <a:t> y </a:t>
            </a:r>
            <a:r>
              <a:rPr lang="en-GB" sz="2000" dirty="0" err="1" smtClean="0">
                <a:latin typeface="Calibri" pitchFamily="34" charset="0"/>
              </a:rPr>
              <a:t>seis</a:t>
            </a:r>
            <a:r>
              <a:rPr lang="en-GB" sz="2000" dirty="0" smtClean="0">
                <a:solidFill>
                  <a:srgbClr val="FF0000"/>
                </a:solidFill>
                <a:latin typeface="Calibri" pitchFamily="34" charset="0"/>
              </a:rPr>
              <a:t>.</a:t>
            </a:r>
            <a:r>
              <a:rPr lang="en-GB" sz="2000" dirty="0">
                <a:latin typeface="Calibri" pitchFamily="34" charset="0"/>
              </a:rPr>
              <a:t/>
            </a:r>
            <a:br>
              <a:rPr lang="en-GB" sz="2000" dirty="0">
                <a:latin typeface="Calibri" pitchFamily="34" charset="0"/>
              </a:rPr>
            </a:br>
            <a:r>
              <a:rPr lang="es-ES" sz="2000" b="1" dirty="0">
                <a:latin typeface="Calibri" pitchFamily="34" charset="0"/>
              </a:rPr>
              <a:t>Descripción:</a:t>
            </a:r>
            <a:r>
              <a:rPr lang="es-ES" sz="2000" dirty="0">
                <a:latin typeface="Calibri" pitchFamily="34" charset="0"/>
              </a:rPr>
              <a:t> La bandera consiste en tres franjas horizontales del mismo tamaño (negro, blanco y verde), unidas con un triángulo rojo situado en el borde a la izquierda; además tiene una media luna y una estrella rojas en el centro de la bandera.</a:t>
            </a:r>
            <a:br>
              <a:rPr lang="es-ES" sz="2000" dirty="0">
                <a:latin typeface="Calibri" pitchFamily="34" charset="0"/>
              </a:rPr>
            </a:br>
            <a:r>
              <a:rPr lang="es-ES_tradnl" sz="2000" b="1" dirty="0">
                <a:latin typeface="Calibri" pitchFamily="34" charset="0"/>
              </a:rPr>
              <a:t> Historia y simbolismo</a:t>
            </a:r>
            <a:r>
              <a:rPr lang="es-ES_tradnl" sz="2000" dirty="0">
                <a:latin typeface="Calibri" pitchFamily="34" charset="0"/>
              </a:rPr>
              <a:t>: la media luna y la estrella rojas son símbolos islámicos y los colores </a:t>
            </a:r>
            <a:r>
              <a:rPr lang="es-ES_tradnl" sz="2000" dirty="0" smtClean="0">
                <a:latin typeface="Calibri" pitchFamily="34" charset="0"/>
              </a:rPr>
              <a:t>derivan </a:t>
            </a:r>
            <a:r>
              <a:rPr lang="es-ES_tradnl" sz="2000" dirty="0">
                <a:latin typeface="Calibri" pitchFamily="34" charset="0"/>
              </a:rPr>
              <a:t>del diseño de la bandera de la rebelión árabe, que tuvo lugar en 1916 durante la I Guerra Mundial. Cuando se reconozca la independencia del Sahara</a:t>
            </a:r>
            <a:r>
              <a:rPr lang="es-ES_tradnl" sz="2000" u="sng" dirty="0">
                <a:latin typeface="Calibri" pitchFamily="34" charset="0"/>
              </a:rPr>
              <a:t> </a:t>
            </a:r>
            <a:r>
              <a:rPr lang="es-ES_tradnl" sz="2000" dirty="0">
                <a:latin typeface="Calibri" pitchFamily="34" charset="0"/>
              </a:rPr>
              <a:t>Occidental, las franjas negra y verde se intercambiarán de lugar.</a:t>
            </a:r>
            <a:endParaRPr lang="en-US" sz="2000" dirty="0">
              <a:latin typeface="Calibri" pitchFamily="34" charset="0"/>
            </a:endParaRPr>
          </a:p>
        </p:txBody>
      </p:sp>
      <p:pic>
        <p:nvPicPr>
          <p:cNvPr id="10244" name="Picture 6" descr="SaharaOccidental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250" y="3571875"/>
            <a:ext cx="7143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Box 7"/>
          <p:cNvSpPr txBox="1">
            <a:spLocks noChangeArrowheads="1"/>
          </p:cNvSpPr>
          <p:nvPr/>
        </p:nvSpPr>
        <p:spPr bwMode="auto">
          <a:xfrm>
            <a:off x="71438" y="3600450"/>
            <a:ext cx="8358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República Árabe Saharaui Democrática</a:t>
            </a:r>
            <a:endParaRPr lang="en-US" sz="2000" b="1">
              <a:latin typeface="Calibri" pitchFamily="34" charset="0"/>
            </a:endParaRPr>
          </a:p>
        </p:txBody>
      </p:sp>
      <p:pic>
        <p:nvPicPr>
          <p:cNvPr id="10246" name="Picture 9" descr="bandera-de-espan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71438"/>
            <a:ext cx="50006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Box 10"/>
          <p:cNvSpPr txBox="1">
            <a:spLocks noChangeArrowheads="1"/>
          </p:cNvSpPr>
          <p:nvPr/>
        </p:nvSpPr>
        <p:spPr bwMode="auto">
          <a:xfrm>
            <a:off x="142875" y="0"/>
            <a:ext cx="8358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España</a:t>
            </a:r>
            <a:endParaRPr lang="en-US" sz="2000" b="1">
              <a:latin typeface="Calibri" pitchFamily="34" charset="0"/>
            </a:endParaRPr>
          </a:p>
        </p:txBody>
      </p:sp>
    </p:spTree>
    <p:extLst>
      <p:ext uri="{BB962C8B-B14F-4D97-AF65-F5344CB8AC3E}">
        <p14:creationId xmlns:p14="http://schemas.microsoft.com/office/powerpoint/2010/main" val="20605634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214313" y="682625"/>
            <a:ext cx="8715375"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s-ES_tradnl" sz="2000" b="1" dirty="0">
                <a:latin typeface="Calibri" pitchFamily="34" charset="0"/>
              </a:rPr>
              <a:t>Fecha de adopción: </a:t>
            </a:r>
            <a:r>
              <a:rPr lang="es-ES_tradnl" sz="2000" dirty="0">
                <a:latin typeface="Calibri" pitchFamily="34" charset="0"/>
              </a:rPr>
              <a:t>uno de </a:t>
            </a:r>
            <a:r>
              <a:rPr lang="es-ES_tradnl" sz="2000" dirty="0" smtClean="0">
                <a:latin typeface="Calibri" pitchFamily="34" charset="0"/>
              </a:rPr>
              <a:t>enero de </a:t>
            </a:r>
            <a:r>
              <a:rPr lang="es-ES_tradnl" sz="2000" dirty="0">
                <a:latin typeface="Calibri" pitchFamily="34" charset="0"/>
              </a:rPr>
              <a:t>mil ochocientos </a:t>
            </a:r>
            <a:r>
              <a:rPr lang="es-ES_tradnl" sz="2000" dirty="0" smtClean="0">
                <a:latin typeface="Calibri" pitchFamily="34" charset="0"/>
              </a:rPr>
              <a:t>uno</a:t>
            </a:r>
            <a:r>
              <a:rPr lang="es-ES_tradnl" sz="2000" dirty="0" smtClean="0">
                <a:solidFill>
                  <a:srgbClr val="FF0000"/>
                </a:solidFill>
                <a:latin typeface="Calibri" pitchFamily="34" charset="0"/>
              </a:rPr>
              <a:t>.</a:t>
            </a:r>
            <a:endParaRPr lang="en-US" sz="2000" dirty="0">
              <a:solidFill>
                <a:srgbClr val="FF0000"/>
              </a:solidFill>
              <a:latin typeface="Calibri" pitchFamily="34" charset="0"/>
            </a:endParaRPr>
          </a:p>
          <a:p>
            <a:pPr eaLnBrk="1" hangingPunct="1"/>
            <a:r>
              <a:rPr lang="es-ES_tradnl" sz="2000" b="1" dirty="0">
                <a:latin typeface="Calibri" pitchFamily="34" charset="0"/>
              </a:rPr>
              <a:t>Descripción: </a:t>
            </a:r>
            <a:r>
              <a:rPr lang="es-ES_tradnl" sz="2000" dirty="0">
                <a:latin typeface="Calibri" pitchFamily="34" charset="0"/>
              </a:rPr>
              <a:t>Tiene un campo azul con la </a:t>
            </a:r>
            <a:r>
              <a:rPr lang="es-ES_tradnl" sz="2000" dirty="0" smtClean="0">
                <a:latin typeface="Calibri" pitchFamily="34" charset="0"/>
              </a:rPr>
              <a:t>cruz roja </a:t>
            </a:r>
            <a:r>
              <a:rPr lang="es-ES_tradnl" sz="2000" dirty="0">
                <a:latin typeface="Calibri" pitchFamily="34" charset="0"/>
              </a:rPr>
              <a:t>de </a:t>
            </a:r>
            <a:r>
              <a:rPr lang="es-ES_tradnl" sz="2000" dirty="0" smtClean="0">
                <a:latin typeface="Calibri" pitchFamily="34" charset="0"/>
              </a:rPr>
              <a:t>San Jorge </a:t>
            </a:r>
            <a:r>
              <a:rPr lang="es-ES_tradnl" sz="2000" dirty="0">
                <a:latin typeface="Calibri" pitchFamily="34" charset="0"/>
              </a:rPr>
              <a:t>(santo patrón </a:t>
            </a:r>
            <a:r>
              <a:rPr lang="es-ES_tradnl" sz="2000" dirty="0" smtClean="0">
                <a:latin typeface="Calibri" pitchFamily="34" charset="0"/>
              </a:rPr>
              <a:t>de </a:t>
            </a:r>
            <a:r>
              <a:rPr lang="es-ES_tradnl" sz="2000" dirty="0">
                <a:latin typeface="Calibri" pitchFamily="34" charset="0"/>
              </a:rPr>
              <a:t>Inglaterra) también en el blanco sobrepuesta la </a:t>
            </a:r>
            <a:r>
              <a:rPr lang="es-ES_tradnl" sz="2000" dirty="0" smtClean="0">
                <a:latin typeface="Calibri" pitchFamily="34" charset="0"/>
              </a:rPr>
              <a:t>cruz roja </a:t>
            </a:r>
            <a:r>
              <a:rPr lang="es-ES_tradnl" sz="2000" dirty="0">
                <a:latin typeface="Calibri" pitchFamily="34" charset="0"/>
              </a:rPr>
              <a:t>diagonal de </a:t>
            </a:r>
            <a:r>
              <a:rPr lang="es-ES_tradnl" sz="2000" dirty="0" smtClean="0">
                <a:latin typeface="Calibri" pitchFamily="34" charset="0"/>
              </a:rPr>
              <a:t>San Patricio </a:t>
            </a:r>
            <a:r>
              <a:rPr lang="es-ES_tradnl" sz="2000" dirty="0">
                <a:latin typeface="Calibri" pitchFamily="34" charset="0"/>
              </a:rPr>
              <a:t>(santo patrón </a:t>
            </a:r>
            <a:r>
              <a:rPr lang="es-ES_tradnl" sz="2000" dirty="0" smtClean="0">
                <a:latin typeface="Calibri" pitchFamily="34" charset="0"/>
              </a:rPr>
              <a:t>de </a:t>
            </a:r>
            <a:r>
              <a:rPr lang="es-ES_tradnl" sz="2000" dirty="0">
                <a:latin typeface="Calibri" pitchFamily="34" charset="0"/>
              </a:rPr>
              <a:t>Irlanda), que se sobrepone en la cruz blanca diagonal de </a:t>
            </a:r>
            <a:r>
              <a:rPr lang="es-ES_tradnl" sz="2000" dirty="0" smtClean="0">
                <a:latin typeface="Calibri" pitchFamily="34" charset="0"/>
              </a:rPr>
              <a:t>San Andrés </a:t>
            </a:r>
            <a:r>
              <a:rPr lang="es-ES_tradnl" sz="2000" dirty="0">
                <a:latin typeface="Calibri" pitchFamily="34" charset="0"/>
              </a:rPr>
              <a:t>(santo patrón </a:t>
            </a:r>
            <a:r>
              <a:rPr lang="es-ES_tradnl" sz="2000" dirty="0" smtClean="0">
                <a:latin typeface="Calibri" pitchFamily="34" charset="0"/>
              </a:rPr>
              <a:t>de </a:t>
            </a:r>
            <a:r>
              <a:rPr lang="es-ES_tradnl" sz="2000" dirty="0">
                <a:latin typeface="Calibri" pitchFamily="34" charset="0"/>
              </a:rPr>
              <a:t>Escocia). </a:t>
            </a:r>
            <a:br>
              <a:rPr lang="es-ES_tradnl" sz="2000" dirty="0">
                <a:latin typeface="Calibri" pitchFamily="34" charset="0"/>
              </a:rPr>
            </a:br>
            <a:r>
              <a:rPr lang="es-ES_tradnl" sz="2000" b="1" dirty="0">
                <a:latin typeface="Calibri" pitchFamily="34" charset="0"/>
              </a:rPr>
              <a:t>Historia y simbolismo: </a:t>
            </a:r>
            <a:r>
              <a:rPr lang="es-ES_tradnl" sz="2000" dirty="0">
                <a:latin typeface="Calibri" pitchFamily="34" charset="0"/>
              </a:rPr>
              <a:t> en el diseño y los colores se reconoce la unión de Inglaterra, Irlanda del norte, Escocia y Gales, los cuatros países del Reino Unido.  </a:t>
            </a:r>
            <a:endParaRPr lang="en-US" sz="2000" dirty="0">
              <a:latin typeface="Calibri" pitchFamily="34" charset="0"/>
            </a:endParaRPr>
          </a:p>
        </p:txBody>
      </p:sp>
      <p:sp>
        <p:nvSpPr>
          <p:cNvPr id="11267" name="TextBox 2"/>
          <p:cNvSpPr txBox="1">
            <a:spLocks noChangeArrowheads="1"/>
          </p:cNvSpPr>
          <p:nvPr/>
        </p:nvSpPr>
        <p:spPr bwMode="auto">
          <a:xfrm>
            <a:off x="214313" y="285750"/>
            <a:ext cx="8358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Reino Unido</a:t>
            </a:r>
            <a:endParaRPr lang="en-US" sz="2000" b="1">
              <a:latin typeface="Calibri" pitchFamily="34" charset="0"/>
            </a:endParaRPr>
          </a:p>
        </p:txBody>
      </p:sp>
      <p:pic>
        <p:nvPicPr>
          <p:cNvPr id="11268" name="Picture 3"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85938" y="142875"/>
            <a:ext cx="7143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nvGraphicFramePr>
        <p:xfrm>
          <a:off x="285750" y="3071813"/>
          <a:ext cx="8429625" cy="3500438"/>
        </p:xfrm>
        <a:graphic>
          <a:graphicData uri="http://schemas.openxmlformats.org/drawingml/2006/table">
            <a:tbl>
              <a:tblPr/>
              <a:tblGrid>
                <a:gridCol w="1327150"/>
                <a:gridCol w="1182688"/>
                <a:gridCol w="1184275"/>
                <a:gridCol w="1184275"/>
                <a:gridCol w="1184275"/>
                <a:gridCol w="1182687"/>
                <a:gridCol w="1184275"/>
              </a:tblGrid>
              <a:tr h="8715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72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Calibri" pitchFamily="34" charset="0"/>
                        </a:rPr>
                        <a:t>Fue adoptada en…</a:t>
                      </a:r>
                      <a:endParaRPr kumimoji="0" lang="en-US" sz="16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72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Calibri" pitchFamily="34" charset="0"/>
                        </a:rPr>
                        <a:t>Los colores son…</a:t>
                      </a:r>
                      <a:endParaRPr kumimoji="0" lang="en-US" sz="16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72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Calibri" pitchFamily="34" charset="0"/>
                        </a:rPr>
                        <a:t>Consiste en …</a:t>
                      </a:r>
                      <a:endParaRPr kumimoji="0" lang="en-US" sz="16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72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Calibri" pitchFamily="34" charset="0"/>
                        </a:rPr>
                        <a:t>El diseño simboliza…</a:t>
                      </a:r>
                      <a:endParaRPr kumimoji="0" lang="en-US" sz="16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13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5938" y="33877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20" name="Picture 6"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00375" y="3357563"/>
            <a:ext cx="731838"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21" name="Picture 7"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214813" y="3357563"/>
            <a:ext cx="71437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22" name="Picture 8"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429250" y="3357563"/>
            <a:ext cx="666750"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23" name="Picture 9"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572250" y="3357563"/>
            <a:ext cx="7143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24" name="Picture 10" descr="ReinoUnido_bander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15250" y="3357563"/>
            <a:ext cx="7143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25" name="TextBox 11"/>
          <p:cNvSpPr txBox="1">
            <a:spLocks noChangeArrowheads="1"/>
          </p:cNvSpPr>
          <p:nvPr/>
        </p:nvSpPr>
        <p:spPr bwMode="auto">
          <a:xfrm>
            <a:off x="1643063" y="3000375"/>
            <a:ext cx="10620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000" b="1">
                <a:latin typeface="Calibri" pitchFamily="34" charset="0"/>
              </a:rPr>
              <a:t>Andorra</a:t>
            </a:r>
            <a:endParaRPr lang="en-US" sz="2000" b="1">
              <a:latin typeface="Calibri" pitchFamily="34" charset="0"/>
            </a:endParaRPr>
          </a:p>
        </p:txBody>
      </p:sp>
      <p:sp>
        <p:nvSpPr>
          <p:cNvPr id="11326" name="TextBox 12"/>
          <p:cNvSpPr txBox="1">
            <a:spLocks noChangeArrowheads="1"/>
          </p:cNvSpPr>
          <p:nvPr/>
        </p:nvSpPr>
        <p:spPr bwMode="auto">
          <a:xfrm>
            <a:off x="2857500" y="3000375"/>
            <a:ext cx="1062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Bolivia</a:t>
            </a:r>
            <a:endParaRPr lang="en-US" sz="2000" b="1">
              <a:latin typeface="Calibri" pitchFamily="34" charset="0"/>
            </a:endParaRPr>
          </a:p>
        </p:txBody>
      </p:sp>
      <p:sp>
        <p:nvSpPr>
          <p:cNvPr id="11327" name="TextBox 13"/>
          <p:cNvSpPr txBox="1">
            <a:spLocks noChangeArrowheads="1"/>
          </p:cNvSpPr>
          <p:nvPr/>
        </p:nvSpPr>
        <p:spPr bwMode="auto">
          <a:xfrm>
            <a:off x="4071938" y="3000375"/>
            <a:ext cx="10620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Perú</a:t>
            </a:r>
            <a:endParaRPr lang="en-US" sz="2000" b="1">
              <a:latin typeface="Calibri" pitchFamily="34" charset="0"/>
            </a:endParaRPr>
          </a:p>
        </p:txBody>
      </p:sp>
      <p:sp>
        <p:nvSpPr>
          <p:cNvPr id="11328" name="TextBox 14"/>
          <p:cNvSpPr txBox="1">
            <a:spLocks noChangeArrowheads="1"/>
          </p:cNvSpPr>
          <p:nvPr/>
        </p:nvSpPr>
        <p:spPr bwMode="auto">
          <a:xfrm>
            <a:off x="5214938" y="3000375"/>
            <a:ext cx="10620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España</a:t>
            </a:r>
            <a:endParaRPr lang="en-US" sz="2000" b="1">
              <a:latin typeface="Calibri" pitchFamily="34" charset="0"/>
            </a:endParaRPr>
          </a:p>
        </p:txBody>
      </p:sp>
      <p:sp>
        <p:nvSpPr>
          <p:cNvPr id="11329" name="TextBox 15"/>
          <p:cNvSpPr txBox="1">
            <a:spLocks noChangeArrowheads="1"/>
          </p:cNvSpPr>
          <p:nvPr/>
        </p:nvSpPr>
        <p:spPr bwMode="auto">
          <a:xfrm>
            <a:off x="6438900" y="3000375"/>
            <a:ext cx="1062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000" b="1">
                <a:latin typeface="Calibri" pitchFamily="34" charset="0"/>
              </a:rPr>
              <a:t>RASD</a:t>
            </a:r>
            <a:endParaRPr lang="en-US" sz="2000" b="1">
              <a:latin typeface="Calibri" pitchFamily="34" charset="0"/>
            </a:endParaRPr>
          </a:p>
        </p:txBody>
      </p:sp>
      <p:sp>
        <p:nvSpPr>
          <p:cNvPr id="11330" name="TextBox 16"/>
          <p:cNvSpPr txBox="1">
            <a:spLocks noChangeArrowheads="1"/>
          </p:cNvSpPr>
          <p:nvPr/>
        </p:nvSpPr>
        <p:spPr bwMode="auto">
          <a:xfrm>
            <a:off x="7572375" y="3081338"/>
            <a:ext cx="106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1200" b="1">
                <a:latin typeface="Calibri" pitchFamily="34" charset="0"/>
              </a:rPr>
              <a:t>Reino Unido</a:t>
            </a:r>
            <a:endParaRPr lang="en-US" sz="1200" b="1">
              <a:latin typeface="Calibri" pitchFamily="34" charset="0"/>
            </a:endParaRPr>
          </a:p>
        </p:txBody>
      </p:sp>
    </p:spTree>
    <p:extLst>
      <p:ext uri="{BB962C8B-B14F-4D97-AF65-F5344CB8AC3E}">
        <p14:creationId xmlns:p14="http://schemas.microsoft.com/office/powerpoint/2010/main" val="1773374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46874981"/>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solidFill>
                      <a:srgbClr val="FFFF00"/>
                    </a:solidFill>
                  </a:tcP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noFill/>
                  </a:tcP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solidFill>
                      <a:srgbClr val="FFFF00"/>
                    </a:solidFill>
                  </a:tcPr>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smtClean="0"/>
                        <a:t>Andorra La</a:t>
                      </a:r>
                      <a:r>
                        <a:rPr lang="en-GB" sz="1800" baseline="0" dirty="0" smtClean="0"/>
                        <a:t> </a:t>
                      </a:r>
                      <a:r>
                        <a:rPr lang="en-GB" sz="1800" baseline="0" dirty="0" err="1" smtClean="0"/>
                        <a:t>Vella</a:t>
                      </a:r>
                      <a:endParaRPr lang="en-US" sz="1800" dirty="0"/>
                    </a:p>
                  </a:txBody>
                  <a:tcPr marL="91439" marR="91439" marT="45725" marB="45725" anchor="ctr"/>
                </a:tc>
                <a:tc>
                  <a:txBody>
                    <a:bodyPr/>
                    <a:lstStyle/>
                    <a:p>
                      <a:pPr algn="ctr"/>
                      <a:r>
                        <a:rPr lang="en-GB" sz="1800" dirty="0" smtClean="0"/>
                        <a:t>82,000</a:t>
                      </a:r>
                      <a:endParaRPr lang="en-US" sz="1800" dirty="0"/>
                    </a:p>
                  </a:txBody>
                  <a:tcPr marL="91439" marR="91439" marT="45725" marB="45725" anchor="ctr">
                    <a:noFill/>
                  </a:tcP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smtClean="0"/>
                        <a:t>87</a:t>
                      </a:r>
                      <a:endParaRPr lang="en-US" sz="1800" dirty="0"/>
                    </a:p>
                  </a:txBody>
                  <a:tcPr marL="91439" marR="91439" marT="45725" marB="45725" anchor="ctr"/>
                </a:tc>
                <a:tc>
                  <a:txBody>
                    <a:bodyPr/>
                    <a:lstStyle/>
                    <a:p>
                      <a:pPr algn="ctr"/>
                      <a:r>
                        <a:rPr lang="en-GB" sz="1800" dirty="0" err="1" smtClean="0"/>
                        <a:t>catalán</a:t>
                      </a:r>
                      <a:r>
                        <a:rPr lang="en-GB" sz="1800" dirty="0" smtClean="0"/>
                        <a:t>, </a:t>
                      </a:r>
                      <a:r>
                        <a:rPr lang="en-GB" sz="1800" dirty="0" err="1" smtClean="0"/>
                        <a:t>español</a:t>
                      </a:r>
                      <a:r>
                        <a:rPr lang="en-GB" sz="1800" dirty="0" smtClean="0"/>
                        <a:t>, </a:t>
                      </a:r>
                      <a:r>
                        <a:rPr lang="en-GB" sz="1800" dirty="0" err="1" smtClean="0"/>
                        <a:t>francés</a:t>
                      </a:r>
                      <a:endParaRPr lang="en-US" sz="18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solidFill>
                      <a:srgbClr val="FFFF00"/>
                    </a:solidFill>
                  </a:tcPr>
                </a:tc>
                <a:tc>
                  <a:txBody>
                    <a:bodyPr/>
                    <a:lstStyle/>
                    <a:p>
                      <a:pPr algn="ctr"/>
                      <a:r>
                        <a:rPr lang="en-GB" sz="1400" dirty="0" err="1" smtClean="0"/>
                        <a:t>Sudamérica</a:t>
                      </a:r>
                      <a:endParaRPr lang="en-US" sz="1400" dirty="0"/>
                    </a:p>
                  </a:txBody>
                  <a:tcPr marL="91439" marR="91439" marT="45725" marB="45725" anchor="ctr"/>
                </a:tc>
                <a:tc>
                  <a:txBody>
                    <a:bodyPr/>
                    <a:lstStyle/>
                    <a:p>
                      <a:pPr algn="ctr"/>
                      <a:r>
                        <a:rPr lang="en-GB" sz="1800" dirty="0" smtClean="0"/>
                        <a:t>La Paz</a:t>
                      </a:r>
                      <a:endParaRPr lang="en-US" sz="1800" dirty="0"/>
                    </a:p>
                  </a:txBody>
                  <a:tcPr marL="91439" marR="91439" marT="45725" marB="45725" anchor="ctr"/>
                </a:tc>
                <a:tc>
                  <a:txBody>
                    <a:bodyPr/>
                    <a:lstStyle/>
                    <a:p>
                      <a:pPr algn="ctr"/>
                      <a:r>
                        <a:rPr lang="en-GB" sz="1600" dirty="0" smtClean="0"/>
                        <a:t>9,248,000</a:t>
                      </a:r>
                      <a:endParaRPr lang="en-US" sz="1600" dirty="0"/>
                    </a:p>
                  </a:txBody>
                  <a:tcPr marL="91439" marR="91439" marT="45725" marB="45725" anchor="ctr">
                    <a:noFill/>
                  </a:tcPr>
                </a:tc>
                <a:tc>
                  <a:txBody>
                    <a:bodyPr/>
                    <a:lstStyle/>
                    <a:p>
                      <a:pPr algn="ctr"/>
                      <a:r>
                        <a:rPr lang="en-GB" sz="1800" dirty="0" smtClean="0"/>
                        <a:t>64</a:t>
                      </a:r>
                      <a:endParaRPr lang="en-US" sz="18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r>
                        <a:rPr lang="en-GB" sz="1600" dirty="0" smtClean="0"/>
                        <a:t/>
                      </a:r>
                      <a:br>
                        <a:rPr lang="en-GB" sz="1600" dirty="0" smtClean="0"/>
                      </a:br>
                      <a:r>
                        <a:rPr lang="en-GB" sz="1600" dirty="0" err="1" smtClean="0"/>
                        <a:t>quechua</a:t>
                      </a:r>
                      <a:r>
                        <a:rPr lang="en-GB" sz="1600" dirty="0" smtClean="0"/>
                        <a:t/>
                      </a:r>
                      <a:br>
                        <a:rPr lang="en-GB" sz="1600" dirty="0" smtClean="0"/>
                      </a:br>
                      <a:r>
                        <a:rPr lang="en-GB" sz="1600" dirty="0" err="1" smtClean="0"/>
                        <a:t>aymara</a:t>
                      </a:r>
                      <a:endParaRPr lang="en-US" sz="1600" dirty="0" smtClean="0"/>
                    </a:p>
                  </a:txBody>
                  <a:tcPr marL="91439" marR="91439" marT="45725" marB="45725" anchor="ctr"/>
                </a:tc>
                <a:tc>
                  <a:txBody>
                    <a:bodyPr/>
                    <a:lstStyle/>
                    <a:p>
                      <a:pPr algn="ctr"/>
                      <a:r>
                        <a:rPr lang="en-GB" sz="1800" dirty="0" smtClean="0"/>
                        <a:t>Boliviano</a:t>
                      </a: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err="1" smtClean="0"/>
                        <a:t>Sudamérica</a:t>
                      </a:r>
                      <a:endParaRPr lang="en-US" sz="1400" dirty="0" smtClean="0"/>
                    </a:p>
                  </a:txBody>
                  <a:tcPr marL="91439" marR="91439" marT="45725" marB="45725" anchor="ctr"/>
                </a:tc>
                <a:tc>
                  <a:txBody>
                    <a:bodyPr/>
                    <a:lstStyle/>
                    <a:p>
                      <a:pPr algn="ctr"/>
                      <a:r>
                        <a:rPr lang="en-GB" sz="1800" dirty="0" smtClean="0"/>
                        <a:t>Lima</a:t>
                      </a:r>
                      <a:endParaRPr lang="en-US" sz="1800" dirty="0"/>
                    </a:p>
                  </a:txBody>
                  <a:tcPr marL="91439" marR="91439" marT="45725" marB="45725" anchor="ctr"/>
                </a:tc>
                <a:tc>
                  <a:txBody>
                    <a:bodyPr/>
                    <a:lstStyle/>
                    <a:p>
                      <a:pPr algn="ctr"/>
                      <a:r>
                        <a:rPr lang="en-GB" sz="1400" dirty="0" smtClean="0"/>
                        <a:t>29,181,000</a:t>
                      </a:r>
                      <a:endParaRPr lang="en-US" sz="1400" dirty="0"/>
                    </a:p>
                  </a:txBody>
                  <a:tcPr marL="91439" marR="91439" marT="45725" marB="45725" anchor="ctr">
                    <a:noFill/>
                  </a:tcPr>
                </a:tc>
                <a:tc>
                  <a:txBody>
                    <a:bodyPr/>
                    <a:lstStyle/>
                    <a:p>
                      <a:pPr algn="ctr"/>
                      <a:r>
                        <a:rPr lang="en-GB" sz="1800" dirty="0" smtClean="0"/>
                        <a:t>69</a:t>
                      </a:r>
                      <a:endParaRPr lang="en-US" sz="1800" dirty="0"/>
                    </a:p>
                  </a:txBody>
                  <a:tcPr marL="91439" marR="91439" marT="45725" marB="45725" anchor="ctr"/>
                </a:tc>
                <a:tc>
                  <a:txBody>
                    <a:bodyPr/>
                    <a:lstStyle/>
                    <a:p>
                      <a:pPr algn="ctr"/>
                      <a:r>
                        <a:rPr lang="en-GB" sz="1800" dirty="0" smtClean="0"/>
                        <a:t>72</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endParaRPr lang="en-US" sz="1600" dirty="0" smtClean="0"/>
                    </a:p>
                    <a:p>
                      <a:pPr algn="ctr"/>
                      <a:r>
                        <a:rPr lang="en-GB" sz="1600" dirty="0" err="1" smtClean="0"/>
                        <a:t>quechua</a:t>
                      </a:r>
                      <a:r>
                        <a:rPr lang="en-GB" sz="1600" dirty="0" smtClean="0"/>
                        <a:t/>
                      </a:r>
                      <a:br>
                        <a:rPr lang="en-GB" sz="1600" dirty="0" smtClean="0"/>
                      </a:br>
                      <a:r>
                        <a:rPr lang="en-GB" sz="1600" dirty="0" err="1" smtClean="0"/>
                        <a:t>aymara</a:t>
                      </a:r>
                      <a:endParaRPr lang="en-US" sz="1600" dirty="0"/>
                    </a:p>
                  </a:txBody>
                  <a:tcPr marL="91439" marR="91439" marT="45725" marB="45725" anchor="ctr"/>
                </a:tc>
                <a:tc>
                  <a:txBody>
                    <a:bodyPr/>
                    <a:lstStyle/>
                    <a:p>
                      <a:pPr algn="ctr"/>
                      <a:r>
                        <a:rPr lang="en-GB" sz="1800" dirty="0" smtClean="0"/>
                        <a:t>Nuevo sol</a:t>
                      </a: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dirty="0" err="1" smtClean="0"/>
                        <a:t>Europa</a:t>
                      </a:r>
                      <a:endParaRPr lang="en-US" sz="1800" dirty="0" smtClean="0"/>
                    </a:p>
                  </a:txBody>
                  <a:tcPr marL="91439" marR="91439" marT="45725" marB="45725" anchor="ctr"/>
                </a:tc>
                <a:tc>
                  <a:txBody>
                    <a:bodyPr/>
                    <a:lstStyle/>
                    <a:p>
                      <a:pPr algn="ctr"/>
                      <a:r>
                        <a:rPr lang="en-GB" sz="1800" dirty="0" smtClean="0"/>
                        <a:t>Madrid</a:t>
                      </a:r>
                      <a:endParaRPr lang="en-US" sz="1800" dirty="0"/>
                    </a:p>
                  </a:txBody>
                  <a:tcPr marL="91439" marR="91439" marT="45725" marB="45725" anchor="ctr"/>
                </a:tc>
                <a:tc>
                  <a:txBody>
                    <a:bodyPr/>
                    <a:lstStyle/>
                    <a:p>
                      <a:pPr algn="ctr"/>
                      <a:r>
                        <a:rPr lang="en-GB" sz="1400" dirty="0" smtClean="0"/>
                        <a:t>45,000,000</a:t>
                      </a:r>
                      <a:endParaRPr lang="en-US" sz="1400" dirty="0"/>
                    </a:p>
                  </a:txBody>
                  <a:tcPr marL="91439" marR="91439" marT="45725" marB="45725" anchor="ctr">
                    <a:noFill/>
                  </a:tcPr>
                </a:tc>
                <a:tc>
                  <a:txBody>
                    <a:bodyPr/>
                    <a:lstStyle/>
                    <a:p>
                      <a:pPr algn="ctr"/>
                      <a:r>
                        <a:rPr lang="en-GB" sz="1800" dirty="0" smtClean="0"/>
                        <a:t>79</a:t>
                      </a:r>
                      <a:endParaRPr lang="en-US" sz="1800" dirty="0"/>
                    </a:p>
                  </a:txBody>
                  <a:tcPr marL="91439" marR="91439" marT="45725" marB="45725" anchor="ctr"/>
                </a:tc>
                <a:tc>
                  <a:txBody>
                    <a:bodyPr/>
                    <a:lstStyle/>
                    <a:p>
                      <a:pPr algn="ctr"/>
                      <a:r>
                        <a:rPr lang="en-GB" sz="1800" dirty="0" smtClean="0"/>
                        <a:t>85</a:t>
                      </a:r>
                      <a:endParaRPr lang="en-US" sz="1800" dirty="0"/>
                    </a:p>
                  </a:txBody>
                  <a:tcPr marL="91439" marR="91439" marT="45725" marB="45725" anchor="ctr"/>
                </a:tc>
                <a:tc>
                  <a:txBody>
                    <a:bodyPr/>
                    <a:lstStyle/>
                    <a:p>
                      <a:pPr algn="ctr"/>
                      <a:r>
                        <a:rPr lang="en-GB" sz="1200" dirty="0" err="1" smtClean="0"/>
                        <a:t>español</a:t>
                      </a:r>
                      <a:r>
                        <a:rPr lang="en-GB" sz="1200" baseline="0" dirty="0" smtClean="0"/>
                        <a:t> (</a:t>
                      </a:r>
                      <a:r>
                        <a:rPr lang="en-GB" sz="1200" baseline="0" dirty="0" err="1" smtClean="0">
                          <a:solidFill>
                            <a:schemeClr val="tx1"/>
                          </a:solidFill>
                        </a:rPr>
                        <a:t>caste</a:t>
                      </a:r>
                      <a:r>
                        <a:rPr lang="en-GB" sz="1200" baseline="0" dirty="0" err="1" smtClean="0"/>
                        <a:t>llano</a:t>
                      </a:r>
                      <a:r>
                        <a:rPr lang="en-GB" sz="1200" baseline="0" dirty="0" smtClean="0"/>
                        <a:t>), </a:t>
                      </a:r>
                      <a:r>
                        <a:rPr lang="en-GB" sz="1200" baseline="0" dirty="0" err="1" smtClean="0"/>
                        <a:t>catalán</a:t>
                      </a:r>
                      <a:r>
                        <a:rPr lang="en-GB" sz="1200" baseline="0" dirty="0" smtClean="0"/>
                        <a:t>, </a:t>
                      </a:r>
                      <a:r>
                        <a:rPr lang="en-GB" sz="1200" baseline="0" dirty="0" err="1" smtClean="0"/>
                        <a:t>valenciano</a:t>
                      </a:r>
                      <a:r>
                        <a:rPr lang="en-GB" sz="1200" baseline="0" dirty="0" smtClean="0"/>
                        <a:t>, </a:t>
                      </a:r>
                      <a:r>
                        <a:rPr lang="en-GB" sz="1200" baseline="0" dirty="0" err="1" smtClean="0"/>
                        <a:t>gallego</a:t>
                      </a:r>
                      <a:r>
                        <a:rPr lang="en-GB" sz="1200" baseline="0" dirty="0" smtClean="0"/>
                        <a:t>, </a:t>
                      </a:r>
                      <a:r>
                        <a:rPr lang="en-GB" sz="1200" baseline="0" dirty="0" err="1" smtClean="0"/>
                        <a:t>euskera</a:t>
                      </a:r>
                      <a:endParaRPr lang="en-US" sz="12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solidFill>
                      <a:srgbClr val="FFFF00"/>
                    </a:solidFill>
                  </a:tcPr>
                </a:tc>
                <a:tc>
                  <a:txBody>
                    <a:bodyPr/>
                    <a:lstStyle/>
                    <a:p>
                      <a:pPr algn="ctr"/>
                      <a:r>
                        <a:rPr lang="en-GB" sz="1800" baseline="0" dirty="0" err="1" smtClean="0"/>
                        <a:t>África</a:t>
                      </a:r>
                      <a:endParaRPr lang="en-US" sz="1800" dirty="0"/>
                    </a:p>
                  </a:txBody>
                  <a:tcPr marL="91439" marR="91439" marT="45725" marB="45725" anchor="ctr"/>
                </a:tc>
                <a:tc>
                  <a:txBody>
                    <a:bodyPr/>
                    <a:lstStyle/>
                    <a:p>
                      <a:pPr algn="ctr"/>
                      <a:r>
                        <a:rPr lang="en-GB" sz="1800" dirty="0" smtClean="0">
                          <a:solidFill>
                            <a:schemeClr val="tx1"/>
                          </a:solidFill>
                        </a:rPr>
                        <a:t>El </a:t>
                      </a:r>
                      <a:r>
                        <a:rPr lang="en-GB" sz="1800" dirty="0" err="1" smtClean="0">
                          <a:solidFill>
                            <a:schemeClr val="tx1"/>
                          </a:solidFill>
                        </a:rPr>
                        <a:t>Aaiún</a:t>
                      </a:r>
                      <a:endParaRPr lang="en-US" sz="1800" dirty="0">
                        <a:solidFill>
                          <a:schemeClr val="tx1"/>
                        </a:solidFill>
                      </a:endParaRPr>
                    </a:p>
                  </a:txBody>
                  <a:tcPr marL="91439" marR="91439" marT="45725" marB="45725" anchor="ctr"/>
                </a:tc>
                <a:tc>
                  <a:txBody>
                    <a:bodyPr/>
                    <a:lstStyle/>
                    <a:p>
                      <a:pPr algn="ctr"/>
                      <a:r>
                        <a:rPr lang="en-GB" sz="1800" dirty="0" smtClean="0"/>
                        <a:t>394,000</a:t>
                      </a:r>
                      <a:endParaRPr lang="en-US" sz="1800" dirty="0"/>
                    </a:p>
                  </a:txBody>
                  <a:tcPr marL="91439" marR="91439" marT="45725" marB="45725" anchor="ctr">
                    <a:noFill/>
                  </a:tcPr>
                </a:tc>
                <a:tc>
                  <a:txBody>
                    <a:bodyPr/>
                    <a:lstStyle/>
                    <a:p>
                      <a:pPr algn="ctr"/>
                      <a:r>
                        <a:rPr lang="en-GB" sz="1800" dirty="0" smtClean="0"/>
                        <a:t>52</a:t>
                      </a:r>
                      <a:endParaRPr lang="en-US" sz="1800" dirty="0"/>
                    </a:p>
                  </a:txBody>
                  <a:tcPr marL="91439" marR="91439" marT="45725" marB="45725" anchor="ctr"/>
                </a:tc>
                <a:tc>
                  <a:txBody>
                    <a:bodyPr/>
                    <a:lstStyle/>
                    <a:p>
                      <a:pPr algn="ctr"/>
                      <a:r>
                        <a:rPr lang="en-GB" sz="1800" dirty="0" smtClean="0"/>
                        <a:t>56</a:t>
                      </a:r>
                      <a:endParaRPr lang="en-US" sz="1800" dirty="0"/>
                    </a:p>
                  </a:txBody>
                  <a:tcPr marL="91439" marR="91439" marT="45725" marB="45725" anchor="ctr"/>
                </a:tc>
                <a:tc>
                  <a:txBody>
                    <a:bodyPr/>
                    <a:lstStyle/>
                    <a:p>
                      <a:pPr algn="ctr"/>
                      <a:r>
                        <a:rPr lang="en-GB" sz="1800" dirty="0" err="1" smtClean="0"/>
                        <a:t>árabe</a:t>
                      </a:r>
                      <a:r>
                        <a:rPr lang="en-GB" sz="1800" dirty="0" smtClean="0"/>
                        <a:t>, </a:t>
                      </a:r>
                      <a:r>
                        <a:rPr lang="en-GB" sz="1800" dirty="0" err="1" smtClean="0"/>
                        <a:t>español</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aseline="0" dirty="0" smtClean="0">
                          <a:solidFill>
                            <a:schemeClr val="tx1"/>
                          </a:solidFill>
                        </a:rPr>
                        <a:t>Peseta</a:t>
                      </a:r>
                      <a:endParaRPr lang="en-GB" sz="1800" dirty="0" smtClean="0">
                        <a:solidFill>
                          <a:schemeClr val="tx1"/>
                        </a:solidFill>
                      </a:endParaRPr>
                    </a:p>
                    <a:p>
                      <a:pPr algn="ctr"/>
                      <a:r>
                        <a:rPr lang="en-GB" sz="1800" dirty="0" err="1" smtClean="0"/>
                        <a:t>saharawi</a:t>
                      </a:r>
                      <a:endParaRPr lang="en-US" sz="1800" strike="sngStrike" dirty="0">
                        <a:solidFill>
                          <a:srgbClr val="FF0000"/>
                        </a:solidFill>
                      </a:endParaRPr>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solidFill>
                      <a:srgbClr val="FFFF00"/>
                    </a:solidFill>
                  </a:tcPr>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err="1" smtClean="0"/>
                        <a:t>Londres</a:t>
                      </a:r>
                      <a:endParaRPr lang="en-US" sz="1800" dirty="0"/>
                    </a:p>
                  </a:txBody>
                  <a:tcPr marL="91439" marR="91439" marT="45725" marB="45725" anchor="ctr"/>
                </a:tc>
                <a:tc>
                  <a:txBody>
                    <a:bodyPr/>
                    <a:lstStyle/>
                    <a:p>
                      <a:pPr algn="ctr"/>
                      <a:r>
                        <a:rPr lang="en-GB" sz="1400" dirty="0" smtClean="0"/>
                        <a:t>61,000,000</a:t>
                      </a:r>
                      <a:endParaRPr lang="en-US" sz="1400" dirty="0"/>
                    </a:p>
                  </a:txBody>
                  <a:tcPr marL="91439" marR="91439" marT="45725" marB="45725" anchor="ctr">
                    <a:noFill/>
                  </a:tcPr>
                </a:tc>
                <a:tc>
                  <a:txBody>
                    <a:bodyPr/>
                    <a:lstStyle/>
                    <a:p>
                      <a:pPr algn="ctr"/>
                      <a:r>
                        <a:rPr lang="en-GB" sz="1800" dirty="0" smtClean="0"/>
                        <a:t>76</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err="1" smtClean="0"/>
                        <a:t>inglés</a:t>
                      </a:r>
                      <a:endParaRPr lang="en-US" sz="1800" dirty="0"/>
                    </a:p>
                  </a:txBody>
                  <a:tcPr marL="91439" marR="91439" marT="45725" marB="45725" anchor="ctr"/>
                </a:tc>
                <a:tc>
                  <a:txBody>
                    <a:bodyPr/>
                    <a:lstStyle/>
                    <a:p>
                      <a:pPr algn="ctr"/>
                      <a:r>
                        <a:rPr lang="en-GB" sz="1800" dirty="0" smtClean="0"/>
                        <a:t>Libra </a:t>
                      </a:r>
                      <a:r>
                        <a:rPr lang="en-GB" sz="1800" dirty="0" err="1" smtClean="0"/>
                        <a:t>esterlina</a:t>
                      </a: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dirty="0" err="1"/>
              <a:t>Vamos</a:t>
            </a:r>
            <a:r>
              <a:rPr lang="en-GB" sz="2800" b="1" dirty="0"/>
              <a:t> a </a:t>
            </a:r>
            <a:r>
              <a:rPr lang="en-GB" sz="2800" b="1" dirty="0" err="1"/>
              <a:t>comparar</a:t>
            </a:r>
            <a:r>
              <a:rPr lang="en-GB" sz="2800" b="1" dirty="0"/>
              <a:t> 6 </a:t>
            </a:r>
            <a:r>
              <a:rPr lang="en-GB" sz="2800" b="1" dirty="0" err="1"/>
              <a:t>países</a:t>
            </a:r>
            <a:endParaRPr lang="en-US" sz="2800" b="1" dirty="0"/>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003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Resources\Development\NewSecCurricDevelopment\Describing pictures\questns.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6215" y="0"/>
            <a:ext cx="2013255" cy="185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107504" y="116632"/>
            <a:ext cx="5214938" cy="646331"/>
          </a:xfrm>
          <a:prstGeom prst="rect">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600" b="1" dirty="0" smtClean="0">
                <a:solidFill>
                  <a:schemeClr val="bg1"/>
                </a:solidFill>
                <a:latin typeface="Calibri" pitchFamily="34" charset="0"/>
              </a:rPr>
              <a:t>¿</a:t>
            </a:r>
            <a:r>
              <a:rPr lang="en-GB" sz="3600" b="1" dirty="0" err="1" smtClean="0">
                <a:solidFill>
                  <a:schemeClr val="bg1"/>
                </a:solidFill>
                <a:latin typeface="Calibri" pitchFamily="34" charset="0"/>
              </a:rPr>
              <a:t>Verdad</a:t>
            </a:r>
            <a:r>
              <a:rPr lang="en-GB" sz="3600" b="1" dirty="0" smtClean="0">
                <a:solidFill>
                  <a:schemeClr val="bg1"/>
                </a:solidFill>
                <a:latin typeface="Calibri" pitchFamily="34" charset="0"/>
              </a:rPr>
              <a:t> o </a:t>
            </a:r>
            <a:r>
              <a:rPr lang="en-GB" sz="3600" b="1" dirty="0" err="1" smtClean="0">
                <a:solidFill>
                  <a:schemeClr val="bg1"/>
                </a:solidFill>
                <a:latin typeface="Calibri" pitchFamily="34" charset="0"/>
              </a:rPr>
              <a:t>mentira</a:t>
            </a:r>
            <a:r>
              <a:rPr lang="en-GB" sz="3600" b="1" dirty="0" smtClean="0">
                <a:solidFill>
                  <a:schemeClr val="bg1"/>
                </a:solidFill>
                <a:latin typeface="Calibri" pitchFamily="34" charset="0"/>
              </a:rPr>
              <a:t>?</a:t>
            </a:r>
            <a:endParaRPr lang="en-US" sz="3600" b="1" dirty="0">
              <a:solidFill>
                <a:schemeClr val="bg1"/>
              </a:solidFill>
              <a:latin typeface="Calibri" pitchFamily="34" charset="0"/>
            </a:endParaRPr>
          </a:p>
        </p:txBody>
      </p:sp>
      <p:sp>
        <p:nvSpPr>
          <p:cNvPr id="4100" name="TextBox 3"/>
          <p:cNvSpPr txBox="1">
            <a:spLocks noChangeArrowheads="1"/>
          </p:cNvSpPr>
          <p:nvPr/>
        </p:nvSpPr>
        <p:spPr bwMode="auto">
          <a:xfrm>
            <a:off x="245411" y="1447462"/>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A</a:t>
            </a:r>
            <a:r>
              <a:rPr lang="en-GB" sz="3600" b="1" dirty="0" smtClean="0">
                <a:latin typeface="Calibri" pitchFamily="34" charset="0"/>
              </a:rPr>
              <a:t>  La </a:t>
            </a:r>
            <a:r>
              <a:rPr lang="en-GB" sz="3600" b="1" dirty="0" err="1" smtClean="0">
                <a:latin typeface="Calibri" pitchFamily="34" charset="0"/>
              </a:rPr>
              <a:t>bandera</a:t>
            </a:r>
            <a:r>
              <a:rPr lang="en-GB" sz="3600" b="1" dirty="0" smtClean="0">
                <a:latin typeface="Calibri" pitchFamily="34" charset="0"/>
              </a:rPr>
              <a:t> de </a:t>
            </a:r>
            <a:r>
              <a:rPr lang="en-GB" sz="3600" b="1" dirty="0" err="1" smtClean="0">
                <a:latin typeface="Calibri" pitchFamily="34" charset="0"/>
              </a:rPr>
              <a:t>Boliva</a:t>
            </a:r>
            <a:r>
              <a:rPr lang="en-GB" sz="3600" b="1" dirty="0" smtClean="0">
                <a:latin typeface="Calibri" pitchFamily="34" charset="0"/>
              </a:rPr>
              <a:t> </a:t>
            </a:r>
            <a:r>
              <a:rPr lang="en-GB" sz="3600" b="1" dirty="0" err="1" smtClean="0">
                <a:latin typeface="Calibri" pitchFamily="34" charset="0"/>
              </a:rPr>
              <a:t>tiene</a:t>
            </a:r>
            <a:r>
              <a:rPr lang="en-GB" sz="3600" b="1" dirty="0" smtClean="0">
                <a:latin typeface="Calibri" pitchFamily="34" charset="0"/>
              </a:rPr>
              <a:t> </a:t>
            </a:r>
            <a:r>
              <a:rPr lang="en-GB" sz="3600" b="1" i="1" dirty="0" err="1" smtClean="0">
                <a:latin typeface="Calibri" pitchFamily="34" charset="0"/>
              </a:rPr>
              <a:t>más</a:t>
            </a:r>
            <a:r>
              <a:rPr lang="en-GB" sz="3600" b="1" dirty="0" smtClean="0">
                <a:latin typeface="Calibri" pitchFamily="34" charset="0"/>
              </a:rPr>
              <a:t> </a:t>
            </a:r>
            <a:r>
              <a:rPr lang="en-GB" sz="3600" b="1" dirty="0" err="1" smtClean="0">
                <a:latin typeface="Calibri" pitchFamily="34" charset="0"/>
              </a:rPr>
              <a:t>colores</a:t>
            </a:r>
            <a:r>
              <a:rPr lang="en-GB" sz="3600" b="1" dirty="0" smtClean="0">
                <a:latin typeface="Calibri" pitchFamily="34" charset="0"/>
              </a:rPr>
              <a:t> </a:t>
            </a:r>
            <a:r>
              <a:rPr lang="en-GB" sz="3600" b="1" i="1" dirty="0" err="1" smtClean="0">
                <a:latin typeface="Calibri" pitchFamily="34" charset="0"/>
              </a:rPr>
              <a:t>que</a:t>
            </a:r>
            <a:r>
              <a:rPr lang="en-GB" sz="3600" b="1" dirty="0" smtClean="0">
                <a:latin typeface="Calibri" pitchFamily="34" charset="0"/>
              </a:rPr>
              <a:t> la de </a:t>
            </a:r>
            <a:r>
              <a:rPr lang="en-GB" sz="3600" b="1" dirty="0" err="1" smtClean="0">
                <a:latin typeface="Calibri" pitchFamily="34" charset="0"/>
              </a:rPr>
              <a:t>España</a:t>
            </a:r>
            <a:r>
              <a:rPr lang="en-GB" sz="3600" b="1" dirty="0" smtClean="0">
                <a:latin typeface="Calibri" pitchFamily="34" charset="0"/>
              </a:rPr>
              <a:t>.</a:t>
            </a:r>
            <a:endParaRPr lang="en-US" sz="3600" b="1" dirty="0">
              <a:latin typeface="Calibri" pitchFamily="34" charset="0"/>
            </a:endParaRPr>
          </a:p>
        </p:txBody>
      </p:sp>
      <p:sp>
        <p:nvSpPr>
          <p:cNvPr id="11" name="TextBox 3"/>
          <p:cNvSpPr txBox="1">
            <a:spLocks noChangeArrowheads="1"/>
          </p:cNvSpPr>
          <p:nvPr/>
        </p:nvSpPr>
        <p:spPr bwMode="auto">
          <a:xfrm>
            <a:off x="251520" y="3212976"/>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B</a:t>
            </a:r>
            <a:r>
              <a:rPr lang="en-GB" sz="3600" b="1" dirty="0" smtClean="0">
                <a:latin typeface="Calibri" pitchFamily="34" charset="0"/>
              </a:rPr>
              <a:t>  La </a:t>
            </a:r>
            <a:r>
              <a:rPr lang="en-GB" sz="3600" b="1" dirty="0" err="1" smtClean="0">
                <a:latin typeface="Calibri" pitchFamily="34" charset="0"/>
              </a:rPr>
              <a:t>bandera</a:t>
            </a:r>
            <a:r>
              <a:rPr lang="en-GB" sz="3600" b="1" dirty="0" smtClean="0">
                <a:latin typeface="Calibri" pitchFamily="34" charset="0"/>
              </a:rPr>
              <a:t> del </a:t>
            </a:r>
            <a:r>
              <a:rPr lang="en-GB" sz="3600" b="1" dirty="0" err="1" smtClean="0">
                <a:latin typeface="Calibri" pitchFamily="34" charset="0"/>
              </a:rPr>
              <a:t>Perú</a:t>
            </a:r>
            <a:r>
              <a:rPr lang="en-GB" sz="3600" b="1" dirty="0" smtClean="0">
                <a:latin typeface="Calibri" pitchFamily="34" charset="0"/>
              </a:rPr>
              <a:t> </a:t>
            </a:r>
            <a:r>
              <a:rPr lang="en-GB" sz="3600" b="1" dirty="0" err="1" smtClean="0">
                <a:latin typeface="Calibri" pitchFamily="34" charset="0"/>
              </a:rPr>
              <a:t>tiene</a:t>
            </a:r>
            <a:r>
              <a:rPr lang="en-GB" sz="3600" b="1" dirty="0" smtClean="0">
                <a:latin typeface="Calibri" pitchFamily="34" charset="0"/>
              </a:rPr>
              <a:t> </a:t>
            </a:r>
            <a:r>
              <a:rPr lang="en-GB" sz="3600" b="1" i="1" dirty="0" err="1" smtClean="0">
                <a:latin typeface="Calibri" pitchFamily="34" charset="0"/>
              </a:rPr>
              <a:t>más</a:t>
            </a:r>
            <a:r>
              <a:rPr lang="en-GB" sz="3600" b="1" dirty="0" smtClean="0">
                <a:latin typeface="Calibri" pitchFamily="34" charset="0"/>
              </a:rPr>
              <a:t> </a:t>
            </a:r>
            <a:r>
              <a:rPr lang="en-GB" sz="3600" b="1" dirty="0" err="1" smtClean="0">
                <a:latin typeface="Calibri" pitchFamily="34" charset="0"/>
              </a:rPr>
              <a:t>colores</a:t>
            </a:r>
            <a:r>
              <a:rPr lang="en-GB" sz="3600" b="1" dirty="0" smtClean="0">
                <a:latin typeface="Calibri" pitchFamily="34" charset="0"/>
              </a:rPr>
              <a:t> </a:t>
            </a:r>
            <a:r>
              <a:rPr lang="en-GB" sz="3600" b="1" i="1" dirty="0" err="1" smtClean="0">
                <a:latin typeface="Calibri" pitchFamily="34" charset="0"/>
              </a:rPr>
              <a:t>que</a:t>
            </a:r>
            <a:r>
              <a:rPr lang="en-GB" sz="3600" b="1" dirty="0" smtClean="0">
                <a:latin typeface="Calibri" pitchFamily="34" charset="0"/>
              </a:rPr>
              <a:t> la de </a:t>
            </a:r>
            <a:r>
              <a:rPr lang="en-GB" sz="3600" b="1" dirty="0" err="1" smtClean="0">
                <a:latin typeface="Calibri" pitchFamily="34" charset="0"/>
              </a:rPr>
              <a:t>España</a:t>
            </a:r>
            <a:r>
              <a:rPr lang="en-GB" sz="3600" b="1" dirty="0" smtClean="0">
                <a:latin typeface="Calibri" pitchFamily="34" charset="0"/>
              </a:rPr>
              <a:t>.</a:t>
            </a:r>
            <a:endParaRPr lang="en-US" sz="3600" b="1" dirty="0">
              <a:latin typeface="Calibri" pitchFamily="34" charset="0"/>
            </a:endParaRPr>
          </a:p>
        </p:txBody>
      </p:sp>
      <p:sp>
        <p:nvSpPr>
          <p:cNvPr id="12" name="TextBox 3"/>
          <p:cNvSpPr txBox="1">
            <a:spLocks noChangeArrowheads="1"/>
          </p:cNvSpPr>
          <p:nvPr/>
        </p:nvSpPr>
        <p:spPr bwMode="auto">
          <a:xfrm>
            <a:off x="251520" y="4791285"/>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C</a:t>
            </a:r>
            <a:r>
              <a:rPr lang="en-GB" sz="3600" b="1" dirty="0" smtClean="0">
                <a:latin typeface="Calibri" pitchFamily="34" charset="0"/>
              </a:rPr>
              <a:t>  La </a:t>
            </a:r>
            <a:r>
              <a:rPr lang="en-GB" sz="3600" b="1" dirty="0" err="1" smtClean="0">
                <a:latin typeface="Calibri" pitchFamily="34" charset="0"/>
              </a:rPr>
              <a:t>bandera</a:t>
            </a:r>
            <a:r>
              <a:rPr lang="en-GB" sz="3600" b="1" dirty="0" smtClean="0">
                <a:latin typeface="Calibri" pitchFamily="34" charset="0"/>
              </a:rPr>
              <a:t> del </a:t>
            </a:r>
            <a:r>
              <a:rPr lang="en-GB" sz="3600" b="1" dirty="0" err="1" smtClean="0">
                <a:latin typeface="Calibri" pitchFamily="34" charset="0"/>
              </a:rPr>
              <a:t>Reino</a:t>
            </a:r>
            <a:r>
              <a:rPr lang="en-GB" sz="3600" b="1" dirty="0" smtClean="0">
                <a:latin typeface="Calibri" pitchFamily="34" charset="0"/>
              </a:rPr>
              <a:t> </a:t>
            </a:r>
            <a:r>
              <a:rPr lang="en-GB" sz="3600" b="1" dirty="0" err="1" smtClean="0">
                <a:latin typeface="Calibri" pitchFamily="34" charset="0"/>
              </a:rPr>
              <a:t>Unido</a:t>
            </a:r>
            <a:r>
              <a:rPr lang="en-GB" sz="3600" b="1" dirty="0" smtClean="0">
                <a:latin typeface="Calibri" pitchFamily="34" charset="0"/>
              </a:rPr>
              <a:t> </a:t>
            </a:r>
            <a:r>
              <a:rPr lang="en-GB" sz="3600" b="1" dirty="0" err="1" smtClean="0">
                <a:latin typeface="Calibri" pitchFamily="34" charset="0"/>
              </a:rPr>
              <a:t>tiene</a:t>
            </a:r>
            <a:r>
              <a:rPr lang="en-GB" sz="3600" b="1" dirty="0" smtClean="0">
                <a:latin typeface="Calibri" pitchFamily="34" charset="0"/>
              </a:rPr>
              <a:t> </a:t>
            </a:r>
            <a:r>
              <a:rPr lang="en-GB" sz="3600" b="1" i="1" dirty="0" err="1" smtClean="0">
                <a:latin typeface="Calibri" pitchFamily="34" charset="0"/>
              </a:rPr>
              <a:t>menos</a:t>
            </a:r>
            <a:r>
              <a:rPr lang="en-GB" sz="3600" b="1" dirty="0" smtClean="0">
                <a:latin typeface="Calibri" pitchFamily="34" charset="0"/>
              </a:rPr>
              <a:t> </a:t>
            </a:r>
            <a:r>
              <a:rPr lang="en-GB" sz="3600" b="1" dirty="0" err="1" smtClean="0">
                <a:latin typeface="Calibri" pitchFamily="34" charset="0"/>
              </a:rPr>
              <a:t>colores</a:t>
            </a:r>
            <a:r>
              <a:rPr lang="en-GB" sz="3600" b="1" dirty="0" smtClean="0">
                <a:latin typeface="Calibri" pitchFamily="34" charset="0"/>
              </a:rPr>
              <a:t> </a:t>
            </a:r>
            <a:r>
              <a:rPr lang="en-GB" sz="3600" b="1" i="1" dirty="0" err="1" smtClean="0">
                <a:latin typeface="Calibri" pitchFamily="34" charset="0"/>
              </a:rPr>
              <a:t>que</a:t>
            </a:r>
            <a:r>
              <a:rPr lang="en-GB" sz="3600" b="1" dirty="0" smtClean="0">
                <a:latin typeface="Calibri" pitchFamily="34" charset="0"/>
              </a:rPr>
              <a:t> la de </a:t>
            </a:r>
            <a:r>
              <a:rPr lang="en-GB" sz="3600" b="1" dirty="0" err="1" smtClean="0">
                <a:latin typeface="Calibri" pitchFamily="34" charset="0"/>
              </a:rPr>
              <a:t>España</a:t>
            </a:r>
            <a:r>
              <a:rPr lang="en-GB" sz="3600" b="1" dirty="0" smtClean="0">
                <a:latin typeface="Calibri" pitchFamily="34" charset="0"/>
              </a:rPr>
              <a:t>.</a:t>
            </a:r>
            <a:endParaRPr lang="en-US" sz="3600" b="1" dirty="0">
              <a:latin typeface="Calibri" pitchFamily="34" charset="0"/>
            </a:endParaRPr>
          </a:p>
        </p:txBody>
      </p:sp>
      <p:pic>
        <p:nvPicPr>
          <p:cNvPr id="13"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09351" y="959323"/>
            <a:ext cx="958818" cy="6551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67826" y="959323"/>
            <a:ext cx="957364" cy="6551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929955"/>
            <a:ext cx="918762" cy="68907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9" descr="ReinoUnido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632604" y="929955"/>
            <a:ext cx="925201" cy="65332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191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500"/>
                                        <p:tgtEl>
                                          <p:spTgt spid="41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60974279"/>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solidFill>
                      <a:srgbClr val="FFFF00"/>
                    </a:solidFill>
                  </a:tcP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smtClean="0"/>
                        <a:t>Andorra La</a:t>
                      </a:r>
                      <a:r>
                        <a:rPr lang="en-GB" sz="1800" baseline="0" dirty="0" smtClean="0"/>
                        <a:t> </a:t>
                      </a:r>
                      <a:r>
                        <a:rPr lang="en-GB" sz="1800" baseline="0" dirty="0" err="1" smtClean="0"/>
                        <a:t>Vella</a:t>
                      </a:r>
                      <a:endParaRPr lang="en-US" sz="1800" dirty="0"/>
                    </a:p>
                  </a:txBody>
                  <a:tcPr marL="91439" marR="91439" marT="45725" marB="45725" anchor="ctr"/>
                </a:tc>
                <a:tc>
                  <a:txBody>
                    <a:bodyPr/>
                    <a:lstStyle/>
                    <a:p>
                      <a:pPr algn="ctr"/>
                      <a:r>
                        <a:rPr lang="en-GB" sz="1800" dirty="0" smtClean="0"/>
                        <a:t>82,000</a:t>
                      </a:r>
                      <a:endParaRPr lang="en-US" sz="1800" dirty="0"/>
                    </a:p>
                  </a:txBody>
                  <a:tcPr marL="91439" marR="91439" marT="45725" marB="45725" anchor="ctr">
                    <a:solidFill>
                      <a:srgbClr val="FFFF00"/>
                    </a:solidFill>
                  </a:tcP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smtClean="0"/>
                        <a:t>87</a:t>
                      </a:r>
                      <a:endParaRPr lang="en-US" sz="1800" dirty="0"/>
                    </a:p>
                  </a:txBody>
                  <a:tcPr marL="91439" marR="91439" marT="45725" marB="45725" anchor="ctr"/>
                </a:tc>
                <a:tc>
                  <a:txBody>
                    <a:bodyPr/>
                    <a:lstStyle/>
                    <a:p>
                      <a:pPr algn="ctr"/>
                      <a:r>
                        <a:rPr lang="en-GB" sz="1800" dirty="0" err="1" smtClean="0"/>
                        <a:t>catalán</a:t>
                      </a:r>
                      <a:r>
                        <a:rPr lang="en-GB" sz="1800" dirty="0" smtClean="0"/>
                        <a:t>, </a:t>
                      </a:r>
                      <a:r>
                        <a:rPr lang="en-GB" sz="1800" dirty="0" err="1" smtClean="0"/>
                        <a:t>español</a:t>
                      </a:r>
                      <a:r>
                        <a:rPr lang="en-GB" sz="1800" dirty="0" smtClean="0"/>
                        <a:t>, </a:t>
                      </a:r>
                      <a:r>
                        <a:rPr lang="en-GB" sz="1800" dirty="0" err="1" smtClean="0"/>
                        <a:t>francés</a:t>
                      </a:r>
                      <a:endParaRPr lang="en-US" sz="18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r>
                        <a:rPr lang="en-GB" sz="1400" dirty="0" err="1" smtClean="0"/>
                        <a:t>Sudamérica</a:t>
                      </a:r>
                      <a:endParaRPr lang="en-US" sz="1400" dirty="0"/>
                    </a:p>
                  </a:txBody>
                  <a:tcPr marL="91439" marR="91439" marT="45725" marB="45725" anchor="ctr"/>
                </a:tc>
                <a:tc>
                  <a:txBody>
                    <a:bodyPr/>
                    <a:lstStyle/>
                    <a:p>
                      <a:pPr algn="ctr"/>
                      <a:r>
                        <a:rPr lang="en-GB" sz="1800" dirty="0" smtClean="0"/>
                        <a:t>La Paz</a:t>
                      </a:r>
                      <a:endParaRPr lang="en-US" sz="1800" dirty="0"/>
                    </a:p>
                  </a:txBody>
                  <a:tcPr marL="91439" marR="91439" marT="45725" marB="45725" anchor="ctr"/>
                </a:tc>
                <a:tc>
                  <a:txBody>
                    <a:bodyPr/>
                    <a:lstStyle/>
                    <a:p>
                      <a:pPr algn="ctr"/>
                      <a:r>
                        <a:rPr lang="en-GB" sz="1600" dirty="0" smtClean="0"/>
                        <a:t>9,248,000</a:t>
                      </a:r>
                      <a:endParaRPr lang="en-US" sz="1600" dirty="0"/>
                    </a:p>
                  </a:txBody>
                  <a:tcPr marL="91439" marR="91439" marT="45725" marB="45725" anchor="ctr">
                    <a:solidFill>
                      <a:srgbClr val="FFFF00"/>
                    </a:solidFill>
                  </a:tcPr>
                </a:tc>
                <a:tc>
                  <a:txBody>
                    <a:bodyPr/>
                    <a:lstStyle/>
                    <a:p>
                      <a:pPr algn="ctr"/>
                      <a:r>
                        <a:rPr lang="en-GB" sz="1800" dirty="0" smtClean="0"/>
                        <a:t>64</a:t>
                      </a:r>
                      <a:endParaRPr lang="en-US" sz="18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r>
                        <a:rPr lang="en-GB" sz="1600" dirty="0" smtClean="0"/>
                        <a:t/>
                      </a:r>
                      <a:br>
                        <a:rPr lang="en-GB" sz="1600" dirty="0" smtClean="0"/>
                      </a:br>
                      <a:r>
                        <a:rPr lang="en-GB" sz="1600" dirty="0" err="1" smtClean="0"/>
                        <a:t>quechua</a:t>
                      </a:r>
                      <a:r>
                        <a:rPr lang="en-GB" sz="1600" dirty="0" smtClean="0"/>
                        <a:t/>
                      </a:r>
                      <a:br>
                        <a:rPr lang="en-GB" sz="1600" dirty="0" smtClean="0"/>
                      </a:br>
                      <a:r>
                        <a:rPr lang="en-GB" sz="1600" dirty="0" err="1" smtClean="0"/>
                        <a:t>aymara</a:t>
                      </a:r>
                      <a:endParaRPr lang="en-US" sz="1600" dirty="0" smtClean="0"/>
                    </a:p>
                  </a:txBody>
                  <a:tcPr marL="91439" marR="91439" marT="45725" marB="45725" anchor="ctr"/>
                </a:tc>
                <a:tc>
                  <a:txBody>
                    <a:bodyPr/>
                    <a:lstStyle/>
                    <a:p>
                      <a:pPr algn="ctr"/>
                      <a:r>
                        <a:rPr lang="en-GB" sz="1800" dirty="0" smtClean="0"/>
                        <a:t>Boliviano</a:t>
                      </a: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err="1" smtClean="0"/>
                        <a:t>Sudamérica</a:t>
                      </a:r>
                      <a:endParaRPr lang="en-US" sz="1400" dirty="0" smtClean="0"/>
                    </a:p>
                  </a:txBody>
                  <a:tcPr marL="91439" marR="91439" marT="45725" marB="45725" anchor="ctr"/>
                </a:tc>
                <a:tc>
                  <a:txBody>
                    <a:bodyPr/>
                    <a:lstStyle/>
                    <a:p>
                      <a:pPr algn="ctr"/>
                      <a:r>
                        <a:rPr lang="en-GB" sz="1800" dirty="0" smtClean="0"/>
                        <a:t>Lima</a:t>
                      </a:r>
                      <a:endParaRPr lang="en-US" sz="1800" dirty="0"/>
                    </a:p>
                  </a:txBody>
                  <a:tcPr marL="91439" marR="91439" marT="45725" marB="45725" anchor="ctr"/>
                </a:tc>
                <a:tc>
                  <a:txBody>
                    <a:bodyPr/>
                    <a:lstStyle/>
                    <a:p>
                      <a:pPr algn="ctr"/>
                      <a:r>
                        <a:rPr lang="en-GB" sz="1400" dirty="0" smtClean="0"/>
                        <a:t>29,181,000</a:t>
                      </a:r>
                      <a:endParaRPr lang="en-US" sz="1400" dirty="0"/>
                    </a:p>
                  </a:txBody>
                  <a:tcPr marL="91439" marR="91439" marT="45725" marB="45725" anchor="ctr">
                    <a:solidFill>
                      <a:srgbClr val="FFFF00"/>
                    </a:solidFill>
                  </a:tcPr>
                </a:tc>
                <a:tc>
                  <a:txBody>
                    <a:bodyPr/>
                    <a:lstStyle/>
                    <a:p>
                      <a:pPr algn="ctr"/>
                      <a:r>
                        <a:rPr lang="en-GB" sz="1800" dirty="0" smtClean="0"/>
                        <a:t>69</a:t>
                      </a:r>
                      <a:endParaRPr lang="en-US" sz="1800" dirty="0"/>
                    </a:p>
                  </a:txBody>
                  <a:tcPr marL="91439" marR="91439" marT="45725" marB="45725" anchor="ctr"/>
                </a:tc>
                <a:tc>
                  <a:txBody>
                    <a:bodyPr/>
                    <a:lstStyle/>
                    <a:p>
                      <a:pPr algn="ctr"/>
                      <a:r>
                        <a:rPr lang="en-GB" sz="1800" dirty="0" smtClean="0"/>
                        <a:t>72</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endParaRPr lang="en-US" sz="1600" dirty="0" smtClean="0"/>
                    </a:p>
                    <a:p>
                      <a:pPr algn="ctr"/>
                      <a:r>
                        <a:rPr lang="en-GB" sz="1600" dirty="0" err="1" smtClean="0"/>
                        <a:t>quechua</a:t>
                      </a:r>
                      <a:r>
                        <a:rPr lang="en-GB" sz="1600" dirty="0" smtClean="0"/>
                        <a:t/>
                      </a:r>
                      <a:br>
                        <a:rPr lang="en-GB" sz="1600" dirty="0" smtClean="0"/>
                      </a:br>
                      <a:r>
                        <a:rPr lang="en-GB" sz="1600" dirty="0" err="1" smtClean="0"/>
                        <a:t>aymara</a:t>
                      </a:r>
                      <a:endParaRPr lang="en-US" sz="1600" dirty="0"/>
                    </a:p>
                  </a:txBody>
                  <a:tcPr marL="91439" marR="91439" marT="45725" marB="45725" anchor="ctr"/>
                </a:tc>
                <a:tc>
                  <a:txBody>
                    <a:bodyPr/>
                    <a:lstStyle/>
                    <a:p>
                      <a:pPr algn="ctr"/>
                      <a:r>
                        <a:rPr lang="en-GB" sz="1800" dirty="0" smtClean="0"/>
                        <a:t>Nuevo sol</a:t>
                      </a: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dirty="0" err="1" smtClean="0"/>
                        <a:t>Europa</a:t>
                      </a:r>
                      <a:endParaRPr lang="en-US" sz="1800" dirty="0" smtClean="0"/>
                    </a:p>
                  </a:txBody>
                  <a:tcPr marL="91439" marR="91439" marT="45725" marB="45725" anchor="ctr"/>
                </a:tc>
                <a:tc>
                  <a:txBody>
                    <a:bodyPr/>
                    <a:lstStyle/>
                    <a:p>
                      <a:pPr algn="ctr"/>
                      <a:r>
                        <a:rPr lang="en-GB" sz="1800" dirty="0" smtClean="0"/>
                        <a:t>Madrid</a:t>
                      </a:r>
                      <a:endParaRPr lang="en-US" sz="1800" dirty="0"/>
                    </a:p>
                  </a:txBody>
                  <a:tcPr marL="91439" marR="91439" marT="45725" marB="45725" anchor="ctr"/>
                </a:tc>
                <a:tc>
                  <a:txBody>
                    <a:bodyPr/>
                    <a:lstStyle/>
                    <a:p>
                      <a:pPr algn="ctr"/>
                      <a:r>
                        <a:rPr lang="en-GB" sz="1400" dirty="0" smtClean="0"/>
                        <a:t>45,000,000</a:t>
                      </a:r>
                      <a:endParaRPr lang="en-US" sz="1400" dirty="0"/>
                    </a:p>
                  </a:txBody>
                  <a:tcPr marL="91439" marR="91439" marT="45725" marB="45725" anchor="ctr">
                    <a:solidFill>
                      <a:srgbClr val="FFFF00"/>
                    </a:solidFill>
                  </a:tcPr>
                </a:tc>
                <a:tc>
                  <a:txBody>
                    <a:bodyPr/>
                    <a:lstStyle/>
                    <a:p>
                      <a:pPr algn="ctr"/>
                      <a:r>
                        <a:rPr lang="en-GB" sz="1800" dirty="0" smtClean="0"/>
                        <a:t>79</a:t>
                      </a:r>
                      <a:endParaRPr lang="en-US" sz="1800" dirty="0"/>
                    </a:p>
                  </a:txBody>
                  <a:tcPr marL="91439" marR="91439" marT="45725" marB="45725" anchor="ctr"/>
                </a:tc>
                <a:tc>
                  <a:txBody>
                    <a:bodyPr/>
                    <a:lstStyle/>
                    <a:p>
                      <a:pPr algn="ctr"/>
                      <a:r>
                        <a:rPr lang="en-GB" sz="1800" dirty="0" smtClean="0"/>
                        <a:t>85</a:t>
                      </a:r>
                      <a:endParaRPr lang="en-US" sz="1800" dirty="0"/>
                    </a:p>
                  </a:txBody>
                  <a:tcPr marL="91439" marR="91439" marT="45725" marB="45725" anchor="ctr"/>
                </a:tc>
                <a:tc>
                  <a:txBody>
                    <a:bodyPr/>
                    <a:lstStyle/>
                    <a:p>
                      <a:pPr algn="ctr"/>
                      <a:r>
                        <a:rPr lang="en-GB" sz="1200" dirty="0" err="1" smtClean="0"/>
                        <a:t>español</a:t>
                      </a:r>
                      <a:r>
                        <a:rPr lang="en-GB" sz="1200" baseline="0" dirty="0" smtClean="0"/>
                        <a:t> (</a:t>
                      </a:r>
                      <a:r>
                        <a:rPr lang="en-GB" sz="1200" baseline="0" dirty="0" err="1" smtClean="0">
                          <a:solidFill>
                            <a:schemeClr val="tx1"/>
                          </a:solidFill>
                        </a:rPr>
                        <a:t>caste</a:t>
                      </a:r>
                      <a:r>
                        <a:rPr lang="en-GB" sz="1200" baseline="0" dirty="0" err="1" smtClean="0"/>
                        <a:t>llano</a:t>
                      </a:r>
                      <a:r>
                        <a:rPr lang="en-GB" sz="1200" baseline="0" dirty="0" smtClean="0"/>
                        <a:t>), </a:t>
                      </a:r>
                      <a:r>
                        <a:rPr lang="en-GB" sz="1200" baseline="0" dirty="0" err="1" smtClean="0"/>
                        <a:t>catalán</a:t>
                      </a:r>
                      <a:r>
                        <a:rPr lang="en-GB" sz="1200" baseline="0" dirty="0" smtClean="0"/>
                        <a:t>, </a:t>
                      </a:r>
                      <a:r>
                        <a:rPr lang="en-GB" sz="1200" baseline="0" dirty="0" err="1" smtClean="0"/>
                        <a:t>valenciano</a:t>
                      </a:r>
                      <a:r>
                        <a:rPr lang="en-GB" sz="1200" baseline="0" dirty="0" smtClean="0"/>
                        <a:t>, </a:t>
                      </a:r>
                      <a:r>
                        <a:rPr lang="en-GB" sz="1200" baseline="0" dirty="0" err="1" smtClean="0"/>
                        <a:t>gallego</a:t>
                      </a:r>
                      <a:r>
                        <a:rPr lang="en-GB" sz="1200" baseline="0" dirty="0" smtClean="0"/>
                        <a:t>, </a:t>
                      </a:r>
                      <a:r>
                        <a:rPr lang="en-GB" sz="1200" baseline="0" dirty="0" err="1" smtClean="0"/>
                        <a:t>euskera</a:t>
                      </a:r>
                      <a:endParaRPr lang="en-US" sz="1200" dirty="0"/>
                    </a:p>
                  </a:txBody>
                  <a:tcPr marL="91439" marR="91439" marT="45725" marB="45725" anchor="ctr"/>
                </a:tc>
                <a:tc>
                  <a:txBody>
                    <a:bodyPr/>
                    <a:lstStyle/>
                    <a:p>
                      <a:pPr algn="ctr"/>
                      <a:r>
                        <a:rPr lang="en-GB" sz="1800" dirty="0" smtClean="0"/>
                        <a:t>Euro</a:t>
                      </a: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r>
                        <a:rPr lang="en-GB" sz="1800" baseline="0" dirty="0" err="1" smtClean="0"/>
                        <a:t>África</a:t>
                      </a:r>
                      <a:endParaRPr lang="en-US" sz="1800" dirty="0"/>
                    </a:p>
                  </a:txBody>
                  <a:tcPr marL="91439" marR="91439" marT="45725" marB="45725" anchor="ctr"/>
                </a:tc>
                <a:tc>
                  <a:txBody>
                    <a:bodyPr/>
                    <a:lstStyle/>
                    <a:p>
                      <a:pPr algn="ctr"/>
                      <a:r>
                        <a:rPr lang="en-GB" sz="1800" dirty="0" smtClean="0">
                          <a:solidFill>
                            <a:schemeClr val="tx1"/>
                          </a:solidFill>
                        </a:rPr>
                        <a:t>El </a:t>
                      </a:r>
                      <a:r>
                        <a:rPr lang="en-GB" sz="1800" dirty="0" err="1" smtClean="0">
                          <a:solidFill>
                            <a:schemeClr val="tx1"/>
                          </a:solidFill>
                        </a:rPr>
                        <a:t>Aaiún</a:t>
                      </a:r>
                      <a:endParaRPr lang="en-US" sz="1800" dirty="0">
                        <a:solidFill>
                          <a:schemeClr val="tx1"/>
                        </a:solidFill>
                      </a:endParaRPr>
                    </a:p>
                  </a:txBody>
                  <a:tcPr marL="91439" marR="91439" marT="45725" marB="45725" anchor="ctr"/>
                </a:tc>
                <a:tc>
                  <a:txBody>
                    <a:bodyPr/>
                    <a:lstStyle/>
                    <a:p>
                      <a:pPr algn="ctr"/>
                      <a:r>
                        <a:rPr lang="en-GB" sz="1800" dirty="0" smtClean="0"/>
                        <a:t>394,000</a:t>
                      </a:r>
                      <a:endParaRPr lang="en-US" sz="1800" dirty="0"/>
                    </a:p>
                  </a:txBody>
                  <a:tcPr marL="91439" marR="91439" marT="45725" marB="45725" anchor="ctr">
                    <a:solidFill>
                      <a:srgbClr val="FFFF00"/>
                    </a:solidFill>
                  </a:tcPr>
                </a:tc>
                <a:tc>
                  <a:txBody>
                    <a:bodyPr/>
                    <a:lstStyle/>
                    <a:p>
                      <a:pPr algn="ctr"/>
                      <a:r>
                        <a:rPr lang="en-GB" sz="1800" dirty="0" smtClean="0"/>
                        <a:t>52</a:t>
                      </a:r>
                      <a:endParaRPr lang="en-US" sz="1800" dirty="0"/>
                    </a:p>
                  </a:txBody>
                  <a:tcPr marL="91439" marR="91439" marT="45725" marB="45725" anchor="ctr"/>
                </a:tc>
                <a:tc>
                  <a:txBody>
                    <a:bodyPr/>
                    <a:lstStyle/>
                    <a:p>
                      <a:pPr algn="ctr"/>
                      <a:r>
                        <a:rPr lang="en-GB" sz="1800" dirty="0" smtClean="0"/>
                        <a:t>56</a:t>
                      </a:r>
                      <a:endParaRPr lang="en-US" sz="1800" dirty="0"/>
                    </a:p>
                  </a:txBody>
                  <a:tcPr marL="91439" marR="91439" marT="45725" marB="45725" anchor="ctr"/>
                </a:tc>
                <a:tc>
                  <a:txBody>
                    <a:bodyPr/>
                    <a:lstStyle/>
                    <a:p>
                      <a:pPr algn="ctr"/>
                      <a:r>
                        <a:rPr lang="en-GB" sz="1800" dirty="0" err="1" smtClean="0"/>
                        <a:t>árabe</a:t>
                      </a:r>
                      <a:r>
                        <a:rPr lang="en-GB" sz="1800" dirty="0" smtClean="0"/>
                        <a:t>, </a:t>
                      </a:r>
                      <a:r>
                        <a:rPr lang="en-GB" sz="1800" dirty="0" err="1" smtClean="0"/>
                        <a:t>español</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aseline="0" dirty="0" smtClean="0">
                          <a:solidFill>
                            <a:schemeClr val="tx1"/>
                          </a:solidFill>
                        </a:rPr>
                        <a:t>Peseta</a:t>
                      </a:r>
                      <a:endParaRPr lang="en-GB" sz="1800" dirty="0" smtClean="0">
                        <a:solidFill>
                          <a:schemeClr val="tx1"/>
                        </a:solidFill>
                      </a:endParaRPr>
                    </a:p>
                    <a:p>
                      <a:pPr algn="ctr"/>
                      <a:r>
                        <a:rPr lang="en-GB" sz="1800" dirty="0" err="1" smtClean="0"/>
                        <a:t>saharawi</a:t>
                      </a:r>
                      <a:endParaRPr lang="en-US" sz="1800" strike="sngStrike" dirty="0">
                        <a:solidFill>
                          <a:srgbClr val="FF0000"/>
                        </a:solidFill>
                      </a:endParaRPr>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err="1" smtClean="0"/>
                        <a:t>Londres</a:t>
                      </a:r>
                      <a:endParaRPr lang="en-US" sz="1800" dirty="0"/>
                    </a:p>
                  </a:txBody>
                  <a:tcPr marL="91439" marR="91439" marT="45725" marB="45725" anchor="ctr"/>
                </a:tc>
                <a:tc>
                  <a:txBody>
                    <a:bodyPr/>
                    <a:lstStyle/>
                    <a:p>
                      <a:pPr algn="ctr"/>
                      <a:r>
                        <a:rPr lang="en-GB" sz="1400" dirty="0" smtClean="0"/>
                        <a:t>61,000,000</a:t>
                      </a:r>
                      <a:endParaRPr lang="en-US" sz="1400" dirty="0"/>
                    </a:p>
                  </a:txBody>
                  <a:tcPr marL="91439" marR="91439" marT="45725" marB="45725" anchor="ctr">
                    <a:solidFill>
                      <a:srgbClr val="FFFF00"/>
                    </a:solidFill>
                  </a:tcPr>
                </a:tc>
                <a:tc>
                  <a:txBody>
                    <a:bodyPr/>
                    <a:lstStyle/>
                    <a:p>
                      <a:pPr algn="ctr"/>
                      <a:r>
                        <a:rPr lang="en-GB" sz="1800" dirty="0" smtClean="0"/>
                        <a:t>76</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err="1" smtClean="0"/>
                        <a:t>inglés</a:t>
                      </a:r>
                      <a:endParaRPr lang="en-US" sz="1800" dirty="0"/>
                    </a:p>
                  </a:txBody>
                  <a:tcPr marL="91439" marR="91439" marT="45725" marB="45725" anchor="ctr"/>
                </a:tc>
                <a:tc>
                  <a:txBody>
                    <a:bodyPr/>
                    <a:lstStyle/>
                    <a:p>
                      <a:pPr algn="ctr"/>
                      <a:r>
                        <a:rPr lang="en-GB" sz="1800" dirty="0" smtClean="0"/>
                        <a:t>Libra </a:t>
                      </a:r>
                      <a:r>
                        <a:rPr lang="en-GB" sz="1800" dirty="0" err="1" smtClean="0"/>
                        <a:t>esterlina</a:t>
                      </a: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dirty="0" err="1"/>
              <a:t>Vamos</a:t>
            </a:r>
            <a:r>
              <a:rPr lang="en-GB" sz="2800" b="1" dirty="0"/>
              <a:t> a </a:t>
            </a:r>
            <a:r>
              <a:rPr lang="en-GB" sz="2800" b="1" dirty="0" err="1"/>
              <a:t>comparar</a:t>
            </a:r>
            <a:r>
              <a:rPr lang="en-GB" sz="2800" b="1" dirty="0"/>
              <a:t> 6 </a:t>
            </a:r>
            <a:r>
              <a:rPr lang="en-GB" sz="2800" b="1" dirty="0" err="1"/>
              <a:t>países</a:t>
            </a:r>
            <a:endParaRPr lang="en-US" sz="2800" b="1" dirty="0"/>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21389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Resources\Development\NewSecCurricDevelopment\Describing pictures\questns.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6215" y="0"/>
            <a:ext cx="2013255" cy="185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107504" y="116632"/>
            <a:ext cx="5214938" cy="646331"/>
          </a:xfrm>
          <a:prstGeom prst="rect">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600" b="1" dirty="0" err="1" smtClean="0">
                <a:solidFill>
                  <a:schemeClr val="bg1"/>
                </a:solidFill>
                <a:latin typeface="Calibri" pitchFamily="34" charset="0"/>
              </a:rPr>
              <a:t>Completa</a:t>
            </a:r>
            <a:r>
              <a:rPr lang="en-GB" sz="3600" b="1" dirty="0" smtClean="0">
                <a:solidFill>
                  <a:schemeClr val="bg1"/>
                </a:solidFill>
                <a:latin typeface="Calibri" pitchFamily="34" charset="0"/>
              </a:rPr>
              <a:t> la </a:t>
            </a:r>
            <a:r>
              <a:rPr lang="en-GB" sz="3600" b="1" dirty="0" err="1" smtClean="0">
                <a:solidFill>
                  <a:schemeClr val="bg1"/>
                </a:solidFill>
                <a:latin typeface="Calibri" pitchFamily="34" charset="0"/>
              </a:rPr>
              <a:t>frase</a:t>
            </a:r>
            <a:r>
              <a:rPr lang="en-GB" sz="3600" b="1" dirty="0" smtClean="0">
                <a:solidFill>
                  <a:schemeClr val="bg1"/>
                </a:solidFill>
                <a:latin typeface="Calibri" pitchFamily="34" charset="0"/>
              </a:rPr>
              <a:t>.</a:t>
            </a:r>
            <a:endParaRPr lang="en-US" sz="3600" b="1" dirty="0">
              <a:solidFill>
                <a:schemeClr val="bg1"/>
              </a:solidFill>
              <a:latin typeface="Calibri" pitchFamily="34" charset="0"/>
            </a:endParaRPr>
          </a:p>
        </p:txBody>
      </p:sp>
      <p:sp>
        <p:nvSpPr>
          <p:cNvPr id="4100" name="TextBox 3"/>
          <p:cNvSpPr txBox="1">
            <a:spLocks noChangeArrowheads="1"/>
          </p:cNvSpPr>
          <p:nvPr/>
        </p:nvSpPr>
        <p:spPr bwMode="auto">
          <a:xfrm>
            <a:off x="245411" y="1447462"/>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A</a:t>
            </a:r>
            <a:r>
              <a:rPr lang="en-GB" sz="3600" b="1" dirty="0" smtClean="0">
                <a:latin typeface="Calibri" pitchFamily="34" charset="0"/>
              </a:rPr>
              <a:t>  El </a:t>
            </a:r>
            <a:r>
              <a:rPr lang="en-GB" sz="3600" b="1" dirty="0" err="1" smtClean="0">
                <a:latin typeface="Calibri" pitchFamily="34" charset="0"/>
              </a:rPr>
              <a:t>Perú</a:t>
            </a:r>
            <a:r>
              <a:rPr lang="en-GB" sz="3600" b="1" dirty="0" smtClean="0">
                <a:latin typeface="Calibri" pitchFamily="34" charset="0"/>
              </a:rPr>
              <a:t> </a:t>
            </a:r>
            <a:r>
              <a:rPr lang="en-GB" sz="3600" b="1" dirty="0" err="1" smtClean="0">
                <a:latin typeface="Calibri" pitchFamily="34" charset="0"/>
              </a:rPr>
              <a:t>tiene</a:t>
            </a:r>
            <a:r>
              <a:rPr lang="en-GB" sz="3600" b="1" dirty="0" smtClean="0">
                <a:latin typeface="Calibri" pitchFamily="34" charset="0"/>
              </a:rPr>
              <a:t> ______ </a:t>
            </a:r>
            <a:r>
              <a:rPr lang="en-GB" sz="3600" b="1" dirty="0" err="1" smtClean="0">
                <a:latin typeface="Calibri" pitchFamily="34" charset="0"/>
              </a:rPr>
              <a:t>habitantes</a:t>
            </a:r>
            <a:r>
              <a:rPr lang="en-GB" sz="3600" b="1" dirty="0" smtClean="0">
                <a:latin typeface="Calibri" pitchFamily="34" charset="0"/>
              </a:rPr>
              <a:t> ______ Andorra.</a:t>
            </a:r>
            <a:endParaRPr lang="en-US" sz="3600" b="1" dirty="0">
              <a:latin typeface="Calibri" pitchFamily="34" charset="0"/>
            </a:endParaRPr>
          </a:p>
        </p:txBody>
      </p:sp>
      <p:sp>
        <p:nvSpPr>
          <p:cNvPr id="11" name="TextBox 3"/>
          <p:cNvSpPr txBox="1">
            <a:spLocks noChangeArrowheads="1"/>
          </p:cNvSpPr>
          <p:nvPr/>
        </p:nvSpPr>
        <p:spPr bwMode="auto">
          <a:xfrm>
            <a:off x="251520" y="3212976"/>
            <a:ext cx="889248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B</a:t>
            </a:r>
            <a:r>
              <a:rPr lang="en-GB" sz="3600" b="1" dirty="0" smtClean="0">
                <a:latin typeface="Calibri" pitchFamily="34" charset="0"/>
              </a:rPr>
              <a:t>  La </a:t>
            </a:r>
            <a:r>
              <a:rPr lang="en-GB" sz="3600" b="1" smtClean="0">
                <a:latin typeface="Calibri" pitchFamily="34" charset="0"/>
              </a:rPr>
              <a:t>RASD </a:t>
            </a:r>
            <a:r>
              <a:rPr lang="en-GB" sz="3600" b="1" dirty="0" err="1" smtClean="0">
                <a:latin typeface="Calibri" pitchFamily="34" charset="0"/>
              </a:rPr>
              <a:t>tiene</a:t>
            </a:r>
            <a:r>
              <a:rPr lang="en-GB" sz="3600" b="1" dirty="0" smtClean="0">
                <a:latin typeface="Calibri" pitchFamily="34" charset="0"/>
              </a:rPr>
              <a:t> </a:t>
            </a:r>
            <a:r>
              <a:rPr lang="en-GB" sz="3600" b="1" i="1" dirty="0" smtClean="0">
                <a:latin typeface="Calibri" pitchFamily="34" charset="0"/>
              </a:rPr>
              <a:t>________ </a:t>
            </a:r>
            <a:r>
              <a:rPr lang="en-GB" sz="3600" b="1" dirty="0" err="1" smtClean="0">
                <a:latin typeface="Calibri" pitchFamily="34" charset="0"/>
              </a:rPr>
              <a:t>habitantes</a:t>
            </a:r>
            <a:r>
              <a:rPr lang="en-GB" sz="3600" b="1" dirty="0" smtClean="0">
                <a:latin typeface="Calibri" pitchFamily="34" charset="0"/>
              </a:rPr>
              <a:t> _____ Bolivia.</a:t>
            </a:r>
            <a:endParaRPr lang="en-US" sz="3600" b="1" dirty="0">
              <a:latin typeface="Calibri" pitchFamily="34" charset="0"/>
            </a:endParaRPr>
          </a:p>
        </p:txBody>
      </p:sp>
      <p:sp>
        <p:nvSpPr>
          <p:cNvPr id="12" name="TextBox 3"/>
          <p:cNvSpPr txBox="1">
            <a:spLocks noChangeArrowheads="1"/>
          </p:cNvSpPr>
          <p:nvPr/>
        </p:nvSpPr>
        <p:spPr bwMode="auto">
          <a:xfrm>
            <a:off x="251520" y="4791285"/>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C</a:t>
            </a:r>
            <a:r>
              <a:rPr lang="en-GB" sz="3600" b="1" dirty="0" smtClean="0">
                <a:latin typeface="Calibri" pitchFamily="34" charset="0"/>
              </a:rPr>
              <a:t>  El </a:t>
            </a:r>
            <a:r>
              <a:rPr lang="en-GB" sz="3600" b="1" dirty="0" err="1" smtClean="0">
                <a:latin typeface="Calibri" pitchFamily="34" charset="0"/>
              </a:rPr>
              <a:t>Reino</a:t>
            </a:r>
            <a:r>
              <a:rPr lang="en-GB" sz="3600" b="1" dirty="0" smtClean="0">
                <a:latin typeface="Calibri" pitchFamily="34" charset="0"/>
              </a:rPr>
              <a:t> </a:t>
            </a:r>
            <a:r>
              <a:rPr lang="en-GB" sz="3600" b="1" dirty="0" err="1" smtClean="0">
                <a:latin typeface="Calibri" pitchFamily="34" charset="0"/>
              </a:rPr>
              <a:t>Unido</a:t>
            </a:r>
            <a:r>
              <a:rPr lang="en-GB" sz="3600" b="1" dirty="0" smtClean="0">
                <a:latin typeface="Calibri" pitchFamily="34" charset="0"/>
              </a:rPr>
              <a:t> </a:t>
            </a:r>
            <a:r>
              <a:rPr lang="en-GB" sz="3600" b="1" dirty="0" err="1" smtClean="0">
                <a:latin typeface="Calibri" pitchFamily="34" charset="0"/>
              </a:rPr>
              <a:t>tiene</a:t>
            </a:r>
            <a:r>
              <a:rPr lang="en-GB" sz="3600" b="1" dirty="0" smtClean="0">
                <a:latin typeface="Calibri" pitchFamily="34" charset="0"/>
              </a:rPr>
              <a:t> </a:t>
            </a:r>
            <a:r>
              <a:rPr lang="en-GB" sz="3600" b="1" i="1" dirty="0" smtClean="0">
                <a:latin typeface="Calibri" pitchFamily="34" charset="0"/>
              </a:rPr>
              <a:t>_______ </a:t>
            </a:r>
            <a:r>
              <a:rPr lang="en-GB" sz="3600" b="1" dirty="0" smtClean="0">
                <a:latin typeface="Calibri" pitchFamily="34" charset="0"/>
              </a:rPr>
              <a:t> </a:t>
            </a:r>
            <a:r>
              <a:rPr lang="en-GB" sz="3600" b="1" dirty="0" err="1" smtClean="0">
                <a:latin typeface="Calibri" pitchFamily="34" charset="0"/>
              </a:rPr>
              <a:t>habitantes</a:t>
            </a:r>
            <a:r>
              <a:rPr lang="en-GB" sz="3600" b="1" dirty="0" smtClean="0">
                <a:latin typeface="Calibri" pitchFamily="34" charset="0"/>
              </a:rPr>
              <a:t> ______ </a:t>
            </a:r>
            <a:r>
              <a:rPr lang="en-GB" sz="3600" b="1" dirty="0" err="1" smtClean="0">
                <a:latin typeface="Calibri" pitchFamily="34" charset="0"/>
              </a:rPr>
              <a:t>España</a:t>
            </a:r>
            <a:r>
              <a:rPr lang="en-GB" sz="3600" b="1" dirty="0" smtClean="0">
                <a:latin typeface="Calibri" pitchFamily="34" charset="0"/>
              </a:rPr>
              <a:t>.</a:t>
            </a:r>
            <a:endParaRPr lang="en-US" sz="3600" b="1" dirty="0">
              <a:latin typeface="Calibri" pitchFamily="34" charset="0"/>
            </a:endParaRPr>
          </a:p>
        </p:txBody>
      </p:sp>
      <p:pic>
        <p:nvPicPr>
          <p:cNvPr id="14" name="Picture 6" descr="Peru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1520" y="946339"/>
            <a:ext cx="957364" cy="6551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7" descr="bandera-de-espan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177453" y="875359"/>
            <a:ext cx="918762" cy="68907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9" descr="ReinoUnido_bander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004048" y="911102"/>
            <a:ext cx="925201" cy="65332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47664" y="925731"/>
            <a:ext cx="1041995" cy="64932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8" descr="SaharaOccidental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2714973" y="925731"/>
            <a:ext cx="936104" cy="62406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5" descr="Bolivia_bandera.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826128" y="942341"/>
            <a:ext cx="958819" cy="6551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4648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500"/>
                                        <p:tgtEl>
                                          <p:spTgt spid="410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96817178"/>
              </p:ext>
            </p:extLst>
          </p:nvPr>
        </p:nvGraphicFramePr>
        <p:xfrm>
          <a:off x="357188" y="500063"/>
          <a:ext cx="8429625" cy="6264276"/>
        </p:xfrm>
        <a:graphic>
          <a:graphicData uri="http://schemas.openxmlformats.org/drawingml/2006/table">
            <a:tbl>
              <a:tblPr firstRow="1" bandRow="1">
                <a:tableStyleId>{5940675A-B579-460E-94D1-54222C63F5DA}</a:tableStyleId>
              </a:tblPr>
              <a:tblGrid>
                <a:gridCol w="1053703"/>
                <a:gridCol w="1053703"/>
                <a:gridCol w="1053703"/>
                <a:gridCol w="1053703"/>
                <a:gridCol w="785810"/>
                <a:gridCol w="857250"/>
                <a:gridCol w="1518050"/>
                <a:gridCol w="1053703"/>
              </a:tblGrid>
              <a:tr h="696647">
                <a:tc>
                  <a:txBody>
                    <a:bodyPr/>
                    <a:lstStyle/>
                    <a:p>
                      <a:pPr algn="ctr"/>
                      <a:r>
                        <a:rPr lang="en-GB" sz="1800" b="1" dirty="0" smtClean="0"/>
                        <a:t>País</a:t>
                      </a:r>
                      <a:endParaRPr lang="en-US" sz="1800" b="1" dirty="0"/>
                    </a:p>
                  </a:txBody>
                  <a:tcPr marL="91439" marR="91439" marT="45725" marB="45725" anchor="ctr"/>
                </a:tc>
                <a:tc>
                  <a:txBody>
                    <a:bodyPr/>
                    <a:lstStyle/>
                    <a:p>
                      <a:pPr algn="ctr"/>
                      <a:r>
                        <a:rPr lang="en-GB" sz="1400" b="1" dirty="0" err="1" smtClean="0"/>
                        <a:t>Continente</a:t>
                      </a:r>
                      <a:endParaRPr lang="en-US" sz="1400" b="1" dirty="0"/>
                    </a:p>
                  </a:txBody>
                  <a:tcPr marL="91439" marR="91439" marT="45725" marB="45725" anchor="ctr"/>
                </a:tc>
                <a:tc>
                  <a:txBody>
                    <a:bodyPr/>
                    <a:lstStyle/>
                    <a:p>
                      <a:pPr algn="ctr"/>
                      <a:r>
                        <a:rPr lang="en-GB" sz="1800" b="1" dirty="0" smtClean="0"/>
                        <a:t>Capital</a:t>
                      </a:r>
                      <a:endParaRPr lang="en-US" sz="1800" b="1"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err="1" smtClean="0"/>
                        <a:t>Población</a:t>
                      </a:r>
                      <a:endParaRPr lang="en-US" sz="1600" b="1" dirty="0" smtClean="0"/>
                    </a:p>
                    <a:p>
                      <a:pPr algn="ctr"/>
                      <a:endParaRPr lang="en-US" sz="1800" b="1" dirty="0"/>
                    </a:p>
                  </a:txBody>
                  <a:tcPr marL="91439" marR="91439" marT="45725" marB="45725" anchor="ctr">
                    <a:noFill/>
                  </a:tcPr>
                </a:tc>
                <a:tc gridSpan="2">
                  <a:txBody>
                    <a:bodyPr/>
                    <a:lstStyle/>
                    <a:p>
                      <a:pPr algn="ctr"/>
                      <a:r>
                        <a:rPr lang="en-GB" sz="1400" b="1" dirty="0" err="1" smtClean="0"/>
                        <a:t>Expectativa</a:t>
                      </a:r>
                      <a:r>
                        <a:rPr lang="en-GB" sz="1400" b="1" baseline="0" dirty="0" smtClean="0"/>
                        <a:t> de </a:t>
                      </a:r>
                      <a:r>
                        <a:rPr lang="en-GB" sz="1400" b="1" baseline="0" dirty="0" err="1" smtClean="0"/>
                        <a:t>vida</a:t>
                      </a:r>
                      <a:r>
                        <a:rPr lang="en-GB" sz="1400" b="1" baseline="0" dirty="0" smtClean="0"/>
                        <a:t/>
                      </a:r>
                      <a:br>
                        <a:rPr lang="en-GB" sz="1400" b="1" baseline="0" dirty="0" smtClean="0"/>
                      </a:br>
                      <a:r>
                        <a:rPr lang="en-GB" sz="1400" b="1" baseline="0" dirty="0" smtClean="0"/>
                        <a:t>Hombres / </a:t>
                      </a:r>
                      <a:r>
                        <a:rPr lang="en-GB" sz="1400" b="1" baseline="0" dirty="0" err="1" smtClean="0"/>
                        <a:t>Mujeres</a:t>
                      </a:r>
                      <a:endParaRPr lang="en-US" sz="1400" b="1" dirty="0"/>
                    </a:p>
                  </a:txBody>
                  <a:tcPr marL="91439" marR="91439" marT="45725" marB="45725" anchor="ctr"/>
                </a:tc>
                <a:tc hMerge="1">
                  <a:txBody>
                    <a:bodyPr/>
                    <a:lstStyle/>
                    <a:p>
                      <a:pPr algn="ctr"/>
                      <a:endParaRPr lang="en-US" dirty="0"/>
                    </a:p>
                  </a:txBody>
                  <a:tcPr anchor="ctr"/>
                </a:tc>
                <a:tc>
                  <a:txBody>
                    <a:bodyPr/>
                    <a:lstStyle/>
                    <a:p>
                      <a:pPr algn="ctr"/>
                      <a:r>
                        <a:rPr lang="en-GB" sz="1800" b="1" dirty="0" err="1" smtClean="0"/>
                        <a:t>Idiomas</a:t>
                      </a:r>
                      <a:endParaRPr lang="en-US" sz="1800" b="1" dirty="0"/>
                    </a:p>
                  </a:txBody>
                  <a:tcPr marL="91439" marR="91439" marT="45725" marB="45725" anchor="ctr">
                    <a:solidFill>
                      <a:srgbClr val="FFFF00"/>
                    </a:solidFill>
                  </a:tcPr>
                </a:tc>
                <a:tc>
                  <a:txBody>
                    <a:bodyPr/>
                    <a:lstStyle/>
                    <a:p>
                      <a:pPr algn="ctr"/>
                      <a:r>
                        <a:rPr lang="en-GB" sz="1800" b="1" dirty="0" err="1" smtClean="0"/>
                        <a:t>Moneda</a:t>
                      </a:r>
                      <a:endParaRPr lang="en-US" sz="1800" b="1" dirty="0"/>
                    </a:p>
                  </a:txBody>
                  <a:tcPr marL="91439" marR="91439" marT="45725" marB="45725" anchor="ctr"/>
                </a:tc>
              </a:tr>
              <a:tr h="914496">
                <a:tc>
                  <a:txBody>
                    <a:bodyPr/>
                    <a:lstStyle/>
                    <a:p>
                      <a:pPr algn="ctr"/>
                      <a:r>
                        <a:rPr lang="en-GB" sz="1800" dirty="0" smtClean="0"/>
                        <a:t>Andorra</a:t>
                      </a:r>
                      <a:endParaRPr lang="en-US" sz="18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smtClean="0"/>
                        <a:t>Andorra La</a:t>
                      </a:r>
                      <a:r>
                        <a:rPr lang="en-GB" sz="1800" baseline="0" dirty="0" smtClean="0"/>
                        <a:t> </a:t>
                      </a:r>
                      <a:r>
                        <a:rPr lang="en-GB" sz="1800" baseline="0" dirty="0" err="1" smtClean="0"/>
                        <a:t>Vella</a:t>
                      </a:r>
                      <a:endParaRPr lang="en-US" sz="1800" dirty="0"/>
                    </a:p>
                  </a:txBody>
                  <a:tcPr marL="91439" marR="91439" marT="45725" marB="45725" anchor="ctr"/>
                </a:tc>
                <a:tc>
                  <a:txBody>
                    <a:bodyPr/>
                    <a:lstStyle/>
                    <a:p>
                      <a:pPr algn="ctr"/>
                      <a:r>
                        <a:rPr lang="en-GB" sz="1800" dirty="0" smtClean="0"/>
                        <a:t>82,000</a:t>
                      </a:r>
                      <a:endParaRPr lang="en-US" sz="1800" dirty="0"/>
                    </a:p>
                  </a:txBody>
                  <a:tcPr marL="91439" marR="91439" marT="45725" marB="45725" anchor="ctr">
                    <a:noFill/>
                  </a:tcP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smtClean="0"/>
                        <a:t>87</a:t>
                      </a:r>
                      <a:endParaRPr lang="en-US" sz="1800" dirty="0"/>
                    </a:p>
                  </a:txBody>
                  <a:tcPr marL="91439" marR="91439" marT="45725" marB="45725" anchor="ctr"/>
                </a:tc>
                <a:tc>
                  <a:txBody>
                    <a:bodyPr/>
                    <a:lstStyle/>
                    <a:p>
                      <a:pPr algn="ctr"/>
                      <a:r>
                        <a:rPr lang="en-GB" sz="1800" dirty="0" err="1" smtClean="0"/>
                        <a:t>catalán</a:t>
                      </a:r>
                      <a:r>
                        <a:rPr lang="en-GB" sz="1800" dirty="0" smtClean="0"/>
                        <a:t>, </a:t>
                      </a:r>
                      <a:r>
                        <a:rPr lang="en-GB" sz="1800" dirty="0" err="1" smtClean="0"/>
                        <a:t>español</a:t>
                      </a:r>
                      <a:r>
                        <a:rPr lang="en-GB" sz="1800" dirty="0" smtClean="0"/>
                        <a:t>, </a:t>
                      </a:r>
                      <a:r>
                        <a:rPr lang="en-GB" sz="1800" dirty="0" err="1" smtClean="0"/>
                        <a:t>francés</a:t>
                      </a:r>
                      <a:endParaRPr lang="en-US" sz="1800" dirty="0"/>
                    </a:p>
                  </a:txBody>
                  <a:tcPr marL="91439" marR="91439" marT="45725" marB="45725" anchor="ctr">
                    <a:solidFill>
                      <a:srgbClr val="FFFF00"/>
                    </a:solidFill>
                  </a:tcPr>
                </a:tc>
                <a:tc>
                  <a:txBody>
                    <a:bodyPr/>
                    <a:lstStyle/>
                    <a:p>
                      <a:pPr algn="ctr"/>
                      <a:r>
                        <a:rPr lang="en-GB" sz="1800" dirty="0" smtClean="0"/>
                        <a:t>Euro</a:t>
                      </a:r>
                      <a:endParaRPr lang="en-US" sz="1800" dirty="0"/>
                    </a:p>
                  </a:txBody>
                  <a:tcPr marL="91439" marR="91439" marT="45725" marB="45725" anchor="ctr"/>
                </a:tc>
              </a:tr>
              <a:tr h="912834">
                <a:tc>
                  <a:txBody>
                    <a:bodyPr/>
                    <a:lstStyle/>
                    <a:p>
                      <a:pPr algn="ctr"/>
                      <a:r>
                        <a:rPr lang="en-GB" sz="1800" dirty="0" smtClean="0"/>
                        <a:t>Bolivia</a:t>
                      </a:r>
                      <a:endParaRPr lang="en-US" sz="1800" dirty="0"/>
                    </a:p>
                  </a:txBody>
                  <a:tcPr marL="91439" marR="91439" marT="45725" marB="45725"/>
                </a:tc>
                <a:tc>
                  <a:txBody>
                    <a:bodyPr/>
                    <a:lstStyle/>
                    <a:p>
                      <a:pPr algn="ctr"/>
                      <a:r>
                        <a:rPr lang="en-GB" sz="1400" dirty="0" err="1" smtClean="0"/>
                        <a:t>Sudamérica</a:t>
                      </a:r>
                      <a:endParaRPr lang="en-US" sz="1400" dirty="0"/>
                    </a:p>
                  </a:txBody>
                  <a:tcPr marL="91439" marR="91439" marT="45725" marB="45725" anchor="ctr"/>
                </a:tc>
                <a:tc>
                  <a:txBody>
                    <a:bodyPr/>
                    <a:lstStyle/>
                    <a:p>
                      <a:pPr algn="ctr"/>
                      <a:r>
                        <a:rPr lang="en-GB" sz="1800" dirty="0" smtClean="0"/>
                        <a:t>La Paz</a:t>
                      </a:r>
                      <a:endParaRPr lang="en-US" sz="1800" dirty="0"/>
                    </a:p>
                  </a:txBody>
                  <a:tcPr marL="91439" marR="91439" marT="45725" marB="45725" anchor="ctr"/>
                </a:tc>
                <a:tc>
                  <a:txBody>
                    <a:bodyPr/>
                    <a:lstStyle/>
                    <a:p>
                      <a:pPr algn="ctr"/>
                      <a:r>
                        <a:rPr lang="en-GB" sz="1600" dirty="0" smtClean="0"/>
                        <a:t>9,248,000</a:t>
                      </a:r>
                      <a:endParaRPr lang="en-US" sz="1600" dirty="0"/>
                    </a:p>
                  </a:txBody>
                  <a:tcPr marL="91439" marR="91439" marT="45725" marB="45725" anchor="ctr">
                    <a:noFill/>
                  </a:tcPr>
                </a:tc>
                <a:tc>
                  <a:txBody>
                    <a:bodyPr/>
                    <a:lstStyle/>
                    <a:p>
                      <a:pPr algn="ctr"/>
                      <a:r>
                        <a:rPr lang="en-GB" sz="1800" dirty="0" smtClean="0"/>
                        <a:t>64</a:t>
                      </a:r>
                      <a:endParaRPr lang="en-US" sz="1800" dirty="0"/>
                    </a:p>
                  </a:txBody>
                  <a:tcPr marL="91439" marR="91439" marT="45725" marB="45725" anchor="ctr"/>
                </a:tc>
                <a:tc>
                  <a:txBody>
                    <a:bodyPr/>
                    <a:lstStyle/>
                    <a:p>
                      <a:pPr algn="ctr"/>
                      <a:r>
                        <a:rPr lang="en-GB" sz="1800" dirty="0" smtClean="0"/>
                        <a:t>69</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r>
                        <a:rPr lang="en-GB" sz="1600" dirty="0" smtClean="0"/>
                        <a:t/>
                      </a:r>
                      <a:br>
                        <a:rPr lang="en-GB" sz="1600" dirty="0" smtClean="0"/>
                      </a:br>
                      <a:r>
                        <a:rPr lang="en-GB" sz="1600" dirty="0" err="1" smtClean="0"/>
                        <a:t>quechua</a:t>
                      </a:r>
                      <a:r>
                        <a:rPr lang="en-GB" sz="1600" dirty="0" smtClean="0"/>
                        <a:t/>
                      </a:r>
                      <a:br>
                        <a:rPr lang="en-GB" sz="1600" dirty="0" smtClean="0"/>
                      </a:br>
                      <a:r>
                        <a:rPr lang="en-GB" sz="1600" dirty="0" err="1" smtClean="0"/>
                        <a:t>aymara</a:t>
                      </a:r>
                      <a:endParaRPr lang="en-US" sz="1600" dirty="0" smtClean="0"/>
                    </a:p>
                  </a:txBody>
                  <a:tcPr marL="91439" marR="91439" marT="45725" marB="45725" anchor="ctr">
                    <a:solidFill>
                      <a:srgbClr val="FFFF00"/>
                    </a:solidFill>
                  </a:tcPr>
                </a:tc>
                <a:tc>
                  <a:txBody>
                    <a:bodyPr/>
                    <a:lstStyle/>
                    <a:p>
                      <a:pPr algn="ctr"/>
                      <a:r>
                        <a:rPr lang="en-GB" sz="1800" dirty="0" smtClean="0"/>
                        <a:t>Boliviano</a:t>
                      </a:r>
                      <a:endParaRPr lang="en-US" sz="1800" dirty="0"/>
                    </a:p>
                  </a:txBody>
                  <a:tcPr marL="91439" marR="91439" marT="45725" marB="45725" anchor="ctr"/>
                </a:tc>
              </a:tr>
              <a:tr h="891728">
                <a:tc>
                  <a:txBody>
                    <a:bodyPr/>
                    <a:lstStyle/>
                    <a:p>
                      <a:pPr algn="ctr"/>
                      <a:r>
                        <a:rPr lang="en-GB" sz="1800" dirty="0" err="1" smtClean="0"/>
                        <a:t>Perú</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400" dirty="0" err="1" smtClean="0"/>
                        <a:t>Sudamérica</a:t>
                      </a:r>
                      <a:endParaRPr lang="en-US" sz="1400" dirty="0" smtClean="0"/>
                    </a:p>
                  </a:txBody>
                  <a:tcPr marL="91439" marR="91439" marT="45725" marB="45725" anchor="ctr"/>
                </a:tc>
                <a:tc>
                  <a:txBody>
                    <a:bodyPr/>
                    <a:lstStyle/>
                    <a:p>
                      <a:pPr algn="ctr"/>
                      <a:r>
                        <a:rPr lang="en-GB" sz="1800" dirty="0" smtClean="0"/>
                        <a:t>Lima</a:t>
                      </a:r>
                      <a:endParaRPr lang="en-US" sz="1800" dirty="0"/>
                    </a:p>
                  </a:txBody>
                  <a:tcPr marL="91439" marR="91439" marT="45725" marB="45725" anchor="ctr"/>
                </a:tc>
                <a:tc>
                  <a:txBody>
                    <a:bodyPr/>
                    <a:lstStyle/>
                    <a:p>
                      <a:pPr algn="ctr"/>
                      <a:r>
                        <a:rPr lang="en-GB" sz="1400" dirty="0" smtClean="0"/>
                        <a:t>29,181,000</a:t>
                      </a:r>
                      <a:endParaRPr lang="en-US" sz="1400" dirty="0"/>
                    </a:p>
                  </a:txBody>
                  <a:tcPr marL="91439" marR="91439" marT="45725" marB="45725" anchor="ctr">
                    <a:noFill/>
                  </a:tcPr>
                </a:tc>
                <a:tc>
                  <a:txBody>
                    <a:bodyPr/>
                    <a:lstStyle/>
                    <a:p>
                      <a:pPr algn="ctr"/>
                      <a:r>
                        <a:rPr lang="en-GB" sz="1800" dirty="0" smtClean="0"/>
                        <a:t>69</a:t>
                      </a:r>
                      <a:endParaRPr lang="en-US" sz="1800" dirty="0"/>
                    </a:p>
                  </a:txBody>
                  <a:tcPr marL="91439" marR="91439" marT="45725" marB="45725" anchor="ctr"/>
                </a:tc>
                <a:tc>
                  <a:txBody>
                    <a:bodyPr/>
                    <a:lstStyle/>
                    <a:p>
                      <a:pPr algn="ctr"/>
                      <a:r>
                        <a:rPr lang="en-GB" sz="1800" dirty="0" smtClean="0"/>
                        <a:t>72</a:t>
                      </a:r>
                      <a:endParaRPr lang="en-US" sz="1800" dirty="0"/>
                    </a:p>
                  </a:txBody>
                  <a:tcPr marL="91439" marR="91439" marT="45725" marB="4572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err="1" smtClean="0"/>
                        <a:t>español</a:t>
                      </a:r>
                      <a:endParaRPr lang="en-US" sz="1600" dirty="0" smtClean="0"/>
                    </a:p>
                    <a:p>
                      <a:pPr algn="ctr"/>
                      <a:r>
                        <a:rPr lang="en-GB" sz="1600" dirty="0" err="1" smtClean="0"/>
                        <a:t>quechua</a:t>
                      </a:r>
                      <a:r>
                        <a:rPr lang="en-GB" sz="1600" dirty="0" smtClean="0"/>
                        <a:t/>
                      </a:r>
                      <a:br>
                        <a:rPr lang="en-GB" sz="1600" dirty="0" smtClean="0"/>
                      </a:br>
                      <a:r>
                        <a:rPr lang="en-GB" sz="1600" dirty="0" err="1" smtClean="0"/>
                        <a:t>aymara</a:t>
                      </a:r>
                      <a:endParaRPr lang="en-US" sz="1600" dirty="0"/>
                    </a:p>
                  </a:txBody>
                  <a:tcPr marL="91439" marR="91439" marT="45725" marB="45725" anchor="ctr">
                    <a:solidFill>
                      <a:srgbClr val="FFFF00"/>
                    </a:solidFill>
                  </a:tcPr>
                </a:tc>
                <a:tc>
                  <a:txBody>
                    <a:bodyPr/>
                    <a:lstStyle/>
                    <a:p>
                      <a:pPr algn="ctr"/>
                      <a:r>
                        <a:rPr lang="en-GB" sz="1800" dirty="0" smtClean="0"/>
                        <a:t>Nuevo sol</a:t>
                      </a:r>
                      <a:endParaRPr lang="en-US" sz="1800" dirty="0"/>
                    </a:p>
                  </a:txBody>
                  <a:tcPr marL="91439" marR="91439" marT="45725" marB="45725" anchor="ctr"/>
                </a:tc>
              </a:tr>
              <a:tr h="997597">
                <a:tc>
                  <a:txBody>
                    <a:bodyPr/>
                    <a:lstStyle/>
                    <a:p>
                      <a:pPr algn="ctr"/>
                      <a:r>
                        <a:rPr lang="en-GB" sz="1800" dirty="0" err="1" smtClean="0"/>
                        <a:t>España</a:t>
                      </a:r>
                      <a:endParaRPr lang="en-US" sz="1800" dirty="0"/>
                    </a:p>
                  </a:txBody>
                  <a:tcPr marL="91439" marR="91439"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dirty="0" err="1" smtClean="0"/>
                        <a:t>Europa</a:t>
                      </a:r>
                      <a:endParaRPr lang="en-US" sz="1800" dirty="0" smtClean="0"/>
                    </a:p>
                  </a:txBody>
                  <a:tcPr marL="91439" marR="91439" marT="45725" marB="45725" anchor="ctr"/>
                </a:tc>
                <a:tc>
                  <a:txBody>
                    <a:bodyPr/>
                    <a:lstStyle/>
                    <a:p>
                      <a:pPr algn="ctr"/>
                      <a:r>
                        <a:rPr lang="en-GB" sz="1800" dirty="0" smtClean="0"/>
                        <a:t>Madrid</a:t>
                      </a:r>
                      <a:endParaRPr lang="en-US" sz="1800" dirty="0"/>
                    </a:p>
                  </a:txBody>
                  <a:tcPr marL="91439" marR="91439" marT="45725" marB="45725" anchor="ctr"/>
                </a:tc>
                <a:tc>
                  <a:txBody>
                    <a:bodyPr/>
                    <a:lstStyle/>
                    <a:p>
                      <a:pPr algn="ctr"/>
                      <a:r>
                        <a:rPr lang="en-GB" sz="1400" dirty="0" smtClean="0"/>
                        <a:t>45,000,000</a:t>
                      </a:r>
                      <a:endParaRPr lang="en-US" sz="1400" dirty="0"/>
                    </a:p>
                  </a:txBody>
                  <a:tcPr marL="91439" marR="91439" marT="45725" marB="45725" anchor="ctr">
                    <a:noFill/>
                  </a:tcPr>
                </a:tc>
                <a:tc>
                  <a:txBody>
                    <a:bodyPr/>
                    <a:lstStyle/>
                    <a:p>
                      <a:pPr algn="ctr"/>
                      <a:r>
                        <a:rPr lang="en-GB" sz="1800" dirty="0" smtClean="0"/>
                        <a:t>79</a:t>
                      </a:r>
                      <a:endParaRPr lang="en-US" sz="1800" dirty="0"/>
                    </a:p>
                  </a:txBody>
                  <a:tcPr marL="91439" marR="91439" marT="45725" marB="45725" anchor="ctr"/>
                </a:tc>
                <a:tc>
                  <a:txBody>
                    <a:bodyPr/>
                    <a:lstStyle/>
                    <a:p>
                      <a:pPr algn="ctr"/>
                      <a:r>
                        <a:rPr lang="en-GB" sz="1800" dirty="0" smtClean="0"/>
                        <a:t>85</a:t>
                      </a:r>
                      <a:endParaRPr lang="en-US" sz="1800" dirty="0"/>
                    </a:p>
                  </a:txBody>
                  <a:tcPr marL="91439" marR="91439" marT="45725" marB="45725" anchor="ctr"/>
                </a:tc>
                <a:tc>
                  <a:txBody>
                    <a:bodyPr/>
                    <a:lstStyle/>
                    <a:p>
                      <a:pPr algn="ctr"/>
                      <a:r>
                        <a:rPr lang="en-GB" sz="1200" dirty="0" err="1" smtClean="0"/>
                        <a:t>español</a:t>
                      </a:r>
                      <a:r>
                        <a:rPr lang="en-GB" sz="1200" baseline="0" dirty="0" smtClean="0"/>
                        <a:t> (</a:t>
                      </a:r>
                      <a:r>
                        <a:rPr lang="en-GB" sz="1200" baseline="0" dirty="0" err="1" smtClean="0">
                          <a:solidFill>
                            <a:schemeClr val="tx1"/>
                          </a:solidFill>
                        </a:rPr>
                        <a:t>caste</a:t>
                      </a:r>
                      <a:r>
                        <a:rPr lang="en-GB" sz="1200" baseline="0" dirty="0" err="1" smtClean="0"/>
                        <a:t>llano</a:t>
                      </a:r>
                      <a:r>
                        <a:rPr lang="en-GB" sz="1200" baseline="0" dirty="0" smtClean="0"/>
                        <a:t>), </a:t>
                      </a:r>
                      <a:r>
                        <a:rPr lang="en-GB" sz="1200" baseline="0" dirty="0" err="1" smtClean="0"/>
                        <a:t>catalán</a:t>
                      </a:r>
                      <a:r>
                        <a:rPr lang="en-GB" sz="1200" baseline="0" dirty="0" smtClean="0"/>
                        <a:t>, </a:t>
                      </a:r>
                      <a:r>
                        <a:rPr lang="en-GB" sz="1200" baseline="0" dirty="0" err="1" smtClean="0"/>
                        <a:t>valenciano</a:t>
                      </a:r>
                      <a:r>
                        <a:rPr lang="en-GB" sz="1200" baseline="0" dirty="0" smtClean="0"/>
                        <a:t>, </a:t>
                      </a:r>
                      <a:r>
                        <a:rPr lang="en-GB" sz="1200" baseline="0" dirty="0" err="1" smtClean="0"/>
                        <a:t>gallego</a:t>
                      </a:r>
                      <a:r>
                        <a:rPr lang="en-GB" sz="1200" baseline="0" dirty="0" smtClean="0"/>
                        <a:t>, </a:t>
                      </a:r>
                      <a:r>
                        <a:rPr lang="en-GB" sz="1200" baseline="0" dirty="0" err="1" smtClean="0"/>
                        <a:t>euskera</a:t>
                      </a:r>
                      <a:endParaRPr lang="en-US" sz="1200" dirty="0"/>
                    </a:p>
                  </a:txBody>
                  <a:tcPr marL="91439" marR="91439" marT="45725" marB="45725" anchor="ctr">
                    <a:solidFill>
                      <a:srgbClr val="FFFF00"/>
                    </a:solidFill>
                  </a:tcPr>
                </a:tc>
                <a:tc>
                  <a:txBody>
                    <a:bodyPr/>
                    <a:lstStyle/>
                    <a:p>
                      <a:pPr algn="ctr"/>
                      <a:r>
                        <a:rPr lang="en-GB" sz="1800" dirty="0" smtClean="0"/>
                        <a:t>Euro</a:t>
                      </a:r>
                      <a:endParaRPr lang="en-US" sz="1800" dirty="0"/>
                    </a:p>
                  </a:txBody>
                  <a:tcPr marL="91439" marR="91439" marT="45725" marB="45725" anchor="ctr"/>
                </a:tc>
              </a:tr>
              <a:tr h="1088002">
                <a:tc>
                  <a:txBody>
                    <a:bodyPr/>
                    <a:lstStyle/>
                    <a:p>
                      <a:pPr algn="ctr"/>
                      <a:r>
                        <a:rPr lang="en-GB" sz="1100" dirty="0" err="1" smtClean="0"/>
                        <a:t>República</a:t>
                      </a:r>
                      <a:r>
                        <a:rPr lang="en-GB" sz="1100" baseline="0" dirty="0" smtClean="0"/>
                        <a:t> </a:t>
                      </a:r>
                      <a:r>
                        <a:rPr lang="en-GB" sz="1100" baseline="0" dirty="0" err="1" smtClean="0"/>
                        <a:t>Árabe</a:t>
                      </a:r>
                      <a:r>
                        <a:rPr lang="en-GB" sz="1100" baseline="0" dirty="0" smtClean="0"/>
                        <a:t> </a:t>
                      </a:r>
                      <a:r>
                        <a:rPr lang="en-GB" sz="1100" baseline="0" dirty="0" err="1" smtClean="0"/>
                        <a:t>Saharaui</a:t>
                      </a:r>
                      <a:r>
                        <a:rPr lang="en-GB" sz="1100" baseline="0" dirty="0" smtClean="0"/>
                        <a:t> </a:t>
                      </a:r>
                      <a:r>
                        <a:rPr lang="en-GB" sz="1100" baseline="0" dirty="0" err="1" smtClean="0"/>
                        <a:t>Democrática</a:t>
                      </a:r>
                      <a:endParaRPr lang="en-US" sz="1100" dirty="0"/>
                    </a:p>
                  </a:txBody>
                  <a:tcPr marL="91439" marR="91439" marT="45725" marB="45725"/>
                </a:tc>
                <a:tc>
                  <a:txBody>
                    <a:bodyPr/>
                    <a:lstStyle/>
                    <a:p>
                      <a:pPr algn="ctr"/>
                      <a:r>
                        <a:rPr lang="en-GB" sz="1800" baseline="0" dirty="0" err="1" smtClean="0"/>
                        <a:t>África</a:t>
                      </a:r>
                      <a:endParaRPr lang="en-US" sz="1800" dirty="0"/>
                    </a:p>
                  </a:txBody>
                  <a:tcPr marL="91439" marR="91439" marT="45725" marB="45725" anchor="ctr"/>
                </a:tc>
                <a:tc>
                  <a:txBody>
                    <a:bodyPr/>
                    <a:lstStyle/>
                    <a:p>
                      <a:pPr algn="ctr"/>
                      <a:r>
                        <a:rPr lang="en-GB" sz="1800" dirty="0" smtClean="0">
                          <a:solidFill>
                            <a:schemeClr val="tx1"/>
                          </a:solidFill>
                        </a:rPr>
                        <a:t>El </a:t>
                      </a:r>
                      <a:r>
                        <a:rPr lang="en-GB" sz="1800" dirty="0" err="1" smtClean="0">
                          <a:solidFill>
                            <a:schemeClr val="tx1"/>
                          </a:solidFill>
                        </a:rPr>
                        <a:t>Aaiún</a:t>
                      </a:r>
                      <a:endParaRPr lang="en-US" sz="1800" dirty="0">
                        <a:solidFill>
                          <a:schemeClr val="tx1"/>
                        </a:solidFill>
                      </a:endParaRPr>
                    </a:p>
                  </a:txBody>
                  <a:tcPr marL="91439" marR="91439" marT="45725" marB="45725" anchor="ctr"/>
                </a:tc>
                <a:tc>
                  <a:txBody>
                    <a:bodyPr/>
                    <a:lstStyle/>
                    <a:p>
                      <a:pPr algn="ctr"/>
                      <a:r>
                        <a:rPr lang="en-GB" sz="1800" dirty="0" smtClean="0"/>
                        <a:t>394,000</a:t>
                      </a:r>
                      <a:endParaRPr lang="en-US" sz="1800" dirty="0"/>
                    </a:p>
                  </a:txBody>
                  <a:tcPr marL="91439" marR="91439" marT="45725" marB="45725" anchor="ctr">
                    <a:noFill/>
                  </a:tcPr>
                </a:tc>
                <a:tc>
                  <a:txBody>
                    <a:bodyPr/>
                    <a:lstStyle/>
                    <a:p>
                      <a:pPr algn="ctr"/>
                      <a:r>
                        <a:rPr lang="en-GB" sz="1800" dirty="0" smtClean="0"/>
                        <a:t>52</a:t>
                      </a:r>
                      <a:endParaRPr lang="en-US" sz="1800" dirty="0"/>
                    </a:p>
                  </a:txBody>
                  <a:tcPr marL="91439" marR="91439" marT="45725" marB="45725" anchor="ctr"/>
                </a:tc>
                <a:tc>
                  <a:txBody>
                    <a:bodyPr/>
                    <a:lstStyle/>
                    <a:p>
                      <a:pPr algn="ctr"/>
                      <a:r>
                        <a:rPr lang="en-GB" sz="1800" dirty="0" smtClean="0"/>
                        <a:t>56</a:t>
                      </a:r>
                      <a:endParaRPr lang="en-US" sz="1800" dirty="0"/>
                    </a:p>
                  </a:txBody>
                  <a:tcPr marL="91439" marR="91439" marT="45725" marB="45725" anchor="ctr"/>
                </a:tc>
                <a:tc>
                  <a:txBody>
                    <a:bodyPr/>
                    <a:lstStyle/>
                    <a:p>
                      <a:pPr algn="ctr"/>
                      <a:r>
                        <a:rPr lang="en-GB" sz="1800" dirty="0" err="1" smtClean="0"/>
                        <a:t>árabe</a:t>
                      </a:r>
                      <a:r>
                        <a:rPr lang="en-GB" sz="1800" dirty="0" smtClean="0"/>
                        <a:t>, </a:t>
                      </a:r>
                      <a:r>
                        <a:rPr lang="en-GB" sz="1800" dirty="0" err="1" smtClean="0"/>
                        <a:t>español</a:t>
                      </a:r>
                      <a:endParaRPr lang="en-US" sz="1800" dirty="0"/>
                    </a:p>
                  </a:txBody>
                  <a:tcPr marL="91439" marR="91439" marT="45725" marB="45725" anchor="ctr">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800" baseline="0" dirty="0" smtClean="0">
                          <a:solidFill>
                            <a:schemeClr val="tx1"/>
                          </a:solidFill>
                        </a:rPr>
                        <a:t>Peseta</a:t>
                      </a:r>
                      <a:endParaRPr lang="en-GB" sz="1800" dirty="0" smtClean="0">
                        <a:solidFill>
                          <a:schemeClr val="tx1"/>
                        </a:solidFill>
                      </a:endParaRPr>
                    </a:p>
                    <a:p>
                      <a:pPr algn="ctr"/>
                      <a:r>
                        <a:rPr lang="en-GB" sz="1800" dirty="0" err="1" smtClean="0"/>
                        <a:t>saharawi</a:t>
                      </a:r>
                      <a:endParaRPr lang="en-US" sz="1800" strike="sngStrike" dirty="0">
                        <a:solidFill>
                          <a:srgbClr val="FF0000"/>
                        </a:solidFill>
                      </a:endParaRPr>
                    </a:p>
                  </a:txBody>
                  <a:tcPr marL="91439" marR="91439" marT="45725" marB="45725" anchor="ctr"/>
                </a:tc>
              </a:tr>
              <a:tr h="762972">
                <a:tc>
                  <a:txBody>
                    <a:bodyPr/>
                    <a:lstStyle/>
                    <a:p>
                      <a:pPr algn="ctr"/>
                      <a:r>
                        <a:rPr lang="en-GB" sz="1200" dirty="0" err="1" smtClean="0"/>
                        <a:t>Reino</a:t>
                      </a:r>
                      <a:r>
                        <a:rPr lang="en-GB" sz="1200" dirty="0" smtClean="0"/>
                        <a:t> </a:t>
                      </a:r>
                      <a:r>
                        <a:rPr lang="en-GB" sz="1200" dirty="0" err="1" smtClean="0"/>
                        <a:t>Unido</a:t>
                      </a:r>
                      <a:endParaRPr lang="en-US" sz="1200" dirty="0"/>
                    </a:p>
                  </a:txBody>
                  <a:tcPr marL="91439" marR="91439" marT="45725" marB="45725"/>
                </a:tc>
                <a:tc>
                  <a:txBody>
                    <a:bodyPr/>
                    <a:lstStyle/>
                    <a:p>
                      <a:pPr algn="ctr"/>
                      <a:r>
                        <a:rPr lang="en-GB" sz="1800" dirty="0" err="1" smtClean="0"/>
                        <a:t>Europa</a:t>
                      </a:r>
                      <a:endParaRPr lang="en-US" sz="1800" dirty="0"/>
                    </a:p>
                  </a:txBody>
                  <a:tcPr marL="91439" marR="91439" marT="45725" marB="45725" anchor="ctr"/>
                </a:tc>
                <a:tc>
                  <a:txBody>
                    <a:bodyPr/>
                    <a:lstStyle/>
                    <a:p>
                      <a:pPr algn="ctr"/>
                      <a:r>
                        <a:rPr lang="en-GB" sz="1800" dirty="0" err="1" smtClean="0"/>
                        <a:t>Londres</a:t>
                      </a:r>
                      <a:endParaRPr lang="en-US" sz="1800" dirty="0"/>
                    </a:p>
                  </a:txBody>
                  <a:tcPr marL="91439" marR="91439" marT="45725" marB="45725" anchor="ctr"/>
                </a:tc>
                <a:tc>
                  <a:txBody>
                    <a:bodyPr/>
                    <a:lstStyle/>
                    <a:p>
                      <a:pPr algn="ctr"/>
                      <a:r>
                        <a:rPr lang="en-GB" sz="1400" dirty="0" smtClean="0"/>
                        <a:t>61,000,000</a:t>
                      </a:r>
                      <a:endParaRPr lang="en-US" sz="1400" dirty="0"/>
                    </a:p>
                  </a:txBody>
                  <a:tcPr marL="91439" marR="91439" marT="45725" marB="45725" anchor="ctr">
                    <a:noFill/>
                  </a:tcPr>
                </a:tc>
                <a:tc>
                  <a:txBody>
                    <a:bodyPr/>
                    <a:lstStyle/>
                    <a:p>
                      <a:pPr algn="ctr"/>
                      <a:r>
                        <a:rPr lang="en-GB" sz="1800" dirty="0" smtClean="0"/>
                        <a:t>76</a:t>
                      </a:r>
                      <a:endParaRPr lang="en-US" sz="1800" dirty="0"/>
                    </a:p>
                  </a:txBody>
                  <a:tcPr marL="91439" marR="91439" marT="45725" marB="45725" anchor="ctr"/>
                </a:tc>
                <a:tc>
                  <a:txBody>
                    <a:bodyPr/>
                    <a:lstStyle/>
                    <a:p>
                      <a:pPr algn="ctr"/>
                      <a:r>
                        <a:rPr lang="en-GB" sz="1800" dirty="0" smtClean="0"/>
                        <a:t>81</a:t>
                      </a:r>
                      <a:endParaRPr lang="en-US" sz="1800" dirty="0"/>
                    </a:p>
                  </a:txBody>
                  <a:tcPr marL="91439" marR="91439" marT="45725" marB="45725" anchor="ctr"/>
                </a:tc>
                <a:tc>
                  <a:txBody>
                    <a:bodyPr/>
                    <a:lstStyle/>
                    <a:p>
                      <a:pPr algn="ctr"/>
                      <a:r>
                        <a:rPr lang="en-GB" sz="1800" dirty="0" err="1" smtClean="0"/>
                        <a:t>inglés</a:t>
                      </a:r>
                      <a:endParaRPr lang="en-US" sz="1800" dirty="0"/>
                    </a:p>
                  </a:txBody>
                  <a:tcPr marL="91439" marR="91439" marT="45725" marB="45725" anchor="ctr">
                    <a:solidFill>
                      <a:srgbClr val="FFFF00"/>
                    </a:solidFill>
                  </a:tcPr>
                </a:tc>
                <a:tc>
                  <a:txBody>
                    <a:bodyPr/>
                    <a:lstStyle/>
                    <a:p>
                      <a:pPr algn="ctr"/>
                      <a:r>
                        <a:rPr lang="en-GB" sz="1800" dirty="0" smtClean="0"/>
                        <a:t>Libra </a:t>
                      </a:r>
                      <a:r>
                        <a:rPr lang="en-GB" sz="1800" dirty="0" err="1" smtClean="0"/>
                        <a:t>esterlina</a:t>
                      </a:r>
                      <a:endParaRPr lang="en-US" sz="1800" dirty="0"/>
                    </a:p>
                  </a:txBody>
                  <a:tcPr marL="91439" marR="91439" marT="45725" marB="45725" anchor="ctr"/>
                </a:tc>
              </a:tr>
            </a:tbl>
          </a:graphicData>
        </a:graphic>
      </p:graphicFrame>
      <p:sp>
        <p:nvSpPr>
          <p:cNvPr id="2123" name="TextBox 2"/>
          <p:cNvSpPr txBox="1">
            <a:spLocks noChangeArrowheads="1"/>
          </p:cNvSpPr>
          <p:nvPr/>
        </p:nvSpPr>
        <p:spPr bwMode="auto">
          <a:xfrm>
            <a:off x="214313" y="0"/>
            <a:ext cx="85725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800" b="1" dirty="0" err="1"/>
              <a:t>Vamos</a:t>
            </a:r>
            <a:r>
              <a:rPr lang="en-GB" sz="2800" b="1" dirty="0"/>
              <a:t> a </a:t>
            </a:r>
            <a:r>
              <a:rPr lang="en-GB" sz="2800" b="1" dirty="0" err="1"/>
              <a:t>comparar</a:t>
            </a:r>
            <a:r>
              <a:rPr lang="en-GB" sz="2800" b="1" dirty="0"/>
              <a:t> 6 </a:t>
            </a:r>
            <a:r>
              <a:rPr lang="en-GB" sz="2800" b="1" dirty="0" err="1"/>
              <a:t>países</a:t>
            </a:r>
            <a:endParaRPr lang="en-US" sz="2800" b="1" dirty="0"/>
          </a:p>
        </p:txBody>
      </p:sp>
      <p:pic>
        <p:nvPicPr>
          <p:cNvPr id="212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1571625"/>
            <a:ext cx="75406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5" name="Picture 5" descr="Bolivia_bander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0063" y="2428875"/>
            <a:ext cx="731837"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6" name="Picture 6" descr="Peru_bandera.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1500" y="3357563"/>
            <a:ext cx="6588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7" name="Picture 7" descr="bandera-de-espana.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71500" y="4286250"/>
            <a:ext cx="66675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8" name="Picture 8" descr="SaharaOccidental_bandera.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71500" y="5500688"/>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29" name="Picture 9" descr="ReinoUnido_bandera.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00063" y="6215063"/>
            <a:ext cx="8318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7374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07504" y="116632"/>
            <a:ext cx="8822754" cy="1200329"/>
          </a:xfrm>
          <a:prstGeom prst="rect">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600" b="1" dirty="0" err="1" smtClean="0">
                <a:solidFill>
                  <a:schemeClr val="bg1"/>
                </a:solidFill>
                <a:latin typeface="Calibri" pitchFamily="34" charset="0"/>
              </a:rPr>
              <a:t>Escribe</a:t>
            </a:r>
            <a:r>
              <a:rPr lang="en-GB" sz="3600" b="1" dirty="0" smtClean="0">
                <a:solidFill>
                  <a:schemeClr val="bg1"/>
                </a:solidFill>
                <a:latin typeface="Calibri" pitchFamily="34" charset="0"/>
              </a:rPr>
              <a:t> </a:t>
            </a:r>
            <a:r>
              <a:rPr lang="en-GB" sz="3600" b="1" dirty="0" err="1" smtClean="0">
                <a:solidFill>
                  <a:schemeClr val="bg1"/>
                </a:solidFill>
                <a:latin typeface="Calibri" pitchFamily="34" charset="0"/>
              </a:rPr>
              <a:t>frases</a:t>
            </a:r>
            <a:r>
              <a:rPr lang="en-GB" sz="3600" b="1" dirty="0" smtClean="0">
                <a:solidFill>
                  <a:schemeClr val="bg1"/>
                </a:solidFill>
                <a:latin typeface="Calibri" pitchFamily="34" charset="0"/>
              </a:rPr>
              <a:t> </a:t>
            </a:r>
            <a:r>
              <a:rPr lang="en-GB" sz="3600" b="1" dirty="0" err="1" smtClean="0">
                <a:solidFill>
                  <a:schemeClr val="bg1"/>
                </a:solidFill>
                <a:latin typeface="Calibri" pitchFamily="34" charset="0"/>
              </a:rPr>
              <a:t>comparando</a:t>
            </a:r>
            <a:r>
              <a:rPr lang="en-GB" sz="3600" b="1" dirty="0" smtClean="0">
                <a:solidFill>
                  <a:schemeClr val="bg1"/>
                </a:solidFill>
                <a:latin typeface="Calibri" pitchFamily="34" charset="0"/>
              </a:rPr>
              <a:t> los </a:t>
            </a:r>
            <a:r>
              <a:rPr lang="en-GB" sz="3600" b="1" dirty="0" err="1" smtClean="0">
                <a:solidFill>
                  <a:schemeClr val="bg1"/>
                </a:solidFill>
                <a:latin typeface="Calibri" pitchFamily="34" charset="0"/>
              </a:rPr>
              <a:t>idiomas</a:t>
            </a:r>
            <a:r>
              <a:rPr lang="en-GB" sz="3600" b="1" dirty="0" smtClean="0">
                <a:solidFill>
                  <a:schemeClr val="bg1"/>
                </a:solidFill>
                <a:latin typeface="Calibri" pitchFamily="34" charset="0"/>
              </a:rPr>
              <a:t> entre los </a:t>
            </a:r>
            <a:r>
              <a:rPr lang="en-GB" sz="3600" b="1" dirty="0" err="1" smtClean="0">
                <a:solidFill>
                  <a:schemeClr val="bg1"/>
                </a:solidFill>
                <a:latin typeface="Calibri" pitchFamily="34" charset="0"/>
              </a:rPr>
              <a:t>países</a:t>
            </a:r>
            <a:r>
              <a:rPr lang="en-GB" sz="3600" b="1" dirty="0" smtClean="0">
                <a:solidFill>
                  <a:schemeClr val="bg1"/>
                </a:solidFill>
                <a:latin typeface="Calibri" pitchFamily="34" charset="0"/>
              </a:rPr>
              <a:t>.</a:t>
            </a:r>
            <a:endParaRPr lang="en-US" sz="3600" b="1" dirty="0">
              <a:solidFill>
                <a:schemeClr val="bg1"/>
              </a:solidFill>
              <a:latin typeface="Calibri" pitchFamily="34" charset="0"/>
            </a:endParaRPr>
          </a:p>
        </p:txBody>
      </p:sp>
      <p:sp>
        <p:nvSpPr>
          <p:cNvPr id="5" name="TextBox 3"/>
          <p:cNvSpPr txBox="1">
            <a:spLocks noChangeArrowheads="1"/>
          </p:cNvSpPr>
          <p:nvPr/>
        </p:nvSpPr>
        <p:spPr bwMode="auto">
          <a:xfrm>
            <a:off x="245411" y="1447462"/>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A</a:t>
            </a:r>
            <a:r>
              <a:rPr lang="en-GB" sz="3600" b="1" dirty="0" smtClean="0">
                <a:latin typeface="Calibri" pitchFamily="34" charset="0"/>
              </a:rPr>
              <a:t>  __________________________________</a:t>
            </a:r>
            <a:br>
              <a:rPr lang="en-GB" sz="3600" b="1" dirty="0" smtClean="0">
                <a:latin typeface="Calibri" pitchFamily="34" charset="0"/>
              </a:rPr>
            </a:br>
            <a:r>
              <a:rPr lang="en-GB" sz="3600" b="1" dirty="0" smtClean="0">
                <a:latin typeface="Calibri" pitchFamily="34" charset="0"/>
              </a:rPr>
              <a:t>_____________________________________</a:t>
            </a:r>
            <a:endParaRPr lang="en-US" sz="3600" b="1" dirty="0">
              <a:latin typeface="Calibri" pitchFamily="34" charset="0"/>
            </a:endParaRPr>
          </a:p>
        </p:txBody>
      </p:sp>
      <p:sp>
        <p:nvSpPr>
          <p:cNvPr id="6" name="TextBox 3"/>
          <p:cNvSpPr txBox="1">
            <a:spLocks noChangeArrowheads="1"/>
          </p:cNvSpPr>
          <p:nvPr/>
        </p:nvSpPr>
        <p:spPr bwMode="auto">
          <a:xfrm>
            <a:off x="251520" y="3212976"/>
            <a:ext cx="889248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B</a:t>
            </a:r>
            <a:r>
              <a:rPr lang="en-GB" sz="3600" b="1" dirty="0" smtClean="0">
                <a:latin typeface="Calibri" pitchFamily="34" charset="0"/>
              </a:rPr>
              <a:t>  __________________________________</a:t>
            </a:r>
            <a:br>
              <a:rPr lang="en-GB" sz="3600" b="1" dirty="0" smtClean="0">
                <a:latin typeface="Calibri" pitchFamily="34" charset="0"/>
              </a:rPr>
            </a:br>
            <a:r>
              <a:rPr lang="en-GB" sz="3600" b="1" dirty="0" smtClean="0">
                <a:latin typeface="Calibri" pitchFamily="34" charset="0"/>
              </a:rPr>
              <a:t>_____________________________________</a:t>
            </a:r>
            <a:endParaRPr lang="en-US" sz="3600" b="1" dirty="0">
              <a:latin typeface="Calibri" pitchFamily="34" charset="0"/>
            </a:endParaRPr>
          </a:p>
        </p:txBody>
      </p:sp>
      <p:sp>
        <p:nvSpPr>
          <p:cNvPr id="7" name="TextBox 3"/>
          <p:cNvSpPr txBox="1">
            <a:spLocks noChangeArrowheads="1"/>
          </p:cNvSpPr>
          <p:nvPr/>
        </p:nvSpPr>
        <p:spPr bwMode="auto">
          <a:xfrm>
            <a:off x="251520" y="4791285"/>
            <a:ext cx="86787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5400" b="1" dirty="0" smtClean="0">
                <a:solidFill>
                  <a:srgbClr val="FF0000"/>
                </a:solidFill>
                <a:latin typeface="Calibri" pitchFamily="34" charset="0"/>
              </a:rPr>
              <a:t>C</a:t>
            </a:r>
            <a:r>
              <a:rPr lang="en-GB" sz="3600" b="1" dirty="0" smtClean="0">
                <a:latin typeface="Calibri" pitchFamily="34" charset="0"/>
              </a:rPr>
              <a:t>  __________________________________</a:t>
            </a:r>
            <a:br>
              <a:rPr lang="en-GB" sz="3600" b="1" dirty="0" smtClean="0">
                <a:latin typeface="Calibri" pitchFamily="34" charset="0"/>
              </a:rPr>
            </a:br>
            <a:r>
              <a:rPr lang="en-GB" sz="3600" b="1" dirty="0" smtClean="0">
                <a:latin typeface="Calibri" pitchFamily="34" charset="0"/>
              </a:rPr>
              <a:t>_____________________________________</a:t>
            </a:r>
            <a:endParaRPr lang="en-US" sz="3600" b="1" dirty="0">
              <a:latin typeface="Calibri" pitchFamily="34" charset="0"/>
            </a:endParaRPr>
          </a:p>
        </p:txBody>
      </p:sp>
    </p:spTree>
    <p:extLst>
      <p:ext uri="{BB962C8B-B14F-4D97-AF65-F5344CB8AC3E}">
        <p14:creationId xmlns:p14="http://schemas.microsoft.com/office/powerpoint/2010/main" val="265438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3">
            <a:extLst>
              <a:ext uri="{28A0092B-C50C-407E-A947-70E740481C1C}">
                <a14:useLocalDpi xmlns:a14="http://schemas.microsoft.com/office/drawing/2010/main" val="0"/>
              </a:ext>
            </a:extLst>
          </a:blip>
          <a:srcRect l="6250" t="12386" r="3125" b="6319"/>
          <a:stretch>
            <a:fillRect/>
          </a:stretch>
        </p:blipFill>
        <p:spPr bwMode="auto">
          <a:xfrm>
            <a:off x="214313" y="928688"/>
            <a:ext cx="8677275" cy="5286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051" name="Rectangle 1"/>
          <p:cNvSpPr>
            <a:spLocks noChangeArrowheads="1"/>
          </p:cNvSpPr>
          <p:nvPr/>
        </p:nvSpPr>
        <p:spPr bwMode="auto">
          <a:xfrm>
            <a:off x="285750" y="109538"/>
            <a:ext cx="83581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600"/>
              <a:t>¿De qué país es esta bandera?</a:t>
            </a:r>
          </a:p>
        </p:txBody>
      </p:sp>
    </p:spTree>
    <p:extLst>
      <p:ext uri="{BB962C8B-B14F-4D97-AF65-F5344CB8AC3E}">
        <p14:creationId xmlns:p14="http://schemas.microsoft.com/office/powerpoint/2010/main" val="37752183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1323</TotalTime>
  <Words>1994</Words>
  <Application>Microsoft Office PowerPoint</Application>
  <PresentationFormat>On-screen Show (4:3)</PresentationFormat>
  <Paragraphs>355</Paragraphs>
  <Slides>26</Slides>
  <Notes>20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Vamos a comparar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Vamos a comparar</dc:title>
  <dc:creator> </dc:creator>
  <cp:lastModifiedBy> </cp:lastModifiedBy>
  <cp:revision>13</cp:revision>
  <dcterms:created xsi:type="dcterms:W3CDTF">2011-07-17T07:39:20Z</dcterms:created>
  <dcterms:modified xsi:type="dcterms:W3CDTF">2011-09-17T17:36:48Z</dcterms:modified>
</cp:coreProperties>
</file>