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70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74" r:id="rId11"/>
    <p:sldId id="268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87" autoAdjust="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4B1C8-5501-4D97-B686-667DCFD04A1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D4C17-AA35-4ABB-97F3-56462C31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8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this slide to elicit prior knowledge in Spanish.</a:t>
            </a:r>
          </a:p>
          <a:p>
            <a:r>
              <a:rPr lang="en-GB" dirty="0" smtClean="0"/>
              <a:t>See which countries they can</a:t>
            </a:r>
            <a:r>
              <a:rPr lang="en-GB" baseline="0" dirty="0" smtClean="0"/>
              <a:t> recognise.  </a:t>
            </a:r>
            <a:br>
              <a:rPr lang="en-GB" baseline="0" dirty="0" smtClean="0"/>
            </a:br>
            <a:r>
              <a:rPr lang="en-GB" baseline="0" dirty="0" smtClean="0"/>
              <a:t>See if they can tell you the continents.</a:t>
            </a:r>
            <a:br>
              <a:rPr lang="en-GB" baseline="0" dirty="0" smtClean="0"/>
            </a:br>
            <a:r>
              <a:rPr lang="en-GB" baseline="0" dirty="0" smtClean="0"/>
              <a:t>Ask what languages they speak there.  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BDC42-76E3-4190-92B9-741FD3BC0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43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Complete set of answers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BDC42-76E3-4190-92B9-741FD3BC0A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8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class can fill in the information as the students are talking.  They will have the country slide as support whilst</a:t>
            </a:r>
            <a:r>
              <a:rPr lang="en-GB" baseline="0" dirty="0" smtClean="0"/>
              <a:t> the students are talking so they will need to listen to check whether what they say is correct.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BDC42-76E3-4190-92B9-741FD3BC0A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84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 teacher will ask.  Depending on the group – these</a:t>
            </a:r>
            <a:r>
              <a:rPr lang="en-GB" baseline="0" dirty="0" smtClean="0"/>
              <a:t> could be jumbled up.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BDC42-76E3-4190-92B9-741FD3BC0A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41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ttp://www.google.co.uk/imgres?imgurl=http://www.worldflags.es/ampliaciones/448aANDORRA.jpg&amp;imgrefurl=http://www.worldflags.es/en/cart.php%3Faction%3Ddetalle%26idp%3D448%26idSEC%3D1%26categoria%3D3%26subcategoria%3D19%26inicio%3D0&amp;h=250&amp;w=400&amp;sz=25&amp;tbnid=6Nj4-wAy_zzuLM:&amp;tbnh=78&amp;tbnw=124&amp;prev=/images%3Fq%3DAndorra%2Bbandera&amp;zoom=1&amp;q=Andorra+bandera&amp;hl=en&amp;usg=__IjD0kEkZst5YXSs8PscPxKYxXKE=&amp;sa=X&amp;ei=PyZiTZPcNNC48gP2v4jyCA&amp;ved=0CD8Q9QEwBw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ttp://www.google.co.uk/imgres?imgurl=http://upload.wikimedia.org/wikipedia/commons/9/94/Andorra_mapa.png&amp;imgrefurl=http://commons.wikimedia.org/wiki/File:Andorra_mapa.png&amp;h=355&amp;w=330&amp;sz=7&amp;tbnid=5AkzwUPln68KgM:&amp;tbnh=121&amp;tbnw=112&amp;prev=/images%3Fq%3Dandorra%2Bmapa&amp;zoom=1&amp;q=andorra+mapa&amp;hl=en&amp;usg=__ibqus6tACA-bytnE5S4oeg9YEoY=&amp;sa=X&amp;ei=7iZiTbOlKYmPswaslaS2CA&amp;sqi=2&amp;ved=0CCQQ9QEwBQ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ttp://www.google.co.uk/imgres?imgurl=http://gregor.us/wp-content/uploads/2009/07/population-graphic.jpg&amp;imgrefurl=http://gregor.us/coal/its-a-planet-of-slums/&amp;usg=__ckh6OImTjmdyfPckNscJDnXFaeE=&amp;h=422&amp;w=449&amp;sz=29&amp;hl=en&amp;start=10&amp;zoom=1&amp;tbnid=UZVbXId4sgk-uM:&amp;tbnh=135&amp;tbnw=149&amp;ei=VipiTZzgOJLe4gap_anGCQ&amp;prev=/images%3Fq%3Dpopulation%26um%3D1%26hl%3Den%26client%3Dfirefox-a%26sa%3DN%26rls%3Dorg.mozilla:en-US:official%26biw%3D667%26bih%3D578%26tbs%3Disch:10%2C477&amp;um=1&amp;itbs=1&amp;iact=hc&amp;vpx=135&amp;vpy=234&amp;dur=418&amp;hovh=140&amp;hovw=149&amp;tx=166&amp;ty=105&amp;oei=TSpiTfH9Csz44AbC_-zVCQ&amp;page=2&amp;ndsp=9&amp;ved=1t:429,r:3,s:10&amp;biw=667&amp;bih=578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73DD3D-21A8-4125-A842-3212A10158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Boliviano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B7CDA-222F-4F8E-8CF2-76B386A7DA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Currency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88F770-15CC-48D8-A890-CBCA74EB66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Currency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5AC317-CC07-4F77-90C3-1A8235A4CA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Currency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574608-4612-47C0-8B16-02E6A85534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Currency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125E0-EBDF-44E1-B9D7-AB8717809C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13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51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8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2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27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2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21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6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9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73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139A-E08B-4D4E-8878-AEEE55288A50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01529-D0BC-423F-91CE-D14B7D1D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35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8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9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2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730" y="2276872"/>
            <a:ext cx="7774633" cy="1296144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GB" sz="5400" dirty="0" err="1" smtClean="0">
                <a:solidFill>
                  <a:schemeClr val="bg1"/>
                </a:solidFill>
              </a:rPr>
              <a:t>Información</a:t>
            </a:r>
            <a:r>
              <a:rPr lang="en-GB" sz="5400" dirty="0" smtClean="0">
                <a:solidFill>
                  <a:schemeClr val="bg1"/>
                </a:solidFill>
              </a:rPr>
              <a:t> </a:t>
            </a:r>
            <a:r>
              <a:rPr lang="en-GB" sz="5400" dirty="0" err="1" smtClean="0">
                <a:solidFill>
                  <a:schemeClr val="bg1"/>
                </a:solidFill>
              </a:rPr>
              <a:t>sobre</a:t>
            </a:r>
            <a:r>
              <a:rPr lang="en-GB" sz="5400" dirty="0" smtClean="0">
                <a:solidFill>
                  <a:schemeClr val="bg1"/>
                </a:solidFill>
              </a:rPr>
              <a:t> </a:t>
            </a:r>
            <a:r>
              <a:rPr lang="en-GB" sz="5400" dirty="0" err="1" smtClean="0">
                <a:solidFill>
                  <a:schemeClr val="bg1"/>
                </a:solidFill>
              </a:rPr>
              <a:t>países</a:t>
            </a:r>
            <a:endParaRPr lang="en-GB" sz="5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8314"/>
            <a:ext cx="1975873" cy="12312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Bolivia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71"/>
            <a:ext cx="1917636" cy="13103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eru_bande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68" y="867335"/>
            <a:ext cx="1726292" cy="11813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98" y="4206915"/>
            <a:ext cx="1747088" cy="13103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SaharaOccidental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09173"/>
            <a:ext cx="1998099" cy="13320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ReinoUnido_bandera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813" y="4269311"/>
            <a:ext cx="2179702" cy="12479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4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2" descr="mapadesaha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071688"/>
            <a:ext cx="33242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3571875" y="14287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4214813" y="4000500"/>
            <a:ext cx="20716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Calibri" pitchFamily="34" charset="0"/>
              </a:rPr>
              <a:t>Capital </a:t>
            </a:r>
            <a:r>
              <a:rPr lang="en-GB" sz="2400" b="1" dirty="0" smtClean="0">
                <a:latin typeface="Calibri" pitchFamily="34" charset="0"/>
              </a:rPr>
              <a:t>?</a:t>
            </a:r>
            <a:br>
              <a:rPr lang="en-GB" sz="2400" b="1" dirty="0" smtClean="0">
                <a:latin typeface="Calibri" pitchFamily="34" charset="0"/>
              </a:rPr>
            </a:br>
            <a:r>
              <a:rPr lang="en-GB" sz="2400" b="1" dirty="0" smtClean="0">
                <a:latin typeface="Calibri" pitchFamily="34" charset="0"/>
              </a:rPr>
              <a:t>El </a:t>
            </a:r>
            <a:r>
              <a:rPr lang="en-GB" sz="2400" b="1" dirty="0" err="1" smtClean="0">
                <a:latin typeface="Calibri" pitchFamily="34" charset="0"/>
              </a:rPr>
              <a:t>Aaiún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8201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204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56 años / 52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71500" y="3214688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+mn-lt"/>
              </a:rPr>
              <a:t>Árabe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en-GB" sz="2400" b="1" dirty="0" err="1">
                <a:latin typeface="+mn-lt"/>
              </a:rPr>
              <a:t>Español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endParaRPr lang="en-US" sz="2400" b="1" dirty="0">
              <a:latin typeface="+mn-lt"/>
            </a:endParaRPr>
          </a:p>
        </p:txBody>
      </p:sp>
      <p:sp>
        <p:nvSpPr>
          <p:cNvPr id="8206" name="TextBox 5"/>
          <p:cNvSpPr txBox="1">
            <a:spLocks noChangeArrowheads="1"/>
          </p:cNvSpPr>
          <p:nvPr/>
        </p:nvSpPr>
        <p:spPr bwMode="auto">
          <a:xfrm>
            <a:off x="357188" y="60007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Calibri" pitchFamily="34" charset="0"/>
              </a:rPr>
              <a:t>394,000 </a:t>
            </a:r>
            <a:r>
              <a:rPr lang="en-GB" sz="2000" b="1" dirty="0">
                <a:latin typeface="Calibri" pitchFamily="34" charset="0"/>
              </a:rPr>
              <a:t>(</a:t>
            </a:r>
            <a:r>
              <a:rPr lang="en-GB" sz="2000" b="1" dirty="0" err="1" smtClean="0">
                <a:latin typeface="Calibri" pitchFamily="34" charset="0"/>
              </a:rPr>
              <a:t>trescientos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>
                <a:latin typeface="Calibri" pitchFamily="34" charset="0"/>
              </a:rPr>
              <a:t>noventa</a:t>
            </a:r>
            <a:r>
              <a:rPr lang="en-GB" sz="2000" b="1" dirty="0">
                <a:latin typeface="Calibri" pitchFamily="34" charset="0"/>
              </a:rPr>
              <a:t> y </a:t>
            </a:r>
            <a:r>
              <a:rPr lang="en-GB" sz="2000" b="1" dirty="0" err="1">
                <a:latin typeface="Calibri" pitchFamily="34" charset="0"/>
              </a:rPr>
              <a:t>cuatro</a:t>
            </a:r>
            <a:r>
              <a:rPr lang="en-GB" sz="2000" b="1" dirty="0">
                <a:latin typeface="Calibri" pitchFamily="34" charset="0"/>
              </a:rPr>
              <a:t> mil </a:t>
            </a:r>
            <a:r>
              <a:rPr lang="en-GB" sz="2000" b="1" dirty="0" err="1">
                <a:latin typeface="Calibri" pitchFamily="34" charset="0"/>
              </a:rPr>
              <a:t>habitantes</a:t>
            </a:r>
            <a:r>
              <a:rPr lang="en-GB" sz="2000" b="1" dirty="0">
                <a:latin typeface="Calibri" pitchFamily="34" charset="0"/>
              </a:rPr>
              <a:t>)</a:t>
            </a:r>
            <a:endParaRPr lang="en-US" sz="2400" b="1" dirty="0">
              <a:latin typeface="Calibri" pitchFamily="34" charset="0"/>
            </a:endParaRPr>
          </a:p>
        </p:txBody>
      </p:sp>
      <p:pic>
        <p:nvPicPr>
          <p:cNvPr id="8207" name="Picture 18" descr="SaharaOccidental_bander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42938"/>
            <a:ext cx="235743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20" descr="Africa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42938"/>
            <a:ext cx="234473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25" descr="SaharawiPeseta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364331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6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3" descr="ReinoUnido_map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071688"/>
            <a:ext cx="20891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571875" y="14287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4572000" y="4429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9225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8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81 años / 76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71500" y="3357563"/>
            <a:ext cx="2071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+mn-lt"/>
              </a:rPr>
              <a:t>Inglés</a:t>
            </a:r>
            <a:endParaRPr lang="en-US" sz="2400" b="1" dirty="0">
              <a:latin typeface="+mn-lt"/>
            </a:endParaRPr>
          </a:p>
        </p:txBody>
      </p:sp>
      <p:sp>
        <p:nvSpPr>
          <p:cNvPr id="9230" name="TextBox 5"/>
          <p:cNvSpPr txBox="1">
            <a:spLocks noChangeArrowheads="1"/>
          </p:cNvSpPr>
          <p:nvPr/>
        </p:nvSpPr>
        <p:spPr bwMode="auto">
          <a:xfrm>
            <a:off x="500063" y="60007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61,000,000 (sesenta y un millones de habitantes)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9231" name="Picture 19" descr="Europa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1500"/>
            <a:ext cx="25288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21" descr="ReinoUnido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1500"/>
            <a:ext cx="2617788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24" descr="pound_coin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071938"/>
            <a:ext cx="12858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4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054086"/>
              </p:ext>
            </p:extLst>
          </p:nvPr>
        </p:nvGraphicFramePr>
        <p:xfrm>
          <a:off x="357188" y="500063"/>
          <a:ext cx="8429625" cy="626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703"/>
                <a:gridCol w="1053703"/>
                <a:gridCol w="1053703"/>
                <a:gridCol w="1053703"/>
                <a:gridCol w="785810"/>
                <a:gridCol w="857250"/>
                <a:gridCol w="1518050"/>
                <a:gridCol w="1053703"/>
              </a:tblGrid>
              <a:tr h="69664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País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/>
                        <a:t>Continente</a:t>
                      </a:r>
                      <a:endParaRPr lang="en-US" sz="14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Capital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err="1" smtClean="0"/>
                        <a:t>Población</a:t>
                      </a:r>
                      <a:endParaRPr lang="en-US" sz="1600" b="1" dirty="0" smtClean="0"/>
                    </a:p>
                    <a:p>
                      <a:pPr algn="ctr"/>
                      <a:endParaRPr lang="en-US" sz="1800" b="1" dirty="0"/>
                    </a:p>
                  </a:txBody>
                  <a:tcPr marL="91439" marR="91439" marT="45725" marB="457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/>
                        <a:t>Expectativa</a:t>
                      </a:r>
                      <a:r>
                        <a:rPr lang="en-GB" sz="1400" b="1" baseline="0" dirty="0" smtClean="0"/>
                        <a:t> de </a:t>
                      </a:r>
                      <a:r>
                        <a:rPr lang="en-GB" sz="1400" b="1" baseline="0" dirty="0" err="1" smtClean="0"/>
                        <a:t>vida</a:t>
                      </a:r>
                      <a:r>
                        <a:rPr lang="en-GB" sz="1400" b="1" baseline="0" dirty="0" smtClean="0"/>
                        <a:t/>
                      </a:r>
                      <a:br>
                        <a:rPr lang="en-GB" sz="1400" b="1" baseline="0" dirty="0" smtClean="0"/>
                      </a:br>
                      <a:r>
                        <a:rPr lang="en-GB" sz="1400" b="1" baseline="0" dirty="0" smtClean="0"/>
                        <a:t>Hombres / </a:t>
                      </a:r>
                      <a:r>
                        <a:rPr lang="en-GB" sz="1400" b="1" baseline="0" dirty="0" err="1" smtClean="0"/>
                        <a:t>Mujeres</a:t>
                      </a:r>
                      <a:endParaRPr lang="en-US" sz="1400" b="1" dirty="0"/>
                    </a:p>
                  </a:txBody>
                  <a:tcPr marL="91439" marR="91439"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/>
                        <a:t>Idiomas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/>
                        <a:t>Moneda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</a:tr>
              <a:tr h="9144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Andorra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Europa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Andorra La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Vella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82,000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81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87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catalán</a:t>
                      </a:r>
                      <a:r>
                        <a:rPr lang="en-GB" sz="1800" dirty="0" smtClean="0"/>
                        <a:t>, </a:t>
                      </a:r>
                      <a:r>
                        <a:rPr lang="en-GB" sz="1800" dirty="0" err="1" smtClean="0"/>
                        <a:t>español</a:t>
                      </a:r>
                      <a:r>
                        <a:rPr lang="en-GB" sz="1800" dirty="0" smtClean="0"/>
                        <a:t>, </a:t>
                      </a:r>
                      <a:r>
                        <a:rPr lang="en-GB" sz="1800" dirty="0" err="1" smtClean="0"/>
                        <a:t>francés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Euro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9128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Bolivia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Sudamérica</a:t>
                      </a:r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La Paz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9,248,000</a:t>
                      </a:r>
                      <a:endParaRPr lang="en-US" sz="16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64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69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español</a:t>
                      </a:r>
                      <a:r>
                        <a:rPr lang="en-GB" sz="1600" dirty="0" smtClean="0"/>
                        <a:t/>
                      </a:r>
                      <a:br>
                        <a:rPr lang="en-GB" sz="1600" dirty="0" smtClean="0"/>
                      </a:br>
                      <a:r>
                        <a:rPr lang="en-GB" sz="1600" dirty="0" err="1" smtClean="0"/>
                        <a:t>quechua</a:t>
                      </a:r>
                      <a:r>
                        <a:rPr lang="en-GB" sz="1600" dirty="0" smtClean="0"/>
                        <a:t/>
                      </a:r>
                      <a:br>
                        <a:rPr lang="en-GB" sz="1600" dirty="0" smtClean="0"/>
                      </a:br>
                      <a:r>
                        <a:rPr lang="en-GB" sz="1600" dirty="0" err="1" smtClean="0"/>
                        <a:t>aymara</a:t>
                      </a:r>
                      <a:endParaRPr lang="en-US" sz="1600" dirty="0" smtClean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Boliviano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89172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Perú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Sudamérica</a:t>
                      </a:r>
                      <a:endParaRPr lang="en-US" sz="1400" dirty="0" smtClean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Lima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29,181,000</a:t>
                      </a:r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69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72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español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GB" sz="1600" dirty="0" err="1" smtClean="0"/>
                        <a:t>quechua</a:t>
                      </a:r>
                      <a:r>
                        <a:rPr lang="en-GB" sz="1600" dirty="0" smtClean="0"/>
                        <a:t/>
                      </a:r>
                      <a:br>
                        <a:rPr lang="en-GB" sz="1600" dirty="0" smtClean="0"/>
                      </a:br>
                      <a:r>
                        <a:rPr lang="en-GB" sz="1600" dirty="0" err="1" smtClean="0"/>
                        <a:t>aymara</a:t>
                      </a:r>
                      <a:endParaRPr lang="en-US" sz="16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Nuevo sol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99759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España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/>
                        <a:t>Europa</a:t>
                      </a:r>
                      <a:endParaRPr lang="en-US" sz="1800" dirty="0" smtClean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Madrid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45,000,000</a:t>
                      </a:r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79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85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español</a:t>
                      </a:r>
                      <a:r>
                        <a:rPr lang="en-GB" sz="1200" baseline="0" dirty="0" smtClean="0"/>
                        <a:t> (</a:t>
                      </a:r>
                      <a:r>
                        <a:rPr lang="en-GB" sz="1200" baseline="0" dirty="0" err="1" smtClean="0">
                          <a:solidFill>
                            <a:schemeClr val="tx1"/>
                          </a:solidFill>
                        </a:rPr>
                        <a:t>caste</a:t>
                      </a:r>
                      <a:r>
                        <a:rPr lang="en-GB" sz="1200" baseline="0" dirty="0" err="1" smtClean="0"/>
                        <a:t>llano</a:t>
                      </a:r>
                      <a:r>
                        <a:rPr lang="en-GB" sz="1200" baseline="0" dirty="0" smtClean="0"/>
                        <a:t>), </a:t>
                      </a:r>
                      <a:r>
                        <a:rPr lang="en-GB" sz="1200" baseline="0" dirty="0" err="1" smtClean="0"/>
                        <a:t>catalán</a:t>
                      </a:r>
                      <a:r>
                        <a:rPr lang="en-GB" sz="1200" baseline="0" dirty="0" smtClean="0"/>
                        <a:t>, </a:t>
                      </a:r>
                      <a:r>
                        <a:rPr lang="en-GB" sz="1200" baseline="0" dirty="0" err="1" smtClean="0"/>
                        <a:t>valenciano</a:t>
                      </a:r>
                      <a:r>
                        <a:rPr lang="en-GB" sz="1200" baseline="0" dirty="0" smtClean="0"/>
                        <a:t>, </a:t>
                      </a:r>
                      <a:r>
                        <a:rPr lang="en-GB" sz="1200" baseline="0" dirty="0" err="1" smtClean="0"/>
                        <a:t>gallego</a:t>
                      </a:r>
                      <a:r>
                        <a:rPr lang="en-GB" sz="1200" baseline="0" dirty="0" smtClean="0"/>
                        <a:t>, </a:t>
                      </a:r>
                      <a:r>
                        <a:rPr lang="en-GB" sz="1200" baseline="0" dirty="0" err="1" smtClean="0"/>
                        <a:t>euskera</a:t>
                      </a:r>
                      <a:endParaRPr lang="en-US" sz="12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Euro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108800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/>
                        <a:t>República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Árabe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Saharaui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Democrática</a:t>
                      </a:r>
                      <a:endParaRPr lang="en-US" sz="11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err="1" smtClean="0"/>
                        <a:t>África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El </a:t>
                      </a:r>
                      <a:r>
                        <a:rPr lang="en-GB" sz="1800" dirty="0" err="1" smtClean="0"/>
                        <a:t>Aaiún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394,000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52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56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árabe</a:t>
                      </a:r>
                      <a:r>
                        <a:rPr lang="en-GB" sz="1800" dirty="0" smtClean="0"/>
                        <a:t>, </a:t>
                      </a:r>
                      <a:r>
                        <a:rPr lang="en-GB" sz="1800" dirty="0" err="1" smtClean="0"/>
                        <a:t>español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Peseta Saharawi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7629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Reino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Unido</a:t>
                      </a:r>
                      <a:endParaRPr lang="en-US" sz="12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Europa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Londres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61,000,000</a:t>
                      </a:r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76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81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inglés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Libra </a:t>
                      </a:r>
                      <a:r>
                        <a:rPr lang="en-GB" sz="1800" dirty="0" err="1" smtClean="0"/>
                        <a:t>esterlina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</a:tbl>
          </a:graphicData>
        </a:graphic>
      </p:graphicFrame>
      <p:sp>
        <p:nvSpPr>
          <p:cNvPr id="2123" name="TextBox 2"/>
          <p:cNvSpPr txBox="1">
            <a:spLocks noChangeArrowheads="1"/>
          </p:cNvSpPr>
          <p:nvPr/>
        </p:nvSpPr>
        <p:spPr bwMode="auto">
          <a:xfrm>
            <a:off x="214313" y="0"/>
            <a:ext cx="857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800" b="1"/>
              <a:t>Vamos a comparar 6 países</a:t>
            </a:r>
            <a:endParaRPr lang="en-US" sz="2800" b="1"/>
          </a:p>
        </p:txBody>
      </p:sp>
      <p:pic>
        <p:nvPicPr>
          <p:cNvPr id="2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571625"/>
            <a:ext cx="75406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5" name="Picture 5" descr="Bolivia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428875"/>
            <a:ext cx="731837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6" name="Picture 6" descr="Peru_bande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357563"/>
            <a:ext cx="6588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7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0"/>
            <a:ext cx="666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8" descr="SaharaOccidental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500688"/>
            <a:ext cx="6429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9" descr="ReinoUnido_bandera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215063"/>
            <a:ext cx="8318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696981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+mn-lt"/>
              </a:rPr>
              <a:t>Objetivos</a:t>
            </a:r>
            <a:r>
              <a:rPr lang="en-GB" sz="2800" dirty="0" smtClean="0">
                <a:latin typeface="+mn-lt"/>
              </a:rPr>
              <a:t>:</a:t>
            </a:r>
          </a:p>
          <a:p>
            <a:endParaRPr lang="en-GB" sz="28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800" dirty="0" smtClean="0">
                <a:latin typeface="+mn-lt"/>
              </a:rPr>
              <a:t>Responder a </a:t>
            </a:r>
            <a:r>
              <a:rPr lang="en-GB" sz="2800" dirty="0" err="1" smtClean="0">
                <a:latin typeface="+mn-lt"/>
              </a:rPr>
              <a:t>preguntas</a:t>
            </a:r>
            <a:r>
              <a:rPr lang="en-GB" sz="2800" dirty="0" smtClean="0">
                <a:latin typeface="+mn-lt"/>
              </a:rPr>
              <a:t> </a:t>
            </a:r>
            <a:r>
              <a:rPr lang="en-GB" sz="2800" dirty="0" err="1" smtClean="0">
                <a:latin typeface="+mn-lt"/>
              </a:rPr>
              <a:t>sobre</a:t>
            </a:r>
            <a:r>
              <a:rPr lang="en-GB" sz="2800" dirty="0" smtClean="0">
                <a:latin typeface="+mn-lt"/>
              </a:rPr>
              <a:t> un </a:t>
            </a:r>
            <a:r>
              <a:rPr lang="en-GB" sz="2800" dirty="0" err="1" smtClean="0">
                <a:latin typeface="+mn-lt"/>
              </a:rPr>
              <a:t>país</a:t>
            </a:r>
            <a:endParaRPr lang="en-GB" sz="2800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800" dirty="0" err="1" smtClean="0">
                <a:latin typeface="+mn-lt"/>
              </a:rPr>
              <a:t>Evaluar</a:t>
            </a:r>
            <a:r>
              <a:rPr lang="en-GB" sz="2800" dirty="0" smtClean="0">
                <a:latin typeface="+mn-lt"/>
              </a:rPr>
              <a:t> a los </a:t>
            </a:r>
            <a:r>
              <a:rPr lang="en-GB" sz="2800" dirty="0" err="1" smtClean="0">
                <a:latin typeface="+mn-lt"/>
              </a:rPr>
              <a:t>otros</a:t>
            </a:r>
            <a:r>
              <a:rPr lang="en-GB" sz="2800" dirty="0" smtClean="0">
                <a:latin typeface="+mn-lt"/>
              </a:rPr>
              <a:t> </a:t>
            </a:r>
            <a:r>
              <a:rPr lang="en-GB" sz="2800" dirty="0" err="1" smtClean="0">
                <a:latin typeface="+mn-lt"/>
              </a:rPr>
              <a:t>alumnos</a:t>
            </a:r>
            <a:r>
              <a:rPr lang="en-GB" sz="2800" dirty="0" smtClean="0">
                <a:latin typeface="+mn-lt"/>
              </a:rPr>
              <a:t> y </a:t>
            </a:r>
            <a:r>
              <a:rPr lang="en-GB" sz="2800" dirty="0" err="1" smtClean="0">
                <a:latin typeface="+mn-lt"/>
              </a:rPr>
              <a:t>dar</a:t>
            </a:r>
            <a:r>
              <a:rPr lang="en-GB" sz="2800" dirty="0" smtClean="0">
                <a:latin typeface="+mn-lt"/>
              </a:rPr>
              <a:t> ‘feedbac</a:t>
            </a:r>
            <a:r>
              <a:rPr lang="en-GB" sz="2800" dirty="0" smtClean="0"/>
              <a:t>k’</a:t>
            </a:r>
            <a:endParaRPr lang="en-GB" sz="2800" dirty="0">
              <a:latin typeface="+mn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7895"/>
            <a:ext cx="1406558" cy="87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olivia_bande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041" y="1276149"/>
            <a:ext cx="1365102" cy="93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eru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994" y="519538"/>
            <a:ext cx="1228890" cy="8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ndera-de-espan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30080"/>
            <a:ext cx="1243695" cy="93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SaharaOccidental_bander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43" y="3330080"/>
            <a:ext cx="1468734" cy="97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ReinoUnido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041" y="2969363"/>
            <a:ext cx="1551657" cy="88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75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GB" sz="4800" b="1" dirty="0" err="1" smtClean="0">
                <a:solidFill>
                  <a:schemeClr val="bg1"/>
                </a:solidFill>
              </a:rPr>
              <a:t>Vamos</a:t>
            </a:r>
            <a:r>
              <a:rPr lang="en-GB" sz="4800" b="1" dirty="0" smtClean="0">
                <a:solidFill>
                  <a:schemeClr val="bg1"/>
                </a:solidFill>
              </a:rPr>
              <a:t> a </a:t>
            </a:r>
            <a:r>
              <a:rPr lang="en-GB" sz="4800" b="1" dirty="0" err="1" smtClean="0">
                <a:solidFill>
                  <a:schemeClr val="bg1"/>
                </a:solidFill>
              </a:rPr>
              <a:t>presentar</a:t>
            </a:r>
            <a:r>
              <a:rPr lang="en-GB" sz="4800" b="1" dirty="0" smtClean="0">
                <a:solidFill>
                  <a:schemeClr val="bg1"/>
                </a:solidFill>
              </a:rPr>
              <a:t> los </a:t>
            </a:r>
            <a:r>
              <a:rPr lang="en-GB" sz="4800" b="1" dirty="0" err="1" smtClean="0">
                <a:solidFill>
                  <a:schemeClr val="bg1"/>
                </a:solidFill>
              </a:rPr>
              <a:t>países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/>
          </a:bodyPr>
          <a:lstStyle/>
          <a:p>
            <a:r>
              <a:rPr lang="en-GB" dirty="0" err="1" smtClean="0"/>
              <a:t>Tenéis</a:t>
            </a:r>
            <a:r>
              <a:rPr lang="en-GB" dirty="0" smtClean="0"/>
              <a:t> 8 </a:t>
            </a:r>
            <a:r>
              <a:rPr lang="en-GB" dirty="0" err="1" smtClean="0"/>
              <a:t>minutos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practicar</a:t>
            </a:r>
            <a:endParaRPr lang="en-GB" dirty="0" smtClean="0"/>
          </a:p>
          <a:p>
            <a:r>
              <a:rPr lang="en-GB" dirty="0" err="1" smtClean="0"/>
              <a:t>Yo</a:t>
            </a:r>
            <a:r>
              <a:rPr lang="en-GB" dirty="0" smtClean="0"/>
              <a:t> </a:t>
            </a:r>
            <a:r>
              <a:rPr lang="en-GB" dirty="0" err="1" smtClean="0"/>
              <a:t>voy</a:t>
            </a:r>
            <a:r>
              <a:rPr lang="en-GB" dirty="0" smtClean="0"/>
              <a:t> a </a:t>
            </a:r>
            <a:r>
              <a:rPr lang="en-GB" dirty="0" err="1" smtClean="0"/>
              <a:t>poner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preguntas</a:t>
            </a:r>
            <a:endParaRPr lang="en-GB" dirty="0" smtClean="0"/>
          </a:p>
          <a:p>
            <a:r>
              <a:rPr lang="en-GB" dirty="0" smtClean="0"/>
              <a:t>La </a:t>
            </a:r>
            <a:r>
              <a:rPr lang="en-GB" dirty="0" err="1" smtClean="0"/>
              <a:t>clase</a:t>
            </a:r>
            <a:r>
              <a:rPr lang="en-GB" dirty="0" smtClean="0"/>
              <a:t> </a:t>
            </a:r>
            <a:r>
              <a:rPr lang="en-GB" dirty="0" err="1" smtClean="0"/>
              <a:t>va</a:t>
            </a:r>
            <a:r>
              <a:rPr lang="en-GB" dirty="0" smtClean="0"/>
              <a:t> a </a:t>
            </a:r>
            <a:r>
              <a:rPr lang="en-GB" dirty="0" err="1" smtClean="0"/>
              <a:t>rellenar</a:t>
            </a:r>
            <a:r>
              <a:rPr lang="en-GB" dirty="0" smtClean="0"/>
              <a:t> los </a:t>
            </a:r>
            <a:r>
              <a:rPr lang="en-GB" dirty="0" err="1" smtClean="0"/>
              <a:t>huecos</a:t>
            </a:r>
            <a:r>
              <a:rPr lang="en-GB" dirty="0" smtClean="0"/>
              <a:t> en la </a:t>
            </a:r>
            <a:r>
              <a:rPr lang="en-GB" dirty="0" err="1" smtClean="0"/>
              <a:t>tabla</a:t>
            </a:r>
            <a:endParaRPr lang="en-GB" dirty="0" smtClean="0"/>
          </a:p>
          <a:p>
            <a:r>
              <a:rPr lang="en-GB" dirty="0" smtClean="0"/>
              <a:t>La </a:t>
            </a:r>
            <a:r>
              <a:rPr lang="en-GB" dirty="0" err="1" smtClean="0"/>
              <a:t>clase</a:t>
            </a:r>
            <a:r>
              <a:rPr lang="en-GB" dirty="0" smtClean="0"/>
              <a:t> </a:t>
            </a:r>
            <a:r>
              <a:rPr lang="en-GB" dirty="0" err="1" smtClean="0"/>
              <a:t>va</a:t>
            </a:r>
            <a:r>
              <a:rPr lang="en-GB" dirty="0" smtClean="0"/>
              <a:t> a </a:t>
            </a:r>
            <a:r>
              <a:rPr lang="en-GB" dirty="0" err="1" smtClean="0"/>
              <a:t>indicar</a:t>
            </a:r>
            <a:r>
              <a:rPr lang="en-GB" dirty="0"/>
              <a:t> 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tal</a:t>
            </a:r>
            <a:r>
              <a:rPr lang="en-GB" dirty="0" smtClean="0"/>
              <a:t>..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18796"/>
              </p:ext>
            </p:extLst>
          </p:nvPr>
        </p:nvGraphicFramePr>
        <p:xfrm>
          <a:off x="179512" y="4005064"/>
          <a:ext cx="864096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1"/>
                <a:gridCol w="1800200"/>
                <a:gridCol w="1890210"/>
                <a:gridCol w="1440159"/>
              </a:tblGrid>
              <a:tr h="37084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casi</a:t>
                      </a:r>
                      <a:r>
                        <a:rPr lang="en-GB" sz="1600" dirty="0" smtClean="0"/>
                        <a:t> 100% </a:t>
                      </a:r>
                      <a:r>
                        <a:rPr lang="en-GB" sz="1600" dirty="0" err="1" smtClean="0"/>
                        <a:t>correcto</a:t>
                      </a:r>
                      <a:r>
                        <a:rPr lang="en-GB" sz="1600" dirty="0" smtClean="0"/>
                        <a:t> / </a:t>
                      </a:r>
                      <a:r>
                        <a:rPr lang="en-GB" sz="1600" dirty="0" err="1" smtClean="0"/>
                        <a:t>muy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buen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esfuerzo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bastante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bien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smtClean="0"/>
                        <a:t>–</a:t>
                      </a:r>
                      <a:r>
                        <a:rPr lang="en-GB" sz="2000" dirty="0" err="1" smtClean="0">
                          <a:solidFill>
                            <a:schemeClr val="tx1"/>
                          </a:solidFill>
                        </a:rPr>
                        <a:t>algunos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errores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se </a:t>
                      </a:r>
                      <a:r>
                        <a:rPr lang="en-GB" sz="2000" dirty="0" err="1" smtClean="0"/>
                        <a:t>debe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mejorar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la </a:t>
                      </a:r>
                      <a:r>
                        <a:rPr lang="en-GB" sz="2000" dirty="0" err="1" smtClean="0"/>
                        <a:t>información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la </a:t>
                      </a:r>
                      <a:r>
                        <a:rPr lang="en-GB" sz="2000" dirty="0" err="1" smtClean="0"/>
                        <a:t>pronunciación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la </a:t>
                      </a:r>
                      <a:r>
                        <a:rPr lang="en-GB" sz="1600" dirty="0" err="1" smtClean="0"/>
                        <a:t>presentación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auditiva</a:t>
                      </a:r>
                      <a:r>
                        <a:rPr lang="en-GB" sz="1600" baseline="0" dirty="0" smtClean="0"/>
                        <a:t> (</a:t>
                      </a:r>
                      <a:r>
                        <a:rPr lang="en-GB" sz="1600" baseline="0" dirty="0" err="1" smtClean="0"/>
                        <a:t>voz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alta</a:t>
                      </a:r>
                      <a:r>
                        <a:rPr lang="en-GB" sz="1600" baseline="0" dirty="0" smtClean="0"/>
                        <a:t>,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mirando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GB" sz="1600" baseline="0" dirty="0" smtClean="0"/>
                        <a:t>la </a:t>
                      </a:r>
                      <a:r>
                        <a:rPr lang="en-GB" sz="1600" baseline="0" dirty="0" err="1" smtClean="0"/>
                        <a:t>clase</a:t>
                      </a:r>
                      <a:r>
                        <a:rPr lang="en-GB" sz="1600" baseline="0" dirty="0" smtClean="0"/>
                        <a:t>, etc..)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629015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¡Y la </a:t>
            </a:r>
            <a:r>
              <a:rPr lang="en-GB" sz="2800" dirty="0" err="1" smtClean="0"/>
              <a:t>clase</a:t>
            </a:r>
            <a:r>
              <a:rPr lang="en-GB" sz="2800" dirty="0" smtClean="0"/>
              <a:t> </a:t>
            </a:r>
            <a:r>
              <a:rPr lang="en-GB" sz="2800" dirty="0" err="1" smtClean="0"/>
              <a:t>va</a:t>
            </a:r>
            <a:r>
              <a:rPr lang="en-GB" sz="2800" dirty="0" smtClean="0"/>
              <a:t> a </a:t>
            </a:r>
            <a:r>
              <a:rPr lang="en-GB" sz="2800" dirty="0" err="1" smtClean="0"/>
              <a:t>dar</a:t>
            </a:r>
            <a:r>
              <a:rPr lang="en-GB" sz="2800" dirty="0" smtClean="0"/>
              <a:t> </a:t>
            </a:r>
            <a:r>
              <a:rPr lang="en-GB" sz="2800" dirty="0" err="1" smtClean="0"/>
              <a:t>razones</a:t>
            </a:r>
            <a:r>
              <a:rPr lang="en-GB" sz="2800" dirty="0" smtClean="0"/>
              <a:t>!  ‘</a:t>
            </a:r>
            <a:r>
              <a:rPr lang="en-GB" sz="2800" dirty="0" err="1" smtClean="0"/>
              <a:t>porque</a:t>
            </a:r>
            <a:r>
              <a:rPr lang="en-GB" sz="2800" dirty="0" smtClean="0"/>
              <a:t>’….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84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284743"/>
              </p:ext>
            </p:extLst>
          </p:nvPr>
        </p:nvGraphicFramePr>
        <p:xfrm>
          <a:off x="357188" y="500063"/>
          <a:ext cx="8429625" cy="626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703"/>
                <a:gridCol w="1053703"/>
                <a:gridCol w="1053703"/>
                <a:gridCol w="1053703"/>
                <a:gridCol w="785810"/>
                <a:gridCol w="857250"/>
                <a:gridCol w="1518050"/>
                <a:gridCol w="1053703"/>
              </a:tblGrid>
              <a:tr h="69664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País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/>
                        <a:t>Continente</a:t>
                      </a:r>
                      <a:endParaRPr lang="en-US" sz="14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Capital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err="1" smtClean="0"/>
                        <a:t>Población</a:t>
                      </a:r>
                      <a:endParaRPr lang="en-US" sz="1600" b="1" dirty="0" smtClean="0"/>
                    </a:p>
                    <a:p>
                      <a:pPr algn="ctr"/>
                      <a:endParaRPr lang="en-US" sz="1800" b="1" dirty="0"/>
                    </a:p>
                  </a:txBody>
                  <a:tcPr marL="91439" marR="91439" marT="45725" marB="457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/>
                        <a:t>Expectativa</a:t>
                      </a:r>
                      <a:r>
                        <a:rPr lang="en-GB" sz="1400" b="1" baseline="0" dirty="0" smtClean="0"/>
                        <a:t> de </a:t>
                      </a:r>
                      <a:r>
                        <a:rPr lang="en-GB" sz="1400" b="1" baseline="0" dirty="0" err="1" smtClean="0"/>
                        <a:t>vida</a:t>
                      </a:r>
                      <a:r>
                        <a:rPr lang="en-GB" sz="1400" b="1" baseline="0" dirty="0" smtClean="0"/>
                        <a:t/>
                      </a:r>
                      <a:br>
                        <a:rPr lang="en-GB" sz="1400" b="1" baseline="0" dirty="0" smtClean="0"/>
                      </a:br>
                      <a:r>
                        <a:rPr lang="en-GB" sz="1400" b="1" baseline="0" dirty="0" smtClean="0"/>
                        <a:t>Hombres / </a:t>
                      </a:r>
                      <a:r>
                        <a:rPr lang="en-GB" sz="1400" b="1" baseline="0" dirty="0" err="1" smtClean="0"/>
                        <a:t>Mujeres</a:t>
                      </a:r>
                      <a:endParaRPr lang="en-US" sz="1400" b="1" dirty="0"/>
                    </a:p>
                  </a:txBody>
                  <a:tcPr marL="91439" marR="91439"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/>
                        <a:t>Idiomas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/>
                        <a:t>Moneda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</a:tr>
              <a:tr h="9144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Andorra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9128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Bolivia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89172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Perú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99759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España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108800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/>
                        <a:t>República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Árabe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Saharaui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Democrática</a:t>
                      </a:r>
                      <a:endParaRPr lang="en-US" sz="11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7629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Reino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Unido</a:t>
                      </a:r>
                      <a:endParaRPr lang="en-US" sz="12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</a:tbl>
          </a:graphicData>
        </a:graphic>
      </p:graphicFrame>
      <p:sp>
        <p:nvSpPr>
          <p:cNvPr id="2123" name="TextBox 2"/>
          <p:cNvSpPr txBox="1">
            <a:spLocks noChangeArrowheads="1"/>
          </p:cNvSpPr>
          <p:nvPr/>
        </p:nvSpPr>
        <p:spPr bwMode="auto">
          <a:xfrm>
            <a:off x="214313" y="0"/>
            <a:ext cx="857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800" b="1"/>
              <a:t>Vamos a comparar 6 países</a:t>
            </a:r>
            <a:endParaRPr lang="en-US" sz="2800" b="1"/>
          </a:p>
        </p:txBody>
      </p:sp>
      <p:pic>
        <p:nvPicPr>
          <p:cNvPr id="2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571625"/>
            <a:ext cx="75406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5" name="Picture 5" descr="Bolivia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428875"/>
            <a:ext cx="731837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6" name="Picture 6" descr="Peru_bande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357563"/>
            <a:ext cx="6588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7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0"/>
            <a:ext cx="666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8" descr="SaharaOccidental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500688"/>
            <a:ext cx="6429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9" descr="ReinoUnido_bandera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215063"/>
            <a:ext cx="8318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5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:\Resources\Development\NewSecCurricDevelopment\Describing pictures\quest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357313"/>
            <a:ext cx="3024187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85750" y="285750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¿Qué colores tiene la bandera?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85750" y="928688"/>
            <a:ext cx="5214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¿En qué continente está?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285750" y="1609725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¿Con qué países limita?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285750" y="2357438"/>
            <a:ext cx="5214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¿Cuántos habitantes hay/tiene?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3" name="TextBox 3"/>
          <p:cNvSpPr txBox="1">
            <a:spLocks noChangeArrowheads="1"/>
          </p:cNvSpPr>
          <p:nvPr/>
        </p:nvSpPr>
        <p:spPr bwMode="auto">
          <a:xfrm>
            <a:off x="285750" y="3143250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¿Cuál es la capital?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285750" y="3857625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¿Qué idiomas hablan?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285750" y="4572000"/>
            <a:ext cx="5214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¿Cuál es la expectativa de vida para los hombres/ para las mujeres?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6" name="TextBox 3"/>
          <p:cNvSpPr txBox="1">
            <a:spLocks noChangeArrowheads="1"/>
          </p:cNvSpPr>
          <p:nvPr/>
        </p:nvSpPr>
        <p:spPr bwMode="auto">
          <a:xfrm>
            <a:off x="357188" y="5643563"/>
            <a:ext cx="6072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¿Cómo se llama la moneda de este país?</a:t>
            </a:r>
            <a:endParaRPr lang="en-US" sz="24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357438"/>
            <a:ext cx="31432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71500"/>
            <a:ext cx="235743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714750" y="214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2214563" y="3786188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2071688" y="5857875"/>
            <a:ext cx="207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3082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bulle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143375"/>
            <a:ext cx="1171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86375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3087" name="Picture 14" descr="Europa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14375"/>
            <a:ext cx="25288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87 años / 81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89" name="TextBox 8"/>
          <p:cNvSpPr txBox="1">
            <a:spLocks noChangeArrowheads="1"/>
          </p:cNvSpPr>
          <p:nvPr/>
        </p:nvSpPr>
        <p:spPr bwMode="auto">
          <a:xfrm>
            <a:off x="571500" y="3071813"/>
            <a:ext cx="2071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Catalán</a:t>
            </a:r>
            <a:br>
              <a:rPr lang="en-GB" sz="2400" b="1">
                <a:latin typeface="Calibri" pitchFamily="34" charset="0"/>
              </a:rPr>
            </a:br>
            <a:r>
              <a:rPr lang="en-GB" sz="2400" b="1">
                <a:latin typeface="Calibri" pitchFamily="34" charset="0"/>
              </a:rPr>
              <a:t>Español</a:t>
            </a:r>
            <a:br>
              <a:rPr lang="en-GB" sz="2400" b="1">
                <a:latin typeface="Calibri" pitchFamily="34" charset="0"/>
              </a:rPr>
            </a:br>
            <a:r>
              <a:rPr lang="en-GB" sz="2400" b="1">
                <a:latin typeface="Calibri" pitchFamily="34" charset="0"/>
              </a:rPr>
              <a:t>Francés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90" name="TextBox 5"/>
          <p:cNvSpPr txBox="1">
            <a:spLocks noChangeArrowheads="1"/>
          </p:cNvSpPr>
          <p:nvPr/>
        </p:nvSpPr>
        <p:spPr bwMode="auto">
          <a:xfrm>
            <a:off x="2071688" y="6215063"/>
            <a:ext cx="5643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82,000 (ochenta y dos mil habitantes)</a:t>
            </a:r>
            <a:endParaRPr lang="en-US" sz="24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" descr="Bolivia_Map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286000"/>
            <a:ext cx="31242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3571875" y="14287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2357438" y="3571875"/>
            <a:ext cx="207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8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5129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32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69 años / 64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71500" y="3071813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+mn-lt"/>
              </a:rPr>
              <a:t>Español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Quechua</a:t>
            </a:r>
            <a:br>
              <a:rPr lang="en-GB" sz="2400" b="1" dirty="0">
                <a:latin typeface="+mn-lt"/>
              </a:rPr>
            </a:br>
            <a:r>
              <a:rPr lang="en-GB" sz="2400" b="1" dirty="0" err="1">
                <a:latin typeface="+mn-lt"/>
              </a:rPr>
              <a:t>Aymara</a:t>
            </a:r>
            <a:endParaRPr lang="en-US" sz="2400" b="1" dirty="0">
              <a:latin typeface="+mn-lt"/>
            </a:endParaRPr>
          </a:p>
        </p:txBody>
      </p:sp>
      <p:sp>
        <p:nvSpPr>
          <p:cNvPr id="5134" name="TextBox 5"/>
          <p:cNvSpPr txBox="1">
            <a:spLocks noChangeArrowheads="1"/>
          </p:cNvSpPr>
          <p:nvPr/>
        </p:nvSpPr>
        <p:spPr bwMode="auto">
          <a:xfrm>
            <a:off x="0" y="62150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Calibri" pitchFamily="34" charset="0"/>
              </a:rPr>
              <a:t>9,248,000 </a:t>
            </a:r>
            <a:r>
              <a:rPr lang="en-GB" sz="2000" b="1" dirty="0">
                <a:latin typeface="Calibri" pitchFamily="34" charset="0"/>
              </a:rPr>
              <a:t>(</a:t>
            </a:r>
            <a:r>
              <a:rPr lang="en-GB" sz="2000" b="1" dirty="0" err="1">
                <a:latin typeface="Calibri" pitchFamily="34" charset="0"/>
              </a:rPr>
              <a:t>nueve</a:t>
            </a:r>
            <a:r>
              <a:rPr lang="en-GB" sz="2000" b="1" dirty="0">
                <a:latin typeface="Calibri" pitchFamily="34" charset="0"/>
              </a:rPr>
              <a:t> </a:t>
            </a:r>
            <a:r>
              <a:rPr lang="en-GB" sz="2000" b="1" dirty="0" err="1">
                <a:latin typeface="Calibri" pitchFamily="34" charset="0"/>
              </a:rPr>
              <a:t>millones</a:t>
            </a:r>
            <a:r>
              <a:rPr lang="en-GB" sz="2000" b="1" dirty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doscientos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>
                <a:latin typeface="Calibri" pitchFamily="34" charset="0"/>
              </a:rPr>
              <a:t>cuarenta</a:t>
            </a:r>
            <a:r>
              <a:rPr lang="en-GB" sz="2000" b="1" dirty="0">
                <a:latin typeface="Calibri" pitchFamily="34" charset="0"/>
              </a:rPr>
              <a:t> y </a:t>
            </a:r>
            <a:r>
              <a:rPr lang="en-GB" sz="2000" b="1" dirty="0" err="1">
                <a:latin typeface="Calibri" pitchFamily="34" charset="0"/>
              </a:rPr>
              <a:t>ocho</a:t>
            </a:r>
            <a:r>
              <a:rPr lang="en-GB" sz="2000" b="1" dirty="0">
                <a:latin typeface="Calibri" pitchFamily="34" charset="0"/>
              </a:rPr>
              <a:t> mil </a:t>
            </a:r>
            <a:r>
              <a:rPr lang="en-GB" sz="2000" b="1" dirty="0" err="1">
                <a:latin typeface="Calibri" pitchFamily="34" charset="0"/>
              </a:rPr>
              <a:t>habitantes</a:t>
            </a:r>
            <a:r>
              <a:rPr lang="en-GB" sz="2000" b="1" dirty="0">
                <a:latin typeface="Calibri" pitchFamily="34" charset="0"/>
              </a:rPr>
              <a:t>)</a:t>
            </a:r>
            <a:endParaRPr lang="en-US" sz="2400" b="1" dirty="0">
              <a:latin typeface="Calibri" pitchFamily="34" charset="0"/>
            </a:endParaRPr>
          </a:p>
        </p:txBody>
      </p:sp>
      <p:pic>
        <p:nvPicPr>
          <p:cNvPr id="5135" name="Picture 18" descr="Bolivia_bander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500063"/>
            <a:ext cx="2214562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9" descr="Sudameric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642938"/>
            <a:ext cx="2633663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2" descr="Boliviano_(reverso)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43375"/>
            <a:ext cx="1347788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6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3" descr="Peru_Map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214563"/>
            <a:ext cx="2952750" cy="318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571875" y="14287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143250" y="42529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6153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56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72 años / 69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71500" y="3071813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+mn-lt"/>
              </a:rPr>
              <a:t>Español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Quechua</a:t>
            </a:r>
            <a:br>
              <a:rPr lang="en-GB" sz="2400" b="1" dirty="0">
                <a:latin typeface="+mn-lt"/>
              </a:rPr>
            </a:br>
            <a:r>
              <a:rPr lang="en-GB" sz="2400" b="1" dirty="0" err="1">
                <a:latin typeface="+mn-lt"/>
              </a:rPr>
              <a:t>Aymara</a:t>
            </a:r>
            <a:endParaRPr lang="en-US" sz="2400" b="1" dirty="0">
              <a:latin typeface="+mn-lt"/>
            </a:endParaRPr>
          </a:p>
        </p:txBody>
      </p:sp>
      <p:sp>
        <p:nvSpPr>
          <p:cNvPr id="6158" name="TextBox 5"/>
          <p:cNvSpPr txBox="1">
            <a:spLocks noChangeArrowheads="1"/>
          </p:cNvSpPr>
          <p:nvPr/>
        </p:nvSpPr>
        <p:spPr bwMode="auto">
          <a:xfrm>
            <a:off x="0" y="62531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29,181,000 </a:t>
            </a:r>
            <a:r>
              <a:rPr lang="en-GB" sz="2000" b="1">
                <a:latin typeface="Calibri" pitchFamily="34" charset="0"/>
              </a:rPr>
              <a:t>(veintinueve millones ciento ochenta y un mil habitantes)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6159" name="Picture 19" descr="Sudameric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642938"/>
            <a:ext cx="2633663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21" descr="Peru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71500"/>
            <a:ext cx="1876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24" descr="NuevoSol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071938"/>
            <a:ext cx="13652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3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5" descr="Espana_Map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14563"/>
            <a:ext cx="3133725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3786188" y="2143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 dirty="0" err="1">
                <a:latin typeface="Calibri" pitchFamily="34" charset="0"/>
              </a:rPr>
              <a:t>Continente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3214688" y="3714750"/>
            <a:ext cx="207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7177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0"/>
            <a:ext cx="334962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80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85 años / 79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00063" y="3214688"/>
            <a:ext cx="2428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 err="1">
                <a:latin typeface="+mn-lt"/>
              </a:rPr>
              <a:t>Español</a:t>
            </a:r>
            <a:r>
              <a:rPr lang="en-GB" sz="2000" b="1" dirty="0">
                <a:latin typeface="+mn-lt"/>
              </a:rPr>
              <a:t> (</a:t>
            </a:r>
            <a:r>
              <a:rPr lang="en-GB" sz="2000" b="1" dirty="0" err="1">
                <a:latin typeface="+mn-lt"/>
              </a:rPr>
              <a:t>Castellano</a:t>
            </a:r>
            <a:r>
              <a:rPr lang="en-GB" sz="2000" b="1" dirty="0">
                <a:latin typeface="+mn-lt"/>
              </a:rPr>
              <a:t>), </a:t>
            </a:r>
            <a:r>
              <a:rPr lang="en-GB" sz="2000" b="1" dirty="0" err="1">
                <a:latin typeface="+mn-lt"/>
              </a:rPr>
              <a:t>Catalán</a:t>
            </a:r>
            <a:r>
              <a:rPr lang="en-GB" sz="2000" b="1" dirty="0">
                <a:latin typeface="+mn-lt"/>
              </a:rPr>
              <a:t>, </a:t>
            </a:r>
            <a:r>
              <a:rPr lang="en-GB" sz="2000" b="1" dirty="0" err="1">
                <a:latin typeface="+mn-lt"/>
              </a:rPr>
              <a:t>Valenciano</a:t>
            </a:r>
            <a:r>
              <a:rPr lang="en-GB" sz="2000" b="1" dirty="0">
                <a:latin typeface="+mn-lt"/>
              </a:rPr>
              <a:t>, </a:t>
            </a:r>
            <a:r>
              <a:rPr lang="en-GB" sz="2000" b="1" dirty="0" err="1">
                <a:latin typeface="+mn-lt"/>
              </a:rPr>
              <a:t>Gallego</a:t>
            </a:r>
            <a:r>
              <a:rPr lang="en-GB" sz="2000" b="1" dirty="0">
                <a:latin typeface="+mn-lt"/>
              </a:rPr>
              <a:t>, </a:t>
            </a:r>
            <a:r>
              <a:rPr lang="en-GB" sz="2000" b="1" dirty="0" err="1">
                <a:latin typeface="+mn-lt"/>
              </a:rPr>
              <a:t>Euskera</a:t>
            </a:r>
            <a:endParaRPr lang="en-US" sz="2000" b="1" dirty="0">
              <a:latin typeface="+mn-lt"/>
            </a:endParaRPr>
          </a:p>
        </p:txBody>
      </p:sp>
      <p:sp>
        <p:nvSpPr>
          <p:cNvPr id="7182" name="TextBox 5"/>
          <p:cNvSpPr txBox="1">
            <a:spLocks noChangeArrowheads="1"/>
          </p:cNvSpPr>
          <p:nvPr/>
        </p:nvSpPr>
        <p:spPr bwMode="auto">
          <a:xfrm>
            <a:off x="357188" y="60007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45,000,000 </a:t>
            </a:r>
            <a:r>
              <a:rPr lang="en-GB" sz="2000" b="1">
                <a:latin typeface="Calibri" pitchFamily="34" charset="0"/>
              </a:rPr>
              <a:t>(cuarenta y cinco millones de habitantes)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7183" name="Picture 18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64293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143375"/>
            <a:ext cx="1171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22" descr="Europa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714375"/>
            <a:ext cx="25288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0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585</Words>
  <Application>Microsoft Office PowerPoint</Application>
  <PresentationFormat>On-screen Show (4:3)</PresentationFormat>
  <Paragraphs>183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Información sobre países</vt:lpstr>
      <vt:lpstr>PowerPoint Presentation</vt:lpstr>
      <vt:lpstr>Vamos a presentar los países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Profiles de países</dc:title>
  <dc:creator> </dc:creator>
  <cp:lastModifiedBy> </cp:lastModifiedBy>
  <cp:revision>7</cp:revision>
  <dcterms:created xsi:type="dcterms:W3CDTF">2011-07-17T07:09:43Z</dcterms:created>
  <dcterms:modified xsi:type="dcterms:W3CDTF">2011-09-02T19:03:41Z</dcterms:modified>
</cp:coreProperties>
</file>