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3" r:id="rId2"/>
    <p:sldId id="270" r:id="rId3"/>
    <p:sldId id="274" r:id="rId4"/>
    <p:sldId id="261" r:id="rId5"/>
    <p:sldId id="263" r:id="rId6"/>
    <p:sldId id="276" r:id="rId7"/>
    <p:sldId id="277" r:id="rId8"/>
    <p:sldId id="278" r:id="rId9"/>
    <p:sldId id="279" r:id="rId10"/>
    <p:sldId id="282" r:id="rId11"/>
    <p:sldId id="281" r:id="rId12"/>
    <p:sldId id="258" r:id="rId13"/>
    <p:sldId id="271" r:id="rId14"/>
    <p:sldId id="27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554" autoAdjust="0"/>
  </p:normalViewPr>
  <p:slideViewPr>
    <p:cSldViewPr>
      <p:cViewPr varScale="1">
        <p:scale>
          <a:sx n="47" d="100"/>
          <a:sy n="47" d="100"/>
        </p:scale>
        <p:origin x="-117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74B1C8-5501-4D97-B686-667DCFD04A10}" type="datetimeFigureOut">
              <a:rPr lang="en-GB" smtClean="0"/>
              <a:t>02/09/2011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8D4C17-AA35-4ABB-97F3-56462C31DE30}" type="slidenum">
              <a:rPr lang="en-GB" smtClean="0"/>
              <a:t>‹#›</a:t>
            </a:fld>
            <a:endParaRPr lang="en-GB"/>
          </a:p>
        </p:txBody>
      </p:sp>
    </p:spTree>
    <p:extLst>
      <p:ext uri="{BB962C8B-B14F-4D97-AF65-F5344CB8AC3E}">
        <p14:creationId xmlns:p14="http://schemas.microsoft.com/office/powerpoint/2010/main" val="209389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Use this slide to elicit prior knowledge in Spanish.</a:t>
            </a:r>
          </a:p>
          <a:p>
            <a:r>
              <a:rPr lang="en-GB" dirty="0" smtClean="0"/>
              <a:t>See which countries they can</a:t>
            </a:r>
            <a:r>
              <a:rPr lang="en-GB" baseline="0" dirty="0" smtClean="0"/>
              <a:t> recognise.  </a:t>
            </a:r>
            <a:br>
              <a:rPr lang="en-GB" baseline="0" dirty="0" smtClean="0"/>
            </a:br>
            <a:r>
              <a:rPr lang="en-GB" baseline="0" dirty="0" smtClean="0"/>
              <a:t>See if they can tell you the continents.</a:t>
            </a:r>
            <a:br>
              <a:rPr lang="en-GB" baseline="0" dirty="0" smtClean="0"/>
            </a:br>
            <a:r>
              <a:rPr lang="en-GB" baseline="0" dirty="0" smtClean="0"/>
              <a:t>Ask what languages they speak there.  </a:t>
            </a:r>
            <a:br>
              <a:rPr lang="en-GB" baseline="0" dirty="0" smtClean="0"/>
            </a:br>
            <a:r>
              <a:rPr lang="en-GB" baseline="0" dirty="0" smtClean="0"/>
              <a:t/>
            </a:r>
            <a:br>
              <a:rPr lang="en-GB" baseline="0" dirty="0" smtClean="0"/>
            </a:br>
            <a:r>
              <a:rPr lang="en-GB" baseline="0" dirty="0" smtClean="0"/>
              <a:t/>
            </a:r>
            <a:br>
              <a:rPr lang="en-GB" baseline="0" dirty="0" smtClean="0"/>
            </a:b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1</a:t>
            </a:fld>
            <a:endParaRPr lang="en-US"/>
          </a:p>
        </p:txBody>
      </p:sp>
    </p:spTree>
    <p:extLst>
      <p:ext uri="{BB962C8B-B14F-4D97-AF65-F5344CB8AC3E}">
        <p14:creationId xmlns:p14="http://schemas.microsoft.com/office/powerpoint/2010/main" val="3465143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Slide for them to make</a:t>
            </a:r>
            <a:r>
              <a:rPr lang="en-GB" baseline="0" dirty="0" smtClean="0"/>
              <a:t> sure they have the correct information on each country.  They will need this for comparisons in the next lessons so ask them to check before the end of the lesson that they have this complete and correct.</a:t>
            </a:r>
            <a:br>
              <a:rPr lang="en-GB" baseline="0" dirty="0" smtClean="0"/>
            </a:br>
            <a:r>
              <a:rPr lang="en-GB" baseline="0" dirty="0" smtClean="0"/>
              <a:t/>
            </a:r>
            <a:br>
              <a:rPr lang="en-GB" baseline="0" dirty="0" smtClean="0"/>
            </a:br>
            <a:r>
              <a:rPr lang="en-GB" baseline="0" dirty="0" smtClean="0"/>
              <a:t>If you allow 5 x minutes per group + 1 x minute or so for oral feedback comments and a little time at the end for them to ensure that they have this sheet correct and in their books, that will be all you can manage in this lesson I think!</a:t>
            </a: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12</a:t>
            </a:fld>
            <a:endParaRPr lang="en-US"/>
          </a:p>
        </p:txBody>
      </p:sp>
    </p:spTree>
    <p:extLst>
      <p:ext uri="{BB962C8B-B14F-4D97-AF65-F5344CB8AC3E}">
        <p14:creationId xmlns:p14="http://schemas.microsoft.com/office/powerpoint/2010/main" val="2322884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Print slides</a:t>
            </a:r>
            <a:r>
              <a:rPr lang="en-GB" baseline="0" dirty="0" smtClean="0"/>
              <a:t> 13 and 14 and reduce to A4 for feedback.</a:t>
            </a:r>
            <a:endParaRPr lang="en-GB" dirty="0"/>
          </a:p>
        </p:txBody>
      </p:sp>
      <p:sp>
        <p:nvSpPr>
          <p:cNvPr id="4" name="Slide Number Placeholder 3"/>
          <p:cNvSpPr>
            <a:spLocks noGrp="1"/>
          </p:cNvSpPr>
          <p:nvPr>
            <p:ph type="sldNum" sz="quarter" idx="10"/>
          </p:nvPr>
        </p:nvSpPr>
        <p:spPr/>
        <p:txBody>
          <a:bodyPr/>
          <a:lstStyle/>
          <a:p>
            <a:fld id="{1C8D4C17-AA35-4ABB-97F3-56462C31DE30}" type="slidenum">
              <a:rPr lang="en-GB" smtClean="0"/>
              <a:t>13</a:t>
            </a:fld>
            <a:endParaRPr lang="en-GB"/>
          </a:p>
        </p:txBody>
      </p:sp>
    </p:spTree>
    <p:extLst>
      <p:ext uri="{BB962C8B-B14F-4D97-AF65-F5344CB8AC3E}">
        <p14:creationId xmlns:p14="http://schemas.microsoft.com/office/powerpoint/2010/main" val="4269652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Print slides</a:t>
            </a:r>
            <a:r>
              <a:rPr lang="en-GB" baseline="0" dirty="0" smtClean="0"/>
              <a:t> 13 and 14 and reduce to A4 for feedback.</a:t>
            </a:r>
            <a:endParaRPr lang="en-GB" dirty="0"/>
          </a:p>
        </p:txBody>
      </p:sp>
      <p:sp>
        <p:nvSpPr>
          <p:cNvPr id="4" name="Slide Number Placeholder 3"/>
          <p:cNvSpPr>
            <a:spLocks noGrp="1"/>
          </p:cNvSpPr>
          <p:nvPr>
            <p:ph type="sldNum" sz="quarter" idx="10"/>
          </p:nvPr>
        </p:nvSpPr>
        <p:spPr/>
        <p:txBody>
          <a:bodyPr/>
          <a:lstStyle/>
          <a:p>
            <a:fld id="{1C8D4C17-AA35-4ABB-97F3-56462C31DE30}" type="slidenum">
              <a:rPr lang="en-GB" smtClean="0"/>
              <a:t>14</a:t>
            </a:fld>
            <a:endParaRPr lang="en-GB"/>
          </a:p>
        </p:txBody>
      </p:sp>
    </p:spTree>
    <p:extLst>
      <p:ext uri="{BB962C8B-B14F-4D97-AF65-F5344CB8AC3E}">
        <p14:creationId xmlns:p14="http://schemas.microsoft.com/office/powerpoint/2010/main" val="4269652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class can fill in the information as the students are talking.  They will have the country slide as support whilst</a:t>
            </a:r>
            <a:r>
              <a:rPr lang="en-GB" baseline="0" dirty="0" smtClean="0"/>
              <a:t> the students are talking so they will need to listen to check whether what they say is correct.</a:t>
            </a: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4</a:t>
            </a:fld>
            <a:endParaRPr lang="en-US"/>
          </a:p>
        </p:txBody>
      </p:sp>
    </p:spTree>
    <p:extLst>
      <p:ext uri="{BB962C8B-B14F-4D97-AF65-F5344CB8AC3E}">
        <p14:creationId xmlns:p14="http://schemas.microsoft.com/office/powerpoint/2010/main" val="2322884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Questions teacher will ask.  Depending on the group – these</a:t>
            </a:r>
            <a:r>
              <a:rPr lang="en-GB" baseline="0" dirty="0" smtClean="0"/>
              <a:t> could be jumbled up.</a:t>
            </a: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5</a:t>
            </a:fld>
            <a:endParaRPr lang="en-US"/>
          </a:p>
        </p:txBody>
      </p:sp>
    </p:spTree>
    <p:extLst>
      <p:ext uri="{BB962C8B-B14F-4D97-AF65-F5344CB8AC3E}">
        <p14:creationId xmlns:p14="http://schemas.microsoft.com/office/powerpoint/2010/main" val="636841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US" dirty="0" smtClean="0"/>
              <a:t>http://www.google.co.uk/imgres?imgurl=http://www.worldflags.es/ampliaciones/448aANDORRA.jpg&amp;imgrefurl=http://www.worldflags.es/en/cart.php%3Faction%3Ddetalle%26idp%3D448%26idSEC%3D1%26categoria%3D3%26subcategoria%3D19%26inicio%3D0&amp;h=250&amp;w=400&amp;sz=25&amp;tbnid=6Nj4-wAy_zzuLM:&amp;tbnh=78&amp;tbnw=124&amp;prev=/images%3Fq%3DAndorra%2Bbandera&amp;zoom=1&amp;q=Andorra+bandera&amp;hl=en&amp;usg=__IjD0kEkZst5YXSs8PscPxKYxXKE=&amp;sa=X&amp;ei=PyZiTZPcNNC48gP2v4jyCA&amp;ved=0CD8Q9QEwBw </a:t>
            </a:r>
          </a:p>
          <a:p>
            <a:pPr eaLnBrk="1" fontAlgn="auto" hangingPunct="1">
              <a:spcBef>
                <a:spcPts val="0"/>
              </a:spcBef>
              <a:spcAft>
                <a:spcPts val="0"/>
              </a:spcAft>
              <a:defRPr/>
            </a:pPr>
            <a:endParaRPr lang="en-GB" dirty="0" smtClean="0"/>
          </a:p>
          <a:p>
            <a:pPr eaLnBrk="1" fontAlgn="auto" hangingPunct="1">
              <a:spcBef>
                <a:spcPts val="0"/>
              </a:spcBef>
              <a:spcAft>
                <a:spcPts val="0"/>
              </a:spcAft>
              <a:defRPr/>
            </a:pPr>
            <a:r>
              <a:rPr lang="en-US" dirty="0" smtClean="0"/>
              <a:t>http://www.google.co.uk/imgres?imgurl=http://upload.wikimedia.org/wikipedia/commons/9/94/Andorra_mapa.png&amp;imgrefurl=http://commons.wikimedia.org/wiki/File:Andorra_mapa.png&amp;h=355&amp;w=330&amp;sz=7&amp;tbnid=5AkzwUPln68KgM:&amp;tbnh=121&amp;tbnw=112&amp;prev=/images%3Fq%3Dandorra%2Bmapa&amp;zoom=1&amp;q=andorra+mapa&amp;hl=en&amp;usg=__ibqus6tACA-bytnE5S4oeg9YEoY=&amp;sa=X&amp;ei=7iZiTbOlKYmPswaslaS2CA&amp;sqi=2&amp;ved=0CCQQ9QEwBQ </a:t>
            </a:r>
          </a:p>
          <a:p>
            <a:pPr eaLnBrk="1" fontAlgn="auto" hangingPunct="1">
              <a:spcBef>
                <a:spcPts val="0"/>
              </a:spcBef>
              <a:spcAft>
                <a:spcPts val="0"/>
              </a:spcAft>
              <a:defRPr/>
            </a:pPr>
            <a:endParaRPr lang="en-GB" dirty="0" smtClean="0"/>
          </a:p>
          <a:p>
            <a:pPr eaLnBrk="1" fontAlgn="auto" hangingPunct="1">
              <a:spcBef>
                <a:spcPts val="0"/>
              </a:spcBef>
              <a:spcAft>
                <a:spcPts val="0"/>
              </a:spcAft>
              <a:defRPr/>
            </a:pPr>
            <a:r>
              <a:rPr lang="en-US" dirty="0" smtClean="0"/>
              <a:t>http://www.google.co.uk/imgres?imgurl=http://gregor.us/wp-content/uploads/2009/07/population-graphic.jpg&amp;imgrefurl=http://gregor.us/coal/its-a-planet-of-slums/&amp;usg=__ckh6OImTjmdyfPckNscJDnXFaeE=&amp;h=422&amp;w=449&amp;sz=29&amp;hl=en&amp;start=10&amp;zoom=1&amp;tbnid=UZVbXId4sgk-uM:&amp;tbnh=135&amp;tbnw=149&amp;ei=VipiTZzgOJLe4gap_anGCQ&amp;prev=/images%3Fq%3Dpopulation%26um%3D1%26hl%3Den%26client%3Dfirefox-a%26sa%3DN%26rls%3Dorg.mozilla:en-US:official%26biw%3D667%26bih%3D578%26tbs%3Disch:10%2C477&amp;um=1&amp;itbs=1&amp;iact=hc&amp;vpx=135&amp;vpy=234&amp;dur=418&amp;hovh=140&amp;hovw=149&amp;tx=166&amp;ty=105&amp;oei=TSpiTfH9Csz44AbC_-zVCQ&amp;page=2&amp;ndsp=9&amp;ved=1t:429,r:3,s:10&amp;biw=667&amp;bih=578</a:t>
            </a:r>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73DD3D-21A8-4125-A842-3212A1015844}"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Boliviano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6B7CDA-222F-4F8E-8CF2-76B386A7DAC8}"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Currency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88F770-15CC-48D8-A890-CBCA74EB66E8}"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Currency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5AC317-CC07-4F77-90C3-1A8235A4CA4A}" type="slidenum">
              <a:rPr lang="en-US" smtClean="0"/>
              <a:pPr fontAlgn="base">
                <a:spcBef>
                  <a:spcPct val="0"/>
                </a:spcBef>
                <a:spcAft>
                  <a:spcPct val="0"/>
                </a:spcAft>
                <a:defRPr/>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Currency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574608-4612-47C0-8B16-02E6A85534DC}" type="slidenum">
              <a:rPr lang="en-US" smtClean="0"/>
              <a:pPr fontAlgn="base">
                <a:spcBef>
                  <a:spcPct val="0"/>
                </a:spcBef>
                <a:spcAft>
                  <a:spcPct val="0"/>
                </a:spcAft>
                <a:defRPr/>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a:bodyPr>
          <a:lstStyle/>
          <a:p>
            <a:pPr eaLnBrk="1" fontAlgn="auto" hangingPunct="1">
              <a:spcBef>
                <a:spcPts val="0"/>
              </a:spcBef>
              <a:spcAft>
                <a:spcPts val="0"/>
              </a:spcAft>
              <a:defRPr/>
            </a:pPr>
            <a:r>
              <a:rPr lang="en-GB" dirty="0" smtClean="0"/>
              <a:t>Images from www.countryreports.org  </a:t>
            </a:r>
            <a:br>
              <a:rPr lang="en-GB" dirty="0" smtClean="0"/>
            </a:br>
            <a:r>
              <a:rPr lang="en-GB" dirty="0" smtClean="0"/>
              <a:t>Currency from </a:t>
            </a:r>
            <a:r>
              <a:rPr lang="en-GB" dirty="0" err="1" smtClean="0"/>
              <a:t>wikipedia</a:t>
            </a:r>
            <a:r>
              <a:rPr lang="en-GB" dirty="0" smtClean="0"/>
              <a:t/>
            </a:r>
            <a:br>
              <a:rPr lang="en-GB" dirty="0" smtClean="0"/>
            </a:br>
            <a:r>
              <a:rPr lang="en-GB" dirty="0" smtClean="0"/>
              <a:t>man/woman from open clip art</a:t>
            </a:r>
          </a:p>
          <a:p>
            <a:pPr eaLnBrk="1" fontAlgn="auto" hangingPunct="1">
              <a:spcBef>
                <a:spcPts val="0"/>
              </a:spcBef>
              <a:spcAft>
                <a:spcPts val="0"/>
              </a:spcAft>
              <a:defRPr/>
            </a:pPr>
            <a:endParaRPr lang="en-US" dirty="0"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9125E0-EBDF-44E1-B9D7-AB8717809CB8}" type="slidenum">
              <a:rPr lang="en-US" smtClean="0"/>
              <a:pPr fontAlgn="base">
                <a:spcBef>
                  <a:spcPct val="0"/>
                </a:spcBef>
                <a:spcAft>
                  <a:spcPct val="0"/>
                </a:spcAft>
                <a:defRPr/>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D77139A-E08B-4D4E-8878-AEEE55288A50}" type="datetimeFigureOut">
              <a:rPr lang="en-GB" smtClean="0"/>
              <a:t>02/09/2011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896139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D77139A-E08B-4D4E-8878-AEEE55288A50}" type="datetimeFigureOut">
              <a:rPr lang="en-GB" smtClean="0"/>
              <a:t>02/09/2011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518517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D77139A-E08B-4D4E-8878-AEEE55288A50}" type="datetimeFigureOut">
              <a:rPr lang="en-GB" smtClean="0"/>
              <a:t>02/09/2011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995688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D77139A-E08B-4D4E-8878-AEEE55288A50}" type="datetimeFigureOut">
              <a:rPr lang="en-GB" smtClean="0"/>
              <a:t>02/09/2011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789884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77139A-E08B-4D4E-8878-AEEE55288A50}" type="datetimeFigureOut">
              <a:rPr lang="en-GB" smtClean="0"/>
              <a:t>02/09/2011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352626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D77139A-E08B-4D4E-8878-AEEE55288A50}" type="datetimeFigureOut">
              <a:rPr lang="en-GB" smtClean="0"/>
              <a:t>02/09/2011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344427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D77139A-E08B-4D4E-8878-AEEE55288A50}" type="datetimeFigureOut">
              <a:rPr lang="en-GB" smtClean="0"/>
              <a:t>02/09/2011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4158423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D77139A-E08B-4D4E-8878-AEEE55288A50}" type="datetimeFigureOut">
              <a:rPr lang="en-GB" smtClean="0"/>
              <a:t>02/09/2011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1158214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77139A-E08B-4D4E-8878-AEEE55288A50}" type="datetimeFigureOut">
              <a:rPr lang="en-GB" smtClean="0"/>
              <a:t>02/09/2011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636868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77139A-E08B-4D4E-8878-AEEE55288A50}" type="datetimeFigureOut">
              <a:rPr lang="en-GB" smtClean="0"/>
              <a:t>02/09/2011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2646290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77139A-E08B-4D4E-8878-AEEE55288A50}" type="datetimeFigureOut">
              <a:rPr lang="en-GB" smtClean="0"/>
              <a:t>02/09/2011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A01529-D0BC-423F-91CE-D14B7D1DEB72}" type="slidenum">
              <a:rPr lang="en-GB" smtClean="0"/>
              <a:t>‹#›</a:t>
            </a:fld>
            <a:endParaRPr lang="en-GB"/>
          </a:p>
        </p:txBody>
      </p:sp>
    </p:spTree>
    <p:extLst>
      <p:ext uri="{BB962C8B-B14F-4D97-AF65-F5344CB8AC3E}">
        <p14:creationId xmlns:p14="http://schemas.microsoft.com/office/powerpoint/2010/main" val="218473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77139A-E08B-4D4E-8878-AEEE55288A50}" type="datetimeFigureOut">
              <a:rPr lang="en-GB" smtClean="0"/>
              <a:t>02/09/2011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A01529-D0BC-423F-91CE-D14B7D1DEB72}" type="slidenum">
              <a:rPr lang="en-GB" smtClean="0"/>
              <a:t>‹#›</a:t>
            </a:fld>
            <a:endParaRPr lang="en-GB"/>
          </a:p>
        </p:txBody>
      </p:sp>
    </p:spTree>
    <p:extLst>
      <p:ext uri="{BB962C8B-B14F-4D97-AF65-F5344CB8AC3E}">
        <p14:creationId xmlns:p14="http://schemas.microsoft.com/office/powerpoint/2010/main" val="4126353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image" Target="../media/image27.jpeg"/><Relationship Id="rId3" Type="http://schemas.openxmlformats.org/officeDocument/2006/relationships/image" Target="../media/image24.jpeg"/><Relationship Id="rId7" Type="http://schemas.openxmlformats.org/officeDocument/2006/relationships/image" Target="../media/image26.jpe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25.jpeg"/><Relationship Id="rId5" Type="http://schemas.openxmlformats.org/officeDocument/2006/relationships/image" Target="../media/image13.png"/><Relationship Id="rId4" Type="http://schemas.openxmlformats.org/officeDocument/2006/relationships/image" Target="../media/image11.png"/><Relationship Id="rId9" Type="http://schemas.openxmlformats.org/officeDocument/2006/relationships/image" Target="../media/image10.png"/></Relationships>
</file>

<file path=ppt/slides/_rels/slide11.xml.rels><?xml version="1.0" encoding="UTF-8" standalone="yes"?>
<Relationships xmlns="http://schemas.openxmlformats.org/package/2006/relationships"><Relationship Id="rId8" Type="http://schemas.openxmlformats.org/officeDocument/2006/relationships/image" Target="../media/image30.jpeg"/><Relationship Id="rId3" Type="http://schemas.openxmlformats.org/officeDocument/2006/relationships/image" Target="../media/image28.jpeg"/><Relationship Id="rId7" Type="http://schemas.openxmlformats.org/officeDocument/2006/relationships/image" Target="../media/image29.jpe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4.jpeg"/><Relationship Id="rId5" Type="http://schemas.openxmlformats.org/officeDocument/2006/relationships/image" Target="../media/image13.png"/><Relationship Id="rId4" Type="http://schemas.openxmlformats.org/officeDocument/2006/relationships/image" Target="../media/image11.png"/><Relationship Id="rId9" Type="http://schemas.openxmlformats.org/officeDocument/2006/relationships/image" Target="../media/image10.png"/></Relationships>
</file>

<file path=ppt/slides/_rels/slide1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jpeg"/></Relationships>
</file>

<file path=ppt/slides/_rels/slide7.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5.jpeg"/><Relationship Id="rId7" Type="http://schemas.openxmlformats.org/officeDocument/2006/relationships/image" Target="../media/image17.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6.jpeg"/><Relationship Id="rId5" Type="http://schemas.openxmlformats.org/officeDocument/2006/relationships/image" Target="../media/image13.png"/><Relationship Id="rId4" Type="http://schemas.openxmlformats.org/officeDocument/2006/relationships/image" Target="../media/image11.png"/><Relationship Id="rId9" Type="http://schemas.openxmlformats.org/officeDocument/2006/relationships/image" Target="../media/image10.png"/></Relationships>
</file>

<file path=ppt/slides/_rels/slide8.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19.jpeg"/><Relationship Id="rId7" Type="http://schemas.openxmlformats.org/officeDocument/2006/relationships/image" Target="../media/image20.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7.jpeg"/><Relationship Id="rId5" Type="http://schemas.openxmlformats.org/officeDocument/2006/relationships/image" Target="../media/image13.png"/><Relationship Id="rId4" Type="http://schemas.openxmlformats.org/officeDocument/2006/relationships/image" Target="../media/image11.png"/><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22.jpeg"/><Relationship Id="rId7"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image" Target="../media/image13.png"/><Relationship Id="rId4" Type="http://schemas.openxmlformats.org/officeDocument/2006/relationships/image" Target="../media/image11.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730" y="2276872"/>
            <a:ext cx="7774633" cy="1296144"/>
          </a:xfrm>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r>
              <a:rPr lang="en-GB" sz="5400" dirty="0" err="1" smtClean="0">
                <a:solidFill>
                  <a:schemeClr val="bg1"/>
                </a:solidFill>
              </a:rPr>
              <a:t>Información</a:t>
            </a:r>
            <a:r>
              <a:rPr lang="en-GB" sz="5400" dirty="0" smtClean="0">
                <a:solidFill>
                  <a:schemeClr val="bg1"/>
                </a:solidFill>
              </a:rPr>
              <a:t> </a:t>
            </a:r>
            <a:r>
              <a:rPr lang="en-GB" sz="5400" dirty="0" err="1" smtClean="0">
                <a:solidFill>
                  <a:schemeClr val="bg1"/>
                </a:solidFill>
              </a:rPr>
              <a:t>sobre</a:t>
            </a:r>
            <a:r>
              <a:rPr lang="en-GB" sz="5400" dirty="0" smtClean="0">
                <a:solidFill>
                  <a:schemeClr val="bg1"/>
                </a:solidFill>
              </a:rPr>
              <a:t> </a:t>
            </a:r>
            <a:r>
              <a:rPr lang="en-GB" sz="5400" dirty="0" err="1" smtClean="0">
                <a:solidFill>
                  <a:schemeClr val="bg1"/>
                </a:solidFill>
              </a:rPr>
              <a:t>países</a:t>
            </a:r>
            <a:endParaRPr lang="en-GB" sz="5400" dirty="0">
              <a:solidFill>
                <a:schemeClr val="bg1"/>
              </a:solidFill>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912" y="118314"/>
            <a:ext cx="1975873" cy="123128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9552" y="836771"/>
            <a:ext cx="1917636" cy="131031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922468" y="867335"/>
            <a:ext cx="1726292" cy="118136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69898" y="4206915"/>
            <a:ext cx="1747088" cy="131031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491880" y="5009173"/>
            <a:ext cx="1998099" cy="133206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721813" y="4269311"/>
            <a:ext cx="2179702" cy="124792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6137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2" descr="mapadesaha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00375" y="2071688"/>
            <a:ext cx="3324225" cy="357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Box 3"/>
          <p:cNvSpPr txBox="1">
            <a:spLocks noChangeArrowheads="1"/>
          </p:cNvSpPr>
          <p:nvPr/>
        </p:nvSpPr>
        <p:spPr bwMode="auto">
          <a:xfrm>
            <a:off x="3571875" y="14287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8196" name="TextBox 4"/>
          <p:cNvSpPr txBox="1">
            <a:spLocks noChangeArrowheads="1"/>
          </p:cNvSpPr>
          <p:nvPr/>
        </p:nvSpPr>
        <p:spPr bwMode="auto">
          <a:xfrm>
            <a:off x="4214813" y="4000500"/>
            <a:ext cx="20716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dirty="0">
                <a:latin typeface="Calibri" pitchFamily="34" charset="0"/>
              </a:rPr>
              <a:t>Capital </a:t>
            </a:r>
            <a:r>
              <a:rPr lang="en-GB" sz="2400" b="1" dirty="0" smtClean="0">
                <a:latin typeface="Calibri" pitchFamily="34" charset="0"/>
              </a:rPr>
              <a:t>?</a:t>
            </a:r>
            <a:br>
              <a:rPr lang="en-GB" sz="2400" b="1" dirty="0" smtClean="0">
                <a:latin typeface="Calibri" pitchFamily="34" charset="0"/>
              </a:rPr>
            </a:br>
            <a:r>
              <a:rPr lang="en-GB" sz="2400" b="1" dirty="0" smtClean="0">
                <a:latin typeface="Calibri" pitchFamily="34" charset="0"/>
              </a:rPr>
              <a:t>El </a:t>
            </a:r>
            <a:r>
              <a:rPr lang="en-GB" sz="2400" b="1" dirty="0" err="1" smtClean="0">
                <a:latin typeface="Calibri" pitchFamily="34" charset="0"/>
              </a:rPr>
              <a:t>Aaiún</a:t>
            </a:r>
            <a:endParaRPr lang="en-US" sz="2400" b="1" dirty="0">
              <a:latin typeface="Calibri" pitchFamily="34" charset="0"/>
            </a:endParaRPr>
          </a:p>
        </p:txBody>
      </p:sp>
      <p:sp>
        <p:nvSpPr>
          <p:cNvPr id="8197"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8198"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8199"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8200"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8201"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3"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8204"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56 años / 52 años</a:t>
            </a:r>
            <a:endParaRPr lang="en-US" sz="2400" b="1">
              <a:latin typeface="Calibri" pitchFamily="34" charset="0"/>
            </a:endParaRPr>
          </a:p>
        </p:txBody>
      </p:sp>
      <p:sp>
        <p:nvSpPr>
          <p:cNvPr id="17" name="TextBox 8"/>
          <p:cNvSpPr txBox="1">
            <a:spLocks noChangeArrowheads="1"/>
          </p:cNvSpPr>
          <p:nvPr/>
        </p:nvSpPr>
        <p:spPr bwMode="auto">
          <a:xfrm>
            <a:off x="571500" y="3214688"/>
            <a:ext cx="2071688" cy="1200150"/>
          </a:xfrm>
          <a:prstGeom prst="rect">
            <a:avLst/>
          </a:prstGeom>
          <a:noFill/>
          <a:ln w="9525">
            <a:noFill/>
            <a:miter lim="800000"/>
            <a:headEnd/>
            <a:tailEnd/>
          </a:ln>
        </p:spPr>
        <p:txBody>
          <a:bodyPr>
            <a:spAutoFit/>
          </a:bodyPr>
          <a:lstStyle/>
          <a:p>
            <a:pPr algn="ctr" fontAlgn="auto">
              <a:spcBef>
                <a:spcPts val="0"/>
              </a:spcBef>
              <a:spcAft>
                <a:spcPts val="0"/>
              </a:spcAft>
              <a:defRPr/>
            </a:pPr>
            <a:r>
              <a:rPr lang="en-GB" sz="2400" b="1" dirty="0" err="1">
                <a:latin typeface="+mn-lt"/>
              </a:rPr>
              <a:t>Árabe</a:t>
            </a:r>
            <a:r>
              <a:rPr lang="en-GB" sz="2400" b="1" dirty="0">
                <a:latin typeface="+mn-lt"/>
              </a:rPr>
              <a:t/>
            </a:r>
            <a:br>
              <a:rPr lang="en-GB" sz="2400" b="1" dirty="0">
                <a:latin typeface="+mn-lt"/>
              </a:rPr>
            </a:br>
            <a:r>
              <a:rPr lang="en-GB" sz="2400" b="1" dirty="0" err="1">
                <a:latin typeface="+mn-lt"/>
              </a:rPr>
              <a:t>Español</a:t>
            </a:r>
            <a:r>
              <a:rPr lang="en-GB" sz="2400" b="1" dirty="0">
                <a:latin typeface="+mn-lt"/>
              </a:rPr>
              <a:t/>
            </a:r>
            <a:br>
              <a:rPr lang="en-GB" sz="2400" b="1" dirty="0">
                <a:latin typeface="+mn-lt"/>
              </a:rPr>
            </a:br>
            <a:endParaRPr lang="en-US" sz="2400" b="1" dirty="0">
              <a:latin typeface="+mn-lt"/>
            </a:endParaRPr>
          </a:p>
        </p:txBody>
      </p:sp>
      <p:sp>
        <p:nvSpPr>
          <p:cNvPr id="8206" name="TextBox 5"/>
          <p:cNvSpPr txBox="1">
            <a:spLocks noChangeArrowheads="1"/>
          </p:cNvSpPr>
          <p:nvPr/>
        </p:nvSpPr>
        <p:spPr bwMode="auto">
          <a:xfrm>
            <a:off x="357188" y="600075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dirty="0">
                <a:latin typeface="Calibri" pitchFamily="34" charset="0"/>
              </a:rPr>
              <a:t>394,000 </a:t>
            </a:r>
            <a:r>
              <a:rPr lang="en-GB" sz="2000" b="1" dirty="0">
                <a:latin typeface="Calibri" pitchFamily="34" charset="0"/>
              </a:rPr>
              <a:t>(</a:t>
            </a:r>
            <a:r>
              <a:rPr lang="en-GB" sz="2000" b="1" dirty="0" err="1" smtClean="0">
                <a:latin typeface="Calibri" pitchFamily="34" charset="0"/>
              </a:rPr>
              <a:t>trescientos</a:t>
            </a:r>
            <a:r>
              <a:rPr lang="en-GB" sz="2000" b="1" dirty="0" smtClean="0">
                <a:latin typeface="Calibri" pitchFamily="34" charset="0"/>
              </a:rPr>
              <a:t> </a:t>
            </a:r>
            <a:r>
              <a:rPr lang="en-GB" sz="2000" b="1" dirty="0" err="1">
                <a:latin typeface="Calibri" pitchFamily="34" charset="0"/>
              </a:rPr>
              <a:t>noventa</a:t>
            </a:r>
            <a:r>
              <a:rPr lang="en-GB" sz="2000" b="1" dirty="0">
                <a:latin typeface="Calibri" pitchFamily="34" charset="0"/>
              </a:rPr>
              <a:t> y </a:t>
            </a:r>
            <a:r>
              <a:rPr lang="en-GB" sz="2000" b="1" dirty="0" err="1">
                <a:latin typeface="Calibri" pitchFamily="34" charset="0"/>
              </a:rPr>
              <a:t>cuatro</a:t>
            </a:r>
            <a:r>
              <a:rPr lang="en-GB" sz="2000" b="1" dirty="0">
                <a:latin typeface="Calibri" pitchFamily="34" charset="0"/>
              </a:rPr>
              <a:t> mil </a:t>
            </a:r>
            <a:r>
              <a:rPr lang="en-GB" sz="2000" b="1" dirty="0" err="1">
                <a:latin typeface="Calibri" pitchFamily="34" charset="0"/>
              </a:rPr>
              <a:t>habitantes</a:t>
            </a:r>
            <a:r>
              <a:rPr lang="en-GB" sz="2000" b="1" dirty="0">
                <a:latin typeface="Calibri" pitchFamily="34" charset="0"/>
              </a:rPr>
              <a:t>)</a:t>
            </a:r>
            <a:endParaRPr lang="en-US" sz="2400" b="1" dirty="0">
              <a:latin typeface="Calibri" pitchFamily="34" charset="0"/>
            </a:endParaRPr>
          </a:p>
        </p:txBody>
      </p:sp>
      <p:pic>
        <p:nvPicPr>
          <p:cNvPr id="8207" name="Picture 18" descr="SaharaOccidental_bander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71500" y="642938"/>
            <a:ext cx="2357438"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8" name="Picture 20" descr="Africa.JPG"/>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29000" y="642938"/>
            <a:ext cx="2344738" cy="1376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9" name="Picture 25" descr="SaharawiPeseta.jpg"/>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00813" y="3643313"/>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0"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46364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3" descr="ReinoUnido_map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71875" y="2071688"/>
            <a:ext cx="2089150"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Box 3"/>
          <p:cNvSpPr txBox="1">
            <a:spLocks noChangeArrowheads="1"/>
          </p:cNvSpPr>
          <p:nvPr/>
        </p:nvSpPr>
        <p:spPr bwMode="auto">
          <a:xfrm>
            <a:off x="3571875" y="14287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9220" name="TextBox 4"/>
          <p:cNvSpPr txBox="1">
            <a:spLocks noChangeArrowheads="1"/>
          </p:cNvSpPr>
          <p:nvPr/>
        </p:nvSpPr>
        <p:spPr bwMode="auto">
          <a:xfrm>
            <a:off x="4572000" y="4429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9221"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9222"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9223"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9224"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9225"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7"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9228"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81 años / 76 años</a:t>
            </a:r>
            <a:endParaRPr lang="en-US" sz="2400" b="1">
              <a:latin typeface="Calibri" pitchFamily="34" charset="0"/>
            </a:endParaRPr>
          </a:p>
        </p:txBody>
      </p:sp>
      <p:sp>
        <p:nvSpPr>
          <p:cNvPr id="17" name="TextBox 8"/>
          <p:cNvSpPr txBox="1">
            <a:spLocks noChangeArrowheads="1"/>
          </p:cNvSpPr>
          <p:nvPr/>
        </p:nvSpPr>
        <p:spPr bwMode="auto">
          <a:xfrm>
            <a:off x="571500" y="3357563"/>
            <a:ext cx="2071688" cy="461962"/>
          </a:xfrm>
          <a:prstGeom prst="rect">
            <a:avLst/>
          </a:prstGeom>
          <a:noFill/>
          <a:ln w="9525">
            <a:noFill/>
            <a:miter lim="800000"/>
            <a:headEnd/>
            <a:tailEnd/>
          </a:ln>
        </p:spPr>
        <p:txBody>
          <a:bodyPr>
            <a:spAutoFit/>
          </a:bodyPr>
          <a:lstStyle/>
          <a:p>
            <a:pPr algn="ctr" fontAlgn="auto">
              <a:spcBef>
                <a:spcPts val="0"/>
              </a:spcBef>
              <a:spcAft>
                <a:spcPts val="0"/>
              </a:spcAft>
              <a:defRPr/>
            </a:pPr>
            <a:r>
              <a:rPr lang="en-GB" sz="2400" b="1" dirty="0" err="1">
                <a:latin typeface="+mn-lt"/>
              </a:rPr>
              <a:t>Inglés</a:t>
            </a:r>
            <a:endParaRPr lang="en-US" sz="2400" b="1" dirty="0">
              <a:latin typeface="+mn-lt"/>
            </a:endParaRPr>
          </a:p>
        </p:txBody>
      </p:sp>
      <p:sp>
        <p:nvSpPr>
          <p:cNvPr id="9230" name="TextBox 5"/>
          <p:cNvSpPr txBox="1">
            <a:spLocks noChangeArrowheads="1"/>
          </p:cNvSpPr>
          <p:nvPr/>
        </p:nvSpPr>
        <p:spPr bwMode="auto">
          <a:xfrm>
            <a:off x="500063" y="600075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61,000,000 (sesenta y un millones de habitantes)</a:t>
            </a:r>
            <a:endParaRPr lang="en-US" sz="2400" b="1">
              <a:latin typeface="Calibri" pitchFamily="34" charset="0"/>
            </a:endParaRPr>
          </a:p>
        </p:txBody>
      </p:sp>
      <p:pic>
        <p:nvPicPr>
          <p:cNvPr id="9231" name="Picture 19" descr="Europa.JPG"/>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29000" y="571500"/>
            <a:ext cx="2528888"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2" name="Picture 21" descr="ReinoUnido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85750" y="571500"/>
            <a:ext cx="2617788"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3" name="Picture 24" descr="pound_coin.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929438" y="4071938"/>
            <a:ext cx="1285875"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4"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9164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88" y="500063"/>
          <a:ext cx="8429625" cy="6264276"/>
        </p:xfrm>
        <a:graphic>
          <a:graphicData uri="http://schemas.openxmlformats.org/drawingml/2006/table">
            <a:tbl>
              <a:tblPr firstRow="1" bandRow="1">
                <a:tableStyleId>{5940675A-B579-460E-94D1-54222C63F5DA}</a:tableStyleId>
              </a:tblPr>
              <a:tblGrid>
                <a:gridCol w="1053703"/>
                <a:gridCol w="1053703"/>
                <a:gridCol w="1053703"/>
                <a:gridCol w="1053703"/>
                <a:gridCol w="785810"/>
                <a:gridCol w="857250"/>
                <a:gridCol w="1518050"/>
                <a:gridCol w="1053703"/>
              </a:tblGrid>
              <a:tr h="696647">
                <a:tc>
                  <a:txBody>
                    <a:bodyPr/>
                    <a:lstStyle/>
                    <a:p>
                      <a:pPr algn="ctr"/>
                      <a:r>
                        <a:rPr lang="en-GB" sz="1800" b="1" dirty="0" smtClean="0"/>
                        <a:t>País</a:t>
                      </a:r>
                      <a:endParaRPr lang="en-US" sz="1800" b="1" dirty="0"/>
                    </a:p>
                  </a:txBody>
                  <a:tcPr marL="91439" marR="91439" marT="45725" marB="45725" anchor="ctr"/>
                </a:tc>
                <a:tc>
                  <a:txBody>
                    <a:bodyPr/>
                    <a:lstStyle/>
                    <a:p>
                      <a:pPr algn="ctr"/>
                      <a:r>
                        <a:rPr lang="en-GB" sz="1400" b="1" dirty="0" err="1" smtClean="0"/>
                        <a:t>Continente</a:t>
                      </a:r>
                      <a:endParaRPr lang="en-US" sz="1400" b="1" dirty="0"/>
                    </a:p>
                  </a:txBody>
                  <a:tcPr marL="91439" marR="91439" marT="45725" marB="45725" anchor="ctr"/>
                </a:tc>
                <a:tc>
                  <a:txBody>
                    <a:bodyPr/>
                    <a:lstStyle/>
                    <a:p>
                      <a:pPr algn="ctr"/>
                      <a:r>
                        <a:rPr lang="en-GB" sz="1800" b="1" dirty="0" smtClean="0"/>
                        <a:t>Capital</a:t>
                      </a:r>
                      <a:endParaRPr lang="en-US" sz="1800" b="1"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dirty="0" err="1" smtClean="0"/>
                        <a:t>Población</a:t>
                      </a:r>
                      <a:endParaRPr lang="en-US" sz="1600" b="1" dirty="0" smtClean="0"/>
                    </a:p>
                    <a:p>
                      <a:pPr algn="ctr"/>
                      <a:endParaRPr lang="en-US" sz="1800" b="1" dirty="0"/>
                    </a:p>
                  </a:txBody>
                  <a:tcPr marL="91439" marR="91439" marT="45725" marB="45725" anchor="ctr"/>
                </a:tc>
                <a:tc gridSpan="2">
                  <a:txBody>
                    <a:bodyPr/>
                    <a:lstStyle/>
                    <a:p>
                      <a:pPr algn="ctr"/>
                      <a:r>
                        <a:rPr lang="en-GB" sz="1400" b="1" dirty="0" err="1" smtClean="0"/>
                        <a:t>Expectativa</a:t>
                      </a:r>
                      <a:r>
                        <a:rPr lang="en-GB" sz="1400" b="1" baseline="0" dirty="0" smtClean="0"/>
                        <a:t> de </a:t>
                      </a:r>
                      <a:r>
                        <a:rPr lang="en-GB" sz="1400" b="1" baseline="0" dirty="0" err="1" smtClean="0"/>
                        <a:t>vida</a:t>
                      </a:r>
                      <a:r>
                        <a:rPr lang="en-GB" sz="1400" b="1" baseline="0" dirty="0" smtClean="0"/>
                        <a:t/>
                      </a:r>
                      <a:br>
                        <a:rPr lang="en-GB" sz="1400" b="1" baseline="0" dirty="0" smtClean="0"/>
                      </a:br>
                      <a:r>
                        <a:rPr lang="en-GB" sz="1400" b="1" baseline="0" dirty="0" smtClean="0"/>
                        <a:t>Hombres / </a:t>
                      </a:r>
                      <a:r>
                        <a:rPr lang="en-GB" sz="1400" b="1" baseline="0" dirty="0" err="1" smtClean="0"/>
                        <a:t>Mujeres</a:t>
                      </a:r>
                      <a:endParaRPr lang="en-US" sz="1400" b="1" dirty="0"/>
                    </a:p>
                  </a:txBody>
                  <a:tcPr marL="91439" marR="91439" marT="45725" marB="45725" anchor="ctr"/>
                </a:tc>
                <a:tc hMerge="1">
                  <a:txBody>
                    <a:bodyPr/>
                    <a:lstStyle/>
                    <a:p>
                      <a:pPr algn="ctr"/>
                      <a:endParaRPr lang="en-US" dirty="0"/>
                    </a:p>
                  </a:txBody>
                  <a:tcPr anchor="ctr"/>
                </a:tc>
                <a:tc>
                  <a:txBody>
                    <a:bodyPr/>
                    <a:lstStyle/>
                    <a:p>
                      <a:pPr algn="ctr"/>
                      <a:r>
                        <a:rPr lang="en-GB" sz="1800" b="1" dirty="0" err="1" smtClean="0"/>
                        <a:t>Idiomas</a:t>
                      </a:r>
                      <a:endParaRPr lang="en-US" sz="1800" b="1" dirty="0"/>
                    </a:p>
                  </a:txBody>
                  <a:tcPr marL="91439" marR="91439" marT="45725" marB="45725" anchor="ctr"/>
                </a:tc>
                <a:tc>
                  <a:txBody>
                    <a:bodyPr/>
                    <a:lstStyle/>
                    <a:p>
                      <a:pPr algn="ctr"/>
                      <a:r>
                        <a:rPr lang="en-GB" sz="1800" b="1" dirty="0" err="1" smtClean="0"/>
                        <a:t>Moneda</a:t>
                      </a:r>
                      <a:endParaRPr lang="en-US" sz="1800" b="1" dirty="0"/>
                    </a:p>
                  </a:txBody>
                  <a:tcPr marL="91439" marR="91439" marT="45725" marB="45725" anchor="ctr"/>
                </a:tc>
              </a:tr>
              <a:tr h="914496">
                <a:tc>
                  <a:txBody>
                    <a:bodyPr/>
                    <a:lstStyle/>
                    <a:p>
                      <a:pPr algn="ctr"/>
                      <a:r>
                        <a:rPr lang="en-GB" sz="1800" dirty="0" smtClean="0"/>
                        <a:t>Andorra</a:t>
                      </a:r>
                      <a:endParaRPr lang="en-US" sz="1800" dirty="0"/>
                    </a:p>
                  </a:txBody>
                  <a:tcPr marL="91439" marR="91439" marT="45725" marB="45725"/>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smtClean="0"/>
                        <a:t>Andorra La</a:t>
                      </a:r>
                      <a:r>
                        <a:rPr lang="en-GB" sz="1800" baseline="0" dirty="0" smtClean="0"/>
                        <a:t> </a:t>
                      </a:r>
                      <a:r>
                        <a:rPr lang="en-GB" sz="1800" baseline="0" dirty="0" err="1" smtClean="0"/>
                        <a:t>Vella</a:t>
                      </a:r>
                      <a:endParaRPr lang="en-US" sz="1800" dirty="0"/>
                    </a:p>
                  </a:txBody>
                  <a:tcPr marL="91439" marR="91439" marT="45725" marB="45725" anchor="ctr"/>
                </a:tc>
                <a:tc>
                  <a:txBody>
                    <a:bodyPr/>
                    <a:lstStyle/>
                    <a:p>
                      <a:pPr algn="ctr"/>
                      <a:r>
                        <a:rPr lang="en-GB" sz="1800" dirty="0" smtClean="0"/>
                        <a:t>82,000</a:t>
                      </a:r>
                      <a:endParaRPr lang="en-US" sz="1800" dirty="0"/>
                    </a:p>
                  </a:txBody>
                  <a:tcPr marL="91439" marR="91439" marT="45725" marB="45725" anchor="ct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smtClean="0"/>
                        <a:t>87</a:t>
                      </a:r>
                      <a:endParaRPr lang="en-US" sz="1800" dirty="0"/>
                    </a:p>
                  </a:txBody>
                  <a:tcPr marL="91439" marR="91439" marT="45725" marB="45725" anchor="ctr"/>
                </a:tc>
                <a:tc>
                  <a:txBody>
                    <a:bodyPr/>
                    <a:lstStyle/>
                    <a:p>
                      <a:pPr algn="ctr"/>
                      <a:r>
                        <a:rPr lang="en-GB" sz="1800" dirty="0" err="1" smtClean="0"/>
                        <a:t>catalán</a:t>
                      </a:r>
                      <a:r>
                        <a:rPr lang="en-GB" sz="1800" dirty="0" smtClean="0"/>
                        <a:t>, </a:t>
                      </a:r>
                      <a:r>
                        <a:rPr lang="en-GB" sz="1800" dirty="0" err="1" smtClean="0"/>
                        <a:t>español</a:t>
                      </a:r>
                      <a:r>
                        <a:rPr lang="en-GB" sz="1800" dirty="0" smtClean="0"/>
                        <a:t>, </a:t>
                      </a:r>
                      <a:r>
                        <a:rPr lang="en-GB" sz="1800" dirty="0" err="1" smtClean="0"/>
                        <a:t>francés</a:t>
                      </a:r>
                      <a:endParaRPr lang="en-US" sz="1800" dirty="0"/>
                    </a:p>
                  </a:txBody>
                  <a:tcPr marL="91439" marR="91439" marT="45725" marB="45725" anchor="ctr"/>
                </a:tc>
                <a:tc>
                  <a:txBody>
                    <a:bodyPr/>
                    <a:lstStyle/>
                    <a:p>
                      <a:pPr algn="ctr"/>
                      <a:r>
                        <a:rPr lang="en-GB" sz="1800" dirty="0" smtClean="0"/>
                        <a:t>Euro</a:t>
                      </a:r>
                      <a:endParaRPr lang="en-US" sz="1800" dirty="0"/>
                    </a:p>
                  </a:txBody>
                  <a:tcPr marL="91439" marR="91439" marT="45725" marB="45725" anchor="ctr"/>
                </a:tc>
              </a:tr>
              <a:tr h="912834">
                <a:tc>
                  <a:txBody>
                    <a:bodyPr/>
                    <a:lstStyle/>
                    <a:p>
                      <a:pPr algn="ctr"/>
                      <a:r>
                        <a:rPr lang="en-GB" sz="1800" dirty="0" smtClean="0"/>
                        <a:t>Bolivia</a:t>
                      </a:r>
                      <a:endParaRPr lang="en-US" sz="1800" dirty="0"/>
                    </a:p>
                  </a:txBody>
                  <a:tcPr marL="91439" marR="91439" marT="45725" marB="45725"/>
                </a:tc>
                <a:tc>
                  <a:txBody>
                    <a:bodyPr/>
                    <a:lstStyle/>
                    <a:p>
                      <a:pPr algn="ctr"/>
                      <a:r>
                        <a:rPr lang="en-GB" sz="1400" dirty="0" err="1" smtClean="0"/>
                        <a:t>Sudamérica</a:t>
                      </a:r>
                      <a:endParaRPr lang="en-US" sz="1400" dirty="0"/>
                    </a:p>
                  </a:txBody>
                  <a:tcPr marL="91439" marR="91439" marT="45725" marB="45725" anchor="ctr"/>
                </a:tc>
                <a:tc>
                  <a:txBody>
                    <a:bodyPr/>
                    <a:lstStyle/>
                    <a:p>
                      <a:pPr algn="ctr"/>
                      <a:r>
                        <a:rPr lang="en-GB" sz="1800" dirty="0" smtClean="0"/>
                        <a:t>La Paz</a:t>
                      </a:r>
                      <a:endParaRPr lang="en-US" sz="1800" dirty="0"/>
                    </a:p>
                  </a:txBody>
                  <a:tcPr marL="91439" marR="91439" marT="45725" marB="45725" anchor="ctr"/>
                </a:tc>
                <a:tc>
                  <a:txBody>
                    <a:bodyPr/>
                    <a:lstStyle/>
                    <a:p>
                      <a:pPr algn="ctr"/>
                      <a:r>
                        <a:rPr lang="en-GB" sz="1600" dirty="0" smtClean="0"/>
                        <a:t>9,248,000</a:t>
                      </a:r>
                      <a:endParaRPr lang="en-US" sz="1600" dirty="0"/>
                    </a:p>
                  </a:txBody>
                  <a:tcPr marL="91439" marR="91439" marT="45725" marB="45725" anchor="ctr"/>
                </a:tc>
                <a:tc>
                  <a:txBody>
                    <a:bodyPr/>
                    <a:lstStyle/>
                    <a:p>
                      <a:pPr algn="ctr"/>
                      <a:r>
                        <a:rPr lang="en-GB" sz="1800" dirty="0" smtClean="0"/>
                        <a:t>64</a:t>
                      </a:r>
                      <a:endParaRPr lang="en-US" sz="1800" dirty="0"/>
                    </a:p>
                  </a:txBody>
                  <a:tcPr marL="91439" marR="91439" marT="45725" marB="45725" anchor="ctr"/>
                </a:tc>
                <a:tc>
                  <a:txBody>
                    <a:bodyPr/>
                    <a:lstStyle/>
                    <a:p>
                      <a:pPr algn="ctr"/>
                      <a:r>
                        <a:rPr lang="en-GB" sz="1800" dirty="0" smtClean="0"/>
                        <a:t>69</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r>
                        <a:rPr lang="en-GB" sz="1600" dirty="0" smtClean="0"/>
                        <a:t/>
                      </a:r>
                      <a:br>
                        <a:rPr lang="en-GB" sz="1600" dirty="0" smtClean="0"/>
                      </a:br>
                      <a:r>
                        <a:rPr lang="en-GB" sz="1600" dirty="0" err="1" smtClean="0"/>
                        <a:t>quechua</a:t>
                      </a:r>
                      <a:r>
                        <a:rPr lang="en-GB" sz="1600" dirty="0" smtClean="0"/>
                        <a:t/>
                      </a:r>
                      <a:br>
                        <a:rPr lang="en-GB" sz="1600" dirty="0" smtClean="0"/>
                      </a:br>
                      <a:r>
                        <a:rPr lang="en-GB" sz="1600" dirty="0" err="1" smtClean="0"/>
                        <a:t>aymara</a:t>
                      </a:r>
                      <a:endParaRPr lang="en-US" sz="1600" dirty="0" smtClean="0"/>
                    </a:p>
                  </a:txBody>
                  <a:tcPr marL="91439" marR="91439" marT="45725" marB="45725" anchor="ctr"/>
                </a:tc>
                <a:tc>
                  <a:txBody>
                    <a:bodyPr/>
                    <a:lstStyle/>
                    <a:p>
                      <a:pPr algn="ctr"/>
                      <a:r>
                        <a:rPr lang="en-GB" sz="1800" dirty="0" smtClean="0"/>
                        <a:t>Boliviano</a:t>
                      </a:r>
                      <a:endParaRPr lang="en-US" sz="1800" dirty="0"/>
                    </a:p>
                  </a:txBody>
                  <a:tcPr marL="91439" marR="91439" marT="45725" marB="45725" anchor="ctr"/>
                </a:tc>
              </a:tr>
              <a:tr h="891728">
                <a:tc>
                  <a:txBody>
                    <a:bodyPr/>
                    <a:lstStyle/>
                    <a:p>
                      <a:pPr algn="ctr"/>
                      <a:r>
                        <a:rPr lang="en-GB" sz="1800" dirty="0" err="1" smtClean="0"/>
                        <a:t>Perú</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err="1" smtClean="0"/>
                        <a:t>Sudamérica</a:t>
                      </a:r>
                      <a:endParaRPr lang="en-US" sz="1400" dirty="0" smtClean="0"/>
                    </a:p>
                  </a:txBody>
                  <a:tcPr marL="91439" marR="91439" marT="45725" marB="45725" anchor="ctr"/>
                </a:tc>
                <a:tc>
                  <a:txBody>
                    <a:bodyPr/>
                    <a:lstStyle/>
                    <a:p>
                      <a:pPr algn="ctr"/>
                      <a:r>
                        <a:rPr lang="en-GB" sz="1800" dirty="0" smtClean="0"/>
                        <a:t>Lima</a:t>
                      </a:r>
                      <a:endParaRPr lang="en-US" sz="1800" dirty="0"/>
                    </a:p>
                  </a:txBody>
                  <a:tcPr marL="91439" marR="91439" marT="45725" marB="45725" anchor="ctr"/>
                </a:tc>
                <a:tc>
                  <a:txBody>
                    <a:bodyPr/>
                    <a:lstStyle/>
                    <a:p>
                      <a:pPr algn="ctr"/>
                      <a:r>
                        <a:rPr lang="en-GB" sz="1400" dirty="0" smtClean="0"/>
                        <a:t>29,181,000</a:t>
                      </a:r>
                      <a:endParaRPr lang="en-US" sz="1400" dirty="0"/>
                    </a:p>
                  </a:txBody>
                  <a:tcPr marL="91439" marR="91439" marT="45725" marB="45725" anchor="ctr"/>
                </a:tc>
                <a:tc>
                  <a:txBody>
                    <a:bodyPr/>
                    <a:lstStyle/>
                    <a:p>
                      <a:pPr algn="ctr"/>
                      <a:r>
                        <a:rPr lang="en-GB" sz="1800" dirty="0" smtClean="0"/>
                        <a:t>69</a:t>
                      </a:r>
                      <a:endParaRPr lang="en-US" sz="1800" dirty="0"/>
                    </a:p>
                  </a:txBody>
                  <a:tcPr marL="91439" marR="91439" marT="45725" marB="45725" anchor="ctr"/>
                </a:tc>
                <a:tc>
                  <a:txBody>
                    <a:bodyPr/>
                    <a:lstStyle/>
                    <a:p>
                      <a:pPr algn="ctr"/>
                      <a:r>
                        <a:rPr lang="en-GB" sz="1800" dirty="0" smtClean="0"/>
                        <a:t>72</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endParaRPr lang="en-US" sz="1600" dirty="0" smtClean="0"/>
                    </a:p>
                    <a:p>
                      <a:pPr algn="ctr"/>
                      <a:r>
                        <a:rPr lang="en-GB" sz="1600" dirty="0" err="1" smtClean="0"/>
                        <a:t>quechua</a:t>
                      </a:r>
                      <a:r>
                        <a:rPr lang="en-GB" sz="1600" dirty="0" smtClean="0"/>
                        <a:t/>
                      </a:r>
                      <a:br>
                        <a:rPr lang="en-GB" sz="1600" dirty="0" smtClean="0"/>
                      </a:br>
                      <a:r>
                        <a:rPr lang="en-GB" sz="1600" dirty="0" err="1" smtClean="0"/>
                        <a:t>aymara</a:t>
                      </a:r>
                      <a:endParaRPr lang="en-US" sz="1600" dirty="0"/>
                    </a:p>
                  </a:txBody>
                  <a:tcPr marL="91439" marR="91439" marT="45725" marB="45725" anchor="ctr"/>
                </a:tc>
                <a:tc>
                  <a:txBody>
                    <a:bodyPr/>
                    <a:lstStyle/>
                    <a:p>
                      <a:pPr algn="ctr"/>
                      <a:r>
                        <a:rPr lang="en-GB" sz="1800" dirty="0" smtClean="0"/>
                        <a:t>Nuevo sol</a:t>
                      </a:r>
                      <a:endParaRPr lang="en-US" sz="1800" dirty="0"/>
                    </a:p>
                  </a:txBody>
                  <a:tcPr marL="91439" marR="91439" marT="45725" marB="45725" anchor="ctr"/>
                </a:tc>
              </a:tr>
              <a:tr h="997597">
                <a:tc>
                  <a:txBody>
                    <a:bodyPr/>
                    <a:lstStyle/>
                    <a:p>
                      <a:pPr algn="ctr"/>
                      <a:r>
                        <a:rPr lang="en-GB" sz="1800" dirty="0" err="1" smtClean="0"/>
                        <a:t>España</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dirty="0" err="1" smtClean="0"/>
                        <a:t>Europa</a:t>
                      </a:r>
                      <a:endParaRPr lang="en-US" sz="1800" dirty="0" smtClean="0"/>
                    </a:p>
                  </a:txBody>
                  <a:tcPr marL="91439" marR="91439" marT="45725" marB="45725" anchor="ctr"/>
                </a:tc>
                <a:tc>
                  <a:txBody>
                    <a:bodyPr/>
                    <a:lstStyle/>
                    <a:p>
                      <a:pPr algn="ctr"/>
                      <a:r>
                        <a:rPr lang="en-GB" sz="1800" dirty="0" smtClean="0"/>
                        <a:t>Madrid</a:t>
                      </a:r>
                      <a:endParaRPr lang="en-US" sz="1800" dirty="0"/>
                    </a:p>
                  </a:txBody>
                  <a:tcPr marL="91439" marR="91439" marT="45725" marB="45725" anchor="ctr"/>
                </a:tc>
                <a:tc>
                  <a:txBody>
                    <a:bodyPr/>
                    <a:lstStyle/>
                    <a:p>
                      <a:pPr algn="ctr"/>
                      <a:r>
                        <a:rPr lang="en-GB" sz="1400" dirty="0" smtClean="0"/>
                        <a:t>45,000,000</a:t>
                      </a:r>
                      <a:endParaRPr lang="en-US" sz="1400" dirty="0"/>
                    </a:p>
                  </a:txBody>
                  <a:tcPr marL="91439" marR="91439" marT="45725" marB="45725" anchor="ctr"/>
                </a:tc>
                <a:tc>
                  <a:txBody>
                    <a:bodyPr/>
                    <a:lstStyle/>
                    <a:p>
                      <a:pPr algn="ctr"/>
                      <a:r>
                        <a:rPr lang="en-GB" sz="1800" dirty="0" smtClean="0"/>
                        <a:t>79</a:t>
                      </a:r>
                      <a:endParaRPr lang="en-US" sz="1800" dirty="0"/>
                    </a:p>
                  </a:txBody>
                  <a:tcPr marL="91439" marR="91439" marT="45725" marB="45725" anchor="ctr"/>
                </a:tc>
                <a:tc>
                  <a:txBody>
                    <a:bodyPr/>
                    <a:lstStyle/>
                    <a:p>
                      <a:pPr algn="ctr"/>
                      <a:r>
                        <a:rPr lang="en-GB" sz="1800" dirty="0" smtClean="0"/>
                        <a:t>85</a:t>
                      </a:r>
                      <a:endParaRPr lang="en-US" sz="1800" dirty="0"/>
                    </a:p>
                  </a:txBody>
                  <a:tcPr marL="91439" marR="91439" marT="45725" marB="45725" anchor="ctr"/>
                </a:tc>
                <a:tc>
                  <a:txBody>
                    <a:bodyPr/>
                    <a:lstStyle/>
                    <a:p>
                      <a:pPr algn="ctr"/>
                      <a:r>
                        <a:rPr lang="en-GB" sz="1200" dirty="0" err="1" smtClean="0"/>
                        <a:t>español</a:t>
                      </a:r>
                      <a:r>
                        <a:rPr lang="en-GB" sz="1200" baseline="0" dirty="0" smtClean="0"/>
                        <a:t> (</a:t>
                      </a:r>
                      <a:r>
                        <a:rPr lang="en-GB" sz="1200" baseline="0" dirty="0" err="1" smtClean="0">
                          <a:solidFill>
                            <a:schemeClr val="tx1"/>
                          </a:solidFill>
                        </a:rPr>
                        <a:t>caste</a:t>
                      </a:r>
                      <a:r>
                        <a:rPr lang="en-GB" sz="1200" baseline="0" dirty="0" err="1" smtClean="0"/>
                        <a:t>llano</a:t>
                      </a:r>
                      <a:r>
                        <a:rPr lang="en-GB" sz="1200" baseline="0" dirty="0" smtClean="0"/>
                        <a:t>), </a:t>
                      </a:r>
                      <a:r>
                        <a:rPr lang="en-GB" sz="1200" baseline="0" dirty="0" err="1" smtClean="0"/>
                        <a:t>catalán</a:t>
                      </a:r>
                      <a:r>
                        <a:rPr lang="en-GB" sz="1200" baseline="0" dirty="0" smtClean="0"/>
                        <a:t>, </a:t>
                      </a:r>
                      <a:r>
                        <a:rPr lang="en-GB" sz="1200" baseline="0" dirty="0" err="1" smtClean="0"/>
                        <a:t>valenciano</a:t>
                      </a:r>
                      <a:r>
                        <a:rPr lang="en-GB" sz="1200" baseline="0" dirty="0" smtClean="0"/>
                        <a:t>, </a:t>
                      </a:r>
                      <a:r>
                        <a:rPr lang="en-GB" sz="1200" baseline="0" dirty="0" err="1" smtClean="0"/>
                        <a:t>gallego</a:t>
                      </a:r>
                      <a:r>
                        <a:rPr lang="en-GB" sz="1200" baseline="0" dirty="0" smtClean="0"/>
                        <a:t>, </a:t>
                      </a:r>
                      <a:r>
                        <a:rPr lang="en-GB" sz="1200" baseline="0" dirty="0" err="1" smtClean="0"/>
                        <a:t>euskera</a:t>
                      </a:r>
                      <a:endParaRPr lang="en-US" sz="1200" dirty="0"/>
                    </a:p>
                  </a:txBody>
                  <a:tcPr marL="91439" marR="91439" marT="45725" marB="45725" anchor="ctr"/>
                </a:tc>
                <a:tc>
                  <a:txBody>
                    <a:bodyPr/>
                    <a:lstStyle/>
                    <a:p>
                      <a:pPr algn="ctr"/>
                      <a:r>
                        <a:rPr lang="en-GB" sz="1800" dirty="0" smtClean="0"/>
                        <a:t>Euro</a:t>
                      </a:r>
                      <a:endParaRPr lang="en-US" sz="1800" dirty="0"/>
                    </a:p>
                  </a:txBody>
                  <a:tcPr marL="91439" marR="91439" marT="45725" marB="45725" anchor="ctr"/>
                </a:tc>
              </a:tr>
              <a:tr h="1088002">
                <a:tc>
                  <a:txBody>
                    <a:bodyPr/>
                    <a:lstStyle/>
                    <a:p>
                      <a:pPr algn="ctr"/>
                      <a:r>
                        <a:rPr lang="en-GB" sz="1100" dirty="0" err="1" smtClean="0"/>
                        <a:t>República</a:t>
                      </a:r>
                      <a:r>
                        <a:rPr lang="en-GB" sz="1100" baseline="0" dirty="0" smtClean="0"/>
                        <a:t> </a:t>
                      </a:r>
                      <a:r>
                        <a:rPr lang="en-GB" sz="1100" baseline="0" dirty="0" err="1" smtClean="0"/>
                        <a:t>Árabe</a:t>
                      </a:r>
                      <a:r>
                        <a:rPr lang="en-GB" sz="1100" baseline="0" dirty="0" smtClean="0"/>
                        <a:t> </a:t>
                      </a:r>
                      <a:r>
                        <a:rPr lang="en-GB" sz="1100" baseline="0" dirty="0" err="1" smtClean="0"/>
                        <a:t>Saharaui</a:t>
                      </a:r>
                      <a:r>
                        <a:rPr lang="en-GB" sz="1100" baseline="0" dirty="0" smtClean="0"/>
                        <a:t> </a:t>
                      </a:r>
                      <a:r>
                        <a:rPr lang="en-GB" sz="1100" baseline="0" dirty="0" err="1" smtClean="0"/>
                        <a:t>Democrática</a:t>
                      </a:r>
                      <a:endParaRPr lang="en-US" sz="1100" dirty="0"/>
                    </a:p>
                  </a:txBody>
                  <a:tcPr marL="91439" marR="91439" marT="45725" marB="45725"/>
                </a:tc>
                <a:tc>
                  <a:txBody>
                    <a:bodyPr/>
                    <a:lstStyle/>
                    <a:p>
                      <a:pPr algn="ctr"/>
                      <a:r>
                        <a:rPr lang="en-GB" sz="1800" baseline="0" dirty="0" err="1" smtClean="0"/>
                        <a:t>África</a:t>
                      </a:r>
                      <a:endParaRPr lang="en-US" sz="1800" dirty="0"/>
                    </a:p>
                  </a:txBody>
                  <a:tcPr marL="91439" marR="91439" marT="45725" marB="45725" anchor="ctr"/>
                </a:tc>
                <a:tc>
                  <a:txBody>
                    <a:bodyPr/>
                    <a:lstStyle/>
                    <a:p>
                      <a:pPr algn="ctr"/>
                      <a:r>
                        <a:rPr lang="en-GB" sz="1800" dirty="0" smtClean="0"/>
                        <a:t>?</a:t>
                      </a:r>
                      <a:endParaRPr lang="en-US" sz="1800" dirty="0"/>
                    </a:p>
                  </a:txBody>
                  <a:tcPr marL="91439" marR="91439" marT="45725" marB="45725" anchor="ctr"/>
                </a:tc>
                <a:tc>
                  <a:txBody>
                    <a:bodyPr/>
                    <a:lstStyle/>
                    <a:p>
                      <a:pPr algn="ctr"/>
                      <a:r>
                        <a:rPr lang="en-GB" sz="1800" dirty="0" smtClean="0"/>
                        <a:t>394,000</a:t>
                      </a:r>
                      <a:endParaRPr lang="en-US" sz="1800" dirty="0"/>
                    </a:p>
                  </a:txBody>
                  <a:tcPr marL="91439" marR="91439" marT="45725" marB="45725" anchor="ctr"/>
                </a:tc>
                <a:tc>
                  <a:txBody>
                    <a:bodyPr/>
                    <a:lstStyle/>
                    <a:p>
                      <a:pPr algn="ctr"/>
                      <a:r>
                        <a:rPr lang="en-GB" sz="1800" dirty="0" smtClean="0"/>
                        <a:t>52</a:t>
                      </a:r>
                      <a:endParaRPr lang="en-US" sz="1800" dirty="0"/>
                    </a:p>
                  </a:txBody>
                  <a:tcPr marL="91439" marR="91439" marT="45725" marB="45725" anchor="ctr"/>
                </a:tc>
                <a:tc>
                  <a:txBody>
                    <a:bodyPr/>
                    <a:lstStyle/>
                    <a:p>
                      <a:pPr algn="ctr"/>
                      <a:r>
                        <a:rPr lang="en-GB" sz="1800" dirty="0" smtClean="0"/>
                        <a:t>56</a:t>
                      </a:r>
                      <a:endParaRPr lang="en-US" sz="1800" dirty="0"/>
                    </a:p>
                  </a:txBody>
                  <a:tcPr marL="91439" marR="91439" marT="45725" marB="45725" anchor="ctr"/>
                </a:tc>
                <a:tc>
                  <a:txBody>
                    <a:bodyPr/>
                    <a:lstStyle/>
                    <a:p>
                      <a:pPr algn="ctr"/>
                      <a:r>
                        <a:rPr lang="en-GB" sz="1800" dirty="0" err="1" smtClean="0"/>
                        <a:t>árabe</a:t>
                      </a:r>
                      <a:r>
                        <a:rPr lang="en-GB" sz="1800" dirty="0" smtClean="0"/>
                        <a:t>, </a:t>
                      </a:r>
                      <a:r>
                        <a:rPr lang="en-GB" sz="1800" dirty="0" err="1" smtClean="0"/>
                        <a:t>español</a:t>
                      </a:r>
                      <a:endParaRPr lang="en-US" sz="1800" dirty="0"/>
                    </a:p>
                  </a:txBody>
                  <a:tcPr marL="91439" marR="91439" marT="45725" marB="45725" anchor="ctr"/>
                </a:tc>
                <a:tc>
                  <a:txBody>
                    <a:bodyPr/>
                    <a:lstStyle/>
                    <a:p>
                      <a:pPr algn="ctr"/>
                      <a:r>
                        <a:rPr lang="en-GB" sz="1800" dirty="0" smtClean="0"/>
                        <a:t>Saharawi</a:t>
                      </a:r>
                      <a:r>
                        <a:rPr lang="en-GB" sz="1800" baseline="0" dirty="0" smtClean="0"/>
                        <a:t> peseta</a:t>
                      </a:r>
                      <a:endParaRPr lang="en-US" sz="1800" dirty="0"/>
                    </a:p>
                  </a:txBody>
                  <a:tcPr marL="91439" marR="91439" marT="45725" marB="45725" anchor="ctr"/>
                </a:tc>
              </a:tr>
              <a:tr h="762972">
                <a:tc>
                  <a:txBody>
                    <a:bodyPr/>
                    <a:lstStyle/>
                    <a:p>
                      <a:pPr algn="ctr"/>
                      <a:r>
                        <a:rPr lang="en-GB" sz="1200" dirty="0" err="1" smtClean="0"/>
                        <a:t>Reino</a:t>
                      </a:r>
                      <a:r>
                        <a:rPr lang="en-GB" sz="1200" dirty="0" smtClean="0"/>
                        <a:t> </a:t>
                      </a:r>
                      <a:r>
                        <a:rPr lang="en-GB" sz="1200" dirty="0" err="1" smtClean="0"/>
                        <a:t>Unido</a:t>
                      </a:r>
                      <a:endParaRPr lang="en-US" sz="1200" dirty="0"/>
                    </a:p>
                  </a:txBody>
                  <a:tcPr marL="91439" marR="91439" marT="45725" marB="45725"/>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err="1" smtClean="0"/>
                        <a:t>Londres</a:t>
                      </a:r>
                      <a:endParaRPr lang="en-US" sz="1800" dirty="0"/>
                    </a:p>
                  </a:txBody>
                  <a:tcPr marL="91439" marR="91439" marT="45725" marB="45725" anchor="ctr"/>
                </a:tc>
                <a:tc>
                  <a:txBody>
                    <a:bodyPr/>
                    <a:lstStyle/>
                    <a:p>
                      <a:pPr algn="ctr"/>
                      <a:r>
                        <a:rPr lang="en-GB" sz="1400" dirty="0" smtClean="0"/>
                        <a:t>61,000,000</a:t>
                      </a:r>
                      <a:endParaRPr lang="en-US" sz="1400" dirty="0"/>
                    </a:p>
                  </a:txBody>
                  <a:tcPr marL="91439" marR="91439" marT="45725" marB="45725" anchor="ctr"/>
                </a:tc>
                <a:tc>
                  <a:txBody>
                    <a:bodyPr/>
                    <a:lstStyle/>
                    <a:p>
                      <a:pPr algn="ctr"/>
                      <a:r>
                        <a:rPr lang="en-GB" sz="1800" dirty="0" smtClean="0"/>
                        <a:t>76</a:t>
                      </a:r>
                      <a:endParaRPr lang="en-US" sz="1800" dirty="0"/>
                    </a:p>
                  </a:txBody>
                  <a:tcPr marL="91439" marR="91439" marT="45725" marB="45725" anchor="ct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err="1" smtClean="0"/>
                        <a:t>inglés</a:t>
                      </a:r>
                      <a:endParaRPr lang="en-US" sz="1800" dirty="0"/>
                    </a:p>
                  </a:txBody>
                  <a:tcPr marL="91439" marR="91439" marT="45725" marB="45725" anchor="ctr"/>
                </a:tc>
                <a:tc>
                  <a:txBody>
                    <a:bodyPr/>
                    <a:lstStyle/>
                    <a:p>
                      <a:pPr algn="ctr"/>
                      <a:r>
                        <a:rPr lang="en-GB" sz="1800" dirty="0" smtClean="0"/>
                        <a:t>Libra </a:t>
                      </a:r>
                      <a:r>
                        <a:rPr lang="en-GB" sz="1800" dirty="0" err="1" smtClean="0"/>
                        <a:t>esterlina</a:t>
                      </a:r>
                      <a:endParaRPr lang="en-US" sz="1800" dirty="0"/>
                    </a:p>
                  </a:txBody>
                  <a:tcPr marL="91439" marR="91439" marT="45725" marB="45725" anchor="ctr"/>
                </a:tc>
              </a:tr>
            </a:tbl>
          </a:graphicData>
        </a:graphic>
      </p:graphicFrame>
      <p:sp>
        <p:nvSpPr>
          <p:cNvPr id="2123" name="TextBox 2"/>
          <p:cNvSpPr txBox="1">
            <a:spLocks noChangeArrowheads="1"/>
          </p:cNvSpPr>
          <p:nvPr/>
        </p:nvSpPr>
        <p:spPr bwMode="auto">
          <a:xfrm>
            <a:off x="214313" y="0"/>
            <a:ext cx="8572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800" b="1"/>
              <a:t>Vamos a comparar 6 países</a:t>
            </a:r>
            <a:endParaRPr lang="en-US" sz="2800" b="1"/>
          </a:p>
        </p:txBody>
      </p:sp>
      <p:pic>
        <p:nvPicPr>
          <p:cNvPr id="212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1571625"/>
            <a:ext cx="75406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0063" y="2428875"/>
            <a:ext cx="731837"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1500" y="3357563"/>
            <a:ext cx="6588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71500" y="4286250"/>
            <a:ext cx="66675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71500" y="5500688"/>
            <a:ext cx="642938"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00063" y="6215063"/>
            <a:ext cx="8318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81846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702002402"/>
              </p:ext>
            </p:extLst>
          </p:nvPr>
        </p:nvGraphicFramePr>
        <p:xfrm>
          <a:off x="251520" y="82312"/>
          <a:ext cx="8640960" cy="2194560"/>
        </p:xfrm>
        <a:graphic>
          <a:graphicData uri="http://schemas.openxmlformats.org/drawingml/2006/table">
            <a:tbl>
              <a:tblPr firstRow="1" bandRow="1">
                <a:tableStyleId>{5940675A-B579-460E-94D1-54222C63F5DA}</a:tableStyleId>
              </a:tblPr>
              <a:tblGrid>
                <a:gridCol w="3510391"/>
                <a:gridCol w="1800200"/>
                <a:gridCol w="1890210"/>
                <a:gridCol w="1440159"/>
              </a:tblGrid>
              <a:tr h="370840">
                <a:tc>
                  <a:txBody>
                    <a:bodyPr/>
                    <a:lstStyle/>
                    <a:p>
                      <a:endParaRPr lang="en-GB" sz="2000" dirty="0"/>
                    </a:p>
                  </a:txBody>
                  <a:tcPr/>
                </a:tc>
                <a:tc>
                  <a:txBody>
                    <a:bodyPr/>
                    <a:lstStyle/>
                    <a:p>
                      <a:pPr algn="ctr"/>
                      <a:r>
                        <a:rPr lang="en-GB" sz="1600" dirty="0" err="1" smtClean="0"/>
                        <a:t>casi</a:t>
                      </a:r>
                      <a:r>
                        <a:rPr lang="en-GB" sz="1600" dirty="0" smtClean="0"/>
                        <a:t> 100% </a:t>
                      </a:r>
                      <a:r>
                        <a:rPr lang="en-GB" sz="1600" dirty="0" err="1" smtClean="0"/>
                        <a:t>correcto</a:t>
                      </a:r>
                      <a:r>
                        <a:rPr lang="en-GB" sz="1600" dirty="0" smtClean="0"/>
                        <a:t> / </a:t>
                      </a:r>
                      <a:r>
                        <a:rPr lang="en-GB" sz="1600" dirty="0" err="1" smtClean="0"/>
                        <a:t>muy</a:t>
                      </a:r>
                      <a:r>
                        <a:rPr lang="en-GB" sz="1600" dirty="0" smtClean="0"/>
                        <a:t> </a:t>
                      </a:r>
                      <a:r>
                        <a:rPr lang="en-GB" sz="1600" dirty="0" err="1" smtClean="0"/>
                        <a:t>buen</a:t>
                      </a:r>
                      <a:r>
                        <a:rPr lang="en-GB" sz="1600" dirty="0" smtClean="0"/>
                        <a:t> </a:t>
                      </a:r>
                      <a:r>
                        <a:rPr lang="en-GB" sz="1600" dirty="0" err="1" smtClean="0"/>
                        <a:t>esfuerzo</a:t>
                      </a:r>
                      <a:endParaRPr lang="en-GB" sz="1600" dirty="0"/>
                    </a:p>
                  </a:txBody>
                  <a:tcPr/>
                </a:tc>
                <a:tc>
                  <a:txBody>
                    <a:bodyPr/>
                    <a:lstStyle/>
                    <a:p>
                      <a:pPr algn="ctr"/>
                      <a:r>
                        <a:rPr lang="en-GB" sz="2000" dirty="0" err="1" smtClean="0"/>
                        <a:t>bastante</a:t>
                      </a:r>
                      <a:r>
                        <a:rPr lang="en-GB" sz="2000" dirty="0" smtClean="0"/>
                        <a:t> </a:t>
                      </a:r>
                      <a:r>
                        <a:rPr lang="en-GB" sz="2000" dirty="0" err="1" smtClean="0"/>
                        <a:t>bien</a:t>
                      </a:r>
                      <a:r>
                        <a:rPr lang="en-GB" sz="2000" dirty="0" smtClean="0"/>
                        <a:t> </a:t>
                      </a:r>
                      <a:r>
                        <a:rPr lang="en-GB" sz="2000" dirty="0" smtClean="0"/>
                        <a:t>–</a:t>
                      </a:r>
                      <a:r>
                        <a:rPr lang="en-GB" sz="2000" dirty="0" err="1" smtClean="0">
                          <a:solidFill>
                            <a:schemeClr val="tx1"/>
                          </a:solidFill>
                        </a:rPr>
                        <a:t>algunos</a:t>
                      </a:r>
                      <a:r>
                        <a:rPr lang="en-GB" sz="2000" dirty="0" smtClean="0"/>
                        <a:t> </a:t>
                      </a:r>
                      <a:r>
                        <a:rPr lang="en-GB" sz="2000" dirty="0" err="1" smtClean="0"/>
                        <a:t>errores</a:t>
                      </a:r>
                      <a:endParaRPr lang="en-GB" sz="2000" dirty="0"/>
                    </a:p>
                  </a:txBody>
                  <a:tcPr/>
                </a:tc>
                <a:tc>
                  <a:txBody>
                    <a:bodyPr/>
                    <a:lstStyle/>
                    <a:p>
                      <a:pPr algn="ctr"/>
                      <a:r>
                        <a:rPr lang="en-GB" sz="2000" dirty="0" smtClean="0"/>
                        <a:t>se </a:t>
                      </a:r>
                      <a:r>
                        <a:rPr lang="en-GB" sz="2000" dirty="0" err="1" smtClean="0"/>
                        <a:t>debe</a:t>
                      </a:r>
                      <a:r>
                        <a:rPr lang="en-GB" sz="2000" dirty="0" smtClean="0"/>
                        <a:t> </a:t>
                      </a:r>
                      <a:r>
                        <a:rPr lang="en-GB" sz="2000" dirty="0" err="1" smtClean="0"/>
                        <a:t>mejorar</a:t>
                      </a:r>
                      <a:r>
                        <a:rPr lang="en-GB" sz="2000" dirty="0" smtClean="0"/>
                        <a:t> </a:t>
                      </a:r>
                      <a:endParaRPr lang="en-GB" sz="2000" dirty="0"/>
                    </a:p>
                  </a:txBody>
                  <a:tcPr/>
                </a:tc>
              </a:tr>
              <a:tr h="370840">
                <a:tc>
                  <a:txBody>
                    <a:bodyPr/>
                    <a:lstStyle/>
                    <a:p>
                      <a:r>
                        <a:rPr lang="en-GB" sz="2000" dirty="0" smtClean="0"/>
                        <a:t>la </a:t>
                      </a:r>
                      <a:r>
                        <a:rPr lang="en-GB" sz="2000" dirty="0" err="1" smtClean="0"/>
                        <a:t>información</a:t>
                      </a:r>
                      <a:endParaRPr lang="en-GB" sz="20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r h="370840">
                <a:tc>
                  <a:txBody>
                    <a:bodyPr/>
                    <a:lstStyle/>
                    <a:p>
                      <a:r>
                        <a:rPr lang="en-GB" sz="2000" dirty="0" smtClean="0"/>
                        <a:t>la </a:t>
                      </a:r>
                      <a:r>
                        <a:rPr lang="en-GB" sz="2000" dirty="0" err="1" smtClean="0"/>
                        <a:t>pronunciación</a:t>
                      </a:r>
                      <a:endParaRPr lang="en-GB" sz="2000" dirty="0"/>
                    </a:p>
                  </a:txBody>
                  <a:tcPr/>
                </a:tc>
                <a:tc>
                  <a:txBody>
                    <a:bodyPr/>
                    <a:lstStyle/>
                    <a:p>
                      <a:endParaRPr lang="en-GB" sz="2000"/>
                    </a:p>
                  </a:txBody>
                  <a:tcPr/>
                </a:tc>
                <a:tc>
                  <a:txBody>
                    <a:bodyPr/>
                    <a:lstStyle/>
                    <a:p>
                      <a:endParaRPr lang="en-GB" sz="2000"/>
                    </a:p>
                  </a:txBody>
                  <a:tcPr/>
                </a:tc>
                <a:tc>
                  <a:txBody>
                    <a:bodyPr/>
                    <a:lstStyle/>
                    <a:p>
                      <a:endParaRPr lang="en-GB" sz="2000" dirty="0"/>
                    </a:p>
                  </a:txBody>
                  <a:tcPr/>
                </a:tc>
              </a:tr>
              <a:tr h="370840">
                <a:tc>
                  <a:txBody>
                    <a:bodyPr/>
                    <a:lstStyle/>
                    <a:p>
                      <a:r>
                        <a:rPr lang="en-GB" sz="1600" dirty="0" smtClean="0"/>
                        <a:t>la </a:t>
                      </a:r>
                      <a:r>
                        <a:rPr lang="en-GB" sz="1600" dirty="0" err="1" smtClean="0"/>
                        <a:t>presentación</a:t>
                      </a:r>
                      <a:r>
                        <a:rPr lang="en-GB" sz="1600" baseline="0" dirty="0" smtClean="0"/>
                        <a:t> </a:t>
                      </a:r>
                      <a:r>
                        <a:rPr lang="en-GB" sz="1600" baseline="0" dirty="0" err="1" smtClean="0"/>
                        <a:t>auditiva</a:t>
                      </a:r>
                      <a:r>
                        <a:rPr lang="en-GB" sz="1600" baseline="0" dirty="0" smtClean="0"/>
                        <a:t> (</a:t>
                      </a:r>
                      <a:r>
                        <a:rPr lang="en-GB" sz="1600" baseline="0" dirty="0" err="1" smtClean="0"/>
                        <a:t>voz</a:t>
                      </a:r>
                      <a:r>
                        <a:rPr lang="en-GB" sz="1600" baseline="0" dirty="0" smtClean="0"/>
                        <a:t> </a:t>
                      </a:r>
                      <a:r>
                        <a:rPr lang="en-GB" sz="1600" baseline="0" dirty="0" err="1" smtClean="0"/>
                        <a:t>alta</a:t>
                      </a:r>
                      <a:r>
                        <a:rPr lang="en-GB" sz="1600" baseline="0" dirty="0" smtClean="0"/>
                        <a:t>, </a:t>
                      </a:r>
                      <a:r>
                        <a:rPr lang="en-GB" sz="1600" baseline="0" dirty="0" err="1" smtClean="0">
                          <a:solidFill>
                            <a:schemeClr val="tx1"/>
                          </a:solidFill>
                        </a:rPr>
                        <a:t>mirando</a:t>
                      </a:r>
                      <a:r>
                        <a:rPr lang="en-GB" sz="1600" baseline="0" dirty="0" smtClean="0">
                          <a:solidFill>
                            <a:schemeClr val="tx1"/>
                          </a:solidFill>
                        </a:rPr>
                        <a:t> </a:t>
                      </a:r>
                      <a:r>
                        <a:rPr lang="en-GB" sz="1600" baseline="0" dirty="0" smtClean="0">
                          <a:solidFill>
                            <a:schemeClr val="tx1"/>
                          </a:solidFill>
                        </a:rPr>
                        <a:t>a </a:t>
                      </a:r>
                      <a:r>
                        <a:rPr lang="en-GB" sz="1600" baseline="0" dirty="0" smtClean="0"/>
                        <a:t>la </a:t>
                      </a:r>
                      <a:r>
                        <a:rPr lang="en-GB" sz="1600" baseline="0" dirty="0" err="1" smtClean="0"/>
                        <a:t>clase</a:t>
                      </a:r>
                      <a:r>
                        <a:rPr lang="en-GB" sz="1600" baseline="0" dirty="0" smtClean="0"/>
                        <a:t>, etc..)</a:t>
                      </a:r>
                      <a:endParaRPr lang="en-GB" sz="16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48032698"/>
              </p:ext>
            </p:extLst>
          </p:nvPr>
        </p:nvGraphicFramePr>
        <p:xfrm>
          <a:off x="251520" y="2348880"/>
          <a:ext cx="8640960" cy="2194560"/>
        </p:xfrm>
        <a:graphic>
          <a:graphicData uri="http://schemas.openxmlformats.org/drawingml/2006/table">
            <a:tbl>
              <a:tblPr firstRow="1" bandRow="1">
                <a:tableStyleId>{5940675A-B579-460E-94D1-54222C63F5DA}</a:tableStyleId>
              </a:tblPr>
              <a:tblGrid>
                <a:gridCol w="3510391"/>
                <a:gridCol w="1800200"/>
                <a:gridCol w="1890210"/>
                <a:gridCol w="1440159"/>
              </a:tblGrid>
              <a:tr h="370840">
                <a:tc>
                  <a:txBody>
                    <a:bodyPr/>
                    <a:lstStyle/>
                    <a:p>
                      <a:endParaRPr lang="en-GB" sz="2000" dirty="0"/>
                    </a:p>
                  </a:txBody>
                  <a:tcPr/>
                </a:tc>
                <a:tc>
                  <a:txBody>
                    <a:bodyPr/>
                    <a:lstStyle/>
                    <a:p>
                      <a:pPr algn="ctr"/>
                      <a:r>
                        <a:rPr lang="en-GB" sz="1600" dirty="0" err="1" smtClean="0"/>
                        <a:t>casi</a:t>
                      </a:r>
                      <a:r>
                        <a:rPr lang="en-GB" sz="1600" dirty="0" smtClean="0"/>
                        <a:t> 100% </a:t>
                      </a:r>
                      <a:r>
                        <a:rPr lang="en-GB" sz="1600" dirty="0" err="1" smtClean="0"/>
                        <a:t>correcto</a:t>
                      </a:r>
                      <a:r>
                        <a:rPr lang="en-GB" sz="1600" dirty="0" smtClean="0"/>
                        <a:t> / </a:t>
                      </a:r>
                      <a:r>
                        <a:rPr lang="en-GB" sz="1600" dirty="0" err="1" smtClean="0"/>
                        <a:t>muy</a:t>
                      </a:r>
                      <a:r>
                        <a:rPr lang="en-GB" sz="1600" dirty="0" smtClean="0"/>
                        <a:t> </a:t>
                      </a:r>
                      <a:r>
                        <a:rPr lang="en-GB" sz="1600" dirty="0" err="1" smtClean="0"/>
                        <a:t>buen</a:t>
                      </a:r>
                      <a:r>
                        <a:rPr lang="en-GB" sz="1600" dirty="0" smtClean="0"/>
                        <a:t> </a:t>
                      </a:r>
                      <a:r>
                        <a:rPr lang="en-GB" sz="1600" dirty="0" err="1" smtClean="0"/>
                        <a:t>esfuerzo</a:t>
                      </a:r>
                      <a:endParaRPr lang="en-GB" sz="1600" dirty="0"/>
                    </a:p>
                  </a:txBody>
                  <a:tcPr/>
                </a:tc>
                <a:tc>
                  <a:txBody>
                    <a:bodyPr/>
                    <a:lstStyle/>
                    <a:p>
                      <a:pPr algn="ctr"/>
                      <a:r>
                        <a:rPr lang="en-GB" sz="2000" dirty="0" err="1" smtClean="0"/>
                        <a:t>bastante</a:t>
                      </a:r>
                      <a:r>
                        <a:rPr lang="en-GB" sz="2000" dirty="0" smtClean="0"/>
                        <a:t> </a:t>
                      </a:r>
                      <a:r>
                        <a:rPr lang="en-GB" sz="2000" dirty="0" err="1" smtClean="0"/>
                        <a:t>bien</a:t>
                      </a:r>
                      <a:r>
                        <a:rPr lang="en-GB" sz="2000" dirty="0" smtClean="0"/>
                        <a:t> </a:t>
                      </a:r>
                      <a:r>
                        <a:rPr lang="en-GB" sz="2000" dirty="0" smtClean="0"/>
                        <a:t>–</a:t>
                      </a:r>
                      <a:r>
                        <a:rPr lang="en-GB" sz="2000" dirty="0" err="1" smtClean="0">
                          <a:solidFill>
                            <a:schemeClr val="tx1"/>
                          </a:solidFill>
                        </a:rPr>
                        <a:t>algunos</a:t>
                      </a:r>
                      <a:r>
                        <a:rPr lang="en-GB" sz="2000" dirty="0" smtClean="0"/>
                        <a:t> </a:t>
                      </a:r>
                      <a:r>
                        <a:rPr lang="en-GB" sz="2000" dirty="0" err="1" smtClean="0"/>
                        <a:t>errores</a:t>
                      </a:r>
                      <a:endParaRPr lang="en-GB" sz="2000" dirty="0"/>
                    </a:p>
                  </a:txBody>
                  <a:tcPr/>
                </a:tc>
                <a:tc>
                  <a:txBody>
                    <a:bodyPr/>
                    <a:lstStyle/>
                    <a:p>
                      <a:pPr algn="ctr"/>
                      <a:r>
                        <a:rPr lang="en-GB" sz="2000" dirty="0" smtClean="0"/>
                        <a:t>se </a:t>
                      </a:r>
                      <a:r>
                        <a:rPr lang="en-GB" sz="2000" dirty="0" err="1" smtClean="0"/>
                        <a:t>debe</a:t>
                      </a:r>
                      <a:r>
                        <a:rPr lang="en-GB" sz="2000" dirty="0" smtClean="0"/>
                        <a:t> </a:t>
                      </a:r>
                      <a:r>
                        <a:rPr lang="en-GB" sz="2000" dirty="0" err="1" smtClean="0"/>
                        <a:t>mejorar</a:t>
                      </a:r>
                      <a:r>
                        <a:rPr lang="en-GB" sz="2000" dirty="0" smtClean="0"/>
                        <a:t> </a:t>
                      </a:r>
                      <a:endParaRPr lang="en-GB" sz="2000" dirty="0"/>
                    </a:p>
                  </a:txBody>
                  <a:tcPr/>
                </a:tc>
              </a:tr>
              <a:tr h="370840">
                <a:tc>
                  <a:txBody>
                    <a:bodyPr/>
                    <a:lstStyle/>
                    <a:p>
                      <a:r>
                        <a:rPr lang="en-GB" sz="2000" dirty="0" smtClean="0"/>
                        <a:t>la </a:t>
                      </a:r>
                      <a:r>
                        <a:rPr lang="en-GB" sz="2000" dirty="0" err="1" smtClean="0"/>
                        <a:t>información</a:t>
                      </a:r>
                      <a:endParaRPr lang="en-GB" sz="20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r h="370840">
                <a:tc>
                  <a:txBody>
                    <a:bodyPr/>
                    <a:lstStyle/>
                    <a:p>
                      <a:r>
                        <a:rPr lang="en-GB" sz="2000" dirty="0" smtClean="0"/>
                        <a:t>la </a:t>
                      </a:r>
                      <a:r>
                        <a:rPr lang="en-GB" sz="2000" dirty="0" err="1" smtClean="0"/>
                        <a:t>pronunciación</a:t>
                      </a:r>
                      <a:endParaRPr lang="en-GB" sz="2000" dirty="0"/>
                    </a:p>
                  </a:txBody>
                  <a:tcPr/>
                </a:tc>
                <a:tc>
                  <a:txBody>
                    <a:bodyPr/>
                    <a:lstStyle/>
                    <a:p>
                      <a:endParaRPr lang="en-GB" sz="2000"/>
                    </a:p>
                  </a:txBody>
                  <a:tcPr/>
                </a:tc>
                <a:tc>
                  <a:txBody>
                    <a:bodyPr/>
                    <a:lstStyle/>
                    <a:p>
                      <a:endParaRPr lang="en-GB" sz="2000"/>
                    </a:p>
                  </a:txBody>
                  <a:tcPr/>
                </a:tc>
                <a:tc>
                  <a:txBody>
                    <a:bodyPr/>
                    <a:lstStyle/>
                    <a:p>
                      <a:endParaRPr lang="en-GB" sz="2000" dirty="0"/>
                    </a:p>
                  </a:txBody>
                  <a:tcPr/>
                </a:tc>
              </a:tr>
              <a:tr h="370840">
                <a:tc>
                  <a:txBody>
                    <a:bodyPr/>
                    <a:lstStyle/>
                    <a:p>
                      <a:r>
                        <a:rPr lang="en-GB" sz="1600" dirty="0" smtClean="0"/>
                        <a:t>la </a:t>
                      </a:r>
                      <a:r>
                        <a:rPr lang="en-GB" sz="1600" dirty="0" err="1" smtClean="0"/>
                        <a:t>presentación</a:t>
                      </a:r>
                      <a:r>
                        <a:rPr lang="en-GB" sz="1600" baseline="0" dirty="0" smtClean="0"/>
                        <a:t> </a:t>
                      </a:r>
                      <a:r>
                        <a:rPr lang="en-GB" sz="1600" baseline="0" dirty="0" err="1" smtClean="0"/>
                        <a:t>auditiva</a:t>
                      </a:r>
                      <a:r>
                        <a:rPr lang="en-GB" sz="1600" baseline="0" dirty="0" smtClean="0"/>
                        <a:t> (</a:t>
                      </a:r>
                      <a:r>
                        <a:rPr lang="en-GB" sz="1600" baseline="0" dirty="0" err="1" smtClean="0"/>
                        <a:t>voz</a:t>
                      </a:r>
                      <a:r>
                        <a:rPr lang="en-GB" sz="1600" baseline="0" dirty="0" smtClean="0"/>
                        <a:t> </a:t>
                      </a:r>
                      <a:r>
                        <a:rPr lang="en-GB" sz="1600" baseline="0" dirty="0" err="1" smtClean="0"/>
                        <a:t>alta</a:t>
                      </a:r>
                      <a:r>
                        <a:rPr lang="en-GB" sz="1600" baseline="0" dirty="0" smtClean="0"/>
                        <a:t>, </a:t>
                      </a:r>
                      <a:r>
                        <a:rPr lang="en-GB" sz="1600" baseline="0" dirty="0" err="1" smtClean="0">
                          <a:solidFill>
                            <a:schemeClr val="tx1"/>
                          </a:solidFill>
                        </a:rPr>
                        <a:t>mirando</a:t>
                      </a:r>
                      <a:r>
                        <a:rPr lang="en-GB" sz="1600" baseline="0" dirty="0" smtClean="0">
                          <a:solidFill>
                            <a:schemeClr val="tx1"/>
                          </a:solidFill>
                        </a:rPr>
                        <a:t> </a:t>
                      </a:r>
                      <a:r>
                        <a:rPr lang="en-GB" sz="1600" baseline="0" dirty="0" smtClean="0">
                          <a:solidFill>
                            <a:schemeClr val="tx1"/>
                          </a:solidFill>
                        </a:rPr>
                        <a:t>a </a:t>
                      </a:r>
                      <a:r>
                        <a:rPr lang="en-GB" sz="1600" baseline="0" dirty="0" smtClean="0"/>
                        <a:t>la </a:t>
                      </a:r>
                      <a:r>
                        <a:rPr lang="en-GB" sz="1600" baseline="0" dirty="0" err="1" smtClean="0"/>
                        <a:t>clase</a:t>
                      </a:r>
                      <a:r>
                        <a:rPr lang="en-GB" sz="1600" baseline="0" dirty="0" smtClean="0"/>
                        <a:t>, etc..)</a:t>
                      </a:r>
                      <a:endParaRPr lang="en-GB" sz="16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337865234"/>
              </p:ext>
            </p:extLst>
          </p:nvPr>
        </p:nvGraphicFramePr>
        <p:xfrm>
          <a:off x="251520" y="4618816"/>
          <a:ext cx="8640960" cy="2194560"/>
        </p:xfrm>
        <a:graphic>
          <a:graphicData uri="http://schemas.openxmlformats.org/drawingml/2006/table">
            <a:tbl>
              <a:tblPr firstRow="1" bandRow="1">
                <a:tableStyleId>{5940675A-B579-460E-94D1-54222C63F5DA}</a:tableStyleId>
              </a:tblPr>
              <a:tblGrid>
                <a:gridCol w="3510391"/>
                <a:gridCol w="1800200"/>
                <a:gridCol w="1890210"/>
                <a:gridCol w="1440159"/>
              </a:tblGrid>
              <a:tr h="370840">
                <a:tc>
                  <a:txBody>
                    <a:bodyPr/>
                    <a:lstStyle/>
                    <a:p>
                      <a:endParaRPr lang="en-GB" sz="2000" dirty="0"/>
                    </a:p>
                  </a:txBody>
                  <a:tcPr/>
                </a:tc>
                <a:tc>
                  <a:txBody>
                    <a:bodyPr/>
                    <a:lstStyle/>
                    <a:p>
                      <a:pPr algn="ctr"/>
                      <a:r>
                        <a:rPr lang="en-GB" sz="1600" dirty="0" err="1" smtClean="0"/>
                        <a:t>casi</a:t>
                      </a:r>
                      <a:r>
                        <a:rPr lang="en-GB" sz="1600" dirty="0" smtClean="0"/>
                        <a:t> 100% </a:t>
                      </a:r>
                      <a:r>
                        <a:rPr lang="en-GB" sz="1600" dirty="0" err="1" smtClean="0"/>
                        <a:t>correcto</a:t>
                      </a:r>
                      <a:r>
                        <a:rPr lang="en-GB" sz="1600" dirty="0" smtClean="0"/>
                        <a:t> / </a:t>
                      </a:r>
                      <a:r>
                        <a:rPr lang="en-GB" sz="1600" dirty="0" err="1" smtClean="0"/>
                        <a:t>muy</a:t>
                      </a:r>
                      <a:r>
                        <a:rPr lang="en-GB" sz="1600" dirty="0" smtClean="0"/>
                        <a:t> </a:t>
                      </a:r>
                      <a:r>
                        <a:rPr lang="en-GB" sz="1600" dirty="0" err="1" smtClean="0"/>
                        <a:t>buen</a:t>
                      </a:r>
                      <a:r>
                        <a:rPr lang="en-GB" sz="1600" dirty="0" smtClean="0"/>
                        <a:t> </a:t>
                      </a:r>
                      <a:r>
                        <a:rPr lang="en-GB" sz="1600" dirty="0" err="1" smtClean="0"/>
                        <a:t>esfuerzo</a:t>
                      </a:r>
                      <a:endParaRPr lang="en-GB" sz="1600" dirty="0"/>
                    </a:p>
                  </a:txBody>
                  <a:tcPr/>
                </a:tc>
                <a:tc>
                  <a:txBody>
                    <a:bodyPr/>
                    <a:lstStyle/>
                    <a:p>
                      <a:pPr algn="ctr"/>
                      <a:r>
                        <a:rPr lang="en-GB" sz="2000" dirty="0" err="1" smtClean="0"/>
                        <a:t>bastante</a:t>
                      </a:r>
                      <a:r>
                        <a:rPr lang="en-GB" sz="2000" dirty="0" smtClean="0"/>
                        <a:t> </a:t>
                      </a:r>
                      <a:r>
                        <a:rPr lang="en-GB" sz="2000" dirty="0" err="1" smtClean="0"/>
                        <a:t>bien</a:t>
                      </a:r>
                      <a:r>
                        <a:rPr lang="en-GB" sz="2000" dirty="0" smtClean="0"/>
                        <a:t> </a:t>
                      </a:r>
                      <a:r>
                        <a:rPr lang="en-GB" sz="2000" dirty="0" smtClean="0"/>
                        <a:t>–</a:t>
                      </a:r>
                      <a:r>
                        <a:rPr lang="en-GB" sz="2000" dirty="0" err="1" smtClean="0">
                          <a:solidFill>
                            <a:schemeClr val="tx1"/>
                          </a:solidFill>
                        </a:rPr>
                        <a:t>algunos</a:t>
                      </a:r>
                      <a:r>
                        <a:rPr lang="en-GB" sz="2000" dirty="0" smtClean="0"/>
                        <a:t> </a:t>
                      </a:r>
                      <a:r>
                        <a:rPr lang="en-GB" sz="2000" dirty="0" err="1" smtClean="0"/>
                        <a:t>errores</a:t>
                      </a:r>
                      <a:endParaRPr lang="en-GB" sz="2000" dirty="0"/>
                    </a:p>
                  </a:txBody>
                  <a:tcPr/>
                </a:tc>
                <a:tc>
                  <a:txBody>
                    <a:bodyPr/>
                    <a:lstStyle/>
                    <a:p>
                      <a:pPr algn="ctr"/>
                      <a:r>
                        <a:rPr lang="en-GB" sz="2000" dirty="0" smtClean="0"/>
                        <a:t>se </a:t>
                      </a:r>
                      <a:r>
                        <a:rPr lang="en-GB" sz="2000" dirty="0" err="1" smtClean="0"/>
                        <a:t>debe</a:t>
                      </a:r>
                      <a:r>
                        <a:rPr lang="en-GB" sz="2000" dirty="0" smtClean="0"/>
                        <a:t> </a:t>
                      </a:r>
                      <a:r>
                        <a:rPr lang="en-GB" sz="2000" dirty="0" err="1" smtClean="0"/>
                        <a:t>mejorar</a:t>
                      </a:r>
                      <a:r>
                        <a:rPr lang="en-GB" sz="2000" dirty="0" smtClean="0"/>
                        <a:t> </a:t>
                      </a:r>
                      <a:endParaRPr lang="en-GB" sz="2000" dirty="0"/>
                    </a:p>
                  </a:txBody>
                  <a:tcPr/>
                </a:tc>
              </a:tr>
              <a:tr h="370840">
                <a:tc>
                  <a:txBody>
                    <a:bodyPr/>
                    <a:lstStyle/>
                    <a:p>
                      <a:r>
                        <a:rPr lang="en-GB" sz="2000" dirty="0" smtClean="0"/>
                        <a:t>la </a:t>
                      </a:r>
                      <a:r>
                        <a:rPr lang="en-GB" sz="2000" dirty="0" err="1" smtClean="0"/>
                        <a:t>información</a:t>
                      </a:r>
                      <a:endParaRPr lang="en-GB" sz="20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r h="370840">
                <a:tc>
                  <a:txBody>
                    <a:bodyPr/>
                    <a:lstStyle/>
                    <a:p>
                      <a:r>
                        <a:rPr lang="en-GB" sz="2000" dirty="0" smtClean="0"/>
                        <a:t>la </a:t>
                      </a:r>
                      <a:r>
                        <a:rPr lang="en-GB" sz="2000" dirty="0" err="1" smtClean="0"/>
                        <a:t>pronunciación</a:t>
                      </a:r>
                      <a:endParaRPr lang="en-GB" sz="2000" dirty="0"/>
                    </a:p>
                  </a:txBody>
                  <a:tcPr/>
                </a:tc>
                <a:tc>
                  <a:txBody>
                    <a:bodyPr/>
                    <a:lstStyle/>
                    <a:p>
                      <a:endParaRPr lang="en-GB" sz="2000"/>
                    </a:p>
                  </a:txBody>
                  <a:tcPr/>
                </a:tc>
                <a:tc>
                  <a:txBody>
                    <a:bodyPr/>
                    <a:lstStyle/>
                    <a:p>
                      <a:endParaRPr lang="en-GB" sz="2000"/>
                    </a:p>
                  </a:txBody>
                  <a:tcPr/>
                </a:tc>
                <a:tc>
                  <a:txBody>
                    <a:bodyPr/>
                    <a:lstStyle/>
                    <a:p>
                      <a:endParaRPr lang="en-GB" sz="2000" dirty="0"/>
                    </a:p>
                  </a:txBody>
                  <a:tcPr/>
                </a:tc>
              </a:tr>
              <a:tr h="370840">
                <a:tc>
                  <a:txBody>
                    <a:bodyPr/>
                    <a:lstStyle/>
                    <a:p>
                      <a:r>
                        <a:rPr lang="en-GB" sz="1600" dirty="0" smtClean="0"/>
                        <a:t>la </a:t>
                      </a:r>
                      <a:r>
                        <a:rPr lang="en-GB" sz="1600" dirty="0" err="1" smtClean="0"/>
                        <a:t>presentación</a:t>
                      </a:r>
                      <a:r>
                        <a:rPr lang="en-GB" sz="1600" baseline="0" dirty="0" smtClean="0"/>
                        <a:t> </a:t>
                      </a:r>
                      <a:r>
                        <a:rPr lang="en-GB" sz="1600" baseline="0" dirty="0" err="1" smtClean="0"/>
                        <a:t>auditiva</a:t>
                      </a:r>
                      <a:r>
                        <a:rPr lang="en-GB" sz="1600" baseline="0" dirty="0" smtClean="0"/>
                        <a:t> (</a:t>
                      </a:r>
                      <a:r>
                        <a:rPr lang="en-GB" sz="1600" baseline="0" dirty="0" err="1" smtClean="0"/>
                        <a:t>voz</a:t>
                      </a:r>
                      <a:r>
                        <a:rPr lang="en-GB" sz="1600" baseline="0" dirty="0" smtClean="0"/>
                        <a:t> </a:t>
                      </a:r>
                      <a:r>
                        <a:rPr lang="en-GB" sz="1600" baseline="0" dirty="0" err="1" smtClean="0"/>
                        <a:t>alta</a:t>
                      </a:r>
                      <a:r>
                        <a:rPr lang="en-GB" sz="1600" baseline="0" dirty="0" smtClean="0"/>
                        <a:t>, </a:t>
                      </a:r>
                      <a:r>
                        <a:rPr lang="en-GB" sz="1600" baseline="0" dirty="0" err="1" smtClean="0">
                          <a:solidFill>
                            <a:schemeClr val="tx1"/>
                          </a:solidFill>
                        </a:rPr>
                        <a:t>mirando</a:t>
                      </a:r>
                      <a:r>
                        <a:rPr lang="en-GB" sz="1600" baseline="0" dirty="0" smtClean="0">
                          <a:solidFill>
                            <a:schemeClr val="tx1"/>
                          </a:solidFill>
                        </a:rPr>
                        <a:t> </a:t>
                      </a:r>
                      <a:r>
                        <a:rPr lang="en-GB" sz="1600" baseline="0" dirty="0" smtClean="0">
                          <a:solidFill>
                            <a:schemeClr val="tx1"/>
                          </a:solidFill>
                        </a:rPr>
                        <a:t>a </a:t>
                      </a:r>
                      <a:r>
                        <a:rPr lang="en-GB" sz="1600" baseline="0" dirty="0" smtClean="0"/>
                        <a:t>la </a:t>
                      </a:r>
                      <a:r>
                        <a:rPr lang="en-GB" sz="1600" baseline="0" dirty="0" err="1" smtClean="0"/>
                        <a:t>clase</a:t>
                      </a:r>
                      <a:r>
                        <a:rPr lang="en-GB" sz="1600" baseline="0" dirty="0" smtClean="0"/>
                        <a:t>, etc..)</a:t>
                      </a:r>
                      <a:endParaRPr lang="en-GB" sz="16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bl>
          </a:graphicData>
        </a:graphic>
      </p:graphicFrame>
    </p:spTree>
    <p:extLst>
      <p:ext uri="{BB962C8B-B14F-4D97-AF65-F5344CB8AC3E}">
        <p14:creationId xmlns:p14="http://schemas.microsoft.com/office/powerpoint/2010/main" val="3861954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755990260"/>
              </p:ext>
            </p:extLst>
          </p:nvPr>
        </p:nvGraphicFramePr>
        <p:xfrm>
          <a:off x="251520" y="82312"/>
          <a:ext cx="8640960" cy="2194560"/>
        </p:xfrm>
        <a:graphic>
          <a:graphicData uri="http://schemas.openxmlformats.org/drawingml/2006/table">
            <a:tbl>
              <a:tblPr firstRow="1" bandRow="1">
                <a:tableStyleId>{5940675A-B579-460E-94D1-54222C63F5DA}</a:tableStyleId>
              </a:tblPr>
              <a:tblGrid>
                <a:gridCol w="3510391"/>
                <a:gridCol w="1800200"/>
                <a:gridCol w="1890210"/>
                <a:gridCol w="1440159"/>
              </a:tblGrid>
              <a:tr h="370840">
                <a:tc>
                  <a:txBody>
                    <a:bodyPr/>
                    <a:lstStyle/>
                    <a:p>
                      <a:endParaRPr lang="en-GB" sz="2000" dirty="0"/>
                    </a:p>
                  </a:txBody>
                  <a:tcPr/>
                </a:tc>
                <a:tc>
                  <a:txBody>
                    <a:bodyPr/>
                    <a:lstStyle/>
                    <a:p>
                      <a:pPr algn="ctr"/>
                      <a:r>
                        <a:rPr lang="en-GB" sz="1600" dirty="0" err="1" smtClean="0"/>
                        <a:t>casi</a:t>
                      </a:r>
                      <a:r>
                        <a:rPr lang="en-GB" sz="1600" dirty="0" smtClean="0"/>
                        <a:t> 100% </a:t>
                      </a:r>
                      <a:r>
                        <a:rPr lang="en-GB" sz="1600" dirty="0" err="1" smtClean="0"/>
                        <a:t>correcto</a:t>
                      </a:r>
                      <a:r>
                        <a:rPr lang="en-GB" sz="1600" dirty="0" smtClean="0"/>
                        <a:t> / </a:t>
                      </a:r>
                      <a:r>
                        <a:rPr lang="en-GB" sz="1600" dirty="0" err="1" smtClean="0"/>
                        <a:t>muy</a:t>
                      </a:r>
                      <a:r>
                        <a:rPr lang="en-GB" sz="1600" dirty="0" smtClean="0"/>
                        <a:t> </a:t>
                      </a:r>
                      <a:r>
                        <a:rPr lang="en-GB" sz="1600" dirty="0" err="1" smtClean="0"/>
                        <a:t>buen</a:t>
                      </a:r>
                      <a:r>
                        <a:rPr lang="en-GB" sz="1600" dirty="0" smtClean="0"/>
                        <a:t> </a:t>
                      </a:r>
                      <a:r>
                        <a:rPr lang="en-GB" sz="1600" dirty="0" err="1" smtClean="0"/>
                        <a:t>esfuerzo</a:t>
                      </a:r>
                      <a:endParaRPr lang="en-GB" sz="1600" dirty="0"/>
                    </a:p>
                  </a:txBody>
                  <a:tcPr/>
                </a:tc>
                <a:tc>
                  <a:txBody>
                    <a:bodyPr/>
                    <a:lstStyle/>
                    <a:p>
                      <a:pPr algn="ctr"/>
                      <a:r>
                        <a:rPr lang="en-GB" sz="2000" dirty="0" err="1" smtClean="0"/>
                        <a:t>bastante</a:t>
                      </a:r>
                      <a:r>
                        <a:rPr lang="en-GB" sz="2000" dirty="0" smtClean="0"/>
                        <a:t> </a:t>
                      </a:r>
                      <a:r>
                        <a:rPr lang="en-GB" sz="2000" dirty="0" err="1" smtClean="0"/>
                        <a:t>bien</a:t>
                      </a:r>
                      <a:r>
                        <a:rPr lang="en-GB" sz="2000" dirty="0" smtClean="0"/>
                        <a:t> </a:t>
                      </a:r>
                      <a:r>
                        <a:rPr lang="en-GB" sz="2000" dirty="0" smtClean="0"/>
                        <a:t>–</a:t>
                      </a:r>
                      <a:r>
                        <a:rPr lang="en-GB" sz="2000" dirty="0" err="1" smtClean="0">
                          <a:solidFill>
                            <a:schemeClr val="tx1"/>
                          </a:solidFill>
                        </a:rPr>
                        <a:t>algunos</a:t>
                      </a:r>
                      <a:r>
                        <a:rPr lang="en-GB" sz="2000" dirty="0" smtClean="0"/>
                        <a:t> </a:t>
                      </a:r>
                      <a:r>
                        <a:rPr lang="en-GB" sz="2000" dirty="0" err="1" smtClean="0"/>
                        <a:t>errores</a:t>
                      </a:r>
                      <a:endParaRPr lang="en-GB" sz="2000" dirty="0"/>
                    </a:p>
                  </a:txBody>
                  <a:tcPr/>
                </a:tc>
                <a:tc>
                  <a:txBody>
                    <a:bodyPr/>
                    <a:lstStyle/>
                    <a:p>
                      <a:pPr algn="ctr"/>
                      <a:r>
                        <a:rPr lang="en-GB" sz="2000" dirty="0" smtClean="0"/>
                        <a:t>se </a:t>
                      </a:r>
                      <a:r>
                        <a:rPr lang="en-GB" sz="2000" dirty="0" err="1" smtClean="0"/>
                        <a:t>debe</a:t>
                      </a:r>
                      <a:r>
                        <a:rPr lang="en-GB" sz="2000" dirty="0" smtClean="0"/>
                        <a:t> </a:t>
                      </a:r>
                      <a:r>
                        <a:rPr lang="en-GB" sz="2000" dirty="0" err="1" smtClean="0"/>
                        <a:t>mejorar</a:t>
                      </a:r>
                      <a:r>
                        <a:rPr lang="en-GB" sz="2000" dirty="0" smtClean="0"/>
                        <a:t> </a:t>
                      </a:r>
                      <a:endParaRPr lang="en-GB" sz="2000" dirty="0"/>
                    </a:p>
                  </a:txBody>
                  <a:tcPr/>
                </a:tc>
              </a:tr>
              <a:tr h="370840">
                <a:tc>
                  <a:txBody>
                    <a:bodyPr/>
                    <a:lstStyle/>
                    <a:p>
                      <a:r>
                        <a:rPr lang="en-GB" sz="2000" dirty="0" smtClean="0"/>
                        <a:t>la </a:t>
                      </a:r>
                      <a:r>
                        <a:rPr lang="en-GB" sz="2000" dirty="0" err="1" smtClean="0"/>
                        <a:t>información</a:t>
                      </a:r>
                      <a:endParaRPr lang="en-GB" sz="20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r h="370840">
                <a:tc>
                  <a:txBody>
                    <a:bodyPr/>
                    <a:lstStyle/>
                    <a:p>
                      <a:r>
                        <a:rPr lang="en-GB" sz="2000" dirty="0" smtClean="0"/>
                        <a:t>la </a:t>
                      </a:r>
                      <a:r>
                        <a:rPr lang="en-GB" sz="2000" dirty="0" err="1" smtClean="0"/>
                        <a:t>pronunciación</a:t>
                      </a:r>
                      <a:endParaRPr lang="en-GB" sz="2000" dirty="0"/>
                    </a:p>
                  </a:txBody>
                  <a:tcPr/>
                </a:tc>
                <a:tc>
                  <a:txBody>
                    <a:bodyPr/>
                    <a:lstStyle/>
                    <a:p>
                      <a:endParaRPr lang="en-GB" sz="2000"/>
                    </a:p>
                  </a:txBody>
                  <a:tcPr/>
                </a:tc>
                <a:tc>
                  <a:txBody>
                    <a:bodyPr/>
                    <a:lstStyle/>
                    <a:p>
                      <a:endParaRPr lang="en-GB" sz="2000"/>
                    </a:p>
                  </a:txBody>
                  <a:tcPr/>
                </a:tc>
                <a:tc>
                  <a:txBody>
                    <a:bodyPr/>
                    <a:lstStyle/>
                    <a:p>
                      <a:endParaRPr lang="en-GB" sz="2000" dirty="0"/>
                    </a:p>
                  </a:txBody>
                  <a:tcPr/>
                </a:tc>
              </a:tr>
              <a:tr h="370840">
                <a:tc>
                  <a:txBody>
                    <a:bodyPr/>
                    <a:lstStyle/>
                    <a:p>
                      <a:r>
                        <a:rPr lang="en-GB" sz="1600" dirty="0" smtClean="0"/>
                        <a:t>la </a:t>
                      </a:r>
                      <a:r>
                        <a:rPr lang="en-GB" sz="1600" dirty="0" err="1" smtClean="0"/>
                        <a:t>presentación</a:t>
                      </a:r>
                      <a:r>
                        <a:rPr lang="en-GB" sz="1600" baseline="0" dirty="0" smtClean="0"/>
                        <a:t> </a:t>
                      </a:r>
                      <a:r>
                        <a:rPr lang="en-GB" sz="1600" baseline="0" dirty="0" err="1" smtClean="0"/>
                        <a:t>auditiva</a:t>
                      </a:r>
                      <a:r>
                        <a:rPr lang="en-GB" sz="1600" baseline="0" dirty="0" smtClean="0"/>
                        <a:t> (</a:t>
                      </a:r>
                      <a:r>
                        <a:rPr lang="en-GB" sz="1600" baseline="0" dirty="0" err="1" smtClean="0"/>
                        <a:t>voz</a:t>
                      </a:r>
                      <a:r>
                        <a:rPr lang="en-GB" sz="1600" baseline="0" dirty="0" smtClean="0"/>
                        <a:t> </a:t>
                      </a:r>
                      <a:r>
                        <a:rPr lang="en-GB" sz="1600" baseline="0" dirty="0" err="1" smtClean="0"/>
                        <a:t>alta</a:t>
                      </a:r>
                      <a:r>
                        <a:rPr lang="en-GB" sz="1600" baseline="0" dirty="0" smtClean="0"/>
                        <a:t>, </a:t>
                      </a:r>
                      <a:r>
                        <a:rPr lang="en-GB" sz="1600" baseline="0" dirty="0" err="1" smtClean="0">
                          <a:solidFill>
                            <a:schemeClr val="tx1"/>
                          </a:solidFill>
                        </a:rPr>
                        <a:t>mirando</a:t>
                      </a:r>
                      <a:r>
                        <a:rPr lang="en-GB" sz="1600" baseline="0" dirty="0" smtClean="0">
                          <a:solidFill>
                            <a:schemeClr val="tx1"/>
                          </a:solidFill>
                        </a:rPr>
                        <a:t> </a:t>
                      </a:r>
                      <a:r>
                        <a:rPr lang="en-GB" sz="1600" baseline="0" dirty="0" smtClean="0">
                          <a:solidFill>
                            <a:schemeClr val="tx1"/>
                          </a:solidFill>
                        </a:rPr>
                        <a:t>a </a:t>
                      </a:r>
                      <a:r>
                        <a:rPr lang="en-GB" sz="1600" baseline="0" dirty="0" smtClean="0"/>
                        <a:t>la </a:t>
                      </a:r>
                      <a:r>
                        <a:rPr lang="en-GB" sz="1600" baseline="0" dirty="0" err="1" smtClean="0"/>
                        <a:t>clase</a:t>
                      </a:r>
                      <a:r>
                        <a:rPr lang="en-GB" sz="1600" baseline="0" dirty="0" smtClean="0"/>
                        <a:t>, etc..)</a:t>
                      </a:r>
                      <a:endParaRPr lang="en-GB" sz="16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54458503"/>
              </p:ext>
            </p:extLst>
          </p:nvPr>
        </p:nvGraphicFramePr>
        <p:xfrm>
          <a:off x="251520" y="2348880"/>
          <a:ext cx="8640960" cy="2194560"/>
        </p:xfrm>
        <a:graphic>
          <a:graphicData uri="http://schemas.openxmlformats.org/drawingml/2006/table">
            <a:tbl>
              <a:tblPr firstRow="1" bandRow="1">
                <a:tableStyleId>{5940675A-B579-460E-94D1-54222C63F5DA}</a:tableStyleId>
              </a:tblPr>
              <a:tblGrid>
                <a:gridCol w="3510391"/>
                <a:gridCol w="1800200"/>
                <a:gridCol w="1890210"/>
                <a:gridCol w="1440159"/>
              </a:tblGrid>
              <a:tr h="370840">
                <a:tc>
                  <a:txBody>
                    <a:bodyPr/>
                    <a:lstStyle/>
                    <a:p>
                      <a:endParaRPr lang="en-GB" sz="2000" dirty="0"/>
                    </a:p>
                  </a:txBody>
                  <a:tcPr/>
                </a:tc>
                <a:tc>
                  <a:txBody>
                    <a:bodyPr/>
                    <a:lstStyle/>
                    <a:p>
                      <a:pPr algn="ctr"/>
                      <a:r>
                        <a:rPr lang="en-GB" sz="1600" dirty="0" err="1" smtClean="0"/>
                        <a:t>casi</a:t>
                      </a:r>
                      <a:r>
                        <a:rPr lang="en-GB" sz="1600" dirty="0" smtClean="0"/>
                        <a:t> 100% </a:t>
                      </a:r>
                      <a:r>
                        <a:rPr lang="en-GB" sz="1600" dirty="0" err="1" smtClean="0"/>
                        <a:t>correcto</a:t>
                      </a:r>
                      <a:r>
                        <a:rPr lang="en-GB" sz="1600" dirty="0" smtClean="0"/>
                        <a:t> / </a:t>
                      </a:r>
                      <a:r>
                        <a:rPr lang="en-GB" sz="1600" dirty="0" err="1" smtClean="0"/>
                        <a:t>muy</a:t>
                      </a:r>
                      <a:r>
                        <a:rPr lang="en-GB" sz="1600" dirty="0" smtClean="0"/>
                        <a:t> </a:t>
                      </a:r>
                      <a:r>
                        <a:rPr lang="en-GB" sz="1600" dirty="0" err="1" smtClean="0"/>
                        <a:t>buen</a:t>
                      </a:r>
                      <a:r>
                        <a:rPr lang="en-GB" sz="1600" dirty="0" smtClean="0"/>
                        <a:t> </a:t>
                      </a:r>
                      <a:r>
                        <a:rPr lang="en-GB" sz="1600" dirty="0" err="1" smtClean="0"/>
                        <a:t>esfuerzo</a:t>
                      </a:r>
                      <a:endParaRPr lang="en-GB" sz="1600" dirty="0"/>
                    </a:p>
                  </a:txBody>
                  <a:tcPr/>
                </a:tc>
                <a:tc>
                  <a:txBody>
                    <a:bodyPr/>
                    <a:lstStyle/>
                    <a:p>
                      <a:pPr algn="ctr"/>
                      <a:r>
                        <a:rPr lang="en-GB" sz="2000" dirty="0" err="1" smtClean="0"/>
                        <a:t>bastante</a:t>
                      </a:r>
                      <a:r>
                        <a:rPr lang="en-GB" sz="2000" dirty="0" smtClean="0"/>
                        <a:t> </a:t>
                      </a:r>
                      <a:r>
                        <a:rPr lang="en-GB" sz="2000" dirty="0" err="1" smtClean="0"/>
                        <a:t>bien</a:t>
                      </a:r>
                      <a:r>
                        <a:rPr lang="en-GB" sz="2000" dirty="0" smtClean="0"/>
                        <a:t> </a:t>
                      </a:r>
                      <a:r>
                        <a:rPr lang="en-GB" sz="2000" dirty="0" smtClean="0"/>
                        <a:t>–</a:t>
                      </a:r>
                      <a:r>
                        <a:rPr lang="en-GB" sz="2000" dirty="0" err="1" smtClean="0">
                          <a:solidFill>
                            <a:schemeClr val="tx1"/>
                          </a:solidFill>
                        </a:rPr>
                        <a:t>algunos</a:t>
                      </a:r>
                      <a:r>
                        <a:rPr lang="en-GB" sz="2000" dirty="0" smtClean="0"/>
                        <a:t> </a:t>
                      </a:r>
                      <a:r>
                        <a:rPr lang="en-GB" sz="2000" dirty="0" err="1" smtClean="0"/>
                        <a:t>errores</a:t>
                      </a:r>
                      <a:endParaRPr lang="en-GB" sz="2000" dirty="0"/>
                    </a:p>
                  </a:txBody>
                  <a:tcPr/>
                </a:tc>
                <a:tc>
                  <a:txBody>
                    <a:bodyPr/>
                    <a:lstStyle/>
                    <a:p>
                      <a:pPr algn="ctr"/>
                      <a:r>
                        <a:rPr lang="en-GB" sz="2000" dirty="0" smtClean="0"/>
                        <a:t>se </a:t>
                      </a:r>
                      <a:r>
                        <a:rPr lang="en-GB" sz="2000" dirty="0" err="1" smtClean="0"/>
                        <a:t>debe</a:t>
                      </a:r>
                      <a:r>
                        <a:rPr lang="en-GB" sz="2000" dirty="0" smtClean="0"/>
                        <a:t> </a:t>
                      </a:r>
                      <a:r>
                        <a:rPr lang="en-GB" sz="2000" dirty="0" err="1" smtClean="0"/>
                        <a:t>mejorar</a:t>
                      </a:r>
                      <a:r>
                        <a:rPr lang="en-GB" sz="2000" dirty="0" smtClean="0"/>
                        <a:t> </a:t>
                      </a:r>
                      <a:endParaRPr lang="en-GB" sz="2000" dirty="0"/>
                    </a:p>
                  </a:txBody>
                  <a:tcPr/>
                </a:tc>
              </a:tr>
              <a:tr h="370840">
                <a:tc>
                  <a:txBody>
                    <a:bodyPr/>
                    <a:lstStyle/>
                    <a:p>
                      <a:r>
                        <a:rPr lang="en-GB" sz="2000" dirty="0" smtClean="0"/>
                        <a:t>la </a:t>
                      </a:r>
                      <a:r>
                        <a:rPr lang="en-GB" sz="2000" dirty="0" err="1" smtClean="0"/>
                        <a:t>información</a:t>
                      </a:r>
                      <a:endParaRPr lang="en-GB" sz="20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r h="370840">
                <a:tc>
                  <a:txBody>
                    <a:bodyPr/>
                    <a:lstStyle/>
                    <a:p>
                      <a:r>
                        <a:rPr lang="en-GB" sz="2000" dirty="0" smtClean="0"/>
                        <a:t>la </a:t>
                      </a:r>
                      <a:r>
                        <a:rPr lang="en-GB" sz="2000" dirty="0" err="1" smtClean="0"/>
                        <a:t>pronunciación</a:t>
                      </a:r>
                      <a:endParaRPr lang="en-GB" sz="2000" dirty="0"/>
                    </a:p>
                  </a:txBody>
                  <a:tcPr/>
                </a:tc>
                <a:tc>
                  <a:txBody>
                    <a:bodyPr/>
                    <a:lstStyle/>
                    <a:p>
                      <a:endParaRPr lang="en-GB" sz="2000"/>
                    </a:p>
                  </a:txBody>
                  <a:tcPr/>
                </a:tc>
                <a:tc>
                  <a:txBody>
                    <a:bodyPr/>
                    <a:lstStyle/>
                    <a:p>
                      <a:endParaRPr lang="en-GB" sz="2000"/>
                    </a:p>
                  </a:txBody>
                  <a:tcPr/>
                </a:tc>
                <a:tc>
                  <a:txBody>
                    <a:bodyPr/>
                    <a:lstStyle/>
                    <a:p>
                      <a:endParaRPr lang="en-GB" sz="2000" dirty="0"/>
                    </a:p>
                  </a:txBody>
                  <a:tcPr/>
                </a:tc>
              </a:tr>
              <a:tr h="370840">
                <a:tc>
                  <a:txBody>
                    <a:bodyPr/>
                    <a:lstStyle/>
                    <a:p>
                      <a:r>
                        <a:rPr lang="en-GB" sz="1600" dirty="0" smtClean="0"/>
                        <a:t>la </a:t>
                      </a:r>
                      <a:r>
                        <a:rPr lang="en-GB" sz="1600" dirty="0" err="1" smtClean="0"/>
                        <a:t>presentación</a:t>
                      </a:r>
                      <a:r>
                        <a:rPr lang="en-GB" sz="1600" baseline="0" dirty="0" smtClean="0"/>
                        <a:t> </a:t>
                      </a:r>
                      <a:r>
                        <a:rPr lang="en-GB" sz="1600" baseline="0" dirty="0" err="1" smtClean="0"/>
                        <a:t>auditiva</a:t>
                      </a:r>
                      <a:r>
                        <a:rPr lang="en-GB" sz="1600" baseline="0" dirty="0" smtClean="0"/>
                        <a:t> (</a:t>
                      </a:r>
                      <a:r>
                        <a:rPr lang="en-GB" sz="1600" baseline="0" dirty="0" err="1" smtClean="0"/>
                        <a:t>voz</a:t>
                      </a:r>
                      <a:r>
                        <a:rPr lang="en-GB" sz="1600" baseline="0" dirty="0" smtClean="0"/>
                        <a:t> </a:t>
                      </a:r>
                      <a:r>
                        <a:rPr lang="en-GB" sz="1600" baseline="0" dirty="0" err="1" smtClean="0"/>
                        <a:t>alta</a:t>
                      </a:r>
                      <a:r>
                        <a:rPr lang="en-GB" sz="1600" baseline="0" dirty="0" smtClean="0"/>
                        <a:t>, </a:t>
                      </a:r>
                      <a:r>
                        <a:rPr lang="en-GB" sz="1600" baseline="0" dirty="0" err="1" smtClean="0">
                          <a:solidFill>
                            <a:schemeClr val="tx1"/>
                          </a:solidFill>
                        </a:rPr>
                        <a:t>mirando</a:t>
                      </a:r>
                      <a:r>
                        <a:rPr lang="en-GB" sz="1600" baseline="0" dirty="0" smtClean="0">
                          <a:solidFill>
                            <a:schemeClr val="tx1"/>
                          </a:solidFill>
                        </a:rPr>
                        <a:t> </a:t>
                      </a:r>
                      <a:r>
                        <a:rPr lang="en-GB" sz="1600" baseline="0" dirty="0" smtClean="0">
                          <a:solidFill>
                            <a:schemeClr val="tx1"/>
                          </a:solidFill>
                        </a:rPr>
                        <a:t>a </a:t>
                      </a:r>
                      <a:r>
                        <a:rPr lang="en-GB" sz="1600" baseline="0" dirty="0" smtClean="0"/>
                        <a:t>la </a:t>
                      </a:r>
                      <a:r>
                        <a:rPr lang="en-GB" sz="1600" baseline="0" dirty="0" err="1" smtClean="0"/>
                        <a:t>clase</a:t>
                      </a:r>
                      <a:r>
                        <a:rPr lang="en-GB" sz="1600" baseline="0" dirty="0" smtClean="0"/>
                        <a:t>, etc..)</a:t>
                      </a:r>
                      <a:endParaRPr lang="en-GB" sz="16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381853970"/>
              </p:ext>
            </p:extLst>
          </p:nvPr>
        </p:nvGraphicFramePr>
        <p:xfrm>
          <a:off x="251520" y="4618816"/>
          <a:ext cx="8640960" cy="2194560"/>
        </p:xfrm>
        <a:graphic>
          <a:graphicData uri="http://schemas.openxmlformats.org/drawingml/2006/table">
            <a:tbl>
              <a:tblPr firstRow="1" bandRow="1">
                <a:tableStyleId>{5940675A-B579-460E-94D1-54222C63F5DA}</a:tableStyleId>
              </a:tblPr>
              <a:tblGrid>
                <a:gridCol w="3510391"/>
                <a:gridCol w="1800200"/>
                <a:gridCol w="1890210"/>
                <a:gridCol w="1440159"/>
              </a:tblGrid>
              <a:tr h="370840">
                <a:tc>
                  <a:txBody>
                    <a:bodyPr/>
                    <a:lstStyle/>
                    <a:p>
                      <a:endParaRPr lang="en-GB" sz="2000" dirty="0"/>
                    </a:p>
                  </a:txBody>
                  <a:tcPr/>
                </a:tc>
                <a:tc>
                  <a:txBody>
                    <a:bodyPr/>
                    <a:lstStyle/>
                    <a:p>
                      <a:pPr algn="ctr"/>
                      <a:r>
                        <a:rPr lang="en-GB" sz="1600" dirty="0" err="1" smtClean="0"/>
                        <a:t>casi</a:t>
                      </a:r>
                      <a:r>
                        <a:rPr lang="en-GB" sz="1600" dirty="0" smtClean="0"/>
                        <a:t> 100% </a:t>
                      </a:r>
                      <a:r>
                        <a:rPr lang="en-GB" sz="1600" dirty="0" err="1" smtClean="0"/>
                        <a:t>correcto</a:t>
                      </a:r>
                      <a:r>
                        <a:rPr lang="en-GB" sz="1600" dirty="0" smtClean="0"/>
                        <a:t> / </a:t>
                      </a:r>
                      <a:r>
                        <a:rPr lang="en-GB" sz="1600" dirty="0" err="1" smtClean="0"/>
                        <a:t>muy</a:t>
                      </a:r>
                      <a:r>
                        <a:rPr lang="en-GB" sz="1600" dirty="0" smtClean="0"/>
                        <a:t> </a:t>
                      </a:r>
                      <a:r>
                        <a:rPr lang="en-GB" sz="1600" dirty="0" err="1" smtClean="0"/>
                        <a:t>buen</a:t>
                      </a:r>
                      <a:r>
                        <a:rPr lang="en-GB" sz="1600" dirty="0" smtClean="0"/>
                        <a:t> </a:t>
                      </a:r>
                      <a:r>
                        <a:rPr lang="en-GB" sz="1600" dirty="0" err="1" smtClean="0"/>
                        <a:t>esfuerzo</a:t>
                      </a:r>
                      <a:endParaRPr lang="en-GB" sz="1600" dirty="0"/>
                    </a:p>
                  </a:txBody>
                  <a:tcPr/>
                </a:tc>
                <a:tc>
                  <a:txBody>
                    <a:bodyPr/>
                    <a:lstStyle/>
                    <a:p>
                      <a:pPr algn="ctr"/>
                      <a:r>
                        <a:rPr lang="en-GB" sz="2000" dirty="0" err="1" smtClean="0"/>
                        <a:t>bastante</a:t>
                      </a:r>
                      <a:r>
                        <a:rPr lang="en-GB" sz="2000" dirty="0" smtClean="0"/>
                        <a:t> </a:t>
                      </a:r>
                      <a:r>
                        <a:rPr lang="en-GB" sz="2000" dirty="0" err="1" smtClean="0"/>
                        <a:t>bien</a:t>
                      </a:r>
                      <a:r>
                        <a:rPr lang="en-GB" sz="2000" dirty="0" smtClean="0"/>
                        <a:t> </a:t>
                      </a:r>
                      <a:r>
                        <a:rPr lang="en-GB" sz="2000" dirty="0" smtClean="0"/>
                        <a:t>–</a:t>
                      </a:r>
                      <a:r>
                        <a:rPr lang="en-GB" sz="2000" dirty="0" err="1" smtClean="0">
                          <a:solidFill>
                            <a:schemeClr val="tx1"/>
                          </a:solidFill>
                        </a:rPr>
                        <a:t>algunos</a:t>
                      </a:r>
                      <a:r>
                        <a:rPr lang="en-GB" sz="2000" dirty="0" smtClean="0"/>
                        <a:t> </a:t>
                      </a:r>
                      <a:r>
                        <a:rPr lang="en-GB" sz="2000" dirty="0" err="1" smtClean="0"/>
                        <a:t>errores</a:t>
                      </a:r>
                      <a:endParaRPr lang="en-GB" sz="2000" dirty="0"/>
                    </a:p>
                  </a:txBody>
                  <a:tcPr/>
                </a:tc>
                <a:tc>
                  <a:txBody>
                    <a:bodyPr/>
                    <a:lstStyle/>
                    <a:p>
                      <a:pPr algn="ctr"/>
                      <a:r>
                        <a:rPr lang="en-GB" sz="2000" dirty="0" smtClean="0"/>
                        <a:t>se </a:t>
                      </a:r>
                      <a:r>
                        <a:rPr lang="en-GB" sz="2000" dirty="0" err="1" smtClean="0"/>
                        <a:t>debe</a:t>
                      </a:r>
                      <a:r>
                        <a:rPr lang="en-GB" sz="2000" dirty="0" smtClean="0"/>
                        <a:t> </a:t>
                      </a:r>
                      <a:r>
                        <a:rPr lang="en-GB" sz="2000" dirty="0" err="1" smtClean="0"/>
                        <a:t>mejorar</a:t>
                      </a:r>
                      <a:r>
                        <a:rPr lang="en-GB" sz="2000" dirty="0" smtClean="0"/>
                        <a:t> </a:t>
                      </a:r>
                      <a:endParaRPr lang="en-GB" sz="2000" dirty="0"/>
                    </a:p>
                  </a:txBody>
                  <a:tcPr/>
                </a:tc>
              </a:tr>
              <a:tr h="370840">
                <a:tc>
                  <a:txBody>
                    <a:bodyPr/>
                    <a:lstStyle/>
                    <a:p>
                      <a:r>
                        <a:rPr lang="en-GB" sz="2000" dirty="0" smtClean="0"/>
                        <a:t>la </a:t>
                      </a:r>
                      <a:r>
                        <a:rPr lang="en-GB" sz="2000" dirty="0" err="1" smtClean="0"/>
                        <a:t>información</a:t>
                      </a:r>
                      <a:endParaRPr lang="en-GB" sz="20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r h="370840">
                <a:tc>
                  <a:txBody>
                    <a:bodyPr/>
                    <a:lstStyle/>
                    <a:p>
                      <a:r>
                        <a:rPr lang="en-GB" sz="2000" dirty="0" smtClean="0"/>
                        <a:t>la </a:t>
                      </a:r>
                      <a:r>
                        <a:rPr lang="en-GB" sz="2000" dirty="0" err="1" smtClean="0"/>
                        <a:t>pronunciación</a:t>
                      </a:r>
                      <a:endParaRPr lang="en-GB" sz="2000" dirty="0"/>
                    </a:p>
                  </a:txBody>
                  <a:tcPr/>
                </a:tc>
                <a:tc>
                  <a:txBody>
                    <a:bodyPr/>
                    <a:lstStyle/>
                    <a:p>
                      <a:endParaRPr lang="en-GB" sz="2000"/>
                    </a:p>
                  </a:txBody>
                  <a:tcPr/>
                </a:tc>
                <a:tc>
                  <a:txBody>
                    <a:bodyPr/>
                    <a:lstStyle/>
                    <a:p>
                      <a:endParaRPr lang="en-GB" sz="2000"/>
                    </a:p>
                  </a:txBody>
                  <a:tcPr/>
                </a:tc>
                <a:tc>
                  <a:txBody>
                    <a:bodyPr/>
                    <a:lstStyle/>
                    <a:p>
                      <a:endParaRPr lang="en-GB" sz="2000" dirty="0"/>
                    </a:p>
                  </a:txBody>
                  <a:tcPr/>
                </a:tc>
              </a:tr>
              <a:tr h="370840">
                <a:tc>
                  <a:txBody>
                    <a:bodyPr/>
                    <a:lstStyle/>
                    <a:p>
                      <a:r>
                        <a:rPr lang="en-GB" sz="1600" dirty="0" smtClean="0"/>
                        <a:t>la </a:t>
                      </a:r>
                      <a:r>
                        <a:rPr lang="en-GB" sz="1600" dirty="0" err="1" smtClean="0"/>
                        <a:t>presentación</a:t>
                      </a:r>
                      <a:r>
                        <a:rPr lang="en-GB" sz="1600" baseline="0" dirty="0" smtClean="0"/>
                        <a:t> </a:t>
                      </a:r>
                      <a:r>
                        <a:rPr lang="en-GB" sz="1600" baseline="0" dirty="0" err="1" smtClean="0"/>
                        <a:t>auditiva</a:t>
                      </a:r>
                      <a:r>
                        <a:rPr lang="en-GB" sz="1600" baseline="0" dirty="0" smtClean="0"/>
                        <a:t> (</a:t>
                      </a:r>
                      <a:r>
                        <a:rPr lang="en-GB" sz="1600" baseline="0" dirty="0" err="1" smtClean="0"/>
                        <a:t>voz</a:t>
                      </a:r>
                      <a:r>
                        <a:rPr lang="en-GB" sz="1600" baseline="0" dirty="0" smtClean="0"/>
                        <a:t> </a:t>
                      </a:r>
                      <a:r>
                        <a:rPr lang="en-GB" sz="1600" baseline="0" dirty="0" err="1" smtClean="0"/>
                        <a:t>alta</a:t>
                      </a:r>
                      <a:r>
                        <a:rPr lang="en-GB" sz="1600" baseline="0" dirty="0" smtClean="0"/>
                        <a:t>, </a:t>
                      </a:r>
                      <a:r>
                        <a:rPr lang="en-GB" sz="1600" baseline="0" dirty="0" err="1" smtClean="0">
                          <a:solidFill>
                            <a:schemeClr val="tx1"/>
                          </a:solidFill>
                        </a:rPr>
                        <a:t>mirando</a:t>
                      </a:r>
                      <a:r>
                        <a:rPr lang="en-GB" sz="1600" baseline="0" dirty="0" smtClean="0">
                          <a:solidFill>
                            <a:schemeClr val="tx1"/>
                          </a:solidFill>
                        </a:rPr>
                        <a:t> </a:t>
                      </a:r>
                      <a:r>
                        <a:rPr lang="en-GB" sz="1600" baseline="0" dirty="0" smtClean="0">
                          <a:solidFill>
                            <a:schemeClr val="tx1"/>
                          </a:solidFill>
                        </a:rPr>
                        <a:t>a </a:t>
                      </a:r>
                      <a:r>
                        <a:rPr lang="en-GB" sz="1600" baseline="0" dirty="0" smtClean="0"/>
                        <a:t>la </a:t>
                      </a:r>
                      <a:r>
                        <a:rPr lang="en-GB" sz="1600" baseline="0" dirty="0" err="1" smtClean="0"/>
                        <a:t>clase</a:t>
                      </a:r>
                      <a:r>
                        <a:rPr lang="en-GB" sz="1600" baseline="0" dirty="0" smtClean="0"/>
                        <a:t>, etc..)</a:t>
                      </a:r>
                      <a:endParaRPr lang="en-GB" sz="16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bl>
          </a:graphicData>
        </a:graphic>
      </p:graphicFrame>
    </p:spTree>
    <p:extLst>
      <p:ext uri="{BB962C8B-B14F-4D97-AF65-F5344CB8AC3E}">
        <p14:creationId xmlns:p14="http://schemas.microsoft.com/office/powerpoint/2010/main" val="3328273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4365104"/>
            <a:ext cx="8136904" cy="1815882"/>
          </a:xfrm>
          <a:prstGeom prst="rect">
            <a:avLst/>
          </a:prstGeom>
          <a:noFill/>
        </p:spPr>
        <p:txBody>
          <a:bodyPr wrap="square" rtlCol="0">
            <a:spAutoFit/>
          </a:bodyPr>
          <a:lstStyle/>
          <a:p>
            <a:r>
              <a:rPr lang="en-GB" sz="2800" dirty="0" err="1" smtClean="0">
                <a:latin typeface="+mn-lt"/>
              </a:rPr>
              <a:t>Objetivos</a:t>
            </a:r>
            <a:r>
              <a:rPr lang="en-GB" sz="2800" dirty="0" smtClean="0">
                <a:latin typeface="+mn-lt"/>
              </a:rPr>
              <a:t>:</a:t>
            </a:r>
          </a:p>
          <a:p>
            <a:endParaRPr lang="en-GB" sz="2800" dirty="0">
              <a:latin typeface="+mn-lt"/>
            </a:endParaRPr>
          </a:p>
          <a:p>
            <a:pPr marL="285750" indent="-285750">
              <a:buFont typeface="Wingdings" pitchFamily="2" charset="2"/>
              <a:buChar char="§"/>
            </a:pPr>
            <a:r>
              <a:rPr lang="en-GB" sz="2800" dirty="0" smtClean="0">
                <a:latin typeface="+mn-lt"/>
              </a:rPr>
              <a:t>Responder a </a:t>
            </a:r>
            <a:r>
              <a:rPr lang="en-GB" sz="2800" dirty="0" err="1" smtClean="0">
                <a:latin typeface="+mn-lt"/>
              </a:rPr>
              <a:t>preguntas</a:t>
            </a:r>
            <a:r>
              <a:rPr lang="en-GB" sz="2800" dirty="0" smtClean="0">
                <a:latin typeface="+mn-lt"/>
              </a:rPr>
              <a:t> </a:t>
            </a:r>
            <a:r>
              <a:rPr lang="en-GB" sz="2800" dirty="0" err="1" smtClean="0">
                <a:latin typeface="+mn-lt"/>
              </a:rPr>
              <a:t>sobre</a:t>
            </a:r>
            <a:r>
              <a:rPr lang="en-GB" sz="2800" dirty="0" smtClean="0">
                <a:latin typeface="+mn-lt"/>
              </a:rPr>
              <a:t> un </a:t>
            </a:r>
            <a:r>
              <a:rPr lang="en-GB" sz="2800" dirty="0" err="1" smtClean="0">
                <a:latin typeface="+mn-lt"/>
              </a:rPr>
              <a:t>país</a:t>
            </a:r>
            <a:endParaRPr lang="en-GB" sz="2800" dirty="0" smtClean="0">
              <a:latin typeface="+mn-lt"/>
            </a:endParaRPr>
          </a:p>
          <a:p>
            <a:pPr marL="285750" indent="-285750">
              <a:buFont typeface="Wingdings" pitchFamily="2" charset="2"/>
              <a:buChar char="§"/>
            </a:pPr>
            <a:r>
              <a:rPr lang="en-GB" sz="2800" dirty="0" err="1" smtClean="0">
                <a:latin typeface="+mn-lt"/>
              </a:rPr>
              <a:t>Evaluar</a:t>
            </a:r>
            <a:r>
              <a:rPr lang="en-GB" sz="2800" dirty="0" smtClean="0">
                <a:latin typeface="+mn-lt"/>
              </a:rPr>
              <a:t> a los </a:t>
            </a:r>
            <a:r>
              <a:rPr lang="en-GB" sz="2800" dirty="0" err="1" smtClean="0">
                <a:latin typeface="+mn-lt"/>
              </a:rPr>
              <a:t>otros</a:t>
            </a:r>
            <a:r>
              <a:rPr lang="en-GB" sz="2800" dirty="0" smtClean="0">
                <a:latin typeface="+mn-lt"/>
              </a:rPr>
              <a:t> </a:t>
            </a:r>
            <a:r>
              <a:rPr lang="en-GB" sz="2800" dirty="0" err="1" smtClean="0">
                <a:latin typeface="+mn-lt"/>
              </a:rPr>
              <a:t>alumnos</a:t>
            </a:r>
            <a:r>
              <a:rPr lang="en-GB" sz="2800" dirty="0" smtClean="0">
                <a:latin typeface="+mn-lt"/>
              </a:rPr>
              <a:t> y </a:t>
            </a:r>
            <a:r>
              <a:rPr lang="en-GB" sz="2800" dirty="0" err="1" smtClean="0">
                <a:latin typeface="+mn-lt"/>
              </a:rPr>
              <a:t>dar</a:t>
            </a:r>
            <a:r>
              <a:rPr lang="en-GB" sz="2800" dirty="0" smtClean="0">
                <a:latin typeface="+mn-lt"/>
              </a:rPr>
              <a:t> ‘feedbac</a:t>
            </a:r>
            <a:r>
              <a:rPr lang="en-GB" sz="2800" dirty="0" smtClean="0"/>
              <a:t>k’</a:t>
            </a: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837895"/>
            <a:ext cx="1406558" cy="876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Bolivia_bande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14041" y="957825"/>
            <a:ext cx="1365102" cy="932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Peru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736994" y="873428"/>
            <a:ext cx="1228890" cy="84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bandera-de-espan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736994" y="2479785"/>
            <a:ext cx="1243695" cy="932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SaharaOccidental_bander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84243" y="2479785"/>
            <a:ext cx="1468734" cy="979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ReinoUnido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820763" y="2570587"/>
            <a:ext cx="1551657" cy="888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075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a:solidFill>
            <a:srgbClr val="00B050"/>
          </a:solidFill>
          <a:effectLst>
            <a:outerShdw blurRad="152400" dist="317500" dir="5400000" sx="90000" sy="-19000" rotWithShape="0">
              <a:prstClr val="black">
                <a:alpha val="15000"/>
              </a:prstClr>
            </a:outerShdw>
          </a:effectLst>
        </p:spPr>
        <p:txBody>
          <a:bodyPr>
            <a:normAutofit fontScale="90000"/>
          </a:bodyPr>
          <a:lstStyle/>
          <a:p>
            <a:r>
              <a:rPr lang="en-GB" sz="4800" b="1" dirty="0" err="1" smtClean="0">
                <a:solidFill>
                  <a:schemeClr val="bg1"/>
                </a:solidFill>
              </a:rPr>
              <a:t>Vamos</a:t>
            </a:r>
            <a:r>
              <a:rPr lang="en-GB" sz="4800" b="1" dirty="0" smtClean="0">
                <a:solidFill>
                  <a:schemeClr val="bg1"/>
                </a:solidFill>
              </a:rPr>
              <a:t> a </a:t>
            </a:r>
            <a:r>
              <a:rPr lang="en-GB" sz="4800" b="1" dirty="0" err="1" smtClean="0">
                <a:solidFill>
                  <a:schemeClr val="bg1"/>
                </a:solidFill>
              </a:rPr>
              <a:t>presentar</a:t>
            </a:r>
            <a:r>
              <a:rPr lang="en-GB" sz="4800" b="1" dirty="0" smtClean="0">
                <a:solidFill>
                  <a:schemeClr val="bg1"/>
                </a:solidFill>
              </a:rPr>
              <a:t> los </a:t>
            </a:r>
            <a:r>
              <a:rPr lang="en-GB" sz="4800" b="1" dirty="0" err="1" smtClean="0">
                <a:solidFill>
                  <a:schemeClr val="bg1"/>
                </a:solidFill>
              </a:rPr>
              <a:t>países</a:t>
            </a:r>
            <a:endParaRPr lang="en-GB" sz="4800" b="1" dirty="0">
              <a:solidFill>
                <a:schemeClr val="bg1"/>
              </a:solidFill>
            </a:endParaRPr>
          </a:p>
        </p:txBody>
      </p:sp>
      <p:sp>
        <p:nvSpPr>
          <p:cNvPr id="3" name="Content Placeholder 2"/>
          <p:cNvSpPr>
            <a:spLocks noGrp="1"/>
          </p:cNvSpPr>
          <p:nvPr>
            <p:ph idx="1"/>
          </p:nvPr>
        </p:nvSpPr>
        <p:spPr>
          <a:xfrm>
            <a:off x="457200" y="1600201"/>
            <a:ext cx="8229600" cy="2476872"/>
          </a:xfrm>
        </p:spPr>
        <p:txBody>
          <a:bodyPr>
            <a:normAutofit/>
          </a:bodyPr>
          <a:lstStyle/>
          <a:p>
            <a:r>
              <a:rPr lang="en-GB" dirty="0" err="1" smtClean="0"/>
              <a:t>Tenéis</a:t>
            </a:r>
            <a:r>
              <a:rPr lang="en-GB" dirty="0" smtClean="0"/>
              <a:t> 8 </a:t>
            </a:r>
            <a:r>
              <a:rPr lang="en-GB" dirty="0" err="1" smtClean="0"/>
              <a:t>minutos</a:t>
            </a:r>
            <a:r>
              <a:rPr lang="en-GB" dirty="0" smtClean="0"/>
              <a:t> </a:t>
            </a:r>
            <a:r>
              <a:rPr lang="en-GB" dirty="0" err="1" smtClean="0"/>
              <a:t>para</a:t>
            </a:r>
            <a:r>
              <a:rPr lang="en-GB" dirty="0" smtClean="0"/>
              <a:t> </a:t>
            </a:r>
            <a:r>
              <a:rPr lang="en-GB" dirty="0" err="1" smtClean="0"/>
              <a:t>practicar</a:t>
            </a:r>
            <a:endParaRPr lang="en-GB" dirty="0" smtClean="0"/>
          </a:p>
          <a:p>
            <a:r>
              <a:rPr lang="en-GB" dirty="0" err="1" smtClean="0"/>
              <a:t>Yo</a:t>
            </a:r>
            <a:r>
              <a:rPr lang="en-GB" dirty="0" smtClean="0"/>
              <a:t> </a:t>
            </a:r>
            <a:r>
              <a:rPr lang="en-GB" dirty="0" err="1" smtClean="0"/>
              <a:t>voy</a:t>
            </a:r>
            <a:r>
              <a:rPr lang="en-GB" dirty="0" smtClean="0"/>
              <a:t> a </a:t>
            </a:r>
            <a:r>
              <a:rPr lang="en-GB" dirty="0" err="1" smtClean="0"/>
              <a:t>poner</a:t>
            </a:r>
            <a:r>
              <a:rPr lang="en-GB" dirty="0" smtClean="0"/>
              <a:t> </a:t>
            </a:r>
            <a:r>
              <a:rPr lang="en-GB" dirty="0" err="1" smtClean="0"/>
              <a:t>las</a:t>
            </a:r>
            <a:r>
              <a:rPr lang="en-GB" dirty="0" smtClean="0"/>
              <a:t> </a:t>
            </a:r>
            <a:r>
              <a:rPr lang="en-GB" dirty="0" err="1" smtClean="0"/>
              <a:t>preguntas</a:t>
            </a:r>
            <a:endParaRPr lang="en-GB" dirty="0" smtClean="0"/>
          </a:p>
          <a:p>
            <a:r>
              <a:rPr lang="en-GB" dirty="0" smtClean="0"/>
              <a:t>La </a:t>
            </a:r>
            <a:r>
              <a:rPr lang="en-GB" dirty="0" err="1" smtClean="0"/>
              <a:t>clase</a:t>
            </a:r>
            <a:r>
              <a:rPr lang="en-GB" dirty="0" smtClean="0"/>
              <a:t> </a:t>
            </a:r>
            <a:r>
              <a:rPr lang="en-GB" dirty="0" err="1" smtClean="0"/>
              <a:t>va</a:t>
            </a:r>
            <a:r>
              <a:rPr lang="en-GB" dirty="0" smtClean="0"/>
              <a:t> a </a:t>
            </a:r>
            <a:r>
              <a:rPr lang="en-GB" dirty="0" err="1" smtClean="0"/>
              <a:t>rellenar</a:t>
            </a:r>
            <a:r>
              <a:rPr lang="en-GB" dirty="0" smtClean="0"/>
              <a:t> los </a:t>
            </a:r>
            <a:r>
              <a:rPr lang="en-GB" dirty="0" err="1" smtClean="0"/>
              <a:t>huecos</a:t>
            </a:r>
            <a:r>
              <a:rPr lang="en-GB" dirty="0" smtClean="0"/>
              <a:t> en la </a:t>
            </a:r>
            <a:r>
              <a:rPr lang="en-GB" dirty="0" err="1" smtClean="0"/>
              <a:t>tabla</a:t>
            </a:r>
            <a:endParaRPr lang="en-GB" dirty="0" smtClean="0"/>
          </a:p>
          <a:p>
            <a:r>
              <a:rPr lang="en-GB" dirty="0" smtClean="0"/>
              <a:t>La </a:t>
            </a:r>
            <a:r>
              <a:rPr lang="en-GB" dirty="0" err="1" smtClean="0"/>
              <a:t>clase</a:t>
            </a:r>
            <a:r>
              <a:rPr lang="en-GB" dirty="0" smtClean="0"/>
              <a:t> </a:t>
            </a:r>
            <a:r>
              <a:rPr lang="en-GB" dirty="0" err="1" smtClean="0"/>
              <a:t>va</a:t>
            </a:r>
            <a:r>
              <a:rPr lang="en-GB" dirty="0" smtClean="0"/>
              <a:t> a </a:t>
            </a:r>
            <a:r>
              <a:rPr lang="en-GB" dirty="0" err="1" smtClean="0"/>
              <a:t>indicar</a:t>
            </a:r>
            <a:r>
              <a:rPr lang="en-GB" dirty="0"/>
              <a:t> </a:t>
            </a:r>
            <a:r>
              <a:rPr lang="en-GB" dirty="0" err="1" smtClean="0"/>
              <a:t>qué</a:t>
            </a:r>
            <a:r>
              <a:rPr lang="en-GB" dirty="0" smtClean="0"/>
              <a:t> </a:t>
            </a:r>
            <a:r>
              <a:rPr lang="en-GB" dirty="0" err="1" smtClean="0"/>
              <a:t>tal</a:t>
            </a:r>
            <a:r>
              <a:rPr lang="en-GB" dirty="0" smtClean="0"/>
              <a:t>..</a:t>
            </a:r>
          </a:p>
          <a:p>
            <a:endParaRPr lang="en-GB" dirty="0"/>
          </a:p>
          <a:p>
            <a:endParaRPr lang="en-GB" dirty="0" smtClean="0"/>
          </a:p>
          <a:p>
            <a:pPr marL="0" indent="0">
              <a:buNone/>
            </a:pPr>
            <a:endParaRPr lang="en-GB" dirty="0" smtClean="0"/>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054440278"/>
              </p:ext>
            </p:extLst>
          </p:nvPr>
        </p:nvGraphicFramePr>
        <p:xfrm>
          <a:off x="179512" y="4005064"/>
          <a:ext cx="8640960" cy="2194560"/>
        </p:xfrm>
        <a:graphic>
          <a:graphicData uri="http://schemas.openxmlformats.org/drawingml/2006/table">
            <a:tbl>
              <a:tblPr firstRow="1" bandRow="1">
                <a:tableStyleId>{5940675A-B579-460E-94D1-54222C63F5DA}</a:tableStyleId>
              </a:tblPr>
              <a:tblGrid>
                <a:gridCol w="3510391"/>
                <a:gridCol w="1800200"/>
                <a:gridCol w="1890210"/>
                <a:gridCol w="1440159"/>
              </a:tblGrid>
              <a:tr h="370840">
                <a:tc>
                  <a:txBody>
                    <a:bodyPr/>
                    <a:lstStyle/>
                    <a:p>
                      <a:endParaRPr lang="en-GB" sz="2000" dirty="0"/>
                    </a:p>
                  </a:txBody>
                  <a:tcPr/>
                </a:tc>
                <a:tc>
                  <a:txBody>
                    <a:bodyPr/>
                    <a:lstStyle/>
                    <a:p>
                      <a:pPr algn="ctr"/>
                      <a:r>
                        <a:rPr lang="en-GB" sz="1600" dirty="0" err="1" smtClean="0"/>
                        <a:t>casi</a:t>
                      </a:r>
                      <a:r>
                        <a:rPr lang="en-GB" sz="1600" dirty="0" smtClean="0"/>
                        <a:t> 100% </a:t>
                      </a:r>
                      <a:r>
                        <a:rPr lang="en-GB" sz="1600" dirty="0" err="1" smtClean="0"/>
                        <a:t>correcto</a:t>
                      </a:r>
                      <a:r>
                        <a:rPr lang="en-GB" sz="1600" dirty="0" smtClean="0"/>
                        <a:t> / </a:t>
                      </a:r>
                      <a:r>
                        <a:rPr lang="en-GB" sz="1600" dirty="0" err="1" smtClean="0"/>
                        <a:t>muy</a:t>
                      </a:r>
                      <a:r>
                        <a:rPr lang="en-GB" sz="1600" dirty="0" smtClean="0"/>
                        <a:t> </a:t>
                      </a:r>
                      <a:r>
                        <a:rPr lang="en-GB" sz="1600" dirty="0" err="1" smtClean="0"/>
                        <a:t>buen</a:t>
                      </a:r>
                      <a:r>
                        <a:rPr lang="en-GB" sz="1600" dirty="0" smtClean="0"/>
                        <a:t> </a:t>
                      </a:r>
                      <a:r>
                        <a:rPr lang="en-GB" sz="1600" dirty="0" err="1" smtClean="0"/>
                        <a:t>esfuerzo</a:t>
                      </a:r>
                      <a:endParaRPr lang="en-GB" sz="1600" dirty="0"/>
                    </a:p>
                  </a:txBody>
                  <a:tcPr/>
                </a:tc>
                <a:tc>
                  <a:txBody>
                    <a:bodyPr/>
                    <a:lstStyle/>
                    <a:p>
                      <a:pPr algn="ctr"/>
                      <a:r>
                        <a:rPr lang="en-GB" sz="2000" dirty="0" err="1" smtClean="0"/>
                        <a:t>bastante</a:t>
                      </a:r>
                      <a:r>
                        <a:rPr lang="en-GB" sz="2000" dirty="0" smtClean="0"/>
                        <a:t> </a:t>
                      </a:r>
                      <a:r>
                        <a:rPr lang="en-GB" sz="2000" dirty="0" err="1" smtClean="0"/>
                        <a:t>bien</a:t>
                      </a:r>
                      <a:r>
                        <a:rPr lang="en-GB" sz="2000" dirty="0" smtClean="0"/>
                        <a:t> </a:t>
                      </a:r>
                      <a:r>
                        <a:rPr lang="en-GB" sz="2000" dirty="0" smtClean="0"/>
                        <a:t>–</a:t>
                      </a:r>
                      <a:r>
                        <a:rPr lang="en-GB" sz="2000" dirty="0" err="1" smtClean="0">
                          <a:solidFill>
                            <a:schemeClr val="tx1"/>
                          </a:solidFill>
                        </a:rPr>
                        <a:t>algunos</a:t>
                      </a:r>
                      <a:r>
                        <a:rPr lang="en-GB" sz="2000" dirty="0" smtClean="0"/>
                        <a:t> </a:t>
                      </a:r>
                      <a:r>
                        <a:rPr lang="en-GB" sz="2000" dirty="0" err="1" smtClean="0"/>
                        <a:t>errores</a:t>
                      </a:r>
                      <a:endParaRPr lang="en-GB" sz="2000" dirty="0"/>
                    </a:p>
                  </a:txBody>
                  <a:tcPr/>
                </a:tc>
                <a:tc>
                  <a:txBody>
                    <a:bodyPr/>
                    <a:lstStyle/>
                    <a:p>
                      <a:pPr algn="ctr"/>
                      <a:r>
                        <a:rPr lang="en-GB" sz="2000" dirty="0" smtClean="0"/>
                        <a:t>se </a:t>
                      </a:r>
                      <a:r>
                        <a:rPr lang="en-GB" sz="2000" dirty="0" err="1" smtClean="0"/>
                        <a:t>debe</a:t>
                      </a:r>
                      <a:r>
                        <a:rPr lang="en-GB" sz="2000" dirty="0" smtClean="0"/>
                        <a:t> </a:t>
                      </a:r>
                      <a:r>
                        <a:rPr lang="en-GB" sz="2000" dirty="0" err="1" smtClean="0"/>
                        <a:t>mejorar</a:t>
                      </a:r>
                      <a:r>
                        <a:rPr lang="en-GB" sz="2000" dirty="0" smtClean="0"/>
                        <a:t> </a:t>
                      </a:r>
                      <a:endParaRPr lang="en-GB" sz="2000" dirty="0"/>
                    </a:p>
                  </a:txBody>
                  <a:tcPr/>
                </a:tc>
              </a:tr>
              <a:tr h="370840">
                <a:tc>
                  <a:txBody>
                    <a:bodyPr/>
                    <a:lstStyle/>
                    <a:p>
                      <a:r>
                        <a:rPr lang="en-GB" sz="2000" dirty="0" smtClean="0"/>
                        <a:t>la </a:t>
                      </a:r>
                      <a:r>
                        <a:rPr lang="en-GB" sz="2000" dirty="0" err="1" smtClean="0"/>
                        <a:t>información</a:t>
                      </a:r>
                      <a:endParaRPr lang="en-GB" sz="20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r h="370840">
                <a:tc>
                  <a:txBody>
                    <a:bodyPr/>
                    <a:lstStyle/>
                    <a:p>
                      <a:r>
                        <a:rPr lang="en-GB" sz="2000" dirty="0" smtClean="0"/>
                        <a:t>la </a:t>
                      </a:r>
                      <a:r>
                        <a:rPr lang="en-GB" sz="2000" dirty="0" err="1" smtClean="0"/>
                        <a:t>pronunciación</a:t>
                      </a:r>
                      <a:endParaRPr lang="en-GB" sz="2000" dirty="0"/>
                    </a:p>
                  </a:txBody>
                  <a:tcPr/>
                </a:tc>
                <a:tc>
                  <a:txBody>
                    <a:bodyPr/>
                    <a:lstStyle/>
                    <a:p>
                      <a:endParaRPr lang="en-GB" sz="2000"/>
                    </a:p>
                  </a:txBody>
                  <a:tcPr/>
                </a:tc>
                <a:tc>
                  <a:txBody>
                    <a:bodyPr/>
                    <a:lstStyle/>
                    <a:p>
                      <a:endParaRPr lang="en-GB" sz="2000"/>
                    </a:p>
                  </a:txBody>
                  <a:tcPr/>
                </a:tc>
                <a:tc>
                  <a:txBody>
                    <a:bodyPr/>
                    <a:lstStyle/>
                    <a:p>
                      <a:endParaRPr lang="en-GB" sz="2000" dirty="0"/>
                    </a:p>
                  </a:txBody>
                  <a:tcPr/>
                </a:tc>
              </a:tr>
              <a:tr h="370840">
                <a:tc>
                  <a:txBody>
                    <a:bodyPr/>
                    <a:lstStyle/>
                    <a:p>
                      <a:r>
                        <a:rPr lang="en-GB" sz="1600" dirty="0" smtClean="0"/>
                        <a:t>la </a:t>
                      </a:r>
                      <a:r>
                        <a:rPr lang="en-GB" sz="1600" dirty="0" err="1" smtClean="0"/>
                        <a:t>presentación</a:t>
                      </a:r>
                      <a:r>
                        <a:rPr lang="en-GB" sz="1600" baseline="0" dirty="0" smtClean="0"/>
                        <a:t> </a:t>
                      </a:r>
                      <a:r>
                        <a:rPr lang="en-GB" sz="1600" baseline="0" dirty="0" err="1" smtClean="0"/>
                        <a:t>auditiva</a:t>
                      </a:r>
                      <a:r>
                        <a:rPr lang="en-GB" sz="1600" baseline="0" dirty="0" smtClean="0"/>
                        <a:t> (</a:t>
                      </a:r>
                      <a:r>
                        <a:rPr lang="en-GB" sz="1600" baseline="0" dirty="0" err="1" smtClean="0"/>
                        <a:t>voz</a:t>
                      </a:r>
                      <a:r>
                        <a:rPr lang="en-GB" sz="1600" baseline="0" dirty="0" smtClean="0"/>
                        <a:t> </a:t>
                      </a:r>
                      <a:r>
                        <a:rPr lang="en-GB" sz="1600" baseline="0" dirty="0" err="1" smtClean="0"/>
                        <a:t>alta</a:t>
                      </a:r>
                      <a:r>
                        <a:rPr lang="en-GB" sz="1600" baseline="0" dirty="0" smtClean="0"/>
                        <a:t>, </a:t>
                      </a:r>
                      <a:r>
                        <a:rPr lang="en-GB" sz="1600" baseline="0" dirty="0" err="1" smtClean="0">
                          <a:solidFill>
                            <a:schemeClr val="tx1"/>
                          </a:solidFill>
                        </a:rPr>
                        <a:t>mirando</a:t>
                      </a:r>
                      <a:r>
                        <a:rPr lang="en-GB" sz="1600" baseline="0" dirty="0" smtClean="0">
                          <a:solidFill>
                            <a:schemeClr val="tx1"/>
                          </a:solidFill>
                        </a:rPr>
                        <a:t> </a:t>
                      </a:r>
                      <a:r>
                        <a:rPr lang="en-GB" sz="1600" baseline="0" dirty="0" smtClean="0">
                          <a:solidFill>
                            <a:schemeClr val="tx1"/>
                          </a:solidFill>
                        </a:rPr>
                        <a:t>a </a:t>
                      </a:r>
                      <a:r>
                        <a:rPr lang="en-GB" sz="1600" baseline="0" dirty="0" smtClean="0"/>
                        <a:t>la </a:t>
                      </a:r>
                      <a:r>
                        <a:rPr lang="en-GB" sz="1600" baseline="0" dirty="0" err="1" smtClean="0"/>
                        <a:t>clase</a:t>
                      </a:r>
                      <a:r>
                        <a:rPr lang="en-GB" sz="1600" baseline="0" dirty="0" smtClean="0"/>
                        <a:t>, etc..)</a:t>
                      </a:r>
                      <a:endParaRPr lang="en-GB" sz="16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bl>
          </a:graphicData>
        </a:graphic>
      </p:graphicFrame>
      <p:sp>
        <p:nvSpPr>
          <p:cNvPr id="5" name="TextBox 4"/>
          <p:cNvSpPr txBox="1"/>
          <p:nvPr/>
        </p:nvSpPr>
        <p:spPr>
          <a:xfrm>
            <a:off x="683568" y="6290156"/>
            <a:ext cx="7416824" cy="523220"/>
          </a:xfrm>
          <a:prstGeom prst="rect">
            <a:avLst/>
          </a:prstGeom>
          <a:noFill/>
        </p:spPr>
        <p:txBody>
          <a:bodyPr wrap="square" rtlCol="0">
            <a:spAutoFit/>
          </a:bodyPr>
          <a:lstStyle/>
          <a:p>
            <a:r>
              <a:rPr lang="en-GB" sz="2800" dirty="0" smtClean="0"/>
              <a:t>¡Y la </a:t>
            </a:r>
            <a:r>
              <a:rPr lang="en-GB" sz="2800" dirty="0" err="1" smtClean="0"/>
              <a:t>clase</a:t>
            </a:r>
            <a:r>
              <a:rPr lang="en-GB" sz="2800" dirty="0" smtClean="0"/>
              <a:t> </a:t>
            </a:r>
            <a:r>
              <a:rPr lang="en-GB" sz="2800" dirty="0" err="1" smtClean="0"/>
              <a:t>va</a:t>
            </a:r>
            <a:r>
              <a:rPr lang="en-GB" sz="2800" dirty="0" smtClean="0"/>
              <a:t> a </a:t>
            </a:r>
            <a:r>
              <a:rPr lang="en-GB" sz="2800" dirty="0" err="1" smtClean="0"/>
              <a:t>dar</a:t>
            </a:r>
            <a:r>
              <a:rPr lang="en-GB" sz="2800" dirty="0" smtClean="0"/>
              <a:t> </a:t>
            </a:r>
            <a:r>
              <a:rPr lang="en-GB" sz="2800" dirty="0" err="1" smtClean="0"/>
              <a:t>razones</a:t>
            </a:r>
            <a:r>
              <a:rPr lang="en-GB" sz="2800" dirty="0" smtClean="0"/>
              <a:t>!  ‘</a:t>
            </a:r>
            <a:r>
              <a:rPr lang="en-GB" sz="2800" dirty="0" err="1" smtClean="0"/>
              <a:t>porque</a:t>
            </a:r>
            <a:r>
              <a:rPr lang="en-GB" sz="2800" dirty="0" smtClean="0"/>
              <a:t>’….</a:t>
            </a:r>
            <a:endParaRPr lang="en-GB" sz="2800" dirty="0"/>
          </a:p>
        </p:txBody>
      </p:sp>
    </p:spTree>
    <p:extLst>
      <p:ext uri="{BB962C8B-B14F-4D97-AF65-F5344CB8AC3E}">
        <p14:creationId xmlns:p14="http://schemas.microsoft.com/office/powerpoint/2010/main" val="4070860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10284743"/>
              </p:ext>
            </p:extLst>
          </p:nvPr>
        </p:nvGraphicFramePr>
        <p:xfrm>
          <a:off x="357188" y="500063"/>
          <a:ext cx="8429625" cy="6264276"/>
        </p:xfrm>
        <a:graphic>
          <a:graphicData uri="http://schemas.openxmlformats.org/drawingml/2006/table">
            <a:tbl>
              <a:tblPr firstRow="1" bandRow="1">
                <a:tableStyleId>{5940675A-B579-460E-94D1-54222C63F5DA}</a:tableStyleId>
              </a:tblPr>
              <a:tblGrid>
                <a:gridCol w="1053703"/>
                <a:gridCol w="1053703"/>
                <a:gridCol w="1053703"/>
                <a:gridCol w="1053703"/>
                <a:gridCol w="785810"/>
                <a:gridCol w="857250"/>
                <a:gridCol w="1518050"/>
                <a:gridCol w="1053703"/>
              </a:tblGrid>
              <a:tr h="696647">
                <a:tc>
                  <a:txBody>
                    <a:bodyPr/>
                    <a:lstStyle/>
                    <a:p>
                      <a:pPr algn="ctr"/>
                      <a:r>
                        <a:rPr lang="en-GB" sz="1800" b="1" dirty="0" smtClean="0"/>
                        <a:t>País</a:t>
                      </a:r>
                      <a:endParaRPr lang="en-US" sz="1800" b="1" dirty="0"/>
                    </a:p>
                  </a:txBody>
                  <a:tcPr marL="91439" marR="91439" marT="45725" marB="45725" anchor="ctr"/>
                </a:tc>
                <a:tc>
                  <a:txBody>
                    <a:bodyPr/>
                    <a:lstStyle/>
                    <a:p>
                      <a:pPr algn="ctr"/>
                      <a:r>
                        <a:rPr lang="en-GB" sz="1400" b="1" dirty="0" err="1" smtClean="0"/>
                        <a:t>Continente</a:t>
                      </a:r>
                      <a:endParaRPr lang="en-US" sz="1400" b="1" dirty="0"/>
                    </a:p>
                  </a:txBody>
                  <a:tcPr marL="91439" marR="91439" marT="45725" marB="45725" anchor="ctr"/>
                </a:tc>
                <a:tc>
                  <a:txBody>
                    <a:bodyPr/>
                    <a:lstStyle/>
                    <a:p>
                      <a:pPr algn="ctr"/>
                      <a:r>
                        <a:rPr lang="en-GB" sz="1800" b="1" dirty="0" smtClean="0"/>
                        <a:t>Capital</a:t>
                      </a:r>
                      <a:endParaRPr lang="en-US" sz="1800" b="1"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dirty="0" err="1" smtClean="0"/>
                        <a:t>Población</a:t>
                      </a:r>
                      <a:endParaRPr lang="en-US" sz="1600" b="1" dirty="0" smtClean="0"/>
                    </a:p>
                    <a:p>
                      <a:pPr algn="ctr"/>
                      <a:endParaRPr lang="en-US" sz="1800" b="1" dirty="0"/>
                    </a:p>
                  </a:txBody>
                  <a:tcPr marL="91439" marR="91439" marT="45725" marB="45725" anchor="ctr"/>
                </a:tc>
                <a:tc gridSpan="2">
                  <a:txBody>
                    <a:bodyPr/>
                    <a:lstStyle/>
                    <a:p>
                      <a:pPr algn="ctr"/>
                      <a:r>
                        <a:rPr lang="en-GB" sz="1400" b="1" dirty="0" err="1" smtClean="0"/>
                        <a:t>Expectativa</a:t>
                      </a:r>
                      <a:r>
                        <a:rPr lang="en-GB" sz="1400" b="1" baseline="0" dirty="0" smtClean="0"/>
                        <a:t> de </a:t>
                      </a:r>
                      <a:r>
                        <a:rPr lang="en-GB" sz="1400" b="1" baseline="0" dirty="0" err="1" smtClean="0"/>
                        <a:t>vida</a:t>
                      </a:r>
                      <a:r>
                        <a:rPr lang="en-GB" sz="1400" b="1" baseline="0" dirty="0" smtClean="0"/>
                        <a:t/>
                      </a:r>
                      <a:br>
                        <a:rPr lang="en-GB" sz="1400" b="1" baseline="0" dirty="0" smtClean="0"/>
                      </a:br>
                      <a:r>
                        <a:rPr lang="en-GB" sz="1400" b="1" baseline="0" dirty="0" smtClean="0"/>
                        <a:t>Hombres / </a:t>
                      </a:r>
                      <a:r>
                        <a:rPr lang="en-GB" sz="1400" b="1" baseline="0" dirty="0" err="1" smtClean="0"/>
                        <a:t>Mujeres</a:t>
                      </a:r>
                      <a:endParaRPr lang="en-US" sz="1400" b="1" dirty="0"/>
                    </a:p>
                  </a:txBody>
                  <a:tcPr marL="91439" marR="91439" marT="45725" marB="45725" anchor="ctr"/>
                </a:tc>
                <a:tc hMerge="1">
                  <a:txBody>
                    <a:bodyPr/>
                    <a:lstStyle/>
                    <a:p>
                      <a:pPr algn="ctr"/>
                      <a:endParaRPr lang="en-US" dirty="0"/>
                    </a:p>
                  </a:txBody>
                  <a:tcPr anchor="ctr"/>
                </a:tc>
                <a:tc>
                  <a:txBody>
                    <a:bodyPr/>
                    <a:lstStyle/>
                    <a:p>
                      <a:pPr algn="ctr"/>
                      <a:r>
                        <a:rPr lang="en-GB" sz="1800" b="1" dirty="0" err="1" smtClean="0"/>
                        <a:t>Idiomas</a:t>
                      </a:r>
                      <a:endParaRPr lang="en-US" sz="1800" b="1" dirty="0"/>
                    </a:p>
                  </a:txBody>
                  <a:tcPr marL="91439" marR="91439" marT="45725" marB="45725" anchor="ctr"/>
                </a:tc>
                <a:tc>
                  <a:txBody>
                    <a:bodyPr/>
                    <a:lstStyle/>
                    <a:p>
                      <a:pPr algn="ctr"/>
                      <a:r>
                        <a:rPr lang="en-GB" sz="1800" b="1" dirty="0" err="1" smtClean="0"/>
                        <a:t>Moneda</a:t>
                      </a:r>
                      <a:endParaRPr lang="en-US" sz="1800" b="1" dirty="0"/>
                    </a:p>
                  </a:txBody>
                  <a:tcPr marL="91439" marR="91439" marT="45725" marB="45725" anchor="ctr"/>
                </a:tc>
              </a:tr>
              <a:tr h="914496">
                <a:tc>
                  <a:txBody>
                    <a:bodyPr/>
                    <a:lstStyle/>
                    <a:p>
                      <a:pPr algn="ctr"/>
                      <a:r>
                        <a:rPr lang="en-GB" sz="1800" dirty="0" smtClean="0"/>
                        <a:t>Andorra</a:t>
                      </a:r>
                      <a:endParaRPr lang="en-US" sz="1800" dirty="0"/>
                    </a:p>
                  </a:txBody>
                  <a:tcPr marL="91439" marR="91439" marT="45725" marB="45725"/>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r>
              <a:tr h="912834">
                <a:tc>
                  <a:txBody>
                    <a:bodyPr/>
                    <a:lstStyle/>
                    <a:p>
                      <a:pPr algn="ctr"/>
                      <a:r>
                        <a:rPr lang="en-GB" sz="1800" dirty="0" smtClean="0"/>
                        <a:t>Bolivia</a:t>
                      </a:r>
                      <a:endParaRPr lang="en-US" sz="1800" dirty="0"/>
                    </a:p>
                  </a:txBody>
                  <a:tcPr marL="91439" marR="91439" marT="45725" marB="45725"/>
                </a:tc>
                <a:tc>
                  <a:txBody>
                    <a:bodyPr/>
                    <a:lstStyle/>
                    <a:p>
                      <a:pPr algn="ctr"/>
                      <a:endParaRPr lang="en-US" sz="14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6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marL="91439" marR="91439" marT="45725" marB="45725" anchor="ctr"/>
                </a:tc>
                <a:tc>
                  <a:txBody>
                    <a:bodyPr/>
                    <a:lstStyle/>
                    <a:p>
                      <a:pPr algn="ctr"/>
                      <a:endParaRPr lang="en-US" sz="1800" dirty="0"/>
                    </a:p>
                  </a:txBody>
                  <a:tcPr marL="91439" marR="91439" marT="45725" marB="45725" anchor="ctr"/>
                </a:tc>
              </a:tr>
              <a:tr h="891728">
                <a:tc>
                  <a:txBody>
                    <a:bodyPr/>
                    <a:lstStyle/>
                    <a:p>
                      <a:pPr algn="ctr"/>
                      <a:r>
                        <a:rPr lang="en-GB" sz="1800" dirty="0" err="1" smtClean="0"/>
                        <a:t>Perú</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4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a:p>
                  </a:txBody>
                  <a:tcPr marL="91439" marR="91439" marT="45725" marB="45725" anchor="ctr"/>
                </a:tc>
                <a:tc>
                  <a:txBody>
                    <a:bodyPr/>
                    <a:lstStyle/>
                    <a:p>
                      <a:pPr algn="ctr"/>
                      <a:endParaRPr lang="en-US" sz="1800" dirty="0"/>
                    </a:p>
                  </a:txBody>
                  <a:tcPr marL="91439" marR="91439" marT="45725" marB="45725" anchor="ctr"/>
                </a:tc>
              </a:tr>
              <a:tr h="997597">
                <a:tc>
                  <a:txBody>
                    <a:bodyPr/>
                    <a:lstStyle/>
                    <a:p>
                      <a:pPr algn="ctr"/>
                      <a:r>
                        <a:rPr lang="en-GB" sz="1800" dirty="0" err="1" smtClean="0"/>
                        <a:t>España</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4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200" dirty="0"/>
                    </a:p>
                  </a:txBody>
                  <a:tcPr marL="91439" marR="91439" marT="45725" marB="45725" anchor="ctr"/>
                </a:tc>
                <a:tc>
                  <a:txBody>
                    <a:bodyPr/>
                    <a:lstStyle/>
                    <a:p>
                      <a:pPr algn="ctr"/>
                      <a:endParaRPr lang="en-US" sz="1800" dirty="0"/>
                    </a:p>
                  </a:txBody>
                  <a:tcPr marL="91439" marR="91439" marT="45725" marB="45725" anchor="ctr"/>
                </a:tc>
              </a:tr>
              <a:tr h="1088002">
                <a:tc>
                  <a:txBody>
                    <a:bodyPr/>
                    <a:lstStyle/>
                    <a:p>
                      <a:pPr algn="ctr"/>
                      <a:r>
                        <a:rPr lang="en-GB" sz="1100" dirty="0" err="1" smtClean="0"/>
                        <a:t>República</a:t>
                      </a:r>
                      <a:r>
                        <a:rPr lang="en-GB" sz="1100" baseline="0" dirty="0" smtClean="0"/>
                        <a:t> </a:t>
                      </a:r>
                      <a:r>
                        <a:rPr lang="en-GB" sz="1100" baseline="0" dirty="0" err="1" smtClean="0"/>
                        <a:t>Árabe</a:t>
                      </a:r>
                      <a:r>
                        <a:rPr lang="en-GB" sz="1100" baseline="0" dirty="0" smtClean="0"/>
                        <a:t> </a:t>
                      </a:r>
                      <a:r>
                        <a:rPr lang="en-GB" sz="1100" baseline="0" dirty="0" err="1" smtClean="0"/>
                        <a:t>Saharaui</a:t>
                      </a:r>
                      <a:r>
                        <a:rPr lang="en-GB" sz="1100" baseline="0" dirty="0" smtClean="0"/>
                        <a:t> </a:t>
                      </a:r>
                      <a:r>
                        <a:rPr lang="en-GB" sz="1100" baseline="0" dirty="0" err="1" smtClean="0"/>
                        <a:t>Democrática</a:t>
                      </a:r>
                      <a:endParaRPr lang="en-US" sz="1100" dirty="0"/>
                    </a:p>
                  </a:txBody>
                  <a:tcPr marL="91439" marR="91439" marT="45725" marB="45725"/>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r>
              <a:tr h="762972">
                <a:tc>
                  <a:txBody>
                    <a:bodyPr/>
                    <a:lstStyle/>
                    <a:p>
                      <a:pPr algn="ctr"/>
                      <a:r>
                        <a:rPr lang="en-GB" sz="1200" dirty="0" err="1" smtClean="0"/>
                        <a:t>Reino</a:t>
                      </a:r>
                      <a:r>
                        <a:rPr lang="en-GB" sz="1200" dirty="0" smtClean="0"/>
                        <a:t> </a:t>
                      </a:r>
                      <a:r>
                        <a:rPr lang="en-GB" sz="1200" dirty="0" err="1" smtClean="0"/>
                        <a:t>Unido</a:t>
                      </a:r>
                      <a:endParaRPr lang="en-US" sz="1200" dirty="0"/>
                    </a:p>
                  </a:txBody>
                  <a:tcPr marL="91439" marR="91439" marT="45725" marB="45725"/>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4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c>
                  <a:txBody>
                    <a:bodyPr/>
                    <a:lstStyle/>
                    <a:p>
                      <a:pPr algn="ctr"/>
                      <a:endParaRPr lang="en-US" sz="1800" dirty="0"/>
                    </a:p>
                  </a:txBody>
                  <a:tcPr marL="91439" marR="91439" marT="45725" marB="45725" anchor="ctr"/>
                </a:tc>
              </a:tr>
            </a:tbl>
          </a:graphicData>
        </a:graphic>
      </p:graphicFrame>
      <p:sp>
        <p:nvSpPr>
          <p:cNvPr id="2123" name="TextBox 2"/>
          <p:cNvSpPr txBox="1">
            <a:spLocks noChangeArrowheads="1"/>
          </p:cNvSpPr>
          <p:nvPr/>
        </p:nvSpPr>
        <p:spPr bwMode="auto">
          <a:xfrm>
            <a:off x="214313" y="0"/>
            <a:ext cx="8572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800" b="1"/>
              <a:t>Vamos a comparar 6 países</a:t>
            </a:r>
            <a:endParaRPr lang="en-US" sz="2800" b="1"/>
          </a:p>
        </p:txBody>
      </p:sp>
      <p:pic>
        <p:nvPicPr>
          <p:cNvPr id="212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1571625"/>
            <a:ext cx="75406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0063" y="2428875"/>
            <a:ext cx="731837"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1500" y="3357563"/>
            <a:ext cx="6588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71500" y="4286250"/>
            <a:ext cx="66675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71500" y="5500688"/>
            <a:ext cx="642938"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00063" y="6215063"/>
            <a:ext cx="8318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0542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M:\Resources\Development\NewSecCurricDevelopment\Describing pictures\questns.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7813" y="1357313"/>
            <a:ext cx="3024187"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3"/>
          <p:cNvSpPr txBox="1">
            <a:spLocks noChangeArrowheads="1"/>
          </p:cNvSpPr>
          <p:nvPr/>
        </p:nvSpPr>
        <p:spPr bwMode="auto">
          <a:xfrm>
            <a:off x="285750" y="285750"/>
            <a:ext cx="5214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¿Qué colores tiene la bandera?</a:t>
            </a:r>
            <a:endParaRPr lang="en-US" sz="2400" b="1">
              <a:latin typeface="Calibri" pitchFamily="34" charset="0"/>
            </a:endParaRPr>
          </a:p>
        </p:txBody>
      </p:sp>
      <p:sp>
        <p:nvSpPr>
          <p:cNvPr id="4100" name="TextBox 3"/>
          <p:cNvSpPr txBox="1">
            <a:spLocks noChangeArrowheads="1"/>
          </p:cNvSpPr>
          <p:nvPr/>
        </p:nvSpPr>
        <p:spPr bwMode="auto">
          <a:xfrm>
            <a:off x="285750" y="928688"/>
            <a:ext cx="52149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¿En qué continente está?</a:t>
            </a:r>
            <a:endParaRPr lang="en-US" sz="2400" b="1">
              <a:latin typeface="Calibri" pitchFamily="34" charset="0"/>
            </a:endParaRPr>
          </a:p>
        </p:txBody>
      </p:sp>
      <p:sp>
        <p:nvSpPr>
          <p:cNvPr id="4101" name="TextBox 3"/>
          <p:cNvSpPr txBox="1">
            <a:spLocks noChangeArrowheads="1"/>
          </p:cNvSpPr>
          <p:nvPr/>
        </p:nvSpPr>
        <p:spPr bwMode="auto">
          <a:xfrm>
            <a:off x="285750" y="1609725"/>
            <a:ext cx="5214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¿Con qué países limita?</a:t>
            </a:r>
            <a:endParaRPr lang="en-US" sz="2400" b="1">
              <a:latin typeface="Calibri" pitchFamily="34" charset="0"/>
            </a:endParaRPr>
          </a:p>
        </p:txBody>
      </p:sp>
      <p:sp>
        <p:nvSpPr>
          <p:cNvPr id="4102" name="TextBox 3"/>
          <p:cNvSpPr txBox="1">
            <a:spLocks noChangeArrowheads="1"/>
          </p:cNvSpPr>
          <p:nvPr/>
        </p:nvSpPr>
        <p:spPr bwMode="auto">
          <a:xfrm>
            <a:off x="285750" y="2357438"/>
            <a:ext cx="52149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¿Cuántos habitantes hay/tiene?</a:t>
            </a:r>
            <a:endParaRPr lang="en-US" sz="2400" b="1">
              <a:latin typeface="Calibri" pitchFamily="34" charset="0"/>
            </a:endParaRPr>
          </a:p>
        </p:txBody>
      </p:sp>
      <p:sp>
        <p:nvSpPr>
          <p:cNvPr id="4103" name="TextBox 3"/>
          <p:cNvSpPr txBox="1">
            <a:spLocks noChangeArrowheads="1"/>
          </p:cNvSpPr>
          <p:nvPr/>
        </p:nvSpPr>
        <p:spPr bwMode="auto">
          <a:xfrm>
            <a:off x="285750" y="3143250"/>
            <a:ext cx="5214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¿Cuál es la capital?</a:t>
            </a:r>
            <a:endParaRPr lang="en-US" sz="2400" b="1">
              <a:latin typeface="Calibri" pitchFamily="34" charset="0"/>
            </a:endParaRPr>
          </a:p>
        </p:txBody>
      </p:sp>
      <p:sp>
        <p:nvSpPr>
          <p:cNvPr id="4104" name="TextBox 3"/>
          <p:cNvSpPr txBox="1">
            <a:spLocks noChangeArrowheads="1"/>
          </p:cNvSpPr>
          <p:nvPr/>
        </p:nvSpPr>
        <p:spPr bwMode="auto">
          <a:xfrm>
            <a:off x="285750" y="3857625"/>
            <a:ext cx="5214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¿Qué idiomas hablan?</a:t>
            </a:r>
            <a:endParaRPr lang="en-US" sz="2400" b="1">
              <a:latin typeface="Calibri" pitchFamily="34" charset="0"/>
            </a:endParaRPr>
          </a:p>
        </p:txBody>
      </p:sp>
      <p:sp>
        <p:nvSpPr>
          <p:cNvPr id="4105" name="TextBox 3"/>
          <p:cNvSpPr txBox="1">
            <a:spLocks noChangeArrowheads="1"/>
          </p:cNvSpPr>
          <p:nvPr/>
        </p:nvSpPr>
        <p:spPr bwMode="auto">
          <a:xfrm>
            <a:off x="285750" y="4572000"/>
            <a:ext cx="52149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¿Cuál es la expectativa de vida para los hombres/ para las mujeres?</a:t>
            </a:r>
            <a:endParaRPr lang="en-US" sz="2400" b="1">
              <a:latin typeface="Calibri" pitchFamily="34" charset="0"/>
            </a:endParaRPr>
          </a:p>
        </p:txBody>
      </p:sp>
      <p:sp>
        <p:nvSpPr>
          <p:cNvPr id="4106" name="TextBox 3"/>
          <p:cNvSpPr txBox="1">
            <a:spLocks noChangeArrowheads="1"/>
          </p:cNvSpPr>
          <p:nvPr/>
        </p:nvSpPr>
        <p:spPr bwMode="auto">
          <a:xfrm>
            <a:off x="357188" y="5643563"/>
            <a:ext cx="60721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a:latin typeface="Calibri" pitchFamily="34" charset="0"/>
              </a:rPr>
              <a:t>¿Cómo se llama la moneda de este país?</a:t>
            </a:r>
            <a:endParaRPr lang="en-US" sz="2400" b="1">
              <a:latin typeface="Calibri" pitchFamily="34" charset="0"/>
            </a:endParaRPr>
          </a:p>
        </p:txBody>
      </p:sp>
    </p:spTree>
    <p:extLst>
      <p:ext uri="{BB962C8B-B14F-4D97-AF65-F5344CB8AC3E}">
        <p14:creationId xmlns:p14="http://schemas.microsoft.com/office/powerpoint/2010/main" val="1469140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0" y="2357438"/>
            <a:ext cx="3143250" cy="338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625" y="571500"/>
            <a:ext cx="2357438"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3"/>
          <p:cNvSpPr txBox="1">
            <a:spLocks noChangeArrowheads="1"/>
          </p:cNvSpPr>
          <p:nvPr/>
        </p:nvSpPr>
        <p:spPr bwMode="auto">
          <a:xfrm>
            <a:off x="3714750" y="214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3077" name="TextBox 4"/>
          <p:cNvSpPr txBox="1">
            <a:spLocks noChangeArrowheads="1"/>
          </p:cNvSpPr>
          <p:nvPr/>
        </p:nvSpPr>
        <p:spPr bwMode="auto">
          <a:xfrm>
            <a:off x="2214563" y="3786188"/>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3078" name="TextBox 5"/>
          <p:cNvSpPr txBox="1">
            <a:spLocks noChangeArrowheads="1"/>
          </p:cNvSpPr>
          <p:nvPr/>
        </p:nvSpPr>
        <p:spPr bwMode="auto">
          <a:xfrm>
            <a:off x="2071688" y="5857875"/>
            <a:ext cx="20716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3079"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3080"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3081"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3082" name="Picture 7"/>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1" descr="bulle5.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5"/>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000875" y="4143375"/>
            <a:ext cx="11715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6"/>
          <p:cNvPicPr>
            <a:picLocks noChangeAspect="1" noChangeArrowheads="1"/>
          </p:cNvPicPr>
          <p:nvPr/>
        </p:nvPicPr>
        <p:blipFill>
          <a:blip r:embed="rId8">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785813" y="5286375"/>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pic>
        <p:nvPicPr>
          <p:cNvPr id="3087" name="Picture 14" descr="Europa.JP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429000" y="714375"/>
            <a:ext cx="2528888"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8"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87 años / 81 años</a:t>
            </a:r>
            <a:endParaRPr lang="en-US" sz="2400" b="1">
              <a:latin typeface="Calibri" pitchFamily="34" charset="0"/>
            </a:endParaRPr>
          </a:p>
        </p:txBody>
      </p:sp>
      <p:sp>
        <p:nvSpPr>
          <p:cNvPr id="3089" name="TextBox 8"/>
          <p:cNvSpPr txBox="1">
            <a:spLocks noChangeArrowheads="1"/>
          </p:cNvSpPr>
          <p:nvPr/>
        </p:nvSpPr>
        <p:spPr bwMode="auto">
          <a:xfrm>
            <a:off x="571500" y="3071813"/>
            <a:ext cx="207168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Catalán</a:t>
            </a:r>
            <a:br>
              <a:rPr lang="en-GB" sz="2400" b="1">
                <a:latin typeface="Calibri" pitchFamily="34" charset="0"/>
              </a:rPr>
            </a:br>
            <a:r>
              <a:rPr lang="en-GB" sz="2400" b="1">
                <a:latin typeface="Calibri" pitchFamily="34" charset="0"/>
              </a:rPr>
              <a:t>Español</a:t>
            </a:r>
            <a:br>
              <a:rPr lang="en-GB" sz="2400" b="1">
                <a:latin typeface="Calibri" pitchFamily="34" charset="0"/>
              </a:rPr>
            </a:br>
            <a:r>
              <a:rPr lang="en-GB" sz="2400" b="1">
                <a:latin typeface="Calibri" pitchFamily="34" charset="0"/>
              </a:rPr>
              <a:t>Francés</a:t>
            </a:r>
            <a:endParaRPr lang="en-US" sz="2400" b="1">
              <a:latin typeface="Calibri" pitchFamily="34" charset="0"/>
            </a:endParaRPr>
          </a:p>
        </p:txBody>
      </p:sp>
      <p:sp>
        <p:nvSpPr>
          <p:cNvPr id="3090" name="TextBox 5"/>
          <p:cNvSpPr txBox="1">
            <a:spLocks noChangeArrowheads="1"/>
          </p:cNvSpPr>
          <p:nvPr/>
        </p:nvSpPr>
        <p:spPr bwMode="auto">
          <a:xfrm>
            <a:off x="2071688" y="6215063"/>
            <a:ext cx="56435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82,000 (ochenta y dos mil habitantes)</a:t>
            </a:r>
            <a:endParaRPr lang="en-US" sz="2400" b="1">
              <a:latin typeface="Calibri" pitchFamily="34" charset="0"/>
            </a:endParaRPr>
          </a:p>
        </p:txBody>
      </p:sp>
    </p:spTree>
    <p:extLst>
      <p:ext uri="{BB962C8B-B14F-4D97-AF65-F5344CB8AC3E}">
        <p14:creationId xmlns:p14="http://schemas.microsoft.com/office/powerpoint/2010/main" val="428343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0" descr="Bolivia_Map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00375" y="2286000"/>
            <a:ext cx="3124200" cy="3352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5123" name="TextBox 3"/>
          <p:cNvSpPr txBox="1">
            <a:spLocks noChangeArrowheads="1"/>
          </p:cNvSpPr>
          <p:nvPr/>
        </p:nvSpPr>
        <p:spPr bwMode="auto">
          <a:xfrm>
            <a:off x="3571875" y="14287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5124" name="TextBox 4"/>
          <p:cNvSpPr txBox="1">
            <a:spLocks noChangeArrowheads="1"/>
          </p:cNvSpPr>
          <p:nvPr/>
        </p:nvSpPr>
        <p:spPr bwMode="auto">
          <a:xfrm>
            <a:off x="2357438" y="3571875"/>
            <a:ext cx="20716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5125"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5126"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5127"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5128"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5129"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1"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5132"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69 años / 64 años</a:t>
            </a:r>
            <a:endParaRPr lang="en-US" sz="2400" b="1">
              <a:latin typeface="Calibri" pitchFamily="34" charset="0"/>
            </a:endParaRPr>
          </a:p>
        </p:txBody>
      </p:sp>
      <p:sp>
        <p:nvSpPr>
          <p:cNvPr id="17" name="TextBox 8"/>
          <p:cNvSpPr txBox="1">
            <a:spLocks noChangeArrowheads="1"/>
          </p:cNvSpPr>
          <p:nvPr/>
        </p:nvSpPr>
        <p:spPr bwMode="auto">
          <a:xfrm>
            <a:off x="571500" y="3071813"/>
            <a:ext cx="2071688" cy="1200150"/>
          </a:xfrm>
          <a:prstGeom prst="rect">
            <a:avLst/>
          </a:prstGeom>
          <a:noFill/>
          <a:ln w="9525">
            <a:noFill/>
            <a:miter lim="800000"/>
            <a:headEnd/>
            <a:tailEnd/>
          </a:ln>
        </p:spPr>
        <p:txBody>
          <a:bodyPr>
            <a:spAutoFit/>
          </a:bodyPr>
          <a:lstStyle/>
          <a:p>
            <a:pPr algn="ctr" fontAlgn="auto">
              <a:spcBef>
                <a:spcPts val="0"/>
              </a:spcBef>
              <a:spcAft>
                <a:spcPts val="0"/>
              </a:spcAft>
              <a:defRPr/>
            </a:pPr>
            <a:r>
              <a:rPr lang="en-GB" sz="2400" b="1" dirty="0" err="1">
                <a:latin typeface="+mn-lt"/>
              </a:rPr>
              <a:t>Español</a:t>
            </a:r>
            <a:r>
              <a:rPr lang="en-GB" sz="2400" b="1" dirty="0">
                <a:latin typeface="+mn-lt"/>
              </a:rPr>
              <a:t/>
            </a:r>
            <a:br>
              <a:rPr lang="en-GB" sz="2400" b="1" dirty="0">
                <a:latin typeface="+mn-lt"/>
              </a:rPr>
            </a:br>
            <a:r>
              <a:rPr lang="en-GB" sz="2400" b="1" dirty="0">
                <a:latin typeface="+mn-lt"/>
              </a:rPr>
              <a:t>Quechua</a:t>
            </a:r>
            <a:br>
              <a:rPr lang="en-GB" sz="2400" b="1" dirty="0">
                <a:latin typeface="+mn-lt"/>
              </a:rPr>
            </a:br>
            <a:r>
              <a:rPr lang="en-GB" sz="2400" b="1" dirty="0" err="1">
                <a:latin typeface="+mn-lt"/>
              </a:rPr>
              <a:t>Aymara</a:t>
            </a:r>
            <a:endParaRPr lang="en-US" sz="2400" b="1" dirty="0">
              <a:latin typeface="+mn-lt"/>
            </a:endParaRPr>
          </a:p>
        </p:txBody>
      </p:sp>
      <p:sp>
        <p:nvSpPr>
          <p:cNvPr id="5134" name="TextBox 5"/>
          <p:cNvSpPr txBox="1">
            <a:spLocks noChangeArrowheads="1"/>
          </p:cNvSpPr>
          <p:nvPr/>
        </p:nvSpPr>
        <p:spPr bwMode="auto">
          <a:xfrm>
            <a:off x="0" y="6215063"/>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dirty="0">
                <a:latin typeface="Calibri" pitchFamily="34" charset="0"/>
              </a:rPr>
              <a:t>9,248,000 </a:t>
            </a:r>
            <a:r>
              <a:rPr lang="en-GB" sz="2000" b="1" dirty="0">
                <a:latin typeface="Calibri" pitchFamily="34" charset="0"/>
              </a:rPr>
              <a:t>(</a:t>
            </a:r>
            <a:r>
              <a:rPr lang="en-GB" sz="2000" b="1" dirty="0" err="1">
                <a:latin typeface="Calibri" pitchFamily="34" charset="0"/>
              </a:rPr>
              <a:t>nueve</a:t>
            </a:r>
            <a:r>
              <a:rPr lang="en-GB" sz="2000" b="1" dirty="0">
                <a:latin typeface="Calibri" pitchFamily="34" charset="0"/>
              </a:rPr>
              <a:t> </a:t>
            </a:r>
            <a:r>
              <a:rPr lang="en-GB" sz="2000" b="1" dirty="0" err="1">
                <a:latin typeface="Calibri" pitchFamily="34" charset="0"/>
              </a:rPr>
              <a:t>millones</a:t>
            </a:r>
            <a:r>
              <a:rPr lang="en-GB" sz="2000" b="1" dirty="0">
                <a:latin typeface="Calibri" pitchFamily="34" charset="0"/>
              </a:rPr>
              <a:t> </a:t>
            </a:r>
            <a:r>
              <a:rPr lang="en-GB" sz="2000" b="1" dirty="0" err="1" smtClean="0">
                <a:latin typeface="Calibri" pitchFamily="34" charset="0"/>
              </a:rPr>
              <a:t>doscientos</a:t>
            </a:r>
            <a:r>
              <a:rPr lang="en-GB" sz="2000" b="1" dirty="0" smtClean="0">
                <a:latin typeface="Calibri" pitchFamily="34" charset="0"/>
              </a:rPr>
              <a:t> </a:t>
            </a:r>
            <a:r>
              <a:rPr lang="en-GB" sz="2000" b="1" dirty="0" err="1">
                <a:latin typeface="Calibri" pitchFamily="34" charset="0"/>
              </a:rPr>
              <a:t>cuarenta</a:t>
            </a:r>
            <a:r>
              <a:rPr lang="en-GB" sz="2000" b="1" dirty="0">
                <a:latin typeface="Calibri" pitchFamily="34" charset="0"/>
              </a:rPr>
              <a:t> y </a:t>
            </a:r>
            <a:r>
              <a:rPr lang="en-GB" sz="2000" b="1" dirty="0" err="1">
                <a:latin typeface="Calibri" pitchFamily="34" charset="0"/>
              </a:rPr>
              <a:t>ocho</a:t>
            </a:r>
            <a:r>
              <a:rPr lang="en-GB" sz="2000" b="1" dirty="0">
                <a:latin typeface="Calibri" pitchFamily="34" charset="0"/>
              </a:rPr>
              <a:t> mil </a:t>
            </a:r>
            <a:r>
              <a:rPr lang="en-GB" sz="2000" b="1" dirty="0" err="1">
                <a:latin typeface="Calibri" pitchFamily="34" charset="0"/>
              </a:rPr>
              <a:t>habitantes</a:t>
            </a:r>
            <a:r>
              <a:rPr lang="en-GB" sz="2000" b="1" dirty="0">
                <a:latin typeface="Calibri" pitchFamily="34" charset="0"/>
              </a:rPr>
              <a:t>)</a:t>
            </a:r>
            <a:endParaRPr lang="en-US" sz="2400" b="1" dirty="0">
              <a:latin typeface="Calibri" pitchFamily="34" charset="0"/>
            </a:endParaRPr>
          </a:p>
        </p:txBody>
      </p:sp>
      <p:pic>
        <p:nvPicPr>
          <p:cNvPr id="5135" name="Picture 18" descr="Bolivia_bander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00063" y="500063"/>
            <a:ext cx="2214562" cy="151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6" name="Picture 19" descr="Sudameric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286125" y="642938"/>
            <a:ext cx="2633663" cy="151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7" name="Picture 22" descr="Boliviano_(reverso).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858000" y="4143375"/>
            <a:ext cx="1347788"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8"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12849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3" descr="Peru_Map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71813" y="2214563"/>
            <a:ext cx="2952750" cy="31861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6147" name="TextBox 3"/>
          <p:cNvSpPr txBox="1">
            <a:spLocks noChangeArrowheads="1"/>
          </p:cNvSpPr>
          <p:nvPr/>
        </p:nvSpPr>
        <p:spPr bwMode="auto">
          <a:xfrm>
            <a:off x="3571875" y="14287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Continente</a:t>
            </a:r>
            <a:endParaRPr lang="en-US" sz="2400" b="1">
              <a:latin typeface="Calibri" pitchFamily="34" charset="0"/>
            </a:endParaRPr>
          </a:p>
        </p:txBody>
      </p:sp>
      <p:sp>
        <p:nvSpPr>
          <p:cNvPr id="6148" name="TextBox 4"/>
          <p:cNvSpPr txBox="1">
            <a:spLocks noChangeArrowheads="1"/>
          </p:cNvSpPr>
          <p:nvPr/>
        </p:nvSpPr>
        <p:spPr bwMode="auto">
          <a:xfrm>
            <a:off x="3143250" y="42529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6149"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6150"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6151"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6152"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6153"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5750" y="3000375"/>
            <a:ext cx="25844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5"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6156"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72 años / 69 años</a:t>
            </a:r>
            <a:endParaRPr lang="en-US" sz="2400" b="1">
              <a:latin typeface="Calibri" pitchFamily="34" charset="0"/>
            </a:endParaRPr>
          </a:p>
        </p:txBody>
      </p:sp>
      <p:sp>
        <p:nvSpPr>
          <p:cNvPr id="17" name="TextBox 8"/>
          <p:cNvSpPr txBox="1">
            <a:spLocks noChangeArrowheads="1"/>
          </p:cNvSpPr>
          <p:nvPr/>
        </p:nvSpPr>
        <p:spPr bwMode="auto">
          <a:xfrm>
            <a:off x="571500" y="3071813"/>
            <a:ext cx="2071688" cy="1200150"/>
          </a:xfrm>
          <a:prstGeom prst="rect">
            <a:avLst/>
          </a:prstGeom>
          <a:noFill/>
          <a:ln w="9525">
            <a:noFill/>
            <a:miter lim="800000"/>
            <a:headEnd/>
            <a:tailEnd/>
          </a:ln>
        </p:spPr>
        <p:txBody>
          <a:bodyPr>
            <a:spAutoFit/>
          </a:bodyPr>
          <a:lstStyle/>
          <a:p>
            <a:pPr algn="ctr" fontAlgn="auto">
              <a:spcBef>
                <a:spcPts val="0"/>
              </a:spcBef>
              <a:spcAft>
                <a:spcPts val="0"/>
              </a:spcAft>
              <a:defRPr/>
            </a:pPr>
            <a:r>
              <a:rPr lang="en-GB" sz="2400" b="1" dirty="0" err="1">
                <a:latin typeface="+mn-lt"/>
              </a:rPr>
              <a:t>Español</a:t>
            </a:r>
            <a:r>
              <a:rPr lang="en-GB" sz="2400" b="1" dirty="0">
                <a:latin typeface="+mn-lt"/>
              </a:rPr>
              <a:t/>
            </a:r>
            <a:br>
              <a:rPr lang="en-GB" sz="2400" b="1" dirty="0">
                <a:latin typeface="+mn-lt"/>
              </a:rPr>
            </a:br>
            <a:r>
              <a:rPr lang="en-GB" sz="2400" b="1" dirty="0">
                <a:latin typeface="+mn-lt"/>
              </a:rPr>
              <a:t>Quechua</a:t>
            </a:r>
            <a:br>
              <a:rPr lang="en-GB" sz="2400" b="1" dirty="0">
                <a:latin typeface="+mn-lt"/>
              </a:rPr>
            </a:br>
            <a:r>
              <a:rPr lang="en-GB" sz="2400" b="1" dirty="0" err="1">
                <a:latin typeface="+mn-lt"/>
              </a:rPr>
              <a:t>Aymara</a:t>
            </a:r>
            <a:endParaRPr lang="en-US" sz="2400" b="1" dirty="0">
              <a:latin typeface="+mn-lt"/>
            </a:endParaRPr>
          </a:p>
        </p:txBody>
      </p:sp>
      <p:sp>
        <p:nvSpPr>
          <p:cNvPr id="6158" name="TextBox 5"/>
          <p:cNvSpPr txBox="1">
            <a:spLocks noChangeArrowheads="1"/>
          </p:cNvSpPr>
          <p:nvPr/>
        </p:nvSpPr>
        <p:spPr bwMode="auto">
          <a:xfrm>
            <a:off x="0" y="6253163"/>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29,181,000 </a:t>
            </a:r>
            <a:r>
              <a:rPr lang="en-GB" sz="2000" b="1">
                <a:latin typeface="Calibri" pitchFamily="34" charset="0"/>
              </a:rPr>
              <a:t>(veintinueve millones ciento ochenta y un mil habitantes)</a:t>
            </a:r>
            <a:endParaRPr lang="en-US" sz="2400" b="1">
              <a:latin typeface="Calibri" pitchFamily="34" charset="0"/>
            </a:endParaRPr>
          </a:p>
        </p:txBody>
      </p:sp>
      <p:pic>
        <p:nvPicPr>
          <p:cNvPr id="6159" name="Picture 19" descr="Sudameric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286125" y="642938"/>
            <a:ext cx="2633663" cy="151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21" descr="Peru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71500" y="571500"/>
            <a:ext cx="187642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1" name="Picture 24" descr="NuevoSol.jpg"/>
          <p:cNvPicPr>
            <a:picLocks noChangeAspect="1"/>
          </p:cNvPicPr>
          <p:nvPr/>
        </p:nvPicPr>
        <p:blipFill>
          <a:blip r:embed="rId8" cstate="print">
            <a:clrChange>
              <a:clrFrom>
                <a:srgbClr val="F8F8F8"/>
              </a:clrFrom>
              <a:clrTo>
                <a:srgbClr val="F8F8F8">
                  <a:alpha val="0"/>
                </a:srgbClr>
              </a:clrTo>
            </a:clrChange>
            <a:extLst>
              <a:ext uri="{28A0092B-C50C-407E-A947-70E740481C1C}">
                <a14:useLocalDpi xmlns:a14="http://schemas.microsoft.com/office/drawing/2010/main" val="0"/>
              </a:ext>
            </a:extLst>
          </a:blip>
          <a:srcRect/>
          <a:stretch>
            <a:fillRect/>
          </a:stretch>
        </p:blipFill>
        <p:spPr bwMode="auto">
          <a:xfrm>
            <a:off x="6929438" y="4071938"/>
            <a:ext cx="1365250"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2"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1572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5" descr="Espana_Map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14688" y="2214563"/>
            <a:ext cx="3133725" cy="3352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7171" name="TextBox 3"/>
          <p:cNvSpPr txBox="1">
            <a:spLocks noChangeArrowheads="1"/>
          </p:cNvSpPr>
          <p:nvPr/>
        </p:nvSpPr>
        <p:spPr bwMode="auto">
          <a:xfrm>
            <a:off x="3786188" y="2143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dirty="0" err="1">
                <a:latin typeface="Calibri" pitchFamily="34" charset="0"/>
              </a:rPr>
              <a:t>Continente</a:t>
            </a:r>
            <a:endParaRPr lang="en-US" sz="2400" b="1" dirty="0">
              <a:latin typeface="Calibri" pitchFamily="34" charset="0"/>
            </a:endParaRPr>
          </a:p>
        </p:txBody>
      </p:sp>
      <p:sp>
        <p:nvSpPr>
          <p:cNvPr id="7172" name="TextBox 4"/>
          <p:cNvSpPr txBox="1">
            <a:spLocks noChangeArrowheads="1"/>
          </p:cNvSpPr>
          <p:nvPr/>
        </p:nvSpPr>
        <p:spPr bwMode="auto">
          <a:xfrm>
            <a:off x="3214688" y="3714750"/>
            <a:ext cx="20716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Capital</a:t>
            </a:r>
            <a:endParaRPr lang="en-US" sz="2400" b="1">
              <a:latin typeface="Calibri" pitchFamily="34" charset="0"/>
            </a:endParaRPr>
          </a:p>
        </p:txBody>
      </p:sp>
      <p:sp>
        <p:nvSpPr>
          <p:cNvPr id="7173" name="TextBox 5"/>
          <p:cNvSpPr txBox="1">
            <a:spLocks noChangeArrowheads="1"/>
          </p:cNvSpPr>
          <p:nvPr/>
        </p:nvSpPr>
        <p:spPr bwMode="auto">
          <a:xfrm>
            <a:off x="1571625" y="5572125"/>
            <a:ext cx="20716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Población</a:t>
            </a:r>
            <a:endParaRPr lang="en-US" sz="2400" b="1">
              <a:latin typeface="Calibri" pitchFamily="34" charset="0"/>
            </a:endParaRPr>
          </a:p>
        </p:txBody>
      </p:sp>
      <p:sp>
        <p:nvSpPr>
          <p:cNvPr id="7174" name="TextBox 6"/>
          <p:cNvSpPr txBox="1">
            <a:spLocks noChangeArrowheads="1"/>
          </p:cNvSpPr>
          <p:nvPr/>
        </p:nvSpPr>
        <p:spPr bwMode="auto">
          <a:xfrm>
            <a:off x="6500813" y="5357813"/>
            <a:ext cx="2071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Moneda</a:t>
            </a:r>
            <a:endParaRPr lang="en-US" sz="2400" b="1">
              <a:latin typeface="Calibri" pitchFamily="34" charset="0"/>
            </a:endParaRPr>
          </a:p>
        </p:txBody>
      </p:sp>
      <p:sp>
        <p:nvSpPr>
          <p:cNvPr id="7175" name="TextBox 7"/>
          <p:cNvSpPr txBox="1">
            <a:spLocks noChangeArrowheads="1"/>
          </p:cNvSpPr>
          <p:nvPr/>
        </p:nvSpPr>
        <p:spPr bwMode="auto">
          <a:xfrm>
            <a:off x="6500813" y="3000375"/>
            <a:ext cx="20716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Expectativa de vida</a:t>
            </a:r>
            <a:endParaRPr lang="en-US" sz="2400" b="1">
              <a:latin typeface="Calibri" pitchFamily="34" charset="0"/>
            </a:endParaRPr>
          </a:p>
        </p:txBody>
      </p:sp>
      <p:sp>
        <p:nvSpPr>
          <p:cNvPr id="7176" name="TextBox 8"/>
          <p:cNvSpPr txBox="1">
            <a:spLocks noChangeArrowheads="1"/>
          </p:cNvSpPr>
          <p:nvPr/>
        </p:nvSpPr>
        <p:spPr bwMode="auto">
          <a:xfrm>
            <a:off x="571500" y="2500313"/>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Idiomas</a:t>
            </a:r>
            <a:endParaRPr lang="en-US" sz="2400" b="1">
              <a:latin typeface="Calibri" pitchFamily="34" charset="0"/>
            </a:endParaRPr>
          </a:p>
        </p:txBody>
      </p:sp>
      <p:pic>
        <p:nvPicPr>
          <p:cNvPr id="7177" name="Picture 11" descr="bulle5.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2857500"/>
            <a:ext cx="3349625" cy="250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6"/>
          <p:cNvPicPr>
            <a:picLocks noChangeAspect="1" noChangeArrowheads="1"/>
          </p:cNvPicPr>
          <p:nvPr/>
        </p:nvPicPr>
        <p:blipFill>
          <a:blip r:embed="rId5">
            <a:clrChange>
              <a:clrFrom>
                <a:srgbClr val="F5FFFF"/>
              </a:clrFrom>
              <a:clrTo>
                <a:srgbClr val="F5FFFF">
                  <a:alpha val="0"/>
                </a:srgbClr>
              </a:clrTo>
            </a:clrChange>
            <a:extLst>
              <a:ext uri="{28A0092B-C50C-407E-A947-70E740481C1C}">
                <a14:useLocalDpi xmlns:a14="http://schemas.microsoft.com/office/drawing/2010/main" val="0"/>
              </a:ext>
            </a:extLst>
          </a:blip>
          <a:srcRect/>
          <a:stretch>
            <a:fillRect/>
          </a:stretch>
        </p:blipFill>
        <p:spPr bwMode="auto">
          <a:xfrm>
            <a:off x="571500" y="5072063"/>
            <a:ext cx="13779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9" name="TextBox 3"/>
          <p:cNvSpPr txBox="1">
            <a:spLocks noChangeArrowheads="1"/>
          </p:cNvSpPr>
          <p:nvPr/>
        </p:nvSpPr>
        <p:spPr bwMode="auto">
          <a:xfrm>
            <a:off x="571500" y="109538"/>
            <a:ext cx="20716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Bandera</a:t>
            </a:r>
            <a:endParaRPr lang="en-US" sz="2400" b="1">
              <a:latin typeface="Calibri" pitchFamily="34" charset="0"/>
            </a:endParaRPr>
          </a:p>
        </p:txBody>
      </p:sp>
      <p:sp>
        <p:nvSpPr>
          <p:cNvPr id="7180" name="TextBox 3"/>
          <p:cNvSpPr txBox="1">
            <a:spLocks noChangeArrowheads="1"/>
          </p:cNvSpPr>
          <p:nvPr/>
        </p:nvSpPr>
        <p:spPr bwMode="auto">
          <a:xfrm>
            <a:off x="6286500" y="785813"/>
            <a:ext cx="2571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85 años / 79 años</a:t>
            </a:r>
            <a:endParaRPr lang="en-US" sz="2400" b="1">
              <a:latin typeface="Calibri" pitchFamily="34" charset="0"/>
            </a:endParaRPr>
          </a:p>
        </p:txBody>
      </p:sp>
      <p:sp>
        <p:nvSpPr>
          <p:cNvPr id="17" name="TextBox 8"/>
          <p:cNvSpPr txBox="1">
            <a:spLocks noChangeArrowheads="1"/>
          </p:cNvSpPr>
          <p:nvPr/>
        </p:nvSpPr>
        <p:spPr bwMode="auto">
          <a:xfrm>
            <a:off x="500063" y="3214688"/>
            <a:ext cx="2428875" cy="1016000"/>
          </a:xfrm>
          <a:prstGeom prst="rect">
            <a:avLst/>
          </a:prstGeom>
          <a:noFill/>
          <a:ln w="9525">
            <a:noFill/>
            <a:miter lim="800000"/>
            <a:headEnd/>
            <a:tailEnd/>
          </a:ln>
        </p:spPr>
        <p:txBody>
          <a:bodyPr>
            <a:spAutoFit/>
          </a:bodyPr>
          <a:lstStyle/>
          <a:p>
            <a:pPr algn="ctr">
              <a:defRPr/>
            </a:pPr>
            <a:r>
              <a:rPr lang="en-GB" sz="2000" b="1" dirty="0" err="1">
                <a:latin typeface="+mn-lt"/>
              </a:rPr>
              <a:t>Español</a:t>
            </a:r>
            <a:r>
              <a:rPr lang="en-GB" sz="2000" b="1" dirty="0">
                <a:latin typeface="+mn-lt"/>
              </a:rPr>
              <a:t> (</a:t>
            </a:r>
            <a:r>
              <a:rPr lang="en-GB" sz="2000" b="1" dirty="0" err="1">
                <a:latin typeface="+mn-lt"/>
              </a:rPr>
              <a:t>Castellano</a:t>
            </a:r>
            <a:r>
              <a:rPr lang="en-GB" sz="2000" b="1" dirty="0">
                <a:latin typeface="+mn-lt"/>
              </a:rPr>
              <a:t>), </a:t>
            </a:r>
            <a:r>
              <a:rPr lang="en-GB" sz="2000" b="1" dirty="0" err="1">
                <a:latin typeface="+mn-lt"/>
              </a:rPr>
              <a:t>Catalán</a:t>
            </a:r>
            <a:r>
              <a:rPr lang="en-GB" sz="2000" b="1" dirty="0">
                <a:latin typeface="+mn-lt"/>
              </a:rPr>
              <a:t>, </a:t>
            </a:r>
            <a:r>
              <a:rPr lang="en-GB" sz="2000" b="1" dirty="0" err="1">
                <a:latin typeface="+mn-lt"/>
              </a:rPr>
              <a:t>Valenciano</a:t>
            </a:r>
            <a:r>
              <a:rPr lang="en-GB" sz="2000" b="1" dirty="0">
                <a:latin typeface="+mn-lt"/>
              </a:rPr>
              <a:t>, </a:t>
            </a:r>
            <a:r>
              <a:rPr lang="en-GB" sz="2000" b="1" dirty="0" err="1">
                <a:latin typeface="+mn-lt"/>
              </a:rPr>
              <a:t>Gallego</a:t>
            </a:r>
            <a:r>
              <a:rPr lang="en-GB" sz="2000" b="1" dirty="0">
                <a:latin typeface="+mn-lt"/>
              </a:rPr>
              <a:t>, </a:t>
            </a:r>
            <a:r>
              <a:rPr lang="en-GB" sz="2000" b="1" dirty="0" err="1">
                <a:latin typeface="+mn-lt"/>
              </a:rPr>
              <a:t>Euskera</a:t>
            </a:r>
            <a:endParaRPr lang="en-US" sz="2000" b="1" dirty="0">
              <a:latin typeface="+mn-lt"/>
            </a:endParaRPr>
          </a:p>
        </p:txBody>
      </p:sp>
      <p:sp>
        <p:nvSpPr>
          <p:cNvPr id="7182" name="TextBox 5"/>
          <p:cNvSpPr txBox="1">
            <a:spLocks noChangeArrowheads="1"/>
          </p:cNvSpPr>
          <p:nvPr/>
        </p:nvSpPr>
        <p:spPr bwMode="auto">
          <a:xfrm>
            <a:off x="357188" y="600075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b="1">
                <a:latin typeface="Calibri" pitchFamily="34" charset="0"/>
              </a:rPr>
              <a:t>45,000,000 </a:t>
            </a:r>
            <a:r>
              <a:rPr lang="en-GB" sz="2000" b="1">
                <a:latin typeface="Calibri" pitchFamily="34" charset="0"/>
              </a:rPr>
              <a:t>(cuarenta y cinco millones de habitantes)</a:t>
            </a:r>
            <a:endParaRPr lang="en-US" sz="2400" b="1">
              <a:latin typeface="Calibri" pitchFamily="34" charset="0"/>
            </a:endParaRPr>
          </a:p>
        </p:txBody>
      </p:sp>
      <p:pic>
        <p:nvPicPr>
          <p:cNvPr id="7183" name="Picture 18"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42938" y="642938"/>
            <a:ext cx="19050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4" name="Picture 5"/>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000875" y="4143375"/>
            <a:ext cx="11715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5" name="Picture 22" descr="Europa.JPG"/>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71875" y="714375"/>
            <a:ext cx="2528888"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6"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15125" y="1214438"/>
            <a:ext cx="1690688"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00597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854</Words>
  <Application>Microsoft Office PowerPoint</Application>
  <PresentationFormat>On-screen Show (4:3)</PresentationFormat>
  <Paragraphs>223</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Información sobre países</vt:lpstr>
      <vt:lpstr>PowerPoint Presentation</vt:lpstr>
      <vt:lpstr>Vamos a presentar los países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Profiles de países</dc:title>
  <dc:creator> </dc:creator>
  <cp:lastModifiedBy> </cp:lastModifiedBy>
  <cp:revision>8</cp:revision>
  <dcterms:created xsi:type="dcterms:W3CDTF">2011-07-17T07:09:43Z</dcterms:created>
  <dcterms:modified xsi:type="dcterms:W3CDTF">2011-09-02T19:04:03Z</dcterms:modified>
</cp:coreProperties>
</file>