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541" autoAdjust="0"/>
  </p:normalViewPr>
  <p:slideViewPr>
    <p:cSldViewPr>
      <p:cViewPr>
        <p:scale>
          <a:sx n="47" d="100"/>
          <a:sy n="47" d="100"/>
        </p:scale>
        <p:origin x="-117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D86DD4-C4B4-4640-9100-D090CAAD00F7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EBDC42-76E3-4190-92B9-741FD3BC0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59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this slide to elicit prior knowledge in Spanish.</a:t>
            </a:r>
          </a:p>
          <a:p>
            <a:r>
              <a:rPr lang="en-GB" dirty="0" smtClean="0"/>
              <a:t>See which countries they can</a:t>
            </a:r>
            <a:r>
              <a:rPr lang="en-GB" baseline="0" dirty="0" smtClean="0"/>
              <a:t> recognise.  </a:t>
            </a:r>
            <a:br>
              <a:rPr lang="en-GB" baseline="0" dirty="0" smtClean="0"/>
            </a:br>
            <a:r>
              <a:rPr lang="en-GB" baseline="0" dirty="0" smtClean="0"/>
              <a:t>See if they can tell you the continents.</a:t>
            </a:r>
            <a:br>
              <a:rPr lang="en-GB" baseline="0" dirty="0" smtClean="0"/>
            </a:br>
            <a:r>
              <a:rPr lang="en-GB" baseline="0" dirty="0" smtClean="0"/>
              <a:t>Ask what languages they speak there.  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BDC42-76E3-4190-92B9-741FD3BC0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43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Don’t dwell too much on this slide.  Just explain the objective is to </a:t>
            </a:r>
            <a:br>
              <a:rPr lang="en-GB" dirty="0" smtClean="0"/>
            </a:br>
            <a:r>
              <a:rPr lang="en-GB" dirty="0" smtClean="0"/>
              <a:t>1) know more information</a:t>
            </a:r>
            <a:r>
              <a:rPr lang="en-GB" baseline="0" dirty="0" smtClean="0"/>
              <a:t> about 6 countries</a:t>
            </a:r>
            <a:br>
              <a:rPr lang="en-GB" baseline="0" dirty="0" smtClean="0"/>
            </a:br>
            <a:r>
              <a:rPr lang="en-GB" baseline="0" dirty="0" smtClean="0"/>
              <a:t>2) use the information to compare countries with each other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Use the table headings to make sure students know what each one means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baseline="0" dirty="0" smtClean="0"/>
              <a:t>NB: El </a:t>
            </a:r>
            <a:r>
              <a:rPr lang="en-GB" baseline="0" dirty="0" err="1" smtClean="0"/>
              <a:t>Aaiún</a:t>
            </a:r>
            <a:r>
              <a:rPr lang="en-GB" baseline="0" dirty="0" smtClean="0"/>
              <a:t> is the disputed capital of the </a:t>
            </a:r>
            <a:r>
              <a:rPr lang="en-GB" baseline="0" dirty="0" err="1" smtClean="0"/>
              <a:t>RASD</a:t>
            </a:r>
            <a:r>
              <a:rPr lang="en-GB" baseline="0" dirty="0" smtClean="0"/>
              <a:t> – the country is not even officially recognised as a state in its own right by most other nations.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BDC42-76E3-4190-92B9-741FD3BC0A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84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This is the example of 1 x country’s profile slide.  Display</a:t>
            </a:r>
            <a:r>
              <a:rPr lang="en-US" baseline="0" dirty="0" smtClean="0"/>
              <a:t> this slide.  Students have a copy of the questions on slide 4 already.  Elicit answers from them – </a:t>
            </a:r>
            <a:r>
              <a:rPr lang="en-US" baseline="0" dirty="0" err="1" smtClean="0"/>
              <a:t>modelling</a:t>
            </a:r>
            <a:r>
              <a:rPr lang="en-US" baseline="0" dirty="0" smtClean="0"/>
              <a:t> whole sentences yourself but accepting all TL responses form them.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ttp://www.google.co.uk/imgres?imgurl=http://www.worldflags.es/ampliaciones/448aANDORRA.jpg&amp;imgrefurl=http://www.worldflags.es/en/cart.php%3Faction%3Ddetalle%26idp%3D448%26idSEC%3D1%26categoria%3D3%26subcategoria%3D19%26inicio%3D0&amp;h=250&amp;w=400&amp;sz=25&amp;tbnid=6Nj4-wAy_zzuLM:&amp;tbnh=78&amp;tbnw=124&amp;prev=/images%3Fq%3DAndorra%2Bbandera&amp;zoom=1&amp;q=Andorra+bandera&amp;hl=en&amp;usg=__IjD0kEkZst5YXSs8PscPxKYxXKE=&amp;sa=X&amp;ei=PyZiTZPcNNC48gP2v4jyCA&amp;ved=0CD8Q9QEwBw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ttp://www.google.co.uk/imgres?imgurl=http://upload.wikimedia.org/wikipedia/commons/9/94/Andorra_mapa.png&amp;imgrefurl=http://commons.wikimedia.org/wiki/File:Andorra_mapa.png&amp;h=355&amp;w=330&amp;sz=7&amp;tbnid=5AkzwUPln68KgM:&amp;tbnh=121&amp;tbnw=112&amp;prev=/images%3Fq%3Dandorra%2Bmapa&amp;zoom=1&amp;q=andorra+mapa&amp;hl=en&amp;usg=__ibqus6tACA-bytnE5S4oeg9YEoY=&amp;sa=X&amp;ei=7iZiTbOlKYmPswaslaS2CA&amp;sqi=2&amp;ved=0CCQQ9QEwBQ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ttp://www.google.co.uk/imgres?imgurl=http://gregor.us/wp-content/uploads/2009/07/population-graphic.jpg&amp;imgrefurl=http://gregor.us/coal/its-a-planet-of-slums/&amp;usg=__ckh6OImTjmdyfPckNscJDnXFaeE=&amp;h=422&amp;w=449&amp;sz=29&amp;hl=en&amp;start=10&amp;zoom=1&amp;tbnid=UZVbXId4sgk-uM:&amp;tbnh=135&amp;tbnw=149&amp;ei=VipiTZzgOJLe4gap_anGCQ&amp;prev=/images%3Fq%3Dpopulation%26um%3D1%26hl%3Den%26client%3Dfirefox-a%26sa%3DN%26rls%3Dorg.mozilla:en-US:official%26biw%3D667%26bih%3D578%26tbs%3Disch:10%2C477&amp;um=1&amp;itbs=1&amp;iact=hc&amp;vpx=135&amp;vpy=234&amp;dur=418&amp;hovh=140&amp;hovw=149&amp;tx=166&amp;ty=105&amp;oei=TSpiTfH9Csz44AbC_-zVCQ&amp;page=2&amp;ndsp=9&amp;ved=1t:429,r:3,s:10&amp;biw=667&amp;bih=578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73DD3D-21A8-4125-A842-3212A101584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</a:t>
            </a:r>
            <a:r>
              <a:rPr lang="en-GB" baseline="0" dirty="0" smtClean="0"/>
              <a:t> this slide.</a:t>
            </a:r>
            <a:br>
              <a:rPr lang="en-GB" baseline="0" dirty="0" smtClean="0"/>
            </a:br>
            <a:r>
              <a:rPr lang="en-GB" baseline="0" dirty="0" smtClean="0"/>
              <a:t>Then give out the countries cards for the short speaking activity that will put them into the groups you want for the next 2-3 lessons.</a:t>
            </a:r>
            <a:br>
              <a:rPr lang="en-GB" baseline="0" dirty="0" smtClean="0"/>
            </a:br>
            <a:r>
              <a:rPr lang="en-GB" baseline="0" dirty="0" smtClean="0"/>
              <a:t>Once they are sorted into their groups, give out copies of the country information for each.</a:t>
            </a:r>
          </a:p>
          <a:p>
            <a:r>
              <a:rPr lang="en-GB" baseline="0" dirty="0" smtClean="0"/>
              <a:t>Each group is going to write a short presentation giving the information  in response to these 8 questions.  They can divide up the questions in their groups but all need to have a copy of all of the presentation by the end.  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Homework is going to be to write up a neat version and to practise their own part of the presentation (e.g. groups of 4 will have 2 x questions each to answer in the presentation).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EBDC42-76E3-4190-92B9-741FD3BC0A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4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Images from www.countryreports.org  </a:t>
            </a:r>
            <a:br>
              <a:rPr lang="en-GB" dirty="0" smtClean="0"/>
            </a:br>
            <a:r>
              <a:rPr lang="en-GB" dirty="0" smtClean="0"/>
              <a:t>Boliviano from </a:t>
            </a:r>
            <a:r>
              <a:rPr lang="en-GB" dirty="0" err="1" smtClean="0"/>
              <a:t>wikipedia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man/woman from open clip art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B7CDA-222F-4F8E-8CF2-76B386A7DA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Images from www.countryreports.org  </a:t>
            </a:r>
            <a:br>
              <a:rPr lang="en-GB" dirty="0" smtClean="0"/>
            </a:br>
            <a:r>
              <a:rPr lang="en-GB" dirty="0" smtClean="0"/>
              <a:t>Currency from </a:t>
            </a:r>
            <a:r>
              <a:rPr lang="en-GB" dirty="0" err="1" smtClean="0"/>
              <a:t>wikipedia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man/woman from open clip art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88F770-15CC-48D8-A890-CBCA74EB66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Images from www.countryreports.org  </a:t>
            </a:r>
            <a:br>
              <a:rPr lang="en-GB" dirty="0" smtClean="0"/>
            </a:br>
            <a:r>
              <a:rPr lang="en-GB" dirty="0" smtClean="0"/>
              <a:t>Currency from </a:t>
            </a:r>
            <a:r>
              <a:rPr lang="en-GB" dirty="0" err="1" smtClean="0"/>
              <a:t>wikipedia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man/woman from open clip art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5AC317-CC07-4F77-90C3-1A8235A4CA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Images from www.countryreports.org  </a:t>
            </a:r>
            <a:br>
              <a:rPr lang="en-GB" dirty="0" smtClean="0"/>
            </a:br>
            <a:r>
              <a:rPr lang="en-GB" dirty="0" smtClean="0"/>
              <a:t>Currency from </a:t>
            </a:r>
            <a:r>
              <a:rPr lang="en-GB" dirty="0" err="1" smtClean="0"/>
              <a:t>wikipedia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man/woman from open clip art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574608-4612-47C0-8B16-02E6A85534D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Images from www.countryreports.org  </a:t>
            </a:r>
            <a:br>
              <a:rPr lang="en-GB" dirty="0" smtClean="0"/>
            </a:br>
            <a:r>
              <a:rPr lang="en-GB" dirty="0" smtClean="0"/>
              <a:t>Currency from </a:t>
            </a:r>
            <a:r>
              <a:rPr lang="en-GB" dirty="0" err="1" smtClean="0"/>
              <a:t>wikipedia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man/woman from open clip art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9125E0-EBDF-44E1-B9D7-AB8717809CB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D8B84-BF52-4F68-BF63-15D623112D17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9E6B1-7C03-4AF0-BC53-D99EA169F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4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DDC32-976B-4BE7-AD4E-521E385BDEC0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2AFC5-D833-4F38-AB02-57F95F85A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6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A06CA-18A8-4677-B41B-C751891E6DD2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C49A-0D98-4831-9E97-6DF79B24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9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754E-1FB3-4144-8115-A9120CD60B7F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CA4D-A451-49E2-96F0-F1C8930FA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3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681F-D7DD-47BE-A2B5-BB30BE5A7114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EE888-DB62-4873-9496-D0C963E77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514E-A333-48CE-ADBD-2A746669790F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506A9-44E1-4D45-B5CC-A6E1066A4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4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E36D0-1195-4D7C-A9E4-B41036F318E7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9F1E-ABBD-46DC-832A-09CF59BFE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4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CB432-A7C2-48A7-80E4-9E7A1B708BEB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31D00-7625-4BBE-A60B-A05FE7DF9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D7E08-3B10-44D1-ACA1-128D3F2F9BB8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5FF9-4378-4732-BA19-994D21E71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F844-36D4-4A76-B49B-2E38CAE8811E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26ADC-2706-44F2-9C18-E35B63D42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3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BF275-3076-424C-9FFE-F2A8D6578D31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59893-7B2C-41B3-AE44-FC1DFBA35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C47C7C-7885-4835-BBB3-965210CE2654}" type="datetimeFigureOut">
              <a:rPr lang="en-US"/>
              <a:pPr>
                <a:defRPr/>
              </a:pPr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8031AB-03A0-4517-B885-0D137528D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8.jpe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9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2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4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730" y="2276872"/>
            <a:ext cx="7774633" cy="1296144"/>
          </a:xfr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GB" sz="5400" dirty="0" err="1" smtClean="0">
                <a:solidFill>
                  <a:schemeClr val="bg1"/>
                </a:solidFill>
              </a:rPr>
              <a:t>Información</a:t>
            </a:r>
            <a:r>
              <a:rPr lang="en-GB" sz="5400" dirty="0" smtClean="0">
                <a:solidFill>
                  <a:schemeClr val="bg1"/>
                </a:solidFill>
              </a:rPr>
              <a:t> </a:t>
            </a:r>
            <a:r>
              <a:rPr lang="en-GB" sz="5400" dirty="0" err="1" smtClean="0">
                <a:solidFill>
                  <a:schemeClr val="bg1"/>
                </a:solidFill>
              </a:rPr>
              <a:t>sobre</a:t>
            </a:r>
            <a:r>
              <a:rPr lang="en-GB" sz="5400" dirty="0" smtClean="0">
                <a:solidFill>
                  <a:schemeClr val="bg1"/>
                </a:solidFill>
              </a:rPr>
              <a:t> </a:t>
            </a:r>
            <a:r>
              <a:rPr lang="en-GB" sz="5400" dirty="0" err="1" smtClean="0">
                <a:solidFill>
                  <a:schemeClr val="bg1"/>
                </a:solidFill>
              </a:rPr>
              <a:t>países</a:t>
            </a:r>
            <a:endParaRPr lang="en-GB" sz="5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8314"/>
            <a:ext cx="1975873" cy="12312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Bolivia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71"/>
            <a:ext cx="1917636" cy="13103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eru_bande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468" y="867335"/>
            <a:ext cx="1726292" cy="11813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bandera-de-espa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98" y="4206915"/>
            <a:ext cx="1747088" cy="13103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SaharaOccidental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09173"/>
            <a:ext cx="1998099" cy="13320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ReinoUnido_bandera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813" y="4269311"/>
            <a:ext cx="2179702" cy="12479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5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3" descr="ReinoUnido_map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071688"/>
            <a:ext cx="20891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571875" y="14287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4572000" y="4429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Capital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9225" name="Picture 11" descr="bulle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25844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72063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9228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81 años / 76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71500" y="3357563"/>
            <a:ext cx="2071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+mn-lt"/>
              </a:rPr>
              <a:t>Inglés</a:t>
            </a:r>
            <a:endParaRPr lang="en-US" sz="2400" b="1" dirty="0">
              <a:latin typeface="+mn-lt"/>
            </a:endParaRPr>
          </a:p>
        </p:txBody>
      </p:sp>
      <p:sp>
        <p:nvSpPr>
          <p:cNvPr id="9230" name="TextBox 5"/>
          <p:cNvSpPr txBox="1">
            <a:spLocks noChangeArrowheads="1"/>
          </p:cNvSpPr>
          <p:nvPr/>
        </p:nvSpPr>
        <p:spPr bwMode="auto">
          <a:xfrm>
            <a:off x="500063" y="60007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61,000,000 (sesenta y un millones de habitantes)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9231" name="Picture 19" descr="Europa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1500"/>
            <a:ext cx="252888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21" descr="ReinoUnido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1500"/>
            <a:ext cx="2617788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24" descr="pound_coin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071938"/>
            <a:ext cx="128587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696981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+mn-lt"/>
              </a:rPr>
              <a:t>Objetivos</a:t>
            </a:r>
            <a:r>
              <a:rPr lang="en-GB" sz="2800" dirty="0" smtClean="0">
                <a:latin typeface="+mn-lt"/>
              </a:rPr>
              <a:t>:</a:t>
            </a:r>
          </a:p>
          <a:p>
            <a:endParaRPr lang="en-GB" sz="28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800" dirty="0" err="1" smtClean="0">
                <a:latin typeface="+mn-lt"/>
              </a:rPr>
              <a:t>Aprender</a:t>
            </a:r>
            <a:r>
              <a:rPr lang="en-GB" sz="2800" dirty="0" smtClean="0">
                <a:latin typeface="+mn-lt"/>
              </a:rPr>
              <a:t> </a:t>
            </a:r>
            <a:r>
              <a:rPr lang="en-GB" sz="2800" dirty="0" err="1" smtClean="0">
                <a:latin typeface="+mn-lt"/>
              </a:rPr>
              <a:t>información</a:t>
            </a:r>
            <a:r>
              <a:rPr lang="en-GB" sz="2800" dirty="0" smtClean="0">
                <a:latin typeface="+mn-lt"/>
              </a:rPr>
              <a:t> </a:t>
            </a:r>
            <a:r>
              <a:rPr lang="en-GB" sz="2800" dirty="0" err="1" smtClean="0">
                <a:latin typeface="+mn-lt"/>
              </a:rPr>
              <a:t>sobre</a:t>
            </a:r>
            <a:r>
              <a:rPr lang="en-GB" sz="2800" dirty="0" smtClean="0">
                <a:latin typeface="+mn-lt"/>
              </a:rPr>
              <a:t> 6 </a:t>
            </a:r>
            <a:r>
              <a:rPr lang="en-GB" sz="2800" dirty="0" err="1" smtClean="0">
                <a:latin typeface="+mn-lt"/>
              </a:rPr>
              <a:t>países</a:t>
            </a:r>
            <a:endParaRPr lang="en-GB" sz="2800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GB" sz="2800" dirty="0" err="1" smtClean="0">
                <a:latin typeface="+mn-lt"/>
              </a:rPr>
              <a:t>Poner</a:t>
            </a:r>
            <a:r>
              <a:rPr lang="en-GB" sz="2800" dirty="0" smtClean="0">
                <a:latin typeface="+mn-lt"/>
              </a:rPr>
              <a:t> y </a:t>
            </a:r>
            <a:r>
              <a:rPr lang="en-GB" sz="2800" dirty="0" err="1" smtClean="0">
                <a:latin typeface="+mn-lt"/>
              </a:rPr>
              <a:t>contestar</a:t>
            </a:r>
            <a:r>
              <a:rPr lang="en-GB" sz="2800" dirty="0" smtClean="0">
                <a:latin typeface="+mn-lt"/>
              </a:rPr>
              <a:t> </a:t>
            </a:r>
            <a:r>
              <a:rPr lang="en-GB" sz="2800" dirty="0" err="1" smtClean="0">
                <a:latin typeface="+mn-lt"/>
              </a:rPr>
              <a:t>preguntas</a:t>
            </a:r>
            <a:endParaRPr lang="en-GB" sz="2800" dirty="0">
              <a:latin typeface="+mn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7895"/>
            <a:ext cx="1406558" cy="87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olivia_bander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041" y="1276149"/>
            <a:ext cx="1365102" cy="93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eru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994" y="519538"/>
            <a:ext cx="1228890" cy="84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andera-de-espan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30080"/>
            <a:ext cx="1243695" cy="932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SaharaOccidental_bander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43" y="3330080"/>
            <a:ext cx="1468734" cy="979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ReinoUnido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041" y="2969363"/>
            <a:ext cx="1551657" cy="88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5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1643"/>
              </p:ext>
            </p:extLst>
          </p:nvPr>
        </p:nvGraphicFramePr>
        <p:xfrm>
          <a:off x="357188" y="500063"/>
          <a:ext cx="8429625" cy="6264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3703"/>
                <a:gridCol w="1053703"/>
                <a:gridCol w="1053703"/>
                <a:gridCol w="1053703"/>
                <a:gridCol w="785810"/>
                <a:gridCol w="857250"/>
                <a:gridCol w="1518050"/>
                <a:gridCol w="1053703"/>
              </a:tblGrid>
              <a:tr h="696647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País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/>
                        <a:t>Continente</a:t>
                      </a:r>
                      <a:endParaRPr lang="en-US" sz="14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Capital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err="1" smtClean="0"/>
                        <a:t>Población</a:t>
                      </a:r>
                      <a:endParaRPr lang="en-US" sz="1600" b="1" dirty="0" smtClean="0"/>
                    </a:p>
                    <a:p>
                      <a:pPr algn="ctr"/>
                      <a:endParaRPr lang="en-US" sz="1800" b="1" dirty="0"/>
                    </a:p>
                  </a:txBody>
                  <a:tcPr marL="91439" marR="91439" marT="45725" marB="4572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/>
                        <a:t>Expectativa</a:t>
                      </a:r>
                      <a:r>
                        <a:rPr lang="en-GB" sz="1400" b="1" baseline="0" dirty="0" smtClean="0"/>
                        <a:t> de </a:t>
                      </a:r>
                      <a:r>
                        <a:rPr lang="en-GB" sz="1400" b="1" baseline="0" dirty="0" err="1" smtClean="0"/>
                        <a:t>vida</a:t>
                      </a:r>
                      <a:r>
                        <a:rPr lang="en-GB" sz="1400" b="1" baseline="0" dirty="0" smtClean="0"/>
                        <a:t/>
                      </a:r>
                      <a:br>
                        <a:rPr lang="en-GB" sz="1400" b="1" baseline="0" dirty="0" smtClean="0"/>
                      </a:br>
                      <a:r>
                        <a:rPr lang="en-GB" sz="1400" b="1" baseline="0" dirty="0" smtClean="0"/>
                        <a:t>Hombres / </a:t>
                      </a:r>
                      <a:r>
                        <a:rPr lang="en-GB" sz="1400" b="1" baseline="0" dirty="0" err="1" smtClean="0"/>
                        <a:t>Mujeres</a:t>
                      </a:r>
                      <a:endParaRPr lang="en-US" sz="1400" b="1" dirty="0"/>
                    </a:p>
                  </a:txBody>
                  <a:tcPr marL="91439" marR="91439" marT="45725" marB="4572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/>
                        <a:t>Idiomas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err="1" smtClean="0"/>
                        <a:t>Moneda</a:t>
                      </a:r>
                      <a:endParaRPr lang="en-US" sz="1800" b="1" dirty="0"/>
                    </a:p>
                  </a:txBody>
                  <a:tcPr marL="91439" marR="91439" marT="45725" marB="45725" anchor="ctr"/>
                </a:tc>
              </a:tr>
              <a:tr h="91449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Andorra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Europa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Andorra La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Vella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82,000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81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87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catalán</a:t>
                      </a:r>
                      <a:r>
                        <a:rPr lang="en-GB" sz="1800" dirty="0" smtClean="0"/>
                        <a:t>, </a:t>
                      </a:r>
                      <a:r>
                        <a:rPr lang="en-GB" sz="1800" dirty="0" err="1" smtClean="0"/>
                        <a:t>español</a:t>
                      </a:r>
                      <a:r>
                        <a:rPr lang="en-GB" sz="1800" dirty="0" smtClean="0"/>
                        <a:t>, </a:t>
                      </a:r>
                      <a:r>
                        <a:rPr lang="en-GB" sz="1800" dirty="0" err="1" smtClean="0"/>
                        <a:t>francés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Euro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91283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Bolivia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/>
                        <a:t>Sudamérica</a:t>
                      </a:r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La Paz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9,248,000</a:t>
                      </a:r>
                      <a:endParaRPr lang="en-US" sz="16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64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69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español</a:t>
                      </a:r>
                      <a:r>
                        <a:rPr lang="en-GB" sz="1600" dirty="0" smtClean="0"/>
                        <a:t/>
                      </a:r>
                      <a:br>
                        <a:rPr lang="en-GB" sz="1600" dirty="0" smtClean="0"/>
                      </a:br>
                      <a:r>
                        <a:rPr lang="en-GB" sz="1600" dirty="0" err="1" smtClean="0"/>
                        <a:t>quechua</a:t>
                      </a:r>
                      <a:r>
                        <a:rPr lang="en-GB" sz="1600" dirty="0" smtClean="0"/>
                        <a:t/>
                      </a:r>
                      <a:br>
                        <a:rPr lang="en-GB" sz="1600" dirty="0" smtClean="0"/>
                      </a:br>
                      <a:r>
                        <a:rPr lang="en-GB" sz="1600" dirty="0" err="1" smtClean="0"/>
                        <a:t>aymara</a:t>
                      </a:r>
                      <a:endParaRPr lang="en-US" sz="1600" dirty="0" smtClean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Boliviano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89172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Perú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Sudamérica</a:t>
                      </a:r>
                      <a:endParaRPr lang="en-US" sz="1400" dirty="0" smtClean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Lima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29,181,000</a:t>
                      </a:r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69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72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español</a:t>
                      </a:r>
                      <a:endParaRPr lang="en-US" sz="1600" dirty="0" smtClean="0"/>
                    </a:p>
                    <a:p>
                      <a:pPr algn="ctr"/>
                      <a:r>
                        <a:rPr lang="en-GB" sz="1600" dirty="0" err="1" smtClean="0"/>
                        <a:t>quechua</a:t>
                      </a:r>
                      <a:r>
                        <a:rPr lang="en-GB" sz="1600" dirty="0" smtClean="0"/>
                        <a:t/>
                      </a:r>
                      <a:br>
                        <a:rPr lang="en-GB" sz="1600" dirty="0" smtClean="0"/>
                      </a:br>
                      <a:r>
                        <a:rPr lang="en-GB" sz="1600" dirty="0" err="1" smtClean="0"/>
                        <a:t>aymara</a:t>
                      </a:r>
                      <a:endParaRPr lang="en-US" sz="16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Nuevo sol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997597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España</a:t>
                      </a:r>
                      <a:endParaRPr lang="en-US" sz="18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/>
                        <a:t>Europa</a:t>
                      </a:r>
                      <a:endParaRPr lang="en-US" sz="1800" dirty="0" smtClean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Madrid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45,000,000</a:t>
                      </a:r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79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85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español</a:t>
                      </a:r>
                      <a:r>
                        <a:rPr lang="en-GB" sz="1200" baseline="0" dirty="0" smtClean="0"/>
                        <a:t> (</a:t>
                      </a:r>
                      <a:r>
                        <a:rPr lang="en-GB" sz="1200" baseline="0" dirty="0" err="1" smtClean="0">
                          <a:solidFill>
                            <a:schemeClr val="tx1"/>
                          </a:solidFill>
                        </a:rPr>
                        <a:t>caste</a:t>
                      </a:r>
                      <a:r>
                        <a:rPr lang="en-GB" sz="1200" baseline="0" dirty="0" err="1" smtClean="0"/>
                        <a:t>llano</a:t>
                      </a:r>
                      <a:r>
                        <a:rPr lang="en-GB" sz="1200" baseline="0" dirty="0" smtClean="0"/>
                        <a:t>), </a:t>
                      </a:r>
                      <a:r>
                        <a:rPr lang="en-GB" sz="1200" baseline="0" dirty="0" err="1" smtClean="0"/>
                        <a:t>catalán</a:t>
                      </a:r>
                      <a:r>
                        <a:rPr lang="en-GB" sz="1200" baseline="0" dirty="0" smtClean="0"/>
                        <a:t>, </a:t>
                      </a:r>
                      <a:r>
                        <a:rPr lang="en-GB" sz="1200" baseline="0" dirty="0" err="1" smtClean="0"/>
                        <a:t>valenciano</a:t>
                      </a:r>
                      <a:r>
                        <a:rPr lang="en-GB" sz="1200" baseline="0" dirty="0" smtClean="0"/>
                        <a:t>, </a:t>
                      </a:r>
                      <a:r>
                        <a:rPr lang="en-GB" sz="1200" baseline="0" dirty="0" err="1" smtClean="0"/>
                        <a:t>gallego</a:t>
                      </a:r>
                      <a:r>
                        <a:rPr lang="en-GB" sz="1200" baseline="0" dirty="0" smtClean="0"/>
                        <a:t>, </a:t>
                      </a:r>
                      <a:r>
                        <a:rPr lang="en-GB" sz="1200" baseline="0" dirty="0" err="1" smtClean="0"/>
                        <a:t>euskera</a:t>
                      </a:r>
                      <a:endParaRPr lang="en-US" sz="12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Euro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  <a:tr h="108800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/>
                        <a:t>República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Árabe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Saharaui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baseline="0" dirty="0" err="1" smtClean="0"/>
                        <a:t>Democrática</a:t>
                      </a:r>
                      <a:endParaRPr lang="en-US" sz="11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err="1" smtClean="0"/>
                        <a:t>África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El </a:t>
                      </a:r>
                      <a:r>
                        <a:rPr lang="en-GB" sz="1800" dirty="0" err="1" smtClean="0">
                          <a:solidFill>
                            <a:schemeClr val="tx1"/>
                          </a:solidFill>
                        </a:rPr>
                        <a:t>Aaiún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394,000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52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56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árabe</a:t>
                      </a:r>
                      <a:r>
                        <a:rPr lang="en-GB" sz="1800" dirty="0" smtClean="0"/>
                        <a:t>, </a:t>
                      </a:r>
                      <a:r>
                        <a:rPr lang="en-GB" sz="1800" dirty="0" err="1" smtClean="0"/>
                        <a:t>español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Peseta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dirty="0" err="1" smtClean="0"/>
                        <a:t>saharawi</a:t>
                      </a:r>
                      <a:endParaRPr lang="en-US" sz="18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5" marB="45725" anchor="ctr"/>
                </a:tc>
              </a:tr>
              <a:tr h="76297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Reino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Unido</a:t>
                      </a:r>
                      <a:endParaRPr lang="en-US" sz="1200" dirty="0"/>
                    </a:p>
                  </a:txBody>
                  <a:tcPr marL="91439" marR="91439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Europa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Londres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61,000,000</a:t>
                      </a:r>
                      <a:endParaRPr lang="en-US" sz="14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76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81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/>
                        <a:t>inglés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Libra </a:t>
                      </a:r>
                      <a:r>
                        <a:rPr lang="en-GB" sz="1800" dirty="0" err="1" smtClean="0"/>
                        <a:t>esterlina</a:t>
                      </a:r>
                      <a:endParaRPr lang="en-US" sz="1800" dirty="0"/>
                    </a:p>
                  </a:txBody>
                  <a:tcPr marL="91439" marR="91439" marT="45725" marB="45725" anchor="ctr"/>
                </a:tc>
              </a:tr>
            </a:tbl>
          </a:graphicData>
        </a:graphic>
      </p:graphicFrame>
      <p:sp>
        <p:nvSpPr>
          <p:cNvPr id="2123" name="TextBox 2"/>
          <p:cNvSpPr txBox="1">
            <a:spLocks noChangeArrowheads="1"/>
          </p:cNvSpPr>
          <p:nvPr/>
        </p:nvSpPr>
        <p:spPr bwMode="auto">
          <a:xfrm>
            <a:off x="214313" y="0"/>
            <a:ext cx="857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800" b="1"/>
              <a:t>Vamos a comparar 6 países</a:t>
            </a:r>
            <a:endParaRPr lang="en-US" sz="2800" b="1"/>
          </a:p>
        </p:txBody>
      </p:sp>
      <p:pic>
        <p:nvPicPr>
          <p:cNvPr id="2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571625"/>
            <a:ext cx="75406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5" name="Picture 5" descr="Bolivia_bander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428875"/>
            <a:ext cx="731837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6" name="Picture 6" descr="Peru_bander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357563"/>
            <a:ext cx="6588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7" descr="bandera-de-espa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286250"/>
            <a:ext cx="666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8" name="Picture 8" descr="SaharaOccidental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500688"/>
            <a:ext cx="6429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" name="Picture 9" descr="ReinoUnido_bandera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215063"/>
            <a:ext cx="8318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357438"/>
            <a:ext cx="31432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71500"/>
            <a:ext cx="235743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714750" y="214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2214563" y="3786188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Capital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2071688" y="5857875"/>
            <a:ext cx="207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3082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bulle5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25844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143375"/>
            <a:ext cx="1171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286375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3087" name="Picture 14" descr="Europa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14375"/>
            <a:ext cx="252888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87 años / 81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89" name="TextBox 8"/>
          <p:cNvSpPr txBox="1">
            <a:spLocks noChangeArrowheads="1"/>
          </p:cNvSpPr>
          <p:nvPr/>
        </p:nvSpPr>
        <p:spPr bwMode="auto">
          <a:xfrm>
            <a:off x="571500" y="3071813"/>
            <a:ext cx="2071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Catalán</a:t>
            </a:r>
            <a:br>
              <a:rPr lang="en-GB" sz="2400" b="1">
                <a:latin typeface="Calibri" pitchFamily="34" charset="0"/>
              </a:rPr>
            </a:br>
            <a:r>
              <a:rPr lang="en-GB" sz="2400" b="1">
                <a:latin typeface="Calibri" pitchFamily="34" charset="0"/>
              </a:rPr>
              <a:t>Español</a:t>
            </a:r>
            <a:br>
              <a:rPr lang="en-GB" sz="2400" b="1">
                <a:latin typeface="Calibri" pitchFamily="34" charset="0"/>
              </a:rPr>
            </a:br>
            <a:r>
              <a:rPr lang="en-GB" sz="2400" b="1">
                <a:latin typeface="Calibri" pitchFamily="34" charset="0"/>
              </a:rPr>
              <a:t>Francés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3090" name="TextBox 5"/>
          <p:cNvSpPr txBox="1">
            <a:spLocks noChangeArrowheads="1"/>
          </p:cNvSpPr>
          <p:nvPr/>
        </p:nvSpPr>
        <p:spPr bwMode="auto">
          <a:xfrm>
            <a:off x="2071688" y="6215063"/>
            <a:ext cx="5643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82,000 (ochenta y dos mil habitantes)</a:t>
            </a:r>
            <a:endParaRPr lang="en-US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:\Resources\Development\NewSecCurricDevelopment\Describing pictures\quest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357313"/>
            <a:ext cx="3024187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85750" y="285750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¿Qué colores tiene la bandera?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85750" y="928688"/>
            <a:ext cx="5214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¿En qué continente está?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285750" y="1609725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¿Con qué países limita?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2" name="TextBox 3"/>
          <p:cNvSpPr txBox="1">
            <a:spLocks noChangeArrowheads="1"/>
          </p:cNvSpPr>
          <p:nvPr/>
        </p:nvSpPr>
        <p:spPr bwMode="auto">
          <a:xfrm>
            <a:off x="285750" y="2357438"/>
            <a:ext cx="5214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¿Cuántos habitantes hay/tiene?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3" name="TextBox 3"/>
          <p:cNvSpPr txBox="1">
            <a:spLocks noChangeArrowheads="1"/>
          </p:cNvSpPr>
          <p:nvPr/>
        </p:nvSpPr>
        <p:spPr bwMode="auto">
          <a:xfrm>
            <a:off x="285750" y="3143250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¿Cuál es la capital?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285750" y="3857625"/>
            <a:ext cx="5214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¿Qué idiomas hablan?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5" name="TextBox 3"/>
          <p:cNvSpPr txBox="1">
            <a:spLocks noChangeArrowheads="1"/>
          </p:cNvSpPr>
          <p:nvPr/>
        </p:nvSpPr>
        <p:spPr bwMode="auto">
          <a:xfrm>
            <a:off x="285750" y="4572000"/>
            <a:ext cx="5214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¿Cuál es la expectativa de vida para los hombres/ para las mujeres?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4106" name="TextBox 3"/>
          <p:cNvSpPr txBox="1">
            <a:spLocks noChangeArrowheads="1"/>
          </p:cNvSpPr>
          <p:nvPr/>
        </p:nvSpPr>
        <p:spPr bwMode="auto">
          <a:xfrm>
            <a:off x="357188" y="5643563"/>
            <a:ext cx="6072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2400" b="1">
                <a:latin typeface="Calibri" pitchFamily="34" charset="0"/>
              </a:rPr>
              <a:t>¿Cómo se llama la moneda de este país?</a:t>
            </a:r>
            <a:endParaRPr lang="en-US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0" descr="Bolivia_Map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286000"/>
            <a:ext cx="31242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3571875" y="14287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2357438" y="3571875"/>
            <a:ext cx="207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Capital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28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5129" name="Picture 11" descr="bulle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25844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72063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5132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69 años / 64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71500" y="3071813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+mn-lt"/>
              </a:rPr>
              <a:t>Español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Quechua</a:t>
            </a:r>
            <a:br>
              <a:rPr lang="en-GB" sz="2400" b="1" dirty="0">
                <a:latin typeface="+mn-lt"/>
              </a:rPr>
            </a:br>
            <a:r>
              <a:rPr lang="en-GB" sz="2400" b="1" dirty="0" err="1">
                <a:latin typeface="+mn-lt"/>
              </a:rPr>
              <a:t>Aymara</a:t>
            </a:r>
            <a:endParaRPr lang="en-US" sz="2400" b="1" dirty="0">
              <a:latin typeface="+mn-lt"/>
            </a:endParaRPr>
          </a:p>
        </p:txBody>
      </p:sp>
      <p:sp>
        <p:nvSpPr>
          <p:cNvPr id="5134" name="TextBox 5"/>
          <p:cNvSpPr txBox="1">
            <a:spLocks noChangeArrowheads="1"/>
          </p:cNvSpPr>
          <p:nvPr/>
        </p:nvSpPr>
        <p:spPr bwMode="auto">
          <a:xfrm>
            <a:off x="0" y="621506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Calibri" pitchFamily="34" charset="0"/>
              </a:rPr>
              <a:t>9,248,000 </a:t>
            </a:r>
            <a:r>
              <a:rPr lang="en-GB" sz="2000" b="1" dirty="0">
                <a:latin typeface="Calibri" pitchFamily="34" charset="0"/>
              </a:rPr>
              <a:t>(</a:t>
            </a:r>
            <a:r>
              <a:rPr lang="en-GB" sz="2000" b="1" dirty="0" err="1">
                <a:latin typeface="Calibri" pitchFamily="34" charset="0"/>
              </a:rPr>
              <a:t>nueve</a:t>
            </a:r>
            <a:r>
              <a:rPr lang="en-GB" sz="2000" b="1" dirty="0">
                <a:latin typeface="Calibri" pitchFamily="34" charset="0"/>
              </a:rPr>
              <a:t> </a:t>
            </a:r>
            <a:r>
              <a:rPr lang="en-GB" sz="2000" b="1" dirty="0" err="1">
                <a:latin typeface="Calibri" pitchFamily="34" charset="0"/>
              </a:rPr>
              <a:t>millones</a:t>
            </a:r>
            <a:r>
              <a:rPr lang="en-GB" sz="2000" b="1" dirty="0">
                <a:latin typeface="Calibri" pitchFamily="34" charset="0"/>
              </a:rPr>
              <a:t> </a:t>
            </a:r>
            <a:r>
              <a:rPr lang="en-GB" sz="2000" b="1" dirty="0" err="1" smtClean="0">
                <a:latin typeface="Calibri" pitchFamily="34" charset="0"/>
              </a:rPr>
              <a:t>doscientos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>
                <a:latin typeface="Calibri" pitchFamily="34" charset="0"/>
              </a:rPr>
              <a:t>cuarenta</a:t>
            </a:r>
            <a:r>
              <a:rPr lang="en-GB" sz="2000" b="1" dirty="0">
                <a:latin typeface="Calibri" pitchFamily="34" charset="0"/>
              </a:rPr>
              <a:t> y </a:t>
            </a:r>
            <a:r>
              <a:rPr lang="en-GB" sz="2000" b="1" dirty="0" err="1">
                <a:latin typeface="Calibri" pitchFamily="34" charset="0"/>
              </a:rPr>
              <a:t>ocho</a:t>
            </a:r>
            <a:r>
              <a:rPr lang="en-GB" sz="2000" b="1" dirty="0">
                <a:latin typeface="Calibri" pitchFamily="34" charset="0"/>
              </a:rPr>
              <a:t> mil </a:t>
            </a:r>
            <a:r>
              <a:rPr lang="en-GB" sz="2000" b="1" dirty="0" err="1">
                <a:latin typeface="Calibri" pitchFamily="34" charset="0"/>
              </a:rPr>
              <a:t>habitantes</a:t>
            </a:r>
            <a:r>
              <a:rPr lang="en-GB" sz="2000" b="1" dirty="0">
                <a:latin typeface="Calibri" pitchFamily="34" charset="0"/>
              </a:rPr>
              <a:t>)</a:t>
            </a:r>
            <a:endParaRPr lang="en-US" sz="2400" b="1" dirty="0">
              <a:latin typeface="Calibri" pitchFamily="34" charset="0"/>
            </a:endParaRPr>
          </a:p>
        </p:txBody>
      </p:sp>
      <p:pic>
        <p:nvPicPr>
          <p:cNvPr id="5135" name="Picture 18" descr="Bolivia_bander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500063"/>
            <a:ext cx="2214562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9" descr="Sudameric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642938"/>
            <a:ext cx="2633663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22" descr="Boliviano_(reverso)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43375"/>
            <a:ext cx="1347788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8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3" descr="Peru_Map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214563"/>
            <a:ext cx="2952750" cy="318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571875" y="14287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3143250" y="42529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Capital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50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6153" name="Picture 11" descr="bulle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25844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72063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6156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72 años / 69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71500" y="3071813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+mn-lt"/>
              </a:rPr>
              <a:t>Español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r>
              <a:rPr lang="en-GB" sz="2400" b="1" dirty="0">
                <a:latin typeface="+mn-lt"/>
              </a:rPr>
              <a:t>Quechua</a:t>
            </a:r>
            <a:br>
              <a:rPr lang="en-GB" sz="2400" b="1" dirty="0">
                <a:latin typeface="+mn-lt"/>
              </a:rPr>
            </a:br>
            <a:r>
              <a:rPr lang="en-GB" sz="2400" b="1" dirty="0" err="1">
                <a:latin typeface="+mn-lt"/>
              </a:rPr>
              <a:t>Aymara</a:t>
            </a:r>
            <a:endParaRPr lang="en-US" sz="2400" b="1" dirty="0">
              <a:latin typeface="+mn-lt"/>
            </a:endParaRPr>
          </a:p>
        </p:txBody>
      </p:sp>
      <p:sp>
        <p:nvSpPr>
          <p:cNvPr id="6158" name="TextBox 5"/>
          <p:cNvSpPr txBox="1">
            <a:spLocks noChangeArrowheads="1"/>
          </p:cNvSpPr>
          <p:nvPr/>
        </p:nvSpPr>
        <p:spPr bwMode="auto">
          <a:xfrm>
            <a:off x="0" y="6253163"/>
            <a:ext cx="914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29,181,000 </a:t>
            </a:r>
            <a:r>
              <a:rPr lang="en-GB" sz="2000" b="1">
                <a:latin typeface="Calibri" pitchFamily="34" charset="0"/>
              </a:rPr>
              <a:t>(veintinueve millones ciento ochenta y un mil habitantes)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6159" name="Picture 19" descr="Sudameric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642938"/>
            <a:ext cx="2633663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21" descr="Peru_bandera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71500"/>
            <a:ext cx="18764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24" descr="NuevoSol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071938"/>
            <a:ext cx="13652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5" descr="Espana_Map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14563"/>
            <a:ext cx="3133725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3786188" y="2143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3214688" y="3714750"/>
            <a:ext cx="207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Capital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74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7177" name="Picture 11" descr="bulle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00"/>
            <a:ext cx="3349625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72063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9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7180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85 años / 79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00063" y="3214688"/>
            <a:ext cx="2428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 err="1">
                <a:latin typeface="+mn-lt"/>
              </a:rPr>
              <a:t>Español</a:t>
            </a:r>
            <a:r>
              <a:rPr lang="en-GB" sz="2000" b="1" dirty="0">
                <a:latin typeface="+mn-lt"/>
              </a:rPr>
              <a:t> (</a:t>
            </a:r>
            <a:r>
              <a:rPr lang="en-GB" sz="2000" b="1" dirty="0" err="1">
                <a:latin typeface="+mn-lt"/>
              </a:rPr>
              <a:t>Castellano</a:t>
            </a:r>
            <a:r>
              <a:rPr lang="en-GB" sz="2000" b="1" dirty="0">
                <a:latin typeface="+mn-lt"/>
              </a:rPr>
              <a:t>), </a:t>
            </a:r>
            <a:r>
              <a:rPr lang="en-GB" sz="2000" b="1" dirty="0" err="1">
                <a:latin typeface="+mn-lt"/>
              </a:rPr>
              <a:t>Catalán</a:t>
            </a:r>
            <a:r>
              <a:rPr lang="en-GB" sz="2000" b="1" dirty="0">
                <a:latin typeface="+mn-lt"/>
              </a:rPr>
              <a:t>, </a:t>
            </a:r>
            <a:r>
              <a:rPr lang="en-GB" sz="2000" b="1" dirty="0" err="1">
                <a:latin typeface="+mn-lt"/>
              </a:rPr>
              <a:t>Valenciano</a:t>
            </a:r>
            <a:r>
              <a:rPr lang="en-GB" sz="2000" b="1" dirty="0">
                <a:latin typeface="+mn-lt"/>
              </a:rPr>
              <a:t>, </a:t>
            </a:r>
            <a:r>
              <a:rPr lang="en-GB" sz="2000" b="1" dirty="0" err="1">
                <a:latin typeface="+mn-lt"/>
              </a:rPr>
              <a:t>Gallego</a:t>
            </a:r>
            <a:r>
              <a:rPr lang="en-GB" sz="2000" b="1" dirty="0">
                <a:latin typeface="+mn-lt"/>
              </a:rPr>
              <a:t>, </a:t>
            </a:r>
            <a:r>
              <a:rPr lang="en-GB" sz="2000" b="1" dirty="0" err="1">
                <a:latin typeface="+mn-lt"/>
              </a:rPr>
              <a:t>Euskera</a:t>
            </a:r>
            <a:endParaRPr lang="en-US" sz="2000" b="1" dirty="0">
              <a:latin typeface="+mn-lt"/>
            </a:endParaRPr>
          </a:p>
        </p:txBody>
      </p:sp>
      <p:sp>
        <p:nvSpPr>
          <p:cNvPr id="7182" name="TextBox 5"/>
          <p:cNvSpPr txBox="1">
            <a:spLocks noChangeArrowheads="1"/>
          </p:cNvSpPr>
          <p:nvPr/>
        </p:nvSpPr>
        <p:spPr bwMode="auto">
          <a:xfrm>
            <a:off x="357188" y="60007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45,000,000 </a:t>
            </a:r>
            <a:r>
              <a:rPr lang="en-GB" sz="2000" b="1">
                <a:latin typeface="Calibri" pitchFamily="34" charset="0"/>
              </a:rPr>
              <a:t>(cuarenta y cinco millones de habitantes)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7183" name="Picture 18" descr="bandera-de-espan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642938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143375"/>
            <a:ext cx="1171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22" descr="Europa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714375"/>
            <a:ext cx="252888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2" descr="mapadesahar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071688"/>
            <a:ext cx="33242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3571875" y="14287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Continente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1571625" y="5572125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Población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6500813" y="5357813"/>
            <a:ext cx="2071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Moneda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6500813" y="3000375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Expectativa de vida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571500" y="2500313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Idiomas</a:t>
            </a:r>
            <a:endParaRPr lang="en-US" sz="2400" b="1">
              <a:latin typeface="Calibri" pitchFamily="34" charset="0"/>
            </a:endParaRPr>
          </a:p>
        </p:txBody>
      </p:sp>
      <p:pic>
        <p:nvPicPr>
          <p:cNvPr id="8201" name="Picture 11" descr="bulle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00375"/>
            <a:ext cx="258445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072063"/>
            <a:ext cx="137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Box 3"/>
          <p:cNvSpPr txBox="1">
            <a:spLocks noChangeArrowheads="1"/>
          </p:cNvSpPr>
          <p:nvPr/>
        </p:nvSpPr>
        <p:spPr bwMode="auto">
          <a:xfrm>
            <a:off x="571500" y="1095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Bandera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8204" name="TextBox 3"/>
          <p:cNvSpPr txBox="1">
            <a:spLocks noChangeArrowheads="1"/>
          </p:cNvSpPr>
          <p:nvPr/>
        </p:nvSpPr>
        <p:spPr bwMode="auto">
          <a:xfrm>
            <a:off x="6286500" y="785813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latin typeface="Calibri" pitchFamily="34" charset="0"/>
              </a:rPr>
              <a:t>56 años / 52 años</a:t>
            </a:r>
            <a:endParaRPr lang="en-US" sz="2400" b="1">
              <a:latin typeface="Calibri" pitchFamily="34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571500" y="3214688"/>
            <a:ext cx="2071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+mn-lt"/>
              </a:rPr>
              <a:t>Árabe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r>
              <a:rPr lang="en-GB" sz="2400" b="1" dirty="0" err="1">
                <a:latin typeface="+mn-lt"/>
              </a:rPr>
              <a:t>Español</a:t>
            </a:r>
            <a:r>
              <a:rPr lang="en-GB" sz="2400" b="1" dirty="0">
                <a:latin typeface="+mn-lt"/>
              </a:rPr>
              <a:t/>
            </a:r>
            <a:br>
              <a:rPr lang="en-GB" sz="2400" b="1" dirty="0">
                <a:latin typeface="+mn-lt"/>
              </a:rPr>
            </a:br>
            <a:endParaRPr lang="en-US" sz="2400" b="1" dirty="0">
              <a:latin typeface="+mn-lt"/>
            </a:endParaRPr>
          </a:p>
        </p:txBody>
      </p:sp>
      <p:sp>
        <p:nvSpPr>
          <p:cNvPr id="8206" name="TextBox 5"/>
          <p:cNvSpPr txBox="1">
            <a:spLocks noChangeArrowheads="1"/>
          </p:cNvSpPr>
          <p:nvPr/>
        </p:nvSpPr>
        <p:spPr bwMode="auto">
          <a:xfrm>
            <a:off x="357188" y="60007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Calibri" pitchFamily="34" charset="0"/>
              </a:rPr>
              <a:t>394,000 </a:t>
            </a:r>
            <a:r>
              <a:rPr lang="en-GB" sz="2000" b="1" dirty="0">
                <a:latin typeface="Calibri" pitchFamily="34" charset="0"/>
              </a:rPr>
              <a:t>(</a:t>
            </a:r>
            <a:r>
              <a:rPr lang="en-GB" sz="2000" b="1" dirty="0" err="1" smtClean="0">
                <a:latin typeface="Calibri" pitchFamily="34" charset="0"/>
              </a:rPr>
              <a:t>trescientos</a:t>
            </a:r>
            <a:r>
              <a:rPr lang="en-GB" sz="2000" b="1" dirty="0" smtClean="0">
                <a:latin typeface="Calibri" pitchFamily="34" charset="0"/>
              </a:rPr>
              <a:t> </a:t>
            </a:r>
            <a:r>
              <a:rPr lang="en-GB" sz="2000" b="1" dirty="0" err="1">
                <a:latin typeface="Calibri" pitchFamily="34" charset="0"/>
              </a:rPr>
              <a:t>noventa</a:t>
            </a:r>
            <a:r>
              <a:rPr lang="en-GB" sz="2000" b="1" dirty="0">
                <a:latin typeface="Calibri" pitchFamily="34" charset="0"/>
              </a:rPr>
              <a:t> y </a:t>
            </a:r>
            <a:r>
              <a:rPr lang="en-GB" sz="2000" b="1" dirty="0" err="1">
                <a:latin typeface="Calibri" pitchFamily="34" charset="0"/>
              </a:rPr>
              <a:t>cuatro</a:t>
            </a:r>
            <a:r>
              <a:rPr lang="en-GB" sz="2000" b="1" dirty="0">
                <a:latin typeface="Calibri" pitchFamily="34" charset="0"/>
              </a:rPr>
              <a:t> mil </a:t>
            </a:r>
            <a:r>
              <a:rPr lang="en-GB" sz="2000" b="1" dirty="0" err="1">
                <a:latin typeface="Calibri" pitchFamily="34" charset="0"/>
              </a:rPr>
              <a:t>habitantes</a:t>
            </a:r>
            <a:r>
              <a:rPr lang="en-GB" sz="2000" b="1" dirty="0">
                <a:latin typeface="Calibri" pitchFamily="34" charset="0"/>
              </a:rPr>
              <a:t>)</a:t>
            </a:r>
            <a:endParaRPr lang="en-US" sz="2400" b="1" dirty="0">
              <a:latin typeface="Calibri" pitchFamily="34" charset="0"/>
            </a:endParaRPr>
          </a:p>
        </p:txBody>
      </p:sp>
      <p:pic>
        <p:nvPicPr>
          <p:cNvPr id="8207" name="Picture 18" descr="SaharaOccidental_bandera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642938"/>
            <a:ext cx="2357438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20" descr="Africa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42938"/>
            <a:ext cx="234473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25" descr="SaharawiPeseta.jpg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364331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214438"/>
            <a:ext cx="1690688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429126" y="3640773"/>
            <a:ext cx="20716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2400" b="1" dirty="0">
                <a:latin typeface="Calibri" pitchFamily="34" charset="0"/>
              </a:rPr>
              <a:t>Capital </a:t>
            </a:r>
            <a:r>
              <a:rPr lang="en-GB" sz="2400" b="1" dirty="0" smtClean="0">
                <a:latin typeface="Calibri" pitchFamily="34" charset="0"/>
              </a:rPr>
              <a:t>?</a:t>
            </a:r>
            <a:br>
              <a:rPr lang="en-GB" sz="2400" b="1" dirty="0" smtClean="0">
                <a:latin typeface="Calibri" pitchFamily="34" charset="0"/>
              </a:rPr>
            </a:br>
            <a:r>
              <a:rPr lang="en-GB" sz="2400" b="1" dirty="0" smtClean="0">
                <a:latin typeface="Calibri" pitchFamily="34" charset="0"/>
              </a:rPr>
              <a:t>El </a:t>
            </a:r>
            <a:r>
              <a:rPr lang="en-GB" sz="2400" b="1" dirty="0" err="1" smtClean="0">
                <a:latin typeface="Calibri" pitchFamily="34" charset="0"/>
              </a:rPr>
              <a:t>Aaiún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474</Words>
  <Application>Microsoft Office PowerPoint</Application>
  <PresentationFormat>On-screen Show (4:3)</PresentationFormat>
  <Paragraphs>159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Información sobre países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</dc:creator>
  <cp:lastModifiedBy> </cp:lastModifiedBy>
  <cp:revision>40</cp:revision>
  <dcterms:created xsi:type="dcterms:W3CDTF">2011-02-21T07:48:37Z</dcterms:created>
  <dcterms:modified xsi:type="dcterms:W3CDTF">2011-09-02T18:56:24Z</dcterms:modified>
</cp:coreProperties>
</file>