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7" r:id="rId2"/>
    <p:sldId id="265" r:id="rId3"/>
    <p:sldId id="256" r:id="rId4"/>
    <p:sldId id="257" r:id="rId5"/>
    <p:sldId id="258" r:id="rId6"/>
    <p:sldId id="259" r:id="rId7"/>
    <p:sldId id="260" r:id="rId8"/>
    <p:sldId id="261" r:id="rId9"/>
    <p:sldId id="262" r:id="rId10"/>
    <p:sldId id="263" r:id="rId11"/>
    <p:sldId id="266"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48506" autoAdjust="0"/>
  </p:normalViewPr>
  <p:slideViewPr>
    <p:cSldViewPr>
      <p:cViewPr varScale="1">
        <p:scale>
          <a:sx n="34" d="100"/>
          <a:sy n="34" d="100"/>
        </p:scale>
        <p:origin x="-153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68D86DD4-C4B4-4640-9100-D090CAAD00F7}" type="datetimeFigureOut">
              <a:rPr lang="en-US"/>
              <a:pPr>
                <a:defRPr/>
              </a:pPr>
              <a:t>9/2/2011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4AEBDC42-76E3-4190-92B9-741FD3BC0A79}" type="slidenum">
              <a:rPr lang="en-US"/>
              <a:pPr>
                <a:defRPr/>
              </a:pPr>
              <a:t>‹#›</a:t>
            </a:fld>
            <a:endParaRPr lang="en-US"/>
          </a:p>
        </p:txBody>
      </p:sp>
    </p:spTree>
    <p:extLst>
      <p:ext uri="{BB962C8B-B14F-4D97-AF65-F5344CB8AC3E}">
        <p14:creationId xmlns:p14="http://schemas.microsoft.com/office/powerpoint/2010/main" val="23992592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Use this slide to elicit prior knowledge in Spanish.</a:t>
            </a:r>
          </a:p>
          <a:p>
            <a:r>
              <a:rPr lang="en-GB" dirty="0" smtClean="0"/>
              <a:t>See which countries they can</a:t>
            </a:r>
            <a:r>
              <a:rPr lang="en-GB" baseline="0" dirty="0" smtClean="0"/>
              <a:t> recognise.  </a:t>
            </a:r>
            <a:br>
              <a:rPr lang="en-GB" baseline="0" dirty="0" smtClean="0"/>
            </a:br>
            <a:r>
              <a:rPr lang="en-GB" baseline="0" dirty="0" smtClean="0"/>
              <a:t>See if they can tell you the continents.</a:t>
            </a:r>
            <a:br>
              <a:rPr lang="en-GB" baseline="0" dirty="0" smtClean="0"/>
            </a:br>
            <a:r>
              <a:rPr lang="en-GB" baseline="0" dirty="0" smtClean="0"/>
              <a:t>Ask what languages they speak there.  </a:t>
            </a:r>
            <a:br>
              <a:rPr lang="en-GB" baseline="0" dirty="0" smtClean="0"/>
            </a:br>
            <a:r>
              <a:rPr lang="en-GB" baseline="0" dirty="0" smtClean="0"/>
              <a:t/>
            </a:r>
            <a:br>
              <a:rPr lang="en-GB" baseline="0" dirty="0" smtClean="0"/>
            </a:br>
            <a:r>
              <a:rPr lang="en-GB" baseline="0" dirty="0" smtClean="0"/>
              <a:t/>
            </a:r>
            <a:br>
              <a:rPr lang="en-GB" baseline="0" dirty="0" smtClean="0"/>
            </a:br>
            <a:endParaRPr lang="en-GB" dirty="0"/>
          </a:p>
        </p:txBody>
      </p:sp>
      <p:sp>
        <p:nvSpPr>
          <p:cNvPr id="4" name="Slide Number Placeholder 3"/>
          <p:cNvSpPr>
            <a:spLocks noGrp="1"/>
          </p:cNvSpPr>
          <p:nvPr>
            <p:ph type="sldNum" sz="quarter" idx="10"/>
          </p:nvPr>
        </p:nvSpPr>
        <p:spPr/>
        <p:txBody>
          <a:bodyPr/>
          <a:lstStyle/>
          <a:p>
            <a:pPr>
              <a:defRPr/>
            </a:pPr>
            <a:fld id="{4AEBDC42-76E3-4190-92B9-741FD3BC0A79}" type="slidenum">
              <a:rPr lang="en-US" smtClean="0"/>
              <a:pPr>
                <a:defRPr/>
              </a:pPr>
              <a:t>1</a:t>
            </a:fld>
            <a:endParaRPr lang="en-US"/>
          </a:p>
        </p:txBody>
      </p:sp>
    </p:spTree>
    <p:extLst>
      <p:ext uri="{BB962C8B-B14F-4D97-AF65-F5344CB8AC3E}">
        <p14:creationId xmlns:p14="http://schemas.microsoft.com/office/powerpoint/2010/main" val="3465143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Complete set of answers</a:t>
            </a:r>
            <a:endParaRPr lang="en-GB" dirty="0"/>
          </a:p>
        </p:txBody>
      </p:sp>
      <p:sp>
        <p:nvSpPr>
          <p:cNvPr id="4" name="Slide Number Placeholder 3"/>
          <p:cNvSpPr>
            <a:spLocks noGrp="1"/>
          </p:cNvSpPr>
          <p:nvPr>
            <p:ph type="sldNum" sz="quarter" idx="10"/>
          </p:nvPr>
        </p:nvSpPr>
        <p:spPr/>
        <p:txBody>
          <a:bodyPr/>
          <a:lstStyle/>
          <a:p>
            <a:pPr>
              <a:defRPr/>
            </a:pPr>
            <a:fld id="{4AEBDC42-76E3-4190-92B9-741FD3BC0A79}" type="slidenum">
              <a:rPr lang="en-US" smtClean="0"/>
              <a:pPr>
                <a:defRPr/>
              </a:pPr>
              <a:t>11</a:t>
            </a:fld>
            <a:endParaRPr lang="en-US"/>
          </a:p>
        </p:txBody>
      </p:sp>
    </p:spTree>
    <p:extLst>
      <p:ext uri="{BB962C8B-B14F-4D97-AF65-F5344CB8AC3E}">
        <p14:creationId xmlns:p14="http://schemas.microsoft.com/office/powerpoint/2010/main" val="2322884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Don’t dwell too much on this slide.  Just explain the objective is to </a:t>
            </a:r>
            <a:br>
              <a:rPr lang="en-GB" dirty="0" smtClean="0"/>
            </a:br>
            <a:r>
              <a:rPr lang="en-GB" dirty="0" smtClean="0"/>
              <a:t>1) know more information</a:t>
            </a:r>
            <a:r>
              <a:rPr lang="en-GB" baseline="0" dirty="0" smtClean="0"/>
              <a:t> about 6 countries</a:t>
            </a:r>
            <a:br>
              <a:rPr lang="en-GB" baseline="0" dirty="0" smtClean="0"/>
            </a:br>
            <a:r>
              <a:rPr lang="en-GB" baseline="0" dirty="0" smtClean="0"/>
              <a:t>2) use the information to compare countries with each other</a:t>
            </a:r>
            <a:br>
              <a:rPr lang="en-GB" baseline="0" dirty="0" smtClean="0"/>
            </a:br>
            <a:r>
              <a:rPr lang="en-GB" baseline="0" dirty="0" smtClean="0"/>
              <a:t/>
            </a:r>
            <a:br>
              <a:rPr lang="en-GB" baseline="0" dirty="0" smtClean="0"/>
            </a:br>
            <a:r>
              <a:rPr lang="en-GB" baseline="0" dirty="0" smtClean="0"/>
              <a:t>Use the table headings to make sure students know what each one means.</a:t>
            </a:r>
            <a:endParaRPr lang="en-GB" dirty="0"/>
          </a:p>
        </p:txBody>
      </p:sp>
      <p:sp>
        <p:nvSpPr>
          <p:cNvPr id="4" name="Slide Number Placeholder 3"/>
          <p:cNvSpPr>
            <a:spLocks noGrp="1"/>
          </p:cNvSpPr>
          <p:nvPr>
            <p:ph type="sldNum" sz="quarter" idx="10"/>
          </p:nvPr>
        </p:nvSpPr>
        <p:spPr/>
        <p:txBody>
          <a:bodyPr/>
          <a:lstStyle/>
          <a:p>
            <a:pPr>
              <a:defRPr/>
            </a:pPr>
            <a:fld id="{4AEBDC42-76E3-4190-92B9-741FD3BC0A79}" type="slidenum">
              <a:rPr lang="en-US" smtClean="0"/>
              <a:pPr>
                <a:defRPr/>
              </a:pPr>
              <a:t>3</a:t>
            </a:fld>
            <a:endParaRPr lang="en-US"/>
          </a:p>
        </p:txBody>
      </p:sp>
    </p:spTree>
    <p:extLst>
      <p:ext uri="{BB962C8B-B14F-4D97-AF65-F5344CB8AC3E}">
        <p14:creationId xmlns:p14="http://schemas.microsoft.com/office/powerpoint/2010/main" val="2322884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a:bodyPr>
          <a:lstStyle/>
          <a:p>
            <a:pPr eaLnBrk="1" fontAlgn="auto" hangingPunct="1">
              <a:spcBef>
                <a:spcPts val="0"/>
              </a:spcBef>
              <a:spcAft>
                <a:spcPts val="0"/>
              </a:spcAft>
              <a:defRPr/>
            </a:pPr>
            <a:r>
              <a:rPr lang="en-US" dirty="0" smtClean="0"/>
              <a:t>This is the example of 1 x country’s profile slide.  Display</a:t>
            </a:r>
            <a:r>
              <a:rPr lang="en-US" baseline="0" dirty="0" smtClean="0"/>
              <a:t> this slide.  Students have a copy of the questions on slide 4 already.  Elicit answers from them – </a:t>
            </a:r>
            <a:r>
              <a:rPr lang="en-US" baseline="0" dirty="0" err="1" smtClean="0"/>
              <a:t>modelling</a:t>
            </a:r>
            <a:r>
              <a:rPr lang="en-US" baseline="0" dirty="0" smtClean="0"/>
              <a:t> whole sentences yourself but accepting all TL responses form them.</a:t>
            </a:r>
          </a:p>
          <a:p>
            <a:pPr eaLnBrk="1" fontAlgn="auto" hangingPunct="1">
              <a:spcBef>
                <a:spcPts val="0"/>
              </a:spcBef>
              <a:spcAft>
                <a:spcPts val="0"/>
              </a:spcAft>
              <a:defRPr/>
            </a:pPr>
            <a:endParaRPr lang="en-US" baseline="0" dirty="0" smtClean="0"/>
          </a:p>
          <a:p>
            <a:pPr eaLnBrk="1" fontAlgn="auto" hangingPunct="1">
              <a:spcBef>
                <a:spcPts val="0"/>
              </a:spcBef>
              <a:spcAft>
                <a:spcPts val="0"/>
              </a:spcAft>
              <a:defRPr/>
            </a:pPr>
            <a:r>
              <a:rPr lang="en-US" baseline="0" dirty="0" smtClean="0"/>
              <a:t>A focus with higher sets is to get them asking as well as answering as soon as possible.  They won’t do this naturally if we are always asking the questions, so ask them to turn over their set of questions (slide 5) and take them back through this slide, getting them to see how many of the questions they can ask.    </a:t>
            </a:r>
          </a:p>
          <a:p>
            <a:pPr eaLnBrk="1" fontAlgn="auto" hangingPunct="1">
              <a:spcBef>
                <a:spcPts val="0"/>
              </a:spcBef>
              <a:spcAft>
                <a:spcPts val="0"/>
              </a:spcAft>
              <a:defRPr/>
            </a:pPr>
            <a:endParaRPr lang="en-US" baseline="0" dirty="0" smtClean="0"/>
          </a:p>
          <a:p>
            <a:pPr eaLnBrk="1" fontAlgn="auto" hangingPunct="1">
              <a:spcBef>
                <a:spcPts val="0"/>
              </a:spcBef>
              <a:spcAft>
                <a:spcPts val="0"/>
              </a:spcAft>
              <a:defRPr/>
            </a:pPr>
            <a:r>
              <a:rPr lang="en-US" baseline="0" dirty="0" smtClean="0"/>
              <a:t>Allow them to have 5 </a:t>
            </a:r>
            <a:r>
              <a:rPr lang="en-US" baseline="0" dirty="0" err="1" smtClean="0"/>
              <a:t>secs</a:t>
            </a:r>
            <a:r>
              <a:rPr lang="en-US" baseline="0" dirty="0" smtClean="0"/>
              <a:t> to look at their sheet if and when they get stuck.</a:t>
            </a: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http://www.google.co.uk/imgres?imgurl=http://www.worldflags.es/ampliaciones/448aANDORRA.jpg&amp;imgrefurl=http://www.worldflags.es/en/cart.php%3Faction%3Ddetalle%26idp%3D448%26idSEC%3D1%26categoria%3D3%26subcategoria%3D19%26inicio%3D0&amp;h=250&amp;w=400&amp;sz=25&amp;tbnid=6Nj4-wAy_zzuLM:&amp;tbnh=78&amp;tbnw=124&amp;prev=/images%3Fq%3DAndorra%2Bbandera&amp;zoom=1&amp;q=Andorra+bandera&amp;hl=en&amp;usg=__IjD0kEkZst5YXSs8PscPxKYxXKE=&amp;sa=X&amp;ei=PyZiTZPcNNC48gP2v4jyCA&amp;ved=0CD8Q9QEwBw </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US" dirty="0" smtClean="0"/>
              <a:t>http://www.google.co.uk/imgres?imgurl=http://upload.wikimedia.org/wikipedia/commons/9/94/Andorra_mapa.png&amp;imgrefurl=http://commons.wikimedia.org/wiki/File:Andorra_mapa.png&amp;h=355&amp;w=330&amp;sz=7&amp;tbnid=5AkzwUPln68KgM:&amp;tbnh=121&amp;tbnw=112&amp;prev=/images%3Fq%3Dandorra%2Bmapa&amp;zoom=1&amp;q=andorra+mapa&amp;hl=en&amp;usg=__ibqus6tACA-bytnE5S4oeg9YEoY=&amp;sa=X&amp;ei=7iZiTbOlKYmPswaslaS2CA&amp;sqi=2&amp;ved=0CCQQ9QEwBQ </a:t>
            </a:r>
          </a:p>
          <a:p>
            <a:pPr eaLnBrk="1" fontAlgn="auto" hangingPunct="1">
              <a:spcBef>
                <a:spcPts val="0"/>
              </a:spcBef>
              <a:spcAft>
                <a:spcPts val="0"/>
              </a:spcAft>
              <a:defRPr/>
            </a:pPr>
            <a:endParaRPr lang="en-GB" dirty="0" smtClean="0"/>
          </a:p>
          <a:p>
            <a:pPr eaLnBrk="1" fontAlgn="auto" hangingPunct="1">
              <a:spcBef>
                <a:spcPts val="0"/>
              </a:spcBef>
              <a:spcAft>
                <a:spcPts val="0"/>
              </a:spcAft>
              <a:defRPr/>
            </a:pPr>
            <a:r>
              <a:rPr lang="en-US" dirty="0" smtClean="0"/>
              <a:t>http://www.google.co.uk/imgres?imgurl=http://gregor.us/wp-content/uploads/2009/07/population-graphic.jpg&amp;imgrefurl=http://gregor.us/coal/its-a-planet-of-slums/&amp;usg=__ckh6OImTjmdyfPckNscJDnXFaeE=&amp;h=422&amp;w=449&amp;sz=29&amp;hl=en&amp;start=10&amp;zoom=1&amp;tbnid=UZVbXId4sgk-uM:&amp;tbnh=135&amp;tbnw=149&amp;ei=VipiTZzgOJLe4gap_anGCQ&amp;prev=/images%3Fq%3Dpopulation%26um%3D1%26hl%3Den%26client%3Dfirefox-a%26sa%3DN%26rls%3Dorg.mozilla:en-US:official%26biw%3D667%26bih%3D578%26tbs%3Disch:10%2C477&amp;um=1&amp;itbs=1&amp;iact=hc&amp;vpx=135&amp;vpy=234&amp;dur=418&amp;hovh=140&amp;hovw=149&amp;tx=166&amp;ty=105&amp;oei=TSpiTfH9Csz44AbC_-zVCQ&amp;page=2&amp;ndsp=9&amp;ved=1t:429,r:3,s:10&amp;biw=667&amp;bih=578</a:t>
            </a:r>
          </a:p>
        </p:txBody>
      </p:sp>
      <p:sp>
        <p:nvSpPr>
          <p:cNvPr id="61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473DD3D-21A8-4125-A842-3212A1015844}"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Show</a:t>
            </a:r>
            <a:r>
              <a:rPr lang="en-GB" baseline="0" dirty="0" smtClean="0"/>
              <a:t> this slide.</a:t>
            </a:r>
            <a:br>
              <a:rPr lang="en-GB" baseline="0" dirty="0" smtClean="0"/>
            </a:br>
            <a:r>
              <a:rPr lang="en-GB" baseline="0" dirty="0" smtClean="0"/>
              <a:t>Sort them into groups (6 x groups for the 6 countries).</a:t>
            </a:r>
            <a:br>
              <a:rPr lang="en-GB" baseline="0" dirty="0" smtClean="0"/>
            </a:br>
            <a:r>
              <a:rPr lang="en-GB" baseline="0" dirty="0" smtClean="0"/>
              <a:t>Once they are sorted into their groups, give out copies of the country information for each.</a:t>
            </a:r>
          </a:p>
          <a:p>
            <a:r>
              <a:rPr lang="en-GB" baseline="0" dirty="0" smtClean="0"/>
              <a:t>Each group is going to write a short presentation giving the information  in response to these 8 questions.  They can divide up the questions in their groups but all need to have a copy of all of the presentation by the end.  </a:t>
            </a:r>
            <a:br>
              <a:rPr lang="en-GB" baseline="0" dirty="0" smtClean="0"/>
            </a:br>
            <a:r>
              <a:rPr lang="en-GB" baseline="0" dirty="0" smtClean="0"/>
              <a:t/>
            </a:r>
            <a:br>
              <a:rPr lang="en-GB" baseline="0" dirty="0" smtClean="0"/>
            </a:br>
            <a:r>
              <a:rPr lang="en-GB" baseline="0" dirty="0" smtClean="0"/>
              <a:t>They should practise during the remainder of the lesson in pairs, asking and answering the 8 questions</a:t>
            </a:r>
            <a:br>
              <a:rPr lang="en-GB" baseline="0" dirty="0" smtClean="0"/>
            </a:br>
            <a:r>
              <a:rPr lang="en-GB" baseline="0" dirty="0" smtClean="0"/>
              <a:t/>
            </a:r>
            <a:br>
              <a:rPr lang="en-GB" baseline="0" dirty="0" smtClean="0"/>
            </a:br>
            <a:r>
              <a:rPr lang="en-GB" baseline="0" dirty="0" smtClean="0"/>
              <a:t>Homework is going to be to write up a neat version (if this is necessary – some groups may have worked neatly from the beginning)  and to practise the presentation.  They should be able to talk about their country either as a continuous presentation or in response to the 8 questions.  </a:t>
            </a:r>
          </a:p>
          <a:p>
            <a:endParaRPr lang="en-GB" baseline="0" dirty="0" smtClean="0"/>
          </a:p>
          <a:p>
            <a:r>
              <a:rPr lang="en-GB" baseline="0" dirty="0" smtClean="0"/>
              <a:t/>
            </a:r>
            <a:br>
              <a:rPr lang="en-GB" baseline="0" dirty="0" smtClean="0"/>
            </a:br>
            <a:r>
              <a:rPr lang="en-GB" baseline="0" dirty="0" smtClean="0"/>
              <a:t>Top sets should be able to cope with being able to answer all questions.  Sets 3 or 4 – teacher will need to decide what is a reasonable expectation.  </a:t>
            </a:r>
            <a:br>
              <a:rPr lang="en-GB" baseline="0" dirty="0" smtClean="0"/>
            </a:br>
            <a:endParaRPr lang="en-GB" dirty="0"/>
          </a:p>
        </p:txBody>
      </p:sp>
      <p:sp>
        <p:nvSpPr>
          <p:cNvPr id="4" name="Slide Number Placeholder 3"/>
          <p:cNvSpPr>
            <a:spLocks noGrp="1"/>
          </p:cNvSpPr>
          <p:nvPr>
            <p:ph type="sldNum" sz="quarter" idx="10"/>
          </p:nvPr>
        </p:nvSpPr>
        <p:spPr/>
        <p:txBody>
          <a:bodyPr/>
          <a:lstStyle/>
          <a:p>
            <a:pPr>
              <a:defRPr/>
            </a:pPr>
            <a:fld id="{4AEBDC42-76E3-4190-92B9-741FD3BC0A79}" type="slidenum">
              <a:rPr lang="en-US" smtClean="0"/>
              <a:pPr>
                <a:defRPr/>
              </a:pPr>
              <a:t>5</a:t>
            </a:fld>
            <a:endParaRPr lang="en-US"/>
          </a:p>
        </p:txBody>
      </p:sp>
    </p:spTree>
    <p:extLst>
      <p:ext uri="{BB962C8B-B14F-4D97-AF65-F5344CB8AC3E}">
        <p14:creationId xmlns:p14="http://schemas.microsoft.com/office/powerpoint/2010/main" val="636841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a:bodyPr>
          <a:lstStyle/>
          <a:p>
            <a:pPr eaLnBrk="1" fontAlgn="auto" hangingPunct="1">
              <a:spcBef>
                <a:spcPts val="0"/>
              </a:spcBef>
              <a:spcAft>
                <a:spcPts val="0"/>
              </a:spcAft>
              <a:defRPr/>
            </a:pPr>
            <a:r>
              <a:rPr lang="en-GB" dirty="0" smtClean="0"/>
              <a:t>Images from www.countryreports.org  </a:t>
            </a:r>
            <a:br>
              <a:rPr lang="en-GB" dirty="0" smtClean="0"/>
            </a:br>
            <a:r>
              <a:rPr lang="en-GB" dirty="0" smtClean="0"/>
              <a:t>Boliviano from </a:t>
            </a:r>
            <a:r>
              <a:rPr lang="en-GB" dirty="0" err="1" smtClean="0"/>
              <a:t>wikipedia</a:t>
            </a:r>
            <a:r>
              <a:rPr lang="en-GB" dirty="0" smtClean="0"/>
              <a:t/>
            </a:r>
            <a:br>
              <a:rPr lang="en-GB" dirty="0" smtClean="0"/>
            </a:br>
            <a:r>
              <a:rPr lang="en-GB" dirty="0" smtClean="0"/>
              <a:t>man/woman from open clip art</a:t>
            </a:r>
          </a:p>
          <a:p>
            <a:pPr eaLnBrk="1" fontAlgn="auto" hangingPunct="1">
              <a:spcBef>
                <a:spcPts val="0"/>
              </a:spcBef>
              <a:spcAft>
                <a:spcPts val="0"/>
              </a:spcAft>
              <a:defRPr/>
            </a:pPr>
            <a:endParaRPr lang="en-US" dirty="0" smtClean="0"/>
          </a:p>
        </p:txBody>
      </p:sp>
      <p:sp>
        <p:nvSpPr>
          <p:cNvPr id="61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6B7CDA-222F-4F8E-8CF2-76B386A7DAC8}"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a:bodyPr>
          <a:lstStyle/>
          <a:p>
            <a:pPr eaLnBrk="1" fontAlgn="auto" hangingPunct="1">
              <a:spcBef>
                <a:spcPts val="0"/>
              </a:spcBef>
              <a:spcAft>
                <a:spcPts val="0"/>
              </a:spcAft>
              <a:defRPr/>
            </a:pPr>
            <a:r>
              <a:rPr lang="en-GB" dirty="0" smtClean="0"/>
              <a:t>Images from www.countryreports.org  </a:t>
            </a:r>
            <a:br>
              <a:rPr lang="en-GB" dirty="0" smtClean="0"/>
            </a:br>
            <a:r>
              <a:rPr lang="en-GB" dirty="0" smtClean="0"/>
              <a:t>Currency from </a:t>
            </a:r>
            <a:r>
              <a:rPr lang="en-GB" dirty="0" err="1" smtClean="0"/>
              <a:t>wikipedia</a:t>
            </a:r>
            <a:r>
              <a:rPr lang="en-GB" dirty="0" smtClean="0"/>
              <a:t/>
            </a:r>
            <a:br>
              <a:rPr lang="en-GB" dirty="0" smtClean="0"/>
            </a:br>
            <a:r>
              <a:rPr lang="en-GB" dirty="0" smtClean="0"/>
              <a:t>man/woman from open clip art</a:t>
            </a:r>
          </a:p>
          <a:p>
            <a:pPr eaLnBrk="1" fontAlgn="auto" hangingPunct="1">
              <a:spcBef>
                <a:spcPts val="0"/>
              </a:spcBef>
              <a:spcAft>
                <a:spcPts val="0"/>
              </a:spcAft>
              <a:defRPr/>
            </a:pPr>
            <a:endParaRPr lang="en-US" dirty="0" smtClean="0"/>
          </a:p>
        </p:txBody>
      </p:sp>
      <p:sp>
        <p:nvSpPr>
          <p:cNvPr id="61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688F770-15CC-48D8-A890-CBCA74EB66E8}"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a:bodyPr>
          <a:lstStyle/>
          <a:p>
            <a:pPr eaLnBrk="1" fontAlgn="auto" hangingPunct="1">
              <a:spcBef>
                <a:spcPts val="0"/>
              </a:spcBef>
              <a:spcAft>
                <a:spcPts val="0"/>
              </a:spcAft>
              <a:defRPr/>
            </a:pPr>
            <a:r>
              <a:rPr lang="en-GB" dirty="0" smtClean="0"/>
              <a:t>Images from www.countryreports.org  </a:t>
            </a:r>
            <a:br>
              <a:rPr lang="en-GB" dirty="0" smtClean="0"/>
            </a:br>
            <a:r>
              <a:rPr lang="en-GB" dirty="0" smtClean="0"/>
              <a:t>Currency from </a:t>
            </a:r>
            <a:r>
              <a:rPr lang="en-GB" dirty="0" err="1" smtClean="0"/>
              <a:t>wikipedia</a:t>
            </a:r>
            <a:r>
              <a:rPr lang="en-GB" dirty="0" smtClean="0"/>
              <a:t/>
            </a:r>
            <a:br>
              <a:rPr lang="en-GB" dirty="0" smtClean="0"/>
            </a:br>
            <a:r>
              <a:rPr lang="en-GB" dirty="0" smtClean="0"/>
              <a:t>man/woman from open clip art</a:t>
            </a:r>
          </a:p>
          <a:p>
            <a:pPr eaLnBrk="1" fontAlgn="auto" hangingPunct="1">
              <a:spcBef>
                <a:spcPts val="0"/>
              </a:spcBef>
              <a:spcAft>
                <a:spcPts val="0"/>
              </a:spcAft>
              <a:defRPr/>
            </a:pPr>
            <a:endParaRPr lang="en-US" dirty="0" smtClean="0"/>
          </a:p>
        </p:txBody>
      </p:sp>
      <p:sp>
        <p:nvSpPr>
          <p:cNvPr id="61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C5AC317-CC07-4F77-90C3-1A8235A4CA4A}"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a:bodyPr>
          <a:lstStyle/>
          <a:p>
            <a:pPr eaLnBrk="1" fontAlgn="auto" hangingPunct="1">
              <a:spcBef>
                <a:spcPts val="0"/>
              </a:spcBef>
              <a:spcAft>
                <a:spcPts val="0"/>
              </a:spcAft>
              <a:defRPr/>
            </a:pPr>
            <a:r>
              <a:rPr lang="en-GB" dirty="0" smtClean="0"/>
              <a:t>Images from www.countryreports.org  </a:t>
            </a:r>
            <a:br>
              <a:rPr lang="en-GB" dirty="0" smtClean="0"/>
            </a:br>
            <a:r>
              <a:rPr lang="en-GB" dirty="0" smtClean="0"/>
              <a:t>Currency from </a:t>
            </a:r>
            <a:r>
              <a:rPr lang="en-GB" dirty="0" err="1" smtClean="0"/>
              <a:t>wikipedia</a:t>
            </a:r>
            <a:r>
              <a:rPr lang="en-GB" dirty="0" smtClean="0"/>
              <a:t/>
            </a:r>
            <a:br>
              <a:rPr lang="en-GB" dirty="0" smtClean="0"/>
            </a:br>
            <a:r>
              <a:rPr lang="en-GB" dirty="0" smtClean="0"/>
              <a:t>man/woman from open clip art</a:t>
            </a:r>
          </a:p>
          <a:p>
            <a:pPr eaLnBrk="1" fontAlgn="auto" hangingPunct="1">
              <a:spcBef>
                <a:spcPts val="0"/>
              </a:spcBef>
              <a:spcAft>
                <a:spcPts val="0"/>
              </a:spcAft>
              <a:defRPr/>
            </a:pPr>
            <a:endParaRPr lang="en-US" dirty="0" smtClean="0"/>
          </a:p>
        </p:txBody>
      </p:sp>
      <p:sp>
        <p:nvSpPr>
          <p:cNvPr id="61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1574608-4612-47C0-8B16-02E6A85534DC}" type="slidenum">
              <a:rPr lang="en-US" smtClean="0"/>
              <a:pPr fontAlgn="base">
                <a:spcBef>
                  <a:spcPct val="0"/>
                </a:spcBef>
                <a:spcAft>
                  <a:spcPct val="0"/>
                </a:spcAft>
                <a:defRPr/>
              </a:pPr>
              <a:t>9</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a:bodyPr>
          <a:lstStyle/>
          <a:p>
            <a:pPr eaLnBrk="1" fontAlgn="auto" hangingPunct="1">
              <a:spcBef>
                <a:spcPts val="0"/>
              </a:spcBef>
              <a:spcAft>
                <a:spcPts val="0"/>
              </a:spcAft>
              <a:defRPr/>
            </a:pPr>
            <a:r>
              <a:rPr lang="en-GB" dirty="0" smtClean="0"/>
              <a:t>Images from www.countryreports.org  </a:t>
            </a:r>
            <a:br>
              <a:rPr lang="en-GB" dirty="0" smtClean="0"/>
            </a:br>
            <a:r>
              <a:rPr lang="en-GB" dirty="0" smtClean="0"/>
              <a:t>Currency from </a:t>
            </a:r>
            <a:r>
              <a:rPr lang="en-GB" dirty="0" err="1" smtClean="0"/>
              <a:t>wikipedia</a:t>
            </a:r>
            <a:r>
              <a:rPr lang="en-GB" dirty="0" smtClean="0"/>
              <a:t/>
            </a:r>
            <a:br>
              <a:rPr lang="en-GB" dirty="0" smtClean="0"/>
            </a:br>
            <a:r>
              <a:rPr lang="en-GB" dirty="0" smtClean="0"/>
              <a:t>man/woman from open clip art</a:t>
            </a:r>
          </a:p>
          <a:p>
            <a:pPr eaLnBrk="1" fontAlgn="auto" hangingPunct="1">
              <a:spcBef>
                <a:spcPts val="0"/>
              </a:spcBef>
              <a:spcAft>
                <a:spcPts val="0"/>
              </a:spcAft>
              <a:defRPr/>
            </a:pPr>
            <a:endParaRPr lang="en-US" dirty="0" smtClean="0"/>
          </a:p>
        </p:txBody>
      </p:sp>
      <p:sp>
        <p:nvSpPr>
          <p:cNvPr id="61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29125E0-EBDF-44E1-B9D7-AB8717809CB8}" type="slidenum">
              <a:rPr lang="en-US" smtClean="0"/>
              <a:pPr fontAlgn="base">
                <a:spcBef>
                  <a:spcPct val="0"/>
                </a:spcBef>
                <a:spcAft>
                  <a:spcPct val="0"/>
                </a:spcAft>
                <a:defRPr/>
              </a:pPr>
              <a:t>10</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97D8B84-BF52-4F68-BF63-15D623112D17}" type="datetimeFigureOut">
              <a:rPr lang="en-US"/>
              <a:pPr>
                <a:defRPr/>
              </a:pPr>
              <a:t>9/2/2011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179E6B1-7C03-4AF0-BC53-D99EA169F872}" type="slidenum">
              <a:rPr lang="en-US"/>
              <a:pPr>
                <a:defRPr/>
              </a:pPr>
              <a:t>‹#›</a:t>
            </a:fld>
            <a:endParaRPr lang="en-US"/>
          </a:p>
        </p:txBody>
      </p:sp>
    </p:spTree>
    <p:extLst>
      <p:ext uri="{BB962C8B-B14F-4D97-AF65-F5344CB8AC3E}">
        <p14:creationId xmlns:p14="http://schemas.microsoft.com/office/powerpoint/2010/main" val="2067543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23DDC32-976B-4BE7-AD4E-521E385BDEC0}" type="datetimeFigureOut">
              <a:rPr lang="en-US"/>
              <a:pPr>
                <a:defRPr/>
              </a:pPr>
              <a:t>9/2/2011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8D2AFC5-D833-4F38-AB02-57F95F85AD51}" type="slidenum">
              <a:rPr lang="en-US"/>
              <a:pPr>
                <a:defRPr/>
              </a:pPr>
              <a:t>‹#›</a:t>
            </a:fld>
            <a:endParaRPr lang="en-US"/>
          </a:p>
        </p:txBody>
      </p:sp>
    </p:spTree>
    <p:extLst>
      <p:ext uri="{BB962C8B-B14F-4D97-AF65-F5344CB8AC3E}">
        <p14:creationId xmlns:p14="http://schemas.microsoft.com/office/powerpoint/2010/main" val="1759369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13A06CA-18A8-4677-B41B-C751891E6DD2}" type="datetimeFigureOut">
              <a:rPr lang="en-US"/>
              <a:pPr>
                <a:defRPr/>
              </a:pPr>
              <a:t>9/2/2011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72BC49A-0D98-4831-9E97-6DF79B24C036}" type="slidenum">
              <a:rPr lang="en-US"/>
              <a:pPr>
                <a:defRPr/>
              </a:pPr>
              <a:t>‹#›</a:t>
            </a:fld>
            <a:endParaRPr lang="en-US"/>
          </a:p>
        </p:txBody>
      </p:sp>
    </p:spTree>
    <p:extLst>
      <p:ext uri="{BB962C8B-B14F-4D97-AF65-F5344CB8AC3E}">
        <p14:creationId xmlns:p14="http://schemas.microsoft.com/office/powerpoint/2010/main" val="1671197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46B754E-1FB3-4144-8115-A9120CD60B7F}" type="datetimeFigureOut">
              <a:rPr lang="en-US"/>
              <a:pPr>
                <a:defRPr/>
              </a:pPr>
              <a:t>9/2/2011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32CA4D-A451-49E2-96F0-F1C8930FAA51}" type="slidenum">
              <a:rPr lang="en-US"/>
              <a:pPr>
                <a:defRPr/>
              </a:pPr>
              <a:t>‹#›</a:t>
            </a:fld>
            <a:endParaRPr lang="en-US"/>
          </a:p>
        </p:txBody>
      </p:sp>
    </p:spTree>
    <p:extLst>
      <p:ext uri="{BB962C8B-B14F-4D97-AF65-F5344CB8AC3E}">
        <p14:creationId xmlns:p14="http://schemas.microsoft.com/office/powerpoint/2010/main" val="2040635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7A7681F-D7DD-47BE-A2B5-BB30BE5A7114}" type="datetimeFigureOut">
              <a:rPr lang="en-US"/>
              <a:pPr>
                <a:defRPr/>
              </a:pPr>
              <a:t>9/2/2011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1CEE888-DB62-4873-9496-D0C963E77D15}" type="slidenum">
              <a:rPr lang="en-US"/>
              <a:pPr>
                <a:defRPr/>
              </a:pPr>
              <a:t>‹#›</a:t>
            </a:fld>
            <a:endParaRPr lang="en-US"/>
          </a:p>
        </p:txBody>
      </p:sp>
    </p:spTree>
    <p:extLst>
      <p:ext uri="{BB962C8B-B14F-4D97-AF65-F5344CB8AC3E}">
        <p14:creationId xmlns:p14="http://schemas.microsoft.com/office/powerpoint/2010/main" val="319887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DCE514E-A333-48CE-ADBD-2A746669790F}" type="datetimeFigureOut">
              <a:rPr lang="en-US"/>
              <a:pPr>
                <a:defRPr/>
              </a:pPr>
              <a:t>9/2/2011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B7506A9-44E1-4D45-B5CC-A6E1066A4ADB}" type="slidenum">
              <a:rPr lang="en-US"/>
              <a:pPr>
                <a:defRPr/>
              </a:pPr>
              <a:t>‹#›</a:t>
            </a:fld>
            <a:endParaRPr lang="en-US"/>
          </a:p>
        </p:txBody>
      </p:sp>
    </p:spTree>
    <p:extLst>
      <p:ext uri="{BB962C8B-B14F-4D97-AF65-F5344CB8AC3E}">
        <p14:creationId xmlns:p14="http://schemas.microsoft.com/office/powerpoint/2010/main" val="1886140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B4E36D0-1195-4D7C-A9E4-B41036F318E7}" type="datetimeFigureOut">
              <a:rPr lang="en-US"/>
              <a:pPr>
                <a:defRPr/>
              </a:pPr>
              <a:t>9/2/2011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D619F1E-ABBD-46DC-832A-09CF59BFEAED}" type="slidenum">
              <a:rPr lang="en-US"/>
              <a:pPr>
                <a:defRPr/>
              </a:pPr>
              <a:t>‹#›</a:t>
            </a:fld>
            <a:endParaRPr lang="en-US"/>
          </a:p>
        </p:txBody>
      </p:sp>
    </p:spTree>
    <p:extLst>
      <p:ext uri="{BB962C8B-B14F-4D97-AF65-F5344CB8AC3E}">
        <p14:creationId xmlns:p14="http://schemas.microsoft.com/office/powerpoint/2010/main" val="3765044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C7CB432-A7C2-48A7-80E4-9E7A1B708BEB}" type="datetimeFigureOut">
              <a:rPr lang="en-US"/>
              <a:pPr>
                <a:defRPr/>
              </a:pPr>
              <a:t>9/2/2011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1D31D00-7625-4BBE-A60B-A05FE7DF9F42}" type="slidenum">
              <a:rPr lang="en-US"/>
              <a:pPr>
                <a:defRPr/>
              </a:pPr>
              <a:t>‹#›</a:t>
            </a:fld>
            <a:endParaRPr lang="en-US"/>
          </a:p>
        </p:txBody>
      </p:sp>
    </p:spTree>
    <p:extLst>
      <p:ext uri="{BB962C8B-B14F-4D97-AF65-F5344CB8AC3E}">
        <p14:creationId xmlns:p14="http://schemas.microsoft.com/office/powerpoint/2010/main" val="330870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3ED7E08-3B10-44D1-ACA1-128D3F2F9BB8}" type="datetimeFigureOut">
              <a:rPr lang="en-US"/>
              <a:pPr>
                <a:defRPr/>
              </a:pPr>
              <a:t>9/2/2011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03F5FF9-4378-4732-BA19-994D21E71A08}" type="slidenum">
              <a:rPr lang="en-US"/>
              <a:pPr>
                <a:defRPr/>
              </a:pPr>
              <a:t>‹#›</a:t>
            </a:fld>
            <a:endParaRPr lang="en-US"/>
          </a:p>
        </p:txBody>
      </p:sp>
    </p:spTree>
    <p:extLst>
      <p:ext uri="{BB962C8B-B14F-4D97-AF65-F5344CB8AC3E}">
        <p14:creationId xmlns:p14="http://schemas.microsoft.com/office/powerpoint/2010/main" val="331886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ECAF844-36D4-4A76-B49B-2E38CAE8811E}" type="datetimeFigureOut">
              <a:rPr lang="en-US"/>
              <a:pPr>
                <a:defRPr/>
              </a:pPr>
              <a:t>9/2/2011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4F26ADC-2706-44F2-9C18-E35B63D4281C}" type="slidenum">
              <a:rPr lang="en-US"/>
              <a:pPr>
                <a:defRPr/>
              </a:pPr>
              <a:t>‹#›</a:t>
            </a:fld>
            <a:endParaRPr lang="en-US"/>
          </a:p>
        </p:txBody>
      </p:sp>
    </p:spTree>
    <p:extLst>
      <p:ext uri="{BB962C8B-B14F-4D97-AF65-F5344CB8AC3E}">
        <p14:creationId xmlns:p14="http://schemas.microsoft.com/office/powerpoint/2010/main" val="2030231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DDBF275-3076-424C-9FFE-F2A8D6578D31}" type="datetimeFigureOut">
              <a:rPr lang="en-US"/>
              <a:pPr>
                <a:defRPr/>
              </a:pPr>
              <a:t>9/2/2011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5559893-7B2C-41B3-AE44-FC1DFBA35618}" type="slidenum">
              <a:rPr lang="en-US"/>
              <a:pPr>
                <a:defRPr/>
              </a:pPr>
              <a:t>‹#›</a:t>
            </a:fld>
            <a:endParaRPr lang="en-US"/>
          </a:p>
        </p:txBody>
      </p:sp>
    </p:spTree>
    <p:extLst>
      <p:ext uri="{BB962C8B-B14F-4D97-AF65-F5344CB8AC3E}">
        <p14:creationId xmlns:p14="http://schemas.microsoft.com/office/powerpoint/2010/main" val="2845972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8C47C7C-7885-4835-BBB3-965210CE2654}" type="datetimeFigureOut">
              <a:rPr lang="en-US"/>
              <a:pPr>
                <a:defRPr/>
              </a:pPr>
              <a:t>9/2/2011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28031AB-03A0-4517-B885-0D137528D50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8" Type="http://schemas.openxmlformats.org/officeDocument/2006/relationships/image" Target="../media/image30.jpeg"/><Relationship Id="rId3" Type="http://schemas.openxmlformats.org/officeDocument/2006/relationships/image" Target="../media/image28.jpeg"/><Relationship Id="rId7" Type="http://schemas.openxmlformats.org/officeDocument/2006/relationships/image" Target="../media/image29.jpe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3.jpeg"/><Relationship Id="rId5" Type="http://schemas.openxmlformats.org/officeDocument/2006/relationships/image" Target="../media/image12.png"/><Relationship Id="rId4" Type="http://schemas.openxmlformats.org/officeDocument/2006/relationships/image" Target="../media/image10.png"/><Relationship Id="rId9" Type="http://schemas.openxmlformats.org/officeDocument/2006/relationships/image" Target="../media/image9.png"/></Relationships>
</file>

<file path=ppt/slides/_rels/slide1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 Id="rId9" Type="http://schemas.openxmlformats.org/officeDocument/2006/relationships/image" Target="../media/image13.jpeg"/></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5.jpeg"/><Relationship Id="rId7" Type="http://schemas.openxmlformats.org/officeDocument/2006/relationships/image" Target="../media/image17.jpe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6.jpeg"/><Relationship Id="rId5" Type="http://schemas.openxmlformats.org/officeDocument/2006/relationships/image" Target="../media/image12.png"/><Relationship Id="rId4" Type="http://schemas.openxmlformats.org/officeDocument/2006/relationships/image" Target="../media/image10.png"/><Relationship Id="rId9" Type="http://schemas.openxmlformats.org/officeDocument/2006/relationships/image" Target="../media/image9.png"/></Relationships>
</file>

<file path=ppt/slides/_rels/slide7.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image" Target="../media/image19.jpeg"/><Relationship Id="rId7" Type="http://schemas.openxmlformats.org/officeDocument/2006/relationships/image" Target="../media/image20.jpe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7.jpeg"/><Relationship Id="rId5" Type="http://schemas.openxmlformats.org/officeDocument/2006/relationships/image" Target="../media/image12.png"/><Relationship Id="rId4" Type="http://schemas.openxmlformats.org/officeDocument/2006/relationships/image" Target="../media/image10.png"/><Relationship Id="rId9" Type="http://schemas.openxmlformats.org/officeDocument/2006/relationships/image" Target="../media/image9.png"/></Relationships>
</file>

<file path=ppt/slides/_rels/slide8.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22.jpeg"/><Relationship Id="rId7"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23.jpeg"/><Relationship Id="rId5" Type="http://schemas.openxmlformats.org/officeDocument/2006/relationships/image" Target="../media/image12.png"/><Relationship Id="rId4" Type="http://schemas.openxmlformats.org/officeDocument/2006/relationships/image" Target="../media/image10.png"/><Relationship Id="rId9" Type="http://schemas.openxmlformats.org/officeDocument/2006/relationships/image" Target="../media/image9.png"/></Relationships>
</file>

<file path=ppt/slides/_rels/slide9.xml.rels><?xml version="1.0" encoding="UTF-8" standalone="yes"?>
<Relationships xmlns="http://schemas.openxmlformats.org/package/2006/relationships"><Relationship Id="rId8" Type="http://schemas.openxmlformats.org/officeDocument/2006/relationships/image" Target="../media/image27.jpeg"/><Relationship Id="rId3" Type="http://schemas.openxmlformats.org/officeDocument/2006/relationships/image" Target="../media/image24.jpeg"/><Relationship Id="rId7" Type="http://schemas.openxmlformats.org/officeDocument/2006/relationships/image" Target="../media/image26.jpe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25.jpeg"/><Relationship Id="rId5" Type="http://schemas.openxmlformats.org/officeDocument/2006/relationships/image" Target="../media/image12.png"/><Relationship Id="rId4" Type="http://schemas.openxmlformats.org/officeDocument/2006/relationships/image" Target="../media/image10.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1730" y="2276872"/>
            <a:ext cx="7774633" cy="1296144"/>
          </a:xfrm>
          <a:solidFill>
            <a:srgbClr val="00B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en-GB" sz="5400" dirty="0" err="1" smtClean="0">
                <a:solidFill>
                  <a:schemeClr val="bg1"/>
                </a:solidFill>
              </a:rPr>
              <a:t>Información</a:t>
            </a:r>
            <a:r>
              <a:rPr lang="en-GB" sz="5400" dirty="0" smtClean="0">
                <a:solidFill>
                  <a:schemeClr val="bg1"/>
                </a:solidFill>
              </a:rPr>
              <a:t> </a:t>
            </a:r>
            <a:r>
              <a:rPr lang="en-GB" sz="5400" dirty="0" err="1" smtClean="0">
                <a:solidFill>
                  <a:schemeClr val="bg1"/>
                </a:solidFill>
              </a:rPr>
              <a:t>sobre</a:t>
            </a:r>
            <a:r>
              <a:rPr lang="en-GB" sz="5400" dirty="0" smtClean="0">
                <a:solidFill>
                  <a:schemeClr val="bg1"/>
                </a:solidFill>
              </a:rPr>
              <a:t> </a:t>
            </a:r>
            <a:r>
              <a:rPr lang="en-GB" sz="5400" dirty="0" err="1" smtClean="0">
                <a:solidFill>
                  <a:schemeClr val="bg1"/>
                </a:solidFill>
              </a:rPr>
              <a:t>países</a:t>
            </a:r>
            <a:endParaRPr lang="en-GB" sz="5400" dirty="0">
              <a:solidFill>
                <a:schemeClr val="bg1"/>
              </a:solidFill>
            </a:endParaRPr>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9912" y="118314"/>
            <a:ext cx="1975873" cy="123128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Bolivia_bandera.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9552" y="836771"/>
            <a:ext cx="1917636" cy="1310317"/>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Peru_bandera.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922468" y="867335"/>
            <a:ext cx="1726292" cy="118136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bandera-de-espana.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69898" y="4206915"/>
            <a:ext cx="1747088" cy="1310317"/>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SaharaOccidental_bandera.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491880" y="5009173"/>
            <a:ext cx="1998099" cy="133206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9" descr="ReinoUnido_bandera.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6721813" y="4269311"/>
            <a:ext cx="2179702" cy="124792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9566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3" descr="ReinoUnido_mapa.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71875" y="2071688"/>
            <a:ext cx="2089150"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TextBox 3"/>
          <p:cNvSpPr txBox="1">
            <a:spLocks noChangeArrowheads="1"/>
          </p:cNvSpPr>
          <p:nvPr/>
        </p:nvSpPr>
        <p:spPr bwMode="auto">
          <a:xfrm>
            <a:off x="3571875" y="142875"/>
            <a:ext cx="20716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Continente</a:t>
            </a:r>
            <a:endParaRPr lang="en-US" sz="2400" b="1">
              <a:latin typeface="Calibri" pitchFamily="34" charset="0"/>
            </a:endParaRPr>
          </a:p>
        </p:txBody>
      </p:sp>
      <p:sp>
        <p:nvSpPr>
          <p:cNvPr id="9220" name="TextBox 4"/>
          <p:cNvSpPr txBox="1">
            <a:spLocks noChangeArrowheads="1"/>
          </p:cNvSpPr>
          <p:nvPr/>
        </p:nvSpPr>
        <p:spPr bwMode="auto">
          <a:xfrm>
            <a:off x="4572000" y="4429125"/>
            <a:ext cx="20716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Capital</a:t>
            </a:r>
            <a:endParaRPr lang="en-US" sz="2400" b="1">
              <a:latin typeface="Calibri" pitchFamily="34" charset="0"/>
            </a:endParaRPr>
          </a:p>
        </p:txBody>
      </p:sp>
      <p:sp>
        <p:nvSpPr>
          <p:cNvPr id="9221" name="TextBox 5"/>
          <p:cNvSpPr txBox="1">
            <a:spLocks noChangeArrowheads="1"/>
          </p:cNvSpPr>
          <p:nvPr/>
        </p:nvSpPr>
        <p:spPr bwMode="auto">
          <a:xfrm>
            <a:off x="1571625" y="5572125"/>
            <a:ext cx="20716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Población</a:t>
            </a:r>
            <a:endParaRPr lang="en-US" sz="2400" b="1">
              <a:latin typeface="Calibri" pitchFamily="34" charset="0"/>
            </a:endParaRPr>
          </a:p>
        </p:txBody>
      </p:sp>
      <p:sp>
        <p:nvSpPr>
          <p:cNvPr id="9222" name="TextBox 6"/>
          <p:cNvSpPr txBox="1">
            <a:spLocks noChangeArrowheads="1"/>
          </p:cNvSpPr>
          <p:nvPr/>
        </p:nvSpPr>
        <p:spPr bwMode="auto">
          <a:xfrm>
            <a:off x="6500813" y="5357813"/>
            <a:ext cx="20716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Moneda</a:t>
            </a:r>
            <a:endParaRPr lang="en-US" sz="2400" b="1">
              <a:latin typeface="Calibri" pitchFamily="34" charset="0"/>
            </a:endParaRPr>
          </a:p>
        </p:txBody>
      </p:sp>
      <p:sp>
        <p:nvSpPr>
          <p:cNvPr id="9223" name="TextBox 7"/>
          <p:cNvSpPr txBox="1">
            <a:spLocks noChangeArrowheads="1"/>
          </p:cNvSpPr>
          <p:nvPr/>
        </p:nvSpPr>
        <p:spPr bwMode="auto">
          <a:xfrm>
            <a:off x="6500813" y="3000375"/>
            <a:ext cx="207168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Expectativa de vida</a:t>
            </a:r>
            <a:endParaRPr lang="en-US" sz="2400" b="1">
              <a:latin typeface="Calibri" pitchFamily="34" charset="0"/>
            </a:endParaRPr>
          </a:p>
        </p:txBody>
      </p:sp>
      <p:sp>
        <p:nvSpPr>
          <p:cNvPr id="9224" name="TextBox 8"/>
          <p:cNvSpPr txBox="1">
            <a:spLocks noChangeArrowheads="1"/>
          </p:cNvSpPr>
          <p:nvPr/>
        </p:nvSpPr>
        <p:spPr bwMode="auto">
          <a:xfrm>
            <a:off x="571500" y="2500313"/>
            <a:ext cx="20716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Idiomas</a:t>
            </a:r>
            <a:endParaRPr lang="en-US" sz="2400" b="1">
              <a:latin typeface="Calibri" pitchFamily="34" charset="0"/>
            </a:endParaRPr>
          </a:p>
        </p:txBody>
      </p:sp>
      <p:pic>
        <p:nvPicPr>
          <p:cNvPr id="9225" name="Picture 11" descr="bulle5.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85750" y="3000375"/>
            <a:ext cx="2584450" cy="192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6" name="Picture 6"/>
          <p:cNvPicPr>
            <a:picLocks noChangeAspect="1" noChangeArrowheads="1"/>
          </p:cNvPicPr>
          <p:nvPr/>
        </p:nvPicPr>
        <p:blipFill>
          <a:blip r:embed="rId5">
            <a:clrChange>
              <a:clrFrom>
                <a:srgbClr val="F5FFFF"/>
              </a:clrFrom>
              <a:clrTo>
                <a:srgbClr val="F5FFFF">
                  <a:alpha val="0"/>
                </a:srgbClr>
              </a:clrTo>
            </a:clrChange>
            <a:extLst>
              <a:ext uri="{28A0092B-C50C-407E-A947-70E740481C1C}">
                <a14:useLocalDpi xmlns:a14="http://schemas.microsoft.com/office/drawing/2010/main" val="0"/>
              </a:ext>
            </a:extLst>
          </a:blip>
          <a:srcRect/>
          <a:stretch>
            <a:fillRect/>
          </a:stretch>
        </p:blipFill>
        <p:spPr bwMode="auto">
          <a:xfrm>
            <a:off x="571500" y="5072063"/>
            <a:ext cx="13779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7" name="TextBox 3"/>
          <p:cNvSpPr txBox="1">
            <a:spLocks noChangeArrowheads="1"/>
          </p:cNvSpPr>
          <p:nvPr/>
        </p:nvSpPr>
        <p:spPr bwMode="auto">
          <a:xfrm>
            <a:off x="571500" y="109538"/>
            <a:ext cx="20716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Bandera</a:t>
            </a:r>
            <a:endParaRPr lang="en-US" sz="2400" b="1">
              <a:latin typeface="Calibri" pitchFamily="34" charset="0"/>
            </a:endParaRPr>
          </a:p>
        </p:txBody>
      </p:sp>
      <p:sp>
        <p:nvSpPr>
          <p:cNvPr id="9228" name="TextBox 3"/>
          <p:cNvSpPr txBox="1">
            <a:spLocks noChangeArrowheads="1"/>
          </p:cNvSpPr>
          <p:nvPr/>
        </p:nvSpPr>
        <p:spPr bwMode="auto">
          <a:xfrm>
            <a:off x="6286500" y="785813"/>
            <a:ext cx="25717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81 años / 76 años</a:t>
            </a:r>
            <a:endParaRPr lang="en-US" sz="2400" b="1">
              <a:latin typeface="Calibri" pitchFamily="34" charset="0"/>
            </a:endParaRPr>
          </a:p>
        </p:txBody>
      </p:sp>
      <p:sp>
        <p:nvSpPr>
          <p:cNvPr id="17" name="TextBox 8"/>
          <p:cNvSpPr txBox="1">
            <a:spLocks noChangeArrowheads="1"/>
          </p:cNvSpPr>
          <p:nvPr/>
        </p:nvSpPr>
        <p:spPr bwMode="auto">
          <a:xfrm>
            <a:off x="571500" y="3357563"/>
            <a:ext cx="2071688" cy="461962"/>
          </a:xfrm>
          <a:prstGeom prst="rect">
            <a:avLst/>
          </a:prstGeom>
          <a:noFill/>
          <a:ln w="9525">
            <a:noFill/>
            <a:miter lim="800000"/>
            <a:headEnd/>
            <a:tailEnd/>
          </a:ln>
        </p:spPr>
        <p:txBody>
          <a:bodyPr>
            <a:spAutoFit/>
          </a:bodyPr>
          <a:lstStyle/>
          <a:p>
            <a:pPr algn="ctr" fontAlgn="auto">
              <a:spcBef>
                <a:spcPts val="0"/>
              </a:spcBef>
              <a:spcAft>
                <a:spcPts val="0"/>
              </a:spcAft>
              <a:defRPr/>
            </a:pPr>
            <a:r>
              <a:rPr lang="en-GB" sz="2400" b="1" dirty="0" err="1">
                <a:latin typeface="+mn-lt"/>
              </a:rPr>
              <a:t>Inglés</a:t>
            </a:r>
            <a:endParaRPr lang="en-US" sz="2400" b="1" dirty="0">
              <a:latin typeface="+mn-lt"/>
            </a:endParaRPr>
          </a:p>
        </p:txBody>
      </p:sp>
      <p:sp>
        <p:nvSpPr>
          <p:cNvPr id="9230" name="TextBox 5"/>
          <p:cNvSpPr txBox="1">
            <a:spLocks noChangeArrowheads="1"/>
          </p:cNvSpPr>
          <p:nvPr/>
        </p:nvSpPr>
        <p:spPr bwMode="auto">
          <a:xfrm>
            <a:off x="500063" y="6000750"/>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61,000,000 (sesenta y un millones de habitantes)</a:t>
            </a:r>
            <a:endParaRPr lang="en-US" sz="2400" b="1">
              <a:latin typeface="Calibri" pitchFamily="34" charset="0"/>
            </a:endParaRPr>
          </a:p>
        </p:txBody>
      </p:sp>
      <p:pic>
        <p:nvPicPr>
          <p:cNvPr id="9231" name="Picture 19" descr="Europa.JP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429000" y="571500"/>
            <a:ext cx="2528888" cy="143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2" name="Picture 21" descr="ReinoUnido_bandera.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85750" y="571500"/>
            <a:ext cx="2617788"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3" name="Picture 24" descr="pound_coin.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6929438" y="4071938"/>
            <a:ext cx="1285875"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4" name="Picture 7"/>
          <p:cNvPicPr>
            <a:picLocks noChangeAspect="1" noChangeArrowheads="1"/>
          </p:cNvPicPr>
          <p:nvPr/>
        </p:nvPicPr>
        <p:blipFill>
          <a:blip r:embed="rId9">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15125" y="1214438"/>
            <a:ext cx="1690688" cy="177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31561090"/>
              </p:ext>
            </p:extLst>
          </p:nvPr>
        </p:nvGraphicFramePr>
        <p:xfrm>
          <a:off x="357188" y="500063"/>
          <a:ext cx="8429625" cy="6264276"/>
        </p:xfrm>
        <a:graphic>
          <a:graphicData uri="http://schemas.openxmlformats.org/drawingml/2006/table">
            <a:tbl>
              <a:tblPr firstRow="1" bandRow="1">
                <a:tableStyleId>{5940675A-B579-460E-94D1-54222C63F5DA}</a:tableStyleId>
              </a:tblPr>
              <a:tblGrid>
                <a:gridCol w="1053703"/>
                <a:gridCol w="1053703"/>
                <a:gridCol w="1053703"/>
                <a:gridCol w="1053703"/>
                <a:gridCol w="785810"/>
                <a:gridCol w="857250"/>
                <a:gridCol w="1518050"/>
                <a:gridCol w="1053703"/>
              </a:tblGrid>
              <a:tr h="696647">
                <a:tc>
                  <a:txBody>
                    <a:bodyPr/>
                    <a:lstStyle/>
                    <a:p>
                      <a:pPr algn="ctr"/>
                      <a:r>
                        <a:rPr lang="en-GB" sz="1800" b="1" dirty="0" smtClean="0"/>
                        <a:t>País</a:t>
                      </a:r>
                      <a:endParaRPr lang="en-US" sz="1800" b="1" dirty="0"/>
                    </a:p>
                  </a:txBody>
                  <a:tcPr marL="91439" marR="91439" marT="45725" marB="45725" anchor="ctr"/>
                </a:tc>
                <a:tc>
                  <a:txBody>
                    <a:bodyPr/>
                    <a:lstStyle/>
                    <a:p>
                      <a:pPr algn="ctr"/>
                      <a:r>
                        <a:rPr lang="en-GB" sz="1400" b="1" dirty="0" err="1" smtClean="0"/>
                        <a:t>Continente</a:t>
                      </a:r>
                      <a:endParaRPr lang="en-US" sz="1400" b="1" dirty="0"/>
                    </a:p>
                  </a:txBody>
                  <a:tcPr marL="91439" marR="91439" marT="45725" marB="45725" anchor="ctr"/>
                </a:tc>
                <a:tc>
                  <a:txBody>
                    <a:bodyPr/>
                    <a:lstStyle/>
                    <a:p>
                      <a:pPr algn="ctr"/>
                      <a:r>
                        <a:rPr lang="en-GB" sz="1800" b="1" dirty="0" smtClean="0"/>
                        <a:t>Capital</a:t>
                      </a:r>
                      <a:endParaRPr lang="en-US" sz="1800" b="1" dirty="0"/>
                    </a:p>
                  </a:txBody>
                  <a:tcPr marL="91439" marR="91439" marT="45725" marB="45725"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1" dirty="0" err="1" smtClean="0"/>
                        <a:t>Población</a:t>
                      </a:r>
                      <a:endParaRPr lang="en-US" sz="1600" b="1" dirty="0" smtClean="0"/>
                    </a:p>
                    <a:p>
                      <a:pPr algn="ctr"/>
                      <a:endParaRPr lang="en-US" sz="1800" b="1" dirty="0"/>
                    </a:p>
                  </a:txBody>
                  <a:tcPr marL="91439" marR="91439" marT="45725" marB="45725" anchor="ctr"/>
                </a:tc>
                <a:tc gridSpan="2">
                  <a:txBody>
                    <a:bodyPr/>
                    <a:lstStyle/>
                    <a:p>
                      <a:pPr algn="ctr"/>
                      <a:r>
                        <a:rPr lang="en-GB" sz="1400" b="1" dirty="0" err="1" smtClean="0"/>
                        <a:t>Expectativa</a:t>
                      </a:r>
                      <a:r>
                        <a:rPr lang="en-GB" sz="1400" b="1" baseline="0" dirty="0" smtClean="0"/>
                        <a:t> de </a:t>
                      </a:r>
                      <a:r>
                        <a:rPr lang="en-GB" sz="1400" b="1" baseline="0" dirty="0" err="1" smtClean="0"/>
                        <a:t>vida</a:t>
                      </a:r>
                      <a:r>
                        <a:rPr lang="en-GB" sz="1400" b="1" baseline="0" dirty="0" smtClean="0"/>
                        <a:t/>
                      </a:r>
                      <a:br>
                        <a:rPr lang="en-GB" sz="1400" b="1" baseline="0" dirty="0" smtClean="0"/>
                      </a:br>
                      <a:r>
                        <a:rPr lang="en-GB" sz="1400" b="1" baseline="0" dirty="0" smtClean="0"/>
                        <a:t>Hombres / </a:t>
                      </a:r>
                      <a:r>
                        <a:rPr lang="en-GB" sz="1400" b="1" baseline="0" dirty="0" err="1" smtClean="0"/>
                        <a:t>Mujeres</a:t>
                      </a:r>
                      <a:endParaRPr lang="en-US" sz="1400" b="1" dirty="0"/>
                    </a:p>
                  </a:txBody>
                  <a:tcPr marL="91439" marR="91439" marT="45725" marB="45725" anchor="ctr"/>
                </a:tc>
                <a:tc hMerge="1">
                  <a:txBody>
                    <a:bodyPr/>
                    <a:lstStyle/>
                    <a:p>
                      <a:pPr algn="ctr"/>
                      <a:endParaRPr lang="en-US" dirty="0"/>
                    </a:p>
                  </a:txBody>
                  <a:tcPr anchor="ctr"/>
                </a:tc>
                <a:tc>
                  <a:txBody>
                    <a:bodyPr/>
                    <a:lstStyle/>
                    <a:p>
                      <a:pPr algn="ctr"/>
                      <a:r>
                        <a:rPr lang="en-GB" sz="1800" b="1" dirty="0" err="1" smtClean="0"/>
                        <a:t>Idiomas</a:t>
                      </a:r>
                      <a:endParaRPr lang="en-US" sz="1800" b="1" dirty="0"/>
                    </a:p>
                  </a:txBody>
                  <a:tcPr marL="91439" marR="91439" marT="45725" marB="45725" anchor="ctr"/>
                </a:tc>
                <a:tc>
                  <a:txBody>
                    <a:bodyPr/>
                    <a:lstStyle/>
                    <a:p>
                      <a:pPr algn="ctr"/>
                      <a:r>
                        <a:rPr lang="en-GB" sz="1800" b="1" dirty="0" err="1" smtClean="0"/>
                        <a:t>Moneda</a:t>
                      </a:r>
                      <a:endParaRPr lang="en-US" sz="1800" b="1" dirty="0"/>
                    </a:p>
                  </a:txBody>
                  <a:tcPr marL="91439" marR="91439" marT="45725" marB="45725" anchor="ctr"/>
                </a:tc>
              </a:tr>
              <a:tr h="914496">
                <a:tc>
                  <a:txBody>
                    <a:bodyPr/>
                    <a:lstStyle/>
                    <a:p>
                      <a:pPr algn="ctr"/>
                      <a:r>
                        <a:rPr lang="en-GB" sz="1800" dirty="0" smtClean="0"/>
                        <a:t>Andorra</a:t>
                      </a:r>
                      <a:endParaRPr lang="en-US" sz="1800" dirty="0"/>
                    </a:p>
                  </a:txBody>
                  <a:tcPr marL="91439" marR="91439" marT="45725" marB="45725"/>
                </a:tc>
                <a:tc>
                  <a:txBody>
                    <a:bodyPr/>
                    <a:lstStyle/>
                    <a:p>
                      <a:pPr algn="ctr"/>
                      <a:r>
                        <a:rPr lang="en-GB" sz="1800" dirty="0" err="1" smtClean="0"/>
                        <a:t>Europa</a:t>
                      </a:r>
                      <a:endParaRPr lang="en-US" sz="1800" dirty="0"/>
                    </a:p>
                  </a:txBody>
                  <a:tcPr marL="91439" marR="91439" marT="45725" marB="45725" anchor="ctr"/>
                </a:tc>
                <a:tc>
                  <a:txBody>
                    <a:bodyPr/>
                    <a:lstStyle/>
                    <a:p>
                      <a:pPr algn="ctr"/>
                      <a:r>
                        <a:rPr lang="en-GB" sz="1800" dirty="0" smtClean="0"/>
                        <a:t>Andorra La</a:t>
                      </a:r>
                      <a:r>
                        <a:rPr lang="en-GB" sz="1800" baseline="0" dirty="0" smtClean="0"/>
                        <a:t> </a:t>
                      </a:r>
                      <a:r>
                        <a:rPr lang="en-GB" sz="1800" baseline="0" dirty="0" err="1" smtClean="0"/>
                        <a:t>Vella</a:t>
                      </a:r>
                      <a:endParaRPr lang="en-US" sz="1800" dirty="0"/>
                    </a:p>
                  </a:txBody>
                  <a:tcPr marL="91439" marR="91439" marT="45725" marB="45725" anchor="ctr"/>
                </a:tc>
                <a:tc>
                  <a:txBody>
                    <a:bodyPr/>
                    <a:lstStyle/>
                    <a:p>
                      <a:pPr algn="ctr"/>
                      <a:r>
                        <a:rPr lang="en-GB" sz="1800" dirty="0" smtClean="0"/>
                        <a:t>82,000</a:t>
                      </a:r>
                      <a:endParaRPr lang="en-US" sz="1800" dirty="0"/>
                    </a:p>
                  </a:txBody>
                  <a:tcPr marL="91439" marR="91439" marT="45725" marB="45725" anchor="ctr"/>
                </a:tc>
                <a:tc>
                  <a:txBody>
                    <a:bodyPr/>
                    <a:lstStyle/>
                    <a:p>
                      <a:pPr algn="ctr"/>
                      <a:r>
                        <a:rPr lang="en-GB" sz="1800" dirty="0" smtClean="0"/>
                        <a:t>81</a:t>
                      </a:r>
                      <a:endParaRPr lang="en-US" sz="1800" dirty="0"/>
                    </a:p>
                  </a:txBody>
                  <a:tcPr marL="91439" marR="91439" marT="45725" marB="45725" anchor="ctr"/>
                </a:tc>
                <a:tc>
                  <a:txBody>
                    <a:bodyPr/>
                    <a:lstStyle/>
                    <a:p>
                      <a:pPr algn="ctr"/>
                      <a:r>
                        <a:rPr lang="en-GB" sz="1800" dirty="0" smtClean="0"/>
                        <a:t>87</a:t>
                      </a:r>
                      <a:endParaRPr lang="en-US" sz="1800" dirty="0"/>
                    </a:p>
                  </a:txBody>
                  <a:tcPr marL="91439" marR="91439" marT="45725" marB="45725" anchor="ctr"/>
                </a:tc>
                <a:tc>
                  <a:txBody>
                    <a:bodyPr/>
                    <a:lstStyle/>
                    <a:p>
                      <a:pPr algn="ctr"/>
                      <a:r>
                        <a:rPr lang="en-GB" sz="1800" dirty="0" err="1" smtClean="0"/>
                        <a:t>catalán</a:t>
                      </a:r>
                      <a:r>
                        <a:rPr lang="en-GB" sz="1800" dirty="0" smtClean="0"/>
                        <a:t>, </a:t>
                      </a:r>
                      <a:r>
                        <a:rPr lang="en-GB" sz="1800" dirty="0" err="1" smtClean="0"/>
                        <a:t>español</a:t>
                      </a:r>
                      <a:r>
                        <a:rPr lang="en-GB" sz="1800" dirty="0" smtClean="0"/>
                        <a:t>, </a:t>
                      </a:r>
                      <a:r>
                        <a:rPr lang="en-GB" sz="1800" dirty="0" err="1" smtClean="0"/>
                        <a:t>francés</a:t>
                      </a:r>
                      <a:endParaRPr lang="en-US" sz="1800" dirty="0"/>
                    </a:p>
                  </a:txBody>
                  <a:tcPr marL="91439" marR="91439" marT="45725" marB="45725" anchor="ctr"/>
                </a:tc>
                <a:tc>
                  <a:txBody>
                    <a:bodyPr/>
                    <a:lstStyle/>
                    <a:p>
                      <a:pPr algn="ctr"/>
                      <a:r>
                        <a:rPr lang="en-GB" sz="1800" dirty="0" smtClean="0"/>
                        <a:t>Euro</a:t>
                      </a:r>
                      <a:endParaRPr lang="en-US" sz="1800" dirty="0"/>
                    </a:p>
                  </a:txBody>
                  <a:tcPr marL="91439" marR="91439" marT="45725" marB="45725" anchor="ctr"/>
                </a:tc>
              </a:tr>
              <a:tr h="912834">
                <a:tc>
                  <a:txBody>
                    <a:bodyPr/>
                    <a:lstStyle/>
                    <a:p>
                      <a:pPr algn="ctr"/>
                      <a:r>
                        <a:rPr lang="en-GB" sz="1800" dirty="0" smtClean="0"/>
                        <a:t>Bolivia</a:t>
                      </a:r>
                      <a:endParaRPr lang="en-US" sz="1800" dirty="0"/>
                    </a:p>
                  </a:txBody>
                  <a:tcPr marL="91439" marR="91439" marT="45725" marB="45725"/>
                </a:tc>
                <a:tc>
                  <a:txBody>
                    <a:bodyPr/>
                    <a:lstStyle/>
                    <a:p>
                      <a:pPr algn="ctr"/>
                      <a:r>
                        <a:rPr lang="en-GB" sz="1400" dirty="0" err="1" smtClean="0"/>
                        <a:t>Sudamérica</a:t>
                      </a:r>
                      <a:endParaRPr lang="en-US" sz="1400" dirty="0"/>
                    </a:p>
                  </a:txBody>
                  <a:tcPr marL="91439" marR="91439" marT="45725" marB="45725" anchor="ctr"/>
                </a:tc>
                <a:tc>
                  <a:txBody>
                    <a:bodyPr/>
                    <a:lstStyle/>
                    <a:p>
                      <a:pPr algn="ctr"/>
                      <a:r>
                        <a:rPr lang="en-GB" sz="1800" dirty="0" smtClean="0"/>
                        <a:t>La Paz</a:t>
                      </a:r>
                      <a:endParaRPr lang="en-US" sz="1800" dirty="0"/>
                    </a:p>
                  </a:txBody>
                  <a:tcPr marL="91439" marR="91439" marT="45725" marB="45725" anchor="ctr"/>
                </a:tc>
                <a:tc>
                  <a:txBody>
                    <a:bodyPr/>
                    <a:lstStyle/>
                    <a:p>
                      <a:pPr algn="ctr"/>
                      <a:r>
                        <a:rPr lang="en-GB" sz="1600" dirty="0" smtClean="0"/>
                        <a:t>9,248,000</a:t>
                      </a:r>
                      <a:endParaRPr lang="en-US" sz="1600" dirty="0"/>
                    </a:p>
                  </a:txBody>
                  <a:tcPr marL="91439" marR="91439" marT="45725" marB="45725" anchor="ctr"/>
                </a:tc>
                <a:tc>
                  <a:txBody>
                    <a:bodyPr/>
                    <a:lstStyle/>
                    <a:p>
                      <a:pPr algn="ctr"/>
                      <a:r>
                        <a:rPr lang="en-GB" sz="1800" dirty="0" smtClean="0"/>
                        <a:t>64</a:t>
                      </a:r>
                      <a:endParaRPr lang="en-US" sz="1800" dirty="0"/>
                    </a:p>
                  </a:txBody>
                  <a:tcPr marL="91439" marR="91439" marT="45725" marB="45725" anchor="ctr"/>
                </a:tc>
                <a:tc>
                  <a:txBody>
                    <a:bodyPr/>
                    <a:lstStyle/>
                    <a:p>
                      <a:pPr algn="ctr"/>
                      <a:r>
                        <a:rPr lang="en-GB" sz="1800" dirty="0" smtClean="0"/>
                        <a:t>69</a:t>
                      </a:r>
                      <a:endParaRPr lang="en-US" sz="1800" dirty="0"/>
                    </a:p>
                  </a:txBody>
                  <a:tcPr marL="91439" marR="91439" marT="45725" marB="45725"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err="1" smtClean="0"/>
                        <a:t>español</a:t>
                      </a:r>
                      <a:r>
                        <a:rPr lang="en-GB" sz="1600" dirty="0" smtClean="0"/>
                        <a:t/>
                      </a:r>
                      <a:br>
                        <a:rPr lang="en-GB" sz="1600" dirty="0" smtClean="0"/>
                      </a:br>
                      <a:r>
                        <a:rPr lang="en-GB" sz="1600" dirty="0" err="1" smtClean="0"/>
                        <a:t>quechua</a:t>
                      </a:r>
                      <a:r>
                        <a:rPr lang="en-GB" sz="1600" dirty="0" smtClean="0"/>
                        <a:t/>
                      </a:r>
                      <a:br>
                        <a:rPr lang="en-GB" sz="1600" dirty="0" smtClean="0"/>
                      </a:br>
                      <a:r>
                        <a:rPr lang="en-GB" sz="1600" dirty="0" err="1" smtClean="0"/>
                        <a:t>aymara</a:t>
                      </a:r>
                      <a:endParaRPr lang="en-US" sz="1600" dirty="0" smtClean="0"/>
                    </a:p>
                  </a:txBody>
                  <a:tcPr marL="91439" marR="91439" marT="45725" marB="45725" anchor="ctr"/>
                </a:tc>
                <a:tc>
                  <a:txBody>
                    <a:bodyPr/>
                    <a:lstStyle/>
                    <a:p>
                      <a:pPr algn="ctr"/>
                      <a:r>
                        <a:rPr lang="en-GB" sz="1800" dirty="0" smtClean="0"/>
                        <a:t>Boliviano</a:t>
                      </a:r>
                      <a:endParaRPr lang="en-US" sz="1800" dirty="0"/>
                    </a:p>
                  </a:txBody>
                  <a:tcPr marL="91439" marR="91439" marT="45725" marB="45725" anchor="ctr"/>
                </a:tc>
              </a:tr>
              <a:tr h="891728">
                <a:tc>
                  <a:txBody>
                    <a:bodyPr/>
                    <a:lstStyle/>
                    <a:p>
                      <a:pPr algn="ctr"/>
                      <a:r>
                        <a:rPr lang="en-GB" sz="1800" dirty="0" err="1" smtClean="0"/>
                        <a:t>Perú</a:t>
                      </a:r>
                      <a:endParaRPr lang="en-US" sz="1800" dirty="0"/>
                    </a:p>
                  </a:txBody>
                  <a:tcPr marL="91439" marR="91439" marT="45725" marB="45725"/>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err="1" smtClean="0"/>
                        <a:t>Sudamérica</a:t>
                      </a:r>
                      <a:endParaRPr lang="en-US" sz="1400" dirty="0" smtClean="0"/>
                    </a:p>
                  </a:txBody>
                  <a:tcPr marL="91439" marR="91439" marT="45725" marB="45725" anchor="ctr"/>
                </a:tc>
                <a:tc>
                  <a:txBody>
                    <a:bodyPr/>
                    <a:lstStyle/>
                    <a:p>
                      <a:pPr algn="ctr"/>
                      <a:r>
                        <a:rPr lang="en-GB" sz="1800" dirty="0" smtClean="0"/>
                        <a:t>Lima</a:t>
                      </a:r>
                      <a:endParaRPr lang="en-US" sz="1800" dirty="0"/>
                    </a:p>
                  </a:txBody>
                  <a:tcPr marL="91439" marR="91439" marT="45725" marB="45725" anchor="ctr"/>
                </a:tc>
                <a:tc>
                  <a:txBody>
                    <a:bodyPr/>
                    <a:lstStyle/>
                    <a:p>
                      <a:pPr algn="ctr"/>
                      <a:r>
                        <a:rPr lang="en-GB" sz="1400" dirty="0" smtClean="0"/>
                        <a:t>29,181,000</a:t>
                      </a:r>
                      <a:endParaRPr lang="en-US" sz="1400" dirty="0"/>
                    </a:p>
                  </a:txBody>
                  <a:tcPr marL="91439" marR="91439" marT="45725" marB="45725" anchor="ctr"/>
                </a:tc>
                <a:tc>
                  <a:txBody>
                    <a:bodyPr/>
                    <a:lstStyle/>
                    <a:p>
                      <a:pPr algn="ctr"/>
                      <a:r>
                        <a:rPr lang="en-GB" sz="1800" dirty="0" smtClean="0"/>
                        <a:t>69</a:t>
                      </a:r>
                      <a:endParaRPr lang="en-US" sz="1800" dirty="0"/>
                    </a:p>
                  </a:txBody>
                  <a:tcPr marL="91439" marR="91439" marT="45725" marB="45725" anchor="ctr"/>
                </a:tc>
                <a:tc>
                  <a:txBody>
                    <a:bodyPr/>
                    <a:lstStyle/>
                    <a:p>
                      <a:pPr algn="ctr"/>
                      <a:r>
                        <a:rPr lang="en-GB" sz="1800" dirty="0" smtClean="0"/>
                        <a:t>72</a:t>
                      </a:r>
                      <a:endParaRPr lang="en-US" sz="1800" dirty="0"/>
                    </a:p>
                  </a:txBody>
                  <a:tcPr marL="91439" marR="91439" marT="45725" marB="45725"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err="1" smtClean="0"/>
                        <a:t>español</a:t>
                      </a:r>
                      <a:endParaRPr lang="en-US" sz="1600" dirty="0" smtClean="0"/>
                    </a:p>
                    <a:p>
                      <a:pPr algn="ctr"/>
                      <a:r>
                        <a:rPr lang="en-GB" sz="1600" dirty="0" err="1" smtClean="0"/>
                        <a:t>quechua</a:t>
                      </a:r>
                      <a:r>
                        <a:rPr lang="en-GB" sz="1600" dirty="0" smtClean="0"/>
                        <a:t/>
                      </a:r>
                      <a:br>
                        <a:rPr lang="en-GB" sz="1600" dirty="0" smtClean="0"/>
                      </a:br>
                      <a:r>
                        <a:rPr lang="en-GB" sz="1600" dirty="0" err="1" smtClean="0"/>
                        <a:t>aymara</a:t>
                      </a:r>
                      <a:endParaRPr lang="en-US" sz="1600" dirty="0"/>
                    </a:p>
                  </a:txBody>
                  <a:tcPr marL="91439" marR="91439" marT="45725" marB="45725" anchor="ctr"/>
                </a:tc>
                <a:tc>
                  <a:txBody>
                    <a:bodyPr/>
                    <a:lstStyle/>
                    <a:p>
                      <a:pPr algn="ctr"/>
                      <a:r>
                        <a:rPr lang="en-GB" sz="1800" dirty="0" smtClean="0"/>
                        <a:t>Nuevo sol</a:t>
                      </a:r>
                      <a:endParaRPr lang="en-US" sz="1800" dirty="0"/>
                    </a:p>
                  </a:txBody>
                  <a:tcPr marL="91439" marR="91439" marT="45725" marB="45725" anchor="ctr"/>
                </a:tc>
              </a:tr>
              <a:tr h="997597">
                <a:tc>
                  <a:txBody>
                    <a:bodyPr/>
                    <a:lstStyle/>
                    <a:p>
                      <a:pPr algn="ctr"/>
                      <a:r>
                        <a:rPr lang="en-GB" sz="1800" dirty="0" err="1" smtClean="0"/>
                        <a:t>España</a:t>
                      </a:r>
                      <a:endParaRPr lang="en-US" sz="1800" dirty="0"/>
                    </a:p>
                  </a:txBody>
                  <a:tcPr marL="91439" marR="91439" marT="45725" marB="45725"/>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err="1" smtClean="0"/>
                        <a:t>Europa</a:t>
                      </a:r>
                      <a:endParaRPr lang="en-US" sz="1800" dirty="0" smtClean="0"/>
                    </a:p>
                  </a:txBody>
                  <a:tcPr marL="91439" marR="91439" marT="45725" marB="45725" anchor="ctr"/>
                </a:tc>
                <a:tc>
                  <a:txBody>
                    <a:bodyPr/>
                    <a:lstStyle/>
                    <a:p>
                      <a:pPr algn="ctr"/>
                      <a:r>
                        <a:rPr lang="en-GB" sz="1800" dirty="0" smtClean="0"/>
                        <a:t>Madrid</a:t>
                      </a:r>
                      <a:endParaRPr lang="en-US" sz="1800" dirty="0"/>
                    </a:p>
                  </a:txBody>
                  <a:tcPr marL="91439" marR="91439" marT="45725" marB="45725" anchor="ctr"/>
                </a:tc>
                <a:tc>
                  <a:txBody>
                    <a:bodyPr/>
                    <a:lstStyle/>
                    <a:p>
                      <a:pPr algn="ctr"/>
                      <a:r>
                        <a:rPr lang="en-GB" sz="1400" dirty="0" smtClean="0"/>
                        <a:t>45,000,000</a:t>
                      </a:r>
                      <a:endParaRPr lang="en-US" sz="1400" dirty="0"/>
                    </a:p>
                  </a:txBody>
                  <a:tcPr marL="91439" marR="91439" marT="45725" marB="45725" anchor="ctr"/>
                </a:tc>
                <a:tc>
                  <a:txBody>
                    <a:bodyPr/>
                    <a:lstStyle/>
                    <a:p>
                      <a:pPr algn="ctr"/>
                      <a:r>
                        <a:rPr lang="en-GB" sz="1800" dirty="0" smtClean="0"/>
                        <a:t>79</a:t>
                      </a:r>
                      <a:endParaRPr lang="en-US" sz="1800" dirty="0"/>
                    </a:p>
                  </a:txBody>
                  <a:tcPr marL="91439" marR="91439" marT="45725" marB="45725" anchor="ctr"/>
                </a:tc>
                <a:tc>
                  <a:txBody>
                    <a:bodyPr/>
                    <a:lstStyle/>
                    <a:p>
                      <a:pPr algn="ctr"/>
                      <a:r>
                        <a:rPr lang="en-GB" sz="1800" dirty="0" smtClean="0"/>
                        <a:t>85</a:t>
                      </a:r>
                      <a:endParaRPr lang="en-US" sz="1800" dirty="0"/>
                    </a:p>
                  </a:txBody>
                  <a:tcPr marL="91439" marR="91439" marT="45725" marB="45725" anchor="ctr"/>
                </a:tc>
                <a:tc>
                  <a:txBody>
                    <a:bodyPr/>
                    <a:lstStyle/>
                    <a:p>
                      <a:pPr algn="ctr"/>
                      <a:r>
                        <a:rPr lang="en-GB" sz="1200" dirty="0" err="1" smtClean="0"/>
                        <a:t>español</a:t>
                      </a:r>
                      <a:r>
                        <a:rPr lang="en-GB" sz="1200" baseline="0" dirty="0" smtClean="0"/>
                        <a:t> (</a:t>
                      </a:r>
                      <a:r>
                        <a:rPr lang="en-GB" sz="1200" baseline="0" dirty="0" err="1" smtClean="0">
                          <a:solidFill>
                            <a:schemeClr val="tx1"/>
                          </a:solidFill>
                        </a:rPr>
                        <a:t>caste</a:t>
                      </a:r>
                      <a:r>
                        <a:rPr lang="en-GB" sz="1200" baseline="0" dirty="0" err="1" smtClean="0"/>
                        <a:t>llano</a:t>
                      </a:r>
                      <a:r>
                        <a:rPr lang="en-GB" sz="1200" baseline="0" dirty="0" smtClean="0"/>
                        <a:t>), </a:t>
                      </a:r>
                      <a:r>
                        <a:rPr lang="en-GB" sz="1200" baseline="0" dirty="0" err="1" smtClean="0"/>
                        <a:t>catalán</a:t>
                      </a:r>
                      <a:r>
                        <a:rPr lang="en-GB" sz="1200" baseline="0" dirty="0" smtClean="0"/>
                        <a:t>, </a:t>
                      </a:r>
                      <a:r>
                        <a:rPr lang="en-GB" sz="1200" baseline="0" dirty="0" err="1" smtClean="0"/>
                        <a:t>valenciano</a:t>
                      </a:r>
                      <a:r>
                        <a:rPr lang="en-GB" sz="1200" baseline="0" dirty="0" smtClean="0"/>
                        <a:t>, </a:t>
                      </a:r>
                      <a:r>
                        <a:rPr lang="en-GB" sz="1200" baseline="0" dirty="0" err="1" smtClean="0"/>
                        <a:t>gallego</a:t>
                      </a:r>
                      <a:r>
                        <a:rPr lang="en-GB" sz="1200" baseline="0" dirty="0" smtClean="0"/>
                        <a:t>, </a:t>
                      </a:r>
                      <a:r>
                        <a:rPr lang="en-GB" sz="1200" baseline="0" dirty="0" err="1" smtClean="0"/>
                        <a:t>euskera</a:t>
                      </a:r>
                      <a:endParaRPr lang="en-US" sz="1200" dirty="0"/>
                    </a:p>
                  </a:txBody>
                  <a:tcPr marL="91439" marR="91439" marT="45725" marB="45725" anchor="ctr"/>
                </a:tc>
                <a:tc>
                  <a:txBody>
                    <a:bodyPr/>
                    <a:lstStyle/>
                    <a:p>
                      <a:pPr algn="ctr"/>
                      <a:r>
                        <a:rPr lang="en-GB" sz="1800" dirty="0" smtClean="0"/>
                        <a:t>Euro</a:t>
                      </a:r>
                      <a:endParaRPr lang="en-US" sz="1800" dirty="0"/>
                    </a:p>
                  </a:txBody>
                  <a:tcPr marL="91439" marR="91439" marT="45725" marB="45725" anchor="ctr"/>
                </a:tc>
              </a:tr>
              <a:tr h="1088002">
                <a:tc>
                  <a:txBody>
                    <a:bodyPr/>
                    <a:lstStyle/>
                    <a:p>
                      <a:pPr algn="ctr"/>
                      <a:r>
                        <a:rPr lang="en-GB" sz="1100" dirty="0" err="1" smtClean="0"/>
                        <a:t>República</a:t>
                      </a:r>
                      <a:r>
                        <a:rPr lang="en-GB" sz="1100" baseline="0" dirty="0" smtClean="0"/>
                        <a:t> </a:t>
                      </a:r>
                      <a:r>
                        <a:rPr lang="en-GB" sz="1100" baseline="0" dirty="0" err="1" smtClean="0"/>
                        <a:t>Árabe</a:t>
                      </a:r>
                      <a:r>
                        <a:rPr lang="en-GB" sz="1100" baseline="0" dirty="0" smtClean="0"/>
                        <a:t> </a:t>
                      </a:r>
                      <a:r>
                        <a:rPr lang="en-GB" sz="1100" baseline="0" dirty="0" err="1" smtClean="0"/>
                        <a:t>Saharaui</a:t>
                      </a:r>
                      <a:r>
                        <a:rPr lang="en-GB" sz="1100" baseline="0" dirty="0" smtClean="0"/>
                        <a:t> </a:t>
                      </a:r>
                      <a:r>
                        <a:rPr lang="en-GB" sz="1100" baseline="0" dirty="0" err="1" smtClean="0"/>
                        <a:t>Democrática</a:t>
                      </a:r>
                      <a:endParaRPr lang="en-US" sz="1100" dirty="0"/>
                    </a:p>
                  </a:txBody>
                  <a:tcPr marL="91439" marR="91439" marT="45725" marB="45725"/>
                </a:tc>
                <a:tc>
                  <a:txBody>
                    <a:bodyPr/>
                    <a:lstStyle/>
                    <a:p>
                      <a:pPr algn="ctr"/>
                      <a:r>
                        <a:rPr lang="en-GB" sz="1800" baseline="0" dirty="0" err="1" smtClean="0"/>
                        <a:t>África</a:t>
                      </a:r>
                      <a:endParaRPr lang="en-US" sz="1800" dirty="0"/>
                    </a:p>
                  </a:txBody>
                  <a:tcPr marL="91439" marR="91439" marT="45725" marB="45725" anchor="ctr"/>
                </a:tc>
                <a:tc>
                  <a:txBody>
                    <a:bodyPr/>
                    <a:lstStyle/>
                    <a:p>
                      <a:pPr algn="ctr"/>
                      <a:r>
                        <a:rPr lang="en-GB" sz="1800" dirty="0" smtClean="0"/>
                        <a:t>El </a:t>
                      </a:r>
                      <a:r>
                        <a:rPr lang="en-GB" sz="1800" dirty="0" err="1" smtClean="0"/>
                        <a:t>Aaiún</a:t>
                      </a:r>
                      <a:endParaRPr lang="en-US" sz="1800" dirty="0"/>
                    </a:p>
                  </a:txBody>
                  <a:tcPr marL="91439" marR="91439" marT="45725" marB="45725" anchor="ctr"/>
                </a:tc>
                <a:tc>
                  <a:txBody>
                    <a:bodyPr/>
                    <a:lstStyle/>
                    <a:p>
                      <a:pPr algn="ctr"/>
                      <a:r>
                        <a:rPr lang="en-GB" sz="1800" dirty="0" smtClean="0"/>
                        <a:t>394,000</a:t>
                      </a:r>
                      <a:endParaRPr lang="en-US" sz="1800" dirty="0"/>
                    </a:p>
                  </a:txBody>
                  <a:tcPr marL="91439" marR="91439" marT="45725" marB="45725" anchor="ctr"/>
                </a:tc>
                <a:tc>
                  <a:txBody>
                    <a:bodyPr/>
                    <a:lstStyle/>
                    <a:p>
                      <a:pPr algn="ctr"/>
                      <a:r>
                        <a:rPr lang="en-GB" sz="1800" dirty="0" smtClean="0"/>
                        <a:t>52</a:t>
                      </a:r>
                      <a:endParaRPr lang="en-US" sz="1800" dirty="0"/>
                    </a:p>
                  </a:txBody>
                  <a:tcPr marL="91439" marR="91439" marT="45725" marB="45725" anchor="ctr"/>
                </a:tc>
                <a:tc>
                  <a:txBody>
                    <a:bodyPr/>
                    <a:lstStyle/>
                    <a:p>
                      <a:pPr algn="ctr"/>
                      <a:r>
                        <a:rPr lang="en-GB" sz="1800" dirty="0" smtClean="0"/>
                        <a:t>56</a:t>
                      </a:r>
                      <a:endParaRPr lang="en-US" sz="1800" dirty="0"/>
                    </a:p>
                  </a:txBody>
                  <a:tcPr marL="91439" marR="91439" marT="45725" marB="45725" anchor="ctr"/>
                </a:tc>
                <a:tc>
                  <a:txBody>
                    <a:bodyPr/>
                    <a:lstStyle/>
                    <a:p>
                      <a:pPr algn="ctr"/>
                      <a:r>
                        <a:rPr lang="en-GB" sz="1800" dirty="0" err="1" smtClean="0"/>
                        <a:t>árabe</a:t>
                      </a:r>
                      <a:r>
                        <a:rPr lang="en-GB" sz="1800" dirty="0" smtClean="0"/>
                        <a:t>, </a:t>
                      </a:r>
                      <a:r>
                        <a:rPr lang="en-GB" sz="1800" dirty="0" err="1" smtClean="0"/>
                        <a:t>español</a:t>
                      </a:r>
                      <a:endParaRPr lang="en-US" sz="1800" dirty="0"/>
                    </a:p>
                  </a:txBody>
                  <a:tcPr marL="91439" marR="91439" marT="45725" marB="45725" anchor="ctr"/>
                </a:tc>
                <a:tc>
                  <a:txBody>
                    <a:bodyPr/>
                    <a:lstStyle/>
                    <a:p>
                      <a:pPr algn="ctr"/>
                      <a:r>
                        <a:rPr lang="en-GB" sz="1800" dirty="0" smtClean="0"/>
                        <a:t>Peseta Saharawi</a:t>
                      </a:r>
                      <a:endParaRPr lang="en-US" sz="1800" dirty="0"/>
                    </a:p>
                  </a:txBody>
                  <a:tcPr marL="91439" marR="91439" marT="45725" marB="45725" anchor="ctr"/>
                </a:tc>
              </a:tr>
              <a:tr h="762972">
                <a:tc>
                  <a:txBody>
                    <a:bodyPr/>
                    <a:lstStyle/>
                    <a:p>
                      <a:pPr algn="ctr"/>
                      <a:r>
                        <a:rPr lang="en-GB" sz="1200" dirty="0" err="1" smtClean="0"/>
                        <a:t>Reino</a:t>
                      </a:r>
                      <a:r>
                        <a:rPr lang="en-GB" sz="1200" dirty="0" smtClean="0"/>
                        <a:t> </a:t>
                      </a:r>
                      <a:r>
                        <a:rPr lang="en-GB" sz="1200" dirty="0" err="1" smtClean="0"/>
                        <a:t>Unido</a:t>
                      </a:r>
                      <a:endParaRPr lang="en-US" sz="1200" dirty="0"/>
                    </a:p>
                  </a:txBody>
                  <a:tcPr marL="91439" marR="91439" marT="45725" marB="45725"/>
                </a:tc>
                <a:tc>
                  <a:txBody>
                    <a:bodyPr/>
                    <a:lstStyle/>
                    <a:p>
                      <a:pPr algn="ctr"/>
                      <a:r>
                        <a:rPr lang="en-GB" sz="1800" dirty="0" err="1" smtClean="0"/>
                        <a:t>Europa</a:t>
                      </a:r>
                      <a:endParaRPr lang="en-US" sz="1800" dirty="0"/>
                    </a:p>
                  </a:txBody>
                  <a:tcPr marL="91439" marR="91439" marT="45725" marB="45725" anchor="ctr"/>
                </a:tc>
                <a:tc>
                  <a:txBody>
                    <a:bodyPr/>
                    <a:lstStyle/>
                    <a:p>
                      <a:pPr algn="ctr"/>
                      <a:r>
                        <a:rPr lang="en-GB" sz="1800" dirty="0" err="1" smtClean="0"/>
                        <a:t>Londres</a:t>
                      </a:r>
                      <a:endParaRPr lang="en-US" sz="1800" dirty="0"/>
                    </a:p>
                  </a:txBody>
                  <a:tcPr marL="91439" marR="91439" marT="45725" marB="45725" anchor="ctr"/>
                </a:tc>
                <a:tc>
                  <a:txBody>
                    <a:bodyPr/>
                    <a:lstStyle/>
                    <a:p>
                      <a:pPr algn="ctr"/>
                      <a:r>
                        <a:rPr lang="en-GB" sz="1400" dirty="0" smtClean="0"/>
                        <a:t>61,000,000</a:t>
                      </a:r>
                      <a:endParaRPr lang="en-US" sz="1400" dirty="0"/>
                    </a:p>
                  </a:txBody>
                  <a:tcPr marL="91439" marR="91439" marT="45725" marB="45725" anchor="ctr"/>
                </a:tc>
                <a:tc>
                  <a:txBody>
                    <a:bodyPr/>
                    <a:lstStyle/>
                    <a:p>
                      <a:pPr algn="ctr"/>
                      <a:r>
                        <a:rPr lang="en-GB" sz="1800" dirty="0" smtClean="0"/>
                        <a:t>76</a:t>
                      </a:r>
                      <a:endParaRPr lang="en-US" sz="1800" dirty="0"/>
                    </a:p>
                  </a:txBody>
                  <a:tcPr marL="91439" marR="91439" marT="45725" marB="45725" anchor="ctr"/>
                </a:tc>
                <a:tc>
                  <a:txBody>
                    <a:bodyPr/>
                    <a:lstStyle/>
                    <a:p>
                      <a:pPr algn="ctr"/>
                      <a:r>
                        <a:rPr lang="en-GB" sz="1800" dirty="0" smtClean="0"/>
                        <a:t>81</a:t>
                      </a:r>
                      <a:endParaRPr lang="en-US" sz="1800" dirty="0"/>
                    </a:p>
                  </a:txBody>
                  <a:tcPr marL="91439" marR="91439" marT="45725" marB="45725" anchor="ctr"/>
                </a:tc>
                <a:tc>
                  <a:txBody>
                    <a:bodyPr/>
                    <a:lstStyle/>
                    <a:p>
                      <a:pPr algn="ctr"/>
                      <a:r>
                        <a:rPr lang="en-GB" sz="1800" dirty="0" err="1" smtClean="0"/>
                        <a:t>inglés</a:t>
                      </a:r>
                      <a:endParaRPr lang="en-US" sz="1800" dirty="0"/>
                    </a:p>
                  </a:txBody>
                  <a:tcPr marL="91439" marR="91439" marT="45725" marB="45725" anchor="ctr"/>
                </a:tc>
                <a:tc>
                  <a:txBody>
                    <a:bodyPr/>
                    <a:lstStyle/>
                    <a:p>
                      <a:pPr algn="ctr"/>
                      <a:r>
                        <a:rPr lang="en-GB" sz="1800" dirty="0" smtClean="0"/>
                        <a:t>Libra </a:t>
                      </a:r>
                      <a:r>
                        <a:rPr lang="en-GB" sz="1800" dirty="0" err="1" smtClean="0"/>
                        <a:t>esterlina</a:t>
                      </a:r>
                      <a:endParaRPr lang="en-US" sz="1800" dirty="0"/>
                    </a:p>
                  </a:txBody>
                  <a:tcPr marL="91439" marR="91439" marT="45725" marB="45725" anchor="ctr"/>
                </a:tc>
              </a:tr>
            </a:tbl>
          </a:graphicData>
        </a:graphic>
      </p:graphicFrame>
      <p:sp>
        <p:nvSpPr>
          <p:cNvPr id="2123" name="TextBox 2"/>
          <p:cNvSpPr txBox="1">
            <a:spLocks noChangeArrowheads="1"/>
          </p:cNvSpPr>
          <p:nvPr/>
        </p:nvSpPr>
        <p:spPr bwMode="auto">
          <a:xfrm>
            <a:off x="214313" y="0"/>
            <a:ext cx="8572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800" b="1"/>
              <a:t>Vamos a comparar 6 países</a:t>
            </a:r>
            <a:endParaRPr lang="en-US" sz="2800" b="1"/>
          </a:p>
        </p:txBody>
      </p:sp>
      <p:pic>
        <p:nvPicPr>
          <p:cNvPr id="212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63" y="1571625"/>
            <a:ext cx="754062"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25" name="Picture 5" descr="Bolivia_bandera.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00063" y="2428875"/>
            <a:ext cx="731837"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26" name="Picture 6" descr="Peru_bandera.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71500" y="3357563"/>
            <a:ext cx="65881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27" name="Picture 7" descr="bandera-de-espana.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71500" y="4286250"/>
            <a:ext cx="66675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28" name="Picture 8" descr="SaharaOccidental_bandera.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571500" y="5500688"/>
            <a:ext cx="64293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29" name="Picture 9" descr="ReinoUnido_bandera.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500063" y="6215063"/>
            <a:ext cx="8318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22943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1560" y="4696981"/>
            <a:ext cx="8136904" cy="1815882"/>
          </a:xfrm>
          <a:prstGeom prst="rect">
            <a:avLst/>
          </a:prstGeom>
          <a:noFill/>
        </p:spPr>
        <p:txBody>
          <a:bodyPr wrap="square" rtlCol="0">
            <a:spAutoFit/>
          </a:bodyPr>
          <a:lstStyle/>
          <a:p>
            <a:r>
              <a:rPr lang="en-GB" sz="2800" dirty="0" err="1" smtClean="0">
                <a:latin typeface="+mn-lt"/>
              </a:rPr>
              <a:t>Objetivos</a:t>
            </a:r>
            <a:r>
              <a:rPr lang="en-GB" sz="2800" dirty="0" smtClean="0">
                <a:latin typeface="+mn-lt"/>
              </a:rPr>
              <a:t>:</a:t>
            </a:r>
          </a:p>
          <a:p>
            <a:endParaRPr lang="en-GB" sz="2800" dirty="0">
              <a:latin typeface="+mn-lt"/>
            </a:endParaRPr>
          </a:p>
          <a:p>
            <a:pPr marL="285750" indent="-285750">
              <a:buFont typeface="Wingdings" pitchFamily="2" charset="2"/>
              <a:buChar char="§"/>
            </a:pPr>
            <a:r>
              <a:rPr lang="en-GB" sz="2800" dirty="0" err="1" smtClean="0">
                <a:latin typeface="+mn-lt"/>
              </a:rPr>
              <a:t>Aprender</a:t>
            </a:r>
            <a:r>
              <a:rPr lang="en-GB" sz="2800" dirty="0" smtClean="0">
                <a:latin typeface="+mn-lt"/>
              </a:rPr>
              <a:t> </a:t>
            </a:r>
            <a:r>
              <a:rPr lang="en-GB" sz="2800" dirty="0" err="1" smtClean="0">
                <a:latin typeface="+mn-lt"/>
              </a:rPr>
              <a:t>información</a:t>
            </a:r>
            <a:r>
              <a:rPr lang="en-GB" sz="2800" dirty="0" smtClean="0">
                <a:latin typeface="+mn-lt"/>
              </a:rPr>
              <a:t> </a:t>
            </a:r>
            <a:r>
              <a:rPr lang="en-GB" sz="2800" dirty="0" err="1" smtClean="0">
                <a:latin typeface="+mn-lt"/>
              </a:rPr>
              <a:t>sobre</a:t>
            </a:r>
            <a:r>
              <a:rPr lang="en-GB" sz="2800" dirty="0" smtClean="0">
                <a:latin typeface="+mn-lt"/>
              </a:rPr>
              <a:t> 6 </a:t>
            </a:r>
            <a:r>
              <a:rPr lang="en-GB" sz="2800" dirty="0" err="1" smtClean="0">
                <a:latin typeface="+mn-lt"/>
              </a:rPr>
              <a:t>países</a:t>
            </a:r>
            <a:endParaRPr lang="en-GB" sz="2800" dirty="0" smtClean="0">
              <a:latin typeface="+mn-lt"/>
            </a:endParaRPr>
          </a:p>
          <a:p>
            <a:pPr marL="285750" indent="-285750">
              <a:buFont typeface="Wingdings" pitchFamily="2" charset="2"/>
              <a:buChar char="§"/>
            </a:pPr>
            <a:r>
              <a:rPr lang="en-GB" sz="2800" dirty="0" err="1" smtClean="0">
                <a:latin typeface="+mn-lt"/>
              </a:rPr>
              <a:t>Poner</a:t>
            </a:r>
            <a:r>
              <a:rPr lang="en-GB" sz="2800" dirty="0" smtClean="0">
                <a:latin typeface="+mn-lt"/>
              </a:rPr>
              <a:t> y </a:t>
            </a:r>
            <a:r>
              <a:rPr lang="en-GB" sz="2800" dirty="0" err="1" smtClean="0">
                <a:latin typeface="+mn-lt"/>
              </a:rPr>
              <a:t>contestar</a:t>
            </a:r>
            <a:r>
              <a:rPr lang="en-GB" sz="2800" dirty="0" smtClean="0">
                <a:latin typeface="+mn-lt"/>
              </a:rPr>
              <a:t> </a:t>
            </a:r>
            <a:r>
              <a:rPr lang="en-GB" sz="2800" dirty="0" err="1" smtClean="0">
                <a:latin typeface="+mn-lt"/>
              </a:rPr>
              <a:t>preguntas</a:t>
            </a:r>
            <a:endParaRPr lang="en-GB" sz="2800" dirty="0">
              <a:latin typeface="+mn-lt"/>
            </a:endParaRPr>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837895"/>
            <a:ext cx="1406558" cy="876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Bolivia_bandera.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14041" y="1276149"/>
            <a:ext cx="1365102" cy="932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Peru_bandera.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736994" y="519538"/>
            <a:ext cx="1228890" cy="84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bandera-de-espana.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948264" y="3330080"/>
            <a:ext cx="1243695" cy="932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SaharaOccidental_bandera.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84243" y="3330080"/>
            <a:ext cx="1468734" cy="979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ReinoUnido_bandera.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914041" y="2969363"/>
            <a:ext cx="1551657" cy="888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85327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276412176"/>
              </p:ext>
            </p:extLst>
          </p:nvPr>
        </p:nvGraphicFramePr>
        <p:xfrm>
          <a:off x="357188" y="500063"/>
          <a:ext cx="8429625" cy="6264276"/>
        </p:xfrm>
        <a:graphic>
          <a:graphicData uri="http://schemas.openxmlformats.org/drawingml/2006/table">
            <a:tbl>
              <a:tblPr firstRow="1" bandRow="1">
                <a:tableStyleId>{5940675A-B579-460E-94D1-54222C63F5DA}</a:tableStyleId>
              </a:tblPr>
              <a:tblGrid>
                <a:gridCol w="1053703"/>
                <a:gridCol w="1053703"/>
                <a:gridCol w="1053703"/>
                <a:gridCol w="1053703"/>
                <a:gridCol w="785810"/>
                <a:gridCol w="857250"/>
                <a:gridCol w="1518050"/>
                <a:gridCol w="1053703"/>
              </a:tblGrid>
              <a:tr h="696647">
                <a:tc>
                  <a:txBody>
                    <a:bodyPr/>
                    <a:lstStyle/>
                    <a:p>
                      <a:pPr algn="ctr"/>
                      <a:r>
                        <a:rPr lang="en-GB" sz="1800" b="1" dirty="0" smtClean="0"/>
                        <a:t>País</a:t>
                      </a:r>
                      <a:endParaRPr lang="en-US" sz="1800" b="1" dirty="0"/>
                    </a:p>
                  </a:txBody>
                  <a:tcPr marL="91439" marR="91439" marT="45725" marB="45725" anchor="ctr"/>
                </a:tc>
                <a:tc>
                  <a:txBody>
                    <a:bodyPr/>
                    <a:lstStyle/>
                    <a:p>
                      <a:pPr algn="ctr"/>
                      <a:r>
                        <a:rPr lang="en-GB" sz="1400" b="1" dirty="0" err="1" smtClean="0"/>
                        <a:t>Continente</a:t>
                      </a:r>
                      <a:endParaRPr lang="en-US" sz="1400" b="1" dirty="0"/>
                    </a:p>
                  </a:txBody>
                  <a:tcPr marL="91439" marR="91439" marT="45725" marB="45725" anchor="ctr"/>
                </a:tc>
                <a:tc>
                  <a:txBody>
                    <a:bodyPr/>
                    <a:lstStyle/>
                    <a:p>
                      <a:pPr algn="ctr"/>
                      <a:r>
                        <a:rPr lang="en-GB" sz="1800" b="1" dirty="0" smtClean="0"/>
                        <a:t>Capital</a:t>
                      </a:r>
                      <a:endParaRPr lang="en-US" sz="1800" b="1" dirty="0"/>
                    </a:p>
                  </a:txBody>
                  <a:tcPr marL="91439" marR="91439" marT="45725" marB="45725"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1" dirty="0" err="1" smtClean="0"/>
                        <a:t>Población</a:t>
                      </a:r>
                      <a:endParaRPr lang="en-US" sz="1600" b="1" dirty="0" smtClean="0"/>
                    </a:p>
                    <a:p>
                      <a:pPr algn="ctr"/>
                      <a:endParaRPr lang="en-US" sz="1800" b="1" dirty="0"/>
                    </a:p>
                  </a:txBody>
                  <a:tcPr marL="91439" marR="91439" marT="45725" marB="45725" anchor="ctr"/>
                </a:tc>
                <a:tc gridSpan="2">
                  <a:txBody>
                    <a:bodyPr/>
                    <a:lstStyle/>
                    <a:p>
                      <a:pPr algn="ctr"/>
                      <a:r>
                        <a:rPr lang="en-GB" sz="1400" b="1" dirty="0" err="1" smtClean="0"/>
                        <a:t>Expectativa</a:t>
                      </a:r>
                      <a:r>
                        <a:rPr lang="en-GB" sz="1400" b="1" baseline="0" dirty="0" smtClean="0"/>
                        <a:t> de </a:t>
                      </a:r>
                      <a:r>
                        <a:rPr lang="en-GB" sz="1400" b="1" baseline="0" dirty="0" err="1" smtClean="0"/>
                        <a:t>vida</a:t>
                      </a:r>
                      <a:r>
                        <a:rPr lang="en-GB" sz="1400" b="1" baseline="0" dirty="0" smtClean="0"/>
                        <a:t/>
                      </a:r>
                      <a:br>
                        <a:rPr lang="en-GB" sz="1400" b="1" baseline="0" dirty="0" smtClean="0"/>
                      </a:br>
                      <a:r>
                        <a:rPr lang="en-GB" sz="1400" b="1" baseline="0" dirty="0" smtClean="0"/>
                        <a:t>Hombres / </a:t>
                      </a:r>
                      <a:r>
                        <a:rPr lang="en-GB" sz="1400" b="1" baseline="0" dirty="0" err="1" smtClean="0"/>
                        <a:t>Mujeres</a:t>
                      </a:r>
                      <a:endParaRPr lang="en-US" sz="1400" b="1" dirty="0"/>
                    </a:p>
                  </a:txBody>
                  <a:tcPr marL="91439" marR="91439" marT="45725" marB="45725" anchor="ctr"/>
                </a:tc>
                <a:tc hMerge="1">
                  <a:txBody>
                    <a:bodyPr/>
                    <a:lstStyle/>
                    <a:p>
                      <a:pPr algn="ctr"/>
                      <a:endParaRPr lang="en-US" dirty="0"/>
                    </a:p>
                  </a:txBody>
                  <a:tcPr anchor="ctr"/>
                </a:tc>
                <a:tc>
                  <a:txBody>
                    <a:bodyPr/>
                    <a:lstStyle/>
                    <a:p>
                      <a:pPr algn="ctr"/>
                      <a:r>
                        <a:rPr lang="en-GB" sz="1800" b="1" dirty="0" err="1" smtClean="0"/>
                        <a:t>Idiomas</a:t>
                      </a:r>
                      <a:endParaRPr lang="en-US" sz="1800" b="1" dirty="0"/>
                    </a:p>
                  </a:txBody>
                  <a:tcPr marL="91439" marR="91439" marT="45725" marB="45725" anchor="ctr"/>
                </a:tc>
                <a:tc>
                  <a:txBody>
                    <a:bodyPr/>
                    <a:lstStyle/>
                    <a:p>
                      <a:pPr algn="ctr"/>
                      <a:r>
                        <a:rPr lang="en-GB" sz="1800" b="1" dirty="0" err="1" smtClean="0"/>
                        <a:t>Moneda</a:t>
                      </a:r>
                      <a:endParaRPr lang="en-US" sz="1800" b="1" dirty="0"/>
                    </a:p>
                  </a:txBody>
                  <a:tcPr marL="91439" marR="91439" marT="45725" marB="45725" anchor="ctr"/>
                </a:tc>
              </a:tr>
              <a:tr h="914496">
                <a:tc>
                  <a:txBody>
                    <a:bodyPr/>
                    <a:lstStyle/>
                    <a:p>
                      <a:pPr algn="ctr"/>
                      <a:r>
                        <a:rPr lang="en-GB" sz="1800" dirty="0" smtClean="0"/>
                        <a:t>Andorra</a:t>
                      </a:r>
                      <a:endParaRPr lang="en-US" sz="1800" dirty="0"/>
                    </a:p>
                  </a:txBody>
                  <a:tcPr marL="91439" marR="91439" marT="45725" marB="45725"/>
                </a:tc>
                <a:tc>
                  <a:txBody>
                    <a:bodyPr/>
                    <a:lstStyle/>
                    <a:p>
                      <a:pPr algn="ctr"/>
                      <a:endParaRPr lang="en-US" sz="1800" dirty="0"/>
                    </a:p>
                  </a:txBody>
                  <a:tcPr marL="91439" marR="91439" marT="45725" marB="45725" anchor="ctr"/>
                </a:tc>
                <a:tc>
                  <a:txBody>
                    <a:bodyPr/>
                    <a:lstStyle/>
                    <a:p>
                      <a:pPr algn="ctr"/>
                      <a:endParaRPr lang="en-US" sz="1800" dirty="0"/>
                    </a:p>
                  </a:txBody>
                  <a:tcPr marL="91439" marR="91439" marT="45725" marB="45725" anchor="ctr"/>
                </a:tc>
                <a:tc>
                  <a:txBody>
                    <a:bodyPr/>
                    <a:lstStyle/>
                    <a:p>
                      <a:pPr algn="ctr"/>
                      <a:endParaRPr lang="en-US" sz="1800" dirty="0"/>
                    </a:p>
                  </a:txBody>
                  <a:tcPr marL="91439" marR="91439" marT="45725" marB="45725" anchor="ctr"/>
                </a:tc>
                <a:tc>
                  <a:txBody>
                    <a:bodyPr/>
                    <a:lstStyle/>
                    <a:p>
                      <a:pPr algn="ctr"/>
                      <a:endParaRPr lang="en-US" sz="1800" dirty="0"/>
                    </a:p>
                  </a:txBody>
                  <a:tcPr marL="91439" marR="91439" marT="45725" marB="45725" anchor="ctr"/>
                </a:tc>
                <a:tc>
                  <a:txBody>
                    <a:bodyPr/>
                    <a:lstStyle/>
                    <a:p>
                      <a:pPr algn="ctr"/>
                      <a:endParaRPr lang="en-US" sz="1800" dirty="0"/>
                    </a:p>
                  </a:txBody>
                  <a:tcPr marL="91439" marR="91439" marT="45725" marB="45725" anchor="ctr"/>
                </a:tc>
                <a:tc>
                  <a:txBody>
                    <a:bodyPr/>
                    <a:lstStyle/>
                    <a:p>
                      <a:pPr algn="ctr"/>
                      <a:endParaRPr lang="en-US" sz="1800" dirty="0"/>
                    </a:p>
                  </a:txBody>
                  <a:tcPr marL="91439" marR="91439" marT="45725" marB="45725" anchor="ctr"/>
                </a:tc>
                <a:tc>
                  <a:txBody>
                    <a:bodyPr/>
                    <a:lstStyle/>
                    <a:p>
                      <a:pPr algn="ctr"/>
                      <a:endParaRPr lang="en-US" sz="1800" dirty="0"/>
                    </a:p>
                  </a:txBody>
                  <a:tcPr marL="91439" marR="91439" marT="45725" marB="45725" anchor="ctr"/>
                </a:tc>
              </a:tr>
              <a:tr h="912834">
                <a:tc>
                  <a:txBody>
                    <a:bodyPr/>
                    <a:lstStyle/>
                    <a:p>
                      <a:pPr algn="ctr"/>
                      <a:r>
                        <a:rPr lang="en-GB" sz="1800" dirty="0" smtClean="0"/>
                        <a:t>Bolivia</a:t>
                      </a:r>
                      <a:endParaRPr lang="en-US" sz="1800" dirty="0"/>
                    </a:p>
                  </a:txBody>
                  <a:tcPr marL="91439" marR="91439" marT="45725" marB="45725"/>
                </a:tc>
                <a:tc>
                  <a:txBody>
                    <a:bodyPr/>
                    <a:lstStyle/>
                    <a:p>
                      <a:pPr algn="ctr"/>
                      <a:endParaRPr lang="en-US" sz="1400" dirty="0"/>
                    </a:p>
                  </a:txBody>
                  <a:tcPr marL="91439" marR="91439" marT="45725" marB="45725" anchor="ctr"/>
                </a:tc>
                <a:tc>
                  <a:txBody>
                    <a:bodyPr/>
                    <a:lstStyle/>
                    <a:p>
                      <a:pPr algn="ctr"/>
                      <a:endParaRPr lang="en-US" sz="1800" dirty="0"/>
                    </a:p>
                  </a:txBody>
                  <a:tcPr marL="91439" marR="91439" marT="45725" marB="45725" anchor="ctr"/>
                </a:tc>
                <a:tc>
                  <a:txBody>
                    <a:bodyPr/>
                    <a:lstStyle/>
                    <a:p>
                      <a:pPr algn="ctr"/>
                      <a:endParaRPr lang="en-US" sz="1600" dirty="0"/>
                    </a:p>
                  </a:txBody>
                  <a:tcPr marL="91439" marR="91439" marT="45725" marB="45725" anchor="ctr"/>
                </a:tc>
                <a:tc>
                  <a:txBody>
                    <a:bodyPr/>
                    <a:lstStyle/>
                    <a:p>
                      <a:pPr algn="ctr"/>
                      <a:endParaRPr lang="en-US" sz="1800" dirty="0"/>
                    </a:p>
                  </a:txBody>
                  <a:tcPr marL="91439" marR="91439" marT="45725" marB="45725" anchor="ctr"/>
                </a:tc>
                <a:tc>
                  <a:txBody>
                    <a:bodyPr/>
                    <a:lstStyle/>
                    <a:p>
                      <a:pPr algn="ctr"/>
                      <a:endParaRPr lang="en-US" sz="1800" dirty="0"/>
                    </a:p>
                  </a:txBody>
                  <a:tcPr marL="91439" marR="91439" marT="45725" marB="45725"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L="91439" marR="91439" marT="45725" marB="45725" anchor="ctr"/>
                </a:tc>
                <a:tc>
                  <a:txBody>
                    <a:bodyPr/>
                    <a:lstStyle/>
                    <a:p>
                      <a:pPr algn="ctr"/>
                      <a:endParaRPr lang="en-US" sz="1800" dirty="0"/>
                    </a:p>
                  </a:txBody>
                  <a:tcPr marL="91439" marR="91439" marT="45725" marB="45725" anchor="ctr"/>
                </a:tc>
              </a:tr>
              <a:tr h="891728">
                <a:tc>
                  <a:txBody>
                    <a:bodyPr/>
                    <a:lstStyle/>
                    <a:p>
                      <a:pPr algn="ctr"/>
                      <a:r>
                        <a:rPr lang="en-GB" sz="1800" dirty="0" err="1" smtClean="0"/>
                        <a:t>Perú</a:t>
                      </a:r>
                      <a:endParaRPr lang="en-US" sz="1800" dirty="0"/>
                    </a:p>
                  </a:txBody>
                  <a:tcPr marL="91439" marR="91439" marT="45725" marB="45725"/>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L="91439" marR="91439" marT="45725" marB="45725" anchor="ctr"/>
                </a:tc>
                <a:tc>
                  <a:txBody>
                    <a:bodyPr/>
                    <a:lstStyle/>
                    <a:p>
                      <a:pPr algn="ctr"/>
                      <a:endParaRPr lang="en-US" sz="1800" dirty="0"/>
                    </a:p>
                  </a:txBody>
                  <a:tcPr marL="91439" marR="91439" marT="45725" marB="45725" anchor="ctr"/>
                </a:tc>
                <a:tc>
                  <a:txBody>
                    <a:bodyPr/>
                    <a:lstStyle/>
                    <a:p>
                      <a:pPr algn="ctr"/>
                      <a:endParaRPr lang="en-US" sz="1400" dirty="0"/>
                    </a:p>
                  </a:txBody>
                  <a:tcPr marL="91439" marR="91439" marT="45725" marB="45725" anchor="ctr"/>
                </a:tc>
                <a:tc>
                  <a:txBody>
                    <a:bodyPr/>
                    <a:lstStyle/>
                    <a:p>
                      <a:pPr algn="ctr"/>
                      <a:endParaRPr lang="en-US" sz="1800" dirty="0"/>
                    </a:p>
                  </a:txBody>
                  <a:tcPr marL="91439" marR="91439" marT="45725" marB="45725" anchor="ctr"/>
                </a:tc>
                <a:tc>
                  <a:txBody>
                    <a:bodyPr/>
                    <a:lstStyle/>
                    <a:p>
                      <a:pPr algn="ctr"/>
                      <a:endParaRPr lang="en-US" sz="1800" dirty="0"/>
                    </a:p>
                  </a:txBody>
                  <a:tcPr marL="91439" marR="91439" marT="45725" marB="45725"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marL="91439" marR="91439" marT="45725" marB="45725" anchor="ctr"/>
                </a:tc>
                <a:tc>
                  <a:txBody>
                    <a:bodyPr/>
                    <a:lstStyle/>
                    <a:p>
                      <a:pPr algn="ctr"/>
                      <a:endParaRPr lang="en-US" sz="1800" dirty="0"/>
                    </a:p>
                  </a:txBody>
                  <a:tcPr marL="91439" marR="91439" marT="45725" marB="45725" anchor="ctr"/>
                </a:tc>
              </a:tr>
              <a:tr h="997597">
                <a:tc>
                  <a:txBody>
                    <a:bodyPr/>
                    <a:lstStyle/>
                    <a:p>
                      <a:pPr algn="ctr"/>
                      <a:r>
                        <a:rPr lang="en-GB" sz="1800" dirty="0" err="1" smtClean="0"/>
                        <a:t>España</a:t>
                      </a:r>
                      <a:endParaRPr lang="en-US" sz="1800" dirty="0"/>
                    </a:p>
                  </a:txBody>
                  <a:tcPr marL="91439" marR="91439" marT="45725" marB="45725"/>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L="91439" marR="91439" marT="45725" marB="45725" anchor="ctr"/>
                </a:tc>
                <a:tc>
                  <a:txBody>
                    <a:bodyPr/>
                    <a:lstStyle/>
                    <a:p>
                      <a:pPr algn="ctr"/>
                      <a:endParaRPr lang="en-US" sz="1800" dirty="0"/>
                    </a:p>
                  </a:txBody>
                  <a:tcPr marL="91439" marR="91439" marT="45725" marB="45725" anchor="ctr"/>
                </a:tc>
                <a:tc>
                  <a:txBody>
                    <a:bodyPr/>
                    <a:lstStyle/>
                    <a:p>
                      <a:pPr algn="ctr"/>
                      <a:endParaRPr lang="en-US" sz="1400" dirty="0"/>
                    </a:p>
                  </a:txBody>
                  <a:tcPr marL="91439" marR="91439" marT="45725" marB="45725" anchor="ctr"/>
                </a:tc>
                <a:tc>
                  <a:txBody>
                    <a:bodyPr/>
                    <a:lstStyle/>
                    <a:p>
                      <a:pPr algn="ctr"/>
                      <a:endParaRPr lang="en-US" sz="1800" dirty="0"/>
                    </a:p>
                  </a:txBody>
                  <a:tcPr marL="91439" marR="91439" marT="45725" marB="45725" anchor="ctr"/>
                </a:tc>
                <a:tc>
                  <a:txBody>
                    <a:bodyPr/>
                    <a:lstStyle/>
                    <a:p>
                      <a:pPr algn="ctr"/>
                      <a:endParaRPr lang="en-US" sz="1800" dirty="0"/>
                    </a:p>
                  </a:txBody>
                  <a:tcPr marL="91439" marR="91439" marT="45725" marB="45725" anchor="ctr"/>
                </a:tc>
                <a:tc>
                  <a:txBody>
                    <a:bodyPr/>
                    <a:lstStyle/>
                    <a:p>
                      <a:pPr algn="ctr"/>
                      <a:endParaRPr lang="en-US" sz="1200" dirty="0"/>
                    </a:p>
                  </a:txBody>
                  <a:tcPr marL="91439" marR="91439" marT="45725" marB="45725" anchor="ctr"/>
                </a:tc>
                <a:tc>
                  <a:txBody>
                    <a:bodyPr/>
                    <a:lstStyle/>
                    <a:p>
                      <a:pPr algn="ctr"/>
                      <a:endParaRPr lang="en-US" sz="1800" dirty="0"/>
                    </a:p>
                  </a:txBody>
                  <a:tcPr marL="91439" marR="91439" marT="45725" marB="45725" anchor="ctr"/>
                </a:tc>
              </a:tr>
              <a:tr h="1088002">
                <a:tc>
                  <a:txBody>
                    <a:bodyPr/>
                    <a:lstStyle/>
                    <a:p>
                      <a:pPr algn="ctr"/>
                      <a:r>
                        <a:rPr lang="en-GB" sz="1100" dirty="0" err="1" smtClean="0"/>
                        <a:t>República</a:t>
                      </a:r>
                      <a:r>
                        <a:rPr lang="en-GB" sz="1100" baseline="0" dirty="0" smtClean="0"/>
                        <a:t> </a:t>
                      </a:r>
                      <a:r>
                        <a:rPr lang="en-GB" sz="1100" baseline="0" dirty="0" err="1" smtClean="0"/>
                        <a:t>Árabe</a:t>
                      </a:r>
                      <a:r>
                        <a:rPr lang="en-GB" sz="1100" baseline="0" dirty="0" smtClean="0"/>
                        <a:t> </a:t>
                      </a:r>
                      <a:r>
                        <a:rPr lang="en-GB" sz="1100" baseline="0" dirty="0" err="1" smtClean="0"/>
                        <a:t>Saharaui</a:t>
                      </a:r>
                      <a:r>
                        <a:rPr lang="en-GB" sz="1100" baseline="0" dirty="0" smtClean="0"/>
                        <a:t> </a:t>
                      </a:r>
                      <a:r>
                        <a:rPr lang="en-GB" sz="1100" baseline="0" dirty="0" err="1" smtClean="0"/>
                        <a:t>Democrática</a:t>
                      </a:r>
                      <a:endParaRPr lang="en-US" sz="1100" dirty="0"/>
                    </a:p>
                  </a:txBody>
                  <a:tcPr marL="91439" marR="91439" marT="45725" marB="45725"/>
                </a:tc>
                <a:tc>
                  <a:txBody>
                    <a:bodyPr/>
                    <a:lstStyle/>
                    <a:p>
                      <a:pPr algn="ctr"/>
                      <a:endParaRPr lang="en-US" sz="1800" dirty="0"/>
                    </a:p>
                  </a:txBody>
                  <a:tcPr marL="91439" marR="91439" marT="45725" marB="45725" anchor="ctr"/>
                </a:tc>
                <a:tc>
                  <a:txBody>
                    <a:bodyPr/>
                    <a:lstStyle/>
                    <a:p>
                      <a:pPr algn="ctr"/>
                      <a:endParaRPr lang="en-US" sz="1800" dirty="0"/>
                    </a:p>
                  </a:txBody>
                  <a:tcPr marL="91439" marR="91439" marT="45725" marB="45725" anchor="ctr"/>
                </a:tc>
                <a:tc>
                  <a:txBody>
                    <a:bodyPr/>
                    <a:lstStyle/>
                    <a:p>
                      <a:pPr algn="ctr"/>
                      <a:endParaRPr lang="en-US" sz="1800" dirty="0"/>
                    </a:p>
                  </a:txBody>
                  <a:tcPr marL="91439" marR="91439" marT="45725" marB="45725" anchor="ctr"/>
                </a:tc>
                <a:tc>
                  <a:txBody>
                    <a:bodyPr/>
                    <a:lstStyle/>
                    <a:p>
                      <a:pPr algn="ctr"/>
                      <a:endParaRPr lang="en-US" sz="1800" dirty="0"/>
                    </a:p>
                  </a:txBody>
                  <a:tcPr marL="91439" marR="91439" marT="45725" marB="45725" anchor="ctr"/>
                </a:tc>
                <a:tc>
                  <a:txBody>
                    <a:bodyPr/>
                    <a:lstStyle/>
                    <a:p>
                      <a:pPr algn="ctr"/>
                      <a:endParaRPr lang="en-US" sz="1800" dirty="0"/>
                    </a:p>
                  </a:txBody>
                  <a:tcPr marL="91439" marR="91439" marT="45725" marB="45725" anchor="ctr"/>
                </a:tc>
                <a:tc>
                  <a:txBody>
                    <a:bodyPr/>
                    <a:lstStyle/>
                    <a:p>
                      <a:pPr algn="ctr"/>
                      <a:endParaRPr lang="en-US" sz="1800" dirty="0"/>
                    </a:p>
                  </a:txBody>
                  <a:tcPr marL="91439" marR="91439" marT="45725" marB="45725" anchor="ctr"/>
                </a:tc>
                <a:tc>
                  <a:txBody>
                    <a:bodyPr/>
                    <a:lstStyle/>
                    <a:p>
                      <a:pPr algn="ctr"/>
                      <a:endParaRPr lang="en-US" sz="1800" dirty="0"/>
                    </a:p>
                  </a:txBody>
                  <a:tcPr marL="91439" marR="91439" marT="45725" marB="45725" anchor="ctr"/>
                </a:tc>
              </a:tr>
              <a:tr h="762972">
                <a:tc>
                  <a:txBody>
                    <a:bodyPr/>
                    <a:lstStyle/>
                    <a:p>
                      <a:pPr algn="ctr"/>
                      <a:r>
                        <a:rPr lang="en-GB" sz="1200" dirty="0" err="1" smtClean="0"/>
                        <a:t>Reino</a:t>
                      </a:r>
                      <a:r>
                        <a:rPr lang="en-GB" sz="1200" dirty="0" smtClean="0"/>
                        <a:t> </a:t>
                      </a:r>
                      <a:r>
                        <a:rPr lang="en-GB" sz="1200" dirty="0" err="1" smtClean="0"/>
                        <a:t>Unido</a:t>
                      </a:r>
                      <a:endParaRPr lang="en-US" sz="1200" dirty="0"/>
                    </a:p>
                  </a:txBody>
                  <a:tcPr marL="91439" marR="91439" marT="45725" marB="45725"/>
                </a:tc>
                <a:tc>
                  <a:txBody>
                    <a:bodyPr/>
                    <a:lstStyle/>
                    <a:p>
                      <a:pPr algn="ctr"/>
                      <a:endParaRPr lang="en-US" sz="1800" dirty="0"/>
                    </a:p>
                  </a:txBody>
                  <a:tcPr marL="91439" marR="91439" marT="45725" marB="45725" anchor="ctr"/>
                </a:tc>
                <a:tc>
                  <a:txBody>
                    <a:bodyPr/>
                    <a:lstStyle/>
                    <a:p>
                      <a:pPr algn="ctr"/>
                      <a:endParaRPr lang="en-US" sz="1800" dirty="0"/>
                    </a:p>
                  </a:txBody>
                  <a:tcPr marL="91439" marR="91439" marT="45725" marB="45725" anchor="ctr"/>
                </a:tc>
                <a:tc>
                  <a:txBody>
                    <a:bodyPr/>
                    <a:lstStyle/>
                    <a:p>
                      <a:pPr algn="ctr"/>
                      <a:endParaRPr lang="en-US" sz="1400" dirty="0"/>
                    </a:p>
                  </a:txBody>
                  <a:tcPr marL="91439" marR="91439" marT="45725" marB="45725" anchor="ctr"/>
                </a:tc>
                <a:tc>
                  <a:txBody>
                    <a:bodyPr/>
                    <a:lstStyle/>
                    <a:p>
                      <a:pPr algn="ctr"/>
                      <a:endParaRPr lang="en-US" sz="1800" dirty="0"/>
                    </a:p>
                  </a:txBody>
                  <a:tcPr marL="91439" marR="91439" marT="45725" marB="45725" anchor="ctr"/>
                </a:tc>
                <a:tc>
                  <a:txBody>
                    <a:bodyPr/>
                    <a:lstStyle/>
                    <a:p>
                      <a:pPr algn="ctr"/>
                      <a:endParaRPr lang="en-US" sz="1800" dirty="0"/>
                    </a:p>
                  </a:txBody>
                  <a:tcPr marL="91439" marR="91439" marT="45725" marB="45725" anchor="ctr"/>
                </a:tc>
                <a:tc>
                  <a:txBody>
                    <a:bodyPr/>
                    <a:lstStyle/>
                    <a:p>
                      <a:pPr algn="ctr"/>
                      <a:endParaRPr lang="en-US" sz="1800" dirty="0"/>
                    </a:p>
                  </a:txBody>
                  <a:tcPr marL="91439" marR="91439" marT="45725" marB="45725" anchor="ctr"/>
                </a:tc>
                <a:tc>
                  <a:txBody>
                    <a:bodyPr/>
                    <a:lstStyle/>
                    <a:p>
                      <a:pPr algn="ctr"/>
                      <a:endParaRPr lang="en-US" sz="1800" dirty="0"/>
                    </a:p>
                  </a:txBody>
                  <a:tcPr marL="91439" marR="91439" marT="45725" marB="45725" anchor="ctr"/>
                </a:tc>
              </a:tr>
            </a:tbl>
          </a:graphicData>
        </a:graphic>
      </p:graphicFrame>
      <p:sp>
        <p:nvSpPr>
          <p:cNvPr id="2123" name="TextBox 2"/>
          <p:cNvSpPr txBox="1">
            <a:spLocks noChangeArrowheads="1"/>
          </p:cNvSpPr>
          <p:nvPr/>
        </p:nvSpPr>
        <p:spPr bwMode="auto">
          <a:xfrm>
            <a:off x="214313" y="0"/>
            <a:ext cx="8572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800" b="1"/>
              <a:t>Vamos a comparar 6 países</a:t>
            </a:r>
            <a:endParaRPr lang="en-US" sz="2800" b="1"/>
          </a:p>
        </p:txBody>
      </p:sp>
      <p:pic>
        <p:nvPicPr>
          <p:cNvPr id="212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63" y="1571625"/>
            <a:ext cx="754062"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25" name="Picture 5" descr="Bolivia_bandera.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00063" y="2428875"/>
            <a:ext cx="731837"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26" name="Picture 6" descr="Peru_bandera.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71500" y="3357563"/>
            <a:ext cx="65881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27" name="Picture 7" descr="bandera-de-espana.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71500" y="4286250"/>
            <a:ext cx="66675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28" name="Picture 8" descr="SaharaOccidental_bandera.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571500" y="5500688"/>
            <a:ext cx="64293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29" name="Picture 9" descr="ReinoUnido_bandera.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500063" y="6215063"/>
            <a:ext cx="8318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3250" y="2357438"/>
            <a:ext cx="3143250" cy="338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625" y="571500"/>
            <a:ext cx="2357438"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Box 3"/>
          <p:cNvSpPr txBox="1">
            <a:spLocks noChangeArrowheads="1"/>
          </p:cNvSpPr>
          <p:nvPr/>
        </p:nvSpPr>
        <p:spPr bwMode="auto">
          <a:xfrm>
            <a:off x="3714750" y="214313"/>
            <a:ext cx="20716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Continente</a:t>
            </a:r>
            <a:endParaRPr lang="en-US" sz="2400" b="1">
              <a:latin typeface="Calibri" pitchFamily="34" charset="0"/>
            </a:endParaRPr>
          </a:p>
        </p:txBody>
      </p:sp>
      <p:sp>
        <p:nvSpPr>
          <p:cNvPr id="3077" name="TextBox 4"/>
          <p:cNvSpPr txBox="1">
            <a:spLocks noChangeArrowheads="1"/>
          </p:cNvSpPr>
          <p:nvPr/>
        </p:nvSpPr>
        <p:spPr bwMode="auto">
          <a:xfrm>
            <a:off x="2214563" y="3786188"/>
            <a:ext cx="20716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Capital</a:t>
            </a:r>
            <a:endParaRPr lang="en-US" sz="2400" b="1">
              <a:latin typeface="Calibri" pitchFamily="34" charset="0"/>
            </a:endParaRPr>
          </a:p>
        </p:txBody>
      </p:sp>
      <p:sp>
        <p:nvSpPr>
          <p:cNvPr id="3078" name="TextBox 5"/>
          <p:cNvSpPr txBox="1">
            <a:spLocks noChangeArrowheads="1"/>
          </p:cNvSpPr>
          <p:nvPr/>
        </p:nvSpPr>
        <p:spPr bwMode="auto">
          <a:xfrm>
            <a:off x="2071688" y="5857875"/>
            <a:ext cx="20716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Población</a:t>
            </a:r>
            <a:endParaRPr lang="en-US" sz="2400" b="1">
              <a:latin typeface="Calibri" pitchFamily="34" charset="0"/>
            </a:endParaRPr>
          </a:p>
        </p:txBody>
      </p:sp>
      <p:sp>
        <p:nvSpPr>
          <p:cNvPr id="3079" name="TextBox 6"/>
          <p:cNvSpPr txBox="1">
            <a:spLocks noChangeArrowheads="1"/>
          </p:cNvSpPr>
          <p:nvPr/>
        </p:nvSpPr>
        <p:spPr bwMode="auto">
          <a:xfrm>
            <a:off x="6500813" y="5357813"/>
            <a:ext cx="20716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Moneda</a:t>
            </a:r>
            <a:endParaRPr lang="en-US" sz="2400" b="1">
              <a:latin typeface="Calibri" pitchFamily="34" charset="0"/>
            </a:endParaRPr>
          </a:p>
        </p:txBody>
      </p:sp>
      <p:sp>
        <p:nvSpPr>
          <p:cNvPr id="3080" name="TextBox 7"/>
          <p:cNvSpPr txBox="1">
            <a:spLocks noChangeArrowheads="1"/>
          </p:cNvSpPr>
          <p:nvPr/>
        </p:nvSpPr>
        <p:spPr bwMode="auto">
          <a:xfrm>
            <a:off x="6500813" y="3000375"/>
            <a:ext cx="207168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Expectativa de vida</a:t>
            </a:r>
            <a:endParaRPr lang="en-US" sz="2400" b="1">
              <a:latin typeface="Calibri" pitchFamily="34" charset="0"/>
            </a:endParaRPr>
          </a:p>
        </p:txBody>
      </p:sp>
      <p:sp>
        <p:nvSpPr>
          <p:cNvPr id="3081" name="TextBox 8"/>
          <p:cNvSpPr txBox="1">
            <a:spLocks noChangeArrowheads="1"/>
          </p:cNvSpPr>
          <p:nvPr/>
        </p:nvSpPr>
        <p:spPr bwMode="auto">
          <a:xfrm>
            <a:off x="571500" y="2500313"/>
            <a:ext cx="20716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Idiomas</a:t>
            </a:r>
            <a:endParaRPr lang="en-US" sz="2400" b="1">
              <a:latin typeface="Calibri" pitchFamily="34" charset="0"/>
            </a:endParaRPr>
          </a:p>
        </p:txBody>
      </p:sp>
      <p:pic>
        <p:nvPicPr>
          <p:cNvPr id="3082" name="Picture 7"/>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15125" y="1214438"/>
            <a:ext cx="1690688" cy="177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Picture 11" descr="bulle5.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85750" y="3000375"/>
            <a:ext cx="2584450" cy="192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4" name="Picture 5"/>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000875" y="4143375"/>
            <a:ext cx="11715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5" name="Picture 6"/>
          <p:cNvPicPr>
            <a:picLocks noChangeAspect="1" noChangeArrowheads="1"/>
          </p:cNvPicPr>
          <p:nvPr/>
        </p:nvPicPr>
        <p:blipFill>
          <a:blip r:embed="rId8">
            <a:clrChange>
              <a:clrFrom>
                <a:srgbClr val="F5FFFF"/>
              </a:clrFrom>
              <a:clrTo>
                <a:srgbClr val="F5FFFF">
                  <a:alpha val="0"/>
                </a:srgbClr>
              </a:clrTo>
            </a:clrChange>
            <a:extLst>
              <a:ext uri="{28A0092B-C50C-407E-A947-70E740481C1C}">
                <a14:useLocalDpi xmlns:a14="http://schemas.microsoft.com/office/drawing/2010/main" val="0"/>
              </a:ext>
            </a:extLst>
          </a:blip>
          <a:srcRect/>
          <a:stretch>
            <a:fillRect/>
          </a:stretch>
        </p:blipFill>
        <p:spPr bwMode="auto">
          <a:xfrm>
            <a:off x="785813" y="5286375"/>
            <a:ext cx="13779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6" name="TextBox 3"/>
          <p:cNvSpPr txBox="1">
            <a:spLocks noChangeArrowheads="1"/>
          </p:cNvSpPr>
          <p:nvPr/>
        </p:nvSpPr>
        <p:spPr bwMode="auto">
          <a:xfrm>
            <a:off x="571500" y="109538"/>
            <a:ext cx="20716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Bandera</a:t>
            </a:r>
            <a:endParaRPr lang="en-US" sz="2400" b="1">
              <a:latin typeface="Calibri" pitchFamily="34" charset="0"/>
            </a:endParaRPr>
          </a:p>
        </p:txBody>
      </p:sp>
      <p:pic>
        <p:nvPicPr>
          <p:cNvPr id="3087" name="Picture 14" descr="Europa.JPG"/>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429000" y="714375"/>
            <a:ext cx="2528888" cy="143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8" name="TextBox 3"/>
          <p:cNvSpPr txBox="1">
            <a:spLocks noChangeArrowheads="1"/>
          </p:cNvSpPr>
          <p:nvPr/>
        </p:nvSpPr>
        <p:spPr bwMode="auto">
          <a:xfrm>
            <a:off x="6286500" y="785813"/>
            <a:ext cx="25717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87 años / 81 años</a:t>
            </a:r>
            <a:endParaRPr lang="en-US" sz="2400" b="1">
              <a:latin typeface="Calibri" pitchFamily="34" charset="0"/>
            </a:endParaRPr>
          </a:p>
        </p:txBody>
      </p:sp>
      <p:sp>
        <p:nvSpPr>
          <p:cNvPr id="3089" name="TextBox 8"/>
          <p:cNvSpPr txBox="1">
            <a:spLocks noChangeArrowheads="1"/>
          </p:cNvSpPr>
          <p:nvPr/>
        </p:nvSpPr>
        <p:spPr bwMode="auto">
          <a:xfrm>
            <a:off x="571500" y="3071813"/>
            <a:ext cx="20716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Catalán</a:t>
            </a:r>
            <a:br>
              <a:rPr lang="en-GB" sz="2400" b="1">
                <a:latin typeface="Calibri" pitchFamily="34" charset="0"/>
              </a:rPr>
            </a:br>
            <a:r>
              <a:rPr lang="en-GB" sz="2400" b="1">
                <a:latin typeface="Calibri" pitchFamily="34" charset="0"/>
              </a:rPr>
              <a:t>Español</a:t>
            </a:r>
            <a:br>
              <a:rPr lang="en-GB" sz="2400" b="1">
                <a:latin typeface="Calibri" pitchFamily="34" charset="0"/>
              </a:rPr>
            </a:br>
            <a:r>
              <a:rPr lang="en-GB" sz="2400" b="1">
                <a:latin typeface="Calibri" pitchFamily="34" charset="0"/>
              </a:rPr>
              <a:t>Francés</a:t>
            </a:r>
            <a:endParaRPr lang="en-US" sz="2400" b="1">
              <a:latin typeface="Calibri" pitchFamily="34" charset="0"/>
            </a:endParaRPr>
          </a:p>
        </p:txBody>
      </p:sp>
      <p:sp>
        <p:nvSpPr>
          <p:cNvPr id="3090" name="TextBox 5"/>
          <p:cNvSpPr txBox="1">
            <a:spLocks noChangeArrowheads="1"/>
          </p:cNvSpPr>
          <p:nvPr/>
        </p:nvSpPr>
        <p:spPr bwMode="auto">
          <a:xfrm>
            <a:off x="2071688" y="6215063"/>
            <a:ext cx="56435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82,000 (ochenta y dos mil habitantes)</a:t>
            </a:r>
            <a:endParaRPr lang="en-US" sz="2400" b="1">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M:\Resources\Development\NewSecCurricDevelopment\Describing pictures\questns.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57813" y="1357313"/>
            <a:ext cx="3024187" cy="278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Box 3"/>
          <p:cNvSpPr txBox="1">
            <a:spLocks noChangeArrowheads="1"/>
          </p:cNvSpPr>
          <p:nvPr/>
        </p:nvSpPr>
        <p:spPr bwMode="auto">
          <a:xfrm>
            <a:off x="285750" y="285750"/>
            <a:ext cx="52149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2400" b="1">
                <a:latin typeface="Calibri" pitchFamily="34" charset="0"/>
              </a:rPr>
              <a:t>¿Qué colores tiene la bandera?</a:t>
            </a:r>
            <a:endParaRPr lang="en-US" sz="2400" b="1">
              <a:latin typeface="Calibri" pitchFamily="34" charset="0"/>
            </a:endParaRPr>
          </a:p>
        </p:txBody>
      </p:sp>
      <p:sp>
        <p:nvSpPr>
          <p:cNvPr id="4100" name="TextBox 3"/>
          <p:cNvSpPr txBox="1">
            <a:spLocks noChangeArrowheads="1"/>
          </p:cNvSpPr>
          <p:nvPr/>
        </p:nvSpPr>
        <p:spPr bwMode="auto">
          <a:xfrm>
            <a:off x="285750" y="928688"/>
            <a:ext cx="52149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2400" b="1">
                <a:latin typeface="Calibri" pitchFamily="34" charset="0"/>
              </a:rPr>
              <a:t>¿En qué continente está?</a:t>
            </a:r>
            <a:endParaRPr lang="en-US" sz="2400" b="1">
              <a:latin typeface="Calibri" pitchFamily="34" charset="0"/>
            </a:endParaRPr>
          </a:p>
        </p:txBody>
      </p:sp>
      <p:sp>
        <p:nvSpPr>
          <p:cNvPr id="4101" name="TextBox 3"/>
          <p:cNvSpPr txBox="1">
            <a:spLocks noChangeArrowheads="1"/>
          </p:cNvSpPr>
          <p:nvPr/>
        </p:nvSpPr>
        <p:spPr bwMode="auto">
          <a:xfrm>
            <a:off x="285750" y="1609725"/>
            <a:ext cx="52149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2400" b="1">
                <a:latin typeface="Calibri" pitchFamily="34" charset="0"/>
              </a:rPr>
              <a:t>¿Con qué países limita?</a:t>
            </a:r>
            <a:endParaRPr lang="en-US" sz="2400" b="1">
              <a:latin typeface="Calibri" pitchFamily="34" charset="0"/>
            </a:endParaRPr>
          </a:p>
        </p:txBody>
      </p:sp>
      <p:sp>
        <p:nvSpPr>
          <p:cNvPr id="4102" name="TextBox 3"/>
          <p:cNvSpPr txBox="1">
            <a:spLocks noChangeArrowheads="1"/>
          </p:cNvSpPr>
          <p:nvPr/>
        </p:nvSpPr>
        <p:spPr bwMode="auto">
          <a:xfrm>
            <a:off x="285750" y="2357438"/>
            <a:ext cx="52149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2400" b="1">
                <a:latin typeface="Calibri" pitchFamily="34" charset="0"/>
              </a:rPr>
              <a:t>¿Cuántos habitantes hay/tiene?</a:t>
            </a:r>
            <a:endParaRPr lang="en-US" sz="2400" b="1">
              <a:latin typeface="Calibri" pitchFamily="34" charset="0"/>
            </a:endParaRPr>
          </a:p>
        </p:txBody>
      </p:sp>
      <p:sp>
        <p:nvSpPr>
          <p:cNvPr id="4103" name="TextBox 3"/>
          <p:cNvSpPr txBox="1">
            <a:spLocks noChangeArrowheads="1"/>
          </p:cNvSpPr>
          <p:nvPr/>
        </p:nvSpPr>
        <p:spPr bwMode="auto">
          <a:xfrm>
            <a:off x="285750" y="3143250"/>
            <a:ext cx="52149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2400" b="1">
                <a:latin typeface="Calibri" pitchFamily="34" charset="0"/>
              </a:rPr>
              <a:t>¿Cuál es la capital?</a:t>
            </a:r>
            <a:endParaRPr lang="en-US" sz="2400" b="1">
              <a:latin typeface="Calibri" pitchFamily="34" charset="0"/>
            </a:endParaRPr>
          </a:p>
        </p:txBody>
      </p:sp>
      <p:sp>
        <p:nvSpPr>
          <p:cNvPr id="4104" name="TextBox 3"/>
          <p:cNvSpPr txBox="1">
            <a:spLocks noChangeArrowheads="1"/>
          </p:cNvSpPr>
          <p:nvPr/>
        </p:nvSpPr>
        <p:spPr bwMode="auto">
          <a:xfrm>
            <a:off x="285750" y="3857625"/>
            <a:ext cx="52149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2400" b="1">
                <a:latin typeface="Calibri" pitchFamily="34" charset="0"/>
              </a:rPr>
              <a:t>¿Qué idiomas hablan?</a:t>
            </a:r>
            <a:endParaRPr lang="en-US" sz="2400" b="1">
              <a:latin typeface="Calibri" pitchFamily="34" charset="0"/>
            </a:endParaRPr>
          </a:p>
        </p:txBody>
      </p:sp>
      <p:sp>
        <p:nvSpPr>
          <p:cNvPr id="4105" name="TextBox 3"/>
          <p:cNvSpPr txBox="1">
            <a:spLocks noChangeArrowheads="1"/>
          </p:cNvSpPr>
          <p:nvPr/>
        </p:nvSpPr>
        <p:spPr bwMode="auto">
          <a:xfrm>
            <a:off x="285750" y="4572000"/>
            <a:ext cx="521493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2400" b="1">
                <a:latin typeface="Calibri" pitchFamily="34" charset="0"/>
              </a:rPr>
              <a:t>¿Cuál es la expectativa de vida para los hombres/ para las mujeres?</a:t>
            </a:r>
            <a:endParaRPr lang="en-US" sz="2400" b="1">
              <a:latin typeface="Calibri" pitchFamily="34" charset="0"/>
            </a:endParaRPr>
          </a:p>
        </p:txBody>
      </p:sp>
      <p:sp>
        <p:nvSpPr>
          <p:cNvPr id="4106" name="TextBox 3"/>
          <p:cNvSpPr txBox="1">
            <a:spLocks noChangeArrowheads="1"/>
          </p:cNvSpPr>
          <p:nvPr/>
        </p:nvSpPr>
        <p:spPr bwMode="auto">
          <a:xfrm>
            <a:off x="357188" y="5643563"/>
            <a:ext cx="60721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2400" b="1">
                <a:latin typeface="Calibri" pitchFamily="34" charset="0"/>
              </a:rPr>
              <a:t>¿Cómo se llama la moneda de este país?</a:t>
            </a:r>
            <a:endParaRPr lang="en-US" sz="2400" b="1">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0" descr="Bolivia_Mapa.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00375" y="2286000"/>
            <a:ext cx="3124200" cy="3352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5123" name="TextBox 3"/>
          <p:cNvSpPr txBox="1">
            <a:spLocks noChangeArrowheads="1"/>
          </p:cNvSpPr>
          <p:nvPr/>
        </p:nvSpPr>
        <p:spPr bwMode="auto">
          <a:xfrm>
            <a:off x="3571875" y="142875"/>
            <a:ext cx="20716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Continente</a:t>
            </a:r>
            <a:endParaRPr lang="en-US" sz="2400" b="1">
              <a:latin typeface="Calibri" pitchFamily="34" charset="0"/>
            </a:endParaRPr>
          </a:p>
        </p:txBody>
      </p:sp>
      <p:sp>
        <p:nvSpPr>
          <p:cNvPr id="5124" name="TextBox 4"/>
          <p:cNvSpPr txBox="1">
            <a:spLocks noChangeArrowheads="1"/>
          </p:cNvSpPr>
          <p:nvPr/>
        </p:nvSpPr>
        <p:spPr bwMode="auto">
          <a:xfrm>
            <a:off x="2357438" y="3571875"/>
            <a:ext cx="20716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Capital</a:t>
            </a:r>
            <a:endParaRPr lang="en-US" sz="2400" b="1">
              <a:latin typeface="Calibri" pitchFamily="34" charset="0"/>
            </a:endParaRPr>
          </a:p>
        </p:txBody>
      </p:sp>
      <p:sp>
        <p:nvSpPr>
          <p:cNvPr id="5125" name="TextBox 5"/>
          <p:cNvSpPr txBox="1">
            <a:spLocks noChangeArrowheads="1"/>
          </p:cNvSpPr>
          <p:nvPr/>
        </p:nvSpPr>
        <p:spPr bwMode="auto">
          <a:xfrm>
            <a:off x="1571625" y="5572125"/>
            <a:ext cx="20716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Población</a:t>
            </a:r>
            <a:endParaRPr lang="en-US" sz="2400" b="1">
              <a:latin typeface="Calibri" pitchFamily="34" charset="0"/>
            </a:endParaRPr>
          </a:p>
        </p:txBody>
      </p:sp>
      <p:sp>
        <p:nvSpPr>
          <p:cNvPr id="5126" name="TextBox 6"/>
          <p:cNvSpPr txBox="1">
            <a:spLocks noChangeArrowheads="1"/>
          </p:cNvSpPr>
          <p:nvPr/>
        </p:nvSpPr>
        <p:spPr bwMode="auto">
          <a:xfrm>
            <a:off x="6500813" y="5357813"/>
            <a:ext cx="20716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Moneda</a:t>
            </a:r>
            <a:endParaRPr lang="en-US" sz="2400" b="1">
              <a:latin typeface="Calibri" pitchFamily="34" charset="0"/>
            </a:endParaRPr>
          </a:p>
        </p:txBody>
      </p:sp>
      <p:sp>
        <p:nvSpPr>
          <p:cNvPr id="5127" name="TextBox 7"/>
          <p:cNvSpPr txBox="1">
            <a:spLocks noChangeArrowheads="1"/>
          </p:cNvSpPr>
          <p:nvPr/>
        </p:nvSpPr>
        <p:spPr bwMode="auto">
          <a:xfrm>
            <a:off x="6500813" y="3000375"/>
            <a:ext cx="207168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Expectativa de vida</a:t>
            </a:r>
            <a:endParaRPr lang="en-US" sz="2400" b="1">
              <a:latin typeface="Calibri" pitchFamily="34" charset="0"/>
            </a:endParaRPr>
          </a:p>
        </p:txBody>
      </p:sp>
      <p:sp>
        <p:nvSpPr>
          <p:cNvPr id="5128" name="TextBox 8"/>
          <p:cNvSpPr txBox="1">
            <a:spLocks noChangeArrowheads="1"/>
          </p:cNvSpPr>
          <p:nvPr/>
        </p:nvSpPr>
        <p:spPr bwMode="auto">
          <a:xfrm>
            <a:off x="571500" y="2500313"/>
            <a:ext cx="20716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Idiomas</a:t>
            </a:r>
            <a:endParaRPr lang="en-US" sz="2400" b="1">
              <a:latin typeface="Calibri" pitchFamily="34" charset="0"/>
            </a:endParaRPr>
          </a:p>
        </p:txBody>
      </p:sp>
      <p:pic>
        <p:nvPicPr>
          <p:cNvPr id="5129" name="Picture 11" descr="bulle5.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85750" y="3000375"/>
            <a:ext cx="2584450" cy="192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0" name="Picture 6"/>
          <p:cNvPicPr>
            <a:picLocks noChangeAspect="1" noChangeArrowheads="1"/>
          </p:cNvPicPr>
          <p:nvPr/>
        </p:nvPicPr>
        <p:blipFill>
          <a:blip r:embed="rId5">
            <a:clrChange>
              <a:clrFrom>
                <a:srgbClr val="F5FFFF"/>
              </a:clrFrom>
              <a:clrTo>
                <a:srgbClr val="F5FFFF">
                  <a:alpha val="0"/>
                </a:srgbClr>
              </a:clrTo>
            </a:clrChange>
            <a:extLst>
              <a:ext uri="{28A0092B-C50C-407E-A947-70E740481C1C}">
                <a14:useLocalDpi xmlns:a14="http://schemas.microsoft.com/office/drawing/2010/main" val="0"/>
              </a:ext>
            </a:extLst>
          </a:blip>
          <a:srcRect/>
          <a:stretch>
            <a:fillRect/>
          </a:stretch>
        </p:blipFill>
        <p:spPr bwMode="auto">
          <a:xfrm>
            <a:off x="571500" y="5072063"/>
            <a:ext cx="13779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1" name="TextBox 3"/>
          <p:cNvSpPr txBox="1">
            <a:spLocks noChangeArrowheads="1"/>
          </p:cNvSpPr>
          <p:nvPr/>
        </p:nvSpPr>
        <p:spPr bwMode="auto">
          <a:xfrm>
            <a:off x="571500" y="109538"/>
            <a:ext cx="20716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Bandera</a:t>
            </a:r>
            <a:endParaRPr lang="en-US" sz="2400" b="1">
              <a:latin typeface="Calibri" pitchFamily="34" charset="0"/>
            </a:endParaRPr>
          </a:p>
        </p:txBody>
      </p:sp>
      <p:sp>
        <p:nvSpPr>
          <p:cNvPr id="5132" name="TextBox 3"/>
          <p:cNvSpPr txBox="1">
            <a:spLocks noChangeArrowheads="1"/>
          </p:cNvSpPr>
          <p:nvPr/>
        </p:nvSpPr>
        <p:spPr bwMode="auto">
          <a:xfrm>
            <a:off x="6286500" y="785813"/>
            <a:ext cx="25717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69 años / 64 años</a:t>
            </a:r>
            <a:endParaRPr lang="en-US" sz="2400" b="1">
              <a:latin typeface="Calibri" pitchFamily="34" charset="0"/>
            </a:endParaRPr>
          </a:p>
        </p:txBody>
      </p:sp>
      <p:sp>
        <p:nvSpPr>
          <p:cNvPr id="17" name="TextBox 8"/>
          <p:cNvSpPr txBox="1">
            <a:spLocks noChangeArrowheads="1"/>
          </p:cNvSpPr>
          <p:nvPr/>
        </p:nvSpPr>
        <p:spPr bwMode="auto">
          <a:xfrm>
            <a:off x="571500" y="3071813"/>
            <a:ext cx="2071688" cy="1200150"/>
          </a:xfrm>
          <a:prstGeom prst="rect">
            <a:avLst/>
          </a:prstGeom>
          <a:noFill/>
          <a:ln w="9525">
            <a:noFill/>
            <a:miter lim="800000"/>
            <a:headEnd/>
            <a:tailEnd/>
          </a:ln>
        </p:spPr>
        <p:txBody>
          <a:bodyPr>
            <a:spAutoFit/>
          </a:bodyPr>
          <a:lstStyle/>
          <a:p>
            <a:pPr algn="ctr" fontAlgn="auto">
              <a:spcBef>
                <a:spcPts val="0"/>
              </a:spcBef>
              <a:spcAft>
                <a:spcPts val="0"/>
              </a:spcAft>
              <a:defRPr/>
            </a:pPr>
            <a:r>
              <a:rPr lang="en-GB" sz="2400" b="1" dirty="0" err="1">
                <a:latin typeface="+mn-lt"/>
              </a:rPr>
              <a:t>Español</a:t>
            </a:r>
            <a:r>
              <a:rPr lang="en-GB" sz="2400" b="1" dirty="0">
                <a:latin typeface="+mn-lt"/>
              </a:rPr>
              <a:t/>
            </a:r>
            <a:br>
              <a:rPr lang="en-GB" sz="2400" b="1" dirty="0">
                <a:latin typeface="+mn-lt"/>
              </a:rPr>
            </a:br>
            <a:r>
              <a:rPr lang="en-GB" sz="2400" b="1" dirty="0">
                <a:latin typeface="+mn-lt"/>
              </a:rPr>
              <a:t>Quechua</a:t>
            </a:r>
            <a:br>
              <a:rPr lang="en-GB" sz="2400" b="1" dirty="0">
                <a:latin typeface="+mn-lt"/>
              </a:rPr>
            </a:br>
            <a:r>
              <a:rPr lang="en-GB" sz="2400" b="1" dirty="0" err="1">
                <a:latin typeface="+mn-lt"/>
              </a:rPr>
              <a:t>Aymara</a:t>
            </a:r>
            <a:endParaRPr lang="en-US" sz="2400" b="1" dirty="0">
              <a:latin typeface="+mn-lt"/>
            </a:endParaRPr>
          </a:p>
        </p:txBody>
      </p:sp>
      <p:sp>
        <p:nvSpPr>
          <p:cNvPr id="5134" name="TextBox 5"/>
          <p:cNvSpPr txBox="1">
            <a:spLocks noChangeArrowheads="1"/>
          </p:cNvSpPr>
          <p:nvPr/>
        </p:nvSpPr>
        <p:spPr bwMode="auto">
          <a:xfrm>
            <a:off x="0" y="6215063"/>
            <a:ext cx="914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dirty="0">
                <a:latin typeface="Calibri" pitchFamily="34" charset="0"/>
              </a:rPr>
              <a:t>9,248,000 </a:t>
            </a:r>
            <a:r>
              <a:rPr lang="en-GB" sz="2000" b="1" dirty="0">
                <a:latin typeface="Calibri" pitchFamily="34" charset="0"/>
              </a:rPr>
              <a:t>(</a:t>
            </a:r>
            <a:r>
              <a:rPr lang="en-GB" sz="2000" b="1" dirty="0" err="1">
                <a:latin typeface="Calibri" pitchFamily="34" charset="0"/>
              </a:rPr>
              <a:t>nueve</a:t>
            </a:r>
            <a:r>
              <a:rPr lang="en-GB" sz="2000" b="1" dirty="0">
                <a:latin typeface="Calibri" pitchFamily="34" charset="0"/>
              </a:rPr>
              <a:t> </a:t>
            </a:r>
            <a:r>
              <a:rPr lang="en-GB" sz="2000" b="1" dirty="0" err="1">
                <a:latin typeface="Calibri" pitchFamily="34" charset="0"/>
              </a:rPr>
              <a:t>millones</a:t>
            </a:r>
            <a:r>
              <a:rPr lang="en-GB" sz="2000" b="1" dirty="0">
                <a:latin typeface="Calibri" pitchFamily="34" charset="0"/>
              </a:rPr>
              <a:t> </a:t>
            </a:r>
            <a:r>
              <a:rPr lang="en-GB" sz="2000" b="1" dirty="0" err="1" smtClean="0">
                <a:latin typeface="Calibri" pitchFamily="34" charset="0"/>
              </a:rPr>
              <a:t>doscientos</a:t>
            </a:r>
            <a:r>
              <a:rPr lang="en-GB" sz="2000" b="1" dirty="0" smtClean="0">
                <a:latin typeface="Calibri" pitchFamily="34" charset="0"/>
              </a:rPr>
              <a:t> </a:t>
            </a:r>
            <a:r>
              <a:rPr lang="en-GB" sz="2000" b="1" dirty="0" err="1">
                <a:latin typeface="Calibri" pitchFamily="34" charset="0"/>
              </a:rPr>
              <a:t>cuarenta</a:t>
            </a:r>
            <a:r>
              <a:rPr lang="en-GB" sz="2000" b="1" dirty="0">
                <a:latin typeface="Calibri" pitchFamily="34" charset="0"/>
              </a:rPr>
              <a:t> y </a:t>
            </a:r>
            <a:r>
              <a:rPr lang="en-GB" sz="2000" b="1" dirty="0" err="1">
                <a:latin typeface="Calibri" pitchFamily="34" charset="0"/>
              </a:rPr>
              <a:t>ocho</a:t>
            </a:r>
            <a:r>
              <a:rPr lang="en-GB" sz="2000" b="1" dirty="0">
                <a:latin typeface="Calibri" pitchFamily="34" charset="0"/>
              </a:rPr>
              <a:t> mil </a:t>
            </a:r>
            <a:r>
              <a:rPr lang="en-GB" sz="2000" b="1" dirty="0" err="1">
                <a:latin typeface="Calibri" pitchFamily="34" charset="0"/>
              </a:rPr>
              <a:t>habitantes</a:t>
            </a:r>
            <a:r>
              <a:rPr lang="en-GB" sz="2000" b="1" dirty="0">
                <a:latin typeface="Calibri" pitchFamily="34" charset="0"/>
              </a:rPr>
              <a:t>)</a:t>
            </a:r>
            <a:endParaRPr lang="en-US" sz="2400" b="1" dirty="0">
              <a:latin typeface="Calibri" pitchFamily="34" charset="0"/>
            </a:endParaRPr>
          </a:p>
        </p:txBody>
      </p:sp>
      <p:pic>
        <p:nvPicPr>
          <p:cNvPr id="5135" name="Picture 18" descr="Bolivia_bandera.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00063" y="500063"/>
            <a:ext cx="2214562" cy="151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6" name="Picture 19" descr="Sudamerica.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286125" y="642938"/>
            <a:ext cx="2633663" cy="151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7" name="Picture 22" descr="Boliviano_(reverso).pn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6858000" y="4143375"/>
            <a:ext cx="1347788" cy="134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8" name="Picture 7"/>
          <p:cNvPicPr>
            <a:picLocks noChangeAspect="1" noChangeArrowheads="1"/>
          </p:cNvPicPr>
          <p:nvPr/>
        </p:nvPicPr>
        <p:blipFill>
          <a:blip r:embed="rId9">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15125" y="1214438"/>
            <a:ext cx="1690688" cy="177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3" descr="Peru_Mapa.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71813" y="2214563"/>
            <a:ext cx="2952750" cy="31861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6147" name="TextBox 3"/>
          <p:cNvSpPr txBox="1">
            <a:spLocks noChangeArrowheads="1"/>
          </p:cNvSpPr>
          <p:nvPr/>
        </p:nvSpPr>
        <p:spPr bwMode="auto">
          <a:xfrm>
            <a:off x="3571875" y="142875"/>
            <a:ext cx="20716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Continente</a:t>
            </a:r>
            <a:endParaRPr lang="en-US" sz="2400" b="1">
              <a:latin typeface="Calibri" pitchFamily="34" charset="0"/>
            </a:endParaRPr>
          </a:p>
        </p:txBody>
      </p:sp>
      <p:sp>
        <p:nvSpPr>
          <p:cNvPr id="6148" name="TextBox 4"/>
          <p:cNvSpPr txBox="1">
            <a:spLocks noChangeArrowheads="1"/>
          </p:cNvSpPr>
          <p:nvPr/>
        </p:nvSpPr>
        <p:spPr bwMode="auto">
          <a:xfrm>
            <a:off x="3143250" y="4252913"/>
            <a:ext cx="20716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Capital</a:t>
            </a:r>
            <a:endParaRPr lang="en-US" sz="2400" b="1">
              <a:latin typeface="Calibri" pitchFamily="34" charset="0"/>
            </a:endParaRPr>
          </a:p>
        </p:txBody>
      </p:sp>
      <p:sp>
        <p:nvSpPr>
          <p:cNvPr id="6149" name="TextBox 5"/>
          <p:cNvSpPr txBox="1">
            <a:spLocks noChangeArrowheads="1"/>
          </p:cNvSpPr>
          <p:nvPr/>
        </p:nvSpPr>
        <p:spPr bwMode="auto">
          <a:xfrm>
            <a:off x="1571625" y="5572125"/>
            <a:ext cx="20716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Población</a:t>
            </a:r>
            <a:endParaRPr lang="en-US" sz="2400" b="1">
              <a:latin typeface="Calibri" pitchFamily="34" charset="0"/>
            </a:endParaRPr>
          </a:p>
        </p:txBody>
      </p:sp>
      <p:sp>
        <p:nvSpPr>
          <p:cNvPr id="6150" name="TextBox 6"/>
          <p:cNvSpPr txBox="1">
            <a:spLocks noChangeArrowheads="1"/>
          </p:cNvSpPr>
          <p:nvPr/>
        </p:nvSpPr>
        <p:spPr bwMode="auto">
          <a:xfrm>
            <a:off x="6500813" y="5357813"/>
            <a:ext cx="20716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Moneda</a:t>
            </a:r>
            <a:endParaRPr lang="en-US" sz="2400" b="1">
              <a:latin typeface="Calibri" pitchFamily="34" charset="0"/>
            </a:endParaRPr>
          </a:p>
        </p:txBody>
      </p:sp>
      <p:sp>
        <p:nvSpPr>
          <p:cNvPr id="6151" name="TextBox 7"/>
          <p:cNvSpPr txBox="1">
            <a:spLocks noChangeArrowheads="1"/>
          </p:cNvSpPr>
          <p:nvPr/>
        </p:nvSpPr>
        <p:spPr bwMode="auto">
          <a:xfrm>
            <a:off x="6500813" y="3000375"/>
            <a:ext cx="207168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Expectativa de vida</a:t>
            </a:r>
            <a:endParaRPr lang="en-US" sz="2400" b="1">
              <a:latin typeface="Calibri" pitchFamily="34" charset="0"/>
            </a:endParaRPr>
          </a:p>
        </p:txBody>
      </p:sp>
      <p:sp>
        <p:nvSpPr>
          <p:cNvPr id="6152" name="TextBox 8"/>
          <p:cNvSpPr txBox="1">
            <a:spLocks noChangeArrowheads="1"/>
          </p:cNvSpPr>
          <p:nvPr/>
        </p:nvSpPr>
        <p:spPr bwMode="auto">
          <a:xfrm>
            <a:off x="571500" y="2500313"/>
            <a:ext cx="20716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Idiomas</a:t>
            </a:r>
            <a:endParaRPr lang="en-US" sz="2400" b="1">
              <a:latin typeface="Calibri" pitchFamily="34" charset="0"/>
            </a:endParaRPr>
          </a:p>
        </p:txBody>
      </p:sp>
      <p:pic>
        <p:nvPicPr>
          <p:cNvPr id="6153" name="Picture 11" descr="bulle5.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85750" y="3000375"/>
            <a:ext cx="2584450" cy="192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4" name="Picture 6"/>
          <p:cNvPicPr>
            <a:picLocks noChangeAspect="1" noChangeArrowheads="1"/>
          </p:cNvPicPr>
          <p:nvPr/>
        </p:nvPicPr>
        <p:blipFill>
          <a:blip r:embed="rId5">
            <a:clrChange>
              <a:clrFrom>
                <a:srgbClr val="F5FFFF"/>
              </a:clrFrom>
              <a:clrTo>
                <a:srgbClr val="F5FFFF">
                  <a:alpha val="0"/>
                </a:srgbClr>
              </a:clrTo>
            </a:clrChange>
            <a:extLst>
              <a:ext uri="{28A0092B-C50C-407E-A947-70E740481C1C}">
                <a14:useLocalDpi xmlns:a14="http://schemas.microsoft.com/office/drawing/2010/main" val="0"/>
              </a:ext>
            </a:extLst>
          </a:blip>
          <a:srcRect/>
          <a:stretch>
            <a:fillRect/>
          </a:stretch>
        </p:blipFill>
        <p:spPr bwMode="auto">
          <a:xfrm>
            <a:off x="571500" y="5072063"/>
            <a:ext cx="13779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5" name="TextBox 3"/>
          <p:cNvSpPr txBox="1">
            <a:spLocks noChangeArrowheads="1"/>
          </p:cNvSpPr>
          <p:nvPr/>
        </p:nvSpPr>
        <p:spPr bwMode="auto">
          <a:xfrm>
            <a:off x="571500" y="109538"/>
            <a:ext cx="20716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Bandera</a:t>
            </a:r>
            <a:endParaRPr lang="en-US" sz="2400" b="1">
              <a:latin typeface="Calibri" pitchFamily="34" charset="0"/>
            </a:endParaRPr>
          </a:p>
        </p:txBody>
      </p:sp>
      <p:sp>
        <p:nvSpPr>
          <p:cNvPr id="6156" name="TextBox 3"/>
          <p:cNvSpPr txBox="1">
            <a:spLocks noChangeArrowheads="1"/>
          </p:cNvSpPr>
          <p:nvPr/>
        </p:nvSpPr>
        <p:spPr bwMode="auto">
          <a:xfrm>
            <a:off x="6286500" y="785813"/>
            <a:ext cx="25717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72 años / 69 años</a:t>
            </a:r>
            <a:endParaRPr lang="en-US" sz="2400" b="1">
              <a:latin typeface="Calibri" pitchFamily="34" charset="0"/>
            </a:endParaRPr>
          </a:p>
        </p:txBody>
      </p:sp>
      <p:sp>
        <p:nvSpPr>
          <p:cNvPr id="17" name="TextBox 8"/>
          <p:cNvSpPr txBox="1">
            <a:spLocks noChangeArrowheads="1"/>
          </p:cNvSpPr>
          <p:nvPr/>
        </p:nvSpPr>
        <p:spPr bwMode="auto">
          <a:xfrm>
            <a:off x="571500" y="3071813"/>
            <a:ext cx="2071688" cy="1200150"/>
          </a:xfrm>
          <a:prstGeom prst="rect">
            <a:avLst/>
          </a:prstGeom>
          <a:noFill/>
          <a:ln w="9525">
            <a:noFill/>
            <a:miter lim="800000"/>
            <a:headEnd/>
            <a:tailEnd/>
          </a:ln>
        </p:spPr>
        <p:txBody>
          <a:bodyPr>
            <a:spAutoFit/>
          </a:bodyPr>
          <a:lstStyle/>
          <a:p>
            <a:pPr algn="ctr" fontAlgn="auto">
              <a:spcBef>
                <a:spcPts val="0"/>
              </a:spcBef>
              <a:spcAft>
                <a:spcPts val="0"/>
              </a:spcAft>
              <a:defRPr/>
            </a:pPr>
            <a:r>
              <a:rPr lang="en-GB" sz="2400" b="1" dirty="0" err="1">
                <a:latin typeface="+mn-lt"/>
              </a:rPr>
              <a:t>Español</a:t>
            </a:r>
            <a:r>
              <a:rPr lang="en-GB" sz="2400" b="1" dirty="0">
                <a:latin typeface="+mn-lt"/>
              </a:rPr>
              <a:t/>
            </a:r>
            <a:br>
              <a:rPr lang="en-GB" sz="2400" b="1" dirty="0">
                <a:latin typeface="+mn-lt"/>
              </a:rPr>
            </a:br>
            <a:r>
              <a:rPr lang="en-GB" sz="2400" b="1" dirty="0">
                <a:latin typeface="+mn-lt"/>
              </a:rPr>
              <a:t>Quechua</a:t>
            </a:r>
            <a:br>
              <a:rPr lang="en-GB" sz="2400" b="1" dirty="0">
                <a:latin typeface="+mn-lt"/>
              </a:rPr>
            </a:br>
            <a:r>
              <a:rPr lang="en-GB" sz="2400" b="1" dirty="0" err="1">
                <a:latin typeface="+mn-lt"/>
              </a:rPr>
              <a:t>Aymara</a:t>
            </a:r>
            <a:endParaRPr lang="en-US" sz="2400" b="1" dirty="0">
              <a:latin typeface="+mn-lt"/>
            </a:endParaRPr>
          </a:p>
        </p:txBody>
      </p:sp>
      <p:sp>
        <p:nvSpPr>
          <p:cNvPr id="6158" name="TextBox 5"/>
          <p:cNvSpPr txBox="1">
            <a:spLocks noChangeArrowheads="1"/>
          </p:cNvSpPr>
          <p:nvPr/>
        </p:nvSpPr>
        <p:spPr bwMode="auto">
          <a:xfrm>
            <a:off x="0" y="6253163"/>
            <a:ext cx="914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29,181,000 </a:t>
            </a:r>
            <a:r>
              <a:rPr lang="en-GB" sz="2000" b="1">
                <a:latin typeface="Calibri" pitchFamily="34" charset="0"/>
              </a:rPr>
              <a:t>(veintinueve millones ciento ochenta y un mil habitantes)</a:t>
            </a:r>
            <a:endParaRPr lang="en-US" sz="2400" b="1">
              <a:latin typeface="Calibri" pitchFamily="34" charset="0"/>
            </a:endParaRPr>
          </a:p>
        </p:txBody>
      </p:sp>
      <p:pic>
        <p:nvPicPr>
          <p:cNvPr id="6159" name="Picture 19" descr="Sudamerica.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286125" y="642938"/>
            <a:ext cx="2633663" cy="151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0" name="Picture 21" descr="Peru_bandera.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571500" y="571500"/>
            <a:ext cx="1876425"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1" name="Picture 24" descr="NuevoSol.jpg"/>
          <p:cNvPicPr>
            <a:picLocks noChangeAspect="1"/>
          </p:cNvPicPr>
          <p:nvPr/>
        </p:nvPicPr>
        <p:blipFill>
          <a:blip r:embed="rId8" cstate="print">
            <a:clrChange>
              <a:clrFrom>
                <a:srgbClr val="F8F8F8"/>
              </a:clrFrom>
              <a:clrTo>
                <a:srgbClr val="F8F8F8">
                  <a:alpha val="0"/>
                </a:srgbClr>
              </a:clrTo>
            </a:clrChange>
            <a:extLst>
              <a:ext uri="{28A0092B-C50C-407E-A947-70E740481C1C}">
                <a14:useLocalDpi xmlns:a14="http://schemas.microsoft.com/office/drawing/2010/main" val="0"/>
              </a:ext>
            </a:extLst>
          </a:blip>
          <a:srcRect/>
          <a:stretch>
            <a:fillRect/>
          </a:stretch>
        </p:blipFill>
        <p:spPr bwMode="auto">
          <a:xfrm>
            <a:off x="6929438" y="4071938"/>
            <a:ext cx="1365250"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2" name="Picture 7"/>
          <p:cNvPicPr>
            <a:picLocks noChangeAspect="1" noChangeArrowheads="1"/>
          </p:cNvPicPr>
          <p:nvPr/>
        </p:nvPicPr>
        <p:blipFill>
          <a:blip r:embed="rId9">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15125" y="1214438"/>
            <a:ext cx="1690688" cy="177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5" descr="Espana_Mapa.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14688" y="2214563"/>
            <a:ext cx="3133725" cy="3352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7171" name="TextBox 3"/>
          <p:cNvSpPr txBox="1">
            <a:spLocks noChangeArrowheads="1"/>
          </p:cNvSpPr>
          <p:nvPr/>
        </p:nvSpPr>
        <p:spPr bwMode="auto">
          <a:xfrm>
            <a:off x="3786188" y="214313"/>
            <a:ext cx="20716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Continente</a:t>
            </a:r>
            <a:endParaRPr lang="en-US" sz="2400" b="1">
              <a:latin typeface="Calibri" pitchFamily="34" charset="0"/>
            </a:endParaRPr>
          </a:p>
        </p:txBody>
      </p:sp>
      <p:sp>
        <p:nvSpPr>
          <p:cNvPr id="7172" name="TextBox 4"/>
          <p:cNvSpPr txBox="1">
            <a:spLocks noChangeArrowheads="1"/>
          </p:cNvSpPr>
          <p:nvPr/>
        </p:nvSpPr>
        <p:spPr bwMode="auto">
          <a:xfrm>
            <a:off x="3214688" y="3714750"/>
            <a:ext cx="20716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Capital</a:t>
            </a:r>
            <a:endParaRPr lang="en-US" sz="2400" b="1">
              <a:latin typeface="Calibri" pitchFamily="34" charset="0"/>
            </a:endParaRPr>
          </a:p>
        </p:txBody>
      </p:sp>
      <p:sp>
        <p:nvSpPr>
          <p:cNvPr id="7173" name="TextBox 5"/>
          <p:cNvSpPr txBox="1">
            <a:spLocks noChangeArrowheads="1"/>
          </p:cNvSpPr>
          <p:nvPr/>
        </p:nvSpPr>
        <p:spPr bwMode="auto">
          <a:xfrm>
            <a:off x="1571625" y="5572125"/>
            <a:ext cx="20716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Población</a:t>
            </a:r>
            <a:endParaRPr lang="en-US" sz="2400" b="1">
              <a:latin typeface="Calibri" pitchFamily="34" charset="0"/>
            </a:endParaRPr>
          </a:p>
        </p:txBody>
      </p:sp>
      <p:sp>
        <p:nvSpPr>
          <p:cNvPr id="7174" name="TextBox 6"/>
          <p:cNvSpPr txBox="1">
            <a:spLocks noChangeArrowheads="1"/>
          </p:cNvSpPr>
          <p:nvPr/>
        </p:nvSpPr>
        <p:spPr bwMode="auto">
          <a:xfrm>
            <a:off x="6500813" y="5357813"/>
            <a:ext cx="20716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Moneda</a:t>
            </a:r>
            <a:endParaRPr lang="en-US" sz="2400" b="1">
              <a:latin typeface="Calibri" pitchFamily="34" charset="0"/>
            </a:endParaRPr>
          </a:p>
        </p:txBody>
      </p:sp>
      <p:sp>
        <p:nvSpPr>
          <p:cNvPr id="7175" name="TextBox 7"/>
          <p:cNvSpPr txBox="1">
            <a:spLocks noChangeArrowheads="1"/>
          </p:cNvSpPr>
          <p:nvPr/>
        </p:nvSpPr>
        <p:spPr bwMode="auto">
          <a:xfrm>
            <a:off x="6500813" y="3000375"/>
            <a:ext cx="207168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Expectativa de vida</a:t>
            </a:r>
            <a:endParaRPr lang="en-US" sz="2400" b="1">
              <a:latin typeface="Calibri" pitchFamily="34" charset="0"/>
            </a:endParaRPr>
          </a:p>
        </p:txBody>
      </p:sp>
      <p:sp>
        <p:nvSpPr>
          <p:cNvPr id="7176" name="TextBox 8"/>
          <p:cNvSpPr txBox="1">
            <a:spLocks noChangeArrowheads="1"/>
          </p:cNvSpPr>
          <p:nvPr/>
        </p:nvSpPr>
        <p:spPr bwMode="auto">
          <a:xfrm>
            <a:off x="571500" y="2500313"/>
            <a:ext cx="20716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Idiomas</a:t>
            </a:r>
            <a:endParaRPr lang="en-US" sz="2400" b="1">
              <a:latin typeface="Calibri" pitchFamily="34" charset="0"/>
            </a:endParaRPr>
          </a:p>
        </p:txBody>
      </p:sp>
      <p:pic>
        <p:nvPicPr>
          <p:cNvPr id="7177" name="Picture 11" descr="bulle5.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2857500"/>
            <a:ext cx="3349625"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8" name="Picture 6"/>
          <p:cNvPicPr>
            <a:picLocks noChangeAspect="1" noChangeArrowheads="1"/>
          </p:cNvPicPr>
          <p:nvPr/>
        </p:nvPicPr>
        <p:blipFill>
          <a:blip r:embed="rId5">
            <a:clrChange>
              <a:clrFrom>
                <a:srgbClr val="F5FFFF"/>
              </a:clrFrom>
              <a:clrTo>
                <a:srgbClr val="F5FFFF">
                  <a:alpha val="0"/>
                </a:srgbClr>
              </a:clrTo>
            </a:clrChange>
            <a:extLst>
              <a:ext uri="{28A0092B-C50C-407E-A947-70E740481C1C}">
                <a14:useLocalDpi xmlns:a14="http://schemas.microsoft.com/office/drawing/2010/main" val="0"/>
              </a:ext>
            </a:extLst>
          </a:blip>
          <a:srcRect/>
          <a:stretch>
            <a:fillRect/>
          </a:stretch>
        </p:blipFill>
        <p:spPr bwMode="auto">
          <a:xfrm>
            <a:off x="571500" y="5072063"/>
            <a:ext cx="13779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9" name="TextBox 3"/>
          <p:cNvSpPr txBox="1">
            <a:spLocks noChangeArrowheads="1"/>
          </p:cNvSpPr>
          <p:nvPr/>
        </p:nvSpPr>
        <p:spPr bwMode="auto">
          <a:xfrm>
            <a:off x="571500" y="109538"/>
            <a:ext cx="20716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Bandera</a:t>
            </a:r>
            <a:endParaRPr lang="en-US" sz="2400" b="1">
              <a:latin typeface="Calibri" pitchFamily="34" charset="0"/>
            </a:endParaRPr>
          </a:p>
        </p:txBody>
      </p:sp>
      <p:sp>
        <p:nvSpPr>
          <p:cNvPr id="7180" name="TextBox 3"/>
          <p:cNvSpPr txBox="1">
            <a:spLocks noChangeArrowheads="1"/>
          </p:cNvSpPr>
          <p:nvPr/>
        </p:nvSpPr>
        <p:spPr bwMode="auto">
          <a:xfrm>
            <a:off x="6286500" y="785813"/>
            <a:ext cx="25717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85 años / 79 años</a:t>
            </a:r>
            <a:endParaRPr lang="en-US" sz="2400" b="1">
              <a:latin typeface="Calibri" pitchFamily="34" charset="0"/>
            </a:endParaRPr>
          </a:p>
        </p:txBody>
      </p:sp>
      <p:sp>
        <p:nvSpPr>
          <p:cNvPr id="17" name="TextBox 8"/>
          <p:cNvSpPr txBox="1">
            <a:spLocks noChangeArrowheads="1"/>
          </p:cNvSpPr>
          <p:nvPr/>
        </p:nvSpPr>
        <p:spPr bwMode="auto">
          <a:xfrm>
            <a:off x="500063" y="3214688"/>
            <a:ext cx="2428875" cy="1016000"/>
          </a:xfrm>
          <a:prstGeom prst="rect">
            <a:avLst/>
          </a:prstGeom>
          <a:noFill/>
          <a:ln w="9525">
            <a:noFill/>
            <a:miter lim="800000"/>
            <a:headEnd/>
            <a:tailEnd/>
          </a:ln>
        </p:spPr>
        <p:txBody>
          <a:bodyPr>
            <a:spAutoFit/>
          </a:bodyPr>
          <a:lstStyle/>
          <a:p>
            <a:pPr algn="ctr">
              <a:defRPr/>
            </a:pPr>
            <a:r>
              <a:rPr lang="en-GB" sz="2000" b="1" dirty="0" err="1">
                <a:latin typeface="+mn-lt"/>
              </a:rPr>
              <a:t>Español</a:t>
            </a:r>
            <a:r>
              <a:rPr lang="en-GB" sz="2000" b="1" dirty="0">
                <a:latin typeface="+mn-lt"/>
              </a:rPr>
              <a:t> (</a:t>
            </a:r>
            <a:r>
              <a:rPr lang="en-GB" sz="2000" b="1" dirty="0" err="1">
                <a:latin typeface="+mn-lt"/>
              </a:rPr>
              <a:t>Castellano</a:t>
            </a:r>
            <a:r>
              <a:rPr lang="en-GB" sz="2000" b="1" dirty="0">
                <a:latin typeface="+mn-lt"/>
              </a:rPr>
              <a:t>), </a:t>
            </a:r>
            <a:r>
              <a:rPr lang="en-GB" sz="2000" b="1" dirty="0" err="1">
                <a:latin typeface="+mn-lt"/>
              </a:rPr>
              <a:t>Catalán</a:t>
            </a:r>
            <a:r>
              <a:rPr lang="en-GB" sz="2000" b="1" dirty="0">
                <a:latin typeface="+mn-lt"/>
              </a:rPr>
              <a:t>, </a:t>
            </a:r>
            <a:r>
              <a:rPr lang="en-GB" sz="2000" b="1" dirty="0" err="1">
                <a:latin typeface="+mn-lt"/>
              </a:rPr>
              <a:t>Valenciano</a:t>
            </a:r>
            <a:r>
              <a:rPr lang="en-GB" sz="2000" b="1" dirty="0">
                <a:latin typeface="+mn-lt"/>
              </a:rPr>
              <a:t>, </a:t>
            </a:r>
            <a:r>
              <a:rPr lang="en-GB" sz="2000" b="1" dirty="0" err="1">
                <a:latin typeface="+mn-lt"/>
              </a:rPr>
              <a:t>Gallego</a:t>
            </a:r>
            <a:r>
              <a:rPr lang="en-GB" sz="2000" b="1" dirty="0">
                <a:latin typeface="+mn-lt"/>
              </a:rPr>
              <a:t>, </a:t>
            </a:r>
            <a:r>
              <a:rPr lang="en-GB" sz="2000" b="1" dirty="0" err="1">
                <a:latin typeface="+mn-lt"/>
              </a:rPr>
              <a:t>Euskera</a:t>
            </a:r>
            <a:endParaRPr lang="en-US" sz="2000" b="1" dirty="0">
              <a:latin typeface="+mn-lt"/>
            </a:endParaRPr>
          </a:p>
        </p:txBody>
      </p:sp>
      <p:sp>
        <p:nvSpPr>
          <p:cNvPr id="7182" name="TextBox 5"/>
          <p:cNvSpPr txBox="1">
            <a:spLocks noChangeArrowheads="1"/>
          </p:cNvSpPr>
          <p:nvPr/>
        </p:nvSpPr>
        <p:spPr bwMode="auto">
          <a:xfrm>
            <a:off x="357188" y="6000750"/>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45,000,000 </a:t>
            </a:r>
            <a:r>
              <a:rPr lang="en-GB" sz="2000" b="1">
                <a:latin typeface="Calibri" pitchFamily="34" charset="0"/>
              </a:rPr>
              <a:t>(cuarenta y cinco millones de habitantes)</a:t>
            </a:r>
            <a:endParaRPr lang="en-US" sz="2400" b="1">
              <a:latin typeface="Calibri" pitchFamily="34" charset="0"/>
            </a:endParaRPr>
          </a:p>
        </p:txBody>
      </p:sp>
      <p:pic>
        <p:nvPicPr>
          <p:cNvPr id="7183" name="Picture 18" descr="bandera-de-espana.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42938" y="642938"/>
            <a:ext cx="19050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4" name="Picture 5"/>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000875" y="4143375"/>
            <a:ext cx="11715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5" name="Picture 22" descr="Europa.JP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571875" y="714375"/>
            <a:ext cx="2528888" cy="143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6" name="Picture 7"/>
          <p:cNvPicPr>
            <a:picLocks noChangeAspect="1" noChangeArrowheads="1"/>
          </p:cNvPicPr>
          <p:nvPr/>
        </p:nvPicPr>
        <p:blipFill>
          <a:blip r:embed="rId9">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15125" y="1214438"/>
            <a:ext cx="1690688" cy="177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2" descr="mapadesahara.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00375" y="2071688"/>
            <a:ext cx="3324225" cy="357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TextBox 3"/>
          <p:cNvSpPr txBox="1">
            <a:spLocks noChangeArrowheads="1"/>
          </p:cNvSpPr>
          <p:nvPr/>
        </p:nvSpPr>
        <p:spPr bwMode="auto">
          <a:xfrm>
            <a:off x="3571875" y="142875"/>
            <a:ext cx="20716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Continente</a:t>
            </a:r>
            <a:endParaRPr lang="en-US" sz="2400" b="1">
              <a:latin typeface="Calibri" pitchFamily="34" charset="0"/>
            </a:endParaRPr>
          </a:p>
        </p:txBody>
      </p:sp>
      <p:sp>
        <p:nvSpPr>
          <p:cNvPr id="8196" name="TextBox 4"/>
          <p:cNvSpPr txBox="1">
            <a:spLocks noChangeArrowheads="1"/>
          </p:cNvSpPr>
          <p:nvPr/>
        </p:nvSpPr>
        <p:spPr bwMode="auto">
          <a:xfrm>
            <a:off x="4214813" y="4000500"/>
            <a:ext cx="20716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dirty="0">
                <a:latin typeface="Calibri" pitchFamily="34" charset="0"/>
              </a:rPr>
              <a:t>Capital </a:t>
            </a:r>
            <a:r>
              <a:rPr lang="en-GB" sz="2400" b="1" dirty="0" smtClean="0">
                <a:latin typeface="Calibri" pitchFamily="34" charset="0"/>
              </a:rPr>
              <a:t>?</a:t>
            </a:r>
            <a:br>
              <a:rPr lang="en-GB" sz="2400" b="1" dirty="0" smtClean="0">
                <a:latin typeface="Calibri" pitchFamily="34" charset="0"/>
              </a:rPr>
            </a:br>
            <a:r>
              <a:rPr lang="en-GB" sz="2400" b="1" dirty="0" smtClean="0">
                <a:latin typeface="Calibri" pitchFamily="34" charset="0"/>
              </a:rPr>
              <a:t>El </a:t>
            </a:r>
            <a:r>
              <a:rPr lang="en-GB" sz="2400" b="1" dirty="0" err="1" smtClean="0">
                <a:latin typeface="Calibri" pitchFamily="34" charset="0"/>
              </a:rPr>
              <a:t>Aaiún</a:t>
            </a:r>
            <a:endParaRPr lang="en-US" sz="2400" b="1" dirty="0">
              <a:latin typeface="Calibri" pitchFamily="34" charset="0"/>
            </a:endParaRPr>
          </a:p>
        </p:txBody>
      </p:sp>
      <p:sp>
        <p:nvSpPr>
          <p:cNvPr id="8197" name="TextBox 5"/>
          <p:cNvSpPr txBox="1">
            <a:spLocks noChangeArrowheads="1"/>
          </p:cNvSpPr>
          <p:nvPr/>
        </p:nvSpPr>
        <p:spPr bwMode="auto">
          <a:xfrm>
            <a:off x="1571625" y="5572125"/>
            <a:ext cx="20716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Población</a:t>
            </a:r>
            <a:endParaRPr lang="en-US" sz="2400" b="1">
              <a:latin typeface="Calibri" pitchFamily="34" charset="0"/>
            </a:endParaRPr>
          </a:p>
        </p:txBody>
      </p:sp>
      <p:sp>
        <p:nvSpPr>
          <p:cNvPr id="8198" name="TextBox 6"/>
          <p:cNvSpPr txBox="1">
            <a:spLocks noChangeArrowheads="1"/>
          </p:cNvSpPr>
          <p:nvPr/>
        </p:nvSpPr>
        <p:spPr bwMode="auto">
          <a:xfrm>
            <a:off x="6500813" y="5357813"/>
            <a:ext cx="20716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Moneda</a:t>
            </a:r>
            <a:endParaRPr lang="en-US" sz="2400" b="1">
              <a:latin typeface="Calibri" pitchFamily="34" charset="0"/>
            </a:endParaRPr>
          </a:p>
        </p:txBody>
      </p:sp>
      <p:sp>
        <p:nvSpPr>
          <p:cNvPr id="8199" name="TextBox 7"/>
          <p:cNvSpPr txBox="1">
            <a:spLocks noChangeArrowheads="1"/>
          </p:cNvSpPr>
          <p:nvPr/>
        </p:nvSpPr>
        <p:spPr bwMode="auto">
          <a:xfrm>
            <a:off x="6500813" y="3000375"/>
            <a:ext cx="207168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Expectativa de vida</a:t>
            </a:r>
            <a:endParaRPr lang="en-US" sz="2400" b="1">
              <a:latin typeface="Calibri" pitchFamily="34" charset="0"/>
            </a:endParaRPr>
          </a:p>
        </p:txBody>
      </p:sp>
      <p:sp>
        <p:nvSpPr>
          <p:cNvPr id="8200" name="TextBox 8"/>
          <p:cNvSpPr txBox="1">
            <a:spLocks noChangeArrowheads="1"/>
          </p:cNvSpPr>
          <p:nvPr/>
        </p:nvSpPr>
        <p:spPr bwMode="auto">
          <a:xfrm>
            <a:off x="571500" y="2500313"/>
            <a:ext cx="20716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Idiomas</a:t>
            </a:r>
            <a:endParaRPr lang="en-US" sz="2400" b="1">
              <a:latin typeface="Calibri" pitchFamily="34" charset="0"/>
            </a:endParaRPr>
          </a:p>
        </p:txBody>
      </p:sp>
      <p:pic>
        <p:nvPicPr>
          <p:cNvPr id="8201" name="Picture 11" descr="bulle5.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85750" y="3000375"/>
            <a:ext cx="2584450" cy="192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2" name="Picture 6"/>
          <p:cNvPicPr>
            <a:picLocks noChangeAspect="1" noChangeArrowheads="1"/>
          </p:cNvPicPr>
          <p:nvPr/>
        </p:nvPicPr>
        <p:blipFill>
          <a:blip r:embed="rId5">
            <a:clrChange>
              <a:clrFrom>
                <a:srgbClr val="F5FFFF"/>
              </a:clrFrom>
              <a:clrTo>
                <a:srgbClr val="F5FFFF">
                  <a:alpha val="0"/>
                </a:srgbClr>
              </a:clrTo>
            </a:clrChange>
            <a:extLst>
              <a:ext uri="{28A0092B-C50C-407E-A947-70E740481C1C}">
                <a14:useLocalDpi xmlns:a14="http://schemas.microsoft.com/office/drawing/2010/main" val="0"/>
              </a:ext>
            </a:extLst>
          </a:blip>
          <a:srcRect/>
          <a:stretch>
            <a:fillRect/>
          </a:stretch>
        </p:blipFill>
        <p:spPr bwMode="auto">
          <a:xfrm>
            <a:off x="571500" y="5072063"/>
            <a:ext cx="13779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3" name="TextBox 3"/>
          <p:cNvSpPr txBox="1">
            <a:spLocks noChangeArrowheads="1"/>
          </p:cNvSpPr>
          <p:nvPr/>
        </p:nvSpPr>
        <p:spPr bwMode="auto">
          <a:xfrm>
            <a:off x="571500" y="109538"/>
            <a:ext cx="20716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Bandera</a:t>
            </a:r>
            <a:endParaRPr lang="en-US" sz="2400" b="1">
              <a:latin typeface="Calibri" pitchFamily="34" charset="0"/>
            </a:endParaRPr>
          </a:p>
        </p:txBody>
      </p:sp>
      <p:sp>
        <p:nvSpPr>
          <p:cNvPr id="8204" name="TextBox 3"/>
          <p:cNvSpPr txBox="1">
            <a:spLocks noChangeArrowheads="1"/>
          </p:cNvSpPr>
          <p:nvPr/>
        </p:nvSpPr>
        <p:spPr bwMode="auto">
          <a:xfrm>
            <a:off x="6286500" y="785813"/>
            <a:ext cx="25717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a:latin typeface="Calibri" pitchFamily="34" charset="0"/>
              </a:rPr>
              <a:t>56 años / 52 años</a:t>
            </a:r>
            <a:endParaRPr lang="en-US" sz="2400" b="1">
              <a:latin typeface="Calibri" pitchFamily="34" charset="0"/>
            </a:endParaRPr>
          </a:p>
        </p:txBody>
      </p:sp>
      <p:sp>
        <p:nvSpPr>
          <p:cNvPr id="17" name="TextBox 8"/>
          <p:cNvSpPr txBox="1">
            <a:spLocks noChangeArrowheads="1"/>
          </p:cNvSpPr>
          <p:nvPr/>
        </p:nvSpPr>
        <p:spPr bwMode="auto">
          <a:xfrm>
            <a:off x="571500" y="3214688"/>
            <a:ext cx="2071688" cy="1200150"/>
          </a:xfrm>
          <a:prstGeom prst="rect">
            <a:avLst/>
          </a:prstGeom>
          <a:noFill/>
          <a:ln w="9525">
            <a:noFill/>
            <a:miter lim="800000"/>
            <a:headEnd/>
            <a:tailEnd/>
          </a:ln>
        </p:spPr>
        <p:txBody>
          <a:bodyPr>
            <a:spAutoFit/>
          </a:bodyPr>
          <a:lstStyle/>
          <a:p>
            <a:pPr algn="ctr" fontAlgn="auto">
              <a:spcBef>
                <a:spcPts val="0"/>
              </a:spcBef>
              <a:spcAft>
                <a:spcPts val="0"/>
              </a:spcAft>
              <a:defRPr/>
            </a:pPr>
            <a:r>
              <a:rPr lang="en-GB" sz="2400" b="1" dirty="0" err="1">
                <a:latin typeface="+mn-lt"/>
              </a:rPr>
              <a:t>Árabe</a:t>
            </a:r>
            <a:r>
              <a:rPr lang="en-GB" sz="2400" b="1" dirty="0">
                <a:latin typeface="+mn-lt"/>
              </a:rPr>
              <a:t/>
            </a:r>
            <a:br>
              <a:rPr lang="en-GB" sz="2400" b="1" dirty="0">
                <a:latin typeface="+mn-lt"/>
              </a:rPr>
            </a:br>
            <a:r>
              <a:rPr lang="en-GB" sz="2400" b="1" dirty="0" err="1">
                <a:latin typeface="+mn-lt"/>
              </a:rPr>
              <a:t>Español</a:t>
            </a:r>
            <a:r>
              <a:rPr lang="en-GB" sz="2400" b="1" dirty="0">
                <a:latin typeface="+mn-lt"/>
              </a:rPr>
              <a:t/>
            </a:r>
            <a:br>
              <a:rPr lang="en-GB" sz="2400" b="1" dirty="0">
                <a:latin typeface="+mn-lt"/>
              </a:rPr>
            </a:br>
            <a:endParaRPr lang="en-US" sz="2400" b="1" dirty="0">
              <a:latin typeface="+mn-lt"/>
            </a:endParaRPr>
          </a:p>
        </p:txBody>
      </p:sp>
      <p:sp>
        <p:nvSpPr>
          <p:cNvPr id="8206" name="TextBox 5"/>
          <p:cNvSpPr txBox="1">
            <a:spLocks noChangeArrowheads="1"/>
          </p:cNvSpPr>
          <p:nvPr/>
        </p:nvSpPr>
        <p:spPr bwMode="auto">
          <a:xfrm>
            <a:off x="357188" y="6000750"/>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sz="2400" b="1" dirty="0">
                <a:latin typeface="Calibri" pitchFamily="34" charset="0"/>
              </a:rPr>
              <a:t>394,000 </a:t>
            </a:r>
            <a:r>
              <a:rPr lang="en-GB" sz="2000" b="1" dirty="0">
                <a:latin typeface="Calibri" pitchFamily="34" charset="0"/>
              </a:rPr>
              <a:t>(</a:t>
            </a:r>
            <a:r>
              <a:rPr lang="en-GB" sz="2000" b="1" dirty="0" err="1" smtClean="0">
                <a:latin typeface="Calibri" pitchFamily="34" charset="0"/>
              </a:rPr>
              <a:t>trescientos</a:t>
            </a:r>
            <a:r>
              <a:rPr lang="en-GB" sz="2000" b="1" dirty="0" smtClean="0">
                <a:latin typeface="Calibri" pitchFamily="34" charset="0"/>
              </a:rPr>
              <a:t> </a:t>
            </a:r>
            <a:r>
              <a:rPr lang="en-GB" sz="2000" b="1" dirty="0" err="1">
                <a:latin typeface="Calibri" pitchFamily="34" charset="0"/>
              </a:rPr>
              <a:t>noventa</a:t>
            </a:r>
            <a:r>
              <a:rPr lang="en-GB" sz="2000" b="1" dirty="0">
                <a:latin typeface="Calibri" pitchFamily="34" charset="0"/>
              </a:rPr>
              <a:t> y </a:t>
            </a:r>
            <a:r>
              <a:rPr lang="en-GB" sz="2000" b="1" dirty="0" err="1">
                <a:latin typeface="Calibri" pitchFamily="34" charset="0"/>
              </a:rPr>
              <a:t>cuatro</a:t>
            </a:r>
            <a:r>
              <a:rPr lang="en-GB" sz="2000" b="1" dirty="0">
                <a:latin typeface="Calibri" pitchFamily="34" charset="0"/>
              </a:rPr>
              <a:t> mil </a:t>
            </a:r>
            <a:r>
              <a:rPr lang="en-GB" sz="2000" b="1" dirty="0" err="1">
                <a:latin typeface="Calibri" pitchFamily="34" charset="0"/>
              </a:rPr>
              <a:t>habitantes</a:t>
            </a:r>
            <a:r>
              <a:rPr lang="en-GB" sz="2000" b="1" dirty="0">
                <a:latin typeface="Calibri" pitchFamily="34" charset="0"/>
              </a:rPr>
              <a:t>)</a:t>
            </a:r>
            <a:endParaRPr lang="en-US" sz="2400" b="1" dirty="0">
              <a:latin typeface="Calibri" pitchFamily="34" charset="0"/>
            </a:endParaRPr>
          </a:p>
        </p:txBody>
      </p:sp>
      <p:pic>
        <p:nvPicPr>
          <p:cNvPr id="8207" name="Picture 18" descr="SaharaOccidental_bandera.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71500" y="642938"/>
            <a:ext cx="2357438"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8" name="Picture 20" descr="Africa.JP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429000" y="642938"/>
            <a:ext cx="2344738" cy="137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9" name="Picture 25" descr="SaharawiPeseta.jpg"/>
          <p:cNvPicPr>
            <a:picLocks noChangeAspect="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500813" y="3643313"/>
            <a:ext cx="214312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10" name="Picture 7"/>
          <p:cNvPicPr>
            <a:picLocks noChangeAspect="1" noChangeArrowheads="1"/>
          </p:cNvPicPr>
          <p:nvPr/>
        </p:nvPicPr>
        <p:blipFill>
          <a:blip r:embed="rId9">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15125" y="1214438"/>
            <a:ext cx="1690688" cy="177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TotalTime>
  <Words>588</Words>
  <Application>Microsoft Office PowerPoint</Application>
  <PresentationFormat>On-screen Show (4:3)</PresentationFormat>
  <Paragraphs>178</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Información sobre países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Lore</dc:creator>
  <cp:lastModifiedBy> </cp:lastModifiedBy>
  <cp:revision>38</cp:revision>
  <dcterms:created xsi:type="dcterms:W3CDTF">2011-02-21T07:48:37Z</dcterms:created>
  <dcterms:modified xsi:type="dcterms:W3CDTF">2011-09-02T18:57:42Z</dcterms:modified>
</cp:coreProperties>
</file>