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65" r:id="rId3"/>
    <p:sldId id="256" r:id="rId4"/>
    <p:sldId id="257" r:id="rId5"/>
    <p:sldId id="258" r:id="rId6"/>
    <p:sldId id="259" r:id="rId7"/>
    <p:sldId id="260" r:id="rId8"/>
    <p:sldId id="261" r:id="rId9"/>
    <p:sldId id="262" r:id="rId10"/>
    <p:sldId id="263"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8506" autoAdjust="0"/>
  </p:normalViewPr>
  <p:slideViewPr>
    <p:cSldViewPr>
      <p:cViewPr varScale="1">
        <p:scale>
          <a:sx n="34" d="100"/>
          <a:sy n="34" d="100"/>
        </p:scale>
        <p:origin x="-153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8D86DD4-C4B4-4640-9100-D090CAAD00F7}" type="datetimeFigureOut">
              <a:rPr lang="en-US"/>
              <a:pPr>
                <a:defRPr/>
              </a:pPr>
              <a:t>9/2/2011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4AEBDC42-76E3-4190-92B9-741FD3BC0A79}" type="slidenum">
              <a:rPr lang="en-US"/>
              <a:pPr>
                <a:defRPr/>
              </a:pPr>
              <a:t>‹#›</a:t>
            </a:fld>
            <a:endParaRPr lang="en-US"/>
          </a:p>
        </p:txBody>
      </p:sp>
    </p:spTree>
    <p:extLst>
      <p:ext uri="{BB962C8B-B14F-4D97-AF65-F5344CB8AC3E}">
        <p14:creationId xmlns:p14="http://schemas.microsoft.com/office/powerpoint/2010/main" val="23992592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this slide to elicit prior knowledge in Spanish.</a:t>
            </a:r>
          </a:p>
          <a:p>
            <a:r>
              <a:rPr lang="en-GB" dirty="0" smtClean="0"/>
              <a:t>See which countries they can</a:t>
            </a:r>
            <a:r>
              <a:rPr lang="en-GB" baseline="0" dirty="0" smtClean="0"/>
              <a:t> recognise.  </a:t>
            </a:r>
            <a:br>
              <a:rPr lang="en-GB" baseline="0" dirty="0" smtClean="0"/>
            </a:br>
            <a:r>
              <a:rPr lang="en-GB" baseline="0" dirty="0" smtClean="0"/>
              <a:t>See if they can tell you the continents.</a:t>
            </a:r>
            <a:br>
              <a:rPr lang="en-GB" baseline="0" dirty="0" smtClean="0"/>
            </a:br>
            <a:r>
              <a:rPr lang="en-GB" baseline="0" dirty="0" smtClean="0"/>
              <a:t>Ask what languages they speak there.  </a:t>
            </a:r>
            <a:br>
              <a:rPr lang="en-GB" baseline="0" dirty="0" smtClean="0"/>
            </a:br>
            <a:r>
              <a:rPr lang="en-GB" baseline="0" dirty="0" smtClean="0"/>
              <a:t/>
            </a:r>
            <a:br>
              <a:rPr lang="en-GB" baseline="0" dirty="0" smtClean="0"/>
            </a:br>
            <a:r>
              <a:rPr lang="en-GB" baseline="0" dirty="0" smtClean="0"/>
              <a:t/>
            </a:r>
            <a:br>
              <a:rPr lang="en-GB" baseline="0" dirty="0" smtClean="0"/>
            </a:b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1</a:t>
            </a:fld>
            <a:endParaRPr lang="en-US"/>
          </a:p>
        </p:txBody>
      </p:sp>
    </p:spTree>
    <p:extLst>
      <p:ext uri="{BB962C8B-B14F-4D97-AF65-F5344CB8AC3E}">
        <p14:creationId xmlns:p14="http://schemas.microsoft.com/office/powerpoint/2010/main" val="3465143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Complete set of answers</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11</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Don’t dwell too much on this slide.  Just explain the objective is to </a:t>
            </a:r>
            <a:br>
              <a:rPr lang="en-GB" dirty="0" smtClean="0"/>
            </a:br>
            <a:r>
              <a:rPr lang="en-GB" dirty="0" smtClean="0"/>
              <a:t>1) know more information</a:t>
            </a:r>
            <a:r>
              <a:rPr lang="en-GB" baseline="0" dirty="0" smtClean="0"/>
              <a:t> about 6 countries</a:t>
            </a:r>
            <a:br>
              <a:rPr lang="en-GB" baseline="0" dirty="0" smtClean="0"/>
            </a:br>
            <a:r>
              <a:rPr lang="en-GB" baseline="0" dirty="0" smtClean="0"/>
              <a:t>2) use the information to compare countries with each other</a:t>
            </a:r>
            <a:br>
              <a:rPr lang="en-GB" baseline="0" dirty="0" smtClean="0"/>
            </a:br>
            <a:r>
              <a:rPr lang="en-GB" baseline="0" dirty="0" smtClean="0"/>
              <a:t/>
            </a:r>
            <a:br>
              <a:rPr lang="en-GB" baseline="0" dirty="0" smtClean="0"/>
            </a:br>
            <a:r>
              <a:rPr lang="en-GB" baseline="0" dirty="0" smtClean="0"/>
              <a:t>Use the table headings to make sure students know what each one means.</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3</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US" dirty="0" smtClean="0"/>
              <a:t>This is the example of 1 x country’s profile slide.  Display</a:t>
            </a:r>
            <a:r>
              <a:rPr lang="en-US" baseline="0" dirty="0" smtClean="0"/>
              <a:t> this slide.  Students have a copy of the questions on slide 4 already.  Elicit answers from them – </a:t>
            </a:r>
            <a:r>
              <a:rPr lang="en-US" baseline="0" dirty="0" err="1" smtClean="0"/>
              <a:t>modelling</a:t>
            </a:r>
            <a:r>
              <a:rPr lang="en-US" baseline="0" dirty="0" smtClean="0"/>
              <a:t> whole sentences yourself but accepting all TL responses form them.</a:t>
            </a:r>
          </a:p>
          <a:p>
            <a:pPr eaLnBrk="1" fontAlgn="auto" hangingPunct="1">
              <a:spcBef>
                <a:spcPts val="0"/>
              </a:spcBef>
              <a:spcAft>
                <a:spcPts val="0"/>
              </a:spcAft>
              <a:defRPr/>
            </a:pPr>
            <a:endParaRPr lang="en-US" baseline="0" dirty="0" smtClean="0"/>
          </a:p>
          <a:p>
            <a:pPr eaLnBrk="1" fontAlgn="auto" hangingPunct="1">
              <a:spcBef>
                <a:spcPts val="0"/>
              </a:spcBef>
              <a:spcAft>
                <a:spcPts val="0"/>
              </a:spcAft>
              <a:defRPr/>
            </a:pPr>
            <a:r>
              <a:rPr lang="en-US" baseline="0" dirty="0" smtClean="0"/>
              <a:t>A focus with higher sets is to get them asking as well as answering as soon as possible.  They won’t do this naturally if we are always asking the questions, so ask them to turn over their set of questions (slide 5) and take them back through this slide, getting them to see how many of the questions they can ask.    </a:t>
            </a:r>
          </a:p>
          <a:p>
            <a:pPr eaLnBrk="1" fontAlgn="auto" hangingPunct="1">
              <a:spcBef>
                <a:spcPts val="0"/>
              </a:spcBef>
              <a:spcAft>
                <a:spcPts val="0"/>
              </a:spcAft>
              <a:defRPr/>
            </a:pPr>
            <a:endParaRPr lang="en-US" baseline="0" dirty="0" smtClean="0"/>
          </a:p>
          <a:p>
            <a:pPr eaLnBrk="1" fontAlgn="auto" hangingPunct="1">
              <a:spcBef>
                <a:spcPts val="0"/>
              </a:spcBef>
              <a:spcAft>
                <a:spcPts val="0"/>
              </a:spcAft>
              <a:defRPr/>
            </a:pPr>
            <a:r>
              <a:rPr lang="en-US" baseline="0" dirty="0" smtClean="0"/>
              <a:t>Allow them to have 5 </a:t>
            </a:r>
            <a:r>
              <a:rPr lang="en-US" baseline="0" dirty="0" err="1" smtClean="0"/>
              <a:t>secs</a:t>
            </a:r>
            <a:r>
              <a:rPr lang="en-US" baseline="0" dirty="0" smtClean="0"/>
              <a:t> to look at their sheet if and when they get stuck.</a:t>
            </a:r>
            <a:endParaRPr lang="en-US" dirty="0" smtClean="0"/>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http://www.google.co.uk/imgres?imgurl=http://www.worldflags.es/ampliaciones/448aANDORRA.jpg&amp;imgrefurl=http://www.worldflags.es/en/cart.php%3Faction%3Ddetalle%26idp%3D448%26idSEC%3D1%26categoria%3D3%26subcategoria%3D19%26inicio%3D0&amp;h=250&amp;w=400&amp;sz=25&amp;tbnid=6Nj4-wAy_zzuLM:&amp;tbnh=78&amp;tbnw=124&amp;prev=/images%3Fq%3DAndorra%2Bbandera&amp;zoom=1&amp;q=Andorra+bandera&amp;hl=en&amp;usg=__IjD0kEkZst5YXSs8PscPxKYxXKE=&amp;sa=X&amp;ei=PyZiTZPcNNC48gP2v4jyCA&amp;ved=0CD8Q9QEwBw </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US" dirty="0" smtClean="0"/>
              <a:t>http://www.google.co.uk/imgres?imgurl=http://upload.wikimedia.org/wikipedia/commons/9/94/Andorra_mapa.png&amp;imgrefurl=http://commons.wikimedia.org/wiki/File:Andorra_mapa.png&amp;h=355&amp;w=330&amp;sz=7&amp;tbnid=5AkzwUPln68KgM:&amp;tbnh=121&amp;tbnw=112&amp;prev=/images%3Fq%3Dandorra%2Bmapa&amp;zoom=1&amp;q=andorra+mapa&amp;hl=en&amp;usg=__ibqus6tACA-bytnE5S4oeg9YEoY=&amp;sa=X&amp;ei=7iZiTbOlKYmPswaslaS2CA&amp;sqi=2&amp;ved=0CCQQ9QEwBQ </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US" dirty="0" smtClean="0"/>
              <a:t>http://www.google.co.uk/imgres?imgurl=http://gregor.us/wp-content/uploads/2009/07/population-graphic.jpg&amp;imgrefurl=http://gregor.us/coal/its-a-planet-of-slums/&amp;usg=__ckh6OImTjmdyfPckNscJDnXFaeE=&amp;h=422&amp;w=449&amp;sz=29&amp;hl=en&amp;start=10&amp;zoom=1&amp;tbnid=UZVbXId4sgk-uM:&amp;tbnh=135&amp;tbnw=149&amp;ei=VipiTZzgOJLe4gap_anGCQ&amp;prev=/images%3Fq%3Dpopulation%26um%3D1%26hl%3Den%26client%3Dfirefox-a%26sa%3DN%26rls%3Dorg.mozilla:en-US:official%26biw%3D667%26bih%3D578%26tbs%3Disch:10%2C477&amp;um=1&amp;itbs=1&amp;iact=hc&amp;vpx=135&amp;vpy=234&amp;dur=418&amp;hovh=140&amp;hovw=149&amp;tx=166&amp;ty=105&amp;oei=TSpiTfH9Csz44AbC_-zVCQ&amp;page=2&amp;ndsp=9&amp;ved=1t:429,r:3,s:10&amp;biw=667&amp;bih=578</a:t>
            </a:r>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73DD3D-21A8-4125-A842-3212A1015844}"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Show</a:t>
            </a:r>
            <a:r>
              <a:rPr lang="en-GB" baseline="0" dirty="0" smtClean="0"/>
              <a:t> this slide.</a:t>
            </a:r>
            <a:br>
              <a:rPr lang="en-GB" baseline="0" dirty="0" smtClean="0"/>
            </a:br>
            <a:r>
              <a:rPr lang="en-GB" baseline="0" dirty="0" smtClean="0"/>
              <a:t>Sort them into groups (6 x groups for the 6 countries).</a:t>
            </a:r>
            <a:br>
              <a:rPr lang="en-GB" baseline="0" dirty="0" smtClean="0"/>
            </a:br>
            <a:r>
              <a:rPr lang="en-GB" baseline="0" dirty="0" smtClean="0"/>
              <a:t>Once they are sorted into their groups, give out copies of the country information for each.</a:t>
            </a:r>
          </a:p>
          <a:p>
            <a:r>
              <a:rPr lang="en-GB" baseline="0" dirty="0" smtClean="0"/>
              <a:t>Each group is going to write a short presentation giving the information  in response to these 8 questions.  They can divide up the questions in their groups but all need to have a copy of all of the presentation by the end.  </a:t>
            </a:r>
            <a:br>
              <a:rPr lang="en-GB" baseline="0" dirty="0" smtClean="0"/>
            </a:br>
            <a:r>
              <a:rPr lang="en-GB" baseline="0" dirty="0" smtClean="0"/>
              <a:t/>
            </a:r>
            <a:br>
              <a:rPr lang="en-GB" baseline="0" dirty="0" smtClean="0"/>
            </a:br>
            <a:r>
              <a:rPr lang="en-GB" baseline="0" dirty="0" smtClean="0"/>
              <a:t>They should practise during the remainder of the lesson in pairs, asking and answering the 8 questions</a:t>
            </a:r>
            <a:br>
              <a:rPr lang="en-GB" baseline="0" dirty="0" smtClean="0"/>
            </a:br>
            <a:r>
              <a:rPr lang="en-GB" baseline="0" dirty="0" smtClean="0"/>
              <a:t/>
            </a:r>
            <a:br>
              <a:rPr lang="en-GB" baseline="0" dirty="0" smtClean="0"/>
            </a:br>
            <a:r>
              <a:rPr lang="en-GB" baseline="0" dirty="0" smtClean="0"/>
              <a:t>Homework is going to be to write up a neat version (if this is necessary – some groups may have worked neatly from the beginning)  and to practise the presentation.  They should be able to talk about their country either as a continuous presentation or in response to the 8 questions.  </a:t>
            </a:r>
          </a:p>
          <a:p>
            <a:endParaRPr lang="en-GB" baseline="0" dirty="0" smtClean="0"/>
          </a:p>
          <a:p>
            <a:r>
              <a:rPr lang="en-GB" baseline="0" dirty="0" smtClean="0"/>
              <a:t/>
            </a:r>
            <a:br>
              <a:rPr lang="en-GB" baseline="0" dirty="0" smtClean="0"/>
            </a:br>
            <a:r>
              <a:rPr lang="en-GB" baseline="0" dirty="0" smtClean="0"/>
              <a:t>Top sets should be able to cope with being able to answer all questions.  Sets 3 or 4 – teacher will need to decide what is a reasonable expectation.  </a:t>
            </a:r>
            <a:br>
              <a:rPr lang="en-GB" baseline="0" dirty="0" smtClean="0"/>
            </a:b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5</a:t>
            </a:fld>
            <a:endParaRPr lang="en-US"/>
          </a:p>
        </p:txBody>
      </p:sp>
    </p:spTree>
    <p:extLst>
      <p:ext uri="{BB962C8B-B14F-4D97-AF65-F5344CB8AC3E}">
        <p14:creationId xmlns:p14="http://schemas.microsoft.com/office/powerpoint/2010/main" val="636841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Boliviano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6B7CDA-222F-4F8E-8CF2-76B386A7DAC8}"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88F770-15CC-48D8-A890-CBCA74EB66E8}"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5AC317-CC07-4F77-90C3-1A8235A4CA4A}"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574608-4612-47C0-8B16-02E6A85534DC}"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9125E0-EBDF-44E1-B9D7-AB8717809CB8}" type="slidenum">
              <a:rPr lang="en-US" smtClean="0"/>
              <a:pPr fontAlgn="base">
                <a:spcBef>
                  <a:spcPct val="0"/>
                </a:spcBef>
                <a:spcAft>
                  <a:spcPct val="0"/>
                </a:spcAft>
                <a:defRPr/>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97D8B84-BF52-4F68-BF63-15D623112D17}"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79E6B1-7C03-4AF0-BC53-D99EA169F872}" type="slidenum">
              <a:rPr lang="en-US"/>
              <a:pPr>
                <a:defRPr/>
              </a:pPr>
              <a:t>‹#›</a:t>
            </a:fld>
            <a:endParaRPr lang="en-US"/>
          </a:p>
        </p:txBody>
      </p:sp>
    </p:spTree>
    <p:extLst>
      <p:ext uri="{BB962C8B-B14F-4D97-AF65-F5344CB8AC3E}">
        <p14:creationId xmlns:p14="http://schemas.microsoft.com/office/powerpoint/2010/main" val="2067543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3DDC32-976B-4BE7-AD4E-521E385BDEC0}"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D2AFC5-D833-4F38-AB02-57F95F85AD51}" type="slidenum">
              <a:rPr lang="en-US"/>
              <a:pPr>
                <a:defRPr/>
              </a:pPr>
              <a:t>‹#›</a:t>
            </a:fld>
            <a:endParaRPr lang="en-US"/>
          </a:p>
        </p:txBody>
      </p:sp>
    </p:spTree>
    <p:extLst>
      <p:ext uri="{BB962C8B-B14F-4D97-AF65-F5344CB8AC3E}">
        <p14:creationId xmlns:p14="http://schemas.microsoft.com/office/powerpoint/2010/main" val="1759369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3A06CA-18A8-4677-B41B-C751891E6DD2}"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72BC49A-0D98-4831-9E97-6DF79B24C036}" type="slidenum">
              <a:rPr lang="en-US"/>
              <a:pPr>
                <a:defRPr/>
              </a:pPr>
              <a:t>‹#›</a:t>
            </a:fld>
            <a:endParaRPr lang="en-US"/>
          </a:p>
        </p:txBody>
      </p:sp>
    </p:spTree>
    <p:extLst>
      <p:ext uri="{BB962C8B-B14F-4D97-AF65-F5344CB8AC3E}">
        <p14:creationId xmlns:p14="http://schemas.microsoft.com/office/powerpoint/2010/main" val="1671197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46B754E-1FB3-4144-8115-A9120CD60B7F}"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32CA4D-A451-49E2-96F0-F1C8930FAA51}" type="slidenum">
              <a:rPr lang="en-US"/>
              <a:pPr>
                <a:defRPr/>
              </a:pPr>
              <a:t>‹#›</a:t>
            </a:fld>
            <a:endParaRPr lang="en-US"/>
          </a:p>
        </p:txBody>
      </p:sp>
    </p:spTree>
    <p:extLst>
      <p:ext uri="{BB962C8B-B14F-4D97-AF65-F5344CB8AC3E}">
        <p14:creationId xmlns:p14="http://schemas.microsoft.com/office/powerpoint/2010/main" val="204063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7A7681F-D7DD-47BE-A2B5-BB30BE5A7114}"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CEE888-DB62-4873-9496-D0C963E77D15}" type="slidenum">
              <a:rPr lang="en-US"/>
              <a:pPr>
                <a:defRPr/>
              </a:pPr>
              <a:t>‹#›</a:t>
            </a:fld>
            <a:endParaRPr lang="en-US"/>
          </a:p>
        </p:txBody>
      </p:sp>
    </p:spTree>
    <p:extLst>
      <p:ext uri="{BB962C8B-B14F-4D97-AF65-F5344CB8AC3E}">
        <p14:creationId xmlns:p14="http://schemas.microsoft.com/office/powerpoint/2010/main" val="319887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DCE514E-A333-48CE-ADBD-2A746669790F}"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7506A9-44E1-4D45-B5CC-A6E1066A4ADB}" type="slidenum">
              <a:rPr lang="en-US"/>
              <a:pPr>
                <a:defRPr/>
              </a:pPr>
              <a:t>‹#›</a:t>
            </a:fld>
            <a:endParaRPr lang="en-US"/>
          </a:p>
        </p:txBody>
      </p:sp>
    </p:spTree>
    <p:extLst>
      <p:ext uri="{BB962C8B-B14F-4D97-AF65-F5344CB8AC3E}">
        <p14:creationId xmlns:p14="http://schemas.microsoft.com/office/powerpoint/2010/main" val="1886140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4E36D0-1195-4D7C-A9E4-B41036F318E7}" type="datetimeFigureOut">
              <a:rPr lang="en-US"/>
              <a:pPr>
                <a:defRPr/>
              </a:pPr>
              <a:t>9/2/2011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D619F1E-ABBD-46DC-832A-09CF59BFEAED}" type="slidenum">
              <a:rPr lang="en-US"/>
              <a:pPr>
                <a:defRPr/>
              </a:pPr>
              <a:t>‹#›</a:t>
            </a:fld>
            <a:endParaRPr lang="en-US"/>
          </a:p>
        </p:txBody>
      </p:sp>
    </p:spTree>
    <p:extLst>
      <p:ext uri="{BB962C8B-B14F-4D97-AF65-F5344CB8AC3E}">
        <p14:creationId xmlns:p14="http://schemas.microsoft.com/office/powerpoint/2010/main" val="3765044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C7CB432-A7C2-48A7-80E4-9E7A1B708BEB}" type="datetimeFigureOut">
              <a:rPr lang="en-US"/>
              <a:pPr>
                <a:defRPr/>
              </a:pPr>
              <a:t>9/2/2011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1D31D00-7625-4BBE-A60B-A05FE7DF9F42}" type="slidenum">
              <a:rPr lang="en-US"/>
              <a:pPr>
                <a:defRPr/>
              </a:pPr>
              <a:t>‹#›</a:t>
            </a:fld>
            <a:endParaRPr lang="en-US"/>
          </a:p>
        </p:txBody>
      </p:sp>
    </p:spTree>
    <p:extLst>
      <p:ext uri="{BB962C8B-B14F-4D97-AF65-F5344CB8AC3E}">
        <p14:creationId xmlns:p14="http://schemas.microsoft.com/office/powerpoint/2010/main" val="330870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3ED7E08-3B10-44D1-ACA1-128D3F2F9BB8}" type="datetimeFigureOut">
              <a:rPr lang="en-US"/>
              <a:pPr>
                <a:defRPr/>
              </a:pPr>
              <a:t>9/2/2011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03F5FF9-4378-4732-BA19-994D21E71A08}" type="slidenum">
              <a:rPr lang="en-US"/>
              <a:pPr>
                <a:defRPr/>
              </a:pPr>
              <a:t>‹#›</a:t>
            </a:fld>
            <a:endParaRPr lang="en-US"/>
          </a:p>
        </p:txBody>
      </p:sp>
    </p:spTree>
    <p:extLst>
      <p:ext uri="{BB962C8B-B14F-4D97-AF65-F5344CB8AC3E}">
        <p14:creationId xmlns:p14="http://schemas.microsoft.com/office/powerpoint/2010/main" val="331886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ECAF844-36D4-4A76-B49B-2E38CAE8811E}"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F26ADC-2706-44F2-9C18-E35B63D4281C}" type="slidenum">
              <a:rPr lang="en-US"/>
              <a:pPr>
                <a:defRPr/>
              </a:pPr>
              <a:t>‹#›</a:t>
            </a:fld>
            <a:endParaRPr lang="en-US"/>
          </a:p>
        </p:txBody>
      </p:sp>
    </p:spTree>
    <p:extLst>
      <p:ext uri="{BB962C8B-B14F-4D97-AF65-F5344CB8AC3E}">
        <p14:creationId xmlns:p14="http://schemas.microsoft.com/office/powerpoint/2010/main" val="203023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DDBF275-3076-424C-9FFE-F2A8D6578D31}"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559893-7B2C-41B3-AE44-FC1DFBA35618}" type="slidenum">
              <a:rPr lang="en-US"/>
              <a:pPr>
                <a:defRPr/>
              </a:pPr>
              <a:t>‹#›</a:t>
            </a:fld>
            <a:endParaRPr lang="en-US"/>
          </a:p>
        </p:txBody>
      </p:sp>
    </p:spTree>
    <p:extLst>
      <p:ext uri="{BB962C8B-B14F-4D97-AF65-F5344CB8AC3E}">
        <p14:creationId xmlns:p14="http://schemas.microsoft.com/office/powerpoint/2010/main" val="2845972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8C47C7C-7885-4835-BBB3-965210CE2654}" type="datetimeFigureOut">
              <a:rPr lang="en-US"/>
              <a:pPr>
                <a:defRPr/>
              </a:pPr>
              <a:t>9/2/2011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28031AB-03A0-4517-B885-0D137528D50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30.jpeg"/><Relationship Id="rId3" Type="http://schemas.openxmlformats.org/officeDocument/2006/relationships/image" Target="../media/image28.jpeg"/><Relationship Id="rId7" Type="http://schemas.openxmlformats.org/officeDocument/2006/relationships/image" Target="../media/image29.jpe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png"/><Relationship Id="rId4" Type="http://schemas.openxmlformats.org/officeDocument/2006/relationships/image" Target="../media/image10.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5.jpeg"/><Relationship Id="rId7"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6.jpeg"/><Relationship Id="rId5" Type="http://schemas.openxmlformats.org/officeDocument/2006/relationships/image" Target="../media/image12.png"/><Relationship Id="rId4" Type="http://schemas.openxmlformats.org/officeDocument/2006/relationships/image" Target="../media/image10.png"/><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9.jpeg"/><Relationship Id="rId7" Type="http://schemas.openxmlformats.org/officeDocument/2006/relationships/image" Target="../media/image20.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2.png"/><Relationship Id="rId4" Type="http://schemas.openxmlformats.org/officeDocument/2006/relationships/image" Target="../media/image10.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22.jpeg"/><Relationship Id="rId7"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12.png"/><Relationship Id="rId4" Type="http://schemas.openxmlformats.org/officeDocument/2006/relationships/image" Target="../media/image10.png"/><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4.jpeg"/><Relationship Id="rId7" Type="http://schemas.openxmlformats.org/officeDocument/2006/relationships/image" Target="../media/image26.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5.jpeg"/><Relationship Id="rId5" Type="http://schemas.openxmlformats.org/officeDocument/2006/relationships/image" Target="../media/image12.png"/><Relationship Id="rId4" Type="http://schemas.openxmlformats.org/officeDocument/2006/relationships/image" Target="../media/image10.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730" y="2276872"/>
            <a:ext cx="7774633" cy="1296144"/>
          </a:xfr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GB" sz="5400" dirty="0" err="1" smtClean="0">
                <a:solidFill>
                  <a:schemeClr val="bg1"/>
                </a:solidFill>
              </a:rPr>
              <a:t>Información</a:t>
            </a:r>
            <a:r>
              <a:rPr lang="en-GB" sz="5400" dirty="0" smtClean="0">
                <a:solidFill>
                  <a:schemeClr val="bg1"/>
                </a:solidFill>
              </a:rPr>
              <a:t> </a:t>
            </a:r>
            <a:r>
              <a:rPr lang="en-GB" sz="5400" dirty="0" err="1" smtClean="0">
                <a:solidFill>
                  <a:schemeClr val="bg1"/>
                </a:solidFill>
              </a:rPr>
              <a:t>sobre</a:t>
            </a:r>
            <a:r>
              <a:rPr lang="en-GB" sz="5400" dirty="0" smtClean="0">
                <a:solidFill>
                  <a:schemeClr val="bg1"/>
                </a:solidFill>
              </a:rPr>
              <a:t> </a:t>
            </a:r>
            <a:r>
              <a:rPr lang="en-GB" sz="5400" dirty="0" err="1" smtClean="0">
                <a:solidFill>
                  <a:schemeClr val="bg1"/>
                </a:solidFill>
              </a:rPr>
              <a:t>países</a:t>
            </a:r>
            <a:endParaRPr lang="en-GB" sz="5400" dirty="0">
              <a:solidFill>
                <a:schemeClr val="bg1"/>
              </a:solidFill>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118314"/>
            <a:ext cx="1975873" cy="123128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9552" y="836771"/>
            <a:ext cx="1917636"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22468" y="867335"/>
            <a:ext cx="1726292" cy="11813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9898" y="4206915"/>
            <a:ext cx="1747088"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5009173"/>
            <a:ext cx="1998099" cy="13320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721813" y="4269311"/>
            <a:ext cx="2179702" cy="124792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9566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3" descr="ReinoUnido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1875" y="2071688"/>
            <a:ext cx="208915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9220" name="TextBox 4"/>
          <p:cNvSpPr txBox="1">
            <a:spLocks noChangeArrowheads="1"/>
          </p:cNvSpPr>
          <p:nvPr/>
        </p:nvSpPr>
        <p:spPr bwMode="auto">
          <a:xfrm>
            <a:off x="4572000" y="4429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9221"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9222"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9223"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9224"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9225"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7"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9228"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81 años / 76 años</a:t>
            </a:r>
            <a:endParaRPr lang="en-US" sz="2400" b="1">
              <a:latin typeface="Calibri" pitchFamily="34" charset="0"/>
            </a:endParaRPr>
          </a:p>
        </p:txBody>
      </p:sp>
      <p:sp>
        <p:nvSpPr>
          <p:cNvPr id="17" name="TextBox 8"/>
          <p:cNvSpPr txBox="1">
            <a:spLocks noChangeArrowheads="1"/>
          </p:cNvSpPr>
          <p:nvPr/>
        </p:nvSpPr>
        <p:spPr bwMode="auto">
          <a:xfrm>
            <a:off x="571500" y="3357563"/>
            <a:ext cx="2071688" cy="461962"/>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Inglés</a:t>
            </a:r>
            <a:endParaRPr lang="en-US" sz="2400" b="1" dirty="0">
              <a:latin typeface="+mn-lt"/>
            </a:endParaRPr>
          </a:p>
        </p:txBody>
      </p:sp>
      <p:sp>
        <p:nvSpPr>
          <p:cNvPr id="9230" name="TextBox 5"/>
          <p:cNvSpPr txBox="1">
            <a:spLocks noChangeArrowheads="1"/>
          </p:cNvSpPr>
          <p:nvPr/>
        </p:nvSpPr>
        <p:spPr bwMode="auto">
          <a:xfrm>
            <a:off x="500063"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61,000,000 (sesenta y un millones de habitantes)</a:t>
            </a:r>
            <a:endParaRPr lang="en-US" sz="2400" b="1">
              <a:latin typeface="Calibri" pitchFamily="34" charset="0"/>
            </a:endParaRPr>
          </a:p>
        </p:txBody>
      </p:sp>
      <p:pic>
        <p:nvPicPr>
          <p:cNvPr id="9231" name="Picture 19" descr="Europa.JP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29000" y="571500"/>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21"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85750" y="571500"/>
            <a:ext cx="261778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24" descr="pound_coin.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929438" y="4071938"/>
            <a:ext cx="1285875"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4"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31561090"/>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smtClean="0"/>
                        <a:t>Andorra La</a:t>
                      </a:r>
                      <a:r>
                        <a:rPr lang="en-GB" sz="1800" baseline="0" dirty="0" smtClean="0"/>
                        <a:t> </a:t>
                      </a:r>
                      <a:r>
                        <a:rPr lang="en-GB" sz="1800" baseline="0" dirty="0" err="1" smtClean="0"/>
                        <a:t>Vella</a:t>
                      </a:r>
                      <a:endParaRPr lang="en-US" sz="1800" dirty="0"/>
                    </a:p>
                  </a:txBody>
                  <a:tcPr marL="91439" marR="91439" marT="45725" marB="45725" anchor="ctr"/>
                </a:tc>
                <a:tc>
                  <a:txBody>
                    <a:bodyPr/>
                    <a:lstStyle/>
                    <a:p>
                      <a:pPr algn="ctr"/>
                      <a:r>
                        <a:rPr lang="en-GB" sz="1800" dirty="0" smtClean="0"/>
                        <a:t>82,000</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smtClean="0"/>
                        <a:t>87</a:t>
                      </a:r>
                      <a:endParaRPr lang="en-US" sz="1800" dirty="0"/>
                    </a:p>
                  </a:txBody>
                  <a:tcPr marL="91439" marR="91439" marT="45725" marB="45725" anchor="ctr"/>
                </a:tc>
                <a:tc>
                  <a:txBody>
                    <a:bodyPr/>
                    <a:lstStyle/>
                    <a:p>
                      <a:pPr algn="ctr"/>
                      <a:r>
                        <a:rPr lang="en-GB" sz="1800" dirty="0" err="1" smtClean="0"/>
                        <a:t>catalán</a:t>
                      </a:r>
                      <a:r>
                        <a:rPr lang="en-GB" sz="1800" dirty="0" smtClean="0"/>
                        <a:t>, </a:t>
                      </a:r>
                      <a:r>
                        <a:rPr lang="en-GB" sz="1800" dirty="0" err="1" smtClean="0"/>
                        <a:t>español</a:t>
                      </a:r>
                      <a:r>
                        <a:rPr lang="en-GB" sz="1800" dirty="0" smtClean="0"/>
                        <a:t>, </a:t>
                      </a:r>
                      <a:r>
                        <a:rPr lang="en-GB" sz="1800" dirty="0" err="1" smtClean="0"/>
                        <a:t>francés</a:t>
                      </a:r>
                      <a:endParaRPr lang="en-US" sz="18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r>
                        <a:rPr lang="en-GB" sz="1400" dirty="0" err="1" smtClean="0"/>
                        <a:t>Sudamérica</a:t>
                      </a:r>
                      <a:endParaRPr lang="en-US" sz="1400" dirty="0"/>
                    </a:p>
                  </a:txBody>
                  <a:tcPr marL="91439" marR="91439" marT="45725" marB="45725" anchor="ctr"/>
                </a:tc>
                <a:tc>
                  <a:txBody>
                    <a:bodyPr/>
                    <a:lstStyle/>
                    <a:p>
                      <a:pPr algn="ctr"/>
                      <a:r>
                        <a:rPr lang="en-GB" sz="1800" dirty="0" smtClean="0"/>
                        <a:t>La Paz</a:t>
                      </a:r>
                      <a:endParaRPr lang="en-US" sz="1800" dirty="0"/>
                    </a:p>
                  </a:txBody>
                  <a:tcPr marL="91439" marR="91439" marT="45725" marB="45725" anchor="ctr"/>
                </a:tc>
                <a:tc>
                  <a:txBody>
                    <a:bodyPr/>
                    <a:lstStyle/>
                    <a:p>
                      <a:pPr algn="ctr"/>
                      <a:r>
                        <a:rPr lang="en-GB" sz="1600" dirty="0" smtClean="0"/>
                        <a:t>9,248,000</a:t>
                      </a:r>
                      <a:endParaRPr lang="en-US" sz="1600" dirty="0"/>
                    </a:p>
                  </a:txBody>
                  <a:tcPr marL="91439" marR="91439" marT="45725" marB="45725" anchor="ctr"/>
                </a:tc>
                <a:tc>
                  <a:txBody>
                    <a:bodyPr/>
                    <a:lstStyle/>
                    <a:p>
                      <a:pPr algn="ctr"/>
                      <a:r>
                        <a:rPr lang="en-GB" sz="1800" dirty="0" smtClean="0"/>
                        <a:t>64</a:t>
                      </a:r>
                      <a:endParaRPr lang="en-US" sz="18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r>
                        <a:rPr lang="en-GB" sz="1600" dirty="0" smtClean="0"/>
                        <a:t/>
                      </a:r>
                      <a:br>
                        <a:rPr lang="en-GB" sz="1600" dirty="0" smtClean="0"/>
                      </a:br>
                      <a:r>
                        <a:rPr lang="en-GB" sz="1600" dirty="0" err="1" smtClean="0"/>
                        <a:t>quechua</a:t>
                      </a:r>
                      <a:r>
                        <a:rPr lang="en-GB" sz="1600" dirty="0" smtClean="0"/>
                        <a:t/>
                      </a:r>
                      <a:br>
                        <a:rPr lang="en-GB" sz="1600" dirty="0" smtClean="0"/>
                      </a:br>
                      <a:r>
                        <a:rPr lang="en-GB" sz="1600" dirty="0" err="1" smtClean="0"/>
                        <a:t>aymara</a:t>
                      </a:r>
                      <a:endParaRPr lang="en-US" sz="1600" dirty="0" smtClean="0"/>
                    </a:p>
                  </a:txBody>
                  <a:tcPr marL="91439" marR="91439" marT="45725" marB="45725" anchor="ctr"/>
                </a:tc>
                <a:tc>
                  <a:txBody>
                    <a:bodyPr/>
                    <a:lstStyle/>
                    <a:p>
                      <a:pPr algn="ctr"/>
                      <a:r>
                        <a:rPr lang="en-GB" sz="1800" dirty="0" smtClean="0"/>
                        <a:t>Boliviano</a:t>
                      </a: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err="1" smtClean="0"/>
                        <a:t>Sudamérica</a:t>
                      </a:r>
                      <a:endParaRPr lang="en-US" sz="1400" dirty="0" smtClean="0"/>
                    </a:p>
                  </a:txBody>
                  <a:tcPr marL="91439" marR="91439" marT="45725" marB="45725" anchor="ctr"/>
                </a:tc>
                <a:tc>
                  <a:txBody>
                    <a:bodyPr/>
                    <a:lstStyle/>
                    <a:p>
                      <a:pPr algn="ctr"/>
                      <a:r>
                        <a:rPr lang="en-GB" sz="1800" dirty="0" smtClean="0"/>
                        <a:t>Lima</a:t>
                      </a:r>
                      <a:endParaRPr lang="en-US" sz="1800" dirty="0"/>
                    </a:p>
                  </a:txBody>
                  <a:tcPr marL="91439" marR="91439" marT="45725" marB="45725" anchor="ctr"/>
                </a:tc>
                <a:tc>
                  <a:txBody>
                    <a:bodyPr/>
                    <a:lstStyle/>
                    <a:p>
                      <a:pPr algn="ctr"/>
                      <a:r>
                        <a:rPr lang="en-GB" sz="1400" dirty="0" smtClean="0"/>
                        <a:t>29,181,000</a:t>
                      </a:r>
                      <a:endParaRPr lang="en-US" sz="14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algn="ctr"/>
                      <a:r>
                        <a:rPr lang="en-GB" sz="1800" dirty="0" smtClean="0"/>
                        <a:t>72</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endParaRPr lang="en-US" sz="1600" dirty="0" smtClean="0"/>
                    </a:p>
                    <a:p>
                      <a:pPr algn="ctr"/>
                      <a:r>
                        <a:rPr lang="en-GB" sz="1600" dirty="0" err="1" smtClean="0"/>
                        <a:t>quechua</a:t>
                      </a:r>
                      <a:r>
                        <a:rPr lang="en-GB" sz="1600" dirty="0" smtClean="0"/>
                        <a:t/>
                      </a:r>
                      <a:br>
                        <a:rPr lang="en-GB" sz="1600" dirty="0" smtClean="0"/>
                      </a:br>
                      <a:r>
                        <a:rPr lang="en-GB" sz="1600" dirty="0" err="1" smtClean="0"/>
                        <a:t>aymara</a:t>
                      </a:r>
                      <a:endParaRPr lang="en-US" sz="1600" dirty="0"/>
                    </a:p>
                  </a:txBody>
                  <a:tcPr marL="91439" marR="91439" marT="45725" marB="45725" anchor="ctr"/>
                </a:tc>
                <a:tc>
                  <a:txBody>
                    <a:bodyPr/>
                    <a:lstStyle/>
                    <a:p>
                      <a:pPr algn="ctr"/>
                      <a:r>
                        <a:rPr lang="en-GB" sz="1800" dirty="0" smtClean="0"/>
                        <a:t>Nuevo sol</a:t>
                      </a: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dirty="0" err="1" smtClean="0"/>
                        <a:t>Europa</a:t>
                      </a:r>
                      <a:endParaRPr lang="en-US" sz="1800" dirty="0" smtClean="0"/>
                    </a:p>
                  </a:txBody>
                  <a:tcPr marL="91439" marR="91439" marT="45725" marB="45725" anchor="ctr"/>
                </a:tc>
                <a:tc>
                  <a:txBody>
                    <a:bodyPr/>
                    <a:lstStyle/>
                    <a:p>
                      <a:pPr algn="ctr"/>
                      <a:r>
                        <a:rPr lang="en-GB" sz="1800" dirty="0" smtClean="0"/>
                        <a:t>Madrid</a:t>
                      </a:r>
                      <a:endParaRPr lang="en-US" sz="1800" dirty="0"/>
                    </a:p>
                  </a:txBody>
                  <a:tcPr marL="91439" marR="91439" marT="45725" marB="45725" anchor="ctr"/>
                </a:tc>
                <a:tc>
                  <a:txBody>
                    <a:bodyPr/>
                    <a:lstStyle/>
                    <a:p>
                      <a:pPr algn="ctr"/>
                      <a:r>
                        <a:rPr lang="en-GB" sz="1400" dirty="0" smtClean="0"/>
                        <a:t>45,000,000</a:t>
                      </a:r>
                      <a:endParaRPr lang="en-US" sz="1400" dirty="0"/>
                    </a:p>
                  </a:txBody>
                  <a:tcPr marL="91439" marR="91439" marT="45725" marB="45725" anchor="ctr"/>
                </a:tc>
                <a:tc>
                  <a:txBody>
                    <a:bodyPr/>
                    <a:lstStyle/>
                    <a:p>
                      <a:pPr algn="ctr"/>
                      <a:r>
                        <a:rPr lang="en-GB" sz="1800" dirty="0" smtClean="0"/>
                        <a:t>79</a:t>
                      </a:r>
                      <a:endParaRPr lang="en-US" sz="1800" dirty="0"/>
                    </a:p>
                  </a:txBody>
                  <a:tcPr marL="91439" marR="91439" marT="45725" marB="45725" anchor="ctr"/>
                </a:tc>
                <a:tc>
                  <a:txBody>
                    <a:bodyPr/>
                    <a:lstStyle/>
                    <a:p>
                      <a:pPr algn="ctr"/>
                      <a:r>
                        <a:rPr lang="en-GB" sz="1800" dirty="0" smtClean="0"/>
                        <a:t>85</a:t>
                      </a:r>
                      <a:endParaRPr lang="en-US" sz="1800" dirty="0"/>
                    </a:p>
                  </a:txBody>
                  <a:tcPr marL="91439" marR="91439" marT="45725" marB="45725" anchor="ctr"/>
                </a:tc>
                <a:tc>
                  <a:txBody>
                    <a:bodyPr/>
                    <a:lstStyle/>
                    <a:p>
                      <a:pPr algn="ctr"/>
                      <a:r>
                        <a:rPr lang="en-GB" sz="1200" dirty="0" err="1" smtClean="0"/>
                        <a:t>español</a:t>
                      </a:r>
                      <a:r>
                        <a:rPr lang="en-GB" sz="1200" baseline="0" dirty="0" smtClean="0"/>
                        <a:t> (</a:t>
                      </a:r>
                      <a:r>
                        <a:rPr lang="en-GB" sz="1200" baseline="0" dirty="0" err="1" smtClean="0">
                          <a:solidFill>
                            <a:schemeClr val="tx1"/>
                          </a:solidFill>
                        </a:rPr>
                        <a:t>caste</a:t>
                      </a:r>
                      <a:r>
                        <a:rPr lang="en-GB" sz="1200" baseline="0" dirty="0" err="1" smtClean="0"/>
                        <a:t>llano</a:t>
                      </a:r>
                      <a:r>
                        <a:rPr lang="en-GB" sz="1200" baseline="0" dirty="0" smtClean="0"/>
                        <a:t>), </a:t>
                      </a:r>
                      <a:r>
                        <a:rPr lang="en-GB" sz="1200" baseline="0" dirty="0" err="1" smtClean="0"/>
                        <a:t>catalán</a:t>
                      </a:r>
                      <a:r>
                        <a:rPr lang="en-GB" sz="1200" baseline="0" dirty="0" smtClean="0"/>
                        <a:t>, </a:t>
                      </a:r>
                      <a:r>
                        <a:rPr lang="en-GB" sz="1200" baseline="0" dirty="0" err="1" smtClean="0"/>
                        <a:t>valenciano</a:t>
                      </a:r>
                      <a:r>
                        <a:rPr lang="en-GB" sz="1200" baseline="0" dirty="0" smtClean="0"/>
                        <a:t>, </a:t>
                      </a:r>
                      <a:r>
                        <a:rPr lang="en-GB" sz="1200" baseline="0" dirty="0" err="1" smtClean="0"/>
                        <a:t>gallego</a:t>
                      </a:r>
                      <a:r>
                        <a:rPr lang="en-GB" sz="1200" baseline="0" dirty="0" smtClean="0"/>
                        <a:t>, </a:t>
                      </a:r>
                      <a:r>
                        <a:rPr lang="en-GB" sz="1200" baseline="0" dirty="0" err="1" smtClean="0"/>
                        <a:t>euskera</a:t>
                      </a:r>
                      <a:endParaRPr lang="en-US" sz="12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r>
                        <a:rPr lang="en-GB" sz="1800" baseline="0" dirty="0" err="1" smtClean="0"/>
                        <a:t>África</a:t>
                      </a:r>
                      <a:endParaRPr lang="en-US" sz="1800" dirty="0"/>
                    </a:p>
                  </a:txBody>
                  <a:tcPr marL="91439" marR="91439" marT="45725" marB="45725" anchor="ctr"/>
                </a:tc>
                <a:tc>
                  <a:txBody>
                    <a:bodyPr/>
                    <a:lstStyle/>
                    <a:p>
                      <a:pPr algn="ctr"/>
                      <a:r>
                        <a:rPr lang="en-GB" sz="1800" dirty="0" smtClean="0"/>
                        <a:t>El </a:t>
                      </a:r>
                      <a:r>
                        <a:rPr lang="en-GB" sz="1800" dirty="0" err="1" smtClean="0"/>
                        <a:t>Aaiún</a:t>
                      </a:r>
                      <a:endParaRPr lang="en-US" sz="1800" dirty="0"/>
                    </a:p>
                  </a:txBody>
                  <a:tcPr marL="91439" marR="91439" marT="45725" marB="45725" anchor="ctr"/>
                </a:tc>
                <a:tc>
                  <a:txBody>
                    <a:bodyPr/>
                    <a:lstStyle/>
                    <a:p>
                      <a:pPr algn="ctr"/>
                      <a:r>
                        <a:rPr lang="en-GB" sz="1800" dirty="0" smtClean="0"/>
                        <a:t>394,000</a:t>
                      </a:r>
                      <a:endParaRPr lang="en-US" sz="1800" dirty="0"/>
                    </a:p>
                  </a:txBody>
                  <a:tcPr marL="91439" marR="91439" marT="45725" marB="45725" anchor="ctr"/>
                </a:tc>
                <a:tc>
                  <a:txBody>
                    <a:bodyPr/>
                    <a:lstStyle/>
                    <a:p>
                      <a:pPr algn="ctr"/>
                      <a:r>
                        <a:rPr lang="en-GB" sz="1800" dirty="0" smtClean="0"/>
                        <a:t>52</a:t>
                      </a:r>
                      <a:endParaRPr lang="en-US" sz="1800" dirty="0"/>
                    </a:p>
                  </a:txBody>
                  <a:tcPr marL="91439" marR="91439" marT="45725" marB="45725" anchor="ctr"/>
                </a:tc>
                <a:tc>
                  <a:txBody>
                    <a:bodyPr/>
                    <a:lstStyle/>
                    <a:p>
                      <a:pPr algn="ctr"/>
                      <a:r>
                        <a:rPr lang="en-GB" sz="1800" dirty="0" smtClean="0"/>
                        <a:t>56</a:t>
                      </a:r>
                      <a:endParaRPr lang="en-US" sz="1800" dirty="0"/>
                    </a:p>
                  </a:txBody>
                  <a:tcPr marL="91439" marR="91439" marT="45725" marB="45725" anchor="ctr"/>
                </a:tc>
                <a:tc>
                  <a:txBody>
                    <a:bodyPr/>
                    <a:lstStyle/>
                    <a:p>
                      <a:pPr algn="ctr"/>
                      <a:r>
                        <a:rPr lang="en-GB" sz="1800" dirty="0" err="1" smtClean="0"/>
                        <a:t>árabe</a:t>
                      </a:r>
                      <a:r>
                        <a:rPr lang="en-GB" sz="1800" dirty="0" smtClean="0"/>
                        <a:t>, </a:t>
                      </a:r>
                      <a:r>
                        <a:rPr lang="en-GB" sz="1800" dirty="0" err="1" smtClean="0"/>
                        <a:t>español</a:t>
                      </a:r>
                      <a:endParaRPr lang="en-US" sz="1800" dirty="0"/>
                    </a:p>
                  </a:txBody>
                  <a:tcPr marL="91439" marR="91439" marT="45725" marB="45725" anchor="ctr"/>
                </a:tc>
                <a:tc>
                  <a:txBody>
                    <a:bodyPr/>
                    <a:lstStyle/>
                    <a:p>
                      <a:pPr algn="ctr"/>
                      <a:r>
                        <a:rPr lang="en-GB" sz="1800" dirty="0" smtClean="0"/>
                        <a:t>Peseta Saharawi</a:t>
                      </a:r>
                      <a:endParaRPr lang="en-US" sz="1800" dirty="0"/>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err="1" smtClean="0"/>
                        <a:t>Londres</a:t>
                      </a:r>
                      <a:endParaRPr lang="en-US" sz="1800" dirty="0"/>
                    </a:p>
                  </a:txBody>
                  <a:tcPr marL="91439" marR="91439" marT="45725" marB="45725" anchor="ctr"/>
                </a:tc>
                <a:tc>
                  <a:txBody>
                    <a:bodyPr/>
                    <a:lstStyle/>
                    <a:p>
                      <a:pPr algn="ctr"/>
                      <a:r>
                        <a:rPr lang="en-GB" sz="1400" dirty="0" smtClean="0"/>
                        <a:t>61,000,000</a:t>
                      </a:r>
                      <a:endParaRPr lang="en-US" sz="1400" dirty="0"/>
                    </a:p>
                  </a:txBody>
                  <a:tcPr marL="91439" marR="91439" marT="45725" marB="45725" anchor="ctr"/>
                </a:tc>
                <a:tc>
                  <a:txBody>
                    <a:bodyPr/>
                    <a:lstStyle/>
                    <a:p>
                      <a:pPr algn="ctr"/>
                      <a:r>
                        <a:rPr lang="en-GB" sz="1800" dirty="0" smtClean="0"/>
                        <a:t>76</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err="1" smtClean="0"/>
                        <a:t>inglés</a:t>
                      </a:r>
                      <a:endParaRPr lang="en-US" sz="1800" dirty="0"/>
                    </a:p>
                  </a:txBody>
                  <a:tcPr marL="91439" marR="91439" marT="45725" marB="45725" anchor="ctr"/>
                </a:tc>
                <a:tc>
                  <a:txBody>
                    <a:bodyPr/>
                    <a:lstStyle/>
                    <a:p>
                      <a:pPr algn="ctr"/>
                      <a:r>
                        <a:rPr lang="en-GB" sz="1800" dirty="0" smtClean="0"/>
                        <a:t>Libra </a:t>
                      </a:r>
                      <a:r>
                        <a:rPr lang="en-GB" sz="1800" dirty="0" err="1" smtClean="0"/>
                        <a:t>esterlina</a:t>
                      </a: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a:t>Vamos a comparar 6 países</a:t>
            </a:r>
            <a:endParaRPr lang="en-US" sz="2800" b="1"/>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2294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4696981"/>
            <a:ext cx="8136904" cy="1815882"/>
          </a:xfrm>
          <a:prstGeom prst="rect">
            <a:avLst/>
          </a:prstGeom>
          <a:noFill/>
        </p:spPr>
        <p:txBody>
          <a:bodyPr wrap="square" rtlCol="0">
            <a:spAutoFit/>
          </a:bodyPr>
          <a:lstStyle/>
          <a:p>
            <a:r>
              <a:rPr lang="en-GB" sz="2800" dirty="0" err="1" smtClean="0">
                <a:latin typeface="+mn-lt"/>
              </a:rPr>
              <a:t>Objetivos</a:t>
            </a:r>
            <a:r>
              <a:rPr lang="en-GB" sz="2800" dirty="0" smtClean="0">
                <a:latin typeface="+mn-lt"/>
              </a:rPr>
              <a:t>:</a:t>
            </a:r>
          </a:p>
          <a:p>
            <a:endParaRPr lang="en-GB" sz="2800" dirty="0">
              <a:latin typeface="+mn-lt"/>
            </a:endParaRPr>
          </a:p>
          <a:p>
            <a:pPr marL="285750" indent="-285750">
              <a:buFont typeface="Wingdings" pitchFamily="2" charset="2"/>
              <a:buChar char="§"/>
            </a:pPr>
            <a:r>
              <a:rPr lang="en-GB" sz="2800" dirty="0" err="1" smtClean="0">
                <a:latin typeface="+mn-lt"/>
              </a:rPr>
              <a:t>Aprender</a:t>
            </a:r>
            <a:r>
              <a:rPr lang="en-GB" sz="2800" dirty="0" smtClean="0">
                <a:latin typeface="+mn-lt"/>
              </a:rPr>
              <a:t> </a:t>
            </a:r>
            <a:r>
              <a:rPr lang="en-GB" sz="2800" dirty="0" err="1" smtClean="0">
                <a:latin typeface="+mn-lt"/>
              </a:rPr>
              <a:t>información</a:t>
            </a:r>
            <a:r>
              <a:rPr lang="en-GB" sz="2800" dirty="0" smtClean="0">
                <a:latin typeface="+mn-lt"/>
              </a:rPr>
              <a:t> </a:t>
            </a:r>
            <a:r>
              <a:rPr lang="en-GB" sz="2800" dirty="0" err="1" smtClean="0">
                <a:latin typeface="+mn-lt"/>
              </a:rPr>
              <a:t>sobre</a:t>
            </a:r>
            <a:r>
              <a:rPr lang="en-GB" sz="2800" dirty="0" smtClean="0">
                <a:latin typeface="+mn-lt"/>
              </a:rPr>
              <a:t> 6 </a:t>
            </a:r>
            <a:r>
              <a:rPr lang="en-GB" sz="2800" dirty="0" err="1" smtClean="0">
                <a:latin typeface="+mn-lt"/>
              </a:rPr>
              <a:t>países</a:t>
            </a:r>
            <a:endParaRPr lang="en-GB" sz="2800" dirty="0" smtClean="0">
              <a:latin typeface="+mn-lt"/>
            </a:endParaRPr>
          </a:p>
          <a:p>
            <a:pPr marL="285750" indent="-285750">
              <a:buFont typeface="Wingdings" pitchFamily="2" charset="2"/>
              <a:buChar char="§"/>
            </a:pPr>
            <a:r>
              <a:rPr lang="en-GB" sz="2800" dirty="0" err="1" smtClean="0">
                <a:latin typeface="+mn-lt"/>
              </a:rPr>
              <a:t>Poner</a:t>
            </a:r>
            <a:r>
              <a:rPr lang="en-GB" sz="2800" dirty="0" smtClean="0">
                <a:latin typeface="+mn-lt"/>
              </a:rPr>
              <a:t> y </a:t>
            </a:r>
            <a:r>
              <a:rPr lang="en-GB" sz="2800" dirty="0" err="1" smtClean="0">
                <a:latin typeface="+mn-lt"/>
              </a:rPr>
              <a:t>contestar</a:t>
            </a:r>
            <a:r>
              <a:rPr lang="en-GB" sz="2800" dirty="0" smtClean="0">
                <a:latin typeface="+mn-lt"/>
              </a:rPr>
              <a:t> </a:t>
            </a:r>
            <a:r>
              <a:rPr lang="en-GB" sz="2800" dirty="0" err="1" smtClean="0">
                <a:latin typeface="+mn-lt"/>
              </a:rPr>
              <a:t>preguntas</a:t>
            </a:r>
            <a:endParaRPr lang="en-GB" sz="2800" dirty="0">
              <a:latin typeface="+mn-lt"/>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837895"/>
            <a:ext cx="1406558" cy="876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Bolivia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14041" y="1276149"/>
            <a:ext cx="1365102"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Peru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36994" y="519538"/>
            <a:ext cx="1228890" cy="84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bandera-de-espan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48264" y="3330080"/>
            <a:ext cx="1243695"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SaharaOccidental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4243" y="3330080"/>
            <a:ext cx="1468734" cy="979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914041" y="2969363"/>
            <a:ext cx="1551657" cy="888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85327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76412176"/>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6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marL="91439" marR="91439" marT="45725" marB="45725" anchor="ctr"/>
                </a:tc>
                <a:tc>
                  <a:txBody>
                    <a:bodyPr/>
                    <a:lstStyle/>
                    <a:p>
                      <a:pPr algn="ct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marL="91439" marR="91439" marT="45725" marB="45725" anchor="ctr"/>
                </a:tc>
                <a:tc>
                  <a:txBody>
                    <a:bodyPr/>
                    <a:lstStyle/>
                    <a:p>
                      <a:pPr algn="ct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200" dirty="0"/>
                    </a:p>
                  </a:txBody>
                  <a:tcPr marL="91439" marR="91439" marT="45725" marB="45725" anchor="ctr"/>
                </a:tc>
                <a:tc>
                  <a:txBody>
                    <a:bodyPr/>
                    <a:lstStyle/>
                    <a:p>
                      <a:pPr algn="ct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a:t>Vamos a comparar 6 países</a:t>
            </a:r>
            <a:endParaRPr lang="en-US" sz="2800" b="1"/>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2357438"/>
            <a:ext cx="3143250"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625" y="571500"/>
            <a:ext cx="235743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714750" y="214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3077" name="TextBox 4"/>
          <p:cNvSpPr txBox="1">
            <a:spLocks noChangeArrowheads="1"/>
          </p:cNvSpPr>
          <p:nvPr/>
        </p:nvSpPr>
        <p:spPr bwMode="auto">
          <a:xfrm>
            <a:off x="2214563" y="3786188"/>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3078" name="TextBox 5"/>
          <p:cNvSpPr txBox="1">
            <a:spLocks noChangeArrowheads="1"/>
          </p:cNvSpPr>
          <p:nvPr/>
        </p:nvSpPr>
        <p:spPr bwMode="auto">
          <a:xfrm>
            <a:off x="2071688" y="5857875"/>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3079"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3080"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3081"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3082" name="Picture 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1" descr="bulle5.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5"/>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00875" y="4143375"/>
            <a:ext cx="11715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6"/>
          <p:cNvPicPr>
            <a:picLocks noChangeAspect="1" noChangeArrowheads="1"/>
          </p:cNvPicPr>
          <p:nvPr/>
        </p:nvPicPr>
        <p:blipFill>
          <a:blip r:embed="rId8">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785813" y="5286375"/>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pic>
        <p:nvPicPr>
          <p:cNvPr id="3087" name="Picture 14" descr="Europa.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29000" y="714375"/>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8"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87 años / 81 años</a:t>
            </a:r>
            <a:endParaRPr lang="en-US" sz="2400" b="1">
              <a:latin typeface="Calibri" pitchFamily="34" charset="0"/>
            </a:endParaRPr>
          </a:p>
        </p:txBody>
      </p:sp>
      <p:sp>
        <p:nvSpPr>
          <p:cNvPr id="3089" name="TextBox 8"/>
          <p:cNvSpPr txBox="1">
            <a:spLocks noChangeArrowheads="1"/>
          </p:cNvSpPr>
          <p:nvPr/>
        </p:nvSpPr>
        <p:spPr bwMode="auto">
          <a:xfrm>
            <a:off x="571500" y="3071813"/>
            <a:ext cx="207168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Catalán</a:t>
            </a:r>
            <a:br>
              <a:rPr lang="en-GB" sz="2400" b="1">
                <a:latin typeface="Calibri" pitchFamily="34" charset="0"/>
              </a:rPr>
            </a:br>
            <a:r>
              <a:rPr lang="en-GB" sz="2400" b="1">
                <a:latin typeface="Calibri" pitchFamily="34" charset="0"/>
              </a:rPr>
              <a:t>Español</a:t>
            </a:r>
            <a:br>
              <a:rPr lang="en-GB" sz="2400" b="1">
                <a:latin typeface="Calibri" pitchFamily="34" charset="0"/>
              </a:rPr>
            </a:br>
            <a:r>
              <a:rPr lang="en-GB" sz="2400" b="1">
                <a:latin typeface="Calibri" pitchFamily="34" charset="0"/>
              </a:rPr>
              <a:t>Francés</a:t>
            </a:r>
            <a:endParaRPr lang="en-US" sz="2400" b="1">
              <a:latin typeface="Calibri" pitchFamily="34" charset="0"/>
            </a:endParaRPr>
          </a:p>
        </p:txBody>
      </p:sp>
      <p:sp>
        <p:nvSpPr>
          <p:cNvPr id="3090" name="TextBox 5"/>
          <p:cNvSpPr txBox="1">
            <a:spLocks noChangeArrowheads="1"/>
          </p:cNvSpPr>
          <p:nvPr/>
        </p:nvSpPr>
        <p:spPr bwMode="auto">
          <a:xfrm>
            <a:off x="2071688" y="6215063"/>
            <a:ext cx="56435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82,000 (ochenta y dos mil habitantes)</a:t>
            </a:r>
            <a:endParaRPr lang="en-US" sz="2400" b="1">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Resources\Development\NewSecCurricDevelopment\Describing pictures\questn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7813" y="1357313"/>
            <a:ext cx="3024187"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285750" y="285750"/>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¿Qué colores tiene la bandera?</a:t>
            </a:r>
            <a:endParaRPr lang="en-US" sz="2400" b="1">
              <a:latin typeface="Calibri" pitchFamily="34" charset="0"/>
            </a:endParaRPr>
          </a:p>
        </p:txBody>
      </p:sp>
      <p:sp>
        <p:nvSpPr>
          <p:cNvPr id="4100" name="TextBox 3"/>
          <p:cNvSpPr txBox="1">
            <a:spLocks noChangeArrowheads="1"/>
          </p:cNvSpPr>
          <p:nvPr/>
        </p:nvSpPr>
        <p:spPr bwMode="auto">
          <a:xfrm>
            <a:off x="285750" y="928688"/>
            <a:ext cx="52149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¿En qué continente está?</a:t>
            </a:r>
            <a:endParaRPr lang="en-US" sz="2400" b="1">
              <a:latin typeface="Calibri" pitchFamily="34" charset="0"/>
            </a:endParaRPr>
          </a:p>
        </p:txBody>
      </p:sp>
      <p:sp>
        <p:nvSpPr>
          <p:cNvPr id="4101" name="TextBox 3"/>
          <p:cNvSpPr txBox="1">
            <a:spLocks noChangeArrowheads="1"/>
          </p:cNvSpPr>
          <p:nvPr/>
        </p:nvSpPr>
        <p:spPr bwMode="auto">
          <a:xfrm>
            <a:off x="285750" y="1609725"/>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¿Con qué países limita?</a:t>
            </a:r>
            <a:endParaRPr lang="en-US" sz="2400" b="1">
              <a:latin typeface="Calibri" pitchFamily="34" charset="0"/>
            </a:endParaRPr>
          </a:p>
        </p:txBody>
      </p:sp>
      <p:sp>
        <p:nvSpPr>
          <p:cNvPr id="4102" name="TextBox 3"/>
          <p:cNvSpPr txBox="1">
            <a:spLocks noChangeArrowheads="1"/>
          </p:cNvSpPr>
          <p:nvPr/>
        </p:nvSpPr>
        <p:spPr bwMode="auto">
          <a:xfrm>
            <a:off x="285750" y="2357438"/>
            <a:ext cx="52149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¿Cuántos habitantes hay/tiene?</a:t>
            </a:r>
            <a:endParaRPr lang="en-US" sz="2400" b="1">
              <a:latin typeface="Calibri" pitchFamily="34" charset="0"/>
            </a:endParaRPr>
          </a:p>
        </p:txBody>
      </p:sp>
      <p:sp>
        <p:nvSpPr>
          <p:cNvPr id="4103" name="TextBox 3"/>
          <p:cNvSpPr txBox="1">
            <a:spLocks noChangeArrowheads="1"/>
          </p:cNvSpPr>
          <p:nvPr/>
        </p:nvSpPr>
        <p:spPr bwMode="auto">
          <a:xfrm>
            <a:off x="285750" y="3143250"/>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¿Cuál es la capital?</a:t>
            </a:r>
            <a:endParaRPr lang="en-US" sz="2400" b="1">
              <a:latin typeface="Calibri" pitchFamily="34" charset="0"/>
            </a:endParaRPr>
          </a:p>
        </p:txBody>
      </p:sp>
      <p:sp>
        <p:nvSpPr>
          <p:cNvPr id="4104" name="TextBox 3"/>
          <p:cNvSpPr txBox="1">
            <a:spLocks noChangeArrowheads="1"/>
          </p:cNvSpPr>
          <p:nvPr/>
        </p:nvSpPr>
        <p:spPr bwMode="auto">
          <a:xfrm>
            <a:off x="285750" y="3857625"/>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¿Qué idiomas hablan?</a:t>
            </a:r>
            <a:endParaRPr lang="en-US" sz="2400" b="1">
              <a:latin typeface="Calibri" pitchFamily="34" charset="0"/>
            </a:endParaRPr>
          </a:p>
        </p:txBody>
      </p:sp>
      <p:sp>
        <p:nvSpPr>
          <p:cNvPr id="4105" name="TextBox 3"/>
          <p:cNvSpPr txBox="1">
            <a:spLocks noChangeArrowheads="1"/>
          </p:cNvSpPr>
          <p:nvPr/>
        </p:nvSpPr>
        <p:spPr bwMode="auto">
          <a:xfrm>
            <a:off x="285750" y="4572000"/>
            <a:ext cx="52149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¿Cuál es la expectativa de vida para los hombres/ para las mujeres?</a:t>
            </a:r>
            <a:endParaRPr lang="en-US" sz="2400" b="1">
              <a:latin typeface="Calibri" pitchFamily="34" charset="0"/>
            </a:endParaRPr>
          </a:p>
        </p:txBody>
      </p:sp>
      <p:sp>
        <p:nvSpPr>
          <p:cNvPr id="4106" name="TextBox 3"/>
          <p:cNvSpPr txBox="1">
            <a:spLocks noChangeArrowheads="1"/>
          </p:cNvSpPr>
          <p:nvPr/>
        </p:nvSpPr>
        <p:spPr bwMode="auto">
          <a:xfrm>
            <a:off x="357188" y="5643563"/>
            <a:ext cx="60721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¿Cómo se llama la moneda de este país?</a:t>
            </a:r>
            <a:endParaRPr lang="en-US" sz="2400" b="1">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0" descr="Bolivia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00375" y="2286000"/>
            <a:ext cx="3124200"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23"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5124" name="TextBox 4"/>
          <p:cNvSpPr txBox="1">
            <a:spLocks noChangeArrowheads="1"/>
          </p:cNvSpPr>
          <p:nvPr/>
        </p:nvSpPr>
        <p:spPr bwMode="auto">
          <a:xfrm>
            <a:off x="2357438" y="3571875"/>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5125"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5126"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5127"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5128"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5129"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5132"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69 años / 64 años</a:t>
            </a:r>
            <a:endParaRPr lang="en-US" sz="2400" b="1">
              <a:latin typeface="Calibri" pitchFamily="34" charset="0"/>
            </a:endParaRPr>
          </a:p>
        </p:txBody>
      </p:sp>
      <p:sp>
        <p:nvSpPr>
          <p:cNvPr id="17" name="TextBox 8"/>
          <p:cNvSpPr txBox="1">
            <a:spLocks noChangeArrowheads="1"/>
          </p:cNvSpPr>
          <p:nvPr/>
        </p:nvSpPr>
        <p:spPr bwMode="auto">
          <a:xfrm>
            <a:off x="571500" y="3071813"/>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Español</a:t>
            </a:r>
            <a:r>
              <a:rPr lang="en-GB" sz="2400" b="1" dirty="0">
                <a:latin typeface="+mn-lt"/>
              </a:rPr>
              <a:t/>
            </a:r>
            <a:br>
              <a:rPr lang="en-GB" sz="2400" b="1" dirty="0">
                <a:latin typeface="+mn-lt"/>
              </a:rPr>
            </a:br>
            <a:r>
              <a:rPr lang="en-GB" sz="2400" b="1" dirty="0">
                <a:latin typeface="+mn-lt"/>
              </a:rPr>
              <a:t>Quechua</a:t>
            </a:r>
            <a:br>
              <a:rPr lang="en-GB" sz="2400" b="1" dirty="0">
                <a:latin typeface="+mn-lt"/>
              </a:rPr>
            </a:br>
            <a:r>
              <a:rPr lang="en-GB" sz="2400" b="1" dirty="0" err="1">
                <a:latin typeface="+mn-lt"/>
              </a:rPr>
              <a:t>Aymara</a:t>
            </a:r>
            <a:endParaRPr lang="en-US" sz="2400" b="1" dirty="0">
              <a:latin typeface="+mn-lt"/>
            </a:endParaRPr>
          </a:p>
        </p:txBody>
      </p:sp>
      <p:sp>
        <p:nvSpPr>
          <p:cNvPr id="5134" name="TextBox 5"/>
          <p:cNvSpPr txBox="1">
            <a:spLocks noChangeArrowheads="1"/>
          </p:cNvSpPr>
          <p:nvPr/>
        </p:nvSpPr>
        <p:spPr bwMode="auto">
          <a:xfrm>
            <a:off x="0" y="6215063"/>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9,248,000 </a:t>
            </a:r>
            <a:r>
              <a:rPr lang="en-GB" sz="2000" b="1" dirty="0">
                <a:latin typeface="Calibri" pitchFamily="34" charset="0"/>
              </a:rPr>
              <a:t>(</a:t>
            </a:r>
            <a:r>
              <a:rPr lang="en-GB" sz="2000" b="1" dirty="0" err="1">
                <a:latin typeface="Calibri" pitchFamily="34" charset="0"/>
              </a:rPr>
              <a:t>nueve</a:t>
            </a:r>
            <a:r>
              <a:rPr lang="en-GB" sz="2000" b="1" dirty="0">
                <a:latin typeface="Calibri" pitchFamily="34" charset="0"/>
              </a:rPr>
              <a:t> </a:t>
            </a:r>
            <a:r>
              <a:rPr lang="en-GB" sz="2000" b="1" dirty="0" err="1">
                <a:latin typeface="Calibri" pitchFamily="34" charset="0"/>
              </a:rPr>
              <a:t>millones</a:t>
            </a:r>
            <a:r>
              <a:rPr lang="en-GB" sz="2000" b="1" dirty="0">
                <a:latin typeface="Calibri" pitchFamily="34" charset="0"/>
              </a:rPr>
              <a:t> </a:t>
            </a:r>
            <a:r>
              <a:rPr lang="en-GB" sz="2000" b="1" dirty="0" err="1" smtClean="0">
                <a:latin typeface="Calibri" pitchFamily="34" charset="0"/>
              </a:rPr>
              <a:t>doscientos</a:t>
            </a:r>
            <a:r>
              <a:rPr lang="en-GB" sz="2000" b="1" dirty="0" smtClean="0">
                <a:latin typeface="Calibri" pitchFamily="34" charset="0"/>
              </a:rPr>
              <a:t> </a:t>
            </a:r>
            <a:r>
              <a:rPr lang="en-GB" sz="2000" b="1" dirty="0" err="1">
                <a:latin typeface="Calibri" pitchFamily="34" charset="0"/>
              </a:rPr>
              <a:t>cuarenta</a:t>
            </a:r>
            <a:r>
              <a:rPr lang="en-GB" sz="2000" b="1" dirty="0">
                <a:latin typeface="Calibri" pitchFamily="34" charset="0"/>
              </a:rPr>
              <a:t> y </a:t>
            </a:r>
            <a:r>
              <a:rPr lang="en-GB" sz="2000" b="1" dirty="0" err="1">
                <a:latin typeface="Calibri" pitchFamily="34" charset="0"/>
              </a:rPr>
              <a:t>ocho</a:t>
            </a:r>
            <a:r>
              <a:rPr lang="en-GB" sz="2000" b="1" dirty="0">
                <a:latin typeface="Calibri" pitchFamily="34" charset="0"/>
              </a:rPr>
              <a:t> mil </a:t>
            </a:r>
            <a:r>
              <a:rPr lang="en-GB" sz="2000" b="1" dirty="0" err="1">
                <a:latin typeface="Calibri" pitchFamily="34" charset="0"/>
              </a:rPr>
              <a:t>habitantes</a:t>
            </a:r>
            <a:r>
              <a:rPr lang="en-GB" sz="2000" b="1" dirty="0">
                <a:latin typeface="Calibri" pitchFamily="34" charset="0"/>
              </a:rPr>
              <a:t>)</a:t>
            </a:r>
            <a:endParaRPr lang="en-US" sz="2400" b="1" dirty="0">
              <a:latin typeface="Calibri" pitchFamily="34" charset="0"/>
            </a:endParaRPr>
          </a:p>
        </p:txBody>
      </p:sp>
      <p:pic>
        <p:nvPicPr>
          <p:cNvPr id="5135" name="Picture 18" descr="Bolivia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00063" y="500063"/>
            <a:ext cx="2214562"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19" descr="Sudameric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286125" y="642938"/>
            <a:ext cx="2633663"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2" descr="Boliviano_(reverso).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858000" y="4143375"/>
            <a:ext cx="1347788"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3" descr="Peru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71813" y="2214563"/>
            <a:ext cx="2952750" cy="31861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6147"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6148" name="TextBox 4"/>
          <p:cNvSpPr txBox="1">
            <a:spLocks noChangeArrowheads="1"/>
          </p:cNvSpPr>
          <p:nvPr/>
        </p:nvSpPr>
        <p:spPr bwMode="auto">
          <a:xfrm>
            <a:off x="3143250" y="42529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6149"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6150"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6151"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6152"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6153"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6156"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72 años / 69 años</a:t>
            </a:r>
            <a:endParaRPr lang="en-US" sz="2400" b="1">
              <a:latin typeface="Calibri" pitchFamily="34" charset="0"/>
            </a:endParaRPr>
          </a:p>
        </p:txBody>
      </p:sp>
      <p:sp>
        <p:nvSpPr>
          <p:cNvPr id="17" name="TextBox 8"/>
          <p:cNvSpPr txBox="1">
            <a:spLocks noChangeArrowheads="1"/>
          </p:cNvSpPr>
          <p:nvPr/>
        </p:nvSpPr>
        <p:spPr bwMode="auto">
          <a:xfrm>
            <a:off x="571500" y="3071813"/>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Español</a:t>
            </a:r>
            <a:r>
              <a:rPr lang="en-GB" sz="2400" b="1" dirty="0">
                <a:latin typeface="+mn-lt"/>
              </a:rPr>
              <a:t/>
            </a:r>
            <a:br>
              <a:rPr lang="en-GB" sz="2400" b="1" dirty="0">
                <a:latin typeface="+mn-lt"/>
              </a:rPr>
            </a:br>
            <a:r>
              <a:rPr lang="en-GB" sz="2400" b="1" dirty="0">
                <a:latin typeface="+mn-lt"/>
              </a:rPr>
              <a:t>Quechua</a:t>
            </a:r>
            <a:br>
              <a:rPr lang="en-GB" sz="2400" b="1" dirty="0">
                <a:latin typeface="+mn-lt"/>
              </a:rPr>
            </a:br>
            <a:r>
              <a:rPr lang="en-GB" sz="2400" b="1" dirty="0" err="1">
                <a:latin typeface="+mn-lt"/>
              </a:rPr>
              <a:t>Aymara</a:t>
            </a:r>
            <a:endParaRPr lang="en-US" sz="2400" b="1" dirty="0">
              <a:latin typeface="+mn-lt"/>
            </a:endParaRPr>
          </a:p>
        </p:txBody>
      </p:sp>
      <p:sp>
        <p:nvSpPr>
          <p:cNvPr id="6158" name="TextBox 5"/>
          <p:cNvSpPr txBox="1">
            <a:spLocks noChangeArrowheads="1"/>
          </p:cNvSpPr>
          <p:nvPr/>
        </p:nvSpPr>
        <p:spPr bwMode="auto">
          <a:xfrm>
            <a:off x="0" y="6253163"/>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29,181,000 </a:t>
            </a:r>
            <a:r>
              <a:rPr lang="en-GB" sz="2000" b="1">
                <a:latin typeface="Calibri" pitchFamily="34" charset="0"/>
              </a:rPr>
              <a:t>(veintinueve millones ciento ochenta y un mil habitantes)</a:t>
            </a:r>
            <a:endParaRPr lang="en-US" sz="2400" b="1">
              <a:latin typeface="Calibri" pitchFamily="34" charset="0"/>
            </a:endParaRPr>
          </a:p>
        </p:txBody>
      </p:sp>
      <p:pic>
        <p:nvPicPr>
          <p:cNvPr id="6159" name="Picture 19" descr="Sudameric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286125" y="642938"/>
            <a:ext cx="2633663"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21" descr="Peru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71500"/>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Picture 24" descr="NuevoSol.jpg"/>
          <p:cNvPicPr>
            <a:picLocks noChangeAspect="1"/>
          </p:cNvPicPr>
          <p:nvPr/>
        </p:nvPicPr>
        <p:blipFill>
          <a:blip r:embed="rId8" cstate="print">
            <a:clrChange>
              <a:clrFrom>
                <a:srgbClr val="F8F8F8"/>
              </a:clrFrom>
              <a:clrTo>
                <a:srgbClr val="F8F8F8">
                  <a:alpha val="0"/>
                </a:srgbClr>
              </a:clrTo>
            </a:clrChange>
            <a:extLst>
              <a:ext uri="{28A0092B-C50C-407E-A947-70E740481C1C}">
                <a14:useLocalDpi xmlns:a14="http://schemas.microsoft.com/office/drawing/2010/main" val="0"/>
              </a:ext>
            </a:extLst>
          </a:blip>
          <a:srcRect/>
          <a:stretch>
            <a:fillRect/>
          </a:stretch>
        </p:blipFill>
        <p:spPr bwMode="auto">
          <a:xfrm>
            <a:off x="6929438" y="4071938"/>
            <a:ext cx="136525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2"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5" descr="Espana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14688" y="2214563"/>
            <a:ext cx="3133725"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71" name="TextBox 3"/>
          <p:cNvSpPr txBox="1">
            <a:spLocks noChangeArrowheads="1"/>
          </p:cNvSpPr>
          <p:nvPr/>
        </p:nvSpPr>
        <p:spPr bwMode="auto">
          <a:xfrm>
            <a:off x="3786188" y="2143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7172" name="TextBox 4"/>
          <p:cNvSpPr txBox="1">
            <a:spLocks noChangeArrowheads="1"/>
          </p:cNvSpPr>
          <p:nvPr/>
        </p:nvSpPr>
        <p:spPr bwMode="auto">
          <a:xfrm>
            <a:off x="3214688" y="3714750"/>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7173"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7174"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7175"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7176"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7177"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2857500"/>
            <a:ext cx="3349625"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9"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7180"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85 años / 79 años</a:t>
            </a:r>
            <a:endParaRPr lang="en-US" sz="2400" b="1">
              <a:latin typeface="Calibri" pitchFamily="34" charset="0"/>
            </a:endParaRPr>
          </a:p>
        </p:txBody>
      </p:sp>
      <p:sp>
        <p:nvSpPr>
          <p:cNvPr id="17" name="TextBox 8"/>
          <p:cNvSpPr txBox="1">
            <a:spLocks noChangeArrowheads="1"/>
          </p:cNvSpPr>
          <p:nvPr/>
        </p:nvSpPr>
        <p:spPr bwMode="auto">
          <a:xfrm>
            <a:off x="500063" y="3214688"/>
            <a:ext cx="2428875" cy="1016000"/>
          </a:xfrm>
          <a:prstGeom prst="rect">
            <a:avLst/>
          </a:prstGeom>
          <a:noFill/>
          <a:ln w="9525">
            <a:noFill/>
            <a:miter lim="800000"/>
            <a:headEnd/>
            <a:tailEnd/>
          </a:ln>
        </p:spPr>
        <p:txBody>
          <a:bodyPr>
            <a:spAutoFit/>
          </a:bodyPr>
          <a:lstStyle/>
          <a:p>
            <a:pPr algn="ctr">
              <a:defRPr/>
            </a:pPr>
            <a:r>
              <a:rPr lang="en-GB" sz="2000" b="1" dirty="0" err="1">
                <a:latin typeface="+mn-lt"/>
              </a:rPr>
              <a:t>Español</a:t>
            </a:r>
            <a:r>
              <a:rPr lang="en-GB" sz="2000" b="1" dirty="0">
                <a:latin typeface="+mn-lt"/>
              </a:rPr>
              <a:t> (</a:t>
            </a:r>
            <a:r>
              <a:rPr lang="en-GB" sz="2000" b="1" dirty="0" err="1">
                <a:latin typeface="+mn-lt"/>
              </a:rPr>
              <a:t>Castellano</a:t>
            </a:r>
            <a:r>
              <a:rPr lang="en-GB" sz="2000" b="1" dirty="0">
                <a:latin typeface="+mn-lt"/>
              </a:rPr>
              <a:t>), </a:t>
            </a:r>
            <a:r>
              <a:rPr lang="en-GB" sz="2000" b="1" dirty="0" err="1">
                <a:latin typeface="+mn-lt"/>
              </a:rPr>
              <a:t>Catalán</a:t>
            </a:r>
            <a:r>
              <a:rPr lang="en-GB" sz="2000" b="1" dirty="0">
                <a:latin typeface="+mn-lt"/>
              </a:rPr>
              <a:t>, </a:t>
            </a:r>
            <a:r>
              <a:rPr lang="en-GB" sz="2000" b="1" dirty="0" err="1">
                <a:latin typeface="+mn-lt"/>
              </a:rPr>
              <a:t>Valenciano</a:t>
            </a:r>
            <a:r>
              <a:rPr lang="en-GB" sz="2000" b="1" dirty="0">
                <a:latin typeface="+mn-lt"/>
              </a:rPr>
              <a:t>, </a:t>
            </a:r>
            <a:r>
              <a:rPr lang="en-GB" sz="2000" b="1" dirty="0" err="1">
                <a:latin typeface="+mn-lt"/>
              </a:rPr>
              <a:t>Gallego</a:t>
            </a:r>
            <a:r>
              <a:rPr lang="en-GB" sz="2000" b="1" dirty="0">
                <a:latin typeface="+mn-lt"/>
              </a:rPr>
              <a:t>, </a:t>
            </a:r>
            <a:r>
              <a:rPr lang="en-GB" sz="2000" b="1" dirty="0" err="1">
                <a:latin typeface="+mn-lt"/>
              </a:rPr>
              <a:t>Euskera</a:t>
            </a:r>
            <a:endParaRPr lang="en-US" sz="2000" b="1" dirty="0">
              <a:latin typeface="+mn-lt"/>
            </a:endParaRPr>
          </a:p>
        </p:txBody>
      </p:sp>
      <p:sp>
        <p:nvSpPr>
          <p:cNvPr id="7182" name="TextBox 5"/>
          <p:cNvSpPr txBox="1">
            <a:spLocks noChangeArrowheads="1"/>
          </p:cNvSpPr>
          <p:nvPr/>
        </p:nvSpPr>
        <p:spPr bwMode="auto">
          <a:xfrm>
            <a:off x="357188"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45,000,000 </a:t>
            </a:r>
            <a:r>
              <a:rPr lang="en-GB" sz="2000" b="1">
                <a:latin typeface="Calibri" pitchFamily="34" charset="0"/>
              </a:rPr>
              <a:t>(cuarenta y cinco millones de habitantes)</a:t>
            </a:r>
            <a:endParaRPr lang="en-US" sz="2400" b="1">
              <a:latin typeface="Calibri" pitchFamily="34" charset="0"/>
            </a:endParaRPr>
          </a:p>
        </p:txBody>
      </p:sp>
      <p:pic>
        <p:nvPicPr>
          <p:cNvPr id="7183" name="Picture 18"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42938" y="642938"/>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4" name="Picture 5"/>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00875" y="4143375"/>
            <a:ext cx="11715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5" name="Picture 22" descr="Europa.JPG"/>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71875" y="714375"/>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6"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2" descr="mapadesaha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00375" y="2071688"/>
            <a:ext cx="3324225"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8196" name="TextBox 4"/>
          <p:cNvSpPr txBox="1">
            <a:spLocks noChangeArrowheads="1"/>
          </p:cNvSpPr>
          <p:nvPr/>
        </p:nvSpPr>
        <p:spPr bwMode="auto">
          <a:xfrm>
            <a:off x="4214813" y="4000500"/>
            <a:ext cx="20716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Capital </a:t>
            </a:r>
            <a:r>
              <a:rPr lang="en-GB" sz="2400" b="1" dirty="0" smtClean="0">
                <a:latin typeface="Calibri" pitchFamily="34" charset="0"/>
              </a:rPr>
              <a:t>?</a:t>
            </a:r>
            <a:br>
              <a:rPr lang="en-GB" sz="2400" b="1" dirty="0" smtClean="0">
                <a:latin typeface="Calibri" pitchFamily="34" charset="0"/>
              </a:rPr>
            </a:br>
            <a:r>
              <a:rPr lang="en-GB" sz="2400" b="1" dirty="0" smtClean="0">
                <a:latin typeface="Calibri" pitchFamily="34" charset="0"/>
              </a:rPr>
              <a:t>El </a:t>
            </a:r>
            <a:r>
              <a:rPr lang="en-GB" sz="2400" b="1" dirty="0" err="1" smtClean="0">
                <a:latin typeface="Calibri" pitchFamily="34" charset="0"/>
              </a:rPr>
              <a:t>Aaiún</a:t>
            </a:r>
            <a:endParaRPr lang="en-US" sz="2400" b="1" dirty="0">
              <a:latin typeface="Calibri" pitchFamily="34" charset="0"/>
            </a:endParaRPr>
          </a:p>
        </p:txBody>
      </p:sp>
      <p:sp>
        <p:nvSpPr>
          <p:cNvPr id="8197"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8198"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8199"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8200"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8201"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8204"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56 años / 52 años</a:t>
            </a:r>
            <a:endParaRPr lang="en-US" sz="2400" b="1">
              <a:latin typeface="Calibri" pitchFamily="34" charset="0"/>
            </a:endParaRPr>
          </a:p>
        </p:txBody>
      </p:sp>
      <p:sp>
        <p:nvSpPr>
          <p:cNvPr id="17" name="TextBox 8"/>
          <p:cNvSpPr txBox="1">
            <a:spLocks noChangeArrowheads="1"/>
          </p:cNvSpPr>
          <p:nvPr/>
        </p:nvSpPr>
        <p:spPr bwMode="auto">
          <a:xfrm>
            <a:off x="571500" y="3214688"/>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Árabe</a:t>
            </a:r>
            <a:r>
              <a:rPr lang="en-GB" sz="2400" b="1" dirty="0">
                <a:latin typeface="+mn-lt"/>
              </a:rPr>
              <a:t/>
            </a:r>
            <a:br>
              <a:rPr lang="en-GB" sz="2400" b="1" dirty="0">
                <a:latin typeface="+mn-lt"/>
              </a:rPr>
            </a:br>
            <a:r>
              <a:rPr lang="en-GB" sz="2400" b="1" dirty="0" err="1">
                <a:latin typeface="+mn-lt"/>
              </a:rPr>
              <a:t>Español</a:t>
            </a:r>
            <a:r>
              <a:rPr lang="en-GB" sz="2400" b="1" dirty="0">
                <a:latin typeface="+mn-lt"/>
              </a:rPr>
              <a:t/>
            </a:r>
            <a:br>
              <a:rPr lang="en-GB" sz="2400" b="1" dirty="0">
                <a:latin typeface="+mn-lt"/>
              </a:rPr>
            </a:br>
            <a:endParaRPr lang="en-US" sz="2400" b="1" dirty="0">
              <a:latin typeface="+mn-lt"/>
            </a:endParaRPr>
          </a:p>
        </p:txBody>
      </p:sp>
      <p:sp>
        <p:nvSpPr>
          <p:cNvPr id="8206" name="TextBox 5"/>
          <p:cNvSpPr txBox="1">
            <a:spLocks noChangeArrowheads="1"/>
          </p:cNvSpPr>
          <p:nvPr/>
        </p:nvSpPr>
        <p:spPr bwMode="auto">
          <a:xfrm>
            <a:off x="357188"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394,000 </a:t>
            </a:r>
            <a:r>
              <a:rPr lang="en-GB" sz="2000" b="1" dirty="0">
                <a:latin typeface="Calibri" pitchFamily="34" charset="0"/>
              </a:rPr>
              <a:t>(</a:t>
            </a:r>
            <a:r>
              <a:rPr lang="en-GB" sz="2000" b="1" dirty="0" err="1" smtClean="0">
                <a:latin typeface="Calibri" pitchFamily="34" charset="0"/>
              </a:rPr>
              <a:t>trescientos</a:t>
            </a:r>
            <a:r>
              <a:rPr lang="en-GB" sz="2000" b="1" dirty="0" smtClean="0">
                <a:latin typeface="Calibri" pitchFamily="34" charset="0"/>
              </a:rPr>
              <a:t> </a:t>
            </a:r>
            <a:r>
              <a:rPr lang="en-GB" sz="2000" b="1" dirty="0" err="1">
                <a:latin typeface="Calibri" pitchFamily="34" charset="0"/>
              </a:rPr>
              <a:t>noventa</a:t>
            </a:r>
            <a:r>
              <a:rPr lang="en-GB" sz="2000" b="1" dirty="0">
                <a:latin typeface="Calibri" pitchFamily="34" charset="0"/>
              </a:rPr>
              <a:t> y </a:t>
            </a:r>
            <a:r>
              <a:rPr lang="en-GB" sz="2000" b="1" dirty="0" err="1">
                <a:latin typeface="Calibri" pitchFamily="34" charset="0"/>
              </a:rPr>
              <a:t>cuatro</a:t>
            </a:r>
            <a:r>
              <a:rPr lang="en-GB" sz="2000" b="1" dirty="0">
                <a:latin typeface="Calibri" pitchFamily="34" charset="0"/>
              </a:rPr>
              <a:t> mil </a:t>
            </a:r>
            <a:r>
              <a:rPr lang="en-GB" sz="2000" b="1" dirty="0" err="1">
                <a:latin typeface="Calibri" pitchFamily="34" charset="0"/>
              </a:rPr>
              <a:t>habitantes</a:t>
            </a:r>
            <a:r>
              <a:rPr lang="en-GB" sz="2000" b="1" dirty="0">
                <a:latin typeface="Calibri" pitchFamily="34" charset="0"/>
              </a:rPr>
              <a:t>)</a:t>
            </a:r>
            <a:endParaRPr lang="en-US" sz="2400" b="1" dirty="0">
              <a:latin typeface="Calibri" pitchFamily="34" charset="0"/>
            </a:endParaRPr>
          </a:p>
        </p:txBody>
      </p:sp>
      <p:pic>
        <p:nvPicPr>
          <p:cNvPr id="8207" name="Picture 18" descr="SaharaOccidental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642938"/>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8" name="Picture 20" descr="Africa.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29000" y="642938"/>
            <a:ext cx="2344738"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9" name="Picture 25" descr="SaharawiPeseta.jpg"/>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00813" y="3643313"/>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0"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588</Words>
  <Application>Microsoft Office PowerPoint</Application>
  <PresentationFormat>On-screen Show (4:3)</PresentationFormat>
  <Paragraphs>178</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Información sobre países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Lore</dc:creator>
  <cp:lastModifiedBy> </cp:lastModifiedBy>
  <cp:revision>38</cp:revision>
  <dcterms:created xsi:type="dcterms:W3CDTF">2011-02-21T07:48:37Z</dcterms:created>
  <dcterms:modified xsi:type="dcterms:W3CDTF">2011-09-02T18:57:42Z</dcterms:modified>
</cp:coreProperties>
</file>