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2" r:id="rId2"/>
    <p:sldId id="263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438" autoAdjust="0"/>
  </p:normalViewPr>
  <p:slideViewPr>
    <p:cSldViewPr>
      <p:cViewPr varScale="1">
        <p:scale>
          <a:sx n="58" d="100"/>
          <a:sy n="58" d="100"/>
        </p:scale>
        <p:origin x="-8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A0F5F46-D923-4051-9E84-F36E26ED45D0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AB8CFE3-3946-4970-8F56-C329EED59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12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Most people will want to download these to use them in class.  Here are the links to each one:</a:t>
            </a:r>
          </a:p>
          <a:p>
            <a:pPr eaLnBrk="1" hangingPunct="1"/>
            <a:r>
              <a:rPr lang="en-GB" smtClean="0"/>
              <a:t>Red = episode 3 - http://www.youtube.com/watch?v=8i9juY3ezrg&amp;feature=related</a:t>
            </a:r>
            <a:br>
              <a:rPr lang="en-GB" smtClean="0"/>
            </a:br>
            <a:r>
              <a:rPr lang="en-GB" smtClean="0"/>
              <a:t>Yellow = episode 6 - http://www.youtube.com/watch?v=w0cpY4lrevY&amp;feature=related</a:t>
            </a:r>
            <a:br>
              <a:rPr lang="en-GB" smtClean="0"/>
            </a:br>
            <a:r>
              <a:rPr lang="en-GB" smtClean="0"/>
              <a:t>Green = episode 13 - http://www.youtube.com/watch?v=UxjYJZC4j0c&amp;feature=fvsr</a:t>
            </a:r>
            <a:br>
              <a:rPr lang="en-GB" smtClean="0"/>
            </a:br>
            <a:r>
              <a:rPr lang="en-GB" smtClean="0"/>
              <a:t>Blue = episode 14 - http://www.youtube.com/watch?v=11HZt2JCj7g&amp;feature=related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It will be helpful to provide some useful verbs for each one, plus a reminder of some key narrative links.  These are on the next slide.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5D7B22-79B0-4747-AB69-30B62DF76F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They should write their narration in the preterite (+ imperfect) and use a maximum of 9 stages as with episode 4.  If on computers they should be encouraged to use an online verb conjugator to check the preterite forms.  The next slide shows a screen shot of an example of this to model to students.</a:t>
            </a:r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DF7410-D03C-430F-AAEC-3A3869C9F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http://www.verbix.com/languages/spanish.shtml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B9EEA1-CC73-47FF-A065-970CADEA9E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0A48B-2EB5-4D70-895E-94130944033A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2446C-983F-4DFA-85B9-FCA9FD048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9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B8FA-17C5-4FD2-B223-25D55DFA163E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4B923-152D-4F54-AC6C-0A21EAA81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C3774-AD95-451E-9B1D-260EACC343F9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93DE1-EAC4-4F83-B1B3-A5ADF2BDD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4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EA1FE-14B1-4BCA-B4DA-72A6277BACA7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59B3B-C11D-4615-9DD6-F41BC3B5E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8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51C5E-96AB-40DF-9716-16125979513A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0979C-D4B1-47AA-BBAD-22884D610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5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56420-7428-4D10-A9FC-0359503F6BA5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9FC3-43ED-4B6C-AECB-FEC17A90A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12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CDE8-8A2F-45F5-9322-75A8A50D3BE0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91A4D-BA24-4913-B51F-EC2E66D59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5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B7114-6F09-476F-BA1C-821AE10E6CAF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A62AD-7266-4182-9D9C-B68071D7C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8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79275-AE2F-40F9-A938-2CE077863EE0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4E6B5-F6F6-4A7C-8796-06EF0236E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6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D64E9-E59B-4C09-886F-6681CB1A883A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122BE-713E-40DE-BE30-41CCE3543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8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D392A-87E1-4BCB-939A-1EB304A9C189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B348A-5E20-4DA5-8EFD-0FC8F2E6E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2D27BE-B720-4BEF-8E5E-8281EAFBB90C}" type="datetimeFigureOut">
              <a:rPr lang="en-US"/>
              <a:pPr>
                <a:defRPr/>
              </a:pPr>
              <a:t>9/3/2011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A9E25D-7C5B-4C66-BCDC-24033F66C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3" Type="http://schemas.microsoft.com/office/2007/relationships/media" Target="../media/media2.wmv"/><Relationship Id="rId7" Type="http://schemas.microsoft.com/office/2007/relationships/media" Target="../media/media4.wmv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2.png"/><Relationship Id="rId5" Type="http://schemas.microsoft.com/office/2007/relationships/media" Target="../media/media3.wmv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wmv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rbix.com/languages/spanish.s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67" y="2492896"/>
            <a:ext cx="4367213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Morph – </a:t>
            </a:r>
            <a:r>
              <a:rPr lang="en-GB" sz="4000" b="1" dirty="0" err="1" smtClean="0"/>
              <a:t>Lección</a:t>
            </a:r>
            <a:r>
              <a:rPr lang="en-GB" sz="4000" b="1" dirty="0" smtClean="0"/>
              <a:t> 4</a:t>
            </a:r>
            <a:endParaRPr lang="en-GB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7723" y="1700808"/>
            <a:ext cx="3744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+mn-lt"/>
              </a:rPr>
              <a:t>Hoy </a:t>
            </a:r>
            <a:r>
              <a:rPr lang="en-GB" sz="2800" b="1" dirty="0" err="1" smtClean="0">
                <a:latin typeface="+mn-lt"/>
              </a:rPr>
              <a:t>vamos</a:t>
            </a:r>
            <a:r>
              <a:rPr lang="en-GB" sz="2800" b="1" dirty="0" smtClean="0">
                <a:latin typeface="+mn-lt"/>
              </a:rPr>
              <a:t> a:</a:t>
            </a:r>
            <a:br>
              <a:rPr lang="en-GB" sz="2800" b="1" dirty="0" smtClean="0">
                <a:latin typeface="+mn-lt"/>
              </a:rPr>
            </a:br>
            <a:endParaRPr lang="en-GB" sz="2800" b="1" dirty="0" smtClean="0">
              <a:latin typeface="+mn-lt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GB" sz="2800" dirty="0" err="1" smtClean="0">
                <a:latin typeface="+mn-lt"/>
              </a:rPr>
              <a:t>Escribir</a:t>
            </a:r>
            <a:r>
              <a:rPr lang="en-GB" sz="2800" dirty="0" smtClean="0">
                <a:latin typeface="+mn-lt"/>
              </a:rPr>
              <a:t> la </a:t>
            </a:r>
            <a:r>
              <a:rPr lang="en-GB" sz="2800" dirty="0" err="1" smtClean="0">
                <a:latin typeface="+mn-lt"/>
              </a:rPr>
              <a:t>historia</a:t>
            </a:r>
            <a:r>
              <a:rPr lang="en-GB" sz="2800" dirty="0" smtClean="0">
                <a:latin typeface="+mn-lt"/>
              </a:rPr>
              <a:t> de </a:t>
            </a:r>
            <a:r>
              <a:rPr lang="en-GB" sz="2800" dirty="0" err="1" smtClean="0">
                <a:latin typeface="+mn-lt"/>
              </a:rPr>
              <a:t>otro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episodio</a:t>
            </a:r>
            <a:r>
              <a:rPr lang="en-GB" sz="2800" dirty="0" smtClean="0">
                <a:latin typeface="+mn-lt"/>
              </a:rPr>
              <a:t> de Morph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GB" sz="2800" dirty="0" err="1" smtClean="0">
                <a:latin typeface="+mn-lt"/>
              </a:rPr>
              <a:t>Observar</a:t>
            </a:r>
            <a:r>
              <a:rPr lang="en-GB" sz="2800" dirty="0" smtClean="0">
                <a:latin typeface="+mn-lt"/>
              </a:rPr>
              <a:t> y </a:t>
            </a:r>
            <a:r>
              <a:rPr lang="en-GB" sz="2800" dirty="0" err="1" smtClean="0">
                <a:latin typeface="+mn-lt"/>
              </a:rPr>
              <a:t>practicar</a:t>
            </a:r>
            <a:r>
              <a:rPr lang="en-GB" sz="2800" dirty="0" smtClean="0">
                <a:latin typeface="+mn-lt"/>
              </a:rPr>
              <a:t> </a:t>
            </a:r>
            <a:r>
              <a:rPr lang="en-GB" sz="2800" dirty="0" err="1" smtClean="0">
                <a:latin typeface="+mn-lt"/>
              </a:rPr>
              <a:t>cómo</a:t>
            </a:r>
            <a:r>
              <a:rPr lang="en-GB" sz="2800" dirty="0" smtClean="0">
                <a:latin typeface="+mn-lt"/>
              </a:rPr>
              <a:t> se </a:t>
            </a:r>
            <a:r>
              <a:rPr lang="en-GB" sz="2800" dirty="0" err="1" smtClean="0">
                <a:latin typeface="+mn-lt"/>
              </a:rPr>
              <a:t>cambian</a:t>
            </a:r>
            <a:r>
              <a:rPr lang="en-GB" sz="2800" dirty="0" smtClean="0">
                <a:latin typeface="+mn-lt"/>
              </a:rPr>
              <a:t> los </a:t>
            </a:r>
            <a:r>
              <a:rPr lang="en-GB" sz="2800" dirty="0" err="1" smtClean="0">
                <a:latin typeface="+mn-lt"/>
              </a:rPr>
              <a:t>verbos</a:t>
            </a:r>
            <a:r>
              <a:rPr lang="en-GB" sz="2800" dirty="0" smtClean="0">
                <a:latin typeface="+mn-lt"/>
              </a:rPr>
              <a:t> del </a:t>
            </a:r>
            <a:r>
              <a:rPr lang="en-GB" sz="2800" dirty="0" err="1" smtClean="0">
                <a:latin typeface="+mn-lt"/>
              </a:rPr>
              <a:t>presente</a:t>
            </a:r>
            <a:r>
              <a:rPr lang="en-GB" sz="2800" dirty="0" smtClean="0">
                <a:latin typeface="+mn-lt"/>
              </a:rPr>
              <a:t> al </a:t>
            </a:r>
            <a:r>
              <a:rPr lang="en-GB" sz="2800" dirty="0" err="1" smtClean="0">
                <a:latin typeface="+mn-lt"/>
              </a:rPr>
              <a:t>pasado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2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rph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04" y="16131"/>
            <a:ext cx="4265538" cy="319915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Morph6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19625" y="-27653"/>
            <a:ext cx="4332841" cy="3249631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Morph1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362" y="3501008"/>
            <a:ext cx="4268680" cy="3201510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Morph14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19625" y="3491737"/>
            <a:ext cx="4332841" cy="3249631"/>
          </a:xfrm>
          <a:prstGeom prst="rect">
            <a:avLst/>
          </a:prstGeom>
          <a:ln w="127000" cap="sq">
            <a:solidFill>
              <a:srgbClr val="00B0F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74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72000" cy="3429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sentarse</a:t>
            </a:r>
            <a:r>
              <a:rPr lang="en-GB" sz="2400" dirty="0">
                <a:solidFill>
                  <a:schemeClr val="tx1"/>
                </a:solidFill>
              </a:rPr>
              <a:t> – to sit down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pulsar – to press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desaparecer</a:t>
            </a:r>
            <a:r>
              <a:rPr lang="en-GB" sz="2400" dirty="0">
                <a:solidFill>
                  <a:schemeClr val="tx1"/>
                </a:solidFill>
              </a:rPr>
              <a:t> – to disappear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aparecer</a:t>
            </a:r>
            <a:r>
              <a:rPr lang="en-GB" sz="2400" dirty="0">
                <a:solidFill>
                  <a:schemeClr val="tx1"/>
                </a:solidFill>
              </a:rPr>
              <a:t> – to appear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reírse</a:t>
            </a:r>
            <a:r>
              <a:rPr lang="en-GB" sz="2400" dirty="0">
                <a:solidFill>
                  <a:schemeClr val="tx1"/>
                </a:solidFill>
              </a:rPr>
              <a:t> – to laugh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leer – to read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explotar</a:t>
            </a:r>
            <a:r>
              <a:rPr lang="en-GB" sz="2400" dirty="0">
                <a:solidFill>
                  <a:schemeClr val="tx1"/>
                </a:solidFill>
              </a:rPr>
              <a:t> – to explode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(el control </a:t>
            </a:r>
            <a:r>
              <a:rPr lang="en-GB" sz="2400" dirty="0" err="1">
                <a:solidFill>
                  <a:schemeClr val="tx1"/>
                </a:solidFill>
              </a:rPr>
              <a:t>remoto</a:t>
            </a:r>
            <a:r>
              <a:rPr lang="en-GB" sz="2400" dirty="0">
                <a:solidFill>
                  <a:schemeClr val="tx1"/>
                </a:solidFill>
              </a:rPr>
              <a:t>, el </a:t>
            </a:r>
            <a:r>
              <a:rPr lang="en-GB" sz="2400" dirty="0" err="1">
                <a:solidFill>
                  <a:schemeClr val="tx1"/>
                </a:solidFill>
              </a:rPr>
              <a:t>botón</a:t>
            </a:r>
            <a:r>
              <a:rPr lang="en-GB" sz="2400" dirty="0">
                <a:solidFill>
                  <a:schemeClr val="tx1"/>
                </a:solidFill>
              </a:rPr>
              <a:t>, el </a:t>
            </a:r>
            <a:r>
              <a:rPr lang="en-GB" sz="2400" dirty="0" err="1">
                <a:solidFill>
                  <a:schemeClr val="tx1"/>
                </a:solidFill>
              </a:rPr>
              <a:t>periódico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0"/>
            <a:ext cx="4572000" cy="3429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cruzar</a:t>
            </a:r>
            <a:r>
              <a:rPr lang="en-GB" sz="2400" dirty="0">
                <a:solidFill>
                  <a:schemeClr val="tx1"/>
                </a:solidFill>
              </a:rPr>
              <a:t> – to cross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pagar</a:t>
            </a:r>
            <a:r>
              <a:rPr lang="en-GB" sz="2400" dirty="0">
                <a:solidFill>
                  <a:schemeClr val="tx1"/>
                </a:solidFill>
              </a:rPr>
              <a:t> – to pay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decir</a:t>
            </a:r>
            <a:r>
              <a:rPr lang="en-GB" sz="2400" dirty="0">
                <a:solidFill>
                  <a:schemeClr val="tx1"/>
                </a:solidFill>
              </a:rPr>
              <a:t> – to say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decidir</a:t>
            </a:r>
            <a:r>
              <a:rPr lang="en-GB" sz="2400" dirty="0">
                <a:solidFill>
                  <a:schemeClr val="tx1"/>
                </a:solidFill>
              </a:rPr>
              <a:t> – to decide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rodear</a:t>
            </a:r>
            <a:r>
              <a:rPr lang="en-GB" sz="2400" dirty="0">
                <a:solidFill>
                  <a:schemeClr val="tx1"/>
                </a:solidFill>
              </a:rPr>
              <a:t> – to go around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desaparecer</a:t>
            </a:r>
            <a:r>
              <a:rPr lang="en-GB" sz="2400" dirty="0">
                <a:solidFill>
                  <a:schemeClr val="tx1"/>
                </a:solidFill>
              </a:rPr>
              <a:t> – to disappear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transformarse</a:t>
            </a:r>
            <a:r>
              <a:rPr lang="en-GB" sz="2400" dirty="0">
                <a:solidFill>
                  <a:schemeClr val="tx1"/>
                </a:solidFill>
              </a:rPr>
              <a:t> en – to turn into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(el </a:t>
            </a:r>
            <a:r>
              <a:rPr lang="en-GB" sz="2400" dirty="0" err="1">
                <a:solidFill>
                  <a:schemeClr val="tx1"/>
                </a:solidFill>
              </a:rPr>
              <a:t>puente</a:t>
            </a:r>
            <a:r>
              <a:rPr lang="en-GB" sz="2400" dirty="0">
                <a:solidFill>
                  <a:schemeClr val="tx1"/>
                </a:solidFill>
              </a:rPr>
              <a:t>, un </a:t>
            </a:r>
            <a:r>
              <a:rPr lang="en-GB" sz="2400" dirty="0" err="1">
                <a:solidFill>
                  <a:schemeClr val="tx1"/>
                </a:solidFill>
              </a:rPr>
              <a:t>peaje</a:t>
            </a:r>
            <a:r>
              <a:rPr lang="en-GB" sz="2400" dirty="0">
                <a:solidFill>
                  <a:schemeClr val="tx1"/>
                </a:solidFill>
              </a:rPr>
              <a:t>, un </a:t>
            </a:r>
            <a:r>
              <a:rPr lang="en-GB" sz="2400" dirty="0" err="1">
                <a:solidFill>
                  <a:schemeClr val="tx1"/>
                </a:solidFill>
              </a:rPr>
              <a:t>monstruo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acuático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429000"/>
            <a:ext cx="4572000" cy="34290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jugar</a:t>
            </a:r>
            <a:r>
              <a:rPr lang="en-GB" sz="2400" dirty="0">
                <a:solidFill>
                  <a:schemeClr val="tx1"/>
                </a:solidFill>
              </a:rPr>
              <a:t> a </a:t>
            </a:r>
            <a:r>
              <a:rPr lang="en-GB" sz="2400" dirty="0" err="1">
                <a:solidFill>
                  <a:schemeClr val="tx1"/>
                </a:solidFill>
              </a:rPr>
              <a:t>las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cartas</a:t>
            </a: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apostar</a:t>
            </a:r>
            <a:r>
              <a:rPr lang="en-GB" sz="2400" dirty="0">
                <a:solidFill>
                  <a:schemeClr val="tx1"/>
                </a:solidFill>
              </a:rPr>
              <a:t>  (</a:t>
            </a:r>
            <a:r>
              <a:rPr lang="en-GB" sz="2400" dirty="0" err="1">
                <a:solidFill>
                  <a:schemeClr val="tx1"/>
                </a:solidFill>
              </a:rPr>
              <a:t>bollos</a:t>
            </a:r>
            <a:r>
              <a:rPr lang="en-GB" sz="2400" dirty="0">
                <a:solidFill>
                  <a:schemeClr val="tx1"/>
                </a:solidFill>
              </a:rPr>
              <a:t>) – to bet (buns)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descubrir</a:t>
            </a:r>
            <a:r>
              <a:rPr lang="en-GB" sz="2400" dirty="0">
                <a:solidFill>
                  <a:schemeClr val="tx1"/>
                </a:solidFill>
              </a:rPr>
              <a:t> – to discover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hacer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trampas</a:t>
            </a:r>
            <a:r>
              <a:rPr lang="en-GB" sz="2400" dirty="0">
                <a:solidFill>
                  <a:schemeClr val="tx1"/>
                </a:solidFill>
              </a:rPr>
              <a:t> – to cheat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comer – to eat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estar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lleno</a:t>
            </a:r>
            <a:r>
              <a:rPr lang="en-GB" sz="2400" dirty="0">
                <a:solidFill>
                  <a:schemeClr val="tx1"/>
                </a:solidFill>
              </a:rPr>
              <a:t> – to be full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pesar</a:t>
            </a:r>
            <a:r>
              <a:rPr lang="en-GB" sz="2400" dirty="0">
                <a:solidFill>
                  <a:schemeClr val="tx1"/>
                </a:solidFill>
              </a:rPr>
              <a:t> (mucho) – to weigh ( a lot)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romperse</a:t>
            </a:r>
            <a:r>
              <a:rPr lang="en-GB" sz="2400" dirty="0">
                <a:solidFill>
                  <a:schemeClr val="tx1"/>
                </a:solidFill>
              </a:rPr>
              <a:t> – to break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caerse</a:t>
            </a:r>
            <a:r>
              <a:rPr lang="en-GB" sz="2400" dirty="0">
                <a:solidFill>
                  <a:schemeClr val="tx1"/>
                </a:solidFill>
              </a:rPr>
              <a:t> – to fall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3429000"/>
            <a:ext cx="4572000" cy="3429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 smtClean="0">
                <a:solidFill>
                  <a:schemeClr val="tx1"/>
                </a:solidFill>
              </a:rPr>
              <a:t>estar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orgulloso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de – to be proud of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 err="1">
                <a:solidFill>
                  <a:schemeClr val="tx1"/>
                </a:solidFill>
              </a:rPr>
              <a:t>ponerse</a:t>
            </a:r>
            <a:r>
              <a:rPr lang="en-GB" sz="2400" dirty="0">
                <a:solidFill>
                  <a:schemeClr val="tx1"/>
                </a:solidFill>
              </a:rPr>
              <a:t> en </a:t>
            </a:r>
            <a:r>
              <a:rPr lang="en-GB" sz="2400" dirty="0" err="1">
                <a:solidFill>
                  <a:schemeClr val="tx1"/>
                </a:solidFill>
              </a:rPr>
              <a:t>marcha</a:t>
            </a:r>
            <a:r>
              <a:rPr lang="en-GB" sz="2400" dirty="0">
                <a:solidFill>
                  <a:schemeClr val="tx1"/>
                </a:solidFill>
              </a:rPr>
              <a:t> – to start 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entrar</a:t>
            </a:r>
            <a:r>
              <a:rPr lang="en-GB" sz="2400" dirty="0">
                <a:solidFill>
                  <a:schemeClr val="tx1"/>
                </a:solidFill>
              </a:rPr>
              <a:t> (en) – to go (into)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salir</a:t>
            </a:r>
            <a:r>
              <a:rPr lang="en-GB" sz="2400" dirty="0">
                <a:solidFill>
                  <a:schemeClr val="tx1"/>
                </a:solidFill>
              </a:rPr>
              <a:t> (de) – to come out (of)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tx1"/>
                </a:solidFill>
              </a:rPr>
              <a:t>ser </a:t>
            </a:r>
            <a:r>
              <a:rPr lang="en-GB" sz="2400" dirty="0" err="1">
                <a:solidFill>
                  <a:schemeClr val="tx1"/>
                </a:solidFill>
              </a:rPr>
              <a:t>una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broma</a:t>
            </a:r>
            <a:r>
              <a:rPr lang="en-GB" sz="2400" dirty="0">
                <a:solidFill>
                  <a:schemeClr val="tx1"/>
                </a:solidFill>
              </a:rPr>
              <a:t> – to be a joke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 err="1">
                <a:solidFill>
                  <a:schemeClr val="tx1"/>
                </a:solidFill>
              </a:rPr>
              <a:t>fingir</a:t>
            </a:r>
            <a:r>
              <a:rPr lang="en-GB" sz="2400" dirty="0">
                <a:solidFill>
                  <a:schemeClr val="tx1"/>
                </a:solidFill>
              </a:rPr>
              <a:t> – to pretend</a:t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>(</a:t>
            </a:r>
            <a:r>
              <a:rPr lang="en-GB" sz="2400" dirty="0" err="1">
                <a:solidFill>
                  <a:schemeClr val="tx1"/>
                </a:solidFill>
              </a:rPr>
              <a:t>una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máquina</a:t>
            </a:r>
            <a:r>
              <a:rPr lang="en-GB" sz="2400" dirty="0">
                <a:solidFill>
                  <a:schemeClr val="tx1"/>
                </a:solidFill>
              </a:rPr>
              <a:t> del </a:t>
            </a:r>
            <a:r>
              <a:rPr lang="en-GB" sz="2400" dirty="0" err="1">
                <a:solidFill>
                  <a:schemeClr val="tx1"/>
                </a:solidFill>
              </a:rPr>
              <a:t>tiempo</a:t>
            </a:r>
            <a:r>
              <a:rPr lang="en-GB" sz="2400" dirty="0">
                <a:solidFill>
                  <a:schemeClr val="tx1"/>
                </a:solidFill>
              </a:rPr>
              <a:t>, </a:t>
            </a:r>
            <a:r>
              <a:rPr lang="en-GB" sz="2400" dirty="0" err="1">
                <a:solidFill>
                  <a:schemeClr val="tx1"/>
                </a:solidFill>
              </a:rPr>
              <a:t>muy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viejo</a:t>
            </a:r>
            <a:r>
              <a:rPr lang="en-GB" sz="2400" dirty="0">
                <a:solidFill>
                  <a:schemeClr val="tx1"/>
                </a:solidFill>
              </a:rPr>
              <a:t>, un </a:t>
            </a:r>
            <a:r>
              <a:rPr lang="en-GB" sz="2400" dirty="0" err="1">
                <a:solidFill>
                  <a:schemeClr val="tx1"/>
                </a:solidFill>
              </a:rPr>
              <a:t>bébé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4313" y="357188"/>
          <a:ext cx="8715375" cy="6286500"/>
        </p:xfrm>
        <a:graphic>
          <a:graphicData uri="http://schemas.openxmlformats.org/drawingml/2006/table">
            <a:tbl>
              <a:tblPr/>
              <a:tblGrid>
                <a:gridCol w="8715375"/>
              </a:tblGrid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Morph – </a:t>
                      </a:r>
                      <a:r>
                        <a:rPr kumimoji="0" lang="en-GB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episodio</a:t>
                      </a: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?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1.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2.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3. 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4. 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5. 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6. 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7.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8.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Calibri" pitchFamily="34" charset="0"/>
                        </a:rPr>
                        <a:t>9. 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214313" y="214313"/>
            <a:ext cx="514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hlinkClick r:id="rId3"/>
              </a:rPr>
              <a:t>http://www.verbix.com/languages/spanish.shtml</a:t>
            </a:r>
            <a:r>
              <a:rPr lang="en-US"/>
              <a:t>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42938"/>
            <a:ext cx="49244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714500" y="3286125"/>
            <a:ext cx="1143000" cy="500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Arrow Connector 6"/>
          <p:cNvCxnSpPr>
            <a:stCxn id="5" idx="6"/>
            <a:endCxn id="8" idx="2"/>
          </p:cNvCxnSpPr>
          <p:nvPr/>
        </p:nvCxnSpPr>
        <p:spPr>
          <a:xfrm flipV="1">
            <a:off x="2857500" y="1319213"/>
            <a:ext cx="3749675" cy="22177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71938" y="857250"/>
            <a:ext cx="5072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/>
              <a:t>Escribe el infinitivo en español aquí</a:t>
            </a:r>
            <a:endParaRPr lang="en-US" sz="240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2428875"/>
            <a:ext cx="47339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4286250" y="3643313"/>
            <a:ext cx="11430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86375" y="3214688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/>
              <a:t>el presente</a:t>
            </a:r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4286250" y="6072188"/>
            <a:ext cx="11430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14938" y="5929313"/>
            <a:ext cx="185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/>
              <a:t>el pretérito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 animBg="1"/>
      <p:bldP spid="12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183</Words>
  <Application>Microsoft Office PowerPoint</Application>
  <PresentationFormat>On-screen Show (4:3)</PresentationFormat>
  <Paragraphs>41</Paragraphs>
  <Slides>5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8</cp:revision>
  <dcterms:created xsi:type="dcterms:W3CDTF">2011-05-23T04:21:49Z</dcterms:created>
  <dcterms:modified xsi:type="dcterms:W3CDTF">2011-09-03T06:03:15Z</dcterms:modified>
</cp:coreProperties>
</file>