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266" r:id="rId2"/>
    <p:sldId id="267" r:id="rId3"/>
    <p:sldId id="257" r:id="rId4"/>
    <p:sldId id="258" r:id="rId5"/>
    <p:sldId id="263" r:id="rId6"/>
    <p:sldId id="259" r:id="rId7"/>
    <p:sldId id="260" r:id="rId8"/>
    <p:sldId id="261" r:id="rId9"/>
    <p:sldId id="265" r:id="rId10"/>
    <p:sldId id="262" r:id="rId11"/>
    <p:sldId id="264" r:id="rId12"/>
  </p:sldIdLst>
  <p:sldSz cx="9144000" cy="6858000" type="screen4x3"/>
  <p:notesSz cx="6858000" cy="9144000"/>
  <p:defaultTextStyle>
    <a:defPPr>
      <a:defRPr lang="en-GB"/>
    </a:defPPr>
    <a:lvl1pPr algn="l" rtl="0" fontAlgn="base">
      <a:spcBef>
        <a:spcPct val="0"/>
      </a:spcBef>
      <a:spcAft>
        <a:spcPct val="0"/>
      </a:spcAft>
      <a:defRPr sz="2000" kern="1200">
        <a:solidFill>
          <a:schemeClr val="tx1"/>
        </a:solidFill>
        <a:latin typeface="Calibri" pitchFamily="34" charset="0"/>
        <a:ea typeface="+mn-ea"/>
        <a:cs typeface="+mn-cs"/>
      </a:defRPr>
    </a:lvl1pPr>
    <a:lvl2pPr marL="457200" algn="l" rtl="0" fontAlgn="base">
      <a:spcBef>
        <a:spcPct val="0"/>
      </a:spcBef>
      <a:spcAft>
        <a:spcPct val="0"/>
      </a:spcAft>
      <a:defRPr sz="2000" kern="1200">
        <a:solidFill>
          <a:schemeClr val="tx1"/>
        </a:solidFill>
        <a:latin typeface="Calibri" pitchFamily="34" charset="0"/>
        <a:ea typeface="+mn-ea"/>
        <a:cs typeface="+mn-cs"/>
      </a:defRPr>
    </a:lvl2pPr>
    <a:lvl3pPr marL="914400" algn="l" rtl="0" fontAlgn="base">
      <a:spcBef>
        <a:spcPct val="0"/>
      </a:spcBef>
      <a:spcAft>
        <a:spcPct val="0"/>
      </a:spcAft>
      <a:defRPr sz="20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1" latinLnBrk="0" hangingPunct="1">
      <a:defRPr sz="2000" kern="1200">
        <a:solidFill>
          <a:schemeClr val="tx1"/>
        </a:solidFill>
        <a:latin typeface="Calibri" pitchFamily="34" charset="0"/>
        <a:ea typeface="+mn-ea"/>
        <a:cs typeface="+mn-cs"/>
      </a:defRPr>
    </a:lvl6pPr>
    <a:lvl7pPr marL="2743200" algn="l" defTabSz="914400" rtl="0" eaLnBrk="1" latinLnBrk="0" hangingPunct="1">
      <a:defRPr sz="2000" kern="1200">
        <a:solidFill>
          <a:schemeClr val="tx1"/>
        </a:solidFill>
        <a:latin typeface="Calibri" pitchFamily="34" charset="0"/>
        <a:ea typeface="+mn-ea"/>
        <a:cs typeface="+mn-cs"/>
      </a:defRPr>
    </a:lvl7pPr>
    <a:lvl8pPr marL="3200400" algn="l" defTabSz="914400" rtl="0" eaLnBrk="1" latinLnBrk="0" hangingPunct="1">
      <a:defRPr sz="2000" kern="1200">
        <a:solidFill>
          <a:schemeClr val="tx1"/>
        </a:solidFill>
        <a:latin typeface="Calibri" pitchFamily="34" charset="0"/>
        <a:ea typeface="+mn-ea"/>
        <a:cs typeface="+mn-cs"/>
      </a:defRPr>
    </a:lvl8pPr>
    <a:lvl9pPr marL="3657600" algn="l" defTabSz="914400" rtl="0" eaLnBrk="1" latinLnBrk="0" hangingPunct="1">
      <a:defRPr sz="20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12" autoAdjust="0"/>
  </p:normalViewPr>
  <p:slideViewPr>
    <p:cSldViewPr>
      <p:cViewPr varScale="1">
        <p:scale>
          <a:sx n="58" d="100"/>
          <a:sy n="58" d="100"/>
        </p:scale>
        <p:origin x="-8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E081E7A-6702-4339-85C4-260ED7AB38A1}" type="datetimeFigureOut">
              <a:rPr lang="en-GB"/>
              <a:pPr>
                <a:defRPr/>
              </a:pPr>
              <a:t>03/09/2011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B81C08E-A875-47B3-910E-1AE5D999C7BF}" type="slidenum">
              <a:rPr lang="en-GB"/>
              <a:pPr>
                <a:defRPr/>
              </a:pPr>
              <a:t>‹#›</a:t>
            </a:fld>
            <a:endParaRPr lang="en-GB"/>
          </a:p>
        </p:txBody>
      </p:sp>
    </p:spTree>
    <p:extLst>
      <p:ext uri="{BB962C8B-B14F-4D97-AF65-F5344CB8AC3E}">
        <p14:creationId xmlns:p14="http://schemas.microsoft.com/office/powerpoint/2010/main" val="4190423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dirty="0" smtClean="0"/>
              <a:t>Rules</a:t>
            </a:r>
            <a:r>
              <a:rPr lang="en-GB" baseline="0" dirty="0" smtClean="0"/>
              <a:t> for usual telepathy</a:t>
            </a:r>
            <a:endParaRPr lang="en-GB" dirty="0" smtClean="0"/>
          </a:p>
          <a:p>
            <a:pPr>
              <a:spcBef>
                <a:spcPct val="0"/>
              </a:spcBef>
            </a:pPr>
            <a:r>
              <a:rPr lang="en-GB" dirty="0" smtClean="0"/>
              <a:t>Each student chooses an option for each sentence in their head.  One starts reading out loud, trying to anticipate the other’s choices.  Each time they make a choice, the partner either nods or shakes his/her head.  If the choice is wrong, play passes to the partner who starts the same process.  If it is the right choice, the student gets to continue.  The aim is to get to the end first.  Answers don’t change, so this is also a great memory developer.  </a:t>
            </a:r>
            <a:br>
              <a:rPr lang="en-GB" dirty="0" smtClean="0"/>
            </a:br>
            <a:r>
              <a:rPr lang="en-GB" dirty="0" smtClean="0"/>
              <a:t>This is only different in that it relates to</a:t>
            </a:r>
            <a:r>
              <a:rPr lang="en-GB" baseline="0" dirty="0" smtClean="0"/>
              <a:t> something they are about to see so there will be right answers once they’ve seen the clip so it is also a prediction activity.</a:t>
            </a: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fld id="{FB42EE5C-6758-4099-BB26-F1B633C2A36A}" type="slidenum">
              <a:rPr lang="en-US" sz="1200" smtClean="0">
                <a:latin typeface="Times New Roman" pitchFamily="18" charset="0"/>
                <a:ea typeface="ＭＳ Ｐゴシック" pitchFamily="34" charset="-128"/>
              </a:rPr>
              <a:pPr/>
              <a:t>2</a:t>
            </a:fld>
            <a:endParaRPr lang="en-US" sz="120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CA3A7DDF-8624-40AD-97BF-C8BE87834071}" type="slidenum">
              <a:rPr lang="en-GB" sz="1200" smtClean="0"/>
              <a:pPr eaLnBrk="1" hangingPunct="1"/>
              <a:t>5</a:t>
            </a:fld>
            <a:endParaRPr lang="en-GB" sz="1200" smtClean="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Responses to filling this in as they watch the programme should lead to a few minutes of group talk using the sheet as a prompt.  Encourage them to use their usual group talk expressions too.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Simplified version - uses only present tense AR verbs plus </a:t>
            </a:r>
            <a:r>
              <a:rPr lang="en-GB" dirty="0" err="1" smtClean="0"/>
              <a:t>TENER</a:t>
            </a:r>
            <a:r>
              <a:rPr lang="en-GB" dirty="0" smtClean="0"/>
              <a:t> and </a:t>
            </a:r>
            <a:r>
              <a:rPr lang="en-GB" dirty="0" err="1" smtClean="0"/>
              <a:t>ESTAR</a:t>
            </a:r>
            <a:r>
              <a:rPr lang="en-GB" dirty="0" smtClean="0"/>
              <a:t> </a:t>
            </a:r>
            <a:br>
              <a:rPr lang="en-GB" dirty="0" smtClean="0"/>
            </a:br>
            <a:r>
              <a:rPr lang="en-GB" dirty="0" smtClean="0"/>
              <a:t>With most single linguist</a:t>
            </a:r>
            <a:r>
              <a:rPr lang="en-GB" baseline="0" dirty="0" smtClean="0"/>
              <a:t> groups it is probably worth reading the text through out loud, miming to recall the essential actions, before taking this support away and replaying the clip with the text cards to sort.  </a:t>
            </a:r>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DD5F1803-DF59-476B-8718-C5E93FBF3ED4}" type="slidenum">
              <a:rPr lang="en-US" sz="1200" smtClean="0"/>
              <a:pPr eaLnBrk="1" hangingPunct="1"/>
              <a:t>6</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The 9 stages of the story – mixed up</a:t>
            </a: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2AE9695D-9B5B-4477-A17F-0FC1A37CE07A}" type="slidenum">
              <a:rPr lang="en-US" sz="1200" smtClean="0"/>
              <a:pPr eaLnBrk="1" hangingPunct="1"/>
              <a:t>7</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Now in the correct order</a:t>
            </a:r>
          </a:p>
          <a:p>
            <a:pPr eaLnBrk="1" hangingPunct="1">
              <a:spcBef>
                <a:spcPct val="0"/>
              </a:spcBef>
            </a:pPr>
            <a:r>
              <a:rPr lang="en-GB" smtClean="0"/>
              <a:t>Now students could use the chunking method to try to re-tell the story in pairs.</a:t>
            </a: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7ED0A2F5-0E13-4FCD-8070-5123FD72EDA6}" type="slidenum">
              <a:rPr lang="en-US" sz="1200" smtClean="0"/>
              <a:pPr eaLnBrk="1" hangingPunct="1"/>
              <a:t>8</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Now students could use the chunking method to try to re-tell the story in pairs.</a:t>
            </a:r>
            <a:br>
              <a:rPr lang="en-GB" smtClean="0"/>
            </a:br>
            <a:r>
              <a:rPr lang="en-GB" smtClean="0"/>
              <a:t>They should practise using the gapped text and then try to do the story from just the pictures.  It would be good for them to record on the easyspeak mics their version of the story.</a:t>
            </a: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A5BEF007-DC1B-4F56-9BA7-63EEAC0E070C}" type="slidenum">
              <a:rPr lang="en-US" sz="1200" smtClean="0"/>
              <a:pPr eaLnBrk="1" hangingPunct="1"/>
              <a:t>9</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Students should retell the story just using the pictures. They can do this in pairs, taking one picture each at a time.</a:t>
            </a: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702E3724-182E-4B08-9833-66D08930F7AB}" type="slidenum">
              <a:rPr lang="en-GB" sz="1200" smtClean="0"/>
              <a:pPr eaLnBrk="1" hangingPunct="1"/>
              <a:t>10</a:t>
            </a:fld>
            <a:endParaRPr lang="en-GB"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On this written version, they could write out the 9 narrative sentences in the correct boxes below the picture, from memory.  As the starter to the next lesson, they could re-call these and then go on to suggest what could be said in the speech bubbles.</a:t>
            </a: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927B0966-B317-436C-B575-C4570AB87DD8}" type="slidenum">
              <a:rPr lang="en-GB" sz="1200" smtClean="0"/>
              <a:pPr eaLnBrk="1" hangingPunct="1"/>
              <a:t>11</a:t>
            </a:fld>
            <a:endParaRPr lang="en-GB"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16488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739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50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070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866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300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4395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51758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0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77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665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hyperlink" Target="http://www.youtube.com/watch?v=VNktrq3w6p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00288" y="1095375"/>
            <a:ext cx="421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latin typeface="Goudy Stout" pitchFamily="18" charset="0"/>
              </a:rPr>
              <a:t>HOY VAMOS A:</a:t>
            </a:r>
          </a:p>
        </p:txBody>
      </p:sp>
      <p:sp>
        <p:nvSpPr>
          <p:cNvPr id="3" name="Text Box 6"/>
          <p:cNvSpPr txBox="1">
            <a:spLocks noChangeArrowheads="1"/>
          </p:cNvSpPr>
          <p:nvPr/>
        </p:nvSpPr>
        <p:spPr bwMode="auto">
          <a:xfrm>
            <a:off x="827088" y="2349500"/>
            <a:ext cx="38876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dirty="0">
                <a:latin typeface="Verdana" pitchFamily="34" charset="0"/>
              </a:rPr>
              <a:t>1. </a:t>
            </a:r>
            <a:r>
              <a:rPr lang="en-GB" b="1" dirty="0" err="1" smtClean="0">
                <a:latin typeface="Verdana" pitchFamily="34" charset="0"/>
              </a:rPr>
              <a:t>Hablar</a:t>
            </a:r>
            <a:r>
              <a:rPr lang="en-GB" b="1" dirty="0" smtClean="0">
                <a:latin typeface="Verdana" pitchFamily="34" charset="0"/>
              </a:rPr>
              <a:t> de un </a:t>
            </a:r>
            <a:r>
              <a:rPr lang="en-GB" b="1" dirty="0" err="1" smtClean="0">
                <a:latin typeface="Verdana" pitchFamily="34" charset="0"/>
              </a:rPr>
              <a:t>programa</a:t>
            </a:r>
            <a:endParaRPr lang="en-GB" sz="2000" b="1" dirty="0">
              <a:latin typeface="Verdana" pitchFamily="34" charset="0"/>
            </a:endParaRPr>
          </a:p>
        </p:txBody>
      </p:sp>
      <p:sp>
        <p:nvSpPr>
          <p:cNvPr id="4" name="Text Box 7"/>
          <p:cNvSpPr txBox="1">
            <a:spLocks noChangeArrowheads="1"/>
          </p:cNvSpPr>
          <p:nvPr/>
        </p:nvSpPr>
        <p:spPr bwMode="auto">
          <a:xfrm>
            <a:off x="827088" y="3357563"/>
            <a:ext cx="5418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dirty="0">
                <a:latin typeface="Verdana" pitchFamily="34" charset="0"/>
              </a:rPr>
              <a:t>2. </a:t>
            </a:r>
            <a:r>
              <a:rPr lang="en-GB" sz="2000" b="1" dirty="0" err="1" smtClean="0">
                <a:latin typeface="Verdana" pitchFamily="34" charset="0"/>
              </a:rPr>
              <a:t>Narrar</a:t>
            </a:r>
            <a:r>
              <a:rPr lang="en-GB" sz="2000" b="1" dirty="0" smtClean="0">
                <a:latin typeface="Verdana" pitchFamily="34" charset="0"/>
              </a:rPr>
              <a:t> la </a:t>
            </a:r>
            <a:r>
              <a:rPr lang="en-GB" sz="2000" b="1" dirty="0" err="1" smtClean="0">
                <a:latin typeface="Verdana" pitchFamily="34" charset="0"/>
              </a:rPr>
              <a:t>historia</a:t>
            </a:r>
            <a:r>
              <a:rPr lang="en-GB" sz="2000" b="1" dirty="0" smtClean="0">
                <a:latin typeface="Verdana" pitchFamily="34" charset="0"/>
              </a:rPr>
              <a:t> de un </a:t>
            </a:r>
            <a:r>
              <a:rPr lang="en-GB" sz="2000" b="1" dirty="0" err="1" smtClean="0">
                <a:latin typeface="Verdana" pitchFamily="34" charset="0"/>
              </a:rPr>
              <a:t>programa</a:t>
            </a:r>
            <a:endParaRPr lang="en-GB" sz="2000" b="1" dirty="0">
              <a:latin typeface="Verdana"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422912"/>
            <a:ext cx="542925" cy="42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858000"/>
        </p:xfrm>
        <a:graphic>
          <a:graphicData uri="http://schemas.openxmlformats.org/drawingml/2006/table">
            <a:tbl>
              <a:tblPr/>
              <a:tblGrid>
                <a:gridCol w="3048000"/>
                <a:gridCol w="3048000"/>
                <a:gridCol w="3048000"/>
              </a:tblGrid>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36" name="Picture 4" descr="Morph4_0001.jpg"/>
          <p:cNvPicPr>
            <a:picLocks noChangeAspect="1"/>
          </p:cNvPicPr>
          <p:nvPr/>
        </p:nvPicPr>
        <p:blipFill>
          <a:blip r:embed="rId3">
            <a:extLst>
              <a:ext uri="{28A0092B-C50C-407E-A947-70E740481C1C}">
                <a14:useLocalDpi xmlns:a14="http://schemas.microsoft.com/office/drawing/2010/main" val="0"/>
              </a:ext>
            </a:extLst>
          </a:blip>
          <a:srcRect l="24998" t="16667" r="10938" b="20833"/>
          <a:stretch>
            <a:fillRect/>
          </a:stretch>
        </p:blipFill>
        <p:spPr bwMode="auto">
          <a:xfrm>
            <a:off x="71438" y="71438"/>
            <a:ext cx="2928937"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7" name="Picture 5" descr="Morph4_0002.jpg"/>
          <p:cNvPicPr>
            <a:picLocks noChangeAspect="1"/>
          </p:cNvPicPr>
          <p:nvPr/>
        </p:nvPicPr>
        <p:blipFill>
          <a:blip r:embed="rId4">
            <a:extLst>
              <a:ext uri="{28A0092B-C50C-407E-A947-70E740481C1C}">
                <a14:useLocalDpi xmlns:a14="http://schemas.microsoft.com/office/drawing/2010/main" val="0"/>
              </a:ext>
            </a:extLst>
          </a:blip>
          <a:srcRect l="21875" t="16666" r="14063" b="20833"/>
          <a:stretch>
            <a:fillRect/>
          </a:stretch>
        </p:blipFill>
        <p:spPr bwMode="auto">
          <a:xfrm>
            <a:off x="3071813" y="71438"/>
            <a:ext cx="3000375"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8" name="Picture 6" descr="Morph4_0003a.jpg"/>
          <p:cNvPicPr>
            <a:picLocks noChangeAspect="1"/>
          </p:cNvPicPr>
          <p:nvPr/>
        </p:nvPicPr>
        <p:blipFill>
          <a:blip r:embed="rId5">
            <a:extLst>
              <a:ext uri="{28A0092B-C50C-407E-A947-70E740481C1C}">
                <a14:useLocalDpi xmlns:a14="http://schemas.microsoft.com/office/drawing/2010/main" val="0"/>
              </a:ext>
            </a:extLst>
          </a:blip>
          <a:srcRect l="18748" t="16666" r="17188" b="20831"/>
          <a:stretch>
            <a:fillRect/>
          </a:stretch>
        </p:blipFill>
        <p:spPr bwMode="auto">
          <a:xfrm>
            <a:off x="6143625" y="71438"/>
            <a:ext cx="2928938"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39" name="Picture 7" descr="Morph4_0003.jpg"/>
          <p:cNvPicPr>
            <a:picLocks noChangeAspect="1"/>
          </p:cNvPicPr>
          <p:nvPr/>
        </p:nvPicPr>
        <p:blipFill>
          <a:blip r:embed="rId6">
            <a:extLst>
              <a:ext uri="{28A0092B-C50C-407E-A947-70E740481C1C}">
                <a14:useLocalDpi xmlns:a14="http://schemas.microsoft.com/office/drawing/2010/main" val="0"/>
              </a:ext>
            </a:extLst>
          </a:blip>
          <a:srcRect l="10938" t="16666" r="24998" b="20833"/>
          <a:stretch>
            <a:fillRect/>
          </a:stretch>
        </p:blipFill>
        <p:spPr bwMode="auto">
          <a:xfrm>
            <a:off x="71438" y="2357438"/>
            <a:ext cx="2928937"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0" name="Picture 8" descr="Morph4_0004.jpg"/>
          <p:cNvPicPr>
            <a:picLocks noChangeAspect="1"/>
          </p:cNvPicPr>
          <p:nvPr/>
        </p:nvPicPr>
        <p:blipFill>
          <a:blip r:embed="rId7">
            <a:extLst>
              <a:ext uri="{28A0092B-C50C-407E-A947-70E740481C1C}">
                <a14:useLocalDpi xmlns:a14="http://schemas.microsoft.com/office/drawing/2010/main" val="0"/>
              </a:ext>
            </a:extLst>
          </a:blip>
          <a:srcRect l="35938" t="16666" b="20831"/>
          <a:stretch>
            <a:fillRect/>
          </a:stretch>
        </p:blipFill>
        <p:spPr bwMode="auto">
          <a:xfrm>
            <a:off x="3071813" y="2357438"/>
            <a:ext cx="3000375"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1" name="Picture 9" descr="Morph4_0005.jpg"/>
          <p:cNvPicPr>
            <a:picLocks noChangeAspect="1"/>
          </p:cNvPicPr>
          <p:nvPr/>
        </p:nvPicPr>
        <p:blipFill>
          <a:blip r:embed="rId8">
            <a:extLst>
              <a:ext uri="{28A0092B-C50C-407E-A947-70E740481C1C}">
                <a14:useLocalDpi xmlns:a14="http://schemas.microsoft.com/office/drawing/2010/main" val="0"/>
              </a:ext>
            </a:extLst>
          </a:blip>
          <a:srcRect l="31250" t="16666" r="4688" b="20833"/>
          <a:stretch>
            <a:fillRect/>
          </a:stretch>
        </p:blipFill>
        <p:spPr bwMode="auto">
          <a:xfrm>
            <a:off x="6143625" y="2357438"/>
            <a:ext cx="2928938"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2" name="Picture 10" descr="Morph4_0006.jpg"/>
          <p:cNvPicPr>
            <a:picLocks noChangeAspect="1"/>
          </p:cNvPicPr>
          <p:nvPr/>
        </p:nvPicPr>
        <p:blipFill>
          <a:blip r:embed="rId9">
            <a:extLst>
              <a:ext uri="{28A0092B-C50C-407E-A947-70E740481C1C}">
                <a14:useLocalDpi xmlns:a14="http://schemas.microsoft.com/office/drawing/2010/main" val="0"/>
              </a:ext>
            </a:extLst>
          </a:blip>
          <a:srcRect l="29688" t="20831" r="6250" b="16669"/>
          <a:stretch>
            <a:fillRect/>
          </a:stretch>
        </p:blipFill>
        <p:spPr bwMode="auto">
          <a:xfrm>
            <a:off x="71438" y="4643438"/>
            <a:ext cx="2928937"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3" name="Picture 11" descr="Morph4_0007.jpg"/>
          <p:cNvPicPr>
            <a:picLocks noChangeAspect="1"/>
          </p:cNvPicPr>
          <p:nvPr/>
        </p:nvPicPr>
        <p:blipFill>
          <a:blip r:embed="rId10">
            <a:extLst>
              <a:ext uri="{28A0092B-C50C-407E-A947-70E740481C1C}">
                <a14:useLocalDpi xmlns:a14="http://schemas.microsoft.com/office/drawing/2010/main" val="0"/>
              </a:ext>
            </a:extLst>
          </a:blip>
          <a:srcRect l="12500" t="18748" r="25000" b="18752"/>
          <a:stretch>
            <a:fillRect/>
          </a:stretch>
        </p:blipFill>
        <p:spPr bwMode="auto">
          <a:xfrm>
            <a:off x="3071813" y="4643438"/>
            <a:ext cx="3000375"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44" name="Picture 12" descr="Morph4_0008.jpg"/>
          <p:cNvPicPr>
            <a:picLocks noChangeAspect="1"/>
          </p:cNvPicPr>
          <p:nvPr/>
        </p:nvPicPr>
        <p:blipFill>
          <a:blip r:embed="rId11">
            <a:extLst>
              <a:ext uri="{28A0092B-C50C-407E-A947-70E740481C1C}">
                <a14:useLocalDpi xmlns:a14="http://schemas.microsoft.com/office/drawing/2010/main" val="0"/>
              </a:ext>
            </a:extLst>
          </a:blip>
          <a:srcRect l="15625" t="20833" r="20313" b="16666"/>
          <a:stretch>
            <a:fillRect/>
          </a:stretch>
        </p:blipFill>
        <p:spPr bwMode="auto">
          <a:xfrm>
            <a:off x="6143625" y="4643438"/>
            <a:ext cx="2928938" cy="21431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Page_1.bmp"/>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214313"/>
            <a:ext cx="929957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114800" y="1036638"/>
          <a:ext cx="2190750" cy="1051560"/>
        </p:xfrm>
        <a:graphic>
          <a:graphicData uri="http://schemas.openxmlformats.org/drawingml/2006/table">
            <a:tbl>
              <a:tblPr/>
              <a:tblGrid>
                <a:gridCol w="2190750"/>
              </a:tblGrid>
              <a:tr h="350308">
                <a:tc>
                  <a:txBody>
                    <a:bodyPr/>
                    <a:lstStyle/>
                    <a:p>
                      <a:pPr algn="l">
                        <a:lnSpc>
                          <a:spcPct val="115000"/>
                        </a:lnSpc>
                        <a:spcAft>
                          <a:spcPts val="0"/>
                        </a:spcAft>
                      </a:pPr>
                      <a:r>
                        <a:rPr lang="en-GB" sz="2000" b="1" dirty="0" smtClean="0">
                          <a:latin typeface="Calibri" pitchFamily="34" charset="0"/>
                          <a:ea typeface="Calibri"/>
                          <a:cs typeface="Times New Roman"/>
                        </a:rPr>
                        <a:t>un </a:t>
                      </a:r>
                      <a:r>
                        <a:rPr lang="en-GB" sz="2000" b="1" dirty="0" err="1" smtClean="0">
                          <a:latin typeface="Calibri" pitchFamily="34" charset="0"/>
                          <a:ea typeface="Calibri"/>
                          <a:cs typeface="Times New Roman"/>
                        </a:rPr>
                        <a:t>anuncio</a:t>
                      </a:r>
                      <a:endParaRPr lang="en-US" sz="2000" dirty="0">
                        <a:latin typeface="Calibri" pitchFamily="34" charset="0"/>
                        <a:ea typeface="Calibri"/>
                        <a:cs typeface="Times New Roman"/>
                      </a:endParaRPr>
                    </a:p>
                  </a:txBody>
                  <a:tcPr marL="68557" marR="68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un </a:t>
                      </a:r>
                      <a:r>
                        <a:rPr lang="en-GB" sz="2000" b="1" dirty="0" err="1" smtClean="0">
                          <a:latin typeface="Calibri" pitchFamily="34" charset="0"/>
                          <a:ea typeface="Calibri"/>
                          <a:cs typeface="Times New Roman"/>
                        </a:rPr>
                        <a:t>dibujo</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animado</a:t>
                      </a:r>
                      <a:endParaRPr lang="en-US" sz="2000" dirty="0">
                        <a:latin typeface="Calibri" pitchFamily="34" charset="0"/>
                        <a:ea typeface="Calibri"/>
                        <a:cs typeface="Times New Roman"/>
                      </a:endParaRPr>
                    </a:p>
                  </a:txBody>
                  <a:tcPr marL="68557" marR="68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una</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película</a:t>
                      </a:r>
                      <a:endParaRPr lang="en-US" sz="2000" dirty="0">
                        <a:latin typeface="Calibri" pitchFamily="34" charset="0"/>
                        <a:ea typeface="Calibri"/>
                        <a:cs typeface="Times New Roman"/>
                      </a:endParaRPr>
                    </a:p>
                  </a:txBody>
                  <a:tcPr marL="68557" marR="685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6" name="Rectangle 1"/>
          <p:cNvSpPr>
            <a:spLocks noChangeArrowheads="1"/>
          </p:cNvSpPr>
          <p:nvPr/>
        </p:nvSpPr>
        <p:spPr bwMode="auto">
          <a:xfrm>
            <a:off x="179388" y="1236663"/>
            <a:ext cx="3935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Creo que vamos a ver </a:t>
            </a:r>
            <a:endParaRPr lang="en-GB" sz="2800" b="1">
              <a:ea typeface="Calibri" pitchFamily="34" charset="0"/>
              <a:cs typeface="Times New Roman" pitchFamily="18" charset="0"/>
            </a:endParaRPr>
          </a:p>
        </p:txBody>
      </p:sp>
      <p:sp>
        <p:nvSpPr>
          <p:cNvPr id="1037" name="Rectangle 1"/>
          <p:cNvSpPr>
            <a:spLocks noChangeArrowheads="1"/>
          </p:cNvSpPr>
          <p:nvPr/>
        </p:nvSpPr>
        <p:spPr bwMode="auto">
          <a:xfrm>
            <a:off x="212725" y="4589463"/>
            <a:ext cx="623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200" b="1">
                <a:ea typeface="Calibri" pitchFamily="34" charset="0"/>
                <a:cs typeface="Times New Roman" pitchFamily="18" charset="0"/>
              </a:rPr>
              <a:t>En mi opinión, será un programa  </a:t>
            </a:r>
            <a:endParaRPr lang="en-GB" sz="2800" b="1">
              <a:ea typeface="Calibri" pitchFamily="34"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4046057"/>
              </p:ext>
            </p:extLst>
          </p:nvPr>
        </p:nvGraphicFramePr>
        <p:xfrm>
          <a:off x="6084888" y="4349750"/>
          <a:ext cx="1641475" cy="1071564"/>
        </p:xfrm>
        <a:graphic>
          <a:graphicData uri="http://schemas.openxmlformats.org/drawingml/2006/table">
            <a:tbl>
              <a:tblPr/>
              <a:tblGrid>
                <a:gridCol w="1641475"/>
              </a:tblGrid>
              <a:tr h="357188">
                <a:tc>
                  <a:txBody>
                    <a:bodyPr/>
                    <a:lstStyle/>
                    <a:p>
                      <a:pPr algn="l">
                        <a:lnSpc>
                          <a:spcPct val="115000"/>
                        </a:lnSpc>
                        <a:spcAft>
                          <a:spcPts val="0"/>
                        </a:spcAft>
                      </a:pPr>
                      <a:r>
                        <a:rPr lang="en-GB" sz="2000" b="1" dirty="0" err="1" smtClean="0">
                          <a:latin typeface="Calibri" pitchFamily="34" charset="0"/>
                          <a:ea typeface="Calibri"/>
                          <a:cs typeface="Times New Roman"/>
                        </a:rPr>
                        <a:t>para</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niños</a:t>
                      </a:r>
                      <a:endParaRPr lang="en-US" sz="2000" dirty="0">
                        <a:latin typeface="Calibri" pitchFamily="34" charset="0"/>
                        <a:ea typeface="Calibri"/>
                        <a:cs typeface="Times New Roman"/>
                      </a:endParaRPr>
                    </a:p>
                  </a:txBody>
                  <a:tcPr marL="68540" marR="68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dirty="0" err="1" smtClean="0">
                          <a:latin typeface="Calibri" pitchFamily="34" charset="0"/>
                          <a:ea typeface="Calibri"/>
                          <a:cs typeface="Times New Roman"/>
                        </a:rPr>
                        <a:t>para</a:t>
                      </a:r>
                      <a:r>
                        <a:rPr lang="en-GB" sz="2000" b="1" baseline="0" dirty="0" smtClean="0">
                          <a:latin typeface="Calibri" pitchFamily="34" charset="0"/>
                          <a:ea typeface="Calibri"/>
                          <a:cs typeface="Times New Roman"/>
                        </a:rPr>
                        <a:t> </a:t>
                      </a:r>
                      <a:r>
                        <a:rPr lang="en-GB" sz="2000" b="1" baseline="0" dirty="0" err="1" smtClean="0">
                          <a:latin typeface="Calibri" pitchFamily="34" charset="0"/>
                          <a:ea typeface="Calibri"/>
                          <a:cs typeface="Times New Roman"/>
                        </a:rPr>
                        <a:t>adultos</a:t>
                      </a:r>
                      <a:endParaRPr lang="en-US" sz="2000" dirty="0" smtClean="0">
                        <a:latin typeface="Calibri" pitchFamily="34" charset="0"/>
                        <a:ea typeface="Calibri"/>
                        <a:cs typeface="Times New Roman"/>
                      </a:endParaRPr>
                    </a:p>
                  </a:txBody>
                  <a:tcPr marL="68540" marR="68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88">
                <a:tc>
                  <a:txBody>
                    <a:bodyPr/>
                    <a:lstStyle/>
                    <a:p>
                      <a:pPr algn="l">
                        <a:lnSpc>
                          <a:spcPct val="115000"/>
                        </a:lnSpc>
                        <a:spcAft>
                          <a:spcPts val="0"/>
                        </a:spcAft>
                      </a:pPr>
                      <a:r>
                        <a:rPr lang="en-GB" sz="2000" b="1" dirty="0" err="1" smtClean="0">
                          <a:solidFill>
                            <a:schemeClr val="tx1"/>
                          </a:solidFill>
                          <a:latin typeface="Calibri" pitchFamily="34" charset="0"/>
                          <a:ea typeface="Calibri"/>
                          <a:cs typeface="Times New Roman"/>
                        </a:rPr>
                        <a:t>p</a:t>
                      </a:r>
                      <a:r>
                        <a:rPr lang="en-GB" sz="2000" b="1" dirty="0" err="1" smtClean="0">
                          <a:latin typeface="Calibri" pitchFamily="34" charset="0"/>
                          <a:ea typeface="Calibri"/>
                          <a:cs typeface="Times New Roman"/>
                        </a:rPr>
                        <a:t>ara</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todos</a:t>
                      </a:r>
                      <a:endParaRPr lang="en-US" sz="2000" dirty="0">
                        <a:latin typeface="Calibri" pitchFamily="34" charset="0"/>
                        <a:ea typeface="Calibri"/>
                        <a:cs typeface="Times New Roman"/>
                      </a:endParaRPr>
                    </a:p>
                  </a:txBody>
                  <a:tcPr marL="68540" marR="68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3" name="Table 22"/>
          <p:cNvGraphicFramePr>
            <a:graphicFrameLocks noGrp="1"/>
          </p:cNvGraphicFramePr>
          <p:nvPr/>
        </p:nvGraphicFramePr>
        <p:xfrm>
          <a:off x="203200" y="1871663"/>
          <a:ext cx="1890713" cy="1051560"/>
        </p:xfrm>
        <a:graphic>
          <a:graphicData uri="http://schemas.openxmlformats.org/drawingml/2006/table">
            <a:tbl>
              <a:tblPr/>
              <a:tblGrid>
                <a:gridCol w="1890713"/>
              </a:tblGrid>
              <a:tr h="350308">
                <a:tc>
                  <a:txBody>
                    <a:bodyPr/>
                    <a:lstStyle/>
                    <a:p>
                      <a:pPr algn="l">
                        <a:lnSpc>
                          <a:spcPct val="115000"/>
                        </a:lnSpc>
                        <a:spcAft>
                          <a:spcPts val="0"/>
                        </a:spcAft>
                      </a:pPr>
                      <a:r>
                        <a:rPr lang="en-GB" sz="2000" b="1" dirty="0" smtClean="0">
                          <a:latin typeface="Calibri" pitchFamily="34" charset="0"/>
                          <a:ea typeface="Calibri"/>
                          <a:cs typeface="Times New Roman"/>
                        </a:rPr>
                        <a:t>en </a:t>
                      </a:r>
                      <a:r>
                        <a:rPr lang="en-GB" sz="2000" b="1" dirty="0" err="1" smtClean="0">
                          <a:latin typeface="Calibri" pitchFamily="34" charset="0"/>
                          <a:ea typeface="Calibri"/>
                          <a:cs typeface="Times New Roman"/>
                        </a:rPr>
                        <a:t>una</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oficina</a:t>
                      </a:r>
                      <a:endParaRPr lang="en-US" sz="20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en un </a:t>
                      </a:r>
                      <a:r>
                        <a:rPr lang="en-GB" sz="2000" b="1" dirty="0" err="1" smtClean="0">
                          <a:latin typeface="Calibri" pitchFamily="34" charset="0"/>
                          <a:ea typeface="Calibri"/>
                          <a:cs typeface="Times New Roman"/>
                        </a:rPr>
                        <a:t>estudio</a:t>
                      </a:r>
                      <a:endParaRPr lang="en-US" sz="20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smtClean="0">
                          <a:latin typeface="Calibri" pitchFamily="34" charset="0"/>
                          <a:ea typeface="Calibri"/>
                          <a:cs typeface="Times New Roman"/>
                        </a:rPr>
                        <a:t>en un</a:t>
                      </a:r>
                      <a:r>
                        <a:rPr lang="en-GB" sz="2000" b="1" baseline="0" dirty="0" smtClean="0">
                          <a:latin typeface="Calibri" pitchFamily="34" charset="0"/>
                          <a:ea typeface="Calibri"/>
                          <a:cs typeface="Times New Roman"/>
                        </a:rPr>
                        <a:t> </a:t>
                      </a:r>
                      <a:r>
                        <a:rPr lang="en-GB" sz="2000" b="1" baseline="0" dirty="0" err="1" smtClean="0">
                          <a:latin typeface="Calibri" pitchFamily="34" charset="0"/>
                          <a:ea typeface="Calibri"/>
                          <a:cs typeface="Times New Roman"/>
                        </a:rPr>
                        <a:t>colegio</a:t>
                      </a:r>
                      <a:endParaRPr lang="en-US" sz="2000" dirty="0">
                        <a:latin typeface="Calibri" pitchFamily="34" charset="0"/>
                        <a:ea typeface="Calibri"/>
                        <a:cs typeface="Times New Roman"/>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58" name="Rectangle 1"/>
          <p:cNvSpPr>
            <a:spLocks noChangeArrowheads="1"/>
          </p:cNvSpPr>
          <p:nvPr/>
        </p:nvSpPr>
        <p:spPr bwMode="auto">
          <a:xfrm>
            <a:off x="4111625" y="2112963"/>
            <a:ext cx="38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 </a:t>
            </a:r>
          </a:p>
        </p:txBody>
      </p:sp>
      <p:graphicFrame>
        <p:nvGraphicFramePr>
          <p:cNvPr id="27" name="Table 26"/>
          <p:cNvGraphicFramePr>
            <a:graphicFrameLocks noGrp="1"/>
          </p:cNvGraphicFramePr>
          <p:nvPr/>
        </p:nvGraphicFramePr>
        <p:xfrm>
          <a:off x="3995738" y="3195638"/>
          <a:ext cx="2879725" cy="1051560"/>
        </p:xfrm>
        <a:graphic>
          <a:graphicData uri="http://schemas.openxmlformats.org/drawingml/2006/table">
            <a:tbl>
              <a:tblPr/>
              <a:tblGrid>
                <a:gridCol w="2879725"/>
              </a:tblGrid>
              <a:tr h="350308">
                <a:tc>
                  <a:txBody>
                    <a:bodyPr/>
                    <a:lstStyle/>
                    <a:p>
                      <a:pPr algn="l">
                        <a:lnSpc>
                          <a:spcPct val="115000"/>
                        </a:lnSpc>
                        <a:spcAft>
                          <a:spcPts val="0"/>
                        </a:spcAft>
                      </a:pPr>
                      <a:r>
                        <a:rPr lang="en-GB" sz="2000" b="1" dirty="0" smtClean="0">
                          <a:latin typeface="Calibri" pitchFamily="34" charset="0"/>
                          <a:ea typeface="Calibri"/>
                          <a:cs typeface="Times New Roman"/>
                        </a:rPr>
                        <a:t>dos </a:t>
                      </a:r>
                      <a:r>
                        <a:rPr lang="en-GB" sz="2000" b="1" dirty="0" err="1" smtClean="0">
                          <a:latin typeface="Calibri" pitchFamily="34" charset="0"/>
                          <a:ea typeface="Calibri"/>
                          <a:cs typeface="Times New Roman"/>
                        </a:rPr>
                        <a:t>personajes</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dirty="0" err="1" smtClean="0">
                          <a:latin typeface="Calibri" pitchFamily="34" charset="0"/>
                          <a:ea typeface="Calibri"/>
                          <a:cs typeface="Times New Roman"/>
                        </a:rPr>
                        <a:t>tres</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personajes</a:t>
                      </a:r>
                      <a:r>
                        <a:rPr lang="en-GB" sz="2000" b="1" dirty="0" smtClean="0">
                          <a:latin typeface="Calibri" pitchFamily="34" charset="0"/>
                          <a:ea typeface="Calibri"/>
                          <a:cs typeface="Times New Roman"/>
                        </a:rPr>
                        <a:t>.</a:t>
                      </a:r>
                      <a:endParaRPr lang="en-US" sz="2000" dirty="0" smtClean="0">
                        <a:latin typeface="Calibri" pitchFamily="34" charset="0"/>
                        <a:ea typeface="Calibri"/>
                        <a:cs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cuatro</a:t>
                      </a:r>
                      <a:r>
                        <a:rPr lang="en-GB" sz="2000" b="1" dirty="0" smtClean="0">
                          <a:latin typeface="Calibri" pitchFamily="34" charset="0"/>
                          <a:ea typeface="Calibri"/>
                          <a:cs typeface="Times New Roman"/>
                        </a:rPr>
                        <a:t> </a:t>
                      </a:r>
                      <a:r>
                        <a:rPr lang="en-GB" sz="2000" b="1" dirty="0" err="1" smtClean="0">
                          <a:latin typeface="Calibri" pitchFamily="34" charset="0"/>
                          <a:ea typeface="Calibri"/>
                          <a:cs typeface="Times New Roman"/>
                        </a:rPr>
                        <a:t>personajes</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599" marR="68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1752600" y="5260975"/>
          <a:ext cx="1576388" cy="1051560"/>
        </p:xfrm>
        <a:graphic>
          <a:graphicData uri="http://schemas.openxmlformats.org/drawingml/2006/table">
            <a:tbl>
              <a:tblPr/>
              <a:tblGrid>
                <a:gridCol w="1576388"/>
              </a:tblGrid>
              <a:tr h="350308">
                <a:tc>
                  <a:txBody>
                    <a:bodyPr/>
                    <a:lstStyle/>
                    <a:p>
                      <a:pPr algn="l">
                        <a:lnSpc>
                          <a:spcPct val="115000"/>
                        </a:lnSpc>
                        <a:spcAft>
                          <a:spcPts val="0"/>
                        </a:spcAft>
                      </a:pPr>
                      <a:r>
                        <a:rPr lang="en-GB" sz="2000" b="1" dirty="0" err="1" smtClean="0">
                          <a:latin typeface="Calibri" pitchFamily="34" charset="0"/>
                          <a:ea typeface="Calibri"/>
                          <a:cs typeface="Times New Roman"/>
                        </a:rPr>
                        <a:t>gracioso</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640" marR="68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dirty="0" err="1" smtClean="0">
                          <a:latin typeface="Calibri" pitchFamily="34" charset="0"/>
                          <a:ea typeface="Calibri"/>
                          <a:cs typeface="Times New Roman"/>
                        </a:rPr>
                        <a:t>interesante</a:t>
                      </a:r>
                      <a:r>
                        <a:rPr lang="en-GB" sz="2000" b="1" dirty="0" smtClean="0">
                          <a:latin typeface="Calibri" pitchFamily="34" charset="0"/>
                          <a:ea typeface="Calibri"/>
                          <a:cs typeface="Times New Roman"/>
                        </a:rPr>
                        <a:t>.</a:t>
                      </a:r>
                      <a:endParaRPr lang="en-US" sz="2000" dirty="0" smtClean="0">
                        <a:latin typeface="Calibri" pitchFamily="34" charset="0"/>
                        <a:ea typeface="Calibri"/>
                        <a:cs typeface="Times New Roman"/>
                      </a:endParaRPr>
                    </a:p>
                  </a:txBody>
                  <a:tcPr marL="68640" marR="68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aburrido</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640" marR="68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79" name="Rectangle 1"/>
          <p:cNvSpPr>
            <a:spLocks noChangeArrowheads="1"/>
          </p:cNvSpPr>
          <p:nvPr/>
        </p:nvSpPr>
        <p:spPr bwMode="auto">
          <a:xfrm>
            <a:off x="6305550" y="1236663"/>
            <a:ext cx="2841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que tiene lugar </a:t>
            </a:r>
            <a:endParaRPr lang="en-GB" sz="2800" b="1">
              <a:ea typeface="Calibri" pitchFamily="34" charset="0"/>
              <a:cs typeface="Times New Roman" pitchFamily="18" charset="0"/>
            </a:endParaRPr>
          </a:p>
        </p:txBody>
      </p:sp>
      <p:sp>
        <p:nvSpPr>
          <p:cNvPr id="1080" name="Rectangle 1"/>
          <p:cNvSpPr>
            <a:spLocks noChangeArrowheads="1"/>
          </p:cNvSpPr>
          <p:nvPr/>
        </p:nvSpPr>
        <p:spPr bwMode="auto">
          <a:xfrm>
            <a:off x="415925" y="5661025"/>
            <a:ext cx="1181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cs typeface="Times New Roman" pitchFamily="18" charset="0"/>
              </a:rPr>
              <a:t>y será</a:t>
            </a:r>
            <a:endParaRPr lang="en-GB" sz="2800" b="1"/>
          </a:p>
        </p:txBody>
      </p:sp>
      <p:pic>
        <p:nvPicPr>
          <p:cNvPr id="1081" name="Picture 4" descr="http://www.mspmentor.net/wp-content/uploads/2010/03/cloud-computing-question-mar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15888"/>
            <a:ext cx="16256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2" name="Rectangle 27"/>
          <p:cNvSpPr>
            <a:spLocks noChangeArrowheads="1"/>
          </p:cNvSpPr>
          <p:nvPr/>
        </p:nvSpPr>
        <p:spPr bwMode="auto">
          <a:xfrm>
            <a:off x="5721350" y="5661025"/>
            <a:ext cx="3313113" cy="1001713"/>
          </a:xfrm>
          <a:prstGeom prst="rect">
            <a:avLst/>
          </a:prstGeom>
          <a:solidFill>
            <a:schemeClr val="tx1"/>
          </a:solidFill>
          <a:ln w="57150" algn="ctr">
            <a:solidFill>
              <a:schemeClr val="tx1"/>
            </a:solidFill>
            <a:round/>
            <a:headEnd/>
            <a:tailEnd/>
          </a:ln>
        </p:spPr>
        <p:txBody>
          <a:bodyPr wrap="none" anchor="ctr"/>
          <a:lstStyle/>
          <a:p>
            <a:pPr algn="just"/>
            <a:r>
              <a:rPr lang="en-GB" dirty="0" err="1">
                <a:solidFill>
                  <a:srgbClr val="FFFFFF"/>
                </a:solidFill>
              </a:rPr>
              <a:t>tiene</a:t>
            </a:r>
            <a:r>
              <a:rPr lang="en-GB" dirty="0">
                <a:solidFill>
                  <a:srgbClr val="FFFFFF"/>
                </a:solidFill>
              </a:rPr>
              <a:t> </a:t>
            </a:r>
            <a:r>
              <a:rPr lang="en-GB" dirty="0" err="1">
                <a:solidFill>
                  <a:srgbClr val="FFFFFF"/>
                </a:solidFill>
              </a:rPr>
              <a:t>lugar</a:t>
            </a:r>
            <a:r>
              <a:rPr lang="en-GB" dirty="0">
                <a:solidFill>
                  <a:srgbClr val="FFFFFF"/>
                </a:solidFill>
              </a:rPr>
              <a:t> = takes place</a:t>
            </a:r>
          </a:p>
          <a:p>
            <a:pPr algn="just"/>
            <a:r>
              <a:rPr lang="en-GB" dirty="0" err="1">
                <a:solidFill>
                  <a:srgbClr val="FFFFFF"/>
                </a:solidFill>
              </a:rPr>
              <a:t>será</a:t>
            </a:r>
            <a:r>
              <a:rPr lang="en-GB" dirty="0">
                <a:solidFill>
                  <a:srgbClr val="FFFFFF"/>
                </a:solidFill>
              </a:rPr>
              <a:t> = it will be</a:t>
            </a:r>
            <a:br>
              <a:rPr lang="en-GB" dirty="0">
                <a:solidFill>
                  <a:srgbClr val="FFFFFF"/>
                </a:solidFill>
              </a:rPr>
            </a:br>
            <a:r>
              <a:rPr lang="en-GB" dirty="0" err="1">
                <a:solidFill>
                  <a:srgbClr val="FFFFFF"/>
                </a:solidFill>
              </a:rPr>
              <a:t>habrá</a:t>
            </a:r>
            <a:r>
              <a:rPr lang="en-GB" dirty="0">
                <a:solidFill>
                  <a:srgbClr val="FFFFFF"/>
                </a:solidFill>
              </a:rPr>
              <a:t> = there will be</a:t>
            </a:r>
          </a:p>
        </p:txBody>
      </p:sp>
      <p:sp>
        <p:nvSpPr>
          <p:cNvPr id="1083" name="Rectangle 31"/>
          <p:cNvSpPr>
            <a:spLocks noChangeArrowheads="1"/>
          </p:cNvSpPr>
          <p:nvPr/>
        </p:nvSpPr>
        <p:spPr bwMode="auto">
          <a:xfrm>
            <a:off x="2014538" y="115888"/>
            <a:ext cx="7021512" cy="649287"/>
          </a:xfrm>
          <a:prstGeom prst="rect">
            <a:avLst/>
          </a:prstGeom>
          <a:solidFill>
            <a:schemeClr val="tx1"/>
          </a:solidFill>
          <a:ln w="57150" algn="ctr">
            <a:solidFill>
              <a:schemeClr val="tx1"/>
            </a:solidFill>
            <a:round/>
            <a:headEnd/>
            <a:tailEnd/>
          </a:ln>
        </p:spPr>
        <p:txBody>
          <a:bodyPr wrap="none" anchor="ctr"/>
          <a:lstStyle/>
          <a:p>
            <a:pPr algn="ctr"/>
            <a:r>
              <a:rPr lang="en-GB" sz="5400" b="1">
                <a:solidFill>
                  <a:srgbClr val="FFFFFF"/>
                </a:solidFill>
              </a:rPr>
              <a:t>Predicción</a:t>
            </a:r>
            <a:r>
              <a:rPr lang="en-GB" sz="6600" b="1">
                <a:solidFill>
                  <a:srgbClr val="FFFFFF"/>
                </a:solidFill>
              </a:rPr>
              <a:t> </a:t>
            </a:r>
          </a:p>
        </p:txBody>
      </p:sp>
      <p:sp>
        <p:nvSpPr>
          <p:cNvPr id="1084" name="Rectangle 1"/>
          <p:cNvSpPr>
            <a:spLocks noChangeArrowheads="1"/>
          </p:cNvSpPr>
          <p:nvPr/>
        </p:nvSpPr>
        <p:spPr bwMode="auto">
          <a:xfrm>
            <a:off x="2039938" y="2085975"/>
            <a:ext cx="704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en </a:t>
            </a:r>
            <a:endParaRPr lang="en-GB" sz="2800" b="1">
              <a:ea typeface="Calibri" pitchFamily="34" charset="0"/>
              <a:cs typeface="Times New Roman" pitchFamily="18" charset="0"/>
            </a:endParaRPr>
          </a:p>
        </p:txBody>
      </p:sp>
      <p:graphicFrame>
        <p:nvGraphicFramePr>
          <p:cNvPr id="19" name="Table 18"/>
          <p:cNvGraphicFramePr>
            <a:graphicFrameLocks noGrp="1"/>
          </p:cNvGraphicFramePr>
          <p:nvPr/>
        </p:nvGraphicFramePr>
        <p:xfrm>
          <a:off x="2681288" y="1941513"/>
          <a:ext cx="1314450" cy="1051560"/>
        </p:xfrm>
        <a:graphic>
          <a:graphicData uri="http://schemas.openxmlformats.org/drawingml/2006/table">
            <a:tbl>
              <a:tblPr/>
              <a:tblGrid>
                <a:gridCol w="1314450"/>
              </a:tblGrid>
              <a:tr h="350308">
                <a:tc>
                  <a:txBody>
                    <a:bodyPr/>
                    <a:lstStyle/>
                    <a:p>
                      <a:pPr algn="l">
                        <a:lnSpc>
                          <a:spcPct val="115000"/>
                        </a:lnSpc>
                        <a:spcAft>
                          <a:spcPts val="0"/>
                        </a:spcAft>
                      </a:pPr>
                      <a:r>
                        <a:rPr lang="en-GB" sz="2000" b="1" dirty="0" err="1" smtClean="0">
                          <a:latin typeface="Calibri" pitchFamily="34" charset="0"/>
                          <a:ea typeface="Calibri"/>
                          <a:cs typeface="Times New Roman"/>
                        </a:rPr>
                        <a:t>España</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600" marR="68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América</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600" marR="68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308">
                <a:tc>
                  <a:txBody>
                    <a:bodyPr/>
                    <a:lstStyle/>
                    <a:p>
                      <a:pPr algn="l">
                        <a:lnSpc>
                          <a:spcPct val="115000"/>
                        </a:lnSpc>
                        <a:spcAft>
                          <a:spcPts val="0"/>
                        </a:spcAft>
                      </a:pPr>
                      <a:r>
                        <a:rPr lang="en-GB" sz="2000" b="1" dirty="0" err="1" smtClean="0">
                          <a:latin typeface="Calibri" pitchFamily="34" charset="0"/>
                          <a:ea typeface="Calibri"/>
                          <a:cs typeface="Times New Roman"/>
                        </a:rPr>
                        <a:t>Inglaterra</a:t>
                      </a:r>
                      <a:r>
                        <a:rPr lang="en-GB" sz="2000" b="1" dirty="0" smtClean="0">
                          <a:latin typeface="Calibri" pitchFamily="34" charset="0"/>
                          <a:ea typeface="Calibri"/>
                          <a:cs typeface="Times New Roman"/>
                        </a:rPr>
                        <a:t>.</a:t>
                      </a:r>
                      <a:endParaRPr lang="en-US" sz="2000" dirty="0">
                        <a:latin typeface="Calibri" pitchFamily="34" charset="0"/>
                        <a:ea typeface="Calibri"/>
                        <a:cs typeface="Times New Roman"/>
                      </a:endParaRPr>
                    </a:p>
                  </a:txBody>
                  <a:tcPr marL="68600" marR="68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95" name="Rectangle 1"/>
          <p:cNvSpPr>
            <a:spLocks noChangeArrowheads="1"/>
          </p:cNvSpPr>
          <p:nvPr/>
        </p:nvSpPr>
        <p:spPr bwMode="auto">
          <a:xfrm>
            <a:off x="179388" y="3429000"/>
            <a:ext cx="7075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3200" b="1">
                <a:ea typeface="Calibri" pitchFamily="34" charset="0"/>
                <a:cs typeface="Times New Roman" pitchFamily="18" charset="0"/>
              </a:rPr>
              <a:t>En el programa habrá                                  .</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422912"/>
            <a:ext cx="542925" cy="42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836613"/>
            <a:ext cx="5761038"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422912"/>
            <a:ext cx="542925" cy="42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428625" y="6357938"/>
            <a:ext cx="828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r" eaLnBrk="1" hangingPunct="1"/>
            <a:r>
              <a:rPr lang="en-US">
                <a:hlinkClick r:id="rId4"/>
              </a:rPr>
              <a:t>http://www.youtube.com/watch?v=VNktrq3w6pE</a:t>
            </a:r>
            <a:r>
              <a:rPr lang="en-US"/>
              <a:t>  - Morph short episode 4</a:t>
            </a:r>
          </a:p>
        </p:txBody>
      </p:sp>
      <p:pic>
        <p:nvPicPr>
          <p:cNvPr id="30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5371306"/>
            <a:ext cx="10810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6422912"/>
            <a:ext cx="542925" cy="420687"/>
          </a:xfrm>
          <a:prstGeom prst="rect">
            <a:avLst/>
          </a:prstGeom>
          <a:noFill/>
          <a:extLst>
            <a:ext uri="{909E8E84-426E-40DD-AFC4-6F175D3DCCD1}">
              <a14:hiddenFill xmlns:a14="http://schemas.microsoft.com/office/drawing/2010/main">
                <a:solidFill>
                  <a:srgbClr val="FFFFFF"/>
                </a:solidFill>
              </a14:hiddenFill>
            </a:ext>
          </a:extLst>
        </p:spPr>
      </p:pic>
      <p:pic>
        <p:nvPicPr>
          <p:cNvPr id="3" name="Morph4.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357313" y="647023"/>
            <a:ext cx="6318448" cy="4738836"/>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14313" y="500063"/>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Título del programa/de la pel</a:t>
            </a:r>
            <a:r>
              <a:rPr lang="en-US">
                <a:cs typeface="Arial" charset="0"/>
              </a:rPr>
              <a:t>ícula</a:t>
            </a:r>
            <a:r>
              <a:rPr lang="en-GB"/>
              <a:t>: ………………………………….</a:t>
            </a:r>
          </a:p>
        </p:txBody>
      </p:sp>
      <p:sp>
        <p:nvSpPr>
          <p:cNvPr id="4099" name="Text Box 5"/>
          <p:cNvSpPr txBox="1">
            <a:spLocks noChangeArrowheads="1"/>
          </p:cNvSpPr>
          <p:nvPr/>
        </p:nvSpPr>
        <p:spPr bwMode="auto">
          <a:xfrm>
            <a:off x="142875" y="857250"/>
            <a:ext cx="3500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1.  </a:t>
            </a:r>
            <a:r>
              <a:rPr lang="en-US" sz="1600">
                <a:cs typeface="Arial" charset="0"/>
              </a:rPr>
              <a:t>¿Qué tipo de programa es?</a:t>
            </a:r>
          </a:p>
        </p:txBody>
      </p:sp>
      <p:graphicFrame>
        <p:nvGraphicFramePr>
          <p:cNvPr id="8198" name="Group 6"/>
          <p:cNvGraphicFramePr>
            <a:graphicFrameLocks noGrp="1"/>
          </p:cNvGraphicFramePr>
          <p:nvPr>
            <p:extLst>
              <p:ext uri="{D42A27DB-BD31-4B8C-83A1-F6EECF244321}">
                <p14:modId xmlns:p14="http://schemas.microsoft.com/office/powerpoint/2010/main" val="2930912131"/>
              </p:ext>
            </p:extLst>
          </p:nvPr>
        </p:nvGraphicFramePr>
        <p:xfrm>
          <a:off x="534988" y="1214438"/>
          <a:ext cx="2393950" cy="2349504"/>
        </p:xfrm>
        <a:graphic>
          <a:graphicData uri="http://schemas.openxmlformats.org/drawingml/2006/table">
            <a:tbl>
              <a:tblPr/>
              <a:tblGrid>
                <a:gridCol w="441325"/>
                <a:gridCol w="1952625"/>
              </a:tblGrid>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pel</a:t>
                      </a:r>
                      <a:r>
                        <a:rPr kumimoji="0" lang="en-US" sz="1400" b="0" i="0" u="none" strike="noStrike" cap="none" normalizeH="0" baseline="0" dirty="0" err="1" smtClean="0">
                          <a:ln>
                            <a:noFill/>
                          </a:ln>
                          <a:solidFill>
                            <a:schemeClr val="tx1"/>
                          </a:solidFill>
                          <a:effectLst/>
                          <a:latin typeface="Calibri" pitchFamily="34" charset="0"/>
                          <a:cs typeface="Arial" charset="0"/>
                        </a:rPr>
                        <a:t>ícula</a:t>
                      </a: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dibujos</a:t>
                      </a:r>
                      <a:r>
                        <a:rPr kumimoji="0" lang="en-GB" sz="1400" b="0" i="0" u="none" strike="noStrike" cap="none" normalizeH="0" baseline="0" dirty="0" smtClean="0">
                          <a:ln>
                            <a:noFill/>
                          </a:ln>
                          <a:solidFill>
                            <a:schemeClr val="tx1"/>
                          </a:solidFill>
                          <a:effectLst/>
                          <a:latin typeface="Calibri" pitchFamily="34" charset="0"/>
                        </a:rPr>
                        <a:t> </a:t>
                      </a:r>
                      <a:r>
                        <a:rPr kumimoji="0" lang="en-GB" sz="1400" b="0" i="0" u="none" strike="noStrike" cap="none" normalizeH="0" baseline="0" dirty="0" err="1" smtClean="0">
                          <a:ln>
                            <a:noFill/>
                          </a:ln>
                          <a:solidFill>
                            <a:schemeClr val="tx1"/>
                          </a:solidFill>
                          <a:effectLst/>
                          <a:latin typeface="Calibri" pitchFamily="34" charset="0"/>
                        </a:rPr>
                        <a:t>animados</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telenovela</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noticias</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programa</a:t>
                      </a:r>
                      <a:r>
                        <a:rPr kumimoji="0" lang="en-GB" sz="1400" b="0" i="0" u="none" strike="noStrike" cap="none" normalizeH="0" baseline="0" dirty="0" smtClean="0">
                          <a:ln>
                            <a:noFill/>
                          </a:ln>
                          <a:solidFill>
                            <a:schemeClr val="tx1"/>
                          </a:solidFill>
                          <a:effectLst/>
                          <a:latin typeface="Calibri" pitchFamily="34" charset="0"/>
                        </a:rPr>
                        <a:t> de </a:t>
                      </a:r>
                      <a:r>
                        <a:rPr kumimoji="0" lang="en-GB" sz="1400" b="0" i="0" u="none" strike="noStrike" cap="none" normalizeH="0" baseline="0" dirty="0" err="1" smtClean="0">
                          <a:ln>
                            <a:noFill/>
                          </a:ln>
                          <a:solidFill>
                            <a:schemeClr val="tx1"/>
                          </a:solidFill>
                          <a:effectLst/>
                          <a:latin typeface="Calibri" pitchFamily="34" charset="0"/>
                        </a:rPr>
                        <a:t>deporte</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telecomedia</a:t>
                      </a: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concurso</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programa</a:t>
                      </a:r>
                      <a:r>
                        <a:rPr kumimoji="0" lang="en-GB" sz="1400" b="0" i="0" u="none" strike="noStrike" cap="none" normalizeH="0" baseline="0" dirty="0" smtClean="0">
                          <a:ln>
                            <a:noFill/>
                          </a:ln>
                          <a:solidFill>
                            <a:schemeClr val="tx1"/>
                          </a:solidFill>
                          <a:effectLst/>
                          <a:latin typeface="Calibri" pitchFamily="34" charset="0"/>
                        </a:rPr>
                        <a:t> de m</a:t>
                      </a:r>
                      <a:r>
                        <a:rPr kumimoji="0" lang="en-US" sz="1400" b="0" i="0" u="none" strike="noStrike" cap="none" normalizeH="0" baseline="0" dirty="0" err="1" smtClean="0">
                          <a:ln>
                            <a:noFill/>
                          </a:ln>
                          <a:solidFill>
                            <a:schemeClr val="tx1"/>
                          </a:solidFill>
                          <a:effectLst/>
                          <a:latin typeface="Calibri" pitchFamily="34" charset="0"/>
                          <a:cs typeface="Arial" charset="0"/>
                        </a:rPr>
                        <a:t>úsica</a:t>
                      </a:r>
                      <a:endParaRPr kumimoji="0" lang="en-US" sz="1400" b="0" i="0" u="none" strike="noStrike" cap="none" normalizeH="0" baseline="0" dirty="0" smtClean="0">
                        <a:ln>
                          <a:noFill/>
                        </a:ln>
                        <a:solidFill>
                          <a:schemeClr val="tx1"/>
                        </a:solidFill>
                        <a:effectLst/>
                        <a:latin typeface="Calibri" pitchFamily="34"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4117" name="Rectangle 43"/>
          <p:cNvSpPr>
            <a:spLocks noChangeArrowheads="1"/>
          </p:cNvSpPr>
          <p:nvPr/>
        </p:nvSpPr>
        <p:spPr bwMode="auto">
          <a:xfrm>
            <a:off x="642938" y="12938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8" name="Rectangle 44"/>
          <p:cNvSpPr>
            <a:spLocks noChangeArrowheads="1"/>
          </p:cNvSpPr>
          <p:nvPr/>
        </p:nvSpPr>
        <p:spPr bwMode="auto">
          <a:xfrm>
            <a:off x="642938" y="15795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19" name="Rectangle 45"/>
          <p:cNvSpPr>
            <a:spLocks noChangeArrowheads="1"/>
          </p:cNvSpPr>
          <p:nvPr/>
        </p:nvSpPr>
        <p:spPr bwMode="auto">
          <a:xfrm>
            <a:off x="642938"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0" name="Rectangle 46"/>
          <p:cNvSpPr>
            <a:spLocks noChangeArrowheads="1"/>
          </p:cNvSpPr>
          <p:nvPr/>
        </p:nvSpPr>
        <p:spPr bwMode="auto">
          <a:xfrm>
            <a:off x="642938"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1" name="Rectangle 47"/>
          <p:cNvSpPr>
            <a:spLocks noChangeArrowheads="1"/>
          </p:cNvSpPr>
          <p:nvPr/>
        </p:nvSpPr>
        <p:spPr bwMode="auto">
          <a:xfrm>
            <a:off x="642938" y="241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2" name="Rectangle 48"/>
          <p:cNvSpPr>
            <a:spLocks noChangeArrowheads="1"/>
          </p:cNvSpPr>
          <p:nvPr/>
        </p:nvSpPr>
        <p:spPr bwMode="auto">
          <a:xfrm>
            <a:off x="642938" y="2682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3" name="Rectangle 49"/>
          <p:cNvSpPr>
            <a:spLocks noChangeArrowheads="1"/>
          </p:cNvSpPr>
          <p:nvPr/>
        </p:nvSpPr>
        <p:spPr bwMode="auto">
          <a:xfrm>
            <a:off x="642938" y="2952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4" name="Rectangle 50"/>
          <p:cNvSpPr>
            <a:spLocks noChangeArrowheads="1"/>
          </p:cNvSpPr>
          <p:nvPr/>
        </p:nvSpPr>
        <p:spPr bwMode="auto">
          <a:xfrm>
            <a:off x="642938" y="32226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25" name="Text Box 51"/>
          <p:cNvSpPr txBox="1">
            <a:spLocks noChangeArrowheads="1"/>
          </p:cNvSpPr>
          <p:nvPr/>
        </p:nvSpPr>
        <p:spPr bwMode="auto">
          <a:xfrm>
            <a:off x="153988" y="3805238"/>
            <a:ext cx="5053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2.  </a:t>
            </a:r>
            <a:r>
              <a:rPr lang="en-US" sz="1600">
                <a:cs typeface="Arial" charset="0"/>
              </a:rPr>
              <a:t>¿Para quién es ?</a:t>
            </a:r>
          </a:p>
        </p:txBody>
      </p:sp>
      <p:graphicFrame>
        <p:nvGraphicFramePr>
          <p:cNvPr id="8244" name="Group 52"/>
          <p:cNvGraphicFramePr>
            <a:graphicFrameLocks noGrp="1"/>
          </p:cNvGraphicFramePr>
          <p:nvPr/>
        </p:nvGraphicFramePr>
        <p:xfrm>
          <a:off x="698500" y="4357688"/>
          <a:ext cx="3160713" cy="846138"/>
        </p:xfrm>
        <a:graphic>
          <a:graphicData uri="http://schemas.openxmlformats.org/drawingml/2006/table">
            <a:tbl>
              <a:tblPr/>
              <a:tblGrid>
                <a:gridCol w="279400"/>
                <a:gridCol w="2881313"/>
              </a:tblGrid>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adultos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ni</a:t>
                      </a:r>
                      <a:r>
                        <a:rPr kumimoji="0" lang="en-US" sz="1400" b="0" i="0" u="none" strike="noStrike" cap="none" normalizeH="0" baseline="0" smtClean="0">
                          <a:ln>
                            <a:noFill/>
                          </a:ln>
                          <a:solidFill>
                            <a:schemeClr val="tx1"/>
                          </a:solidFill>
                          <a:effectLst/>
                          <a:latin typeface="Arial" charset="0"/>
                          <a:cs typeface="Arial" charset="0"/>
                        </a:rPr>
                        <a:t>ños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todos</a:t>
                      </a:r>
                    </a:p>
                  </a:txBody>
                  <a:tcPr marL="121920" marR="121920" marT="34303" marB="34303" horzOverflow="overflow">
                    <a:lnL>
                      <a:noFill/>
                    </a:lnL>
                    <a:lnR>
                      <a:noFill/>
                    </a:lnR>
                    <a:lnT>
                      <a:noFill/>
                    </a:lnT>
                    <a:lnB>
                      <a:noFill/>
                    </a:lnB>
                    <a:lnTlToBr>
                      <a:noFill/>
                    </a:lnTlToBr>
                    <a:lnBlToTr>
                      <a:noFill/>
                    </a:lnBlToTr>
                    <a:noFill/>
                  </a:tcPr>
                </a:tc>
              </a:tr>
            </a:tbl>
          </a:graphicData>
        </a:graphic>
      </p:graphicFrame>
      <p:sp>
        <p:nvSpPr>
          <p:cNvPr id="4133" name="Text Box 72"/>
          <p:cNvSpPr txBox="1">
            <a:spLocks noChangeArrowheads="1"/>
          </p:cNvSpPr>
          <p:nvPr/>
        </p:nvSpPr>
        <p:spPr bwMode="auto">
          <a:xfrm>
            <a:off x="2786063" y="879475"/>
            <a:ext cx="5053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3.  </a:t>
            </a:r>
            <a:r>
              <a:rPr lang="en-US" sz="1600">
                <a:cs typeface="Arial" charset="0"/>
              </a:rPr>
              <a:t>¿Dónde tiene lugar?</a:t>
            </a:r>
          </a:p>
        </p:txBody>
      </p:sp>
      <p:graphicFrame>
        <p:nvGraphicFramePr>
          <p:cNvPr id="8265" name="Group 73"/>
          <p:cNvGraphicFramePr>
            <a:graphicFrameLocks noGrp="1"/>
          </p:cNvGraphicFramePr>
          <p:nvPr/>
        </p:nvGraphicFramePr>
        <p:xfrm>
          <a:off x="3071813" y="1500188"/>
          <a:ext cx="1857375" cy="285750"/>
        </p:xfrm>
        <a:graphic>
          <a:graphicData uri="http://schemas.openxmlformats.org/drawingml/2006/table">
            <a:tbl>
              <a:tblPr/>
              <a:tblGrid>
                <a:gridCol w="333375"/>
                <a:gridCol w="1524000"/>
              </a:tblGrid>
              <a:tr h="28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afuera</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75" name="Group 83"/>
          <p:cNvGraphicFramePr>
            <a:graphicFrameLocks noGrp="1"/>
          </p:cNvGraphicFramePr>
          <p:nvPr/>
        </p:nvGraphicFramePr>
        <p:xfrm>
          <a:off x="3651250" y="1785938"/>
          <a:ext cx="1992313" cy="669926"/>
        </p:xfrm>
        <a:graphic>
          <a:graphicData uri="http://schemas.openxmlformats.org/drawingml/2006/table">
            <a:tbl>
              <a:tblPr/>
              <a:tblGrid>
                <a:gridCol w="357188"/>
                <a:gridCol w="1635125"/>
              </a:tblGrid>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la ciudad</a:t>
                      </a:r>
                    </a:p>
                  </a:txBody>
                  <a:tcPr marL="121920" marR="121920" marT="34290" marB="34290"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campo</a:t>
                      </a: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90" name="Group 98"/>
          <p:cNvGraphicFramePr>
            <a:graphicFrameLocks noGrp="1"/>
          </p:cNvGraphicFramePr>
          <p:nvPr/>
        </p:nvGraphicFramePr>
        <p:xfrm>
          <a:off x="3097213" y="2500313"/>
          <a:ext cx="1903412" cy="306387"/>
        </p:xfrm>
        <a:graphic>
          <a:graphicData uri="http://schemas.openxmlformats.org/drawingml/2006/table">
            <a:tbl>
              <a:tblPr/>
              <a:tblGrid>
                <a:gridCol w="341312"/>
                <a:gridCol w="1562100"/>
              </a:tblGrid>
              <a:tr h="306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adentro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300" name="Group 108"/>
          <p:cNvGraphicFramePr>
            <a:graphicFrameLocks noGrp="1"/>
          </p:cNvGraphicFramePr>
          <p:nvPr/>
        </p:nvGraphicFramePr>
        <p:xfrm>
          <a:off x="3651250" y="2857500"/>
          <a:ext cx="1992313" cy="563744"/>
        </p:xfrm>
        <a:graphic>
          <a:graphicData uri="http://schemas.openxmlformats.org/drawingml/2006/table">
            <a:tbl>
              <a:tblPr/>
              <a:tblGrid>
                <a:gridCol w="357188"/>
                <a:gridCol w="1635125"/>
              </a:tblGrid>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56" marB="3425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estudio</a:t>
                      </a:r>
                    </a:p>
                  </a:txBody>
                  <a:tcPr marL="121920" marR="121920" marT="34256" marB="34256" horzOverflow="overflow">
                    <a:lnL>
                      <a:noFill/>
                    </a:lnL>
                    <a:lnR>
                      <a:noFill/>
                    </a:lnR>
                    <a:lnT>
                      <a:noFill/>
                    </a:lnT>
                    <a:lnB>
                      <a:noFill/>
                    </a:lnB>
                    <a:lnTlToBr>
                      <a:noFill/>
                    </a:lnTlToBr>
                    <a:lnBlToTr>
                      <a:noFill/>
                    </a:lnBlToTr>
                    <a:noFill/>
                  </a:tcPr>
                </a:tc>
              </a:tr>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56" marB="3425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un edificio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56" marB="34256" horzOverflow="overflow">
                    <a:lnL>
                      <a:noFill/>
                    </a:lnL>
                    <a:lnR>
                      <a:noFill/>
                    </a:lnR>
                    <a:lnT>
                      <a:noFill/>
                    </a:lnT>
                    <a:lnB>
                      <a:noFill/>
                    </a:lnB>
                    <a:lnTlToBr>
                      <a:noFill/>
                    </a:lnTlToBr>
                    <a:lnBlToTr>
                      <a:noFill/>
                    </a:lnBlToTr>
                    <a:noFill/>
                  </a:tcPr>
                </a:tc>
              </a:tr>
            </a:tbl>
          </a:graphicData>
        </a:graphic>
      </p:graphicFrame>
      <p:sp>
        <p:nvSpPr>
          <p:cNvPr id="4150" name="Text Box 123"/>
          <p:cNvSpPr txBox="1">
            <a:spLocks noChangeArrowheads="1"/>
          </p:cNvSpPr>
          <p:nvPr/>
        </p:nvSpPr>
        <p:spPr bwMode="auto">
          <a:xfrm>
            <a:off x="2857500" y="3714750"/>
            <a:ext cx="2928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4.  </a:t>
            </a:r>
            <a:r>
              <a:rPr lang="en-US" sz="1600">
                <a:cs typeface="Arial" charset="0"/>
              </a:rPr>
              <a:t>¿Cómo es?</a:t>
            </a:r>
          </a:p>
        </p:txBody>
      </p:sp>
      <p:graphicFrame>
        <p:nvGraphicFramePr>
          <p:cNvPr id="8316" name="Group 124"/>
          <p:cNvGraphicFramePr>
            <a:graphicFrameLocks noGrp="1"/>
          </p:cNvGraphicFramePr>
          <p:nvPr/>
        </p:nvGraphicFramePr>
        <p:xfrm>
          <a:off x="3143250" y="4214813"/>
          <a:ext cx="2357438" cy="2362200"/>
        </p:xfrm>
        <a:graphic>
          <a:graphicData uri="http://schemas.openxmlformats.org/drawingml/2006/table">
            <a:tbl>
              <a:tblPr/>
              <a:tblGrid>
                <a:gridCol w="434975"/>
                <a:gridCol w="1922463"/>
              </a:tblGrid>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Arial" charset="0"/>
                        </a:rPr>
                        <a:t>divertido</a:t>
                      </a:r>
                      <a:endParaRPr kumimoji="0" lang="en-GB" sz="1400" b="0" i="0" u="none" strike="noStrike" cap="none" normalizeH="0" baseline="0" dirty="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c</a:t>
                      </a:r>
                      <a:r>
                        <a:rPr kumimoji="0" lang="en-US" sz="1400" b="0" i="0" u="none" strike="noStrike" cap="none" normalizeH="0" baseline="0" smtClean="0">
                          <a:ln>
                            <a:noFill/>
                          </a:ln>
                          <a:solidFill>
                            <a:schemeClr val="tx1"/>
                          </a:solidFill>
                          <a:effectLst/>
                          <a:latin typeface="Arial" charset="0"/>
                          <a:cs typeface="Arial" charset="0"/>
                        </a:rPr>
                        <a:t>ómico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triste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informativo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serio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interesante</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emocionante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aburrido</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4168" name="Text Box 169"/>
          <p:cNvSpPr txBox="1">
            <a:spLocks noChangeArrowheads="1"/>
          </p:cNvSpPr>
          <p:nvPr/>
        </p:nvSpPr>
        <p:spPr bwMode="auto">
          <a:xfrm>
            <a:off x="5429250" y="1000125"/>
            <a:ext cx="505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5.  </a:t>
            </a:r>
            <a:r>
              <a:rPr lang="en-US" sz="1600">
                <a:cs typeface="Arial" charset="0"/>
              </a:rPr>
              <a:t>¡Añade tu opinión</a:t>
            </a:r>
            <a:r>
              <a:rPr lang="en-GB" sz="1600"/>
              <a:t>!</a:t>
            </a:r>
            <a:endParaRPr lang="en-US" sz="1600">
              <a:cs typeface="Arial" charset="0"/>
            </a:endParaRPr>
          </a:p>
        </p:txBody>
      </p:sp>
      <p:graphicFrame>
        <p:nvGraphicFramePr>
          <p:cNvPr id="8362" name="Group 170"/>
          <p:cNvGraphicFramePr>
            <a:graphicFrameLocks noGrp="1"/>
          </p:cNvGraphicFramePr>
          <p:nvPr/>
        </p:nvGraphicFramePr>
        <p:xfrm>
          <a:off x="6215063" y="1428750"/>
          <a:ext cx="2571750" cy="571500"/>
        </p:xfrm>
        <a:graphic>
          <a:graphicData uri="http://schemas.openxmlformats.org/drawingml/2006/table">
            <a:tbl>
              <a:tblPr/>
              <a:tblGrid>
                <a:gridCol w="461962"/>
                <a:gridCol w="2109788"/>
              </a:tblGrid>
              <a:tr h="287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no 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4174" name="Text Box 185"/>
          <p:cNvSpPr txBox="1">
            <a:spLocks noChangeArrowheads="1"/>
          </p:cNvSpPr>
          <p:nvPr/>
        </p:nvSpPr>
        <p:spPr bwMode="auto">
          <a:xfrm>
            <a:off x="5500688" y="2559050"/>
            <a:ext cx="357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buFontTx/>
              <a:buAutoNum type="arabicPeriod" startAt="6"/>
            </a:pPr>
            <a:r>
              <a:rPr lang="en-US" sz="1600" dirty="0" err="1">
                <a:cs typeface="Arial" charset="0"/>
              </a:rPr>
              <a:t>Escribe</a:t>
            </a:r>
            <a:r>
              <a:rPr lang="en-US" sz="1600" dirty="0">
                <a:cs typeface="Arial" charset="0"/>
              </a:rPr>
              <a:t> </a:t>
            </a:r>
            <a:r>
              <a:rPr lang="en-US" sz="1600" dirty="0" smtClean="0">
                <a:cs typeface="Arial" charset="0"/>
              </a:rPr>
              <a:t>en </a:t>
            </a:r>
            <a:r>
              <a:rPr lang="en-US" sz="1600" dirty="0" err="1" smtClean="0">
                <a:cs typeface="Arial" charset="0"/>
              </a:rPr>
              <a:t>español</a:t>
            </a:r>
            <a:r>
              <a:rPr lang="en-US" sz="1600" dirty="0" smtClean="0">
                <a:cs typeface="Arial" charset="0"/>
              </a:rPr>
              <a:t> </a:t>
            </a:r>
            <a:r>
              <a:rPr lang="en-US" sz="1600" dirty="0" smtClean="0">
                <a:cs typeface="Arial" charset="0"/>
              </a:rPr>
              <a:t>lo </a:t>
            </a:r>
            <a:r>
              <a:rPr lang="en-US" sz="1600" dirty="0" err="1">
                <a:cs typeface="Arial" charset="0"/>
              </a:rPr>
              <a:t>que</a:t>
            </a:r>
            <a:r>
              <a:rPr lang="en-US" sz="1600" dirty="0">
                <a:cs typeface="Arial" charset="0"/>
              </a:rPr>
              <a:t> </a:t>
            </a:r>
            <a:r>
              <a:rPr lang="en-US" sz="1600" dirty="0" err="1">
                <a:cs typeface="Arial" charset="0"/>
              </a:rPr>
              <a:t>ves</a:t>
            </a:r>
            <a:r>
              <a:rPr lang="en-US" sz="1600" dirty="0">
                <a:cs typeface="Arial" charset="0"/>
              </a:rPr>
              <a:t> en el </a:t>
            </a:r>
            <a:r>
              <a:rPr lang="en-US" sz="1600" dirty="0" err="1">
                <a:cs typeface="Arial" charset="0"/>
              </a:rPr>
              <a:t>programa</a:t>
            </a:r>
            <a:r>
              <a:rPr lang="en-US" sz="1600" dirty="0">
                <a:cs typeface="Arial" charset="0"/>
              </a:rPr>
              <a:t>.</a:t>
            </a:r>
          </a:p>
        </p:txBody>
      </p:sp>
      <p:sp>
        <p:nvSpPr>
          <p:cNvPr id="4175" name="Text Box 186"/>
          <p:cNvSpPr txBox="1">
            <a:spLocks noChangeArrowheads="1"/>
          </p:cNvSpPr>
          <p:nvPr/>
        </p:nvSpPr>
        <p:spPr bwMode="auto">
          <a:xfrm>
            <a:off x="5572125" y="3071813"/>
            <a:ext cx="3506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176" name="TextBox 46"/>
          <p:cNvSpPr txBox="1">
            <a:spLocks noChangeArrowheads="1"/>
          </p:cNvSpPr>
          <p:nvPr/>
        </p:nvSpPr>
        <p:spPr bwMode="auto">
          <a:xfrm>
            <a:off x="5857875" y="0"/>
            <a:ext cx="328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eaLnBrk="1" hangingPunct="1"/>
            <a:r>
              <a:rPr lang="en-US" sz="2800"/>
              <a:t>¡Vamos a mirar algo!</a:t>
            </a:r>
          </a:p>
        </p:txBody>
      </p:sp>
      <p:sp>
        <p:nvSpPr>
          <p:cNvPr id="4177" name="Rectangle 48"/>
          <p:cNvSpPr>
            <a:spLocks noChangeArrowheads="1"/>
          </p:cNvSpPr>
          <p:nvPr/>
        </p:nvSpPr>
        <p:spPr bwMode="auto">
          <a:xfrm>
            <a:off x="642938" y="439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78" name="Rectangle 49"/>
          <p:cNvSpPr>
            <a:spLocks noChangeArrowheads="1"/>
          </p:cNvSpPr>
          <p:nvPr/>
        </p:nvSpPr>
        <p:spPr bwMode="auto">
          <a:xfrm>
            <a:off x="642938" y="4667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79" name="Rectangle 50"/>
          <p:cNvSpPr>
            <a:spLocks noChangeArrowheads="1"/>
          </p:cNvSpPr>
          <p:nvPr/>
        </p:nvSpPr>
        <p:spPr bwMode="auto">
          <a:xfrm>
            <a:off x="642938" y="4937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0" name="Rectangle 50"/>
          <p:cNvSpPr>
            <a:spLocks noChangeArrowheads="1"/>
          </p:cNvSpPr>
          <p:nvPr/>
        </p:nvSpPr>
        <p:spPr bwMode="auto">
          <a:xfrm>
            <a:off x="3143250"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1" name="Rectangle 50"/>
          <p:cNvSpPr>
            <a:spLocks noChangeArrowheads="1"/>
          </p:cNvSpPr>
          <p:nvPr/>
        </p:nvSpPr>
        <p:spPr bwMode="auto">
          <a:xfrm>
            <a:off x="3143250" y="25003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2" name="Rectangle 50"/>
          <p:cNvSpPr>
            <a:spLocks noChangeArrowheads="1"/>
          </p:cNvSpPr>
          <p:nvPr/>
        </p:nvSpPr>
        <p:spPr bwMode="auto">
          <a:xfrm>
            <a:off x="3714750"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3" name="Rectangle 50"/>
          <p:cNvSpPr>
            <a:spLocks noChangeArrowheads="1"/>
          </p:cNvSpPr>
          <p:nvPr/>
        </p:nvSpPr>
        <p:spPr bwMode="auto">
          <a:xfrm>
            <a:off x="3714750"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4" name="Rectangle 50"/>
          <p:cNvSpPr>
            <a:spLocks noChangeArrowheads="1"/>
          </p:cNvSpPr>
          <p:nvPr/>
        </p:nvSpPr>
        <p:spPr bwMode="auto">
          <a:xfrm>
            <a:off x="3714750" y="28575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5" name="Rectangle 50"/>
          <p:cNvSpPr>
            <a:spLocks noChangeArrowheads="1"/>
          </p:cNvSpPr>
          <p:nvPr/>
        </p:nvSpPr>
        <p:spPr bwMode="auto">
          <a:xfrm>
            <a:off x="3714750" y="3151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6" name="Rectangle 43"/>
          <p:cNvSpPr>
            <a:spLocks noChangeArrowheads="1"/>
          </p:cNvSpPr>
          <p:nvPr/>
        </p:nvSpPr>
        <p:spPr bwMode="auto">
          <a:xfrm>
            <a:off x="3143250" y="4294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7" name="Rectangle 44"/>
          <p:cNvSpPr>
            <a:spLocks noChangeArrowheads="1"/>
          </p:cNvSpPr>
          <p:nvPr/>
        </p:nvSpPr>
        <p:spPr bwMode="auto">
          <a:xfrm>
            <a:off x="3143250" y="45799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8" name="Rectangle 45"/>
          <p:cNvSpPr>
            <a:spLocks noChangeArrowheads="1"/>
          </p:cNvSpPr>
          <p:nvPr/>
        </p:nvSpPr>
        <p:spPr bwMode="auto">
          <a:xfrm>
            <a:off x="3143250" y="4857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89" name="Rectangle 46"/>
          <p:cNvSpPr>
            <a:spLocks noChangeArrowheads="1"/>
          </p:cNvSpPr>
          <p:nvPr/>
        </p:nvSpPr>
        <p:spPr bwMode="auto">
          <a:xfrm>
            <a:off x="3143250" y="51514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0" name="Rectangle 47"/>
          <p:cNvSpPr>
            <a:spLocks noChangeArrowheads="1"/>
          </p:cNvSpPr>
          <p:nvPr/>
        </p:nvSpPr>
        <p:spPr bwMode="auto">
          <a:xfrm>
            <a:off x="3143250" y="5413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1" name="Rectangle 48"/>
          <p:cNvSpPr>
            <a:spLocks noChangeArrowheads="1"/>
          </p:cNvSpPr>
          <p:nvPr/>
        </p:nvSpPr>
        <p:spPr bwMode="auto">
          <a:xfrm>
            <a:off x="3143250" y="5683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2" name="Rectangle 49"/>
          <p:cNvSpPr>
            <a:spLocks noChangeArrowheads="1"/>
          </p:cNvSpPr>
          <p:nvPr/>
        </p:nvSpPr>
        <p:spPr bwMode="auto">
          <a:xfrm>
            <a:off x="3143250" y="5953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3" name="Rectangle 50"/>
          <p:cNvSpPr>
            <a:spLocks noChangeArrowheads="1"/>
          </p:cNvSpPr>
          <p:nvPr/>
        </p:nvSpPr>
        <p:spPr bwMode="auto">
          <a:xfrm>
            <a:off x="3143250" y="622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4" name="Rectangle 50"/>
          <p:cNvSpPr>
            <a:spLocks noChangeArrowheads="1"/>
          </p:cNvSpPr>
          <p:nvPr/>
        </p:nvSpPr>
        <p:spPr bwMode="auto">
          <a:xfrm>
            <a:off x="6357938"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5" name="Rectangle 50"/>
          <p:cNvSpPr>
            <a:spLocks noChangeArrowheads="1"/>
          </p:cNvSpPr>
          <p:nvPr/>
        </p:nvSpPr>
        <p:spPr bwMode="auto">
          <a:xfrm>
            <a:off x="6357938" y="1793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422912"/>
            <a:ext cx="542925" cy="42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647945"/>
              </p:ext>
            </p:extLst>
          </p:nvPr>
        </p:nvGraphicFramePr>
        <p:xfrm>
          <a:off x="214313" y="357188"/>
          <a:ext cx="8715375" cy="5952130"/>
        </p:xfrm>
        <a:graphic>
          <a:graphicData uri="http://schemas.openxmlformats.org/drawingml/2006/table">
            <a:tbl>
              <a:tblPr/>
              <a:tblGrid>
                <a:gridCol w="8715375"/>
              </a:tblGrid>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bg1"/>
                          </a:solidFill>
                          <a:effectLst/>
                          <a:latin typeface="Arial" charset="0"/>
                        </a:rPr>
                        <a:t>Morph – </a:t>
                      </a:r>
                      <a:r>
                        <a:rPr kumimoji="0" lang="en-GB" sz="3200" b="1" i="0" u="none" strike="noStrike" cap="none" normalizeH="0" baseline="0" dirty="0" err="1" smtClean="0">
                          <a:ln>
                            <a:noFill/>
                          </a:ln>
                          <a:solidFill>
                            <a:schemeClr val="bg1"/>
                          </a:solidFill>
                          <a:effectLst/>
                          <a:latin typeface="Arial" charset="0"/>
                        </a:rPr>
                        <a:t>episodio</a:t>
                      </a:r>
                      <a:r>
                        <a:rPr kumimoji="0" lang="en-GB" sz="3200" b="1" i="0" u="none" strike="noStrike" cap="none" normalizeH="0" baseline="0" dirty="0" smtClean="0">
                          <a:ln>
                            <a:noFill/>
                          </a:ln>
                          <a:solidFill>
                            <a:schemeClr val="bg1"/>
                          </a:solidFill>
                          <a:effectLst/>
                          <a:latin typeface="Arial" charset="0"/>
                        </a:rPr>
                        <a:t> 4</a:t>
                      </a:r>
                      <a:endParaRPr kumimoji="0" lang="en-US" sz="3200" b="1" i="0" u="none" strike="noStrike" cap="none" normalizeH="0" baseline="0" dirty="0" smtClean="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1  Morph pinta un barco en el suelo.</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2  Morph mira el barco – está contento.</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3.  Chas llega y mira el barco.</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4.  Chas tiene una idea.</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5.  Chas pinta el mar.</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6.  ¡Ay, qué desastre!  El barco entra en el mar.</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7.  Morph mira el mar.</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Calibri" pitchFamily="34" charset="0"/>
                          <a:cs typeface="Calibri" pitchFamily="34" charset="0"/>
                        </a:rPr>
                        <a:t>8.  ¡Ay, no!  Morph está en el mar.</a:t>
                      </a:r>
                      <a:endParaRPr kumimoji="0" lang="en-US" sz="2800" b="0" i="0" u="none" strike="noStrike" cap="none" normalizeH="0" baseline="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95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9.  Chas </a:t>
                      </a:r>
                      <a:r>
                        <a:rPr kumimoji="0" lang="en-GB"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pinta</a:t>
                      </a:r>
                      <a:r>
                        <a:rPr kumimoji="0" lang="en-GB"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un </a:t>
                      </a:r>
                      <a:r>
                        <a:rPr kumimoji="0" lang="en-GB"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salvavidas</a:t>
                      </a:r>
                      <a:r>
                        <a:rPr kumimoji="0" lang="en-GB"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¡Morph no </a:t>
                      </a:r>
                      <a:r>
                        <a:rPr kumimoji="0" lang="en-GB"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está</a:t>
                      </a:r>
                      <a:r>
                        <a:rPr kumimoji="0" lang="en-GB"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GB"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contento</a:t>
                      </a:r>
                      <a:r>
                        <a:rPr kumimoji="0" lang="en-GB"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422912"/>
            <a:ext cx="542925" cy="42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a:tblGrid>
                <a:gridCol w="3048000"/>
                <a:gridCol w="3048000"/>
                <a:gridCol w="3048000"/>
              </a:tblGrid>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pinta el mar.</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Morph mira el barco – está contento.</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¡Ay, qué desastre!  El barco entra en el mar.</a:t>
                      </a: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pinta un salvavidas – ¡Morph no está contento! </a:t>
                      </a: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¡Ay, no!  Morph está en el mar. </a:t>
                      </a: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Morph mira el mar.</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llega y mira el barco.</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Morph pinta un barco en el suelo.</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tiene una idea.</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a:tblGrid>
                <a:gridCol w="3048000"/>
                <a:gridCol w="3048000"/>
                <a:gridCol w="3048000"/>
              </a:tblGrid>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Morph pinta un barco en el suelo.</a:t>
                      </a: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Morph mira el barco – está contento.</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llega y mira el barco.</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tiene una idea.</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pinta el mar.</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  ¡Ay, qué desastre!  El barco entra en el mar.</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Morph mira el mar.</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¡Ay, no!  Morph está en el mar.</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Chas pinta un salvavidas – ¡Morph no está contento!</a:t>
                      </a: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10520545"/>
              </p:ext>
            </p:extLst>
          </p:nvPr>
        </p:nvGraphicFramePr>
        <p:xfrm>
          <a:off x="0" y="0"/>
          <a:ext cx="9144000" cy="6858000"/>
        </p:xfrm>
        <a:graphic>
          <a:graphicData uri="http://schemas.openxmlformats.org/drawingml/2006/table">
            <a:tbl>
              <a:tblPr/>
              <a:tblGrid>
                <a:gridCol w="3048000"/>
                <a:gridCol w="3048000"/>
                <a:gridCol w="3048000"/>
              </a:tblGrid>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Morph p_____ un b_____ en el s_____.</a:t>
                      </a: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Morph m___ el b______ – e___ c________.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Chas l____ y m____ el b____.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Chas t_____ </a:t>
                      </a:r>
                      <a:r>
                        <a:rPr kumimoji="0" lang="en-GB" sz="2800" b="0" i="0" u="none" strike="noStrike" cap="none" normalizeH="0" baseline="0" dirty="0" err="1" smtClean="0">
                          <a:ln>
                            <a:noFill/>
                          </a:ln>
                          <a:solidFill>
                            <a:schemeClr val="tx1"/>
                          </a:solidFill>
                          <a:effectLst/>
                          <a:latin typeface="Arial" charset="0"/>
                        </a:rPr>
                        <a:t>una</a:t>
                      </a:r>
                      <a:r>
                        <a:rPr kumimoji="0" lang="en-GB" sz="2800" b="0" i="0" u="none" strike="noStrike" cap="none" normalizeH="0" baseline="0" dirty="0" smtClean="0">
                          <a:ln>
                            <a:noFill/>
                          </a:ln>
                          <a:solidFill>
                            <a:schemeClr val="tx1"/>
                          </a:solidFill>
                          <a:effectLst/>
                          <a:latin typeface="Arial" charset="0"/>
                        </a:rPr>
                        <a:t> </a:t>
                      </a:r>
                      <a:r>
                        <a:rPr kumimoji="0" lang="en-GB" sz="2800" b="0" i="0" u="none" strike="noStrike" cap="none" normalizeH="0" baseline="0" dirty="0" err="1" smtClean="0">
                          <a:ln>
                            <a:noFill/>
                          </a:ln>
                          <a:solidFill>
                            <a:schemeClr val="tx1"/>
                          </a:solidFill>
                          <a:effectLst/>
                          <a:latin typeface="Arial" charset="0"/>
                        </a:rPr>
                        <a:t>i</a:t>
                      </a:r>
                      <a:r>
                        <a:rPr kumimoji="0" lang="en-GB" sz="2800" b="0" i="0" u="none" strike="noStrike" cap="none" normalizeH="0" baseline="0" dirty="0" smtClean="0">
                          <a:ln>
                            <a:noFill/>
                          </a:ln>
                          <a:solidFill>
                            <a:schemeClr val="tx1"/>
                          </a:solidFill>
                          <a:effectLst/>
                          <a:latin typeface="Arial" charset="0"/>
                        </a:rPr>
                        <a:t>_____.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Chas p_____ el m____.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  ¡Ay, q___ d_______!  El b____ e____ en el m__.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Morph m____ el m____.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¡Ay, no!  Morph e____ en el m___.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Chas p_____ un s_________ – ¡Morph n_ e_____ c______!</a:t>
                      </a:r>
                      <a:endParaRPr kumimoji="0" 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1265</TotalTime>
  <Words>824</Words>
  <Application>Microsoft Office PowerPoint</Application>
  <PresentationFormat>On-screen Show (4:3)</PresentationFormat>
  <Paragraphs>123</Paragraphs>
  <Slides>11</Slides>
  <Notes>8</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 </cp:lastModifiedBy>
  <cp:revision>23</cp:revision>
  <dcterms:created xsi:type="dcterms:W3CDTF">2011-05-20T09:36:39Z</dcterms:created>
  <dcterms:modified xsi:type="dcterms:W3CDTF">2011-09-03T05:59:02Z</dcterms:modified>
</cp:coreProperties>
</file>