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2" r:id="rId3"/>
    <p:sldId id="263" r:id="rId4"/>
    <p:sldId id="258" r:id="rId5"/>
    <p:sldId id="259" r:id="rId6"/>
    <p:sldId id="260" r:id="rId7"/>
    <p:sldId id="261" r:id="rId8"/>
    <p:sldId id="264"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FC501-480A-4659-A28A-F2F9D5B6207A}" type="datetimeFigureOut">
              <a:rPr lang="fr-FR" smtClean="0"/>
              <a:t>11/04/2012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6E4BC8-882A-4696-97E2-F36FF96593ED}" type="slidenum">
              <a:rPr lang="fr-FR" smtClean="0"/>
              <a:t>‹#›</a:t>
            </a:fld>
            <a:endParaRPr lang="fr-FR"/>
          </a:p>
        </p:txBody>
      </p:sp>
    </p:spTree>
    <p:extLst>
      <p:ext uri="{BB962C8B-B14F-4D97-AF65-F5344CB8AC3E}">
        <p14:creationId xmlns:p14="http://schemas.microsoft.com/office/powerpoint/2010/main" val="20785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I</a:t>
            </a:r>
            <a:r>
              <a:rPr lang="en-GB" baseline="0" dirty="0" smtClean="0"/>
              <a:t> think that the first listening/reading/writing milestone assessment tasks of this term should be done during this week at some point, but it is up to individuals if they want to do them in one lesson like this or spread them out and intersperse them with other lesson activities.</a:t>
            </a:r>
            <a:endParaRPr lang="en-GB" dirty="0"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FC5831-580E-4821-94FA-FD59E96E792E}"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2010 Legacy Edexcel Foundation Q17 – 21</a:t>
            </a:r>
            <a:br>
              <a:rPr lang="en-GB" dirty="0" smtClean="0"/>
            </a:br>
            <a:r>
              <a:rPr lang="en-GB" dirty="0" smtClean="0"/>
              <a:t>Straightforward task.  Level 3/4</a:t>
            </a:r>
          </a:p>
          <a:p>
            <a:r>
              <a:rPr lang="en-GB" dirty="0" smtClean="0"/>
              <a:t/>
            </a:r>
            <a:br>
              <a:rPr lang="en-GB" dirty="0" smtClean="0"/>
            </a:br>
            <a:r>
              <a:rPr lang="en-GB" dirty="0" smtClean="0"/>
              <a:t>Answers:</a:t>
            </a:r>
          </a:p>
          <a:p>
            <a:r>
              <a:rPr lang="en-GB" dirty="0" smtClean="0"/>
              <a:t>1.  C</a:t>
            </a:r>
            <a:br>
              <a:rPr lang="en-GB" dirty="0" smtClean="0"/>
            </a:br>
            <a:r>
              <a:rPr lang="en-GB" dirty="0" smtClean="0"/>
              <a:t>2.  D</a:t>
            </a:r>
            <a:br>
              <a:rPr lang="en-GB" dirty="0" smtClean="0"/>
            </a:br>
            <a:r>
              <a:rPr lang="en-GB" dirty="0" smtClean="0"/>
              <a:t>3.  A</a:t>
            </a:r>
            <a:br>
              <a:rPr lang="en-GB" dirty="0" smtClean="0"/>
            </a:br>
            <a:r>
              <a:rPr lang="en-GB" dirty="0" smtClean="0"/>
              <a:t>4.  G</a:t>
            </a:r>
            <a:br>
              <a:rPr lang="en-GB" dirty="0" smtClean="0"/>
            </a:br>
            <a:r>
              <a:rPr lang="en-GB" dirty="0" smtClean="0"/>
              <a:t>5.  F</a:t>
            </a:r>
            <a:br>
              <a:rPr lang="en-GB" dirty="0" smtClean="0"/>
            </a:br>
            <a:r>
              <a:rPr lang="en-GB" dirty="0" smtClean="0"/>
              <a:t/>
            </a:r>
            <a:br>
              <a:rPr lang="en-GB" dirty="0" smtClean="0"/>
            </a:br>
            <a:r>
              <a:rPr lang="en-GB" dirty="0" smtClean="0"/>
              <a:t/>
            </a:r>
            <a:br>
              <a:rPr lang="en-GB" dirty="0" smtClean="0"/>
            </a:br>
            <a:endParaRPr lang="fr-FR" dirty="0"/>
          </a:p>
        </p:txBody>
      </p:sp>
      <p:sp>
        <p:nvSpPr>
          <p:cNvPr id="4" name="Slide Number Placeholder 3"/>
          <p:cNvSpPr>
            <a:spLocks noGrp="1"/>
          </p:cNvSpPr>
          <p:nvPr>
            <p:ph type="sldNum" sz="quarter" idx="10"/>
          </p:nvPr>
        </p:nvSpPr>
        <p:spPr/>
        <p:txBody>
          <a:bodyPr/>
          <a:lstStyle/>
          <a:p>
            <a:fld id="{056B5571-F131-4843-A111-B35A68B6BC50}" type="slidenum">
              <a:rPr lang="fr-FR" smtClean="0"/>
              <a:t>2</a:t>
            </a:fld>
            <a:endParaRPr lang="fr-FR"/>
          </a:p>
        </p:txBody>
      </p:sp>
    </p:spTree>
    <p:extLst>
      <p:ext uri="{BB962C8B-B14F-4D97-AF65-F5344CB8AC3E}">
        <p14:creationId xmlns:p14="http://schemas.microsoft.com/office/powerpoint/2010/main" val="175277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2009 Edexcel Higher Q8</a:t>
            </a:r>
            <a:br>
              <a:rPr lang="en-GB" dirty="0" smtClean="0"/>
            </a:br>
            <a:r>
              <a:rPr lang="en-GB" dirty="0" smtClean="0"/>
              <a:t>Level 5/6</a:t>
            </a:r>
            <a:br>
              <a:rPr lang="en-GB" dirty="0" smtClean="0"/>
            </a:br>
            <a:r>
              <a:rPr lang="en-GB" dirty="0" smtClean="0"/>
              <a:t/>
            </a:r>
            <a:br>
              <a:rPr lang="en-GB" dirty="0" smtClean="0"/>
            </a:br>
            <a:r>
              <a:rPr lang="en-GB" dirty="0" smtClean="0"/>
              <a:t>Answers:</a:t>
            </a:r>
            <a:br>
              <a:rPr lang="en-GB" dirty="0" smtClean="0"/>
            </a:br>
            <a:r>
              <a:rPr lang="en-GB" dirty="0" smtClean="0"/>
              <a:t>1.</a:t>
            </a:r>
            <a:r>
              <a:rPr lang="en-GB" baseline="0" dirty="0" smtClean="0"/>
              <a:t>  available all year / games last less than 2 hours / very exciting</a:t>
            </a:r>
            <a:br>
              <a:rPr lang="en-GB" baseline="0" dirty="0" smtClean="0"/>
            </a:br>
            <a:r>
              <a:rPr lang="en-GB" baseline="0" dirty="0" smtClean="0"/>
              <a:t>2.  very slow / is boring (it bores him / he gets bored)</a:t>
            </a:r>
            <a:br>
              <a:rPr lang="en-GB" baseline="0" dirty="0" smtClean="0"/>
            </a:br>
            <a:r>
              <a:rPr lang="en-GB" baseline="0" dirty="0" smtClean="0"/>
              <a:t>3.  only available in the summer</a:t>
            </a:r>
            <a:br>
              <a:rPr lang="en-GB" baseline="0" dirty="0" smtClean="0"/>
            </a:br>
            <a:r>
              <a:rPr lang="en-GB" baseline="0" dirty="0" smtClean="0"/>
              <a:t>4.  football</a:t>
            </a:r>
          </a:p>
          <a:p>
            <a:endParaRPr lang="en-GB" baseline="0" dirty="0" smtClean="0"/>
          </a:p>
          <a:p>
            <a:r>
              <a:rPr lang="en-GB" baseline="0" dirty="0" smtClean="0"/>
              <a:t>Total / 7</a:t>
            </a:r>
            <a:br>
              <a:rPr lang="en-GB" baseline="0" dirty="0" smtClean="0"/>
            </a:br>
            <a:r>
              <a:rPr lang="en-GB" baseline="0" dirty="0" smtClean="0"/>
              <a:t/>
            </a:r>
            <a:br>
              <a:rPr lang="en-GB" baseline="0" dirty="0" smtClean="0"/>
            </a:br>
            <a:r>
              <a:rPr lang="en-GB" baseline="0" dirty="0" smtClean="0"/>
              <a:t>6/7 = Level 6 (+ 5 from previous activity) = 11/12</a:t>
            </a:r>
            <a:br>
              <a:rPr lang="en-GB" baseline="0" dirty="0" smtClean="0"/>
            </a:br>
            <a:r>
              <a:rPr lang="en-GB" baseline="0" dirty="0" smtClean="0"/>
              <a:t>4/7 = Level 5 (+ 5 from previous activity) = 9/12</a:t>
            </a:r>
          </a:p>
          <a:p>
            <a:r>
              <a:rPr lang="en-GB" baseline="0" dirty="0" smtClean="0"/>
              <a:t>2/7 = level 4 (+ 5 from previous activity) = 7/12</a:t>
            </a:r>
          </a:p>
          <a:p>
            <a:endParaRPr lang="en-GB" baseline="0" dirty="0" smtClean="0"/>
          </a:p>
          <a:p>
            <a:r>
              <a:rPr lang="en-GB" dirty="0" smtClean="0"/>
              <a:t/>
            </a:r>
            <a:br>
              <a:rPr lang="en-GB" dirty="0" smtClean="0"/>
            </a:br>
            <a:endParaRPr lang="fr-FR" dirty="0"/>
          </a:p>
        </p:txBody>
      </p:sp>
      <p:sp>
        <p:nvSpPr>
          <p:cNvPr id="4" name="Slide Number Placeholder 3"/>
          <p:cNvSpPr>
            <a:spLocks noGrp="1"/>
          </p:cNvSpPr>
          <p:nvPr>
            <p:ph type="sldNum" sz="quarter" idx="10"/>
          </p:nvPr>
        </p:nvSpPr>
        <p:spPr/>
        <p:txBody>
          <a:bodyPr/>
          <a:lstStyle/>
          <a:p>
            <a:fld id="{056B5571-F131-4843-A111-B35A68B6BC50}" type="slidenum">
              <a:rPr lang="fr-FR" smtClean="0"/>
              <a:t>3</a:t>
            </a:fld>
            <a:endParaRPr lang="fr-FR"/>
          </a:p>
        </p:txBody>
      </p:sp>
    </p:spTree>
    <p:extLst>
      <p:ext uri="{BB962C8B-B14F-4D97-AF65-F5344CB8AC3E}">
        <p14:creationId xmlns:p14="http://schemas.microsoft.com/office/powerpoint/2010/main" val="224583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 Foundation Q5</a:t>
            </a:r>
            <a:endParaRPr lang="fr-FR" dirty="0"/>
          </a:p>
        </p:txBody>
      </p:sp>
      <p:sp>
        <p:nvSpPr>
          <p:cNvPr id="4" name="Slide Number Placeholder 3"/>
          <p:cNvSpPr>
            <a:spLocks noGrp="1"/>
          </p:cNvSpPr>
          <p:nvPr>
            <p:ph type="sldNum" sz="quarter" idx="10"/>
          </p:nvPr>
        </p:nvSpPr>
        <p:spPr/>
        <p:txBody>
          <a:bodyPr/>
          <a:lstStyle/>
          <a:p>
            <a:fld id="{DAB00B15-9DF1-4A43-A7E7-012F612E98D6}" type="slidenum">
              <a:rPr lang="fr-FR" smtClean="0"/>
              <a:t>4</a:t>
            </a:fld>
            <a:endParaRPr lang="fr-FR"/>
          </a:p>
        </p:txBody>
      </p:sp>
    </p:spTree>
    <p:extLst>
      <p:ext uri="{BB962C8B-B14F-4D97-AF65-F5344CB8AC3E}">
        <p14:creationId xmlns:p14="http://schemas.microsoft.com/office/powerpoint/2010/main" val="298166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Edexcel Foundation 2008 Q1</a:t>
            </a:r>
            <a:endParaRPr lang="fr-FR" dirty="0"/>
          </a:p>
        </p:txBody>
      </p:sp>
      <p:sp>
        <p:nvSpPr>
          <p:cNvPr id="4" name="Slide Number Placeholder 3"/>
          <p:cNvSpPr>
            <a:spLocks noGrp="1"/>
          </p:cNvSpPr>
          <p:nvPr>
            <p:ph type="sldNum" sz="quarter" idx="10"/>
          </p:nvPr>
        </p:nvSpPr>
        <p:spPr/>
        <p:txBody>
          <a:bodyPr/>
          <a:lstStyle/>
          <a:p>
            <a:fld id="{DAB00B15-9DF1-4A43-A7E7-012F612E98D6}" type="slidenum">
              <a:rPr lang="fr-FR" smtClean="0"/>
              <a:t>5</a:t>
            </a:fld>
            <a:endParaRPr lang="fr-FR"/>
          </a:p>
        </p:txBody>
      </p:sp>
    </p:spTree>
    <p:extLst>
      <p:ext uri="{BB962C8B-B14F-4D97-AF65-F5344CB8AC3E}">
        <p14:creationId xmlns:p14="http://schemas.microsoft.com/office/powerpoint/2010/main" val="3608353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Edexcel 2010 Foundation Q9</a:t>
            </a:r>
            <a:endParaRPr lang="fr-FR" dirty="0"/>
          </a:p>
        </p:txBody>
      </p:sp>
      <p:sp>
        <p:nvSpPr>
          <p:cNvPr id="4" name="Slide Number Placeholder 3"/>
          <p:cNvSpPr>
            <a:spLocks noGrp="1"/>
          </p:cNvSpPr>
          <p:nvPr>
            <p:ph type="sldNum" sz="quarter" idx="10"/>
          </p:nvPr>
        </p:nvSpPr>
        <p:spPr/>
        <p:txBody>
          <a:bodyPr/>
          <a:lstStyle/>
          <a:p>
            <a:fld id="{DAB00B15-9DF1-4A43-A7E7-012F612E98D6}" type="slidenum">
              <a:rPr lang="fr-FR" smtClean="0"/>
              <a:t>6</a:t>
            </a:fld>
            <a:endParaRPr lang="fr-FR"/>
          </a:p>
        </p:txBody>
      </p:sp>
    </p:spTree>
    <p:extLst>
      <p:ext uri="{BB962C8B-B14F-4D97-AF65-F5344CB8AC3E}">
        <p14:creationId xmlns:p14="http://schemas.microsoft.com/office/powerpoint/2010/main" val="225013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a:t>
            </a:r>
            <a:r>
              <a:rPr lang="en-GB" baseline="0" dirty="0" smtClean="0"/>
              <a:t>  The more challenging version of this task is in the folder of milestone assessments.</a:t>
            </a:r>
            <a:endParaRPr lang="fr-FR" dirty="0"/>
          </a:p>
        </p:txBody>
      </p:sp>
      <p:sp>
        <p:nvSpPr>
          <p:cNvPr id="4" name="Slide Number Placeholder 3"/>
          <p:cNvSpPr>
            <a:spLocks noGrp="1"/>
          </p:cNvSpPr>
          <p:nvPr>
            <p:ph type="sldNum" sz="quarter" idx="10"/>
          </p:nvPr>
        </p:nvSpPr>
        <p:spPr/>
        <p:txBody>
          <a:bodyPr/>
          <a:lstStyle/>
          <a:p>
            <a:fld id="{096E4BC8-882A-4696-97E2-F36FF96593ED}" type="slidenum">
              <a:rPr lang="fr-FR" smtClean="0"/>
              <a:t>8</a:t>
            </a:fld>
            <a:endParaRPr lang="fr-FR"/>
          </a:p>
        </p:txBody>
      </p:sp>
    </p:spTree>
    <p:extLst>
      <p:ext uri="{BB962C8B-B14F-4D97-AF65-F5344CB8AC3E}">
        <p14:creationId xmlns:p14="http://schemas.microsoft.com/office/powerpoint/2010/main" val="73758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6E4BC8-882A-4696-97E2-F36FF96593ED}" type="slidenum">
              <a:rPr lang="fr-FR" smtClean="0"/>
              <a:t>9</a:t>
            </a:fld>
            <a:endParaRPr lang="fr-FR"/>
          </a:p>
        </p:txBody>
      </p:sp>
    </p:spTree>
    <p:extLst>
      <p:ext uri="{BB962C8B-B14F-4D97-AF65-F5344CB8AC3E}">
        <p14:creationId xmlns:p14="http://schemas.microsoft.com/office/powerpoint/2010/main" val="383137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95D9CFA-32E9-4BD3-AB55-BA41ACCCB054}" type="datetimeFigureOut">
              <a:rPr lang="fr-FR" smtClean="0"/>
              <a:t>11/04/2012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296403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95D9CFA-32E9-4BD3-AB55-BA41ACCCB054}" type="datetimeFigureOut">
              <a:rPr lang="fr-FR" smtClean="0"/>
              <a:t>11/04/2012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78744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95D9CFA-32E9-4BD3-AB55-BA41ACCCB054}" type="datetimeFigureOut">
              <a:rPr lang="fr-FR" smtClean="0"/>
              <a:t>11/04/2012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418850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95D9CFA-32E9-4BD3-AB55-BA41ACCCB054}" type="datetimeFigureOut">
              <a:rPr lang="fr-FR" smtClean="0"/>
              <a:t>11/04/2012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207071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D9CFA-32E9-4BD3-AB55-BA41ACCCB054}" type="datetimeFigureOut">
              <a:rPr lang="fr-FR" smtClean="0"/>
              <a:t>11/04/2012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254622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95D9CFA-32E9-4BD3-AB55-BA41ACCCB054}" type="datetimeFigureOut">
              <a:rPr lang="fr-FR" smtClean="0"/>
              <a:t>11/04/2012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26617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95D9CFA-32E9-4BD3-AB55-BA41ACCCB054}" type="datetimeFigureOut">
              <a:rPr lang="fr-FR" smtClean="0"/>
              <a:t>11/04/2012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248046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95D9CFA-32E9-4BD3-AB55-BA41ACCCB054}" type="datetimeFigureOut">
              <a:rPr lang="fr-FR" smtClean="0"/>
              <a:t>11/04/2012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128494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D9CFA-32E9-4BD3-AB55-BA41ACCCB054}" type="datetimeFigureOut">
              <a:rPr lang="fr-FR" smtClean="0"/>
              <a:t>11/04/2012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329056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D9CFA-32E9-4BD3-AB55-BA41ACCCB054}" type="datetimeFigureOut">
              <a:rPr lang="fr-FR" smtClean="0"/>
              <a:t>11/04/2012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219801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D9CFA-32E9-4BD3-AB55-BA41ACCCB054}" type="datetimeFigureOut">
              <a:rPr lang="fr-FR" smtClean="0"/>
              <a:t>11/04/2012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BC5EC6-F37F-4613-98B3-AE6B885EAF7A}" type="slidenum">
              <a:rPr lang="fr-FR" smtClean="0"/>
              <a:t>‹#›</a:t>
            </a:fld>
            <a:endParaRPr lang="fr-FR"/>
          </a:p>
        </p:txBody>
      </p:sp>
    </p:spTree>
    <p:extLst>
      <p:ext uri="{BB962C8B-B14F-4D97-AF65-F5344CB8AC3E}">
        <p14:creationId xmlns:p14="http://schemas.microsoft.com/office/powerpoint/2010/main" val="87646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D9CFA-32E9-4BD3-AB55-BA41ACCCB054}" type="datetimeFigureOut">
              <a:rPr lang="fr-FR" smtClean="0"/>
              <a:t>11/04/2012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C5EC6-F37F-4613-98B3-AE6B885EAF7A}" type="slidenum">
              <a:rPr lang="fr-FR" smtClean="0"/>
              <a:t>‹#›</a:t>
            </a:fld>
            <a:endParaRPr lang="fr-FR"/>
          </a:p>
        </p:txBody>
      </p:sp>
    </p:spTree>
    <p:extLst>
      <p:ext uri="{BB962C8B-B14F-4D97-AF65-F5344CB8AC3E}">
        <p14:creationId xmlns:p14="http://schemas.microsoft.com/office/powerpoint/2010/main" val="117260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55637" y="404664"/>
            <a:ext cx="7772400" cy="1470025"/>
          </a:xfrm>
        </p:spPr>
        <p:txBody>
          <a:bodyPr>
            <a:normAutofit/>
          </a:bodyPr>
          <a:lstStyle/>
          <a:p>
            <a:pPr eaLnBrk="1" hangingPunct="1"/>
            <a:r>
              <a:rPr lang="en-GB" sz="6600" b="1" dirty="0" smtClean="0"/>
              <a:t>Los </a:t>
            </a:r>
            <a:r>
              <a:rPr lang="en-GB" sz="6600" b="1" dirty="0" err="1" smtClean="0"/>
              <a:t>Juegos</a:t>
            </a:r>
            <a:r>
              <a:rPr lang="en-GB" sz="6600" b="1" dirty="0" smtClean="0"/>
              <a:t> </a:t>
            </a:r>
            <a:r>
              <a:rPr lang="en-GB" sz="6600" b="1" dirty="0" err="1" smtClean="0"/>
              <a:t>Olímpicos</a:t>
            </a:r>
            <a:endParaRPr lang="en-GB" sz="6600" b="1" dirty="0" smtClean="0"/>
          </a:p>
        </p:txBody>
      </p:sp>
      <p:sp>
        <p:nvSpPr>
          <p:cNvPr id="2" name="Subtitle 1"/>
          <p:cNvSpPr>
            <a:spLocks noGrp="1"/>
          </p:cNvSpPr>
          <p:nvPr>
            <p:ph type="subTitle" idx="1"/>
          </p:nvPr>
        </p:nvSpPr>
        <p:spPr>
          <a:xfrm>
            <a:off x="259432" y="4725144"/>
            <a:ext cx="6976864" cy="1944216"/>
          </a:xfrm>
        </p:spPr>
        <p:txBody>
          <a:bodyPr>
            <a:normAutofit fontScale="92500" lnSpcReduction="10000"/>
          </a:bodyPr>
          <a:lstStyle/>
          <a:p>
            <a:pPr algn="l"/>
            <a:r>
              <a:rPr lang="en-GB" dirty="0" smtClean="0">
                <a:solidFill>
                  <a:srgbClr val="0070C0"/>
                </a:solidFill>
              </a:rPr>
              <a:t>Hoy </a:t>
            </a:r>
            <a:r>
              <a:rPr lang="en-GB" dirty="0" err="1" smtClean="0">
                <a:solidFill>
                  <a:srgbClr val="0070C0"/>
                </a:solidFill>
              </a:rPr>
              <a:t>vamos</a:t>
            </a:r>
            <a:r>
              <a:rPr lang="en-GB" dirty="0" smtClean="0">
                <a:solidFill>
                  <a:srgbClr val="0070C0"/>
                </a:solidFill>
              </a:rPr>
              <a:t> a:</a:t>
            </a:r>
            <a:endParaRPr lang="en-GB" dirty="0">
              <a:solidFill>
                <a:srgbClr val="0070C0"/>
              </a:solidFill>
            </a:endParaRPr>
          </a:p>
          <a:p>
            <a:pPr marL="457200" indent="-457200" algn="l">
              <a:buFont typeface="Wingdings" pitchFamily="2" charset="2"/>
              <a:buChar char="§"/>
            </a:pPr>
            <a:r>
              <a:rPr lang="fr-FR" dirty="0" err="1" smtClean="0">
                <a:solidFill>
                  <a:srgbClr val="0070C0"/>
                </a:solidFill>
              </a:rPr>
              <a:t>entender</a:t>
            </a:r>
            <a:r>
              <a:rPr lang="fr-FR" dirty="0" smtClean="0">
                <a:solidFill>
                  <a:srgbClr val="0070C0"/>
                </a:solidFill>
              </a:rPr>
              <a:t> </a:t>
            </a:r>
            <a:r>
              <a:rPr lang="fr-FR" dirty="0" err="1" smtClean="0">
                <a:solidFill>
                  <a:srgbClr val="0070C0"/>
                </a:solidFill>
              </a:rPr>
              <a:t>textos</a:t>
            </a:r>
            <a:r>
              <a:rPr lang="fr-FR" dirty="0" smtClean="0">
                <a:solidFill>
                  <a:srgbClr val="0070C0"/>
                </a:solidFill>
              </a:rPr>
              <a:t> </a:t>
            </a:r>
            <a:r>
              <a:rPr lang="fr-FR" dirty="0" err="1" smtClean="0">
                <a:solidFill>
                  <a:srgbClr val="0070C0"/>
                </a:solidFill>
              </a:rPr>
              <a:t>escritos</a:t>
            </a:r>
            <a:r>
              <a:rPr lang="fr-FR" dirty="0" smtClean="0">
                <a:solidFill>
                  <a:srgbClr val="0070C0"/>
                </a:solidFill>
              </a:rPr>
              <a:t> y </a:t>
            </a:r>
            <a:r>
              <a:rPr lang="fr-FR" dirty="0" err="1" smtClean="0">
                <a:solidFill>
                  <a:srgbClr val="0070C0"/>
                </a:solidFill>
              </a:rPr>
              <a:t>ejercicios</a:t>
            </a:r>
            <a:r>
              <a:rPr lang="fr-FR" dirty="0" smtClean="0">
                <a:solidFill>
                  <a:srgbClr val="0070C0"/>
                </a:solidFill>
              </a:rPr>
              <a:t> </a:t>
            </a:r>
            <a:r>
              <a:rPr lang="fr-FR" dirty="0" err="1" smtClean="0">
                <a:solidFill>
                  <a:srgbClr val="0070C0"/>
                </a:solidFill>
              </a:rPr>
              <a:t>auditivos</a:t>
            </a:r>
            <a:endParaRPr lang="fr-FR" dirty="0" smtClean="0">
              <a:solidFill>
                <a:srgbClr val="0070C0"/>
              </a:solidFill>
            </a:endParaRPr>
          </a:p>
          <a:p>
            <a:pPr marL="457200" indent="-457200" algn="l">
              <a:buFont typeface="Wingdings" pitchFamily="2" charset="2"/>
              <a:buChar char="§"/>
            </a:pPr>
            <a:r>
              <a:rPr lang="fr-FR" dirty="0" err="1" smtClean="0">
                <a:solidFill>
                  <a:srgbClr val="0070C0"/>
                </a:solidFill>
              </a:rPr>
              <a:t>escribir</a:t>
            </a:r>
            <a:r>
              <a:rPr lang="fr-FR" dirty="0" smtClean="0">
                <a:solidFill>
                  <a:srgbClr val="0070C0"/>
                </a:solidFill>
              </a:rPr>
              <a:t> </a:t>
            </a:r>
            <a:r>
              <a:rPr lang="fr-FR" dirty="0" err="1" smtClean="0">
                <a:solidFill>
                  <a:srgbClr val="0070C0"/>
                </a:solidFill>
              </a:rPr>
              <a:t>unas</a:t>
            </a:r>
            <a:r>
              <a:rPr lang="fr-FR" dirty="0" smtClean="0">
                <a:solidFill>
                  <a:srgbClr val="0070C0"/>
                </a:solidFill>
              </a:rPr>
              <a:t> frases de </a:t>
            </a:r>
            <a:r>
              <a:rPr lang="fr-FR" dirty="0" err="1" smtClean="0">
                <a:solidFill>
                  <a:srgbClr val="0070C0"/>
                </a:solidFill>
              </a:rPr>
              <a:t>memoria</a:t>
            </a:r>
            <a:endParaRPr lang="en-GB" dirty="0" smtClean="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649145"/>
            <a:ext cx="2857500" cy="28575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628800"/>
            <a:ext cx="2857500" cy="28575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556792"/>
            <a:ext cx="2857500"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5089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1340" b="7109"/>
          <a:stretch/>
        </p:blipFill>
        <p:spPr bwMode="auto">
          <a:xfrm>
            <a:off x="179512" y="904126"/>
            <a:ext cx="4968552" cy="270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1452"/>
          <a:stretch/>
        </p:blipFill>
        <p:spPr bwMode="auto">
          <a:xfrm>
            <a:off x="251519" y="3883328"/>
            <a:ext cx="5322717" cy="280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Y9_Term3_ElDepor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12360" y="404664"/>
            <a:ext cx="609600" cy="609600"/>
          </a:xfrm>
          <a:prstGeom prst="rect">
            <a:avLst/>
          </a:prstGeom>
        </p:spPr>
      </p:pic>
      <p:sp>
        <p:nvSpPr>
          <p:cNvPr id="5" name="TextBox 4"/>
          <p:cNvSpPr txBox="1"/>
          <p:nvPr/>
        </p:nvSpPr>
        <p:spPr>
          <a:xfrm>
            <a:off x="141670" y="170855"/>
            <a:ext cx="7848872" cy="800219"/>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1  El </a:t>
            </a:r>
            <a:r>
              <a:rPr lang="en-GB" sz="2800" b="1" dirty="0" err="1" smtClean="0">
                <a:latin typeface="Times New Roman" pitchFamily="18" charset="0"/>
                <a:cs typeface="Times New Roman" pitchFamily="18" charset="0"/>
              </a:rPr>
              <a:t>deporte</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a:t>
            </a:r>
            <a:r>
              <a:rPr lang="en-GB" dirty="0" err="1" smtClean="0">
                <a:latin typeface="Times New Roman" pitchFamily="18" charset="0"/>
                <a:cs typeface="Times New Roman" pitchFamily="18" charset="0"/>
              </a:rPr>
              <a:t>Qué</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hacen</a:t>
            </a:r>
            <a:r>
              <a:rPr lang="en-GB"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4" name="TextBox 3"/>
          <p:cNvSpPr txBox="1"/>
          <p:nvPr/>
        </p:nvSpPr>
        <p:spPr>
          <a:xfrm>
            <a:off x="251519" y="3631646"/>
            <a:ext cx="5472608" cy="369332"/>
          </a:xfrm>
          <a:prstGeom prst="rect">
            <a:avLst/>
          </a:prstGeom>
          <a:noFill/>
        </p:spPr>
        <p:txBody>
          <a:bodyPr wrap="square" rtlCol="0">
            <a:spAutoFit/>
          </a:bodyPr>
          <a:lstStyle/>
          <a:p>
            <a:r>
              <a:rPr lang="en-GB" dirty="0" err="1" smtClean="0">
                <a:latin typeface="Times New Roman" pitchFamily="18" charset="0"/>
                <a:cs typeface="Times New Roman" pitchFamily="18" charset="0"/>
              </a:rPr>
              <a:t>Pon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una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equis</a:t>
            </a:r>
            <a:r>
              <a:rPr lang="en-GB" dirty="0" smtClean="0">
                <a:latin typeface="Times New Roman" pitchFamily="18" charset="0"/>
                <a:cs typeface="Times New Roman" pitchFamily="18" charset="0"/>
              </a:rPr>
              <a:t> (X) en la </a:t>
            </a:r>
            <a:r>
              <a:rPr lang="en-GB" dirty="0" err="1" smtClean="0">
                <a:latin typeface="Times New Roman" pitchFamily="18" charset="0"/>
                <a:cs typeface="Times New Roman" pitchFamily="18" charset="0"/>
              </a:rPr>
              <a:t>casilla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adecuada</a:t>
            </a:r>
            <a:r>
              <a:rPr lang="en-GB"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075595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1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CSE_DeporteEnLaTe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0352" y="320477"/>
            <a:ext cx="609600" cy="609600"/>
          </a:xfrm>
          <a:prstGeom prst="rect">
            <a:avLst/>
          </a:prstGeom>
        </p:spPr>
      </p:pic>
      <p:sp>
        <p:nvSpPr>
          <p:cNvPr id="6" name="TextBox 5"/>
          <p:cNvSpPr txBox="1"/>
          <p:nvPr/>
        </p:nvSpPr>
        <p:spPr>
          <a:xfrm>
            <a:off x="251520" y="1844824"/>
            <a:ext cx="8712968" cy="4401205"/>
          </a:xfrm>
          <a:prstGeom prst="rect">
            <a:avLst/>
          </a:prstGeom>
          <a:noFill/>
        </p:spPr>
        <p:txBody>
          <a:bodyPr wrap="square" rtlCol="0">
            <a:spAutoFit/>
          </a:bodyPr>
          <a:lstStyle/>
          <a:p>
            <a:pPr marL="342900" indent="-342900">
              <a:buAutoNum type="arabicPeriod"/>
            </a:pPr>
            <a:r>
              <a:rPr lang="en-GB" sz="2000" dirty="0" smtClean="0">
                <a:latin typeface="Times New Roman" pitchFamily="18" charset="0"/>
                <a:cs typeface="Times New Roman" pitchFamily="18" charset="0"/>
              </a:rPr>
              <a:t>Give 3 reasons why one of the friends thinks that football is the best sport to watch on TV. (3)</a:t>
            </a:r>
          </a:p>
          <a:p>
            <a:r>
              <a:rPr lang="en-GB" sz="2000" dirty="0" smtClean="0">
                <a:latin typeface="Times New Roman" pitchFamily="18" charset="0"/>
                <a:cs typeface="Times New Roman" pitchFamily="18" charset="0"/>
              </a:rPr>
              <a:t>________________________________________________________</a:t>
            </a:r>
          </a:p>
          <a:p>
            <a:r>
              <a:rPr lang="en-GB" sz="2000" dirty="0" smtClean="0">
                <a:latin typeface="Times New Roman" pitchFamily="18" charset="0"/>
                <a:cs typeface="Times New Roman" pitchFamily="18" charset="0"/>
              </a:rPr>
              <a:t>________________________________________________________</a:t>
            </a:r>
          </a:p>
          <a:p>
            <a:r>
              <a:rPr lang="en-GB" sz="2000" dirty="0" smtClean="0">
                <a:latin typeface="Times New Roman" pitchFamily="18" charset="0"/>
                <a:cs typeface="Times New Roman" pitchFamily="18" charset="0"/>
              </a:rPr>
              <a:t/>
            </a:r>
            <a:br>
              <a:rPr lang="en-GB" sz="2000" dirty="0" smtClean="0">
                <a:latin typeface="Times New Roman" pitchFamily="18" charset="0"/>
                <a:cs typeface="Times New Roman" pitchFamily="18" charset="0"/>
              </a:rPr>
            </a:br>
            <a:r>
              <a:rPr lang="en-GB" sz="2000" dirty="0" smtClean="0">
                <a:latin typeface="Times New Roman" pitchFamily="18" charset="0"/>
                <a:cs typeface="Times New Roman" pitchFamily="18" charset="0"/>
              </a:rPr>
              <a:t>2.  What is the problem with watching tennis on TV? (2)</a:t>
            </a:r>
          </a:p>
          <a:p>
            <a:r>
              <a:rPr lang="en-GB" sz="2000" dirty="0" smtClean="0">
                <a:latin typeface="Times New Roman" pitchFamily="18" charset="0"/>
                <a:cs typeface="Times New Roman" pitchFamily="18" charset="0"/>
              </a:rPr>
              <a:t>_______________________________________________________</a:t>
            </a:r>
          </a:p>
          <a:p>
            <a:r>
              <a:rPr lang="en-GB" sz="2000" dirty="0" smtClean="0">
                <a:latin typeface="Times New Roman" pitchFamily="18" charset="0"/>
                <a:cs typeface="Times New Roman" pitchFamily="18" charset="0"/>
              </a:rPr>
              <a:t/>
            </a:r>
            <a:br>
              <a:rPr lang="en-GB" sz="2000" dirty="0" smtClean="0">
                <a:latin typeface="Times New Roman" pitchFamily="18" charset="0"/>
                <a:cs typeface="Times New Roman" pitchFamily="18" charset="0"/>
              </a:rPr>
            </a:br>
            <a:r>
              <a:rPr lang="en-GB" sz="2000" dirty="0" smtClean="0">
                <a:latin typeface="Times New Roman" pitchFamily="18" charset="0"/>
                <a:cs typeface="Times New Roman" pitchFamily="18" charset="0"/>
              </a:rPr>
              <a:t>3.   What is the disadvantage about watching athletics? (1)</a:t>
            </a:r>
          </a:p>
          <a:p>
            <a:r>
              <a:rPr lang="en-GB" sz="2000" dirty="0" smtClean="0">
                <a:latin typeface="Times New Roman" pitchFamily="18" charset="0"/>
                <a:cs typeface="Times New Roman" pitchFamily="18" charset="0"/>
              </a:rPr>
              <a:t>________________________________________________________</a:t>
            </a:r>
            <a:br>
              <a:rPr lang="en-GB" sz="2000" dirty="0" smtClean="0">
                <a:latin typeface="Times New Roman" pitchFamily="18" charset="0"/>
                <a:cs typeface="Times New Roman" pitchFamily="18" charset="0"/>
              </a:rPr>
            </a:br>
            <a:endParaRPr lang="en-GB" sz="2000" dirty="0" smtClean="0">
              <a:latin typeface="Times New Roman" pitchFamily="18" charset="0"/>
              <a:cs typeface="Times New Roman" pitchFamily="18" charset="0"/>
            </a:endParaRPr>
          </a:p>
          <a:p>
            <a:pPr marL="342900" indent="-342900">
              <a:buAutoNum type="arabicPeriod" startAt="4"/>
            </a:pPr>
            <a:r>
              <a:rPr lang="en-GB" sz="2000" dirty="0" smtClean="0">
                <a:latin typeface="Times New Roman" pitchFamily="18" charset="0"/>
                <a:cs typeface="Times New Roman" pitchFamily="18" charset="0"/>
              </a:rPr>
              <a:t>Which sport do all 3 friends agree is the best one to watch? (1)</a:t>
            </a:r>
          </a:p>
          <a:p>
            <a:r>
              <a:rPr lang="en-GB" sz="2000" dirty="0" smtClean="0">
                <a:latin typeface="Times New Roman" pitchFamily="18" charset="0"/>
                <a:cs typeface="Times New Roman" pitchFamily="18" charset="0"/>
              </a:rPr>
              <a:t>________________________________________________________</a:t>
            </a:r>
            <a:br>
              <a:rPr lang="en-GB" sz="2000" dirty="0" smtClean="0">
                <a:latin typeface="Times New Roman" pitchFamily="18" charset="0"/>
                <a:cs typeface="Times New Roman" pitchFamily="18" charset="0"/>
              </a:rPr>
            </a:br>
            <a:endParaRPr lang="en-GB" sz="2000" dirty="0" smtClean="0">
              <a:latin typeface="Times New Roman" pitchFamily="18" charset="0"/>
              <a:cs typeface="Times New Roman" pitchFamily="18" charset="0"/>
            </a:endParaRPr>
          </a:p>
        </p:txBody>
      </p:sp>
      <p:sp>
        <p:nvSpPr>
          <p:cNvPr id="5" name="TextBox 4"/>
          <p:cNvSpPr txBox="1"/>
          <p:nvPr/>
        </p:nvSpPr>
        <p:spPr>
          <a:xfrm>
            <a:off x="156567" y="273422"/>
            <a:ext cx="7848872" cy="1077218"/>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2  El </a:t>
            </a:r>
            <a:r>
              <a:rPr lang="en-GB" sz="2800" b="1" dirty="0" err="1" smtClean="0">
                <a:latin typeface="Times New Roman" pitchFamily="18" charset="0"/>
                <a:cs typeface="Times New Roman" pitchFamily="18" charset="0"/>
              </a:rPr>
              <a:t>deporte</a:t>
            </a:r>
            <a:r>
              <a:rPr lang="en-GB" sz="2800" b="1" dirty="0" smtClean="0">
                <a:latin typeface="Times New Roman" pitchFamily="18" charset="0"/>
                <a:cs typeface="Times New Roman" pitchFamily="18" charset="0"/>
              </a:rPr>
              <a:t> en la </a:t>
            </a:r>
            <a:r>
              <a:rPr lang="en-GB" sz="2800" b="1" dirty="0" err="1" smtClean="0">
                <a:latin typeface="Times New Roman" pitchFamily="18" charset="0"/>
                <a:cs typeface="Times New Roman" pitchFamily="18" charset="0"/>
              </a:rPr>
              <a:t>televisión</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Three friends are talking about sport on TV.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Answer the questions in English.</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519050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2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620688"/>
            <a:ext cx="2245571" cy="176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883421"/>
            <a:ext cx="427672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92896"/>
            <a:ext cx="42386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116632"/>
            <a:ext cx="5544616" cy="830997"/>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1  Free time</a:t>
            </a:r>
            <a:br>
              <a:rPr lang="en-GB" sz="2800" b="1" dirty="0" smtClean="0">
                <a:latin typeface="Times New Roman" pitchFamily="18" charset="0"/>
                <a:cs typeface="Times New Roman" pitchFamily="18" charset="0"/>
              </a:rPr>
            </a:br>
            <a:r>
              <a:rPr lang="en-GB" sz="2000" dirty="0" smtClean="0">
                <a:latin typeface="Times New Roman" pitchFamily="18" charset="0"/>
                <a:cs typeface="Times New Roman" pitchFamily="18" charset="0"/>
              </a:rPr>
              <a:t>What leisure activities do young people like best?</a:t>
            </a:r>
            <a:endParaRPr lang="fr-FR" sz="2000" dirty="0">
              <a:latin typeface="Times New Roman" pitchFamily="18" charset="0"/>
              <a:cs typeface="Times New Roman" pitchFamily="18" charset="0"/>
            </a:endParaRPr>
          </a:p>
        </p:txBody>
      </p:sp>
      <p:sp>
        <p:nvSpPr>
          <p:cNvPr id="3" name="TextBox 2"/>
          <p:cNvSpPr txBox="1"/>
          <p:nvPr/>
        </p:nvSpPr>
        <p:spPr>
          <a:xfrm>
            <a:off x="283063" y="2014622"/>
            <a:ext cx="5832648" cy="400110"/>
          </a:xfrm>
          <a:prstGeom prst="rect">
            <a:avLst/>
          </a:prstGeom>
          <a:noFill/>
        </p:spPr>
        <p:txBody>
          <a:bodyPr wrap="square" rtlCol="0">
            <a:spAutoFit/>
          </a:bodyPr>
          <a:lstStyle/>
          <a:p>
            <a:r>
              <a:rPr lang="en-GB" sz="2000" dirty="0" smtClean="0">
                <a:latin typeface="Times New Roman" pitchFamily="18" charset="0"/>
                <a:cs typeface="Times New Roman" pitchFamily="18" charset="0"/>
              </a:rPr>
              <a:t>Put the correct letter in each box.</a:t>
            </a:r>
            <a:endParaRPr lang="fr-FR" sz="2000" dirty="0">
              <a:latin typeface="Times New Roman" pitchFamily="18" charset="0"/>
              <a:cs typeface="Times New Roman" pitchFamily="18" charset="0"/>
            </a:endParaRPr>
          </a:p>
        </p:txBody>
      </p:sp>
      <p:sp>
        <p:nvSpPr>
          <p:cNvPr id="7" name="TextBox 6"/>
          <p:cNvSpPr txBox="1"/>
          <p:nvPr/>
        </p:nvSpPr>
        <p:spPr>
          <a:xfrm>
            <a:off x="8676456" y="-27384"/>
            <a:ext cx="792088" cy="523220"/>
          </a:xfrm>
          <a:prstGeom prst="rect">
            <a:avLst/>
          </a:prstGeom>
          <a:noFill/>
        </p:spPr>
        <p:txBody>
          <a:bodyPr wrap="square" rtlCol="0">
            <a:spAutoFit/>
          </a:bodyPr>
          <a:lstStyle/>
          <a:p>
            <a:r>
              <a:rPr lang="en-GB" sz="2800" dirty="0" smtClean="0">
                <a:latin typeface="Times New Roman" pitchFamily="18" charset="0"/>
                <a:cs typeface="Times New Roman" pitchFamily="18" charset="0"/>
              </a:rPr>
              <a:t>/4</a:t>
            </a: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2374466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10" y="1002885"/>
            <a:ext cx="22955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835" y="1222354"/>
            <a:ext cx="6142645" cy="443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116632"/>
            <a:ext cx="5544616" cy="830997"/>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2  Los </a:t>
            </a:r>
            <a:r>
              <a:rPr lang="en-GB" sz="2800" b="1" dirty="0" err="1" smtClean="0">
                <a:latin typeface="Times New Roman" pitchFamily="18" charset="0"/>
                <a:cs typeface="Times New Roman" pitchFamily="18" charset="0"/>
              </a:rPr>
              <a:t>deportes</a:t>
            </a:r>
            <a:r>
              <a:rPr lang="en-GB" sz="2800" b="1" dirty="0" smtClean="0">
                <a:latin typeface="Times New Roman" pitchFamily="18" charset="0"/>
                <a:cs typeface="Times New Roman" pitchFamily="18" charset="0"/>
              </a:rPr>
              <a:t/>
            </a:r>
            <a:br>
              <a:rPr lang="en-GB" sz="2800" b="1" dirty="0" smtClean="0">
                <a:latin typeface="Times New Roman" pitchFamily="18" charset="0"/>
                <a:cs typeface="Times New Roman" pitchFamily="18" charset="0"/>
              </a:rPr>
            </a:br>
            <a:r>
              <a:rPr lang="fr-FR" sz="2000" b="1" dirty="0">
                <a:latin typeface="Times New Roman" pitchFamily="18" charset="0"/>
                <a:cs typeface="Times New Roman" pitchFamily="18" charset="0"/>
              </a:rPr>
              <a:t>¿</a:t>
            </a:r>
            <a:r>
              <a:rPr lang="fr-FR" sz="2000" b="1" dirty="0" err="1">
                <a:latin typeface="Times New Roman" pitchFamily="18" charset="0"/>
                <a:cs typeface="Times New Roman" pitchFamily="18" charset="0"/>
              </a:rPr>
              <a:t>Qué</a:t>
            </a:r>
            <a:r>
              <a:rPr lang="fr-FR" sz="2000" b="1" dirty="0">
                <a:latin typeface="Times New Roman" pitchFamily="18" charset="0"/>
                <a:cs typeface="Times New Roman" pitchFamily="18" charset="0"/>
              </a:rPr>
              <a:t> </a:t>
            </a:r>
            <a:r>
              <a:rPr lang="fr-FR" sz="2000" b="1" dirty="0" err="1">
                <a:latin typeface="Times New Roman" pitchFamily="18" charset="0"/>
                <a:cs typeface="Times New Roman" pitchFamily="18" charset="0"/>
              </a:rPr>
              <a:t>deporte</a:t>
            </a:r>
            <a:r>
              <a:rPr lang="fr-FR" sz="2000" b="1" dirty="0">
                <a:latin typeface="Times New Roman" pitchFamily="18" charset="0"/>
                <a:cs typeface="Times New Roman" pitchFamily="18" charset="0"/>
              </a:rPr>
              <a:t> es?</a:t>
            </a:r>
            <a:endParaRPr lang="fr-FR" sz="2000" dirty="0">
              <a:latin typeface="Times New Roman" pitchFamily="18" charset="0"/>
              <a:cs typeface="Times New Roman" pitchFamily="18" charset="0"/>
            </a:endParaRPr>
          </a:p>
        </p:txBody>
      </p:sp>
      <p:sp>
        <p:nvSpPr>
          <p:cNvPr id="6" name="TextBox 5"/>
          <p:cNvSpPr txBox="1"/>
          <p:nvPr/>
        </p:nvSpPr>
        <p:spPr>
          <a:xfrm>
            <a:off x="8532440" y="25460"/>
            <a:ext cx="792088" cy="523220"/>
          </a:xfrm>
          <a:prstGeom prst="rect">
            <a:avLst/>
          </a:prstGeom>
          <a:noFill/>
        </p:spPr>
        <p:txBody>
          <a:bodyPr wrap="square" rtlCol="0">
            <a:spAutoFit/>
          </a:bodyPr>
          <a:lstStyle/>
          <a:p>
            <a:r>
              <a:rPr lang="en-GB" sz="2800" dirty="0" smtClean="0">
                <a:latin typeface="Times New Roman" pitchFamily="18" charset="0"/>
                <a:cs typeface="Times New Roman" pitchFamily="18" charset="0"/>
              </a:rPr>
              <a:t>/5</a:t>
            </a: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7891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819"/>
          <a:stretch/>
        </p:blipFill>
        <p:spPr bwMode="auto">
          <a:xfrm>
            <a:off x="628650" y="942336"/>
            <a:ext cx="7886700" cy="570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116632"/>
            <a:ext cx="5544616" cy="830997"/>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3  Activities for the week</a:t>
            </a:r>
            <a:br>
              <a:rPr lang="en-GB" sz="2800" b="1"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Information </a:t>
            </a:r>
            <a:r>
              <a:rPr lang="fr-FR" sz="2000" b="1" dirty="0" err="1" smtClean="0">
                <a:latin typeface="Times New Roman" pitchFamily="18" charset="0"/>
                <a:cs typeface="Times New Roman" pitchFamily="18" charset="0"/>
              </a:rPr>
              <a:t>sheet</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206224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44981" cy="635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532440" y="25460"/>
            <a:ext cx="792088" cy="523220"/>
          </a:xfrm>
          <a:prstGeom prst="rect">
            <a:avLst/>
          </a:prstGeom>
          <a:noFill/>
        </p:spPr>
        <p:txBody>
          <a:bodyPr wrap="square" rtlCol="0">
            <a:spAutoFit/>
          </a:bodyPr>
          <a:lstStyle/>
          <a:p>
            <a:r>
              <a:rPr lang="en-GB" sz="2800" dirty="0" smtClean="0">
                <a:latin typeface="Times New Roman" pitchFamily="18" charset="0"/>
                <a:cs typeface="Times New Roman" pitchFamily="18" charset="0"/>
              </a:rPr>
              <a:t>/4</a:t>
            </a: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129144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66887358"/>
              </p:ext>
            </p:extLst>
          </p:nvPr>
        </p:nvGraphicFramePr>
        <p:xfrm>
          <a:off x="323528" y="1484784"/>
          <a:ext cx="8640960" cy="5303520"/>
        </p:xfrm>
        <a:graphic>
          <a:graphicData uri="http://schemas.openxmlformats.org/drawingml/2006/table">
            <a:tbl>
              <a:tblPr firstRow="1" bandRow="1">
                <a:tableStyleId>{5940675A-B579-460E-94D1-54222C63F5DA}</a:tableStyleId>
              </a:tblPr>
              <a:tblGrid>
                <a:gridCol w="8640960"/>
              </a:tblGrid>
              <a:tr h="370840">
                <a:tc>
                  <a:txBody>
                    <a:bodyPr/>
                    <a:lstStyle/>
                    <a:p>
                      <a:r>
                        <a:rPr lang="en-GB" sz="2400" dirty="0" smtClean="0"/>
                        <a:t>1  I like playing volleyball.</a:t>
                      </a:r>
                      <a:endParaRPr lang="fr-FR" sz="2400" dirty="0"/>
                    </a:p>
                  </a:txBody>
                  <a:tcPr/>
                </a:tc>
              </a:tr>
              <a:tr h="370840">
                <a:tc>
                  <a:txBody>
                    <a:bodyPr/>
                    <a:lstStyle/>
                    <a:p>
                      <a:r>
                        <a:rPr lang="en-GB" sz="2400" b="1" dirty="0" smtClean="0"/>
                        <a:t>Me</a:t>
                      </a:r>
                      <a:r>
                        <a:rPr lang="en-GB" sz="2400" b="1" baseline="0" dirty="0" smtClean="0"/>
                        <a:t> </a:t>
                      </a:r>
                      <a:r>
                        <a:rPr lang="en-GB" sz="2400" b="1" baseline="0" dirty="0" err="1" smtClean="0"/>
                        <a:t>gusta</a:t>
                      </a:r>
                      <a:r>
                        <a:rPr lang="en-GB" sz="2400" b="1" baseline="0" dirty="0" smtClean="0"/>
                        <a:t> ____________ al </a:t>
                      </a:r>
                      <a:r>
                        <a:rPr lang="en-GB" sz="2400" b="1" baseline="0" dirty="0" err="1" smtClean="0"/>
                        <a:t>voleibol</a:t>
                      </a:r>
                      <a:r>
                        <a:rPr lang="en-GB" sz="2400" b="1" baseline="0" dirty="0" smtClean="0"/>
                        <a:t>.</a:t>
                      </a:r>
                      <a:endParaRPr lang="fr-FR" sz="2400" b="1" dirty="0"/>
                    </a:p>
                  </a:txBody>
                  <a:tcPr/>
                </a:tc>
              </a:tr>
              <a:tr h="370840">
                <a:tc>
                  <a:txBody>
                    <a:bodyPr/>
                    <a:lstStyle/>
                    <a:p>
                      <a:r>
                        <a:rPr lang="en-GB" sz="2400" dirty="0" smtClean="0"/>
                        <a:t>2  Basketball is a team sport.</a:t>
                      </a:r>
                      <a:endParaRPr lang="fr-FR" sz="2400" dirty="0"/>
                    </a:p>
                  </a:txBody>
                  <a:tcPr/>
                </a:tc>
              </a:tr>
              <a:tr h="370840">
                <a:tc>
                  <a:txBody>
                    <a:bodyPr/>
                    <a:lstStyle/>
                    <a:p>
                      <a:r>
                        <a:rPr lang="en-GB" sz="2400" b="1" dirty="0" smtClean="0"/>
                        <a:t>El ___________________ </a:t>
                      </a:r>
                      <a:r>
                        <a:rPr lang="en-GB" sz="2400" b="1" dirty="0" err="1" smtClean="0"/>
                        <a:t>es</a:t>
                      </a:r>
                      <a:r>
                        <a:rPr lang="en-GB" sz="2400" b="1" dirty="0" smtClean="0"/>
                        <a:t> un</a:t>
                      </a:r>
                      <a:r>
                        <a:rPr lang="en-GB" sz="2400" b="1" baseline="0" dirty="0" smtClean="0"/>
                        <a:t> </a:t>
                      </a:r>
                      <a:r>
                        <a:rPr lang="en-GB" sz="2400" b="1" baseline="0" dirty="0" err="1" smtClean="0"/>
                        <a:t>deporte</a:t>
                      </a:r>
                      <a:r>
                        <a:rPr lang="en-GB" sz="2400" b="1" baseline="0" dirty="0" smtClean="0"/>
                        <a:t> ___ _____________.</a:t>
                      </a:r>
                      <a:endParaRPr lang="fr-FR" sz="2400" b="1" dirty="0"/>
                    </a:p>
                  </a:txBody>
                  <a:tcPr/>
                </a:tc>
              </a:tr>
              <a:tr h="370840">
                <a:tc>
                  <a:txBody>
                    <a:bodyPr/>
                    <a:lstStyle/>
                    <a:p>
                      <a:r>
                        <a:rPr lang="en-GB" sz="2400" dirty="0" smtClean="0"/>
                        <a:t>3  I love</a:t>
                      </a:r>
                      <a:r>
                        <a:rPr lang="en-GB" sz="2400" baseline="0" dirty="0" smtClean="0"/>
                        <a:t> water sports.</a:t>
                      </a:r>
                      <a:endParaRPr lang="fr-FR" sz="2400" dirty="0"/>
                    </a:p>
                  </a:txBody>
                  <a:tcPr/>
                </a:tc>
              </a:tr>
              <a:tr h="370840">
                <a:tc>
                  <a:txBody>
                    <a:bodyPr/>
                    <a:lstStyle/>
                    <a:p>
                      <a:r>
                        <a:rPr lang="en-GB" sz="2400" b="1" dirty="0" smtClean="0"/>
                        <a:t>Me _______________ los </a:t>
                      </a:r>
                      <a:r>
                        <a:rPr lang="en-GB" sz="2400" b="1" dirty="0" err="1" smtClean="0"/>
                        <a:t>deportes</a:t>
                      </a:r>
                      <a:r>
                        <a:rPr lang="en-GB" sz="2400" b="1" dirty="0" smtClean="0"/>
                        <a:t> ___________________.</a:t>
                      </a:r>
                      <a:endParaRPr lang="fr-FR" sz="2400" b="1" dirty="0"/>
                    </a:p>
                  </a:txBody>
                  <a:tcPr/>
                </a:tc>
              </a:tr>
              <a:tr h="370840">
                <a:tc>
                  <a:txBody>
                    <a:bodyPr/>
                    <a:lstStyle/>
                    <a:p>
                      <a:r>
                        <a:rPr lang="en-GB" sz="2400" dirty="0" smtClean="0"/>
                        <a:t>4  I like swimming a lot but I don’t often go the pool because it’s expensive.</a:t>
                      </a:r>
                      <a:endParaRPr lang="fr-FR" sz="2400" dirty="0"/>
                    </a:p>
                  </a:txBody>
                  <a:tcPr/>
                </a:tc>
              </a:tr>
              <a:tr h="370840">
                <a:tc>
                  <a:txBody>
                    <a:bodyPr/>
                    <a:lstStyle/>
                    <a:p>
                      <a:r>
                        <a:rPr lang="en-GB" sz="2400" b="1" dirty="0" smtClean="0"/>
                        <a:t>____ ______________ mucho _____________ </a:t>
                      </a:r>
                      <a:r>
                        <a:rPr lang="en-GB" sz="2400" b="1" dirty="0" err="1" smtClean="0"/>
                        <a:t>pero</a:t>
                      </a:r>
                      <a:r>
                        <a:rPr lang="en-GB" sz="2400" b="1" dirty="0" smtClean="0"/>
                        <a:t> ___ _________</a:t>
                      </a:r>
                      <a:r>
                        <a:rPr lang="en-GB" sz="2400" b="1" baseline="0" dirty="0" smtClean="0"/>
                        <a:t> a menudo a la </a:t>
                      </a:r>
                      <a:r>
                        <a:rPr lang="en-GB" sz="2400" b="1" baseline="0" dirty="0" err="1" smtClean="0"/>
                        <a:t>piscina</a:t>
                      </a:r>
                      <a:r>
                        <a:rPr lang="en-GB" sz="2400" b="1" baseline="0" dirty="0" smtClean="0"/>
                        <a:t> _____________ </a:t>
                      </a:r>
                      <a:r>
                        <a:rPr lang="en-GB" sz="2400" b="1" baseline="0" dirty="0" err="1" smtClean="0"/>
                        <a:t>es</a:t>
                      </a:r>
                      <a:r>
                        <a:rPr lang="en-GB" sz="2400" b="1" baseline="0" dirty="0" smtClean="0"/>
                        <a:t> ____________.</a:t>
                      </a:r>
                      <a:endParaRPr lang="fr-FR" sz="2400" b="1" dirty="0"/>
                    </a:p>
                  </a:txBody>
                  <a:tcPr/>
                </a:tc>
              </a:tr>
              <a:tr h="370840">
                <a:tc>
                  <a:txBody>
                    <a:bodyPr/>
                    <a:lstStyle/>
                    <a:p>
                      <a:r>
                        <a:rPr lang="en-GB" sz="2400" b="0" dirty="0" smtClean="0"/>
                        <a:t>5  My mum likes cycling because it’s fun.</a:t>
                      </a:r>
                      <a:endParaRPr lang="fr-FR" sz="2400" b="0" dirty="0"/>
                    </a:p>
                  </a:txBody>
                  <a:tcPr/>
                </a:tc>
              </a:tr>
              <a:tr h="370840">
                <a:tc>
                  <a:txBody>
                    <a:bodyPr/>
                    <a:lstStyle/>
                    <a:p>
                      <a:r>
                        <a:rPr lang="en-GB" sz="2400" b="1" dirty="0" smtClean="0"/>
                        <a:t>A ____ ___________ ___ </a:t>
                      </a:r>
                      <a:r>
                        <a:rPr lang="en-GB" sz="2400" b="1" dirty="0" err="1" smtClean="0"/>
                        <a:t>gusta</a:t>
                      </a:r>
                      <a:r>
                        <a:rPr lang="en-GB" sz="2400" b="1" dirty="0" smtClean="0"/>
                        <a:t> el </a:t>
                      </a:r>
                      <a:r>
                        <a:rPr lang="en-GB" sz="2400" b="1" dirty="0" err="1" smtClean="0"/>
                        <a:t>ciclismo</a:t>
                      </a:r>
                      <a:r>
                        <a:rPr lang="en-GB" sz="2400" b="1" dirty="0" smtClean="0"/>
                        <a:t> </a:t>
                      </a:r>
                      <a:r>
                        <a:rPr lang="en-GB" sz="2400" b="1" dirty="0" err="1" smtClean="0"/>
                        <a:t>porque</a:t>
                      </a:r>
                      <a:r>
                        <a:rPr lang="en-GB" sz="2400" b="1" dirty="0" smtClean="0"/>
                        <a:t> ___ __________.</a:t>
                      </a:r>
                      <a:endParaRPr lang="fr-FR" sz="2400" b="1" dirty="0"/>
                    </a:p>
                  </a:txBody>
                  <a:tcPr/>
                </a:tc>
              </a:tr>
            </a:tbl>
          </a:graphicData>
        </a:graphic>
      </p:graphicFrame>
      <p:sp>
        <p:nvSpPr>
          <p:cNvPr id="21" name="TextBox 20"/>
          <p:cNvSpPr txBox="1"/>
          <p:nvPr/>
        </p:nvSpPr>
        <p:spPr>
          <a:xfrm>
            <a:off x="230370" y="188640"/>
            <a:ext cx="7992888" cy="461665"/>
          </a:xfrm>
          <a:prstGeom prst="rect">
            <a:avLst/>
          </a:prstGeom>
          <a:noFill/>
        </p:spPr>
        <p:txBody>
          <a:bodyPr wrap="square" rtlCol="0">
            <a:spAutoFit/>
          </a:bodyPr>
          <a:lstStyle/>
          <a:p>
            <a:r>
              <a:rPr lang="en-GB" sz="2400" dirty="0" smtClean="0"/>
              <a:t>NAME: ___________________________________________</a:t>
            </a:r>
            <a:endParaRPr lang="fr-FR" sz="2400" dirty="0"/>
          </a:p>
        </p:txBody>
      </p:sp>
      <p:sp>
        <p:nvSpPr>
          <p:cNvPr id="23" name="TextBox 22"/>
          <p:cNvSpPr txBox="1"/>
          <p:nvPr/>
        </p:nvSpPr>
        <p:spPr>
          <a:xfrm>
            <a:off x="230370" y="650305"/>
            <a:ext cx="8734118" cy="830997"/>
          </a:xfrm>
          <a:prstGeom prst="rect">
            <a:avLst/>
          </a:prstGeom>
          <a:noFill/>
        </p:spPr>
        <p:txBody>
          <a:bodyPr wrap="square" rtlCol="0">
            <a:spAutoFit/>
          </a:bodyPr>
          <a:lstStyle/>
          <a:p>
            <a:r>
              <a:rPr lang="en-GB" sz="2400" dirty="0" smtClean="0"/>
              <a:t>Fill in the missing words to translate into Spanish the following phrases:</a:t>
            </a:r>
            <a:endParaRPr lang="fr-FR" sz="2400" dirty="0"/>
          </a:p>
        </p:txBody>
      </p:sp>
    </p:spTree>
    <p:extLst>
      <p:ext uri="{BB962C8B-B14F-4D97-AF65-F5344CB8AC3E}">
        <p14:creationId xmlns:p14="http://schemas.microsoft.com/office/powerpoint/2010/main" val="183893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3922630"/>
              </p:ext>
            </p:extLst>
          </p:nvPr>
        </p:nvGraphicFramePr>
        <p:xfrm>
          <a:off x="323528" y="332656"/>
          <a:ext cx="8640960" cy="5545691"/>
        </p:xfrm>
        <a:graphic>
          <a:graphicData uri="http://schemas.openxmlformats.org/drawingml/2006/table">
            <a:tbl>
              <a:tblPr firstRow="1" bandRow="1">
                <a:tableStyleId>{5940675A-B579-460E-94D1-54222C63F5DA}</a:tableStyleId>
              </a:tblPr>
              <a:tblGrid>
                <a:gridCol w="8640960"/>
              </a:tblGrid>
              <a:tr h="477984">
                <a:tc>
                  <a:txBody>
                    <a:bodyPr/>
                    <a:lstStyle/>
                    <a:p>
                      <a:r>
                        <a:rPr lang="en-GB" sz="2400" dirty="0" smtClean="0"/>
                        <a:t>6  I prefer football because it’s more exciting.</a:t>
                      </a:r>
                      <a:endParaRPr lang="fr-FR" sz="2400" dirty="0"/>
                    </a:p>
                  </a:txBody>
                  <a:tcPr/>
                </a:tc>
              </a:tr>
              <a:tr h="477984">
                <a:tc>
                  <a:txBody>
                    <a:bodyPr/>
                    <a:lstStyle/>
                    <a:p>
                      <a:r>
                        <a:rPr lang="en-GB" sz="2400" b="1" dirty="0" smtClean="0"/>
                        <a:t>____________ el _____________ </a:t>
                      </a:r>
                      <a:r>
                        <a:rPr lang="en-GB" sz="2400" b="1" dirty="0" err="1" smtClean="0"/>
                        <a:t>porque</a:t>
                      </a:r>
                      <a:r>
                        <a:rPr lang="en-GB" sz="2400" b="1" dirty="0" smtClean="0"/>
                        <a:t> ___  _____   __________.</a:t>
                      </a:r>
                      <a:endParaRPr lang="fr-FR" sz="2400" b="1" dirty="0"/>
                    </a:p>
                  </a:txBody>
                  <a:tcPr/>
                </a:tc>
              </a:tr>
              <a:tr h="477984">
                <a:tc>
                  <a:txBody>
                    <a:bodyPr/>
                    <a:lstStyle/>
                    <a:p>
                      <a:r>
                        <a:rPr lang="en-GB" sz="2400" dirty="0" smtClean="0"/>
                        <a:t>7  Skiing is a winter sport.</a:t>
                      </a:r>
                      <a:endParaRPr lang="fr-FR" sz="2400" dirty="0"/>
                    </a:p>
                  </a:txBody>
                  <a:tcPr/>
                </a:tc>
              </a:tr>
              <a:tr h="477984">
                <a:tc>
                  <a:txBody>
                    <a:bodyPr/>
                    <a:lstStyle/>
                    <a:p>
                      <a:r>
                        <a:rPr lang="en-GB" sz="2400" b="1" dirty="0" smtClean="0"/>
                        <a:t>El ___________________ </a:t>
                      </a:r>
                      <a:r>
                        <a:rPr lang="en-GB" sz="2400" b="1" dirty="0" err="1" smtClean="0"/>
                        <a:t>es</a:t>
                      </a:r>
                      <a:r>
                        <a:rPr lang="en-GB" sz="2400" b="1" dirty="0" smtClean="0"/>
                        <a:t> un</a:t>
                      </a:r>
                      <a:r>
                        <a:rPr lang="en-GB" sz="2400" b="1" baseline="0" dirty="0" smtClean="0"/>
                        <a:t> </a:t>
                      </a:r>
                      <a:r>
                        <a:rPr lang="en-GB" sz="2400" b="1" baseline="0" dirty="0" err="1" smtClean="0"/>
                        <a:t>deporte</a:t>
                      </a:r>
                      <a:r>
                        <a:rPr lang="en-GB" sz="2400" b="1" baseline="0" dirty="0" smtClean="0"/>
                        <a:t> ___ _____________.</a:t>
                      </a:r>
                      <a:endParaRPr lang="fr-FR" sz="2400" b="1" dirty="0"/>
                    </a:p>
                  </a:txBody>
                  <a:tcPr/>
                </a:tc>
              </a:tr>
              <a:tr h="477984">
                <a:tc>
                  <a:txBody>
                    <a:bodyPr/>
                    <a:lstStyle/>
                    <a:p>
                      <a:r>
                        <a:rPr lang="en-GB" sz="2400" dirty="0" smtClean="0"/>
                        <a:t>8  Tennis is less fun than basketball.</a:t>
                      </a:r>
                      <a:endParaRPr lang="fr-FR" sz="2400" dirty="0"/>
                    </a:p>
                  </a:txBody>
                  <a:tcPr/>
                </a:tc>
              </a:tr>
              <a:tr h="477984">
                <a:tc>
                  <a:txBody>
                    <a:bodyPr/>
                    <a:lstStyle/>
                    <a:p>
                      <a:r>
                        <a:rPr lang="en-GB" sz="2400" b="1" dirty="0" smtClean="0"/>
                        <a:t>El </a:t>
                      </a:r>
                      <a:r>
                        <a:rPr lang="en-GB" sz="2400" b="1" dirty="0" err="1" smtClean="0"/>
                        <a:t>tenis</a:t>
                      </a:r>
                      <a:r>
                        <a:rPr lang="en-GB" sz="2400" b="1" dirty="0" smtClean="0"/>
                        <a:t> ____ _________ </a:t>
                      </a:r>
                      <a:r>
                        <a:rPr lang="en-GB" sz="2400" b="1" dirty="0" err="1" smtClean="0"/>
                        <a:t>divertido</a:t>
                      </a:r>
                      <a:r>
                        <a:rPr lang="en-GB" sz="2400" b="1" baseline="0" dirty="0" smtClean="0"/>
                        <a:t> ________  _____  </a:t>
                      </a:r>
                      <a:r>
                        <a:rPr lang="en-GB" sz="2400" b="1" baseline="0" dirty="0" err="1" smtClean="0"/>
                        <a:t>baloncesto</a:t>
                      </a:r>
                      <a:r>
                        <a:rPr lang="en-GB" sz="2400" b="1" baseline="0" dirty="0" smtClean="0"/>
                        <a:t>.</a:t>
                      </a:r>
                      <a:endParaRPr lang="fr-FR" sz="2400" b="1" dirty="0"/>
                    </a:p>
                  </a:txBody>
                  <a:tcPr/>
                </a:tc>
              </a:tr>
              <a:tr h="516472">
                <a:tc>
                  <a:txBody>
                    <a:bodyPr/>
                    <a:lstStyle/>
                    <a:p>
                      <a:r>
                        <a:rPr lang="en-GB" sz="2400" dirty="0" smtClean="0"/>
                        <a:t>9  I don’t like rowing but I like sailing.</a:t>
                      </a:r>
                      <a:endParaRPr lang="fr-FR" sz="2400" dirty="0"/>
                    </a:p>
                  </a:txBody>
                  <a:tcPr/>
                </a:tc>
              </a:tr>
              <a:tr h="860371">
                <a:tc>
                  <a:txBody>
                    <a:bodyPr/>
                    <a:lstStyle/>
                    <a:p>
                      <a:r>
                        <a:rPr lang="en-GB" sz="2400" b="1" dirty="0" smtClean="0"/>
                        <a:t>No _______  _____________ el _________ </a:t>
                      </a:r>
                      <a:r>
                        <a:rPr lang="en-GB" sz="2400" b="1" dirty="0" err="1" smtClean="0"/>
                        <a:t>pero</a:t>
                      </a:r>
                      <a:r>
                        <a:rPr lang="en-GB" sz="2400" b="1" dirty="0" smtClean="0"/>
                        <a:t> me </a:t>
                      </a:r>
                      <a:r>
                        <a:rPr lang="en-GB" sz="2400" b="1" dirty="0" err="1" smtClean="0"/>
                        <a:t>gusta</a:t>
                      </a:r>
                      <a:r>
                        <a:rPr lang="en-GB" sz="2400" b="1" dirty="0" smtClean="0"/>
                        <a:t> ____ ___________.</a:t>
                      </a:r>
                      <a:endParaRPr lang="fr-FR" sz="2400" b="1" dirty="0"/>
                    </a:p>
                  </a:txBody>
                  <a:tcPr/>
                </a:tc>
              </a:tr>
              <a:tr h="477984">
                <a:tc>
                  <a:txBody>
                    <a:bodyPr/>
                    <a:lstStyle/>
                    <a:p>
                      <a:r>
                        <a:rPr lang="en-GB" sz="2400" b="0" dirty="0" smtClean="0"/>
                        <a:t>10  My dog likes playing football in the park.</a:t>
                      </a:r>
                      <a:endParaRPr lang="fr-FR" sz="2400" b="0" dirty="0"/>
                    </a:p>
                  </a:txBody>
                  <a:tcPr/>
                </a:tc>
              </a:tr>
              <a:tr h="477984">
                <a:tc>
                  <a:txBody>
                    <a:bodyPr/>
                    <a:lstStyle/>
                    <a:p>
                      <a:r>
                        <a:rPr lang="en-GB" sz="2400" b="1" dirty="0" smtClean="0"/>
                        <a:t>____ mi ___________ ___ </a:t>
                      </a:r>
                      <a:r>
                        <a:rPr lang="en-GB" sz="2400" b="1" dirty="0" err="1" smtClean="0"/>
                        <a:t>gusta</a:t>
                      </a:r>
                      <a:r>
                        <a:rPr lang="en-GB" sz="2400" b="1" dirty="0" smtClean="0"/>
                        <a:t> __________ _____ </a:t>
                      </a:r>
                      <a:r>
                        <a:rPr lang="en-GB" sz="2400" b="1" dirty="0" err="1" smtClean="0"/>
                        <a:t>fútbol</a:t>
                      </a:r>
                      <a:r>
                        <a:rPr lang="en-GB" sz="2400" b="1" baseline="0" dirty="0" smtClean="0"/>
                        <a:t> ___ el </a:t>
                      </a:r>
                      <a:r>
                        <a:rPr lang="en-GB" sz="2400" b="1" baseline="0" dirty="0" err="1" smtClean="0"/>
                        <a:t>parque</a:t>
                      </a:r>
                      <a:r>
                        <a:rPr lang="en-GB" sz="2400" b="1" baseline="0" dirty="0" smtClean="0"/>
                        <a:t>.</a:t>
                      </a:r>
                      <a:endParaRPr lang="fr-FR" sz="2400" b="1" dirty="0"/>
                    </a:p>
                  </a:txBody>
                  <a:tcPr/>
                </a:tc>
              </a:tr>
            </a:tbl>
          </a:graphicData>
        </a:graphic>
      </p:graphicFrame>
    </p:spTree>
    <p:extLst>
      <p:ext uri="{BB962C8B-B14F-4D97-AF65-F5344CB8AC3E}">
        <p14:creationId xmlns:p14="http://schemas.microsoft.com/office/powerpoint/2010/main" val="940507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379</Words>
  <Application>Microsoft Office PowerPoint</Application>
  <PresentationFormat>On-screen Show (4:3)</PresentationFormat>
  <Paragraphs>67</Paragraphs>
  <Slides>9</Slides>
  <Notes>8</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Los Juegos Olímpicos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Juegos Olímpicos</dc:title>
  <dc:creator>Mark Dawes</dc:creator>
  <cp:lastModifiedBy>Mark Dawes</cp:lastModifiedBy>
  <cp:revision>7</cp:revision>
  <dcterms:created xsi:type="dcterms:W3CDTF">2012-04-11T10:53:05Z</dcterms:created>
  <dcterms:modified xsi:type="dcterms:W3CDTF">2012-04-11T13:35:08Z</dcterms:modified>
</cp:coreProperties>
</file>