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2" r:id="rId9"/>
    <p:sldId id="269" r:id="rId10"/>
    <p:sldId id="260" r:id="rId11"/>
    <p:sldId id="261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43" autoAdjust="0"/>
  </p:normalViewPr>
  <p:slideViewPr>
    <p:cSldViewPr>
      <p:cViewPr>
        <p:scale>
          <a:sx n="45" d="100"/>
          <a:sy n="45" d="100"/>
        </p:scale>
        <p:origin x="-3534" y="-13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7FA5E-DEA3-462E-9818-F4361FCFCA8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5111-6416-4046-9FF3-C7E542C79D3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23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C5831-580E-4821-94FA-FD59E96E792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5111-6416-4046-9FF3-C7E542C79D3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01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 smtClean="0"/>
              <a:t>The conditions or ‘targets’ can be many and varied.  It ALMOST doesn’t matter as the point of putting a condition there is to cause students to think their sentences through carefully as they build them.  It makes them much more aware of what they’re saying.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After a week of lessons focusing on imperfect/present</a:t>
            </a:r>
            <a:r>
              <a:rPr lang="en-GB" baseline="0" dirty="0" smtClean="0"/>
              <a:t> comparisons based on the ancient and modern </a:t>
            </a:r>
            <a:r>
              <a:rPr lang="en-GB" baseline="0" dirty="0" err="1" smtClean="0"/>
              <a:t>olympics</a:t>
            </a:r>
            <a:r>
              <a:rPr lang="en-GB" baseline="0" dirty="0" smtClean="0"/>
              <a:t>, this sequence of lessons is going to focus on questions, use of </a:t>
            </a:r>
            <a:r>
              <a:rPr lang="en-GB" baseline="0" dirty="0" err="1" smtClean="0"/>
              <a:t>gustar</a:t>
            </a:r>
            <a:r>
              <a:rPr lang="en-GB" baseline="0" dirty="0" smtClean="0"/>
              <a:t> with 3</a:t>
            </a:r>
            <a:r>
              <a:rPr lang="en-GB" baseline="30000" dirty="0" smtClean="0"/>
              <a:t>rd</a:t>
            </a:r>
            <a:r>
              <a:rPr lang="en-GB" baseline="0" dirty="0" smtClean="0"/>
              <a:t> person singular, practising dictionary skills, memory and sentence-building skills, all based on sport.</a:t>
            </a:r>
            <a:endParaRPr lang="en-US" dirty="0" smtClean="0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610098D-F3C9-4EA2-AF94-F31B1A63CFD1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Home or away?</a:t>
            </a:r>
          </a:p>
          <a:p>
            <a:r>
              <a:rPr lang="en-GB" dirty="0" smtClean="0"/>
              <a:t>Home questions are easier – away questions more challenging.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7D0F-8B39-473C-83B0-5C1D532B26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8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r>
              <a:rPr lang="en-GB" baseline="0" dirty="0" smtClean="0"/>
              <a:t> slide for the scoring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7D0F-8B39-473C-83B0-5C1D532B26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453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Reminder of the rule re sports &amp; correct</a:t>
            </a:r>
            <a:r>
              <a:rPr lang="en-GB" baseline="0" dirty="0" smtClean="0"/>
              <a:t> verbs.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7D0F-8B39-473C-83B0-5C1D532B26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3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Hay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nombrar</a:t>
            </a:r>
            <a:r>
              <a:rPr lang="en-GB" dirty="0" smtClean="0"/>
              <a:t> 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deporte</a:t>
            </a:r>
            <a:r>
              <a:rPr lang="en-GB" baseline="0" dirty="0" smtClean="0"/>
              <a:t> (1 or 2 </a:t>
            </a:r>
            <a:r>
              <a:rPr lang="en-GB" baseline="0" dirty="0" err="1" smtClean="0"/>
              <a:t>puntos</a:t>
            </a:r>
            <a:r>
              <a:rPr lang="en-GB" baseline="0" dirty="0" smtClean="0"/>
              <a:t>) – 1 x </a:t>
            </a:r>
            <a:r>
              <a:rPr lang="en-GB" baseline="0" dirty="0" err="1" smtClean="0"/>
              <a:t>punto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sustantivo</a:t>
            </a:r>
            <a:r>
              <a:rPr lang="en-GB" baseline="0" dirty="0" smtClean="0"/>
              <a:t>, 2 x </a:t>
            </a:r>
            <a:r>
              <a:rPr lang="en-GB" baseline="0" dirty="0" err="1" smtClean="0"/>
              <a:t>puntos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el </a:t>
            </a:r>
            <a:r>
              <a:rPr lang="en-GB" baseline="0" dirty="0" err="1" smtClean="0"/>
              <a:t>verbo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correcto</a:t>
            </a:r>
            <a:r>
              <a:rPr lang="en-GB" baseline="0" dirty="0" smtClean="0"/>
              <a:t> y el </a:t>
            </a:r>
            <a:r>
              <a:rPr lang="en-GB" baseline="0" dirty="0" err="1" smtClean="0"/>
              <a:t>sustantivo</a:t>
            </a:r>
            <a:r>
              <a:rPr lang="en-GB" baseline="0" dirty="0" smtClean="0"/>
              <a:t>,  y </a:t>
            </a:r>
            <a:r>
              <a:rPr lang="en-GB" baseline="0" dirty="0" err="1" smtClean="0"/>
              <a:t>para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ganar</a:t>
            </a:r>
            <a:r>
              <a:rPr lang="en-GB" baseline="0" dirty="0" smtClean="0"/>
              <a:t> 2 </a:t>
            </a:r>
            <a:r>
              <a:rPr lang="en-GB" baseline="0" dirty="0" err="1" smtClean="0"/>
              <a:t>puntos</a:t>
            </a:r>
            <a:r>
              <a:rPr lang="en-GB" baseline="0" dirty="0" smtClean="0"/>
              <a:t> extra hay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nombrar</a:t>
            </a:r>
            <a:r>
              <a:rPr lang="en-GB" baseline="0" dirty="0" smtClean="0"/>
              <a:t> al </a:t>
            </a:r>
            <a:r>
              <a:rPr lang="en-GB" baseline="0" dirty="0" err="1" smtClean="0"/>
              <a:t>deportista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36 points available in total.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7D0F-8B39-473C-83B0-5C1D532B26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1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Opportunity to win more points for team by naming each sportsperson</a:t>
            </a:r>
            <a:r>
              <a:rPr lang="en-GB" baseline="0" dirty="0" smtClean="0"/>
              <a:t> left to right.</a:t>
            </a:r>
          </a:p>
          <a:p>
            <a:r>
              <a:rPr lang="en-GB" baseline="0" dirty="0" smtClean="0"/>
              <a:t>9 x points available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67D0F-8B39-473C-83B0-5C1D532B26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6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Teacher to use the slide to model and elicit language – stress</a:t>
            </a:r>
            <a:r>
              <a:rPr lang="en-GB" baseline="0" dirty="0" smtClean="0"/>
              <a:t> ‘le’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5111-6416-4046-9FF3-C7E542C79D3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73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Extend the use of</a:t>
            </a:r>
            <a:r>
              <a:rPr lang="en-GB" baseline="0" dirty="0" smtClean="0"/>
              <a:t> ‘le’ to family members.  This and the next slide to be printed as one worksheet.  Students to be challenged to get a Gold, Silver or Bronze medal in their groups or pairs.  Score each sentence with 3,2,1</a:t>
            </a:r>
          </a:p>
          <a:p>
            <a:r>
              <a:rPr lang="en-GB" baseline="0" dirty="0" smtClean="0"/>
              <a:t>3 = no mistakes, 2 = 1 or 2 errors, 1 = 3+ errors.</a:t>
            </a:r>
            <a:br>
              <a:rPr lang="en-GB" baseline="0" dirty="0" smtClean="0"/>
            </a:br>
            <a:r>
              <a:rPr lang="en-GB" baseline="0" dirty="0" smtClean="0"/>
              <a:t>Everything wrong is an error including accents!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Gold medal = 12 – 15 points</a:t>
            </a:r>
            <a:br>
              <a:rPr lang="en-GB" baseline="0" dirty="0" smtClean="0"/>
            </a:br>
            <a:r>
              <a:rPr lang="en-GB" baseline="0" dirty="0" smtClean="0"/>
              <a:t>Silver = 8 – 11 points</a:t>
            </a:r>
            <a:br>
              <a:rPr lang="en-GB" baseline="0" dirty="0" smtClean="0"/>
            </a:br>
            <a:r>
              <a:rPr lang="en-GB" baseline="0" dirty="0" smtClean="0"/>
              <a:t>Bronze = 4 – 7 points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6E5111-6416-4046-9FF3-C7E542C79D3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06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70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8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04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9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9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39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16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38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48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23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519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E5A4A-EB42-4CB2-9E3B-8D37296A6249}" type="datetimeFigureOut">
              <a:rPr lang="fr-FR" smtClean="0"/>
              <a:t>10/04/2012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E47E-A9AB-4CF0-98B6-97416DB7C16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7/Olympic_flag.sv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6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n:Olympic flag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83675" cy="605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55637" y="40466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6600" b="1" dirty="0" smtClean="0"/>
              <a:t>Los </a:t>
            </a:r>
            <a:r>
              <a:rPr lang="en-GB" sz="6600" b="1" dirty="0" err="1" smtClean="0"/>
              <a:t>Juegos</a:t>
            </a:r>
            <a:r>
              <a:rPr lang="en-GB" sz="6600" b="1" dirty="0" smtClean="0"/>
              <a:t> </a:t>
            </a:r>
            <a:r>
              <a:rPr lang="en-GB" sz="6600" b="1" dirty="0" err="1" smtClean="0"/>
              <a:t>Olímpicos</a:t>
            </a:r>
            <a:endParaRPr lang="en-GB" sz="6600" b="1" dirty="0" smtClean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9432" y="4725144"/>
            <a:ext cx="6976864" cy="194421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dirty="0" smtClean="0">
                <a:solidFill>
                  <a:srgbClr val="0070C0"/>
                </a:solidFill>
              </a:rPr>
              <a:t>Hoy </a:t>
            </a:r>
            <a:r>
              <a:rPr lang="en-GB" dirty="0" err="1" smtClean="0">
                <a:solidFill>
                  <a:srgbClr val="0070C0"/>
                </a:solidFill>
              </a:rPr>
              <a:t>vamos</a:t>
            </a:r>
            <a:r>
              <a:rPr lang="en-GB" dirty="0" smtClean="0">
                <a:solidFill>
                  <a:srgbClr val="0070C0"/>
                </a:solidFill>
              </a:rPr>
              <a:t> a:</a:t>
            </a:r>
            <a:endParaRPr lang="en-GB" dirty="0">
              <a:solidFill>
                <a:srgbClr val="0070C0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fr-FR" dirty="0" err="1">
                <a:solidFill>
                  <a:srgbClr val="0070C0"/>
                </a:solidFill>
              </a:rPr>
              <a:t>r</a:t>
            </a:r>
            <a:r>
              <a:rPr lang="fr-FR" dirty="0" err="1" smtClean="0">
                <a:solidFill>
                  <a:srgbClr val="0070C0"/>
                </a:solidFill>
              </a:rPr>
              <a:t>epasar</a:t>
            </a:r>
            <a:r>
              <a:rPr lang="fr-FR" dirty="0" smtClean="0">
                <a:solidFill>
                  <a:srgbClr val="0070C0"/>
                </a:solidFill>
              </a:rPr>
              <a:t> los </a:t>
            </a:r>
            <a:r>
              <a:rPr lang="fr-FR" dirty="0" err="1" smtClean="0">
                <a:solidFill>
                  <a:srgbClr val="0070C0"/>
                </a:solidFill>
              </a:rPr>
              <a:t>verbos</a:t>
            </a:r>
            <a:r>
              <a:rPr lang="fr-FR" dirty="0" smtClean="0">
                <a:solidFill>
                  <a:srgbClr val="0070C0"/>
                </a:solidFill>
              </a:rPr>
              <a:t> para los </a:t>
            </a:r>
            <a:r>
              <a:rPr lang="fr-FR" dirty="0" err="1" smtClean="0">
                <a:solidFill>
                  <a:srgbClr val="0070C0"/>
                </a:solidFill>
              </a:rPr>
              <a:t>deportes</a:t>
            </a:r>
            <a:endParaRPr lang="fr-FR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fr-FR" dirty="0" err="1">
                <a:solidFill>
                  <a:srgbClr val="0070C0"/>
                </a:solidFill>
              </a:rPr>
              <a:t>u</a:t>
            </a:r>
            <a:r>
              <a:rPr lang="fr-FR" dirty="0" err="1" smtClean="0">
                <a:solidFill>
                  <a:srgbClr val="0070C0"/>
                </a:solidFill>
              </a:rPr>
              <a:t>sar</a:t>
            </a:r>
            <a:r>
              <a:rPr lang="fr-FR" dirty="0" smtClean="0">
                <a:solidFill>
                  <a:srgbClr val="0070C0"/>
                </a:solidFill>
              </a:rPr>
              <a:t> ‘</a:t>
            </a:r>
            <a:r>
              <a:rPr lang="fr-FR" dirty="0" err="1" smtClean="0">
                <a:solidFill>
                  <a:srgbClr val="0070C0"/>
                </a:solidFill>
              </a:rPr>
              <a:t>gustar</a:t>
            </a:r>
            <a:r>
              <a:rPr lang="fr-FR" dirty="0" smtClean="0">
                <a:solidFill>
                  <a:srgbClr val="0070C0"/>
                </a:solidFill>
              </a:rPr>
              <a:t>’ para </a:t>
            </a:r>
            <a:r>
              <a:rPr lang="fr-FR" dirty="0" err="1" smtClean="0">
                <a:solidFill>
                  <a:srgbClr val="0070C0"/>
                </a:solidFill>
              </a:rPr>
              <a:t>describir</a:t>
            </a:r>
            <a:r>
              <a:rPr lang="fr-FR" dirty="0" smtClean="0">
                <a:solidFill>
                  <a:srgbClr val="0070C0"/>
                </a:solidFill>
              </a:rPr>
              <a:t> las </a:t>
            </a:r>
            <a:r>
              <a:rPr lang="fr-FR" dirty="0" err="1" smtClean="0">
                <a:solidFill>
                  <a:srgbClr val="0070C0"/>
                </a:solidFill>
              </a:rPr>
              <a:t>opiniones</a:t>
            </a:r>
            <a:r>
              <a:rPr lang="fr-FR" dirty="0" smtClean="0">
                <a:solidFill>
                  <a:srgbClr val="0070C0"/>
                </a:solidFill>
              </a:rPr>
              <a:t> de </a:t>
            </a:r>
            <a:r>
              <a:rPr lang="fr-FR" dirty="0" err="1" smtClean="0">
                <a:solidFill>
                  <a:srgbClr val="0070C0"/>
                </a:solidFill>
              </a:rPr>
              <a:t>otras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personas</a:t>
            </a:r>
            <a:r>
              <a:rPr lang="fr-FR" dirty="0" smtClean="0">
                <a:solidFill>
                  <a:srgbClr val="0070C0"/>
                </a:solidFill>
              </a:rPr>
              <a:t> (</a:t>
            </a:r>
            <a:r>
              <a:rPr lang="fr-FR" dirty="0" err="1" smtClean="0">
                <a:solidFill>
                  <a:srgbClr val="0070C0"/>
                </a:solidFill>
              </a:rPr>
              <a:t>e.g</a:t>
            </a:r>
            <a:r>
              <a:rPr lang="fr-FR" dirty="0" smtClean="0">
                <a:solidFill>
                  <a:srgbClr val="0070C0"/>
                </a:solidFill>
              </a:rPr>
              <a:t>. </a:t>
            </a:r>
            <a:r>
              <a:rPr lang="fr-FR" dirty="0" err="1" smtClean="0">
                <a:solidFill>
                  <a:srgbClr val="0070C0"/>
                </a:solidFill>
              </a:rPr>
              <a:t>She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likes</a:t>
            </a:r>
            <a:r>
              <a:rPr lang="fr-FR" dirty="0" smtClean="0">
                <a:solidFill>
                  <a:srgbClr val="0070C0"/>
                </a:solidFill>
              </a:rPr>
              <a:t>… – He loves…)</a:t>
            </a:r>
            <a:br>
              <a:rPr lang="fr-FR" dirty="0" smtClean="0">
                <a:solidFill>
                  <a:srgbClr val="0070C0"/>
                </a:solidFill>
              </a:rPr>
            </a:br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anda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31" y="2857352"/>
            <a:ext cx="1193849" cy="151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anmoth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232" y="2797877"/>
            <a:ext cx="1289100" cy="148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family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106" y="2188406"/>
            <a:ext cx="2931676" cy="21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a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66" y="3936742"/>
            <a:ext cx="1178076" cy="7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o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73018"/>
            <a:ext cx="1381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>
            <a:off x="214313" y="188640"/>
            <a:ext cx="86471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 dirty="0" smtClean="0">
                <a:latin typeface="Calibri"/>
                <a:cs typeface="Calibri"/>
              </a:rPr>
              <a:t>¿</a:t>
            </a:r>
            <a:r>
              <a:rPr lang="fr-FR" sz="3600" kern="10" dirty="0" err="1" smtClean="0">
                <a:latin typeface="Calibri"/>
                <a:cs typeface="Calibri"/>
              </a:rPr>
              <a:t>Qué</a:t>
            </a:r>
            <a:r>
              <a:rPr lang="fr-FR" sz="3600" kern="10" dirty="0" smtClean="0">
                <a:latin typeface="Calibri"/>
                <a:cs typeface="Calibri"/>
              </a:rPr>
              <a:t> </a:t>
            </a:r>
            <a:r>
              <a:rPr lang="fr-FR" sz="3600" kern="10" dirty="0" err="1" smtClean="0">
                <a:latin typeface="Calibri"/>
                <a:cs typeface="Calibri"/>
              </a:rPr>
              <a:t>deportes</a:t>
            </a:r>
            <a:r>
              <a:rPr lang="fr-FR" sz="3600" kern="10" dirty="0" smtClean="0">
                <a:latin typeface="Calibri"/>
                <a:cs typeface="Calibri"/>
              </a:rPr>
              <a:t> </a:t>
            </a:r>
            <a:r>
              <a:rPr lang="fr-FR" sz="3600" kern="10" dirty="0" smtClean="0">
                <a:latin typeface="Calibri"/>
                <a:cs typeface="Calibri"/>
              </a:rPr>
              <a:t>le </a:t>
            </a:r>
            <a:r>
              <a:rPr lang="fr-FR" sz="3600" kern="10" dirty="0" err="1" smtClean="0">
                <a:latin typeface="Calibri"/>
                <a:cs typeface="Calibri"/>
              </a:rPr>
              <a:t>gustan</a:t>
            </a:r>
            <a:r>
              <a:rPr lang="fr-FR" sz="3600" kern="10" dirty="0" smtClean="0">
                <a:latin typeface="Calibri"/>
                <a:cs typeface="Calibri"/>
              </a:rPr>
              <a:t> a tu </a:t>
            </a:r>
            <a:r>
              <a:rPr lang="fr-FR" sz="3600" kern="10" dirty="0" err="1" smtClean="0">
                <a:latin typeface="Calibri"/>
                <a:cs typeface="Calibri"/>
              </a:rPr>
              <a:t>familia</a:t>
            </a:r>
            <a:r>
              <a:rPr lang="fr-FR" sz="3600" kern="10" dirty="0" smtClean="0">
                <a:latin typeface="Calibri"/>
                <a:cs typeface="Calibri"/>
              </a:rPr>
              <a:t>?</a:t>
            </a:r>
            <a:endParaRPr lang="en-GB" sz="3600" kern="1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313" y="5239818"/>
            <a:ext cx="864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 mi padre le </a:t>
            </a:r>
            <a:r>
              <a:rPr lang="en-GB" sz="2800" b="1" dirty="0" err="1" smtClean="0"/>
              <a:t>gusta</a:t>
            </a:r>
            <a:r>
              <a:rPr lang="en-GB" sz="2800" b="1" dirty="0" smtClean="0"/>
              <a:t> el golf.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45368" y="5714092"/>
            <a:ext cx="864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 mi </a:t>
            </a:r>
            <a:r>
              <a:rPr lang="en-GB" sz="2800" b="1" dirty="0" err="1" smtClean="0"/>
              <a:t>hermana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menor</a:t>
            </a:r>
            <a:r>
              <a:rPr lang="en-GB" sz="2800" b="1" dirty="0" smtClean="0"/>
              <a:t> </a:t>
            </a:r>
            <a:r>
              <a:rPr lang="en-GB" sz="2800" b="1" dirty="0" smtClean="0"/>
              <a:t>le </a:t>
            </a:r>
            <a:r>
              <a:rPr lang="en-GB" sz="2800" b="1" dirty="0" err="1" smtClean="0"/>
              <a:t>encanta</a:t>
            </a:r>
            <a:r>
              <a:rPr lang="en-GB" sz="2800" b="1" dirty="0" smtClean="0"/>
              <a:t> la </a:t>
            </a:r>
            <a:r>
              <a:rPr lang="en-GB" sz="2800" b="1" dirty="0" err="1" smtClean="0"/>
              <a:t>gimnasia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45368" y="6165304"/>
            <a:ext cx="864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 mi </a:t>
            </a:r>
            <a:r>
              <a:rPr lang="en-GB" sz="2800" b="1" dirty="0" err="1" smtClean="0"/>
              <a:t>abuelo</a:t>
            </a:r>
            <a:r>
              <a:rPr lang="en-GB" sz="2800" b="1" dirty="0" smtClean="0"/>
              <a:t> </a:t>
            </a:r>
            <a:r>
              <a:rPr lang="en-GB" sz="2800" b="1" dirty="0" smtClean="0"/>
              <a:t>le </a:t>
            </a:r>
            <a:r>
              <a:rPr lang="en-GB" sz="2800" b="1" dirty="0" err="1" smtClean="0"/>
              <a:t>gusta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ver</a:t>
            </a:r>
            <a:r>
              <a:rPr lang="en-GB" sz="2800" b="1" dirty="0" smtClean="0"/>
              <a:t> el </a:t>
            </a:r>
            <a:r>
              <a:rPr lang="en-GB" sz="2800" b="1" dirty="0" err="1" smtClean="0"/>
              <a:t>fútbol</a:t>
            </a:r>
            <a:r>
              <a:rPr lang="en-GB" sz="2800" b="1" dirty="0" smtClean="0"/>
              <a:t> en la </a:t>
            </a:r>
            <a:r>
              <a:rPr lang="en-GB" sz="2800" b="1" dirty="0" err="1" smtClean="0"/>
              <a:t>tele</a:t>
            </a:r>
            <a:r>
              <a:rPr lang="en-GB" sz="2800" b="1" dirty="0" smtClean="0"/>
              <a:t>.</a:t>
            </a:r>
            <a:endParaRPr lang="en-GB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308304" y="579249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err="1" smtClean="0"/>
              <a:t>Vocabulario</a:t>
            </a:r>
            <a:r>
              <a:rPr lang="en-GB" i="1" dirty="0" smtClean="0"/>
              <a:t>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varied = </a:t>
            </a:r>
            <a:r>
              <a:rPr lang="en-GB" dirty="0" err="1" smtClean="0"/>
              <a:t>variado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 run = </a:t>
            </a:r>
            <a:r>
              <a:rPr lang="en-GB" dirty="0" err="1" smtClean="0"/>
              <a:t>correr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82" y="1052736"/>
            <a:ext cx="893378" cy="92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1026" idx="1"/>
          </p:cNvCxnSpPr>
          <p:nvPr/>
        </p:nvCxnSpPr>
        <p:spPr>
          <a:xfrm flipH="1">
            <a:off x="5004048" y="1513240"/>
            <a:ext cx="871734" cy="6751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35" y="954507"/>
            <a:ext cx="1003131" cy="89631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409944" y="1850823"/>
            <a:ext cx="158980" cy="13621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0894"/>
            <a:ext cx="2009440" cy="113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/>
          <p:nvPr/>
        </p:nvCxnSpPr>
        <p:spPr>
          <a:xfrm>
            <a:off x="1475656" y="2235177"/>
            <a:ext cx="1085100" cy="622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30" y="900761"/>
            <a:ext cx="927205" cy="120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3174330" y="1850823"/>
            <a:ext cx="690563" cy="6954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9282" y="3204337"/>
            <a:ext cx="1416413" cy="1356671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1790418" y="4173018"/>
            <a:ext cx="859814" cy="311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20" y="2046995"/>
            <a:ext cx="1304185" cy="130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H="1">
            <a:off x="6322471" y="2531899"/>
            <a:ext cx="871734" cy="4368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830100"/>
              </p:ext>
            </p:extLst>
          </p:nvPr>
        </p:nvGraphicFramePr>
        <p:xfrm>
          <a:off x="611560" y="332654"/>
          <a:ext cx="8136904" cy="619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904"/>
              </a:tblGrid>
              <a:tr h="123853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1.  My </a:t>
                      </a:r>
                      <a:r>
                        <a:rPr lang="en-GB" sz="2400" dirty="0" smtClean="0"/>
                        <a:t>granddad </a:t>
                      </a:r>
                      <a:r>
                        <a:rPr lang="en-GB" sz="2400" dirty="0" smtClean="0"/>
                        <a:t>likes Match</a:t>
                      </a:r>
                      <a:r>
                        <a:rPr lang="en-GB" sz="2400" baseline="0" dirty="0" smtClean="0"/>
                        <a:t> of the Day because he loves football.</a:t>
                      </a:r>
                      <a:endParaRPr lang="en-GB" sz="24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  My </a:t>
                      </a:r>
                      <a:r>
                        <a:rPr lang="en-GB" sz="2400" dirty="0" smtClean="0"/>
                        <a:t>younger </a:t>
                      </a:r>
                      <a:r>
                        <a:rPr lang="en-GB" sz="2400" dirty="0" smtClean="0"/>
                        <a:t>sister love</a:t>
                      </a:r>
                      <a:r>
                        <a:rPr lang="en-GB" sz="2400" baseline="0" dirty="0" smtClean="0"/>
                        <a:t>s </a:t>
                      </a:r>
                      <a:r>
                        <a:rPr lang="en-GB" sz="2400" baseline="0" dirty="0" smtClean="0"/>
                        <a:t>gymnastics because it’s exciting.</a:t>
                      </a:r>
                      <a:endParaRPr lang="en-GB" sz="24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3.  My mum likes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smtClean="0"/>
                        <a:t>athletics because it’s varied.</a:t>
                      </a:r>
                      <a:endParaRPr lang="en-GB" sz="20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4.  My granny</a:t>
                      </a:r>
                      <a:r>
                        <a:rPr lang="en-GB" sz="2400" baseline="0" dirty="0" smtClean="0"/>
                        <a:t> loves </a:t>
                      </a:r>
                      <a:r>
                        <a:rPr lang="en-GB" sz="2400" baseline="0" dirty="0" smtClean="0"/>
                        <a:t>cycling because it’s fun.</a:t>
                      </a:r>
                      <a:endParaRPr lang="en-GB" sz="24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5.  </a:t>
                      </a:r>
                      <a:r>
                        <a:rPr lang="en-GB" sz="2000" dirty="0" smtClean="0"/>
                        <a:t>My dog loves athletics because he</a:t>
                      </a:r>
                      <a:r>
                        <a:rPr lang="en-GB" sz="2000" baseline="0" dirty="0" smtClean="0"/>
                        <a:t> loves running</a:t>
                      </a:r>
                      <a:r>
                        <a:rPr lang="en-GB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47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753286"/>
              </p:ext>
            </p:extLst>
          </p:nvPr>
        </p:nvGraphicFramePr>
        <p:xfrm>
          <a:off x="611560" y="332654"/>
          <a:ext cx="8136904" cy="61926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36904"/>
              </a:tblGrid>
              <a:tr h="123853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1.  My </a:t>
                      </a:r>
                      <a:r>
                        <a:rPr lang="en-GB" sz="2400" dirty="0" smtClean="0"/>
                        <a:t>granddad </a:t>
                      </a:r>
                      <a:r>
                        <a:rPr lang="en-GB" sz="2400" dirty="0" smtClean="0"/>
                        <a:t>likes Match</a:t>
                      </a:r>
                      <a:r>
                        <a:rPr lang="en-GB" sz="2400" baseline="0" dirty="0" smtClean="0"/>
                        <a:t> of the Day because he loves football.</a:t>
                      </a:r>
                      <a:endParaRPr lang="en-GB" sz="24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2.  My </a:t>
                      </a:r>
                      <a:r>
                        <a:rPr lang="en-GB" sz="2400" dirty="0" smtClean="0"/>
                        <a:t>younger </a:t>
                      </a:r>
                      <a:r>
                        <a:rPr lang="en-GB" sz="2400" dirty="0" smtClean="0"/>
                        <a:t>sister love</a:t>
                      </a:r>
                      <a:r>
                        <a:rPr lang="en-GB" sz="2400" baseline="0" dirty="0" smtClean="0"/>
                        <a:t>s </a:t>
                      </a:r>
                      <a:r>
                        <a:rPr lang="en-GB" sz="2400" baseline="0" dirty="0" smtClean="0"/>
                        <a:t>gymnastics because it’s exciting.</a:t>
                      </a:r>
                      <a:endParaRPr lang="en-GB" sz="24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3.  My mum likes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baseline="0" dirty="0" smtClean="0"/>
                        <a:t>athletics because it’s varied.</a:t>
                      </a:r>
                      <a:endParaRPr lang="en-GB" sz="20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4.  My granny</a:t>
                      </a:r>
                      <a:r>
                        <a:rPr lang="en-GB" sz="2400" baseline="0" dirty="0" smtClean="0"/>
                        <a:t> loves </a:t>
                      </a:r>
                      <a:r>
                        <a:rPr lang="en-GB" sz="2400" baseline="0" dirty="0" smtClean="0"/>
                        <a:t>cycling because it’s fun.</a:t>
                      </a:r>
                      <a:endParaRPr lang="en-GB" sz="2400" dirty="0"/>
                    </a:p>
                  </a:txBody>
                  <a:tcPr/>
                </a:tc>
              </a:tr>
              <a:tr h="1238538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5.  </a:t>
                      </a:r>
                      <a:r>
                        <a:rPr lang="en-GB" sz="2000" dirty="0" smtClean="0"/>
                        <a:t>My dog loves athletics because he</a:t>
                      </a:r>
                      <a:r>
                        <a:rPr lang="en-GB" sz="2000" baseline="0" dirty="0" smtClean="0"/>
                        <a:t> loves running</a:t>
                      </a:r>
                      <a:r>
                        <a:rPr lang="en-GB" sz="2000" dirty="0" smtClean="0"/>
                        <a:t>.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105273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A mi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abuelo</a:t>
            </a:r>
            <a:r>
              <a:rPr lang="en-GB" sz="2400" b="1" i="1" dirty="0" smtClean="0">
                <a:solidFill>
                  <a:srgbClr val="7030A0"/>
                </a:solidFill>
              </a:rPr>
              <a:t> le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gusta</a:t>
            </a:r>
            <a:r>
              <a:rPr lang="en-GB" sz="2400" b="1" i="1" dirty="0" smtClean="0">
                <a:solidFill>
                  <a:srgbClr val="7030A0"/>
                </a:solidFill>
              </a:rPr>
              <a:t> MOTD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porque</a:t>
            </a:r>
            <a:r>
              <a:rPr lang="en-GB" sz="2400" b="1" i="1" dirty="0" smtClean="0">
                <a:solidFill>
                  <a:srgbClr val="7030A0"/>
                </a:solidFill>
              </a:rPr>
              <a:t> le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encanta</a:t>
            </a:r>
            <a:r>
              <a:rPr lang="en-GB" sz="2400" b="1" i="1" dirty="0" smtClean="0">
                <a:solidFill>
                  <a:srgbClr val="7030A0"/>
                </a:solidFill>
              </a:rPr>
              <a:t> el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fútbol</a:t>
            </a:r>
            <a:r>
              <a:rPr lang="en-GB" sz="2400" b="1" i="1" dirty="0" smtClean="0">
                <a:solidFill>
                  <a:srgbClr val="7030A0"/>
                </a:solidFill>
              </a:rPr>
              <a:t>.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9888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A mi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hermana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menor</a:t>
            </a:r>
            <a:r>
              <a:rPr lang="en-GB" sz="2400" b="1" i="1" dirty="0" smtClean="0">
                <a:solidFill>
                  <a:srgbClr val="7030A0"/>
                </a:solidFill>
              </a:rPr>
              <a:t> le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encanta</a:t>
            </a:r>
            <a:r>
              <a:rPr lang="en-GB" sz="2400" b="1" i="1" dirty="0" smtClean="0">
                <a:solidFill>
                  <a:srgbClr val="7030A0"/>
                </a:solidFill>
              </a:rPr>
              <a:t> la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gimnasia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porque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es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emocionante</a:t>
            </a:r>
            <a:r>
              <a:rPr lang="en-GB" sz="2400" b="1" i="1" dirty="0" smtClean="0">
                <a:solidFill>
                  <a:srgbClr val="7030A0"/>
                </a:solidFill>
              </a:rPr>
              <a:t>.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536" y="321297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A mi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madre</a:t>
            </a:r>
            <a:r>
              <a:rPr lang="en-GB" sz="2400" b="1" i="1" dirty="0" smtClean="0">
                <a:solidFill>
                  <a:srgbClr val="7030A0"/>
                </a:solidFill>
              </a:rPr>
              <a:t> le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gusta</a:t>
            </a:r>
            <a:r>
              <a:rPr lang="en-GB" sz="2400" b="1" i="1" dirty="0" smtClean="0">
                <a:solidFill>
                  <a:srgbClr val="7030A0"/>
                </a:solidFill>
              </a:rPr>
              <a:t> el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atletismo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porque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es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variado</a:t>
            </a:r>
            <a:r>
              <a:rPr lang="en-GB" sz="2400" b="1" i="1" dirty="0" smtClean="0">
                <a:solidFill>
                  <a:srgbClr val="7030A0"/>
                </a:solidFill>
              </a:rPr>
              <a:t>.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961" y="44371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A mi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abuela</a:t>
            </a:r>
            <a:r>
              <a:rPr lang="en-GB" sz="2400" b="1" i="1" dirty="0" smtClean="0">
                <a:solidFill>
                  <a:srgbClr val="7030A0"/>
                </a:solidFill>
              </a:rPr>
              <a:t> le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encanta</a:t>
            </a:r>
            <a:r>
              <a:rPr lang="en-GB" sz="2400" b="1" i="1" dirty="0" smtClean="0">
                <a:solidFill>
                  <a:srgbClr val="7030A0"/>
                </a:solidFill>
              </a:rPr>
              <a:t> el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ciclismo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porque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es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divertido</a:t>
            </a:r>
            <a:r>
              <a:rPr lang="en-GB" sz="2400" b="1" i="1" dirty="0" smtClean="0">
                <a:solidFill>
                  <a:srgbClr val="7030A0"/>
                </a:solidFill>
              </a:rPr>
              <a:t>.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56612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</a:rPr>
              <a:t>A mi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perro</a:t>
            </a:r>
            <a:r>
              <a:rPr lang="en-GB" sz="2400" b="1" i="1" dirty="0" smtClean="0">
                <a:solidFill>
                  <a:srgbClr val="7030A0"/>
                </a:solidFill>
              </a:rPr>
              <a:t> le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encanta</a:t>
            </a:r>
            <a:r>
              <a:rPr lang="en-GB" sz="2400" b="1" i="1" dirty="0" smtClean="0">
                <a:solidFill>
                  <a:srgbClr val="7030A0"/>
                </a:solidFill>
              </a:rPr>
              <a:t> el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atletismo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porque</a:t>
            </a:r>
            <a:r>
              <a:rPr lang="en-GB" sz="2400" b="1" i="1" dirty="0" smtClean="0">
                <a:solidFill>
                  <a:srgbClr val="7030A0"/>
                </a:solidFill>
              </a:rPr>
              <a:t> le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encanta</a:t>
            </a:r>
            <a:r>
              <a:rPr lang="en-GB" sz="2400" b="1" i="1" dirty="0" smtClean="0">
                <a:solidFill>
                  <a:srgbClr val="7030A0"/>
                </a:solidFill>
              </a:rPr>
              <a:t> </a:t>
            </a:r>
            <a:r>
              <a:rPr lang="en-GB" sz="2400" b="1" i="1" dirty="0" err="1" smtClean="0">
                <a:solidFill>
                  <a:srgbClr val="7030A0"/>
                </a:solidFill>
              </a:rPr>
              <a:t>correr</a:t>
            </a:r>
            <a:r>
              <a:rPr lang="en-GB" sz="2400" b="1" i="1" dirty="0" smtClean="0">
                <a:solidFill>
                  <a:srgbClr val="7030A0"/>
                </a:solidFill>
              </a:rPr>
              <a:t>.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j023476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14313"/>
            <a:ext cx="34290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WordArt 3"/>
          <p:cNvSpPr>
            <a:spLocks noChangeArrowheads="1" noChangeShapeType="1" noTextEdit="1"/>
          </p:cNvSpPr>
          <p:nvPr/>
        </p:nvSpPr>
        <p:spPr bwMode="auto">
          <a:xfrm>
            <a:off x="214313" y="2357438"/>
            <a:ext cx="86471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 dirty="0" smtClean="0">
                <a:latin typeface="Calibri"/>
                <a:cs typeface="Calibri"/>
              </a:rPr>
              <a:t>¿</a:t>
            </a:r>
            <a:r>
              <a:rPr lang="fr-FR" sz="3600" kern="10" dirty="0" err="1" smtClean="0">
                <a:latin typeface="Calibri"/>
                <a:cs typeface="Calibri"/>
              </a:rPr>
              <a:t>Qué</a:t>
            </a:r>
            <a:r>
              <a:rPr lang="fr-FR" sz="3600" kern="10" dirty="0" smtClean="0">
                <a:latin typeface="Calibri"/>
                <a:cs typeface="Calibri"/>
              </a:rPr>
              <a:t> </a:t>
            </a:r>
            <a:r>
              <a:rPr lang="fr-FR" sz="3600" kern="10" dirty="0" err="1" smtClean="0">
                <a:latin typeface="Calibri"/>
                <a:cs typeface="Calibri"/>
              </a:rPr>
              <a:t>deportes</a:t>
            </a:r>
            <a:r>
              <a:rPr lang="fr-FR" sz="3600" kern="10" dirty="0" smtClean="0">
                <a:latin typeface="Calibri"/>
                <a:cs typeface="Calibri"/>
              </a:rPr>
              <a:t> </a:t>
            </a:r>
            <a:r>
              <a:rPr lang="fr-FR" sz="3600" kern="10" dirty="0" smtClean="0">
                <a:latin typeface="Calibri"/>
                <a:cs typeface="Calibri"/>
              </a:rPr>
              <a:t>te </a:t>
            </a:r>
            <a:r>
              <a:rPr lang="fr-FR" sz="3600" kern="10" dirty="0" err="1" smtClean="0">
                <a:latin typeface="Calibri"/>
                <a:cs typeface="Calibri"/>
              </a:rPr>
              <a:t>gustan</a:t>
            </a:r>
            <a:r>
              <a:rPr lang="fr-FR" sz="3600" kern="10" dirty="0" smtClean="0">
                <a:latin typeface="Calibri"/>
                <a:cs typeface="Calibri"/>
              </a:rPr>
              <a:t>?</a:t>
            </a:r>
            <a:endParaRPr lang="en-GB" sz="3600" kern="10" dirty="0">
              <a:latin typeface="Calibri"/>
              <a:cs typeface="Calibri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3143250"/>
            <a:ext cx="91440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/>
              <a:t>Your answer must contain EXACTLY 7 words!</a:t>
            </a: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85750" y="3714750"/>
            <a:ext cx="8647113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 dirty="0" smtClean="0">
                <a:latin typeface="Calibri"/>
                <a:cs typeface="Calibri"/>
              </a:rPr>
              <a:t>¿</a:t>
            </a:r>
            <a:r>
              <a:rPr lang="fr-FR" sz="3600" kern="10" dirty="0" err="1" smtClean="0">
                <a:latin typeface="Calibri"/>
                <a:cs typeface="Calibri"/>
              </a:rPr>
              <a:t>Qué</a:t>
            </a:r>
            <a:r>
              <a:rPr lang="fr-FR" sz="3600" kern="10" dirty="0" smtClean="0">
                <a:latin typeface="Calibri"/>
                <a:cs typeface="Calibri"/>
              </a:rPr>
              <a:t> </a:t>
            </a:r>
            <a:r>
              <a:rPr lang="fr-FR" sz="3600" kern="10" dirty="0" err="1" smtClean="0">
                <a:latin typeface="Calibri"/>
                <a:cs typeface="Calibri"/>
              </a:rPr>
              <a:t>deportes</a:t>
            </a:r>
            <a:r>
              <a:rPr lang="fr-FR" sz="3600" kern="10" dirty="0" smtClean="0">
                <a:latin typeface="Calibri"/>
                <a:cs typeface="Calibri"/>
              </a:rPr>
              <a:t> </a:t>
            </a:r>
            <a:r>
              <a:rPr lang="fr-FR" sz="3600" kern="10" dirty="0" smtClean="0">
                <a:latin typeface="Calibri"/>
                <a:cs typeface="Calibri"/>
              </a:rPr>
              <a:t>no te </a:t>
            </a:r>
            <a:r>
              <a:rPr lang="fr-FR" sz="3600" kern="10" dirty="0" err="1" smtClean="0">
                <a:latin typeface="Calibri"/>
                <a:cs typeface="Calibri"/>
              </a:rPr>
              <a:t>gustan</a:t>
            </a:r>
            <a:r>
              <a:rPr lang="fr-FR" sz="3600" kern="10" dirty="0" smtClean="0">
                <a:latin typeface="Calibri"/>
                <a:cs typeface="Calibri"/>
              </a:rPr>
              <a:t>?</a:t>
            </a:r>
            <a:endParaRPr lang="en-GB" sz="3600" kern="10" dirty="0">
              <a:latin typeface="Calibri"/>
              <a:cs typeface="Calibri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4572000"/>
            <a:ext cx="9144000" cy="461963"/>
          </a:xfrm>
          <a:prstGeom prst="rect">
            <a:avLst/>
          </a:prstGeom>
          <a:solidFill>
            <a:srgbClr val="FF6600"/>
          </a:solid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/>
              <a:t>Your answer must contain more than </a:t>
            </a:r>
            <a:r>
              <a:rPr lang="en-GB" sz="2400" b="1" dirty="0" smtClean="0"/>
              <a:t>9 </a:t>
            </a:r>
            <a:r>
              <a:rPr lang="en-GB" sz="2400" b="1" dirty="0"/>
              <a:t>words!</a:t>
            </a:r>
          </a:p>
        </p:txBody>
      </p:sp>
    </p:spTree>
    <p:extLst>
      <p:ext uri="{BB962C8B-B14F-4D97-AF65-F5344CB8AC3E}">
        <p14:creationId xmlns:p14="http://schemas.microsoft.com/office/powerpoint/2010/main" val="795070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6205" y="508518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¿En casa o </a:t>
            </a:r>
            <a:r>
              <a:rPr lang="en-GB" sz="8000" b="1" dirty="0" err="1" smtClean="0"/>
              <a:t>fuera</a:t>
            </a:r>
            <a:r>
              <a:rPr lang="en-GB" sz="8000" b="1" dirty="0" smtClean="0"/>
              <a:t>?</a:t>
            </a:r>
            <a:endParaRPr lang="en-GB" sz="8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49" y="476672"/>
            <a:ext cx="404282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840760" cy="41044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624" y="1340768"/>
            <a:ext cx="6840760" cy="41044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21986" y="5554106"/>
            <a:ext cx="723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/>
              <a:t>h</a:t>
            </a:r>
            <a:r>
              <a:rPr lang="en-GB" sz="3600" b="1" dirty="0" err="1" smtClean="0"/>
              <a:t>acer</a:t>
            </a:r>
            <a:r>
              <a:rPr lang="en-GB" sz="3600" b="1" dirty="0" smtClean="0"/>
              <a:t> el </a:t>
            </a:r>
            <a:r>
              <a:rPr lang="en-GB" sz="3600" b="1" dirty="0" err="1" smtClean="0"/>
              <a:t>remo</a:t>
            </a:r>
            <a:r>
              <a:rPr lang="en-GB" sz="3600" b="1" dirty="0" smtClean="0"/>
              <a:t> OR </a:t>
            </a:r>
            <a:r>
              <a:rPr lang="en-GB" sz="3600" b="1" dirty="0" err="1" smtClean="0"/>
              <a:t>remar</a:t>
            </a:r>
            <a:r>
              <a:rPr lang="en-GB" sz="3600" b="1" dirty="0" smtClean="0"/>
              <a:t> = 2 </a:t>
            </a:r>
            <a:r>
              <a:rPr lang="en-GB" sz="3600" b="1" dirty="0" err="1" smtClean="0"/>
              <a:t>puntos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8864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(el) </a:t>
            </a:r>
            <a:r>
              <a:rPr lang="en-GB" sz="3600" b="1" dirty="0" err="1" smtClean="0"/>
              <a:t>remo</a:t>
            </a:r>
            <a:r>
              <a:rPr lang="en-GB" sz="3600" b="1" dirty="0" smtClean="0"/>
              <a:t> = 1 </a:t>
            </a:r>
            <a:r>
              <a:rPr lang="en-GB" sz="3600" b="1" dirty="0" err="1" smtClean="0"/>
              <a:t>punto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6351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Katherine Grainger/Anna Watkins = 2 </a:t>
            </a:r>
            <a:r>
              <a:rPr lang="en-GB" sz="3600" b="1" dirty="0" err="1" smtClean="0"/>
              <a:t>puntos</a:t>
            </a:r>
            <a:r>
              <a:rPr lang="en-GB" sz="3600" b="1" dirty="0" smtClean="0"/>
              <a:t>+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79352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2008"/>
            <a:ext cx="3693024" cy="258770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055840" y="764704"/>
            <a:ext cx="36930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/>
              <a:t>j</a:t>
            </a:r>
            <a:r>
              <a:rPr lang="en-GB" sz="6600" b="1" dirty="0" err="1" smtClean="0"/>
              <a:t>ugar</a:t>
            </a:r>
            <a:r>
              <a:rPr lang="en-GB" sz="6600" b="1" dirty="0" smtClean="0"/>
              <a:t> (al)</a:t>
            </a:r>
            <a:endParaRPr lang="en-GB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09647"/>
            <a:ext cx="3693024" cy="25877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467544" y="4009647"/>
            <a:ext cx="3693024" cy="25877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67544" y="4009647"/>
            <a:ext cx="3528392" cy="258770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303039"/>
            <a:ext cx="36930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/>
              <a:t>h</a:t>
            </a:r>
            <a:r>
              <a:rPr lang="en-GB" sz="6600" b="1" dirty="0" err="1" smtClean="0"/>
              <a:t>acer</a:t>
            </a:r>
            <a:r>
              <a:rPr lang="en-GB" sz="6600" b="1" dirty="0" smtClean="0"/>
              <a:t> (el/la)</a:t>
            </a:r>
            <a:endParaRPr lang="en-GB" sz="6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76056" y="0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NB: </a:t>
            </a:r>
            <a:r>
              <a:rPr lang="en-GB" b="1" dirty="0" err="1" smtClean="0"/>
              <a:t>practicar</a:t>
            </a:r>
            <a:r>
              <a:rPr lang="en-GB" b="1" dirty="0" smtClean="0"/>
              <a:t> can be used for both but sounds a bit more formal.  It can also literally mean to practise.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759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7315" b="12524"/>
          <a:stretch/>
        </p:blipFill>
        <p:spPr>
          <a:xfrm>
            <a:off x="6084166" y="4575818"/>
            <a:ext cx="3096345" cy="2299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/>
          <a:stretch/>
        </p:blipFill>
        <p:spPr>
          <a:xfrm>
            <a:off x="0" y="10432"/>
            <a:ext cx="3014891" cy="2266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9671" r="2571" b="5989"/>
          <a:stretch/>
        </p:blipFill>
        <p:spPr>
          <a:xfrm>
            <a:off x="3066749" y="2276872"/>
            <a:ext cx="3017419" cy="228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r="4594"/>
          <a:stretch/>
        </p:blipFill>
        <p:spPr>
          <a:xfrm>
            <a:off x="3066749" y="4565904"/>
            <a:ext cx="3049320" cy="2292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7" b="12928"/>
          <a:stretch/>
        </p:blipFill>
        <p:spPr>
          <a:xfrm>
            <a:off x="0" y="2276872"/>
            <a:ext cx="3066749" cy="22890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84168" y="2276872"/>
            <a:ext cx="3059832" cy="2281480"/>
            <a:chOff x="6084168" y="2276872"/>
            <a:chExt cx="3059832" cy="2281480"/>
          </a:xfrm>
        </p:grpSpPr>
        <p:sp>
          <p:nvSpPr>
            <p:cNvPr id="8" name="Rectangle 7"/>
            <p:cNvSpPr/>
            <p:nvPr/>
          </p:nvSpPr>
          <p:spPr>
            <a:xfrm>
              <a:off x="6084168" y="2276872"/>
              <a:ext cx="3059832" cy="22814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692" y="2276872"/>
              <a:ext cx="1835939" cy="228148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3" t="4036" b="9354"/>
          <a:stretch/>
        </p:blipFill>
        <p:spPr>
          <a:xfrm>
            <a:off x="3066748" y="0"/>
            <a:ext cx="3017419" cy="2276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5818"/>
            <a:ext cx="3066749" cy="2282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14921" r="7344"/>
          <a:stretch/>
        </p:blipFill>
        <p:spPr>
          <a:xfrm>
            <a:off x="6116069" y="10432"/>
            <a:ext cx="3008247" cy="226644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784901"/>
              </p:ext>
            </p:extLst>
          </p:nvPr>
        </p:nvGraphicFramePr>
        <p:xfrm>
          <a:off x="-6234" y="0"/>
          <a:ext cx="915023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0078"/>
                <a:gridCol w="3050078"/>
                <a:gridCol w="3050078"/>
              </a:tblGrid>
              <a:tr h="2286000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084168" y="2276872"/>
            <a:ext cx="3040148" cy="2298946"/>
            <a:chOff x="8124741" y="1756737"/>
            <a:chExt cx="3040148" cy="2298946"/>
          </a:xfrm>
        </p:grpSpPr>
        <p:sp>
          <p:nvSpPr>
            <p:cNvPr id="14" name="Rectangle 13"/>
            <p:cNvSpPr/>
            <p:nvPr/>
          </p:nvSpPr>
          <p:spPr>
            <a:xfrm>
              <a:off x="8124741" y="1756737"/>
              <a:ext cx="3040148" cy="2298946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Action Button: Home 14">
              <a:hlinkClick r:id="" action="ppaction://hlinkshowjump?jump=firstslide" highlightClick="1"/>
            </p:cNvPr>
            <p:cNvSpPr/>
            <p:nvPr/>
          </p:nvSpPr>
          <p:spPr>
            <a:xfrm>
              <a:off x="8124741" y="1756737"/>
              <a:ext cx="3040147" cy="2298946"/>
            </a:xfrm>
            <a:prstGeom prst="actionButtonHom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84168" y="-27384"/>
            <a:ext cx="3040145" cy="2266958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-12629" y="4558352"/>
            <a:ext cx="3040148" cy="2298946"/>
            <a:chOff x="8124741" y="1756737"/>
            <a:chExt cx="3040148" cy="2298946"/>
          </a:xfrm>
        </p:grpSpPr>
        <p:sp>
          <p:nvSpPr>
            <p:cNvPr id="19" name="Rectangle 18"/>
            <p:cNvSpPr/>
            <p:nvPr/>
          </p:nvSpPr>
          <p:spPr>
            <a:xfrm>
              <a:off x="8124741" y="1756737"/>
              <a:ext cx="3040148" cy="2298946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ction Button: Home 19">
              <a:hlinkClick r:id="" action="ppaction://hlinkshowjump?jump=firstslide" highlightClick="1"/>
            </p:cNvPr>
            <p:cNvSpPr/>
            <p:nvPr/>
          </p:nvSpPr>
          <p:spPr>
            <a:xfrm>
              <a:off x="8124741" y="1756737"/>
              <a:ext cx="3040147" cy="2298946"/>
            </a:xfrm>
            <a:prstGeom prst="actionButtonHom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033974" y="-31988"/>
            <a:ext cx="3040148" cy="2298946"/>
            <a:chOff x="8124741" y="1756737"/>
            <a:chExt cx="3040148" cy="2298946"/>
          </a:xfrm>
        </p:grpSpPr>
        <p:sp>
          <p:nvSpPr>
            <p:cNvPr id="22" name="Rectangle 21"/>
            <p:cNvSpPr/>
            <p:nvPr/>
          </p:nvSpPr>
          <p:spPr>
            <a:xfrm>
              <a:off x="8124741" y="1756737"/>
              <a:ext cx="3040148" cy="2298946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ction Button: Home 22">
              <a:hlinkClick r:id="" action="ppaction://hlinkshowjump?jump=firstslide" highlightClick="1"/>
            </p:cNvPr>
            <p:cNvSpPr/>
            <p:nvPr/>
          </p:nvSpPr>
          <p:spPr>
            <a:xfrm>
              <a:off x="8124741" y="1756737"/>
              <a:ext cx="3040147" cy="2298946"/>
            </a:xfrm>
            <a:prstGeom prst="actionButtonHom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00118" y="4567435"/>
            <a:ext cx="3040148" cy="2298946"/>
            <a:chOff x="8124741" y="1756737"/>
            <a:chExt cx="3040148" cy="2298946"/>
          </a:xfrm>
        </p:grpSpPr>
        <p:sp>
          <p:nvSpPr>
            <p:cNvPr id="25" name="Rectangle 24"/>
            <p:cNvSpPr/>
            <p:nvPr/>
          </p:nvSpPr>
          <p:spPr>
            <a:xfrm>
              <a:off x="8124741" y="1756737"/>
              <a:ext cx="3040148" cy="2298946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ction Button: Home 25">
              <a:hlinkClick r:id="" action="ppaction://hlinkshowjump?jump=firstslide" highlightClick="1"/>
            </p:cNvPr>
            <p:cNvSpPr/>
            <p:nvPr/>
          </p:nvSpPr>
          <p:spPr>
            <a:xfrm>
              <a:off x="8124741" y="1756737"/>
              <a:ext cx="3040147" cy="2298946"/>
            </a:xfrm>
            <a:prstGeom prst="actionButtonHom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-25254" y="0"/>
            <a:ext cx="3040145" cy="2266958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-25255" y="2266958"/>
            <a:ext cx="3040145" cy="2266958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014890" y="4590340"/>
            <a:ext cx="3040145" cy="2266958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055384" y="2284133"/>
            <a:ext cx="3040145" cy="2266958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4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822561"/>
              </p:ext>
            </p:extLst>
          </p:nvPr>
        </p:nvGraphicFramePr>
        <p:xfrm>
          <a:off x="-6234" y="0"/>
          <a:ext cx="915023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0078"/>
                <a:gridCol w="3050078"/>
                <a:gridCol w="3050078"/>
              </a:tblGrid>
              <a:tr h="2286000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0" y="10432"/>
            <a:ext cx="301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Laura </a:t>
            </a:r>
            <a:r>
              <a:rPr lang="en-GB" sz="2400" b="1" dirty="0" err="1" smtClean="0">
                <a:solidFill>
                  <a:schemeClr val="bg1"/>
                </a:solidFill>
              </a:rPr>
              <a:t>Bechtolsheimer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7315" b="12524"/>
          <a:stretch/>
        </p:blipFill>
        <p:spPr>
          <a:xfrm>
            <a:off x="6084166" y="4575818"/>
            <a:ext cx="3096345" cy="2299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5"/>
          <a:stretch/>
        </p:blipFill>
        <p:spPr>
          <a:xfrm>
            <a:off x="0" y="10432"/>
            <a:ext cx="3014891" cy="2266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3" t="9671" r="2571" b="5989"/>
          <a:stretch/>
        </p:blipFill>
        <p:spPr>
          <a:xfrm>
            <a:off x="3066749" y="2276872"/>
            <a:ext cx="3017419" cy="228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r="4594"/>
          <a:stretch/>
        </p:blipFill>
        <p:spPr>
          <a:xfrm>
            <a:off x="3066749" y="4565904"/>
            <a:ext cx="3049320" cy="2292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7" b="12928"/>
          <a:stretch/>
        </p:blipFill>
        <p:spPr>
          <a:xfrm>
            <a:off x="0" y="2276872"/>
            <a:ext cx="3066749" cy="228903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84168" y="2276872"/>
            <a:ext cx="3059832" cy="2281480"/>
            <a:chOff x="6084168" y="2276872"/>
            <a:chExt cx="3059832" cy="2281480"/>
          </a:xfrm>
        </p:grpSpPr>
        <p:sp>
          <p:nvSpPr>
            <p:cNvPr id="8" name="Rectangle 7"/>
            <p:cNvSpPr/>
            <p:nvPr/>
          </p:nvSpPr>
          <p:spPr>
            <a:xfrm>
              <a:off x="6084168" y="2276872"/>
              <a:ext cx="3059832" cy="22814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692" y="2276872"/>
              <a:ext cx="1835939" cy="2281480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3" t="4036" b="9354"/>
          <a:stretch/>
        </p:blipFill>
        <p:spPr>
          <a:xfrm>
            <a:off x="3066748" y="0"/>
            <a:ext cx="3017419" cy="22768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5818"/>
            <a:ext cx="3066749" cy="2282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14921" r="7344"/>
          <a:stretch/>
        </p:blipFill>
        <p:spPr>
          <a:xfrm>
            <a:off x="6116069" y="10432"/>
            <a:ext cx="3008247" cy="22664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082524" y="10432"/>
            <a:ext cx="301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Chris Hoy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97415" y="10432"/>
            <a:ext cx="301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Mo Farah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-17925" y="2276872"/>
            <a:ext cx="301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Katie Walsh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14891" y="2276871"/>
            <a:ext cx="301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Luke Campbell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84166" y="2276872"/>
            <a:ext cx="301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David Beckham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17926" y="4575818"/>
            <a:ext cx="301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Andy Murray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66748" y="4565904"/>
            <a:ext cx="301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Beth </a:t>
            </a:r>
            <a:r>
              <a:rPr lang="en-GB" sz="2400" b="1" dirty="0" err="1" smtClean="0">
                <a:solidFill>
                  <a:schemeClr val="bg1"/>
                </a:solidFill>
              </a:rPr>
              <a:t>Tweddle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81639" y="4558352"/>
            <a:ext cx="301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Rebecca </a:t>
            </a:r>
            <a:r>
              <a:rPr lang="en-GB" sz="2400" b="1" dirty="0" err="1" smtClean="0">
                <a:solidFill>
                  <a:schemeClr val="bg1"/>
                </a:solidFill>
              </a:rPr>
              <a:t>Adlington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4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214313" y="188640"/>
            <a:ext cx="86471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 dirty="0" smtClean="0">
                <a:latin typeface="Calibri"/>
                <a:cs typeface="Calibri"/>
              </a:rPr>
              <a:t>¿</a:t>
            </a:r>
            <a:r>
              <a:rPr lang="fr-FR" sz="3600" kern="10" dirty="0" err="1" smtClean="0">
                <a:latin typeface="Calibri"/>
                <a:cs typeface="Calibri"/>
              </a:rPr>
              <a:t>Qué</a:t>
            </a:r>
            <a:r>
              <a:rPr lang="fr-FR" sz="3600" kern="10" dirty="0" smtClean="0">
                <a:latin typeface="Calibri"/>
                <a:cs typeface="Calibri"/>
              </a:rPr>
              <a:t> </a:t>
            </a:r>
            <a:r>
              <a:rPr lang="fr-FR" sz="3600" kern="10" dirty="0" err="1" smtClean="0">
                <a:latin typeface="Calibri"/>
                <a:cs typeface="Calibri"/>
              </a:rPr>
              <a:t>deportes</a:t>
            </a:r>
            <a:r>
              <a:rPr lang="fr-FR" sz="3600" kern="10" dirty="0" smtClean="0">
                <a:latin typeface="Calibri"/>
                <a:cs typeface="Calibri"/>
              </a:rPr>
              <a:t> les </a:t>
            </a:r>
            <a:r>
              <a:rPr lang="fr-FR" sz="3600" kern="10" dirty="0" err="1" smtClean="0">
                <a:latin typeface="Calibri"/>
                <a:cs typeface="Calibri"/>
              </a:rPr>
              <a:t>gustan</a:t>
            </a:r>
            <a:r>
              <a:rPr lang="fr-FR" sz="3600" kern="10" dirty="0" smtClean="0">
                <a:latin typeface="Calibri"/>
                <a:cs typeface="Calibri"/>
              </a:rPr>
              <a:t> </a:t>
            </a:r>
            <a:r>
              <a:rPr lang="fr-FR" sz="3600" kern="10" dirty="0" smtClean="0">
                <a:latin typeface="Calibri"/>
                <a:cs typeface="Calibri"/>
              </a:rPr>
              <a:t>a </a:t>
            </a:r>
            <a:r>
              <a:rPr lang="fr-FR" sz="3600" kern="10" dirty="0" err="1" smtClean="0">
                <a:latin typeface="Calibri"/>
                <a:cs typeface="Calibri"/>
              </a:rPr>
              <a:t>ellos</a:t>
            </a:r>
            <a:r>
              <a:rPr lang="fr-FR" sz="3600" kern="10" dirty="0" smtClean="0">
                <a:latin typeface="Calibri"/>
                <a:cs typeface="Calibri"/>
              </a:rPr>
              <a:t>?</a:t>
            </a:r>
            <a:endParaRPr lang="en-GB" sz="3600" kern="10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3" t="4036" b="9354"/>
          <a:stretch/>
        </p:blipFill>
        <p:spPr>
          <a:xfrm>
            <a:off x="467544" y="1052736"/>
            <a:ext cx="3017419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635896" y="1196752"/>
            <a:ext cx="522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alibri"/>
                <a:cs typeface="Calibri"/>
              </a:rPr>
              <a:t>¿</a:t>
            </a:r>
            <a:r>
              <a:rPr lang="fr-FR" sz="2400" b="1" dirty="0" err="1" smtClean="0">
                <a:latin typeface="Calibri"/>
                <a:cs typeface="Calibri"/>
              </a:rPr>
              <a:t>Qué</a:t>
            </a:r>
            <a:r>
              <a:rPr lang="fr-FR" sz="2400" b="1" dirty="0" smtClean="0">
                <a:latin typeface="Calibri"/>
                <a:cs typeface="Calibri"/>
              </a:rPr>
              <a:t> </a:t>
            </a:r>
            <a:r>
              <a:rPr lang="fr-FR" sz="2400" b="1" dirty="0" err="1" smtClean="0">
                <a:latin typeface="Calibri"/>
                <a:cs typeface="Calibri"/>
              </a:rPr>
              <a:t>deporte</a:t>
            </a:r>
            <a:r>
              <a:rPr lang="fr-FR" sz="2400" b="1" dirty="0" smtClean="0">
                <a:latin typeface="Calibri"/>
                <a:cs typeface="Calibri"/>
              </a:rPr>
              <a:t> </a:t>
            </a:r>
            <a:r>
              <a:rPr lang="fr-FR" sz="2400" b="1" u="sng" dirty="0" smtClean="0">
                <a:latin typeface="Calibri"/>
                <a:cs typeface="Calibri"/>
              </a:rPr>
              <a:t>le</a:t>
            </a:r>
            <a:r>
              <a:rPr lang="fr-FR" sz="2400" b="1" dirty="0" smtClean="0">
                <a:latin typeface="Calibri"/>
                <a:cs typeface="Calibri"/>
              </a:rPr>
              <a:t> </a:t>
            </a:r>
            <a:r>
              <a:rPr lang="fr-FR" sz="2400" b="1" dirty="0" err="1" smtClean="0">
                <a:latin typeface="Calibri"/>
                <a:cs typeface="Calibri"/>
              </a:rPr>
              <a:t>gusta</a:t>
            </a:r>
            <a:r>
              <a:rPr lang="fr-FR" sz="2400" b="1" dirty="0" smtClean="0">
                <a:latin typeface="Calibri"/>
                <a:cs typeface="Calibri"/>
              </a:rPr>
              <a:t> </a:t>
            </a:r>
            <a:r>
              <a:rPr lang="fr-FR" sz="2400" b="1" u="sng" dirty="0" smtClean="0">
                <a:latin typeface="Calibri"/>
                <a:cs typeface="Calibri"/>
              </a:rPr>
              <a:t>a</a:t>
            </a:r>
            <a:r>
              <a:rPr lang="fr-FR" sz="2400" b="1" dirty="0" smtClean="0">
                <a:latin typeface="Calibri"/>
                <a:cs typeface="Calibri"/>
              </a:rPr>
              <a:t> Chris </a:t>
            </a:r>
            <a:r>
              <a:rPr lang="fr-FR" sz="2400" b="1" dirty="0" err="1" smtClean="0">
                <a:latin typeface="Calibri"/>
                <a:cs typeface="Calibri"/>
              </a:rPr>
              <a:t>Hoy</a:t>
            </a:r>
            <a:r>
              <a:rPr lang="fr-FR" sz="2400" b="1" dirty="0" smtClean="0">
                <a:latin typeface="Calibri"/>
                <a:cs typeface="Calibri"/>
              </a:rPr>
              <a:t>?</a:t>
            </a:r>
            <a:endParaRPr lang="fr-FR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1960339"/>
            <a:ext cx="522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latin typeface="Calibri"/>
                <a:cs typeface="Calibri"/>
              </a:rPr>
              <a:t>A</a:t>
            </a:r>
            <a:r>
              <a:rPr lang="fr-FR" sz="2400" b="1" dirty="0" smtClean="0">
                <a:latin typeface="Calibri"/>
                <a:cs typeface="Calibri"/>
              </a:rPr>
              <a:t> Chris </a:t>
            </a:r>
            <a:r>
              <a:rPr lang="fr-FR" sz="2400" b="1" dirty="0" err="1" smtClean="0">
                <a:latin typeface="Calibri"/>
                <a:cs typeface="Calibri"/>
              </a:rPr>
              <a:t>Hoy</a:t>
            </a:r>
            <a:r>
              <a:rPr lang="fr-FR" sz="2400" b="1" dirty="0" smtClean="0">
                <a:latin typeface="Calibri"/>
                <a:cs typeface="Calibri"/>
              </a:rPr>
              <a:t> </a:t>
            </a:r>
            <a:r>
              <a:rPr lang="fr-FR" sz="2400" b="1" u="sng" dirty="0" smtClean="0">
                <a:latin typeface="Calibri"/>
                <a:cs typeface="Calibri"/>
              </a:rPr>
              <a:t>le</a:t>
            </a:r>
            <a:r>
              <a:rPr lang="fr-FR" sz="2400" b="1" dirty="0" smtClean="0">
                <a:latin typeface="Calibri"/>
                <a:cs typeface="Calibri"/>
              </a:rPr>
              <a:t> </a:t>
            </a:r>
            <a:r>
              <a:rPr lang="fr-FR" sz="2400" b="1" dirty="0" err="1" smtClean="0">
                <a:latin typeface="Calibri"/>
                <a:cs typeface="Calibri"/>
              </a:rPr>
              <a:t>gusta</a:t>
            </a:r>
            <a:r>
              <a:rPr lang="fr-FR" sz="2400" b="1" dirty="0" smtClean="0">
                <a:latin typeface="Calibri"/>
                <a:cs typeface="Calibri"/>
              </a:rPr>
              <a:t> ………………</a:t>
            </a:r>
            <a:endParaRPr lang="fr-FR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14921" r="7344"/>
          <a:stretch/>
        </p:blipFill>
        <p:spPr>
          <a:xfrm>
            <a:off x="251520" y="3717032"/>
            <a:ext cx="267613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7" r="7315" b="12524"/>
          <a:stretch/>
        </p:blipFill>
        <p:spPr>
          <a:xfrm>
            <a:off x="3131840" y="3717032"/>
            <a:ext cx="2736303" cy="2032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6104644" y="3717032"/>
            <a:ext cx="2715828" cy="2032246"/>
            <a:chOff x="6084168" y="2276872"/>
            <a:chExt cx="3059832" cy="2281480"/>
          </a:xfrm>
        </p:grpSpPr>
        <p:sp>
          <p:nvSpPr>
            <p:cNvPr id="10" name="Rectangle 9"/>
            <p:cNvSpPr/>
            <p:nvPr/>
          </p:nvSpPr>
          <p:spPr>
            <a:xfrm>
              <a:off x="6084168" y="2276872"/>
              <a:ext cx="3059832" cy="228148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8692" y="2276872"/>
              <a:ext cx="1835939" cy="2281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880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844824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17" y="1981367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025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313" y="188640"/>
            <a:ext cx="86471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fr-FR" sz="3600" kern="10" dirty="0" smtClean="0">
                <a:latin typeface="Calibri"/>
                <a:cs typeface="Calibri"/>
              </a:rPr>
              <a:t>¿</a:t>
            </a:r>
            <a:r>
              <a:rPr lang="fr-FR" sz="3600" kern="10" dirty="0" err="1" smtClean="0">
                <a:latin typeface="Calibri"/>
                <a:cs typeface="Calibri"/>
              </a:rPr>
              <a:t>Qué</a:t>
            </a:r>
            <a:r>
              <a:rPr lang="fr-FR" sz="3600" kern="10" dirty="0" smtClean="0">
                <a:latin typeface="Calibri"/>
                <a:cs typeface="Calibri"/>
              </a:rPr>
              <a:t> </a:t>
            </a:r>
            <a:r>
              <a:rPr lang="fr-FR" sz="3600" kern="10" dirty="0" err="1" smtClean="0">
                <a:latin typeface="Calibri"/>
                <a:cs typeface="Calibri"/>
              </a:rPr>
              <a:t>medalla</a:t>
            </a:r>
            <a:r>
              <a:rPr lang="fr-FR" sz="3600" kern="10" dirty="0" smtClean="0">
                <a:latin typeface="Calibri"/>
                <a:cs typeface="Calibri"/>
              </a:rPr>
              <a:t> vas a </a:t>
            </a:r>
            <a:r>
              <a:rPr lang="fr-FR" sz="3600" kern="10" dirty="0" err="1" smtClean="0">
                <a:latin typeface="Calibri"/>
                <a:cs typeface="Calibri"/>
              </a:rPr>
              <a:t>ganar</a:t>
            </a:r>
            <a:r>
              <a:rPr lang="fr-FR" sz="3600" kern="10" dirty="0" smtClean="0">
                <a:latin typeface="Calibri"/>
                <a:cs typeface="Calibri"/>
              </a:rPr>
              <a:t>?</a:t>
            </a:r>
            <a:endParaRPr lang="en-GB" sz="3600" kern="1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91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617</Words>
  <Application>Microsoft Office PowerPoint</Application>
  <PresentationFormat>On-screen Show (4:3)</PresentationFormat>
  <Paragraphs>70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Los Juegos Olímpicos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Juegos Olímpicos</dc:title>
  <dc:creator>Mark Dawes</dc:creator>
  <cp:lastModifiedBy>Mark Dawes</cp:lastModifiedBy>
  <cp:revision>11</cp:revision>
  <dcterms:created xsi:type="dcterms:W3CDTF">2012-04-10T17:37:04Z</dcterms:created>
  <dcterms:modified xsi:type="dcterms:W3CDTF">2012-04-11T09:40:29Z</dcterms:modified>
</cp:coreProperties>
</file>