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57" autoAdjust="0"/>
  </p:normalViewPr>
  <p:slideViewPr>
    <p:cSldViewPr>
      <p:cViewPr varScale="1">
        <p:scale>
          <a:sx n="94" d="100"/>
          <a:sy n="94" d="100"/>
        </p:scale>
        <p:origin x="-21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E52A9-37FE-4523-A57A-5B1E50C3DBAF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52993-696E-491C-8B97-5A32B7B74C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59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lot of work has been done on this topic now.  Students may be tired</a:t>
            </a:r>
            <a:r>
              <a:rPr lang="en-GB" baseline="0" dirty="0" smtClean="0"/>
              <a:t> of it by now.  Teachers should use the material as meets the needs of their classes.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2FC5-F457-41E4-B559-D0564DEE3E0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13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5F8B-6D52-495E-B3C2-A364254C891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6788-A870-4A23-98BF-2FB216220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73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5F8B-6D52-495E-B3C2-A364254C891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6788-A870-4A23-98BF-2FB216220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90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5F8B-6D52-495E-B3C2-A364254C891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6788-A870-4A23-98BF-2FB216220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01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5F8B-6D52-495E-B3C2-A364254C891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6788-A870-4A23-98BF-2FB216220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91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5F8B-6D52-495E-B3C2-A364254C891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6788-A870-4A23-98BF-2FB216220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16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5F8B-6D52-495E-B3C2-A364254C891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6788-A870-4A23-98BF-2FB216220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98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5F8B-6D52-495E-B3C2-A364254C891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6788-A870-4A23-98BF-2FB216220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15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5F8B-6D52-495E-B3C2-A364254C891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6788-A870-4A23-98BF-2FB216220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72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5F8B-6D52-495E-B3C2-A364254C891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6788-A870-4A23-98BF-2FB216220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08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5F8B-6D52-495E-B3C2-A364254C891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6788-A870-4A23-98BF-2FB216220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07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5F8B-6D52-495E-B3C2-A364254C891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6788-A870-4A23-98BF-2FB216220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8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5F8B-6D52-495E-B3C2-A364254C891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6788-A870-4A23-98BF-2FB216220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27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en-GB" sz="6600" b="1" dirty="0" smtClean="0"/>
              <a:t>Barcelona - </a:t>
            </a:r>
            <a:br>
              <a:rPr lang="en-GB" sz="6600" b="1" dirty="0" smtClean="0"/>
            </a:br>
            <a:r>
              <a:rPr lang="en-GB" sz="6600" b="1" dirty="0" err="1" smtClean="0"/>
              <a:t>una</a:t>
            </a:r>
            <a:r>
              <a:rPr lang="en-GB" sz="6600" b="1" dirty="0" smtClean="0"/>
              <a:t> ciudad </a:t>
            </a:r>
            <a:r>
              <a:rPr lang="en-GB" sz="6600" b="1" dirty="0" err="1" smtClean="0"/>
              <a:t>olímpica</a:t>
            </a:r>
            <a:endParaRPr lang="fr-FR" sz="6600" b="1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251520" y="4437112"/>
            <a:ext cx="813690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solidFill>
                  <a:srgbClr val="0070C0"/>
                </a:solidFill>
              </a:rPr>
              <a:t>Hoy </a:t>
            </a:r>
            <a:r>
              <a:rPr lang="en-GB" dirty="0" err="1" smtClean="0">
                <a:solidFill>
                  <a:srgbClr val="0070C0"/>
                </a:solidFill>
              </a:rPr>
              <a:t>vamos</a:t>
            </a:r>
            <a:r>
              <a:rPr lang="en-GB" dirty="0" smtClean="0">
                <a:solidFill>
                  <a:srgbClr val="0070C0"/>
                </a:solidFill>
              </a:rPr>
              <a:t> a: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fr-FR" dirty="0" err="1" smtClean="0">
                <a:solidFill>
                  <a:srgbClr val="0070C0"/>
                </a:solidFill>
              </a:rPr>
              <a:t>escribir</a:t>
            </a:r>
            <a:r>
              <a:rPr lang="fr-FR" dirty="0" smtClean="0">
                <a:solidFill>
                  <a:srgbClr val="0070C0"/>
                </a:solidFill>
              </a:rPr>
              <a:t> un texto </a:t>
            </a:r>
            <a:r>
              <a:rPr lang="fr-FR" dirty="0" err="1" smtClean="0">
                <a:solidFill>
                  <a:srgbClr val="0070C0"/>
                </a:solidFill>
              </a:rPr>
              <a:t>más</a:t>
            </a:r>
            <a:r>
              <a:rPr lang="fr-FR" dirty="0" smtClean="0">
                <a:solidFill>
                  <a:srgbClr val="0070C0"/>
                </a:solidFill>
              </a:rPr>
              <a:t> largo / dar </a:t>
            </a:r>
            <a:r>
              <a:rPr lang="fr-FR" dirty="0" err="1" smtClean="0">
                <a:solidFill>
                  <a:srgbClr val="0070C0"/>
                </a:solidFill>
              </a:rPr>
              <a:t>una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presentación</a:t>
            </a:r>
            <a:r>
              <a:rPr lang="fr-FR" dirty="0" smtClean="0">
                <a:solidFill>
                  <a:srgbClr val="0070C0"/>
                </a:solidFill>
              </a:rPr>
              <a:t> sobre los </a:t>
            </a:r>
            <a:r>
              <a:rPr lang="fr-FR" dirty="0" err="1" smtClean="0">
                <a:solidFill>
                  <a:srgbClr val="0070C0"/>
                </a:solidFill>
              </a:rPr>
              <a:t>Olímpicos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2" y="260648"/>
            <a:ext cx="225663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428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C:\Users\Neil Jones\AppData\Local\Microsoft\Windows\Temporary Internet Files\Low\Content.IE5\BFV0OH06\080905b_OVP_Render_RoadTrack_Fin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4" descr="C:\Users\Neil Jones\AppData\Local\Microsoft\Windows\Temporary Internet Files\Low\Content.IE5\RDQZMYTX\london-2012-venues-ne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475"/>
            <a:ext cx="91440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573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-303213"/>
            <a:ext cx="9144000" cy="68643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GB" sz="8000" b="1" u="sng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Es el </a:t>
            </a:r>
            <a:r>
              <a:rPr lang="en-GB" sz="8000" b="1" u="sng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año</a:t>
            </a:r>
            <a:r>
              <a:rPr lang="en-GB" sz="8000" b="1" u="sng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2013</a:t>
            </a:r>
          </a:p>
          <a:p>
            <a:pPr algn="just" eaLnBrk="0" hangingPunct="0">
              <a:defRPr/>
            </a:pPr>
            <a:r>
              <a:rPr lang="en-GB" sz="7200" b="1" dirty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Antes de los </a:t>
            </a:r>
            <a:r>
              <a:rPr lang="en-GB" sz="7200" b="1" dirty="0" err="1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Juegos</a:t>
            </a:r>
            <a:r>
              <a:rPr lang="en-GB" sz="7200" b="1" dirty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GB" sz="7200" b="1" dirty="0" err="1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Olímpicos</a:t>
            </a:r>
            <a:r>
              <a:rPr lang="en-GB" sz="7200" b="1" dirty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GB" sz="72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el </a:t>
            </a:r>
            <a:r>
              <a:rPr lang="en-GB" sz="72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este</a:t>
            </a:r>
            <a:r>
              <a:rPr lang="en-GB" sz="72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de </a:t>
            </a:r>
            <a:r>
              <a:rPr lang="en-GB" sz="72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Londres</a:t>
            </a:r>
            <a:r>
              <a:rPr lang="en-GB" sz="72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no </a:t>
            </a:r>
            <a:r>
              <a:rPr lang="en-GB" sz="7200" b="1" dirty="0">
                <a:solidFill>
                  <a:srgbClr val="CC66FF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era</a:t>
            </a:r>
            <a:r>
              <a:rPr lang="en-GB" sz="72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GB" sz="7200" b="1" dirty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un</a:t>
            </a:r>
            <a:r>
              <a:rPr lang="en-GB" sz="72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barrio </a:t>
            </a:r>
            <a:r>
              <a:rPr lang="en-GB" sz="72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turístic</a:t>
            </a:r>
            <a:r>
              <a:rPr lang="en-GB" sz="7200" b="1" dirty="0" err="1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lang="en-GB" sz="72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GB" sz="72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pero</a:t>
            </a:r>
            <a:r>
              <a:rPr lang="en-GB" sz="72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GB" sz="72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hoy</a:t>
            </a:r>
            <a:r>
              <a:rPr lang="en-GB" sz="72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GB" sz="72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es</a:t>
            </a:r>
            <a:r>
              <a:rPr lang="en-GB" sz="72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…….</a:t>
            </a:r>
            <a:endParaRPr lang="en-GB" sz="8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994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500438"/>
            <a:ext cx="9153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28917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88" y="188913"/>
            <a:ext cx="8713787" cy="6553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>
                <a:solidFill>
                  <a:srgbClr val="FFFFCC"/>
                </a:solidFill>
                <a:latin typeface="Calibri" pitchFamily="34" charset="0"/>
              </a:rPr>
              <a:t>Aunque</a:t>
            </a:r>
            <a:r>
              <a:rPr lang="en-GB" sz="4800" b="1">
                <a:solidFill>
                  <a:srgbClr val="FFFFFF"/>
                </a:solidFill>
                <a:latin typeface="Calibri" pitchFamily="34" charset="0"/>
              </a:rPr>
              <a:t> antes de los Juegos Olímpicos de Londres el barrio del este de la capital era interesante y moderno, </a:t>
            </a:r>
            <a:r>
              <a:rPr lang="en-GB" sz="4800" b="1">
                <a:solidFill>
                  <a:srgbClr val="FFFFCC"/>
                </a:solidFill>
                <a:latin typeface="Calibri" pitchFamily="34" charset="0"/>
              </a:rPr>
              <a:t>creo que</a:t>
            </a:r>
            <a:r>
              <a:rPr lang="en-GB" sz="4800" b="1">
                <a:solidFill>
                  <a:srgbClr val="FFFFFF"/>
                </a:solidFill>
                <a:latin typeface="Calibri" pitchFamily="34" charset="0"/>
              </a:rPr>
              <a:t> hoy es mucho </a:t>
            </a:r>
            <a:r>
              <a:rPr lang="en-GB" sz="4800" b="1">
                <a:solidFill>
                  <a:srgbClr val="FFFFCC"/>
                </a:solidFill>
                <a:latin typeface="Calibri" pitchFamily="34" charset="0"/>
              </a:rPr>
              <a:t>más</a:t>
            </a:r>
            <a:r>
              <a:rPr lang="en-GB" sz="4800" b="1">
                <a:solidFill>
                  <a:srgbClr val="FFFFFF"/>
                </a:solidFill>
                <a:latin typeface="Calibri" pitchFamily="34" charset="0"/>
              </a:rPr>
              <a:t> divertido </a:t>
            </a:r>
            <a:r>
              <a:rPr lang="en-GB" sz="4800" b="1">
                <a:solidFill>
                  <a:srgbClr val="FFFFCC"/>
                </a:solidFill>
                <a:latin typeface="Calibri" pitchFamily="34" charset="0"/>
              </a:rPr>
              <a:t>porque</a:t>
            </a:r>
            <a:r>
              <a:rPr lang="en-GB" sz="4800" b="1">
                <a:solidFill>
                  <a:srgbClr val="FFFFFF"/>
                </a:solidFill>
                <a:latin typeface="Calibri" pitchFamily="34" charset="0"/>
              </a:rPr>
              <a:t> hay polideportivos fantásticos, un centro comercial muy moderno y parques bonitos.</a:t>
            </a:r>
          </a:p>
          <a:p>
            <a:pPr algn="ctr">
              <a:defRPr/>
            </a:pPr>
            <a:endParaRPr lang="en-GB" sz="48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00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88" y="188913"/>
            <a:ext cx="8713787" cy="6553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600" b="1" dirty="0">
                <a:latin typeface="Calibri" pitchFamily="34" charset="0"/>
              </a:rPr>
              <a:t>Connectives</a:t>
            </a:r>
          </a:p>
          <a:p>
            <a:pPr>
              <a:defRPr/>
            </a:pPr>
            <a:r>
              <a:rPr lang="en-GB" sz="2800" b="1" dirty="0">
                <a:latin typeface="Calibri" pitchFamily="34" charset="0"/>
              </a:rPr>
              <a:t>y = and</a:t>
            </a:r>
          </a:p>
          <a:p>
            <a:pPr>
              <a:defRPr/>
            </a:pPr>
            <a:r>
              <a:rPr lang="en-GB" sz="2800" b="1" dirty="0">
                <a:latin typeface="Calibri" pitchFamily="34" charset="0"/>
              </a:rPr>
              <a:t>o = or</a:t>
            </a:r>
          </a:p>
          <a:p>
            <a:pPr>
              <a:defRPr/>
            </a:pPr>
            <a:r>
              <a:rPr lang="en-GB" sz="2800" b="1" dirty="0" err="1">
                <a:latin typeface="Calibri" pitchFamily="34" charset="0"/>
              </a:rPr>
              <a:t>pero</a:t>
            </a:r>
            <a:r>
              <a:rPr lang="en-GB" sz="2800" b="1" dirty="0">
                <a:latin typeface="Calibri" pitchFamily="34" charset="0"/>
              </a:rPr>
              <a:t> = but</a:t>
            </a:r>
          </a:p>
          <a:p>
            <a:pPr>
              <a:defRPr/>
            </a:pPr>
            <a:r>
              <a:rPr lang="en-GB" sz="2800" b="1" dirty="0" err="1">
                <a:latin typeface="Calibri" pitchFamily="34" charset="0"/>
              </a:rPr>
              <a:t>también</a:t>
            </a:r>
            <a:r>
              <a:rPr lang="en-GB" sz="2800" b="1" dirty="0">
                <a:latin typeface="Calibri" pitchFamily="34" charset="0"/>
              </a:rPr>
              <a:t> = also</a:t>
            </a:r>
          </a:p>
          <a:p>
            <a:pPr>
              <a:defRPr/>
            </a:pPr>
            <a:r>
              <a:rPr lang="en-GB" sz="2800" b="1" dirty="0" err="1">
                <a:latin typeface="Calibri" pitchFamily="34" charset="0"/>
              </a:rPr>
              <a:t>además</a:t>
            </a:r>
            <a:r>
              <a:rPr lang="en-GB" sz="2800" b="1" dirty="0">
                <a:latin typeface="Calibri" pitchFamily="34" charset="0"/>
              </a:rPr>
              <a:t> = furthermore </a:t>
            </a:r>
          </a:p>
          <a:p>
            <a:pPr>
              <a:defRPr/>
            </a:pPr>
            <a:r>
              <a:rPr lang="en-GB" sz="2800" b="1" dirty="0">
                <a:latin typeface="Calibri" pitchFamily="34" charset="0"/>
              </a:rPr>
              <a:t>no obstante = nevertheless</a:t>
            </a:r>
          </a:p>
          <a:p>
            <a:pPr>
              <a:defRPr/>
            </a:pPr>
            <a:r>
              <a:rPr lang="en-GB" sz="2800" b="1" dirty="0">
                <a:latin typeface="Calibri" pitchFamily="34" charset="0"/>
              </a:rPr>
              <a:t>sin embargo = however</a:t>
            </a:r>
          </a:p>
          <a:p>
            <a:pPr>
              <a:defRPr/>
            </a:pPr>
            <a:r>
              <a:rPr lang="en-GB" sz="2800" b="1" dirty="0" err="1">
                <a:latin typeface="Calibri" pitchFamily="34" charset="0"/>
              </a:rPr>
              <a:t>luego</a:t>
            </a:r>
            <a:r>
              <a:rPr lang="en-GB" sz="2800" b="1" dirty="0">
                <a:latin typeface="Calibri" pitchFamily="34" charset="0"/>
              </a:rPr>
              <a:t> = then</a:t>
            </a:r>
          </a:p>
          <a:p>
            <a:pPr>
              <a:defRPr/>
            </a:pPr>
            <a:endParaRPr lang="en-GB" sz="2800" b="1" dirty="0">
              <a:latin typeface="Calibri" pitchFamily="34" charset="0"/>
            </a:endParaRPr>
          </a:p>
          <a:p>
            <a:pPr>
              <a:defRPr/>
            </a:pPr>
            <a:endParaRPr lang="en-GB" sz="2800" b="1" dirty="0">
              <a:latin typeface="Calibri" pitchFamily="34" charset="0"/>
            </a:endParaRPr>
          </a:p>
          <a:p>
            <a:pPr>
              <a:defRPr/>
            </a:pPr>
            <a:endParaRPr lang="en-GB" sz="3600" b="1" dirty="0">
              <a:latin typeface="Calibri" pitchFamily="34" charset="0"/>
            </a:endParaRPr>
          </a:p>
          <a:p>
            <a:pPr>
              <a:defRPr/>
            </a:pPr>
            <a:endParaRPr lang="en-GB" sz="3600" b="1" dirty="0">
              <a:latin typeface="Calibri" pitchFamily="34" charset="0"/>
            </a:endParaRPr>
          </a:p>
          <a:p>
            <a:pPr>
              <a:defRPr/>
            </a:pP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6100" y="188913"/>
            <a:ext cx="4679950" cy="6553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600" b="1" dirty="0">
                <a:latin typeface="Calibri" pitchFamily="34" charset="0"/>
              </a:rPr>
              <a:t>Other useful words</a:t>
            </a:r>
          </a:p>
          <a:p>
            <a:pPr>
              <a:defRPr/>
            </a:pPr>
            <a:r>
              <a:rPr lang="en-GB" sz="2800" b="1" dirty="0" err="1">
                <a:latin typeface="Calibri" pitchFamily="34" charset="0"/>
              </a:rPr>
              <a:t>Hace</a:t>
            </a:r>
            <a:r>
              <a:rPr lang="en-GB" sz="2800" b="1" dirty="0">
                <a:latin typeface="Calibri" pitchFamily="34" charset="0"/>
              </a:rPr>
              <a:t> dos </a:t>
            </a:r>
            <a:r>
              <a:rPr lang="en-GB" sz="2800" b="1" dirty="0" err="1">
                <a:latin typeface="Calibri" pitchFamily="34" charset="0"/>
              </a:rPr>
              <a:t>años</a:t>
            </a:r>
            <a:r>
              <a:rPr lang="en-GB" sz="2800" b="1" dirty="0">
                <a:latin typeface="Calibri" pitchFamily="34" charset="0"/>
              </a:rPr>
              <a:t> = 2 years ago</a:t>
            </a:r>
          </a:p>
          <a:p>
            <a:pPr>
              <a:defRPr/>
            </a:pPr>
            <a:r>
              <a:rPr lang="en-GB" sz="2800" b="1" dirty="0" err="1">
                <a:latin typeface="Calibri" pitchFamily="34" charset="0"/>
              </a:rPr>
              <a:t>Hace</a:t>
            </a:r>
            <a:r>
              <a:rPr lang="en-GB" sz="2800" b="1" dirty="0">
                <a:latin typeface="Calibri" pitchFamily="34" charset="0"/>
              </a:rPr>
              <a:t> </a:t>
            </a:r>
            <a:r>
              <a:rPr lang="en-GB" sz="2800" b="1" dirty="0" err="1">
                <a:latin typeface="Calibri" pitchFamily="34" charset="0"/>
              </a:rPr>
              <a:t>diez</a:t>
            </a:r>
            <a:r>
              <a:rPr lang="en-GB" sz="2800" b="1" dirty="0">
                <a:latin typeface="Calibri" pitchFamily="34" charset="0"/>
              </a:rPr>
              <a:t> </a:t>
            </a:r>
            <a:r>
              <a:rPr lang="en-GB" sz="2800" b="1" dirty="0" err="1">
                <a:latin typeface="Calibri" pitchFamily="34" charset="0"/>
              </a:rPr>
              <a:t>años</a:t>
            </a:r>
            <a:r>
              <a:rPr lang="en-GB" sz="2800" b="1" dirty="0">
                <a:latin typeface="Calibri" pitchFamily="34" charset="0"/>
              </a:rPr>
              <a:t> = 10 years ago</a:t>
            </a:r>
          </a:p>
          <a:p>
            <a:pPr>
              <a:defRPr/>
            </a:pPr>
            <a:r>
              <a:rPr lang="en-GB" sz="2800" b="1" dirty="0" err="1">
                <a:latin typeface="Calibri" pitchFamily="34" charset="0"/>
              </a:rPr>
              <a:t>muy</a:t>
            </a:r>
            <a:r>
              <a:rPr lang="en-GB" sz="2800" b="1" dirty="0">
                <a:latin typeface="Calibri" pitchFamily="34" charset="0"/>
              </a:rPr>
              <a:t> = very</a:t>
            </a:r>
          </a:p>
          <a:p>
            <a:pPr>
              <a:defRPr/>
            </a:pPr>
            <a:r>
              <a:rPr lang="en-GB" sz="2800" b="1" dirty="0">
                <a:latin typeface="Calibri" pitchFamily="34" charset="0"/>
              </a:rPr>
              <a:t>mucho/a/</a:t>
            </a:r>
            <a:r>
              <a:rPr lang="en-GB" sz="2800" b="1" dirty="0" err="1">
                <a:latin typeface="Calibri" pitchFamily="34" charset="0"/>
              </a:rPr>
              <a:t>os</a:t>
            </a:r>
            <a:r>
              <a:rPr lang="en-GB" sz="2800" b="1" dirty="0">
                <a:latin typeface="Calibri" pitchFamily="34" charset="0"/>
              </a:rPr>
              <a:t>/as = many</a:t>
            </a:r>
          </a:p>
          <a:p>
            <a:pPr>
              <a:defRPr/>
            </a:pPr>
            <a:r>
              <a:rPr lang="en-GB" sz="2800" b="1" dirty="0">
                <a:latin typeface="Calibri" pitchFamily="34" charset="0"/>
              </a:rPr>
              <a:t>con = with</a:t>
            </a:r>
          </a:p>
          <a:p>
            <a:pPr>
              <a:defRPr/>
            </a:pPr>
            <a:r>
              <a:rPr lang="en-GB" sz="2800" b="1" dirty="0">
                <a:latin typeface="Calibri" pitchFamily="34" charset="0"/>
              </a:rPr>
              <a:t>sin = without</a:t>
            </a:r>
          </a:p>
          <a:p>
            <a:pPr>
              <a:defRPr/>
            </a:pPr>
            <a:r>
              <a:rPr lang="en-GB" sz="2800" b="1" dirty="0" err="1">
                <a:latin typeface="Calibri" pitchFamily="34" charset="0"/>
              </a:rPr>
              <a:t>donde</a:t>
            </a:r>
            <a:r>
              <a:rPr lang="en-GB" sz="2800" b="1" dirty="0">
                <a:latin typeface="Calibri" pitchFamily="34" charset="0"/>
              </a:rPr>
              <a:t> = where</a:t>
            </a:r>
          </a:p>
          <a:p>
            <a:pPr>
              <a:defRPr/>
            </a:pPr>
            <a:r>
              <a:rPr lang="en-GB" sz="2800" b="1" dirty="0" err="1">
                <a:latin typeface="Calibri" pitchFamily="34" charset="0"/>
              </a:rPr>
              <a:t>creo</a:t>
            </a:r>
            <a:r>
              <a:rPr lang="en-GB" sz="2800" b="1" dirty="0">
                <a:latin typeface="Calibri" pitchFamily="34" charset="0"/>
              </a:rPr>
              <a:t> </a:t>
            </a:r>
            <a:r>
              <a:rPr lang="en-GB" sz="2800" b="1" dirty="0" err="1">
                <a:latin typeface="Calibri" pitchFamily="34" charset="0"/>
              </a:rPr>
              <a:t>que</a:t>
            </a:r>
            <a:r>
              <a:rPr lang="en-GB" sz="2800" b="1" dirty="0">
                <a:latin typeface="Calibri" pitchFamily="34" charset="0"/>
              </a:rPr>
              <a:t> = I think that</a:t>
            </a:r>
          </a:p>
          <a:p>
            <a:pPr>
              <a:defRPr/>
            </a:pPr>
            <a:r>
              <a:rPr lang="en-GB" sz="2800" b="1" dirty="0" err="1">
                <a:latin typeface="Calibri" pitchFamily="34" charset="0"/>
              </a:rPr>
              <a:t>siempre</a:t>
            </a:r>
            <a:r>
              <a:rPr lang="en-GB" sz="2800" b="1" dirty="0">
                <a:latin typeface="Calibri" pitchFamily="34" charset="0"/>
              </a:rPr>
              <a:t> = always</a:t>
            </a:r>
          </a:p>
          <a:p>
            <a:pPr>
              <a:defRPr/>
            </a:pPr>
            <a:r>
              <a:rPr lang="en-GB" sz="2800" b="1" dirty="0">
                <a:latin typeface="Calibri" pitchFamily="34" charset="0"/>
              </a:rPr>
              <a:t>a </a:t>
            </a:r>
            <a:r>
              <a:rPr lang="en-GB" sz="2800" b="1" dirty="0" err="1">
                <a:latin typeface="Calibri" pitchFamily="34" charset="0"/>
              </a:rPr>
              <a:t>veces</a:t>
            </a:r>
            <a:r>
              <a:rPr lang="en-GB" sz="2800" b="1" dirty="0">
                <a:latin typeface="Calibri" pitchFamily="34" charset="0"/>
              </a:rPr>
              <a:t> = sometimes</a:t>
            </a:r>
          </a:p>
          <a:p>
            <a:pPr>
              <a:defRPr/>
            </a:pPr>
            <a:r>
              <a:rPr lang="en-GB" sz="2800" b="1" dirty="0" err="1">
                <a:latin typeface="Calibri" pitchFamily="34" charset="0"/>
              </a:rPr>
              <a:t>nunca</a:t>
            </a:r>
            <a:r>
              <a:rPr lang="en-GB" sz="2800" b="1" dirty="0">
                <a:latin typeface="Calibri" pitchFamily="34" charset="0"/>
              </a:rPr>
              <a:t> = never</a:t>
            </a:r>
          </a:p>
          <a:p>
            <a:pPr>
              <a:defRPr/>
            </a:pPr>
            <a:r>
              <a:rPr lang="en-GB" sz="2800" b="1" dirty="0" err="1">
                <a:latin typeface="Calibri" pitchFamily="34" charset="0"/>
              </a:rPr>
              <a:t>rara</a:t>
            </a:r>
            <a:r>
              <a:rPr lang="en-GB" sz="2800" b="1" dirty="0">
                <a:latin typeface="Calibri" pitchFamily="34" charset="0"/>
              </a:rPr>
              <a:t> </a:t>
            </a:r>
            <a:r>
              <a:rPr lang="en-GB" sz="2800" b="1" dirty="0" err="1">
                <a:latin typeface="Calibri" pitchFamily="34" charset="0"/>
              </a:rPr>
              <a:t>vez</a:t>
            </a:r>
            <a:r>
              <a:rPr lang="en-GB" sz="2800" b="1" dirty="0">
                <a:latin typeface="Calibri" pitchFamily="34" charset="0"/>
              </a:rPr>
              <a:t> = rarely</a:t>
            </a:r>
          </a:p>
          <a:p>
            <a:pPr>
              <a:defRPr/>
            </a:pPr>
            <a:r>
              <a:rPr lang="en-GB" sz="2800" b="1" dirty="0">
                <a:latin typeface="Calibri" pitchFamily="34" charset="0"/>
              </a:rPr>
              <a:t>antes de = before</a:t>
            </a:r>
          </a:p>
          <a:p>
            <a:pPr>
              <a:defRPr/>
            </a:pPr>
            <a:r>
              <a:rPr lang="en-GB" sz="2800" b="1" dirty="0" err="1">
                <a:latin typeface="Calibri" pitchFamily="34" charset="0"/>
              </a:rPr>
              <a:t>después</a:t>
            </a:r>
            <a:r>
              <a:rPr lang="en-GB" sz="2800" b="1" dirty="0">
                <a:latin typeface="Calibri" pitchFamily="34" charset="0"/>
              </a:rPr>
              <a:t> de = after</a:t>
            </a:r>
          </a:p>
        </p:txBody>
      </p:sp>
    </p:spTree>
    <p:extLst>
      <p:ext uri="{BB962C8B-B14F-4D97-AF65-F5344CB8AC3E}">
        <p14:creationId xmlns:p14="http://schemas.microsoft.com/office/powerpoint/2010/main" val="283848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77788"/>
            <a:ext cx="4730750" cy="673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0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2" descr="http://upload.wikimedia.org/wikipedia/en/thumb/1/10/London_Olympics_2012_logo.svg/2000px-London_Olympics_2012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61928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carmagazine.co.uk/upload/12136/images/LondonOlympic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6079165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600" b="1" dirty="0" smtClean="0">
                <a:latin typeface="Franklin Gothic Medium Cond" pitchFamily="34" charset="0"/>
              </a:rPr>
              <a:t>el </a:t>
            </a:r>
            <a:r>
              <a:rPr lang="en-GB" sz="6600" b="1" dirty="0" err="1">
                <a:latin typeface="Franklin Gothic Medium Cond" pitchFamily="34" charset="0"/>
              </a:rPr>
              <a:t>estadio</a:t>
            </a:r>
            <a:r>
              <a:rPr lang="en-GB" sz="6600" b="1" dirty="0">
                <a:latin typeface="Franklin Gothic Medium Cond" pitchFamily="34" charset="0"/>
              </a:rPr>
              <a:t> </a:t>
            </a:r>
            <a:r>
              <a:rPr lang="en-GB" sz="6600" b="1" dirty="0" err="1">
                <a:latin typeface="Franklin Gothic Medium Cond" pitchFamily="34" charset="0"/>
              </a:rPr>
              <a:t>olímpico</a:t>
            </a:r>
            <a:endParaRPr lang="en-GB" sz="66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1987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6" descr="http://www.computerweekly.com/PhotoGalleries/234465/509_30_The-London-Olympics-Aquatic-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0" b="9018"/>
          <a:stretch>
            <a:fillRect/>
          </a:stretch>
        </p:blipFill>
        <p:spPr bwMode="auto">
          <a:xfrm>
            <a:off x="0" y="0"/>
            <a:ext cx="91440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 descr="http://static.guim.co.uk/sys-images/Arts/Arts_/Pictures/2008/07/15/ha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58356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0825" y="2636838"/>
            <a:ext cx="8550739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600" b="1" dirty="0" smtClean="0">
                <a:latin typeface="Franklin Gothic Medium Cond" pitchFamily="34" charset="0"/>
              </a:rPr>
              <a:t>el </a:t>
            </a:r>
            <a:r>
              <a:rPr lang="en-GB" sz="6600" b="1" dirty="0" err="1">
                <a:latin typeface="Franklin Gothic Medium Cond" pitchFamily="34" charset="0"/>
              </a:rPr>
              <a:t>centro</a:t>
            </a:r>
            <a:r>
              <a:rPr lang="en-GB" sz="6600" b="1" dirty="0">
                <a:latin typeface="Franklin Gothic Medium Cond" pitchFamily="34" charset="0"/>
              </a:rPr>
              <a:t> </a:t>
            </a:r>
            <a:r>
              <a:rPr lang="en-GB" sz="6600" b="1" dirty="0" err="1">
                <a:latin typeface="Franklin Gothic Medium Cond" pitchFamily="34" charset="0"/>
              </a:rPr>
              <a:t>acúatico</a:t>
            </a:r>
            <a:r>
              <a:rPr lang="en-GB" sz="6600" b="1" dirty="0">
                <a:latin typeface="Franklin Gothic Medium Cond" pitchFamily="34" charset="0"/>
              </a:rPr>
              <a:t> </a:t>
            </a:r>
            <a:r>
              <a:rPr lang="en-GB" sz="6600" b="1" dirty="0" err="1">
                <a:latin typeface="Franklin Gothic Medium Cond" pitchFamily="34" charset="0"/>
              </a:rPr>
              <a:t>olímpico</a:t>
            </a:r>
            <a:endParaRPr lang="en-GB" sz="66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101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" descr="http://www.estatesgazette.com/blogs/olympics/stratfordcitychestnutplaz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01186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6096541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600" b="1" dirty="0" smtClean="0">
                <a:latin typeface="Franklin Gothic Medium Cond" pitchFamily="34" charset="0"/>
              </a:rPr>
              <a:t>el </a:t>
            </a:r>
            <a:r>
              <a:rPr lang="en-GB" sz="6600" b="1" dirty="0" err="1">
                <a:latin typeface="Franklin Gothic Medium Cond" pitchFamily="34" charset="0"/>
              </a:rPr>
              <a:t>centro</a:t>
            </a:r>
            <a:r>
              <a:rPr lang="en-GB" sz="6600" b="1" dirty="0">
                <a:latin typeface="Franklin Gothic Medium Cond" pitchFamily="34" charset="0"/>
              </a:rPr>
              <a:t> </a:t>
            </a:r>
            <a:r>
              <a:rPr lang="en-GB" sz="6600" b="1" dirty="0" err="1">
                <a:latin typeface="Franklin Gothic Medium Cond" pitchFamily="34" charset="0"/>
              </a:rPr>
              <a:t>comercial</a:t>
            </a:r>
            <a:endParaRPr lang="en-GB" sz="66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069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Outside of the Basketball Arena with internal seating to be instal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5352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7779502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600" b="1" dirty="0" smtClean="0">
                <a:latin typeface="Franklin Gothic Medium Cond" pitchFamily="34" charset="0"/>
              </a:rPr>
              <a:t>el </a:t>
            </a:r>
            <a:r>
              <a:rPr lang="en-GB" sz="6600" b="1" dirty="0" err="1">
                <a:latin typeface="Franklin Gothic Medium Cond" pitchFamily="34" charset="0"/>
              </a:rPr>
              <a:t>estadio</a:t>
            </a:r>
            <a:r>
              <a:rPr lang="en-GB" sz="6600" b="1" dirty="0">
                <a:latin typeface="Franklin Gothic Medium Cond" pitchFamily="34" charset="0"/>
              </a:rPr>
              <a:t> de </a:t>
            </a:r>
            <a:r>
              <a:rPr lang="en-GB" sz="6600" b="1" dirty="0" err="1">
                <a:latin typeface="Franklin Gothic Medium Cond" pitchFamily="34" charset="0"/>
              </a:rPr>
              <a:t>baloncesto</a:t>
            </a:r>
            <a:endParaRPr lang="en-GB" sz="66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304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Landscape surrounding the Athletes' Vi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66675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5017720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600" b="1" dirty="0" smtClean="0">
                <a:latin typeface="Franklin Gothic Medium Cond" pitchFamily="34" charset="0"/>
              </a:rPr>
              <a:t>la </a:t>
            </a:r>
            <a:r>
              <a:rPr lang="en-GB" sz="6600" b="1" dirty="0">
                <a:latin typeface="Franklin Gothic Medium Cond" pitchFamily="34" charset="0"/>
              </a:rPr>
              <a:t>villa </a:t>
            </a:r>
            <a:r>
              <a:rPr lang="en-GB" sz="6600" b="1" dirty="0" err="1">
                <a:latin typeface="Franklin Gothic Medium Cond" pitchFamily="34" charset="0"/>
              </a:rPr>
              <a:t>olímpica</a:t>
            </a:r>
            <a:endParaRPr lang="en-GB" sz="66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899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 descr="C:\Users\Neil Jones\AppData\Local\Microsoft\Windows\Temporary Internet Files\Low\Content.IE5\BFV0OH06\080905b_OVP_Render_RoadTrack_Fin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4179349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600" b="1" dirty="0" smtClean="0">
                <a:latin typeface="Franklin Gothic Medium Cond" pitchFamily="34" charset="0"/>
              </a:rPr>
              <a:t>el </a:t>
            </a:r>
            <a:r>
              <a:rPr lang="en-GB" sz="6600" b="1" dirty="0" err="1">
                <a:latin typeface="Franklin Gothic Medium Cond" pitchFamily="34" charset="0"/>
              </a:rPr>
              <a:t>velódromo</a:t>
            </a:r>
            <a:endParaRPr lang="en-GB" sz="66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340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Neil Jones\Pictures\MP Navigator EX\2010_10_10\Stratford_Regional_Station_entranc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0"/>
            <a:ext cx="8647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6612964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600" b="1" dirty="0" smtClean="0">
                <a:latin typeface="Franklin Gothic Medium Cond" pitchFamily="34" charset="0"/>
              </a:rPr>
              <a:t>la </a:t>
            </a:r>
            <a:r>
              <a:rPr lang="en-GB" sz="6600" b="1" dirty="0" err="1">
                <a:latin typeface="Franklin Gothic Medium Cond" pitchFamily="34" charset="0"/>
              </a:rPr>
              <a:t>estación</a:t>
            </a:r>
            <a:r>
              <a:rPr lang="en-GB" sz="6600" b="1" dirty="0">
                <a:latin typeface="Franklin Gothic Medium Cond" pitchFamily="34" charset="0"/>
              </a:rPr>
              <a:t> de </a:t>
            </a:r>
            <a:r>
              <a:rPr lang="en-GB" sz="6600" b="1" dirty="0" err="1">
                <a:latin typeface="Franklin Gothic Medium Cond" pitchFamily="34" charset="0"/>
              </a:rPr>
              <a:t>trenes</a:t>
            </a:r>
            <a:endParaRPr lang="en-GB" sz="66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684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227</Words>
  <Application>Microsoft Office PowerPoint</Application>
  <PresentationFormat>On-screen Show (4:3)</PresentationFormat>
  <Paragraphs>42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Barcelona -  una ciudad olímpica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Barcelona -  una ciudad olímpica</dc:title>
  <dc:creator>Mark Dawes</dc:creator>
  <cp:lastModifiedBy>Mark Dawes</cp:lastModifiedBy>
  <cp:revision>3</cp:revision>
  <dcterms:created xsi:type="dcterms:W3CDTF">2012-04-11T20:05:07Z</dcterms:created>
  <dcterms:modified xsi:type="dcterms:W3CDTF">2012-04-11T20:14:03Z</dcterms:modified>
</cp:coreProperties>
</file>